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5"/>
  </p:handoutMasterIdLst>
  <p:sldIdLst>
    <p:sldId id="2241" r:id="rId3"/>
    <p:sldId id="2269" r:id="rId5"/>
    <p:sldId id="2451" r:id="rId6"/>
    <p:sldId id="2452" r:id="rId7"/>
    <p:sldId id="2453" r:id="rId8"/>
    <p:sldId id="2454" r:id="rId9"/>
    <p:sldId id="2455" r:id="rId10"/>
    <p:sldId id="2456" r:id="rId11"/>
    <p:sldId id="2457" r:id="rId12"/>
    <p:sldId id="2460" r:id="rId13"/>
    <p:sldId id="2510" r:id="rId14"/>
    <p:sldId id="2315" r:id="rId15"/>
    <p:sldId id="2316" r:id="rId16"/>
    <p:sldId id="1144" r:id="rId17"/>
    <p:sldId id="2317" r:id="rId18"/>
    <p:sldId id="2318" r:id="rId19"/>
    <p:sldId id="2320" r:id="rId20"/>
    <p:sldId id="2322" r:id="rId21"/>
    <p:sldId id="2323" r:id="rId22"/>
    <p:sldId id="2324" r:id="rId23"/>
    <p:sldId id="2325" r:id="rId24"/>
    <p:sldId id="2326" r:id="rId25"/>
    <p:sldId id="2415" r:id="rId26"/>
    <p:sldId id="2416" r:id="rId27"/>
    <p:sldId id="2418" r:id="rId28"/>
    <p:sldId id="2420" r:id="rId29"/>
    <p:sldId id="2417" r:id="rId30"/>
    <p:sldId id="2514" r:id="rId31"/>
    <p:sldId id="2513" r:id="rId32"/>
    <p:sldId id="2516" r:id="rId33"/>
    <p:sldId id="2515" r:id="rId34"/>
    <p:sldId id="2421" r:id="rId35"/>
    <p:sldId id="2422" r:id="rId36"/>
    <p:sldId id="2424" r:id="rId37"/>
    <p:sldId id="2426" r:id="rId38"/>
    <p:sldId id="2517" r:id="rId39"/>
    <p:sldId id="2518" r:id="rId40"/>
    <p:sldId id="2519" r:id="rId41"/>
    <p:sldId id="2419" r:id="rId42"/>
    <p:sldId id="2425" r:id="rId43"/>
    <p:sldId id="2522" r:id="rId44"/>
    <p:sldId id="2427" r:id="rId45"/>
    <p:sldId id="2497" r:id="rId46"/>
    <p:sldId id="2520" r:id="rId47"/>
    <p:sldId id="2523" r:id="rId48"/>
    <p:sldId id="2524" r:id="rId49"/>
    <p:sldId id="2525" r:id="rId50"/>
    <p:sldId id="2321" r:id="rId51"/>
    <p:sldId id="2429" r:id="rId52"/>
    <p:sldId id="2511" r:id="rId53"/>
    <p:sldId id="2430" r:id="rId54"/>
    <p:sldId id="2431" r:id="rId55"/>
    <p:sldId id="2526" r:id="rId56"/>
    <p:sldId id="2527" r:id="rId57"/>
    <p:sldId id="2528" r:id="rId58"/>
    <p:sldId id="2434" r:id="rId59"/>
    <p:sldId id="2531" r:id="rId60"/>
    <p:sldId id="2533" r:id="rId61"/>
    <p:sldId id="1253" r:id="rId62"/>
    <p:sldId id="2432" r:id="rId63"/>
    <p:sldId id="2534" r:id="rId64"/>
    <p:sldId id="2435" r:id="rId65"/>
    <p:sldId id="2438" r:id="rId66"/>
    <p:sldId id="2437" r:id="rId67"/>
    <p:sldId id="2439" r:id="rId68"/>
    <p:sldId id="2440" r:id="rId69"/>
    <p:sldId id="2532" r:id="rId70"/>
    <p:sldId id="2530" r:id="rId71"/>
    <p:sldId id="2428" r:id="rId72"/>
    <p:sldId id="2498" r:id="rId73"/>
    <p:sldId id="2436" r:id="rId74"/>
    <p:sldId id="2499" r:id="rId75"/>
    <p:sldId id="2442" r:id="rId76"/>
    <p:sldId id="2443" r:id="rId77"/>
    <p:sldId id="2444" r:id="rId78"/>
    <p:sldId id="2512" r:id="rId79"/>
    <p:sldId id="2500" r:id="rId80"/>
    <p:sldId id="2505" r:id="rId81"/>
    <p:sldId id="2501" r:id="rId82"/>
    <p:sldId id="2478" r:id="rId83"/>
    <p:sldId id="2479" r:id="rId84"/>
    <p:sldId id="2504" r:id="rId85"/>
    <p:sldId id="2507" r:id="rId86"/>
    <p:sldId id="2508" r:id="rId87"/>
    <p:sldId id="2483" r:id="rId88"/>
    <p:sldId id="2484" r:id="rId89"/>
    <p:sldId id="2486" r:id="rId90"/>
    <p:sldId id="2487" r:id="rId91"/>
    <p:sldId id="2494" r:id="rId92"/>
    <p:sldId id="2491" r:id="rId93"/>
    <p:sldId id="2506" r:id="rId94"/>
  </p:sldIdLst>
  <p:sldSz cx="9144000" cy="5715000" type="screen16x10"/>
  <p:notesSz cx="6858000" cy="9144000"/>
  <p:custDataLst>
    <p:tags r:id="rId9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7"/>
    <a:srgbClr val="FF5F00"/>
    <a:srgbClr val="0432FF"/>
    <a:srgbClr val="FF7E79"/>
    <a:srgbClr val="F6F9D6"/>
    <a:srgbClr val="B0FFD3"/>
    <a:srgbClr val="00FDFF"/>
    <a:srgbClr val="FFFC00"/>
    <a:srgbClr val="73FEFF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4"/>
    <p:restoredTop sz="87190"/>
  </p:normalViewPr>
  <p:slideViewPr>
    <p:cSldViewPr snapToGrid="0">
      <p:cViewPr varScale="1">
        <p:scale>
          <a:sx n="126" d="100"/>
          <a:sy n="126" d="100"/>
        </p:scale>
        <p:origin x="944" y="184"/>
      </p:cViewPr>
      <p:guideLst>
        <p:guide orient="horz" pos="2889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6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5156"/>
                </a:solidFill>
                <a:effectLst/>
                <a:latin typeface="Roboto" panose="020F0502020204030204" pitchFamily="34" charset="0"/>
              </a:rPr>
              <a:t>ALS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Roboto" panose="020F0502020204030204" pitchFamily="34" charset="0"/>
              </a:rPr>
              <a:t>：交替最小平方法，用于计算推荐矩阵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200" dirty="0"/>
              <a:t>Since all data is labeled by type, an MPI implementation can support communication between processes on machines with very different memory representations and lengths of elementary datatypes (heterogeneous communication).</a:t>
            </a:r>
            <a:endParaRPr lang="en-US" altLang="en-US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//</a:t>
            </a:r>
            <a:r>
              <a:rPr kumimoji="1" lang="zh-CN" altLang="en-US"/>
              <a:t> 感觉</a:t>
            </a:r>
            <a:r>
              <a:rPr kumimoji="1" lang="en-US" altLang="zh-CN"/>
              <a:t>inactive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没有在传递的消息？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Pregel</a:t>
            </a:r>
            <a:r>
              <a:rPr kumimoji="1" lang="zh-CN" altLang="en-US"/>
              <a:t>的三个技术点</a:t>
            </a:r>
            <a:endParaRPr kumimoji="1" lang="en-US" altLang="zh-CN"/>
          </a:p>
          <a:p>
            <a:r>
              <a:rPr kumimoji="1" lang="en-US" altLang="zh-CN"/>
              <a:t>Valiant</a:t>
            </a:r>
            <a:r>
              <a:rPr kumimoji="1" lang="zh-CN" altLang="en-US"/>
              <a:t> 图灵奖得主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//</a:t>
            </a:r>
            <a:r>
              <a:rPr kumimoji="1" lang="zh-CN" altLang="en-US"/>
              <a:t> 感觉</a:t>
            </a:r>
            <a:r>
              <a:rPr kumimoji="1" lang="en-US" altLang="zh-CN"/>
              <a:t>inactive</a:t>
            </a:r>
            <a:r>
              <a:rPr kumimoji="1" lang="zh-CN" altLang="en-US"/>
              <a:t> </a:t>
            </a:r>
            <a:r>
              <a:rPr kumimoji="1" lang="en-US" altLang="zh-CN"/>
              <a:t>==</a:t>
            </a:r>
            <a:r>
              <a:rPr kumimoji="1" lang="zh-CN" altLang="en-US"/>
              <a:t> 没有在传递的消息？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cycle,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half</a:t>
            </a:r>
            <a:r>
              <a:rPr kumimoji="1" lang="zh-CN" altLang="en-US" dirty="0"/>
              <a:t> </a:t>
            </a:r>
            <a:r>
              <a:rPr kumimoji="1" lang="en-US" altLang="zh-CN" dirty="0"/>
              <a:t>old-data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half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new-data.</a:t>
            </a:r>
            <a:endParaRPr kumimoji="1" lang="en-US" altLang="zh-CN" dirty="0"/>
          </a:p>
          <a:p>
            <a:r>
              <a:rPr kumimoji="1" lang="en-US" altLang="zh-CN" dirty="0"/>
              <a:t>note: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BSP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it's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consistency: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perf.</a:t>
            </a:r>
            <a:endParaRPr kumimoji="1" lang="en-US" altLang="zh-CN" dirty="0"/>
          </a:p>
          <a:p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consistency: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50</a:t>
            </a:r>
            <a:r>
              <a:rPr kumimoji="1" lang="zh-CN" altLang="en-US" dirty="0"/>
              <a:t>*</a:t>
            </a:r>
            <a:r>
              <a:rPr kumimoji="1" lang="en-US" altLang="zh-CN" dirty="0"/>
              <a:t>50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*</a:t>
            </a:r>
            <a:r>
              <a:rPr kumimoji="1" lang="en-US" altLang="zh-CN" dirty="0"/>
              <a:t>80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zh-CN" altLang="en-US" dirty="0"/>
              <a:t>*</a:t>
            </a:r>
            <a:r>
              <a:rPr kumimoji="1" lang="en-US" altLang="zh-CN" dirty="0"/>
              <a:t>30</a:t>
            </a:r>
            <a:endParaRPr kumimoji="1" lang="en-US" altLang="zh-CN" dirty="0"/>
          </a:p>
          <a:p>
            <a:r>
              <a:rPr kumimoji="1" lang="en-US" altLang="zh-CN" dirty="0"/>
              <a:t>25+32+3=60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err="1"/>
              <a:t>yy</a:t>
            </a:r>
            <a:endParaRPr lang="zh-CN" altLang="en-US"/>
          </a:p>
          <a:p>
            <a:pPr lvl="1"/>
            <a:r>
              <a:rPr lang="en-US" altLang="zh-CN"/>
              <a:t>xx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://dl.acm.org/citation.cfm?id=1424269" TargetMode="External"/><Relationship Id="rId8" Type="http://schemas.openxmlformats.org/officeDocument/2006/relationships/image" Target="../media/image27.png"/><Relationship Id="rId7" Type="http://schemas.openxmlformats.org/officeDocument/2006/relationships/tags" Target="../tags/tag3.xml"/><Relationship Id="rId6" Type="http://schemas.openxmlformats.org/officeDocument/2006/relationships/image" Target="../media/image26.png"/><Relationship Id="rId5" Type="http://schemas.openxmlformats.org/officeDocument/2006/relationships/tags" Target="../tags/tag2.xml"/><Relationship Id="rId4" Type="http://schemas.openxmlformats.org/officeDocument/2006/relationships/image" Target="../media/image25.png"/><Relationship Id="rId3" Type="http://schemas.openxmlformats.org/officeDocument/2006/relationships/hyperlink" Target="http://ilpubs.stanford.edu:8090/422/1/1999-66.pdf" TargetMode="External"/><Relationship Id="rId2" Type="http://schemas.openxmlformats.org/officeDocument/2006/relationships/image" Target="../media/image24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jpeg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dirty="0">
                <a:latin typeface="+mn-lt"/>
              </a:rPr>
              <a:t>From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MapReduce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to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Graph</a:t>
            </a:r>
            <a:endParaRPr kumimoji="1" lang="zh-CN" altLang="en-US" sz="3200" dirty="0">
              <a:latin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Rong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Aydin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Buluc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1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4613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Yubin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Xia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Graph-structured Analytics Systems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27000"/>
          </a:blip>
          <a:stretch>
            <a:fillRect/>
          </a:stretch>
        </p:blipFill>
        <p:spPr>
          <a:xfrm>
            <a:off x="473880" y="1011777"/>
            <a:ext cx="8420100" cy="4559300"/>
          </a:xfrm>
          <a:prstGeom prst="rect">
            <a:avLst/>
          </a:prstGeom>
        </p:spPr>
      </p:pic>
      <p:pic>
        <p:nvPicPr>
          <p:cNvPr id="6" name="Picture 6" descr="GraphLab: Big Data Analytics Scaled From Inspiration to Production | AWS  Startup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46" y="1347140"/>
            <a:ext cx="1539908" cy="108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16" y="1353956"/>
            <a:ext cx="1080120" cy="1080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47747" y="1730629"/>
            <a:ext cx="82586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/>
              <a:t>Graph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9750" y="2649252"/>
            <a:ext cx="2924175" cy="67564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38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endParaRPr lang="zh-CN" altLang="en-US" sz="3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9"/>
          <p:cNvSpPr/>
          <p:nvPr/>
        </p:nvSpPr>
        <p:spPr>
          <a:xfrm>
            <a:off x="2578236" y="1752442"/>
            <a:ext cx="518474" cy="1031425"/>
          </a:xfrm>
          <a:custGeom>
            <a:avLst/>
            <a:gdLst>
              <a:gd name="connsiteX0" fmla="*/ 0 w 518474"/>
              <a:gd name="connsiteY0" fmla="*/ 3903 h 1031425"/>
              <a:gd name="connsiteX1" fmla="*/ 367645 w 518474"/>
              <a:gd name="connsiteY1" fmla="*/ 107598 h 1031425"/>
              <a:gd name="connsiteX2" fmla="*/ 282804 w 518474"/>
              <a:gd name="connsiteY2" fmla="*/ 720340 h 1031425"/>
              <a:gd name="connsiteX3" fmla="*/ 518474 w 518474"/>
              <a:gd name="connsiteY3" fmla="*/ 1031425 h 103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474" h="1031425">
                <a:moveTo>
                  <a:pt x="0" y="3903"/>
                </a:moveTo>
                <a:cubicBezTo>
                  <a:pt x="160255" y="-3953"/>
                  <a:pt x="320511" y="-11808"/>
                  <a:pt x="367645" y="107598"/>
                </a:cubicBezTo>
                <a:cubicBezTo>
                  <a:pt x="414779" y="227004"/>
                  <a:pt x="257666" y="566369"/>
                  <a:pt x="282804" y="720340"/>
                </a:cubicBezTo>
                <a:cubicBezTo>
                  <a:pt x="307942" y="874311"/>
                  <a:pt x="413208" y="952868"/>
                  <a:pt x="518474" y="1031425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/>
          <p:cNvSpPr/>
          <p:nvPr/>
        </p:nvSpPr>
        <p:spPr>
          <a:xfrm>
            <a:off x="6078745" y="2098610"/>
            <a:ext cx="575035" cy="987102"/>
          </a:xfrm>
          <a:custGeom>
            <a:avLst/>
            <a:gdLst>
              <a:gd name="connsiteX0" fmla="*/ 0 w 575035"/>
              <a:gd name="connsiteY0" fmla="*/ 922431 h 987102"/>
              <a:gd name="connsiteX1" fmla="*/ 320511 w 575035"/>
              <a:gd name="connsiteY1" fmla="*/ 903578 h 987102"/>
              <a:gd name="connsiteX2" fmla="*/ 216816 w 575035"/>
              <a:gd name="connsiteY2" fmla="*/ 102300 h 987102"/>
              <a:gd name="connsiteX3" fmla="*/ 575035 w 575035"/>
              <a:gd name="connsiteY3" fmla="*/ 36312 h 9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035" h="987102">
                <a:moveTo>
                  <a:pt x="0" y="922431"/>
                </a:moveTo>
                <a:cubicBezTo>
                  <a:pt x="142187" y="981349"/>
                  <a:pt x="284375" y="1040267"/>
                  <a:pt x="320511" y="903578"/>
                </a:cubicBezTo>
                <a:cubicBezTo>
                  <a:pt x="356647" y="766889"/>
                  <a:pt x="174395" y="246844"/>
                  <a:pt x="216816" y="102300"/>
                </a:cubicBezTo>
                <a:cubicBezTo>
                  <a:pt x="259237" y="-42244"/>
                  <a:pt x="417136" y="-2966"/>
                  <a:pt x="575035" y="3631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76059" y="2395835"/>
            <a:ext cx="171792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/>
              <a:t>Graph analytics frameworks</a:t>
            </a:r>
            <a:endParaRPr kumimoji="1" lang="en-US" altLang="zh-CN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7330" y="2171700"/>
            <a:ext cx="76225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Many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Internet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Applications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are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Graph-style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50645" y="3358515"/>
            <a:ext cx="7336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这里的</a:t>
            </a:r>
            <a:r>
              <a:rPr lang="en-US" altLang="zh-CN"/>
              <a:t>graph</a:t>
            </a:r>
            <a:r>
              <a:rPr lang="zh-CN" altLang="en-US"/>
              <a:t>指的是输入的数据是以图这种数据结构呈现的，而不是向</a:t>
            </a:r>
            <a:r>
              <a:rPr lang="en-US" altLang="zh-CN"/>
              <a:t>Dryad</a:t>
            </a:r>
            <a:r>
              <a:rPr lang="zh-CN" altLang="en-US"/>
              <a:t>那样是对于输入的数据处理成图状结构去运作。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Big </a:t>
            </a:r>
            <a:r>
              <a:rPr kumimoji="1" lang="en-US" altLang="zh-CN" dirty="0"/>
              <a:t>data</a:t>
            </a:r>
            <a:r>
              <a:rPr kumimoji="1" lang="en-GB" altLang="zh-CN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GB" altLang="zh-CN" dirty="0"/>
              <a:t>already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12" descr="Flick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0" y="2196248"/>
            <a:ext cx="2128493" cy="840886"/>
          </a:xfrm>
          <a:prstGeom prst="rect">
            <a:avLst/>
          </a:prstGeom>
          <a:noFill/>
        </p:spPr>
      </p:pic>
      <p:pic>
        <p:nvPicPr>
          <p:cNvPr id="6" name="Picture 18" descr="http://www.textually.org/tv/archives/2010/07/30/youtube-logo(2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225" y="1599553"/>
            <a:ext cx="1687884" cy="1193387"/>
          </a:xfrm>
          <a:prstGeom prst="rect">
            <a:avLst/>
          </a:prstGeom>
          <a:noFill/>
        </p:spPr>
      </p:pic>
      <p:sp>
        <p:nvSpPr>
          <p:cNvPr id="7" name="TextBox 27"/>
          <p:cNvSpPr txBox="1"/>
          <p:nvPr/>
        </p:nvSpPr>
        <p:spPr>
          <a:xfrm>
            <a:off x="6720825" y="2732899"/>
            <a:ext cx="22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defRPr>
            </a:lvl1pPr>
          </a:lstStyle>
          <a:p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48 </a:t>
            </a:r>
            <a:r>
              <a:rPr lang="en-US" err="1">
                <a:latin typeface="微软雅黑" panose="020B0503020204020204" charset="-122"/>
                <a:ea typeface="微软雅黑" panose="020B0503020204020204" charset="-122"/>
              </a:rPr>
              <a:t>Hrs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 of Video 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>
                <a:latin typeface="微软雅黑" panose="020B0503020204020204" charset="-122"/>
                <a:ea typeface="微软雅黑" panose="020B0503020204020204" charset="-122"/>
              </a:rPr>
              <a:t>Per Minute</a:t>
            </a:r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2209800" y="2378956"/>
            <a:ext cx="2382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defRPr>
            </a:lvl1pPr>
          </a:lstStyle>
          <a:p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750 Million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000" err="1">
                <a:latin typeface="微软雅黑" panose="020B0503020204020204" charset="-122"/>
                <a:ea typeface="微软雅黑" panose="020B0503020204020204" charset="-122"/>
              </a:rPr>
              <a:t>Facebook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 Users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8" descr="http://jchutchins.net/site/wp-content/uploads/2009/06/facebook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0290" y="1481632"/>
            <a:ext cx="1899310" cy="714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32"/>
          <p:cNvSpPr txBox="1"/>
          <p:nvPr/>
        </p:nvSpPr>
        <p:spPr>
          <a:xfrm>
            <a:off x="4679962" y="1447800"/>
            <a:ext cx="1874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defRPr>
            </a:lvl1pPr>
          </a:lstStyle>
          <a:p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6 Billion 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2000" err="1">
                <a:latin typeface="微软雅黑" panose="020B0503020204020204" charset="-122"/>
                <a:ea typeface="微软雅黑" panose="020B0503020204020204" charset="-122"/>
              </a:rPr>
              <a:t>Flickr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 Photos</a:t>
            </a:r>
            <a:endParaRPr 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Picture 2" descr="Twitter_newbird_boxed_blueonwhit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9934" y="2198843"/>
            <a:ext cx="16002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35"/>
          <p:cNvSpPr txBox="1"/>
          <p:nvPr/>
        </p:nvSpPr>
        <p:spPr>
          <a:xfrm>
            <a:off x="393608" y="1825556"/>
            <a:ext cx="1955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 Billion Tweets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Per Week</a:t>
            </a: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Group 37"/>
          <p:cNvGrpSpPr/>
          <p:nvPr/>
        </p:nvGrpSpPr>
        <p:grpSpPr>
          <a:xfrm>
            <a:off x="1215467" y="3669385"/>
            <a:ext cx="7547533" cy="1724565"/>
            <a:chOff x="1051717" y="4290605"/>
            <a:chExt cx="7547533" cy="1724565"/>
          </a:xfrm>
        </p:grpSpPr>
        <p:grpSp>
          <p:nvGrpSpPr>
            <p:cNvPr id="14" name="Group 38"/>
            <p:cNvGrpSpPr/>
            <p:nvPr/>
          </p:nvGrpSpPr>
          <p:grpSpPr>
            <a:xfrm>
              <a:off x="1051717" y="4290605"/>
              <a:ext cx="7547533" cy="1724565"/>
              <a:chOff x="1747791" y="4011205"/>
              <a:chExt cx="7547533" cy="1724565"/>
            </a:xfrm>
          </p:grpSpPr>
          <p:pic>
            <p:nvPicPr>
              <p:cNvPr id="16" name="Picture 40" descr="Screen Shot 2012-02-13 at 12.12.48 AM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7791" y="4011205"/>
                <a:ext cx="2375344" cy="172456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sp>
            <p:nvSpPr>
              <p:cNvPr id="17" name="Rectangle 41"/>
              <p:cNvSpPr/>
              <p:nvPr/>
            </p:nvSpPr>
            <p:spPr>
              <a:xfrm>
                <a:off x="4483606" y="4849405"/>
                <a:ext cx="481171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2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“… data a new class of economic asset, like currency or gold.”</a:t>
                </a:r>
                <a:endParaRPr 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5" name="Rectangle 39"/>
            <p:cNvSpPr/>
            <p:nvPr/>
          </p:nvSpPr>
          <p:spPr>
            <a:xfrm>
              <a:off x="3770758" y="4519205"/>
              <a:ext cx="469756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“…</a:t>
              </a:r>
              <a:r>
                <a:rPr lang="en-U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growing at 50 percent a year</a:t>
              </a:r>
              <a:r>
                <a:rPr lang="en-US" sz="2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…”</a:t>
              </a:r>
              <a:endParaRPr lang="en-US" sz="2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Rectangle 14"/>
          <p:cNvSpPr/>
          <p:nvPr/>
        </p:nvSpPr>
        <p:spPr>
          <a:xfrm>
            <a:off x="3026410" y="3136265"/>
            <a:ext cx="3846830" cy="68643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Big Learning</a:t>
            </a:r>
            <a:endParaRPr lang="en-US" altLang="zh-CN" sz="4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Big learning example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55175" y="1079500"/>
            <a:ext cx="3143250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>
              <a:buClr>
                <a:srgbClr val="FF0066"/>
              </a:buClr>
            </a:pPr>
            <a:r>
              <a:rPr lang="en-US" altLang="zh-CN" sz="2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Social Arithmetic</a:t>
            </a:r>
            <a:endParaRPr lang="en-US" altLang="zh-CN" sz="2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1760" y="3375026"/>
            <a:ext cx="4064000" cy="790954"/>
            <a:chOff x="1066800" y="3352800"/>
            <a:chExt cx="4876800" cy="949145"/>
          </a:xfrm>
        </p:grpSpPr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1143000" y="3352800"/>
            <a:ext cx="4724400" cy="949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公式" r:id="rId1" imgW="43281600" imgH="8534400" progId="Equation.3">
                    <p:embed/>
                  </p:oleObj>
                </mc:Choice>
                <mc:Fallback>
                  <p:oleObj name="公式" r:id="rId1" imgW="43281600" imgH="8534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352800"/>
                          <a:ext cx="4724400" cy="949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/>
            <p:nvPr/>
          </p:nvSpPr>
          <p:spPr>
            <a:xfrm>
              <a:off x="1066800" y="3352800"/>
              <a:ext cx="4876800" cy="936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TextBox 6"/>
          <p:cNvSpPr txBox="1"/>
          <p:nvPr/>
        </p:nvSpPr>
        <p:spPr>
          <a:xfrm>
            <a:off x="1465175" y="1653282"/>
            <a:ext cx="2882520" cy="861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50% What I list on my profile</a:t>
            </a:r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40% Sue Ann Likes</a:t>
            </a:r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10% Carlos Like</a:t>
            </a:r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766675" y="2486223"/>
            <a:ext cx="70884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5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I Like:</a:t>
            </a:r>
            <a:endParaRPr lang="en-US" sz="1665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8"/>
          <p:cNvCxnSpPr/>
          <p:nvPr/>
        </p:nvCxnSpPr>
        <p:spPr bwMode="auto">
          <a:xfrm>
            <a:off x="1035175" y="2476500"/>
            <a:ext cx="333000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9"/>
          <p:cNvSpPr txBox="1"/>
          <p:nvPr/>
        </p:nvSpPr>
        <p:spPr>
          <a:xfrm>
            <a:off x="1098758" y="2064891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+</a:t>
            </a:r>
            <a:endParaRPr lang="en-US" sz="30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1465175" y="2486223"/>
            <a:ext cx="2900000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60% Cameras, 40% Biking</a:t>
            </a:r>
            <a:endParaRPr lang="en-US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555175" y="2847625"/>
            <a:ext cx="3563796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2665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Recurrence Algorithm</a:t>
            </a:r>
            <a:endParaRPr lang="en-US" altLang="zh-CN" sz="2665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5" name="Rectangle 16"/>
          <p:cNvSpPr/>
          <p:nvPr/>
        </p:nvSpPr>
        <p:spPr>
          <a:xfrm>
            <a:off x="559823" y="4762500"/>
            <a:ext cx="6413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lvl="0" indent="-384175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Parallelism</a:t>
            </a:r>
            <a:r>
              <a:rPr lang="en-US" altLang="zh-CN" sz="2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: </a:t>
            </a:r>
            <a:r>
              <a:rPr lang="en-US" altLang="zh-TW" sz="2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Compute all </a:t>
            </a:r>
            <a:r>
              <a:rPr lang="en-US" altLang="zh-TW" sz="2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Likes[</a:t>
            </a:r>
            <a:r>
              <a:rPr lang="en-US" altLang="zh-TW" sz="240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</a:t>
            </a:r>
            <a:r>
              <a:rPr lang="en-US" altLang="zh-TW" sz="24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]</a:t>
            </a:r>
            <a:r>
              <a:rPr lang="en-US" altLang="zh-TW" sz="24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in </a:t>
            </a:r>
            <a:r>
              <a:rPr lang="en-US" altLang="zh-TW" sz="240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parallel</a:t>
            </a:r>
            <a:endParaRPr lang="en-US" altLang="zh-TW" sz="240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6" name="Rectangle 17"/>
          <p:cNvSpPr/>
          <p:nvPr/>
        </p:nvSpPr>
        <p:spPr>
          <a:xfrm>
            <a:off x="1372636" y="4191001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iterate until </a:t>
            </a:r>
            <a:r>
              <a:rPr lang="en-US" altLang="zh-CN" sz="16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convergence</a:t>
            </a:r>
            <a:endParaRPr lang="zh-CN" altLang="en-US" sz="16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6258063" y="2466777"/>
            <a:ext cx="7152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Profile</a:t>
            </a:r>
            <a:endParaRPr lang="en-US" sz="15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Picture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0000" y="2720777"/>
            <a:ext cx="465667" cy="63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Connector 20"/>
          <p:cNvCxnSpPr>
            <a:stCxn id="22" idx="3"/>
            <a:endCxn id="18" idx="1"/>
          </p:cNvCxnSpPr>
          <p:nvPr/>
        </p:nvCxnSpPr>
        <p:spPr>
          <a:xfrm flipV="1">
            <a:off x="5704417" y="3038277"/>
            <a:ext cx="6455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22"/>
          <p:cNvCxnSpPr>
            <a:endCxn id="23" idx="1"/>
          </p:cNvCxnSpPr>
          <p:nvPr/>
        </p:nvCxnSpPr>
        <p:spPr>
          <a:xfrm>
            <a:off x="5673115" y="3334938"/>
            <a:ext cx="676886" cy="7067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3"/>
          <p:cNvCxnSpPr>
            <a:stCxn id="24" idx="1"/>
          </p:cNvCxnSpPr>
          <p:nvPr/>
        </p:nvCxnSpPr>
        <p:spPr>
          <a:xfrm flipH="1">
            <a:off x="5704417" y="2046164"/>
            <a:ext cx="645583" cy="6746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4" descr="gonzale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70500" y="2734536"/>
            <a:ext cx="433917" cy="60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5" descr="guestr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0000" y="3746501"/>
            <a:ext cx="439320" cy="590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6" descr="hon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50001" y="1742827"/>
            <a:ext cx="449949" cy="606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7"/>
          <p:cNvSpPr txBox="1"/>
          <p:nvPr/>
        </p:nvSpPr>
        <p:spPr>
          <a:xfrm>
            <a:off x="6159501" y="1406724"/>
            <a:ext cx="9044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Sue Ann</a:t>
            </a:r>
            <a:endParaRPr lang="en-US" sz="15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28"/>
          <p:cNvSpPr txBox="1"/>
          <p:nvPr/>
        </p:nvSpPr>
        <p:spPr>
          <a:xfrm>
            <a:off x="6285020" y="3429001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Carlos</a:t>
            </a:r>
            <a:endParaRPr lang="en-US" sz="150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9"/>
          <p:cNvSpPr txBox="1"/>
          <p:nvPr/>
        </p:nvSpPr>
        <p:spPr>
          <a:xfrm rot="16200000">
            <a:off x="4879102" y="2844784"/>
            <a:ext cx="48122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5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Me</a:t>
            </a:r>
            <a:endParaRPr lang="en-US" sz="1665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31"/>
          <p:cNvSpPr txBox="1"/>
          <p:nvPr/>
        </p:nvSpPr>
        <p:spPr>
          <a:xfrm>
            <a:off x="5673115" y="1787724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40%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32"/>
          <p:cNvSpPr txBox="1"/>
          <p:nvPr/>
        </p:nvSpPr>
        <p:spPr>
          <a:xfrm>
            <a:off x="5706064" y="3752669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10%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33"/>
          <p:cNvSpPr txBox="1"/>
          <p:nvPr/>
        </p:nvSpPr>
        <p:spPr>
          <a:xfrm>
            <a:off x="5723254" y="2717945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50%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35"/>
          <p:cNvSpPr txBox="1"/>
          <p:nvPr/>
        </p:nvSpPr>
        <p:spPr>
          <a:xfrm>
            <a:off x="6921500" y="1714500"/>
            <a:ext cx="1333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80% Cameras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20% Biking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36"/>
          <p:cNvSpPr txBox="1"/>
          <p:nvPr/>
        </p:nvSpPr>
        <p:spPr>
          <a:xfrm>
            <a:off x="6921500" y="3752449"/>
            <a:ext cx="1333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30% Cameras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70% Biking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37"/>
          <p:cNvSpPr txBox="1"/>
          <p:nvPr/>
        </p:nvSpPr>
        <p:spPr>
          <a:xfrm>
            <a:off x="6921500" y="2780541"/>
            <a:ext cx="1333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50% Cameras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50% Biking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41"/>
          <p:cNvSpPr/>
          <p:nvPr/>
        </p:nvSpPr>
        <p:spPr>
          <a:xfrm>
            <a:off x="5461000" y="952500"/>
            <a:ext cx="2608406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35" u="sng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Label Propagation</a:t>
            </a:r>
            <a:endParaRPr lang="en-US" altLang="zh-CN" sz="2335" u="sng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76943" y="1079500"/>
            <a:ext cx="1580515" cy="450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35" u="sng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endParaRPr lang="en-US" altLang="zh-CN" sz="2335" u="sng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99" name="Group 4098"/>
          <p:cNvGrpSpPr/>
          <p:nvPr/>
        </p:nvGrpSpPr>
        <p:grpSpPr>
          <a:xfrm>
            <a:off x="830943" y="1524017"/>
            <a:ext cx="3210000" cy="690000"/>
            <a:chOff x="609600" y="1896902"/>
            <a:chExt cx="3852000" cy="828000"/>
          </a:xfrm>
        </p:grpSpPr>
        <p:sp>
          <p:nvSpPr>
            <p:cNvPr id="5" name="Rectangle 4"/>
            <p:cNvSpPr/>
            <p:nvPr/>
          </p:nvSpPr>
          <p:spPr>
            <a:xfrm>
              <a:off x="609600" y="1896902"/>
              <a:ext cx="3852000" cy="82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5" name="Picture 34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800" y="1950902"/>
              <a:ext cx="3626830" cy="720000"/>
            </a:xfrm>
            <a:prstGeom prst="rect">
              <a:avLst/>
            </a:prstGeom>
            <a:noFill/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830943" y="2214017"/>
            <a:ext cx="42819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α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is the random reset probability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5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L[j] 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is the number of links on page j</a:t>
            </a:r>
            <a:endParaRPr lang="en-US" altLang="zh-CN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68572" y="1216308"/>
            <a:ext cx="4699000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  <a:hlinkClick r:id="rId3"/>
              </a:rPr>
              <a:t>http://ilpubs.stanford.edu:8090/422/1/1999-66.pdf</a:t>
            </a:r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  <a:hlinkClick r:id="rId3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943" y="3111500"/>
            <a:ext cx="3550972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335" u="sng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Alternating Least Squares</a:t>
            </a:r>
            <a:endParaRPr lang="en-US" altLang="zh-CN" sz="2335" u="sng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1" y="3420517"/>
            <a:ext cx="2757286" cy="129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Straight Arrow Connector 135"/>
          <p:cNvCxnSpPr>
            <a:stCxn id="144" idx="6"/>
            <a:endCxn id="146" idx="2"/>
          </p:cNvCxnSpPr>
          <p:nvPr/>
        </p:nvCxnSpPr>
        <p:spPr>
          <a:xfrm>
            <a:off x="6032500" y="1674267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44" idx="5"/>
            <a:endCxn id="149" idx="1"/>
          </p:cNvCxnSpPr>
          <p:nvPr/>
        </p:nvCxnSpPr>
        <p:spPr>
          <a:xfrm>
            <a:off x="5995303" y="1764069"/>
            <a:ext cx="645895" cy="487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47" idx="6"/>
            <a:endCxn id="149" idx="2"/>
          </p:cNvCxnSpPr>
          <p:nvPr/>
        </p:nvCxnSpPr>
        <p:spPr>
          <a:xfrm>
            <a:off x="6032500" y="2341017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44" idx="4"/>
            <a:endCxn id="147" idx="0"/>
          </p:cNvCxnSpPr>
          <p:nvPr/>
        </p:nvCxnSpPr>
        <p:spPr>
          <a:xfrm>
            <a:off x="5905500" y="1801267"/>
            <a:ext cx="0" cy="412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49" idx="0"/>
            <a:endCxn id="146" idx="4"/>
          </p:cNvCxnSpPr>
          <p:nvPr/>
        </p:nvCxnSpPr>
        <p:spPr>
          <a:xfrm flipV="1">
            <a:off x="6731000" y="1801267"/>
            <a:ext cx="0" cy="412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46" idx="6"/>
            <a:endCxn id="145" idx="2"/>
          </p:cNvCxnSpPr>
          <p:nvPr/>
        </p:nvCxnSpPr>
        <p:spPr>
          <a:xfrm>
            <a:off x="6858000" y="1674267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9" idx="7"/>
            <a:endCxn id="145" idx="3"/>
          </p:cNvCxnSpPr>
          <p:nvPr/>
        </p:nvCxnSpPr>
        <p:spPr>
          <a:xfrm flipV="1">
            <a:off x="6820803" y="1764069"/>
            <a:ext cx="645895" cy="487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9" idx="6"/>
            <a:endCxn id="148" idx="2"/>
          </p:cNvCxnSpPr>
          <p:nvPr/>
        </p:nvCxnSpPr>
        <p:spPr>
          <a:xfrm>
            <a:off x="6858000" y="2341017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5778500" y="154726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1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429500" y="154726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3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04000" y="154726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2</a:t>
            </a:r>
            <a:endParaRPr lang="en-US" sz="166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5778500" y="221401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4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429500" y="221401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6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6604000" y="2214017"/>
            <a:ext cx="254000" cy="254000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5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4097" name="Group 4096"/>
          <p:cNvGrpSpPr/>
          <p:nvPr/>
        </p:nvGrpSpPr>
        <p:grpSpPr>
          <a:xfrm>
            <a:off x="830943" y="3547517"/>
            <a:ext cx="3746500" cy="750000"/>
            <a:chOff x="609600" y="4572000"/>
            <a:chExt cx="4495800" cy="900000"/>
          </a:xfrm>
        </p:grpSpPr>
        <p:pic>
          <p:nvPicPr>
            <p:cNvPr id="80" name="Picture 79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685800" y="4662000"/>
              <a:ext cx="4289393" cy="720000"/>
            </a:xfrm>
            <a:prstGeom prst="rect">
              <a:avLst/>
            </a:prstGeom>
            <a:noFill/>
            <a:effectLst/>
          </p:spPr>
        </p:pic>
        <p:sp>
          <p:nvSpPr>
            <p:cNvPr id="150" name="Rectangle 149"/>
            <p:cNvSpPr/>
            <p:nvPr/>
          </p:nvSpPr>
          <p:spPr>
            <a:xfrm>
              <a:off x="609600" y="4572000"/>
              <a:ext cx="44958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830943" y="4501742"/>
            <a:ext cx="3746500" cy="750000"/>
            <a:chOff x="609600" y="5717070"/>
            <a:chExt cx="4495800" cy="900000"/>
          </a:xfrm>
        </p:grpSpPr>
        <p:pic>
          <p:nvPicPr>
            <p:cNvPr id="81" name="Picture 80" descr="TP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685800" y="5807070"/>
              <a:ext cx="4289399" cy="720000"/>
            </a:xfrm>
            <a:prstGeom prst="rect">
              <a:avLst/>
            </a:prstGeom>
            <a:noFill/>
            <a:effectLst/>
          </p:spPr>
        </p:pic>
        <p:sp>
          <p:nvSpPr>
            <p:cNvPr id="151" name="Rectangle 150"/>
            <p:cNvSpPr/>
            <p:nvPr/>
          </p:nvSpPr>
          <p:spPr>
            <a:xfrm>
              <a:off x="609600" y="5717070"/>
              <a:ext cx="4495800" cy="90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4578173" y="5251742"/>
            <a:ext cx="4089399" cy="27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65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http://dl.acm.org/citation.cfm?id=1424269</a:t>
            </a:r>
            <a:endParaRPr lang="en-US" sz="1165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Big learning example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32" name="TextBox 25"/>
          <p:cNvSpPr txBox="1"/>
          <p:nvPr/>
        </p:nvSpPr>
        <p:spPr>
          <a:xfrm>
            <a:off x="-33544" y="5438001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/>
              <a:t>Sergey </a:t>
            </a:r>
            <a:r>
              <a:rPr lang="en-US" sz="1200" err="1"/>
              <a:t>Brin</a:t>
            </a:r>
            <a:r>
              <a:rPr lang="en-US" sz="1200"/>
              <a:t>, Lawrence Page, “The Anatomy of Large-Scale </a:t>
            </a:r>
            <a:r>
              <a:rPr lang="en-US" sz="1200" err="1"/>
              <a:t>Hypertextual</a:t>
            </a:r>
            <a:r>
              <a:rPr lang="en-US" sz="1200"/>
              <a:t> Web Search Engine”, WWW ‘98 </a:t>
            </a:r>
            <a:endParaRPr lang="en-US" sz="1200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3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35" name="Oval 24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Oval 27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Oval 28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Oval 30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Freeform 43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Freeform 5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Freeform 5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47" name="Content Placeholder 2"/>
          <p:cNvSpPr txBox="1">
            <a:spLocks noChangeArrowheads="1"/>
          </p:cNvSpPr>
          <p:nvPr/>
        </p:nvSpPr>
        <p:spPr>
          <a:xfrm>
            <a:off x="4434812" y="2470909"/>
            <a:ext cx="3693943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PR(u): Page Rank of node u</a:t>
            </a:r>
            <a:endParaRPr lang="en-US" sz="1665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Content Placeholder 2"/>
          <p:cNvSpPr txBox="1">
            <a:spLocks noChangeArrowheads="1"/>
          </p:cNvSpPr>
          <p:nvPr/>
        </p:nvSpPr>
        <p:spPr>
          <a:xfrm>
            <a:off x="4445000" y="2886455"/>
            <a:ext cx="3683000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665" baseline="-25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166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Out-neighbors</a:t>
            </a: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node u</a:t>
            </a:r>
            <a:endParaRPr lang="en-US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Content Placeholder 2"/>
          <p:cNvSpPr txBox="1">
            <a:spLocks noChangeArrowheads="1"/>
          </p:cNvSpPr>
          <p:nvPr/>
        </p:nvSpPr>
        <p:spPr>
          <a:xfrm>
            <a:off x="4271756" y="1089633"/>
            <a:ext cx="3683000" cy="3520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defRPr/>
            </a:pP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(if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α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zh-CN" alt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0)</a:t>
            </a:r>
            <a:endParaRPr lang="en-US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32" name="TextBox 25"/>
          <p:cNvSpPr txBox="1"/>
          <p:nvPr/>
        </p:nvSpPr>
        <p:spPr>
          <a:xfrm>
            <a:off x="-33544" y="5438001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/>
              <a:t>Sergey </a:t>
            </a:r>
            <a:r>
              <a:rPr lang="en-US" sz="1200" err="1"/>
              <a:t>Brin</a:t>
            </a:r>
            <a:r>
              <a:rPr lang="en-US" sz="1200"/>
              <a:t>, Lawrence Page, “The Anatomy of Large-Scale </a:t>
            </a:r>
            <a:r>
              <a:rPr lang="en-US" sz="1200" err="1"/>
              <a:t>Hypertextual</a:t>
            </a:r>
            <a:r>
              <a:rPr lang="en-US" sz="1200"/>
              <a:t> Web Search Engine”, WWW ‘98 </a:t>
            </a:r>
            <a:endParaRPr lang="en-US" sz="1200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3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35" name="Oval 24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Oval 27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Oval 28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Oval 30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Freeform 43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Freeform 5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Freeform 5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Table 2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59751" y="3347265"/>
          <a:ext cx="1942057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Content Placeholder 2"/>
          <p:cNvSpPr txBox="1">
            <a:spLocks noChangeArrowheads="1"/>
          </p:cNvSpPr>
          <p:nvPr/>
        </p:nvSpPr>
        <p:spPr>
          <a:xfrm>
            <a:off x="4434812" y="2470909"/>
            <a:ext cx="3693943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PR(u): Page Rank of node u</a:t>
            </a:r>
            <a:endParaRPr lang="en-US" sz="1665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4445000" y="2886455"/>
            <a:ext cx="3683000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665" baseline="-25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Out-neighbors of node u</a:t>
            </a:r>
            <a:endParaRPr lang="en-US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32" name="TextBox 25"/>
          <p:cNvSpPr txBox="1"/>
          <p:nvPr/>
        </p:nvSpPr>
        <p:spPr>
          <a:xfrm>
            <a:off x="-33544" y="5438001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/>
              <a:t>Sergey </a:t>
            </a:r>
            <a:r>
              <a:rPr lang="en-US" sz="1200" err="1"/>
              <a:t>Brin</a:t>
            </a:r>
            <a:r>
              <a:rPr lang="en-US" sz="1200"/>
              <a:t>, Lawrence Page, “The Anatomy of Large-Scale </a:t>
            </a:r>
            <a:r>
              <a:rPr lang="en-US" sz="1200" err="1"/>
              <a:t>Hypertextual</a:t>
            </a:r>
            <a:r>
              <a:rPr lang="en-US" sz="1200"/>
              <a:t> Web Search Engine”, WWW ‘98 </a:t>
            </a:r>
            <a:endParaRPr lang="en-US" sz="1200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3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35" name="Oval 24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6" name="Oval 27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7" name="Oval 28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8" name="Oval 30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9" name="Freeform 43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0" name="Freeform 44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1" name="Freeform 45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2" name="Freeform 46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3" name="Freeform 47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4" name="Freeform 48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5" name="Freeform 5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46" name="Freeform 5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Table 29"/>
          <p:cNvGraphicFramePr>
            <a:graphicFrameLocks noGrp="1"/>
          </p:cNvGraphicFramePr>
          <p:nvPr/>
        </p:nvGraphicFramePr>
        <p:xfrm>
          <a:off x="659751" y="3347265"/>
          <a:ext cx="1942057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59751" y="3347146"/>
          <a:ext cx="2994004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  <a:gridCol w="10519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K=1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???</a:t>
                      </a:r>
                      <a:endParaRPr lang="en-US" sz="2000" b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4434812" y="2470909"/>
            <a:ext cx="3693943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PR(u): Page Rank of node u</a:t>
            </a:r>
            <a:endParaRPr lang="en-US" sz="1665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4445000" y="2886455"/>
            <a:ext cx="3683000" cy="352046"/>
          </a:xfrm>
          <a:prstGeom prst="rect">
            <a:avLst/>
          </a:prstGeom>
        </p:spPr>
        <p:txBody>
          <a:bodyPr/>
          <a:lstStyle/>
          <a:p>
            <a:pPr marL="296545" indent="-29654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665" baseline="-250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en-US" sz="166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Out-neighbors of node u</a:t>
            </a:r>
            <a:endParaRPr lang="en-US" sz="1665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7" name="Oval 31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33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rgbClr val="FFBDD8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rgbClr val="FFBDD8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38100">
              <a:solidFill>
                <a:srgbClr val="FF006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36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37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38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39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38100">
              <a:solidFill>
                <a:srgbClr val="FF006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40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4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38100">
              <a:solidFill>
                <a:srgbClr val="FF006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20"/>
          <p:cNvSpPr txBox="1"/>
          <p:nvPr/>
        </p:nvSpPr>
        <p:spPr>
          <a:xfrm>
            <a:off x="2413000" y="101600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0.25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3365500" y="2168724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0.12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2476500" y="2422724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0.12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2" name="Table 29"/>
          <p:cNvGraphicFramePr>
            <a:graphicFrameLocks noGrp="1"/>
          </p:cNvGraphicFramePr>
          <p:nvPr/>
        </p:nvGraphicFramePr>
        <p:xfrm>
          <a:off x="659751" y="3347146"/>
          <a:ext cx="2994004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  <a:gridCol w="10519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K=1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???</a:t>
                      </a:r>
                      <a:endParaRPr lang="en-US" sz="2000" b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5"/>
          <p:cNvSpPr txBox="1"/>
          <p:nvPr/>
        </p:nvSpPr>
        <p:spPr>
          <a:xfrm>
            <a:off x="-33544" y="5438001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/>
              <a:t>Sergey </a:t>
            </a:r>
            <a:r>
              <a:rPr lang="en-US" sz="1200" err="1"/>
              <a:t>Brin</a:t>
            </a:r>
            <a:r>
              <a:rPr lang="en-US" sz="1200"/>
              <a:t>, Lawrence Page, “The Anatomy of Large-Scale </a:t>
            </a:r>
            <a:r>
              <a:rPr lang="en-US" sz="1200" err="1"/>
              <a:t>Hypertextual</a:t>
            </a:r>
            <a:r>
              <a:rPr lang="en-US" sz="1200"/>
              <a:t> Web Search Engine”, WWW ‘98 </a:t>
            </a:r>
            <a:endParaRPr lang="en-US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7" name="Oval 31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rgbClr val="FFFFE5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33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rgbClr val="FFBDD8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rgbClr val="FFBDD8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38100">
              <a:solidFill>
                <a:srgbClr val="FF006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36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37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38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39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38100">
              <a:solidFill>
                <a:srgbClr val="FF0066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40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4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38100">
              <a:solidFill>
                <a:srgbClr val="FF0066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20"/>
          <p:cNvSpPr txBox="1"/>
          <p:nvPr/>
        </p:nvSpPr>
        <p:spPr>
          <a:xfrm>
            <a:off x="2413000" y="1016001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0.25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3365500" y="2168724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0.12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1" name="TextBox 22"/>
          <p:cNvSpPr txBox="1"/>
          <p:nvPr/>
        </p:nvSpPr>
        <p:spPr>
          <a:xfrm>
            <a:off x="2476500" y="2422724"/>
            <a:ext cx="5293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Calibri" panose="020F0502020204030204"/>
              </a:rPr>
              <a:t>0.12</a:t>
            </a:r>
            <a:endParaRPr lang="en-US" sz="1500" b="1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22" name="Table 29"/>
          <p:cNvGraphicFramePr>
            <a:graphicFrameLocks noGrp="1"/>
          </p:cNvGraphicFramePr>
          <p:nvPr/>
        </p:nvGraphicFramePr>
        <p:xfrm>
          <a:off x="659751" y="3347146"/>
          <a:ext cx="2994004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  <a:gridCol w="10519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K=1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0.37</a:t>
                      </a:r>
                      <a:endParaRPr lang="en-US" altLang="zh-CN" sz="2000" b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5"/>
          <p:cNvSpPr txBox="1"/>
          <p:nvPr/>
        </p:nvSpPr>
        <p:spPr>
          <a:xfrm>
            <a:off x="-33544" y="5438001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1200"/>
              <a:t>Sergey </a:t>
            </a:r>
            <a:r>
              <a:rPr lang="en-US" sz="1200" err="1"/>
              <a:t>Brin</a:t>
            </a:r>
            <a:r>
              <a:rPr lang="en-US" sz="1200"/>
              <a:t>, Lawrence Page, “The Anatomy of Large-Scale </a:t>
            </a:r>
            <a:r>
              <a:rPr lang="en-US" sz="1200" err="1"/>
              <a:t>Hypertextual</a:t>
            </a:r>
            <a:r>
              <a:rPr lang="en-US" sz="1200"/>
              <a:t> Web Search Engine”, WWW ‘98 </a:t>
            </a:r>
            <a:endParaRPr 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alphaModFix amt="27000"/>
          </a:blip>
          <a:stretch>
            <a:fillRect/>
          </a:stretch>
        </p:blipFill>
        <p:spPr>
          <a:xfrm>
            <a:off x="256735" y="1149539"/>
            <a:ext cx="9292009" cy="44395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Scalable websites review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483299" cy="3771636"/>
          </a:xfrm>
        </p:spPr>
        <p:txBody>
          <a:bodyPr/>
          <a:lstStyle/>
          <a:p>
            <a:r>
              <a:rPr kumimoji="1" lang="en-US" altLang="zh-CN" b="0"/>
              <a:t>Scalable websites powered by </a:t>
            </a:r>
            <a:r>
              <a:rPr kumimoji="1" lang="en-US" altLang="zh-CN" b="0">
                <a:solidFill>
                  <a:schemeClr val="tx1"/>
                </a:solidFill>
              </a:rPr>
              <a:t>distributed systems </a:t>
            </a:r>
            <a:endParaRPr kumimoji="1" lang="en-US" altLang="zh-CN" b="0">
              <a:solidFill>
                <a:schemeClr val="tx1"/>
              </a:solidFill>
            </a:endParaRPr>
          </a:p>
          <a:p>
            <a:pPr lvl="1"/>
            <a:r>
              <a:rPr kumimoji="1" lang="en-US" altLang="zh-CN"/>
              <a:t>For </a:t>
            </a:r>
            <a:r>
              <a:rPr kumimoji="1" lang="en-US" altLang="zh-CN" b="1">
                <a:solidFill>
                  <a:srgbClr val="C00000"/>
                </a:solidFill>
              </a:rPr>
              <a:t>request handling</a:t>
            </a:r>
            <a:r>
              <a:rPr kumimoji="1" lang="en-US" altLang="zh-CN"/>
              <a:t>, data storage 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419872" y="2785492"/>
            <a:ext cx="1703228" cy="1049410"/>
            <a:chOff x="5882155" y="4329138"/>
            <a:chExt cx="1703228" cy="1049410"/>
          </a:xfrm>
        </p:grpSpPr>
        <p:sp>
          <p:nvSpPr>
            <p:cNvPr id="15" name="矩形 14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8" name="任意形状 17"/>
          <p:cNvSpPr/>
          <p:nvPr/>
        </p:nvSpPr>
        <p:spPr>
          <a:xfrm>
            <a:off x="2791984" y="2943592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693154" y="3152371"/>
            <a:ext cx="11464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requests</a:t>
            </a:r>
            <a:endParaRPr lang="zh-CN" altLang="en-US"/>
          </a:p>
        </p:txBody>
      </p:sp>
      <p:sp>
        <p:nvSpPr>
          <p:cNvPr id="23" name="任意形状 22"/>
          <p:cNvSpPr/>
          <p:nvPr/>
        </p:nvSpPr>
        <p:spPr>
          <a:xfrm>
            <a:off x="2778642" y="3494567"/>
            <a:ext cx="770291" cy="274402"/>
          </a:xfrm>
          <a:custGeom>
            <a:avLst/>
            <a:gdLst>
              <a:gd name="connsiteX0" fmla="*/ 758456 w 770291"/>
              <a:gd name="connsiteY0" fmla="*/ 0 h 274402"/>
              <a:gd name="connsiteX1" fmla="*/ 666307 w 770291"/>
              <a:gd name="connsiteY1" fmla="*/ 248093 h 274402"/>
              <a:gd name="connsiteX2" fmla="*/ 0 w 770291"/>
              <a:gd name="connsiteY2" fmla="*/ 255182 h 2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291" h="274402">
                <a:moveTo>
                  <a:pt x="758456" y="0"/>
                </a:moveTo>
                <a:cubicBezTo>
                  <a:pt x="775586" y="102781"/>
                  <a:pt x="792716" y="205563"/>
                  <a:pt x="666307" y="248093"/>
                </a:cubicBezTo>
                <a:cubicBezTo>
                  <a:pt x="539898" y="290623"/>
                  <a:pt x="269949" y="272902"/>
                  <a:pt x="0" y="25518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751961" y="3584303"/>
            <a:ext cx="94128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results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7" name="Oval 31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33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36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37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38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39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40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4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Table 29"/>
          <p:cNvGraphicFramePr>
            <a:graphicFrameLocks noGrp="1"/>
          </p:cNvGraphicFramePr>
          <p:nvPr/>
        </p:nvGraphicFramePr>
        <p:xfrm>
          <a:off x="645940" y="3312505"/>
          <a:ext cx="4070077" cy="1912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5417"/>
                <a:gridCol w="1058220"/>
                <a:gridCol w="1058220"/>
                <a:gridCol w="1058220"/>
              </a:tblGrid>
              <a:tr h="382540">
                <a:tc>
                  <a:txBody>
                    <a:bodyPr/>
                    <a:lstStyle/>
                    <a:p>
                      <a:pPr algn="ctr"/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K=1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K=2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0.37</a:t>
                      </a:r>
                      <a:endParaRPr lang="en-US" sz="17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  <a:endParaRPr lang="en-US" sz="17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0.33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</a:t>
                      </a:r>
                      <a:endParaRPr lang="en-US" sz="13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7" name="Oval 31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9" name="Oval 33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Freeform 36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Freeform 37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Freeform 38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Freeform 39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Freeform 40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Freeform 4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21" name="Table 29"/>
          <p:cNvGraphicFramePr>
            <a:graphicFrameLocks noGrp="1"/>
          </p:cNvGraphicFramePr>
          <p:nvPr/>
        </p:nvGraphicFramePr>
        <p:xfrm>
          <a:off x="645940" y="3312505"/>
          <a:ext cx="4070077" cy="19127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5417"/>
                <a:gridCol w="1058220"/>
                <a:gridCol w="1058220"/>
                <a:gridCol w="1058220"/>
              </a:tblGrid>
              <a:tr h="382540">
                <a:tc>
                  <a:txBody>
                    <a:bodyPr/>
                    <a:lstStyle/>
                    <a:p>
                      <a:pPr algn="ctr"/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K=0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K=1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K=2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0.37</a:t>
                      </a:r>
                      <a:endParaRPr kumimoji="0" 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0.43</a:t>
                      </a:r>
                      <a:endParaRPr kumimoji="0" 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0.08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0.12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0.33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0.27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  <a:tr h="382540"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300" b="0" baseline="-2500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)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0.25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0.20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pitchFamily="34" charset="0"/>
                        </a:rPr>
                        <a:t>0.16</a:t>
                      </a:r>
                      <a:endParaRPr lang="en-US" sz="1300" b="0"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pitchFamily="34" charset="0"/>
                      </a:endParaRPr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  <p:sp>
        <p:nvSpPr>
          <p:cNvPr id="20" name="Rectangle 21"/>
          <p:cNvSpPr/>
          <p:nvPr/>
        </p:nvSpPr>
        <p:spPr>
          <a:xfrm>
            <a:off x="4254500" y="2453640"/>
            <a:ext cx="4383405" cy="44450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Iterative Batch Processing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9"/>
          <p:cNvGraphicFramePr>
            <a:graphicFrameLocks noGrp="1"/>
          </p:cNvGraphicFramePr>
          <p:nvPr/>
        </p:nvGraphicFramePr>
        <p:xfrm>
          <a:off x="642937" y="3341755"/>
          <a:ext cx="8001001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90110"/>
                <a:gridCol w="1051947"/>
                <a:gridCol w="1051947"/>
                <a:gridCol w="1051947"/>
                <a:gridCol w="1051947"/>
                <a:gridCol w="967701"/>
                <a:gridCol w="967701"/>
                <a:gridCol w="96770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K=1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K=2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K=3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K=4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K=6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0.37</a:t>
                      </a:r>
                      <a:endParaRPr lang="en-US" sz="20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0.43</a:t>
                      </a:r>
                      <a:endParaRPr lang="en-US" sz="20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0.35</a:t>
                      </a:r>
                      <a:endParaRPr lang="en-US" sz="1600" b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0.39</a:t>
                      </a:r>
                      <a:endParaRPr lang="en-US" sz="1600" b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0.39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0.38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0.08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0.12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0.14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0.11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0.13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0.13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0.33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0.27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0.29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0.29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0.28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0.28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PR(V</a:t>
                      </a:r>
                      <a:r>
                        <a:rPr lang="en-US" sz="1600" b="0" baseline="-25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)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0.16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0.20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</a:t>
                      </a:r>
                      <a:endParaRPr lang="en-US" sz="1600" b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</a:t>
                      </a:r>
                      <a:endParaRPr lang="en-US" sz="1600" b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0.19</a:t>
                      </a:r>
                      <a:endParaRPr lang="en-US" sz="1600" b="0" dirty="0">
                        <a:solidFill>
                          <a:srgbClr val="FF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Example: </a:t>
            </a:r>
            <a:r>
              <a:rPr kumimoji="1" lang="en-US" altLang="zh-CN" b="1"/>
              <a:t>PageRank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318000" y="133350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33350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"/>
          <p:cNvGrpSpPr/>
          <p:nvPr/>
        </p:nvGrpSpPr>
        <p:grpSpPr>
          <a:xfrm>
            <a:off x="1741139" y="1325684"/>
            <a:ext cx="1841500" cy="1803399"/>
            <a:chOff x="228600" y="1524000"/>
            <a:chExt cx="2209800" cy="2164079"/>
          </a:xfrm>
        </p:grpSpPr>
        <p:sp>
          <p:nvSpPr>
            <p:cNvPr id="7" name="Oval 31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32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33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34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35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36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37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38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39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40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4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4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20" name="Rectangle 21"/>
          <p:cNvSpPr/>
          <p:nvPr/>
        </p:nvSpPr>
        <p:spPr>
          <a:xfrm>
            <a:off x="3740150" y="2453640"/>
            <a:ext cx="4432300" cy="44450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Iterative Batch Processing</a:t>
            </a:r>
            <a:endParaRPr lang="en-US" altLang="zh-CN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Oval Callout 23"/>
          <p:cNvSpPr/>
          <p:nvPr/>
        </p:nvSpPr>
        <p:spPr>
          <a:xfrm>
            <a:off x="6999562" y="2272095"/>
            <a:ext cx="1676400" cy="841248"/>
          </a:xfrm>
          <a:prstGeom prst="wedgeEllipseCallout">
            <a:avLst>
              <a:gd name="adj1" fmla="val 787"/>
              <a:gd name="adj2" fmla="val 89754"/>
            </a:avLst>
          </a:prstGeom>
          <a:gradFill>
            <a:gsLst>
              <a:gs pos="0">
                <a:srgbClr val="C00000"/>
              </a:gs>
              <a:gs pos="80000">
                <a:srgbClr val="C0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prstClr val="white"/>
                </a:solidFill>
              </a:rPr>
              <a:t>Convergence</a:t>
            </a:r>
            <a:endParaRPr lang="en-US" sz="2000" b="1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8788" y="21717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>
                <a:solidFill>
                  <a:schemeClr val="tx1"/>
                </a:solidFill>
                <a:ea typeface="+mn-ea"/>
              </a:rPr>
              <a:t>What are the features of </a:t>
            </a:r>
            <a:endParaRPr kumimoji="0" lang="en-US" altLang="zh-CN" b="0" kern="0">
              <a:solidFill>
                <a:schemeClr val="tx1"/>
              </a:solidFill>
              <a:ea typeface="+mn-ea"/>
            </a:endParaRPr>
          </a:p>
          <a:p>
            <a:pPr algn="ctr"/>
            <a:r>
              <a:rPr lang="en-US" altLang="zh-CN" kern="0">
                <a:solidFill>
                  <a:srgbClr val="C00000"/>
                </a:solidFill>
                <a:ea typeface="+mn-ea"/>
              </a:rPr>
              <a:t>PageRank</a:t>
            </a:r>
            <a:r>
              <a:rPr lang="en-US" altLang="zh-CN" b="0" kern="0">
                <a:solidFill>
                  <a:schemeClr val="tx1"/>
                </a:solidFill>
                <a:ea typeface="+mn-ea"/>
              </a:rPr>
              <a:t> &amp; </a:t>
            </a:r>
            <a:r>
              <a:rPr lang="en-US" altLang="zh-CN" kern="0">
                <a:solidFill>
                  <a:srgbClr val="C00000"/>
                </a:solidFill>
                <a:ea typeface="+mn-ea"/>
              </a:rPr>
              <a:t>Social Arithmetic</a:t>
            </a:r>
            <a:endParaRPr lang="en-US" altLang="zh-CN" kern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b="0" kern="0">
                <a:solidFill>
                  <a:srgbClr val="C00000"/>
                </a:solidFill>
                <a:ea typeface="+mn-ea"/>
              </a:rPr>
              <a:t> </a:t>
            </a:r>
            <a:endParaRPr kumimoji="0" lang="en-US" altLang="zh-CN" b="0" kern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Graph Parallel Algorithm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1279253" y="1524000"/>
            <a:ext cx="1949905" cy="1987121"/>
            <a:chOff x="936714" y="2596055"/>
            <a:chExt cx="2339886" cy="2384545"/>
          </a:xfrm>
        </p:grpSpPr>
        <p:cxnSp>
          <p:nvCxnSpPr>
            <p:cNvPr id="6" name="Straight Arrow Connector 51"/>
            <p:cNvCxnSpPr>
              <a:stCxn id="13" idx="7"/>
              <a:endCxn id="15" idx="2"/>
            </p:cNvCxnSpPr>
            <p:nvPr/>
          </p:nvCxnSpPr>
          <p:spPr>
            <a:xfrm flipV="1">
              <a:off x="1623679" y="2776055"/>
              <a:ext cx="684635" cy="14466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53"/>
            <p:cNvCxnSpPr>
              <a:stCxn id="16" idx="6"/>
              <a:endCxn id="18" idx="2"/>
            </p:cNvCxnSpPr>
            <p:nvPr/>
          </p:nvCxnSpPr>
          <p:spPr>
            <a:xfrm flipV="1">
              <a:off x="1296714" y="3538055"/>
              <a:ext cx="629286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55"/>
            <p:cNvCxnSpPr>
              <a:stCxn id="13" idx="3"/>
              <a:endCxn id="16" idx="0"/>
            </p:cNvCxnSpPr>
            <p:nvPr/>
          </p:nvCxnSpPr>
          <p:spPr>
            <a:xfrm flipH="1">
              <a:off x="1116714" y="3175279"/>
              <a:ext cx="252407" cy="6399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56"/>
            <p:cNvCxnSpPr>
              <a:stCxn id="18" idx="0"/>
              <a:endCxn id="15" idx="3"/>
            </p:cNvCxnSpPr>
            <p:nvPr/>
          </p:nvCxnSpPr>
          <p:spPr>
            <a:xfrm flipV="1">
              <a:off x="2106000" y="2903334"/>
              <a:ext cx="255035" cy="45472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57"/>
            <p:cNvCxnSpPr>
              <a:stCxn id="15" idx="5"/>
              <a:endCxn id="14" idx="1"/>
            </p:cNvCxnSpPr>
            <p:nvPr/>
          </p:nvCxnSpPr>
          <p:spPr>
            <a:xfrm>
              <a:off x="2615593" y="2903334"/>
              <a:ext cx="353728" cy="2285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58"/>
            <p:cNvCxnSpPr>
              <a:stCxn id="17" idx="7"/>
              <a:endCxn id="14" idx="4"/>
            </p:cNvCxnSpPr>
            <p:nvPr/>
          </p:nvCxnSpPr>
          <p:spPr>
            <a:xfrm flipV="1">
              <a:off x="2767993" y="3439201"/>
              <a:ext cx="328607" cy="6573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59"/>
            <p:cNvCxnSpPr>
              <a:endCxn id="17" idx="1"/>
            </p:cNvCxnSpPr>
            <p:nvPr/>
          </p:nvCxnSpPr>
          <p:spPr>
            <a:xfrm>
              <a:off x="2186163" y="3662855"/>
              <a:ext cx="327272" cy="43372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60"/>
            <p:cNvSpPr/>
            <p:nvPr/>
          </p:nvSpPr>
          <p:spPr>
            <a:xfrm>
              <a:off x="1316400" y="2868000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4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Oval 61"/>
            <p:cNvSpPr/>
            <p:nvPr/>
          </p:nvSpPr>
          <p:spPr>
            <a:xfrm>
              <a:off x="2916600" y="3079201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3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5" name="Oval 62"/>
            <p:cNvSpPr/>
            <p:nvPr/>
          </p:nvSpPr>
          <p:spPr>
            <a:xfrm>
              <a:off x="2308314" y="2596055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2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6" name="Oval 63"/>
            <p:cNvSpPr/>
            <p:nvPr/>
          </p:nvSpPr>
          <p:spPr>
            <a:xfrm>
              <a:off x="936714" y="3815255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1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7" name="Oval 64"/>
            <p:cNvSpPr/>
            <p:nvPr/>
          </p:nvSpPr>
          <p:spPr>
            <a:xfrm>
              <a:off x="2460714" y="4043855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6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Oval 65"/>
            <p:cNvSpPr/>
            <p:nvPr/>
          </p:nvSpPr>
          <p:spPr>
            <a:xfrm>
              <a:off x="1926000" y="3358055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7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9" name="Oval 66"/>
            <p:cNvSpPr/>
            <p:nvPr/>
          </p:nvSpPr>
          <p:spPr>
            <a:xfrm>
              <a:off x="1600200" y="4620600"/>
              <a:ext cx="360000" cy="360000"/>
            </a:xfrm>
            <a:prstGeom prst="ellipse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4</a:t>
              </a:r>
              <a:endPara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cxnSp>
          <p:nvCxnSpPr>
            <p:cNvPr id="20" name="Straight Arrow Connector 67"/>
            <p:cNvCxnSpPr>
              <a:stCxn id="16" idx="5"/>
              <a:endCxn id="19" idx="1"/>
            </p:cNvCxnSpPr>
            <p:nvPr/>
          </p:nvCxnSpPr>
          <p:spPr>
            <a:xfrm>
              <a:off x="1243993" y="4122534"/>
              <a:ext cx="408928" cy="55078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68"/>
            <p:cNvCxnSpPr>
              <a:stCxn id="18" idx="4"/>
              <a:endCxn id="19" idx="0"/>
            </p:cNvCxnSpPr>
            <p:nvPr/>
          </p:nvCxnSpPr>
          <p:spPr>
            <a:xfrm flipH="1">
              <a:off x="1780200" y="3718055"/>
              <a:ext cx="325800" cy="9025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73"/>
            <p:cNvCxnSpPr>
              <a:stCxn id="19" idx="6"/>
              <a:endCxn id="17" idx="3"/>
            </p:cNvCxnSpPr>
            <p:nvPr/>
          </p:nvCxnSpPr>
          <p:spPr>
            <a:xfrm flipV="1">
              <a:off x="1960200" y="4351134"/>
              <a:ext cx="553235" cy="44946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4113"/>
          <p:cNvGrpSpPr/>
          <p:nvPr/>
        </p:nvGrpSpPr>
        <p:grpSpPr>
          <a:xfrm>
            <a:off x="3537406" y="1524000"/>
            <a:ext cx="2074839" cy="2177621"/>
            <a:chOff x="3330486" y="2568455"/>
            <a:chExt cx="2489807" cy="2613145"/>
          </a:xfrm>
        </p:grpSpPr>
        <p:sp>
          <p:nvSpPr>
            <p:cNvPr id="24" name="Freeform 108"/>
            <p:cNvSpPr/>
            <p:nvPr/>
          </p:nvSpPr>
          <p:spPr>
            <a:xfrm>
              <a:off x="3330486" y="2628529"/>
              <a:ext cx="1699793" cy="2553071"/>
            </a:xfrm>
            <a:custGeom>
              <a:avLst/>
              <a:gdLst>
                <a:gd name="connsiteX0" fmla="*/ 45630 w 1770936"/>
                <a:gd name="connsiteY0" fmla="*/ 1459542 h 3061433"/>
                <a:gd name="connsiteX1" fmla="*/ 555161 w 1770936"/>
                <a:gd name="connsiteY1" fmla="*/ 136235 h 3061433"/>
                <a:gd name="connsiteX2" fmla="*/ 1163557 w 1770936"/>
                <a:gd name="connsiteY2" fmla="*/ 82999 h 3061433"/>
                <a:gd name="connsiteX3" fmla="*/ 1224397 w 1770936"/>
                <a:gd name="connsiteY3" fmla="*/ 493680 h 3061433"/>
                <a:gd name="connsiteX4" fmla="*/ 806125 w 1770936"/>
                <a:gd name="connsiteY4" fmla="*/ 1117308 h 3061433"/>
                <a:gd name="connsiteX5" fmla="*/ 1163557 w 1770936"/>
                <a:gd name="connsiteY5" fmla="*/ 645784 h 3061433"/>
                <a:gd name="connsiteX6" fmla="*/ 1665484 w 1770936"/>
                <a:gd name="connsiteY6" fmla="*/ 668600 h 3061433"/>
                <a:gd name="connsiteX7" fmla="*/ 1756743 w 1770936"/>
                <a:gd name="connsiteY7" fmla="*/ 1018440 h 3061433"/>
                <a:gd name="connsiteX8" fmla="*/ 1460150 w 1770936"/>
                <a:gd name="connsiteY8" fmla="*/ 1406306 h 3061433"/>
                <a:gd name="connsiteX9" fmla="*/ 828939 w 1770936"/>
                <a:gd name="connsiteY9" fmla="*/ 1588831 h 3061433"/>
                <a:gd name="connsiteX10" fmla="*/ 1384101 w 1770936"/>
                <a:gd name="connsiteY10" fmla="*/ 2136406 h 3061433"/>
                <a:gd name="connsiteX11" fmla="*/ 1414521 w 1770936"/>
                <a:gd name="connsiteY11" fmla="*/ 2950164 h 3061433"/>
                <a:gd name="connsiteX12" fmla="*/ 692050 w 1770936"/>
                <a:gd name="connsiteY12" fmla="*/ 2912138 h 3061433"/>
                <a:gd name="connsiteX13" fmla="*/ 0 w 1770936"/>
                <a:gd name="connsiteY13" fmla="*/ 1642067 h 3061433"/>
                <a:gd name="connsiteX0-1" fmla="*/ 0 w 1725306"/>
                <a:gd name="connsiteY0-2" fmla="*/ 1459542 h 3073753"/>
                <a:gd name="connsiteX1-3" fmla="*/ 509531 w 1725306"/>
                <a:gd name="connsiteY1-4" fmla="*/ 136235 h 3073753"/>
                <a:gd name="connsiteX2-5" fmla="*/ 1117927 w 1725306"/>
                <a:gd name="connsiteY2-6" fmla="*/ 82999 h 3073753"/>
                <a:gd name="connsiteX3-7" fmla="*/ 1178767 w 1725306"/>
                <a:gd name="connsiteY3-8" fmla="*/ 493680 h 3073753"/>
                <a:gd name="connsiteX4-9" fmla="*/ 760495 w 1725306"/>
                <a:gd name="connsiteY4-10" fmla="*/ 1117308 h 3073753"/>
                <a:gd name="connsiteX5-11" fmla="*/ 1117927 w 1725306"/>
                <a:gd name="connsiteY5-12" fmla="*/ 645784 h 3073753"/>
                <a:gd name="connsiteX6-13" fmla="*/ 1619854 w 1725306"/>
                <a:gd name="connsiteY6-14" fmla="*/ 668600 h 3073753"/>
                <a:gd name="connsiteX7-15" fmla="*/ 1711113 w 1725306"/>
                <a:gd name="connsiteY7-16" fmla="*/ 1018440 h 3073753"/>
                <a:gd name="connsiteX8-17" fmla="*/ 1414520 w 1725306"/>
                <a:gd name="connsiteY8-18" fmla="*/ 1406306 h 3073753"/>
                <a:gd name="connsiteX9-19" fmla="*/ 783309 w 1725306"/>
                <a:gd name="connsiteY9-20" fmla="*/ 1588831 h 3073753"/>
                <a:gd name="connsiteX10-21" fmla="*/ 1338471 w 1725306"/>
                <a:gd name="connsiteY10-22" fmla="*/ 2136406 h 3073753"/>
                <a:gd name="connsiteX11-23" fmla="*/ 1368891 w 1725306"/>
                <a:gd name="connsiteY11-24" fmla="*/ 2950164 h 3073753"/>
                <a:gd name="connsiteX12-25" fmla="*/ 646420 w 1725306"/>
                <a:gd name="connsiteY12-26" fmla="*/ 2912138 h 3073753"/>
                <a:gd name="connsiteX13-27" fmla="*/ 15210 w 1725306"/>
                <a:gd name="connsiteY13-28" fmla="*/ 1451937 h 3073753"/>
                <a:gd name="connsiteX0-29" fmla="*/ 0 w 1723947"/>
                <a:gd name="connsiteY0-30" fmla="*/ 1459542 h 3073753"/>
                <a:gd name="connsiteX1-31" fmla="*/ 509531 w 1723947"/>
                <a:gd name="connsiteY1-32" fmla="*/ 136235 h 3073753"/>
                <a:gd name="connsiteX2-33" fmla="*/ 1117927 w 1723947"/>
                <a:gd name="connsiteY2-34" fmla="*/ 82999 h 3073753"/>
                <a:gd name="connsiteX3-35" fmla="*/ 1178767 w 1723947"/>
                <a:gd name="connsiteY3-36" fmla="*/ 493680 h 3073753"/>
                <a:gd name="connsiteX4-37" fmla="*/ 760495 w 1723947"/>
                <a:gd name="connsiteY4-38" fmla="*/ 1117308 h 3073753"/>
                <a:gd name="connsiteX5-39" fmla="*/ 1171162 w 1723947"/>
                <a:gd name="connsiteY5-40" fmla="*/ 683810 h 3073753"/>
                <a:gd name="connsiteX6-41" fmla="*/ 1619854 w 1723947"/>
                <a:gd name="connsiteY6-42" fmla="*/ 668600 h 3073753"/>
                <a:gd name="connsiteX7-43" fmla="*/ 1711113 w 1723947"/>
                <a:gd name="connsiteY7-44" fmla="*/ 1018440 h 3073753"/>
                <a:gd name="connsiteX8-45" fmla="*/ 1414520 w 1723947"/>
                <a:gd name="connsiteY8-46" fmla="*/ 1406306 h 3073753"/>
                <a:gd name="connsiteX9-47" fmla="*/ 783309 w 1723947"/>
                <a:gd name="connsiteY9-48" fmla="*/ 1588831 h 3073753"/>
                <a:gd name="connsiteX10-49" fmla="*/ 1338471 w 1723947"/>
                <a:gd name="connsiteY10-50" fmla="*/ 2136406 h 3073753"/>
                <a:gd name="connsiteX11-51" fmla="*/ 1368891 w 1723947"/>
                <a:gd name="connsiteY11-52" fmla="*/ 2950164 h 3073753"/>
                <a:gd name="connsiteX12-53" fmla="*/ 646420 w 1723947"/>
                <a:gd name="connsiteY12-54" fmla="*/ 2912138 h 3073753"/>
                <a:gd name="connsiteX13-55" fmla="*/ 15210 w 1723947"/>
                <a:gd name="connsiteY13-56" fmla="*/ 1451937 h 3073753"/>
                <a:gd name="connsiteX0-57" fmla="*/ 0 w 1723947"/>
                <a:gd name="connsiteY0-58" fmla="*/ 1459542 h 3073753"/>
                <a:gd name="connsiteX1-59" fmla="*/ 509531 w 1723947"/>
                <a:gd name="connsiteY1-60" fmla="*/ 136235 h 3073753"/>
                <a:gd name="connsiteX2-61" fmla="*/ 1117927 w 1723947"/>
                <a:gd name="connsiteY2-62" fmla="*/ 82999 h 3073753"/>
                <a:gd name="connsiteX3-63" fmla="*/ 1178767 w 1723947"/>
                <a:gd name="connsiteY3-64" fmla="*/ 493680 h 3073753"/>
                <a:gd name="connsiteX4-65" fmla="*/ 760495 w 1723947"/>
                <a:gd name="connsiteY4-66" fmla="*/ 1117308 h 3073753"/>
                <a:gd name="connsiteX5-67" fmla="*/ 935409 w 1723947"/>
                <a:gd name="connsiteY5-68" fmla="*/ 1071676 h 3073753"/>
                <a:gd name="connsiteX6-69" fmla="*/ 1171162 w 1723947"/>
                <a:gd name="connsiteY6-70" fmla="*/ 683810 h 3073753"/>
                <a:gd name="connsiteX7-71" fmla="*/ 1619854 w 1723947"/>
                <a:gd name="connsiteY7-72" fmla="*/ 668600 h 3073753"/>
                <a:gd name="connsiteX8-73" fmla="*/ 1711113 w 1723947"/>
                <a:gd name="connsiteY8-74" fmla="*/ 1018440 h 3073753"/>
                <a:gd name="connsiteX9-75" fmla="*/ 1414520 w 1723947"/>
                <a:gd name="connsiteY9-76" fmla="*/ 1406306 h 3073753"/>
                <a:gd name="connsiteX10-77" fmla="*/ 783309 w 1723947"/>
                <a:gd name="connsiteY10-78" fmla="*/ 1588831 h 3073753"/>
                <a:gd name="connsiteX11-79" fmla="*/ 1338471 w 1723947"/>
                <a:gd name="connsiteY11-80" fmla="*/ 2136406 h 3073753"/>
                <a:gd name="connsiteX12-81" fmla="*/ 1368891 w 1723947"/>
                <a:gd name="connsiteY12-82" fmla="*/ 2950164 h 3073753"/>
                <a:gd name="connsiteX13-83" fmla="*/ 646420 w 1723947"/>
                <a:gd name="connsiteY13-84" fmla="*/ 2912138 h 3073753"/>
                <a:gd name="connsiteX14" fmla="*/ 15210 w 1723947"/>
                <a:gd name="connsiteY14" fmla="*/ 1451937 h 3073753"/>
                <a:gd name="connsiteX0-85" fmla="*/ 0 w 1723947"/>
                <a:gd name="connsiteY0-86" fmla="*/ 1459542 h 3073753"/>
                <a:gd name="connsiteX1-87" fmla="*/ 509531 w 1723947"/>
                <a:gd name="connsiteY1-88" fmla="*/ 136235 h 3073753"/>
                <a:gd name="connsiteX2-89" fmla="*/ 1117927 w 1723947"/>
                <a:gd name="connsiteY2-90" fmla="*/ 82999 h 3073753"/>
                <a:gd name="connsiteX3-91" fmla="*/ 1178767 w 1723947"/>
                <a:gd name="connsiteY3-92" fmla="*/ 493680 h 3073753"/>
                <a:gd name="connsiteX4-93" fmla="*/ 790914 w 1723947"/>
                <a:gd name="connsiteY4-94" fmla="*/ 1018440 h 3073753"/>
                <a:gd name="connsiteX5-95" fmla="*/ 935409 w 1723947"/>
                <a:gd name="connsiteY5-96" fmla="*/ 1071676 h 3073753"/>
                <a:gd name="connsiteX6-97" fmla="*/ 1171162 w 1723947"/>
                <a:gd name="connsiteY6-98" fmla="*/ 683810 h 3073753"/>
                <a:gd name="connsiteX7-99" fmla="*/ 1619854 w 1723947"/>
                <a:gd name="connsiteY7-100" fmla="*/ 668600 h 3073753"/>
                <a:gd name="connsiteX8-101" fmla="*/ 1711113 w 1723947"/>
                <a:gd name="connsiteY8-102" fmla="*/ 1018440 h 3073753"/>
                <a:gd name="connsiteX9-103" fmla="*/ 1414520 w 1723947"/>
                <a:gd name="connsiteY9-104" fmla="*/ 1406306 h 3073753"/>
                <a:gd name="connsiteX10-105" fmla="*/ 783309 w 1723947"/>
                <a:gd name="connsiteY10-106" fmla="*/ 1588831 h 3073753"/>
                <a:gd name="connsiteX11-107" fmla="*/ 1338471 w 1723947"/>
                <a:gd name="connsiteY11-108" fmla="*/ 2136406 h 3073753"/>
                <a:gd name="connsiteX12-109" fmla="*/ 1368891 w 1723947"/>
                <a:gd name="connsiteY12-110" fmla="*/ 2950164 h 3073753"/>
                <a:gd name="connsiteX13-111" fmla="*/ 646420 w 1723947"/>
                <a:gd name="connsiteY13-112" fmla="*/ 2912138 h 3073753"/>
                <a:gd name="connsiteX14-113" fmla="*/ 15210 w 1723947"/>
                <a:gd name="connsiteY14-114" fmla="*/ 1451937 h 3073753"/>
                <a:gd name="connsiteX0-115" fmla="*/ 0 w 1722609"/>
                <a:gd name="connsiteY0-116" fmla="*/ 1459542 h 3073753"/>
                <a:gd name="connsiteX1-117" fmla="*/ 509531 w 1722609"/>
                <a:gd name="connsiteY1-118" fmla="*/ 136235 h 3073753"/>
                <a:gd name="connsiteX2-119" fmla="*/ 1117927 w 1722609"/>
                <a:gd name="connsiteY2-120" fmla="*/ 82999 h 3073753"/>
                <a:gd name="connsiteX3-121" fmla="*/ 1178767 w 1722609"/>
                <a:gd name="connsiteY3-122" fmla="*/ 493680 h 3073753"/>
                <a:gd name="connsiteX4-123" fmla="*/ 790914 w 1722609"/>
                <a:gd name="connsiteY4-124" fmla="*/ 1018440 h 3073753"/>
                <a:gd name="connsiteX5-125" fmla="*/ 935409 w 1722609"/>
                <a:gd name="connsiteY5-126" fmla="*/ 1071676 h 3073753"/>
                <a:gd name="connsiteX6-127" fmla="*/ 1232002 w 1722609"/>
                <a:gd name="connsiteY6-128" fmla="*/ 683810 h 3073753"/>
                <a:gd name="connsiteX7-129" fmla="*/ 1619854 w 1722609"/>
                <a:gd name="connsiteY7-130" fmla="*/ 668600 h 3073753"/>
                <a:gd name="connsiteX8-131" fmla="*/ 1711113 w 1722609"/>
                <a:gd name="connsiteY8-132" fmla="*/ 1018440 h 3073753"/>
                <a:gd name="connsiteX9-133" fmla="*/ 1414520 w 1722609"/>
                <a:gd name="connsiteY9-134" fmla="*/ 1406306 h 3073753"/>
                <a:gd name="connsiteX10-135" fmla="*/ 783309 w 1722609"/>
                <a:gd name="connsiteY10-136" fmla="*/ 1588831 h 3073753"/>
                <a:gd name="connsiteX11-137" fmla="*/ 1338471 w 1722609"/>
                <a:gd name="connsiteY11-138" fmla="*/ 2136406 h 3073753"/>
                <a:gd name="connsiteX12-139" fmla="*/ 1368891 w 1722609"/>
                <a:gd name="connsiteY12-140" fmla="*/ 2950164 h 3073753"/>
                <a:gd name="connsiteX13-141" fmla="*/ 646420 w 1722609"/>
                <a:gd name="connsiteY13-142" fmla="*/ 2912138 h 3073753"/>
                <a:gd name="connsiteX14-143" fmla="*/ 15210 w 1722609"/>
                <a:gd name="connsiteY14-144" fmla="*/ 1451937 h 3073753"/>
                <a:gd name="connsiteX0-145" fmla="*/ 0 w 1722609"/>
                <a:gd name="connsiteY0-146" fmla="*/ 1459542 h 2950164"/>
                <a:gd name="connsiteX1-147" fmla="*/ 509531 w 1722609"/>
                <a:gd name="connsiteY1-148" fmla="*/ 136235 h 2950164"/>
                <a:gd name="connsiteX2-149" fmla="*/ 1117927 w 1722609"/>
                <a:gd name="connsiteY2-150" fmla="*/ 82999 h 2950164"/>
                <a:gd name="connsiteX3-151" fmla="*/ 1178767 w 1722609"/>
                <a:gd name="connsiteY3-152" fmla="*/ 493680 h 2950164"/>
                <a:gd name="connsiteX4-153" fmla="*/ 790914 w 1722609"/>
                <a:gd name="connsiteY4-154" fmla="*/ 1018440 h 2950164"/>
                <a:gd name="connsiteX5-155" fmla="*/ 935409 w 1722609"/>
                <a:gd name="connsiteY5-156" fmla="*/ 1071676 h 2950164"/>
                <a:gd name="connsiteX6-157" fmla="*/ 1232002 w 1722609"/>
                <a:gd name="connsiteY6-158" fmla="*/ 683810 h 2950164"/>
                <a:gd name="connsiteX7-159" fmla="*/ 1619854 w 1722609"/>
                <a:gd name="connsiteY7-160" fmla="*/ 668600 h 2950164"/>
                <a:gd name="connsiteX8-161" fmla="*/ 1711113 w 1722609"/>
                <a:gd name="connsiteY8-162" fmla="*/ 1018440 h 2950164"/>
                <a:gd name="connsiteX9-163" fmla="*/ 1414520 w 1722609"/>
                <a:gd name="connsiteY9-164" fmla="*/ 1406306 h 2950164"/>
                <a:gd name="connsiteX10-165" fmla="*/ 783309 w 1722609"/>
                <a:gd name="connsiteY10-166" fmla="*/ 1588831 h 2950164"/>
                <a:gd name="connsiteX11-167" fmla="*/ 1338471 w 1722609"/>
                <a:gd name="connsiteY11-168" fmla="*/ 2136406 h 2950164"/>
                <a:gd name="connsiteX12-169" fmla="*/ 1368891 w 1722609"/>
                <a:gd name="connsiteY12-170" fmla="*/ 2950164 h 2950164"/>
                <a:gd name="connsiteX13-171" fmla="*/ 714865 w 1722609"/>
                <a:gd name="connsiteY13-172" fmla="*/ 2722008 h 2950164"/>
                <a:gd name="connsiteX14-173" fmla="*/ 15210 w 1722609"/>
                <a:gd name="connsiteY14-174" fmla="*/ 1451937 h 2950164"/>
                <a:gd name="connsiteX0-175" fmla="*/ 0 w 1722609"/>
                <a:gd name="connsiteY0-176" fmla="*/ 1459542 h 2831973"/>
                <a:gd name="connsiteX1-177" fmla="*/ 509531 w 1722609"/>
                <a:gd name="connsiteY1-178" fmla="*/ 136235 h 2831973"/>
                <a:gd name="connsiteX2-179" fmla="*/ 1117927 w 1722609"/>
                <a:gd name="connsiteY2-180" fmla="*/ 82999 h 2831973"/>
                <a:gd name="connsiteX3-181" fmla="*/ 1178767 w 1722609"/>
                <a:gd name="connsiteY3-182" fmla="*/ 493680 h 2831973"/>
                <a:gd name="connsiteX4-183" fmla="*/ 790914 w 1722609"/>
                <a:gd name="connsiteY4-184" fmla="*/ 1018440 h 2831973"/>
                <a:gd name="connsiteX5-185" fmla="*/ 935409 w 1722609"/>
                <a:gd name="connsiteY5-186" fmla="*/ 1071676 h 2831973"/>
                <a:gd name="connsiteX6-187" fmla="*/ 1232002 w 1722609"/>
                <a:gd name="connsiteY6-188" fmla="*/ 683810 h 2831973"/>
                <a:gd name="connsiteX7-189" fmla="*/ 1619854 w 1722609"/>
                <a:gd name="connsiteY7-190" fmla="*/ 668600 h 2831973"/>
                <a:gd name="connsiteX8-191" fmla="*/ 1711113 w 1722609"/>
                <a:gd name="connsiteY8-192" fmla="*/ 1018440 h 2831973"/>
                <a:gd name="connsiteX9-193" fmla="*/ 1414520 w 1722609"/>
                <a:gd name="connsiteY9-194" fmla="*/ 1406306 h 2831973"/>
                <a:gd name="connsiteX10-195" fmla="*/ 783309 w 1722609"/>
                <a:gd name="connsiteY10-196" fmla="*/ 1588831 h 2831973"/>
                <a:gd name="connsiteX11-197" fmla="*/ 1338471 w 1722609"/>
                <a:gd name="connsiteY11-198" fmla="*/ 2136406 h 2831973"/>
                <a:gd name="connsiteX12-199" fmla="*/ 1178767 w 1722609"/>
                <a:gd name="connsiteY12-200" fmla="*/ 2699192 h 2831973"/>
                <a:gd name="connsiteX13-201" fmla="*/ 714865 w 1722609"/>
                <a:gd name="connsiteY13-202" fmla="*/ 2722008 h 2831973"/>
                <a:gd name="connsiteX14-203" fmla="*/ 15210 w 1722609"/>
                <a:gd name="connsiteY14-204" fmla="*/ 1451937 h 2831973"/>
                <a:gd name="connsiteX0-205" fmla="*/ 0 w 1722609"/>
                <a:gd name="connsiteY0-206" fmla="*/ 1459542 h 2813818"/>
                <a:gd name="connsiteX1-207" fmla="*/ 509531 w 1722609"/>
                <a:gd name="connsiteY1-208" fmla="*/ 136235 h 2813818"/>
                <a:gd name="connsiteX2-209" fmla="*/ 1117927 w 1722609"/>
                <a:gd name="connsiteY2-210" fmla="*/ 82999 h 2813818"/>
                <a:gd name="connsiteX3-211" fmla="*/ 1178767 w 1722609"/>
                <a:gd name="connsiteY3-212" fmla="*/ 493680 h 2813818"/>
                <a:gd name="connsiteX4-213" fmla="*/ 790914 w 1722609"/>
                <a:gd name="connsiteY4-214" fmla="*/ 1018440 h 2813818"/>
                <a:gd name="connsiteX5-215" fmla="*/ 935409 w 1722609"/>
                <a:gd name="connsiteY5-216" fmla="*/ 1071676 h 2813818"/>
                <a:gd name="connsiteX6-217" fmla="*/ 1232002 w 1722609"/>
                <a:gd name="connsiteY6-218" fmla="*/ 683810 h 2813818"/>
                <a:gd name="connsiteX7-219" fmla="*/ 1619854 w 1722609"/>
                <a:gd name="connsiteY7-220" fmla="*/ 668600 h 2813818"/>
                <a:gd name="connsiteX8-221" fmla="*/ 1711113 w 1722609"/>
                <a:gd name="connsiteY8-222" fmla="*/ 1018440 h 2813818"/>
                <a:gd name="connsiteX9-223" fmla="*/ 1414520 w 1722609"/>
                <a:gd name="connsiteY9-224" fmla="*/ 1406306 h 2813818"/>
                <a:gd name="connsiteX10-225" fmla="*/ 783309 w 1722609"/>
                <a:gd name="connsiteY10-226" fmla="*/ 1588831 h 2813818"/>
                <a:gd name="connsiteX11-227" fmla="*/ 1338471 w 1722609"/>
                <a:gd name="connsiteY11-228" fmla="*/ 2136406 h 2813818"/>
                <a:gd name="connsiteX12-229" fmla="*/ 1178767 w 1722609"/>
                <a:gd name="connsiteY12-230" fmla="*/ 2699192 h 2813818"/>
                <a:gd name="connsiteX13-231" fmla="*/ 714865 w 1722609"/>
                <a:gd name="connsiteY13-232" fmla="*/ 2722008 h 2813818"/>
                <a:gd name="connsiteX14-233" fmla="*/ 60840 w 1722609"/>
                <a:gd name="connsiteY14-234" fmla="*/ 1702909 h 2813818"/>
                <a:gd name="connsiteX0-235" fmla="*/ 0 w 1722609"/>
                <a:gd name="connsiteY0-236" fmla="*/ 1459542 h 2830868"/>
                <a:gd name="connsiteX1-237" fmla="*/ 509531 w 1722609"/>
                <a:gd name="connsiteY1-238" fmla="*/ 136235 h 2830868"/>
                <a:gd name="connsiteX2-239" fmla="*/ 1117927 w 1722609"/>
                <a:gd name="connsiteY2-240" fmla="*/ 82999 h 2830868"/>
                <a:gd name="connsiteX3-241" fmla="*/ 1178767 w 1722609"/>
                <a:gd name="connsiteY3-242" fmla="*/ 493680 h 2830868"/>
                <a:gd name="connsiteX4-243" fmla="*/ 790914 w 1722609"/>
                <a:gd name="connsiteY4-244" fmla="*/ 1018440 h 2830868"/>
                <a:gd name="connsiteX5-245" fmla="*/ 935409 w 1722609"/>
                <a:gd name="connsiteY5-246" fmla="*/ 1071676 h 2830868"/>
                <a:gd name="connsiteX6-247" fmla="*/ 1232002 w 1722609"/>
                <a:gd name="connsiteY6-248" fmla="*/ 683810 h 2830868"/>
                <a:gd name="connsiteX7-249" fmla="*/ 1619854 w 1722609"/>
                <a:gd name="connsiteY7-250" fmla="*/ 668600 h 2830868"/>
                <a:gd name="connsiteX8-251" fmla="*/ 1711113 w 1722609"/>
                <a:gd name="connsiteY8-252" fmla="*/ 1018440 h 2830868"/>
                <a:gd name="connsiteX9-253" fmla="*/ 1414520 w 1722609"/>
                <a:gd name="connsiteY9-254" fmla="*/ 1406306 h 2830868"/>
                <a:gd name="connsiteX10-255" fmla="*/ 783309 w 1722609"/>
                <a:gd name="connsiteY10-256" fmla="*/ 1588831 h 2830868"/>
                <a:gd name="connsiteX11-257" fmla="*/ 1338471 w 1722609"/>
                <a:gd name="connsiteY11-258" fmla="*/ 2136406 h 2830868"/>
                <a:gd name="connsiteX12-259" fmla="*/ 1178767 w 1722609"/>
                <a:gd name="connsiteY12-260" fmla="*/ 2699192 h 2830868"/>
                <a:gd name="connsiteX13-261" fmla="*/ 714865 w 1722609"/>
                <a:gd name="connsiteY13-262" fmla="*/ 2722008 h 2830868"/>
                <a:gd name="connsiteX14-263" fmla="*/ 1 w 1722609"/>
                <a:gd name="connsiteY14-264" fmla="*/ 1467147 h 2830868"/>
                <a:gd name="connsiteX0-265" fmla="*/ 60839 w 1783448"/>
                <a:gd name="connsiteY0-266" fmla="*/ 1459542 h 2807271"/>
                <a:gd name="connsiteX1-267" fmla="*/ 570370 w 1783448"/>
                <a:gd name="connsiteY1-268" fmla="*/ 136235 h 2807271"/>
                <a:gd name="connsiteX2-269" fmla="*/ 1178766 w 1783448"/>
                <a:gd name="connsiteY2-270" fmla="*/ 82999 h 2807271"/>
                <a:gd name="connsiteX3-271" fmla="*/ 1239606 w 1783448"/>
                <a:gd name="connsiteY3-272" fmla="*/ 493680 h 2807271"/>
                <a:gd name="connsiteX4-273" fmla="*/ 851753 w 1783448"/>
                <a:gd name="connsiteY4-274" fmla="*/ 1018440 h 2807271"/>
                <a:gd name="connsiteX5-275" fmla="*/ 996248 w 1783448"/>
                <a:gd name="connsiteY5-276" fmla="*/ 1071676 h 2807271"/>
                <a:gd name="connsiteX6-277" fmla="*/ 1292841 w 1783448"/>
                <a:gd name="connsiteY6-278" fmla="*/ 683810 h 2807271"/>
                <a:gd name="connsiteX7-279" fmla="*/ 1680693 w 1783448"/>
                <a:gd name="connsiteY7-280" fmla="*/ 668600 h 2807271"/>
                <a:gd name="connsiteX8-281" fmla="*/ 1771952 w 1783448"/>
                <a:gd name="connsiteY8-282" fmla="*/ 1018440 h 2807271"/>
                <a:gd name="connsiteX9-283" fmla="*/ 1475359 w 1783448"/>
                <a:gd name="connsiteY9-284" fmla="*/ 1406306 h 2807271"/>
                <a:gd name="connsiteX10-285" fmla="*/ 844148 w 1783448"/>
                <a:gd name="connsiteY10-286" fmla="*/ 1588831 h 2807271"/>
                <a:gd name="connsiteX11-287" fmla="*/ 1399310 w 1783448"/>
                <a:gd name="connsiteY11-288" fmla="*/ 2136406 h 2807271"/>
                <a:gd name="connsiteX12-289" fmla="*/ 1239606 w 1783448"/>
                <a:gd name="connsiteY12-290" fmla="*/ 2699192 h 2807271"/>
                <a:gd name="connsiteX13-291" fmla="*/ 775704 w 1783448"/>
                <a:gd name="connsiteY13-292" fmla="*/ 2722008 h 2807271"/>
                <a:gd name="connsiteX14-293" fmla="*/ 0 w 1783448"/>
                <a:gd name="connsiteY14-294" fmla="*/ 1794171 h 2807271"/>
                <a:gd name="connsiteX0-295" fmla="*/ 0 w 1722609"/>
                <a:gd name="connsiteY0-296" fmla="*/ 1459542 h 2831973"/>
                <a:gd name="connsiteX1-297" fmla="*/ 509531 w 1722609"/>
                <a:gd name="connsiteY1-298" fmla="*/ 136235 h 2831973"/>
                <a:gd name="connsiteX2-299" fmla="*/ 1117927 w 1722609"/>
                <a:gd name="connsiteY2-300" fmla="*/ 82999 h 2831973"/>
                <a:gd name="connsiteX3-301" fmla="*/ 1178767 w 1722609"/>
                <a:gd name="connsiteY3-302" fmla="*/ 493680 h 2831973"/>
                <a:gd name="connsiteX4-303" fmla="*/ 790914 w 1722609"/>
                <a:gd name="connsiteY4-304" fmla="*/ 1018440 h 2831973"/>
                <a:gd name="connsiteX5-305" fmla="*/ 935409 w 1722609"/>
                <a:gd name="connsiteY5-306" fmla="*/ 1071676 h 2831973"/>
                <a:gd name="connsiteX6-307" fmla="*/ 1232002 w 1722609"/>
                <a:gd name="connsiteY6-308" fmla="*/ 683810 h 2831973"/>
                <a:gd name="connsiteX7-309" fmla="*/ 1619854 w 1722609"/>
                <a:gd name="connsiteY7-310" fmla="*/ 668600 h 2831973"/>
                <a:gd name="connsiteX8-311" fmla="*/ 1711113 w 1722609"/>
                <a:gd name="connsiteY8-312" fmla="*/ 1018440 h 2831973"/>
                <a:gd name="connsiteX9-313" fmla="*/ 1414520 w 1722609"/>
                <a:gd name="connsiteY9-314" fmla="*/ 1406306 h 2831973"/>
                <a:gd name="connsiteX10-315" fmla="*/ 783309 w 1722609"/>
                <a:gd name="connsiteY10-316" fmla="*/ 1588831 h 2831973"/>
                <a:gd name="connsiteX11-317" fmla="*/ 1338471 w 1722609"/>
                <a:gd name="connsiteY11-318" fmla="*/ 2136406 h 2831973"/>
                <a:gd name="connsiteX12-319" fmla="*/ 1178767 w 1722609"/>
                <a:gd name="connsiteY12-320" fmla="*/ 2699192 h 2831973"/>
                <a:gd name="connsiteX13-321" fmla="*/ 714865 w 1722609"/>
                <a:gd name="connsiteY13-322" fmla="*/ 2722008 h 2831973"/>
                <a:gd name="connsiteX14-323" fmla="*/ 1 w 1722609"/>
                <a:gd name="connsiteY14-324" fmla="*/ 1451937 h 2831973"/>
                <a:gd name="connsiteX0-325" fmla="*/ 0 w 1722609"/>
                <a:gd name="connsiteY0-326" fmla="*/ 1459542 h 2818202"/>
                <a:gd name="connsiteX1-327" fmla="*/ 509531 w 1722609"/>
                <a:gd name="connsiteY1-328" fmla="*/ 136235 h 2818202"/>
                <a:gd name="connsiteX2-329" fmla="*/ 1117927 w 1722609"/>
                <a:gd name="connsiteY2-330" fmla="*/ 82999 h 2818202"/>
                <a:gd name="connsiteX3-331" fmla="*/ 1178767 w 1722609"/>
                <a:gd name="connsiteY3-332" fmla="*/ 493680 h 2818202"/>
                <a:gd name="connsiteX4-333" fmla="*/ 790914 w 1722609"/>
                <a:gd name="connsiteY4-334" fmla="*/ 1018440 h 2818202"/>
                <a:gd name="connsiteX5-335" fmla="*/ 935409 w 1722609"/>
                <a:gd name="connsiteY5-336" fmla="*/ 1071676 h 2818202"/>
                <a:gd name="connsiteX6-337" fmla="*/ 1232002 w 1722609"/>
                <a:gd name="connsiteY6-338" fmla="*/ 683810 h 2818202"/>
                <a:gd name="connsiteX7-339" fmla="*/ 1619854 w 1722609"/>
                <a:gd name="connsiteY7-340" fmla="*/ 668600 h 2818202"/>
                <a:gd name="connsiteX8-341" fmla="*/ 1711113 w 1722609"/>
                <a:gd name="connsiteY8-342" fmla="*/ 1018440 h 2818202"/>
                <a:gd name="connsiteX9-343" fmla="*/ 1414520 w 1722609"/>
                <a:gd name="connsiteY9-344" fmla="*/ 1406306 h 2818202"/>
                <a:gd name="connsiteX10-345" fmla="*/ 783309 w 1722609"/>
                <a:gd name="connsiteY10-346" fmla="*/ 1588831 h 2818202"/>
                <a:gd name="connsiteX11-347" fmla="*/ 1338471 w 1722609"/>
                <a:gd name="connsiteY11-348" fmla="*/ 2136406 h 2818202"/>
                <a:gd name="connsiteX12-349" fmla="*/ 1178767 w 1722609"/>
                <a:gd name="connsiteY12-350" fmla="*/ 2699192 h 2818202"/>
                <a:gd name="connsiteX13-351" fmla="*/ 714865 w 1722609"/>
                <a:gd name="connsiteY13-352" fmla="*/ 2722008 h 2818202"/>
                <a:gd name="connsiteX14-353" fmla="*/ 22816 w 1722609"/>
                <a:gd name="connsiteY14-354" fmla="*/ 1642067 h 2818202"/>
                <a:gd name="connsiteX0-355" fmla="*/ 15209 w 1699793"/>
                <a:gd name="connsiteY0-356" fmla="*/ 1654646 h 2830781"/>
                <a:gd name="connsiteX1-357" fmla="*/ 486715 w 1699793"/>
                <a:gd name="connsiteY1-358" fmla="*/ 148814 h 2830781"/>
                <a:gd name="connsiteX2-359" fmla="*/ 1095111 w 1699793"/>
                <a:gd name="connsiteY2-360" fmla="*/ 95578 h 2830781"/>
                <a:gd name="connsiteX3-361" fmla="*/ 1155951 w 1699793"/>
                <a:gd name="connsiteY3-362" fmla="*/ 506259 h 2830781"/>
                <a:gd name="connsiteX4-363" fmla="*/ 768098 w 1699793"/>
                <a:gd name="connsiteY4-364" fmla="*/ 1031019 h 2830781"/>
                <a:gd name="connsiteX5-365" fmla="*/ 912593 w 1699793"/>
                <a:gd name="connsiteY5-366" fmla="*/ 1084255 h 2830781"/>
                <a:gd name="connsiteX6-367" fmla="*/ 1209186 w 1699793"/>
                <a:gd name="connsiteY6-368" fmla="*/ 696389 h 2830781"/>
                <a:gd name="connsiteX7-369" fmla="*/ 1597038 w 1699793"/>
                <a:gd name="connsiteY7-370" fmla="*/ 681179 h 2830781"/>
                <a:gd name="connsiteX8-371" fmla="*/ 1688297 w 1699793"/>
                <a:gd name="connsiteY8-372" fmla="*/ 1031019 h 2830781"/>
                <a:gd name="connsiteX9-373" fmla="*/ 1391704 w 1699793"/>
                <a:gd name="connsiteY9-374" fmla="*/ 1418885 h 2830781"/>
                <a:gd name="connsiteX10-375" fmla="*/ 760493 w 1699793"/>
                <a:gd name="connsiteY10-376" fmla="*/ 1601410 h 2830781"/>
                <a:gd name="connsiteX11-377" fmla="*/ 1315655 w 1699793"/>
                <a:gd name="connsiteY11-378" fmla="*/ 2148985 h 2830781"/>
                <a:gd name="connsiteX12-379" fmla="*/ 1155951 w 1699793"/>
                <a:gd name="connsiteY12-380" fmla="*/ 2711771 h 2830781"/>
                <a:gd name="connsiteX13-381" fmla="*/ 692049 w 1699793"/>
                <a:gd name="connsiteY13-382" fmla="*/ 2734587 h 2830781"/>
                <a:gd name="connsiteX14-383" fmla="*/ 0 w 1699793"/>
                <a:gd name="connsiteY14-384" fmla="*/ 1654646 h 2830781"/>
                <a:gd name="connsiteX0-385" fmla="*/ 15209 w 1699793"/>
                <a:gd name="connsiteY0-386" fmla="*/ 1618106 h 2794241"/>
                <a:gd name="connsiteX1-387" fmla="*/ 486715 w 1699793"/>
                <a:gd name="connsiteY1-388" fmla="*/ 173116 h 2794241"/>
                <a:gd name="connsiteX2-389" fmla="*/ 1095111 w 1699793"/>
                <a:gd name="connsiteY2-390" fmla="*/ 59038 h 2794241"/>
                <a:gd name="connsiteX3-391" fmla="*/ 1155951 w 1699793"/>
                <a:gd name="connsiteY3-392" fmla="*/ 469719 h 2794241"/>
                <a:gd name="connsiteX4-393" fmla="*/ 768098 w 1699793"/>
                <a:gd name="connsiteY4-394" fmla="*/ 994479 h 2794241"/>
                <a:gd name="connsiteX5-395" fmla="*/ 912593 w 1699793"/>
                <a:gd name="connsiteY5-396" fmla="*/ 1047715 h 2794241"/>
                <a:gd name="connsiteX6-397" fmla="*/ 1209186 w 1699793"/>
                <a:gd name="connsiteY6-398" fmla="*/ 659849 h 2794241"/>
                <a:gd name="connsiteX7-399" fmla="*/ 1597038 w 1699793"/>
                <a:gd name="connsiteY7-400" fmla="*/ 644639 h 2794241"/>
                <a:gd name="connsiteX8-401" fmla="*/ 1688297 w 1699793"/>
                <a:gd name="connsiteY8-402" fmla="*/ 994479 h 2794241"/>
                <a:gd name="connsiteX9-403" fmla="*/ 1391704 w 1699793"/>
                <a:gd name="connsiteY9-404" fmla="*/ 1382345 h 2794241"/>
                <a:gd name="connsiteX10-405" fmla="*/ 760493 w 1699793"/>
                <a:gd name="connsiteY10-406" fmla="*/ 1564870 h 2794241"/>
                <a:gd name="connsiteX11-407" fmla="*/ 1315655 w 1699793"/>
                <a:gd name="connsiteY11-408" fmla="*/ 2112445 h 2794241"/>
                <a:gd name="connsiteX12-409" fmla="*/ 1155951 w 1699793"/>
                <a:gd name="connsiteY12-410" fmla="*/ 2675231 h 2794241"/>
                <a:gd name="connsiteX13-411" fmla="*/ 692049 w 1699793"/>
                <a:gd name="connsiteY13-412" fmla="*/ 2698047 h 2794241"/>
                <a:gd name="connsiteX14-413" fmla="*/ 0 w 1699793"/>
                <a:gd name="connsiteY14-414" fmla="*/ 1618106 h 2794241"/>
                <a:gd name="connsiteX0-415" fmla="*/ 15209 w 1699793"/>
                <a:gd name="connsiteY0-416" fmla="*/ 1586341 h 2762476"/>
                <a:gd name="connsiteX1-417" fmla="*/ 486715 w 1699793"/>
                <a:gd name="connsiteY1-418" fmla="*/ 141351 h 2762476"/>
                <a:gd name="connsiteX2-419" fmla="*/ 1034272 w 1699793"/>
                <a:gd name="connsiteY2-420" fmla="*/ 88115 h 2762476"/>
                <a:gd name="connsiteX3-421" fmla="*/ 1155951 w 1699793"/>
                <a:gd name="connsiteY3-422" fmla="*/ 437954 h 2762476"/>
                <a:gd name="connsiteX4-423" fmla="*/ 768098 w 1699793"/>
                <a:gd name="connsiteY4-424" fmla="*/ 962714 h 2762476"/>
                <a:gd name="connsiteX5-425" fmla="*/ 912593 w 1699793"/>
                <a:gd name="connsiteY5-426" fmla="*/ 1015950 h 2762476"/>
                <a:gd name="connsiteX6-427" fmla="*/ 1209186 w 1699793"/>
                <a:gd name="connsiteY6-428" fmla="*/ 628084 h 2762476"/>
                <a:gd name="connsiteX7-429" fmla="*/ 1597038 w 1699793"/>
                <a:gd name="connsiteY7-430" fmla="*/ 612874 h 2762476"/>
                <a:gd name="connsiteX8-431" fmla="*/ 1688297 w 1699793"/>
                <a:gd name="connsiteY8-432" fmla="*/ 962714 h 2762476"/>
                <a:gd name="connsiteX9-433" fmla="*/ 1391704 w 1699793"/>
                <a:gd name="connsiteY9-434" fmla="*/ 1350580 h 2762476"/>
                <a:gd name="connsiteX10-435" fmla="*/ 760493 w 1699793"/>
                <a:gd name="connsiteY10-436" fmla="*/ 1533105 h 2762476"/>
                <a:gd name="connsiteX11-437" fmla="*/ 1315655 w 1699793"/>
                <a:gd name="connsiteY11-438" fmla="*/ 2080680 h 2762476"/>
                <a:gd name="connsiteX12-439" fmla="*/ 1155951 w 1699793"/>
                <a:gd name="connsiteY12-440" fmla="*/ 2643466 h 2762476"/>
                <a:gd name="connsiteX13-441" fmla="*/ 692049 w 1699793"/>
                <a:gd name="connsiteY13-442" fmla="*/ 2666282 h 2762476"/>
                <a:gd name="connsiteX14-443" fmla="*/ 0 w 1699793"/>
                <a:gd name="connsiteY14-444" fmla="*/ 1586341 h 276247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113" y="connsiteY14-114"/>
                </a:cxn>
              </a:cxnLst>
              <a:rect l="l" t="t" r="r" b="b"/>
              <a:pathLst>
                <a:path w="1699793" h="2762476">
                  <a:moveTo>
                    <a:pt x="15209" y="1586341"/>
                  </a:moveTo>
                  <a:cubicBezTo>
                    <a:pt x="176814" y="1039399"/>
                    <a:pt x="316871" y="391055"/>
                    <a:pt x="486715" y="141351"/>
                  </a:cubicBezTo>
                  <a:cubicBezTo>
                    <a:pt x="656559" y="-108353"/>
                    <a:pt x="922733" y="38681"/>
                    <a:pt x="1034272" y="88115"/>
                  </a:cubicBezTo>
                  <a:cubicBezTo>
                    <a:pt x="1145811" y="137549"/>
                    <a:pt x="1200313" y="292187"/>
                    <a:pt x="1155951" y="437954"/>
                  </a:cubicBezTo>
                  <a:cubicBezTo>
                    <a:pt x="1111589" y="583721"/>
                    <a:pt x="808658" y="866381"/>
                    <a:pt x="768098" y="962714"/>
                  </a:cubicBezTo>
                  <a:cubicBezTo>
                    <a:pt x="727538" y="1059047"/>
                    <a:pt x="844149" y="1088200"/>
                    <a:pt x="912593" y="1015950"/>
                  </a:cubicBezTo>
                  <a:cubicBezTo>
                    <a:pt x="981038" y="943700"/>
                    <a:pt x="1095112" y="695263"/>
                    <a:pt x="1209186" y="628084"/>
                  </a:cubicBezTo>
                  <a:cubicBezTo>
                    <a:pt x="1323260" y="560905"/>
                    <a:pt x="1517186" y="557102"/>
                    <a:pt x="1597038" y="612874"/>
                  </a:cubicBezTo>
                  <a:cubicBezTo>
                    <a:pt x="1676890" y="668646"/>
                    <a:pt x="1722519" y="839763"/>
                    <a:pt x="1688297" y="962714"/>
                  </a:cubicBezTo>
                  <a:cubicBezTo>
                    <a:pt x="1654075" y="1085665"/>
                    <a:pt x="1546338" y="1255515"/>
                    <a:pt x="1391704" y="1350580"/>
                  </a:cubicBezTo>
                  <a:cubicBezTo>
                    <a:pt x="1237070" y="1445645"/>
                    <a:pt x="773168" y="1411422"/>
                    <a:pt x="760493" y="1533105"/>
                  </a:cubicBezTo>
                  <a:cubicBezTo>
                    <a:pt x="747818" y="1654788"/>
                    <a:pt x="1249745" y="1895620"/>
                    <a:pt x="1315655" y="2080680"/>
                  </a:cubicBezTo>
                  <a:cubicBezTo>
                    <a:pt x="1381565" y="2265740"/>
                    <a:pt x="1259885" y="2545866"/>
                    <a:pt x="1155951" y="2643466"/>
                  </a:cubicBezTo>
                  <a:cubicBezTo>
                    <a:pt x="1052017" y="2741066"/>
                    <a:pt x="884708" y="2842470"/>
                    <a:pt x="692049" y="2666282"/>
                  </a:cubicBezTo>
                  <a:cubicBezTo>
                    <a:pt x="499390" y="2490094"/>
                    <a:pt x="0" y="1586341"/>
                    <a:pt x="0" y="1586341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5" name="Group 28"/>
            <p:cNvGrpSpPr/>
            <p:nvPr/>
          </p:nvGrpSpPr>
          <p:grpSpPr>
            <a:xfrm>
              <a:off x="3480407" y="2568455"/>
              <a:ext cx="2339886" cy="2384545"/>
              <a:chOff x="4112321" y="2568455"/>
              <a:chExt cx="2339886" cy="2384545"/>
            </a:xfrm>
          </p:grpSpPr>
          <p:cxnSp>
            <p:nvCxnSpPr>
              <p:cNvPr id="26" name="Straight Arrow Connector 89"/>
              <p:cNvCxnSpPr>
                <a:stCxn id="33" idx="7"/>
                <a:endCxn id="35" idx="2"/>
              </p:cNvCxnSpPr>
              <p:nvPr/>
            </p:nvCxnSpPr>
            <p:spPr>
              <a:xfrm flipV="1">
                <a:off x="4824079" y="2748455"/>
                <a:ext cx="659842" cy="14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90"/>
              <p:cNvCxnSpPr>
                <a:stCxn id="36" idx="6"/>
                <a:endCxn id="38" idx="2"/>
              </p:cNvCxnSpPr>
              <p:nvPr/>
            </p:nvCxnSpPr>
            <p:spPr>
              <a:xfrm flipV="1">
                <a:off x="4472321" y="3510455"/>
                <a:ext cx="629286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91"/>
              <p:cNvCxnSpPr>
                <a:stCxn id="33" idx="3"/>
                <a:endCxn id="36" idx="0"/>
              </p:cNvCxnSpPr>
              <p:nvPr/>
            </p:nvCxnSpPr>
            <p:spPr>
              <a:xfrm flipH="1">
                <a:off x="4292321" y="3147679"/>
                <a:ext cx="277200" cy="639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92"/>
              <p:cNvCxnSpPr>
                <a:stCxn id="38" idx="0"/>
                <a:endCxn id="35" idx="3"/>
              </p:cNvCxnSpPr>
              <p:nvPr/>
            </p:nvCxnSpPr>
            <p:spPr>
              <a:xfrm flipV="1">
                <a:off x="5281607" y="2875734"/>
                <a:ext cx="255035" cy="4547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93"/>
              <p:cNvCxnSpPr>
                <a:stCxn id="35" idx="5"/>
                <a:endCxn id="34" idx="1"/>
              </p:cNvCxnSpPr>
              <p:nvPr/>
            </p:nvCxnSpPr>
            <p:spPr>
              <a:xfrm>
                <a:off x="5791200" y="2875734"/>
                <a:ext cx="353728" cy="228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94"/>
              <p:cNvCxnSpPr>
                <a:stCxn id="37" idx="7"/>
                <a:endCxn id="34" idx="4"/>
              </p:cNvCxnSpPr>
              <p:nvPr/>
            </p:nvCxnSpPr>
            <p:spPr>
              <a:xfrm flipV="1">
                <a:off x="5943600" y="3411601"/>
                <a:ext cx="328607" cy="6573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95"/>
              <p:cNvCxnSpPr>
                <a:endCxn id="37" idx="1"/>
              </p:cNvCxnSpPr>
              <p:nvPr/>
            </p:nvCxnSpPr>
            <p:spPr>
              <a:xfrm>
                <a:off x="5361770" y="3635255"/>
                <a:ext cx="327272" cy="4337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96"/>
              <p:cNvSpPr/>
              <p:nvPr/>
            </p:nvSpPr>
            <p:spPr>
              <a:xfrm>
                <a:off x="4516800" y="2840400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4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4" name="Oval 97"/>
              <p:cNvSpPr/>
              <p:nvPr/>
            </p:nvSpPr>
            <p:spPr>
              <a:xfrm>
                <a:off x="6092207" y="3051601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3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5" name="Oval 98"/>
              <p:cNvSpPr/>
              <p:nvPr/>
            </p:nvSpPr>
            <p:spPr>
              <a:xfrm>
                <a:off x="5483921" y="2568455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2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6" name="Oval 99"/>
              <p:cNvSpPr/>
              <p:nvPr/>
            </p:nvSpPr>
            <p:spPr>
              <a:xfrm>
                <a:off x="4112321" y="3787655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1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7" name="Oval 100"/>
              <p:cNvSpPr/>
              <p:nvPr/>
            </p:nvSpPr>
            <p:spPr>
              <a:xfrm>
                <a:off x="5636321" y="4016255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6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8" name="Oval 101"/>
              <p:cNvSpPr/>
              <p:nvPr/>
            </p:nvSpPr>
            <p:spPr>
              <a:xfrm>
                <a:off x="5101607" y="3330455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7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Oval 102"/>
              <p:cNvSpPr/>
              <p:nvPr/>
            </p:nvSpPr>
            <p:spPr>
              <a:xfrm>
                <a:off x="4724400" y="4593000"/>
                <a:ext cx="360000" cy="36000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cs typeface="Verdana" panose="020B0604030504040204" pitchFamily="34" charset="0"/>
                  </a:rPr>
                  <a:t>4</a:t>
                </a:r>
                <a:endParaRPr 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endParaRPr>
              </a:p>
            </p:txBody>
          </p:sp>
          <p:cxnSp>
            <p:nvCxnSpPr>
              <p:cNvPr id="40" name="Straight Arrow Connector 103"/>
              <p:cNvCxnSpPr>
                <a:stCxn id="36" idx="5"/>
                <a:endCxn id="39" idx="1"/>
              </p:cNvCxnSpPr>
              <p:nvPr/>
            </p:nvCxnSpPr>
            <p:spPr>
              <a:xfrm>
                <a:off x="4419600" y="4094934"/>
                <a:ext cx="357521" cy="5507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104"/>
              <p:cNvCxnSpPr>
                <a:stCxn id="38" idx="4"/>
                <a:endCxn id="39" idx="0"/>
              </p:cNvCxnSpPr>
              <p:nvPr/>
            </p:nvCxnSpPr>
            <p:spPr>
              <a:xfrm flipH="1">
                <a:off x="4904400" y="3690455"/>
                <a:ext cx="377207" cy="902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105"/>
              <p:cNvCxnSpPr>
                <a:stCxn id="39" idx="6"/>
                <a:endCxn id="37" idx="3"/>
              </p:cNvCxnSpPr>
              <p:nvPr/>
            </p:nvCxnSpPr>
            <p:spPr>
              <a:xfrm flipV="1">
                <a:off x="5084400" y="4323534"/>
                <a:ext cx="604642" cy="4494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114"/>
          <p:cNvSpPr txBox="1"/>
          <p:nvPr/>
        </p:nvSpPr>
        <p:spPr>
          <a:xfrm>
            <a:off x="6020688" y="3795532"/>
            <a:ext cx="198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Iterative</a:t>
            </a:r>
            <a:endParaRPr lang="en-US" altLang="zh-CN" sz="24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Computation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4" name="Group 4112"/>
          <p:cNvGrpSpPr/>
          <p:nvPr/>
        </p:nvGrpSpPr>
        <p:grpSpPr>
          <a:xfrm>
            <a:off x="6261450" y="1881187"/>
            <a:ext cx="1504921" cy="1484313"/>
            <a:chOff x="6553200" y="2590800"/>
            <a:chExt cx="1805905" cy="1781176"/>
          </a:xfrm>
        </p:grpSpPr>
        <p:sp>
          <p:nvSpPr>
            <p:cNvPr id="45" name="Rectangle 116"/>
            <p:cNvSpPr/>
            <p:nvPr/>
          </p:nvSpPr>
          <p:spPr bwMode="auto">
            <a:xfrm>
              <a:off x="6559105" y="2590800"/>
              <a:ext cx="1800000" cy="684000"/>
            </a:xfrm>
            <a:prstGeom prst="rect">
              <a:avLst/>
            </a:prstGeom>
            <a:solidFill>
              <a:srgbClr val="FF006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6000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My </a:t>
              </a:r>
              <a:b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sz="2335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Interests</a:t>
              </a:r>
              <a:endParaRPr lang="en-US" sz="233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46" name="Rectangle 117"/>
            <p:cNvSpPr/>
            <p:nvPr/>
          </p:nvSpPr>
          <p:spPr bwMode="auto">
            <a:xfrm>
              <a:off x="6553200" y="3687976"/>
              <a:ext cx="1800000" cy="684000"/>
            </a:xfrm>
            <a:prstGeom prst="rect">
              <a:avLst/>
            </a:prstGeom>
            <a:solidFill>
              <a:srgbClr val="FF0066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60000" rIns="0" b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Friends</a:t>
              </a:r>
              <a:b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</a:br>
              <a:r>
                <a:rPr lang="en-US" sz="2335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Interests</a:t>
              </a:r>
              <a:endParaRPr lang="en-US" sz="233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cxnSp>
          <p:nvCxnSpPr>
            <p:cNvPr id="47" name="Curved Connector 4101"/>
            <p:cNvCxnSpPr>
              <a:stCxn id="45" idx="1"/>
              <a:endCxn id="46" idx="1"/>
            </p:cNvCxnSpPr>
            <p:nvPr/>
          </p:nvCxnSpPr>
          <p:spPr>
            <a:xfrm rot="10800000" flipV="1">
              <a:off x="6553201" y="2932800"/>
              <a:ext cx="5905" cy="1097176"/>
            </a:xfrm>
            <a:prstGeom prst="curvedConnector3">
              <a:avLst>
                <a:gd name="adj1" fmla="val 5840203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25"/>
            <p:cNvCxnSpPr>
              <a:stCxn id="46" idx="3"/>
              <a:endCxn id="45" idx="3"/>
            </p:cNvCxnSpPr>
            <p:nvPr/>
          </p:nvCxnSpPr>
          <p:spPr>
            <a:xfrm flipV="1">
              <a:off x="8353200" y="2932800"/>
              <a:ext cx="5905" cy="1097176"/>
            </a:xfrm>
            <a:prstGeom prst="curvedConnector3">
              <a:avLst>
                <a:gd name="adj1" fmla="val 6374174"/>
              </a:avLst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133"/>
          <p:cNvSpPr txBox="1"/>
          <p:nvPr/>
        </p:nvSpPr>
        <p:spPr>
          <a:xfrm>
            <a:off x="1286635" y="379553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Dependency</a:t>
            </a:r>
            <a:endParaRPr lang="en-US" altLang="zh-CN" sz="24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Graph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153"/>
          <p:cNvSpPr txBox="1"/>
          <p:nvPr/>
        </p:nvSpPr>
        <p:spPr>
          <a:xfrm>
            <a:off x="3686605" y="3795532"/>
            <a:ext cx="17764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Predictable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Updates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(good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scheduling)</a:t>
            </a:r>
            <a:endParaRPr lang="en-US" altLang="zh-CN" sz="2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chemeClr val="tx1"/>
                </a:solidFill>
              </a:rPr>
              <a:t>What is the Right Tool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/>
              <a:t>for </a:t>
            </a:r>
            <a:r>
              <a:rPr kumimoji="1" lang="en-GB" altLang="zh-CN" dirty="0"/>
              <a:t>Graph-parallel ML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b="0" dirty="0">
                <a:latin typeface="微软雅黑" panose="020B0503020204020204" charset="-122"/>
                <a:ea typeface="微软雅黑" panose="020B0503020204020204" charset="-122"/>
              </a:rPr>
              <a:t>Data-Parallel</a:t>
            </a:r>
            <a:endParaRPr kumimoji="1" lang="en-GB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Left-Right Arrow 75"/>
          <p:cNvSpPr/>
          <p:nvPr/>
        </p:nvSpPr>
        <p:spPr bwMode="auto">
          <a:xfrm>
            <a:off x="1270845" y="1714500"/>
            <a:ext cx="6666656" cy="797691"/>
          </a:xfrm>
          <a:prstGeom prst="leftRightArrow">
            <a:avLst>
              <a:gd name="adj1" fmla="val 6470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r>
              <a:rPr lang="en-US" sz="2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Data-Parallel                              </a:t>
            </a:r>
            <a:r>
              <a:rPr lang="en-US" sz="233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Graph-Parallel</a:t>
            </a:r>
            <a:endParaRPr 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82"/>
          <p:cNvSpPr txBox="1"/>
          <p:nvPr/>
        </p:nvSpPr>
        <p:spPr>
          <a:xfrm>
            <a:off x="6724763" y="4191000"/>
            <a:ext cx="135806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Belief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Propagation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83"/>
          <p:cNvSpPr txBox="1"/>
          <p:nvPr/>
        </p:nvSpPr>
        <p:spPr>
          <a:xfrm>
            <a:off x="6364972" y="3547788"/>
            <a:ext cx="2102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Label Propagation</a:t>
            </a:r>
            <a:endParaRPr lang="en-US" sz="15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84"/>
          <p:cNvSpPr txBox="1"/>
          <p:nvPr/>
        </p:nvSpPr>
        <p:spPr>
          <a:xfrm>
            <a:off x="4318000" y="3921075"/>
            <a:ext cx="211171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Kernel Methods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5"/>
          <p:cNvSpPr txBox="1"/>
          <p:nvPr/>
        </p:nvSpPr>
        <p:spPr>
          <a:xfrm>
            <a:off x="5096292" y="4934595"/>
            <a:ext cx="1263487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Deep Belief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86"/>
          <p:cNvSpPr txBox="1"/>
          <p:nvPr/>
        </p:nvSpPr>
        <p:spPr>
          <a:xfrm>
            <a:off x="6255153" y="4807595"/>
            <a:ext cx="109677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Neural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87"/>
          <p:cNvSpPr txBox="1"/>
          <p:nvPr/>
        </p:nvSpPr>
        <p:spPr>
          <a:xfrm>
            <a:off x="5082809" y="4236095"/>
            <a:ext cx="12907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Tensor 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Factorization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88"/>
          <p:cNvSpPr txBox="1"/>
          <p:nvPr/>
        </p:nvSpPr>
        <p:spPr>
          <a:xfrm>
            <a:off x="5778501" y="3552280"/>
            <a:ext cx="1029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06"/>
          <p:cNvSpPr txBox="1"/>
          <p:nvPr/>
        </p:nvSpPr>
        <p:spPr>
          <a:xfrm>
            <a:off x="4776917" y="3476575"/>
            <a:ext cx="90441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5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Lasso</a:t>
            </a:r>
            <a:endParaRPr lang="en-US" sz="2335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07"/>
          <p:cNvSpPr txBox="1"/>
          <p:nvPr/>
        </p:nvSpPr>
        <p:spPr>
          <a:xfrm>
            <a:off x="3082039" y="3338612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Validation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09"/>
          <p:cNvSpPr txBox="1"/>
          <p:nvPr/>
        </p:nvSpPr>
        <p:spPr>
          <a:xfrm>
            <a:off x="1574484" y="3471614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Feature 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Extraction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0"/>
          <p:cNvSpPr txBox="1"/>
          <p:nvPr/>
        </p:nvSpPr>
        <p:spPr>
          <a:xfrm>
            <a:off x="1829799" y="4197003"/>
            <a:ext cx="1976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Computing Sufficient</a:t>
            </a:r>
            <a:endParaRPr lang="en-US" sz="15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Statistics </a:t>
            </a:r>
            <a:endParaRPr lang="en-US" sz="15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12"/>
          <p:cNvSpPr txBox="1"/>
          <p:nvPr/>
        </p:nvSpPr>
        <p:spPr>
          <a:xfrm>
            <a:off x="1764479" y="2763391"/>
            <a:ext cx="2207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113"/>
          <p:cNvSpPr/>
          <p:nvPr/>
        </p:nvSpPr>
        <p:spPr>
          <a:xfrm>
            <a:off x="5118100" y="2763520"/>
            <a:ext cx="2719070" cy="52133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MapReduce?</a:t>
            </a:r>
            <a:endParaRPr lang="en-US" altLang="zh-C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10"/>
          <p:cNvSpPr txBox="1"/>
          <p:nvPr/>
        </p:nvSpPr>
        <p:spPr>
          <a:xfrm>
            <a:off x="1980432" y="4795336"/>
            <a:ext cx="14863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latin typeface="微软雅黑" panose="020B0503020204020204" charset="-122"/>
                <a:ea typeface="微软雅黑" panose="020B0503020204020204" charset="-122"/>
              </a:rPr>
              <a:t>Word counting</a:t>
            </a:r>
            <a:endParaRPr lang="en-US" sz="1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 bldLvl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8788" y="2171700"/>
            <a:ext cx="629959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>
                <a:solidFill>
                  <a:srgbClr val="C00000"/>
                </a:solidFill>
                <a:ea typeface="+mn-ea"/>
              </a:rPr>
              <a:t>Can we use MapReduce for graphs? </a:t>
            </a:r>
            <a:endParaRPr kumimoji="0" lang="en-US" altLang="zh-CN" b="0" kern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0: prepare the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890203"/>
          </a:xfrm>
        </p:spPr>
        <p:txBody>
          <a:bodyPr>
            <a:normAutofit/>
          </a:bodyPr>
          <a:lstStyle/>
          <a:p>
            <a:r>
              <a:rPr kumimoji="1" lang="en-US" altLang="zh-CN" sz="1900" b="0" dirty="0"/>
              <a:t>Challenge: Difficult to express </a:t>
            </a:r>
            <a:r>
              <a:rPr kumimoji="1" lang="en-US" altLang="zh-CN" sz="1900" dirty="0">
                <a:solidFill>
                  <a:srgbClr val="C00000"/>
                </a:solidFill>
              </a:rPr>
              <a:t>dependent</a:t>
            </a:r>
            <a:r>
              <a:rPr kumimoji="1" lang="en-US" altLang="zh-CN" sz="1900" b="0" dirty="0"/>
              <a:t> data in </a:t>
            </a:r>
            <a:r>
              <a:rPr kumimoji="1" lang="en-US" altLang="zh-CN" sz="1900" dirty="0">
                <a:solidFill>
                  <a:srgbClr val="C00000"/>
                </a:solidFill>
              </a:rPr>
              <a:t>MapReduce</a:t>
            </a:r>
            <a:endParaRPr kumimoji="1" lang="en-US" altLang="zh-CN" sz="1900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sz="1900" dirty="0"/>
              <a:t>Issue</a:t>
            </a:r>
            <a:r>
              <a:rPr kumimoji="1" lang="en-US" altLang="zh-CN" sz="1900" b="0" dirty="0"/>
              <a:t>#1:</a:t>
            </a:r>
            <a:r>
              <a:rPr kumimoji="1" lang="zh-CN" altLang="en-US" sz="1900" b="0" dirty="0"/>
              <a:t> </a:t>
            </a:r>
            <a:r>
              <a:rPr kumimoji="1" lang="en-GB" altLang="zh-CN" sz="1900" dirty="0"/>
              <a:t>Substantial data transformations </a:t>
            </a:r>
            <a:endParaRPr kumimoji="1" lang="en-US" altLang="zh-CN" sz="1900" b="0" dirty="0"/>
          </a:p>
          <a:p>
            <a:pPr lvl="1"/>
            <a:r>
              <a:rPr kumimoji="1" lang="en-US" altLang="zh-CN" sz="1900" b="0" dirty="0"/>
              <a:t>Issue#2:</a:t>
            </a:r>
            <a:r>
              <a:rPr kumimoji="1" lang="zh-CN" altLang="en-US" sz="1900" b="0" dirty="0"/>
              <a:t> </a:t>
            </a:r>
            <a:r>
              <a:rPr kumimoji="1" lang="en-GB" altLang="zh-CN" sz="1900" dirty="0"/>
              <a:t>User</a:t>
            </a:r>
            <a:r>
              <a:rPr kumimoji="1" lang="en-US" altLang="zh-CN" sz="1900" dirty="0"/>
              <a:t>-</a:t>
            </a:r>
            <a:r>
              <a:rPr kumimoji="1" lang="en-GB" altLang="zh-CN" sz="1900" dirty="0"/>
              <a:t>managed graph structure</a:t>
            </a:r>
            <a:r>
              <a:rPr kumimoji="1" lang="en-US" altLang="en-GB" sz="1900" dirty="0"/>
              <a:t>(</a:t>
            </a:r>
            <a:r>
              <a:rPr kumimoji="1" lang="zh-CN" altLang="en-US" sz="1900" dirty="0"/>
              <a:t>因为必须存储图的拓扑结构</a:t>
            </a:r>
            <a:r>
              <a:rPr kumimoji="1" lang="en-US" altLang="en-GB" sz="1900" dirty="0"/>
              <a:t>)</a:t>
            </a:r>
            <a:endParaRPr kumimoji="1" lang="en-US" altLang="zh-CN" sz="1900" b="0" dirty="0"/>
          </a:p>
          <a:p>
            <a:pPr lvl="1"/>
            <a:r>
              <a:rPr kumimoji="1" lang="en-US" altLang="zh-CN" sz="1900" dirty="0"/>
              <a:t>Issue</a:t>
            </a:r>
            <a:r>
              <a:rPr kumimoji="1" lang="en-US" altLang="zh-CN" sz="1900" b="0" dirty="0"/>
              <a:t>#3:</a:t>
            </a:r>
            <a:r>
              <a:rPr kumimoji="1" lang="zh-CN" altLang="en-US" sz="1900" b="0" dirty="0"/>
              <a:t> </a:t>
            </a:r>
            <a:r>
              <a:rPr kumimoji="1" lang="en-GB" altLang="zh-CN" sz="1900" dirty="0"/>
              <a:t>Costly data replication</a:t>
            </a:r>
            <a:endParaRPr kumimoji="1" lang="en-GB" altLang="zh-CN" sz="1900" dirty="0"/>
          </a:p>
          <a:p>
            <a:pPr lvl="1"/>
            <a:endParaRPr kumimoji="1" lang="en-US" altLang="zh-CN" sz="1900" b="0" dirty="0"/>
          </a:p>
          <a:p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155"/>
          <p:cNvCxnSpPr/>
          <p:nvPr/>
        </p:nvCxnSpPr>
        <p:spPr bwMode="auto">
          <a:xfrm flipV="1">
            <a:off x="2502133" y="3162934"/>
            <a:ext cx="585753" cy="54695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156"/>
          <p:cNvCxnSpPr/>
          <p:nvPr/>
        </p:nvCxnSpPr>
        <p:spPr bwMode="auto">
          <a:xfrm flipV="1">
            <a:off x="1682078" y="3709892"/>
            <a:ext cx="820055" cy="46281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157"/>
          <p:cNvCxnSpPr/>
          <p:nvPr/>
        </p:nvCxnSpPr>
        <p:spPr bwMode="auto">
          <a:xfrm flipV="1">
            <a:off x="2072580" y="3162935"/>
            <a:ext cx="1015306" cy="1682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158"/>
          <p:cNvCxnSpPr/>
          <p:nvPr/>
        </p:nvCxnSpPr>
        <p:spPr bwMode="auto">
          <a:xfrm flipH="1">
            <a:off x="1682079" y="3289156"/>
            <a:ext cx="351453" cy="88354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59"/>
          <p:cNvCxnSpPr/>
          <p:nvPr/>
        </p:nvCxnSpPr>
        <p:spPr bwMode="auto">
          <a:xfrm rot="5400000">
            <a:off x="1777939" y="4121683"/>
            <a:ext cx="1135988" cy="3124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160"/>
          <p:cNvCxnSpPr/>
          <p:nvPr/>
        </p:nvCxnSpPr>
        <p:spPr bwMode="auto">
          <a:xfrm rot="16200000" flipH="1">
            <a:off x="1579790" y="4235939"/>
            <a:ext cx="673178" cy="54670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61"/>
          <p:cNvCxnSpPr/>
          <p:nvPr/>
        </p:nvCxnSpPr>
        <p:spPr bwMode="auto">
          <a:xfrm rot="16200000" flipH="1">
            <a:off x="2767799" y="3483022"/>
            <a:ext cx="757324" cy="117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62"/>
          <p:cNvCxnSpPr/>
          <p:nvPr/>
        </p:nvCxnSpPr>
        <p:spPr bwMode="auto">
          <a:xfrm rot="5400000">
            <a:off x="2754321" y="4058573"/>
            <a:ext cx="589031" cy="3124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63"/>
          <p:cNvCxnSpPr/>
          <p:nvPr/>
        </p:nvCxnSpPr>
        <p:spPr bwMode="auto">
          <a:xfrm rot="16200000" flipH="1">
            <a:off x="2297684" y="3914339"/>
            <a:ext cx="799398" cy="39050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64"/>
          <p:cNvCxnSpPr/>
          <p:nvPr/>
        </p:nvCxnSpPr>
        <p:spPr bwMode="auto">
          <a:xfrm flipV="1">
            <a:off x="2189731" y="4509289"/>
            <a:ext cx="702904" cy="29451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72"/>
          <p:cNvSpPr txBox="1"/>
          <p:nvPr/>
        </p:nvSpPr>
        <p:spPr>
          <a:xfrm rot="16200000">
            <a:off x="3504314" y="3403517"/>
            <a:ext cx="3360598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MapReduce uses 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Independent Data Records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sz="233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Straight Arrow Connector 4"/>
          <p:cNvCxnSpPr/>
          <p:nvPr/>
        </p:nvCxnSpPr>
        <p:spPr>
          <a:xfrm flipV="1">
            <a:off x="3557877" y="3730928"/>
            <a:ext cx="750000" cy="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 descr="Z:\Research\B.photos\Students\yanzhe-small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 t="-486" r="2425" b="486"/>
          <a:stretch>
            <a:fillRect/>
          </a:stretch>
        </p:blipFill>
        <p:spPr bwMode="auto">
          <a:xfrm>
            <a:off x="1519729" y="3884590"/>
            <a:ext cx="338076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Z:\Research\B.photos\Rong\rong-sma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51" y="3484890"/>
            <a:ext cx="352233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Z:\Research\B.photos\Students\jiaxin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350" y="3605736"/>
            <a:ext cx="340695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Z:\Research\B.photos\Students\kyzhan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4" r="10359" b="6277"/>
          <a:stretch>
            <a:fillRect/>
          </a:stretch>
        </p:blipFill>
        <p:spPr bwMode="auto">
          <a:xfrm>
            <a:off x="1864964" y="3064155"/>
            <a:ext cx="379483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G:\2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6"/>
          <a:stretch>
            <a:fillRect/>
          </a:stretch>
        </p:blipFill>
        <p:spPr bwMode="auto">
          <a:xfrm>
            <a:off x="2719302" y="4250889"/>
            <a:ext cx="374130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Z:\Research\B.photos\Students\sandy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1" t="22306" r="16578" b="30926"/>
          <a:stretch>
            <a:fillRect/>
          </a:stretch>
        </p:blipFill>
        <p:spPr bwMode="auto">
          <a:xfrm>
            <a:off x="2038889" y="4517047"/>
            <a:ext cx="349928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Z:\Research\B.photos\Students\peng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4948" r="17442" b="8579"/>
          <a:stretch>
            <a:fillRect/>
          </a:stretch>
        </p:blipFill>
        <p:spPr bwMode="auto">
          <a:xfrm>
            <a:off x="2918458" y="2893876"/>
            <a:ext cx="338854" cy="450000"/>
          </a:xfrm>
          <a:prstGeom prst="round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3"/>
          <p:cNvGrpSpPr/>
          <p:nvPr/>
        </p:nvGrpSpPr>
        <p:grpSpPr>
          <a:xfrm>
            <a:off x="5403413" y="2576834"/>
            <a:ext cx="1800000" cy="2670000"/>
            <a:chOff x="5809700" y="3330717"/>
            <a:chExt cx="2160000" cy="3204000"/>
          </a:xfrm>
        </p:grpSpPr>
        <p:grpSp>
          <p:nvGrpSpPr>
            <p:cNvPr id="25" name="Group 3"/>
            <p:cNvGrpSpPr/>
            <p:nvPr/>
          </p:nvGrpSpPr>
          <p:grpSpPr>
            <a:xfrm>
              <a:off x="5922024" y="3363841"/>
              <a:ext cx="303585" cy="3124200"/>
              <a:chOff x="8153400" y="3352800"/>
              <a:chExt cx="303585" cy="3124200"/>
            </a:xfrm>
          </p:grpSpPr>
          <p:pic>
            <p:nvPicPr>
              <p:cNvPr id="56" name="Picture 7" descr="Z:\Research\B.photos\Rong\rong-small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3400" y="4274200"/>
                <a:ext cx="2817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Z:\Research\B.photos\Students\kyzhang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04" r="10359" b="6277"/>
              <a:stretch>
                <a:fillRect/>
              </a:stretch>
            </p:blipFill>
            <p:spPr bwMode="auto">
              <a:xfrm>
                <a:off x="8153400" y="3352800"/>
                <a:ext cx="3035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4" descr="Z:\Research\B.photos\Students\peng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2" t="4948" r="17442" b="8579"/>
              <a:stretch>
                <a:fillRect/>
              </a:stretch>
            </p:blipFill>
            <p:spPr bwMode="auto">
              <a:xfrm>
                <a:off x="8153400" y="3813500"/>
                <a:ext cx="2710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3" descr="Z:\Research\B.photos\Students\yanzhe-small.jp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5" t="-486" r="2425" b="486"/>
              <a:stretch>
                <a:fillRect/>
              </a:stretch>
            </p:blipFill>
            <p:spPr bwMode="auto">
              <a:xfrm>
                <a:off x="8153400" y="4734900"/>
                <a:ext cx="270461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3" descr="Z:\Research\B.photos\Students\jiaxin-smal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3400" y="5195600"/>
                <a:ext cx="27255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3" descr="G:\2b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06"/>
              <a:stretch>
                <a:fillRect/>
              </a:stretch>
            </p:blipFill>
            <p:spPr bwMode="auto">
              <a:xfrm>
                <a:off x="8153400" y="5656300"/>
                <a:ext cx="29930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3" descr="Z:\Research\B.photos\Students\sandy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1" t="22306" r="16578" b="30926"/>
              <a:stretch>
                <a:fillRect/>
              </a:stretch>
            </p:blipFill>
            <p:spPr bwMode="auto">
              <a:xfrm>
                <a:off x="8153400" y="6117000"/>
                <a:ext cx="279943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5"/>
            <p:cNvGrpSpPr/>
            <p:nvPr/>
          </p:nvGrpSpPr>
          <p:grpSpPr>
            <a:xfrm>
              <a:off x="6372556" y="3363841"/>
              <a:ext cx="303585" cy="3124200"/>
              <a:chOff x="8603932" y="3352800"/>
              <a:chExt cx="303585" cy="3124200"/>
            </a:xfrm>
          </p:grpSpPr>
          <p:pic>
            <p:nvPicPr>
              <p:cNvPr id="49" name="Picture 4" descr="Z:\Research\B.photos\Students\peng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2" t="4948" r="17442" b="8579"/>
              <a:stretch>
                <a:fillRect/>
              </a:stretch>
            </p:blipFill>
            <p:spPr bwMode="auto">
              <a:xfrm>
                <a:off x="8603932" y="3352800"/>
                <a:ext cx="2710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Z:\Research\B.photos\Students\kyzhang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04" r="10359" b="6277"/>
              <a:stretch>
                <a:fillRect/>
              </a:stretch>
            </p:blipFill>
            <p:spPr bwMode="auto">
              <a:xfrm>
                <a:off x="8603932" y="3813500"/>
                <a:ext cx="3035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Z:\Research\B.photos\Students\kyzhang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04" r="10359" b="6277"/>
              <a:stretch>
                <a:fillRect/>
              </a:stretch>
            </p:blipFill>
            <p:spPr bwMode="auto">
              <a:xfrm>
                <a:off x="8603932" y="4734900"/>
                <a:ext cx="3035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4" descr="Z:\Research\B.photos\Students\peng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2" t="4948" r="17442" b="8579"/>
              <a:stretch>
                <a:fillRect/>
              </a:stretch>
            </p:blipFill>
            <p:spPr bwMode="auto">
              <a:xfrm>
                <a:off x="8603932" y="5195600"/>
                <a:ext cx="2710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3" descr="Z:\Research\B.photos\Students\jiaxin-smal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03932" y="5656300"/>
                <a:ext cx="27255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" descr="Z:\Research\B.photos\Students\yanzhe-small.jp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5" t="-486" r="2425" b="486"/>
              <a:stretch>
                <a:fillRect/>
              </a:stretch>
            </p:blipFill>
            <p:spPr bwMode="auto">
              <a:xfrm>
                <a:off x="8603932" y="6117000"/>
                <a:ext cx="270461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 descr="Z:\Research\B.photos\Students\peng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442" t="4948" r="17442" b="8579"/>
              <a:stretch>
                <a:fillRect/>
              </a:stretch>
            </p:blipFill>
            <p:spPr bwMode="auto">
              <a:xfrm>
                <a:off x="8603932" y="4274200"/>
                <a:ext cx="2710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7" name="Group 6"/>
            <p:cNvGrpSpPr/>
            <p:nvPr/>
          </p:nvGrpSpPr>
          <p:grpSpPr>
            <a:xfrm>
              <a:off x="6758632" y="3363841"/>
              <a:ext cx="299305" cy="3124200"/>
              <a:chOff x="9000903" y="3352800"/>
              <a:chExt cx="299305" cy="3124200"/>
            </a:xfrm>
          </p:grpSpPr>
          <p:pic>
            <p:nvPicPr>
              <p:cNvPr id="42" name="Picture 3" descr="Z:\Research\B.photos\Students\yanzhe-small.jpg"/>
              <p:cNvPicPr>
                <a:picLocks noChangeAspect="1" noChangeArrowheads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5" t="-486" r="2425" b="486"/>
              <a:stretch>
                <a:fillRect/>
              </a:stretch>
            </p:blipFill>
            <p:spPr bwMode="auto">
              <a:xfrm>
                <a:off x="9000903" y="3352800"/>
                <a:ext cx="270461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3" descr="Z:\Research\B.photos\Students\jiaxin-small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0903" y="3813500"/>
                <a:ext cx="27255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7" descr="Z:\Research\B.photos\Rong\rong-small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0903" y="4734900"/>
                <a:ext cx="2817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G:\2b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06"/>
              <a:stretch>
                <a:fillRect/>
              </a:stretch>
            </p:blipFill>
            <p:spPr bwMode="auto">
              <a:xfrm>
                <a:off x="9000903" y="5195600"/>
                <a:ext cx="29930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3" descr="Z:\Research\B.photos\Students\sandy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1" t="22306" r="16578" b="30926"/>
              <a:stretch>
                <a:fillRect/>
              </a:stretch>
            </p:blipFill>
            <p:spPr bwMode="auto">
              <a:xfrm>
                <a:off x="9000903" y="5656300"/>
                <a:ext cx="279943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7" descr="Z:\Research\B.photos\Rong\rong-small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00903" y="6117000"/>
                <a:ext cx="2817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G:\2b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06"/>
              <a:stretch>
                <a:fillRect/>
              </a:stretch>
            </p:blipFill>
            <p:spPr bwMode="auto">
              <a:xfrm>
                <a:off x="9000903" y="4274200"/>
                <a:ext cx="29930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oup 7"/>
            <p:cNvGrpSpPr/>
            <p:nvPr/>
          </p:nvGrpSpPr>
          <p:grpSpPr>
            <a:xfrm>
              <a:off x="7140428" y="3824541"/>
              <a:ext cx="299305" cy="2663500"/>
              <a:chOff x="9372600" y="3813500"/>
              <a:chExt cx="299305" cy="2663500"/>
            </a:xfrm>
          </p:grpSpPr>
          <p:pic>
            <p:nvPicPr>
              <p:cNvPr id="37" name="Picture 7" descr="Z:\Research\B.photos\Rong\rong-small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2600" y="3813500"/>
                <a:ext cx="2817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" descr="Z:\Research\B.photos\Students\sandy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1" t="22306" r="16578" b="30926"/>
              <a:stretch>
                <a:fillRect/>
              </a:stretch>
            </p:blipFill>
            <p:spPr bwMode="auto">
              <a:xfrm>
                <a:off x="9372600" y="4734900"/>
                <a:ext cx="279943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Z:\Research\B.photos\Rong\rong-small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72600" y="5656300"/>
                <a:ext cx="28178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" descr="G:\2b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3906"/>
              <a:stretch>
                <a:fillRect/>
              </a:stretch>
            </p:blipFill>
            <p:spPr bwMode="auto">
              <a:xfrm>
                <a:off x="9372600" y="6117000"/>
                <a:ext cx="299305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3" descr="Z:\Research\B.photos\Students\sandy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1" t="22306" r="16578" b="30926"/>
              <a:stretch>
                <a:fillRect/>
              </a:stretch>
            </p:blipFill>
            <p:spPr bwMode="auto">
              <a:xfrm>
                <a:off x="9372600" y="4274200"/>
                <a:ext cx="279943" cy="36000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" name="Picture 3" descr="Z:\Research\B.photos\Students\yanzhe-small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5" t="-486" r="2425" b="486"/>
            <a:stretch>
              <a:fillRect/>
            </a:stretch>
          </p:blipFill>
          <p:spPr bwMode="auto">
            <a:xfrm>
              <a:off x="7522224" y="4285241"/>
              <a:ext cx="270461" cy="360000"/>
            </a:xfrm>
            <a:prstGeom prst="round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9"/>
            <p:cNvCxnSpPr/>
            <p:nvPr/>
          </p:nvCxnSpPr>
          <p:spPr>
            <a:xfrm>
              <a:off x="6303024" y="3330717"/>
              <a:ext cx="0" cy="320400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67"/>
            <p:cNvCxnSpPr/>
            <p:nvPr/>
          </p:nvCxnSpPr>
          <p:spPr>
            <a:xfrm>
              <a:off x="5809700" y="3759291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70"/>
            <p:cNvCxnSpPr/>
            <p:nvPr/>
          </p:nvCxnSpPr>
          <p:spPr>
            <a:xfrm>
              <a:off x="5809700" y="6096000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71"/>
            <p:cNvCxnSpPr/>
            <p:nvPr/>
          </p:nvCxnSpPr>
          <p:spPr>
            <a:xfrm>
              <a:off x="5809700" y="5639768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72"/>
            <p:cNvCxnSpPr/>
            <p:nvPr/>
          </p:nvCxnSpPr>
          <p:spPr>
            <a:xfrm>
              <a:off x="5809700" y="5148254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73"/>
            <p:cNvCxnSpPr/>
            <p:nvPr/>
          </p:nvCxnSpPr>
          <p:spPr>
            <a:xfrm>
              <a:off x="5809700" y="4692366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74"/>
            <p:cNvCxnSpPr/>
            <p:nvPr/>
          </p:nvCxnSpPr>
          <p:spPr>
            <a:xfrm>
              <a:off x="5809700" y="4226095"/>
              <a:ext cx="21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21"/>
          <p:cNvSpPr/>
          <p:nvPr/>
        </p:nvSpPr>
        <p:spPr>
          <a:xfrm>
            <a:off x="1303020" y="5240020"/>
            <a:ext cx="6623685" cy="44450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But assume we have prepared the data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Storage layout of Graph using MapReduce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 line of the file corresponds to a node in the graph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id1 -&gt; v1, id2 -&gt; v2, etc.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Why we store the ID?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ID may correspond to a concrete value, e.g., page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PR(1), PR(2) … are the </a:t>
            </a:r>
            <a:r>
              <a:rPr kumimoji="1" lang="en-US" altLang="zh-CN" dirty="0">
                <a:solidFill>
                  <a:srgbClr val="FF0000"/>
                </a:solidFill>
              </a:rPr>
              <a:t>initial values</a:t>
            </a:r>
            <a:r>
              <a:rPr kumimoji="1" lang="en-US" altLang="zh-CN" dirty="0"/>
              <a:t> of the page rank, e.g., 0.25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23"/>
          <p:cNvGrpSpPr/>
          <p:nvPr/>
        </p:nvGrpSpPr>
        <p:grpSpPr>
          <a:xfrm>
            <a:off x="7068527" y="418150"/>
            <a:ext cx="1841500" cy="1803399"/>
            <a:chOff x="228600" y="1524000"/>
            <a:chExt cx="2209800" cy="2164079"/>
          </a:xfrm>
        </p:grpSpPr>
        <p:sp>
          <p:nvSpPr>
            <p:cNvPr id="6" name="Oval 24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val 27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28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30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Freeform 43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1" name="Freeform 44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45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46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47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48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51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52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57200" y="3577833"/>
            <a:ext cx="4664318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8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[PR(1), out</a:t>
            </a:r>
            <a:r>
              <a:rPr lang="en-US" altLang="zh-CN" sz="18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8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8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[PR(2), out</a:t>
            </a:r>
            <a:r>
              <a:rPr lang="en-US" altLang="zh-CN" sz="18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8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 </a:t>
            </a:r>
            <a:endParaRPr lang="en-US" altLang="zh-CN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defRPr/>
            </a:pPr>
            <a:r>
              <a:rPr lang="en-US" altLang="zh-CN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endParaRPr lang="en-US" altLang="zh-CN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MapReduce to execute the page rank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50930" y="2363582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930" y="2363582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42949" y="1207056"/>
                <a:ext cx="4022481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207056"/>
                <a:ext cx="4022481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16" t="-72" r="10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976803" y="1793391"/>
                <a:ext cx="402248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03" y="1793391"/>
                <a:ext cx="4022481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1" t="-15" r="-467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does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server handle requests?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464200" cy="4356826"/>
          </a:xfrm>
        </p:spPr>
        <p:txBody>
          <a:bodyPr/>
          <a:lstStyle/>
          <a:p>
            <a:r>
              <a:rPr kumimoji="1" lang="en-US" altLang="zh-CN" b="0"/>
              <a:t>For </a:t>
            </a:r>
            <a:r>
              <a:rPr kumimoji="1" lang="en-US" altLang="zh-CN">
                <a:solidFill>
                  <a:srgbClr val="C00000"/>
                </a:solidFill>
              </a:rPr>
              <a:t>simple</a:t>
            </a:r>
            <a:r>
              <a:rPr kumimoji="1" lang="en-US" altLang="zh-CN" b="0"/>
              <a:t> web page</a:t>
            </a:r>
            <a:endParaRPr kumimoji="1" lang="en-US" altLang="zh-CN" b="0"/>
          </a:p>
          <a:p>
            <a:pPr lvl="1"/>
            <a:r>
              <a:rPr kumimoji="1" lang="en-US" altLang="zh-CN"/>
              <a:t>Application server’s framework (PHP) is sufficient</a:t>
            </a:r>
            <a:endParaRPr kumimoji="1" lang="en-US" altLang="zh-CN"/>
          </a:p>
          <a:p>
            <a:r>
              <a:rPr kumimoji="1" lang="en-US" altLang="zh-CN">
                <a:solidFill>
                  <a:srgbClr val="C00000"/>
                </a:solidFill>
              </a:rPr>
              <a:t>Complex queries </a:t>
            </a:r>
            <a:r>
              <a:rPr kumimoji="1" lang="en-US" altLang="zh-CN" b="0"/>
              <a:t>are processed by powerful </a:t>
            </a:r>
            <a:r>
              <a:rPr kumimoji="1" lang="en-US" altLang="zh-CN">
                <a:solidFill>
                  <a:srgbClr val="C00000"/>
                </a:solidFill>
              </a:rPr>
              <a:t>distributed computing frameworks </a:t>
            </a:r>
            <a:endParaRPr kumimoji="1" lang="en-US" altLang="zh-CN">
              <a:solidFill>
                <a:srgbClr val="C00000"/>
              </a:solidFill>
            </a:endParaRPr>
          </a:p>
          <a:p>
            <a:pPr lvl="1"/>
            <a:r>
              <a:rPr kumimoji="1" lang="en-US" altLang="zh-CN"/>
              <a:t>Fraud detection -&gt; Graph processing system</a:t>
            </a:r>
            <a:endParaRPr kumimoji="1" lang="en-US" altLang="zh-CN"/>
          </a:p>
          <a:p>
            <a:pPr lvl="1"/>
            <a:r>
              <a:rPr kumimoji="1" lang="en-US" altLang="zh-CN"/>
              <a:t>Hot lists -&gt; MapReduce</a:t>
            </a:r>
            <a:endParaRPr kumimoji="1" lang="en-US" altLang="zh-CN"/>
          </a:p>
          <a:p>
            <a:r>
              <a:rPr kumimoji="1" lang="en-US" altLang="zh-CN"/>
              <a:t>Online vs. offline</a:t>
            </a:r>
            <a:endParaRPr kumimoji="1" lang="en-US" altLang="zh-CN"/>
          </a:p>
          <a:p>
            <a:pPr lvl="1"/>
            <a:r>
              <a:rPr kumimoji="1" lang="en-US" altLang="zh-CN"/>
              <a:t>Online: compute the requests based on requests</a:t>
            </a:r>
            <a:endParaRPr kumimoji="1" lang="en-US" altLang="zh-CN"/>
          </a:p>
          <a:p>
            <a:pPr lvl="1"/>
            <a:r>
              <a:rPr kumimoji="1" lang="en-US" altLang="zh-CN"/>
              <a:t>Offline: return the pre-computed results </a:t>
            </a:r>
            <a:endParaRPr kumimoji="1" lang="en-US" altLang="zh-CN"/>
          </a:p>
          <a:p>
            <a:pPr marL="74295" lvl="1" indent="0">
              <a:buNone/>
            </a:pP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25064" y="1129308"/>
            <a:ext cx="1701200" cy="11126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0" y="2987230"/>
            <a:ext cx="1864777" cy="1040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58264" y="3968137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/>
              <a:t>Alipay detects frauds w/ graph systems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19" y="3164023"/>
            <a:ext cx="679429" cy="14708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79035" y="4585692"/>
            <a:ext cx="13885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200"/>
              <a:t>Generate hot lists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7112662" y="2307823"/>
            <a:ext cx="132600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200"/>
              <a:t>Render the page</a:t>
            </a:r>
            <a:endParaRPr lang="zh-CN" altLang="en-US"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Goal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After the computation, output the final page rank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For each node </a:t>
            </a:r>
            <a:endParaRPr kumimoji="1" lang="en-GB" altLang="zh-CN" dirty="0"/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endParaRPr kumimoji="1" lang="en-GB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endParaRPr kumimoji="1" lang="en-GB" altLang="zh-CN" sz="166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</a:t>
            </a:r>
            <a:endParaRPr lang="en-US" altLang="zh-CN" sz="166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zh-CN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PR(1)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[PR(2),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 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defRPr/>
            </a:pP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endParaRPr lang="en-US" altLang="zh-CN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defRPr/>
            </a:pPr>
            <a:endParaRPr lang="en-US" altLang="zh-CN" sz="66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</a:t>
            </a:r>
            <a:endParaRPr lang="en-US" altLang="zh-CN" sz="166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zh-CN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PR(1)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[PR(2),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 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b="0" dirty="0"/>
          </a:p>
          <a:p>
            <a:pPr lvl="1"/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Group 31"/>
          <p:cNvGrpSpPr/>
          <p:nvPr/>
        </p:nvGrpSpPr>
        <p:grpSpPr>
          <a:xfrm>
            <a:off x="6845300" y="452972"/>
            <a:ext cx="1841500" cy="1803399"/>
            <a:chOff x="228600" y="1524000"/>
            <a:chExt cx="2209800" cy="2164079"/>
          </a:xfrm>
        </p:grpSpPr>
        <p:sp>
          <p:nvSpPr>
            <p:cNvPr id="13" name="Oval 32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Oval 33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val 34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Oval 35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36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37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9" name="Freeform 38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0" name="Freeform 39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Freeform 40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3" name="Freeform 42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4" name="Freeform 43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MapReduce to execute the page rank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50930" y="2363582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930" y="2363582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42949" y="1207056"/>
                <a:ext cx="4022481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9" y="1207056"/>
                <a:ext cx="4022481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-16" t="-72" r="10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976803" y="1793391"/>
                <a:ext cx="402248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803" y="1793391"/>
                <a:ext cx="4022481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1" t="-15" r="-467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21069" y="1793391"/>
            <a:ext cx="5468816" cy="1626577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4000500"/>
            <a:ext cx="8229600" cy="1296462"/>
          </a:xfrm>
        </p:spPr>
        <p:txBody>
          <a:bodyPr/>
          <a:lstStyle/>
          <a:p>
            <a:r>
              <a:rPr kumimoji="1" lang="en-US" altLang="zh-CN" dirty="0"/>
              <a:t>For each iteration, we can simply implement 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 a MapReduce job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Map: </a:t>
            </a:r>
            <a:r>
              <a:rPr kumimoji="1" lang="en-US" altLang="zh-CN" dirty="0">
                <a:solidFill>
                  <a:srgbClr val="FF0000"/>
                </a:solidFill>
              </a:rPr>
              <a:t>emit the updates</a:t>
            </a:r>
            <a:r>
              <a:rPr kumimoji="1" lang="en-US" altLang="zh-CN" dirty="0"/>
              <a:t> for its out-</a:t>
            </a:r>
            <a:r>
              <a:rPr kumimoji="1" lang="en-US" altLang="zh-CN" dirty="0" err="1"/>
              <a:t>neighbours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Reduce: </a:t>
            </a:r>
            <a:r>
              <a:rPr kumimoji="1" lang="en-US" altLang="zh-CN" dirty="0">
                <a:solidFill>
                  <a:srgbClr val="FF0000"/>
                </a:solidFill>
              </a:rPr>
              <a:t>sum up the results from the previous map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Step 1: The mapper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1005813" y="1044954"/>
            <a:ext cx="7122188" cy="2604633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endParaRPr lang="en-US" sz="166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(V1, [0.25(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初值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sz="1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V2, V3, V4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915" dirty="0">
              <a:solidFill>
                <a:prstClr val="black"/>
              </a:solidFill>
              <a:latin typeface="Calibri" panose="020F0502020204030204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(V2, 0.25/3), (V3, 0.25/3), (V4, 0.25/3)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（输出与</a:t>
            </a: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关联的</a:t>
            </a:r>
            <a:r>
              <a:rPr 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某个点被</a:t>
            </a: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提供的</a:t>
            </a: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PageRank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值以及对应关系，就是</a:t>
            </a: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生成的</a:t>
            </a: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internal value</a:t>
            </a:r>
            <a:r>
              <a:rPr lang="zh-CN" alt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 . ., (V1, 0.25/2), (V3, 0.25/2);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[V2, V3, V4]), (V2, [V3, V4]), (V3, [V1])(</a:t>
            </a:r>
            <a:r>
              <a:rPr lang="zh-CN" altLang="en-US" sz="1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保持拓扑结构不变</a:t>
            </a:r>
            <a:r>
              <a:rPr lang="en-US" sz="1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 . .</a:t>
            </a:r>
            <a:endParaRPr lang="en-US" altLang="zh-CN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7"/>
          <p:cNvGrpSpPr/>
          <p:nvPr/>
        </p:nvGrpSpPr>
        <p:grpSpPr>
          <a:xfrm>
            <a:off x="6037090" y="1016001"/>
            <a:ext cx="1841500" cy="1803399"/>
            <a:chOff x="228600" y="1524000"/>
            <a:chExt cx="2209800" cy="2164079"/>
          </a:xfrm>
        </p:grpSpPr>
        <p:sp>
          <p:nvSpPr>
            <p:cNvPr id="7" name="Oval 58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59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60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61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62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63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64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65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66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67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68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69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39825" y="4001770"/>
            <a:ext cx="619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为何在每个节点存储数据中还要存储与之关联的点？</a:t>
            </a:r>
            <a:endParaRPr lang="zh-CN" altLang="en-US"/>
          </a:p>
          <a:p>
            <a:r>
              <a:rPr lang="zh-CN" altLang="en-US"/>
              <a:t>需要保证图的拓扑结构不被破坏。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Step 1: The mapper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1005813" y="1044955"/>
            <a:ext cx="7122188" cy="2701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endParaRPr lang="en-US" sz="1665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 </a:t>
            </a:r>
            <a:endParaRPr lang="en-US" sz="150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[0.25, V2, V3, V4]); </a:t>
            </a:r>
            <a:endParaRPr lang="en-US" sz="1335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(V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915">
              <a:solidFill>
                <a:prstClr val="black"/>
              </a:solidFill>
              <a:latin typeface="Calibri" panose="020F0502020204030204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lang="en-US" sz="150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(V2, 0.25/3), (V3, 0.25/3), (V4, 0.25/3), </a:t>
            </a:r>
            <a:endParaRPr lang="en-US" sz="1335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 . ., (V1, 0.25/2), (V3, 0.25/2); 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[V2, V3, V4])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(V2, [V3, V4]), (V3, [V1]), . . .</a:t>
            </a:r>
            <a:endParaRPr lang="en-US" altLang="zh-CN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7"/>
          <p:cNvGrpSpPr/>
          <p:nvPr/>
        </p:nvGrpSpPr>
        <p:grpSpPr>
          <a:xfrm>
            <a:off x="6037090" y="1016001"/>
            <a:ext cx="1841500" cy="1803399"/>
            <a:chOff x="228600" y="1524000"/>
            <a:chExt cx="2209800" cy="2164079"/>
          </a:xfrm>
        </p:grpSpPr>
        <p:sp>
          <p:nvSpPr>
            <p:cNvPr id="7" name="Oval 58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59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60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61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62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63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64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65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66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67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68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69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Step 2: shuffle the results (sorting)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1005813" y="1044955"/>
            <a:ext cx="7122188" cy="2701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endParaRPr lang="en-US" sz="166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(V1, [0.25, V2, V3, V4]); 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915" dirty="0">
              <a:solidFill>
                <a:prstClr val="black"/>
              </a:solidFill>
              <a:latin typeface="Calibri" panose="020F0502020204030204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(V2, 0.25/3), (V3, 0.25/3), (V4, 0.25/3), </a:t>
            </a:r>
            <a:endParaRPr lang="en-US" sz="1335" dirty="0">
              <a:solidFill>
                <a:srgbClr val="FF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 . ., (V1, 0.25/2), (V3, 0.25/2); 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[V2, V3, V4])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(V2, [V3, V4]), (V3, [V1]), . . .</a:t>
            </a:r>
            <a:endParaRPr lang="en-US" altLang="zh-CN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7"/>
          <p:cNvGrpSpPr/>
          <p:nvPr/>
        </p:nvGrpSpPr>
        <p:grpSpPr>
          <a:xfrm>
            <a:off x="6037090" y="1016001"/>
            <a:ext cx="1841500" cy="1803399"/>
            <a:chOff x="228600" y="1524000"/>
            <a:chExt cx="2209800" cy="2164079"/>
          </a:xfrm>
        </p:grpSpPr>
        <p:sp>
          <p:nvSpPr>
            <p:cNvPr id="7" name="Oval 58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59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60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61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62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63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64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65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66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67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68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69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 noChangeArrowheads="1"/>
          </p:cNvSpPr>
          <p:nvPr/>
        </p:nvSpPr>
        <p:spPr>
          <a:xfrm>
            <a:off x="1016000" y="3457955"/>
            <a:ext cx="7122188" cy="1558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Shuffle</a:t>
            </a:r>
            <a:endParaRPr lang="en-US" sz="166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(V1, 0.25/2), (V1, 0.25/1), </a:t>
            </a:r>
            <a:r>
              <a:rPr lang="en-US" sz="1335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[V2, V3, V4])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. . .;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(V4, 0.25/3)</a:t>
            </a: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(V4, 0.25/2), (V4, [V1, V3])</a:t>
            </a:r>
            <a:endParaRPr lang="en-US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2"/>
          <p:cNvCxnSpPr/>
          <p:nvPr/>
        </p:nvCxnSpPr>
        <p:spPr>
          <a:xfrm>
            <a:off x="3175000" y="3302000"/>
            <a:ext cx="1143000" cy="69850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>
          <a:xfrm flipH="1">
            <a:off x="2730500" y="2730500"/>
            <a:ext cx="2032000" cy="1506727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Step 3: Reduce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1005813" y="1044955"/>
            <a:ext cx="7122188" cy="2701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endParaRPr lang="en-US" sz="166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(V1, [0.25, V2, V3, V4]); 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]); (V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]); 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(V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, [0.25, 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US" sz="915" dirty="0">
              <a:latin typeface="Calibri" panose="020F0502020204030204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</a:t>
            </a:r>
            <a:endParaRPr lang="en-US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(V2, 0.25/3), (V3, 0.25/3), (V4, 0.25/3), 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. . ., (V1, 0.25/2), (V3, 0.25/2); 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	(V1, [V2, V3, V4]), (V2, [V3, V4]), (V3, [V1]), . . .</a:t>
            </a:r>
            <a:endParaRPr lang="en-US" altLang="zh-CN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7"/>
          <p:cNvGrpSpPr/>
          <p:nvPr/>
        </p:nvGrpSpPr>
        <p:grpSpPr>
          <a:xfrm>
            <a:off x="6037090" y="1016001"/>
            <a:ext cx="1841500" cy="1803399"/>
            <a:chOff x="228600" y="1524000"/>
            <a:chExt cx="2209800" cy="2164079"/>
          </a:xfrm>
        </p:grpSpPr>
        <p:sp>
          <p:nvSpPr>
            <p:cNvPr id="7" name="Oval 58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59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Oval 60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Oval 61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62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2" name="Freeform 63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3" name="Freeform 64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4" name="Freeform 65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5" name="Freeform 66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6" name="Freeform 67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7" name="Freeform 68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69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 noChangeArrowheads="1"/>
          </p:cNvSpPr>
          <p:nvPr/>
        </p:nvSpPr>
        <p:spPr>
          <a:xfrm>
            <a:off x="1016000" y="3457955"/>
            <a:ext cx="7122188" cy="1558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Shuffle</a:t>
            </a:r>
            <a:endParaRPr lang="en-US" sz="1665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 </a:t>
            </a:r>
            <a:endParaRPr lang="en-US" sz="150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335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(V1, 0.25/2), (V1, 0.25/1), (V1, [V2, V3, V4]); </a:t>
            </a:r>
            <a:r>
              <a:rPr lang="en-US" sz="1335">
                <a:latin typeface="Consolas" panose="020B0609020204030204" pitchFamily="49" charset="0"/>
                <a:cs typeface="Consolas" panose="020B0609020204030204" pitchFamily="49" charset="0"/>
              </a:rPr>
              <a:t>. . .;</a:t>
            </a:r>
            <a:endParaRPr lang="en-US" sz="133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>
                <a:latin typeface="Consolas" panose="020B0609020204030204" pitchFamily="49" charset="0"/>
                <a:cs typeface="Consolas" panose="020B0609020204030204" pitchFamily="49" charset="0"/>
              </a:rPr>
              <a:t>	(V4, 0.25/3), (V4, 0.25/2), (V4, [V1, V3])</a:t>
            </a:r>
            <a:endParaRPr lang="en-US" sz="133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2"/>
          <p:cNvCxnSpPr/>
          <p:nvPr/>
        </p:nvCxnSpPr>
        <p:spPr>
          <a:xfrm>
            <a:off x="2253776" y="4219219"/>
            <a:ext cx="571500" cy="81175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>
          <a:xfrm flipH="1">
            <a:off x="3365500" y="4237227"/>
            <a:ext cx="952500" cy="793750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 noChangeArrowheads="1"/>
          </p:cNvSpPr>
          <p:nvPr/>
        </p:nvSpPr>
        <p:spPr>
          <a:xfrm>
            <a:off x="1016000" y="4537455"/>
            <a:ext cx="7444432" cy="9235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endParaRPr lang="en-US" sz="166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sz="15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  </a:t>
            </a:r>
            <a:endParaRPr lang="en-US" sz="15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125" lvl="1" indent="-238125">
              <a:spcBef>
                <a:spcPct val="20000"/>
              </a:spcBef>
            </a:pPr>
            <a:r>
              <a:rPr lang="en-US" sz="1335" dirty="0">
                <a:solidFill>
                  <a:srgbClr val="FF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(V1, [0.37, V2, V3, V4]); </a:t>
            </a:r>
            <a:r>
              <a:rPr lang="en-US" sz="1335" dirty="0">
                <a:latin typeface="Consolas" panose="020B0609020204030204" pitchFamily="49" charset="0"/>
                <a:cs typeface="Consolas" panose="020B0609020204030204" pitchFamily="49" charset="0"/>
              </a:rPr>
              <a:t>(V2, [0.08, V3, V4]); (V3, [0.33, V1]); . .</a:t>
            </a:r>
            <a:endParaRPr lang="en-US" sz="1335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 flipH="1">
            <a:off x="3048000" y="4219220"/>
            <a:ext cx="317501" cy="797281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MapReduce to execute the page rank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67253" y="235479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53" y="235479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540728" y="1198264"/>
                <a:ext cx="4022481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728" y="1198264"/>
                <a:ext cx="4022481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9" t="-2" r="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93126" y="1784599"/>
                <a:ext cx="402248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cs typeface="Cambria Math" panose="02040503050406030204" pitchFamily="18" charset="0"/>
                        </a:rPr>
                        <m:t>𝑛𝑜𝑑𝑒𝑠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endParaRPr kumimoji="1" lang="zh-CN" altLang="en-US" sz="32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6" y="1784599"/>
                <a:ext cx="4022481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8" t="-25" r="-467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37392" y="1784599"/>
            <a:ext cx="5468816" cy="1598681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4000500"/>
            <a:ext cx="8229600" cy="1296462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For each iteration, we can simply implement it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as a MapReduce job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Map: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emit the updates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 for its out-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neighbours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Reduce: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sum up the  results(of the same node)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 from the previous map 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22"/>
          <p:cNvSpPr txBox="1"/>
          <p:nvPr/>
        </p:nvSpPr>
        <p:spPr>
          <a:xfrm>
            <a:off x="6780335" y="1184010"/>
            <a:ext cx="2042547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6780335" y="2581010"/>
            <a:ext cx="2042547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,[0.37,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,[0.08,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,[0.33,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,[0.20,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" name="Rectangle 25"/>
          <p:cNvSpPr/>
          <p:nvPr/>
        </p:nvSpPr>
        <p:spPr>
          <a:xfrm>
            <a:off x="6081836" y="1470247"/>
            <a:ext cx="788999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Input:</a:t>
            </a:r>
            <a:endParaRPr lang="en-US" sz="133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2" name="Straight Connector 28"/>
          <p:cNvCxnSpPr>
            <a:stCxn id="11" idx="2"/>
          </p:cNvCxnSpPr>
          <p:nvPr/>
        </p:nvCxnSpPr>
        <p:spPr>
          <a:xfrm flipH="1">
            <a:off x="6476335" y="1767701"/>
            <a:ext cx="1" cy="9930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5886745" y="2145192"/>
            <a:ext cx="2354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One MapReduce iteration</a:t>
            </a:r>
            <a:endParaRPr lang="en-US" sz="1500" b="1" dirty="0">
              <a:solidFill>
                <a:srgbClr val="FF0066"/>
              </a:solidFill>
              <a:effectLst>
                <a:glow rad="254000">
                  <a:schemeClr val="bg1"/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2994445" y="870506"/>
            <a:ext cx="5123504" cy="44450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Question: how to do the iteration?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形状 14"/>
          <p:cNvSpPr/>
          <p:nvPr/>
        </p:nvSpPr>
        <p:spPr>
          <a:xfrm>
            <a:off x="2277208" y="1010621"/>
            <a:ext cx="606669" cy="246679"/>
          </a:xfrm>
          <a:custGeom>
            <a:avLst/>
            <a:gdLst>
              <a:gd name="connsiteX0" fmla="*/ 606669 w 606669"/>
              <a:gd name="connsiteY0" fmla="*/ 70833 h 246679"/>
              <a:gd name="connsiteX1" fmla="*/ 272561 w 606669"/>
              <a:gd name="connsiteY1" fmla="*/ 9287 h 246679"/>
              <a:gd name="connsiteX2" fmla="*/ 0 w 606669"/>
              <a:gd name="connsiteY2" fmla="*/ 246679 h 246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669" h="246679">
                <a:moveTo>
                  <a:pt x="606669" y="70833"/>
                </a:moveTo>
                <a:cubicBezTo>
                  <a:pt x="490170" y="25406"/>
                  <a:pt x="373672" y="-20021"/>
                  <a:pt x="272561" y="9287"/>
                </a:cubicBezTo>
                <a:cubicBezTo>
                  <a:pt x="171450" y="38595"/>
                  <a:pt x="85725" y="142637"/>
                  <a:pt x="0" y="24667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how to express the iteration?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67253" y="2354790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53" y="2354790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540728" y="1198264"/>
                <a:ext cx="4022481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728" y="1198264"/>
                <a:ext cx="4022481" cy="769441"/>
              </a:xfrm>
              <a:prstGeom prst="rect">
                <a:avLst/>
              </a:prstGeom>
              <a:blipFill rotWithShape="1">
                <a:blip r:embed="rId3"/>
                <a:stretch>
                  <a:fillRect l="9" t="-2" r="1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93126" y="1784599"/>
                <a:ext cx="402248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sz="32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26" y="1784599"/>
                <a:ext cx="4022481" cy="984885"/>
              </a:xfrm>
              <a:prstGeom prst="rect">
                <a:avLst/>
              </a:prstGeom>
              <a:blipFill rotWithShape="1">
                <a:blip r:embed="rId4"/>
                <a:stretch>
                  <a:fillRect l="-8" t="-25" r="-4670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93433" y="1159431"/>
            <a:ext cx="5468816" cy="657553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457200" y="4000500"/>
            <a:ext cx="8229600" cy="129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Can we express the iteration </a:t>
            </a:r>
            <a:r>
              <a:rPr kumimoji="1" lang="en-US" altLang="zh-CN" dirty="0">
                <a:solidFill>
                  <a:srgbClr val="FF0000"/>
                </a:solidFill>
              </a:rPr>
              <a:t>inside the mapper</a:t>
            </a:r>
            <a:r>
              <a:rPr kumimoji="1" lang="en-US" altLang="zh-CN" dirty="0"/>
              <a:t>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Suppose we have a </a:t>
            </a:r>
            <a:r>
              <a:rPr kumimoji="1" lang="en-US" altLang="zh-CN" dirty="0" err="1"/>
              <a:t>MRPageRankOne</a:t>
            </a:r>
            <a:r>
              <a:rPr kumimoji="1" lang="en-US" altLang="zh-CN" dirty="0"/>
              <a:t>() implemented as a MapReduce job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Question: how to express the iteration? 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57200" y="1055077"/>
            <a:ext cx="8229600" cy="129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Express the iteration inside the mapper? 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Suppose we have a </a:t>
            </a:r>
            <a:r>
              <a:rPr kumimoji="1"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MRPageRankOne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() implemented as a MapReduce job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457200" y="2209268"/>
            <a:ext cx="3156438" cy="221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Map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1"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= 0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while </a:t>
            </a:r>
            <a:r>
              <a:rPr kumimoji="1"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&lt; k {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kumimoji="1"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+= 1;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   do </a:t>
            </a:r>
            <a:r>
              <a:rPr kumimoji="1" lang="en-US" altLang="zh-CN" b="0" dirty="0" err="1">
                <a:latin typeface="微软雅黑" panose="020B0503020204020204" charset="-122"/>
                <a:ea typeface="微软雅黑" panose="020B0503020204020204" charset="-122"/>
              </a:rPr>
              <a:t>MRPageRankOne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();  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} 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 emit all the results </a:t>
            </a:r>
            <a:endParaRPr kumimoji="1"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4643438" y="2209267"/>
            <a:ext cx="3156438" cy="221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Reduce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do nothing </a:t>
            </a:r>
            <a:endParaRPr kumimoji="1"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133734" y="4586288"/>
            <a:ext cx="8876531" cy="710674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We cannot execute a MapReduce job inside a map, why?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Because Map should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stateless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but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MRPageRankOne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is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GB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idempotent</a:t>
            </a:r>
            <a:r>
              <a:rPr lang="en-US" alt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需要记录前一次的状态</a:t>
            </a:r>
            <a:r>
              <a:rPr lang="en-US" alt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en-GB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线连接符 4"/>
          <p:cNvCxnSpPr/>
          <p:nvPr/>
        </p:nvCxnSpPr>
        <p:spPr>
          <a:xfrm flipH="1">
            <a:off x="3613638" y="2351539"/>
            <a:ext cx="511322" cy="615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3613638" y="2397760"/>
            <a:ext cx="518478" cy="568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Solution: </a:t>
            </a:r>
            <a:r>
              <a:rPr kumimoji="1" lang="en-GB" altLang="zh-CN" b="0" dirty="0"/>
              <a:t>Multiple MapReduce iterations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8115"/>
            <a:ext cx="8229600" cy="3771636"/>
          </a:xfrm>
        </p:spPr>
        <p:txBody>
          <a:bodyPr/>
          <a:lstStyle/>
          <a:p>
            <a:r>
              <a:rPr kumimoji="1" lang="en-GB" altLang="zh-CN" dirty="0"/>
              <a:t>The 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(user)</a:t>
            </a:r>
            <a:r>
              <a:rPr kumimoji="1" lang="en-GB" altLang="zh-CN" dirty="0"/>
              <a:t> calls the MapReduce iteratively </a:t>
            </a:r>
            <a:endParaRPr kumimoji="1" lang="en-GB" altLang="zh-CN" dirty="0"/>
          </a:p>
          <a:p>
            <a:r>
              <a:rPr kumimoji="1" lang="en-GB" altLang="zh-CN" b="0" dirty="0"/>
              <a:t>Each PageRank iteration:</a:t>
            </a:r>
            <a:endParaRPr kumimoji="1" lang="en-GB" altLang="zh-CN" b="0" dirty="0"/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 </a:t>
            </a:r>
            <a:endParaRPr lang="en-US" altLang="zh-CN" sz="166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zh-CN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altLang="zh-CN" sz="150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altLang="zh-CN" sz="15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</a:t>
            </a:r>
            <a:r>
              <a:rPr lang="en-US" altLang="zh-CN" sz="1500" baseline="-25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 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defRPr/>
            </a:pPr>
            <a:r>
              <a:rPr lang="en-US" altLang="zh-CN" sz="1335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 </a:t>
            </a:r>
            <a:endParaRPr lang="en-US" altLang="zh-CN" sz="133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defRPr/>
            </a:pPr>
            <a:endParaRPr lang="en-US" altLang="zh-CN" sz="665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Clr>
                <a:srgbClr val="FF0066"/>
              </a:buClr>
              <a:buFont typeface="Calibri" panose="020F0502020204030204" charset="0"/>
              <a:buChar char="→"/>
              <a:defRPr/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Output:</a:t>
            </a:r>
            <a:endParaRPr lang="en-US" altLang="zh-CN" sz="166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11835" lvl="1" indent="-330835" algn="just" defTabSz="7620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5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zh-CN" sz="1500" b="1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[PR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out</a:t>
            </a:r>
            <a:r>
              <a:rPr lang="en-US" altLang="zh-CN" sz="1500" baseline="-25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zh-CN" sz="15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…]), </a:t>
            </a:r>
            <a:endParaRPr lang="en-US" altLang="zh-CN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b="0" dirty="0"/>
          </a:p>
          <a:p>
            <a:pPr lvl="1"/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455721" y="4310742"/>
            <a:ext cx="5105399" cy="851014"/>
          </a:xfrm>
          <a:prstGeom prst="rect">
            <a:avLst/>
          </a:prstGeom>
        </p:spPr>
        <p:txBody>
          <a:bodyPr/>
          <a:lstStyle/>
          <a:p>
            <a:pPr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Iterate until </a:t>
            </a:r>
            <a:r>
              <a:rPr lang="en-US" b="1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convergence</a:t>
            </a:r>
            <a:endParaRPr lang="en-US" b="1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22"/>
          <p:cNvSpPr txBox="1"/>
          <p:nvPr/>
        </p:nvSpPr>
        <p:spPr>
          <a:xfrm>
            <a:off x="6164090" y="3166319"/>
            <a:ext cx="2042547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,[0.25,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23"/>
          <p:cNvSpPr txBox="1"/>
          <p:nvPr/>
        </p:nvSpPr>
        <p:spPr>
          <a:xfrm>
            <a:off x="6164090" y="4563319"/>
            <a:ext cx="2042547" cy="912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,[0.37,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,[0.08,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,[0.33,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,[0.20,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1335" baseline="-250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335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335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5"/>
          <p:cNvSpPr/>
          <p:nvPr/>
        </p:nvSpPr>
        <p:spPr>
          <a:xfrm>
            <a:off x="5465591" y="3452556"/>
            <a:ext cx="788999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Input:</a:t>
            </a:r>
            <a:endParaRPr lang="en-US" sz="133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26"/>
          <p:cNvSpPr/>
          <p:nvPr/>
        </p:nvSpPr>
        <p:spPr>
          <a:xfrm>
            <a:off x="5434332" y="4743098"/>
            <a:ext cx="851515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5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</a:t>
            </a:r>
            <a:endParaRPr lang="en-US" sz="1335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Connector 28"/>
          <p:cNvCxnSpPr>
            <a:stCxn id="8" idx="2"/>
            <a:endCxn id="9" idx="0"/>
          </p:cNvCxnSpPr>
          <p:nvPr/>
        </p:nvCxnSpPr>
        <p:spPr>
          <a:xfrm flipH="1">
            <a:off x="5860090" y="3750010"/>
            <a:ext cx="1" cy="9930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0"/>
          <p:cNvSpPr txBox="1"/>
          <p:nvPr/>
        </p:nvSpPr>
        <p:spPr>
          <a:xfrm>
            <a:off x="5270500" y="4127501"/>
            <a:ext cx="23540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66"/>
                </a:solidFill>
                <a:effectLst>
                  <a:glow rad="254000">
                    <a:schemeClr val="bg1"/>
                  </a:glow>
                </a:effectLst>
                <a:latin typeface="Calibri" panose="020F0502020204030204"/>
              </a:rPr>
              <a:t>One MapReduce iteration</a:t>
            </a:r>
            <a:endParaRPr lang="en-US" sz="1500" b="1" dirty="0">
              <a:solidFill>
                <a:srgbClr val="FF0066"/>
              </a:solidFill>
              <a:effectLst>
                <a:glow rad="254000">
                  <a:schemeClr val="bg1"/>
                </a:glow>
              </a:effectLst>
              <a:latin typeface="Calibri" panose="020F0502020204030204"/>
            </a:endParaRPr>
          </a:p>
        </p:txBody>
      </p:sp>
      <p:grpSp>
        <p:nvGrpSpPr>
          <p:cNvPr id="12" name="Group 31"/>
          <p:cNvGrpSpPr/>
          <p:nvPr/>
        </p:nvGrpSpPr>
        <p:grpSpPr>
          <a:xfrm>
            <a:off x="6037090" y="1016001"/>
            <a:ext cx="1841500" cy="1803399"/>
            <a:chOff x="228600" y="1524000"/>
            <a:chExt cx="2209800" cy="2164079"/>
          </a:xfrm>
        </p:grpSpPr>
        <p:sp>
          <p:nvSpPr>
            <p:cNvPr id="13" name="Oval 32"/>
            <p:cNvSpPr/>
            <p:nvPr/>
          </p:nvSpPr>
          <p:spPr>
            <a:xfrm>
              <a:off x="228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Oval 33"/>
            <p:cNvSpPr/>
            <p:nvPr/>
          </p:nvSpPr>
          <p:spPr>
            <a:xfrm>
              <a:off x="228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val 34"/>
            <p:cNvSpPr/>
            <p:nvPr/>
          </p:nvSpPr>
          <p:spPr>
            <a:xfrm>
              <a:off x="1752600" y="17830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Oval 35"/>
            <p:cNvSpPr/>
            <p:nvPr/>
          </p:nvSpPr>
          <p:spPr>
            <a:xfrm>
              <a:off x="1752600" y="3078479"/>
              <a:ext cx="685800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  <a:r>
                <a:rPr lang="en-US" sz="1500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en-US" sz="1500" b="1" baseline="-250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36"/>
            <p:cNvSpPr/>
            <p:nvPr/>
          </p:nvSpPr>
          <p:spPr>
            <a:xfrm>
              <a:off x="685799" y="1524000"/>
              <a:ext cx="1349327" cy="259080"/>
            </a:xfrm>
            <a:custGeom>
              <a:avLst/>
              <a:gdLst>
                <a:gd name="connsiteX0" fmla="*/ 0 w 1589650"/>
                <a:gd name="connsiteY0" fmla="*/ 269631 h 269631"/>
                <a:gd name="connsiteX1" fmla="*/ 717453 w 1589650"/>
                <a:gd name="connsiteY1" fmla="*/ 2345 h 269631"/>
                <a:gd name="connsiteX2" fmla="*/ 1589650 w 1589650"/>
                <a:gd name="connsiteY2" fmla="*/ 255563 h 26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9650" h="269631">
                  <a:moveTo>
                    <a:pt x="0" y="269631"/>
                  </a:moveTo>
                  <a:cubicBezTo>
                    <a:pt x="226255" y="137160"/>
                    <a:pt x="452511" y="4690"/>
                    <a:pt x="717453" y="2345"/>
                  </a:cubicBezTo>
                  <a:cubicBezTo>
                    <a:pt x="982395" y="0"/>
                    <a:pt x="1286022" y="127781"/>
                    <a:pt x="1589650" y="255563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8" name="Freeform 37"/>
            <p:cNvSpPr/>
            <p:nvPr/>
          </p:nvSpPr>
          <p:spPr>
            <a:xfrm>
              <a:off x="895643" y="2032781"/>
              <a:ext cx="886265" cy="0"/>
            </a:xfrm>
            <a:custGeom>
              <a:avLst/>
              <a:gdLst>
                <a:gd name="connsiteX0" fmla="*/ 0 w 886265"/>
                <a:gd name="connsiteY0" fmla="*/ 0 h 28135"/>
                <a:gd name="connsiteX1" fmla="*/ 886265 w 886265"/>
                <a:gd name="connsiteY1" fmla="*/ 28135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6265" h="28135">
                  <a:moveTo>
                    <a:pt x="0" y="0"/>
                  </a:moveTo>
                  <a:lnTo>
                    <a:pt x="886265" y="28135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9" name="Freeform 38"/>
            <p:cNvSpPr/>
            <p:nvPr/>
          </p:nvSpPr>
          <p:spPr>
            <a:xfrm>
              <a:off x="572086" y="2398541"/>
              <a:ext cx="0" cy="689316"/>
            </a:xfrm>
            <a:custGeom>
              <a:avLst/>
              <a:gdLst>
                <a:gd name="connsiteX0" fmla="*/ 0 w 0"/>
                <a:gd name="connsiteY0" fmla="*/ 0 h 689316"/>
                <a:gd name="connsiteX1" fmla="*/ 0 w 0"/>
                <a:gd name="connsiteY1" fmla="*/ 689316 h 689316"/>
                <a:gd name="connsiteX2" fmla="*/ 0 w 0"/>
                <a:gd name="connsiteY2" fmla="*/ 689316 h 6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689316">
                  <a:moveTo>
                    <a:pt x="0" y="0"/>
                  </a:moveTo>
                  <a:lnTo>
                    <a:pt x="0" y="689316"/>
                  </a:lnTo>
                  <a:lnTo>
                    <a:pt x="0" y="689316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0" name="Freeform 39"/>
            <p:cNvSpPr/>
            <p:nvPr/>
          </p:nvSpPr>
          <p:spPr>
            <a:xfrm>
              <a:off x="867508" y="2243796"/>
              <a:ext cx="1167618" cy="858129"/>
            </a:xfrm>
            <a:custGeom>
              <a:avLst/>
              <a:gdLst>
                <a:gd name="connsiteX0" fmla="*/ 0 w 1167618"/>
                <a:gd name="connsiteY0" fmla="*/ 0 h 858129"/>
                <a:gd name="connsiteX1" fmla="*/ 703384 w 1167618"/>
                <a:gd name="connsiteY1" fmla="*/ 281354 h 858129"/>
                <a:gd name="connsiteX2" fmla="*/ 1167618 w 1167618"/>
                <a:gd name="connsiteY2" fmla="*/ 858129 h 85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618" h="858129">
                  <a:moveTo>
                    <a:pt x="0" y="0"/>
                  </a:moveTo>
                  <a:cubicBezTo>
                    <a:pt x="254390" y="69166"/>
                    <a:pt x="508781" y="138333"/>
                    <a:pt x="703384" y="281354"/>
                  </a:cubicBezTo>
                  <a:cubicBezTo>
                    <a:pt x="897987" y="424375"/>
                    <a:pt x="1032802" y="641252"/>
                    <a:pt x="1167618" y="858129"/>
                  </a:cubicBez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1" name="Freeform 40"/>
            <p:cNvSpPr/>
            <p:nvPr/>
          </p:nvSpPr>
          <p:spPr>
            <a:xfrm>
              <a:off x="754966" y="2328202"/>
              <a:ext cx="1012874" cy="970671"/>
            </a:xfrm>
            <a:custGeom>
              <a:avLst/>
              <a:gdLst>
                <a:gd name="connsiteX0" fmla="*/ 0 w 1012874"/>
                <a:gd name="connsiteY0" fmla="*/ 0 h 970671"/>
                <a:gd name="connsiteX1" fmla="*/ 365760 w 1012874"/>
                <a:gd name="connsiteY1" fmla="*/ 745588 h 970671"/>
                <a:gd name="connsiteX2" fmla="*/ 1012874 w 1012874"/>
                <a:gd name="connsiteY2" fmla="*/ 970671 h 97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2874" h="970671">
                  <a:moveTo>
                    <a:pt x="0" y="0"/>
                  </a:moveTo>
                  <a:cubicBezTo>
                    <a:pt x="98474" y="291905"/>
                    <a:pt x="196948" y="583810"/>
                    <a:pt x="365760" y="745588"/>
                  </a:cubicBezTo>
                  <a:cubicBezTo>
                    <a:pt x="534572" y="907366"/>
                    <a:pt x="773723" y="939018"/>
                    <a:pt x="1012874" y="970671"/>
                  </a:cubicBezTo>
                </a:path>
              </a:pathLst>
            </a:custGeom>
            <a:ln w="22225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2" name="Freeform 41"/>
            <p:cNvSpPr/>
            <p:nvPr/>
          </p:nvSpPr>
          <p:spPr>
            <a:xfrm>
              <a:off x="811237" y="2356337"/>
              <a:ext cx="1097280" cy="787791"/>
            </a:xfrm>
            <a:custGeom>
              <a:avLst/>
              <a:gdLst>
                <a:gd name="connsiteX0" fmla="*/ 0 w 1097280"/>
                <a:gd name="connsiteY0" fmla="*/ 787791 h 787791"/>
                <a:gd name="connsiteX1" fmla="*/ 1097280 w 1097280"/>
                <a:gd name="connsiteY1" fmla="*/ 0 h 78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0" h="787791">
                  <a:moveTo>
                    <a:pt x="0" y="787791"/>
                  </a:moveTo>
                  <a:lnTo>
                    <a:pt x="1097280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3" name="Freeform 42"/>
            <p:cNvSpPr/>
            <p:nvPr/>
          </p:nvSpPr>
          <p:spPr>
            <a:xfrm>
              <a:off x="895643" y="3467685"/>
              <a:ext cx="872197" cy="0"/>
            </a:xfrm>
            <a:custGeom>
              <a:avLst/>
              <a:gdLst>
                <a:gd name="connsiteX0" fmla="*/ 0 w 872197"/>
                <a:gd name="connsiteY0" fmla="*/ 28136 h 28136"/>
                <a:gd name="connsiteX1" fmla="*/ 872197 w 872197"/>
                <a:gd name="connsiteY1" fmla="*/ 0 h 28136"/>
                <a:gd name="connsiteX2" fmla="*/ 872197 w 872197"/>
                <a:gd name="connsiteY2" fmla="*/ 0 h 2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2197" h="28136">
                  <a:moveTo>
                    <a:pt x="0" y="28136"/>
                  </a:moveTo>
                  <a:lnTo>
                    <a:pt x="872197" y="0"/>
                  </a:lnTo>
                  <a:lnTo>
                    <a:pt x="872197" y="0"/>
                  </a:lnTo>
                </a:path>
              </a:pathLst>
            </a:cu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24" name="Freeform 43"/>
            <p:cNvSpPr/>
            <p:nvPr/>
          </p:nvSpPr>
          <p:spPr>
            <a:xfrm>
              <a:off x="2133600" y="2375095"/>
              <a:ext cx="0" cy="703384"/>
            </a:xfrm>
            <a:custGeom>
              <a:avLst/>
              <a:gdLst>
                <a:gd name="connsiteX0" fmla="*/ 0 w 28135"/>
                <a:gd name="connsiteY0" fmla="*/ 0 h 703384"/>
                <a:gd name="connsiteX1" fmla="*/ 28135 w 28135"/>
                <a:gd name="connsiteY1" fmla="*/ 703384 h 70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135" h="703384">
                  <a:moveTo>
                    <a:pt x="0" y="0"/>
                  </a:moveTo>
                  <a:lnTo>
                    <a:pt x="28135" y="703384"/>
                  </a:lnTo>
                </a:path>
              </a:pathLst>
            </a:cu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does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 server handle requests?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464200" cy="4356826"/>
          </a:xfrm>
        </p:spPr>
        <p:txBody>
          <a:bodyPr/>
          <a:lstStyle/>
          <a:p>
            <a:r>
              <a:rPr kumimoji="1" lang="en-US" altLang="zh-CN" b="0">
                <a:solidFill>
                  <a:schemeClr val="accent6"/>
                </a:solidFill>
              </a:rPr>
              <a:t>For </a:t>
            </a:r>
            <a:r>
              <a:rPr kumimoji="1" lang="en-US" altLang="zh-CN">
                <a:solidFill>
                  <a:schemeClr val="accent6"/>
                </a:solidFill>
              </a:rPr>
              <a:t>simple</a:t>
            </a:r>
            <a:r>
              <a:rPr kumimoji="1" lang="en-US" altLang="zh-CN" b="0">
                <a:solidFill>
                  <a:schemeClr val="accent6"/>
                </a:solidFill>
              </a:rPr>
              <a:t> web page</a:t>
            </a:r>
            <a:endParaRPr kumimoji="1" lang="en-US" altLang="zh-CN" b="0">
              <a:solidFill>
                <a:schemeClr val="accent6"/>
              </a:solidFill>
            </a:endParaRPr>
          </a:p>
          <a:p>
            <a:pPr lvl="1"/>
            <a:r>
              <a:rPr kumimoji="1" lang="en-US" altLang="zh-CN">
                <a:solidFill>
                  <a:schemeClr val="accent6"/>
                </a:solidFill>
              </a:rPr>
              <a:t>Application server’s framework (PHP) is sufficient</a:t>
            </a:r>
            <a:endParaRPr kumimoji="1" lang="en-US" altLang="zh-CN">
              <a:solidFill>
                <a:schemeClr val="accent6"/>
              </a:solidFill>
            </a:endParaRPr>
          </a:p>
          <a:p>
            <a:r>
              <a:rPr kumimoji="1" lang="en-US" altLang="zh-CN">
                <a:solidFill>
                  <a:schemeClr val="accent6"/>
                </a:solidFill>
              </a:rPr>
              <a:t>Complex queries </a:t>
            </a:r>
            <a:r>
              <a:rPr kumimoji="1" lang="en-US" altLang="zh-CN" b="0">
                <a:solidFill>
                  <a:schemeClr val="accent6"/>
                </a:solidFill>
              </a:rPr>
              <a:t>are processed by powerful </a:t>
            </a:r>
            <a:r>
              <a:rPr kumimoji="1" lang="en-US" altLang="zh-CN">
                <a:solidFill>
                  <a:schemeClr val="accent6"/>
                </a:solidFill>
              </a:rPr>
              <a:t>distributed computing frameworks </a:t>
            </a:r>
            <a:endParaRPr kumimoji="1" lang="en-US" altLang="zh-CN">
              <a:solidFill>
                <a:schemeClr val="accent6"/>
              </a:solidFill>
            </a:endParaRPr>
          </a:p>
          <a:p>
            <a:pPr lvl="1"/>
            <a:r>
              <a:rPr kumimoji="1" lang="en-US" altLang="zh-CN">
                <a:solidFill>
                  <a:schemeClr val="accent6"/>
                </a:solidFill>
              </a:rPr>
              <a:t>Fraud detection -&gt; Graph processing system</a:t>
            </a:r>
            <a:endParaRPr kumimoji="1" lang="en-US" altLang="zh-CN">
              <a:solidFill>
                <a:schemeClr val="accent6"/>
              </a:solidFill>
            </a:endParaRPr>
          </a:p>
          <a:p>
            <a:pPr lvl="1"/>
            <a:r>
              <a:rPr kumimoji="1" lang="en-US" altLang="zh-CN">
                <a:solidFill>
                  <a:schemeClr val="accent6"/>
                </a:solidFill>
              </a:rPr>
              <a:t>Hot lists -&gt; </a:t>
            </a:r>
            <a:r>
              <a:rPr kumimoji="1" lang="en-US" altLang="zh-CN">
                <a:solidFill>
                  <a:schemeClr val="tx1"/>
                </a:solidFill>
              </a:rPr>
              <a:t>MapReduce</a:t>
            </a:r>
            <a:endParaRPr kumimoji="1" lang="en-US" altLang="zh-CN">
              <a:solidFill>
                <a:schemeClr val="tx1"/>
              </a:solidFill>
            </a:endParaRPr>
          </a:p>
          <a:p>
            <a:r>
              <a:rPr kumimoji="1" lang="en-US" altLang="zh-CN">
                <a:solidFill>
                  <a:schemeClr val="tx1"/>
                </a:solidFill>
              </a:rPr>
              <a:t>Online vs. offline</a:t>
            </a:r>
            <a:endParaRPr kumimoji="1" lang="en-US" altLang="zh-CN">
              <a:solidFill>
                <a:schemeClr val="tx1"/>
              </a:solidFill>
            </a:endParaRPr>
          </a:p>
          <a:p>
            <a:pPr lvl="1"/>
            <a:r>
              <a:rPr kumimoji="1" lang="en-US" altLang="zh-CN">
                <a:solidFill>
                  <a:schemeClr val="accent6"/>
                </a:solidFill>
              </a:rPr>
              <a:t>Online: compute triggered by the user requests</a:t>
            </a:r>
            <a:endParaRPr kumimoji="1" lang="en-US" altLang="zh-CN">
              <a:solidFill>
                <a:schemeClr val="accent6"/>
              </a:solidFill>
            </a:endParaRPr>
          </a:p>
          <a:p>
            <a:pPr lvl="1"/>
            <a:r>
              <a:rPr kumimoji="1" lang="en-US" altLang="zh-CN">
                <a:solidFill>
                  <a:schemeClr val="tx1"/>
                </a:solidFill>
              </a:rPr>
              <a:t>Offline: return the pre-computed results </a:t>
            </a:r>
            <a:endParaRPr kumimoji="1" lang="en-US" altLang="zh-CN">
              <a:solidFill>
                <a:schemeClr val="tx1"/>
              </a:solidFill>
            </a:endParaRPr>
          </a:p>
          <a:p>
            <a:pPr marL="74295" lvl="1" indent="0">
              <a:buNone/>
            </a:pP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925064" y="1129308"/>
            <a:ext cx="1701200" cy="111262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0" y="2987230"/>
            <a:ext cx="1864777" cy="10401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58264" y="3968137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/>
              <a:t>Alipay detects frauds w/ graph systems</a:t>
            </a:r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19" y="3164023"/>
            <a:ext cx="679429" cy="14708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79035" y="4585692"/>
            <a:ext cx="13885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200"/>
              <a:t>Generate hot lists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7112662" y="2307823"/>
            <a:ext cx="132600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200"/>
              <a:t>Render the page</a:t>
            </a:r>
            <a:endParaRPr lang="zh-CN" altLang="en-US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However:</a:t>
            </a:r>
            <a:r>
              <a:rPr kumimoji="1" lang="zh-CN" altLang="en-US" dirty="0"/>
              <a:t> </a:t>
            </a:r>
            <a:r>
              <a:rPr kumimoji="1" lang="en-GB" altLang="zh-CN" dirty="0"/>
              <a:t>Iterative </a:t>
            </a:r>
            <a:r>
              <a:rPr kumimoji="1" lang="en-US" altLang="zh-CN" dirty="0"/>
              <a:t>computing</a:t>
            </a:r>
            <a:r>
              <a:rPr kumimoji="1" lang="en-GB" altLang="zh-CN" dirty="0"/>
              <a:t> is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runtime is not optimized for 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iteration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Persistent I/O (e.g., GFS) 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Should tolerate 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failure between iterations</a:t>
            </a:r>
            <a:r>
              <a:rPr kumimoji="1" lang="en-US" altLang="zh-CN" b="0" dirty="0">
                <a:latin typeface="微软雅黑" panose="020B0503020204020204" charset="-122"/>
                <a:ea typeface="微软雅黑" panose="020B0503020204020204" charset="-122"/>
              </a:rPr>
              <a:t> (not implemented in MR)</a:t>
            </a:r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" lvl="1" indent="0">
              <a:buNone/>
            </a:pPr>
            <a:endParaRPr kumimoji="1"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172"/>
          <p:cNvSpPr txBox="1"/>
          <p:nvPr/>
        </p:nvSpPr>
        <p:spPr>
          <a:xfrm>
            <a:off x="7418472" y="2032001"/>
            <a:ext cx="5966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sz="15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Straight Arrow Connector 4"/>
          <p:cNvCxnSpPr/>
          <p:nvPr/>
        </p:nvCxnSpPr>
        <p:spPr>
          <a:xfrm flipV="1">
            <a:off x="1333500" y="2433030"/>
            <a:ext cx="6690000" cy="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9"/>
          <p:cNvSpPr/>
          <p:nvPr/>
        </p:nvSpPr>
        <p:spPr>
          <a:xfrm>
            <a:off x="1333500" y="2699077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8" name="Rectangle 121"/>
          <p:cNvSpPr/>
          <p:nvPr/>
        </p:nvSpPr>
        <p:spPr>
          <a:xfrm>
            <a:off x="1333500" y="3329697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ectangle 122"/>
          <p:cNvSpPr/>
          <p:nvPr/>
        </p:nvSpPr>
        <p:spPr>
          <a:xfrm>
            <a:off x="1333500" y="3706848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ectangle 123"/>
          <p:cNvSpPr/>
          <p:nvPr/>
        </p:nvSpPr>
        <p:spPr>
          <a:xfrm>
            <a:off x="1333500" y="423072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ectangle 124"/>
          <p:cNvSpPr/>
          <p:nvPr/>
        </p:nvSpPr>
        <p:spPr>
          <a:xfrm>
            <a:off x="1333500" y="45460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12" name="Group 6148"/>
          <p:cNvGrpSpPr/>
          <p:nvPr/>
        </p:nvGrpSpPr>
        <p:grpSpPr>
          <a:xfrm>
            <a:off x="2466251" y="2846331"/>
            <a:ext cx="1494669" cy="300000"/>
            <a:chOff x="2045100" y="3620161"/>
            <a:chExt cx="1793603" cy="360000"/>
          </a:xfrm>
        </p:grpSpPr>
        <p:sp>
          <p:nvSpPr>
            <p:cNvPr id="13" name="Rounded Rectangle 127"/>
            <p:cNvSpPr/>
            <p:nvPr/>
          </p:nvSpPr>
          <p:spPr>
            <a:xfrm>
              <a:off x="2045100" y="3620161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Rounded Rectangle 136"/>
            <p:cNvSpPr/>
            <p:nvPr/>
          </p:nvSpPr>
          <p:spPr>
            <a:xfrm>
              <a:off x="2758703" y="3620161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15" name="Straight Arrow Connector 138"/>
          <p:cNvCxnSpPr>
            <a:stCxn id="7" idx="3"/>
            <a:endCxn id="13" idx="1"/>
          </p:cNvCxnSpPr>
          <p:nvPr/>
        </p:nvCxnSpPr>
        <p:spPr>
          <a:xfrm>
            <a:off x="1933500" y="2849077"/>
            <a:ext cx="532750" cy="147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40"/>
          <p:cNvCxnSpPr>
            <a:stCxn id="8" idx="3"/>
          </p:cNvCxnSpPr>
          <p:nvPr/>
        </p:nvCxnSpPr>
        <p:spPr>
          <a:xfrm>
            <a:off x="1933500" y="3479697"/>
            <a:ext cx="532750" cy="8565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41"/>
          <p:cNvCxnSpPr>
            <a:stCxn id="11" idx="3"/>
            <a:endCxn id="24" idx="1"/>
          </p:cNvCxnSpPr>
          <p:nvPr/>
        </p:nvCxnSpPr>
        <p:spPr>
          <a:xfrm flipV="1">
            <a:off x="1933500" y="4647313"/>
            <a:ext cx="532750" cy="4871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2"/>
          <p:cNvCxnSpPr>
            <a:stCxn id="10" idx="3"/>
          </p:cNvCxnSpPr>
          <p:nvPr/>
        </p:nvCxnSpPr>
        <p:spPr>
          <a:xfrm>
            <a:off x="1933500" y="4380720"/>
            <a:ext cx="532750" cy="150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3"/>
          <p:cNvCxnSpPr>
            <a:stCxn id="9" idx="3"/>
            <a:endCxn id="21" idx="1"/>
          </p:cNvCxnSpPr>
          <p:nvPr/>
        </p:nvCxnSpPr>
        <p:spPr>
          <a:xfrm flipV="1">
            <a:off x="1933500" y="3675108"/>
            <a:ext cx="532750" cy="18174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146"/>
          <p:cNvGrpSpPr/>
          <p:nvPr/>
        </p:nvGrpSpPr>
        <p:grpSpPr>
          <a:xfrm>
            <a:off x="2466251" y="3516366"/>
            <a:ext cx="1494669" cy="308742"/>
            <a:chOff x="2045100" y="4424203"/>
            <a:chExt cx="1793603" cy="370490"/>
          </a:xfrm>
        </p:grpSpPr>
        <p:sp>
          <p:nvSpPr>
            <p:cNvPr id="21" name="Rounded Rectangle 131"/>
            <p:cNvSpPr/>
            <p:nvPr/>
          </p:nvSpPr>
          <p:spPr>
            <a:xfrm>
              <a:off x="2045100" y="4434693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22" name="Rounded Rectangle 151"/>
            <p:cNvSpPr/>
            <p:nvPr/>
          </p:nvSpPr>
          <p:spPr>
            <a:xfrm>
              <a:off x="2758703" y="4424203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23" name="Group 6145"/>
          <p:cNvGrpSpPr/>
          <p:nvPr/>
        </p:nvGrpSpPr>
        <p:grpSpPr>
          <a:xfrm>
            <a:off x="2466251" y="4497313"/>
            <a:ext cx="1494669" cy="300000"/>
            <a:chOff x="2045100" y="5601340"/>
            <a:chExt cx="1793603" cy="360000"/>
          </a:xfrm>
        </p:grpSpPr>
        <p:sp>
          <p:nvSpPr>
            <p:cNvPr id="24" name="Rounded Rectangle 135"/>
            <p:cNvSpPr/>
            <p:nvPr/>
          </p:nvSpPr>
          <p:spPr>
            <a:xfrm>
              <a:off x="2045100" y="5601340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25" name="Rounded Rectangle 152"/>
            <p:cNvSpPr/>
            <p:nvPr/>
          </p:nvSpPr>
          <p:spPr>
            <a:xfrm>
              <a:off x="2758703" y="5601340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26" name="Straight Arrow Connector 173"/>
          <p:cNvCxnSpPr>
            <a:stCxn id="8" idx="3"/>
          </p:cNvCxnSpPr>
          <p:nvPr/>
        </p:nvCxnSpPr>
        <p:spPr>
          <a:xfrm flipV="1">
            <a:off x="1933500" y="3114030"/>
            <a:ext cx="532750" cy="36566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4"/>
          <p:cNvSpPr/>
          <p:nvPr/>
        </p:nvSpPr>
        <p:spPr>
          <a:xfrm>
            <a:off x="4254500" y="26870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8" name="Rectangle 175"/>
          <p:cNvSpPr/>
          <p:nvPr/>
        </p:nvSpPr>
        <p:spPr>
          <a:xfrm>
            <a:off x="4254500" y="331765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9" name="Rectangle 176"/>
          <p:cNvSpPr/>
          <p:nvPr/>
        </p:nvSpPr>
        <p:spPr>
          <a:xfrm>
            <a:off x="4254500" y="38300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30" name="Rectangle 177"/>
          <p:cNvSpPr/>
          <p:nvPr/>
        </p:nvSpPr>
        <p:spPr>
          <a:xfrm>
            <a:off x="4254500" y="47365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31" name="Group 6149"/>
          <p:cNvGrpSpPr/>
          <p:nvPr/>
        </p:nvGrpSpPr>
        <p:grpSpPr>
          <a:xfrm>
            <a:off x="5363331" y="2834284"/>
            <a:ext cx="1494669" cy="300000"/>
            <a:chOff x="5550300" y="3605705"/>
            <a:chExt cx="1793603" cy="360000"/>
          </a:xfrm>
        </p:grpSpPr>
        <p:sp>
          <p:nvSpPr>
            <p:cNvPr id="32" name="Rounded Rectangle 179"/>
            <p:cNvSpPr/>
            <p:nvPr/>
          </p:nvSpPr>
          <p:spPr>
            <a:xfrm>
              <a:off x="5550300" y="3605705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33" name="Rounded Rectangle 182"/>
            <p:cNvSpPr/>
            <p:nvPr/>
          </p:nvSpPr>
          <p:spPr>
            <a:xfrm>
              <a:off x="6263903" y="3605705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34" name="Straight Arrow Connector 183"/>
          <p:cNvCxnSpPr>
            <a:stCxn id="27" idx="3"/>
            <a:endCxn id="32" idx="1"/>
          </p:cNvCxnSpPr>
          <p:nvPr/>
        </p:nvCxnSpPr>
        <p:spPr>
          <a:xfrm>
            <a:off x="4854500" y="2837031"/>
            <a:ext cx="508831" cy="1472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84"/>
          <p:cNvCxnSpPr>
            <a:stCxn id="28" idx="3"/>
            <a:endCxn id="39" idx="1"/>
          </p:cNvCxnSpPr>
          <p:nvPr/>
        </p:nvCxnSpPr>
        <p:spPr>
          <a:xfrm>
            <a:off x="4854500" y="3467650"/>
            <a:ext cx="508831" cy="19541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86"/>
          <p:cNvCxnSpPr>
            <a:stCxn id="30" idx="3"/>
          </p:cNvCxnSpPr>
          <p:nvPr/>
        </p:nvCxnSpPr>
        <p:spPr>
          <a:xfrm flipV="1">
            <a:off x="4854500" y="4320530"/>
            <a:ext cx="508831" cy="566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87"/>
          <p:cNvCxnSpPr>
            <a:stCxn id="29" idx="3"/>
          </p:cNvCxnSpPr>
          <p:nvPr/>
        </p:nvCxnSpPr>
        <p:spPr>
          <a:xfrm>
            <a:off x="4854500" y="3980030"/>
            <a:ext cx="508831" cy="952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6152"/>
          <p:cNvGrpSpPr/>
          <p:nvPr/>
        </p:nvGrpSpPr>
        <p:grpSpPr>
          <a:xfrm>
            <a:off x="5363331" y="3504319"/>
            <a:ext cx="1494669" cy="308742"/>
            <a:chOff x="5550300" y="4409747"/>
            <a:chExt cx="1793603" cy="370490"/>
          </a:xfrm>
        </p:grpSpPr>
        <p:sp>
          <p:nvSpPr>
            <p:cNvPr id="39" name="Rounded Rectangle 180"/>
            <p:cNvSpPr/>
            <p:nvPr/>
          </p:nvSpPr>
          <p:spPr>
            <a:xfrm>
              <a:off x="5550300" y="4420237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40" name="Rounded Rectangle 188"/>
            <p:cNvSpPr/>
            <p:nvPr/>
          </p:nvSpPr>
          <p:spPr>
            <a:xfrm>
              <a:off x="6263903" y="4409747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grpSp>
        <p:nvGrpSpPr>
          <p:cNvPr id="41" name="Group 6151"/>
          <p:cNvGrpSpPr/>
          <p:nvPr/>
        </p:nvGrpSpPr>
        <p:grpSpPr>
          <a:xfrm>
            <a:off x="5363331" y="4020530"/>
            <a:ext cx="1494669" cy="300000"/>
            <a:chOff x="5550300" y="5029200"/>
            <a:chExt cx="1793603" cy="360000"/>
          </a:xfrm>
        </p:grpSpPr>
        <p:sp>
          <p:nvSpPr>
            <p:cNvPr id="42" name="Rounded Rectangle 181"/>
            <p:cNvSpPr/>
            <p:nvPr/>
          </p:nvSpPr>
          <p:spPr>
            <a:xfrm>
              <a:off x="5550300" y="5029200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43" name="Rounded Rectangle 189"/>
            <p:cNvSpPr/>
            <p:nvPr/>
          </p:nvSpPr>
          <p:spPr>
            <a:xfrm>
              <a:off x="6263903" y="5029200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44" name="Straight Arrow Connector 190"/>
          <p:cNvCxnSpPr>
            <a:stCxn id="28" idx="3"/>
          </p:cNvCxnSpPr>
          <p:nvPr/>
        </p:nvCxnSpPr>
        <p:spPr>
          <a:xfrm flipV="1">
            <a:off x="4854500" y="3114030"/>
            <a:ext cx="508831" cy="3536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91"/>
          <p:cNvCxnSpPr>
            <a:stCxn id="22" idx="3"/>
            <a:endCxn id="28" idx="1"/>
          </p:cNvCxnSpPr>
          <p:nvPr/>
        </p:nvCxnSpPr>
        <p:spPr>
          <a:xfrm flipV="1">
            <a:off x="3960920" y="3467650"/>
            <a:ext cx="293581" cy="198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92"/>
          <p:cNvCxnSpPr>
            <a:stCxn id="22" idx="3"/>
            <a:endCxn id="29" idx="1"/>
          </p:cNvCxnSpPr>
          <p:nvPr/>
        </p:nvCxnSpPr>
        <p:spPr>
          <a:xfrm>
            <a:off x="3960920" y="3666366"/>
            <a:ext cx="293581" cy="31366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3"/>
          <p:cNvCxnSpPr>
            <a:stCxn id="25" idx="3"/>
            <a:endCxn id="30" idx="1"/>
          </p:cNvCxnSpPr>
          <p:nvPr/>
        </p:nvCxnSpPr>
        <p:spPr>
          <a:xfrm>
            <a:off x="3960920" y="4647313"/>
            <a:ext cx="293581" cy="23921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94"/>
          <p:cNvCxnSpPr>
            <a:stCxn id="14" idx="3"/>
            <a:endCxn id="27" idx="1"/>
          </p:cNvCxnSpPr>
          <p:nvPr/>
        </p:nvCxnSpPr>
        <p:spPr>
          <a:xfrm flipV="1">
            <a:off x="3960920" y="2837030"/>
            <a:ext cx="293581" cy="15930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95"/>
          <p:cNvCxnSpPr>
            <a:stCxn id="14" idx="3"/>
            <a:endCxn id="28" idx="1"/>
          </p:cNvCxnSpPr>
          <p:nvPr/>
        </p:nvCxnSpPr>
        <p:spPr>
          <a:xfrm>
            <a:off x="3960920" y="2996331"/>
            <a:ext cx="293581" cy="47131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6150"/>
          <p:cNvGrpSpPr/>
          <p:nvPr/>
        </p:nvGrpSpPr>
        <p:grpSpPr>
          <a:xfrm>
            <a:off x="5363331" y="4609530"/>
            <a:ext cx="1494669" cy="300000"/>
            <a:chOff x="5521597" y="5736000"/>
            <a:chExt cx="1793603" cy="360000"/>
          </a:xfrm>
        </p:grpSpPr>
        <p:sp>
          <p:nvSpPr>
            <p:cNvPr id="51" name="Rounded Rectangle 196"/>
            <p:cNvSpPr/>
            <p:nvPr/>
          </p:nvSpPr>
          <p:spPr>
            <a:xfrm>
              <a:off x="5521597" y="5736000"/>
              <a:ext cx="72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Map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52" name="Rounded Rectangle 197"/>
            <p:cNvSpPr/>
            <p:nvPr/>
          </p:nvSpPr>
          <p:spPr>
            <a:xfrm>
              <a:off x="6235200" y="5736000"/>
              <a:ext cx="1080000" cy="360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5"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Reduce</a:t>
              </a:r>
              <a:endPara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53" name="Straight Arrow Connector 198"/>
          <p:cNvCxnSpPr>
            <a:stCxn id="30" idx="3"/>
            <a:endCxn id="51" idx="1"/>
          </p:cNvCxnSpPr>
          <p:nvPr/>
        </p:nvCxnSpPr>
        <p:spPr>
          <a:xfrm flipV="1">
            <a:off x="4854500" y="4759530"/>
            <a:ext cx="508831" cy="127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07"/>
          <p:cNvSpPr/>
          <p:nvPr/>
        </p:nvSpPr>
        <p:spPr>
          <a:xfrm>
            <a:off x="7282348" y="31140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5" name="Rectangle 208"/>
          <p:cNvSpPr/>
          <p:nvPr/>
        </p:nvSpPr>
        <p:spPr>
          <a:xfrm>
            <a:off x="7282348" y="4020530"/>
            <a:ext cx="600000" cy="30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rtlCol="0" anchor="ctr"/>
          <a:lstStyle/>
          <a:p>
            <a:pPr algn="ctr"/>
            <a:r>
              <a:rPr lang="en-US" altLang="zh-CN" sz="1665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Data</a:t>
            </a:r>
            <a:endParaRPr lang="en-US" altLang="zh-CN" sz="1665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56" name="Straight Arrow Connector 209"/>
          <p:cNvCxnSpPr>
            <a:stCxn id="33" idx="3"/>
            <a:endCxn id="54" idx="1"/>
          </p:cNvCxnSpPr>
          <p:nvPr/>
        </p:nvCxnSpPr>
        <p:spPr>
          <a:xfrm>
            <a:off x="6858000" y="2984285"/>
            <a:ext cx="424348" cy="27974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12"/>
          <p:cNvCxnSpPr>
            <a:stCxn id="40" idx="3"/>
          </p:cNvCxnSpPr>
          <p:nvPr/>
        </p:nvCxnSpPr>
        <p:spPr>
          <a:xfrm flipV="1">
            <a:off x="6858000" y="3414031"/>
            <a:ext cx="424348" cy="24028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15"/>
          <p:cNvCxnSpPr>
            <a:stCxn id="43" idx="3"/>
            <a:endCxn id="55" idx="1"/>
          </p:cNvCxnSpPr>
          <p:nvPr/>
        </p:nvCxnSpPr>
        <p:spPr>
          <a:xfrm>
            <a:off x="6858000" y="4170530"/>
            <a:ext cx="4243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18"/>
          <p:cNvCxnSpPr>
            <a:stCxn id="52" idx="3"/>
          </p:cNvCxnSpPr>
          <p:nvPr/>
        </p:nvCxnSpPr>
        <p:spPr>
          <a:xfrm flipV="1">
            <a:off x="6858000" y="4320530"/>
            <a:ext cx="424348" cy="439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34"/>
          <p:cNvSpPr/>
          <p:nvPr/>
        </p:nvSpPr>
        <p:spPr bwMode="auto">
          <a:xfrm rot="5400000">
            <a:off x="1090930" y="3721735"/>
            <a:ext cx="2680970" cy="4699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sz="2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Startup Penalty</a:t>
            </a:r>
            <a:endParaRPr lang="en-US" sz="2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ectangle 235"/>
          <p:cNvSpPr/>
          <p:nvPr/>
        </p:nvSpPr>
        <p:spPr bwMode="auto">
          <a:xfrm rot="5400000">
            <a:off x="2804978" y="3641418"/>
            <a:ext cx="2100000" cy="44072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sz="2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Disk Penalty</a:t>
            </a:r>
            <a:endParaRPr lang="en-US" sz="2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ectangle 236"/>
          <p:cNvSpPr/>
          <p:nvPr/>
        </p:nvSpPr>
        <p:spPr bwMode="auto">
          <a:xfrm rot="5400000">
            <a:off x="4034155" y="3763010"/>
            <a:ext cx="2763520" cy="4699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sz="2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Startup Penalty</a:t>
            </a:r>
            <a:endParaRPr lang="en-US" sz="2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ectangle 237"/>
          <p:cNvSpPr/>
          <p:nvPr/>
        </p:nvSpPr>
        <p:spPr bwMode="auto">
          <a:xfrm rot="5400000">
            <a:off x="5826522" y="3641418"/>
            <a:ext cx="2100000" cy="44072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ctr"/>
            <a:r>
              <a:rPr lang="en-US" sz="2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Disk Penalty</a:t>
            </a:r>
            <a:endParaRPr lang="en-US" sz="2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61" grpId="0" animBg="1"/>
      <p:bldP spid="62" grpId="0" bldLvl="0" animBg="1"/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Drawbacks of MapReduce on 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support for graph storage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Using file</a:t>
            </a:r>
            <a:r>
              <a:rPr kumimoji="1" lang="en-US" altLang="zh-CN" dirty="0"/>
              <a:t> adds many intermediate data transferred (and </a:t>
            </a:r>
            <a:r>
              <a:rPr kumimoji="1" lang="en-US" altLang="zh-CN" dirty="0">
                <a:solidFill>
                  <a:srgbClr val="FF0000"/>
                </a:solidFill>
              </a:rPr>
              <a:t>storage overhead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No support for iterative processing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Huge overhead in invocation for each MapReduce job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fault tolerant support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Question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Does Dryad help? (</a:t>
            </a:r>
            <a:r>
              <a:rPr kumimoji="1" lang="zh-CN" altLang="en-US" dirty="0"/>
              <a:t>只支持</a:t>
            </a:r>
            <a:r>
              <a:rPr kumimoji="1" lang="en-US" altLang="zh-CN" dirty="0"/>
              <a:t>Dryad)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No! Dryad’s computation graph is </a:t>
            </a:r>
            <a:r>
              <a:rPr kumimoji="1" lang="en-US" altLang="zh-CN" dirty="0">
                <a:solidFill>
                  <a:srgbClr val="FF0000"/>
                </a:solidFill>
              </a:rPr>
              <a:t>acyclic</a:t>
            </a:r>
            <a:r>
              <a:rPr kumimoji="1" lang="en-US" altLang="zh-CN" dirty="0"/>
              <a:t>!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chemeClr val="tx1"/>
                </a:solidFill>
              </a:rPr>
              <a:t>What is the Right Tool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/>
              <a:t>for </a:t>
            </a:r>
            <a:r>
              <a:rPr kumimoji="1" lang="en-GB" altLang="zh-CN" dirty="0"/>
              <a:t>Graph-parallel ML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549285"/>
          </a:xfrm>
        </p:spPr>
        <p:txBody>
          <a:bodyPr/>
          <a:lstStyle/>
          <a:p>
            <a:r>
              <a:rPr kumimoji="1" lang="en-US" altLang="zh-CN" b="0">
                <a:latin typeface="微软雅黑" panose="020B0503020204020204" charset="-122"/>
                <a:ea typeface="微软雅黑" panose="020B0503020204020204" charset="-122"/>
              </a:rPr>
              <a:t>Data-parallel</a:t>
            </a:r>
            <a:r>
              <a:rPr kumimoji="1" lang="zh-CN" altLang="en-US" b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b="0">
                <a:latin typeface="微软雅黑" panose="020B0503020204020204" charset="-122"/>
                <a:ea typeface="微软雅黑" panose="020B0503020204020204" charset="-122"/>
              </a:rPr>
              <a:t>vs. MPI/</a:t>
            </a:r>
            <a:r>
              <a:rPr kumimoji="1" lang="en-US" altLang="zh-CN" b="0" err="1">
                <a:latin typeface="微软雅黑" panose="020B0503020204020204" charset="-122"/>
                <a:ea typeface="微软雅黑" panose="020B0503020204020204" charset="-122"/>
              </a:rPr>
              <a:t>PThreads</a:t>
            </a:r>
            <a:endParaRPr kumimoji="1"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18"/>
          <p:cNvSpPr/>
          <p:nvPr/>
        </p:nvSpPr>
        <p:spPr>
          <a:xfrm>
            <a:off x="5118100" y="2763520"/>
            <a:ext cx="2708275" cy="52133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altLang="zh-CN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MapReduce</a:t>
            </a:r>
            <a:endParaRPr lang="en-US" altLang="zh-CN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Left-Right Arrow 75"/>
          <p:cNvSpPr/>
          <p:nvPr/>
        </p:nvSpPr>
        <p:spPr bwMode="auto">
          <a:xfrm>
            <a:off x="1270845" y="1714500"/>
            <a:ext cx="6666656" cy="797691"/>
          </a:xfrm>
          <a:prstGeom prst="leftRightArrow">
            <a:avLst>
              <a:gd name="adj1" fmla="val 6470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r>
              <a:rPr lang="en-US" sz="2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Data-Parallel                              </a:t>
            </a:r>
            <a:r>
              <a:rPr lang="en-US" sz="233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Graph-Parallel</a:t>
            </a:r>
            <a:endParaRPr 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82"/>
          <p:cNvSpPr txBox="1"/>
          <p:nvPr/>
        </p:nvSpPr>
        <p:spPr>
          <a:xfrm>
            <a:off x="6724763" y="4191000"/>
            <a:ext cx="135806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Belief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Propagation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83"/>
          <p:cNvSpPr txBox="1"/>
          <p:nvPr/>
        </p:nvSpPr>
        <p:spPr>
          <a:xfrm>
            <a:off x="6347017" y="3562003"/>
            <a:ext cx="2102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Label Propagation</a:t>
            </a:r>
            <a:endParaRPr lang="en-US" sz="15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84"/>
          <p:cNvSpPr txBox="1"/>
          <p:nvPr/>
        </p:nvSpPr>
        <p:spPr>
          <a:xfrm>
            <a:off x="4318000" y="3921075"/>
            <a:ext cx="211171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Kernel Methods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85"/>
          <p:cNvSpPr txBox="1"/>
          <p:nvPr/>
        </p:nvSpPr>
        <p:spPr>
          <a:xfrm>
            <a:off x="5096292" y="4934595"/>
            <a:ext cx="1263487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Deep Belief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86"/>
          <p:cNvSpPr txBox="1"/>
          <p:nvPr/>
        </p:nvSpPr>
        <p:spPr>
          <a:xfrm>
            <a:off x="6255153" y="4807595"/>
            <a:ext cx="109677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Neural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87"/>
          <p:cNvSpPr txBox="1"/>
          <p:nvPr/>
        </p:nvSpPr>
        <p:spPr>
          <a:xfrm>
            <a:off x="5082809" y="4236095"/>
            <a:ext cx="12907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Tensor 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Factorization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Box 88"/>
          <p:cNvSpPr txBox="1"/>
          <p:nvPr/>
        </p:nvSpPr>
        <p:spPr>
          <a:xfrm>
            <a:off x="5778501" y="3552280"/>
            <a:ext cx="1029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Box 106"/>
          <p:cNvSpPr txBox="1"/>
          <p:nvPr/>
        </p:nvSpPr>
        <p:spPr>
          <a:xfrm>
            <a:off x="4776917" y="3476575"/>
            <a:ext cx="90441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5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Lasso</a:t>
            </a:r>
            <a:endParaRPr lang="en-US" sz="2335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07"/>
          <p:cNvSpPr txBox="1"/>
          <p:nvPr/>
        </p:nvSpPr>
        <p:spPr>
          <a:xfrm>
            <a:off x="3082039" y="3338612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Validation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109"/>
          <p:cNvSpPr txBox="1"/>
          <p:nvPr/>
        </p:nvSpPr>
        <p:spPr>
          <a:xfrm>
            <a:off x="1574484" y="3471614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Feature 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Extraction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Box 110"/>
          <p:cNvSpPr txBox="1"/>
          <p:nvPr/>
        </p:nvSpPr>
        <p:spPr>
          <a:xfrm>
            <a:off x="1829799" y="4197003"/>
            <a:ext cx="1976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Computing Sufficient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Statistics 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TextBox 112"/>
          <p:cNvSpPr txBox="1"/>
          <p:nvPr/>
        </p:nvSpPr>
        <p:spPr>
          <a:xfrm>
            <a:off x="1764479" y="2763391"/>
            <a:ext cx="2303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 Reduce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113"/>
          <p:cNvSpPr/>
          <p:nvPr/>
        </p:nvSpPr>
        <p:spPr>
          <a:xfrm>
            <a:off x="4777105" y="2792730"/>
            <a:ext cx="3627755" cy="52133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altLang="zh-CN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Pthreads</a:t>
            </a:r>
            <a:r>
              <a:rPr lang="en-US" altLang="zh-C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/MPI</a:t>
            </a:r>
            <a:endParaRPr lang="en-US" altLang="zh-C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3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Pthread</a:t>
            </a:r>
            <a:r>
              <a:rPr kumimoji="1" lang="en-US" altLang="zh-CN" dirty="0"/>
              <a:t> and MPI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Pthread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common library to start multiple threads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Threads can communicate with shared memory</a:t>
            </a:r>
            <a:endParaRPr kumimoji="1" lang="en-US" altLang="zh-CN" dirty="0"/>
          </a:p>
          <a:p>
            <a:r>
              <a:rPr kumimoji="1" lang="en-US" altLang="zh-CN" dirty="0"/>
              <a:t>MPI (</a:t>
            </a:r>
            <a:r>
              <a:rPr kumimoji="1" lang="en-US" altLang="zh-CN" dirty="0">
                <a:solidFill>
                  <a:srgbClr val="FF0000"/>
                </a:solidFill>
              </a:rPr>
              <a:t>Message passing interface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Frameworks for starting </a:t>
            </a:r>
            <a:r>
              <a:rPr kumimoji="1" lang="en-US" altLang="zh-CN" b="1" dirty="0">
                <a:solidFill>
                  <a:srgbClr val="C00000"/>
                </a:solidFill>
              </a:rPr>
              <a:t>multiple processes</a:t>
            </a:r>
            <a:r>
              <a:rPr kumimoji="1" lang="en-US" altLang="zh-CN" dirty="0"/>
              <a:t> across </a:t>
            </a:r>
            <a:r>
              <a:rPr kumimoji="1" lang="en-US" altLang="zh-CN" b="1" dirty="0">
                <a:solidFill>
                  <a:srgbClr val="C00000"/>
                </a:solidFill>
              </a:rPr>
              <a:t>a set of nodes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2"/>
            <a:r>
              <a:rPr kumimoji="1" lang="en-US" altLang="zh-CN" dirty="0"/>
              <a:t>Each process can be multi-threaded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Processes can send messages to each other with its APIs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Provide some high-level communication primitives other than RPC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 world in MPI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129308"/>
            <a:ext cx="4338638" cy="26697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mpi.h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"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stdio.h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&gt;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int main( int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argc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, char *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argv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[] )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{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int rank, size;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MPI_Init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( &amp;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argc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, &amp;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argv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);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MPI_Comm_rank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( MPI_COMM_WORLD, &amp;rank );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MPI_Comm_size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( MPI_COMM_WORLD, &amp;size );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printf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( "I am %d of %d\n", rank, size );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MPI_Finalize</a:t>
            </a: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();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   return 0;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}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MS PGothic" panose="020B0600070205080204" pitchFamily="-111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6022" y="4113788"/>
            <a:ext cx="2817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mpirun</a:t>
            </a:r>
            <a:r>
              <a:rPr lang="en-US" altLang="zh-CN" dirty="0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 –np 4 </a:t>
            </a:r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a.out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254" y="1321105"/>
            <a:ext cx="643407" cy="643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254" y="2088375"/>
            <a:ext cx="643407" cy="643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253" y="2891431"/>
            <a:ext cx="643407" cy="643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3252" y="3719974"/>
            <a:ext cx="643407" cy="6434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43" y="1386230"/>
            <a:ext cx="915780" cy="5633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43" y="2181478"/>
            <a:ext cx="915780" cy="5633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43" y="2977884"/>
            <a:ext cx="915780" cy="56335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43" y="3977943"/>
            <a:ext cx="915780" cy="5633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文本框 17"/>
          <p:cNvSpPr txBox="1"/>
          <p:nvPr/>
        </p:nvSpPr>
        <p:spPr>
          <a:xfrm>
            <a:off x="4283765" y="906577"/>
            <a:ext cx="10137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ea typeface="MS PGothic" panose="020B0600070205080204" pitchFamily="-111" charset="-128"/>
                <a:cs typeface="MS PGothic" panose="020B0600070205080204" pitchFamily="-111" charset="-128"/>
              </a:rPr>
              <a:t>a.out</a:t>
            </a:r>
            <a:endParaRPr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4055165" y="1808922"/>
            <a:ext cx="1518978" cy="247484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4169465" y="2488536"/>
            <a:ext cx="1380685" cy="187484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7" idx="3"/>
            <a:endCxn id="15" idx="1"/>
          </p:cNvCxnSpPr>
          <p:nvPr/>
        </p:nvCxnSpPr>
        <p:spPr>
          <a:xfrm flipV="1">
            <a:off x="4283765" y="3259560"/>
            <a:ext cx="1290378" cy="103889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16" idx="1"/>
          </p:cNvCxnSpPr>
          <p:nvPr/>
        </p:nvCxnSpPr>
        <p:spPr>
          <a:xfrm flipV="1">
            <a:off x="4283765" y="4259619"/>
            <a:ext cx="1290378" cy="1468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8909" y="4781388"/>
            <a:ext cx="754618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CN" sz="1800" b="1" dirty="0" err="1">
                <a:latin typeface="Courier New" panose="02070309020205020404" pitchFamily="49" charset="0"/>
                <a:ea typeface="MS PGothic" panose="020B0600070205080204" pitchFamily="-111" charset="-128"/>
              </a:rPr>
              <a:t>MPI_Comm_size</a:t>
            </a:r>
            <a:r>
              <a:rPr lang="en-US" altLang="zh-CN" sz="1800" dirty="0">
                <a:latin typeface="Arial" panose="020B0604020202020204" pitchFamily="34" charset="0"/>
                <a:ea typeface="MS PGothic" panose="020B0600070205080204" pitchFamily="-111" charset="-128"/>
              </a:rPr>
              <a:t> reports the number of processes.</a:t>
            </a:r>
            <a:endParaRPr lang="en-US" altLang="zh-CN" sz="1800" dirty="0">
              <a:latin typeface="Arial" panose="020B0604020202020204" pitchFamily="34" charset="0"/>
              <a:ea typeface="MS PGothic" panose="020B0600070205080204" pitchFamily="-111" charset="-128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b="1" dirty="0" err="1">
                <a:latin typeface="Courier New" panose="02070309020205020404" pitchFamily="49" charset="0"/>
                <a:ea typeface="MS PGothic" panose="020B0600070205080204" pitchFamily="-111" charset="-128"/>
              </a:rPr>
              <a:t>MPI_Comm_rank</a:t>
            </a:r>
            <a:r>
              <a:rPr lang="en-US" altLang="zh-CN" sz="1800" dirty="0">
                <a:latin typeface="Arial" panose="020B0604020202020204" pitchFamily="34" charset="0"/>
                <a:ea typeface="MS PGothic" panose="020B0600070205080204" pitchFamily="-111" charset="-128"/>
              </a:rPr>
              <a:t> reports the 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pitchFamily="-111" charset="-128"/>
              </a:rPr>
              <a:t>rank</a:t>
            </a:r>
            <a:r>
              <a:rPr lang="en-US" altLang="zh-CN" sz="1800" dirty="0">
                <a:latin typeface="Arial" panose="020B0604020202020204" pitchFamily="34" charset="0"/>
                <a:ea typeface="MS PGothic" panose="020B0600070205080204" pitchFamily="-111" charset="-128"/>
              </a:rPr>
              <a:t>, a number between 0 and size-1, identifying the calling process</a:t>
            </a:r>
            <a:endParaRPr lang="en-US" altLang="zh-CN" sz="1800" dirty="0">
              <a:latin typeface="Arial" panose="020B0604020202020204" pitchFamily="34" charset="0"/>
              <a:ea typeface="MS PGothic" panose="020B0600070205080204" pitchFamily="-111" charset="-128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6659" y="1386230"/>
            <a:ext cx="466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I am 0 of 4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076659" y="2257609"/>
            <a:ext cx="466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I am 2 of 4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076659" y="3040000"/>
            <a:ext cx="466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I am 3 of 4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7076659" y="3919172"/>
            <a:ext cx="466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I am 1 of 4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Sending &amp; Receive messages in MPI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8357" y="1123110"/>
            <a:ext cx="5244478" cy="40157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#include </a:t>
            </a:r>
            <a:r>
              <a:rPr lang="ja-JP" altLang="en-US" sz="120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“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mpi.h</a:t>
            </a:r>
            <a:r>
              <a:rPr lang="ja-JP" altLang="en-US" sz="120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”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#include &lt;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stdio.h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&gt;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int main( int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argc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, char *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argv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[])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{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int rank,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buf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MPI_Status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status;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MPI_Init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(&amp;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argv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, &amp;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argc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);   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MPI_Comm_rank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 MPI_COMM_WORLD, &amp;rank );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/* Process 0 sends and Process 1 receives */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if (rank == 0) {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buf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= 123456;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MPI_Send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 &amp;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buf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, 1, MPI_INT, 1, 0, MPI_COMM_WORLD);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}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else if (rank == 1) {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MPI_Recv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 &amp;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buf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, 1, MPI_INT, 0, 0, MPI_COMM_WORLD, 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            &amp;status );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printf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 </a:t>
            </a:r>
            <a:r>
              <a:rPr lang="ja-JP" altLang="en-US" sz="120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“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Received %d\n</a:t>
            </a:r>
            <a:r>
              <a:rPr lang="ja-JP" altLang="en-US" sz="120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”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,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buf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);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}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</a:t>
            </a:r>
            <a:r>
              <a:rPr lang="en-US" altLang="ja-JP" sz="1200" dirty="0" err="1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MPI_Finalize</a:t>
            </a: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();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  return 0;</a:t>
            </a:r>
            <a:b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</a:br>
            <a:r>
              <a:rPr lang="en-US" altLang="ja-JP" sz="1200" dirty="0">
                <a:latin typeface="Courier New" panose="02070309020205020404" pitchFamily="49" charset="0"/>
                <a:ea typeface="MS PGothic" panose="020B0600070205080204" pitchFamily="-111" charset="-128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ea typeface="MS PGothic" panose="020B0600070205080204" pitchFamily="-111" charset="-128"/>
              <a:cs typeface="Courier New" panose="020703090202050204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795" y="1440375"/>
            <a:ext cx="643407" cy="643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795" y="2207645"/>
            <a:ext cx="643407" cy="643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794" y="3010701"/>
            <a:ext cx="643407" cy="643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9793" y="3839244"/>
            <a:ext cx="643407" cy="6434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07" y="1161162"/>
            <a:ext cx="643407" cy="4945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07" y="2083306"/>
            <a:ext cx="643407" cy="4945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07" y="2981776"/>
            <a:ext cx="643407" cy="4945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07" y="3764886"/>
            <a:ext cx="643407" cy="49457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文本框 18"/>
          <p:cNvSpPr txBox="1"/>
          <p:nvPr/>
        </p:nvSpPr>
        <p:spPr>
          <a:xfrm>
            <a:off x="6565702" y="961309"/>
            <a:ext cx="4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0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565702" y="1969407"/>
            <a:ext cx="4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59452" y="2887308"/>
            <a:ext cx="4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3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553200" y="3696055"/>
            <a:ext cx="437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1</a:t>
            </a:r>
            <a:endParaRPr lang="zh-CN" altLang="en-US" dirty="0"/>
          </a:p>
        </p:txBody>
      </p:sp>
      <p:sp>
        <p:nvSpPr>
          <p:cNvPr id="26" name="任意形状 25"/>
          <p:cNvSpPr/>
          <p:nvPr/>
        </p:nvSpPr>
        <p:spPr>
          <a:xfrm>
            <a:off x="6768548" y="1262270"/>
            <a:ext cx="874764" cy="2703443"/>
          </a:xfrm>
          <a:custGeom>
            <a:avLst/>
            <a:gdLst>
              <a:gd name="connsiteX0" fmla="*/ 49695 w 874764"/>
              <a:gd name="connsiteY0" fmla="*/ 0 h 2703443"/>
              <a:gd name="connsiteX1" fmla="*/ 874643 w 874764"/>
              <a:gd name="connsiteY1" fmla="*/ 805069 h 2703443"/>
              <a:gd name="connsiteX2" fmla="*/ 0 w 874764"/>
              <a:gd name="connsiteY2" fmla="*/ 2703443 h 270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764" h="2703443">
                <a:moveTo>
                  <a:pt x="49695" y="0"/>
                </a:moveTo>
                <a:cubicBezTo>
                  <a:pt x="466310" y="177247"/>
                  <a:pt x="882925" y="354495"/>
                  <a:pt x="874643" y="805069"/>
                </a:cubicBezTo>
                <a:cubicBezTo>
                  <a:pt x="866361" y="1255643"/>
                  <a:pt x="433180" y="1979543"/>
                  <a:pt x="0" y="270344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99986" y="1969407"/>
            <a:ext cx="14416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pitchFamily="-111" charset="-128"/>
              </a:rPr>
              <a:t>123456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1500688" y="3056300"/>
            <a:ext cx="646536" cy="345521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379253" y="3053205"/>
            <a:ext cx="821704" cy="345521"/>
          </a:xfrm>
          <a:prstGeom prst="ellipse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Rectangle 21"/>
          <p:cNvSpPr/>
          <p:nvPr/>
        </p:nvSpPr>
        <p:spPr>
          <a:xfrm>
            <a:off x="975450" y="5114201"/>
            <a:ext cx="7335976" cy="40433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Question: why combines type with data?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PageRank atop of MPI &amp; </a:t>
            </a:r>
            <a:r>
              <a:rPr kumimoji="1" lang="en-US" altLang="zh-CN" dirty="0" err="1"/>
              <a:t>Pthread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3771636"/>
          </a:xfrm>
        </p:spPr>
        <p:txBody>
          <a:bodyPr/>
          <a:lstStyle/>
          <a:p>
            <a:r>
              <a:rPr kumimoji="1" lang="en-US" altLang="zh-CN" dirty="0"/>
              <a:t>Actually, much complex, we will not talk about details in this course </a:t>
            </a:r>
            <a:endParaRPr kumimoji="1" lang="en-US" altLang="zh-CN" dirty="0"/>
          </a:p>
          <a:p>
            <a:r>
              <a:rPr kumimoji="1" lang="en-US" altLang="zh-CN" dirty="0"/>
              <a:t>Challenges to consider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store the graph in memory?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 to </a:t>
            </a:r>
            <a:r>
              <a:rPr kumimoji="1" lang="en-US" altLang="zh-CN" b="1" dirty="0"/>
              <a:t>partition the graph </a:t>
            </a:r>
            <a:r>
              <a:rPr kumimoji="1" lang="en-US" altLang="zh-CN" dirty="0"/>
              <a:t>over multiple processors?</a:t>
            </a:r>
            <a:r>
              <a:rPr kumimoji="1" lang="en-US" altLang="zh-CN" b="1" dirty="0"/>
              <a:t> 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How to coordinate between multiple processors?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each machine typically  wait others finish to go to the next iteration </a:t>
            </a:r>
            <a:endParaRPr kumimoji="1" lang="en-US" altLang="zh-CN" dirty="0"/>
          </a:p>
          <a:p>
            <a:r>
              <a:rPr kumimoji="1" lang="en-US" altLang="zh-CN" dirty="0"/>
              <a:t>Solving all of them is the same as building a new framework like MapReduce!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PageRank atop of MPI &amp; </a:t>
            </a:r>
            <a:r>
              <a:rPr kumimoji="1" lang="en-US" altLang="zh-CN" dirty="0" err="1"/>
              <a:t>Pthread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6" name="内容占位符 5" descr="文本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87" y="1374012"/>
            <a:ext cx="6608080" cy="269513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21"/>
          <p:cNvSpPr/>
          <p:nvPr/>
        </p:nvSpPr>
        <p:spPr>
          <a:xfrm>
            <a:off x="904012" y="1041569"/>
            <a:ext cx="7335976" cy="404330"/>
          </a:xfrm>
          <a:prstGeom prst="rect">
            <a:avLst/>
          </a:prstGeom>
          <a:solidFill>
            <a:srgbClr val="FFFFE5"/>
          </a:solidFill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Source: https://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github.com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/gaurav324/PageRank-MPI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528638" y="4340988"/>
            <a:ext cx="8229600" cy="129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How many LoC is necessary for MapReduce? 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&lt; 100 LoC for the map &amp; reduce  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Further, no fault tolerant support </a:t>
            </a:r>
            <a:r>
              <a:rPr kumimoji="1" lang="en-US" altLang="zh-CN">
                <a:latin typeface="微软雅黑" panose="020B0503020204020204" charset="-122"/>
                <a:ea typeface="微软雅黑" panose="020B0503020204020204" charset="-122"/>
              </a:rPr>
              <a:t>or optimizations </a:t>
            </a:r>
            <a:endParaRPr kumimoji="1"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5709" y="2222272"/>
            <a:ext cx="5913782" cy="218661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65813" y="2483198"/>
            <a:ext cx="466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Send modifications from one iterations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PageRank atop of MPI &amp; </a:t>
            </a:r>
            <a:r>
              <a:rPr kumimoji="1" lang="en-US" altLang="zh-CN" dirty="0" err="1"/>
              <a:t>Pthread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rgbClr val="C00000"/>
                </a:solidFill>
              </a:rPr>
              <a:t>ML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C00000"/>
                </a:solidFill>
              </a:rPr>
              <a:t>experts</a:t>
            </a:r>
            <a:r>
              <a:rPr kumimoji="1" lang="en-GB" altLang="zh-CN" b="0" dirty="0"/>
              <a:t> repeatedly solve </a:t>
            </a:r>
            <a:r>
              <a:rPr kumimoji="1" lang="en-GB" altLang="zh-CN" dirty="0">
                <a:solidFill>
                  <a:srgbClr val="C00000"/>
                </a:solidFill>
              </a:rPr>
              <a:t>the same </a:t>
            </a:r>
            <a:r>
              <a:rPr kumimoji="1" lang="en-GB" altLang="zh-CN" b="0" dirty="0"/>
              <a:t>parallel design challenges</a:t>
            </a:r>
            <a:endParaRPr kumimoji="1" lang="en-GB" altLang="zh-CN" b="0" dirty="0"/>
          </a:p>
          <a:p>
            <a:pPr lvl="1"/>
            <a:r>
              <a:rPr kumimoji="1" lang="en-US" altLang="zh-CN" dirty="0"/>
              <a:t>Implement</a:t>
            </a:r>
            <a:r>
              <a:rPr kumimoji="1" lang="en-GB" altLang="zh-CN" dirty="0"/>
              <a:t> and debug complex parallel systems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Tune for a specific parallel platform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Building PageRank atop of MPI &amp; </a:t>
            </a:r>
            <a:r>
              <a:rPr kumimoji="1" lang="en-US" altLang="zh-CN" dirty="0" err="1"/>
              <a:t>Pthread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rgbClr val="C00000"/>
                </a:solidFill>
              </a:rPr>
              <a:t>ML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C00000"/>
                </a:solidFill>
              </a:rPr>
              <a:t>experts</a:t>
            </a:r>
            <a:r>
              <a:rPr kumimoji="1" lang="en-GB" altLang="zh-CN" b="0" dirty="0"/>
              <a:t> repeatedly solve </a:t>
            </a:r>
            <a:r>
              <a:rPr kumimoji="1" lang="en-GB" altLang="zh-CN" dirty="0">
                <a:solidFill>
                  <a:srgbClr val="C00000"/>
                </a:solidFill>
              </a:rPr>
              <a:t>the same </a:t>
            </a:r>
            <a:r>
              <a:rPr kumimoji="1" lang="en-GB" altLang="zh-CN" b="0" dirty="0"/>
              <a:t>parallel design challenges</a:t>
            </a:r>
            <a:endParaRPr kumimoji="1" lang="en-GB" altLang="zh-CN" b="0" dirty="0"/>
          </a:p>
          <a:p>
            <a:pPr lvl="1"/>
            <a:r>
              <a:rPr kumimoji="1" lang="en-US" altLang="zh-CN" dirty="0"/>
              <a:t>Implement</a:t>
            </a:r>
            <a:r>
              <a:rPr kumimoji="1" lang="en-GB" altLang="zh-CN" dirty="0"/>
              <a:t> and debug complex parallel systems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Tune for a specific parallel platform</a:t>
            </a:r>
            <a:endParaRPr kumimoji="1" lang="en-GB" altLang="zh-CN" dirty="0"/>
          </a:p>
          <a:p>
            <a:r>
              <a:rPr kumimoji="1" lang="en-GB" altLang="zh-CN" b="0" dirty="0"/>
              <a:t>6 months later, </a:t>
            </a:r>
            <a:r>
              <a:rPr kumimoji="1" lang="en-US" altLang="zh-CN" b="0" dirty="0"/>
              <a:t>a</a:t>
            </a:r>
            <a:r>
              <a:rPr kumimoji="1" lang="en-GB" altLang="zh-CN" b="0" dirty="0"/>
              <a:t> conference paper contains: </a:t>
            </a:r>
            <a:endParaRPr kumimoji="1" lang="en-GB" altLang="zh-CN" b="0" dirty="0"/>
          </a:p>
          <a:p>
            <a:endParaRPr kumimoji="1" lang="en-US" altLang="zh-CN" b="0" dirty="0"/>
          </a:p>
          <a:p>
            <a:endParaRPr kumimoji="1" lang="en-US" altLang="zh-CN" b="0" dirty="0"/>
          </a:p>
          <a:p>
            <a:r>
              <a:rPr kumimoji="1" lang="en-US" altLang="zh-CN" b="0" dirty="0"/>
              <a:t>However,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resulting </a:t>
            </a:r>
            <a:r>
              <a:rPr kumimoji="1" lang="en-US" altLang="zh-CN" dirty="0">
                <a:solidFill>
                  <a:srgbClr val="C00000"/>
                </a:solidFill>
              </a:rPr>
              <a:t>code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b="0" dirty="0"/>
              <a:t>will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be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difficult to </a:t>
            </a:r>
            <a:r>
              <a:rPr kumimoji="1" lang="en-US" altLang="zh-CN" b="1" dirty="0"/>
              <a:t>maintain</a:t>
            </a:r>
            <a:r>
              <a:rPr kumimoji="1" lang="en-US" altLang="zh-CN" b="0" dirty="0"/>
              <a:t> and </a:t>
            </a:r>
            <a:r>
              <a:rPr kumimoji="1" lang="en-US" altLang="zh-CN" b="1" dirty="0"/>
              <a:t>extend</a:t>
            </a:r>
            <a:endParaRPr kumimoji="1" lang="en-US" altLang="zh-CN" b="1" dirty="0"/>
          </a:p>
          <a:p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/>
          <p:nvPr/>
        </p:nvSpPr>
        <p:spPr>
          <a:xfrm>
            <a:off x="457200" y="822195"/>
            <a:ext cx="21120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Graduate Student</a:t>
            </a:r>
            <a:endParaRPr lang="en-GB" altLang="zh-CN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502677" y="1345332"/>
            <a:ext cx="12610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/>
          <p:nvPr/>
        </p:nvSpPr>
        <p:spPr>
          <a:xfrm>
            <a:off x="2151353" y="3058044"/>
            <a:ext cx="4984170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“We implemented ____ in parallel.”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1654898" y="4512325"/>
            <a:ext cx="6142716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couples learning model with parallel implementation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Review: batch</a:t>
            </a:r>
            <a:r>
              <a:rPr kumimoji="1" lang="zh-CN" altLang="en-US"/>
              <a:t> </a:t>
            </a:r>
            <a:r>
              <a:rPr kumimoji="1" lang="en-US" altLang="zh-CN"/>
              <a:t>processing</a:t>
            </a:r>
            <a:r>
              <a:rPr kumimoji="1" lang="zh-CN" altLang="en-US"/>
              <a:t> </a:t>
            </a:r>
            <a:r>
              <a:rPr kumimoji="1" lang="en-US" altLang="zh-CN"/>
              <a:t>systems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 dirty="0"/>
              <a:t>A batch processing system takes </a:t>
            </a:r>
            <a:r>
              <a:rPr kumimoji="1" lang="en-US" altLang="zh-CN" dirty="0">
                <a:solidFill>
                  <a:srgbClr val="C00000"/>
                </a:solidFill>
              </a:rPr>
              <a:t>a large amount of input data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Computing takes a while</a:t>
            </a:r>
            <a:r>
              <a:rPr kumimoji="1" lang="zh-CN" altLang="en-US" dirty="0"/>
              <a:t>（</a:t>
            </a:r>
            <a:r>
              <a:rPr kumimoji="1" lang="en-US" altLang="zh-CN" dirty="0"/>
              <a:t>from minutes~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days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 and thus offline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 periodically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e.g., generate hot lists every day 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Key </a:t>
            </a:r>
            <a:r>
              <a:rPr kumimoji="1" lang="en-US" altLang="zh-CN" b="1" dirty="0">
                <a:solidFill>
                  <a:srgbClr val="C00000"/>
                </a:solidFill>
              </a:rPr>
              <a:t>performance</a:t>
            </a:r>
            <a:r>
              <a:rPr kumimoji="1" lang="en-US" altLang="zh-CN" b="0" dirty="0"/>
              <a:t> metric: </a:t>
            </a:r>
            <a:r>
              <a:rPr kumimoji="1" lang="en-US" altLang="zh-CN" b="1" dirty="0">
                <a:solidFill>
                  <a:srgbClr val="C00000"/>
                </a:solidFill>
              </a:rPr>
              <a:t>throughput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en-US" altLang="zh-CN" b="0" dirty="0"/>
              <a:t>Examples: 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Spark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MapReduce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Hadoop</a:t>
            </a:r>
            <a:endParaRPr kumimoji="1" lang="en-US" altLang="zh-CN" dirty="0"/>
          </a:p>
          <a:p>
            <a:pPr lvl="1"/>
            <a:r>
              <a:rPr kumimoji="1" lang="en-US" altLang="zh-CN" b="0" dirty="0"/>
              <a:t>etc.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Apache Spark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63387"/>
            <a:ext cx="2125216" cy="11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Hadoop Consulting &amp; Fully Managed Services | Digita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24" y="3905568"/>
            <a:ext cx="2398544" cy="13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chemeClr val="tx1"/>
                </a:solidFill>
              </a:rPr>
              <a:t>What is the Right Tool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/>
              <a:t>for </a:t>
            </a:r>
            <a:r>
              <a:rPr kumimoji="1" lang="en-GB" altLang="zh-CN" dirty="0"/>
              <a:t>Graph-parallel ML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Friendly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Focus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application’s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logic,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instead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system-level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details</a:t>
            </a:r>
            <a:endParaRPr kumimoji="1" lang="en-GB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/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Many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programmers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little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system</a:t>
            </a:r>
            <a:r>
              <a:rPr kumimoji="1"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background</a:t>
            </a:r>
            <a:endParaRPr kumimoji="1" lang="en-US" altLang="zh-CN" dirty="0"/>
          </a:p>
          <a:p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High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utilization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computing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resource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network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transfer</a:t>
            </a:r>
            <a:endParaRPr kumimoji="1" lang="en-US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chemeClr val="tx1"/>
                </a:solidFill>
              </a:rPr>
              <a:t>What is the Right Tool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/>
              <a:t>for </a:t>
            </a:r>
            <a:r>
              <a:rPr kumimoji="1" lang="en-GB" altLang="zh-CN" dirty="0"/>
              <a:t>Graph-parallel ML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b="0">
                <a:latin typeface="微软雅黑" panose="020B0503020204020204" charset="-122"/>
                <a:ea typeface="微软雅黑" panose="020B0503020204020204" charset="-122"/>
              </a:rPr>
              <a:t>Data-Parallel  vs. Graph-Parallel</a:t>
            </a:r>
            <a:endParaRPr kumimoji="1" lang="en-GB" altLang="zh-CN" b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Left-Right Arrow 75"/>
          <p:cNvSpPr/>
          <p:nvPr/>
        </p:nvSpPr>
        <p:spPr bwMode="auto">
          <a:xfrm>
            <a:off x="1270845" y="1714500"/>
            <a:ext cx="6666656" cy="797691"/>
          </a:xfrm>
          <a:prstGeom prst="leftRightArrow">
            <a:avLst>
              <a:gd name="adj1" fmla="val 64701"/>
              <a:gd name="adj2" fmla="val 50000"/>
            </a:avLst>
          </a:prstGeom>
          <a:gradFill flip="none" rotWithShape="1">
            <a:gsLst>
              <a:gs pos="0">
                <a:schemeClr val="bg1"/>
              </a:gs>
              <a:gs pos="82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r>
              <a:rPr lang="en-US" sz="2335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Data-Parallel                              </a:t>
            </a:r>
            <a:r>
              <a:rPr lang="en-US" sz="2335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Graph-Parallel</a:t>
            </a:r>
            <a:endParaRPr lang="en-US" sz="2335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82"/>
          <p:cNvSpPr txBox="1"/>
          <p:nvPr/>
        </p:nvSpPr>
        <p:spPr>
          <a:xfrm>
            <a:off x="6724763" y="4191000"/>
            <a:ext cx="135806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Belief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Propagation</a:t>
            </a:r>
            <a:endParaRPr lang="en-US" sz="1665" b="1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83"/>
          <p:cNvSpPr txBox="1"/>
          <p:nvPr/>
        </p:nvSpPr>
        <p:spPr>
          <a:xfrm>
            <a:off x="6473104" y="3569105"/>
            <a:ext cx="2102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Label Propagation</a:t>
            </a:r>
            <a:endParaRPr lang="en-US" sz="15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84"/>
          <p:cNvSpPr txBox="1"/>
          <p:nvPr/>
        </p:nvSpPr>
        <p:spPr>
          <a:xfrm>
            <a:off x="4318000" y="3921075"/>
            <a:ext cx="211171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Kernel Methods</a:t>
            </a:r>
            <a:endParaRPr lang="en-US" sz="166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5"/>
          <p:cNvSpPr txBox="1"/>
          <p:nvPr/>
        </p:nvSpPr>
        <p:spPr>
          <a:xfrm>
            <a:off x="5096292" y="4934595"/>
            <a:ext cx="1263487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Deep Belief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86"/>
          <p:cNvSpPr txBox="1"/>
          <p:nvPr/>
        </p:nvSpPr>
        <p:spPr>
          <a:xfrm>
            <a:off x="6255153" y="4807595"/>
            <a:ext cx="1096775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Neural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665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Networks</a:t>
            </a:r>
            <a:endParaRPr lang="en-US" sz="1665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87"/>
          <p:cNvSpPr txBox="1"/>
          <p:nvPr/>
        </p:nvSpPr>
        <p:spPr>
          <a:xfrm>
            <a:off x="5082809" y="4236095"/>
            <a:ext cx="12907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Tensor 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Factorization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88"/>
          <p:cNvSpPr txBox="1"/>
          <p:nvPr/>
        </p:nvSpPr>
        <p:spPr>
          <a:xfrm>
            <a:off x="5778501" y="3552280"/>
            <a:ext cx="1029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PageRank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06"/>
          <p:cNvSpPr txBox="1"/>
          <p:nvPr/>
        </p:nvSpPr>
        <p:spPr>
          <a:xfrm>
            <a:off x="4776917" y="3476575"/>
            <a:ext cx="90441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5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Lasso</a:t>
            </a:r>
            <a:endParaRPr lang="en-US" sz="2335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07"/>
          <p:cNvSpPr txBox="1"/>
          <p:nvPr/>
        </p:nvSpPr>
        <p:spPr>
          <a:xfrm>
            <a:off x="3082039" y="3338612"/>
            <a:ext cx="1055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Validation</a:t>
            </a:r>
            <a:endParaRPr lang="en-US" sz="1500" b="1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09"/>
          <p:cNvSpPr txBox="1"/>
          <p:nvPr/>
        </p:nvSpPr>
        <p:spPr>
          <a:xfrm>
            <a:off x="1574484" y="3471614"/>
            <a:ext cx="10454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Feature 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Extraction</a:t>
            </a:r>
            <a:endParaRPr lang="en-US" sz="1500" b="1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0"/>
          <p:cNvSpPr txBox="1"/>
          <p:nvPr/>
        </p:nvSpPr>
        <p:spPr>
          <a:xfrm>
            <a:off x="1829799" y="4197003"/>
            <a:ext cx="1976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Computing Sufficient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15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Statistics </a:t>
            </a:r>
            <a:endParaRPr lang="en-US" sz="15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112"/>
          <p:cNvSpPr txBox="1"/>
          <p:nvPr/>
        </p:nvSpPr>
        <p:spPr>
          <a:xfrm>
            <a:off x="1764479" y="2763391"/>
            <a:ext cx="2303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Map Reduce</a:t>
            </a:r>
            <a:endParaRPr lang="en-US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13"/>
          <p:cNvSpPr/>
          <p:nvPr/>
        </p:nvSpPr>
        <p:spPr>
          <a:xfrm>
            <a:off x="4953000" y="2763391"/>
            <a:ext cx="25500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/>
            <a:r>
              <a:rPr lang="en-US" altLang="zh-CN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MPI/</a:t>
            </a:r>
            <a:r>
              <a:rPr lang="en-US" altLang="zh-CN" sz="30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Pthreads</a:t>
            </a:r>
            <a:endParaRPr lang="en-US" altLang="zh-CN" sz="3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4512" y="2608921"/>
            <a:ext cx="2872902" cy="9131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665" dirty="0">
                <a:solidFill>
                  <a:schemeClr val="accent1"/>
                </a:solidFill>
                <a:effectLst>
                  <a:glow rad="254000">
                    <a:schemeClr val="bg2"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Graph-structured </a:t>
            </a:r>
            <a:br>
              <a:rPr lang="en-US" sz="2665" dirty="0">
                <a:solidFill>
                  <a:schemeClr val="accent1"/>
                </a:solidFill>
                <a:effectLst>
                  <a:glow rad="254000">
                    <a:schemeClr val="bg2"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sz="2665" dirty="0">
                <a:solidFill>
                  <a:schemeClr val="accent1"/>
                </a:solidFill>
                <a:effectLst>
                  <a:glow rad="254000">
                    <a:schemeClr val="bg2"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Computation</a:t>
            </a:r>
            <a:endParaRPr lang="en-US" sz="2665" dirty="0">
              <a:solidFill>
                <a:schemeClr val="accent1"/>
              </a:solidFill>
              <a:effectLst>
                <a:glow rad="254000">
                  <a:schemeClr val="bg2"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8788" y="21717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BSP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and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u="sng" kern="0" dirty="0">
                <a:solidFill>
                  <a:srgbClr val="C00000"/>
                </a:solidFill>
                <a:ea typeface="+mn-ea"/>
              </a:rPr>
              <a:t>Pregel</a:t>
            </a:r>
            <a:endParaRPr kumimoji="0" lang="en-US" altLang="zh-CN" u="sng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Shortcomings of MapReduce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471925"/>
          </a:xfrm>
        </p:spPr>
        <p:txBody>
          <a:bodyPr/>
          <a:lstStyle/>
          <a:p>
            <a:r>
              <a:rPr kumimoji="1" lang="en-US" altLang="zh-CN" dirty="0"/>
              <a:t>No support for graph storage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Using file adds many intermediate data transferred (and storage overhead)</a:t>
            </a:r>
            <a:endParaRPr kumimoji="1" lang="en-US" altLang="zh-CN" dirty="0"/>
          </a:p>
          <a:p>
            <a:r>
              <a:rPr kumimoji="1" lang="en-US" altLang="zh-CN" dirty="0"/>
              <a:t>No support for iterative processing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Huge overhead in invocation for each MapReduce job </a:t>
            </a:r>
            <a:endParaRPr kumimoji="1" lang="en-US" altLang="zh-CN" dirty="0"/>
          </a:p>
          <a:p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(Graph) Friendly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Do not to write raw message transfers between processes </a:t>
            </a:r>
            <a:endParaRPr kumimoji="1" lang="en-US" altLang="zh-CN" dirty="0"/>
          </a:p>
          <a:p>
            <a:r>
              <a:rPr kumimoji="1" lang="en-US" altLang="zh-CN" dirty="0"/>
              <a:t>Fault tolerance </a:t>
            </a:r>
            <a:endParaRPr kumimoji="1" lang="en-US" altLang="zh-CN" dirty="0"/>
          </a:p>
          <a:p>
            <a:pPr marL="360045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Across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iterations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GraphDB</a:t>
            </a:r>
            <a:r>
              <a:rPr kumimoji="1" lang="en-US" altLang="zh-CN" dirty="0"/>
              <a:t> for storing the graph data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 each nodes, we directly store the graph </a:t>
            </a:r>
            <a:r>
              <a:rPr kumimoji="1" lang="en-US" altLang="zh-CN" i="1" dirty="0">
                <a:solidFill>
                  <a:srgbClr val="FF0000"/>
                </a:solidFill>
              </a:rPr>
              <a:t>in memory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Store as </a:t>
            </a:r>
            <a:r>
              <a:rPr kumimoji="1" lang="en-US" altLang="zh-CN" dirty="0">
                <a:solidFill>
                  <a:srgbClr val="FF0000"/>
                </a:solidFill>
              </a:rPr>
              <a:t>in-memory key-value pairs</a:t>
            </a:r>
            <a:r>
              <a:rPr kumimoji="1" lang="en-US" altLang="zh-CN" dirty="0"/>
              <a:t> (e.g., </a:t>
            </a:r>
            <a:r>
              <a:rPr kumimoji="1" lang="en-US" altLang="zh-CN" dirty="0" err="1"/>
              <a:t>unordered_map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Key: vertex ID</a:t>
            </a:r>
            <a:endParaRPr kumimoji="1" lang="en-US" altLang="zh-CN" dirty="0"/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Value: edges</a:t>
            </a:r>
            <a:r>
              <a:rPr kumimoji="1" lang="en-US" altLang="zh-CN" dirty="0"/>
              <a:t> (other vertex IDs), and etc. (</a:t>
            </a:r>
            <a:r>
              <a:rPr kumimoji="1" lang="en-US" altLang="zh-CN" dirty="0">
                <a:solidFill>
                  <a:srgbClr val="FF0000"/>
                </a:solidFill>
              </a:rPr>
              <a:t>node related data</a:t>
            </a:r>
            <a:r>
              <a:rPr kumimoji="1" lang="en-US" altLang="zh-CN" dirty="0"/>
              <a:t>) </a:t>
            </a:r>
            <a:endParaRPr kumimoji="1" lang="en-US" altLang="zh-CN" dirty="0"/>
          </a:p>
          <a:p>
            <a:r>
              <a:rPr kumimoji="1" lang="en-US" altLang="zh-CN" dirty="0"/>
              <a:t>Coping w/ large graph: </a:t>
            </a:r>
            <a:r>
              <a:rPr kumimoji="1" lang="en-US" altLang="zh-CN" dirty="0">
                <a:solidFill>
                  <a:srgbClr val="FF0000"/>
                </a:solidFill>
              </a:rPr>
              <a:t>partitioning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Partition the graph to multiple machines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How?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way: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Random: </a:t>
            </a:r>
            <a:r>
              <a:rPr kumimoji="1" lang="en-US" altLang="zh-CN" i="1" dirty="0" err="1"/>
              <a:t>machine_id</a:t>
            </a:r>
            <a:r>
              <a:rPr kumimoji="1" lang="en-US" altLang="zh-CN" i="1" dirty="0"/>
              <a:t> = hash(</a:t>
            </a:r>
            <a:r>
              <a:rPr kumimoji="1" lang="en-US" altLang="zh-CN" i="1" dirty="0" err="1"/>
              <a:t>vertex_id</a:t>
            </a:r>
            <a:r>
              <a:rPr kumimoji="1" lang="en-US" altLang="zh-CN" i="1" dirty="0"/>
              <a:t>) % </a:t>
            </a:r>
            <a:r>
              <a:rPr kumimoji="1" lang="en-US" altLang="zh-CN" i="1" dirty="0" err="1"/>
              <a:t>num_workers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Actually, graph partitioning is a complex problem, it is orthogonal to the content in this lecture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using a </a:t>
            </a:r>
            <a:r>
              <a:rPr kumimoji="1" lang="en-US" altLang="zh-CN" dirty="0" err="1"/>
              <a:t>GraphDB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Updates can be directly </a:t>
            </a:r>
            <a:r>
              <a:rPr kumimoji="1" lang="en-US" altLang="zh-CN" dirty="0">
                <a:solidFill>
                  <a:srgbClr val="FF0000"/>
                </a:solidFill>
              </a:rPr>
              <a:t>made in-pace in memory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No need to generate intermediate files</a:t>
            </a:r>
            <a:r>
              <a:rPr kumimoji="1" lang="en-US" altLang="zh-CN" dirty="0"/>
              <a:t> like in MapReduce </a:t>
            </a:r>
            <a:endParaRPr kumimoji="1" lang="en-US" altLang="zh-CN" dirty="0"/>
          </a:p>
          <a:p>
            <a:r>
              <a:rPr kumimoji="1" lang="en-US" altLang="zh-CN" dirty="0"/>
              <a:t>Example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After receiving an update from a outgoing neighbors for id (via messaging, i.e., RPC), we can modify the page rank as: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vertex[id].</a:t>
            </a:r>
            <a:r>
              <a:rPr kumimoji="1" lang="en-US" altLang="zh-CN" dirty="0" err="1"/>
              <a:t>page_rank</a:t>
            </a:r>
            <a:r>
              <a:rPr kumimoji="1" lang="en-US" altLang="zh-CN" dirty="0"/>
              <a:t> += </a:t>
            </a:r>
            <a:r>
              <a:rPr kumimoji="1" lang="en-US" altLang="zh-CN" dirty="0" err="1"/>
              <a:t>new_updates</a:t>
            </a:r>
            <a:r>
              <a:rPr kumimoji="1" lang="en-US" altLang="zh-CN" dirty="0"/>
              <a:t>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138928" y="4648733"/>
          <a:ext cx="342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" imgW="1384300" imgH="444500" progId="Equation.KSEE3">
                  <p:embed/>
                </p:oleObj>
              </mc:Choice>
              <mc:Fallback>
                <p:oleObj name="Equation" r:id="rId1" imgW="1384300" imgH="444500" progId="Equation.KSEE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928" y="4648733"/>
                        <a:ext cx="3429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64801" y="4078542"/>
                <a:ext cx="4022481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kumimoji="1" lang="en-US" altLang="zh-CN" sz="3200" b="0" dirty="0"/>
              </a:p>
              <a:p>
                <a:endParaRPr kumimoji="1" lang="zh-CN" altLang="en-US" sz="32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801" y="4078542"/>
                <a:ext cx="4022481" cy="984885"/>
              </a:xfrm>
              <a:prstGeom prst="rect">
                <a:avLst/>
              </a:prstGeom>
              <a:blipFill rotWithShape="1">
                <a:blip r:embed="rId3"/>
                <a:stretch>
                  <a:fillRect l="-4" t="-58" r="-4675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/>
        </p:nvSpPr>
        <p:spPr>
          <a:xfrm>
            <a:off x="237744" y="2350008"/>
            <a:ext cx="8540496" cy="1280160"/>
          </a:xfrm>
          <a:prstGeom prst="round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3"/>
          <p:cNvSpPr/>
          <p:nvPr/>
        </p:nvSpPr>
        <p:spPr>
          <a:xfrm>
            <a:off x="5138928" y="2061177"/>
            <a:ext cx="3547872" cy="34290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How users express this?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Vertex-centric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programing of an iteration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31352" cy="4356826"/>
          </a:xfrm>
        </p:spPr>
        <p:txBody>
          <a:bodyPr/>
          <a:lstStyle/>
          <a:p>
            <a:r>
              <a:rPr kumimoji="1" lang="en-US" altLang="zh-CN" dirty="0"/>
              <a:t>Graph algorithms can be easily expressed as a </a:t>
            </a:r>
            <a:r>
              <a:rPr kumimoji="1" lang="en-US" altLang="zh-CN" dirty="0">
                <a:solidFill>
                  <a:srgbClr val="FF0000"/>
                </a:solidFill>
              </a:rPr>
              <a:t>vertex-centric programming</a:t>
            </a:r>
            <a:r>
              <a:rPr kumimoji="1" lang="en-US" altLang="zh-CN" dirty="0"/>
              <a:t>: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C00000"/>
                </a:solidFill>
              </a:rPr>
              <a:t>Receives messages </a:t>
            </a:r>
            <a:r>
              <a:rPr kumimoji="1" lang="en-US" altLang="zh-CN" b="0" dirty="0"/>
              <a:t>sent in the previous </a:t>
            </a:r>
            <a:r>
              <a:rPr kumimoji="1" lang="en-US" altLang="zh-CN" dirty="0">
                <a:solidFill>
                  <a:srgbClr val="C00000"/>
                </a:solidFill>
              </a:rPr>
              <a:t>iteration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b="0" dirty="0"/>
              <a:t>Executes the same </a:t>
            </a:r>
            <a:r>
              <a:rPr kumimoji="1" lang="en-US" altLang="zh-CN" dirty="0">
                <a:solidFill>
                  <a:srgbClr val="C00000"/>
                </a:solidFill>
              </a:rPr>
              <a:t>user-defined function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b="0" dirty="0"/>
              <a:t>Modifies its value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active(</a:t>
            </a:r>
            <a:r>
              <a:rPr kumimoji="1" lang="zh-CN" altLang="en-US" b="0" dirty="0"/>
              <a:t>未收敛</a:t>
            </a:r>
            <a:r>
              <a:rPr kumimoji="1" lang="en-US" altLang="zh-CN" b="0" dirty="0"/>
              <a:t>), sends messages to other vertices </a:t>
            </a:r>
            <a:br>
              <a:rPr kumimoji="1" lang="en-US" altLang="zh-CN" b="0" dirty="0"/>
            </a:br>
            <a:r>
              <a:rPr kumimoji="1" lang="en-US" altLang="zh-CN" b="0" dirty="0"/>
              <a:t>(received in the </a:t>
            </a:r>
            <a:r>
              <a:rPr kumimoji="1" lang="en-US" altLang="zh-CN" dirty="0">
                <a:solidFill>
                  <a:srgbClr val="C00000"/>
                </a:solidFill>
              </a:rPr>
              <a:t>next</a:t>
            </a:r>
            <a:r>
              <a:rPr kumimoji="1" lang="en-US" altLang="zh-CN" b="0" dirty="0"/>
              <a:t> iteration)</a:t>
            </a:r>
            <a:endParaRPr kumimoji="1" lang="en-US" altLang="zh-CN" b="0" dirty="0"/>
          </a:p>
          <a:p>
            <a:endParaRPr kumimoji="1" lang="en-US" altLang="zh-CN" b="0" dirty="0"/>
          </a:p>
          <a:p>
            <a:r>
              <a:rPr kumimoji="1" lang="en-US" altLang="zh-CN" dirty="0"/>
              <a:t>Therefore, user only needs to provide a user-defined function!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047418" y="1979227"/>
            <a:ext cx="3005420" cy="238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PageRank on Pregel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5"/>
          <p:cNvSpPr txBox="1"/>
          <p:nvPr/>
        </p:nvSpPr>
        <p:spPr>
          <a:xfrm>
            <a:off x="552076" y="1149075"/>
            <a:ext cx="6159500" cy="4128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9860" indent="-285750">
              <a:spcBef>
                <a:spcPct val="20000"/>
              </a:spcBef>
              <a:defRPr/>
            </a:pPr>
            <a:r>
              <a:rPr lang="en-IN" sz="1500" b="1" dirty="0" err="1">
                <a:cs typeface="Consolas" panose="020B0609020204030204" pitchFamily="49" charset="0"/>
              </a:rPr>
              <a:t>msgs</a:t>
            </a:r>
            <a:r>
              <a:rPr lang="en-IN" sz="1500" b="1" dirty="0">
                <a:cs typeface="Consolas" panose="020B0609020204030204" pitchFamily="49" charset="0"/>
              </a:rPr>
              <a:t>: </a:t>
            </a:r>
            <a:r>
              <a:rPr lang="en-IN" sz="1500" b="1" dirty="0" err="1">
                <a:cs typeface="Consolas" panose="020B0609020204030204" pitchFamily="49" charset="0"/>
              </a:rPr>
              <a:t>page_rank</a:t>
            </a:r>
            <a:r>
              <a:rPr lang="en-IN" sz="1500" b="1" dirty="0">
                <a:cs typeface="Consolas" panose="020B0609020204030204" pitchFamily="49" charset="0"/>
              </a:rPr>
              <a:t> </a:t>
            </a:r>
            <a:r>
              <a:rPr lang="en-IN" sz="1500" b="1" dirty="0">
                <a:solidFill>
                  <a:srgbClr val="FF0000"/>
                </a:solidFill>
                <a:cs typeface="Consolas" panose="020B0609020204030204" pitchFamily="49" charset="0"/>
              </a:rPr>
              <a:t>received from other neighbours</a:t>
            </a:r>
            <a:r>
              <a:rPr lang="en-IN" sz="1500" b="1" dirty="0">
                <a:cs typeface="Consolas" panose="020B0609020204030204" pitchFamily="49" charset="0"/>
              </a:rPr>
              <a:t> </a:t>
            </a:r>
            <a:endParaRPr lang="en-IN" sz="1500" dirty="0"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PageRankVertex</a:t>
            </a:r>
            <a:r>
              <a:rPr lang="en-US" sz="16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&gt;= 1)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double sum = 0;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(; 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-&gt;Done();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-&gt;Next())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-&gt;Value();  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MutableValue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0.15/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+ 0.85*sum;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65556" y="2070848"/>
            <a:ext cx="643829" cy="493059"/>
          </a:xfrm>
          <a:prstGeom prst="ellipse">
            <a:avLst/>
          </a:prstGeom>
          <a:noFill/>
          <a:ln w="12700"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55970" y="2416810"/>
            <a:ext cx="3178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FF0000"/>
                </a:solidFill>
              </a:rPr>
              <a:t>Superstep</a:t>
            </a:r>
            <a:r>
              <a:rPr kumimoji="1" lang="en-US" altLang="zh-CN" sz="1400" dirty="0">
                <a:solidFill>
                  <a:srgbClr val="FF0000"/>
                </a:solidFill>
              </a:rPr>
              <a:t>: current iteration number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how to do the computation iteratively?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At each iteration, we need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Compute all the vertex’s page rank based on the previous iteration results (or set it to a new one)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Only after all workers finish</a:t>
            </a:r>
            <a:r>
              <a:rPr kumimoji="1" lang="en-US" altLang="zh-CN" dirty="0"/>
              <a:t>, we can </a:t>
            </a:r>
            <a:r>
              <a:rPr kumimoji="1" lang="en-US" altLang="zh-CN" dirty="0">
                <a:solidFill>
                  <a:srgbClr val="FF0000"/>
                </a:solidFill>
              </a:rPr>
              <a:t>start the next</a:t>
            </a:r>
            <a:r>
              <a:rPr kumimoji="1" lang="en-US" altLang="zh-CN" dirty="0"/>
              <a:t> iteration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72"/>
          <p:cNvGrpSpPr/>
          <p:nvPr/>
        </p:nvGrpSpPr>
        <p:grpSpPr>
          <a:xfrm>
            <a:off x="6938955" y="1414668"/>
            <a:ext cx="825500" cy="3238500"/>
            <a:chOff x="7772400" y="1981200"/>
            <a:chExt cx="990600" cy="3352800"/>
          </a:xfrm>
        </p:grpSpPr>
        <p:sp>
          <p:nvSpPr>
            <p:cNvPr id="170" name="Right Arrow 169"/>
            <p:cNvSpPr/>
            <p:nvPr/>
          </p:nvSpPr>
          <p:spPr bwMode="auto">
            <a:xfrm>
              <a:off x="7772400" y="3429000"/>
              <a:ext cx="457200" cy="533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 rot="5400000">
              <a:off x="6858000" y="3429000"/>
              <a:ext cx="33528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35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Barrier</a:t>
              </a:r>
              <a:endParaRPr lang="en-US" sz="233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Group 30"/>
          <p:cNvGrpSpPr/>
          <p:nvPr/>
        </p:nvGrpSpPr>
        <p:grpSpPr>
          <a:xfrm>
            <a:off x="1223955" y="2208418"/>
            <a:ext cx="2222500" cy="2381250"/>
            <a:chOff x="1066800" y="2667000"/>
            <a:chExt cx="2133600" cy="2286000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</p:grpSp>
      <p:pic>
        <p:nvPicPr>
          <p:cNvPr id="67593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795455" y="1827419"/>
            <a:ext cx="381000" cy="601108"/>
          </a:xfrm>
          <a:prstGeom prst="rect">
            <a:avLst/>
          </a:prstGeom>
          <a:noFill/>
        </p:spPr>
      </p:pic>
      <p:pic>
        <p:nvPicPr>
          <p:cNvPr id="37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001955" y="1827419"/>
            <a:ext cx="381000" cy="601108"/>
          </a:xfrm>
          <a:prstGeom prst="rect">
            <a:avLst/>
          </a:prstGeom>
          <a:noFill/>
        </p:spPr>
      </p:pic>
      <p:pic>
        <p:nvPicPr>
          <p:cNvPr id="38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192455" y="2906919"/>
            <a:ext cx="381000" cy="601108"/>
          </a:xfrm>
          <a:prstGeom prst="rect">
            <a:avLst/>
          </a:prstGeom>
          <a:noFill/>
        </p:spPr>
      </p:pic>
      <p:pic>
        <p:nvPicPr>
          <p:cNvPr id="39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303455" y="2589419"/>
            <a:ext cx="381000" cy="601108"/>
          </a:xfrm>
          <a:prstGeom prst="rect">
            <a:avLst/>
          </a:prstGeom>
          <a:noFill/>
        </p:spPr>
      </p:pic>
      <p:pic>
        <p:nvPicPr>
          <p:cNvPr id="40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2747955" y="3732419"/>
            <a:ext cx="381000" cy="601108"/>
          </a:xfrm>
          <a:prstGeom prst="rect">
            <a:avLst/>
          </a:prstGeom>
          <a:noFill/>
        </p:spPr>
      </p:pic>
      <p:pic>
        <p:nvPicPr>
          <p:cNvPr id="41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922455" y="3922919"/>
            <a:ext cx="381000" cy="601108"/>
          </a:xfrm>
          <a:prstGeom prst="rect">
            <a:avLst/>
          </a:prstGeom>
          <a:noFill/>
        </p:spPr>
      </p:pic>
      <p:pic>
        <p:nvPicPr>
          <p:cNvPr id="42" name="Picture 9" descr="C:\Users\jegonzal\AppData\Local\Microsoft\Windows\Temporary Internet Files\Content.IE5\5PSFKVT5\MC900322626[1].wmf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1223955" y="3224419"/>
            <a:ext cx="381000" cy="601108"/>
          </a:xfrm>
          <a:prstGeom prst="rect">
            <a:avLst/>
          </a:prstGeom>
          <a:noFill/>
        </p:spPr>
      </p:pic>
      <p:grpSp>
        <p:nvGrpSpPr>
          <p:cNvPr id="16" name="Group 42"/>
          <p:cNvGrpSpPr/>
          <p:nvPr/>
        </p:nvGrpSpPr>
        <p:grpSpPr>
          <a:xfrm>
            <a:off x="4312637" y="2240168"/>
            <a:ext cx="2222500" cy="2381250"/>
            <a:chOff x="1066800" y="2667000"/>
            <a:chExt cx="2133600" cy="2286000"/>
          </a:xfrm>
        </p:grpSpPr>
        <p:cxnSp>
          <p:nvCxnSpPr>
            <p:cNvPr id="44" name="Straight Connector 43"/>
            <p:cNvCxnSpPr/>
            <p:nvPr/>
          </p:nvCxnSpPr>
          <p:spPr bwMode="auto">
            <a:xfrm flipV="1">
              <a:off x="2190793" y="2868953"/>
              <a:ext cx="702904" cy="65634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 bwMode="auto">
            <a:xfrm flipV="1">
              <a:off x="1206728" y="3525302"/>
              <a:ext cx="984066" cy="555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>
              <a:off x="1752600" y="28194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849030" y="3177102"/>
              <a:ext cx="1261273" cy="545869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 bwMode="auto">
            <a:xfrm rot="5400000">
              <a:off x="1321760" y="4019452"/>
              <a:ext cx="1363185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 bwMode="auto">
            <a:xfrm rot="16200000" flipH="1">
              <a:off x="1083982" y="4156558"/>
              <a:ext cx="807813" cy="656044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auto">
            <a:xfrm rot="16200000" flipH="1">
              <a:off x="2509592" y="3253058"/>
              <a:ext cx="908789" cy="140581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 bwMode="auto">
            <a:xfrm rot="5400000">
              <a:off x="2493419" y="3943719"/>
              <a:ext cx="706837" cy="37488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auto">
            <a:xfrm rot="16200000" flipH="1">
              <a:off x="1945455" y="3770639"/>
              <a:ext cx="959278" cy="468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1815911" y="4484579"/>
              <a:ext cx="843485" cy="35341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 bwMode="auto">
            <a:xfrm>
              <a:off x="1600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43200" y="26670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514600" y="4267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057400" y="33528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1676400" y="4648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066800" y="3886200"/>
              <a:ext cx="304800" cy="3048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</p:grpSp>
      <p:grpSp>
        <p:nvGrpSpPr>
          <p:cNvPr id="21" name="Group 72"/>
          <p:cNvGrpSpPr/>
          <p:nvPr/>
        </p:nvGrpSpPr>
        <p:grpSpPr>
          <a:xfrm>
            <a:off x="5265137" y="2144918"/>
            <a:ext cx="698500" cy="158750"/>
            <a:chOff x="6705600" y="2133600"/>
            <a:chExt cx="838200" cy="19050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65" name="Isosceles Triangle 64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26" name="Group 73"/>
          <p:cNvGrpSpPr/>
          <p:nvPr/>
        </p:nvGrpSpPr>
        <p:grpSpPr>
          <a:xfrm rot="17696688">
            <a:off x="4315622" y="2828440"/>
            <a:ext cx="698500" cy="158750"/>
            <a:chOff x="6705600" y="2133600"/>
            <a:chExt cx="838200" cy="190500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77" name="Rectangle 7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78" name="Isosceles Triangle 7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28" name="Group 78"/>
          <p:cNvGrpSpPr/>
          <p:nvPr/>
        </p:nvGrpSpPr>
        <p:grpSpPr>
          <a:xfrm rot="19876540">
            <a:off x="4634967" y="3189617"/>
            <a:ext cx="698500" cy="158750"/>
            <a:chOff x="6705600" y="2133600"/>
            <a:chExt cx="838200" cy="190500"/>
          </a:xfrm>
        </p:grpSpPr>
        <p:cxnSp>
          <p:nvCxnSpPr>
            <p:cNvPr id="80" name="Straight Arrow Connector 7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83" name="Isosceles Triangle 8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30" name="Group 83"/>
          <p:cNvGrpSpPr/>
          <p:nvPr/>
        </p:nvGrpSpPr>
        <p:grpSpPr>
          <a:xfrm rot="17696688">
            <a:off x="5982550" y="3780939"/>
            <a:ext cx="698500" cy="158750"/>
            <a:chOff x="6705600" y="2133600"/>
            <a:chExt cx="838200" cy="190500"/>
          </a:xfrm>
        </p:grpSpPr>
        <p:cxnSp>
          <p:nvCxnSpPr>
            <p:cNvPr id="85" name="Straight Arrow Connector 8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87" name="Rectangle 8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32" name="Group 88"/>
          <p:cNvGrpSpPr/>
          <p:nvPr/>
        </p:nvGrpSpPr>
        <p:grpSpPr>
          <a:xfrm rot="15609024">
            <a:off x="6069836" y="2772474"/>
            <a:ext cx="698500" cy="158750"/>
            <a:chOff x="6705600" y="2133600"/>
            <a:chExt cx="838200" cy="190500"/>
          </a:xfrm>
        </p:grpSpPr>
        <p:cxnSp>
          <p:nvCxnSpPr>
            <p:cNvPr id="90" name="Straight Arrow Connector 8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2" name="Rectangle 9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93" name="Isosceles Triangle 9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34" name="Group 93"/>
          <p:cNvGrpSpPr/>
          <p:nvPr/>
        </p:nvGrpSpPr>
        <p:grpSpPr>
          <a:xfrm rot="19150095">
            <a:off x="5425233" y="2576205"/>
            <a:ext cx="698500" cy="158750"/>
            <a:chOff x="6705600" y="2133600"/>
            <a:chExt cx="838200" cy="190500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36" name="Group 98"/>
          <p:cNvGrpSpPr/>
          <p:nvPr/>
        </p:nvGrpSpPr>
        <p:grpSpPr>
          <a:xfrm rot="20073751">
            <a:off x="5328873" y="4352101"/>
            <a:ext cx="698500" cy="158750"/>
            <a:chOff x="6705600" y="2133600"/>
            <a:chExt cx="838200" cy="190500"/>
          </a:xfrm>
        </p:grpSpPr>
        <p:cxnSp>
          <p:nvCxnSpPr>
            <p:cNvPr id="100" name="Straight Arrow Connector 9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03" name="Isosceles Triangle 10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61" name="Group 103"/>
          <p:cNvGrpSpPr/>
          <p:nvPr/>
        </p:nvGrpSpPr>
        <p:grpSpPr>
          <a:xfrm rot="3044479">
            <a:off x="4205178" y="4115667"/>
            <a:ext cx="698500" cy="158750"/>
            <a:chOff x="6705600" y="2133600"/>
            <a:chExt cx="838200" cy="190500"/>
          </a:xfrm>
        </p:grpSpPr>
        <p:cxnSp>
          <p:nvCxnSpPr>
            <p:cNvPr id="105" name="Straight Arrow Connector 10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07" name="Rectangle 10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08" name="Isosceles Triangle 10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63" name="Group 108"/>
          <p:cNvGrpSpPr/>
          <p:nvPr/>
        </p:nvGrpSpPr>
        <p:grpSpPr>
          <a:xfrm rot="3953199">
            <a:off x="5512019" y="3464496"/>
            <a:ext cx="698500" cy="158750"/>
            <a:chOff x="6705600" y="2133600"/>
            <a:chExt cx="838200" cy="190500"/>
          </a:xfrm>
        </p:grpSpPr>
        <p:cxnSp>
          <p:nvCxnSpPr>
            <p:cNvPr id="110" name="Straight Arrow Connector 10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2" name="Rectangle 11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13" name="Isosceles Triangle 11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68" name="Group 113"/>
          <p:cNvGrpSpPr/>
          <p:nvPr/>
        </p:nvGrpSpPr>
        <p:grpSpPr>
          <a:xfrm rot="17428016">
            <a:off x="4846401" y="3646355"/>
            <a:ext cx="698500" cy="158750"/>
            <a:chOff x="6705600" y="2133600"/>
            <a:chExt cx="838200" cy="190500"/>
          </a:xfrm>
        </p:grpSpPr>
        <p:cxnSp>
          <p:nvCxnSpPr>
            <p:cNvPr id="115" name="Straight Arrow Connector 11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70" name="Group 118"/>
          <p:cNvGrpSpPr/>
          <p:nvPr/>
        </p:nvGrpSpPr>
        <p:grpSpPr>
          <a:xfrm flipH="1">
            <a:off x="5201637" y="2430668"/>
            <a:ext cx="698500" cy="158750"/>
            <a:chOff x="6705600" y="2133600"/>
            <a:chExt cx="838200" cy="190500"/>
          </a:xfrm>
        </p:grpSpPr>
        <p:cxnSp>
          <p:nvCxnSpPr>
            <p:cNvPr id="120" name="Straight Arrow Connector 11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2" name="Rectangle 12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23" name="Isosceles Triangle 12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72" name="Group 123"/>
          <p:cNvGrpSpPr/>
          <p:nvPr/>
        </p:nvGrpSpPr>
        <p:grpSpPr>
          <a:xfrm rot="17611685" flipH="1">
            <a:off x="4615449" y="2824892"/>
            <a:ext cx="698500" cy="158750"/>
            <a:chOff x="6705600" y="2133600"/>
            <a:chExt cx="838200" cy="190500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27" name="Rectangle 12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28" name="Isosceles Triangle 12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74" name="Group 128"/>
          <p:cNvGrpSpPr/>
          <p:nvPr/>
        </p:nvGrpSpPr>
        <p:grpSpPr>
          <a:xfrm rot="19860717" flipH="1">
            <a:off x="4647108" y="3478981"/>
            <a:ext cx="698500" cy="158750"/>
            <a:chOff x="6705600" y="2133600"/>
            <a:chExt cx="838200" cy="190500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2" name="Rectangle 13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33" name="Isosceles Triangle 13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79" name="Group 133"/>
          <p:cNvGrpSpPr/>
          <p:nvPr/>
        </p:nvGrpSpPr>
        <p:grpSpPr>
          <a:xfrm rot="2931521" flipH="1">
            <a:off x="4462170" y="3941054"/>
            <a:ext cx="698500" cy="158750"/>
            <a:chOff x="6705600" y="2133600"/>
            <a:chExt cx="838200" cy="190500"/>
          </a:xfrm>
        </p:grpSpPr>
        <p:cxnSp>
          <p:nvCxnSpPr>
            <p:cNvPr id="135" name="Straight Arrow Connector 13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37" name="Rectangle 13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38" name="Isosceles Triangle 13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84" name="Group 138"/>
          <p:cNvGrpSpPr/>
          <p:nvPr/>
        </p:nvGrpSpPr>
        <p:grpSpPr>
          <a:xfrm rot="17336772" flipH="1">
            <a:off x="5040857" y="3836693"/>
            <a:ext cx="698500" cy="158750"/>
            <a:chOff x="6705600" y="2133600"/>
            <a:chExt cx="838200" cy="190500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43" name="Isosceles Triangle 14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89" name="Group 143"/>
          <p:cNvGrpSpPr/>
          <p:nvPr/>
        </p:nvGrpSpPr>
        <p:grpSpPr>
          <a:xfrm rot="19968762" flipH="1">
            <a:off x="5167857" y="4089615"/>
            <a:ext cx="698500" cy="158750"/>
            <a:chOff x="6705600" y="2133600"/>
            <a:chExt cx="838200" cy="190500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47" name="Rectangle 14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48" name="Isosceles Triangle 14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94" name="Group 148"/>
          <p:cNvGrpSpPr/>
          <p:nvPr/>
        </p:nvGrpSpPr>
        <p:grpSpPr>
          <a:xfrm rot="4129500" flipH="1">
            <a:off x="5189621" y="3522352"/>
            <a:ext cx="698500" cy="158750"/>
            <a:chOff x="6705600" y="2133600"/>
            <a:chExt cx="838200" cy="190500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2" name="Rectangle 15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53" name="Isosceles Triangle 15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99" name="Group 153"/>
          <p:cNvGrpSpPr/>
          <p:nvPr/>
        </p:nvGrpSpPr>
        <p:grpSpPr>
          <a:xfrm rot="15507997" flipH="1">
            <a:off x="5818828" y="2882978"/>
            <a:ext cx="698500" cy="158750"/>
            <a:chOff x="6705600" y="2133600"/>
            <a:chExt cx="838200" cy="190500"/>
          </a:xfrm>
        </p:grpSpPr>
        <p:cxnSp>
          <p:nvCxnSpPr>
            <p:cNvPr id="155" name="Straight Arrow Connector 15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58" name="Isosceles Triangle 15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104" name="Group 158"/>
          <p:cNvGrpSpPr/>
          <p:nvPr/>
        </p:nvGrpSpPr>
        <p:grpSpPr>
          <a:xfrm rot="17694349" flipH="1">
            <a:off x="5805377" y="3596064"/>
            <a:ext cx="698500" cy="158750"/>
            <a:chOff x="6705600" y="2133600"/>
            <a:chExt cx="838200" cy="190500"/>
          </a:xfrm>
        </p:grpSpPr>
        <p:cxnSp>
          <p:nvCxnSpPr>
            <p:cNvPr id="160" name="Straight Arrow Connector 159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2" name="Rectangle 161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63" name="Isosceles Triangle 162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grpSp>
        <p:nvGrpSpPr>
          <p:cNvPr id="109" name="Group 163"/>
          <p:cNvGrpSpPr/>
          <p:nvPr/>
        </p:nvGrpSpPr>
        <p:grpSpPr>
          <a:xfrm rot="19050061" flipH="1">
            <a:off x="5579458" y="2836262"/>
            <a:ext cx="698500" cy="158750"/>
            <a:chOff x="6705600" y="2133600"/>
            <a:chExt cx="838200" cy="190500"/>
          </a:xfrm>
        </p:grpSpPr>
        <p:cxnSp>
          <p:nvCxnSpPr>
            <p:cNvPr id="165" name="Straight Arrow Connector 164"/>
            <p:cNvCxnSpPr/>
            <p:nvPr/>
          </p:nvCxnSpPr>
          <p:spPr bwMode="auto">
            <a:xfrm>
              <a:off x="7086600" y="2209800"/>
              <a:ext cx="457200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up 132"/>
            <p:cNvGrpSpPr/>
            <p:nvPr/>
          </p:nvGrpSpPr>
          <p:grpSpPr>
            <a:xfrm>
              <a:off x="6705600" y="2133600"/>
              <a:ext cx="381000" cy="190500"/>
              <a:chOff x="762000" y="2971800"/>
              <a:chExt cx="838200" cy="381000"/>
            </a:xfrm>
          </p:grpSpPr>
          <p:sp>
            <p:nvSpPr>
              <p:cNvPr id="167" name="Rectangle 166"/>
              <p:cNvSpPr/>
              <p:nvPr/>
            </p:nvSpPr>
            <p:spPr bwMode="auto">
              <a:xfrm>
                <a:off x="762000" y="2971800"/>
                <a:ext cx="838200" cy="381000"/>
              </a:xfrm>
              <a:prstGeom prst="rect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  <p:sp>
            <p:nvSpPr>
              <p:cNvPr id="168" name="Isosceles Triangle 167"/>
              <p:cNvSpPr/>
              <p:nvPr/>
            </p:nvSpPr>
            <p:spPr bwMode="auto">
              <a:xfrm rot="10800000">
                <a:off x="762000" y="2971800"/>
                <a:ext cx="838200" cy="152400"/>
              </a:xfrm>
              <a:prstGeom prst="triangle">
                <a:avLst/>
              </a:prstGeom>
              <a:solidFill>
                <a:schemeClr val="accent6"/>
              </a:solidFill>
              <a:ln w="38100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latin typeface="Tahoma" panose="020B0604030504040204" pitchFamily="-64" charset="0"/>
                </a:endParaRPr>
              </a:p>
            </p:txBody>
          </p:sp>
        </p:grpSp>
      </p:grpSp>
      <p:sp>
        <p:nvSpPr>
          <p:cNvPr id="174" name="TextBox 173"/>
          <p:cNvSpPr txBox="1"/>
          <p:nvPr/>
        </p:nvSpPr>
        <p:spPr>
          <a:xfrm>
            <a:off x="1845228" y="1319419"/>
            <a:ext cx="153760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</a:t>
            </a:r>
            <a:endParaRPr lang="en-US" sz="233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511910" y="1319419"/>
            <a:ext cx="2249334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Communicate</a:t>
            </a:r>
            <a:endParaRPr lang="en-US" sz="233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U-Turn Arrow 175"/>
          <p:cNvSpPr/>
          <p:nvPr/>
        </p:nvSpPr>
        <p:spPr bwMode="auto">
          <a:xfrm rot="10800000">
            <a:off x="1858955" y="4716668"/>
            <a:ext cx="5715000" cy="508000"/>
          </a:xfrm>
          <a:prstGeom prst="uturnArrow">
            <a:avLst>
              <a:gd name="adj1" fmla="val 28507"/>
              <a:gd name="adj2" fmla="val 25000"/>
              <a:gd name="adj3" fmla="val 28326"/>
              <a:gd name="adj4" fmla="val 46309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  <a:latin typeface="Tahoma" panose="020B0604030504040204" pitchFamily="-64" charset="0"/>
            </a:endParaRPr>
          </a:p>
        </p:txBody>
      </p:sp>
      <p:sp>
        <p:nvSpPr>
          <p:cNvPr id="154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GB" altLang="zh-CN"/>
              <a:t>Bulk Synchronous Parallel Model</a:t>
            </a:r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8015" y="994410"/>
            <a:ext cx="727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即要等到所有节点执行结束之后在进行下一个</a:t>
            </a:r>
            <a:r>
              <a:rPr lang="en-US" altLang="zh-CN"/>
              <a:t>iteration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704205" y="123825"/>
            <a:ext cx="3048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有一个</a:t>
            </a:r>
            <a:r>
              <a:rPr lang="en-US" altLang="zh-CN" sz="1600"/>
              <a:t>master</a:t>
            </a:r>
            <a:r>
              <a:rPr lang="zh-CN" altLang="en-US" sz="1600"/>
              <a:t>来控制，若所有</a:t>
            </a:r>
            <a:r>
              <a:rPr lang="en-US" altLang="zh-CN" sz="1600"/>
              <a:t>client</a:t>
            </a:r>
            <a:r>
              <a:rPr lang="zh-CN" altLang="en-US" sz="1600"/>
              <a:t>都完成当前的计算并且已经完成应有的通信，则进入下一个</a:t>
            </a:r>
            <a:r>
              <a:rPr lang="en-US" altLang="zh-CN" sz="1600"/>
              <a:t>iter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114" name="文本框 113"/>
          <p:cNvSpPr txBox="1"/>
          <p:nvPr/>
        </p:nvSpPr>
        <p:spPr>
          <a:xfrm>
            <a:off x="189230" y="1610360"/>
            <a:ext cx="14147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communicate</a:t>
            </a:r>
            <a:r>
              <a:rPr lang="zh-CN" altLang="en-US" sz="1400"/>
              <a:t>之后需要一个</a:t>
            </a:r>
            <a:r>
              <a:rPr lang="en-US" altLang="zh-CN" sz="1400"/>
              <a:t>barrier</a:t>
            </a:r>
            <a:r>
              <a:rPr lang="zh-CN" altLang="en-US" sz="1400"/>
              <a:t>来保证所有节点都发送消息完成之后才能进入到下面一个迭代，这样的话</a:t>
            </a:r>
            <a:r>
              <a:rPr lang="en-US" altLang="zh-CN" sz="1400"/>
              <a:t>compute</a:t>
            </a:r>
            <a:r>
              <a:rPr lang="zh-CN" altLang="en-US" sz="1400"/>
              <a:t>与</a:t>
            </a:r>
            <a:r>
              <a:rPr lang="en-US" altLang="zh-CN" sz="1400"/>
              <a:t>communicate</a:t>
            </a:r>
            <a:r>
              <a:rPr lang="zh-CN" altLang="en-US" sz="1400"/>
              <a:t>之间就不再需要一个</a:t>
            </a:r>
            <a:r>
              <a:rPr lang="en-US" altLang="zh-CN" sz="1400"/>
              <a:t>barrier</a:t>
            </a:r>
            <a:r>
              <a:rPr lang="zh-CN" altLang="en-US" sz="1400"/>
              <a:t>了，因为</a:t>
            </a:r>
            <a:r>
              <a:rPr lang="en-US" altLang="zh-CN" sz="1400"/>
              <a:t>msg</a:t>
            </a:r>
            <a:r>
              <a:rPr lang="zh-CN" altLang="en-US" sz="1400"/>
              <a:t>只会发送一次，无论发送的先后都需要在最后的</a:t>
            </a:r>
            <a:r>
              <a:rPr lang="en-US" altLang="zh-CN" sz="1400"/>
              <a:t>barrier</a:t>
            </a:r>
            <a:r>
              <a:rPr lang="zh-CN" altLang="en-US" sz="1400"/>
              <a:t>处同步才行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795320" cy="900442"/>
          </a:xfrm>
        </p:spPr>
        <p:txBody>
          <a:bodyPr>
            <a:normAutofit/>
          </a:bodyPr>
          <a:lstStyle/>
          <a:p>
            <a:r>
              <a:rPr kumimoji="1" lang="en-US" altLang="zh-CN" sz="2200" dirty="0"/>
              <a:t>Review: accelerate batch processing w/ distributed computing </a:t>
            </a:r>
            <a:endParaRPr kumimoji="1"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Distributed computing </a:t>
            </a:r>
            <a:endParaRPr kumimoji="1" lang="en-US" altLang="zh-CN"/>
          </a:p>
          <a:p>
            <a:pPr lvl="1"/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 data into </a:t>
            </a:r>
            <a:r>
              <a:rPr lang="en-US" altLang="zh-CN" b="1">
                <a:solidFill>
                  <a:srgbClr val="C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equal-size</a:t>
            </a:r>
            <a:r>
              <a:rPr lang="en-US" altLang="zh-CN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chunks</a:t>
            </a:r>
            <a:endParaRPr lang="en-US" altLang="zh-CN">
              <a:solidFill>
                <a:prstClr val="black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zh-CN"/>
              <a:t>Each process can work on a chunk parallelly </a:t>
            </a:r>
            <a:endParaRPr kumimoji="1" lang="en-US" altLang="zh-CN"/>
          </a:p>
          <a:p>
            <a:r>
              <a:rPr kumimoji="1" lang="en-US" altLang="zh-CN"/>
              <a:t>Challenges</a:t>
            </a:r>
            <a:endParaRPr kumimoji="1" lang="en-US" altLang="zh-CN"/>
          </a:p>
          <a:p>
            <a:pPr lvl="1"/>
            <a:r>
              <a:rPr kumimoji="1" lang="en-US" altLang="zh-CN"/>
              <a:t>Identify concurrency</a:t>
            </a:r>
            <a:endParaRPr kumimoji="1" lang="en-US" altLang="zh-CN"/>
          </a:p>
          <a:p>
            <a:pPr lvl="1"/>
            <a:r>
              <a:rPr kumimoji="1" lang="en-US" altLang="zh-CN"/>
              <a:t>Not all problems can be parallelized (e.g., dependencies) 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342" y="3697216"/>
            <a:ext cx="4532858" cy="190401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310251" y="4340751"/>
            <a:ext cx="2448272" cy="576064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5292080" y="4555362"/>
            <a:ext cx="2133600" cy="691163"/>
          </a:xfrm>
          <a:prstGeom prst="wedgeRoundRectCallout">
            <a:avLst>
              <a:gd name="adj1" fmla="val -80891"/>
              <a:gd name="adj2" fmla="val -39980"/>
              <a:gd name="adj3" fmla="val 16667"/>
            </a:avLst>
          </a:prstGeom>
          <a:solidFill>
            <a:srgbClr val="E2EAF7"/>
          </a:solidFill>
          <a:ln w="12700">
            <a:noFill/>
            <a:tailEnd type="arrow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67829" y="4754031"/>
            <a:ext cx="288032" cy="28803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979642" y="4754031"/>
            <a:ext cx="288032" cy="28803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39053" y="4704403"/>
            <a:ext cx="1550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depends on </a:t>
            </a:r>
            <a:endParaRPr lang="zh-CN" altLang="en-US"/>
          </a:p>
        </p:txBody>
      </p:sp>
      <p:sp>
        <p:nvSpPr>
          <p:cNvPr id="11" name="Rectangle 5"/>
          <p:cNvSpPr/>
          <p:nvPr/>
        </p:nvSpPr>
        <p:spPr>
          <a:xfrm>
            <a:off x="3392054" y="2812261"/>
            <a:ext cx="4493997" cy="36933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Task/Data</a:t>
            </a:r>
            <a:r>
              <a:rPr lang="en-US" altLang="zh-CN" b="1" i="1">
                <a:latin typeface="Candara" panose="020E0502030303020204" pitchFamily="34" charset="0"/>
              </a:rPr>
              <a:t> </a:t>
            </a:r>
            <a:r>
              <a:rPr lang="en-US" altLang="zh-CN" i="1">
                <a:latin typeface="Candara" panose="020E0502030303020204" pitchFamily="34" charset="0"/>
              </a:rPr>
              <a:t>that can be processed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concurrently </a:t>
            </a:r>
            <a:endParaRPr lang="zh-CN" alt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Put it all together: </a:t>
            </a:r>
            <a:r>
              <a:rPr lang="en-US" altLang="zh-TW" dirty="0">
                <a:solidFill>
                  <a:srgbClr val="FF0066"/>
                </a:solidFill>
              </a:rPr>
              <a:t>Pregel</a:t>
            </a:r>
            <a:r>
              <a:rPr lang="en-US" altLang="zh-TW" dirty="0"/>
              <a:t> (Google, 2010)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b="0" dirty="0"/>
              <a:t>Inspired by </a:t>
            </a:r>
            <a:r>
              <a:rPr kumimoji="1" lang="en-GB" altLang="zh-CN" b="0" dirty="0" err="1"/>
              <a:t>Valiant’s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C00000"/>
                </a:solidFill>
              </a:rPr>
              <a:t>Bulk Synchronous Parallel </a:t>
            </a:r>
            <a:r>
              <a:rPr kumimoji="1" lang="en-GB" altLang="zh-CN" b="0" dirty="0"/>
              <a:t>(BSP) model </a:t>
            </a:r>
            <a:endParaRPr kumimoji="1" lang="en-GB" altLang="zh-CN" b="0" dirty="0"/>
          </a:p>
          <a:p>
            <a:r>
              <a:rPr kumimoji="1" lang="en-GB" altLang="zh-CN" b="0" dirty="0"/>
              <a:t>Communication through pure </a:t>
            </a:r>
            <a:r>
              <a:rPr kumimoji="1" lang="en-GB" altLang="zh-CN" dirty="0">
                <a:solidFill>
                  <a:srgbClr val="C00000"/>
                </a:solidFill>
              </a:rPr>
              <a:t>message-passing </a:t>
            </a:r>
            <a:endParaRPr kumimoji="1" lang="en-GB" altLang="zh-CN" dirty="0">
              <a:solidFill>
                <a:srgbClr val="C00000"/>
              </a:solidFill>
            </a:endParaRPr>
          </a:p>
          <a:p>
            <a:pPr lvl="1"/>
            <a:r>
              <a:rPr kumimoji="1" lang="en-GB" altLang="zh-CN" b="0" dirty="0"/>
              <a:t>(usually sent along </a:t>
            </a:r>
            <a:r>
              <a:rPr kumimoji="1" lang="en-US" altLang="zh-CN" b="0" dirty="0"/>
              <a:t>A</a:t>
            </a:r>
            <a:r>
              <a:rPr kumimoji="1" lang="en-GB" altLang="zh-CN" b="0" dirty="0"/>
              <a:t> the outgoing edges from each vertex) </a:t>
            </a:r>
            <a:endParaRPr kumimoji="1" lang="en-GB" altLang="zh-CN" b="1" dirty="0">
              <a:solidFill>
                <a:srgbClr val="C00000"/>
              </a:solidFill>
            </a:endParaRPr>
          </a:p>
          <a:p>
            <a:r>
              <a:rPr kumimoji="1" lang="en-US" altLang="zh-CN" dirty="0">
                <a:solidFill>
                  <a:srgbClr val="C00000"/>
                </a:solidFill>
              </a:rPr>
              <a:t>Vertex-centric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programming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“Think like a vertex”</a:t>
            </a:r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0" y="5404549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G. </a:t>
            </a:r>
            <a:r>
              <a:rPr lang="en-US" dirty="0" err="1"/>
              <a:t>Malewicz</a:t>
            </a:r>
            <a:r>
              <a:rPr lang="en-US" dirty="0"/>
              <a:t> et. al., “Pregel: A System for Large-Scale Graph Processing”, SIGMOD ‘10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243661" y="2667622"/>
            <a:ext cx="2752678" cy="218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System Architecture of Pregel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1397000" y="2251455"/>
            <a:ext cx="5788688" cy="352046"/>
          </a:xfrm>
          <a:prstGeom prst="rect">
            <a:avLst/>
          </a:prstGeom>
        </p:spPr>
        <p:txBody>
          <a:bodyPr/>
          <a:lstStyle/>
          <a:p>
            <a:pPr marL="330835" indent="-330835" algn="just" defTabSz="762000">
              <a:lnSpc>
                <a:spcPct val="90000"/>
              </a:lnSpc>
              <a:spcBef>
                <a:spcPct val="20000"/>
              </a:spcBef>
              <a:buBlip>
                <a:blip r:embed="rId1"/>
              </a:buBlip>
              <a:defRPr/>
            </a:pPr>
            <a:endParaRPr lang="en-US" altLang="zh-CN" sz="150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330835" indent="-330835" algn="just" defTabSz="762000">
              <a:lnSpc>
                <a:spcPct val="90000"/>
              </a:lnSpc>
              <a:spcBef>
                <a:spcPct val="20000"/>
              </a:spcBef>
              <a:buBlip>
                <a:blip r:embed="rId1"/>
              </a:buBlip>
              <a:defRPr/>
            </a:pPr>
            <a:endParaRPr lang="en-US" altLang="zh-CN" sz="150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>
          <a:xfrm>
            <a:off x="1120697" y="1008614"/>
            <a:ext cx="3746500" cy="352046"/>
          </a:xfrm>
          <a:prstGeom prst="rect">
            <a:avLst/>
          </a:prstGeom>
        </p:spPr>
        <p:txBody>
          <a:bodyPr/>
          <a:lstStyle/>
          <a:p>
            <a:pPr algn="just" defTabSz="7620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Master-Slave architecture</a:t>
            </a:r>
            <a:endParaRPr lang="en-US" altLang="zh-CN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Content Placeholder 9" descr="P4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397000" y="1592013"/>
            <a:ext cx="6085468" cy="3706297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561814" y="4587799"/>
            <a:ext cx="2750082" cy="692973"/>
          </a:xfrm>
          <a:prstGeom prst="wedgeRoundRectCallout">
            <a:avLst>
              <a:gd name="adj1" fmla="val -80675"/>
              <a:gd name="adj2" fmla="val 786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57426" y="4634441"/>
            <a:ext cx="25891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/>
              <a:t>A DB designed to store graph</a:t>
            </a:r>
            <a:endParaRPr kumimoji="1" lang="en-US" altLang="zh-CN" sz="12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200" dirty="0"/>
              <a:t>orthogonal to Pregel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200" dirty="0"/>
              <a:t>(no</a:t>
            </a:r>
            <a:r>
              <a:rPr lang="zh-CN" altLang="en-US" sz="1200" dirty="0"/>
              <a:t> </a:t>
            </a:r>
            <a:r>
              <a:rPr lang="en-US" altLang="zh-CN" sz="1200" dirty="0"/>
              <a:t>need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US" altLang="zh-CN" sz="1200" dirty="0"/>
              <a:t>care</a:t>
            </a:r>
            <a:r>
              <a:rPr lang="zh-CN" altLang="en-US" sz="1200" dirty="0"/>
              <a:t> </a:t>
            </a:r>
            <a:r>
              <a:rPr lang="en-US" altLang="zh-CN" sz="1200" dirty="0"/>
              <a:t>in this lecture)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51464" y="3263715"/>
            <a:ext cx="869795" cy="3552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97284" y="3304671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GraphStore</a:t>
            </a:r>
            <a:endParaRPr kumimoji="1"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997402" y="3304671"/>
            <a:ext cx="869795" cy="3552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43222" y="334562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GraphStore</a:t>
            </a:r>
            <a:endParaRPr kumimoji="1"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261715" y="3261887"/>
            <a:ext cx="869795" cy="35525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07535" y="3302843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GraphStore</a:t>
            </a:r>
            <a:endParaRPr kumimoji="1" lang="zh-CN" altLang="en-US" sz="1200" dirty="0"/>
          </a:p>
        </p:txBody>
      </p:sp>
      <p:sp>
        <p:nvSpPr>
          <p:cNvPr id="16" name="圆角矩形标注 15"/>
          <p:cNvSpPr/>
          <p:nvPr/>
        </p:nvSpPr>
        <p:spPr>
          <a:xfrm>
            <a:off x="89729" y="2799909"/>
            <a:ext cx="2750082" cy="383460"/>
          </a:xfrm>
          <a:prstGeom prst="wedgeRoundRectCallout">
            <a:avLst>
              <a:gd name="adj1" fmla="val 36917"/>
              <a:gd name="adj2" fmla="val 100968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7200" y="2853139"/>
            <a:ext cx="2097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/>
              <a:t>Store a portion of the graph </a:t>
            </a:r>
            <a:endParaRPr lang="zh-CN" altLang="en-US" sz="1200" dirty="0"/>
          </a:p>
        </p:txBody>
      </p:sp>
      <p:sp>
        <p:nvSpPr>
          <p:cNvPr id="8" name="文本框 7"/>
          <p:cNvSpPr txBox="1"/>
          <p:nvPr/>
        </p:nvSpPr>
        <p:spPr>
          <a:xfrm>
            <a:off x="975995" y="47269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in-memory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421245" y="2852420"/>
            <a:ext cx="1397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每个</a:t>
            </a:r>
            <a:r>
              <a:rPr lang="en-US" altLang="zh-CN"/>
              <a:t>worker</a:t>
            </a:r>
            <a:endParaRPr lang="en-US" altLang="zh-CN"/>
          </a:p>
          <a:p>
            <a:r>
              <a:rPr lang="zh-CN" altLang="en-US"/>
              <a:t>都有一个</a:t>
            </a:r>
            <a:r>
              <a:rPr lang="en-US" altLang="zh-CN"/>
              <a:t>local</a:t>
            </a:r>
            <a:r>
              <a:rPr lang="zh-CN" altLang="en-US"/>
              <a:t>的</a:t>
            </a:r>
            <a:r>
              <a:rPr lang="en-US" altLang="zh-CN"/>
              <a:t>store</a:t>
            </a:r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PageRank on Pregel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12"/>
          <p:cNvSpPr/>
          <p:nvPr/>
        </p:nvSpPr>
        <p:spPr>
          <a:xfrm>
            <a:off x="4191000" y="1799493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b="1">
                <a:solidFill>
                  <a:prstClr val="black"/>
                </a:solidFill>
              </a:rPr>
              <a:t>0.2</a:t>
            </a:r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>
          <a:xfrm>
            <a:off x="3477846" y="1830754"/>
            <a:ext cx="840154" cy="414215"/>
          </a:xfrm>
          <a:custGeom>
            <a:avLst/>
            <a:gdLst>
              <a:gd name="connsiteX0" fmla="*/ 0 w 1125416"/>
              <a:gd name="connsiteY0" fmla="*/ 497058 h 497058"/>
              <a:gd name="connsiteX1" fmla="*/ 506437 w 1125416"/>
              <a:gd name="connsiteY1" fmla="*/ 75028 h 497058"/>
              <a:gd name="connsiteX2" fmla="*/ 1125416 w 1125416"/>
              <a:gd name="connsiteY2" fmla="*/ 46892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497058">
                <a:moveTo>
                  <a:pt x="0" y="497058"/>
                </a:moveTo>
                <a:cubicBezTo>
                  <a:pt x="159434" y="323557"/>
                  <a:pt x="318868" y="150056"/>
                  <a:pt x="506437" y="75028"/>
                </a:cubicBezTo>
                <a:cubicBezTo>
                  <a:pt x="694006" y="0"/>
                  <a:pt x="909711" y="23446"/>
                  <a:pt x="1125416" y="4689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7" name="Freeform 19"/>
          <p:cNvSpPr/>
          <p:nvPr/>
        </p:nvSpPr>
        <p:spPr>
          <a:xfrm>
            <a:off x="3501293" y="2725616"/>
            <a:ext cx="753208" cy="627184"/>
          </a:xfrm>
          <a:custGeom>
            <a:avLst/>
            <a:gdLst>
              <a:gd name="connsiteX0" fmla="*/ 0 w 970671"/>
              <a:gd name="connsiteY0" fmla="*/ 0 h 752621"/>
              <a:gd name="connsiteX1" fmla="*/ 422031 w 970671"/>
              <a:gd name="connsiteY1" fmla="*/ 633046 h 752621"/>
              <a:gd name="connsiteX2" fmla="*/ 970671 w 970671"/>
              <a:gd name="connsiteY2" fmla="*/ 717452 h 75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71" h="752621">
                <a:moveTo>
                  <a:pt x="0" y="0"/>
                </a:moveTo>
                <a:cubicBezTo>
                  <a:pt x="130126" y="256735"/>
                  <a:pt x="260253" y="513471"/>
                  <a:pt x="422031" y="633046"/>
                </a:cubicBezTo>
                <a:cubicBezTo>
                  <a:pt x="583809" y="752621"/>
                  <a:pt x="777240" y="735036"/>
                  <a:pt x="970671" y="71745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cxnSp>
        <p:nvCxnSpPr>
          <p:cNvPr id="8" name="Straight Connector 23"/>
          <p:cNvCxnSpPr>
            <a:stCxn id="5" idx="4"/>
            <a:endCxn id="23" idx="0"/>
          </p:cNvCxnSpPr>
          <p:nvPr/>
        </p:nvCxnSpPr>
        <p:spPr>
          <a:xfrm>
            <a:off x="4572000" y="2307493"/>
            <a:ext cx="63500" cy="7405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4"/>
          <p:cNvSpPr/>
          <p:nvPr/>
        </p:nvSpPr>
        <p:spPr>
          <a:xfrm>
            <a:off x="4889500" y="1897184"/>
            <a:ext cx="773723" cy="488463"/>
          </a:xfrm>
          <a:custGeom>
            <a:avLst/>
            <a:gdLst>
              <a:gd name="connsiteX0" fmla="*/ 928467 w 928467"/>
              <a:gd name="connsiteY0" fmla="*/ 586155 h 586155"/>
              <a:gd name="connsiteX1" fmla="*/ 675249 w 928467"/>
              <a:gd name="connsiteY1" fmla="*/ 93785 h 586155"/>
              <a:gd name="connsiteX2" fmla="*/ 0 w 928467"/>
              <a:gd name="connsiteY2" fmla="*/ 23447 h 5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7" h="586155">
                <a:moveTo>
                  <a:pt x="928467" y="586155"/>
                </a:moveTo>
                <a:cubicBezTo>
                  <a:pt x="879230" y="386862"/>
                  <a:pt x="829993" y="187570"/>
                  <a:pt x="675249" y="93785"/>
                </a:cubicBezTo>
                <a:cubicBezTo>
                  <a:pt x="520505" y="0"/>
                  <a:pt x="260252" y="11723"/>
                  <a:pt x="0" y="2344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10" name="Freeform 25"/>
          <p:cNvSpPr/>
          <p:nvPr/>
        </p:nvSpPr>
        <p:spPr>
          <a:xfrm>
            <a:off x="5016499" y="2878016"/>
            <a:ext cx="643793" cy="422031"/>
          </a:xfrm>
          <a:custGeom>
            <a:avLst/>
            <a:gdLst>
              <a:gd name="connsiteX0" fmla="*/ 858129 w 860474"/>
              <a:gd name="connsiteY0" fmla="*/ 0 h 506437"/>
              <a:gd name="connsiteX1" fmla="*/ 717452 w 860474"/>
              <a:gd name="connsiteY1" fmla="*/ 422030 h 506437"/>
              <a:gd name="connsiteX2" fmla="*/ 0 w 860474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474" h="506437">
                <a:moveTo>
                  <a:pt x="858129" y="0"/>
                </a:moveTo>
                <a:cubicBezTo>
                  <a:pt x="859301" y="168812"/>
                  <a:pt x="860474" y="337624"/>
                  <a:pt x="717452" y="422030"/>
                </a:cubicBezTo>
                <a:cubicBezTo>
                  <a:pt x="574430" y="506436"/>
                  <a:pt x="287215" y="506436"/>
                  <a:pt x="0" y="50643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>
          <a:xfrm>
            <a:off x="5079999" y="2878016"/>
            <a:ext cx="918308" cy="1312984"/>
          </a:xfrm>
          <a:custGeom>
            <a:avLst/>
            <a:gdLst>
              <a:gd name="connsiteX0" fmla="*/ 1012874 w 1280160"/>
              <a:gd name="connsiteY0" fmla="*/ 0 h 1657642"/>
              <a:gd name="connsiteX1" fmla="*/ 1111348 w 1280160"/>
              <a:gd name="connsiteY1" fmla="*/ 1392701 h 1657642"/>
              <a:gd name="connsiteX2" fmla="*/ 0 w 1280160"/>
              <a:gd name="connsiteY2" fmla="*/ 1589649 h 16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657642">
                <a:moveTo>
                  <a:pt x="1012874" y="0"/>
                </a:moveTo>
                <a:cubicBezTo>
                  <a:pt x="1146517" y="563880"/>
                  <a:pt x="1280160" y="1127760"/>
                  <a:pt x="1111348" y="1392701"/>
                </a:cubicBezTo>
                <a:cubicBezTo>
                  <a:pt x="942536" y="1657642"/>
                  <a:pt x="471268" y="1623645"/>
                  <a:pt x="0" y="1589649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4673599" y="3556000"/>
            <a:ext cx="38099" cy="381000"/>
          </a:xfrm>
          <a:custGeom>
            <a:avLst/>
            <a:gdLst>
              <a:gd name="connsiteX0" fmla="*/ 0 w 14067"/>
              <a:gd name="connsiteY0" fmla="*/ 0 h 506437"/>
              <a:gd name="connsiteX1" fmla="*/ 14067 w 14067"/>
              <a:gd name="connsiteY1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506437">
                <a:moveTo>
                  <a:pt x="0" y="0"/>
                </a:moveTo>
                <a:lnTo>
                  <a:pt x="14067" y="506437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13" name="Freeform 28"/>
          <p:cNvSpPr/>
          <p:nvPr/>
        </p:nvSpPr>
        <p:spPr>
          <a:xfrm>
            <a:off x="3921369" y="4179278"/>
            <a:ext cx="572477" cy="519723"/>
          </a:xfrm>
          <a:custGeom>
            <a:avLst/>
            <a:gdLst>
              <a:gd name="connsiteX0" fmla="*/ 663526 w 686972"/>
              <a:gd name="connsiteY0" fmla="*/ 225083 h 623667"/>
              <a:gd name="connsiteX1" fmla="*/ 579120 w 686972"/>
              <a:gd name="connsiteY1" fmla="*/ 576775 h 623667"/>
              <a:gd name="connsiteX2" fmla="*/ 16412 w 686972"/>
              <a:gd name="connsiteY2" fmla="*/ 506436 h 623667"/>
              <a:gd name="connsiteX3" fmla="*/ 480646 w 686972"/>
              <a:gd name="connsiteY3" fmla="*/ 0 h 6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72" h="623667">
                <a:moveTo>
                  <a:pt x="663526" y="225083"/>
                </a:moveTo>
                <a:cubicBezTo>
                  <a:pt x="675249" y="377483"/>
                  <a:pt x="686972" y="529883"/>
                  <a:pt x="579120" y="576775"/>
                </a:cubicBezTo>
                <a:cubicBezTo>
                  <a:pt x="471268" y="623667"/>
                  <a:pt x="32824" y="602565"/>
                  <a:pt x="16412" y="506436"/>
                </a:cubicBezTo>
                <a:cubicBezTo>
                  <a:pt x="0" y="410307"/>
                  <a:pt x="240323" y="205153"/>
                  <a:pt x="48064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746500" y="1587501"/>
            <a:ext cx="39145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0.1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3539990" y="3248224"/>
            <a:ext cx="39145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0.1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4635500" y="2486224"/>
            <a:ext cx="39145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0.2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461000" y="1787724"/>
            <a:ext cx="55496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0.067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5143500" y="3311724"/>
            <a:ext cx="55496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0.067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5821457" y="3937001"/>
            <a:ext cx="554960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0.067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4254500" y="3604196"/>
            <a:ext cx="39145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0.2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3603490" y="4254501"/>
            <a:ext cx="391454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b="1">
                <a:solidFill>
                  <a:srgbClr val="1F497D"/>
                </a:solidFill>
                <a:latin typeface="Calibri" panose="020F0502020204030204"/>
              </a:rPr>
              <a:t>0.2</a:t>
            </a:r>
            <a:endParaRPr lang="en-US" sz="125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4135466" y="4974928"/>
            <a:ext cx="150355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5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Superstep = 0</a:t>
            </a:r>
            <a:endParaRPr lang="en-US" sz="1835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Oval 42"/>
          <p:cNvSpPr/>
          <p:nvPr/>
        </p:nvSpPr>
        <p:spPr>
          <a:xfrm>
            <a:off x="4254500" y="3048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b="1">
                <a:solidFill>
                  <a:prstClr val="black"/>
                </a:solidFill>
              </a:rPr>
              <a:t>0.2</a:t>
            </a:r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24" name="Oval 44"/>
          <p:cNvSpPr/>
          <p:nvPr/>
        </p:nvSpPr>
        <p:spPr>
          <a:xfrm>
            <a:off x="4318000" y="3937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b="1">
                <a:solidFill>
                  <a:prstClr val="black"/>
                </a:solidFill>
              </a:rPr>
              <a:t>0.2</a:t>
            </a:r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25" name="Oval 45"/>
          <p:cNvSpPr/>
          <p:nvPr/>
        </p:nvSpPr>
        <p:spPr>
          <a:xfrm>
            <a:off x="5270500" y="2413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b="1">
                <a:solidFill>
                  <a:prstClr val="black"/>
                </a:solidFill>
              </a:rPr>
              <a:t>0.2</a:t>
            </a:r>
            <a:endParaRPr lang="en-US" sz="1250" b="1">
              <a:solidFill>
                <a:prstClr val="black"/>
              </a:solidFill>
            </a:endParaRPr>
          </a:p>
        </p:txBody>
      </p:sp>
      <p:sp>
        <p:nvSpPr>
          <p:cNvPr id="26" name="Oval 46"/>
          <p:cNvSpPr/>
          <p:nvPr/>
        </p:nvSpPr>
        <p:spPr>
          <a:xfrm>
            <a:off x="3111500" y="22225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b="1">
                <a:solidFill>
                  <a:prstClr val="black"/>
                </a:solidFill>
              </a:rPr>
              <a:t>0.2</a:t>
            </a:r>
            <a:endParaRPr lang="en-US" sz="1250" b="1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PageRank on Pregel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12"/>
          <p:cNvSpPr/>
          <p:nvPr/>
        </p:nvSpPr>
        <p:spPr>
          <a:xfrm>
            <a:off x="4191000" y="1799493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0.172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>
          <a:xfrm>
            <a:off x="3477846" y="1830754"/>
            <a:ext cx="840154" cy="414215"/>
          </a:xfrm>
          <a:custGeom>
            <a:avLst/>
            <a:gdLst>
              <a:gd name="connsiteX0" fmla="*/ 0 w 1125416"/>
              <a:gd name="connsiteY0" fmla="*/ 497058 h 497058"/>
              <a:gd name="connsiteX1" fmla="*/ 506437 w 1125416"/>
              <a:gd name="connsiteY1" fmla="*/ 75028 h 497058"/>
              <a:gd name="connsiteX2" fmla="*/ 1125416 w 1125416"/>
              <a:gd name="connsiteY2" fmla="*/ 46892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497058">
                <a:moveTo>
                  <a:pt x="0" y="497058"/>
                </a:moveTo>
                <a:cubicBezTo>
                  <a:pt x="159434" y="323557"/>
                  <a:pt x="318868" y="150056"/>
                  <a:pt x="506437" y="75028"/>
                </a:cubicBezTo>
                <a:cubicBezTo>
                  <a:pt x="694006" y="0"/>
                  <a:pt x="909711" y="23446"/>
                  <a:pt x="1125416" y="4689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7" name="Freeform 19"/>
          <p:cNvSpPr/>
          <p:nvPr/>
        </p:nvSpPr>
        <p:spPr>
          <a:xfrm>
            <a:off x="3501293" y="2725616"/>
            <a:ext cx="753208" cy="627184"/>
          </a:xfrm>
          <a:custGeom>
            <a:avLst/>
            <a:gdLst>
              <a:gd name="connsiteX0" fmla="*/ 0 w 970671"/>
              <a:gd name="connsiteY0" fmla="*/ 0 h 752621"/>
              <a:gd name="connsiteX1" fmla="*/ 422031 w 970671"/>
              <a:gd name="connsiteY1" fmla="*/ 633046 h 752621"/>
              <a:gd name="connsiteX2" fmla="*/ 970671 w 970671"/>
              <a:gd name="connsiteY2" fmla="*/ 717452 h 75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71" h="752621">
                <a:moveTo>
                  <a:pt x="0" y="0"/>
                </a:moveTo>
                <a:cubicBezTo>
                  <a:pt x="130126" y="256735"/>
                  <a:pt x="260253" y="513471"/>
                  <a:pt x="422031" y="633046"/>
                </a:cubicBezTo>
                <a:cubicBezTo>
                  <a:pt x="583809" y="752621"/>
                  <a:pt x="777240" y="735036"/>
                  <a:pt x="970671" y="71745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cxnSp>
        <p:nvCxnSpPr>
          <p:cNvPr id="8" name="Straight Connector 23"/>
          <p:cNvCxnSpPr>
            <a:stCxn id="5" idx="4"/>
            <a:endCxn id="23" idx="0"/>
          </p:cNvCxnSpPr>
          <p:nvPr/>
        </p:nvCxnSpPr>
        <p:spPr>
          <a:xfrm>
            <a:off x="4572000" y="2307493"/>
            <a:ext cx="63500" cy="7405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4"/>
          <p:cNvSpPr/>
          <p:nvPr/>
        </p:nvSpPr>
        <p:spPr>
          <a:xfrm>
            <a:off x="4889500" y="1897184"/>
            <a:ext cx="773723" cy="488463"/>
          </a:xfrm>
          <a:custGeom>
            <a:avLst/>
            <a:gdLst>
              <a:gd name="connsiteX0" fmla="*/ 928467 w 928467"/>
              <a:gd name="connsiteY0" fmla="*/ 586155 h 586155"/>
              <a:gd name="connsiteX1" fmla="*/ 675249 w 928467"/>
              <a:gd name="connsiteY1" fmla="*/ 93785 h 586155"/>
              <a:gd name="connsiteX2" fmla="*/ 0 w 928467"/>
              <a:gd name="connsiteY2" fmla="*/ 23447 h 5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7" h="586155">
                <a:moveTo>
                  <a:pt x="928467" y="586155"/>
                </a:moveTo>
                <a:cubicBezTo>
                  <a:pt x="879230" y="386862"/>
                  <a:pt x="829993" y="187570"/>
                  <a:pt x="675249" y="93785"/>
                </a:cubicBezTo>
                <a:cubicBezTo>
                  <a:pt x="520505" y="0"/>
                  <a:pt x="260252" y="11723"/>
                  <a:pt x="0" y="2344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0" name="Freeform 25"/>
          <p:cNvSpPr/>
          <p:nvPr/>
        </p:nvSpPr>
        <p:spPr>
          <a:xfrm>
            <a:off x="5016499" y="2878016"/>
            <a:ext cx="643793" cy="422031"/>
          </a:xfrm>
          <a:custGeom>
            <a:avLst/>
            <a:gdLst>
              <a:gd name="connsiteX0" fmla="*/ 858129 w 860474"/>
              <a:gd name="connsiteY0" fmla="*/ 0 h 506437"/>
              <a:gd name="connsiteX1" fmla="*/ 717452 w 860474"/>
              <a:gd name="connsiteY1" fmla="*/ 422030 h 506437"/>
              <a:gd name="connsiteX2" fmla="*/ 0 w 860474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474" h="506437">
                <a:moveTo>
                  <a:pt x="858129" y="0"/>
                </a:moveTo>
                <a:cubicBezTo>
                  <a:pt x="859301" y="168812"/>
                  <a:pt x="860474" y="337624"/>
                  <a:pt x="717452" y="422030"/>
                </a:cubicBezTo>
                <a:cubicBezTo>
                  <a:pt x="574430" y="506436"/>
                  <a:pt x="287215" y="506436"/>
                  <a:pt x="0" y="50643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>
          <a:xfrm>
            <a:off x="5079999" y="2878016"/>
            <a:ext cx="918308" cy="1312984"/>
          </a:xfrm>
          <a:custGeom>
            <a:avLst/>
            <a:gdLst>
              <a:gd name="connsiteX0" fmla="*/ 1012874 w 1280160"/>
              <a:gd name="connsiteY0" fmla="*/ 0 h 1657642"/>
              <a:gd name="connsiteX1" fmla="*/ 1111348 w 1280160"/>
              <a:gd name="connsiteY1" fmla="*/ 1392701 h 1657642"/>
              <a:gd name="connsiteX2" fmla="*/ 0 w 1280160"/>
              <a:gd name="connsiteY2" fmla="*/ 1589649 h 16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657642">
                <a:moveTo>
                  <a:pt x="1012874" y="0"/>
                </a:moveTo>
                <a:cubicBezTo>
                  <a:pt x="1146517" y="563880"/>
                  <a:pt x="1280160" y="1127760"/>
                  <a:pt x="1111348" y="1392701"/>
                </a:cubicBezTo>
                <a:cubicBezTo>
                  <a:pt x="942536" y="1657642"/>
                  <a:pt x="471268" y="1623645"/>
                  <a:pt x="0" y="1589649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4673599" y="3556000"/>
            <a:ext cx="38099" cy="381000"/>
          </a:xfrm>
          <a:custGeom>
            <a:avLst/>
            <a:gdLst>
              <a:gd name="connsiteX0" fmla="*/ 0 w 14067"/>
              <a:gd name="connsiteY0" fmla="*/ 0 h 506437"/>
              <a:gd name="connsiteX1" fmla="*/ 14067 w 14067"/>
              <a:gd name="connsiteY1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506437">
                <a:moveTo>
                  <a:pt x="0" y="0"/>
                </a:moveTo>
                <a:lnTo>
                  <a:pt x="14067" y="506437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3" name="Freeform 28"/>
          <p:cNvSpPr/>
          <p:nvPr/>
        </p:nvSpPr>
        <p:spPr>
          <a:xfrm>
            <a:off x="3921369" y="4179278"/>
            <a:ext cx="572477" cy="519723"/>
          </a:xfrm>
          <a:custGeom>
            <a:avLst/>
            <a:gdLst>
              <a:gd name="connsiteX0" fmla="*/ 663526 w 686972"/>
              <a:gd name="connsiteY0" fmla="*/ 225083 h 623667"/>
              <a:gd name="connsiteX1" fmla="*/ 579120 w 686972"/>
              <a:gd name="connsiteY1" fmla="*/ 576775 h 623667"/>
              <a:gd name="connsiteX2" fmla="*/ 16412 w 686972"/>
              <a:gd name="connsiteY2" fmla="*/ 506436 h 623667"/>
              <a:gd name="connsiteX3" fmla="*/ 480646 w 686972"/>
              <a:gd name="connsiteY3" fmla="*/ 0 h 6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72" h="623667">
                <a:moveTo>
                  <a:pt x="663526" y="225083"/>
                </a:moveTo>
                <a:cubicBezTo>
                  <a:pt x="675249" y="377483"/>
                  <a:pt x="686972" y="529883"/>
                  <a:pt x="579120" y="576775"/>
                </a:cubicBezTo>
                <a:cubicBezTo>
                  <a:pt x="471268" y="623667"/>
                  <a:pt x="32824" y="602565"/>
                  <a:pt x="16412" y="506436"/>
                </a:cubicBezTo>
                <a:cubicBezTo>
                  <a:pt x="0" y="410307"/>
                  <a:pt x="240323" y="205153"/>
                  <a:pt x="48064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746500" y="1587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3539990" y="32866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4635500" y="248622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0.172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461000" y="1787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5143500" y="3311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5821458" y="39370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4254500" y="3604196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0.34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3492500" y="4254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0.426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4071966" y="4974928"/>
            <a:ext cx="150355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</a:defRPr>
            </a:lvl1pPr>
          </a:lstStyle>
          <a:p>
            <a:r>
              <a:rPr lang="en-US" sz="1835"/>
              <a:t>Superstep = 1</a:t>
            </a:r>
            <a:endParaRPr lang="en-US" sz="1835"/>
          </a:p>
        </p:txBody>
      </p:sp>
      <p:sp>
        <p:nvSpPr>
          <p:cNvPr id="23" name="Oval 42"/>
          <p:cNvSpPr/>
          <p:nvPr/>
        </p:nvSpPr>
        <p:spPr>
          <a:xfrm>
            <a:off x="4254500" y="3048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0.34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4" name="Oval 44"/>
          <p:cNvSpPr/>
          <p:nvPr/>
        </p:nvSpPr>
        <p:spPr>
          <a:xfrm>
            <a:off x="4318000" y="3937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0.426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5" name="Oval 45"/>
          <p:cNvSpPr/>
          <p:nvPr/>
        </p:nvSpPr>
        <p:spPr>
          <a:xfrm>
            <a:off x="5270500" y="2413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6" name="Oval 46"/>
          <p:cNvSpPr/>
          <p:nvPr/>
        </p:nvSpPr>
        <p:spPr>
          <a:xfrm>
            <a:off x="3111500" y="22225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PageRank on Pregel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12"/>
          <p:cNvSpPr/>
          <p:nvPr/>
        </p:nvSpPr>
        <p:spPr>
          <a:xfrm>
            <a:off x="4191000" y="1799493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0.051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>
          <a:xfrm>
            <a:off x="3477846" y="1830754"/>
            <a:ext cx="840154" cy="414215"/>
          </a:xfrm>
          <a:custGeom>
            <a:avLst/>
            <a:gdLst>
              <a:gd name="connsiteX0" fmla="*/ 0 w 1125416"/>
              <a:gd name="connsiteY0" fmla="*/ 497058 h 497058"/>
              <a:gd name="connsiteX1" fmla="*/ 506437 w 1125416"/>
              <a:gd name="connsiteY1" fmla="*/ 75028 h 497058"/>
              <a:gd name="connsiteX2" fmla="*/ 1125416 w 1125416"/>
              <a:gd name="connsiteY2" fmla="*/ 46892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497058">
                <a:moveTo>
                  <a:pt x="0" y="497058"/>
                </a:moveTo>
                <a:cubicBezTo>
                  <a:pt x="159434" y="323557"/>
                  <a:pt x="318868" y="150056"/>
                  <a:pt x="506437" y="75028"/>
                </a:cubicBezTo>
                <a:cubicBezTo>
                  <a:pt x="694006" y="0"/>
                  <a:pt x="909711" y="23446"/>
                  <a:pt x="1125416" y="4689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7" name="Freeform 19"/>
          <p:cNvSpPr/>
          <p:nvPr/>
        </p:nvSpPr>
        <p:spPr>
          <a:xfrm>
            <a:off x="3501293" y="2725616"/>
            <a:ext cx="753208" cy="627184"/>
          </a:xfrm>
          <a:custGeom>
            <a:avLst/>
            <a:gdLst>
              <a:gd name="connsiteX0" fmla="*/ 0 w 970671"/>
              <a:gd name="connsiteY0" fmla="*/ 0 h 752621"/>
              <a:gd name="connsiteX1" fmla="*/ 422031 w 970671"/>
              <a:gd name="connsiteY1" fmla="*/ 633046 h 752621"/>
              <a:gd name="connsiteX2" fmla="*/ 970671 w 970671"/>
              <a:gd name="connsiteY2" fmla="*/ 717452 h 75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71" h="752621">
                <a:moveTo>
                  <a:pt x="0" y="0"/>
                </a:moveTo>
                <a:cubicBezTo>
                  <a:pt x="130126" y="256735"/>
                  <a:pt x="260253" y="513471"/>
                  <a:pt x="422031" y="633046"/>
                </a:cubicBezTo>
                <a:cubicBezTo>
                  <a:pt x="583809" y="752621"/>
                  <a:pt x="777240" y="735036"/>
                  <a:pt x="970671" y="71745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cxnSp>
        <p:nvCxnSpPr>
          <p:cNvPr id="8" name="Straight Connector 23"/>
          <p:cNvCxnSpPr>
            <a:stCxn id="5" idx="4"/>
            <a:endCxn id="23" idx="0"/>
          </p:cNvCxnSpPr>
          <p:nvPr/>
        </p:nvCxnSpPr>
        <p:spPr>
          <a:xfrm>
            <a:off x="4572000" y="2307493"/>
            <a:ext cx="63500" cy="7405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4"/>
          <p:cNvSpPr/>
          <p:nvPr/>
        </p:nvSpPr>
        <p:spPr>
          <a:xfrm>
            <a:off x="4889500" y="1897184"/>
            <a:ext cx="773723" cy="488463"/>
          </a:xfrm>
          <a:custGeom>
            <a:avLst/>
            <a:gdLst>
              <a:gd name="connsiteX0" fmla="*/ 928467 w 928467"/>
              <a:gd name="connsiteY0" fmla="*/ 586155 h 586155"/>
              <a:gd name="connsiteX1" fmla="*/ 675249 w 928467"/>
              <a:gd name="connsiteY1" fmla="*/ 93785 h 586155"/>
              <a:gd name="connsiteX2" fmla="*/ 0 w 928467"/>
              <a:gd name="connsiteY2" fmla="*/ 23447 h 5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7" h="586155">
                <a:moveTo>
                  <a:pt x="928467" y="586155"/>
                </a:moveTo>
                <a:cubicBezTo>
                  <a:pt x="879230" y="386862"/>
                  <a:pt x="829993" y="187570"/>
                  <a:pt x="675249" y="93785"/>
                </a:cubicBezTo>
                <a:cubicBezTo>
                  <a:pt x="520505" y="0"/>
                  <a:pt x="260252" y="11723"/>
                  <a:pt x="0" y="2344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0" name="Freeform 25"/>
          <p:cNvSpPr/>
          <p:nvPr/>
        </p:nvSpPr>
        <p:spPr>
          <a:xfrm>
            <a:off x="5016499" y="2878016"/>
            <a:ext cx="643793" cy="422031"/>
          </a:xfrm>
          <a:custGeom>
            <a:avLst/>
            <a:gdLst>
              <a:gd name="connsiteX0" fmla="*/ 858129 w 860474"/>
              <a:gd name="connsiteY0" fmla="*/ 0 h 506437"/>
              <a:gd name="connsiteX1" fmla="*/ 717452 w 860474"/>
              <a:gd name="connsiteY1" fmla="*/ 422030 h 506437"/>
              <a:gd name="connsiteX2" fmla="*/ 0 w 860474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474" h="506437">
                <a:moveTo>
                  <a:pt x="858129" y="0"/>
                </a:moveTo>
                <a:cubicBezTo>
                  <a:pt x="859301" y="168812"/>
                  <a:pt x="860474" y="337624"/>
                  <a:pt x="717452" y="422030"/>
                </a:cubicBezTo>
                <a:cubicBezTo>
                  <a:pt x="574430" y="506436"/>
                  <a:pt x="287215" y="506436"/>
                  <a:pt x="0" y="50643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>
          <a:xfrm>
            <a:off x="5079999" y="2878016"/>
            <a:ext cx="918308" cy="1312984"/>
          </a:xfrm>
          <a:custGeom>
            <a:avLst/>
            <a:gdLst>
              <a:gd name="connsiteX0" fmla="*/ 1012874 w 1280160"/>
              <a:gd name="connsiteY0" fmla="*/ 0 h 1657642"/>
              <a:gd name="connsiteX1" fmla="*/ 1111348 w 1280160"/>
              <a:gd name="connsiteY1" fmla="*/ 1392701 h 1657642"/>
              <a:gd name="connsiteX2" fmla="*/ 0 w 1280160"/>
              <a:gd name="connsiteY2" fmla="*/ 1589649 h 16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657642">
                <a:moveTo>
                  <a:pt x="1012874" y="0"/>
                </a:moveTo>
                <a:cubicBezTo>
                  <a:pt x="1146517" y="563880"/>
                  <a:pt x="1280160" y="1127760"/>
                  <a:pt x="1111348" y="1392701"/>
                </a:cubicBezTo>
                <a:cubicBezTo>
                  <a:pt x="942536" y="1657642"/>
                  <a:pt x="471268" y="1623645"/>
                  <a:pt x="0" y="1589649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4673599" y="3556000"/>
            <a:ext cx="38099" cy="381000"/>
          </a:xfrm>
          <a:custGeom>
            <a:avLst/>
            <a:gdLst>
              <a:gd name="connsiteX0" fmla="*/ 0 w 14067"/>
              <a:gd name="connsiteY0" fmla="*/ 0 h 506437"/>
              <a:gd name="connsiteX1" fmla="*/ 14067 w 14067"/>
              <a:gd name="connsiteY1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506437">
                <a:moveTo>
                  <a:pt x="0" y="0"/>
                </a:moveTo>
                <a:lnTo>
                  <a:pt x="14067" y="506437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3" name="Freeform 28"/>
          <p:cNvSpPr/>
          <p:nvPr/>
        </p:nvSpPr>
        <p:spPr>
          <a:xfrm>
            <a:off x="3921369" y="4179278"/>
            <a:ext cx="572477" cy="519723"/>
          </a:xfrm>
          <a:custGeom>
            <a:avLst/>
            <a:gdLst>
              <a:gd name="connsiteX0" fmla="*/ 663526 w 686972"/>
              <a:gd name="connsiteY0" fmla="*/ 225083 h 623667"/>
              <a:gd name="connsiteX1" fmla="*/ 579120 w 686972"/>
              <a:gd name="connsiteY1" fmla="*/ 576775 h 623667"/>
              <a:gd name="connsiteX2" fmla="*/ 16412 w 686972"/>
              <a:gd name="connsiteY2" fmla="*/ 506436 h 623667"/>
              <a:gd name="connsiteX3" fmla="*/ 480646 w 686972"/>
              <a:gd name="connsiteY3" fmla="*/ 0 h 6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72" h="623667">
                <a:moveTo>
                  <a:pt x="663526" y="225083"/>
                </a:moveTo>
                <a:cubicBezTo>
                  <a:pt x="675249" y="377483"/>
                  <a:pt x="686972" y="529883"/>
                  <a:pt x="579120" y="576775"/>
                </a:cubicBezTo>
                <a:cubicBezTo>
                  <a:pt x="471268" y="623667"/>
                  <a:pt x="32824" y="602565"/>
                  <a:pt x="16412" y="506436"/>
                </a:cubicBezTo>
                <a:cubicBezTo>
                  <a:pt x="0" y="410307"/>
                  <a:pt x="240323" y="205153"/>
                  <a:pt x="48064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746500" y="1587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3539990" y="32866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4635500" y="248622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0.051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461000" y="1787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5143500" y="3311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5821458" y="39370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4191000" y="36041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0.197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3492500" y="42545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0.69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4071966" y="4974928"/>
            <a:ext cx="150355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</a:defRPr>
            </a:lvl1pPr>
          </a:lstStyle>
          <a:p>
            <a:r>
              <a:rPr lang="en-US" sz="1835"/>
              <a:t>Superstep = 2</a:t>
            </a:r>
            <a:endParaRPr lang="en-US" sz="1835"/>
          </a:p>
        </p:txBody>
      </p:sp>
      <p:sp>
        <p:nvSpPr>
          <p:cNvPr id="23" name="Oval 42"/>
          <p:cNvSpPr/>
          <p:nvPr/>
        </p:nvSpPr>
        <p:spPr>
          <a:xfrm>
            <a:off x="4254500" y="3048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0.197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4" name="Oval 44"/>
          <p:cNvSpPr/>
          <p:nvPr/>
        </p:nvSpPr>
        <p:spPr>
          <a:xfrm>
            <a:off x="4318000" y="3937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0.69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5" name="Oval 45"/>
          <p:cNvSpPr/>
          <p:nvPr/>
        </p:nvSpPr>
        <p:spPr>
          <a:xfrm>
            <a:off x="5270500" y="2413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6" name="Oval 46"/>
          <p:cNvSpPr/>
          <p:nvPr/>
        </p:nvSpPr>
        <p:spPr>
          <a:xfrm>
            <a:off x="3111500" y="22225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PageRank on Pregel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29" name="Oval 12"/>
          <p:cNvSpPr/>
          <p:nvPr/>
        </p:nvSpPr>
        <p:spPr>
          <a:xfrm>
            <a:off x="4191000" y="1799493"/>
            <a:ext cx="762000" cy="508000"/>
          </a:xfrm>
          <a:prstGeom prst="ellipse">
            <a:avLst/>
          </a:prstGeom>
          <a:solidFill>
            <a:srgbClr val="FFBDD8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0.051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0" name="Freeform 17"/>
          <p:cNvSpPr/>
          <p:nvPr/>
        </p:nvSpPr>
        <p:spPr>
          <a:xfrm>
            <a:off x="3477846" y="1830754"/>
            <a:ext cx="840154" cy="414215"/>
          </a:xfrm>
          <a:custGeom>
            <a:avLst/>
            <a:gdLst>
              <a:gd name="connsiteX0" fmla="*/ 0 w 1125416"/>
              <a:gd name="connsiteY0" fmla="*/ 497058 h 497058"/>
              <a:gd name="connsiteX1" fmla="*/ 506437 w 1125416"/>
              <a:gd name="connsiteY1" fmla="*/ 75028 h 497058"/>
              <a:gd name="connsiteX2" fmla="*/ 1125416 w 1125416"/>
              <a:gd name="connsiteY2" fmla="*/ 46892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497058">
                <a:moveTo>
                  <a:pt x="0" y="497058"/>
                </a:moveTo>
                <a:cubicBezTo>
                  <a:pt x="159434" y="323557"/>
                  <a:pt x="318868" y="150056"/>
                  <a:pt x="506437" y="75028"/>
                </a:cubicBezTo>
                <a:cubicBezTo>
                  <a:pt x="694006" y="0"/>
                  <a:pt x="909711" y="23446"/>
                  <a:pt x="1125416" y="4689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1" name="Freeform 19"/>
          <p:cNvSpPr/>
          <p:nvPr/>
        </p:nvSpPr>
        <p:spPr>
          <a:xfrm>
            <a:off x="3501293" y="2725616"/>
            <a:ext cx="753208" cy="627184"/>
          </a:xfrm>
          <a:custGeom>
            <a:avLst/>
            <a:gdLst>
              <a:gd name="connsiteX0" fmla="*/ 0 w 970671"/>
              <a:gd name="connsiteY0" fmla="*/ 0 h 752621"/>
              <a:gd name="connsiteX1" fmla="*/ 422031 w 970671"/>
              <a:gd name="connsiteY1" fmla="*/ 633046 h 752621"/>
              <a:gd name="connsiteX2" fmla="*/ 970671 w 970671"/>
              <a:gd name="connsiteY2" fmla="*/ 717452 h 75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71" h="752621">
                <a:moveTo>
                  <a:pt x="0" y="0"/>
                </a:moveTo>
                <a:cubicBezTo>
                  <a:pt x="130126" y="256735"/>
                  <a:pt x="260253" y="513471"/>
                  <a:pt x="422031" y="633046"/>
                </a:cubicBezTo>
                <a:cubicBezTo>
                  <a:pt x="583809" y="752621"/>
                  <a:pt x="777240" y="735036"/>
                  <a:pt x="970671" y="71745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cxnSp>
        <p:nvCxnSpPr>
          <p:cNvPr id="32" name="Straight Connector 23"/>
          <p:cNvCxnSpPr>
            <a:stCxn id="29" idx="4"/>
            <a:endCxn id="47" idx="0"/>
          </p:cNvCxnSpPr>
          <p:nvPr/>
        </p:nvCxnSpPr>
        <p:spPr>
          <a:xfrm>
            <a:off x="4572000" y="2307493"/>
            <a:ext cx="63500" cy="7405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24"/>
          <p:cNvSpPr/>
          <p:nvPr/>
        </p:nvSpPr>
        <p:spPr>
          <a:xfrm>
            <a:off x="4889500" y="1897184"/>
            <a:ext cx="773723" cy="488463"/>
          </a:xfrm>
          <a:custGeom>
            <a:avLst/>
            <a:gdLst>
              <a:gd name="connsiteX0" fmla="*/ 928467 w 928467"/>
              <a:gd name="connsiteY0" fmla="*/ 586155 h 586155"/>
              <a:gd name="connsiteX1" fmla="*/ 675249 w 928467"/>
              <a:gd name="connsiteY1" fmla="*/ 93785 h 586155"/>
              <a:gd name="connsiteX2" fmla="*/ 0 w 928467"/>
              <a:gd name="connsiteY2" fmla="*/ 23447 h 5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7" h="586155">
                <a:moveTo>
                  <a:pt x="928467" y="586155"/>
                </a:moveTo>
                <a:cubicBezTo>
                  <a:pt x="879230" y="386862"/>
                  <a:pt x="829993" y="187570"/>
                  <a:pt x="675249" y="93785"/>
                </a:cubicBezTo>
                <a:cubicBezTo>
                  <a:pt x="520505" y="0"/>
                  <a:pt x="260252" y="11723"/>
                  <a:pt x="0" y="2344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4" name="Freeform 25"/>
          <p:cNvSpPr/>
          <p:nvPr/>
        </p:nvSpPr>
        <p:spPr>
          <a:xfrm>
            <a:off x="5016499" y="2878016"/>
            <a:ext cx="643793" cy="422031"/>
          </a:xfrm>
          <a:custGeom>
            <a:avLst/>
            <a:gdLst>
              <a:gd name="connsiteX0" fmla="*/ 858129 w 860474"/>
              <a:gd name="connsiteY0" fmla="*/ 0 h 506437"/>
              <a:gd name="connsiteX1" fmla="*/ 717452 w 860474"/>
              <a:gd name="connsiteY1" fmla="*/ 422030 h 506437"/>
              <a:gd name="connsiteX2" fmla="*/ 0 w 860474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474" h="506437">
                <a:moveTo>
                  <a:pt x="858129" y="0"/>
                </a:moveTo>
                <a:cubicBezTo>
                  <a:pt x="859301" y="168812"/>
                  <a:pt x="860474" y="337624"/>
                  <a:pt x="717452" y="422030"/>
                </a:cubicBezTo>
                <a:cubicBezTo>
                  <a:pt x="574430" y="506436"/>
                  <a:pt x="287215" y="506436"/>
                  <a:pt x="0" y="506437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5" name="Freeform 26"/>
          <p:cNvSpPr/>
          <p:nvPr/>
        </p:nvSpPr>
        <p:spPr>
          <a:xfrm>
            <a:off x="5079999" y="2878016"/>
            <a:ext cx="918308" cy="1312984"/>
          </a:xfrm>
          <a:custGeom>
            <a:avLst/>
            <a:gdLst>
              <a:gd name="connsiteX0" fmla="*/ 1012874 w 1280160"/>
              <a:gd name="connsiteY0" fmla="*/ 0 h 1657642"/>
              <a:gd name="connsiteX1" fmla="*/ 1111348 w 1280160"/>
              <a:gd name="connsiteY1" fmla="*/ 1392701 h 1657642"/>
              <a:gd name="connsiteX2" fmla="*/ 0 w 1280160"/>
              <a:gd name="connsiteY2" fmla="*/ 1589649 h 16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657642">
                <a:moveTo>
                  <a:pt x="1012874" y="0"/>
                </a:moveTo>
                <a:cubicBezTo>
                  <a:pt x="1146517" y="563880"/>
                  <a:pt x="1280160" y="1127760"/>
                  <a:pt x="1111348" y="1392701"/>
                </a:cubicBezTo>
                <a:cubicBezTo>
                  <a:pt x="942536" y="1657642"/>
                  <a:pt x="471268" y="1623645"/>
                  <a:pt x="0" y="1589649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6" name="Freeform 27"/>
          <p:cNvSpPr/>
          <p:nvPr/>
        </p:nvSpPr>
        <p:spPr>
          <a:xfrm>
            <a:off x="4673599" y="3556000"/>
            <a:ext cx="38099" cy="381000"/>
          </a:xfrm>
          <a:custGeom>
            <a:avLst/>
            <a:gdLst>
              <a:gd name="connsiteX0" fmla="*/ 0 w 14067"/>
              <a:gd name="connsiteY0" fmla="*/ 0 h 506437"/>
              <a:gd name="connsiteX1" fmla="*/ 14067 w 14067"/>
              <a:gd name="connsiteY1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506437">
                <a:moveTo>
                  <a:pt x="0" y="0"/>
                </a:moveTo>
                <a:lnTo>
                  <a:pt x="14067" y="506437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7" name="Freeform 28"/>
          <p:cNvSpPr/>
          <p:nvPr/>
        </p:nvSpPr>
        <p:spPr>
          <a:xfrm>
            <a:off x="3921369" y="4179278"/>
            <a:ext cx="572477" cy="519723"/>
          </a:xfrm>
          <a:custGeom>
            <a:avLst/>
            <a:gdLst>
              <a:gd name="connsiteX0" fmla="*/ 663526 w 686972"/>
              <a:gd name="connsiteY0" fmla="*/ 225083 h 623667"/>
              <a:gd name="connsiteX1" fmla="*/ 579120 w 686972"/>
              <a:gd name="connsiteY1" fmla="*/ 576775 h 623667"/>
              <a:gd name="connsiteX2" fmla="*/ 16412 w 686972"/>
              <a:gd name="connsiteY2" fmla="*/ 506436 h 623667"/>
              <a:gd name="connsiteX3" fmla="*/ 480646 w 686972"/>
              <a:gd name="connsiteY3" fmla="*/ 0 h 6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72" h="623667">
                <a:moveTo>
                  <a:pt x="663526" y="225083"/>
                </a:moveTo>
                <a:cubicBezTo>
                  <a:pt x="675249" y="377483"/>
                  <a:pt x="686972" y="529883"/>
                  <a:pt x="579120" y="576775"/>
                </a:cubicBezTo>
                <a:cubicBezTo>
                  <a:pt x="471268" y="623667"/>
                  <a:pt x="32824" y="602565"/>
                  <a:pt x="16412" y="506436"/>
                </a:cubicBezTo>
                <a:cubicBezTo>
                  <a:pt x="0" y="410307"/>
                  <a:pt x="240323" y="205153"/>
                  <a:pt x="48064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3746500" y="1587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39" name="TextBox 31"/>
          <p:cNvSpPr txBox="1"/>
          <p:nvPr/>
        </p:nvSpPr>
        <p:spPr>
          <a:xfrm>
            <a:off x="3539990" y="32866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0" name="TextBox 32"/>
          <p:cNvSpPr txBox="1"/>
          <p:nvPr/>
        </p:nvSpPr>
        <p:spPr>
          <a:xfrm>
            <a:off x="4635500" y="248622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0.051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1" name="TextBox 33"/>
          <p:cNvSpPr txBox="1"/>
          <p:nvPr/>
        </p:nvSpPr>
        <p:spPr>
          <a:xfrm>
            <a:off x="5461000" y="1787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2" name="TextBox 34"/>
          <p:cNvSpPr txBox="1"/>
          <p:nvPr/>
        </p:nvSpPr>
        <p:spPr>
          <a:xfrm>
            <a:off x="5143500" y="3311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3" name="TextBox 35"/>
          <p:cNvSpPr txBox="1"/>
          <p:nvPr/>
        </p:nvSpPr>
        <p:spPr>
          <a:xfrm>
            <a:off x="5821458" y="39370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4" name="TextBox 36"/>
          <p:cNvSpPr txBox="1"/>
          <p:nvPr/>
        </p:nvSpPr>
        <p:spPr>
          <a:xfrm>
            <a:off x="4191000" y="36041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0.095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5" name="TextBox 37"/>
          <p:cNvSpPr txBox="1"/>
          <p:nvPr/>
        </p:nvSpPr>
        <p:spPr>
          <a:xfrm>
            <a:off x="3492500" y="4254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0.794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4071966" y="4974928"/>
            <a:ext cx="150355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</a:defRPr>
            </a:lvl1pPr>
          </a:lstStyle>
          <a:p>
            <a:r>
              <a:rPr lang="en-US" sz="1835"/>
              <a:t>Superstep = 3</a:t>
            </a:r>
            <a:endParaRPr lang="en-US" sz="1835"/>
          </a:p>
        </p:txBody>
      </p:sp>
      <p:sp>
        <p:nvSpPr>
          <p:cNvPr id="47" name="Oval 42"/>
          <p:cNvSpPr/>
          <p:nvPr/>
        </p:nvSpPr>
        <p:spPr>
          <a:xfrm>
            <a:off x="4254500" y="3048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0.095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48" name="Oval 44"/>
          <p:cNvSpPr/>
          <p:nvPr/>
        </p:nvSpPr>
        <p:spPr>
          <a:xfrm>
            <a:off x="4318000" y="3937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0.792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49" name="Oval 45"/>
          <p:cNvSpPr/>
          <p:nvPr/>
        </p:nvSpPr>
        <p:spPr>
          <a:xfrm>
            <a:off x="5270500" y="2413000"/>
            <a:ext cx="762000" cy="508000"/>
          </a:xfrm>
          <a:prstGeom prst="ellipse">
            <a:avLst/>
          </a:prstGeom>
          <a:solidFill>
            <a:srgbClr val="FFBDD8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50" name="Oval 46"/>
          <p:cNvSpPr/>
          <p:nvPr/>
        </p:nvSpPr>
        <p:spPr>
          <a:xfrm>
            <a:off x="3111500" y="2222500"/>
            <a:ext cx="762000" cy="508000"/>
          </a:xfrm>
          <a:prstGeom prst="ellipse">
            <a:avLst/>
          </a:prstGeom>
          <a:solidFill>
            <a:srgbClr val="FFBDD8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51" name="Oval 41"/>
          <p:cNvSpPr/>
          <p:nvPr/>
        </p:nvSpPr>
        <p:spPr>
          <a:xfrm>
            <a:off x="1524000" y="3175000"/>
            <a:ext cx="762000" cy="508000"/>
          </a:xfrm>
          <a:prstGeom prst="ellipse">
            <a:avLst/>
          </a:prstGeom>
          <a:solidFill>
            <a:srgbClr val="FFBDD8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016000" y="3730575"/>
            <a:ext cx="1940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66"/>
                </a:solidFill>
                <a:latin typeface="Calibri" panose="020F0502020204030204"/>
              </a:rPr>
              <a:t>Computation converged</a:t>
            </a:r>
            <a:endParaRPr lang="en-US" sz="1400">
              <a:solidFill>
                <a:srgbClr val="FF0066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PageRank on Pregel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12"/>
          <p:cNvSpPr/>
          <p:nvPr/>
        </p:nvSpPr>
        <p:spPr>
          <a:xfrm>
            <a:off x="4191000" y="1799493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0.051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6" name="Freeform 17"/>
          <p:cNvSpPr/>
          <p:nvPr/>
        </p:nvSpPr>
        <p:spPr>
          <a:xfrm>
            <a:off x="3477846" y="1830754"/>
            <a:ext cx="840154" cy="414215"/>
          </a:xfrm>
          <a:custGeom>
            <a:avLst/>
            <a:gdLst>
              <a:gd name="connsiteX0" fmla="*/ 0 w 1125416"/>
              <a:gd name="connsiteY0" fmla="*/ 497058 h 497058"/>
              <a:gd name="connsiteX1" fmla="*/ 506437 w 1125416"/>
              <a:gd name="connsiteY1" fmla="*/ 75028 h 497058"/>
              <a:gd name="connsiteX2" fmla="*/ 1125416 w 1125416"/>
              <a:gd name="connsiteY2" fmla="*/ 46892 h 49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5416" h="497058">
                <a:moveTo>
                  <a:pt x="0" y="497058"/>
                </a:moveTo>
                <a:cubicBezTo>
                  <a:pt x="159434" y="323557"/>
                  <a:pt x="318868" y="150056"/>
                  <a:pt x="506437" y="75028"/>
                </a:cubicBezTo>
                <a:cubicBezTo>
                  <a:pt x="694006" y="0"/>
                  <a:pt x="909711" y="23446"/>
                  <a:pt x="1125416" y="46892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7" name="Freeform 19"/>
          <p:cNvSpPr/>
          <p:nvPr/>
        </p:nvSpPr>
        <p:spPr>
          <a:xfrm>
            <a:off x="3501293" y="2725616"/>
            <a:ext cx="753208" cy="627184"/>
          </a:xfrm>
          <a:custGeom>
            <a:avLst/>
            <a:gdLst>
              <a:gd name="connsiteX0" fmla="*/ 0 w 970671"/>
              <a:gd name="connsiteY0" fmla="*/ 0 h 752621"/>
              <a:gd name="connsiteX1" fmla="*/ 422031 w 970671"/>
              <a:gd name="connsiteY1" fmla="*/ 633046 h 752621"/>
              <a:gd name="connsiteX2" fmla="*/ 970671 w 970671"/>
              <a:gd name="connsiteY2" fmla="*/ 717452 h 75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671" h="752621">
                <a:moveTo>
                  <a:pt x="0" y="0"/>
                </a:moveTo>
                <a:cubicBezTo>
                  <a:pt x="130126" y="256735"/>
                  <a:pt x="260253" y="513471"/>
                  <a:pt x="422031" y="633046"/>
                </a:cubicBezTo>
                <a:cubicBezTo>
                  <a:pt x="583809" y="752621"/>
                  <a:pt x="777240" y="735036"/>
                  <a:pt x="970671" y="717452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cxnSp>
        <p:nvCxnSpPr>
          <p:cNvPr id="8" name="Straight Connector 23"/>
          <p:cNvCxnSpPr>
            <a:stCxn id="5" idx="4"/>
            <a:endCxn id="23" idx="0"/>
          </p:cNvCxnSpPr>
          <p:nvPr/>
        </p:nvCxnSpPr>
        <p:spPr>
          <a:xfrm>
            <a:off x="4572000" y="2307493"/>
            <a:ext cx="63500" cy="7405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4"/>
          <p:cNvSpPr/>
          <p:nvPr/>
        </p:nvSpPr>
        <p:spPr>
          <a:xfrm>
            <a:off x="4889500" y="1897184"/>
            <a:ext cx="773723" cy="488463"/>
          </a:xfrm>
          <a:custGeom>
            <a:avLst/>
            <a:gdLst>
              <a:gd name="connsiteX0" fmla="*/ 928467 w 928467"/>
              <a:gd name="connsiteY0" fmla="*/ 586155 h 586155"/>
              <a:gd name="connsiteX1" fmla="*/ 675249 w 928467"/>
              <a:gd name="connsiteY1" fmla="*/ 93785 h 586155"/>
              <a:gd name="connsiteX2" fmla="*/ 0 w 928467"/>
              <a:gd name="connsiteY2" fmla="*/ 23447 h 58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7" h="586155">
                <a:moveTo>
                  <a:pt x="928467" y="586155"/>
                </a:moveTo>
                <a:cubicBezTo>
                  <a:pt x="879230" y="386862"/>
                  <a:pt x="829993" y="187570"/>
                  <a:pt x="675249" y="93785"/>
                </a:cubicBezTo>
                <a:cubicBezTo>
                  <a:pt x="520505" y="0"/>
                  <a:pt x="260252" y="11723"/>
                  <a:pt x="0" y="2344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0" name="Freeform 25"/>
          <p:cNvSpPr/>
          <p:nvPr/>
        </p:nvSpPr>
        <p:spPr>
          <a:xfrm>
            <a:off x="5016499" y="2878016"/>
            <a:ext cx="643793" cy="422031"/>
          </a:xfrm>
          <a:custGeom>
            <a:avLst/>
            <a:gdLst>
              <a:gd name="connsiteX0" fmla="*/ 858129 w 860474"/>
              <a:gd name="connsiteY0" fmla="*/ 0 h 506437"/>
              <a:gd name="connsiteX1" fmla="*/ 717452 w 860474"/>
              <a:gd name="connsiteY1" fmla="*/ 422030 h 506437"/>
              <a:gd name="connsiteX2" fmla="*/ 0 w 860474"/>
              <a:gd name="connsiteY2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474" h="506437">
                <a:moveTo>
                  <a:pt x="858129" y="0"/>
                </a:moveTo>
                <a:cubicBezTo>
                  <a:pt x="859301" y="168812"/>
                  <a:pt x="860474" y="337624"/>
                  <a:pt x="717452" y="422030"/>
                </a:cubicBezTo>
                <a:cubicBezTo>
                  <a:pt x="574430" y="506436"/>
                  <a:pt x="287215" y="506436"/>
                  <a:pt x="0" y="5064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1" name="Freeform 26"/>
          <p:cNvSpPr/>
          <p:nvPr/>
        </p:nvSpPr>
        <p:spPr>
          <a:xfrm>
            <a:off x="5079999" y="2878016"/>
            <a:ext cx="918308" cy="1312984"/>
          </a:xfrm>
          <a:custGeom>
            <a:avLst/>
            <a:gdLst>
              <a:gd name="connsiteX0" fmla="*/ 1012874 w 1280160"/>
              <a:gd name="connsiteY0" fmla="*/ 0 h 1657642"/>
              <a:gd name="connsiteX1" fmla="*/ 1111348 w 1280160"/>
              <a:gd name="connsiteY1" fmla="*/ 1392701 h 1657642"/>
              <a:gd name="connsiteX2" fmla="*/ 0 w 1280160"/>
              <a:gd name="connsiteY2" fmla="*/ 1589649 h 16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1657642">
                <a:moveTo>
                  <a:pt x="1012874" y="0"/>
                </a:moveTo>
                <a:cubicBezTo>
                  <a:pt x="1146517" y="563880"/>
                  <a:pt x="1280160" y="1127760"/>
                  <a:pt x="1111348" y="1392701"/>
                </a:cubicBezTo>
                <a:cubicBezTo>
                  <a:pt x="942536" y="1657642"/>
                  <a:pt x="471268" y="1623645"/>
                  <a:pt x="0" y="1589649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2" name="Freeform 27"/>
          <p:cNvSpPr/>
          <p:nvPr/>
        </p:nvSpPr>
        <p:spPr>
          <a:xfrm>
            <a:off x="4673599" y="3556000"/>
            <a:ext cx="38099" cy="381000"/>
          </a:xfrm>
          <a:custGeom>
            <a:avLst/>
            <a:gdLst>
              <a:gd name="connsiteX0" fmla="*/ 0 w 14067"/>
              <a:gd name="connsiteY0" fmla="*/ 0 h 506437"/>
              <a:gd name="connsiteX1" fmla="*/ 14067 w 14067"/>
              <a:gd name="connsiteY1" fmla="*/ 506437 h 506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67" h="506437">
                <a:moveTo>
                  <a:pt x="0" y="0"/>
                </a:moveTo>
                <a:lnTo>
                  <a:pt x="14067" y="506437"/>
                </a:ln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3" name="Freeform 28"/>
          <p:cNvSpPr/>
          <p:nvPr/>
        </p:nvSpPr>
        <p:spPr>
          <a:xfrm>
            <a:off x="3921369" y="4179278"/>
            <a:ext cx="572477" cy="519723"/>
          </a:xfrm>
          <a:custGeom>
            <a:avLst/>
            <a:gdLst>
              <a:gd name="connsiteX0" fmla="*/ 663526 w 686972"/>
              <a:gd name="connsiteY0" fmla="*/ 225083 h 623667"/>
              <a:gd name="connsiteX1" fmla="*/ 579120 w 686972"/>
              <a:gd name="connsiteY1" fmla="*/ 576775 h 623667"/>
              <a:gd name="connsiteX2" fmla="*/ 16412 w 686972"/>
              <a:gd name="connsiteY2" fmla="*/ 506436 h 623667"/>
              <a:gd name="connsiteX3" fmla="*/ 480646 w 686972"/>
              <a:gd name="connsiteY3" fmla="*/ 0 h 62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72" h="623667">
                <a:moveTo>
                  <a:pt x="663526" y="225083"/>
                </a:moveTo>
                <a:cubicBezTo>
                  <a:pt x="675249" y="377483"/>
                  <a:pt x="686972" y="529883"/>
                  <a:pt x="579120" y="576775"/>
                </a:cubicBezTo>
                <a:cubicBezTo>
                  <a:pt x="471268" y="623667"/>
                  <a:pt x="32824" y="602565"/>
                  <a:pt x="16412" y="506436"/>
                </a:cubicBezTo>
                <a:cubicBezTo>
                  <a:pt x="0" y="410307"/>
                  <a:pt x="240323" y="205153"/>
                  <a:pt x="480646" y="0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746500" y="1587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5" name="TextBox 31"/>
          <p:cNvSpPr txBox="1"/>
          <p:nvPr/>
        </p:nvSpPr>
        <p:spPr>
          <a:xfrm>
            <a:off x="3539990" y="32866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4635500" y="248622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0.051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461000" y="1787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8" name="TextBox 34"/>
          <p:cNvSpPr txBox="1"/>
          <p:nvPr/>
        </p:nvSpPr>
        <p:spPr>
          <a:xfrm>
            <a:off x="5143500" y="331172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5821458" y="393700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0.01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0" name="TextBox 36"/>
          <p:cNvSpPr txBox="1"/>
          <p:nvPr/>
        </p:nvSpPr>
        <p:spPr>
          <a:xfrm>
            <a:off x="4191000" y="360419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0.095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1" name="TextBox 37"/>
          <p:cNvSpPr txBox="1"/>
          <p:nvPr/>
        </p:nvSpPr>
        <p:spPr>
          <a:xfrm>
            <a:off x="3492500" y="42545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1F497D"/>
                </a:solidFill>
                <a:latin typeface="Calibri" panose="020F0502020204030204"/>
              </a:rPr>
              <a:t>0.794</a:t>
            </a:r>
            <a:endParaRPr lang="en-US" sz="1100" b="1">
              <a:solidFill>
                <a:srgbClr val="1F497D"/>
              </a:solidFill>
              <a:latin typeface="Calibri" panose="020F0502020204030204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4071966" y="4974928"/>
            <a:ext cx="1503553" cy="374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2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</a:defRPr>
            </a:lvl1pPr>
          </a:lstStyle>
          <a:p>
            <a:r>
              <a:rPr lang="en-US" sz="1835"/>
              <a:t>Superstep = 4</a:t>
            </a:r>
            <a:endParaRPr lang="en-US" sz="1835"/>
          </a:p>
        </p:txBody>
      </p:sp>
      <p:sp>
        <p:nvSpPr>
          <p:cNvPr id="23" name="Oval 42"/>
          <p:cNvSpPr/>
          <p:nvPr/>
        </p:nvSpPr>
        <p:spPr>
          <a:xfrm>
            <a:off x="4254500" y="3048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0.095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4" name="Oval 44"/>
          <p:cNvSpPr/>
          <p:nvPr/>
        </p:nvSpPr>
        <p:spPr>
          <a:xfrm>
            <a:off x="4318000" y="3937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0.792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5" name="Oval 45"/>
          <p:cNvSpPr/>
          <p:nvPr/>
        </p:nvSpPr>
        <p:spPr>
          <a:xfrm>
            <a:off x="5270500" y="24130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26" name="Oval 46"/>
          <p:cNvSpPr/>
          <p:nvPr/>
        </p:nvSpPr>
        <p:spPr>
          <a:xfrm>
            <a:off x="3111500" y="2222500"/>
            <a:ext cx="762000" cy="50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prstClr val="black"/>
                </a:solidFill>
              </a:rPr>
              <a:t>0.03</a:t>
            </a:r>
            <a:endParaRPr lang="en-US" sz="1100" b="1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PageRank on Pregel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5"/>
          <p:cNvSpPr txBox="1"/>
          <p:nvPr/>
        </p:nvSpPr>
        <p:spPr>
          <a:xfrm>
            <a:off x="552076" y="1149075"/>
            <a:ext cx="6159500" cy="4128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9860" indent="-285750">
              <a:spcBef>
                <a:spcPct val="20000"/>
              </a:spcBef>
              <a:defRPr/>
            </a:pPr>
            <a:r>
              <a:rPr lang="en-IN" sz="15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IN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IN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PR value of each vertex 1/</a:t>
            </a:r>
            <a:r>
              <a:rPr lang="en-IN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IN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IN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PageRankVertex</a:t>
            </a:r>
            <a:r>
              <a:rPr lang="en-US" sz="16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&gt;= 1)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double sum = 0;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(; 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-&gt;Done();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-&gt;Next())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-&gt;Value();  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MutableValue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0.15/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+ 0.85*sum;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30) {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const int64 n =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GetOutEdgeIterator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().size();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SendMessageToAllNeighbors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n);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 else {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VoteToHalt</a:t>
            </a:r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3200" y="380103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3"/>
                </a:solidFill>
              </a:rPr>
              <a:t>Set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to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30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by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experience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65556" y="2070848"/>
            <a:ext cx="643829" cy="493059"/>
          </a:xfrm>
          <a:prstGeom prst="ellipse">
            <a:avLst/>
          </a:prstGeom>
          <a:noFill/>
          <a:ln w="12700"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3200" y="423133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accent3"/>
                </a:solidFill>
              </a:rPr>
              <a:t>GetValue</a:t>
            </a:r>
            <a:r>
              <a:rPr kumimoji="1" lang="en-US" altLang="zh-CN" sz="1400" dirty="0">
                <a:solidFill>
                  <a:schemeClr val="accent3"/>
                </a:solidFill>
              </a:rPr>
              <a:t>: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get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value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set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by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accent3"/>
                </a:solidFill>
              </a:rPr>
              <a:t>MutableValue</a:t>
            </a:r>
            <a:r>
              <a:rPr kumimoji="1" lang="en-US" altLang="zh-CN" sz="1400" dirty="0">
                <a:solidFill>
                  <a:schemeClr val="accent3"/>
                </a:solidFill>
              </a:rPr>
              <a:t>()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Vertex-centric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programing of an iteration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b="0" dirty="0"/>
              <a:t>In Vertex-centric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programming, each vertex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will: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C00000"/>
                </a:solidFill>
              </a:rPr>
              <a:t>Receives messages </a:t>
            </a:r>
            <a:r>
              <a:rPr kumimoji="1" lang="en-US" altLang="zh-CN" b="0" dirty="0"/>
              <a:t>sent in the previous </a:t>
            </a:r>
            <a:r>
              <a:rPr kumimoji="1" lang="en-US" altLang="zh-CN" dirty="0">
                <a:solidFill>
                  <a:srgbClr val="C00000"/>
                </a:solidFill>
              </a:rPr>
              <a:t>iteration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b="0" dirty="0"/>
              <a:t>Executes the same </a:t>
            </a:r>
            <a:r>
              <a:rPr kumimoji="1" lang="en-US" altLang="zh-CN" dirty="0">
                <a:solidFill>
                  <a:srgbClr val="C00000"/>
                </a:solidFill>
              </a:rPr>
              <a:t>user-defined function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zh-CN" b="0" dirty="0"/>
              <a:t>Modifies its value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If active, sends messages to other vertices </a:t>
            </a:r>
            <a:br>
              <a:rPr kumimoji="1" lang="en-US" altLang="zh-CN" b="0" dirty="0"/>
            </a:br>
            <a:r>
              <a:rPr kumimoji="1" lang="en-US" altLang="zh-CN" b="0" dirty="0"/>
              <a:t>(received in the </a:t>
            </a:r>
            <a:r>
              <a:rPr kumimoji="1" lang="en-US" altLang="zh-CN" dirty="0">
                <a:solidFill>
                  <a:srgbClr val="C00000"/>
                </a:solidFill>
              </a:rPr>
              <a:t>next</a:t>
            </a:r>
            <a:r>
              <a:rPr kumimoji="1" lang="en-US" altLang="zh-CN" b="0" dirty="0"/>
              <a:t> iteration)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Votes to halt if it has no further work to do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kumimoji="1" lang="en-US" altLang="zh-CN" b="0" dirty="0"/>
              <a:t> inactive</a:t>
            </a:r>
            <a:endParaRPr kumimoji="1" lang="en-US" altLang="zh-CN" b="0" dirty="0"/>
          </a:p>
          <a:p>
            <a:r>
              <a:rPr kumimoji="1" lang="en-US" altLang="zh-CN" b="0" dirty="0"/>
              <a:t>Terminate when all vertices are </a:t>
            </a:r>
            <a:r>
              <a:rPr kumimoji="1" lang="en-US" altLang="zh-CN" dirty="0">
                <a:solidFill>
                  <a:srgbClr val="C00000"/>
                </a:solidFill>
              </a:rPr>
              <a:t>inactive</a:t>
            </a:r>
            <a:r>
              <a:rPr kumimoji="1" lang="en-US" altLang="zh-CN" b="0" dirty="0"/>
              <a:t> and </a:t>
            </a:r>
            <a:r>
              <a:rPr kumimoji="1" lang="en-US" altLang="zh-CN" dirty="0">
                <a:solidFill>
                  <a:srgbClr val="C00000"/>
                </a:solidFill>
              </a:rPr>
              <a:t>no messages </a:t>
            </a:r>
            <a:r>
              <a:rPr kumimoji="1" lang="en-US" altLang="zh-CN" b="0" dirty="0"/>
              <a:t>in transmit</a:t>
            </a:r>
            <a:endParaRPr kumimoji="1"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6553200" y="2275368"/>
            <a:ext cx="2258016" cy="178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PageRank on Pregel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Content Placeholder 5"/>
          <p:cNvSpPr txBox="1"/>
          <p:nvPr/>
        </p:nvSpPr>
        <p:spPr>
          <a:xfrm>
            <a:off x="552076" y="1149075"/>
            <a:ext cx="6159500" cy="4128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9860" indent="-285750">
              <a:spcBef>
                <a:spcPct val="20000"/>
              </a:spcBef>
              <a:defRPr/>
            </a:pPr>
            <a:r>
              <a:rPr lang="en-I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I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PR value of each vertex 1/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PageRankVertex</a:t>
            </a:r>
            <a:r>
              <a:rPr lang="en-US" sz="16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&gt;= 1)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double sum = 0;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(; 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-&gt;Done();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-&gt;Next())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-&gt;Value();  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MutableValue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0.15/</a:t>
            </a:r>
            <a:r>
              <a:rPr lang="en-US" altLang="zh-CN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+ 0.85*sum;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30)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int64 n = </a:t>
            </a:r>
            <a:r>
              <a:rPr lang="en-US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GetOutEdgeIterator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().size();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SendMessageToAllNeighbors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/ n);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VoteToHalt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53200" y="380103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3"/>
                </a:solidFill>
              </a:rPr>
              <a:t>Set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to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30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by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experience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65556" y="2070848"/>
            <a:ext cx="643829" cy="493059"/>
          </a:xfrm>
          <a:prstGeom prst="ellipse">
            <a:avLst/>
          </a:prstGeom>
          <a:noFill/>
          <a:ln w="12700">
            <a:solidFill>
              <a:schemeClr val="accent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53200" y="4231338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chemeClr val="accent3"/>
                </a:solidFill>
              </a:rPr>
              <a:t>GetValue</a:t>
            </a:r>
            <a:r>
              <a:rPr kumimoji="1" lang="en-US" altLang="zh-CN" sz="1400" dirty="0">
                <a:solidFill>
                  <a:schemeClr val="accent3"/>
                </a:solidFill>
              </a:rPr>
              <a:t>: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get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value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set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>
                <a:solidFill>
                  <a:schemeClr val="accent3"/>
                </a:solidFill>
              </a:rPr>
              <a:t>by</a:t>
            </a:r>
            <a:r>
              <a:rPr kumimoji="1" lang="zh-CN" altLang="en-US" sz="1400" dirty="0">
                <a:solidFill>
                  <a:schemeClr val="accent3"/>
                </a:solidFill>
              </a:rPr>
              <a:t> </a:t>
            </a:r>
            <a:r>
              <a:rPr kumimoji="1" lang="en-US" altLang="zh-CN" sz="1400" dirty="0" err="1">
                <a:solidFill>
                  <a:schemeClr val="accent3"/>
                </a:solidFill>
              </a:rPr>
              <a:t>MutableValue</a:t>
            </a:r>
            <a:r>
              <a:rPr kumimoji="1" lang="en-US" altLang="zh-CN" sz="1400" dirty="0">
                <a:solidFill>
                  <a:schemeClr val="accent3"/>
                </a:solidFill>
              </a:rPr>
              <a:t>()</a:t>
            </a:r>
            <a:endParaRPr kumimoji="1" lang="zh-CN" altLang="en-US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Review of MapReduce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0"/>
              <a:t>Created by </a:t>
            </a:r>
            <a:r>
              <a:rPr kumimoji="1" lang="en-US" altLang="zh-CN">
                <a:solidFill>
                  <a:srgbClr val="C00000"/>
                </a:solidFill>
              </a:rPr>
              <a:t>Google</a:t>
            </a:r>
            <a:r>
              <a:rPr kumimoji="1" lang="en-US" altLang="zh-CN" b="0"/>
              <a:t> (OSDI’04)</a:t>
            </a:r>
            <a:endParaRPr kumimoji="1" lang="en-US" altLang="zh-CN" b="0"/>
          </a:p>
          <a:p>
            <a:pPr lvl="1"/>
            <a:r>
              <a:rPr kumimoji="1" lang="en-US" altLang="zh-CN" b="1">
                <a:solidFill>
                  <a:srgbClr val="C00000"/>
                </a:solidFill>
              </a:rPr>
              <a:t>Jeffrey Dean </a:t>
            </a:r>
            <a:r>
              <a:rPr kumimoji="1" lang="en-US" altLang="zh-CN" b="0"/>
              <a:t>and Sanjay Ghemawat</a:t>
            </a:r>
            <a:endParaRPr kumimoji="1" lang="en-US" altLang="zh-CN" b="0"/>
          </a:p>
          <a:p>
            <a:r>
              <a:rPr kumimoji="1" lang="en-US" altLang="zh-CN" b="0"/>
              <a:t>Inspired by LISP (function language)</a:t>
            </a:r>
            <a:endParaRPr kumimoji="1" lang="en-US" altLang="zh-CN" b="0"/>
          </a:p>
          <a:p>
            <a:pPr lvl="1"/>
            <a:r>
              <a:rPr kumimoji="1" lang="en-US" altLang="zh-CN" b="1">
                <a:solidFill>
                  <a:srgbClr val="C00000"/>
                </a:solidFill>
              </a:rPr>
              <a:t>Map</a:t>
            </a:r>
            <a:r>
              <a:rPr kumimoji="1" lang="en-US" altLang="zh-CN" b="0"/>
              <a:t> (function, set of values)</a:t>
            </a:r>
            <a:endParaRPr kumimoji="1" lang="en-US" altLang="zh-CN" b="0"/>
          </a:p>
          <a:p>
            <a:pPr lvl="2"/>
            <a:r>
              <a:rPr kumimoji="1" lang="en-US" altLang="zh-CN" sz="1800"/>
              <a:t>Applies function to each value in the set</a:t>
            </a:r>
            <a:endParaRPr kumimoji="1" lang="en-US" altLang="zh-CN" sz="1800"/>
          </a:p>
          <a:p>
            <a:pPr lvl="1"/>
            <a:endParaRPr kumimoji="1" lang="en-US" altLang="zh-CN" b="0"/>
          </a:p>
          <a:p>
            <a:pPr lvl="1"/>
            <a:endParaRPr kumimoji="1" lang="en-US" altLang="zh-CN"/>
          </a:p>
          <a:p>
            <a:pPr lvl="1"/>
            <a:r>
              <a:rPr kumimoji="1" lang="en-US" altLang="zh-CN" b="1">
                <a:solidFill>
                  <a:srgbClr val="C00000"/>
                </a:solidFill>
              </a:rPr>
              <a:t>Reduce</a:t>
            </a:r>
            <a:r>
              <a:rPr kumimoji="1" lang="en-US" altLang="zh-CN"/>
              <a:t> (function, set of values)</a:t>
            </a:r>
            <a:endParaRPr kumimoji="1" lang="en-US" altLang="zh-CN"/>
          </a:p>
          <a:p>
            <a:pPr lvl="2"/>
            <a:r>
              <a:rPr kumimoji="1" lang="en-US" altLang="zh-CN" sz="1800"/>
              <a:t>Combines all the values using a function (e.g., +)</a:t>
            </a:r>
            <a:endParaRPr kumimoji="1" lang="en-US" altLang="zh-CN" sz="1800"/>
          </a:p>
          <a:p>
            <a:pPr lvl="1"/>
            <a:endParaRPr kumimoji="1" lang="zh-CN" altLang="en-US" b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/>
          <p:nvPr/>
        </p:nvSpPr>
        <p:spPr>
          <a:xfrm>
            <a:off x="899592" y="3289548"/>
            <a:ext cx="6324600" cy="4001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3" defTabSz="268605">
              <a:buClr>
                <a:srgbClr val="FF0066"/>
              </a:buClr>
              <a:buNone/>
            </a:pP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TW" sz="2000" b="1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</a:t>
            </a: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‘length’ (() (a) (a b) (a b c))) </a:t>
            </a: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(0 1 2 3)</a:t>
            </a:r>
            <a:endParaRPr lang="en-US" altLang="zh-TW" sz="2000">
              <a:solidFill>
                <a:srgbClr val="0233B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899592" y="4801716"/>
            <a:ext cx="4343400" cy="4001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3" defTabSz="268605">
              <a:buClr>
                <a:srgbClr val="FF0066"/>
              </a:buClr>
              <a:buNone/>
            </a:pP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TW" sz="2000" b="1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</a:t>
            </a: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#‘+’ (1 2 3 4 5)) </a:t>
            </a:r>
            <a:r>
              <a:rPr lang="en-US" altLang="zh-TW" sz="2000">
                <a:solidFill>
                  <a:srgbClr val="0233B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15</a:t>
            </a:r>
            <a:endParaRPr lang="en-US" altLang="zh-TW" sz="2000">
              <a:solidFill>
                <a:srgbClr val="0233B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fault tolerant?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Failure detection</a:t>
            </a:r>
            <a:r>
              <a:rPr kumimoji="1" lang="en-US" altLang="zh-CN" b="0" dirty="0"/>
              <a:t>: master pings each </a:t>
            </a:r>
            <a:r>
              <a:rPr kumimoji="1" lang="en-US" altLang="zh-CN" dirty="0">
                <a:solidFill>
                  <a:srgbClr val="C00000"/>
                </a:solidFill>
              </a:rPr>
              <a:t>worker</a:t>
            </a:r>
            <a:r>
              <a:rPr kumimoji="1" lang="en-US" altLang="zh-CN" b="0" dirty="0"/>
              <a:t> periodically </a:t>
            </a:r>
            <a:r>
              <a:rPr kumimoji="1" lang="en-US" altLang="zh-CN" b="0" dirty="0">
                <a:solidFill>
                  <a:srgbClr val="FF0000"/>
                </a:solidFill>
              </a:rPr>
              <a:t>via heartbeat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Similar in MapReduce</a:t>
            </a:r>
            <a:endParaRPr kumimoji="1" lang="en-US" altLang="zh-CN" dirty="0"/>
          </a:p>
          <a:p>
            <a:r>
              <a:rPr kumimoji="1" lang="en-US" altLang="zh-CN" dirty="0"/>
              <a:t>Failure handling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Checkpointing</a:t>
            </a:r>
            <a:r>
              <a:rPr kumimoji="1" lang="en-US" altLang="zh-CN" dirty="0"/>
              <a:t>: at the beginning of a </a:t>
            </a:r>
            <a:r>
              <a:rPr lang="en-GB" altLang="zh-CN" dirty="0" err="1"/>
              <a:t>superstep</a:t>
            </a:r>
            <a:r>
              <a:rPr lang="en-GB" altLang="zh-CN" dirty="0"/>
              <a:t>, checkpoint the graph data to a persistent storage (e.g., GFS)</a:t>
            </a:r>
            <a:endParaRPr lang="en-GB" altLang="zh-CN" dirty="0"/>
          </a:p>
          <a:p>
            <a:pPr lvl="1"/>
            <a:r>
              <a:rPr lang="en-GB" altLang="zh-CN" dirty="0"/>
              <a:t>After failure, can recovery from checkpoint &amp; re-compute</a:t>
            </a:r>
            <a:endParaRPr lang="en-GB" altLang="zh-CN" dirty="0"/>
          </a:p>
          <a:p>
            <a:pPr lvl="2"/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endParaRPr lang="en-GB" altLang="zh-CN" dirty="0"/>
          </a:p>
          <a:p>
            <a:pPr lvl="1"/>
            <a:r>
              <a:rPr lang="en-GB" altLang="zh-CN" dirty="0"/>
              <a:t>The </a:t>
            </a:r>
            <a:r>
              <a:rPr lang="en-GB" altLang="zh-CN" dirty="0">
                <a:solidFill>
                  <a:srgbClr val="FF0000"/>
                </a:solidFill>
              </a:rPr>
              <a:t>frequencies of checkpointing is determined by the mean time to failure</a:t>
            </a:r>
            <a:r>
              <a:rPr lang="en-GB" altLang="zh-CN" dirty="0"/>
              <a:t> </a:t>
            </a:r>
            <a:endParaRPr lang="en-GB" altLang="zh-CN" dirty="0"/>
          </a:p>
          <a:p>
            <a:pPr lvl="2"/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MTTF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  <a:endParaRPr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Summary of Pregel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Bulk Synchronous Parallel </a:t>
            </a:r>
            <a:r>
              <a:rPr kumimoji="1" lang="en-US" altLang="zh-CN" dirty="0"/>
              <a:t>(BSP)</a:t>
            </a:r>
            <a:r>
              <a:rPr kumimoji="1" lang="zh-CN" altLang="en-US" dirty="0"/>
              <a:t> </a:t>
            </a:r>
            <a:r>
              <a:rPr kumimoji="1" lang="en-GB" altLang="zh-CN" dirty="0"/>
              <a:t>Model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Message-passing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Better support for </a:t>
            </a:r>
            <a:r>
              <a:rPr kumimoji="1" lang="en-US" altLang="zh-CN" dirty="0">
                <a:solidFill>
                  <a:srgbClr val="FF0000"/>
                </a:solidFill>
              </a:rPr>
              <a:t>iterative computing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Use a </a:t>
            </a:r>
            <a:r>
              <a:rPr kumimoji="1" lang="en-US" altLang="zh-CN" dirty="0" err="1"/>
              <a:t>GraphDB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Applications 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need to </a:t>
            </a:r>
            <a:r>
              <a:rPr lang="en-US" altLang="zh-CN" dirty="0"/>
              <a:t>manually transform the Graph data </a:t>
            </a:r>
            <a:endParaRPr kumimoji="1" lang="en-US" altLang="zh-CN" dirty="0"/>
          </a:p>
          <a:p>
            <a:r>
              <a:rPr kumimoji="1" lang="en-US" altLang="zh-CN" dirty="0"/>
              <a:t>Vertex-centric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Natural to graph algorithms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Reduce intermediate data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Updates are directly sent between vertices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Problem#1: programming 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friendly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5"/>
          <p:cNvSpPr txBox="1"/>
          <p:nvPr/>
        </p:nvSpPr>
        <p:spPr>
          <a:xfrm>
            <a:off x="1563688" y="1168842"/>
            <a:ext cx="6159500" cy="4128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49860" indent="-285750">
              <a:spcBef>
                <a:spcPct val="20000"/>
              </a:spcBef>
              <a:defRPr/>
            </a:pPr>
            <a:r>
              <a:rPr lang="en-IN" sz="15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IN" sz="15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PR value of each vertex 1/</a:t>
            </a:r>
            <a:r>
              <a:rPr lang="en-IN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IN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  <a:defRPr/>
            </a:pPr>
            <a:endParaRPr lang="en-US" sz="15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PageRankVertex</a:t>
            </a:r>
            <a:r>
              <a:rPr lang="en-US" sz="16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Compute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MessageIterator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superstep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&gt;= 1)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double sum = 0;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(; !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-&gt;Done();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-&gt;Next())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sum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-&gt;Value();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*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MutableValue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 0.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5/</a:t>
            </a:r>
            <a:r>
              <a:rPr lang="en-US" sz="15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NumVertices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+ 0.</a:t>
            </a:r>
            <a:r>
              <a:rPr lang="en-US" altLang="zh-CN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5*sum;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635484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zh-CN" dirty="0"/>
              <a:t>Message API 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irreverent</a:t>
            </a:r>
            <a:r>
              <a:rPr kumimoji="1" lang="en-US" altLang="zh-CN" dirty="0"/>
              <a:t> to the graph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3360" y="2167128"/>
            <a:ext cx="2313432" cy="30175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63496" y="2857500"/>
            <a:ext cx="3870960" cy="30175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Problem#2: the issue of BSP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Algorithm</a:t>
            </a:r>
            <a:r>
              <a:rPr lang="en-US" altLang="zh-CN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If Red neighbor then turn Red</a:t>
            </a:r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12"/>
          <p:cNvGrpSpPr/>
          <p:nvPr/>
        </p:nvGrpSpPr>
        <p:grpSpPr>
          <a:xfrm>
            <a:off x="1714500" y="2032001"/>
            <a:ext cx="952500" cy="952500"/>
            <a:chOff x="914400" y="2590800"/>
            <a:chExt cx="1143000" cy="1143000"/>
          </a:xfrm>
        </p:grpSpPr>
        <p:cxnSp>
          <p:nvCxnSpPr>
            <p:cNvPr id="6" name="Straight Connector 26"/>
            <p:cNvCxnSpPr>
              <a:stCxn id="11" idx="6"/>
              <a:endCxn id="17" idx="2"/>
            </p:cNvCxnSpPr>
            <p:nvPr/>
          </p:nvCxnSpPr>
          <p:spPr bwMode="auto">
            <a:xfrm>
              <a:off x="1143000" y="2705100"/>
              <a:ext cx="685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28"/>
            <p:cNvCxnSpPr>
              <a:stCxn id="14" idx="6"/>
              <a:endCxn id="18" idx="2"/>
            </p:cNvCxnSpPr>
            <p:nvPr/>
          </p:nvCxnSpPr>
          <p:spPr bwMode="auto">
            <a:xfrm>
              <a:off x="1600200" y="3162300"/>
              <a:ext cx="228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29"/>
            <p:cNvCxnSpPr>
              <a:stCxn id="15" idx="6"/>
              <a:endCxn id="19" idx="2"/>
            </p:cNvCxnSpPr>
            <p:nvPr/>
          </p:nvCxnSpPr>
          <p:spPr bwMode="auto">
            <a:xfrm>
              <a:off x="1143000" y="3619500"/>
              <a:ext cx="685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32"/>
            <p:cNvCxnSpPr>
              <a:stCxn id="19" idx="0"/>
              <a:endCxn id="17" idx="4"/>
            </p:cNvCxnSpPr>
            <p:nvPr/>
          </p:nvCxnSpPr>
          <p:spPr bwMode="auto">
            <a:xfrm flipV="1">
              <a:off x="1943100" y="2819400"/>
              <a:ext cx="0" cy="685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38"/>
            <p:cNvCxnSpPr>
              <a:stCxn id="15" idx="0"/>
              <a:endCxn id="11" idx="4"/>
            </p:cNvCxnSpPr>
            <p:nvPr/>
          </p:nvCxnSpPr>
          <p:spPr bwMode="auto">
            <a:xfrm flipV="1">
              <a:off x="1028700" y="2819400"/>
              <a:ext cx="0" cy="685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Oval 3"/>
            <p:cNvSpPr/>
            <p:nvPr/>
          </p:nvSpPr>
          <p:spPr bwMode="auto">
            <a:xfrm>
              <a:off x="914400" y="25908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2" name="Oval 4"/>
            <p:cNvSpPr/>
            <p:nvPr/>
          </p:nvSpPr>
          <p:spPr bwMode="auto">
            <a:xfrm>
              <a:off x="9144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3" name="Oval 7"/>
            <p:cNvSpPr/>
            <p:nvPr/>
          </p:nvSpPr>
          <p:spPr bwMode="auto">
            <a:xfrm>
              <a:off x="1371600" y="25908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4" name="Oval 8"/>
            <p:cNvSpPr/>
            <p:nvPr/>
          </p:nvSpPr>
          <p:spPr bwMode="auto">
            <a:xfrm>
              <a:off x="13716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5" name="Oval 9"/>
            <p:cNvSpPr/>
            <p:nvPr/>
          </p:nvSpPr>
          <p:spPr bwMode="auto">
            <a:xfrm>
              <a:off x="9144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6" name="Oval 10"/>
            <p:cNvSpPr/>
            <p:nvPr/>
          </p:nvSpPr>
          <p:spPr bwMode="auto">
            <a:xfrm>
              <a:off x="13716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7" name="Oval 13"/>
            <p:cNvSpPr/>
            <p:nvPr/>
          </p:nvSpPr>
          <p:spPr bwMode="auto">
            <a:xfrm>
              <a:off x="1828800" y="25908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8" name="Oval 14"/>
            <p:cNvSpPr/>
            <p:nvPr/>
          </p:nvSpPr>
          <p:spPr bwMode="auto">
            <a:xfrm>
              <a:off x="18288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9" name="Oval 15"/>
            <p:cNvSpPr/>
            <p:nvPr/>
          </p:nvSpPr>
          <p:spPr bwMode="auto">
            <a:xfrm>
              <a:off x="18288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</p:grpSp>
      <p:sp>
        <p:nvSpPr>
          <p:cNvPr id="20" name="TextBox 117"/>
          <p:cNvSpPr txBox="1"/>
          <p:nvPr/>
        </p:nvSpPr>
        <p:spPr>
          <a:xfrm>
            <a:off x="1841501" y="1651001"/>
            <a:ext cx="7658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Time 0</a:t>
            </a:r>
            <a:endParaRPr lang="en-US" sz="1500"/>
          </a:p>
        </p:txBody>
      </p:sp>
      <p:grpSp>
        <p:nvGrpSpPr>
          <p:cNvPr id="21" name="Group 122"/>
          <p:cNvGrpSpPr/>
          <p:nvPr/>
        </p:nvGrpSpPr>
        <p:grpSpPr>
          <a:xfrm>
            <a:off x="2984500" y="1660724"/>
            <a:ext cx="952500" cy="1323777"/>
            <a:chOff x="2667000" y="1688068"/>
            <a:chExt cx="1143000" cy="1588532"/>
          </a:xfrm>
        </p:grpSpPr>
        <p:grpSp>
          <p:nvGrpSpPr>
            <p:cNvPr id="22" name="Group 113"/>
            <p:cNvGrpSpPr/>
            <p:nvPr/>
          </p:nvGrpSpPr>
          <p:grpSpPr>
            <a:xfrm>
              <a:off x="2667000" y="2133600"/>
              <a:ext cx="1143000" cy="1143000"/>
              <a:chOff x="2438400" y="2590800"/>
              <a:chExt cx="1143000" cy="1143000"/>
            </a:xfrm>
          </p:grpSpPr>
          <p:cxnSp>
            <p:nvCxnSpPr>
              <p:cNvPr id="24" name="Straight Connector 56"/>
              <p:cNvCxnSpPr>
                <a:stCxn id="29" idx="6"/>
                <a:endCxn id="35" idx="2"/>
              </p:cNvCxnSpPr>
              <p:nvPr/>
            </p:nvCxnSpPr>
            <p:spPr bwMode="auto">
              <a:xfrm>
                <a:off x="26670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5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58"/>
              <p:cNvCxnSpPr>
                <a:stCxn id="33" idx="6"/>
                <a:endCxn id="37" idx="2"/>
              </p:cNvCxnSpPr>
              <p:nvPr/>
            </p:nvCxnSpPr>
            <p:spPr bwMode="auto">
              <a:xfrm>
                <a:off x="26670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59"/>
              <p:cNvCxnSpPr>
                <a:stCxn id="37" idx="0"/>
                <a:endCxn id="35" idx="4"/>
              </p:cNvCxnSpPr>
              <p:nvPr/>
            </p:nvCxnSpPr>
            <p:spPr bwMode="auto">
              <a:xfrm flipV="1">
                <a:off x="34671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60"/>
              <p:cNvCxnSpPr>
                <a:stCxn id="33" idx="0"/>
                <a:endCxn id="29" idx="4"/>
              </p:cNvCxnSpPr>
              <p:nvPr/>
            </p:nvCxnSpPr>
            <p:spPr bwMode="auto">
              <a:xfrm flipV="1">
                <a:off x="2552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9" name="Oval 61"/>
              <p:cNvSpPr/>
              <p:nvPr/>
            </p:nvSpPr>
            <p:spPr bwMode="auto">
              <a:xfrm>
                <a:off x="2438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0" name="Oval 62"/>
              <p:cNvSpPr/>
              <p:nvPr/>
            </p:nvSpPr>
            <p:spPr bwMode="auto">
              <a:xfrm>
                <a:off x="2438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1" name="Oval 63"/>
              <p:cNvSpPr/>
              <p:nvPr/>
            </p:nvSpPr>
            <p:spPr bwMode="auto">
              <a:xfrm>
                <a:off x="2895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2" name="Oval 64"/>
              <p:cNvSpPr/>
              <p:nvPr/>
            </p:nvSpPr>
            <p:spPr bwMode="auto">
              <a:xfrm>
                <a:off x="28956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3" name="Oval 65"/>
              <p:cNvSpPr/>
              <p:nvPr/>
            </p:nvSpPr>
            <p:spPr bwMode="auto">
              <a:xfrm>
                <a:off x="24384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4" name="Oval 66"/>
              <p:cNvSpPr/>
              <p:nvPr/>
            </p:nvSpPr>
            <p:spPr bwMode="auto">
              <a:xfrm>
                <a:off x="2895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5" name="Oval 67"/>
              <p:cNvSpPr/>
              <p:nvPr/>
            </p:nvSpPr>
            <p:spPr bwMode="auto">
              <a:xfrm>
                <a:off x="3352800" y="25908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6" name="Oval 68"/>
              <p:cNvSpPr/>
              <p:nvPr/>
            </p:nvSpPr>
            <p:spPr bwMode="auto">
              <a:xfrm>
                <a:off x="33528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7" name="Oval 69"/>
              <p:cNvSpPr/>
              <p:nvPr/>
            </p:nvSpPr>
            <p:spPr bwMode="auto">
              <a:xfrm>
                <a:off x="33528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23" name="TextBox 118"/>
            <p:cNvSpPr txBox="1"/>
            <p:nvPr/>
          </p:nvSpPr>
          <p:spPr>
            <a:xfrm>
              <a:off x="2839048" y="1688068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1</a:t>
              </a:r>
              <a:endParaRPr lang="en-US" sz="1500"/>
            </a:p>
          </p:txBody>
        </p:sp>
      </p:grpSp>
      <p:grpSp>
        <p:nvGrpSpPr>
          <p:cNvPr id="38" name="Group 123"/>
          <p:cNvGrpSpPr/>
          <p:nvPr/>
        </p:nvGrpSpPr>
        <p:grpSpPr>
          <a:xfrm>
            <a:off x="4254500" y="1651001"/>
            <a:ext cx="952500" cy="1333500"/>
            <a:chOff x="4191000" y="1676400"/>
            <a:chExt cx="1143000" cy="1600200"/>
          </a:xfrm>
        </p:grpSpPr>
        <p:grpSp>
          <p:nvGrpSpPr>
            <p:cNvPr id="39" name="Group 114"/>
            <p:cNvGrpSpPr/>
            <p:nvPr/>
          </p:nvGrpSpPr>
          <p:grpSpPr>
            <a:xfrm>
              <a:off x="4191000" y="2133600"/>
              <a:ext cx="1143000" cy="1143000"/>
              <a:chOff x="3962400" y="2590800"/>
              <a:chExt cx="1143000" cy="1143000"/>
            </a:xfrm>
          </p:grpSpPr>
          <p:cxnSp>
            <p:nvCxnSpPr>
              <p:cNvPr id="41" name="Straight Connector 70"/>
              <p:cNvCxnSpPr>
                <a:stCxn id="46" idx="6"/>
                <a:endCxn id="52" idx="2"/>
              </p:cNvCxnSpPr>
              <p:nvPr/>
            </p:nvCxnSpPr>
            <p:spPr bwMode="auto">
              <a:xfrm>
                <a:off x="41910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Connector 71"/>
              <p:cNvCxnSpPr>
                <a:stCxn id="49" idx="6"/>
                <a:endCxn id="53" idx="2"/>
              </p:cNvCxnSpPr>
              <p:nvPr/>
            </p:nvCxnSpPr>
            <p:spPr bwMode="auto">
              <a:xfrm>
                <a:off x="46482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Connector 72"/>
              <p:cNvCxnSpPr>
                <a:stCxn id="50" idx="6"/>
                <a:endCxn id="54" idx="2"/>
              </p:cNvCxnSpPr>
              <p:nvPr/>
            </p:nvCxnSpPr>
            <p:spPr bwMode="auto">
              <a:xfrm>
                <a:off x="41910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Straight Connector 73"/>
              <p:cNvCxnSpPr>
                <a:stCxn id="54" idx="0"/>
                <a:endCxn id="52" idx="4"/>
              </p:cNvCxnSpPr>
              <p:nvPr/>
            </p:nvCxnSpPr>
            <p:spPr bwMode="auto">
              <a:xfrm flipV="1">
                <a:off x="49911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74"/>
              <p:cNvCxnSpPr>
                <a:stCxn id="50" idx="0"/>
                <a:endCxn id="46" idx="4"/>
              </p:cNvCxnSpPr>
              <p:nvPr/>
            </p:nvCxnSpPr>
            <p:spPr bwMode="auto">
              <a:xfrm flipV="1">
                <a:off x="4076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Oval 75"/>
              <p:cNvSpPr/>
              <p:nvPr/>
            </p:nvSpPr>
            <p:spPr bwMode="auto">
              <a:xfrm>
                <a:off x="3962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7" name="Oval 76"/>
              <p:cNvSpPr/>
              <p:nvPr/>
            </p:nvSpPr>
            <p:spPr bwMode="auto">
              <a:xfrm>
                <a:off x="3962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8" name="Oval 77"/>
              <p:cNvSpPr/>
              <p:nvPr/>
            </p:nvSpPr>
            <p:spPr bwMode="auto">
              <a:xfrm>
                <a:off x="4419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9" name="Oval 78"/>
              <p:cNvSpPr/>
              <p:nvPr/>
            </p:nvSpPr>
            <p:spPr bwMode="auto">
              <a:xfrm>
                <a:off x="44196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0" name="Oval 79"/>
              <p:cNvSpPr/>
              <p:nvPr/>
            </p:nvSpPr>
            <p:spPr bwMode="auto">
              <a:xfrm>
                <a:off x="3962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1" name="Oval 80"/>
              <p:cNvSpPr/>
              <p:nvPr/>
            </p:nvSpPr>
            <p:spPr bwMode="auto">
              <a:xfrm>
                <a:off x="4419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2" name="Oval 81"/>
              <p:cNvSpPr/>
              <p:nvPr/>
            </p:nvSpPr>
            <p:spPr bwMode="auto">
              <a:xfrm>
                <a:off x="48768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3" name="Oval 82"/>
              <p:cNvSpPr/>
              <p:nvPr/>
            </p:nvSpPr>
            <p:spPr bwMode="auto">
              <a:xfrm>
                <a:off x="48768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4" name="Oval 83"/>
              <p:cNvSpPr/>
              <p:nvPr/>
            </p:nvSpPr>
            <p:spPr bwMode="auto">
              <a:xfrm>
                <a:off x="48768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40" name="TextBox 119"/>
            <p:cNvSpPr txBox="1"/>
            <p:nvPr/>
          </p:nvSpPr>
          <p:spPr>
            <a:xfrm>
              <a:off x="4363048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2</a:t>
              </a:r>
              <a:endParaRPr lang="en-US" sz="1500"/>
            </a:p>
          </p:txBody>
        </p:sp>
      </p:grpSp>
      <p:grpSp>
        <p:nvGrpSpPr>
          <p:cNvPr id="55" name="Group 124"/>
          <p:cNvGrpSpPr/>
          <p:nvPr/>
        </p:nvGrpSpPr>
        <p:grpSpPr>
          <a:xfrm>
            <a:off x="5461000" y="1651001"/>
            <a:ext cx="952500" cy="1333500"/>
            <a:chOff x="5638800" y="1676400"/>
            <a:chExt cx="1143000" cy="1600200"/>
          </a:xfrm>
        </p:grpSpPr>
        <p:grpSp>
          <p:nvGrpSpPr>
            <p:cNvPr id="56" name="Group 115"/>
            <p:cNvGrpSpPr/>
            <p:nvPr/>
          </p:nvGrpSpPr>
          <p:grpSpPr>
            <a:xfrm>
              <a:off x="5638800" y="2133600"/>
              <a:ext cx="1143000" cy="1143000"/>
              <a:chOff x="5410200" y="2590800"/>
              <a:chExt cx="1143000" cy="1143000"/>
            </a:xfrm>
          </p:grpSpPr>
          <p:cxnSp>
            <p:nvCxnSpPr>
              <p:cNvPr id="58" name="Straight Connector 84"/>
              <p:cNvCxnSpPr>
                <a:stCxn id="63" idx="6"/>
                <a:endCxn id="69" idx="2"/>
              </p:cNvCxnSpPr>
              <p:nvPr/>
            </p:nvCxnSpPr>
            <p:spPr bwMode="auto">
              <a:xfrm>
                <a:off x="56388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85"/>
              <p:cNvCxnSpPr>
                <a:stCxn id="66" idx="6"/>
                <a:endCxn id="70" idx="2"/>
              </p:cNvCxnSpPr>
              <p:nvPr/>
            </p:nvCxnSpPr>
            <p:spPr bwMode="auto">
              <a:xfrm>
                <a:off x="60960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Straight Connector 86"/>
              <p:cNvCxnSpPr>
                <a:stCxn id="67" idx="6"/>
                <a:endCxn id="71" idx="2"/>
              </p:cNvCxnSpPr>
              <p:nvPr/>
            </p:nvCxnSpPr>
            <p:spPr bwMode="auto">
              <a:xfrm>
                <a:off x="56388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Straight Connector 87"/>
              <p:cNvCxnSpPr>
                <a:stCxn id="71" idx="0"/>
                <a:endCxn id="69" idx="4"/>
              </p:cNvCxnSpPr>
              <p:nvPr/>
            </p:nvCxnSpPr>
            <p:spPr bwMode="auto">
              <a:xfrm flipV="1">
                <a:off x="64389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Straight Connector 88"/>
              <p:cNvCxnSpPr>
                <a:stCxn id="67" idx="0"/>
                <a:endCxn id="63" idx="4"/>
              </p:cNvCxnSpPr>
              <p:nvPr/>
            </p:nvCxnSpPr>
            <p:spPr bwMode="auto">
              <a:xfrm flipV="1">
                <a:off x="55245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3" name="Oval 89"/>
              <p:cNvSpPr/>
              <p:nvPr/>
            </p:nvSpPr>
            <p:spPr bwMode="auto">
              <a:xfrm>
                <a:off x="54102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4" name="Oval 90"/>
              <p:cNvSpPr/>
              <p:nvPr/>
            </p:nvSpPr>
            <p:spPr bwMode="auto">
              <a:xfrm>
                <a:off x="54102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5" name="Oval 91"/>
              <p:cNvSpPr/>
              <p:nvPr/>
            </p:nvSpPr>
            <p:spPr bwMode="auto">
              <a:xfrm>
                <a:off x="5867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6" name="Oval 92"/>
              <p:cNvSpPr/>
              <p:nvPr/>
            </p:nvSpPr>
            <p:spPr bwMode="auto">
              <a:xfrm>
                <a:off x="58674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7" name="Oval 93"/>
              <p:cNvSpPr/>
              <p:nvPr/>
            </p:nvSpPr>
            <p:spPr bwMode="auto">
              <a:xfrm>
                <a:off x="54102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8" name="Oval 94"/>
              <p:cNvSpPr/>
              <p:nvPr/>
            </p:nvSpPr>
            <p:spPr bwMode="auto">
              <a:xfrm>
                <a:off x="5867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9" name="Oval 95"/>
              <p:cNvSpPr/>
              <p:nvPr/>
            </p:nvSpPr>
            <p:spPr bwMode="auto">
              <a:xfrm>
                <a:off x="6324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70" name="Oval 96"/>
              <p:cNvSpPr/>
              <p:nvPr/>
            </p:nvSpPr>
            <p:spPr bwMode="auto">
              <a:xfrm>
                <a:off x="63246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71" name="Oval 97"/>
              <p:cNvSpPr/>
              <p:nvPr/>
            </p:nvSpPr>
            <p:spPr bwMode="auto">
              <a:xfrm>
                <a:off x="6324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57" name="TextBox 120"/>
            <p:cNvSpPr txBox="1"/>
            <p:nvPr/>
          </p:nvSpPr>
          <p:spPr>
            <a:xfrm>
              <a:off x="5810848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3</a:t>
              </a:r>
              <a:endParaRPr lang="en-US" sz="1500"/>
            </a:p>
          </p:txBody>
        </p:sp>
      </p:grpSp>
      <p:grpSp>
        <p:nvGrpSpPr>
          <p:cNvPr id="72" name="Group 125"/>
          <p:cNvGrpSpPr/>
          <p:nvPr/>
        </p:nvGrpSpPr>
        <p:grpSpPr>
          <a:xfrm>
            <a:off x="6667500" y="1651001"/>
            <a:ext cx="952500" cy="1333500"/>
            <a:chOff x="7086600" y="1676400"/>
            <a:chExt cx="1143000" cy="1600200"/>
          </a:xfrm>
        </p:grpSpPr>
        <p:grpSp>
          <p:nvGrpSpPr>
            <p:cNvPr id="73" name="Group 116"/>
            <p:cNvGrpSpPr/>
            <p:nvPr/>
          </p:nvGrpSpPr>
          <p:grpSpPr>
            <a:xfrm>
              <a:off x="7086600" y="2133600"/>
              <a:ext cx="1143000" cy="1143000"/>
              <a:chOff x="6858000" y="2590800"/>
              <a:chExt cx="1143000" cy="1143000"/>
            </a:xfrm>
          </p:grpSpPr>
          <p:cxnSp>
            <p:nvCxnSpPr>
              <p:cNvPr id="75" name="Straight Connector 98"/>
              <p:cNvCxnSpPr>
                <a:stCxn id="80" idx="6"/>
                <a:endCxn id="86" idx="2"/>
              </p:cNvCxnSpPr>
              <p:nvPr/>
            </p:nvCxnSpPr>
            <p:spPr bwMode="auto">
              <a:xfrm>
                <a:off x="70866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99"/>
              <p:cNvCxnSpPr>
                <a:stCxn id="83" idx="6"/>
                <a:endCxn id="87" idx="2"/>
              </p:cNvCxnSpPr>
              <p:nvPr/>
            </p:nvCxnSpPr>
            <p:spPr bwMode="auto">
              <a:xfrm>
                <a:off x="75438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100"/>
              <p:cNvCxnSpPr>
                <a:stCxn id="84" idx="6"/>
                <a:endCxn id="88" idx="2"/>
              </p:cNvCxnSpPr>
              <p:nvPr/>
            </p:nvCxnSpPr>
            <p:spPr bwMode="auto">
              <a:xfrm>
                <a:off x="70866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101"/>
              <p:cNvCxnSpPr>
                <a:stCxn id="88" idx="0"/>
                <a:endCxn id="86" idx="4"/>
              </p:cNvCxnSpPr>
              <p:nvPr/>
            </p:nvCxnSpPr>
            <p:spPr bwMode="auto">
              <a:xfrm flipV="1">
                <a:off x="7886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Straight Connector 102"/>
              <p:cNvCxnSpPr>
                <a:stCxn id="84" idx="0"/>
                <a:endCxn id="80" idx="4"/>
              </p:cNvCxnSpPr>
              <p:nvPr/>
            </p:nvCxnSpPr>
            <p:spPr bwMode="auto">
              <a:xfrm flipV="1">
                <a:off x="69723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0" name="Oval 103"/>
              <p:cNvSpPr/>
              <p:nvPr/>
            </p:nvSpPr>
            <p:spPr bwMode="auto">
              <a:xfrm>
                <a:off x="68580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1" name="Oval 104"/>
              <p:cNvSpPr/>
              <p:nvPr/>
            </p:nvSpPr>
            <p:spPr bwMode="auto">
              <a:xfrm>
                <a:off x="68580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2" name="Oval 105"/>
              <p:cNvSpPr/>
              <p:nvPr/>
            </p:nvSpPr>
            <p:spPr bwMode="auto">
              <a:xfrm>
                <a:off x="73152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3" name="Oval 106"/>
              <p:cNvSpPr/>
              <p:nvPr/>
            </p:nvSpPr>
            <p:spPr bwMode="auto">
              <a:xfrm>
                <a:off x="73152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4" name="Oval 107"/>
              <p:cNvSpPr/>
              <p:nvPr/>
            </p:nvSpPr>
            <p:spPr bwMode="auto">
              <a:xfrm>
                <a:off x="68580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5" name="Oval 108"/>
              <p:cNvSpPr/>
              <p:nvPr/>
            </p:nvSpPr>
            <p:spPr bwMode="auto">
              <a:xfrm>
                <a:off x="73152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6" name="Oval 109"/>
              <p:cNvSpPr/>
              <p:nvPr/>
            </p:nvSpPr>
            <p:spPr bwMode="auto">
              <a:xfrm>
                <a:off x="7772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7" name="Oval 110"/>
              <p:cNvSpPr/>
              <p:nvPr/>
            </p:nvSpPr>
            <p:spPr bwMode="auto">
              <a:xfrm>
                <a:off x="7772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8" name="Oval 111"/>
              <p:cNvSpPr/>
              <p:nvPr/>
            </p:nvSpPr>
            <p:spPr bwMode="auto">
              <a:xfrm>
                <a:off x="7772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74" name="TextBox 121"/>
            <p:cNvSpPr txBox="1"/>
            <p:nvPr/>
          </p:nvSpPr>
          <p:spPr>
            <a:xfrm>
              <a:off x="7239000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4</a:t>
              </a:r>
              <a:endParaRPr lang="en-US" sz="15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Problem#2: the issue of BSP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8052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 Algorithm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If Red neighbor then turn Red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Bulk Synchronous Parallel 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 :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 condition on all vertices for every phase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Phases each with 9 computations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/>
              </a:rPr>
              <a:t>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36 Computations 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asynchronous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Computation(</a:t>
            </a:r>
            <a:r>
              <a:rPr lang="zh-CN" altLang="en-US" b="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异步计算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):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Evaluate condition only when neighbor changes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Phases each with 2 computations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/>
              </a:rPr>
              <a:t></a:t>
            </a:r>
            <a:r>
              <a:rPr lang="en-US" altLang="zh-CN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8 Computations</a:t>
            </a:r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CN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12"/>
          <p:cNvGrpSpPr/>
          <p:nvPr/>
        </p:nvGrpSpPr>
        <p:grpSpPr>
          <a:xfrm>
            <a:off x="1714500" y="2032001"/>
            <a:ext cx="952500" cy="952500"/>
            <a:chOff x="914400" y="2590800"/>
            <a:chExt cx="1143000" cy="1143000"/>
          </a:xfrm>
        </p:grpSpPr>
        <p:cxnSp>
          <p:nvCxnSpPr>
            <p:cNvPr id="6" name="Straight Connector 26"/>
            <p:cNvCxnSpPr>
              <a:stCxn id="11" idx="6"/>
              <a:endCxn id="17" idx="2"/>
            </p:cNvCxnSpPr>
            <p:nvPr/>
          </p:nvCxnSpPr>
          <p:spPr bwMode="auto">
            <a:xfrm>
              <a:off x="1143000" y="2705100"/>
              <a:ext cx="685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" name="Straight Connector 28"/>
            <p:cNvCxnSpPr>
              <a:stCxn id="14" idx="6"/>
              <a:endCxn id="18" idx="2"/>
            </p:cNvCxnSpPr>
            <p:nvPr/>
          </p:nvCxnSpPr>
          <p:spPr bwMode="auto">
            <a:xfrm>
              <a:off x="1600200" y="3162300"/>
              <a:ext cx="228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Straight Connector 29"/>
            <p:cNvCxnSpPr>
              <a:stCxn id="15" idx="6"/>
              <a:endCxn id="19" idx="2"/>
            </p:cNvCxnSpPr>
            <p:nvPr/>
          </p:nvCxnSpPr>
          <p:spPr bwMode="auto">
            <a:xfrm>
              <a:off x="1143000" y="3619500"/>
              <a:ext cx="6858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Straight Connector 32"/>
            <p:cNvCxnSpPr>
              <a:stCxn id="19" idx="0"/>
              <a:endCxn id="17" idx="4"/>
            </p:cNvCxnSpPr>
            <p:nvPr/>
          </p:nvCxnSpPr>
          <p:spPr bwMode="auto">
            <a:xfrm flipV="1">
              <a:off x="1943100" y="2819400"/>
              <a:ext cx="0" cy="685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38"/>
            <p:cNvCxnSpPr>
              <a:stCxn id="15" idx="0"/>
              <a:endCxn id="11" idx="4"/>
            </p:cNvCxnSpPr>
            <p:nvPr/>
          </p:nvCxnSpPr>
          <p:spPr bwMode="auto">
            <a:xfrm flipV="1">
              <a:off x="1028700" y="2819400"/>
              <a:ext cx="0" cy="6858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" name="Oval 3"/>
            <p:cNvSpPr/>
            <p:nvPr/>
          </p:nvSpPr>
          <p:spPr bwMode="auto">
            <a:xfrm>
              <a:off x="914400" y="2590800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2" name="Oval 4"/>
            <p:cNvSpPr/>
            <p:nvPr/>
          </p:nvSpPr>
          <p:spPr bwMode="auto">
            <a:xfrm>
              <a:off x="9144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3" name="Oval 7"/>
            <p:cNvSpPr/>
            <p:nvPr/>
          </p:nvSpPr>
          <p:spPr bwMode="auto">
            <a:xfrm>
              <a:off x="1371600" y="25908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4" name="Oval 8"/>
            <p:cNvSpPr/>
            <p:nvPr/>
          </p:nvSpPr>
          <p:spPr bwMode="auto">
            <a:xfrm>
              <a:off x="13716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5" name="Oval 9"/>
            <p:cNvSpPr/>
            <p:nvPr/>
          </p:nvSpPr>
          <p:spPr bwMode="auto">
            <a:xfrm>
              <a:off x="9144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6" name="Oval 10"/>
            <p:cNvSpPr/>
            <p:nvPr/>
          </p:nvSpPr>
          <p:spPr bwMode="auto">
            <a:xfrm>
              <a:off x="13716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7" name="Oval 13"/>
            <p:cNvSpPr/>
            <p:nvPr/>
          </p:nvSpPr>
          <p:spPr bwMode="auto">
            <a:xfrm>
              <a:off x="1828800" y="25908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8" name="Oval 14"/>
            <p:cNvSpPr/>
            <p:nvPr/>
          </p:nvSpPr>
          <p:spPr bwMode="auto">
            <a:xfrm>
              <a:off x="1828800" y="30480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  <p:sp>
          <p:nvSpPr>
            <p:cNvPr id="19" name="Oval 15"/>
            <p:cNvSpPr/>
            <p:nvPr/>
          </p:nvSpPr>
          <p:spPr bwMode="auto">
            <a:xfrm>
              <a:off x="1828800" y="3505200"/>
              <a:ext cx="228600" cy="228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Tahoma" panose="020B0604030504040204" pitchFamily="-64" charset="0"/>
              </a:endParaRPr>
            </a:p>
          </p:txBody>
        </p:sp>
      </p:grpSp>
      <p:sp>
        <p:nvSpPr>
          <p:cNvPr id="20" name="TextBox 117"/>
          <p:cNvSpPr txBox="1"/>
          <p:nvPr/>
        </p:nvSpPr>
        <p:spPr>
          <a:xfrm>
            <a:off x="1841501" y="1651001"/>
            <a:ext cx="7658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Time 0</a:t>
            </a:r>
            <a:endParaRPr lang="en-US" sz="1500"/>
          </a:p>
        </p:txBody>
      </p:sp>
      <p:grpSp>
        <p:nvGrpSpPr>
          <p:cNvPr id="21" name="Group 122"/>
          <p:cNvGrpSpPr/>
          <p:nvPr/>
        </p:nvGrpSpPr>
        <p:grpSpPr>
          <a:xfrm>
            <a:off x="2984500" y="1660724"/>
            <a:ext cx="952500" cy="1323777"/>
            <a:chOff x="2667000" y="1688068"/>
            <a:chExt cx="1143000" cy="1588532"/>
          </a:xfrm>
        </p:grpSpPr>
        <p:grpSp>
          <p:nvGrpSpPr>
            <p:cNvPr id="22" name="Group 113"/>
            <p:cNvGrpSpPr/>
            <p:nvPr/>
          </p:nvGrpSpPr>
          <p:grpSpPr>
            <a:xfrm>
              <a:off x="2667000" y="2133600"/>
              <a:ext cx="1143000" cy="1143000"/>
              <a:chOff x="2438400" y="2590800"/>
              <a:chExt cx="1143000" cy="1143000"/>
            </a:xfrm>
          </p:grpSpPr>
          <p:cxnSp>
            <p:nvCxnSpPr>
              <p:cNvPr id="24" name="Straight Connector 56"/>
              <p:cNvCxnSpPr>
                <a:stCxn id="29" idx="6"/>
                <a:endCxn id="35" idx="2"/>
              </p:cNvCxnSpPr>
              <p:nvPr/>
            </p:nvCxnSpPr>
            <p:spPr bwMode="auto">
              <a:xfrm>
                <a:off x="26670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5" name="Straight Connector 57"/>
              <p:cNvCxnSpPr>
                <a:stCxn id="32" idx="6"/>
                <a:endCxn id="36" idx="2"/>
              </p:cNvCxnSpPr>
              <p:nvPr/>
            </p:nvCxnSpPr>
            <p:spPr bwMode="auto">
              <a:xfrm>
                <a:off x="31242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Connector 58"/>
              <p:cNvCxnSpPr>
                <a:stCxn id="33" idx="6"/>
                <a:endCxn id="37" idx="2"/>
              </p:cNvCxnSpPr>
              <p:nvPr/>
            </p:nvCxnSpPr>
            <p:spPr bwMode="auto">
              <a:xfrm>
                <a:off x="26670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7" name="Straight Connector 59"/>
              <p:cNvCxnSpPr>
                <a:stCxn id="37" idx="0"/>
                <a:endCxn id="35" idx="4"/>
              </p:cNvCxnSpPr>
              <p:nvPr/>
            </p:nvCxnSpPr>
            <p:spPr bwMode="auto">
              <a:xfrm flipV="1">
                <a:off x="34671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8" name="Straight Connector 60"/>
              <p:cNvCxnSpPr>
                <a:stCxn id="33" idx="0"/>
                <a:endCxn id="29" idx="4"/>
              </p:cNvCxnSpPr>
              <p:nvPr/>
            </p:nvCxnSpPr>
            <p:spPr bwMode="auto">
              <a:xfrm flipV="1">
                <a:off x="2552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9" name="Oval 61"/>
              <p:cNvSpPr/>
              <p:nvPr/>
            </p:nvSpPr>
            <p:spPr bwMode="auto">
              <a:xfrm>
                <a:off x="2438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0" name="Oval 62"/>
              <p:cNvSpPr/>
              <p:nvPr/>
            </p:nvSpPr>
            <p:spPr bwMode="auto">
              <a:xfrm>
                <a:off x="2438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1" name="Oval 63"/>
              <p:cNvSpPr/>
              <p:nvPr/>
            </p:nvSpPr>
            <p:spPr bwMode="auto">
              <a:xfrm>
                <a:off x="2895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2" name="Oval 64"/>
              <p:cNvSpPr/>
              <p:nvPr/>
            </p:nvSpPr>
            <p:spPr bwMode="auto">
              <a:xfrm>
                <a:off x="28956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3" name="Oval 65"/>
              <p:cNvSpPr/>
              <p:nvPr/>
            </p:nvSpPr>
            <p:spPr bwMode="auto">
              <a:xfrm>
                <a:off x="24384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4" name="Oval 66"/>
              <p:cNvSpPr/>
              <p:nvPr/>
            </p:nvSpPr>
            <p:spPr bwMode="auto">
              <a:xfrm>
                <a:off x="2895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5" name="Oval 67"/>
              <p:cNvSpPr/>
              <p:nvPr/>
            </p:nvSpPr>
            <p:spPr bwMode="auto">
              <a:xfrm>
                <a:off x="3352800" y="25908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6" name="Oval 68"/>
              <p:cNvSpPr/>
              <p:nvPr/>
            </p:nvSpPr>
            <p:spPr bwMode="auto">
              <a:xfrm>
                <a:off x="33528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37" name="Oval 69"/>
              <p:cNvSpPr/>
              <p:nvPr/>
            </p:nvSpPr>
            <p:spPr bwMode="auto">
              <a:xfrm>
                <a:off x="33528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23" name="TextBox 118"/>
            <p:cNvSpPr txBox="1"/>
            <p:nvPr/>
          </p:nvSpPr>
          <p:spPr>
            <a:xfrm>
              <a:off x="2839048" y="1688068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1</a:t>
              </a:r>
              <a:endParaRPr lang="en-US" sz="1500"/>
            </a:p>
          </p:txBody>
        </p:sp>
      </p:grpSp>
      <p:grpSp>
        <p:nvGrpSpPr>
          <p:cNvPr id="38" name="Group 123"/>
          <p:cNvGrpSpPr/>
          <p:nvPr/>
        </p:nvGrpSpPr>
        <p:grpSpPr>
          <a:xfrm>
            <a:off x="4254500" y="1651001"/>
            <a:ext cx="952500" cy="1333500"/>
            <a:chOff x="4191000" y="1676400"/>
            <a:chExt cx="1143000" cy="1600200"/>
          </a:xfrm>
        </p:grpSpPr>
        <p:grpSp>
          <p:nvGrpSpPr>
            <p:cNvPr id="39" name="Group 114"/>
            <p:cNvGrpSpPr/>
            <p:nvPr/>
          </p:nvGrpSpPr>
          <p:grpSpPr>
            <a:xfrm>
              <a:off x="4191000" y="2133600"/>
              <a:ext cx="1143000" cy="1143000"/>
              <a:chOff x="3962400" y="2590800"/>
              <a:chExt cx="1143000" cy="1143000"/>
            </a:xfrm>
          </p:grpSpPr>
          <p:cxnSp>
            <p:nvCxnSpPr>
              <p:cNvPr id="41" name="Straight Connector 70"/>
              <p:cNvCxnSpPr>
                <a:stCxn id="46" idx="6"/>
                <a:endCxn id="52" idx="2"/>
              </p:cNvCxnSpPr>
              <p:nvPr/>
            </p:nvCxnSpPr>
            <p:spPr bwMode="auto">
              <a:xfrm>
                <a:off x="41910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Connector 71"/>
              <p:cNvCxnSpPr>
                <a:stCxn id="49" idx="6"/>
                <a:endCxn id="53" idx="2"/>
              </p:cNvCxnSpPr>
              <p:nvPr/>
            </p:nvCxnSpPr>
            <p:spPr bwMode="auto">
              <a:xfrm>
                <a:off x="46482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Connector 72"/>
              <p:cNvCxnSpPr>
                <a:stCxn id="50" idx="6"/>
                <a:endCxn id="54" idx="2"/>
              </p:cNvCxnSpPr>
              <p:nvPr/>
            </p:nvCxnSpPr>
            <p:spPr bwMode="auto">
              <a:xfrm>
                <a:off x="41910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Straight Connector 73"/>
              <p:cNvCxnSpPr>
                <a:stCxn id="54" idx="0"/>
                <a:endCxn id="52" idx="4"/>
              </p:cNvCxnSpPr>
              <p:nvPr/>
            </p:nvCxnSpPr>
            <p:spPr bwMode="auto">
              <a:xfrm flipV="1">
                <a:off x="49911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Connector 74"/>
              <p:cNvCxnSpPr>
                <a:stCxn id="50" idx="0"/>
                <a:endCxn id="46" idx="4"/>
              </p:cNvCxnSpPr>
              <p:nvPr/>
            </p:nvCxnSpPr>
            <p:spPr bwMode="auto">
              <a:xfrm flipV="1">
                <a:off x="4076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Oval 75"/>
              <p:cNvSpPr/>
              <p:nvPr/>
            </p:nvSpPr>
            <p:spPr bwMode="auto">
              <a:xfrm>
                <a:off x="3962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7" name="Oval 76"/>
              <p:cNvSpPr/>
              <p:nvPr/>
            </p:nvSpPr>
            <p:spPr bwMode="auto">
              <a:xfrm>
                <a:off x="3962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8" name="Oval 77"/>
              <p:cNvSpPr/>
              <p:nvPr/>
            </p:nvSpPr>
            <p:spPr bwMode="auto">
              <a:xfrm>
                <a:off x="4419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49" name="Oval 78"/>
              <p:cNvSpPr/>
              <p:nvPr/>
            </p:nvSpPr>
            <p:spPr bwMode="auto">
              <a:xfrm>
                <a:off x="44196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0" name="Oval 79"/>
              <p:cNvSpPr/>
              <p:nvPr/>
            </p:nvSpPr>
            <p:spPr bwMode="auto">
              <a:xfrm>
                <a:off x="3962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1" name="Oval 80"/>
              <p:cNvSpPr/>
              <p:nvPr/>
            </p:nvSpPr>
            <p:spPr bwMode="auto">
              <a:xfrm>
                <a:off x="4419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2" name="Oval 81"/>
              <p:cNvSpPr/>
              <p:nvPr/>
            </p:nvSpPr>
            <p:spPr bwMode="auto">
              <a:xfrm>
                <a:off x="48768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3" name="Oval 82"/>
              <p:cNvSpPr/>
              <p:nvPr/>
            </p:nvSpPr>
            <p:spPr bwMode="auto">
              <a:xfrm>
                <a:off x="48768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54" name="Oval 83"/>
              <p:cNvSpPr/>
              <p:nvPr/>
            </p:nvSpPr>
            <p:spPr bwMode="auto">
              <a:xfrm>
                <a:off x="48768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40" name="TextBox 119"/>
            <p:cNvSpPr txBox="1"/>
            <p:nvPr/>
          </p:nvSpPr>
          <p:spPr>
            <a:xfrm>
              <a:off x="4363048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2</a:t>
              </a:r>
              <a:endParaRPr lang="en-US" sz="1500"/>
            </a:p>
          </p:txBody>
        </p:sp>
      </p:grpSp>
      <p:grpSp>
        <p:nvGrpSpPr>
          <p:cNvPr id="55" name="Group 124"/>
          <p:cNvGrpSpPr/>
          <p:nvPr/>
        </p:nvGrpSpPr>
        <p:grpSpPr>
          <a:xfrm>
            <a:off x="5461000" y="1651001"/>
            <a:ext cx="952500" cy="1333500"/>
            <a:chOff x="5638800" y="1676400"/>
            <a:chExt cx="1143000" cy="1600200"/>
          </a:xfrm>
        </p:grpSpPr>
        <p:grpSp>
          <p:nvGrpSpPr>
            <p:cNvPr id="56" name="Group 115"/>
            <p:cNvGrpSpPr/>
            <p:nvPr/>
          </p:nvGrpSpPr>
          <p:grpSpPr>
            <a:xfrm>
              <a:off x="5638800" y="2133600"/>
              <a:ext cx="1143000" cy="1143000"/>
              <a:chOff x="5410200" y="2590800"/>
              <a:chExt cx="1143000" cy="1143000"/>
            </a:xfrm>
          </p:grpSpPr>
          <p:cxnSp>
            <p:nvCxnSpPr>
              <p:cNvPr id="58" name="Straight Connector 84"/>
              <p:cNvCxnSpPr>
                <a:stCxn id="63" idx="6"/>
                <a:endCxn id="69" idx="2"/>
              </p:cNvCxnSpPr>
              <p:nvPr/>
            </p:nvCxnSpPr>
            <p:spPr bwMode="auto">
              <a:xfrm>
                <a:off x="56388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59" name="Straight Connector 85"/>
              <p:cNvCxnSpPr>
                <a:stCxn id="66" idx="6"/>
                <a:endCxn id="70" idx="2"/>
              </p:cNvCxnSpPr>
              <p:nvPr/>
            </p:nvCxnSpPr>
            <p:spPr bwMode="auto">
              <a:xfrm>
                <a:off x="60960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Straight Connector 86"/>
              <p:cNvCxnSpPr>
                <a:stCxn id="67" idx="6"/>
                <a:endCxn id="71" idx="2"/>
              </p:cNvCxnSpPr>
              <p:nvPr/>
            </p:nvCxnSpPr>
            <p:spPr bwMode="auto">
              <a:xfrm>
                <a:off x="56388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1" name="Straight Connector 87"/>
              <p:cNvCxnSpPr>
                <a:stCxn id="71" idx="0"/>
                <a:endCxn id="69" idx="4"/>
              </p:cNvCxnSpPr>
              <p:nvPr/>
            </p:nvCxnSpPr>
            <p:spPr bwMode="auto">
              <a:xfrm flipV="1">
                <a:off x="64389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2" name="Straight Connector 88"/>
              <p:cNvCxnSpPr>
                <a:stCxn id="67" idx="0"/>
                <a:endCxn id="63" idx="4"/>
              </p:cNvCxnSpPr>
              <p:nvPr/>
            </p:nvCxnSpPr>
            <p:spPr bwMode="auto">
              <a:xfrm flipV="1">
                <a:off x="55245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3" name="Oval 89"/>
              <p:cNvSpPr/>
              <p:nvPr/>
            </p:nvSpPr>
            <p:spPr bwMode="auto">
              <a:xfrm>
                <a:off x="54102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4" name="Oval 90"/>
              <p:cNvSpPr/>
              <p:nvPr/>
            </p:nvSpPr>
            <p:spPr bwMode="auto">
              <a:xfrm>
                <a:off x="54102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5" name="Oval 91"/>
              <p:cNvSpPr/>
              <p:nvPr/>
            </p:nvSpPr>
            <p:spPr bwMode="auto">
              <a:xfrm>
                <a:off x="5867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6" name="Oval 92"/>
              <p:cNvSpPr/>
              <p:nvPr/>
            </p:nvSpPr>
            <p:spPr bwMode="auto">
              <a:xfrm>
                <a:off x="5867400" y="30480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7" name="Oval 93"/>
              <p:cNvSpPr/>
              <p:nvPr/>
            </p:nvSpPr>
            <p:spPr bwMode="auto">
              <a:xfrm>
                <a:off x="54102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8" name="Oval 94"/>
              <p:cNvSpPr/>
              <p:nvPr/>
            </p:nvSpPr>
            <p:spPr bwMode="auto">
              <a:xfrm>
                <a:off x="5867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69" name="Oval 95"/>
              <p:cNvSpPr/>
              <p:nvPr/>
            </p:nvSpPr>
            <p:spPr bwMode="auto">
              <a:xfrm>
                <a:off x="63246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70" name="Oval 96"/>
              <p:cNvSpPr/>
              <p:nvPr/>
            </p:nvSpPr>
            <p:spPr bwMode="auto">
              <a:xfrm>
                <a:off x="63246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71" name="Oval 97"/>
              <p:cNvSpPr/>
              <p:nvPr/>
            </p:nvSpPr>
            <p:spPr bwMode="auto">
              <a:xfrm>
                <a:off x="6324600" y="3505200"/>
                <a:ext cx="228600" cy="2286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57" name="TextBox 120"/>
            <p:cNvSpPr txBox="1"/>
            <p:nvPr/>
          </p:nvSpPr>
          <p:spPr>
            <a:xfrm>
              <a:off x="5810848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3</a:t>
              </a:r>
              <a:endParaRPr lang="en-US" sz="1500"/>
            </a:p>
          </p:txBody>
        </p:sp>
      </p:grpSp>
      <p:grpSp>
        <p:nvGrpSpPr>
          <p:cNvPr id="72" name="Group 125"/>
          <p:cNvGrpSpPr/>
          <p:nvPr/>
        </p:nvGrpSpPr>
        <p:grpSpPr>
          <a:xfrm>
            <a:off x="6667500" y="1651001"/>
            <a:ext cx="952500" cy="1333500"/>
            <a:chOff x="7086600" y="1676400"/>
            <a:chExt cx="1143000" cy="1600200"/>
          </a:xfrm>
        </p:grpSpPr>
        <p:grpSp>
          <p:nvGrpSpPr>
            <p:cNvPr id="73" name="Group 116"/>
            <p:cNvGrpSpPr/>
            <p:nvPr/>
          </p:nvGrpSpPr>
          <p:grpSpPr>
            <a:xfrm>
              <a:off x="7086600" y="2133600"/>
              <a:ext cx="1143000" cy="1143000"/>
              <a:chOff x="6858000" y="2590800"/>
              <a:chExt cx="1143000" cy="1143000"/>
            </a:xfrm>
          </p:grpSpPr>
          <p:cxnSp>
            <p:nvCxnSpPr>
              <p:cNvPr id="75" name="Straight Connector 98"/>
              <p:cNvCxnSpPr>
                <a:stCxn id="80" idx="6"/>
                <a:endCxn id="86" idx="2"/>
              </p:cNvCxnSpPr>
              <p:nvPr/>
            </p:nvCxnSpPr>
            <p:spPr bwMode="auto">
              <a:xfrm>
                <a:off x="7086600" y="27051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" name="Straight Connector 99"/>
              <p:cNvCxnSpPr>
                <a:stCxn id="83" idx="6"/>
                <a:endCxn id="87" idx="2"/>
              </p:cNvCxnSpPr>
              <p:nvPr/>
            </p:nvCxnSpPr>
            <p:spPr bwMode="auto">
              <a:xfrm>
                <a:off x="7543800" y="3162300"/>
                <a:ext cx="2286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Straight Connector 100"/>
              <p:cNvCxnSpPr>
                <a:stCxn id="84" idx="6"/>
                <a:endCxn id="88" idx="2"/>
              </p:cNvCxnSpPr>
              <p:nvPr/>
            </p:nvCxnSpPr>
            <p:spPr bwMode="auto">
              <a:xfrm>
                <a:off x="7086600" y="3619500"/>
                <a:ext cx="6858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8" name="Straight Connector 101"/>
              <p:cNvCxnSpPr>
                <a:stCxn id="88" idx="0"/>
                <a:endCxn id="86" idx="4"/>
              </p:cNvCxnSpPr>
              <p:nvPr/>
            </p:nvCxnSpPr>
            <p:spPr bwMode="auto">
              <a:xfrm flipV="1">
                <a:off x="78867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9" name="Straight Connector 102"/>
              <p:cNvCxnSpPr>
                <a:stCxn id="84" idx="0"/>
                <a:endCxn id="80" idx="4"/>
              </p:cNvCxnSpPr>
              <p:nvPr/>
            </p:nvCxnSpPr>
            <p:spPr bwMode="auto">
              <a:xfrm flipV="1">
                <a:off x="6972300" y="2819400"/>
                <a:ext cx="0" cy="6858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0" name="Oval 103"/>
              <p:cNvSpPr/>
              <p:nvPr/>
            </p:nvSpPr>
            <p:spPr bwMode="auto">
              <a:xfrm>
                <a:off x="68580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1" name="Oval 104"/>
              <p:cNvSpPr/>
              <p:nvPr/>
            </p:nvSpPr>
            <p:spPr bwMode="auto">
              <a:xfrm>
                <a:off x="68580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2" name="Oval 105"/>
              <p:cNvSpPr/>
              <p:nvPr/>
            </p:nvSpPr>
            <p:spPr bwMode="auto">
              <a:xfrm>
                <a:off x="73152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3" name="Oval 106"/>
              <p:cNvSpPr/>
              <p:nvPr/>
            </p:nvSpPr>
            <p:spPr bwMode="auto">
              <a:xfrm>
                <a:off x="73152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4" name="Oval 107"/>
              <p:cNvSpPr/>
              <p:nvPr/>
            </p:nvSpPr>
            <p:spPr bwMode="auto">
              <a:xfrm>
                <a:off x="68580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5" name="Oval 108"/>
              <p:cNvSpPr/>
              <p:nvPr/>
            </p:nvSpPr>
            <p:spPr bwMode="auto">
              <a:xfrm>
                <a:off x="73152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6" name="Oval 109"/>
              <p:cNvSpPr/>
              <p:nvPr/>
            </p:nvSpPr>
            <p:spPr bwMode="auto">
              <a:xfrm>
                <a:off x="7772400" y="25908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7" name="Oval 110"/>
              <p:cNvSpPr/>
              <p:nvPr/>
            </p:nvSpPr>
            <p:spPr bwMode="auto">
              <a:xfrm>
                <a:off x="7772400" y="30480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  <p:sp>
            <p:nvSpPr>
              <p:cNvPr id="88" name="Oval 111"/>
              <p:cNvSpPr/>
              <p:nvPr/>
            </p:nvSpPr>
            <p:spPr bwMode="auto">
              <a:xfrm>
                <a:off x="7772400" y="3505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57150" cmpd="sng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335">
                  <a:solidFill>
                    <a:schemeClr val="tx1"/>
                  </a:solidFill>
                  <a:latin typeface="Tahoma" panose="020B0604030504040204" pitchFamily="-64" charset="0"/>
                </a:endParaRPr>
              </a:p>
            </p:txBody>
          </p:sp>
        </p:grpSp>
        <p:sp>
          <p:nvSpPr>
            <p:cNvPr id="74" name="TextBox 121"/>
            <p:cNvSpPr txBox="1"/>
            <p:nvPr/>
          </p:nvSpPr>
          <p:spPr>
            <a:xfrm>
              <a:off x="7239000" y="1676400"/>
              <a:ext cx="919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/>
                <a:t>Time 4</a:t>
              </a:r>
              <a:endParaRPr lang="en-US" sz="1500"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Problem#2: the issue of BSP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73"/>
          <p:cNvGrpSpPr/>
          <p:nvPr/>
        </p:nvGrpSpPr>
        <p:grpSpPr>
          <a:xfrm>
            <a:off x="1524000" y="1714500"/>
            <a:ext cx="6159500" cy="1968500"/>
            <a:chOff x="914400" y="1447800"/>
            <a:chExt cx="7391400" cy="2362200"/>
          </a:xfrm>
        </p:grpSpPr>
        <p:sp>
          <p:nvSpPr>
            <p:cNvPr id="6" name="Rounded Rectangle 165"/>
            <p:cNvSpPr/>
            <p:nvPr/>
          </p:nvSpPr>
          <p:spPr bwMode="auto">
            <a:xfrm>
              <a:off x="914400" y="2667000"/>
              <a:ext cx="1828800" cy="1143000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endParaRPr lang="en-US" sz="2335">
                <a:solidFill>
                  <a:prstClr val="black"/>
                </a:solidFill>
              </a:endParaRPr>
            </a:p>
          </p:txBody>
        </p:sp>
        <p:sp>
          <p:nvSpPr>
            <p:cNvPr id="7" name="Rounded Rectangle 170"/>
            <p:cNvSpPr/>
            <p:nvPr/>
          </p:nvSpPr>
          <p:spPr bwMode="auto">
            <a:xfrm>
              <a:off x="2971800" y="1447800"/>
              <a:ext cx="5334000" cy="1143000"/>
            </a:xfrm>
            <a:prstGeom prst="roundRect">
              <a:avLst>
                <a:gd name="adj" fmla="val 654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endParaRPr lang="en-US" sz="2335">
                <a:solidFill>
                  <a:prstClr val="black"/>
                </a:solidFill>
              </a:endParaRPr>
            </a:p>
          </p:txBody>
        </p:sp>
      </p:grpSp>
      <p:sp>
        <p:nvSpPr>
          <p:cNvPr id="8" name="Oval 4"/>
          <p:cNvSpPr/>
          <p:nvPr/>
        </p:nvSpPr>
        <p:spPr bwMode="auto">
          <a:xfrm>
            <a:off x="1587500" y="1828800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val 5"/>
          <p:cNvSpPr/>
          <p:nvPr/>
        </p:nvSpPr>
        <p:spPr bwMode="auto">
          <a:xfrm>
            <a:off x="1587500" y="2315633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val 6"/>
          <p:cNvSpPr/>
          <p:nvPr/>
        </p:nvSpPr>
        <p:spPr bwMode="auto">
          <a:xfrm>
            <a:off x="1587500" y="2802467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Oval 7"/>
          <p:cNvSpPr/>
          <p:nvPr/>
        </p:nvSpPr>
        <p:spPr bwMode="auto">
          <a:xfrm>
            <a:off x="1587500" y="3289300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Oval 8"/>
          <p:cNvSpPr/>
          <p:nvPr/>
        </p:nvSpPr>
        <p:spPr bwMode="auto">
          <a:xfrm>
            <a:off x="1587500" y="3776133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val 9"/>
          <p:cNvSpPr/>
          <p:nvPr/>
        </p:nvSpPr>
        <p:spPr bwMode="auto">
          <a:xfrm>
            <a:off x="1587500" y="4262967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Oval 10"/>
          <p:cNvSpPr/>
          <p:nvPr/>
        </p:nvSpPr>
        <p:spPr bwMode="auto">
          <a:xfrm>
            <a:off x="1587500" y="4749800"/>
            <a:ext cx="444500" cy="266700"/>
          </a:xfrm>
          <a:prstGeom prst="ellipse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/>
          <a:lstStyle/>
          <a:p>
            <a:pPr algn="ctr"/>
            <a:r>
              <a:rPr lang="en-US" sz="1165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US" sz="1165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5" name="Group 152"/>
          <p:cNvGrpSpPr/>
          <p:nvPr/>
        </p:nvGrpSpPr>
        <p:grpSpPr>
          <a:xfrm>
            <a:off x="3365500" y="1828800"/>
            <a:ext cx="444500" cy="3187700"/>
            <a:chOff x="3124200" y="1584960"/>
            <a:chExt cx="533400" cy="3825240"/>
          </a:xfrm>
        </p:grpSpPr>
        <p:sp>
          <p:nvSpPr>
            <p:cNvPr id="16" name="Oval 11"/>
            <p:cNvSpPr/>
            <p:nvPr/>
          </p:nvSpPr>
          <p:spPr bwMode="auto">
            <a:xfrm>
              <a:off x="3124200" y="1584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Oval 12"/>
            <p:cNvSpPr/>
            <p:nvPr/>
          </p:nvSpPr>
          <p:spPr bwMode="auto">
            <a:xfrm>
              <a:off x="3124200" y="2169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val 13"/>
            <p:cNvSpPr/>
            <p:nvPr/>
          </p:nvSpPr>
          <p:spPr bwMode="auto">
            <a:xfrm>
              <a:off x="3124200" y="2753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val 14"/>
            <p:cNvSpPr/>
            <p:nvPr/>
          </p:nvSpPr>
          <p:spPr bwMode="auto">
            <a:xfrm>
              <a:off x="3124200" y="3337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val 15"/>
            <p:cNvSpPr/>
            <p:nvPr/>
          </p:nvSpPr>
          <p:spPr bwMode="auto">
            <a:xfrm>
              <a:off x="3124200" y="3921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val 16"/>
            <p:cNvSpPr/>
            <p:nvPr/>
          </p:nvSpPr>
          <p:spPr bwMode="auto">
            <a:xfrm>
              <a:off x="3124200" y="4505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val 17"/>
            <p:cNvSpPr/>
            <p:nvPr/>
          </p:nvSpPr>
          <p:spPr bwMode="auto">
            <a:xfrm>
              <a:off x="3124200" y="5090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3" name="Group 101"/>
          <p:cNvGrpSpPr/>
          <p:nvPr/>
        </p:nvGrpSpPr>
        <p:grpSpPr>
          <a:xfrm>
            <a:off x="2032000" y="2019300"/>
            <a:ext cx="1333500" cy="1466850"/>
            <a:chOff x="1524000" y="1813560"/>
            <a:chExt cx="1600200" cy="1760220"/>
          </a:xfrm>
        </p:grpSpPr>
        <p:sp>
          <p:nvSpPr>
            <p:cNvPr id="24" name="Rounded Rectangle 18"/>
            <p:cNvSpPr/>
            <p:nvPr/>
          </p:nvSpPr>
          <p:spPr bwMode="auto">
            <a:xfrm>
              <a:off x="1981200" y="18135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1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25" name="Straight Arrow Connector 22"/>
            <p:cNvCxnSpPr>
              <a:stCxn id="8" idx="6"/>
              <a:endCxn id="24" idx="1"/>
            </p:cNvCxnSpPr>
            <p:nvPr/>
          </p:nvCxnSpPr>
          <p:spPr bwMode="auto">
            <a:xfrm>
              <a:off x="1524000" y="1821180"/>
              <a:ext cx="457200" cy="182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4"/>
            <p:cNvCxnSpPr>
              <a:stCxn id="9" idx="6"/>
              <a:endCxn id="24" idx="1"/>
            </p:cNvCxnSpPr>
            <p:nvPr/>
          </p:nvCxnSpPr>
          <p:spPr bwMode="auto">
            <a:xfrm flipV="1">
              <a:off x="1524000" y="2004060"/>
              <a:ext cx="457200" cy="401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39"/>
            <p:cNvCxnSpPr>
              <a:stCxn id="24" idx="3"/>
              <a:endCxn id="18" idx="2"/>
            </p:cNvCxnSpPr>
            <p:nvPr/>
          </p:nvCxnSpPr>
          <p:spPr bwMode="auto">
            <a:xfrm>
              <a:off x="2590800" y="2004060"/>
              <a:ext cx="533400" cy="985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41"/>
            <p:cNvCxnSpPr>
              <a:stCxn id="24" idx="3"/>
              <a:endCxn id="19" idx="2"/>
            </p:cNvCxnSpPr>
            <p:nvPr/>
          </p:nvCxnSpPr>
          <p:spPr bwMode="auto">
            <a:xfrm>
              <a:off x="2590800" y="2004060"/>
              <a:ext cx="533400" cy="1569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102"/>
          <p:cNvGrpSpPr/>
          <p:nvPr/>
        </p:nvGrpSpPr>
        <p:grpSpPr>
          <a:xfrm>
            <a:off x="2032000" y="2025650"/>
            <a:ext cx="1333500" cy="1460500"/>
            <a:chOff x="1524000" y="1821180"/>
            <a:chExt cx="1600200" cy="1752600"/>
          </a:xfrm>
        </p:grpSpPr>
        <p:sp>
          <p:nvSpPr>
            <p:cNvPr id="30" name="Rounded Rectangle 19"/>
            <p:cNvSpPr/>
            <p:nvPr/>
          </p:nvSpPr>
          <p:spPr bwMode="auto">
            <a:xfrm>
              <a:off x="1981200" y="30327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2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31" name="Straight Arrow Connector 28"/>
            <p:cNvCxnSpPr>
              <a:stCxn id="10" idx="6"/>
              <a:endCxn id="30" idx="1"/>
            </p:cNvCxnSpPr>
            <p:nvPr/>
          </p:nvCxnSpPr>
          <p:spPr bwMode="auto">
            <a:xfrm>
              <a:off x="1524000" y="2989580"/>
              <a:ext cx="457200" cy="233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0"/>
            <p:cNvCxnSpPr>
              <a:stCxn id="11" idx="6"/>
              <a:endCxn id="30" idx="1"/>
            </p:cNvCxnSpPr>
            <p:nvPr/>
          </p:nvCxnSpPr>
          <p:spPr bwMode="auto">
            <a:xfrm flipV="1">
              <a:off x="1524000" y="3223260"/>
              <a:ext cx="457200" cy="350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43"/>
            <p:cNvCxnSpPr>
              <a:stCxn id="30" idx="3"/>
              <a:endCxn id="17" idx="2"/>
            </p:cNvCxnSpPr>
            <p:nvPr/>
          </p:nvCxnSpPr>
          <p:spPr bwMode="auto">
            <a:xfrm flipV="1">
              <a:off x="2590800" y="2405380"/>
              <a:ext cx="533400" cy="817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47"/>
            <p:cNvCxnSpPr>
              <a:stCxn id="30" idx="3"/>
              <a:endCxn id="16" idx="2"/>
            </p:cNvCxnSpPr>
            <p:nvPr/>
          </p:nvCxnSpPr>
          <p:spPr bwMode="auto">
            <a:xfrm flipV="1">
              <a:off x="2590800" y="1821180"/>
              <a:ext cx="533400" cy="1402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103"/>
          <p:cNvGrpSpPr/>
          <p:nvPr/>
        </p:nvGrpSpPr>
        <p:grpSpPr>
          <a:xfrm>
            <a:off x="2032000" y="3486150"/>
            <a:ext cx="1333500" cy="1460500"/>
            <a:chOff x="1524000" y="3573780"/>
            <a:chExt cx="1600200" cy="1752600"/>
          </a:xfrm>
        </p:grpSpPr>
        <p:sp>
          <p:nvSpPr>
            <p:cNvPr id="36" name="Rounded Rectangle 20"/>
            <p:cNvSpPr/>
            <p:nvPr/>
          </p:nvSpPr>
          <p:spPr bwMode="auto">
            <a:xfrm>
              <a:off x="1981200" y="4251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3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37" name="Straight Arrow Connector 32"/>
            <p:cNvCxnSpPr>
              <a:stCxn id="12" idx="6"/>
              <a:endCxn id="36" idx="1"/>
            </p:cNvCxnSpPr>
            <p:nvPr/>
          </p:nvCxnSpPr>
          <p:spPr bwMode="auto">
            <a:xfrm>
              <a:off x="1524000" y="4157980"/>
              <a:ext cx="457200" cy="2844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4"/>
            <p:cNvCxnSpPr>
              <a:stCxn id="13" idx="6"/>
              <a:endCxn id="36" idx="1"/>
            </p:cNvCxnSpPr>
            <p:nvPr/>
          </p:nvCxnSpPr>
          <p:spPr bwMode="auto">
            <a:xfrm flipV="1">
              <a:off x="1524000" y="4442460"/>
              <a:ext cx="457200" cy="299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6"/>
            <p:cNvCxnSpPr>
              <a:stCxn id="14" idx="6"/>
              <a:endCxn id="36" idx="1"/>
            </p:cNvCxnSpPr>
            <p:nvPr/>
          </p:nvCxnSpPr>
          <p:spPr bwMode="auto">
            <a:xfrm flipV="1">
              <a:off x="1524000" y="4442460"/>
              <a:ext cx="457200" cy="8839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49"/>
            <p:cNvCxnSpPr>
              <a:stCxn id="36" idx="3"/>
              <a:endCxn id="21" idx="2"/>
            </p:cNvCxnSpPr>
            <p:nvPr/>
          </p:nvCxnSpPr>
          <p:spPr bwMode="auto">
            <a:xfrm>
              <a:off x="2590800" y="4442460"/>
              <a:ext cx="533400" cy="299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52"/>
            <p:cNvCxnSpPr>
              <a:stCxn id="36" idx="3"/>
              <a:endCxn id="19" idx="2"/>
            </p:cNvCxnSpPr>
            <p:nvPr/>
          </p:nvCxnSpPr>
          <p:spPr bwMode="auto">
            <a:xfrm flipV="1">
              <a:off x="2590800" y="3573780"/>
              <a:ext cx="533400" cy="868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58"/>
            <p:cNvCxnSpPr>
              <a:stCxn id="36" idx="3"/>
              <a:endCxn id="22" idx="2"/>
            </p:cNvCxnSpPr>
            <p:nvPr/>
          </p:nvCxnSpPr>
          <p:spPr bwMode="auto">
            <a:xfrm>
              <a:off x="2590800" y="4442460"/>
              <a:ext cx="533400" cy="8839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154"/>
          <p:cNvGrpSpPr/>
          <p:nvPr/>
        </p:nvGrpSpPr>
        <p:grpSpPr>
          <a:xfrm>
            <a:off x="3810000" y="1962150"/>
            <a:ext cx="1397000" cy="486833"/>
            <a:chOff x="3657600" y="1744980"/>
            <a:chExt cx="1676400" cy="584200"/>
          </a:xfrm>
        </p:grpSpPr>
        <p:sp>
          <p:nvSpPr>
            <p:cNvPr id="44" name="Rounded Rectangle 111"/>
            <p:cNvSpPr/>
            <p:nvPr/>
          </p:nvSpPr>
          <p:spPr bwMode="auto">
            <a:xfrm>
              <a:off x="4191000" y="18135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1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45" name="Straight Arrow Connector 114"/>
            <p:cNvCxnSpPr>
              <a:endCxn id="44" idx="1"/>
            </p:cNvCxnSpPr>
            <p:nvPr/>
          </p:nvCxnSpPr>
          <p:spPr bwMode="auto">
            <a:xfrm>
              <a:off x="3657600" y="17449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115"/>
            <p:cNvCxnSpPr>
              <a:endCxn id="44" idx="1"/>
            </p:cNvCxnSpPr>
            <p:nvPr/>
          </p:nvCxnSpPr>
          <p:spPr bwMode="auto">
            <a:xfrm flipV="1">
              <a:off x="3657600" y="20040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121"/>
            <p:cNvCxnSpPr>
              <a:stCxn id="44" idx="3"/>
              <a:endCxn id="64" idx="2"/>
            </p:cNvCxnSpPr>
            <p:nvPr/>
          </p:nvCxnSpPr>
          <p:spPr bwMode="auto">
            <a:xfrm flipV="1">
              <a:off x="4800600" y="17449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122"/>
            <p:cNvCxnSpPr>
              <a:stCxn id="44" idx="3"/>
              <a:endCxn id="65" idx="2"/>
            </p:cNvCxnSpPr>
            <p:nvPr/>
          </p:nvCxnSpPr>
          <p:spPr bwMode="auto">
            <a:xfrm>
              <a:off x="4800600" y="20040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153"/>
          <p:cNvGrpSpPr/>
          <p:nvPr/>
        </p:nvGrpSpPr>
        <p:grpSpPr>
          <a:xfrm>
            <a:off x="3810000" y="2448983"/>
            <a:ext cx="1397000" cy="1460500"/>
            <a:chOff x="3657600" y="2329180"/>
            <a:chExt cx="1676400" cy="1752600"/>
          </a:xfrm>
        </p:grpSpPr>
        <p:sp>
          <p:nvSpPr>
            <p:cNvPr id="50" name="Rounded Rectangle 112"/>
            <p:cNvSpPr/>
            <p:nvPr/>
          </p:nvSpPr>
          <p:spPr bwMode="auto">
            <a:xfrm>
              <a:off x="4191000" y="30327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2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51" name="Straight Arrow Connector 116"/>
            <p:cNvCxnSpPr>
              <a:endCxn id="50" idx="1"/>
            </p:cNvCxnSpPr>
            <p:nvPr/>
          </p:nvCxnSpPr>
          <p:spPr bwMode="auto">
            <a:xfrm>
              <a:off x="3657600" y="29133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117"/>
            <p:cNvCxnSpPr>
              <a:endCxn id="50" idx="1"/>
            </p:cNvCxnSpPr>
            <p:nvPr/>
          </p:nvCxnSpPr>
          <p:spPr bwMode="auto">
            <a:xfrm flipV="1">
              <a:off x="3657600" y="32232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123"/>
            <p:cNvCxnSpPr>
              <a:stCxn id="50" idx="3"/>
              <a:endCxn id="65" idx="2"/>
            </p:cNvCxnSpPr>
            <p:nvPr/>
          </p:nvCxnSpPr>
          <p:spPr bwMode="auto">
            <a:xfrm flipV="1">
              <a:off x="4800600" y="23291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124"/>
            <p:cNvCxnSpPr>
              <a:stCxn id="50" idx="3"/>
              <a:endCxn id="68" idx="2"/>
            </p:cNvCxnSpPr>
            <p:nvPr/>
          </p:nvCxnSpPr>
          <p:spPr bwMode="auto">
            <a:xfrm>
              <a:off x="4800600" y="32232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155"/>
          <p:cNvGrpSpPr/>
          <p:nvPr/>
        </p:nvGrpSpPr>
        <p:grpSpPr>
          <a:xfrm>
            <a:off x="3810000" y="3422650"/>
            <a:ext cx="1397000" cy="1460500"/>
            <a:chOff x="3657600" y="3497580"/>
            <a:chExt cx="1676400" cy="1752600"/>
          </a:xfrm>
        </p:grpSpPr>
        <p:sp>
          <p:nvSpPr>
            <p:cNvPr id="56" name="Rounded Rectangle 113"/>
            <p:cNvSpPr/>
            <p:nvPr/>
          </p:nvSpPr>
          <p:spPr bwMode="auto">
            <a:xfrm>
              <a:off x="4191000" y="4251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3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57" name="Straight Arrow Connector 118"/>
            <p:cNvCxnSpPr>
              <a:endCxn id="56" idx="1"/>
            </p:cNvCxnSpPr>
            <p:nvPr/>
          </p:nvCxnSpPr>
          <p:spPr bwMode="auto">
            <a:xfrm>
              <a:off x="3657600" y="40817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119"/>
            <p:cNvCxnSpPr>
              <a:endCxn id="56" idx="1"/>
            </p:cNvCxnSpPr>
            <p:nvPr/>
          </p:nvCxnSpPr>
          <p:spPr bwMode="auto">
            <a:xfrm flipV="1">
              <a:off x="3657600" y="44424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120"/>
            <p:cNvCxnSpPr>
              <a:endCxn id="56" idx="1"/>
            </p:cNvCxnSpPr>
            <p:nvPr/>
          </p:nvCxnSpPr>
          <p:spPr bwMode="auto">
            <a:xfrm flipV="1">
              <a:off x="3657600" y="44424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125"/>
            <p:cNvCxnSpPr>
              <a:stCxn id="56" idx="3"/>
              <a:endCxn id="69" idx="2"/>
            </p:cNvCxnSpPr>
            <p:nvPr/>
          </p:nvCxnSpPr>
          <p:spPr bwMode="auto">
            <a:xfrm>
              <a:off x="4800600" y="44424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126"/>
            <p:cNvCxnSpPr>
              <a:stCxn id="56" idx="3"/>
              <a:endCxn id="67" idx="2"/>
            </p:cNvCxnSpPr>
            <p:nvPr/>
          </p:nvCxnSpPr>
          <p:spPr bwMode="auto">
            <a:xfrm flipV="1">
              <a:off x="4800600" y="34975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127"/>
            <p:cNvCxnSpPr>
              <a:stCxn id="56" idx="3"/>
              <a:endCxn id="70" idx="2"/>
            </p:cNvCxnSpPr>
            <p:nvPr/>
          </p:nvCxnSpPr>
          <p:spPr bwMode="auto">
            <a:xfrm>
              <a:off x="4800600" y="44424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159"/>
          <p:cNvGrpSpPr/>
          <p:nvPr/>
        </p:nvGrpSpPr>
        <p:grpSpPr>
          <a:xfrm>
            <a:off x="5207000" y="1828800"/>
            <a:ext cx="444500" cy="3187700"/>
            <a:chOff x="5334000" y="1584960"/>
            <a:chExt cx="533400" cy="3825240"/>
          </a:xfrm>
        </p:grpSpPr>
        <p:sp>
          <p:nvSpPr>
            <p:cNvPr id="64" name="Oval 104"/>
            <p:cNvSpPr/>
            <p:nvPr/>
          </p:nvSpPr>
          <p:spPr bwMode="auto">
            <a:xfrm>
              <a:off x="5334000" y="1584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" name="Oval 105"/>
            <p:cNvSpPr/>
            <p:nvPr/>
          </p:nvSpPr>
          <p:spPr bwMode="auto">
            <a:xfrm>
              <a:off x="5334000" y="2169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Oval 106"/>
            <p:cNvSpPr/>
            <p:nvPr/>
          </p:nvSpPr>
          <p:spPr bwMode="auto">
            <a:xfrm>
              <a:off x="5334000" y="2753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Oval 107"/>
            <p:cNvSpPr/>
            <p:nvPr/>
          </p:nvSpPr>
          <p:spPr bwMode="auto">
            <a:xfrm>
              <a:off x="5334000" y="3337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Oval 108"/>
            <p:cNvSpPr/>
            <p:nvPr/>
          </p:nvSpPr>
          <p:spPr bwMode="auto">
            <a:xfrm>
              <a:off x="5334000" y="3921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Oval 109"/>
            <p:cNvSpPr/>
            <p:nvPr/>
          </p:nvSpPr>
          <p:spPr bwMode="auto">
            <a:xfrm>
              <a:off x="5334000" y="4505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Oval 110"/>
            <p:cNvSpPr/>
            <p:nvPr/>
          </p:nvSpPr>
          <p:spPr bwMode="auto">
            <a:xfrm>
              <a:off x="5334000" y="5090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1" name="Group 162"/>
          <p:cNvGrpSpPr/>
          <p:nvPr/>
        </p:nvGrpSpPr>
        <p:grpSpPr>
          <a:xfrm>
            <a:off x="5651500" y="1962150"/>
            <a:ext cx="1397000" cy="973667"/>
            <a:chOff x="5867400" y="1744980"/>
            <a:chExt cx="1676400" cy="1168400"/>
          </a:xfrm>
        </p:grpSpPr>
        <p:sp>
          <p:nvSpPr>
            <p:cNvPr id="72" name="Rounded Rectangle 135"/>
            <p:cNvSpPr/>
            <p:nvPr/>
          </p:nvSpPr>
          <p:spPr bwMode="auto">
            <a:xfrm>
              <a:off x="6400800" y="18135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1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73" name="Straight Arrow Connector 138"/>
            <p:cNvCxnSpPr>
              <a:endCxn id="72" idx="1"/>
            </p:cNvCxnSpPr>
            <p:nvPr/>
          </p:nvCxnSpPr>
          <p:spPr bwMode="auto">
            <a:xfrm>
              <a:off x="5867400" y="17449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139"/>
            <p:cNvCxnSpPr>
              <a:endCxn id="72" idx="1"/>
            </p:cNvCxnSpPr>
            <p:nvPr/>
          </p:nvCxnSpPr>
          <p:spPr bwMode="auto">
            <a:xfrm flipV="1">
              <a:off x="5867400" y="2004060"/>
              <a:ext cx="533400" cy="325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145"/>
            <p:cNvCxnSpPr>
              <a:stCxn id="72" idx="3"/>
              <a:endCxn id="100" idx="2"/>
            </p:cNvCxnSpPr>
            <p:nvPr/>
          </p:nvCxnSpPr>
          <p:spPr bwMode="auto">
            <a:xfrm flipV="1">
              <a:off x="7010400" y="1744980"/>
              <a:ext cx="533400" cy="259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146"/>
            <p:cNvCxnSpPr>
              <a:stCxn id="72" idx="3"/>
              <a:endCxn id="102" idx="2"/>
            </p:cNvCxnSpPr>
            <p:nvPr/>
          </p:nvCxnSpPr>
          <p:spPr bwMode="auto">
            <a:xfrm>
              <a:off x="7010400" y="2004060"/>
              <a:ext cx="533400" cy="909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161"/>
          <p:cNvGrpSpPr/>
          <p:nvPr/>
        </p:nvGrpSpPr>
        <p:grpSpPr>
          <a:xfrm>
            <a:off x="5651500" y="2448983"/>
            <a:ext cx="1397000" cy="1460500"/>
            <a:chOff x="5867400" y="2329180"/>
            <a:chExt cx="1676400" cy="1752600"/>
          </a:xfrm>
        </p:grpSpPr>
        <p:sp>
          <p:nvSpPr>
            <p:cNvPr id="78" name="Rounded Rectangle 136"/>
            <p:cNvSpPr/>
            <p:nvPr/>
          </p:nvSpPr>
          <p:spPr bwMode="auto">
            <a:xfrm>
              <a:off x="6400800" y="30327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2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79" name="Straight Arrow Connector 140"/>
            <p:cNvCxnSpPr>
              <a:endCxn id="78" idx="1"/>
            </p:cNvCxnSpPr>
            <p:nvPr/>
          </p:nvCxnSpPr>
          <p:spPr bwMode="auto">
            <a:xfrm>
              <a:off x="5867400" y="2913380"/>
              <a:ext cx="533400" cy="309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141"/>
            <p:cNvCxnSpPr>
              <a:endCxn id="78" idx="1"/>
            </p:cNvCxnSpPr>
            <p:nvPr/>
          </p:nvCxnSpPr>
          <p:spPr bwMode="auto">
            <a:xfrm flipV="1">
              <a:off x="5867400" y="3223260"/>
              <a:ext cx="533400" cy="2743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147"/>
            <p:cNvCxnSpPr>
              <a:stCxn id="78" idx="3"/>
              <a:endCxn id="101" idx="2"/>
            </p:cNvCxnSpPr>
            <p:nvPr/>
          </p:nvCxnSpPr>
          <p:spPr bwMode="auto">
            <a:xfrm flipV="1">
              <a:off x="7010400" y="2329180"/>
              <a:ext cx="533400" cy="894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148"/>
            <p:cNvCxnSpPr>
              <a:stCxn id="78" idx="3"/>
              <a:endCxn id="104" idx="2"/>
            </p:cNvCxnSpPr>
            <p:nvPr/>
          </p:nvCxnSpPr>
          <p:spPr bwMode="auto">
            <a:xfrm>
              <a:off x="7010400" y="3223260"/>
              <a:ext cx="533400" cy="858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160"/>
          <p:cNvGrpSpPr/>
          <p:nvPr/>
        </p:nvGrpSpPr>
        <p:grpSpPr>
          <a:xfrm>
            <a:off x="5651500" y="3422650"/>
            <a:ext cx="1397000" cy="1460500"/>
            <a:chOff x="5867400" y="3497580"/>
            <a:chExt cx="1676400" cy="1752600"/>
          </a:xfrm>
        </p:grpSpPr>
        <p:sp>
          <p:nvSpPr>
            <p:cNvPr id="84" name="Rounded Rectangle 137"/>
            <p:cNvSpPr/>
            <p:nvPr/>
          </p:nvSpPr>
          <p:spPr bwMode="auto">
            <a:xfrm>
              <a:off x="6400800" y="4251960"/>
              <a:ext cx="609600" cy="3810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white"/>
                  </a:solidFill>
                </a:rPr>
                <a:t>CPU 3</a:t>
              </a:r>
              <a:endParaRPr lang="en-US" sz="1165">
                <a:solidFill>
                  <a:prstClr val="black"/>
                </a:solidFill>
              </a:endParaRPr>
            </a:p>
          </p:txBody>
        </p:sp>
        <p:cxnSp>
          <p:nvCxnSpPr>
            <p:cNvPr id="85" name="Straight Arrow Connector 142"/>
            <p:cNvCxnSpPr>
              <a:endCxn id="84" idx="1"/>
            </p:cNvCxnSpPr>
            <p:nvPr/>
          </p:nvCxnSpPr>
          <p:spPr bwMode="auto">
            <a:xfrm>
              <a:off x="5867400" y="4081780"/>
              <a:ext cx="533400" cy="3606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143"/>
            <p:cNvCxnSpPr>
              <a:endCxn id="84" idx="1"/>
            </p:cNvCxnSpPr>
            <p:nvPr/>
          </p:nvCxnSpPr>
          <p:spPr bwMode="auto">
            <a:xfrm flipV="1">
              <a:off x="5867400" y="44424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144"/>
            <p:cNvCxnSpPr>
              <a:endCxn id="84" idx="1"/>
            </p:cNvCxnSpPr>
            <p:nvPr/>
          </p:nvCxnSpPr>
          <p:spPr bwMode="auto">
            <a:xfrm flipV="1">
              <a:off x="5867400" y="44424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149"/>
            <p:cNvCxnSpPr>
              <a:stCxn id="84" idx="3"/>
              <a:endCxn id="105" idx="2"/>
            </p:cNvCxnSpPr>
            <p:nvPr/>
          </p:nvCxnSpPr>
          <p:spPr bwMode="auto">
            <a:xfrm>
              <a:off x="7010400" y="4442460"/>
              <a:ext cx="533400" cy="2235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150"/>
            <p:cNvCxnSpPr>
              <a:stCxn id="84" idx="3"/>
              <a:endCxn id="103" idx="2"/>
            </p:cNvCxnSpPr>
            <p:nvPr/>
          </p:nvCxnSpPr>
          <p:spPr bwMode="auto">
            <a:xfrm flipV="1">
              <a:off x="7010400" y="3497580"/>
              <a:ext cx="533400" cy="9448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151"/>
            <p:cNvCxnSpPr>
              <a:stCxn id="84" idx="3"/>
              <a:endCxn id="106" idx="2"/>
            </p:cNvCxnSpPr>
            <p:nvPr/>
          </p:nvCxnSpPr>
          <p:spPr bwMode="auto">
            <a:xfrm>
              <a:off x="7010400" y="4442460"/>
              <a:ext cx="533400" cy="8077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156"/>
          <p:cNvCxnSpPr/>
          <p:nvPr/>
        </p:nvCxnSpPr>
        <p:spPr bwMode="auto">
          <a:xfrm>
            <a:off x="1587500" y="5280224"/>
            <a:ext cx="5778500" cy="1323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Box 157"/>
          <p:cNvSpPr txBox="1"/>
          <p:nvPr/>
        </p:nvSpPr>
        <p:spPr>
          <a:xfrm>
            <a:off x="3873500" y="5026224"/>
            <a:ext cx="930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>
                <a:solidFill>
                  <a:prstClr val="black"/>
                </a:solidFill>
                <a:latin typeface="Calibri" panose="020F0502020204030204"/>
              </a:rPr>
              <a:t>Iterations</a:t>
            </a:r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3" name="Group 174"/>
          <p:cNvGrpSpPr/>
          <p:nvPr/>
        </p:nvGrpSpPr>
        <p:grpSpPr>
          <a:xfrm>
            <a:off x="3113531" y="1650999"/>
            <a:ext cx="323165" cy="3953191"/>
            <a:chOff x="2821834" y="2133599"/>
            <a:chExt cx="387798" cy="4743829"/>
          </a:xfrm>
        </p:grpSpPr>
        <p:cxnSp>
          <p:nvCxnSpPr>
            <p:cNvPr id="94" name="Straight Connector 171"/>
            <p:cNvCxnSpPr/>
            <p:nvPr/>
          </p:nvCxnSpPr>
          <p:spPr bwMode="auto">
            <a:xfrm rot="5400000">
              <a:off x="795537" y="4462263"/>
              <a:ext cx="465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172"/>
            <p:cNvSpPr txBox="1"/>
            <p:nvPr/>
          </p:nvSpPr>
          <p:spPr>
            <a:xfrm rot="16200000">
              <a:off x="2581768" y="6249564"/>
              <a:ext cx="86793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prstClr val="black"/>
                  </a:solidFill>
                  <a:latin typeface="Calibri" panose="020F0502020204030204"/>
                </a:rPr>
                <a:t>Barrier</a:t>
              </a:r>
              <a:endParaRPr 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6" name="Group 175"/>
          <p:cNvGrpSpPr/>
          <p:nvPr/>
        </p:nvGrpSpPr>
        <p:grpSpPr>
          <a:xfrm>
            <a:off x="4945307" y="1651000"/>
            <a:ext cx="323165" cy="3953191"/>
            <a:chOff x="2821834" y="2133599"/>
            <a:chExt cx="387798" cy="4743829"/>
          </a:xfrm>
        </p:grpSpPr>
        <p:cxnSp>
          <p:nvCxnSpPr>
            <p:cNvPr id="97" name="Straight Connector 176"/>
            <p:cNvCxnSpPr/>
            <p:nvPr/>
          </p:nvCxnSpPr>
          <p:spPr bwMode="auto">
            <a:xfrm rot="5400000">
              <a:off x="795537" y="4462263"/>
              <a:ext cx="46573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8" name="TextBox 177"/>
            <p:cNvSpPr txBox="1"/>
            <p:nvPr/>
          </p:nvSpPr>
          <p:spPr>
            <a:xfrm rot="16200000">
              <a:off x="2581768" y="6249564"/>
              <a:ext cx="86793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solidFill>
                    <a:prstClr val="black"/>
                  </a:solidFill>
                  <a:latin typeface="Calibri" panose="020F0502020204030204"/>
                </a:rPr>
                <a:t>Barrier</a:t>
              </a:r>
              <a:endParaRPr lang="en-US" sz="15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9" name="Group 163"/>
          <p:cNvGrpSpPr/>
          <p:nvPr/>
        </p:nvGrpSpPr>
        <p:grpSpPr>
          <a:xfrm>
            <a:off x="6786807" y="1651000"/>
            <a:ext cx="706195" cy="3953191"/>
            <a:chOff x="7229766" y="1371600"/>
            <a:chExt cx="847434" cy="4743829"/>
          </a:xfrm>
        </p:grpSpPr>
        <p:sp>
          <p:nvSpPr>
            <p:cNvPr id="100" name="Oval 128"/>
            <p:cNvSpPr/>
            <p:nvPr/>
          </p:nvSpPr>
          <p:spPr bwMode="auto">
            <a:xfrm>
              <a:off x="7543800" y="1584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Oval 129"/>
            <p:cNvSpPr/>
            <p:nvPr/>
          </p:nvSpPr>
          <p:spPr bwMode="auto">
            <a:xfrm>
              <a:off x="7543800" y="2169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2" name="Oval 130"/>
            <p:cNvSpPr/>
            <p:nvPr/>
          </p:nvSpPr>
          <p:spPr bwMode="auto">
            <a:xfrm>
              <a:off x="7543800" y="27533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3" name="Oval 131"/>
            <p:cNvSpPr/>
            <p:nvPr/>
          </p:nvSpPr>
          <p:spPr bwMode="auto">
            <a:xfrm>
              <a:off x="7543800" y="33375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4" name="Oval 132"/>
            <p:cNvSpPr/>
            <p:nvPr/>
          </p:nvSpPr>
          <p:spPr bwMode="auto">
            <a:xfrm>
              <a:off x="7543800" y="39217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5" name="Oval 133"/>
            <p:cNvSpPr/>
            <p:nvPr/>
          </p:nvSpPr>
          <p:spPr bwMode="auto">
            <a:xfrm>
              <a:off x="7543800" y="45059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6" name="Oval 134"/>
            <p:cNvSpPr/>
            <p:nvPr/>
          </p:nvSpPr>
          <p:spPr bwMode="auto">
            <a:xfrm>
              <a:off x="7543800" y="5090160"/>
              <a:ext cx="533400" cy="320040"/>
            </a:xfrm>
            <a:prstGeom prst="ellipse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r>
                <a:rPr lang="en-US" sz="1165">
                  <a:solidFill>
                    <a:prstClr val="black"/>
                  </a:solidFill>
                  <a:latin typeface="Calibri" panose="020F0502020204030204"/>
                </a:rPr>
                <a:t>Data</a:t>
              </a:r>
              <a:endParaRPr lang="en-US" sz="1165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07" name="Group 178"/>
            <p:cNvGrpSpPr/>
            <p:nvPr/>
          </p:nvGrpSpPr>
          <p:grpSpPr>
            <a:xfrm>
              <a:off x="7229766" y="1371600"/>
              <a:ext cx="387798" cy="4743829"/>
              <a:chOff x="2821834" y="2133599"/>
              <a:chExt cx="387798" cy="4743829"/>
            </a:xfrm>
          </p:grpSpPr>
          <p:cxnSp>
            <p:nvCxnSpPr>
              <p:cNvPr id="108" name="Straight Connector 179"/>
              <p:cNvCxnSpPr/>
              <p:nvPr/>
            </p:nvCxnSpPr>
            <p:spPr bwMode="auto">
              <a:xfrm rot="5400000">
                <a:off x="795537" y="4462263"/>
                <a:ext cx="4657327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9" name="TextBox 180"/>
              <p:cNvSpPr txBox="1"/>
              <p:nvPr/>
            </p:nvSpPr>
            <p:spPr>
              <a:xfrm rot="16200000">
                <a:off x="2581768" y="6249564"/>
                <a:ext cx="867930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>
                    <a:solidFill>
                      <a:prstClr val="black"/>
                    </a:solidFill>
                    <a:latin typeface="Calibri" panose="020F0502020204030204"/>
                  </a:rPr>
                  <a:t>Barrier</a:t>
                </a:r>
                <a:endParaRPr lang="en-US" sz="15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10" name="Rectangle 48"/>
          <p:cNvSpPr/>
          <p:nvPr/>
        </p:nvSpPr>
        <p:spPr>
          <a:xfrm>
            <a:off x="1524000" y="1139280"/>
            <a:ext cx="6159975" cy="323165"/>
          </a:xfrm>
          <a:prstGeom prst="rect">
            <a:avLst/>
          </a:prstGeom>
          <a:solidFill>
            <a:srgbClr val="FFFFE5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 is limited by the </a:t>
            </a:r>
            <a:r>
              <a:rPr lang="en-US" altLang="zh-CN" sz="15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slowest machine</a:t>
            </a:r>
            <a:endParaRPr lang="en-US" altLang="zh-CN" sz="15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8788" y="21717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To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solve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problem-1: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Shared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memory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and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 err="1">
                <a:solidFill>
                  <a:srgbClr val="C00000"/>
                </a:solidFill>
                <a:ea typeface="+mn-ea"/>
              </a:rPr>
              <a:t>GraphLab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model: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Shared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memory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a user defined program which when applied to a </a:t>
            </a:r>
            <a:r>
              <a:rPr kumimoji="1" lang="en-GB" altLang="zh-CN" b="1" dirty="0">
                <a:solidFill>
                  <a:srgbClr val="C00000"/>
                </a:solidFill>
              </a:rPr>
              <a:t>vertex</a:t>
            </a:r>
            <a:r>
              <a:rPr kumimoji="1" lang="en-GB" altLang="zh-CN" dirty="0"/>
              <a:t> transforms the data in the </a:t>
            </a:r>
            <a:r>
              <a:rPr kumimoji="1" lang="en-GB" altLang="zh-CN" b="1" dirty="0">
                <a:solidFill>
                  <a:srgbClr val="C00000"/>
                </a:solidFill>
              </a:rPr>
              <a:t>scope</a:t>
            </a:r>
            <a:r>
              <a:rPr kumimoji="1" lang="en-GB" altLang="zh-CN" dirty="0"/>
              <a:t> of the 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(scope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vertices)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reeform 3"/>
          <p:cNvSpPr/>
          <p:nvPr/>
        </p:nvSpPr>
        <p:spPr bwMode="auto">
          <a:xfrm>
            <a:off x="1346967" y="2705270"/>
            <a:ext cx="2907533" cy="2120731"/>
          </a:xfrm>
          <a:custGeom>
            <a:avLst/>
            <a:gdLst>
              <a:gd name="connsiteX0" fmla="*/ 1930400 w 3149600"/>
              <a:gd name="connsiteY0" fmla="*/ 159926 h 2455333"/>
              <a:gd name="connsiteX1" fmla="*/ 237067 w 3149600"/>
              <a:gd name="connsiteY1" fmla="*/ 193793 h 2455333"/>
              <a:gd name="connsiteX2" fmla="*/ 508000 w 3149600"/>
              <a:gd name="connsiteY2" fmla="*/ 1322682 h 2455333"/>
              <a:gd name="connsiteX3" fmla="*/ 993423 w 3149600"/>
              <a:gd name="connsiteY3" fmla="*/ 2304815 h 2455333"/>
              <a:gd name="connsiteX4" fmla="*/ 1569156 w 3149600"/>
              <a:gd name="connsiteY4" fmla="*/ 2225793 h 2455333"/>
              <a:gd name="connsiteX5" fmla="*/ 1919111 w 3149600"/>
              <a:gd name="connsiteY5" fmla="*/ 1175926 h 2455333"/>
              <a:gd name="connsiteX6" fmla="*/ 2291645 w 3149600"/>
              <a:gd name="connsiteY6" fmla="*/ 2135482 h 2455333"/>
              <a:gd name="connsiteX7" fmla="*/ 2889956 w 3149600"/>
              <a:gd name="connsiteY7" fmla="*/ 2304815 h 2455333"/>
              <a:gd name="connsiteX8" fmla="*/ 3081867 w 3149600"/>
              <a:gd name="connsiteY8" fmla="*/ 1841970 h 2455333"/>
              <a:gd name="connsiteX9" fmla="*/ 2483556 w 3149600"/>
              <a:gd name="connsiteY9" fmla="*/ 600193 h 2455333"/>
              <a:gd name="connsiteX10" fmla="*/ 1930400 w 3149600"/>
              <a:gd name="connsiteY10" fmla="*/ 159926 h 2455333"/>
              <a:gd name="connsiteX0-1" fmla="*/ 1969911 w 3155244"/>
              <a:gd name="connsiteY0-2" fmla="*/ 96426 h 2468033"/>
              <a:gd name="connsiteX1-3" fmla="*/ 242711 w 3155244"/>
              <a:gd name="connsiteY1-4" fmla="*/ 206493 h 2468033"/>
              <a:gd name="connsiteX2-5" fmla="*/ 513644 w 3155244"/>
              <a:gd name="connsiteY2-6" fmla="*/ 1335382 h 2468033"/>
              <a:gd name="connsiteX3-7" fmla="*/ 999067 w 3155244"/>
              <a:gd name="connsiteY3-8" fmla="*/ 2317515 h 2468033"/>
              <a:gd name="connsiteX4-9" fmla="*/ 1574800 w 3155244"/>
              <a:gd name="connsiteY4-10" fmla="*/ 2238493 h 2468033"/>
              <a:gd name="connsiteX5-11" fmla="*/ 1924755 w 3155244"/>
              <a:gd name="connsiteY5-12" fmla="*/ 1188626 h 2468033"/>
              <a:gd name="connsiteX6-13" fmla="*/ 2297289 w 3155244"/>
              <a:gd name="connsiteY6-14" fmla="*/ 2148182 h 2468033"/>
              <a:gd name="connsiteX7-15" fmla="*/ 2895600 w 3155244"/>
              <a:gd name="connsiteY7-16" fmla="*/ 2317515 h 2468033"/>
              <a:gd name="connsiteX8-17" fmla="*/ 3087511 w 3155244"/>
              <a:gd name="connsiteY8-18" fmla="*/ 1854670 h 2468033"/>
              <a:gd name="connsiteX9-19" fmla="*/ 2489200 w 3155244"/>
              <a:gd name="connsiteY9-20" fmla="*/ 612893 h 2468033"/>
              <a:gd name="connsiteX10-21" fmla="*/ 1969911 w 3155244"/>
              <a:gd name="connsiteY10-22" fmla="*/ 96426 h 2468033"/>
              <a:gd name="connsiteX0-23" fmla="*/ 1969911 w 3165592"/>
              <a:gd name="connsiteY0-24" fmla="*/ 96426 h 2468033"/>
              <a:gd name="connsiteX1-25" fmla="*/ 242711 w 3165592"/>
              <a:gd name="connsiteY1-26" fmla="*/ 206493 h 2468033"/>
              <a:gd name="connsiteX2-27" fmla="*/ 513644 w 3165592"/>
              <a:gd name="connsiteY2-28" fmla="*/ 1335382 h 2468033"/>
              <a:gd name="connsiteX3-29" fmla="*/ 999067 w 3165592"/>
              <a:gd name="connsiteY3-30" fmla="*/ 2317515 h 2468033"/>
              <a:gd name="connsiteX4-31" fmla="*/ 1574800 w 3165592"/>
              <a:gd name="connsiteY4-32" fmla="*/ 2238493 h 2468033"/>
              <a:gd name="connsiteX5-33" fmla="*/ 1924755 w 3165592"/>
              <a:gd name="connsiteY5-34" fmla="*/ 1188626 h 2468033"/>
              <a:gd name="connsiteX6-35" fmla="*/ 2297289 w 3165592"/>
              <a:gd name="connsiteY6-36" fmla="*/ 2148182 h 2468033"/>
              <a:gd name="connsiteX7-37" fmla="*/ 2895600 w 3165592"/>
              <a:gd name="connsiteY7-38" fmla="*/ 2317515 h 2468033"/>
              <a:gd name="connsiteX8-39" fmla="*/ 3087511 w 3165592"/>
              <a:gd name="connsiteY8-40" fmla="*/ 1854670 h 2468033"/>
              <a:gd name="connsiteX9-41" fmla="*/ 2427111 w 3165592"/>
              <a:gd name="connsiteY9-42" fmla="*/ 477426 h 2468033"/>
              <a:gd name="connsiteX10-43" fmla="*/ 1969911 w 3165592"/>
              <a:gd name="connsiteY10-44" fmla="*/ 96426 h 2468033"/>
              <a:gd name="connsiteX0-45" fmla="*/ 1881011 w 3152892"/>
              <a:gd name="connsiteY0-46" fmla="*/ 96426 h 2468033"/>
              <a:gd name="connsiteX1-47" fmla="*/ 230011 w 3152892"/>
              <a:gd name="connsiteY1-48" fmla="*/ 206493 h 2468033"/>
              <a:gd name="connsiteX2-49" fmla="*/ 500944 w 3152892"/>
              <a:gd name="connsiteY2-50" fmla="*/ 1335382 h 2468033"/>
              <a:gd name="connsiteX3-51" fmla="*/ 986367 w 3152892"/>
              <a:gd name="connsiteY3-52" fmla="*/ 2317515 h 2468033"/>
              <a:gd name="connsiteX4-53" fmla="*/ 1562100 w 3152892"/>
              <a:gd name="connsiteY4-54" fmla="*/ 2238493 h 2468033"/>
              <a:gd name="connsiteX5-55" fmla="*/ 1912055 w 3152892"/>
              <a:gd name="connsiteY5-56" fmla="*/ 1188626 h 2468033"/>
              <a:gd name="connsiteX6-57" fmla="*/ 2284589 w 3152892"/>
              <a:gd name="connsiteY6-58" fmla="*/ 2148182 h 2468033"/>
              <a:gd name="connsiteX7-59" fmla="*/ 2882900 w 3152892"/>
              <a:gd name="connsiteY7-60" fmla="*/ 2317515 h 2468033"/>
              <a:gd name="connsiteX8-61" fmla="*/ 3074811 w 3152892"/>
              <a:gd name="connsiteY8-62" fmla="*/ 1854670 h 2468033"/>
              <a:gd name="connsiteX9-63" fmla="*/ 2414411 w 3152892"/>
              <a:gd name="connsiteY9-64" fmla="*/ 477426 h 2468033"/>
              <a:gd name="connsiteX10-65" fmla="*/ 1881011 w 3152892"/>
              <a:gd name="connsiteY10-66" fmla="*/ 96426 h 2468033"/>
              <a:gd name="connsiteX0-67" fmla="*/ 1690511 w 2962392"/>
              <a:gd name="connsiteY0-68" fmla="*/ 83726 h 2455333"/>
              <a:gd name="connsiteX1-69" fmla="*/ 547511 w 2962392"/>
              <a:gd name="connsiteY1-70" fmla="*/ 159926 h 2455333"/>
              <a:gd name="connsiteX2-71" fmla="*/ 39511 w 2962392"/>
              <a:gd name="connsiteY2-72" fmla="*/ 193793 h 2455333"/>
              <a:gd name="connsiteX3-73" fmla="*/ 310444 w 2962392"/>
              <a:gd name="connsiteY3-74" fmla="*/ 1322682 h 2455333"/>
              <a:gd name="connsiteX4-75" fmla="*/ 795867 w 2962392"/>
              <a:gd name="connsiteY4-76" fmla="*/ 2304815 h 2455333"/>
              <a:gd name="connsiteX5-77" fmla="*/ 1371600 w 2962392"/>
              <a:gd name="connsiteY5-78" fmla="*/ 2225793 h 2455333"/>
              <a:gd name="connsiteX6-79" fmla="*/ 1721555 w 2962392"/>
              <a:gd name="connsiteY6-80" fmla="*/ 1175926 h 2455333"/>
              <a:gd name="connsiteX7-81" fmla="*/ 2094089 w 2962392"/>
              <a:gd name="connsiteY7-82" fmla="*/ 2135482 h 2455333"/>
              <a:gd name="connsiteX8-83" fmla="*/ 2692400 w 2962392"/>
              <a:gd name="connsiteY8-84" fmla="*/ 2304815 h 2455333"/>
              <a:gd name="connsiteX9-85" fmla="*/ 2884311 w 2962392"/>
              <a:gd name="connsiteY9-86" fmla="*/ 1841970 h 2455333"/>
              <a:gd name="connsiteX10-87" fmla="*/ 2223911 w 2962392"/>
              <a:gd name="connsiteY10-88" fmla="*/ 464726 h 2455333"/>
              <a:gd name="connsiteX11" fmla="*/ 1690511 w 2962392"/>
              <a:gd name="connsiteY11" fmla="*/ 83726 h 2455333"/>
              <a:gd name="connsiteX0-89" fmla="*/ 1690511 w 2962392"/>
              <a:gd name="connsiteY0-90" fmla="*/ 83726 h 2455333"/>
              <a:gd name="connsiteX1-91" fmla="*/ 547511 w 2962392"/>
              <a:gd name="connsiteY1-92" fmla="*/ 159926 h 2455333"/>
              <a:gd name="connsiteX2-93" fmla="*/ 39511 w 2962392"/>
              <a:gd name="connsiteY2-94" fmla="*/ 193793 h 2455333"/>
              <a:gd name="connsiteX3-95" fmla="*/ 310444 w 2962392"/>
              <a:gd name="connsiteY3-96" fmla="*/ 1322682 h 2455333"/>
              <a:gd name="connsiteX4-97" fmla="*/ 795867 w 2962392"/>
              <a:gd name="connsiteY4-98" fmla="*/ 2304815 h 2455333"/>
              <a:gd name="connsiteX5-99" fmla="*/ 1371600 w 2962392"/>
              <a:gd name="connsiteY5-100" fmla="*/ 2225793 h 2455333"/>
              <a:gd name="connsiteX6-101" fmla="*/ 1721555 w 2962392"/>
              <a:gd name="connsiteY6-102" fmla="*/ 1175926 h 2455333"/>
              <a:gd name="connsiteX7-103" fmla="*/ 2094089 w 2962392"/>
              <a:gd name="connsiteY7-104" fmla="*/ 2135482 h 2455333"/>
              <a:gd name="connsiteX8-105" fmla="*/ 2692400 w 2962392"/>
              <a:gd name="connsiteY8-106" fmla="*/ 2304815 h 2455333"/>
              <a:gd name="connsiteX9-107" fmla="*/ 2884311 w 2962392"/>
              <a:gd name="connsiteY9-108" fmla="*/ 1841970 h 2455333"/>
              <a:gd name="connsiteX10-109" fmla="*/ 2223911 w 2962392"/>
              <a:gd name="connsiteY10-110" fmla="*/ 464726 h 2455333"/>
              <a:gd name="connsiteX11-111" fmla="*/ 1690511 w 2962392"/>
              <a:gd name="connsiteY11-112" fmla="*/ 83726 h 2455333"/>
              <a:gd name="connsiteX0-113" fmla="*/ 1792111 w 3063992"/>
              <a:gd name="connsiteY0-114" fmla="*/ 50800 h 2422407"/>
              <a:gd name="connsiteX1-115" fmla="*/ 649111 w 3063992"/>
              <a:gd name="connsiteY1-116" fmla="*/ 127000 h 2422407"/>
              <a:gd name="connsiteX2-117" fmla="*/ 39511 w 3063992"/>
              <a:gd name="connsiteY2-118" fmla="*/ 279400 h 2422407"/>
              <a:gd name="connsiteX3-119" fmla="*/ 412044 w 3063992"/>
              <a:gd name="connsiteY3-120" fmla="*/ 1289756 h 2422407"/>
              <a:gd name="connsiteX4-121" fmla="*/ 897467 w 3063992"/>
              <a:gd name="connsiteY4-122" fmla="*/ 2271889 h 2422407"/>
              <a:gd name="connsiteX5-123" fmla="*/ 1473200 w 3063992"/>
              <a:gd name="connsiteY5-124" fmla="*/ 2192867 h 2422407"/>
              <a:gd name="connsiteX6-125" fmla="*/ 1823155 w 3063992"/>
              <a:gd name="connsiteY6-126" fmla="*/ 1143000 h 2422407"/>
              <a:gd name="connsiteX7-127" fmla="*/ 2195689 w 3063992"/>
              <a:gd name="connsiteY7-128" fmla="*/ 2102556 h 2422407"/>
              <a:gd name="connsiteX8-129" fmla="*/ 2794000 w 3063992"/>
              <a:gd name="connsiteY8-130" fmla="*/ 2271889 h 2422407"/>
              <a:gd name="connsiteX9-131" fmla="*/ 2985911 w 3063992"/>
              <a:gd name="connsiteY9-132" fmla="*/ 1809044 h 2422407"/>
              <a:gd name="connsiteX10-133" fmla="*/ 2325511 w 3063992"/>
              <a:gd name="connsiteY10-134" fmla="*/ 431800 h 2422407"/>
              <a:gd name="connsiteX11-135" fmla="*/ 1792111 w 3063992"/>
              <a:gd name="connsiteY11-136" fmla="*/ 50800 h 2422407"/>
              <a:gd name="connsiteX0-137" fmla="*/ 1715911 w 3063992"/>
              <a:gd name="connsiteY0-138" fmla="*/ 50800 h 2422407"/>
              <a:gd name="connsiteX1-139" fmla="*/ 649111 w 3063992"/>
              <a:gd name="connsiteY1-140" fmla="*/ 127000 h 2422407"/>
              <a:gd name="connsiteX2-141" fmla="*/ 39511 w 3063992"/>
              <a:gd name="connsiteY2-142" fmla="*/ 279400 h 2422407"/>
              <a:gd name="connsiteX3-143" fmla="*/ 412044 w 3063992"/>
              <a:gd name="connsiteY3-144" fmla="*/ 1289756 h 2422407"/>
              <a:gd name="connsiteX4-145" fmla="*/ 897467 w 3063992"/>
              <a:gd name="connsiteY4-146" fmla="*/ 2271889 h 2422407"/>
              <a:gd name="connsiteX5-147" fmla="*/ 1473200 w 3063992"/>
              <a:gd name="connsiteY5-148" fmla="*/ 2192867 h 2422407"/>
              <a:gd name="connsiteX6-149" fmla="*/ 1823155 w 3063992"/>
              <a:gd name="connsiteY6-150" fmla="*/ 1143000 h 2422407"/>
              <a:gd name="connsiteX7-151" fmla="*/ 2195689 w 3063992"/>
              <a:gd name="connsiteY7-152" fmla="*/ 2102556 h 2422407"/>
              <a:gd name="connsiteX8-153" fmla="*/ 2794000 w 3063992"/>
              <a:gd name="connsiteY8-154" fmla="*/ 2271889 h 2422407"/>
              <a:gd name="connsiteX9-155" fmla="*/ 2985911 w 3063992"/>
              <a:gd name="connsiteY9-156" fmla="*/ 1809044 h 2422407"/>
              <a:gd name="connsiteX10-157" fmla="*/ 2325511 w 3063992"/>
              <a:gd name="connsiteY10-158" fmla="*/ 431800 h 2422407"/>
              <a:gd name="connsiteX11-159" fmla="*/ 1715911 w 3063992"/>
              <a:gd name="connsiteY11-160" fmla="*/ 50800 h 2422407"/>
              <a:gd name="connsiteX0-161" fmla="*/ 1779411 w 3127492"/>
              <a:gd name="connsiteY0-162" fmla="*/ 38100 h 2409707"/>
              <a:gd name="connsiteX1-163" fmla="*/ 1093611 w 3127492"/>
              <a:gd name="connsiteY1-164" fmla="*/ 190500 h 2409707"/>
              <a:gd name="connsiteX2-165" fmla="*/ 103011 w 3127492"/>
              <a:gd name="connsiteY2-166" fmla="*/ 266700 h 2409707"/>
              <a:gd name="connsiteX3-167" fmla="*/ 475544 w 3127492"/>
              <a:gd name="connsiteY3-168" fmla="*/ 1277056 h 2409707"/>
              <a:gd name="connsiteX4-169" fmla="*/ 960967 w 3127492"/>
              <a:gd name="connsiteY4-170" fmla="*/ 2259189 h 2409707"/>
              <a:gd name="connsiteX5-171" fmla="*/ 1536700 w 3127492"/>
              <a:gd name="connsiteY5-172" fmla="*/ 2180167 h 2409707"/>
              <a:gd name="connsiteX6-173" fmla="*/ 1886655 w 3127492"/>
              <a:gd name="connsiteY6-174" fmla="*/ 1130300 h 2409707"/>
              <a:gd name="connsiteX7-175" fmla="*/ 2259189 w 3127492"/>
              <a:gd name="connsiteY7-176" fmla="*/ 2089856 h 2409707"/>
              <a:gd name="connsiteX8-177" fmla="*/ 2857500 w 3127492"/>
              <a:gd name="connsiteY8-178" fmla="*/ 2259189 h 2409707"/>
              <a:gd name="connsiteX9-179" fmla="*/ 3049411 w 3127492"/>
              <a:gd name="connsiteY9-180" fmla="*/ 1796344 h 2409707"/>
              <a:gd name="connsiteX10-181" fmla="*/ 2389011 w 3127492"/>
              <a:gd name="connsiteY10-182" fmla="*/ 419100 h 2409707"/>
              <a:gd name="connsiteX11-183" fmla="*/ 1779411 w 3127492"/>
              <a:gd name="connsiteY11-184" fmla="*/ 38100 h 2409707"/>
              <a:gd name="connsiteX0-185" fmla="*/ 1855611 w 3127492"/>
              <a:gd name="connsiteY0-186" fmla="*/ 38100 h 2333507"/>
              <a:gd name="connsiteX1-187" fmla="*/ 1093611 w 3127492"/>
              <a:gd name="connsiteY1-188" fmla="*/ 114300 h 2333507"/>
              <a:gd name="connsiteX2-189" fmla="*/ 103011 w 3127492"/>
              <a:gd name="connsiteY2-190" fmla="*/ 190500 h 2333507"/>
              <a:gd name="connsiteX3-191" fmla="*/ 475544 w 3127492"/>
              <a:gd name="connsiteY3-192" fmla="*/ 1200856 h 2333507"/>
              <a:gd name="connsiteX4-193" fmla="*/ 960967 w 3127492"/>
              <a:gd name="connsiteY4-194" fmla="*/ 2182989 h 2333507"/>
              <a:gd name="connsiteX5-195" fmla="*/ 1536700 w 3127492"/>
              <a:gd name="connsiteY5-196" fmla="*/ 2103967 h 2333507"/>
              <a:gd name="connsiteX6-197" fmla="*/ 1886655 w 3127492"/>
              <a:gd name="connsiteY6-198" fmla="*/ 1054100 h 2333507"/>
              <a:gd name="connsiteX7-199" fmla="*/ 2259189 w 3127492"/>
              <a:gd name="connsiteY7-200" fmla="*/ 2013656 h 2333507"/>
              <a:gd name="connsiteX8-201" fmla="*/ 2857500 w 3127492"/>
              <a:gd name="connsiteY8-202" fmla="*/ 2182989 h 2333507"/>
              <a:gd name="connsiteX9-203" fmla="*/ 3049411 w 3127492"/>
              <a:gd name="connsiteY9-204" fmla="*/ 1720144 h 2333507"/>
              <a:gd name="connsiteX10-205" fmla="*/ 2389011 w 3127492"/>
              <a:gd name="connsiteY10-206" fmla="*/ 342900 h 2333507"/>
              <a:gd name="connsiteX11-207" fmla="*/ 1855611 w 3127492"/>
              <a:gd name="connsiteY11-208" fmla="*/ 38100 h 2333507"/>
              <a:gd name="connsiteX0-209" fmla="*/ 1765300 w 3037181"/>
              <a:gd name="connsiteY0-210" fmla="*/ 38100 h 2374900"/>
              <a:gd name="connsiteX1-211" fmla="*/ 1003300 w 3037181"/>
              <a:gd name="connsiteY1-212" fmla="*/ 114300 h 2374900"/>
              <a:gd name="connsiteX2-213" fmla="*/ 12700 w 3037181"/>
              <a:gd name="connsiteY2-214" fmla="*/ 190500 h 2374900"/>
              <a:gd name="connsiteX3-215" fmla="*/ 1079500 w 3037181"/>
              <a:gd name="connsiteY3-216" fmla="*/ 952500 h 2374900"/>
              <a:gd name="connsiteX4-217" fmla="*/ 870656 w 3037181"/>
              <a:gd name="connsiteY4-218" fmla="*/ 2182989 h 2374900"/>
              <a:gd name="connsiteX5-219" fmla="*/ 1446389 w 3037181"/>
              <a:gd name="connsiteY5-220" fmla="*/ 2103967 h 2374900"/>
              <a:gd name="connsiteX6-221" fmla="*/ 1796344 w 3037181"/>
              <a:gd name="connsiteY6-222" fmla="*/ 1054100 h 2374900"/>
              <a:gd name="connsiteX7-223" fmla="*/ 2168878 w 3037181"/>
              <a:gd name="connsiteY7-224" fmla="*/ 2013656 h 2374900"/>
              <a:gd name="connsiteX8-225" fmla="*/ 2767189 w 3037181"/>
              <a:gd name="connsiteY8-226" fmla="*/ 2182989 h 2374900"/>
              <a:gd name="connsiteX9-227" fmla="*/ 2959100 w 3037181"/>
              <a:gd name="connsiteY9-228" fmla="*/ 1720144 h 2374900"/>
              <a:gd name="connsiteX10-229" fmla="*/ 2298700 w 3037181"/>
              <a:gd name="connsiteY10-230" fmla="*/ 342900 h 2374900"/>
              <a:gd name="connsiteX11-231" fmla="*/ 1765300 w 3037181"/>
              <a:gd name="connsiteY11-232" fmla="*/ 38100 h 2374900"/>
              <a:gd name="connsiteX0-233" fmla="*/ 1765300 w 3037181"/>
              <a:gd name="connsiteY0-234" fmla="*/ 38100 h 2239433"/>
              <a:gd name="connsiteX1-235" fmla="*/ 1003300 w 3037181"/>
              <a:gd name="connsiteY1-236" fmla="*/ 114300 h 2239433"/>
              <a:gd name="connsiteX2-237" fmla="*/ 12700 w 3037181"/>
              <a:gd name="connsiteY2-238" fmla="*/ 190500 h 2239433"/>
              <a:gd name="connsiteX3-239" fmla="*/ 1079500 w 3037181"/>
              <a:gd name="connsiteY3-240" fmla="*/ 952500 h 2239433"/>
              <a:gd name="connsiteX4-241" fmla="*/ 698500 w 3037181"/>
              <a:gd name="connsiteY4-242" fmla="*/ 1866899 h 2239433"/>
              <a:gd name="connsiteX5-243" fmla="*/ 1446389 w 3037181"/>
              <a:gd name="connsiteY5-244" fmla="*/ 2103967 h 2239433"/>
              <a:gd name="connsiteX6-245" fmla="*/ 1796344 w 3037181"/>
              <a:gd name="connsiteY6-246" fmla="*/ 1054100 h 2239433"/>
              <a:gd name="connsiteX7-247" fmla="*/ 2168878 w 3037181"/>
              <a:gd name="connsiteY7-248" fmla="*/ 2013656 h 2239433"/>
              <a:gd name="connsiteX8-249" fmla="*/ 2767189 w 3037181"/>
              <a:gd name="connsiteY8-250" fmla="*/ 2182989 h 2239433"/>
              <a:gd name="connsiteX9-251" fmla="*/ 2959100 w 3037181"/>
              <a:gd name="connsiteY9-252" fmla="*/ 1720144 h 2239433"/>
              <a:gd name="connsiteX10-253" fmla="*/ 2298700 w 3037181"/>
              <a:gd name="connsiteY10-254" fmla="*/ 342900 h 2239433"/>
              <a:gd name="connsiteX11-255" fmla="*/ 1765300 w 3037181"/>
              <a:gd name="connsiteY11-256" fmla="*/ 38100 h 2239433"/>
              <a:gd name="connsiteX0-257" fmla="*/ 1765300 w 3037181"/>
              <a:gd name="connsiteY0-258" fmla="*/ 38100 h 2231908"/>
              <a:gd name="connsiteX1-259" fmla="*/ 1003300 w 3037181"/>
              <a:gd name="connsiteY1-260" fmla="*/ 114300 h 2231908"/>
              <a:gd name="connsiteX2-261" fmla="*/ 12700 w 3037181"/>
              <a:gd name="connsiteY2-262" fmla="*/ 190500 h 2231908"/>
              <a:gd name="connsiteX3-263" fmla="*/ 1079500 w 3037181"/>
              <a:gd name="connsiteY3-264" fmla="*/ 952500 h 2231908"/>
              <a:gd name="connsiteX4-265" fmla="*/ 698500 w 3037181"/>
              <a:gd name="connsiteY4-266" fmla="*/ 1866899 h 2231908"/>
              <a:gd name="connsiteX5-267" fmla="*/ 1384300 w 3037181"/>
              <a:gd name="connsiteY5-268" fmla="*/ 2095500 h 2231908"/>
              <a:gd name="connsiteX6-269" fmla="*/ 1796344 w 3037181"/>
              <a:gd name="connsiteY6-270" fmla="*/ 1054100 h 2231908"/>
              <a:gd name="connsiteX7-271" fmla="*/ 2168878 w 3037181"/>
              <a:gd name="connsiteY7-272" fmla="*/ 2013656 h 2231908"/>
              <a:gd name="connsiteX8-273" fmla="*/ 2767189 w 3037181"/>
              <a:gd name="connsiteY8-274" fmla="*/ 2182989 h 2231908"/>
              <a:gd name="connsiteX9-275" fmla="*/ 2959100 w 3037181"/>
              <a:gd name="connsiteY9-276" fmla="*/ 1720144 h 2231908"/>
              <a:gd name="connsiteX10-277" fmla="*/ 2298700 w 3037181"/>
              <a:gd name="connsiteY10-278" fmla="*/ 342900 h 2231908"/>
              <a:gd name="connsiteX11-279" fmla="*/ 1765300 w 3037181"/>
              <a:gd name="connsiteY11-280" fmla="*/ 38100 h 2231908"/>
              <a:gd name="connsiteX0-281" fmla="*/ 1854200 w 3126081"/>
              <a:gd name="connsiteY0-282" fmla="*/ 38100 h 2231908"/>
              <a:gd name="connsiteX1-283" fmla="*/ 1092200 w 3126081"/>
              <a:gd name="connsiteY1-284" fmla="*/ 114300 h 2231908"/>
              <a:gd name="connsiteX2-285" fmla="*/ 101600 w 3126081"/>
              <a:gd name="connsiteY2-286" fmla="*/ 190500 h 2231908"/>
              <a:gd name="connsiteX3-287" fmla="*/ 177800 w 3126081"/>
              <a:gd name="connsiteY3-288" fmla="*/ 647700 h 2231908"/>
              <a:gd name="connsiteX4-289" fmla="*/ 1168400 w 3126081"/>
              <a:gd name="connsiteY4-290" fmla="*/ 952500 h 2231908"/>
              <a:gd name="connsiteX5-291" fmla="*/ 787400 w 3126081"/>
              <a:gd name="connsiteY5-292" fmla="*/ 1866899 h 2231908"/>
              <a:gd name="connsiteX6-293" fmla="*/ 1473200 w 3126081"/>
              <a:gd name="connsiteY6-294" fmla="*/ 2095500 h 2231908"/>
              <a:gd name="connsiteX7-295" fmla="*/ 1885244 w 3126081"/>
              <a:gd name="connsiteY7-296" fmla="*/ 1054100 h 2231908"/>
              <a:gd name="connsiteX8-297" fmla="*/ 2257778 w 3126081"/>
              <a:gd name="connsiteY8-298" fmla="*/ 2013656 h 2231908"/>
              <a:gd name="connsiteX9-299" fmla="*/ 2856089 w 3126081"/>
              <a:gd name="connsiteY9-300" fmla="*/ 2182989 h 2231908"/>
              <a:gd name="connsiteX10-301" fmla="*/ 3048000 w 3126081"/>
              <a:gd name="connsiteY10-302" fmla="*/ 1720144 h 2231908"/>
              <a:gd name="connsiteX11-303" fmla="*/ 2387600 w 3126081"/>
              <a:gd name="connsiteY11-304" fmla="*/ 342900 h 2231908"/>
              <a:gd name="connsiteX12" fmla="*/ 1854200 w 3126081"/>
              <a:gd name="connsiteY12" fmla="*/ 38100 h 2231908"/>
              <a:gd name="connsiteX0-305" fmla="*/ 1854200 w 3126081"/>
              <a:gd name="connsiteY0-306" fmla="*/ 38100 h 2231908"/>
              <a:gd name="connsiteX1-307" fmla="*/ 1092200 w 3126081"/>
              <a:gd name="connsiteY1-308" fmla="*/ 114300 h 2231908"/>
              <a:gd name="connsiteX2-309" fmla="*/ 101600 w 3126081"/>
              <a:gd name="connsiteY2-310" fmla="*/ 190500 h 2231908"/>
              <a:gd name="connsiteX3-311" fmla="*/ 177800 w 3126081"/>
              <a:gd name="connsiteY3-312" fmla="*/ 647700 h 2231908"/>
              <a:gd name="connsiteX4-313" fmla="*/ 1168400 w 3126081"/>
              <a:gd name="connsiteY4-314" fmla="*/ 952500 h 2231908"/>
              <a:gd name="connsiteX5-315" fmla="*/ 787400 w 3126081"/>
              <a:gd name="connsiteY5-316" fmla="*/ 1866899 h 2231908"/>
              <a:gd name="connsiteX6-317" fmla="*/ 1473200 w 3126081"/>
              <a:gd name="connsiteY6-318" fmla="*/ 2095500 h 2231908"/>
              <a:gd name="connsiteX7-319" fmla="*/ 1885244 w 3126081"/>
              <a:gd name="connsiteY7-320" fmla="*/ 1054100 h 2231908"/>
              <a:gd name="connsiteX8-321" fmla="*/ 2257778 w 3126081"/>
              <a:gd name="connsiteY8-322" fmla="*/ 2013656 h 2231908"/>
              <a:gd name="connsiteX9-323" fmla="*/ 2856089 w 3126081"/>
              <a:gd name="connsiteY9-324" fmla="*/ 2182989 h 2231908"/>
              <a:gd name="connsiteX10-325" fmla="*/ 3048000 w 3126081"/>
              <a:gd name="connsiteY10-326" fmla="*/ 1720144 h 2231908"/>
              <a:gd name="connsiteX11-327" fmla="*/ 2387600 w 3126081"/>
              <a:gd name="connsiteY11-328" fmla="*/ 342900 h 2231908"/>
              <a:gd name="connsiteX12-329" fmla="*/ 1854200 w 3126081"/>
              <a:gd name="connsiteY12-330" fmla="*/ 38100 h 2231908"/>
              <a:gd name="connsiteX0-331" fmla="*/ 1854200 w 3126081"/>
              <a:gd name="connsiteY0-332" fmla="*/ 51741 h 2245549"/>
              <a:gd name="connsiteX1-333" fmla="*/ 1092200 w 3126081"/>
              <a:gd name="connsiteY1-334" fmla="*/ 127941 h 2245549"/>
              <a:gd name="connsiteX2-335" fmla="*/ 101600 w 3126081"/>
              <a:gd name="connsiteY2-336" fmla="*/ 204141 h 2245549"/>
              <a:gd name="connsiteX3-337" fmla="*/ 177800 w 3126081"/>
              <a:gd name="connsiteY3-338" fmla="*/ 661341 h 2245549"/>
              <a:gd name="connsiteX4-339" fmla="*/ 1168400 w 3126081"/>
              <a:gd name="connsiteY4-340" fmla="*/ 966141 h 2245549"/>
              <a:gd name="connsiteX5-341" fmla="*/ 787400 w 3126081"/>
              <a:gd name="connsiteY5-342" fmla="*/ 1880540 h 2245549"/>
              <a:gd name="connsiteX6-343" fmla="*/ 1473200 w 3126081"/>
              <a:gd name="connsiteY6-344" fmla="*/ 2109141 h 2245549"/>
              <a:gd name="connsiteX7-345" fmla="*/ 1885244 w 3126081"/>
              <a:gd name="connsiteY7-346" fmla="*/ 1067741 h 2245549"/>
              <a:gd name="connsiteX8-347" fmla="*/ 2257778 w 3126081"/>
              <a:gd name="connsiteY8-348" fmla="*/ 2027297 h 2245549"/>
              <a:gd name="connsiteX9-349" fmla="*/ 2856089 w 3126081"/>
              <a:gd name="connsiteY9-350" fmla="*/ 2196630 h 2245549"/>
              <a:gd name="connsiteX10-351" fmla="*/ 3048000 w 3126081"/>
              <a:gd name="connsiteY10-352" fmla="*/ 1733785 h 2245549"/>
              <a:gd name="connsiteX11-353" fmla="*/ 2387600 w 3126081"/>
              <a:gd name="connsiteY11-354" fmla="*/ 280341 h 2245549"/>
              <a:gd name="connsiteX12-355" fmla="*/ 1854200 w 3126081"/>
              <a:gd name="connsiteY12-356" fmla="*/ 51741 h 2245549"/>
              <a:gd name="connsiteX0-357" fmla="*/ 1778000 w 3126081"/>
              <a:gd name="connsiteY0-358" fmla="*/ 25400 h 2295407"/>
              <a:gd name="connsiteX1-359" fmla="*/ 1092200 w 3126081"/>
              <a:gd name="connsiteY1-360" fmla="*/ 177799 h 2295407"/>
              <a:gd name="connsiteX2-361" fmla="*/ 101600 w 3126081"/>
              <a:gd name="connsiteY2-362" fmla="*/ 253999 h 2295407"/>
              <a:gd name="connsiteX3-363" fmla="*/ 177800 w 3126081"/>
              <a:gd name="connsiteY3-364" fmla="*/ 711199 h 2295407"/>
              <a:gd name="connsiteX4-365" fmla="*/ 1168400 w 3126081"/>
              <a:gd name="connsiteY4-366" fmla="*/ 1015999 h 2295407"/>
              <a:gd name="connsiteX5-367" fmla="*/ 787400 w 3126081"/>
              <a:gd name="connsiteY5-368" fmla="*/ 1930398 h 2295407"/>
              <a:gd name="connsiteX6-369" fmla="*/ 1473200 w 3126081"/>
              <a:gd name="connsiteY6-370" fmla="*/ 2158999 h 2295407"/>
              <a:gd name="connsiteX7-371" fmla="*/ 1885244 w 3126081"/>
              <a:gd name="connsiteY7-372" fmla="*/ 1117599 h 2295407"/>
              <a:gd name="connsiteX8-373" fmla="*/ 2257778 w 3126081"/>
              <a:gd name="connsiteY8-374" fmla="*/ 2077155 h 2295407"/>
              <a:gd name="connsiteX9-375" fmla="*/ 2856089 w 3126081"/>
              <a:gd name="connsiteY9-376" fmla="*/ 2246488 h 2295407"/>
              <a:gd name="connsiteX10-377" fmla="*/ 3048000 w 3126081"/>
              <a:gd name="connsiteY10-378" fmla="*/ 1783643 h 2295407"/>
              <a:gd name="connsiteX11-379" fmla="*/ 2387600 w 3126081"/>
              <a:gd name="connsiteY11-380" fmla="*/ 330199 h 2295407"/>
              <a:gd name="connsiteX12-381" fmla="*/ 1778000 w 3126081"/>
              <a:gd name="connsiteY12-382" fmla="*/ 25400 h 2295407"/>
              <a:gd name="connsiteX0-383" fmla="*/ 1778000 w 3126081"/>
              <a:gd name="connsiteY0-384" fmla="*/ 25400 h 2295407"/>
              <a:gd name="connsiteX1-385" fmla="*/ 1092200 w 3126081"/>
              <a:gd name="connsiteY1-386" fmla="*/ 177799 h 2295407"/>
              <a:gd name="connsiteX2-387" fmla="*/ 101600 w 3126081"/>
              <a:gd name="connsiteY2-388" fmla="*/ 253999 h 2295407"/>
              <a:gd name="connsiteX3-389" fmla="*/ 177800 w 3126081"/>
              <a:gd name="connsiteY3-390" fmla="*/ 711199 h 2295407"/>
              <a:gd name="connsiteX4-391" fmla="*/ 1168400 w 3126081"/>
              <a:gd name="connsiteY4-392" fmla="*/ 1015999 h 2295407"/>
              <a:gd name="connsiteX5-393" fmla="*/ 787400 w 3126081"/>
              <a:gd name="connsiteY5-394" fmla="*/ 1930398 h 2295407"/>
              <a:gd name="connsiteX6-395" fmla="*/ 1473200 w 3126081"/>
              <a:gd name="connsiteY6-396" fmla="*/ 2158999 h 2295407"/>
              <a:gd name="connsiteX7-397" fmla="*/ 1885244 w 3126081"/>
              <a:gd name="connsiteY7-398" fmla="*/ 1117599 h 2295407"/>
              <a:gd name="connsiteX8-399" fmla="*/ 2257778 w 3126081"/>
              <a:gd name="connsiteY8-400" fmla="*/ 2077155 h 2295407"/>
              <a:gd name="connsiteX9-401" fmla="*/ 2856089 w 3126081"/>
              <a:gd name="connsiteY9-402" fmla="*/ 2246488 h 2295407"/>
              <a:gd name="connsiteX10-403" fmla="*/ 3048000 w 3126081"/>
              <a:gd name="connsiteY10-404" fmla="*/ 1783643 h 2295407"/>
              <a:gd name="connsiteX11-405" fmla="*/ 2387600 w 3126081"/>
              <a:gd name="connsiteY11-406" fmla="*/ 330199 h 2295407"/>
              <a:gd name="connsiteX12-407" fmla="*/ 1778000 w 3126081"/>
              <a:gd name="connsiteY12-408" fmla="*/ 25400 h 2295407"/>
              <a:gd name="connsiteX0-409" fmla="*/ 1798931 w 3147012"/>
              <a:gd name="connsiteY0-410" fmla="*/ 25400 h 2295407"/>
              <a:gd name="connsiteX1-411" fmla="*/ 1113131 w 3147012"/>
              <a:gd name="connsiteY1-412" fmla="*/ 177799 h 2295407"/>
              <a:gd name="connsiteX2-413" fmla="*/ 122531 w 3147012"/>
              <a:gd name="connsiteY2-414" fmla="*/ 253999 h 2295407"/>
              <a:gd name="connsiteX3-415" fmla="*/ 198731 w 3147012"/>
              <a:gd name="connsiteY3-416" fmla="*/ 711199 h 2295407"/>
              <a:gd name="connsiteX4-417" fmla="*/ 1189331 w 3147012"/>
              <a:gd name="connsiteY4-418" fmla="*/ 1015999 h 2295407"/>
              <a:gd name="connsiteX5-419" fmla="*/ 808331 w 3147012"/>
              <a:gd name="connsiteY5-420" fmla="*/ 1930398 h 2295407"/>
              <a:gd name="connsiteX6-421" fmla="*/ 1494131 w 3147012"/>
              <a:gd name="connsiteY6-422" fmla="*/ 2158999 h 2295407"/>
              <a:gd name="connsiteX7-423" fmla="*/ 1906175 w 3147012"/>
              <a:gd name="connsiteY7-424" fmla="*/ 1117599 h 2295407"/>
              <a:gd name="connsiteX8-425" fmla="*/ 2278709 w 3147012"/>
              <a:gd name="connsiteY8-426" fmla="*/ 2077155 h 2295407"/>
              <a:gd name="connsiteX9-427" fmla="*/ 2877020 w 3147012"/>
              <a:gd name="connsiteY9-428" fmla="*/ 2246488 h 2295407"/>
              <a:gd name="connsiteX10-429" fmla="*/ 3068931 w 3147012"/>
              <a:gd name="connsiteY10-430" fmla="*/ 1783643 h 2295407"/>
              <a:gd name="connsiteX11-431" fmla="*/ 2408531 w 3147012"/>
              <a:gd name="connsiteY11-432" fmla="*/ 330199 h 2295407"/>
              <a:gd name="connsiteX12-433" fmla="*/ 1798931 w 3147012"/>
              <a:gd name="connsiteY12-434" fmla="*/ 25400 h 22954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111" y="connsiteY11-112"/>
              </a:cxn>
              <a:cxn ang="0">
                <a:pos x="connsiteX12-329" y="connsiteY12-330"/>
              </a:cxn>
            </a:cxnLst>
            <a:rect l="l" t="t" r="r" b="b"/>
            <a:pathLst>
              <a:path w="3147012" h="2295407">
                <a:moveTo>
                  <a:pt x="1798931" y="25400"/>
                </a:moveTo>
                <a:cubicBezTo>
                  <a:pt x="1583031" y="0"/>
                  <a:pt x="1467320" y="173566"/>
                  <a:pt x="1113131" y="177799"/>
                </a:cubicBezTo>
                <a:cubicBezTo>
                  <a:pt x="837964" y="196143"/>
                  <a:pt x="332081" y="76199"/>
                  <a:pt x="122531" y="253999"/>
                </a:cubicBezTo>
                <a:cubicBezTo>
                  <a:pt x="0" y="433210"/>
                  <a:pt x="20931" y="584199"/>
                  <a:pt x="198731" y="711199"/>
                </a:cubicBezTo>
                <a:cubicBezTo>
                  <a:pt x="376531" y="838199"/>
                  <a:pt x="1087731" y="812799"/>
                  <a:pt x="1189331" y="1015999"/>
                </a:cubicBezTo>
                <a:cubicBezTo>
                  <a:pt x="1290931" y="1219199"/>
                  <a:pt x="757531" y="1739898"/>
                  <a:pt x="808331" y="1930398"/>
                </a:cubicBezTo>
                <a:cubicBezTo>
                  <a:pt x="859131" y="2120898"/>
                  <a:pt x="1311157" y="2294465"/>
                  <a:pt x="1494131" y="2158999"/>
                </a:cubicBezTo>
                <a:cubicBezTo>
                  <a:pt x="1677105" y="2023533"/>
                  <a:pt x="1775412" y="1131240"/>
                  <a:pt x="1906175" y="1117599"/>
                </a:cubicBezTo>
                <a:cubicBezTo>
                  <a:pt x="2036938" y="1103958"/>
                  <a:pt x="2116902" y="1889007"/>
                  <a:pt x="2278709" y="2077155"/>
                </a:cubicBezTo>
                <a:cubicBezTo>
                  <a:pt x="2440516" y="2265303"/>
                  <a:pt x="2745316" y="2295407"/>
                  <a:pt x="2877020" y="2246488"/>
                </a:cubicBezTo>
                <a:cubicBezTo>
                  <a:pt x="3008724" y="2197569"/>
                  <a:pt x="3147012" y="2103024"/>
                  <a:pt x="3068931" y="1783643"/>
                </a:cubicBezTo>
                <a:cubicBezTo>
                  <a:pt x="2990850" y="1464262"/>
                  <a:pt x="2620198" y="623240"/>
                  <a:pt x="2408531" y="330199"/>
                </a:cubicBezTo>
                <a:cubicBezTo>
                  <a:pt x="2196864" y="37158"/>
                  <a:pt x="2014831" y="50800"/>
                  <a:pt x="1798931" y="25400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prstClr val="black"/>
              </a:solidFill>
              <a:latin typeface="Tahoma" panose="020B0604030504040204" pitchFamily="-64" charset="0"/>
            </a:endParaRPr>
          </a:p>
        </p:txBody>
      </p:sp>
      <p:sp>
        <p:nvSpPr>
          <p:cNvPr id="6" name="Oval 6"/>
          <p:cNvSpPr/>
          <p:nvPr/>
        </p:nvSpPr>
        <p:spPr bwMode="auto">
          <a:xfrm>
            <a:off x="2794004" y="2842750"/>
            <a:ext cx="633613" cy="6336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prstClr val="black"/>
              </a:solidFill>
              <a:latin typeface="Tahoma" panose="020B0604030504040204" pitchFamily="-64" charset="0"/>
            </a:endParaRPr>
          </a:p>
        </p:txBody>
      </p:sp>
      <p:cxnSp>
        <p:nvCxnSpPr>
          <p:cNvPr id="7" name="Straight Arrow Connector 8"/>
          <p:cNvCxnSpPr>
            <a:stCxn id="12" idx="6"/>
            <a:endCxn id="13" idx="2"/>
          </p:cNvCxnSpPr>
          <p:nvPr/>
        </p:nvCxnSpPr>
        <p:spPr bwMode="auto">
          <a:xfrm>
            <a:off x="1931600" y="3164862"/>
            <a:ext cx="1010393" cy="14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8" name="Straight Arrow Connector 9"/>
          <p:cNvCxnSpPr>
            <a:stCxn id="16" idx="0"/>
            <a:endCxn id="12" idx="3"/>
          </p:cNvCxnSpPr>
          <p:nvPr/>
        </p:nvCxnSpPr>
        <p:spPr bwMode="auto">
          <a:xfrm flipV="1">
            <a:off x="1260810" y="3293067"/>
            <a:ext cx="361275" cy="10707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9" name="Straight Arrow Connector 10"/>
          <p:cNvCxnSpPr>
            <a:stCxn id="18" idx="1"/>
            <a:endCxn id="13" idx="5"/>
          </p:cNvCxnSpPr>
          <p:nvPr/>
        </p:nvCxnSpPr>
        <p:spPr bwMode="auto">
          <a:xfrm rot="16200000" flipV="1">
            <a:off x="2950158" y="3594419"/>
            <a:ext cx="1039323" cy="4366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11"/>
          <p:cNvCxnSpPr>
            <a:stCxn id="17" idx="7"/>
            <a:endCxn id="13" idx="3"/>
          </p:cNvCxnSpPr>
          <p:nvPr/>
        </p:nvCxnSpPr>
        <p:spPr bwMode="auto">
          <a:xfrm rot="5400000" flipH="1" flipV="1">
            <a:off x="2263650" y="3600944"/>
            <a:ext cx="1039323" cy="4235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2"/>
          <p:cNvCxnSpPr>
            <a:stCxn id="17" idx="1"/>
            <a:endCxn id="12" idx="5"/>
          </p:cNvCxnSpPr>
          <p:nvPr/>
        </p:nvCxnSpPr>
        <p:spPr bwMode="auto">
          <a:xfrm rot="16200000" flipV="1">
            <a:off x="1577145" y="3594419"/>
            <a:ext cx="1039323" cy="4366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" name="Oval 13"/>
          <p:cNvSpPr/>
          <p:nvPr/>
        </p:nvSpPr>
        <p:spPr bwMode="auto">
          <a:xfrm>
            <a:off x="1568981" y="2983553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3" name="Oval 14"/>
          <p:cNvSpPr/>
          <p:nvPr/>
        </p:nvSpPr>
        <p:spPr bwMode="auto">
          <a:xfrm>
            <a:off x="2941994" y="2983553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4" name="Oval 15"/>
          <p:cNvSpPr/>
          <p:nvPr/>
        </p:nvSpPr>
        <p:spPr bwMode="auto">
          <a:xfrm>
            <a:off x="1838888" y="5034882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5" name="Oval 16"/>
          <p:cNvSpPr/>
          <p:nvPr/>
        </p:nvSpPr>
        <p:spPr bwMode="auto">
          <a:xfrm>
            <a:off x="3066381" y="5034882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6" name="Oval 4"/>
          <p:cNvSpPr/>
          <p:nvPr/>
        </p:nvSpPr>
        <p:spPr bwMode="auto">
          <a:xfrm>
            <a:off x="1079501" y="4363828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7" name="Oval 18"/>
          <p:cNvSpPr/>
          <p:nvPr/>
        </p:nvSpPr>
        <p:spPr bwMode="auto">
          <a:xfrm>
            <a:off x="2262013" y="4279287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8" name="Oval 19"/>
          <p:cNvSpPr/>
          <p:nvPr/>
        </p:nvSpPr>
        <p:spPr bwMode="auto">
          <a:xfrm>
            <a:off x="3635026" y="4279287"/>
            <a:ext cx="362619" cy="36261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cxnSp>
        <p:nvCxnSpPr>
          <p:cNvPr id="19" name="Straight Arrow Connector 20"/>
          <p:cNvCxnSpPr>
            <a:stCxn id="14" idx="6"/>
            <a:endCxn id="15" idx="2"/>
          </p:cNvCxnSpPr>
          <p:nvPr/>
        </p:nvCxnSpPr>
        <p:spPr bwMode="auto">
          <a:xfrm>
            <a:off x="2201507" y="5216191"/>
            <a:ext cx="864874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21"/>
          <p:cNvCxnSpPr>
            <a:stCxn id="14" idx="1"/>
            <a:endCxn id="16" idx="4"/>
          </p:cNvCxnSpPr>
          <p:nvPr/>
        </p:nvCxnSpPr>
        <p:spPr bwMode="auto">
          <a:xfrm flipH="1" flipV="1">
            <a:off x="1260810" y="4726446"/>
            <a:ext cx="631182" cy="36154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2"/>
          <p:cNvCxnSpPr>
            <a:stCxn id="15" idx="7"/>
            <a:endCxn id="18" idx="3"/>
          </p:cNvCxnSpPr>
          <p:nvPr/>
        </p:nvCxnSpPr>
        <p:spPr bwMode="auto">
          <a:xfrm flipV="1">
            <a:off x="3375896" y="4588801"/>
            <a:ext cx="312233" cy="4991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3"/>
          <p:cNvCxnSpPr>
            <a:stCxn id="15" idx="1"/>
            <a:endCxn id="17" idx="5"/>
          </p:cNvCxnSpPr>
          <p:nvPr/>
        </p:nvCxnSpPr>
        <p:spPr bwMode="auto">
          <a:xfrm flipH="1" flipV="1">
            <a:off x="2571528" y="4588801"/>
            <a:ext cx="547958" cy="4991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4"/>
          <p:cNvCxnSpPr>
            <a:stCxn id="14" idx="7"/>
            <a:endCxn id="17" idx="3"/>
          </p:cNvCxnSpPr>
          <p:nvPr/>
        </p:nvCxnSpPr>
        <p:spPr bwMode="auto">
          <a:xfrm flipV="1">
            <a:off x="2148403" y="4588801"/>
            <a:ext cx="166714" cy="49918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24" name="Group 128"/>
          <p:cNvGrpSpPr/>
          <p:nvPr/>
        </p:nvGrpSpPr>
        <p:grpSpPr>
          <a:xfrm>
            <a:off x="1647204" y="3053954"/>
            <a:ext cx="2286000" cy="1536428"/>
            <a:chOff x="1981200" y="2499687"/>
            <a:chExt cx="2743200" cy="1843713"/>
          </a:xfrm>
        </p:grpSpPr>
        <p:sp>
          <p:nvSpPr>
            <p:cNvPr id="25" name="Cube 26"/>
            <p:cNvSpPr/>
            <p:nvPr/>
          </p:nvSpPr>
          <p:spPr bwMode="auto">
            <a:xfrm>
              <a:off x="3618983" y="2499687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26" name="Cube 27"/>
            <p:cNvSpPr/>
            <p:nvPr/>
          </p:nvSpPr>
          <p:spPr bwMode="auto">
            <a:xfrm>
              <a:off x="2819400" y="4069080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27" name="Cube 28"/>
            <p:cNvSpPr/>
            <p:nvPr/>
          </p:nvSpPr>
          <p:spPr bwMode="auto">
            <a:xfrm>
              <a:off x="1981200" y="2499687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28" name="Cube 29"/>
            <p:cNvSpPr/>
            <p:nvPr/>
          </p:nvSpPr>
          <p:spPr bwMode="auto">
            <a:xfrm>
              <a:off x="4450080" y="4069080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29" name="Cube 30"/>
            <p:cNvSpPr/>
            <p:nvPr/>
          </p:nvSpPr>
          <p:spPr bwMode="auto">
            <a:xfrm>
              <a:off x="2752244" y="2514600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0" name="Cube 31"/>
            <p:cNvSpPr/>
            <p:nvPr/>
          </p:nvSpPr>
          <p:spPr bwMode="auto">
            <a:xfrm>
              <a:off x="3203340" y="3309835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1" name="Cube 32"/>
            <p:cNvSpPr/>
            <p:nvPr/>
          </p:nvSpPr>
          <p:spPr bwMode="auto">
            <a:xfrm>
              <a:off x="4038600" y="3309835"/>
              <a:ext cx="274320" cy="274320"/>
            </a:xfrm>
            <a:prstGeom prst="cub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</p:grpSp>
      <p:sp>
        <p:nvSpPr>
          <p:cNvPr id="32" name="Freeform 35"/>
          <p:cNvSpPr/>
          <p:nvPr/>
        </p:nvSpPr>
        <p:spPr>
          <a:xfrm>
            <a:off x="3429000" y="1810513"/>
            <a:ext cx="2624327" cy="1255870"/>
          </a:xfrm>
          <a:custGeom>
            <a:avLst/>
            <a:gdLst>
              <a:gd name="connsiteX0" fmla="*/ 2270234 w 2270234"/>
              <a:gd name="connsiteY0" fmla="*/ 0 h 1277007"/>
              <a:gd name="connsiteX1" fmla="*/ 1229710 w 2270234"/>
              <a:gd name="connsiteY1" fmla="*/ 1198179 h 1277007"/>
              <a:gd name="connsiteX2" fmla="*/ 1056290 w 2270234"/>
              <a:gd name="connsiteY2" fmla="*/ 945931 h 1277007"/>
              <a:gd name="connsiteX3" fmla="*/ 0 w 2270234"/>
              <a:gd name="connsiteY3" fmla="*/ 1277007 h 1277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0234" h="1277007">
                <a:moveTo>
                  <a:pt x="2270234" y="0"/>
                </a:moveTo>
                <a:cubicBezTo>
                  <a:pt x="1851134" y="520262"/>
                  <a:pt x="1432034" y="1040524"/>
                  <a:pt x="1229710" y="1198179"/>
                </a:cubicBezTo>
                <a:cubicBezTo>
                  <a:pt x="1027386" y="1355834"/>
                  <a:pt x="1261242" y="932793"/>
                  <a:pt x="1056290" y="945931"/>
                </a:cubicBezTo>
                <a:cubicBezTo>
                  <a:pt x="851338" y="959069"/>
                  <a:pt x="425669" y="1118038"/>
                  <a:pt x="0" y="1277007"/>
                </a:cubicBezTo>
              </a:path>
            </a:pathLst>
          </a:custGeom>
          <a:ln w="28575">
            <a:solidFill>
              <a:srgbClr val="FF0066"/>
            </a:solidFill>
            <a:prstDash val="sysDot"/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3" name="TextBox 39"/>
          <p:cNvSpPr txBox="1"/>
          <p:nvPr/>
        </p:nvSpPr>
        <p:spPr>
          <a:xfrm>
            <a:off x="4381500" y="2603501"/>
            <a:ext cx="3870000" cy="3006785"/>
          </a:xfrm>
          <a:prstGeom prst="rect">
            <a:avLst/>
          </a:prstGeom>
          <a:solidFill>
            <a:srgbClr val="FFFFE5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6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PageRank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(scope){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Neighborhood data</a:t>
            </a:r>
            <a:endParaRPr lang="en-US" altLang="zh-CN" sz="1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0, diff;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last = </a:t>
            </a:r>
            <a:r>
              <a:rPr lang="en-US" altLang="zh-CN" sz="15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.val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zh-CN" sz="15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CN" sz="15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scope.in_nbrs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nbr.val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nbr.nout_nbrs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the vertex data</a:t>
            </a:r>
            <a:endParaRPr lang="en-US" altLang="zh-CN" sz="1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5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0.15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CN" sz="15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0.85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*sum; 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zh-CN" sz="66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Reschedule </a:t>
            </a:r>
            <a:r>
              <a:rPr lang="en-US" altLang="zh-CN" sz="1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Nbrs</a:t>
            </a:r>
            <a:r>
              <a:rPr lang="en-US" altLang="zh-CN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needed</a:t>
            </a:r>
            <a:endParaRPr lang="en-US" altLang="zh-CN" sz="1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diff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– last);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5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15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(diff &gt; </a:t>
            </a:r>
            <a:r>
              <a:rPr lang="en-US" altLang="zh-CN" sz="1500" b="1" i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epsilon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reschedule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.out_nbrs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Freeform 52"/>
          <p:cNvSpPr/>
          <p:nvPr/>
        </p:nvSpPr>
        <p:spPr>
          <a:xfrm>
            <a:off x="1866704" y="2209380"/>
            <a:ext cx="1147529" cy="642515"/>
          </a:xfrm>
          <a:custGeom>
            <a:avLst/>
            <a:gdLst>
              <a:gd name="connsiteX0" fmla="*/ 536027 w 536027"/>
              <a:gd name="connsiteY0" fmla="*/ 0 h 677917"/>
              <a:gd name="connsiteX1" fmla="*/ 78827 w 536027"/>
              <a:gd name="connsiteY1" fmla="*/ 141890 h 677917"/>
              <a:gd name="connsiteX2" fmla="*/ 394138 w 536027"/>
              <a:gd name="connsiteY2" fmla="*/ 299545 h 677917"/>
              <a:gd name="connsiteX3" fmla="*/ 0 w 536027"/>
              <a:gd name="connsiteY3" fmla="*/ 677917 h 677917"/>
              <a:gd name="connsiteX0-1" fmla="*/ 25656 w 1610283"/>
              <a:gd name="connsiteY0-2" fmla="*/ 0 h 898415"/>
              <a:gd name="connsiteX1-3" fmla="*/ 1293374 w 1610283"/>
              <a:gd name="connsiteY1-4" fmla="*/ 362388 h 898415"/>
              <a:gd name="connsiteX2-5" fmla="*/ 1608685 w 1610283"/>
              <a:gd name="connsiteY2-6" fmla="*/ 520043 h 898415"/>
              <a:gd name="connsiteX3-7" fmla="*/ 1214547 w 1610283"/>
              <a:gd name="connsiteY3-8" fmla="*/ 898415 h 898415"/>
              <a:gd name="connsiteX0-9" fmla="*/ 21775 w 1289576"/>
              <a:gd name="connsiteY0-10" fmla="*/ 0 h 898415"/>
              <a:gd name="connsiteX1-11" fmla="*/ 1289493 w 1289576"/>
              <a:gd name="connsiteY1-12" fmla="*/ 362388 h 898415"/>
              <a:gd name="connsiteX2-13" fmla="*/ 91273 w 1289576"/>
              <a:gd name="connsiteY2-14" fmla="*/ 429250 h 898415"/>
              <a:gd name="connsiteX3-15" fmla="*/ 1210666 w 1289576"/>
              <a:gd name="connsiteY3-16" fmla="*/ 898415 h 898415"/>
              <a:gd name="connsiteX0-17" fmla="*/ 155563 w 1363217"/>
              <a:gd name="connsiteY0-18" fmla="*/ 0 h 898415"/>
              <a:gd name="connsiteX1-19" fmla="*/ 19670 w 1363217"/>
              <a:gd name="connsiteY1-20" fmla="*/ 310506 h 898415"/>
              <a:gd name="connsiteX2-21" fmla="*/ 225061 w 1363217"/>
              <a:gd name="connsiteY2-22" fmla="*/ 429250 h 898415"/>
              <a:gd name="connsiteX3-23" fmla="*/ 1344454 w 1363217"/>
              <a:gd name="connsiteY3-24" fmla="*/ 898415 h 898415"/>
              <a:gd name="connsiteX0-25" fmla="*/ 193540 w 1411808"/>
              <a:gd name="connsiteY0-26" fmla="*/ 0 h 898415"/>
              <a:gd name="connsiteX1-27" fmla="*/ 57647 w 1411808"/>
              <a:gd name="connsiteY1-28" fmla="*/ 310506 h 898415"/>
              <a:gd name="connsiteX2-29" fmla="*/ 787277 w 1411808"/>
              <a:gd name="connsiteY2-30" fmla="*/ 558955 h 898415"/>
              <a:gd name="connsiteX3-31" fmla="*/ 1382431 w 1411808"/>
              <a:gd name="connsiteY3-32" fmla="*/ 898415 h 898415"/>
              <a:gd name="connsiteX0-33" fmla="*/ 193540 w 1382431"/>
              <a:gd name="connsiteY0-34" fmla="*/ 0 h 898415"/>
              <a:gd name="connsiteX1-35" fmla="*/ 57647 w 1382431"/>
              <a:gd name="connsiteY1-36" fmla="*/ 310506 h 898415"/>
              <a:gd name="connsiteX2-37" fmla="*/ 787277 w 1382431"/>
              <a:gd name="connsiteY2-38" fmla="*/ 558955 h 898415"/>
              <a:gd name="connsiteX3-39" fmla="*/ 1382431 w 1382431"/>
              <a:gd name="connsiteY3-40" fmla="*/ 898415 h 898415"/>
              <a:gd name="connsiteX0-41" fmla="*/ 193540 w 1061123"/>
              <a:gd name="connsiteY0-42" fmla="*/ 0 h 911385"/>
              <a:gd name="connsiteX1-43" fmla="*/ 57647 w 1061123"/>
              <a:gd name="connsiteY1-44" fmla="*/ 310506 h 911385"/>
              <a:gd name="connsiteX2-45" fmla="*/ 787277 w 1061123"/>
              <a:gd name="connsiteY2-46" fmla="*/ 558955 h 911385"/>
              <a:gd name="connsiteX3-47" fmla="*/ 1061123 w 1061123"/>
              <a:gd name="connsiteY3-48" fmla="*/ 911385 h 911385"/>
              <a:gd name="connsiteX0-49" fmla="*/ 193540 w 1061123"/>
              <a:gd name="connsiteY0-50" fmla="*/ 0 h 911385"/>
              <a:gd name="connsiteX1-51" fmla="*/ 57647 w 1061123"/>
              <a:gd name="connsiteY1-52" fmla="*/ 310506 h 911385"/>
              <a:gd name="connsiteX2-53" fmla="*/ 787277 w 1061123"/>
              <a:gd name="connsiteY2-54" fmla="*/ 558955 h 911385"/>
              <a:gd name="connsiteX3-55" fmla="*/ 1061123 w 1061123"/>
              <a:gd name="connsiteY3-56" fmla="*/ 911385 h 9113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61123" h="911385">
                <a:moveTo>
                  <a:pt x="193540" y="0"/>
                </a:moveTo>
                <a:cubicBezTo>
                  <a:pt x="-23236" y="45983"/>
                  <a:pt x="-41309" y="217347"/>
                  <a:pt x="57647" y="310506"/>
                </a:cubicBezTo>
                <a:cubicBezTo>
                  <a:pt x="156603" y="403665"/>
                  <a:pt x="800415" y="469617"/>
                  <a:pt x="787277" y="558955"/>
                </a:cubicBezTo>
                <a:cubicBezTo>
                  <a:pt x="774139" y="648293"/>
                  <a:pt x="921859" y="286961"/>
                  <a:pt x="1061123" y="911385"/>
                </a:cubicBezTo>
              </a:path>
            </a:pathLst>
          </a:custGeom>
          <a:ln>
            <a:prstDash val="sysDot"/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2" grpId="0" animBg="1"/>
      <p:bldP spid="33" grpId="0" animBg="1"/>
      <p:bldP spid="3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Message-passing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 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600" y="2857500"/>
            <a:ext cx="2669000" cy="206087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802" y="1183238"/>
            <a:ext cx="7960798" cy="1473561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 has the following benefits: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 </a:t>
            </a:r>
            <a:r>
              <a:rPr kumimoji="1" lang="en-US" altLang="zh-CN" dirty="0">
                <a:solidFill>
                  <a:srgbClr val="FF0000"/>
                </a:solidFill>
              </a:rPr>
              <a:t>No messages managed by the user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2. User does not need code to parse message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4" y="2662012"/>
            <a:ext cx="4139475" cy="2635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715253" y="4142232"/>
            <a:ext cx="3648456" cy="933260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28788" y="217170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Problem: what if the neighbor is 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at a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remote machine? 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Review of MapReduce Programming Model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09428"/>
            <a:ext cx="8229600" cy="3087534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Framework for </a:t>
            </a:r>
            <a:r>
              <a:rPr kumimoji="1" lang="en-US" altLang="zh-CN" dirty="0">
                <a:solidFill>
                  <a:srgbClr val="C00000"/>
                </a:solidFill>
              </a:rPr>
              <a:t>data-parallel</a:t>
            </a:r>
            <a:r>
              <a:rPr kumimoji="1" lang="en-US" altLang="zh-CN" b="0" dirty="0"/>
              <a:t> computing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Programmers get </a:t>
            </a:r>
            <a:r>
              <a:rPr kumimoji="1" lang="en-US" altLang="zh-CN" b="1" dirty="0">
                <a:solidFill>
                  <a:srgbClr val="C00000"/>
                </a:solidFill>
              </a:rPr>
              <a:t>simple</a:t>
            </a:r>
            <a:r>
              <a:rPr kumimoji="1" lang="en-US" altLang="zh-CN" dirty="0"/>
              <a:t> API</a:t>
            </a:r>
            <a:endParaRPr kumimoji="1" lang="en-US" altLang="zh-CN" dirty="0"/>
          </a:p>
          <a:p>
            <a:r>
              <a:rPr kumimoji="1" lang="en-US" altLang="zh-CN" b="0" dirty="0"/>
              <a:t>Users </a:t>
            </a:r>
            <a:r>
              <a:rPr kumimoji="1" lang="en-US" altLang="zh-CN" dirty="0">
                <a:solidFill>
                  <a:srgbClr val="C00000"/>
                </a:solidFill>
              </a:rPr>
              <a:t>do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b="0" dirty="0"/>
              <a:t> have to worry about handling:</a:t>
            </a:r>
            <a:endParaRPr kumimoji="1" lang="en-US" altLang="zh-CN" b="0" dirty="0"/>
          </a:p>
          <a:p>
            <a:pPr lvl="1">
              <a:buSzPct val="73000"/>
              <a:buFont typeface="Wingdings" panose="05000000000000000000" pitchFamily="2" charset="2"/>
              <a:buChar char="p"/>
            </a:pPr>
            <a:r>
              <a:rPr kumimoji="1" lang="en-US" altLang="zh-CN" strike="sngStrike" dirty="0"/>
              <a:t> Parallelization</a:t>
            </a:r>
            <a:endParaRPr kumimoji="1" lang="en-US" altLang="zh-CN" strike="sngStrike" dirty="0"/>
          </a:p>
          <a:p>
            <a:pPr lvl="1">
              <a:buSzPct val="73000"/>
              <a:buFont typeface="Wingdings" panose="05000000000000000000" pitchFamily="2" charset="2"/>
              <a:buChar char="p"/>
            </a:pPr>
            <a:r>
              <a:rPr kumimoji="1" lang="en-US" altLang="zh-CN" strike="sngStrike" dirty="0"/>
              <a:t> Data distribution</a:t>
            </a:r>
            <a:endParaRPr kumimoji="1" lang="en-US" altLang="zh-CN" strike="sngStrike" dirty="0"/>
          </a:p>
          <a:p>
            <a:pPr lvl="1">
              <a:buSzPct val="73000"/>
              <a:buFont typeface="Wingdings" panose="05000000000000000000" pitchFamily="2" charset="2"/>
              <a:buChar char="p"/>
            </a:pPr>
            <a:r>
              <a:rPr kumimoji="1" lang="en-US" altLang="zh-CN" strike="sngStrike" dirty="0"/>
              <a:t> Load balancing</a:t>
            </a:r>
            <a:endParaRPr kumimoji="1" lang="en-US" altLang="zh-CN" strike="sngStrike" dirty="0"/>
          </a:p>
          <a:p>
            <a:pPr lvl="1">
              <a:buSzPct val="73000"/>
              <a:buFont typeface="Wingdings" panose="05000000000000000000" pitchFamily="2" charset="2"/>
              <a:buChar char="p"/>
            </a:pPr>
            <a:r>
              <a:rPr kumimoji="1" lang="en-US" altLang="zh-CN" strike="sngStrike" dirty="0"/>
              <a:t> Fault tolerance</a:t>
            </a:r>
            <a:endParaRPr kumimoji="1" lang="en-US" altLang="zh-CN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/>
          <p:nvPr/>
        </p:nvSpPr>
        <p:spPr>
          <a:xfrm>
            <a:off x="1878546" y="1146253"/>
            <a:ext cx="5386908" cy="830997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user to process </a:t>
            </a:r>
            <a:r>
              <a:rPr lang="en-US" altLang="zh-CN" sz="24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huge</a:t>
            </a:r>
            <a:r>
              <a:rPr lang="en-US" altLang="zh-CN" sz="240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amounts of data on </a:t>
            </a:r>
            <a:r>
              <a:rPr lang="en-US" altLang="zh-CN" sz="2400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thousands</a:t>
            </a:r>
            <a:r>
              <a:rPr lang="en-US" altLang="zh-CN" sz="240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nodes </a:t>
            </a:r>
            <a:endParaRPr lang="zh-CN" altLang="en-US" sz="200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Distributed 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Partition the graph across multiple machines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137"/>
          <p:cNvGrpSpPr/>
          <p:nvPr/>
        </p:nvGrpSpPr>
        <p:grpSpPr>
          <a:xfrm>
            <a:off x="4096299" y="2595429"/>
            <a:ext cx="2452051" cy="2500966"/>
            <a:chOff x="4001158" y="3114514"/>
            <a:chExt cx="2942461" cy="3001159"/>
          </a:xfrm>
        </p:grpSpPr>
        <p:grpSp>
          <p:nvGrpSpPr>
            <p:cNvPr id="6" name="Group 138"/>
            <p:cNvGrpSpPr/>
            <p:nvPr/>
          </p:nvGrpSpPr>
          <p:grpSpPr>
            <a:xfrm>
              <a:off x="4055108" y="3114514"/>
              <a:ext cx="2888511" cy="3001159"/>
              <a:chOff x="4055108" y="3114514"/>
              <a:chExt cx="2888511" cy="3001159"/>
            </a:xfrm>
          </p:grpSpPr>
          <p:sp>
            <p:nvSpPr>
              <p:cNvPr id="9" name="Oval 141"/>
              <p:cNvSpPr/>
              <p:nvPr/>
            </p:nvSpPr>
            <p:spPr bwMode="auto">
              <a:xfrm>
                <a:off x="4408841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10" name="Oval 142"/>
              <p:cNvSpPr/>
              <p:nvPr/>
            </p:nvSpPr>
            <p:spPr bwMode="auto">
              <a:xfrm>
                <a:off x="5803730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11" name="Oval 143"/>
              <p:cNvSpPr/>
              <p:nvPr/>
            </p:nvSpPr>
            <p:spPr bwMode="auto">
              <a:xfrm>
                <a:off x="6575222" y="5737823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12" name="Oval 144"/>
              <p:cNvSpPr/>
              <p:nvPr/>
            </p:nvSpPr>
            <p:spPr bwMode="auto">
              <a:xfrm>
                <a:off x="5130967" y="5747276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13" name="Oval 145"/>
              <p:cNvSpPr/>
              <p:nvPr/>
            </p:nvSpPr>
            <p:spPr bwMode="auto">
              <a:xfrm>
                <a:off x="6575222" y="3114514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14" name="Oval 146"/>
              <p:cNvSpPr/>
              <p:nvPr/>
            </p:nvSpPr>
            <p:spPr bwMode="auto">
              <a:xfrm>
                <a:off x="5130967" y="3123967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cxnSp>
            <p:nvCxnSpPr>
              <p:cNvPr id="15" name="Straight Arrow Connector 147"/>
              <p:cNvCxnSpPr/>
              <p:nvPr/>
            </p:nvCxnSpPr>
            <p:spPr bwMode="auto">
              <a:xfrm>
                <a:off x="4055108" y="3298713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48"/>
              <p:cNvCxnSpPr/>
              <p:nvPr/>
            </p:nvCxnSpPr>
            <p:spPr bwMode="auto">
              <a:xfrm flipV="1">
                <a:off x="5499364" y="3298713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49"/>
              <p:cNvCxnSpPr>
                <a:stCxn id="10" idx="1"/>
              </p:cNvCxnSpPr>
              <p:nvPr/>
            </p:nvCxnSpPr>
            <p:spPr bwMode="auto">
              <a:xfrm rot="16200000" flipV="1">
                <a:off x="5128331" y="3755496"/>
                <a:ext cx="1046432" cy="41226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50"/>
              <p:cNvCxnSpPr>
                <a:stCxn id="9" idx="7"/>
              </p:cNvCxnSpPr>
              <p:nvPr/>
            </p:nvCxnSpPr>
            <p:spPr bwMode="auto">
              <a:xfrm rot="5400000" flipH="1" flipV="1">
                <a:off x="4430885" y="3730814"/>
                <a:ext cx="1046432" cy="46163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51"/>
              <p:cNvCxnSpPr/>
              <p:nvPr/>
            </p:nvCxnSpPr>
            <p:spPr bwMode="auto">
              <a:xfrm>
                <a:off x="4055108" y="5922023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52"/>
              <p:cNvCxnSpPr/>
              <p:nvPr/>
            </p:nvCxnSpPr>
            <p:spPr bwMode="auto">
              <a:xfrm flipV="1">
                <a:off x="5499364" y="5922023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53"/>
              <p:cNvCxnSpPr>
                <a:endCxn id="10" idx="3"/>
              </p:cNvCxnSpPr>
              <p:nvPr/>
            </p:nvCxnSpPr>
            <p:spPr bwMode="auto">
              <a:xfrm rot="5400000" flipH="1" flipV="1">
                <a:off x="5123604" y="5067150"/>
                <a:ext cx="1055886" cy="412267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154"/>
              <p:cNvCxnSpPr>
                <a:endCxn id="9" idx="5"/>
              </p:cNvCxnSpPr>
              <p:nvPr/>
            </p:nvCxnSpPr>
            <p:spPr bwMode="auto">
              <a:xfrm rot="16200000" flipV="1">
                <a:off x="4426159" y="5042467"/>
                <a:ext cx="1055886" cy="461631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139"/>
            <p:cNvCxnSpPr/>
            <p:nvPr/>
          </p:nvCxnSpPr>
          <p:spPr bwMode="auto">
            <a:xfrm rot="16200000" flipV="1">
              <a:off x="3704032" y="3726086"/>
              <a:ext cx="1055885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140"/>
            <p:cNvCxnSpPr/>
            <p:nvPr/>
          </p:nvCxnSpPr>
          <p:spPr bwMode="auto">
            <a:xfrm rot="5400000" flipH="1" flipV="1">
              <a:off x="3708758" y="5047194"/>
              <a:ext cx="1046433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155"/>
          <p:cNvGrpSpPr/>
          <p:nvPr/>
        </p:nvGrpSpPr>
        <p:grpSpPr>
          <a:xfrm>
            <a:off x="2630714" y="2595429"/>
            <a:ext cx="2407093" cy="2500966"/>
            <a:chOff x="2242456" y="3114514"/>
            <a:chExt cx="2888511" cy="3001159"/>
          </a:xfrm>
        </p:grpSpPr>
        <p:grpSp>
          <p:nvGrpSpPr>
            <p:cNvPr id="24" name="Group 156"/>
            <p:cNvGrpSpPr/>
            <p:nvPr/>
          </p:nvGrpSpPr>
          <p:grpSpPr>
            <a:xfrm>
              <a:off x="2242456" y="3114514"/>
              <a:ext cx="2220335" cy="3001159"/>
              <a:chOff x="2242456" y="3114514"/>
              <a:chExt cx="2220335" cy="3001159"/>
            </a:xfrm>
          </p:grpSpPr>
          <p:sp>
            <p:nvSpPr>
              <p:cNvPr id="27" name="Oval 4"/>
              <p:cNvSpPr/>
              <p:nvPr/>
            </p:nvSpPr>
            <p:spPr bwMode="auto">
              <a:xfrm>
                <a:off x="3013950" y="4430895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28" name="Oval 160"/>
              <p:cNvSpPr/>
              <p:nvPr/>
            </p:nvSpPr>
            <p:spPr bwMode="auto">
              <a:xfrm>
                <a:off x="3686711" y="5737823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29" name="Oval 161"/>
              <p:cNvSpPr/>
              <p:nvPr/>
            </p:nvSpPr>
            <p:spPr bwMode="auto">
              <a:xfrm>
                <a:off x="2242456" y="5747276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30" name="Oval 162"/>
              <p:cNvSpPr/>
              <p:nvPr/>
            </p:nvSpPr>
            <p:spPr bwMode="auto">
              <a:xfrm>
                <a:off x="3686711" y="3114514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sp>
            <p:nvSpPr>
              <p:cNvPr id="31" name="Oval 163"/>
              <p:cNvSpPr/>
              <p:nvPr/>
            </p:nvSpPr>
            <p:spPr bwMode="auto">
              <a:xfrm>
                <a:off x="2242456" y="3123967"/>
                <a:ext cx="368397" cy="36839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latin typeface="Tahoma" panose="020B0604030504040204" pitchFamily="-64" charset="0"/>
                  <a:ea typeface="MS PGothic" panose="020B0600070205080204" pitchFamily="-111" charset="-128"/>
                </a:endParaRPr>
              </a:p>
            </p:txBody>
          </p:sp>
          <p:cxnSp>
            <p:nvCxnSpPr>
              <p:cNvPr id="32" name="Straight Arrow Connector 164"/>
              <p:cNvCxnSpPr/>
              <p:nvPr/>
            </p:nvCxnSpPr>
            <p:spPr bwMode="auto">
              <a:xfrm flipV="1">
                <a:off x="2610853" y="3308165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165"/>
              <p:cNvCxnSpPr/>
              <p:nvPr/>
            </p:nvCxnSpPr>
            <p:spPr bwMode="auto">
              <a:xfrm rot="5400000" flipH="1" flipV="1">
                <a:off x="3006588" y="3760222"/>
                <a:ext cx="1055885" cy="412265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66"/>
              <p:cNvCxnSpPr/>
              <p:nvPr/>
            </p:nvCxnSpPr>
            <p:spPr bwMode="auto">
              <a:xfrm rot="16200000" flipV="1">
                <a:off x="3704031" y="3735539"/>
                <a:ext cx="1055885" cy="46163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167"/>
              <p:cNvCxnSpPr/>
              <p:nvPr/>
            </p:nvCxnSpPr>
            <p:spPr bwMode="auto">
              <a:xfrm flipV="1">
                <a:off x="2610853" y="5922023"/>
                <a:ext cx="1075859" cy="0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168"/>
              <p:cNvCxnSpPr/>
              <p:nvPr/>
            </p:nvCxnSpPr>
            <p:spPr bwMode="auto">
              <a:xfrm rot="16200000" flipV="1">
                <a:off x="3011314" y="5062424"/>
                <a:ext cx="1046433" cy="412265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169"/>
              <p:cNvCxnSpPr/>
              <p:nvPr/>
            </p:nvCxnSpPr>
            <p:spPr bwMode="auto">
              <a:xfrm rot="5400000" flipH="1" flipV="1">
                <a:off x="3708758" y="5037739"/>
                <a:ext cx="1046433" cy="461633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157"/>
            <p:cNvCxnSpPr/>
            <p:nvPr/>
          </p:nvCxnSpPr>
          <p:spPr bwMode="auto">
            <a:xfrm>
              <a:off x="4055108" y="329398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158"/>
            <p:cNvCxnSpPr/>
            <p:nvPr/>
          </p:nvCxnSpPr>
          <p:spPr bwMode="auto">
            <a:xfrm>
              <a:off x="4055108" y="591729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8" name="Freeform 170"/>
          <p:cNvSpPr/>
          <p:nvPr/>
        </p:nvSpPr>
        <p:spPr>
          <a:xfrm>
            <a:off x="4116436" y="2159000"/>
            <a:ext cx="619046" cy="3212776"/>
          </a:xfrm>
          <a:custGeom>
            <a:avLst/>
            <a:gdLst>
              <a:gd name="connsiteX0" fmla="*/ 706914 w 742855"/>
              <a:gd name="connsiteY0" fmla="*/ 0 h 3570534"/>
              <a:gd name="connsiteX1" fmla="*/ 74 w 742855"/>
              <a:gd name="connsiteY1" fmla="*/ 1641487 h 3570534"/>
              <a:gd name="connsiteX2" fmla="*/ 742855 w 742855"/>
              <a:gd name="connsiteY2" fmla="*/ 3570534 h 35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855" h="3570534">
                <a:moveTo>
                  <a:pt x="706914" y="0"/>
                </a:moveTo>
                <a:cubicBezTo>
                  <a:pt x="350499" y="523199"/>
                  <a:pt x="-5916" y="1046398"/>
                  <a:pt x="74" y="1641487"/>
                </a:cubicBezTo>
                <a:cubicBezTo>
                  <a:pt x="6064" y="2236576"/>
                  <a:pt x="742855" y="3570534"/>
                  <a:pt x="742855" y="3570534"/>
                </a:cubicBezTo>
              </a:path>
            </a:pathLst>
          </a:custGeom>
          <a:ln w="38100" cmpd="sng">
            <a:solidFill>
              <a:schemeClr val="tx1"/>
            </a:solidFill>
            <a:prstDash val="sysDot"/>
          </a:ln>
        </p:spPr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latin typeface="Tahoma" panose="020B0604030504040204" pitchFamily="-6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16562 2.22222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11771 2.2222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Distributed 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solidFill>
                  <a:srgbClr val="C00000"/>
                </a:solidFill>
              </a:rPr>
              <a:t>Ghost</a:t>
            </a:r>
            <a:r>
              <a:rPr kumimoji="1" lang="en-GB" altLang="zh-CN" dirty="0"/>
              <a:t> vertices maintain </a:t>
            </a:r>
            <a:r>
              <a:rPr kumimoji="1" lang="en-GB" altLang="zh-CN" dirty="0">
                <a:solidFill>
                  <a:srgbClr val="C00000"/>
                </a:solidFill>
              </a:rPr>
              <a:t>adjacency</a:t>
            </a:r>
            <a:r>
              <a:rPr kumimoji="1" lang="en-GB" altLang="zh-CN" dirty="0"/>
              <a:t> structure and </a:t>
            </a:r>
            <a:r>
              <a:rPr kumimoji="1" lang="en-GB" altLang="zh-CN" dirty="0">
                <a:solidFill>
                  <a:srgbClr val="C00000"/>
                </a:solidFill>
              </a:rPr>
              <a:t>replicate</a:t>
            </a:r>
            <a:r>
              <a:rPr kumimoji="1" lang="en-GB" altLang="zh-CN" dirty="0"/>
              <a:t> remote data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770579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6" name="Oval 96"/>
          <p:cNvSpPr/>
          <p:nvPr/>
        </p:nvSpPr>
        <p:spPr bwMode="auto">
          <a:xfrm>
            <a:off x="2331213" y="4789591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7" name="Oval 97"/>
          <p:cNvSpPr/>
          <p:nvPr/>
        </p:nvSpPr>
        <p:spPr bwMode="auto">
          <a:xfrm>
            <a:off x="1127667" y="4797469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8" name="Oval 98"/>
          <p:cNvSpPr/>
          <p:nvPr/>
        </p:nvSpPr>
        <p:spPr bwMode="auto">
          <a:xfrm>
            <a:off x="2331213" y="2603500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9" name="Oval 99"/>
          <p:cNvSpPr/>
          <p:nvPr/>
        </p:nvSpPr>
        <p:spPr bwMode="auto">
          <a:xfrm>
            <a:off x="1127667" y="2611378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cxnSp>
        <p:nvCxnSpPr>
          <p:cNvPr id="10" name="Straight Arrow Connector 100"/>
          <p:cNvCxnSpPr/>
          <p:nvPr/>
        </p:nvCxnSpPr>
        <p:spPr bwMode="auto">
          <a:xfrm flipV="1">
            <a:off x="1434665" y="2764876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1"/>
          <p:cNvCxnSpPr/>
          <p:nvPr/>
        </p:nvCxnSpPr>
        <p:spPr bwMode="auto">
          <a:xfrm rot="5400000" flipH="1" flipV="1">
            <a:off x="1764443" y="3133715"/>
            <a:ext cx="879904" cy="3435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2"/>
          <p:cNvCxnSpPr/>
          <p:nvPr/>
        </p:nvCxnSpPr>
        <p:spPr bwMode="auto">
          <a:xfrm rot="16200000" flipV="1">
            <a:off x="2345647" y="3113145"/>
            <a:ext cx="879904" cy="384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03"/>
          <p:cNvCxnSpPr/>
          <p:nvPr/>
        </p:nvCxnSpPr>
        <p:spPr bwMode="auto">
          <a:xfrm flipV="1">
            <a:off x="1434665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04"/>
          <p:cNvCxnSpPr/>
          <p:nvPr/>
        </p:nvCxnSpPr>
        <p:spPr bwMode="auto">
          <a:xfrm rot="16200000" flipV="1">
            <a:off x="1768382" y="4226759"/>
            <a:ext cx="872028" cy="3435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05"/>
          <p:cNvCxnSpPr/>
          <p:nvPr/>
        </p:nvCxnSpPr>
        <p:spPr bwMode="auto">
          <a:xfrm rot="5400000" flipH="1" flipV="1">
            <a:off x="2349585" y="4206190"/>
            <a:ext cx="872028" cy="384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06"/>
          <p:cNvSpPr/>
          <p:nvPr/>
        </p:nvSpPr>
        <p:spPr bwMode="auto">
          <a:xfrm>
            <a:off x="5480064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7" name="Oval 107"/>
          <p:cNvSpPr/>
          <p:nvPr/>
        </p:nvSpPr>
        <p:spPr bwMode="auto">
          <a:xfrm>
            <a:off x="6642471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8" name="Oval 108"/>
          <p:cNvSpPr/>
          <p:nvPr/>
        </p:nvSpPr>
        <p:spPr bwMode="auto">
          <a:xfrm>
            <a:off x="7285381" y="4789591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9" name="Oval 109"/>
          <p:cNvSpPr/>
          <p:nvPr/>
        </p:nvSpPr>
        <p:spPr bwMode="auto">
          <a:xfrm>
            <a:off x="6081835" y="4797469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20" name="Oval 110"/>
          <p:cNvSpPr/>
          <p:nvPr/>
        </p:nvSpPr>
        <p:spPr bwMode="auto">
          <a:xfrm>
            <a:off x="7285381" y="2603500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21" name="Oval 111"/>
          <p:cNvSpPr/>
          <p:nvPr/>
        </p:nvSpPr>
        <p:spPr bwMode="auto">
          <a:xfrm>
            <a:off x="6081835" y="2611378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cxnSp>
        <p:nvCxnSpPr>
          <p:cNvPr id="22" name="Straight Arrow Connector 112"/>
          <p:cNvCxnSpPr/>
          <p:nvPr/>
        </p:nvCxnSpPr>
        <p:spPr bwMode="auto">
          <a:xfrm>
            <a:off x="5185286" y="2756999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113"/>
          <p:cNvCxnSpPr/>
          <p:nvPr/>
        </p:nvCxnSpPr>
        <p:spPr bwMode="auto">
          <a:xfrm flipV="1">
            <a:off x="6388833" y="2756999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114"/>
          <p:cNvCxnSpPr>
            <a:stCxn id="17" idx="1"/>
          </p:cNvCxnSpPr>
          <p:nvPr/>
        </p:nvCxnSpPr>
        <p:spPr bwMode="auto">
          <a:xfrm rot="16200000" flipV="1">
            <a:off x="6079638" y="3137652"/>
            <a:ext cx="872027" cy="3435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115"/>
          <p:cNvCxnSpPr>
            <a:stCxn id="16" idx="7"/>
          </p:cNvCxnSpPr>
          <p:nvPr/>
        </p:nvCxnSpPr>
        <p:spPr bwMode="auto">
          <a:xfrm rot="5400000" flipH="1" flipV="1">
            <a:off x="5498433" y="3117084"/>
            <a:ext cx="872027" cy="3846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116"/>
          <p:cNvCxnSpPr/>
          <p:nvPr/>
        </p:nvCxnSpPr>
        <p:spPr bwMode="auto">
          <a:xfrm>
            <a:off x="5185286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117"/>
          <p:cNvCxnSpPr/>
          <p:nvPr/>
        </p:nvCxnSpPr>
        <p:spPr bwMode="auto">
          <a:xfrm flipV="1">
            <a:off x="6388833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118"/>
          <p:cNvCxnSpPr>
            <a:endCxn id="17" idx="3"/>
          </p:cNvCxnSpPr>
          <p:nvPr/>
        </p:nvCxnSpPr>
        <p:spPr bwMode="auto">
          <a:xfrm rot="5400000" flipH="1" flipV="1">
            <a:off x="6075699" y="4230697"/>
            <a:ext cx="879905" cy="3435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119"/>
          <p:cNvCxnSpPr>
            <a:endCxn id="16" idx="5"/>
          </p:cNvCxnSpPr>
          <p:nvPr/>
        </p:nvCxnSpPr>
        <p:spPr bwMode="auto">
          <a:xfrm rot="16200000" flipV="1">
            <a:off x="5494495" y="4210128"/>
            <a:ext cx="879905" cy="3846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Group 120"/>
          <p:cNvGrpSpPr/>
          <p:nvPr/>
        </p:nvGrpSpPr>
        <p:grpSpPr>
          <a:xfrm>
            <a:off x="2638210" y="2607439"/>
            <a:ext cx="1203547" cy="2504906"/>
            <a:chOff x="2347292" y="3119240"/>
            <a:chExt cx="1444256" cy="30058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Oval 121"/>
            <p:cNvSpPr/>
            <p:nvPr/>
          </p:nvSpPr>
          <p:spPr bwMode="auto">
            <a:xfrm>
              <a:off x="2570776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2" name="Oval 122"/>
            <p:cNvSpPr/>
            <p:nvPr/>
          </p:nvSpPr>
          <p:spPr bwMode="auto">
            <a:xfrm>
              <a:off x="3423151" y="311924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3" name="Straight Arrow Connector 123"/>
            <p:cNvCxnSpPr/>
            <p:nvPr/>
          </p:nvCxnSpPr>
          <p:spPr bwMode="auto">
            <a:xfrm>
              <a:off x="2347292" y="329398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124"/>
            <p:cNvSpPr/>
            <p:nvPr/>
          </p:nvSpPr>
          <p:spPr bwMode="auto">
            <a:xfrm>
              <a:off x="3423151" y="575673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5" name="Straight Arrow Connector 125"/>
            <p:cNvCxnSpPr/>
            <p:nvPr/>
          </p:nvCxnSpPr>
          <p:spPr bwMode="auto">
            <a:xfrm>
              <a:off x="2347292" y="593147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126"/>
          <p:cNvGrpSpPr/>
          <p:nvPr/>
        </p:nvGrpSpPr>
        <p:grpSpPr>
          <a:xfrm>
            <a:off x="4878289" y="2611379"/>
            <a:ext cx="646733" cy="2493088"/>
            <a:chOff x="4903606" y="3123968"/>
            <a:chExt cx="776080" cy="2991706"/>
          </a:xfrm>
        </p:grpSpPr>
        <p:sp>
          <p:nvSpPr>
            <p:cNvPr id="37" name="Oval 127"/>
            <p:cNvSpPr/>
            <p:nvPr/>
          </p:nvSpPr>
          <p:spPr bwMode="auto">
            <a:xfrm>
              <a:off x="4903606" y="5747277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8" name="Oval 128"/>
            <p:cNvSpPr/>
            <p:nvPr/>
          </p:nvSpPr>
          <p:spPr bwMode="auto">
            <a:xfrm>
              <a:off x="4903606" y="3123968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9" name="Straight Arrow Connector 129"/>
            <p:cNvCxnSpPr/>
            <p:nvPr/>
          </p:nvCxnSpPr>
          <p:spPr bwMode="auto">
            <a:xfrm rot="16200000" flipV="1">
              <a:off x="4920927" y="3735541"/>
              <a:ext cx="1055885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130"/>
            <p:cNvCxnSpPr/>
            <p:nvPr/>
          </p:nvCxnSpPr>
          <p:spPr bwMode="auto">
            <a:xfrm rot="5400000" flipH="1" flipV="1">
              <a:off x="4925653" y="5047195"/>
              <a:ext cx="1046433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131"/>
          <p:cNvSpPr txBox="1"/>
          <p:nvPr/>
        </p:nvSpPr>
        <p:spPr>
          <a:xfrm>
            <a:off x="3309370" y="3636405"/>
            <a:ext cx="195986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ghost</a:t>
            </a:r>
            <a:r>
              <a:rPr lang="en-US" sz="1500" dirty="0">
                <a:latin typeface="微软雅黑" panose="020B0503020204020204" charset="-122"/>
                <a:ea typeface="微软雅黑" panose="020B0503020204020204" charset="-122"/>
              </a:rPr>
              <a:t> vertices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是对于被分割到另外机器上面的邻居节点的备份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2" name="Group 132"/>
          <p:cNvGrpSpPr/>
          <p:nvPr/>
        </p:nvGrpSpPr>
        <p:grpSpPr>
          <a:xfrm>
            <a:off x="2897951" y="2613485"/>
            <a:ext cx="3461961" cy="2475065"/>
            <a:chOff x="2563141" y="3126496"/>
            <a:chExt cx="4154353" cy="2970078"/>
          </a:xfrm>
        </p:grpSpPr>
        <p:grpSp>
          <p:nvGrpSpPr>
            <p:cNvPr id="43" name="Group 133"/>
            <p:cNvGrpSpPr/>
            <p:nvPr/>
          </p:nvGrpSpPr>
          <p:grpSpPr>
            <a:xfrm>
              <a:off x="2770036" y="3173189"/>
              <a:ext cx="3706964" cy="2856066"/>
              <a:chOff x="2770036" y="3173189"/>
              <a:chExt cx="3706964" cy="2856066"/>
            </a:xfrm>
          </p:grpSpPr>
          <p:cxnSp>
            <p:nvCxnSpPr>
              <p:cNvPr id="52" name="Curved Connector 176"/>
              <p:cNvCxnSpPr/>
              <p:nvPr/>
            </p:nvCxnSpPr>
            <p:spPr bwMode="auto">
              <a:xfrm rot="5400000" flipH="1" flipV="1">
                <a:off x="4221686" y="3026845"/>
                <a:ext cx="12700" cy="2916000"/>
              </a:xfrm>
              <a:prstGeom prst="curvedConnector3">
                <a:avLst>
                  <a:gd name="adj1" fmla="val 3947520"/>
                </a:avLst>
              </a:prstGeom>
              <a:noFill/>
              <a:ln w="28575" cap="flat" cmpd="sng" algn="ctr">
                <a:solidFill>
                  <a:srgbClr val="0033CC"/>
                </a:solidFill>
                <a:prstDash val="sysDot"/>
                <a:round/>
                <a:headEnd type="arrow" w="med" len="med"/>
                <a:tailEnd type="arrow" w="med" len="med"/>
              </a:ln>
              <a:effectLst/>
            </p:spPr>
          </p:cxnSp>
          <p:cxnSp>
            <p:nvCxnSpPr>
              <p:cNvPr id="53" name="Curved Connector 177"/>
              <p:cNvCxnSpPr/>
              <p:nvPr/>
            </p:nvCxnSpPr>
            <p:spPr bwMode="auto">
              <a:xfrm rot="16200000" flipH="1">
                <a:off x="5056873" y="4620528"/>
                <a:ext cx="9454" cy="2808000"/>
              </a:xfrm>
              <a:prstGeom prst="curvedConnector3">
                <a:avLst>
                  <a:gd name="adj1" fmla="val 4890935"/>
                </a:avLst>
              </a:prstGeom>
              <a:noFill/>
              <a:ln w="28575" cap="flat" cmpd="sng" algn="ctr">
                <a:solidFill>
                  <a:srgbClr val="0033CC"/>
                </a:solidFill>
                <a:prstDash val="sysDot"/>
                <a:round/>
                <a:headEnd type="arrow" w="med" len="med"/>
                <a:tailEnd type="arrow" w="med" len="med"/>
              </a:ln>
              <a:effectLst/>
            </p:spPr>
          </p:cxnSp>
          <p:cxnSp>
            <p:nvCxnSpPr>
              <p:cNvPr id="54" name="Curved Connector 178"/>
              <p:cNvCxnSpPr/>
              <p:nvPr/>
            </p:nvCxnSpPr>
            <p:spPr bwMode="auto">
              <a:xfrm rot="16200000" flipH="1">
                <a:off x="5052636" y="1753553"/>
                <a:ext cx="4727" cy="2844000"/>
              </a:xfrm>
              <a:prstGeom prst="curvedConnector3">
                <a:avLst>
                  <a:gd name="adj1" fmla="val -13186376"/>
                </a:avLst>
              </a:prstGeom>
              <a:noFill/>
              <a:ln w="28575" cap="flat" cmpd="sng" algn="ctr">
                <a:solidFill>
                  <a:srgbClr val="0033CC"/>
                </a:solidFill>
                <a:prstDash val="sysDot"/>
                <a:round/>
                <a:headEnd type="arrow" w="med" len="med"/>
                <a:tailEnd type="arrow" w="med" len="med"/>
              </a:ln>
              <a:effectLst/>
            </p:spPr>
          </p:cxnSp>
        </p:grpSp>
        <p:grpSp>
          <p:nvGrpSpPr>
            <p:cNvPr id="44" name="Group 134"/>
            <p:cNvGrpSpPr/>
            <p:nvPr/>
          </p:nvGrpSpPr>
          <p:grpSpPr>
            <a:xfrm>
              <a:off x="5686036" y="3126496"/>
              <a:ext cx="1031458" cy="2916127"/>
              <a:chOff x="5686036" y="3126496"/>
              <a:chExt cx="1031458" cy="2916127"/>
            </a:xfrm>
          </p:grpSpPr>
          <p:sp>
            <p:nvSpPr>
              <p:cNvPr id="49" name="Cube 173"/>
              <p:cNvSpPr/>
              <p:nvPr/>
            </p:nvSpPr>
            <p:spPr bwMode="auto">
              <a:xfrm>
                <a:off x="5686036" y="4430895"/>
                <a:ext cx="332459" cy="304800"/>
              </a:xfrm>
              <a:prstGeom prst="cub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/>
                <a:endParaRPr lang="en-US" sz="15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  <p:sp>
            <p:nvSpPr>
              <p:cNvPr id="50" name="Cube 174"/>
              <p:cNvSpPr/>
              <p:nvPr/>
            </p:nvSpPr>
            <p:spPr bwMode="auto">
              <a:xfrm>
                <a:off x="6376180" y="3126496"/>
                <a:ext cx="332459" cy="304800"/>
              </a:xfrm>
              <a:prstGeom prst="cub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/>
                <a:endParaRPr lang="en-US" sz="15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  <p:sp>
            <p:nvSpPr>
              <p:cNvPr id="51" name="Cube 175"/>
              <p:cNvSpPr/>
              <p:nvPr/>
            </p:nvSpPr>
            <p:spPr bwMode="auto">
              <a:xfrm>
                <a:off x="6385035" y="5737823"/>
                <a:ext cx="332459" cy="304800"/>
              </a:xfrm>
              <a:prstGeom prst="cube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defTabSz="762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</p:grpSp>
        <p:grpSp>
          <p:nvGrpSpPr>
            <p:cNvPr id="45" name="Group 135"/>
            <p:cNvGrpSpPr/>
            <p:nvPr/>
          </p:nvGrpSpPr>
          <p:grpSpPr>
            <a:xfrm>
              <a:off x="2563141" y="3180447"/>
              <a:ext cx="1176862" cy="2916127"/>
              <a:chOff x="2563141" y="3180447"/>
              <a:chExt cx="1176862" cy="2916127"/>
            </a:xfrm>
          </p:grpSpPr>
          <p:sp>
            <p:nvSpPr>
              <p:cNvPr id="46" name="Cube 136"/>
              <p:cNvSpPr/>
              <p:nvPr/>
            </p:nvSpPr>
            <p:spPr bwMode="auto">
              <a:xfrm>
                <a:off x="2563141" y="4484846"/>
                <a:ext cx="332459" cy="304800"/>
              </a:xfrm>
              <a:prstGeom prst="cube">
                <a:avLst/>
              </a:prstGeom>
              <a:solidFill>
                <a:srgbClr val="C5F0FF"/>
              </a:solidFill>
              <a:ln w="127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/>
                <a:endParaRPr lang="en-US" sz="15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  <p:sp>
            <p:nvSpPr>
              <p:cNvPr id="47" name="Cube 171"/>
              <p:cNvSpPr/>
              <p:nvPr/>
            </p:nvSpPr>
            <p:spPr bwMode="auto">
              <a:xfrm>
                <a:off x="3398689" y="3180447"/>
                <a:ext cx="332459" cy="304800"/>
              </a:xfrm>
              <a:prstGeom prst="cube">
                <a:avLst/>
              </a:prstGeom>
              <a:solidFill>
                <a:srgbClr val="C5F0FF"/>
              </a:solidFill>
              <a:ln w="127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/>
                <a:endParaRPr lang="en-US" sz="15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  <p:sp>
            <p:nvSpPr>
              <p:cNvPr id="48" name="Cube 172"/>
              <p:cNvSpPr/>
              <p:nvPr/>
            </p:nvSpPr>
            <p:spPr bwMode="auto">
              <a:xfrm>
                <a:off x="3407544" y="5791774"/>
                <a:ext cx="332459" cy="304800"/>
              </a:xfrm>
              <a:prstGeom prst="cube">
                <a:avLst/>
              </a:prstGeom>
              <a:solidFill>
                <a:srgbClr val="C5F0FF"/>
              </a:solidFill>
              <a:ln w="12700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/>
                <a:endParaRPr lang="en-US" sz="1500">
                  <a:solidFill>
                    <a:schemeClr val="tx1"/>
                  </a:solidFill>
                  <a:ea typeface="MS PGothic" panose="020B0600070205080204" pitchFamily="-111" charset="-128"/>
                </a:endParaRPr>
              </a:p>
            </p:txBody>
          </p:sp>
        </p:grpSp>
      </p:grpSp>
      <p:grpSp>
        <p:nvGrpSpPr>
          <p:cNvPr id="55" name="Group 179"/>
          <p:cNvGrpSpPr/>
          <p:nvPr/>
        </p:nvGrpSpPr>
        <p:grpSpPr>
          <a:xfrm>
            <a:off x="2433649" y="2623470"/>
            <a:ext cx="2721688" cy="2446106"/>
            <a:chOff x="2005978" y="3138478"/>
            <a:chExt cx="3266025" cy="2935327"/>
          </a:xfrm>
        </p:grpSpPr>
        <p:sp>
          <p:nvSpPr>
            <p:cNvPr id="56" name="Cube 180"/>
            <p:cNvSpPr/>
            <p:nvPr/>
          </p:nvSpPr>
          <p:spPr bwMode="auto">
            <a:xfrm>
              <a:off x="2005978" y="3138478"/>
              <a:ext cx="332459" cy="304800"/>
            </a:xfrm>
            <a:prstGeom prst="cub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endParaRPr lang="en-US" sz="1500">
                <a:solidFill>
                  <a:schemeClr val="tx1"/>
                </a:solidFill>
                <a:ea typeface="MS PGothic" panose="020B0600070205080204" pitchFamily="-111" charset="-128"/>
              </a:endParaRPr>
            </a:p>
          </p:txBody>
        </p:sp>
        <p:sp>
          <p:nvSpPr>
            <p:cNvPr id="57" name="Cube 181"/>
            <p:cNvSpPr/>
            <p:nvPr/>
          </p:nvSpPr>
          <p:spPr bwMode="auto">
            <a:xfrm>
              <a:off x="2014833" y="5749805"/>
              <a:ext cx="324000" cy="324000"/>
            </a:xfrm>
            <a:prstGeom prst="cub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ea typeface="MS PGothic" panose="020B0600070205080204" pitchFamily="-111" charset="-128"/>
              </a:endParaRPr>
            </a:p>
          </p:txBody>
        </p:sp>
        <p:sp>
          <p:nvSpPr>
            <p:cNvPr id="58" name="Cube 182"/>
            <p:cNvSpPr/>
            <p:nvPr/>
          </p:nvSpPr>
          <p:spPr bwMode="auto">
            <a:xfrm>
              <a:off x="4930689" y="3154329"/>
              <a:ext cx="332459" cy="304800"/>
            </a:xfrm>
            <a:prstGeom prst="cube">
              <a:avLst/>
            </a:prstGeom>
            <a:solidFill>
              <a:srgbClr val="C5F0FF"/>
            </a:solidFill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ea typeface="MS PGothic" panose="020B0600070205080204" pitchFamily="-111" charset="-128"/>
              </a:endParaRPr>
            </a:p>
          </p:txBody>
        </p:sp>
        <p:sp>
          <p:nvSpPr>
            <p:cNvPr id="59" name="Cube 183"/>
            <p:cNvSpPr/>
            <p:nvPr/>
          </p:nvSpPr>
          <p:spPr bwMode="auto">
            <a:xfrm>
              <a:off x="4939544" y="5765656"/>
              <a:ext cx="332459" cy="304800"/>
            </a:xfrm>
            <a:prstGeom prst="cube">
              <a:avLst/>
            </a:prstGeom>
            <a:solidFill>
              <a:srgbClr val="C5F0FF"/>
            </a:solidFill>
            <a:ln w="127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/>
              <a:endParaRPr lang="en-US" sz="1500">
                <a:solidFill>
                  <a:schemeClr val="tx1"/>
                </a:solidFill>
                <a:ea typeface="MS PGothic" panose="020B0600070205080204" pitchFamily="-111" charset="-128"/>
              </a:endParaRPr>
            </a:p>
          </p:txBody>
        </p:sp>
        <p:cxnSp>
          <p:nvCxnSpPr>
            <p:cNvPr id="60" name="Curved Connector 184"/>
            <p:cNvCxnSpPr/>
            <p:nvPr/>
          </p:nvCxnSpPr>
          <p:spPr bwMode="auto">
            <a:xfrm rot="16200000" flipH="1">
              <a:off x="3629437" y="1780764"/>
              <a:ext cx="4727" cy="2844000"/>
            </a:xfrm>
            <a:prstGeom prst="curvedConnector3">
              <a:avLst>
                <a:gd name="adj1" fmla="val -13186376"/>
              </a:avLst>
            </a:prstGeom>
            <a:noFill/>
            <a:ln w="38100" cap="flat" cmpd="sng" algn="ctr">
              <a:solidFill>
                <a:srgbClr val="0033CC"/>
              </a:solidFill>
              <a:prstDash val="sysDot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61" name="Curved Connector 185"/>
            <p:cNvCxnSpPr/>
            <p:nvPr/>
          </p:nvCxnSpPr>
          <p:spPr bwMode="auto">
            <a:xfrm rot="16200000" flipH="1">
              <a:off x="3638665" y="4633896"/>
              <a:ext cx="9454" cy="2808000"/>
            </a:xfrm>
            <a:prstGeom prst="curvedConnector3">
              <a:avLst>
                <a:gd name="adj1" fmla="val 4890935"/>
              </a:avLst>
            </a:prstGeom>
            <a:noFill/>
            <a:ln w="38100" cap="flat" cmpd="sng" algn="ctr">
              <a:solidFill>
                <a:srgbClr val="0033CC"/>
              </a:solidFill>
              <a:prstDash val="sysDot"/>
              <a:round/>
              <a:headEnd type="arrow" w="med" len="med"/>
              <a:tailEnd type="arrow" w="med" len="med"/>
            </a:ln>
            <a:effectLst/>
          </p:spPr>
        </p:cxnSp>
      </p:grpSp>
      <p:sp>
        <p:nvSpPr>
          <p:cNvPr id="62" name="Rectangle 6"/>
          <p:cNvSpPr/>
          <p:nvPr/>
        </p:nvSpPr>
        <p:spPr>
          <a:xfrm>
            <a:off x="1878546" y="1731763"/>
            <a:ext cx="5386908" cy="120032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n-US" altLang="zh-CN" sz="2400" dirty="0"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after remote vertices updates, should update ghost through network.</a:t>
            </a:r>
            <a:endParaRPr lang="en-US" altLang="zh-CN" sz="2400" dirty="0">
              <a:latin typeface="Candara" panose="020E0502030303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altLang="zh-CN" sz="2400" b="1" i="1" dirty="0">
                <a:solidFill>
                  <a:srgbClr val="C00000"/>
                </a:solidFill>
                <a:latin typeface="Candara" panose="020E0502030303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reduce cross-machine edges </a:t>
            </a:r>
            <a:endParaRPr lang="zh-CN" altLang="en-US" sz="2000" b="1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Distributed Graph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Cut efficiently using HPC Graph partitioning tools (e.g., </a:t>
            </a:r>
            <a:r>
              <a:rPr kumimoji="1" lang="en-GB" altLang="zh-CN" dirty="0" err="1"/>
              <a:t>ParMetis</a:t>
            </a:r>
            <a:r>
              <a:rPr kumimoji="1" lang="en-GB" altLang="zh-CN" dirty="0"/>
              <a:t>, …)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Optimal partition is </a:t>
            </a:r>
            <a:r>
              <a:rPr kumimoji="1" lang="en-US" altLang="zh-CN" dirty="0">
                <a:solidFill>
                  <a:srgbClr val="FF0000"/>
                </a:solidFill>
              </a:rPr>
              <a:t>NP-hard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Existing algorithms (e.g., </a:t>
            </a:r>
            <a:r>
              <a:rPr kumimoji="1" lang="en-US" altLang="zh-CN" dirty="0" err="1"/>
              <a:t>ParMetis</a:t>
            </a:r>
            <a:r>
              <a:rPr kumimoji="1" lang="en-US" altLang="zh-CN" dirty="0"/>
              <a:t>) provides good heuristics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Oval 4"/>
          <p:cNvSpPr/>
          <p:nvPr/>
        </p:nvSpPr>
        <p:spPr bwMode="auto">
          <a:xfrm>
            <a:off x="1770579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6" name="Oval 61"/>
          <p:cNvSpPr/>
          <p:nvPr/>
        </p:nvSpPr>
        <p:spPr bwMode="auto">
          <a:xfrm>
            <a:off x="2331213" y="4789591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7" name="Oval 62"/>
          <p:cNvSpPr/>
          <p:nvPr/>
        </p:nvSpPr>
        <p:spPr bwMode="auto">
          <a:xfrm>
            <a:off x="1127667" y="4797469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8" name="Oval 63"/>
          <p:cNvSpPr/>
          <p:nvPr/>
        </p:nvSpPr>
        <p:spPr bwMode="auto">
          <a:xfrm>
            <a:off x="2331213" y="2603500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9" name="Oval 64"/>
          <p:cNvSpPr/>
          <p:nvPr/>
        </p:nvSpPr>
        <p:spPr bwMode="auto">
          <a:xfrm>
            <a:off x="1127667" y="2611378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cxnSp>
        <p:nvCxnSpPr>
          <p:cNvPr id="10" name="Straight Arrow Connector 65"/>
          <p:cNvCxnSpPr/>
          <p:nvPr/>
        </p:nvCxnSpPr>
        <p:spPr bwMode="auto">
          <a:xfrm flipV="1">
            <a:off x="1434665" y="2764876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66"/>
          <p:cNvCxnSpPr/>
          <p:nvPr/>
        </p:nvCxnSpPr>
        <p:spPr bwMode="auto">
          <a:xfrm rot="5400000" flipH="1" flipV="1">
            <a:off x="1764443" y="3133715"/>
            <a:ext cx="879904" cy="3435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67"/>
          <p:cNvCxnSpPr/>
          <p:nvPr/>
        </p:nvCxnSpPr>
        <p:spPr bwMode="auto">
          <a:xfrm rot="16200000" flipV="1">
            <a:off x="2345647" y="3113145"/>
            <a:ext cx="879904" cy="384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68"/>
          <p:cNvCxnSpPr/>
          <p:nvPr/>
        </p:nvCxnSpPr>
        <p:spPr bwMode="auto">
          <a:xfrm flipV="1">
            <a:off x="1434665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69"/>
          <p:cNvCxnSpPr/>
          <p:nvPr/>
        </p:nvCxnSpPr>
        <p:spPr bwMode="auto">
          <a:xfrm rot="16200000" flipV="1">
            <a:off x="1768382" y="4226759"/>
            <a:ext cx="872028" cy="3435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70"/>
          <p:cNvCxnSpPr/>
          <p:nvPr/>
        </p:nvCxnSpPr>
        <p:spPr bwMode="auto">
          <a:xfrm rot="5400000" flipH="1" flipV="1">
            <a:off x="2349585" y="4206190"/>
            <a:ext cx="872028" cy="3846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71"/>
          <p:cNvSpPr/>
          <p:nvPr/>
        </p:nvSpPr>
        <p:spPr bwMode="auto">
          <a:xfrm>
            <a:off x="5480064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7" name="Oval 72"/>
          <p:cNvSpPr/>
          <p:nvPr/>
        </p:nvSpPr>
        <p:spPr bwMode="auto">
          <a:xfrm>
            <a:off x="6642471" y="3700484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8" name="Oval 73"/>
          <p:cNvSpPr/>
          <p:nvPr/>
        </p:nvSpPr>
        <p:spPr bwMode="auto">
          <a:xfrm>
            <a:off x="7285381" y="4789591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19" name="Oval 74"/>
          <p:cNvSpPr/>
          <p:nvPr/>
        </p:nvSpPr>
        <p:spPr bwMode="auto">
          <a:xfrm>
            <a:off x="6081835" y="4797469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20" name="Oval 75"/>
          <p:cNvSpPr/>
          <p:nvPr/>
        </p:nvSpPr>
        <p:spPr bwMode="auto">
          <a:xfrm>
            <a:off x="7285381" y="2603500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sp>
        <p:nvSpPr>
          <p:cNvPr id="21" name="Oval 76"/>
          <p:cNvSpPr/>
          <p:nvPr/>
        </p:nvSpPr>
        <p:spPr bwMode="auto">
          <a:xfrm>
            <a:off x="6081835" y="2611378"/>
            <a:ext cx="306998" cy="30699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latin typeface="Tahoma" panose="020B0604030504040204" pitchFamily="-64" charset="0"/>
              <a:ea typeface="MS PGothic" panose="020B0600070205080204" pitchFamily="-111" charset="-128"/>
            </a:endParaRPr>
          </a:p>
        </p:txBody>
      </p:sp>
      <p:cxnSp>
        <p:nvCxnSpPr>
          <p:cNvPr id="22" name="Straight Arrow Connector 77"/>
          <p:cNvCxnSpPr/>
          <p:nvPr/>
        </p:nvCxnSpPr>
        <p:spPr bwMode="auto">
          <a:xfrm>
            <a:off x="5185286" y="2756999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78"/>
          <p:cNvCxnSpPr/>
          <p:nvPr/>
        </p:nvCxnSpPr>
        <p:spPr bwMode="auto">
          <a:xfrm flipV="1">
            <a:off x="6388833" y="2756999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79"/>
          <p:cNvCxnSpPr>
            <a:stCxn id="17" idx="1"/>
          </p:cNvCxnSpPr>
          <p:nvPr/>
        </p:nvCxnSpPr>
        <p:spPr bwMode="auto">
          <a:xfrm rot="16200000" flipV="1">
            <a:off x="6079638" y="3137652"/>
            <a:ext cx="872027" cy="3435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80"/>
          <p:cNvCxnSpPr>
            <a:stCxn id="16" idx="7"/>
          </p:cNvCxnSpPr>
          <p:nvPr/>
        </p:nvCxnSpPr>
        <p:spPr bwMode="auto">
          <a:xfrm rot="5400000" flipH="1" flipV="1">
            <a:off x="5498433" y="3117084"/>
            <a:ext cx="872027" cy="3846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81"/>
          <p:cNvCxnSpPr/>
          <p:nvPr/>
        </p:nvCxnSpPr>
        <p:spPr bwMode="auto">
          <a:xfrm>
            <a:off x="5185286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82"/>
          <p:cNvCxnSpPr/>
          <p:nvPr/>
        </p:nvCxnSpPr>
        <p:spPr bwMode="auto">
          <a:xfrm flipV="1">
            <a:off x="6388833" y="4943091"/>
            <a:ext cx="896549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83"/>
          <p:cNvCxnSpPr>
            <a:endCxn id="17" idx="3"/>
          </p:cNvCxnSpPr>
          <p:nvPr/>
        </p:nvCxnSpPr>
        <p:spPr bwMode="auto">
          <a:xfrm rot="5400000" flipH="1" flipV="1">
            <a:off x="6075699" y="4230697"/>
            <a:ext cx="879905" cy="3435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84"/>
          <p:cNvCxnSpPr>
            <a:endCxn id="16" idx="5"/>
          </p:cNvCxnSpPr>
          <p:nvPr/>
        </p:nvCxnSpPr>
        <p:spPr bwMode="auto">
          <a:xfrm rot="16200000" flipV="1">
            <a:off x="5494495" y="4210128"/>
            <a:ext cx="879905" cy="3846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0" name="Group 85"/>
          <p:cNvGrpSpPr/>
          <p:nvPr/>
        </p:nvGrpSpPr>
        <p:grpSpPr>
          <a:xfrm>
            <a:off x="2638210" y="2607439"/>
            <a:ext cx="1203547" cy="2504906"/>
            <a:chOff x="2347292" y="3119240"/>
            <a:chExt cx="1444256" cy="300588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1" name="Oval 86"/>
            <p:cNvSpPr/>
            <p:nvPr/>
          </p:nvSpPr>
          <p:spPr bwMode="auto">
            <a:xfrm>
              <a:off x="2570776" y="4430895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2" name="Oval 87"/>
            <p:cNvSpPr/>
            <p:nvPr/>
          </p:nvSpPr>
          <p:spPr bwMode="auto">
            <a:xfrm>
              <a:off x="3423151" y="311924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3" name="Straight Arrow Connector 88"/>
            <p:cNvCxnSpPr/>
            <p:nvPr/>
          </p:nvCxnSpPr>
          <p:spPr bwMode="auto">
            <a:xfrm>
              <a:off x="2347292" y="329398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89"/>
            <p:cNvSpPr/>
            <p:nvPr/>
          </p:nvSpPr>
          <p:spPr bwMode="auto">
            <a:xfrm>
              <a:off x="3423151" y="5756730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5" name="Straight Arrow Connector 90"/>
            <p:cNvCxnSpPr/>
            <p:nvPr/>
          </p:nvCxnSpPr>
          <p:spPr bwMode="auto">
            <a:xfrm>
              <a:off x="2347292" y="5931476"/>
              <a:ext cx="107585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91"/>
          <p:cNvGrpSpPr/>
          <p:nvPr/>
        </p:nvGrpSpPr>
        <p:grpSpPr>
          <a:xfrm>
            <a:off x="4878289" y="2611379"/>
            <a:ext cx="646733" cy="2493088"/>
            <a:chOff x="4903606" y="3123968"/>
            <a:chExt cx="776080" cy="2991706"/>
          </a:xfrm>
        </p:grpSpPr>
        <p:sp>
          <p:nvSpPr>
            <p:cNvPr id="37" name="Oval 92"/>
            <p:cNvSpPr/>
            <p:nvPr/>
          </p:nvSpPr>
          <p:spPr bwMode="auto">
            <a:xfrm>
              <a:off x="4903606" y="5747277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sp>
          <p:nvSpPr>
            <p:cNvPr id="38" name="Oval 93"/>
            <p:cNvSpPr/>
            <p:nvPr/>
          </p:nvSpPr>
          <p:spPr bwMode="auto">
            <a:xfrm>
              <a:off x="4903606" y="3123968"/>
              <a:ext cx="368397" cy="36839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endParaRPr>
            </a:p>
          </p:txBody>
        </p:sp>
        <p:cxnSp>
          <p:nvCxnSpPr>
            <p:cNvPr id="39" name="Straight Arrow Connector 94"/>
            <p:cNvCxnSpPr/>
            <p:nvPr/>
          </p:nvCxnSpPr>
          <p:spPr bwMode="auto">
            <a:xfrm rot="16200000" flipV="1">
              <a:off x="4920927" y="3735541"/>
              <a:ext cx="1055885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137"/>
            <p:cNvCxnSpPr/>
            <p:nvPr/>
          </p:nvCxnSpPr>
          <p:spPr bwMode="auto">
            <a:xfrm rot="5400000" flipH="1" flipV="1">
              <a:off x="4925653" y="5047195"/>
              <a:ext cx="1046433" cy="46163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138"/>
          <p:cNvSpPr txBox="1"/>
          <p:nvPr/>
        </p:nvSpPr>
        <p:spPr>
          <a:xfrm>
            <a:off x="3309370" y="3636405"/>
            <a:ext cx="1959866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ghost</a:t>
            </a:r>
            <a:r>
              <a:rPr lang="en-US" sz="1500" dirty="0">
                <a:latin typeface="微软雅黑" panose="020B0503020204020204" charset="-122"/>
                <a:ea typeface="微软雅黑" panose="020B0503020204020204" charset="-122"/>
              </a:rPr>
              <a:t> vertices</a:t>
            </a:r>
            <a:endParaRPr 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92994" y="2250900"/>
            <a:ext cx="6958012" cy="158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To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solve</a:t>
            </a:r>
            <a:r>
              <a:rPr kumimoji="0"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problem-2: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How to accelerate BSP processing?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Async!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Async graph processing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376" y="2524818"/>
            <a:ext cx="2669000" cy="206087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only needs to add the vertex to a </a:t>
            </a:r>
            <a:r>
              <a:rPr lang="en-US" altLang="zh-CN" dirty="0">
                <a:solidFill>
                  <a:srgbClr val="C00000"/>
                </a:solidFill>
              </a:rPr>
              <a:t>scheduler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The scheduler will handle the scheduling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28284" y="4233942"/>
            <a:ext cx="2668999" cy="13691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Asynchronous </a:t>
            </a:r>
            <a:r>
              <a:rPr kumimoji="1" lang="en-GB" altLang="zh-CN" dirty="0"/>
              <a:t>Scheduler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The scheduler determines the </a:t>
            </a:r>
            <a:r>
              <a:rPr kumimoji="1" lang="en-GB" altLang="zh-CN" dirty="0">
                <a:solidFill>
                  <a:srgbClr val="C00000"/>
                </a:solidFill>
              </a:rPr>
              <a:t>order</a:t>
            </a:r>
            <a:r>
              <a:rPr kumimoji="1" lang="en-GB" altLang="zh-CN" dirty="0"/>
              <a:t> that vertices are updated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reeform 33"/>
          <p:cNvSpPr/>
          <p:nvPr/>
        </p:nvSpPr>
        <p:spPr bwMode="auto">
          <a:xfrm rot="10800000">
            <a:off x="4153638" y="3090923"/>
            <a:ext cx="2841625" cy="1509888"/>
          </a:xfrm>
          <a:custGeom>
            <a:avLst/>
            <a:gdLst>
              <a:gd name="connsiteX0" fmla="*/ 1629833 w 3409950"/>
              <a:gd name="connsiteY0" fmla="*/ 55033 h 1811866"/>
              <a:gd name="connsiteX1" fmla="*/ 3026833 w 3409950"/>
              <a:gd name="connsiteY1" fmla="*/ 105833 h 1811866"/>
              <a:gd name="connsiteX2" fmla="*/ 3230033 w 3409950"/>
              <a:gd name="connsiteY2" fmla="*/ 690033 h 1811866"/>
              <a:gd name="connsiteX3" fmla="*/ 1947333 w 3409950"/>
              <a:gd name="connsiteY3" fmla="*/ 664633 h 1811866"/>
              <a:gd name="connsiteX4" fmla="*/ 2493433 w 3409950"/>
              <a:gd name="connsiteY4" fmla="*/ 1413933 h 1811866"/>
              <a:gd name="connsiteX5" fmla="*/ 2290233 w 3409950"/>
              <a:gd name="connsiteY5" fmla="*/ 1769533 h 1811866"/>
              <a:gd name="connsiteX6" fmla="*/ 1833033 w 3409950"/>
              <a:gd name="connsiteY6" fmla="*/ 1642533 h 1811866"/>
              <a:gd name="connsiteX7" fmla="*/ 1540933 w 3409950"/>
              <a:gd name="connsiteY7" fmla="*/ 753533 h 1811866"/>
              <a:gd name="connsiteX8" fmla="*/ 1274233 w 3409950"/>
              <a:gd name="connsiteY8" fmla="*/ 1591733 h 1811866"/>
              <a:gd name="connsiteX9" fmla="*/ 867833 w 3409950"/>
              <a:gd name="connsiteY9" fmla="*/ 1756833 h 1811866"/>
              <a:gd name="connsiteX10" fmla="*/ 740833 w 3409950"/>
              <a:gd name="connsiteY10" fmla="*/ 1325033 h 1811866"/>
              <a:gd name="connsiteX11" fmla="*/ 1198033 w 3409950"/>
              <a:gd name="connsiteY11" fmla="*/ 677333 h 1811866"/>
              <a:gd name="connsiteX12" fmla="*/ 194733 w 3409950"/>
              <a:gd name="connsiteY12" fmla="*/ 690033 h 1811866"/>
              <a:gd name="connsiteX13" fmla="*/ 29633 w 3409950"/>
              <a:gd name="connsiteY13" fmla="*/ 283633 h 1811866"/>
              <a:gd name="connsiteX14" fmla="*/ 372533 w 3409950"/>
              <a:gd name="connsiteY14" fmla="*/ 93133 h 1811866"/>
              <a:gd name="connsiteX15" fmla="*/ 1629833 w 3409950"/>
              <a:gd name="connsiteY15" fmla="*/ 55033 h 181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09950" h="1811866">
                <a:moveTo>
                  <a:pt x="1629833" y="55033"/>
                </a:moveTo>
                <a:cubicBezTo>
                  <a:pt x="2072216" y="57150"/>
                  <a:pt x="2760133" y="0"/>
                  <a:pt x="3026833" y="105833"/>
                </a:cubicBezTo>
                <a:cubicBezTo>
                  <a:pt x="3293533" y="211666"/>
                  <a:pt x="3409950" y="596900"/>
                  <a:pt x="3230033" y="690033"/>
                </a:cubicBezTo>
                <a:cubicBezTo>
                  <a:pt x="3050116" y="783166"/>
                  <a:pt x="2070100" y="543983"/>
                  <a:pt x="1947333" y="664633"/>
                </a:cubicBezTo>
                <a:cubicBezTo>
                  <a:pt x="1824566" y="785283"/>
                  <a:pt x="2436283" y="1229783"/>
                  <a:pt x="2493433" y="1413933"/>
                </a:cubicBezTo>
                <a:cubicBezTo>
                  <a:pt x="2550583" y="1598083"/>
                  <a:pt x="2400300" y="1731433"/>
                  <a:pt x="2290233" y="1769533"/>
                </a:cubicBezTo>
                <a:cubicBezTo>
                  <a:pt x="2180166" y="1807633"/>
                  <a:pt x="1957916" y="1811866"/>
                  <a:pt x="1833033" y="1642533"/>
                </a:cubicBezTo>
                <a:cubicBezTo>
                  <a:pt x="1708150" y="1473200"/>
                  <a:pt x="1634066" y="762000"/>
                  <a:pt x="1540933" y="753533"/>
                </a:cubicBezTo>
                <a:cubicBezTo>
                  <a:pt x="1447800" y="745066"/>
                  <a:pt x="1386416" y="1424516"/>
                  <a:pt x="1274233" y="1591733"/>
                </a:cubicBezTo>
                <a:cubicBezTo>
                  <a:pt x="1162050" y="1758950"/>
                  <a:pt x="956733" y="1801283"/>
                  <a:pt x="867833" y="1756833"/>
                </a:cubicBezTo>
                <a:cubicBezTo>
                  <a:pt x="778933" y="1712383"/>
                  <a:pt x="685800" y="1504950"/>
                  <a:pt x="740833" y="1325033"/>
                </a:cubicBezTo>
                <a:cubicBezTo>
                  <a:pt x="795866" y="1145116"/>
                  <a:pt x="1289050" y="783166"/>
                  <a:pt x="1198033" y="677333"/>
                </a:cubicBezTo>
                <a:cubicBezTo>
                  <a:pt x="1107016" y="571500"/>
                  <a:pt x="389466" y="755650"/>
                  <a:pt x="194733" y="690033"/>
                </a:cubicBezTo>
                <a:cubicBezTo>
                  <a:pt x="0" y="624416"/>
                  <a:pt x="0" y="383116"/>
                  <a:pt x="29633" y="283633"/>
                </a:cubicBezTo>
                <a:cubicBezTo>
                  <a:pt x="59266" y="184150"/>
                  <a:pt x="105833" y="131233"/>
                  <a:pt x="372533" y="93133"/>
                </a:cubicBezTo>
                <a:cubicBezTo>
                  <a:pt x="639233" y="55033"/>
                  <a:pt x="1187450" y="52916"/>
                  <a:pt x="1629833" y="550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34"/>
          <p:cNvSpPr/>
          <p:nvPr/>
        </p:nvSpPr>
        <p:spPr bwMode="auto">
          <a:xfrm>
            <a:off x="5397501" y="4062151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Freeform 36"/>
          <p:cNvSpPr/>
          <p:nvPr/>
        </p:nvSpPr>
        <p:spPr bwMode="auto">
          <a:xfrm>
            <a:off x="4153638" y="2222500"/>
            <a:ext cx="1786819" cy="629310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4183" h="1041400">
                <a:moveTo>
                  <a:pt x="38100" y="410633"/>
                </a:moveTo>
                <a:cubicBezTo>
                  <a:pt x="76200" y="275166"/>
                  <a:pt x="188383" y="182033"/>
                  <a:pt x="495300" y="131233"/>
                </a:cubicBezTo>
                <a:cubicBezTo>
                  <a:pt x="802217" y="80433"/>
                  <a:pt x="1615017" y="0"/>
                  <a:pt x="1879600" y="105833"/>
                </a:cubicBezTo>
                <a:cubicBezTo>
                  <a:pt x="2144183" y="211666"/>
                  <a:pt x="2139950" y="615950"/>
                  <a:pt x="2082800" y="766233"/>
                </a:cubicBezTo>
                <a:cubicBezTo>
                  <a:pt x="2025650" y="916516"/>
                  <a:pt x="1839383" y="977900"/>
                  <a:pt x="1536700" y="1007533"/>
                </a:cubicBezTo>
                <a:cubicBezTo>
                  <a:pt x="1234017" y="1037166"/>
                  <a:pt x="520700" y="1041400"/>
                  <a:pt x="266700" y="944033"/>
                </a:cubicBezTo>
                <a:cubicBezTo>
                  <a:pt x="12700" y="846666"/>
                  <a:pt x="0" y="546100"/>
                  <a:pt x="38100" y="4106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Freeform 37"/>
          <p:cNvSpPr/>
          <p:nvPr/>
        </p:nvSpPr>
        <p:spPr bwMode="auto">
          <a:xfrm>
            <a:off x="4189021" y="3953138"/>
            <a:ext cx="1786819" cy="629310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4183" h="1041400">
                <a:moveTo>
                  <a:pt x="38100" y="410633"/>
                </a:moveTo>
                <a:cubicBezTo>
                  <a:pt x="76200" y="275166"/>
                  <a:pt x="188383" y="182033"/>
                  <a:pt x="495300" y="131233"/>
                </a:cubicBezTo>
                <a:cubicBezTo>
                  <a:pt x="802217" y="80433"/>
                  <a:pt x="1615017" y="0"/>
                  <a:pt x="1879600" y="105833"/>
                </a:cubicBezTo>
                <a:cubicBezTo>
                  <a:pt x="2144183" y="211666"/>
                  <a:pt x="2139950" y="615950"/>
                  <a:pt x="2082800" y="766233"/>
                </a:cubicBezTo>
                <a:cubicBezTo>
                  <a:pt x="2025650" y="916516"/>
                  <a:pt x="1839383" y="977900"/>
                  <a:pt x="1536700" y="1007533"/>
                </a:cubicBezTo>
                <a:cubicBezTo>
                  <a:pt x="1234017" y="1037166"/>
                  <a:pt x="520700" y="1041400"/>
                  <a:pt x="266700" y="944033"/>
                </a:cubicBezTo>
                <a:cubicBezTo>
                  <a:pt x="12700" y="846666"/>
                  <a:pt x="0" y="546100"/>
                  <a:pt x="38100" y="410633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38"/>
          <p:cNvSpPr/>
          <p:nvPr/>
        </p:nvSpPr>
        <p:spPr bwMode="auto">
          <a:xfrm>
            <a:off x="2694683" y="2327924"/>
            <a:ext cx="1210563" cy="60975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CPU 1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1"/>
          <p:cNvSpPr/>
          <p:nvPr/>
        </p:nvSpPr>
        <p:spPr bwMode="auto">
          <a:xfrm>
            <a:off x="2694683" y="4261594"/>
            <a:ext cx="1210563" cy="609753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CPU 2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Oval 42"/>
          <p:cNvSpPr/>
          <p:nvPr/>
        </p:nvSpPr>
        <p:spPr bwMode="auto">
          <a:xfrm>
            <a:off x="4445001" y="2347652"/>
            <a:ext cx="381000" cy="3936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" name="Straight Arrow Connector 43"/>
          <p:cNvCxnSpPr>
            <a:endCxn id="11" idx="2"/>
          </p:cNvCxnSpPr>
          <p:nvPr/>
        </p:nvCxnSpPr>
        <p:spPr bwMode="auto">
          <a:xfrm flipV="1">
            <a:off x="3344334" y="2544476"/>
            <a:ext cx="1100667" cy="0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" name="Oval 44"/>
          <p:cNvSpPr/>
          <p:nvPr/>
        </p:nvSpPr>
        <p:spPr bwMode="auto">
          <a:xfrm>
            <a:off x="4445001" y="4062151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Straight Arrow Connector 45"/>
          <p:cNvCxnSpPr>
            <a:endCxn id="13" idx="2"/>
          </p:cNvCxnSpPr>
          <p:nvPr/>
        </p:nvCxnSpPr>
        <p:spPr bwMode="auto">
          <a:xfrm flipV="1">
            <a:off x="3344334" y="4252651"/>
            <a:ext cx="1100667" cy="329798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Arrow Connector 46"/>
          <p:cNvCxnSpPr>
            <a:endCxn id="49" idx="2"/>
          </p:cNvCxnSpPr>
          <p:nvPr/>
        </p:nvCxnSpPr>
        <p:spPr bwMode="auto">
          <a:xfrm flipV="1">
            <a:off x="3344334" y="4246452"/>
            <a:ext cx="2116667" cy="350903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Freeform 47"/>
          <p:cNvSpPr/>
          <p:nvPr/>
        </p:nvSpPr>
        <p:spPr bwMode="auto">
          <a:xfrm>
            <a:off x="4389493" y="2276200"/>
            <a:ext cx="2608738" cy="1426118"/>
          </a:xfrm>
          <a:custGeom>
            <a:avLst/>
            <a:gdLst>
              <a:gd name="connsiteX0" fmla="*/ 38100 w 2144183"/>
              <a:gd name="connsiteY0" fmla="*/ 410633 h 1041400"/>
              <a:gd name="connsiteX1" fmla="*/ 495300 w 2144183"/>
              <a:gd name="connsiteY1" fmla="*/ 131233 h 1041400"/>
              <a:gd name="connsiteX2" fmla="*/ 1879600 w 2144183"/>
              <a:gd name="connsiteY2" fmla="*/ 105833 h 1041400"/>
              <a:gd name="connsiteX3" fmla="*/ 2082800 w 2144183"/>
              <a:gd name="connsiteY3" fmla="*/ 766233 h 1041400"/>
              <a:gd name="connsiteX4" fmla="*/ 1536700 w 2144183"/>
              <a:gd name="connsiteY4" fmla="*/ 1007533 h 1041400"/>
              <a:gd name="connsiteX5" fmla="*/ 266700 w 2144183"/>
              <a:gd name="connsiteY5" fmla="*/ 944033 h 1041400"/>
              <a:gd name="connsiteX6" fmla="*/ 38100 w 2144183"/>
              <a:gd name="connsiteY6" fmla="*/ 410633 h 1041400"/>
              <a:gd name="connsiteX0-1" fmla="*/ 1263264 w 3369347"/>
              <a:gd name="connsiteY0-2" fmla="*/ 410633 h 1030157"/>
              <a:gd name="connsiteX1-3" fmla="*/ 1720464 w 3369347"/>
              <a:gd name="connsiteY1-4" fmla="*/ 131233 h 1030157"/>
              <a:gd name="connsiteX2-5" fmla="*/ 3104764 w 3369347"/>
              <a:gd name="connsiteY2-6" fmla="*/ 105833 h 1030157"/>
              <a:gd name="connsiteX3-7" fmla="*/ 3307964 w 3369347"/>
              <a:gd name="connsiteY3-8" fmla="*/ 766233 h 1030157"/>
              <a:gd name="connsiteX4-9" fmla="*/ 2761864 w 3369347"/>
              <a:gd name="connsiteY4-10" fmla="*/ 1007533 h 1030157"/>
              <a:gd name="connsiteX5-11" fmla="*/ 254000 w 3369347"/>
              <a:gd name="connsiteY5-12" fmla="*/ 630490 h 1030157"/>
              <a:gd name="connsiteX6-13" fmla="*/ 1263264 w 3369347"/>
              <a:gd name="connsiteY6-14" fmla="*/ 410633 h 1030157"/>
              <a:gd name="connsiteX0-15" fmla="*/ 1376441 w 3482524"/>
              <a:gd name="connsiteY0-16" fmla="*/ 410633 h 1030157"/>
              <a:gd name="connsiteX1-17" fmla="*/ 1833641 w 3482524"/>
              <a:gd name="connsiteY1-18" fmla="*/ 131233 h 1030157"/>
              <a:gd name="connsiteX2-19" fmla="*/ 3217941 w 3482524"/>
              <a:gd name="connsiteY2-20" fmla="*/ 105833 h 1030157"/>
              <a:gd name="connsiteX3-21" fmla="*/ 3421141 w 3482524"/>
              <a:gd name="connsiteY3-22" fmla="*/ 766233 h 1030157"/>
              <a:gd name="connsiteX4-23" fmla="*/ 2875041 w 3482524"/>
              <a:gd name="connsiteY4-24" fmla="*/ 1007533 h 1030157"/>
              <a:gd name="connsiteX5-25" fmla="*/ 367177 w 3482524"/>
              <a:gd name="connsiteY5-26" fmla="*/ 630490 h 1030157"/>
              <a:gd name="connsiteX6-27" fmla="*/ 671977 w 3482524"/>
              <a:gd name="connsiteY6-28" fmla="*/ 105083 h 1030157"/>
              <a:gd name="connsiteX7" fmla="*/ 1376441 w 3482524"/>
              <a:gd name="connsiteY7" fmla="*/ 410633 h 1030157"/>
              <a:gd name="connsiteX0-29" fmla="*/ 1357777 w 3482524"/>
              <a:gd name="connsiteY0-30" fmla="*/ 105083 h 1030157"/>
              <a:gd name="connsiteX1-31" fmla="*/ 1833641 w 3482524"/>
              <a:gd name="connsiteY1-32" fmla="*/ 131233 h 1030157"/>
              <a:gd name="connsiteX2-33" fmla="*/ 3217941 w 3482524"/>
              <a:gd name="connsiteY2-34" fmla="*/ 105833 h 1030157"/>
              <a:gd name="connsiteX3-35" fmla="*/ 3421141 w 3482524"/>
              <a:gd name="connsiteY3-36" fmla="*/ 766233 h 1030157"/>
              <a:gd name="connsiteX4-37" fmla="*/ 2875041 w 3482524"/>
              <a:gd name="connsiteY4-38" fmla="*/ 1007533 h 1030157"/>
              <a:gd name="connsiteX5-39" fmla="*/ 367177 w 3482524"/>
              <a:gd name="connsiteY5-40" fmla="*/ 630490 h 1030157"/>
              <a:gd name="connsiteX6-41" fmla="*/ 671977 w 3482524"/>
              <a:gd name="connsiteY6-42" fmla="*/ 105083 h 1030157"/>
              <a:gd name="connsiteX7-43" fmla="*/ 1357777 w 3482524"/>
              <a:gd name="connsiteY7-44" fmla="*/ 105083 h 1030157"/>
              <a:gd name="connsiteX0-45" fmla="*/ 1357777 w 3482524"/>
              <a:gd name="connsiteY0-46" fmla="*/ 105083 h 1030157"/>
              <a:gd name="connsiteX1-47" fmla="*/ 1833641 w 3482524"/>
              <a:gd name="connsiteY1-48" fmla="*/ 131233 h 1030157"/>
              <a:gd name="connsiteX2-49" fmla="*/ 3217941 w 3482524"/>
              <a:gd name="connsiteY2-50" fmla="*/ 105833 h 1030157"/>
              <a:gd name="connsiteX3-51" fmla="*/ 3421141 w 3482524"/>
              <a:gd name="connsiteY3-52" fmla="*/ 766233 h 1030157"/>
              <a:gd name="connsiteX4-53" fmla="*/ 2875041 w 3482524"/>
              <a:gd name="connsiteY4-54" fmla="*/ 1007533 h 1030157"/>
              <a:gd name="connsiteX5-55" fmla="*/ 367177 w 3482524"/>
              <a:gd name="connsiteY5-56" fmla="*/ 630490 h 1030157"/>
              <a:gd name="connsiteX6-57" fmla="*/ 671977 w 3482524"/>
              <a:gd name="connsiteY6-58" fmla="*/ 105083 h 1030157"/>
              <a:gd name="connsiteX7-59" fmla="*/ 1357777 w 3482524"/>
              <a:gd name="connsiteY7-60" fmla="*/ 105083 h 1030157"/>
              <a:gd name="connsiteX0-61" fmla="*/ 671977 w 3482524"/>
              <a:gd name="connsiteY0-62" fmla="*/ 105083 h 1030157"/>
              <a:gd name="connsiteX1-63" fmla="*/ 1833641 w 3482524"/>
              <a:gd name="connsiteY1-64" fmla="*/ 131233 h 1030157"/>
              <a:gd name="connsiteX2-65" fmla="*/ 3217941 w 3482524"/>
              <a:gd name="connsiteY2-66" fmla="*/ 105833 h 1030157"/>
              <a:gd name="connsiteX3-67" fmla="*/ 3421141 w 3482524"/>
              <a:gd name="connsiteY3-68" fmla="*/ 766233 h 1030157"/>
              <a:gd name="connsiteX4-69" fmla="*/ 2875041 w 3482524"/>
              <a:gd name="connsiteY4-70" fmla="*/ 1007533 h 1030157"/>
              <a:gd name="connsiteX5-71" fmla="*/ 367177 w 3482524"/>
              <a:gd name="connsiteY5-72" fmla="*/ 630490 h 1030157"/>
              <a:gd name="connsiteX6-73" fmla="*/ 671977 w 3482524"/>
              <a:gd name="connsiteY6-74" fmla="*/ 105083 h 1030157"/>
              <a:gd name="connsiteX0-75" fmla="*/ 443377 w 3253924"/>
              <a:gd name="connsiteY0-76" fmla="*/ 118238 h 1033092"/>
              <a:gd name="connsiteX1-77" fmla="*/ 1605041 w 3253924"/>
              <a:gd name="connsiteY1-78" fmla="*/ 144388 h 1033092"/>
              <a:gd name="connsiteX2-79" fmla="*/ 2989341 w 3253924"/>
              <a:gd name="connsiteY2-80" fmla="*/ 118988 h 1033092"/>
              <a:gd name="connsiteX3-81" fmla="*/ 3192541 w 3253924"/>
              <a:gd name="connsiteY3-82" fmla="*/ 779388 h 1033092"/>
              <a:gd name="connsiteX4-83" fmla="*/ 2646441 w 3253924"/>
              <a:gd name="connsiteY4-84" fmla="*/ 1020688 h 1033092"/>
              <a:gd name="connsiteX5-85" fmla="*/ 367177 w 3253924"/>
              <a:gd name="connsiteY5-86" fmla="*/ 853809 h 1033092"/>
              <a:gd name="connsiteX6-87" fmla="*/ 443377 w 3253924"/>
              <a:gd name="connsiteY6-88" fmla="*/ 118238 h 1033092"/>
              <a:gd name="connsiteX0-89" fmla="*/ 206311 w 3016858"/>
              <a:gd name="connsiteY0-90" fmla="*/ 118237 h 1050604"/>
              <a:gd name="connsiteX1-91" fmla="*/ 1367975 w 3016858"/>
              <a:gd name="connsiteY1-92" fmla="*/ 144387 h 1050604"/>
              <a:gd name="connsiteX2-93" fmla="*/ 2752275 w 3016858"/>
              <a:gd name="connsiteY2-94" fmla="*/ 118987 h 1050604"/>
              <a:gd name="connsiteX3-95" fmla="*/ 2955475 w 3016858"/>
              <a:gd name="connsiteY3-96" fmla="*/ 779387 h 1050604"/>
              <a:gd name="connsiteX4-97" fmla="*/ 2409375 w 3016858"/>
              <a:gd name="connsiteY4-98" fmla="*/ 1020687 h 1050604"/>
              <a:gd name="connsiteX5-99" fmla="*/ 739711 w 3016858"/>
              <a:gd name="connsiteY5-100" fmla="*/ 958891 h 1050604"/>
              <a:gd name="connsiteX6-101" fmla="*/ 130111 w 3016858"/>
              <a:gd name="connsiteY6-102" fmla="*/ 853808 h 1050604"/>
              <a:gd name="connsiteX7-103" fmla="*/ 206311 w 3016858"/>
              <a:gd name="connsiteY7-104" fmla="*/ 118237 h 1050604"/>
              <a:gd name="connsiteX0-105" fmla="*/ 206311 w 3016858"/>
              <a:gd name="connsiteY0-106" fmla="*/ 118237 h 2335250"/>
              <a:gd name="connsiteX1-107" fmla="*/ 1367975 w 3016858"/>
              <a:gd name="connsiteY1-108" fmla="*/ 144387 h 2335250"/>
              <a:gd name="connsiteX2-109" fmla="*/ 2752275 w 3016858"/>
              <a:gd name="connsiteY2-110" fmla="*/ 118987 h 2335250"/>
              <a:gd name="connsiteX3-111" fmla="*/ 2955475 w 3016858"/>
              <a:gd name="connsiteY3-112" fmla="*/ 779387 h 2335250"/>
              <a:gd name="connsiteX4-113" fmla="*/ 2409375 w 3016858"/>
              <a:gd name="connsiteY4-114" fmla="*/ 1020687 h 2335250"/>
              <a:gd name="connsiteX5-115" fmla="*/ 663511 w 3016858"/>
              <a:gd name="connsiteY5-116" fmla="*/ 2324951 h 2335250"/>
              <a:gd name="connsiteX6-117" fmla="*/ 739711 w 3016858"/>
              <a:gd name="connsiteY6-118" fmla="*/ 958891 h 2335250"/>
              <a:gd name="connsiteX7-119" fmla="*/ 130111 w 3016858"/>
              <a:gd name="connsiteY7-120" fmla="*/ 853808 h 2335250"/>
              <a:gd name="connsiteX8" fmla="*/ 206311 w 3016858"/>
              <a:gd name="connsiteY8" fmla="*/ 118237 h 2335250"/>
              <a:gd name="connsiteX0-121" fmla="*/ 206311 w 3016858"/>
              <a:gd name="connsiteY0-122" fmla="*/ 118237 h 2359979"/>
              <a:gd name="connsiteX1-123" fmla="*/ 1367975 w 3016858"/>
              <a:gd name="connsiteY1-124" fmla="*/ 144387 h 2359979"/>
              <a:gd name="connsiteX2-125" fmla="*/ 2752275 w 3016858"/>
              <a:gd name="connsiteY2-126" fmla="*/ 118987 h 2359979"/>
              <a:gd name="connsiteX3-127" fmla="*/ 2955475 w 3016858"/>
              <a:gd name="connsiteY3-128" fmla="*/ 779387 h 2359979"/>
              <a:gd name="connsiteX4-129" fmla="*/ 2409375 w 3016858"/>
              <a:gd name="connsiteY4-130" fmla="*/ 1020687 h 2359979"/>
              <a:gd name="connsiteX5-131" fmla="*/ 1349311 w 3016858"/>
              <a:gd name="connsiteY5-132" fmla="*/ 1169052 h 2359979"/>
              <a:gd name="connsiteX6-133" fmla="*/ 663511 w 3016858"/>
              <a:gd name="connsiteY6-134" fmla="*/ 2324951 h 2359979"/>
              <a:gd name="connsiteX7-135" fmla="*/ 739711 w 3016858"/>
              <a:gd name="connsiteY7-136" fmla="*/ 958891 h 2359979"/>
              <a:gd name="connsiteX8-137" fmla="*/ 130111 w 3016858"/>
              <a:gd name="connsiteY8-138" fmla="*/ 853808 h 2359979"/>
              <a:gd name="connsiteX9" fmla="*/ 206311 w 3016858"/>
              <a:gd name="connsiteY9" fmla="*/ 118237 h 2359979"/>
              <a:gd name="connsiteX0-139" fmla="*/ 206311 w 3016858"/>
              <a:gd name="connsiteY0-140" fmla="*/ 118237 h 2517600"/>
              <a:gd name="connsiteX1-141" fmla="*/ 1367975 w 3016858"/>
              <a:gd name="connsiteY1-142" fmla="*/ 144387 h 2517600"/>
              <a:gd name="connsiteX2-143" fmla="*/ 2752275 w 3016858"/>
              <a:gd name="connsiteY2-144" fmla="*/ 118987 h 2517600"/>
              <a:gd name="connsiteX3-145" fmla="*/ 2955475 w 3016858"/>
              <a:gd name="connsiteY3-146" fmla="*/ 779387 h 2517600"/>
              <a:gd name="connsiteX4-147" fmla="*/ 2409375 w 3016858"/>
              <a:gd name="connsiteY4-148" fmla="*/ 1020687 h 2517600"/>
              <a:gd name="connsiteX5-149" fmla="*/ 1349311 w 3016858"/>
              <a:gd name="connsiteY5-150" fmla="*/ 1169052 h 2517600"/>
              <a:gd name="connsiteX6-151" fmla="*/ 968311 w 3016858"/>
              <a:gd name="connsiteY6-152" fmla="*/ 2114787 h 2517600"/>
              <a:gd name="connsiteX7-153" fmla="*/ 663511 w 3016858"/>
              <a:gd name="connsiteY7-154" fmla="*/ 2324951 h 2517600"/>
              <a:gd name="connsiteX8-155" fmla="*/ 739711 w 3016858"/>
              <a:gd name="connsiteY8-156" fmla="*/ 958891 h 2517600"/>
              <a:gd name="connsiteX9-157" fmla="*/ 130111 w 3016858"/>
              <a:gd name="connsiteY9-158" fmla="*/ 853808 h 2517600"/>
              <a:gd name="connsiteX10" fmla="*/ 206311 w 3016858"/>
              <a:gd name="connsiteY10" fmla="*/ 118237 h 2517600"/>
              <a:gd name="connsiteX0-159" fmla="*/ 206311 w 3016858"/>
              <a:gd name="connsiteY0-160" fmla="*/ 118237 h 2517600"/>
              <a:gd name="connsiteX1-161" fmla="*/ 1367975 w 3016858"/>
              <a:gd name="connsiteY1-162" fmla="*/ 144387 h 2517600"/>
              <a:gd name="connsiteX2-163" fmla="*/ 2752275 w 3016858"/>
              <a:gd name="connsiteY2-164" fmla="*/ 118987 h 2517600"/>
              <a:gd name="connsiteX3-165" fmla="*/ 2955475 w 3016858"/>
              <a:gd name="connsiteY3-166" fmla="*/ 779387 h 2517600"/>
              <a:gd name="connsiteX4-167" fmla="*/ 2409375 w 3016858"/>
              <a:gd name="connsiteY4-168" fmla="*/ 1020687 h 2517600"/>
              <a:gd name="connsiteX5-169" fmla="*/ 1882711 w 3016858"/>
              <a:gd name="connsiteY5-170" fmla="*/ 2324950 h 2517600"/>
              <a:gd name="connsiteX6-171" fmla="*/ 1349311 w 3016858"/>
              <a:gd name="connsiteY6-172" fmla="*/ 1169052 h 2517600"/>
              <a:gd name="connsiteX7-173" fmla="*/ 968311 w 3016858"/>
              <a:gd name="connsiteY7-174" fmla="*/ 2114787 h 2517600"/>
              <a:gd name="connsiteX8-175" fmla="*/ 663511 w 3016858"/>
              <a:gd name="connsiteY8-176" fmla="*/ 2324951 h 2517600"/>
              <a:gd name="connsiteX9-177" fmla="*/ 739711 w 3016858"/>
              <a:gd name="connsiteY9-178" fmla="*/ 958891 h 2517600"/>
              <a:gd name="connsiteX10-179" fmla="*/ 130111 w 3016858"/>
              <a:gd name="connsiteY10-180" fmla="*/ 853808 h 2517600"/>
              <a:gd name="connsiteX11" fmla="*/ 206311 w 3016858"/>
              <a:gd name="connsiteY11" fmla="*/ 118237 h 2517600"/>
              <a:gd name="connsiteX0-181" fmla="*/ 206311 w 3016858"/>
              <a:gd name="connsiteY0-182" fmla="*/ 118237 h 2517600"/>
              <a:gd name="connsiteX1-183" fmla="*/ 1367975 w 3016858"/>
              <a:gd name="connsiteY1-184" fmla="*/ 144387 h 2517600"/>
              <a:gd name="connsiteX2-185" fmla="*/ 2752275 w 3016858"/>
              <a:gd name="connsiteY2-186" fmla="*/ 118987 h 2517600"/>
              <a:gd name="connsiteX3-187" fmla="*/ 2955475 w 3016858"/>
              <a:gd name="connsiteY3-188" fmla="*/ 779387 h 2517600"/>
              <a:gd name="connsiteX4-189" fmla="*/ 2409375 w 3016858"/>
              <a:gd name="connsiteY4-190" fmla="*/ 1020687 h 2517600"/>
              <a:gd name="connsiteX5-191" fmla="*/ 1806511 w 3016858"/>
              <a:gd name="connsiteY5-192" fmla="*/ 853808 h 2517600"/>
              <a:gd name="connsiteX6-193" fmla="*/ 1882711 w 3016858"/>
              <a:gd name="connsiteY6-194" fmla="*/ 2324950 h 2517600"/>
              <a:gd name="connsiteX7-195" fmla="*/ 1349311 w 3016858"/>
              <a:gd name="connsiteY7-196" fmla="*/ 1169052 h 2517600"/>
              <a:gd name="connsiteX8-197" fmla="*/ 968311 w 3016858"/>
              <a:gd name="connsiteY8-198" fmla="*/ 2114787 h 2517600"/>
              <a:gd name="connsiteX9-199" fmla="*/ 663511 w 3016858"/>
              <a:gd name="connsiteY9-200" fmla="*/ 2324951 h 2517600"/>
              <a:gd name="connsiteX10-201" fmla="*/ 739711 w 3016858"/>
              <a:gd name="connsiteY10-202" fmla="*/ 958891 h 2517600"/>
              <a:gd name="connsiteX11-203" fmla="*/ 130111 w 3016858"/>
              <a:gd name="connsiteY11-204" fmla="*/ 853808 h 2517600"/>
              <a:gd name="connsiteX12" fmla="*/ 206311 w 3016858"/>
              <a:gd name="connsiteY12" fmla="*/ 118237 h 2517600"/>
              <a:gd name="connsiteX0-205" fmla="*/ 206311 w 3016858"/>
              <a:gd name="connsiteY0-206" fmla="*/ 118237 h 2517600"/>
              <a:gd name="connsiteX1-207" fmla="*/ 1367975 w 3016858"/>
              <a:gd name="connsiteY1-208" fmla="*/ 144387 h 2517600"/>
              <a:gd name="connsiteX2-209" fmla="*/ 2752275 w 3016858"/>
              <a:gd name="connsiteY2-210" fmla="*/ 118987 h 2517600"/>
              <a:gd name="connsiteX3-211" fmla="*/ 2955475 w 3016858"/>
              <a:gd name="connsiteY3-212" fmla="*/ 779387 h 2517600"/>
              <a:gd name="connsiteX4-213" fmla="*/ 2409375 w 3016858"/>
              <a:gd name="connsiteY4-214" fmla="*/ 1020687 h 2517600"/>
              <a:gd name="connsiteX5-215" fmla="*/ 1806511 w 3016858"/>
              <a:gd name="connsiteY5-216" fmla="*/ 853808 h 2517600"/>
              <a:gd name="connsiteX6-217" fmla="*/ 2111311 w 3016858"/>
              <a:gd name="connsiteY6-218" fmla="*/ 2009705 h 2517600"/>
              <a:gd name="connsiteX7-219" fmla="*/ 1882711 w 3016858"/>
              <a:gd name="connsiteY7-220" fmla="*/ 2324950 h 2517600"/>
              <a:gd name="connsiteX8-221" fmla="*/ 1349311 w 3016858"/>
              <a:gd name="connsiteY8-222" fmla="*/ 1169052 h 2517600"/>
              <a:gd name="connsiteX9-223" fmla="*/ 968311 w 3016858"/>
              <a:gd name="connsiteY9-224" fmla="*/ 2114787 h 2517600"/>
              <a:gd name="connsiteX10-225" fmla="*/ 663511 w 3016858"/>
              <a:gd name="connsiteY10-226" fmla="*/ 2324951 h 2517600"/>
              <a:gd name="connsiteX11-227" fmla="*/ 739711 w 3016858"/>
              <a:gd name="connsiteY11-228" fmla="*/ 958891 h 2517600"/>
              <a:gd name="connsiteX12-229" fmla="*/ 130111 w 3016858"/>
              <a:gd name="connsiteY12-230" fmla="*/ 853808 h 2517600"/>
              <a:gd name="connsiteX13" fmla="*/ 206311 w 3016858"/>
              <a:gd name="connsiteY13" fmla="*/ 118237 h 2517600"/>
              <a:gd name="connsiteX0-231" fmla="*/ 206311 w 3016858"/>
              <a:gd name="connsiteY0-232" fmla="*/ 118237 h 2465059"/>
              <a:gd name="connsiteX1-233" fmla="*/ 1367975 w 3016858"/>
              <a:gd name="connsiteY1-234" fmla="*/ 144387 h 2465059"/>
              <a:gd name="connsiteX2-235" fmla="*/ 2752275 w 3016858"/>
              <a:gd name="connsiteY2-236" fmla="*/ 118987 h 2465059"/>
              <a:gd name="connsiteX3-237" fmla="*/ 2955475 w 3016858"/>
              <a:gd name="connsiteY3-238" fmla="*/ 779387 h 2465059"/>
              <a:gd name="connsiteX4-239" fmla="*/ 2409375 w 3016858"/>
              <a:gd name="connsiteY4-240" fmla="*/ 1020687 h 2465059"/>
              <a:gd name="connsiteX5-241" fmla="*/ 1806511 w 3016858"/>
              <a:gd name="connsiteY5-242" fmla="*/ 853808 h 2465059"/>
              <a:gd name="connsiteX6-243" fmla="*/ 2111311 w 3016858"/>
              <a:gd name="connsiteY6-244" fmla="*/ 2009705 h 2465059"/>
              <a:gd name="connsiteX7-245" fmla="*/ 1882711 w 3016858"/>
              <a:gd name="connsiteY7-246" fmla="*/ 2324950 h 2465059"/>
              <a:gd name="connsiteX8-247" fmla="*/ 1349311 w 3016858"/>
              <a:gd name="connsiteY8-248" fmla="*/ 1169052 h 2465059"/>
              <a:gd name="connsiteX9-249" fmla="*/ 968311 w 3016858"/>
              <a:gd name="connsiteY9-250" fmla="*/ 2114787 h 2465059"/>
              <a:gd name="connsiteX10-251" fmla="*/ 587311 w 3016858"/>
              <a:gd name="connsiteY10-252" fmla="*/ 2009705 h 2465059"/>
              <a:gd name="connsiteX11-253" fmla="*/ 739711 w 3016858"/>
              <a:gd name="connsiteY11-254" fmla="*/ 958891 h 2465059"/>
              <a:gd name="connsiteX12-255" fmla="*/ 130111 w 3016858"/>
              <a:gd name="connsiteY12-256" fmla="*/ 853808 h 2465059"/>
              <a:gd name="connsiteX13-257" fmla="*/ 206311 w 3016858"/>
              <a:gd name="connsiteY13-258" fmla="*/ 118237 h 2465059"/>
              <a:gd name="connsiteX0-259" fmla="*/ 206311 w 3016858"/>
              <a:gd name="connsiteY0-260" fmla="*/ 118237 h 2465059"/>
              <a:gd name="connsiteX1-261" fmla="*/ 1367975 w 3016858"/>
              <a:gd name="connsiteY1-262" fmla="*/ 144387 h 2465059"/>
              <a:gd name="connsiteX2-263" fmla="*/ 2752275 w 3016858"/>
              <a:gd name="connsiteY2-264" fmla="*/ 118987 h 2465059"/>
              <a:gd name="connsiteX3-265" fmla="*/ 2955475 w 3016858"/>
              <a:gd name="connsiteY3-266" fmla="*/ 779387 h 2465059"/>
              <a:gd name="connsiteX4-267" fmla="*/ 2409375 w 3016858"/>
              <a:gd name="connsiteY4-268" fmla="*/ 1020687 h 2465059"/>
              <a:gd name="connsiteX5-269" fmla="*/ 1806511 w 3016858"/>
              <a:gd name="connsiteY5-270" fmla="*/ 853808 h 2465059"/>
              <a:gd name="connsiteX6-271" fmla="*/ 2111311 w 3016858"/>
              <a:gd name="connsiteY6-272" fmla="*/ 2009705 h 2465059"/>
              <a:gd name="connsiteX7-273" fmla="*/ 1882711 w 3016858"/>
              <a:gd name="connsiteY7-274" fmla="*/ 2324950 h 2465059"/>
              <a:gd name="connsiteX8-275" fmla="*/ 1349311 w 3016858"/>
              <a:gd name="connsiteY8-276" fmla="*/ 1169052 h 2465059"/>
              <a:gd name="connsiteX9-277" fmla="*/ 968311 w 3016858"/>
              <a:gd name="connsiteY9-278" fmla="*/ 2219869 h 2465059"/>
              <a:gd name="connsiteX10-279" fmla="*/ 587311 w 3016858"/>
              <a:gd name="connsiteY10-280" fmla="*/ 2009705 h 2465059"/>
              <a:gd name="connsiteX11-281" fmla="*/ 739711 w 3016858"/>
              <a:gd name="connsiteY11-282" fmla="*/ 958891 h 2465059"/>
              <a:gd name="connsiteX12-283" fmla="*/ 130111 w 3016858"/>
              <a:gd name="connsiteY12-284" fmla="*/ 853808 h 2465059"/>
              <a:gd name="connsiteX13-285" fmla="*/ 206311 w 3016858"/>
              <a:gd name="connsiteY13-286" fmla="*/ 118237 h 2465059"/>
              <a:gd name="connsiteX0-287" fmla="*/ 206311 w 3016858"/>
              <a:gd name="connsiteY0-288" fmla="*/ 118237 h 2465059"/>
              <a:gd name="connsiteX1-289" fmla="*/ 1367975 w 3016858"/>
              <a:gd name="connsiteY1-290" fmla="*/ 144387 h 2465059"/>
              <a:gd name="connsiteX2-291" fmla="*/ 2752275 w 3016858"/>
              <a:gd name="connsiteY2-292" fmla="*/ 118987 h 2465059"/>
              <a:gd name="connsiteX3-293" fmla="*/ 2955475 w 3016858"/>
              <a:gd name="connsiteY3-294" fmla="*/ 779387 h 2465059"/>
              <a:gd name="connsiteX4-295" fmla="*/ 2409375 w 3016858"/>
              <a:gd name="connsiteY4-296" fmla="*/ 1020687 h 2465059"/>
              <a:gd name="connsiteX5-297" fmla="*/ 1806511 w 3016858"/>
              <a:gd name="connsiteY5-298" fmla="*/ 853808 h 2465059"/>
              <a:gd name="connsiteX6-299" fmla="*/ 2111311 w 3016858"/>
              <a:gd name="connsiteY6-300" fmla="*/ 2009705 h 2465059"/>
              <a:gd name="connsiteX7-301" fmla="*/ 1806511 w 3016858"/>
              <a:gd name="connsiteY7-302" fmla="*/ 2324950 h 2465059"/>
              <a:gd name="connsiteX8-303" fmla="*/ 1349311 w 3016858"/>
              <a:gd name="connsiteY8-304" fmla="*/ 1169052 h 2465059"/>
              <a:gd name="connsiteX9-305" fmla="*/ 968311 w 3016858"/>
              <a:gd name="connsiteY9-306" fmla="*/ 2219869 h 2465059"/>
              <a:gd name="connsiteX10-307" fmla="*/ 587311 w 3016858"/>
              <a:gd name="connsiteY10-308" fmla="*/ 2009705 h 2465059"/>
              <a:gd name="connsiteX11-309" fmla="*/ 739711 w 3016858"/>
              <a:gd name="connsiteY11-310" fmla="*/ 958891 h 2465059"/>
              <a:gd name="connsiteX12-311" fmla="*/ 130111 w 3016858"/>
              <a:gd name="connsiteY12-312" fmla="*/ 853808 h 2465059"/>
              <a:gd name="connsiteX13-313" fmla="*/ 206311 w 3016858"/>
              <a:gd name="connsiteY13-314" fmla="*/ 118237 h 2465059"/>
              <a:gd name="connsiteX0-315" fmla="*/ 206311 w 3016858"/>
              <a:gd name="connsiteY0-316" fmla="*/ 118237 h 2465059"/>
              <a:gd name="connsiteX1-317" fmla="*/ 1367975 w 3016858"/>
              <a:gd name="connsiteY1-318" fmla="*/ 144387 h 2465059"/>
              <a:gd name="connsiteX2-319" fmla="*/ 2752275 w 3016858"/>
              <a:gd name="connsiteY2-320" fmla="*/ 118987 h 2465059"/>
              <a:gd name="connsiteX3-321" fmla="*/ 2955475 w 3016858"/>
              <a:gd name="connsiteY3-322" fmla="*/ 779387 h 2465059"/>
              <a:gd name="connsiteX4-323" fmla="*/ 2409375 w 3016858"/>
              <a:gd name="connsiteY4-324" fmla="*/ 1020687 h 2465059"/>
              <a:gd name="connsiteX5-325" fmla="*/ 1806511 w 3016858"/>
              <a:gd name="connsiteY5-326" fmla="*/ 853808 h 2465059"/>
              <a:gd name="connsiteX6-327" fmla="*/ 2111311 w 3016858"/>
              <a:gd name="connsiteY6-328" fmla="*/ 2009705 h 2465059"/>
              <a:gd name="connsiteX7-329" fmla="*/ 1806511 w 3016858"/>
              <a:gd name="connsiteY7-330" fmla="*/ 2324950 h 2465059"/>
              <a:gd name="connsiteX8-331" fmla="*/ 1349311 w 3016858"/>
              <a:gd name="connsiteY8-332" fmla="*/ 1169052 h 2465059"/>
              <a:gd name="connsiteX9-333" fmla="*/ 968311 w 3016858"/>
              <a:gd name="connsiteY9-334" fmla="*/ 2219869 h 2465059"/>
              <a:gd name="connsiteX10-335" fmla="*/ 587311 w 3016858"/>
              <a:gd name="connsiteY10-336" fmla="*/ 2009705 h 2465059"/>
              <a:gd name="connsiteX11-337" fmla="*/ 739711 w 3016858"/>
              <a:gd name="connsiteY11-338" fmla="*/ 958891 h 2465059"/>
              <a:gd name="connsiteX12-339" fmla="*/ 130111 w 3016858"/>
              <a:gd name="connsiteY12-340" fmla="*/ 853808 h 2465059"/>
              <a:gd name="connsiteX13-341" fmla="*/ 206311 w 3016858"/>
              <a:gd name="connsiteY13-342" fmla="*/ 118237 h 2465059"/>
              <a:gd name="connsiteX0-343" fmla="*/ 241300 w 3051847"/>
              <a:gd name="connsiteY0-344" fmla="*/ 118237 h 2465059"/>
              <a:gd name="connsiteX1-345" fmla="*/ 1402964 w 3051847"/>
              <a:gd name="connsiteY1-346" fmla="*/ 144387 h 2465059"/>
              <a:gd name="connsiteX2-347" fmla="*/ 2787264 w 3051847"/>
              <a:gd name="connsiteY2-348" fmla="*/ 118987 h 2465059"/>
              <a:gd name="connsiteX3-349" fmla="*/ 2990464 w 3051847"/>
              <a:gd name="connsiteY3-350" fmla="*/ 779387 h 2465059"/>
              <a:gd name="connsiteX4-351" fmla="*/ 2444364 w 3051847"/>
              <a:gd name="connsiteY4-352" fmla="*/ 1020687 h 2465059"/>
              <a:gd name="connsiteX5-353" fmla="*/ 1841500 w 3051847"/>
              <a:gd name="connsiteY5-354" fmla="*/ 853808 h 2465059"/>
              <a:gd name="connsiteX6-355" fmla="*/ 2146300 w 3051847"/>
              <a:gd name="connsiteY6-356" fmla="*/ 2009705 h 2465059"/>
              <a:gd name="connsiteX7-357" fmla="*/ 1841500 w 3051847"/>
              <a:gd name="connsiteY7-358" fmla="*/ 2324950 h 2465059"/>
              <a:gd name="connsiteX8-359" fmla="*/ 1384300 w 3051847"/>
              <a:gd name="connsiteY8-360" fmla="*/ 1169052 h 2465059"/>
              <a:gd name="connsiteX9-361" fmla="*/ 1003300 w 3051847"/>
              <a:gd name="connsiteY9-362" fmla="*/ 2219869 h 2465059"/>
              <a:gd name="connsiteX10-363" fmla="*/ 622300 w 3051847"/>
              <a:gd name="connsiteY10-364" fmla="*/ 2009705 h 2465059"/>
              <a:gd name="connsiteX11-365" fmla="*/ 774700 w 3051847"/>
              <a:gd name="connsiteY11-366" fmla="*/ 958891 h 2465059"/>
              <a:gd name="connsiteX12-367" fmla="*/ 88900 w 3051847"/>
              <a:gd name="connsiteY12-368" fmla="*/ 853807 h 2465059"/>
              <a:gd name="connsiteX13-369" fmla="*/ 241300 w 3051847"/>
              <a:gd name="connsiteY13-370" fmla="*/ 118237 h 2465059"/>
              <a:gd name="connsiteX0-371" fmla="*/ 219011 w 3105757"/>
              <a:gd name="connsiteY0-372" fmla="*/ 315244 h 2451904"/>
              <a:gd name="connsiteX1-373" fmla="*/ 1456874 w 3105757"/>
              <a:gd name="connsiteY1-374" fmla="*/ 131232 h 2451904"/>
              <a:gd name="connsiteX2-375" fmla="*/ 2841174 w 3105757"/>
              <a:gd name="connsiteY2-376" fmla="*/ 105832 h 2451904"/>
              <a:gd name="connsiteX3-377" fmla="*/ 3044374 w 3105757"/>
              <a:gd name="connsiteY3-378" fmla="*/ 766232 h 2451904"/>
              <a:gd name="connsiteX4-379" fmla="*/ 2498274 w 3105757"/>
              <a:gd name="connsiteY4-380" fmla="*/ 1007532 h 2451904"/>
              <a:gd name="connsiteX5-381" fmla="*/ 1895410 w 3105757"/>
              <a:gd name="connsiteY5-382" fmla="*/ 840653 h 2451904"/>
              <a:gd name="connsiteX6-383" fmla="*/ 2200210 w 3105757"/>
              <a:gd name="connsiteY6-384" fmla="*/ 1996550 h 2451904"/>
              <a:gd name="connsiteX7-385" fmla="*/ 1895410 w 3105757"/>
              <a:gd name="connsiteY7-386" fmla="*/ 2311795 h 2451904"/>
              <a:gd name="connsiteX8-387" fmla="*/ 1438210 w 3105757"/>
              <a:gd name="connsiteY8-388" fmla="*/ 1155897 h 2451904"/>
              <a:gd name="connsiteX9-389" fmla="*/ 1057210 w 3105757"/>
              <a:gd name="connsiteY9-390" fmla="*/ 2206714 h 2451904"/>
              <a:gd name="connsiteX10-391" fmla="*/ 676210 w 3105757"/>
              <a:gd name="connsiteY10-392" fmla="*/ 1996550 h 2451904"/>
              <a:gd name="connsiteX11-393" fmla="*/ 828610 w 3105757"/>
              <a:gd name="connsiteY11-394" fmla="*/ 945736 h 2451904"/>
              <a:gd name="connsiteX12-395" fmla="*/ 142810 w 3105757"/>
              <a:gd name="connsiteY12-396" fmla="*/ 840652 h 2451904"/>
              <a:gd name="connsiteX13-397" fmla="*/ 219011 w 3105757"/>
              <a:gd name="connsiteY13-398" fmla="*/ 315244 h 2451904"/>
              <a:gd name="connsiteX0-399" fmla="*/ 219011 w 3105757"/>
              <a:gd name="connsiteY0-400" fmla="*/ 210163 h 2451905"/>
              <a:gd name="connsiteX1-401" fmla="*/ 1456874 w 3105757"/>
              <a:gd name="connsiteY1-402" fmla="*/ 131233 h 2451905"/>
              <a:gd name="connsiteX2-403" fmla="*/ 2841174 w 3105757"/>
              <a:gd name="connsiteY2-404" fmla="*/ 105833 h 2451905"/>
              <a:gd name="connsiteX3-405" fmla="*/ 3044374 w 3105757"/>
              <a:gd name="connsiteY3-406" fmla="*/ 766233 h 2451905"/>
              <a:gd name="connsiteX4-407" fmla="*/ 2498274 w 3105757"/>
              <a:gd name="connsiteY4-408" fmla="*/ 1007533 h 2451905"/>
              <a:gd name="connsiteX5-409" fmla="*/ 1895410 w 3105757"/>
              <a:gd name="connsiteY5-410" fmla="*/ 840654 h 2451905"/>
              <a:gd name="connsiteX6-411" fmla="*/ 2200210 w 3105757"/>
              <a:gd name="connsiteY6-412" fmla="*/ 1996551 h 2451905"/>
              <a:gd name="connsiteX7-413" fmla="*/ 1895410 w 3105757"/>
              <a:gd name="connsiteY7-414" fmla="*/ 2311796 h 2451905"/>
              <a:gd name="connsiteX8-415" fmla="*/ 1438210 w 3105757"/>
              <a:gd name="connsiteY8-416" fmla="*/ 1155898 h 2451905"/>
              <a:gd name="connsiteX9-417" fmla="*/ 1057210 w 3105757"/>
              <a:gd name="connsiteY9-418" fmla="*/ 2206715 h 2451905"/>
              <a:gd name="connsiteX10-419" fmla="*/ 676210 w 3105757"/>
              <a:gd name="connsiteY10-420" fmla="*/ 1996551 h 2451905"/>
              <a:gd name="connsiteX11-421" fmla="*/ 828610 w 3105757"/>
              <a:gd name="connsiteY11-422" fmla="*/ 945737 h 2451905"/>
              <a:gd name="connsiteX12-423" fmla="*/ 142810 w 3105757"/>
              <a:gd name="connsiteY12-424" fmla="*/ 840653 h 2451905"/>
              <a:gd name="connsiteX13-425" fmla="*/ 219011 w 3105757"/>
              <a:gd name="connsiteY13-426" fmla="*/ 210163 h 2451905"/>
              <a:gd name="connsiteX0-427" fmla="*/ 219011 w 3096297"/>
              <a:gd name="connsiteY0-428" fmla="*/ 118237 h 2359979"/>
              <a:gd name="connsiteX1-429" fmla="*/ 1456874 w 3096297"/>
              <a:gd name="connsiteY1-430" fmla="*/ 39307 h 2359979"/>
              <a:gd name="connsiteX2-431" fmla="*/ 2809811 w 3096297"/>
              <a:gd name="connsiteY2-432" fmla="*/ 118239 h 2359979"/>
              <a:gd name="connsiteX3-433" fmla="*/ 3044374 w 3096297"/>
              <a:gd name="connsiteY3-434" fmla="*/ 674307 h 2359979"/>
              <a:gd name="connsiteX4-435" fmla="*/ 2498274 w 3096297"/>
              <a:gd name="connsiteY4-436" fmla="*/ 915607 h 2359979"/>
              <a:gd name="connsiteX5-437" fmla="*/ 1895410 w 3096297"/>
              <a:gd name="connsiteY5-438" fmla="*/ 748728 h 2359979"/>
              <a:gd name="connsiteX6-439" fmla="*/ 2200210 w 3096297"/>
              <a:gd name="connsiteY6-440" fmla="*/ 1904625 h 2359979"/>
              <a:gd name="connsiteX7-441" fmla="*/ 1895410 w 3096297"/>
              <a:gd name="connsiteY7-442" fmla="*/ 2219870 h 2359979"/>
              <a:gd name="connsiteX8-443" fmla="*/ 1438210 w 3096297"/>
              <a:gd name="connsiteY8-444" fmla="*/ 1063972 h 2359979"/>
              <a:gd name="connsiteX9-445" fmla="*/ 1057210 w 3096297"/>
              <a:gd name="connsiteY9-446" fmla="*/ 2114789 h 2359979"/>
              <a:gd name="connsiteX10-447" fmla="*/ 676210 w 3096297"/>
              <a:gd name="connsiteY10-448" fmla="*/ 1904625 h 2359979"/>
              <a:gd name="connsiteX11-449" fmla="*/ 828610 w 3096297"/>
              <a:gd name="connsiteY11-450" fmla="*/ 853811 h 2359979"/>
              <a:gd name="connsiteX12-451" fmla="*/ 142810 w 3096297"/>
              <a:gd name="connsiteY12-452" fmla="*/ 748727 h 2359979"/>
              <a:gd name="connsiteX13-453" fmla="*/ 219011 w 3096297"/>
              <a:gd name="connsiteY13-454" fmla="*/ 118237 h 2359979"/>
              <a:gd name="connsiteX0-455" fmla="*/ 219011 w 3048001"/>
              <a:gd name="connsiteY0-456" fmla="*/ 118237 h 2359979"/>
              <a:gd name="connsiteX1-457" fmla="*/ 1456874 w 3048001"/>
              <a:gd name="connsiteY1-458" fmla="*/ 39307 h 2359979"/>
              <a:gd name="connsiteX2-459" fmla="*/ 2809811 w 3048001"/>
              <a:gd name="connsiteY2-460" fmla="*/ 118239 h 2359979"/>
              <a:gd name="connsiteX3-461" fmla="*/ 2886011 w 3048001"/>
              <a:gd name="connsiteY3-462" fmla="*/ 643647 h 2359979"/>
              <a:gd name="connsiteX4-463" fmla="*/ 2498274 w 3048001"/>
              <a:gd name="connsiteY4-464" fmla="*/ 915607 h 2359979"/>
              <a:gd name="connsiteX5-465" fmla="*/ 1895410 w 3048001"/>
              <a:gd name="connsiteY5-466" fmla="*/ 748728 h 2359979"/>
              <a:gd name="connsiteX6-467" fmla="*/ 2200210 w 3048001"/>
              <a:gd name="connsiteY6-468" fmla="*/ 1904625 h 2359979"/>
              <a:gd name="connsiteX7-469" fmla="*/ 1895410 w 3048001"/>
              <a:gd name="connsiteY7-470" fmla="*/ 2219870 h 2359979"/>
              <a:gd name="connsiteX8-471" fmla="*/ 1438210 w 3048001"/>
              <a:gd name="connsiteY8-472" fmla="*/ 1063972 h 2359979"/>
              <a:gd name="connsiteX9-473" fmla="*/ 1057210 w 3048001"/>
              <a:gd name="connsiteY9-474" fmla="*/ 2114789 h 2359979"/>
              <a:gd name="connsiteX10-475" fmla="*/ 676210 w 3048001"/>
              <a:gd name="connsiteY10-476" fmla="*/ 1904625 h 2359979"/>
              <a:gd name="connsiteX11-477" fmla="*/ 828610 w 3048001"/>
              <a:gd name="connsiteY11-478" fmla="*/ 853811 h 2359979"/>
              <a:gd name="connsiteX12-479" fmla="*/ 142810 w 3048001"/>
              <a:gd name="connsiteY12-480" fmla="*/ 748727 h 2359979"/>
              <a:gd name="connsiteX13-481" fmla="*/ 219011 w 3048001"/>
              <a:gd name="connsiteY13-482" fmla="*/ 118237 h 2359979"/>
              <a:gd name="connsiteX0-483" fmla="*/ 219011 w 3048001"/>
              <a:gd name="connsiteY0-484" fmla="*/ 118237 h 2359979"/>
              <a:gd name="connsiteX1-485" fmla="*/ 1456874 w 3048001"/>
              <a:gd name="connsiteY1-486" fmla="*/ 39307 h 2359979"/>
              <a:gd name="connsiteX2-487" fmla="*/ 2809811 w 3048001"/>
              <a:gd name="connsiteY2-488" fmla="*/ 118239 h 2359979"/>
              <a:gd name="connsiteX3-489" fmla="*/ 2886011 w 3048001"/>
              <a:gd name="connsiteY3-490" fmla="*/ 643647 h 2359979"/>
              <a:gd name="connsiteX4-491" fmla="*/ 2428811 w 3048001"/>
              <a:gd name="connsiteY4-492" fmla="*/ 748728 h 2359979"/>
              <a:gd name="connsiteX5-493" fmla="*/ 1895410 w 3048001"/>
              <a:gd name="connsiteY5-494" fmla="*/ 748728 h 2359979"/>
              <a:gd name="connsiteX6-495" fmla="*/ 2200210 w 3048001"/>
              <a:gd name="connsiteY6-496" fmla="*/ 1904625 h 2359979"/>
              <a:gd name="connsiteX7-497" fmla="*/ 1895410 w 3048001"/>
              <a:gd name="connsiteY7-498" fmla="*/ 2219870 h 2359979"/>
              <a:gd name="connsiteX8-499" fmla="*/ 1438210 w 3048001"/>
              <a:gd name="connsiteY8-500" fmla="*/ 1063972 h 2359979"/>
              <a:gd name="connsiteX9-501" fmla="*/ 1057210 w 3048001"/>
              <a:gd name="connsiteY9-502" fmla="*/ 2114789 h 2359979"/>
              <a:gd name="connsiteX10-503" fmla="*/ 676210 w 3048001"/>
              <a:gd name="connsiteY10-504" fmla="*/ 1904625 h 2359979"/>
              <a:gd name="connsiteX11-505" fmla="*/ 828610 w 3048001"/>
              <a:gd name="connsiteY11-506" fmla="*/ 853811 h 2359979"/>
              <a:gd name="connsiteX12-507" fmla="*/ 142810 w 3048001"/>
              <a:gd name="connsiteY12-508" fmla="*/ 748727 h 2359979"/>
              <a:gd name="connsiteX13-509" fmla="*/ 219011 w 3048001"/>
              <a:gd name="connsiteY13-510" fmla="*/ 118237 h 2359979"/>
              <a:gd name="connsiteX0-511" fmla="*/ 219011 w 2971801"/>
              <a:gd name="connsiteY0-512" fmla="*/ 118237 h 2359979"/>
              <a:gd name="connsiteX1-513" fmla="*/ 1456874 w 2971801"/>
              <a:gd name="connsiteY1-514" fmla="*/ 39307 h 2359979"/>
              <a:gd name="connsiteX2-515" fmla="*/ 2733611 w 2971801"/>
              <a:gd name="connsiteY2-516" fmla="*/ 118239 h 2359979"/>
              <a:gd name="connsiteX3-517" fmla="*/ 2886011 w 2971801"/>
              <a:gd name="connsiteY3-518" fmla="*/ 643647 h 2359979"/>
              <a:gd name="connsiteX4-519" fmla="*/ 2428811 w 2971801"/>
              <a:gd name="connsiteY4-520" fmla="*/ 748728 h 2359979"/>
              <a:gd name="connsiteX5-521" fmla="*/ 1895410 w 2971801"/>
              <a:gd name="connsiteY5-522" fmla="*/ 748728 h 2359979"/>
              <a:gd name="connsiteX6-523" fmla="*/ 2200210 w 2971801"/>
              <a:gd name="connsiteY6-524" fmla="*/ 1904625 h 2359979"/>
              <a:gd name="connsiteX7-525" fmla="*/ 1895410 w 2971801"/>
              <a:gd name="connsiteY7-526" fmla="*/ 2219870 h 2359979"/>
              <a:gd name="connsiteX8-527" fmla="*/ 1438210 w 2971801"/>
              <a:gd name="connsiteY8-528" fmla="*/ 1063972 h 2359979"/>
              <a:gd name="connsiteX9-529" fmla="*/ 1057210 w 2971801"/>
              <a:gd name="connsiteY9-530" fmla="*/ 2114789 h 2359979"/>
              <a:gd name="connsiteX10-531" fmla="*/ 676210 w 2971801"/>
              <a:gd name="connsiteY10-532" fmla="*/ 1904625 h 2359979"/>
              <a:gd name="connsiteX11-533" fmla="*/ 828610 w 2971801"/>
              <a:gd name="connsiteY11-534" fmla="*/ 853811 h 2359979"/>
              <a:gd name="connsiteX12-535" fmla="*/ 142810 w 2971801"/>
              <a:gd name="connsiteY12-536" fmla="*/ 748727 h 2359979"/>
              <a:gd name="connsiteX13-537" fmla="*/ 219011 w 2971801"/>
              <a:gd name="connsiteY13-538" fmla="*/ 118237 h 2359979"/>
              <a:gd name="connsiteX0-539" fmla="*/ 219011 w 2895601"/>
              <a:gd name="connsiteY0-540" fmla="*/ 118237 h 2359979"/>
              <a:gd name="connsiteX1-541" fmla="*/ 1456874 w 2895601"/>
              <a:gd name="connsiteY1-542" fmla="*/ 39307 h 2359979"/>
              <a:gd name="connsiteX2-543" fmla="*/ 2733611 w 2895601"/>
              <a:gd name="connsiteY2-544" fmla="*/ 118239 h 2359979"/>
              <a:gd name="connsiteX3-545" fmla="*/ 2428811 w 2895601"/>
              <a:gd name="connsiteY3-546" fmla="*/ 748728 h 2359979"/>
              <a:gd name="connsiteX4-547" fmla="*/ 1895410 w 2895601"/>
              <a:gd name="connsiteY4-548" fmla="*/ 748728 h 2359979"/>
              <a:gd name="connsiteX5-549" fmla="*/ 2200210 w 2895601"/>
              <a:gd name="connsiteY5-550" fmla="*/ 1904625 h 2359979"/>
              <a:gd name="connsiteX6-551" fmla="*/ 1895410 w 2895601"/>
              <a:gd name="connsiteY6-552" fmla="*/ 2219870 h 2359979"/>
              <a:gd name="connsiteX7-553" fmla="*/ 1438210 w 2895601"/>
              <a:gd name="connsiteY7-554" fmla="*/ 1063972 h 2359979"/>
              <a:gd name="connsiteX8-555" fmla="*/ 1057210 w 2895601"/>
              <a:gd name="connsiteY8-556" fmla="*/ 2114789 h 2359979"/>
              <a:gd name="connsiteX9-557" fmla="*/ 676210 w 2895601"/>
              <a:gd name="connsiteY9-558" fmla="*/ 1904625 h 2359979"/>
              <a:gd name="connsiteX10-559" fmla="*/ 828610 w 2895601"/>
              <a:gd name="connsiteY10-560" fmla="*/ 853811 h 2359979"/>
              <a:gd name="connsiteX11-561" fmla="*/ 142810 w 2895601"/>
              <a:gd name="connsiteY11-562" fmla="*/ 748727 h 2359979"/>
              <a:gd name="connsiteX12-563" fmla="*/ 219011 w 2895601"/>
              <a:gd name="connsiteY12-564" fmla="*/ 118237 h 2359979"/>
              <a:gd name="connsiteX0-565" fmla="*/ 219011 w 2921000"/>
              <a:gd name="connsiteY0-566" fmla="*/ 118237 h 2359979"/>
              <a:gd name="connsiteX1-567" fmla="*/ 1456874 w 2921000"/>
              <a:gd name="connsiteY1-568" fmla="*/ 39307 h 2359979"/>
              <a:gd name="connsiteX2-569" fmla="*/ 2733611 w 2921000"/>
              <a:gd name="connsiteY2-570" fmla="*/ 118239 h 2359979"/>
              <a:gd name="connsiteX3-571" fmla="*/ 2581211 w 2921000"/>
              <a:gd name="connsiteY3-572" fmla="*/ 748728 h 2359979"/>
              <a:gd name="connsiteX4-573" fmla="*/ 1895410 w 2921000"/>
              <a:gd name="connsiteY4-574" fmla="*/ 748728 h 2359979"/>
              <a:gd name="connsiteX5-575" fmla="*/ 2200210 w 2921000"/>
              <a:gd name="connsiteY5-576" fmla="*/ 1904625 h 2359979"/>
              <a:gd name="connsiteX6-577" fmla="*/ 1895410 w 2921000"/>
              <a:gd name="connsiteY6-578" fmla="*/ 2219870 h 2359979"/>
              <a:gd name="connsiteX7-579" fmla="*/ 1438210 w 2921000"/>
              <a:gd name="connsiteY7-580" fmla="*/ 1063972 h 2359979"/>
              <a:gd name="connsiteX8-581" fmla="*/ 1057210 w 2921000"/>
              <a:gd name="connsiteY8-582" fmla="*/ 2114789 h 2359979"/>
              <a:gd name="connsiteX9-583" fmla="*/ 676210 w 2921000"/>
              <a:gd name="connsiteY9-584" fmla="*/ 1904625 h 2359979"/>
              <a:gd name="connsiteX10-585" fmla="*/ 828610 w 2921000"/>
              <a:gd name="connsiteY10-586" fmla="*/ 853811 h 2359979"/>
              <a:gd name="connsiteX11-587" fmla="*/ 142810 w 2921000"/>
              <a:gd name="connsiteY11-588" fmla="*/ 748727 h 2359979"/>
              <a:gd name="connsiteX12-589" fmla="*/ 219011 w 2921000"/>
              <a:gd name="connsiteY12-590" fmla="*/ 118237 h 2359979"/>
              <a:gd name="connsiteX0-591" fmla="*/ 219011 w 3054286"/>
              <a:gd name="connsiteY0-592" fmla="*/ 118237 h 2359979"/>
              <a:gd name="connsiteX1-593" fmla="*/ 1456874 w 3054286"/>
              <a:gd name="connsiteY1-594" fmla="*/ 39307 h 2359979"/>
              <a:gd name="connsiteX2-595" fmla="*/ 2733611 w 3054286"/>
              <a:gd name="connsiteY2-596" fmla="*/ 118239 h 2359979"/>
              <a:gd name="connsiteX3-597" fmla="*/ 2581211 w 3054286"/>
              <a:gd name="connsiteY3-598" fmla="*/ 748728 h 2359979"/>
              <a:gd name="connsiteX4-599" fmla="*/ 1895410 w 3054286"/>
              <a:gd name="connsiteY4-600" fmla="*/ 748728 h 2359979"/>
              <a:gd name="connsiteX5-601" fmla="*/ 2200210 w 3054286"/>
              <a:gd name="connsiteY5-602" fmla="*/ 1904625 h 2359979"/>
              <a:gd name="connsiteX6-603" fmla="*/ 1895410 w 3054286"/>
              <a:gd name="connsiteY6-604" fmla="*/ 2219870 h 2359979"/>
              <a:gd name="connsiteX7-605" fmla="*/ 1438210 w 3054286"/>
              <a:gd name="connsiteY7-606" fmla="*/ 1063972 h 2359979"/>
              <a:gd name="connsiteX8-607" fmla="*/ 1057210 w 3054286"/>
              <a:gd name="connsiteY8-608" fmla="*/ 2114789 h 2359979"/>
              <a:gd name="connsiteX9-609" fmla="*/ 676210 w 3054286"/>
              <a:gd name="connsiteY9-610" fmla="*/ 1904625 h 2359979"/>
              <a:gd name="connsiteX10-611" fmla="*/ 828610 w 3054286"/>
              <a:gd name="connsiteY10-612" fmla="*/ 853811 h 2359979"/>
              <a:gd name="connsiteX11-613" fmla="*/ 142810 w 3054286"/>
              <a:gd name="connsiteY11-614" fmla="*/ 748727 h 2359979"/>
              <a:gd name="connsiteX12-615" fmla="*/ 219011 w 3054286"/>
              <a:gd name="connsiteY12-616" fmla="*/ 118237 h 2359979"/>
              <a:gd name="connsiteX0-617" fmla="*/ 219011 w 3054285"/>
              <a:gd name="connsiteY0-618" fmla="*/ 118237 h 2359979"/>
              <a:gd name="connsiteX1-619" fmla="*/ 1456874 w 3054285"/>
              <a:gd name="connsiteY1-620" fmla="*/ 39307 h 2359979"/>
              <a:gd name="connsiteX2-621" fmla="*/ 2733611 w 3054285"/>
              <a:gd name="connsiteY2-622" fmla="*/ 118239 h 2359979"/>
              <a:gd name="connsiteX3-623" fmla="*/ 2581210 w 3054285"/>
              <a:gd name="connsiteY3-624" fmla="*/ 748728 h 2359979"/>
              <a:gd name="connsiteX4-625" fmla="*/ 1895410 w 3054285"/>
              <a:gd name="connsiteY4-626" fmla="*/ 748728 h 2359979"/>
              <a:gd name="connsiteX5-627" fmla="*/ 2200210 w 3054285"/>
              <a:gd name="connsiteY5-628" fmla="*/ 1904625 h 2359979"/>
              <a:gd name="connsiteX6-629" fmla="*/ 1895410 w 3054285"/>
              <a:gd name="connsiteY6-630" fmla="*/ 2219870 h 2359979"/>
              <a:gd name="connsiteX7-631" fmla="*/ 1438210 w 3054285"/>
              <a:gd name="connsiteY7-632" fmla="*/ 1063972 h 2359979"/>
              <a:gd name="connsiteX8-633" fmla="*/ 1057210 w 3054285"/>
              <a:gd name="connsiteY8-634" fmla="*/ 2114789 h 2359979"/>
              <a:gd name="connsiteX9-635" fmla="*/ 676210 w 3054285"/>
              <a:gd name="connsiteY9-636" fmla="*/ 1904625 h 2359979"/>
              <a:gd name="connsiteX10-637" fmla="*/ 828610 w 3054285"/>
              <a:gd name="connsiteY10-638" fmla="*/ 853811 h 2359979"/>
              <a:gd name="connsiteX11-639" fmla="*/ 142810 w 3054285"/>
              <a:gd name="connsiteY11-640" fmla="*/ 748727 h 2359979"/>
              <a:gd name="connsiteX12-641" fmla="*/ 219011 w 3054285"/>
              <a:gd name="connsiteY12-642" fmla="*/ 118237 h 2359979"/>
              <a:gd name="connsiteX0-643" fmla="*/ 219011 w 3054285"/>
              <a:gd name="connsiteY0-644" fmla="*/ 118237 h 2359979"/>
              <a:gd name="connsiteX1-645" fmla="*/ 1456874 w 3054285"/>
              <a:gd name="connsiteY1-646" fmla="*/ 39307 h 2359979"/>
              <a:gd name="connsiteX2-647" fmla="*/ 2733611 w 3054285"/>
              <a:gd name="connsiteY2-648" fmla="*/ 118239 h 2359979"/>
              <a:gd name="connsiteX3-649" fmla="*/ 2581210 w 3054285"/>
              <a:gd name="connsiteY3-650" fmla="*/ 748728 h 2359979"/>
              <a:gd name="connsiteX4-651" fmla="*/ 1895410 w 3054285"/>
              <a:gd name="connsiteY4-652" fmla="*/ 748728 h 2359979"/>
              <a:gd name="connsiteX5-653" fmla="*/ 2200210 w 3054285"/>
              <a:gd name="connsiteY5-654" fmla="*/ 1904625 h 2359979"/>
              <a:gd name="connsiteX6-655" fmla="*/ 1895410 w 3054285"/>
              <a:gd name="connsiteY6-656" fmla="*/ 2219870 h 2359979"/>
              <a:gd name="connsiteX7-657" fmla="*/ 1438210 w 3054285"/>
              <a:gd name="connsiteY7-658" fmla="*/ 1063972 h 2359979"/>
              <a:gd name="connsiteX8-659" fmla="*/ 1057210 w 3054285"/>
              <a:gd name="connsiteY8-660" fmla="*/ 2114789 h 2359979"/>
              <a:gd name="connsiteX9-661" fmla="*/ 676210 w 3054285"/>
              <a:gd name="connsiteY9-662" fmla="*/ 1904625 h 2359979"/>
              <a:gd name="connsiteX10-663" fmla="*/ 828610 w 3054285"/>
              <a:gd name="connsiteY10-664" fmla="*/ 853811 h 2359979"/>
              <a:gd name="connsiteX11-665" fmla="*/ 142810 w 3054285"/>
              <a:gd name="connsiteY11-666" fmla="*/ 748727 h 2359979"/>
              <a:gd name="connsiteX12-667" fmla="*/ 219011 w 3054285"/>
              <a:gd name="connsiteY12-668" fmla="*/ 118237 h 2359979"/>
              <a:gd name="connsiteX0-669" fmla="*/ 219011 w 3130486"/>
              <a:gd name="connsiteY0-670" fmla="*/ 118237 h 2359979"/>
              <a:gd name="connsiteX1-671" fmla="*/ 1456874 w 3130486"/>
              <a:gd name="connsiteY1-672" fmla="*/ 39307 h 2359979"/>
              <a:gd name="connsiteX2-673" fmla="*/ 2733611 w 3130486"/>
              <a:gd name="connsiteY2-674" fmla="*/ 118239 h 2359979"/>
              <a:gd name="connsiteX3-675" fmla="*/ 2657411 w 3130486"/>
              <a:gd name="connsiteY3-676" fmla="*/ 748728 h 2359979"/>
              <a:gd name="connsiteX4-677" fmla="*/ 1895410 w 3130486"/>
              <a:gd name="connsiteY4-678" fmla="*/ 748728 h 2359979"/>
              <a:gd name="connsiteX5-679" fmla="*/ 2200210 w 3130486"/>
              <a:gd name="connsiteY5-680" fmla="*/ 1904625 h 2359979"/>
              <a:gd name="connsiteX6-681" fmla="*/ 1895410 w 3130486"/>
              <a:gd name="connsiteY6-682" fmla="*/ 2219870 h 2359979"/>
              <a:gd name="connsiteX7-683" fmla="*/ 1438210 w 3130486"/>
              <a:gd name="connsiteY7-684" fmla="*/ 1063972 h 2359979"/>
              <a:gd name="connsiteX8-685" fmla="*/ 1057210 w 3130486"/>
              <a:gd name="connsiteY8-686" fmla="*/ 2114789 h 2359979"/>
              <a:gd name="connsiteX9-687" fmla="*/ 676210 w 3130486"/>
              <a:gd name="connsiteY9-688" fmla="*/ 1904625 h 2359979"/>
              <a:gd name="connsiteX10-689" fmla="*/ 828610 w 3130486"/>
              <a:gd name="connsiteY10-690" fmla="*/ 853811 h 2359979"/>
              <a:gd name="connsiteX11-691" fmla="*/ 142810 w 3130486"/>
              <a:gd name="connsiteY11-692" fmla="*/ 748727 h 2359979"/>
              <a:gd name="connsiteX12-693" fmla="*/ 219011 w 3130486"/>
              <a:gd name="connsiteY12-694" fmla="*/ 118237 h 2359979"/>
              <a:gd name="connsiteX0-695" fmla="*/ 219011 w 3130486"/>
              <a:gd name="connsiteY0-696" fmla="*/ 118237 h 2359979"/>
              <a:gd name="connsiteX1-697" fmla="*/ 1456874 w 3130486"/>
              <a:gd name="connsiteY1-698" fmla="*/ 39307 h 2359979"/>
              <a:gd name="connsiteX2-699" fmla="*/ 2581210 w 3130486"/>
              <a:gd name="connsiteY2-700" fmla="*/ 118239 h 2359979"/>
              <a:gd name="connsiteX3-701" fmla="*/ 2657411 w 3130486"/>
              <a:gd name="connsiteY3-702" fmla="*/ 748728 h 2359979"/>
              <a:gd name="connsiteX4-703" fmla="*/ 1895410 w 3130486"/>
              <a:gd name="connsiteY4-704" fmla="*/ 748728 h 2359979"/>
              <a:gd name="connsiteX5-705" fmla="*/ 2200210 w 3130486"/>
              <a:gd name="connsiteY5-706" fmla="*/ 1904625 h 2359979"/>
              <a:gd name="connsiteX6-707" fmla="*/ 1895410 w 3130486"/>
              <a:gd name="connsiteY6-708" fmla="*/ 2219870 h 2359979"/>
              <a:gd name="connsiteX7-709" fmla="*/ 1438210 w 3130486"/>
              <a:gd name="connsiteY7-710" fmla="*/ 1063972 h 2359979"/>
              <a:gd name="connsiteX8-711" fmla="*/ 1057210 w 3130486"/>
              <a:gd name="connsiteY8-712" fmla="*/ 2114789 h 2359979"/>
              <a:gd name="connsiteX9-713" fmla="*/ 676210 w 3130486"/>
              <a:gd name="connsiteY9-714" fmla="*/ 1904625 h 2359979"/>
              <a:gd name="connsiteX10-715" fmla="*/ 828610 w 3130486"/>
              <a:gd name="connsiteY10-716" fmla="*/ 853811 h 2359979"/>
              <a:gd name="connsiteX11-717" fmla="*/ 142810 w 3130486"/>
              <a:gd name="connsiteY11-718" fmla="*/ 748727 h 2359979"/>
              <a:gd name="connsiteX12-719" fmla="*/ 219011 w 3130486"/>
              <a:gd name="connsiteY12-720" fmla="*/ 118237 h 23599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43" y="connsiteY7-44"/>
              </a:cxn>
              <a:cxn ang="0">
                <a:pos x="connsiteX8-137" y="connsiteY8-138"/>
              </a:cxn>
              <a:cxn ang="0">
                <a:pos x="connsiteX9-157" y="connsiteY9-158"/>
              </a:cxn>
              <a:cxn ang="0">
                <a:pos x="connsiteX10-179" y="connsiteY10-180"/>
              </a:cxn>
              <a:cxn ang="0">
                <a:pos x="connsiteX11-203" y="connsiteY11-204"/>
              </a:cxn>
              <a:cxn ang="0">
                <a:pos x="connsiteX12-229" y="connsiteY12-230"/>
              </a:cxn>
            </a:cxnLst>
            <a:rect l="l" t="t" r="r" b="b"/>
            <a:pathLst>
              <a:path w="3130486" h="2359979">
                <a:moveTo>
                  <a:pt x="219011" y="118237"/>
                </a:moveTo>
                <a:cubicBezTo>
                  <a:pt x="438022" y="0"/>
                  <a:pt x="1063174" y="39307"/>
                  <a:pt x="1456874" y="39307"/>
                </a:cubicBezTo>
                <a:cubicBezTo>
                  <a:pt x="1850574" y="39307"/>
                  <a:pt x="2381121" y="2"/>
                  <a:pt x="2581210" y="118239"/>
                </a:cubicBezTo>
                <a:cubicBezTo>
                  <a:pt x="2781299" y="236476"/>
                  <a:pt x="3130486" y="525430"/>
                  <a:pt x="2657411" y="748728"/>
                </a:cubicBezTo>
                <a:cubicBezTo>
                  <a:pt x="2312924" y="886649"/>
                  <a:pt x="1971610" y="556079"/>
                  <a:pt x="1895410" y="748728"/>
                </a:cubicBezTo>
                <a:cubicBezTo>
                  <a:pt x="1819210" y="941378"/>
                  <a:pt x="2200210" y="1659435"/>
                  <a:pt x="2200210" y="1904625"/>
                </a:cubicBezTo>
                <a:cubicBezTo>
                  <a:pt x="2200210" y="2149815"/>
                  <a:pt x="2022410" y="2359979"/>
                  <a:pt x="1895410" y="2219870"/>
                </a:cubicBezTo>
                <a:cubicBezTo>
                  <a:pt x="1768410" y="2079761"/>
                  <a:pt x="1577910" y="1081485"/>
                  <a:pt x="1438210" y="1063972"/>
                </a:cubicBezTo>
                <a:cubicBezTo>
                  <a:pt x="1298510" y="1046459"/>
                  <a:pt x="1184210" y="1974680"/>
                  <a:pt x="1057210" y="2114789"/>
                </a:cubicBezTo>
                <a:cubicBezTo>
                  <a:pt x="930210" y="2254898"/>
                  <a:pt x="714310" y="2114788"/>
                  <a:pt x="676210" y="1904625"/>
                </a:cubicBezTo>
                <a:cubicBezTo>
                  <a:pt x="638110" y="1694462"/>
                  <a:pt x="917510" y="1046461"/>
                  <a:pt x="828610" y="853811"/>
                </a:cubicBezTo>
                <a:cubicBezTo>
                  <a:pt x="739710" y="661161"/>
                  <a:pt x="244410" y="871323"/>
                  <a:pt x="142810" y="748727"/>
                </a:cubicBezTo>
                <a:cubicBezTo>
                  <a:pt x="41210" y="626131"/>
                  <a:pt x="0" y="236474"/>
                  <a:pt x="219011" y="118237"/>
                </a:cubicBez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Oval 48"/>
          <p:cNvSpPr/>
          <p:nvPr/>
        </p:nvSpPr>
        <p:spPr bwMode="auto">
          <a:xfrm>
            <a:off x="5397501" y="2345803"/>
            <a:ext cx="381000" cy="39364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Group 132"/>
          <p:cNvGrpSpPr/>
          <p:nvPr/>
        </p:nvGrpSpPr>
        <p:grpSpPr>
          <a:xfrm>
            <a:off x="4519705" y="2420382"/>
            <a:ext cx="3083103" cy="1968212"/>
            <a:chOff x="2659383" y="2354414"/>
            <a:chExt cx="3699724" cy="2361854"/>
          </a:xfrm>
        </p:grpSpPr>
        <p:grpSp>
          <p:nvGrpSpPr>
            <p:cNvPr id="19" name="Group 16"/>
            <p:cNvGrpSpPr/>
            <p:nvPr/>
          </p:nvGrpSpPr>
          <p:grpSpPr>
            <a:xfrm>
              <a:off x="3266534" y="3390380"/>
              <a:ext cx="2485423" cy="289921"/>
              <a:chOff x="2112145" y="2360781"/>
              <a:chExt cx="2485423" cy="289921"/>
            </a:xfrm>
          </p:grpSpPr>
          <p:sp>
            <p:nvSpPr>
              <p:cNvPr id="44" name="Oval 76"/>
              <p:cNvSpPr/>
              <p:nvPr/>
            </p:nvSpPr>
            <p:spPr bwMode="auto">
              <a:xfrm>
                <a:off x="2112145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Oval 77"/>
              <p:cNvSpPr/>
              <p:nvPr/>
            </p:nvSpPr>
            <p:spPr bwMode="auto">
              <a:xfrm>
                <a:off x="3209896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f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Oval 78"/>
              <p:cNvSpPr/>
              <p:nvPr/>
            </p:nvSpPr>
            <p:spPr bwMode="auto">
              <a:xfrm>
                <a:off x="4307647" y="23607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" name="Group 51"/>
            <p:cNvGrpSpPr/>
            <p:nvPr/>
          </p:nvGrpSpPr>
          <p:grpSpPr>
            <a:xfrm>
              <a:off x="2659383" y="4418908"/>
              <a:ext cx="3699724" cy="297360"/>
              <a:chOff x="1519063" y="3382942"/>
              <a:chExt cx="3699724" cy="297360"/>
            </a:xfrm>
          </p:grpSpPr>
          <p:sp>
            <p:nvSpPr>
              <p:cNvPr id="40" name="Oval 72"/>
              <p:cNvSpPr/>
              <p:nvPr/>
            </p:nvSpPr>
            <p:spPr bwMode="auto">
              <a:xfrm>
                <a:off x="4928866" y="3382942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k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Oval 73"/>
              <p:cNvSpPr/>
              <p:nvPr/>
            </p:nvSpPr>
            <p:spPr bwMode="auto">
              <a:xfrm>
                <a:off x="3792265" y="33903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j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Oval 74"/>
              <p:cNvSpPr/>
              <p:nvPr/>
            </p:nvSpPr>
            <p:spPr bwMode="auto">
              <a:xfrm>
                <a:off x="2655664" y="3382942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Oval 75"/>
              <p:cNvSpPr/>
              <p:nvPr/>
            </p:nvSpPr>
            <p:spPr bwMode="auto">
              <a:xfrm>
                <a:off x="1519063" y="3390381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" name="Group 17"/>
            <p:cNvGrpSpPr/>
            <p:nvPr/>
          </p:nvGrpSpPr>
          <p:grpSpPr>
            <a:xfrm>
              <a:off x="2659383" y="2354414"/>
              <a:ext cx="3699724" cy="297360"/>
              <a:chOff x="1526502" y="1318448"/>
              <a:chExt cx="3699724" cy="297360"/>
            </a:xfrm>
          </p:grpSpPr>
          <p:sp>
            <p:nvSpPr>
              <p:cNvPr id="36" name="Oval 68"/>
              <p:cNvSpPr/>
              <p:nvPr/>
            </p:nvSpPr>
            <p:spPr bwMode="auto">
              <a:xfrm>
                <a:off x="4936305" y="1318448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Oval 69"/>
              <p:cNvSpPr/>
              <p:nvPr/>
            </p:nvSpPr>
            <p:spPr bwMode="auto">
              <a:xfrm>
                <a:off x="3799704" y="1325887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Oval 70"/>
              <p:cNvSpPr/>
              <p:nvPr/>
            </p:nvSpPr>
            <p:spPr bwMode="auto">
              <a:xfrm>
                <a:off x="2663103" y="1318448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 err="1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endParaRPr lang="en-US" sz="1665" dirty="0" err="1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" name="Oval 71"/>
              <p:cNvSpPr/>
              <p:nvPr/>
            </p:nvSpPr>
            <p:spPr bwMode="auto">
              <a:xfrm>
                <a:off x="1526502" y="1325887"/>
                <a:ext cx="289921" cy="28992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none" lIns="76200" tIns="38100" rIns="76200" bIns="38100" numCol="1" rtlCol="0" anchor="ctr" anchorCtr="0" compatLnSpc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65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endParaRPr lang="en-US" sz="1665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22" name="Straight Arrow Connector 54"/>
            <p:cNvCxnSpPr/>
            <p:nvPr/>
          </p:nvCxnSpPr>
          <p:spPr bwMode="auto">
            <a:xfrm flipV="1">
              <a:off x="2949304" y="2506814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55"/>
            <p:cNvCxnSpPr>
              <a:stCxn id="38" idx="6"/>
              <a:endCxn id="37" idx="2"/>
            </p:cNvCxnSpPr>
            <p:nvPr/>
          </p:nvCxnSpPr>
          <p:spPr bwMode="auto">
            <a:xfrm>
              <a:off x="4085905" y="2499375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Straight Arrow Connector 56"/>
            <p:cNvCxnSpPr>
              <a:stCxn id="37" idx="6"/>
              <a:endCxn id="36" idx="2"/>
            </p:cNvCxnSpPr>
            <p:nvPr/>
          </p:nvCxnSpPr>
          <p:spPr bwMode="auto">
            <a:xfrm flipV="1">
              <a:off x="5222506" y="2499375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44" idx="7"/>
              <a:endCxn id="38" idx="3"/>
            </p:cNvCxnSpPr>
            <p:nvPr/>
          </p:nvCxnSpPr>
          <p:spPr bwMode="auto">
            <a:xfrm rot="5400000" flipH="1" flipV="1">
              <a:off x="3260739" y="2855136"/>
              <a:ext cx="830961" cy="32444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58"/>
            <p:cNvCxnSpPr>
              <a:stCxn id="46" idx="1"/>
              <a:endCxn id="37" idx="5"/>
            </p:cNvCxnSpPr>
            <p:nvPr/>
          </p:nvCxnSpPr>
          <p:spPr bwMode="auto">
            <a:xfrm rot="16200000" flipV="1">
              <a:off x="4930510" y="2858854"/>
              <a:ext cx="823522" cy="32444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Arrow Connector 59"/>
            <p:cNvCxnSpPr>
              <a:stCxn id="45" idx="7"/>
              <a:endCxn id="37" idx="3"/>
            </p:cNvCxnSpPr>
            <p:nvPr/>
          </p:nvCxnSpPr>
          <p:spPr bwMode="auto">
            <a:xfrm rot="5400000" flipH="1" flipV="1">
              <a:off x="4381634" y="2839430"/>
              <a:ext cx="823522" cy="36329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Straight Arrow Connector 60"/>
            <p:cNvCxnSpPr>
              <a:stCxn id="45" idx="1"/>
              <a:endCxn id="38" idx="5"/>
            </p:cNvCxnSpPr>
            <p:nvPr/>
          </p:nvCxnSpPr>
          <p:spPr bwMode="auto">
            <a:xfrm rot="16200000" flipV="1">
              <a:off x="3809615" y="2835710"/>
              <a:ext cx="830961" cy="36329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Straight Arrow Connector 61"/>
            <p:cNvCxnSpPr>
              <a:stCxn id="43" idx="6"/>
              <a:endCxn id="42" idx="2"/>
            </p:cNvCxnSpPr>
            <p:nvPr/>
          </p:nvCxnSpPr>
          <p:spPr bwMode="auto">
            <a:xfrm flipV="1">
              <a:off x="2949304" y="4563869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Straight Arrow Connector 62"/>
            <p:cNvCxnSpPr>
              <a:stCxn id="42" idx="6"/>
              <a:endCxn id="41" idx="2"/>
            </p:cNvCxnSpPr>
            <p:nvPr/>
          </p:nvCxnSpPr>
          <p:spPr bwMode="auto">
            <a:xfrm>
              <a:off x="4085905" y="4563869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Straight Arrow Connector 63"/>
            <p:cNvCxnSpPr>
              <a:stCxn id="41" idx="6"/>
              <a:endCxn id="40" idx="2"/>
            </p:cNvCxnSpPr>
            <p:nvPr/>
          </p:nvCxnSpPr>
          <p:spPr bwMode="auto">
            <a:xfrm flipV="1">
              <a:off x="5222506" y="4563869"/>
              <a:ext cx="84668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64"/>
            <p:cNvCxnSpPr>
              <a:stCxn id="42" idx="1"/>
              <a:endCxn id="44" idx="5"/>
            </p:cNvCxnSpPr>
            <p:nvPr/>
          </p:nvCxnSpPr>
          <p:spPr bwMode="auto">
            <a:xfrm rot="16200000" flipV="1">
              <a:off x="3264459" y="3887382"/>
              <a:ext cx="823523" cy="32444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Straight Arrow Connector 65"/>
            <p:cNvCxnSpPr>
              <a:stCxn id="41" idx="7"/>
              <a:endCxn id="46" idx="3"/>
            </p:cNvCxnSpPr>
            <p:nvPr/>
          </p:nvCxnSpPr>
          <p:spPr bwMode="auto">
            <a:xfrm rot="5400000" flipH="1" flipV="1">
              <a:off x="4926790" y="3891101"/>
              <a:ext cx="830962" cy="32444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66"/>
            <p:cNvCxnSpPr>
              <a:stCxn id="41" idx="1"/>
              <a:endCxn id="45" idx="5"/>
            </p:cNvCxnSpPr>
            <p:nvPr/>
          </p:nvCxnSpPr>
          <p:spPr bwMode="auto">
            <a:xfrm rot="16200000" flipV="1">
              <a:off x="4377915" y="3871676"/>
              <a:ext cx="830962" cy="36329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67"/>
            <p:cNvCxnSpPr>
              <a:stCxn id="42" idx="7"/>
              <a:endCxn id="45" idx="3"/>
            </p:cNvCxnSpPr>
            <p:nvPr/>
          </p:nvCxnSpPr>
          <p:spPr bwMode="auto">
            <a:xfrm rot="5400000" flipH="1" flipV="1">
              <a:off x="3813334" y="3867957"/>
              <a:ext cx="823523" cy="36329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7" name="Straight Arrow Connector 79"/>
          <p:cNvCxnSpPr>
            <a:endCxn id="17" idx="2"/>
          </p:cNvCxnSpPr>
          <p:nvPr/>
        </p:nvCxnSpPr>
        <p:spPr bwMode="auto">
          <a:xfrm flipV="1">
            <a:off x="3344334" y="2542627"/>
            <a:ext cx="2053167" cy="0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arrow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Oval 80"/>
          <p:cNvSpPr/>
          <p:nvPr/>
        </p:nvSpPr>
        <p:spPr bwMode="auto">
          <a:xfrm>
            <a:off x="5461001" y="2423550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Oval 81"/>
          <p:cNvSpPr/>
          <p:nvPr/>
        </p:nvSpPr>
        <p:spPr bwMode="auto">
          <a:xfrm>
            <a:off x="5461001" y="4125651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Oval 82"/>
          <p:cNvSpPr/>
          <p:nvPr/>
        </p:nvSpPr>
        <p:spPr bwMode="auto">
          <a:xfrm>
            <a:off x="1905001" y="3871651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Oval 83"/>
          <p:cNvSpPr/>
          <p:nvPr/>
        </p:nvSpPr>
        <p:spPr bwMode="auto">
          <a:xfrm>
            <a:off x="1917400" y="3376050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Oval 84"/>
          <p:cNvSpPr/>
          <p:nvPr/>
        </p:nvSpPr>
        <p:spPr bwMode="auto">
          <a:xfrm>
            <a:off x="1905001" y="3859252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Oval 85"/>
          <p:cNvSpPr/>
          <p:nvPr/>
        </p:nvSpPr>
        <p:spPr bwMode="auto">
          <a:xfrm>
            <a:off x="1917400" y="3363651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Oval 86"/>
          <p:cNvSpPr/>
          <p:nvPr/>
        </p:nvSpPr>
        <p:spPr bwMode="auto">
          <a:xfrm>
            <a:off x="5037525" y="3268257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Oval 87"/>
          <p:cNvSpPr/>
          <p:nvPr/>
        </p:nvSpPr>
        <p:spPr bwMode="auto">
          <a:xfrm>
            <a:off x="5952317" y="3268257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Oval 88"/>
          <p:cNvSpPr/>
          <p:nvPr/>
        </p:nvSpPr>
        <p:spPr bwMode="auto">
          <a:xfrm>
            <a:off x="6425900" y="4131563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Oval 89"/>
          <p:cNvSpPr/>
          <p:nvPr/>
        </p:nvSpPr>
        <p:spPr bwMode="auto">
          <a:xfrm>
            <a:off x="6425900" y="2411151"/>
            <a:ext cx="241601" cy="24160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65" dirty="0" err="1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sz="1665" dirty="0" err="1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90"/>
          <p:cNvSpPr/>
          <p:nvPr/>
        </p:nvSpPr>
        <p:spPr bwMode="auto">
          <a:xfrm rot="16200000">
            <a:off x="634079" y="3237576"/>
            <a:ext cx="2414847" cy="63500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335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Scheduler</a:t>
            </a:r>
            <a:endParaRPr lang="en-US" sz="3335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91"/>
          <p:cNvSpPr txBox="1"/>
          <p:nvPr/>
        </p:nvSpPr>
        <p:spPr>
          <a:xfrm>
            <a:off x="1422400" y="5049520"/>
            <a:ext cx="7062470" cy="4191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tx1"/>
                </a:solidFill>
                <a:latin typeface="Eras Medium ITC" pitchFamily="34" charset="0"/>
                <a:ea typeface="MS PGothic" panose="020B0600070205080204" pitchFamily="-111" charset="-128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5pPr>
            <a:lvl6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6pPr>
            <a:lvl7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7pPr>
            <a:lvl8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8pPr>
            <a:lvl9pPr>
              <a:defRPr>
                <a:solidFill>
                  <a:schemeClr val="tx1"/>
                </a:solidFill>
                <a:latin typeface="Tahoma" panose="020B0604030504040204" pitchFamily="-64" charset="0"/>
                <a:ea typeface="MS PGothic" panose="020B0600070205080204" pitchFamily="-111" charset="-128"/>
              </a:defRPr>
            </a:lvl9pPr>
          </a:lstStyle>
          <a:p>
            <a:r>
              <a:rPr lang="en-US" sz="2335" dirty="0">
                <a:latin typeface="微软雅黑" panose="020B0503020204020204" charset="-122"/>
                <a:ea typeface="微软雅黑" panose="020B0503020204020204" charset="-122"/>
              </a:rPr>
              <a:t>The process </a:t>
            </a:r>
            <a:r>
              <a:rPr lang="en-US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repeats</a:t>
            </a:r>
            <a:r>
              <a:rPr lang="en-US" sz="2335" dirty="0">
                <a:latin typeface="微软雅黑" panose="020B0503020204020204" charset="-122"/>
                <a:ea typeface="微软雅黑" panose="020B0503020204020204" charset="-122"/>
              </a:rPr>
              <a:t> until the scheduler is </a:t>
            </a:r>
            <a:r>
              <a:rPr lang="en-US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empty</a:t>
            </a:r>
            <a:endParaRPr lang="en-US" sz="233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75480" y="187960"/>
            <a:ext cx="43922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异步</a:t>
            </a:r>
            <a:r>
              <a:rPr lang="en-US" altLang="zh-CN" sz="1600"/>
              <a:t>scheduler</a:t>
            </a:r>
            <a:r>
              <a:rPr lang="zh-CN" altLang="en-US" sz="1600"/>
              <a:t>终止条件：</a:t>
            </a:r>
            <a:endParaRPr lang="zh-CN" altLang="en-US" sz="1600"/>
          </a:p>
          <a:p>
            <a:r>
              <a:rPr lang="en-US" altLang="zh-CN" sz="1600"/>
              <a:t>1.scheduler</a:t>
            </a:r>
            <a:r>
              <a:rPr lang="zh-CN" altLang="en-US" sz="1600"/>
              <a:t>中不再有节点未被处理，即为空</a:t>
            </a:r>
            <a:endParaRPr lang="zh-CN" altLang="en-US" sz="1600"/>
          </a:p>
          <a:p>
            <a:r>
              <a:rPr lang="en-US" altLang="zh-CN" sz="1600"/>
              <a:t>2.scheduler</a:t>
            </a:r>
            <a:r>
              <a:rPr lang="zh-CN" altLang="en-US" sz="1600"/>
              <a:t>中新一轮的节点更新的变化小于一个阈值</a:t>
            </a:r>
            <a:endParaRPr lang="zh-CN" altLang="en-US" sz="1600"/>
          </a:p>
        </p:txBody>
      </p:sp>
      <p:sp>
        <p:nvSpPr>
          <p:cNvPr id="61" name="文本框 60"/>
          <p:cNvSpPr txBox="1"/>
          <p:nvPr/>
        </p:nvSpPr>
        <p:spPr>
          <a:xfrm>
            <a:off x="1327150" y="1781810"/>
            <a:ext cx="576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这页</a:t>
            </a:r>
            <a:r>
              <a:rPr lang="en-US" altLang="zh-CN"/>
              <a:t>PPT</a:t>
            </a:r>
            <a:r>
              <a:rPr lang="zh-CN" altLang="en-US"/>
              <a:t>需要放映出来复习，看过程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622E-6 6.01573E-8 L 0.09936 -0.1119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8" y="-559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93 L 0.10092 0.134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" y="6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4 -0.01157 0.01667 -0.02291 -0.01199 0 C -0.04065 0.0229 -0.09641 0.11892 -0.17214 0.13674 C -0.24787 0.15455 -0.35731 0.13049 -0.46674 0.10666 " pathEditMode="relative" ptsTypes="aaaA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254 -0.05206 -0.12507 -0.10389 -0.20237 -0.10459 C -0.27966 -0.10528 -0.37173 -0.05461 -0.46379 -0.00394 " pathEditMode="relative" ptsTypes="aaA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622E-6 6.01573E-8 L 0.09936 -0.11199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8" y="-559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-0.00093 L 0.10092 0.13442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" y="67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075E-6 1.97131E-6 C -0.00903 0.03054 -0.01789 0.06108 -0.06253 0.07242 C -0.10752 0.08376 -0.19645 0.06316 -0.26889 0.06825 C -0.34115 0.07334 -0.44016 0.1062 -0.49696 0.1025 C -0.55376 0.09879 -0.58155 0.07242 -0.60934 0.04627 " pathEditMode="relative" rAng="0" ptsTypes="aaaaA">
                                      <p:cBhvr>
                                        <p:cTn id="10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67" y="5298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614E-7 1.38362E-6 C -0.01094 -0.02291 -0.02171 -0.04512 -0.06601 -0.04604 C -0.11047 -0.04697 -0.20584 -0.00532 -0.26611 -0.00579 C -0.32638 -0.00602 -0.37676 -0.02753 -0.42713 -0.04882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65" y="-245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5119E-6 -1.23091E-6 C -0.0224 0.03309 -0.04429 0.06617 -0.08216 0.07381 C -0.12002 0.08145 -0.15112 0.04419 -0.2272 0.04558 C -0.30345 0.04628 -0.42157 0.06247 -0.53951 0.07913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76" y="4072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36 -0.01874 -0.05072 -0.03748 -0.08615 -0.04836 C -0.12159 -0.05923 -0.16293 -0.06317 -0.21295 -0.06456 C -0.26298 -0.06594 -0.32291 -0.07127 -0.38666 -0.05646 C -0.4504 -0.04165 -0.52284 -0.00879 -0.5951 0.02406 " pathEditMode="relative" ptsTypes="aaaaA">
                                      <p:cBhvr>
                                        <p:cTn id="11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3" grpId="0" animBg="1"/>
      <p:bldP spid="13" grpId="1" animBg="1"/>
      <p:bldP spid="16" grpId="0" animBg="1"/>
      <p:bldP spid="17" grpId="0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9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Asynchronous </a:t>
            </a:r>
            <a:r>
              <a:rPr kumimoji="1" lang="en-GB" altLang="zh-CN" dirty="0"/>
              <a:t>Scheduler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42960" cy="3771636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</a:rPr>
              <a:t>The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</a:rPr>
              <a:t>choice</a:t>
            </a:r>
            <a:r>
              <a:rPr lang="en-US" altLang="zh-CN" sz="2000" dirty="0">
                <a:solidFill>
                  <a:prstClr val="black"/>
                </a:solidFill>
                <a:ea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</a:rPr>
              <a:t>of scheduler affects the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</a:rPr>
              <a:t>correctness</a:t>
            </a: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</a:rPr>
              <a:t> and parallel 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</a:rPr>
              <a:t>performance</a:t>
            </a:r>
            <a:r>
              <a:rPr lang="en-US" altLang="zh-CN" dirty="0">
                <a:solidFill>
                  <a:prstClr val="black"/>
                </a:solidFill>
                <a:ea typeface="Verdana" panose="020B0604030504040204" pitchFamily="34" charset="0"/>
              </a:rPr>
              <a:t> of the algorithm</a:t>
            </a:r>
            <a:endParaRPr kumimoji="1" lang="en-GB" altLang="zh-CN" dirty="0"/>
          </a:p>
          <a:p>
            <a:r>
              <a:rPr kumimoji="1" lang="en-GB" altLang="zh-CN" dirty="0" err="1"/>
              <a:t>GraphLab</a:t>
            </a:r>
            <a:r>
              <a:rPr kumimoji="1" lang="en-GB" altLang="zh-CN" dirty="0"/>
              <a:t> provides several different schedulers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Vertices are updated</a:t>
            </a:r>
            <a:endParaRPr kumimoji="1" lang="en-GB" altLang="zh-CN" dirty="0"/>
          </a:p>
          <a:p>
            <a:r>
              <a:rPr kumimoji="1" lang="en-GB" altLang="zh-CN" dirty="0"/>
              <a:t>	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</a:t>
            </a:r>
            <a:r>
              <a:rPr kumimoji="1" lang="en-GB" altLang="zh-CN" dirty="0"/>
              <a:t> Round Robin, FIFO, Priority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async: race and race-free execution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Race: what happen if two UPDATE concurrently execute? </a:t>
            </a:r>
            <a:endParaRPr kumimoji="1" lang="en-GB" altLang="zh-CN" dirty="0"/>
          </a:p>
          <a:p>
            <a:r>
              <a:rPr kumimoji="1" lang="en-GB" altLang="zh-CN" dirty="0"/>
              <a:t>How much can computation overlap?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reeform 41"/>
          <p:cNvSpPr/>
          <p:nvPr/>
        </p:nvSpPr>
        <p:spPr>
          <a:xfrm>
            <a:off x="5454057" y="2163375"/>
            <a:ext cx="1403943" cy="3091791"/>
          </a:xfrm>
          <a:custGeom>
            <a:avLst/>
            <a:gdLst>
              <a:gd name="connsiteX0" fmla="*/ 1505586 w 1506368"/>
              <a:gd name="connsiteY0" fmla="*/ 1990232 h 4046490"/>
              <a:gd name="connsiteX1" fmla="*/ 787733 w 1506368"/>
              <a:gd name="connsiteY1" fmla="*/ 236903 h 4046490"/>
              <a:gd name="connsiteX2" fmla="*/ 856 w 1506368"/>
              <a:gd name="connsiteY2" fmla="*/ 209292 h 4046490"/>
              <a:gd name="connsiteX3" fmla="*/ 622075 w 1506368"/>
              <a:gd name="connsiteY3" fmla="*/ 2017843 h 4046490"/>
              <a:gd name="connsiteX4" fmla="*/ 856 w 1506368"/>
              <a:gd name="connsiteY4" fmla="*/ 3826395 h 4046490"/>
              <a:gd name="connsiteX5" fmla="*/ 649684 w 1506368"/>
              <a:gd name="connsiteY5" fmla="*/ 3812589 h 4046490"/>
              <a:gd name="connsiteX6" fmla="*/ 1505586 w 1506368"/>
              <a:gd name="connsiteY6" fmla="*/ 1990232 h 4046490"/>
              <a:gd name="connsiteX0-1" fmla="*/ 1505586 w 1506368"/>
              <a:gd name="connsiteY0-2" fmla="*/ 1900908 h 3957166"/>
              <a:gd name="connsiteX1-3" fmla="*/ 787733 w 1506368"/>
              <a:gd name="connsiteY1-4" fmla="*/ 147579 h 3957166"/>
              <a:gd name="connsiteX2-5" fmla="*/ 856 w 1506368"/>
              <a:gd name="connsiteY2-6" fmla="*/ 299442 h 3957166"/>
              <a:gd name="connsiteX3-7" fmla="*/ 622075 w 1506368"/>
              <a:gd name="connsiteY3-8" fmla="*/ 1928519 h 3957166"/>
              <a:gd name="connsiteX4-9" fmla="*/ 856 w 1506368"/>
              <a:gd name="connsiteY4-10" fmla="*/ 3737071 h 3957166"/>
              <a:gd name="connsiteX5-11" fmla="*/ 649684 w 1506368"/>
              <a:gd name="connsiteY5-12" fmla="*/ 3723265 h 3957166"/>
              <a:gd name="connsiteX6-13" fmla="*/ 1505586 w 1506368"/>
              <a:gd name="connsiteY6-14" fmla="*/ 1900908 h 3957166"/>
              <a:gd name="connsiteX0-15" fmla="*/ 1505455 w 1506076"/>
              <a:gd name="connsiteY0-16" fmla="*/ 1844725 h 3900983"/>
              <a:gd name="connsiteX1-17" fmla="*/ 773798 w 1506076"/>
              <a:gd name="connsiteY1-18" fmla="*/ 174230 h 3900983"/>
              <a:gd name="connsiteX2-19" fmla="*/ 725 w 1506076"/>
              <a:gd name="connsiteY2-20" fmla="*/ 243259 h 3900983"/>
              <a:gd name="connsiteX3-21" fmla="*/ 621944 w 1506076"/>
              <a:gd name="connsiteY3-22" fmla="*/ 1872336 h 3900983"/>
              <a:gd name="connsiteX4-23" fmla="*/ 725 w 1506076"/>
              <a:gd name="connsiteY4-24" fmla="*/ 3680888 h 3900983"/>
              <a:gd name="connsiteX5-25" fmla="*/ 649553 w 1506076"/>
              <a:gd name="connsiteY5-26" fmla="*/ 3667082 h 3900983"/>
              <a:gd name="connsiteX6-27" fmla="*/ 1505455 w 1506076"/>
              <a:gd name="connsiteY6-28" fmla="*/ 1844725 h 3900983"/>
              <a:gd name="connsiteX0-29" fmla="*/ 1505455 w 1506076"/>
              <a:gd name="connsiteY0-30" fmla="*/ 1779129 h 3835387"/>
              <a:gd name="connsiteX1-31" fmla="*/ 773798 w 1506076"/>
              <a:gd name="connsiteY1-32" fmla="*/ 108634 h 3835387"/>
              <a:gd name="connsiteX2-33" fmla="*/ 725 w 1506076"/>
              <a:gd name="connsiteY2-34" fmla="*/ 343332 h 3835387"/>
              <a:gd name="connsiteX3-35" fmla="*/ 621944 w 1506076"/>
              <a:gd name="connsiteY3-36" fmla="*/ 1806740 h 3835387"/>
              <a:gd name="connsiteX4-37" fmla="*/ 725 w 1506076"/>
              <a:gd name="connsiteY4-38" fmla="*/ 3615292 h 3835387"/>
              <a:gd name="connsiteX5-39" fmla="*/ 649553 w 1506076"/>
              <a:gd name="connsiteY5-40" fmla="*/ 3601486 h 3835387"/>
              <a:gd name="connsiteX6-41" fmla="*/ 1505455 w 1506076"/>
              <a:gd name="connsiteY6-42" fmla="*/ 1779129 h 3835387"/>
              <a:gd name="connsiteX0-43" fmla="*/ 1629698 w 1630216"/>
              <a:gd name="connsiteY0-44" fmla="*/ 1779129 h 3835387"/>
              <a:gd name="connsiteX1-45" fmla="*/ 773798 w 1630216"/>
              <a:gd name="connsiteY1-46" fmla="*/ 108634 h 3835387"/>
              <a:gd name="connsiteX2-47" fmla="*/ 725 w 1630216"/>
              <a:gd name="connsiteY2-48" fmla="*/ 343332 h 3835387"/>
              <a:gd name="connsiteX3-49" fmla="*/ 621944 w 1630216"/>
              <a:gd name="connsiteY3-50" fmla="*/ 1806740 h 3835387"/>
              <a:gd name="connsiteX4-51" fmla="*/ 725 w 1630216"/>
              <a:gd name="connsiteY4-52" fmla="*/ 3615292 h 3835387"/>
              <a:gd name="connsiteX5-53" fmla="*/ 649553 w 1630216"/>
              <a:gd name="connsiteY5-54" fmla="*/ 3601486 h 3835387"/>
              <a:gd name="connsiteX6-55" fmla="*/ 1629698 w 1630216"/>
              <a:gd name="connsiteY6-56" fmla="*/ 1779129 h 3835387"/>
              <a:gd name="connsiteX0-57" fmla="*/ 1629174 w 1629692"/>
              <a:gd name="connsiteY0-58" fmla="*/ 1777249 h 3833507"/>
              <a:gd name="connsiteX1-59" fmla="*/ 773274 w 1629692"/>
              <a:gd name="connsiteY1-60" fmla="*/ 106754 h 3833507"/>
              <a:gd name="connsiteX2-61" fmla="*/ 201 w 1629692"/>
              <a:gd name="connsiteY2-62" fmla="*/ 341452 h 3833507"/>
              <a:gd name="connsiteX3-63" fmla="*/ 690444 w 1629692"/>
              <a:gd name="connsiteY3-64" fmla="*/ 1749637 h 3833507"/>
              <a:gd name="connsiteX4-65" fmla="*/ 201 w 1629692"/>
              <a:gd name="connsiteY4-66" fmla="*/ 3613412 h 3833507"/>
              <a:gd name="connsiteX5-67" fmla="*/ 649029 w 1629692"/>
              <a:gd name="connsiteY5-68" fmla="*/ 3599606 h 3833507"/>
              <a:gd name="connsiteX6-69" fmla="*/ 1629174 w 1629692"/>
              <a:gd name="connsiteY6-70" fmla="*/ 1777249 h 3833507"/>
              <a:gd name="connsiteX0-71" fmla="*/ 1684214 w 1684732"/>
              <a:gd name="connsiteY0-72" fmla="*/ 1777249 h 3710149"/>
              <a:gd name="connsiteX1-73" fmla="*/ 828314 w 1684732"/>
              <a:gd name="connsiteY1-74" fmla="*/ 106754 h 3710149"/>
              <a:gd name="connsiteX2-75" fmla="*/ 55241 w 1684732"/>
              <a:gd name="connsiteY2-76" fmla="*/ 341452 h 3710149"/>
              <a:gd name="connsiteX3-77" fmla="*/ 745484 w 1684732"/>
              <a:gd name="connsiteY3-78" fmla="*/ 1749637 h 3710149"/>
              <a:gd name="connsiteX4-79" fmla="*/ 21 w 1684732"/>
              <a:gd name="connsiteY4-80" fmla="*/ 3323492 h 3710149"/>
              <a:gd name="connsiteX5-81" fmla="*/ 704069 w 1684732"/>
              <a:gd name="connsiteY5-82" fmla="*/ 3599606 h 3710149"/>
              <a:gd name="connsiteX6-83" fmla="*/ 1684214 w 1684732"/>
              <a:gd name="connsiteY6-84" fmla="*/ 1777249 h 37101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84732" h="3710149">
                <a:moveTo>
                  <a:pt x="1684214" y="1777249"/>
                </a:moveTo>
                <a:cubicBezTo>
                  <a:pt x="1704921" y="1195107"/>
                  <a:pt x="1099810" y="346054"/>
                  <a:pt x="828314" y="106754"/>
                </a:cubicBezTo>
                <a:cubicBezTo>
                  <a:pt x="556819" y="-132546"/>
                  <a:pt x="69046" y="67638"/>
                  <a:pt x="55241" y="341452"/>
                </a:cubicBezTo>
                <a:cubicBezTo>
                  <a:pt x="41436" y="615266"/>
                  <a:pt x="754687" y="1252630"/>
                  <a:pt x="745484" y="1749637"/>
                </a:cubicBezTo>
                <a:cubicBezTo>
                  <a:pt x="736281" y="2246644"/>
                  <a:pt x="-4581" y="3024368"/>
                  <a:pt x="21" y="3323492"/>
                </a:cubicBezTo>
                <a:cubicBezTo>
                  <a:pt x="4622" y="3622616"/>
                  <a:pt x="423370" y="3857313"/>
                  <a:pt x="704069" y="3599606"/>
                </a:cubicBezTo>
                <a:cubicBezTo>
                  <a:pt x="984768" y="3341899"/>
                  <a:pt x="1663507" y="2359391"/>
                  <a:pt x="1684214" y="1777249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6" name="Rounded Rectangle 42"/>
          <p:cNvSpPr/>
          <p:nvPr/>
        </p:nvSpPr>
        <p:spPr bwMode="auto">
          <a:xfrm>
            <a:off x="2929617" y="4446587"/>
            <a:ext cx="1968500" cy="82550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7" name="Rounded Rectangle 43"/>
          <p:cNvSpPr/>
          <p:nvPr/>
        </p:nvSpPr>
        <p:spPr bwMode="auto">
          <a:xfrm>
            <a:off x="2929617" y="2097087"/>
            <a:ext cx="1968500" cy="825500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grpSp>
        <p:nvGrpSpPr>
          <p:cNvPr id="8" name="Group 55"/>
          <p:cNvGrpSpPr/>
          <p:nvPr/>
        </p:nvGrpSpPr>
        <p:grpSpPr>
          <a:xfrm>
            <a:off x="3604204" y="2095500"/>
            <a:ext cx="3129521" cy="3209828"/>
            <a:chOff x="2420044" y="1979296"/>
            <a:chExt cx="3755425" cy="3851794"/>
          </a:xfrm>
        </p:grpSpPr>
        <p:sp>
          <p:nvSpPr>
            <p:cNvPr id="9" name="Cross 54"/>
            <p:cNvSpPr/>
            <p:nvPr/>
          </p:nvSpPr>
          <p:spPr bwMode="auto">
            <a:xfrm rot="2844760">
              <a:off x="2371860" y="2027480"/>
              <a:ext cx="3851794" cy="3755425"/>
            </a:xfrm>
            <a:custGeom>
              <a:avLst/>
              <a:gdLst>
                <a:gd name="connsiteX0" fmla="*/ 0 w 3661903"/>
                <a:gd name="connsiteY0" fmla="*/ 1387986 h 3577376"/>
                <a:gd name="connsiteX1" fmla="*/ 1387986 w 3661903"/>
                <a:gd name="connsiteY1" fmla="*/ 1387986 h 3577376"/>
                <a:gd name="connsiteX2" fmla="*/ 1387986 w 3661903"/>
                <a:gd name="connsiteY2" fmla="*/ 0 h 3577376"/>
                <a:gd name="connsiteX3" fmla="*/ 2273917 w 3661903"/>
                <a:gd name="connsiteY3" fmla="*/ 0 h 3577376"/>
                <a:gd name="connsiteX4" fmla="*/ 2273917 w 3661903"/>
                <a:gd name="connsiteY4" fmla="*/ 1387986 h 3577376"/>
                <a:gd name="connsiteX5" fmla="*/ 3661903 w 3661903"/>
                <a:gd name="connsiteY5" fmla="*/ 1387986 h 3577376"/>
                <a:gd name="connsiteX6" fmla="*/ 3661903 w 3661903"/>
                <a:gd name="connsiteY6" fmla="*/ 2189390 h 3577376"/>
                <a:gd name="connsiteX7" fmla="*/ 2273917 w 3661903"/>
                <a:gd name="connsiteY7" fmla="*/ 2189390 h 3577376"/>
                <a:gd name="connsiteX8" fmla="*/ 2273917 w 3661903"/>
                <a:gd name="connsiteY8" fmla="*/ 3577376 h 3577376"/>
                <a:gd name="connsiteX9" fmla="*/ 1387986 w 3661903"/>
                <a:gd name="connsiteY9" fmla="*/ 3577376 h 3577376"/>
                <a:gd name="connsiteX10" fmla="*/ 1387986 w 3661903"/>
                <a:gd name="connsiteY10" fmla="*/ 2189390 h 3577376"/>
                <a:gd name="connsiteX11" fmla="*/ 0 w 3661903"/>
                <a:gd name="connsiteY11" fmla="*/ 2189390 h 3577376"/>
                <a:gd name="connsiteX12" fmla="*/ 0 w 3661903"/>
                <a:gd name="connsiteY12" fmla="*/ 1387986 h 3577376"/>
                <a:gd name="connsiteX0-1" fmla="*/ 0 w 3661903"/>
                <a:gd name="connsiteY0-2" fmla="*/ 1387986 h 3577376"/>
                <a:gd name="connsiteX1-3" fmla="*/ 1387986 w 3661903"/>
                <a:gd name="connsiteY1-4" fmla="*/ 1387986 h 3577376"/>
                <a:gd name="connsiteX2-5" fmla="*/ 754440 w 3661903"/>
                <a:gd name="connsiteY2-6" fmla="*/ 36444 h 3577376"/>
                <a:gd name="connsiteX3-7" fmla="*/ 2273917 w 3661903"/>
                <a:gd name="connsiteY3-8" fmla="*/ 0 h 3577376"/>
                <a:gd name="connsiteX4-9" fmla="*/ 2273917 w 3661903"/>
                <a:gd name="connsiteY4-10" fmla="*/ 1387986 h 3577376"/>
                <a:gd name="connsiteX5-11" fmla="*/ 3661903 w 3661903"/>
                <a:gd name="connsiteY5-12" fmla="*/ 1387986 h 3577376"/>
                <a:gd name="connsiteX6-13" fmla="*/ 3661903 w 3661903"/>
                <a:gd name="connsiteY6-14" fmla="*/ 2189390 h 3577376"/>
                <a:gd name="connsiteX7-15" fmla="*/ 2273917 w 3661903"/>
                <a:gd name="connsiteY7-16" fmla="*/ 2189390 h 3577376"/>
                <a:gd name="connsiteX8-17" fmla="*/ 2273917 w 3661903"/>
                <a:gd name="connsiteY8-18" fmla="*/ 3577376 h 3577376"/>
                <a:gd name="connsiteX9-19" fmla="*/ 1387986 w 3661903"/>
                <a:gd name="connsiteY9-20" fmla="*/ 3577376 h 3577376"/>
                <a:gd name="connsiteX10-21" fmla="*/ 1387986 w 3661903"/>
                <a:gd name="connsiteY10-22" fmla="*/ 2189390 h 3577376"/>
                <a:gd name="connsiteX11-23" fmla="*/ 0 w 3661903"/>
                <a:gd name="connsiteY11-24" fmla="*/ 2189390 h 3577376"/>
                <a:gd name="connsiteX12-25" fmla="*/ 0 w 3661903"/>
                <a:gd name="connsiteY12-26" fmla="*/ 1387986 h 3577376"/>
                <a:gd name="connsiteX0-27" fmla="*/ 0 w 3661903"/>
                <a:gd name="connsiteY0-28" fmla="*/ 1390554 h 3579944"/>
                <a:gd name="connsiteX1-29" fmla="*/ 1387986 w 3661903"/>
                <a:gd name="connsiteY1-30" fmla="*/ 1390554 h 3579944"/>
                <a:gd name="connsiteX2-31" fmla="*/ 754440 w 3661903"/>
                <a:gd name="connsiteY2-32" fmla="*/ 39012 h 3579944"/>
                <a:gd name="connsiteX3-33" fmla="*/ 1638727 w 3661903"/>
                <a:gd name="connsiteY3-34" fmla="*/ 0 h 3579944"/>
                <a:gd name="connsiteX4-35" fmla="*/ 2273917 w 3661903"/>
                <a:gd name="connsiteY4-36" fmla="*/ 1390554 h 3579944"/>
                <a:gd name="connsiteX5-37" fmla="*/ 3661903 w 3661903"/>
                <a:gd name="connsiteY5-38" fmla="*/ 1390554 h 3579944"/>
                <a:gd name="connsiteX6-39" fmla="*/ 3661903 w 3661903"/>
                <a:gd name="connsiteY6-40" fmla="*/ 2191958 h 3579944"/>
                <a:gd name="connsiteX7-41" fmla="*/ 2273917 w 3661903"/>
                <a:gd name="connsiteY7-42" fmla="*/ 2191958 h 3579944"/>
                <a:gd name="connsiteX8-43" fmla="*/ 2273917 w 3661903"/>
                <a:gd name="connsiteY8-44" fmla="*/ 3579944 h 3579944"/>
                <a:gd name="connsiteX9-45" fmla="*/ 1387986 w 3661903"/>
                <a:gd name="connsiteY9-46" fmla="*/ 3579944 h 3579944"/>
                <a:gd name="connsiteX10-47" fmla="*/ 1387986 w 3661903"/>
                <a:gd name="connsiteY10-48" fmla="*/ 2191958 h 3579944"/>
                <a:gd name="connsiteX11-49" fmla="*/ 0 w 3661903"/>
                <a:gd name="connsiteY11-50" fmla="*/ 2191958 h 3579944"/>
                <a:gd name="connsiteX12-51" fmla="*/ 0 w 3661903"/>
                <a:gd name="connsiteY12-52" fmla="*/ 1390554 h 3579944"/>
                <a:gd name="connsiteX0-53" fmla="*/ 0 w 3734110"/>
                <a:gd name="connsiteY0-54" fmla="*/ 1390554 h 3579944"/>
                <a:gd name="connsiteX1-55" fmla="*/ 1387986 w 3734110"/>
                <a:gd name="connsiteY1-56" fmla="*/ 1390554 h 3579944"/>
                <a:gd name="connsiteX2-57" fmla="*/ 754440 w 3734110"/>
                <a:gd name="connsiteY2-58" fmla="*/ 39012 h 3579944"/>
                <a:gd name="connsiteX3-59" fmla="*/ 1638727 w 3734110"/>
                <a:gd name="connsiteY3-60" fmla="*/ 0 h 3579944"/>
                <a:gd name="connsiteX4-61" fmla="*/ 2273917 w 3734110"/>
                <a:gd name="connsiteY4-62" fmla="*/ 1390554 h 3579944"/>
                <a:gd name="connsiteX5-63" fmla="*/ 3661903 w 3734110"/>
                <a:gd name="connsiteY5-64" fmla="*/ 1390554 h 3579944"/>
                <a:gd name="connsiteX6-65" fmla="*/ 3734110 w 3734110"/>
                <a:gd name="connsiteY6-66" fmla="*/ 2745835 h 3579944"/>
                <a:gd name="connsiteX7-67" fmla="*/ 2273917 w 3734110"/>
                <a:gd name="connsiteY7-68" fmla="*/ 2191958 h 3579944"/>
                <a:gd name="connsiteX8-69" fmla="*/ 2273917 w 3734110"/>
                <a:gd name="connsiteY8-70" fmla="*/ 3579944 h 3579944"/>
                <a:gd name="connsiteX9-71" fmla="*/ 1387986 w 3734110"/>
                <a:gd name="connsiteY9-72" fmla="*/ 3579944 h 3579944"/>
                <a:gd name="connsiteX10-73" fmla="*/ 1387986 w 3734110"/>
                <a:gd name="connsiteY10-74" fmla="*/ 2191958 h 3579944"/>
                <a:gd name="connsiteX11-75" fmla="*/ 0 w 3734110"/>
                <a:gd name="connsiteY11-76" fmla="*/ 2191958 h 3579944"/>
                <a:gd name="connsiteX12-77" fmla="*/ 0 w 3734110"/>
                <a:gd name="connsiteY12-78" fmla="*/ 1390554 h 3579944"/>
                <a:gd name="connsiteX0-79" fmla="*/ 0 w 3840983"/>
                <a:gd name="connsiteY0-80" fmla="*/ 1390554 h 3579944"/>
                <a:gd name="connsiteX1-81" fmla="*/ 1387986 w 3840983"/>
                <a:gd name="connsiteY1-82" fmla="*/ 1390554 h 3579944"/>
                <a:gd name="connsiteX2-83" fmla="*/ 754440 w 3840983"/>
                <a:gd name="connsiteY2-84" fmla="*/ 39012 h 3579944"/>
                <a:gd name="connsiteX3-85" fmla="*/ 1638727 w 3840983"/>
                <a:gd name="connsiteY3-86" fmla="*/ 0 h 3579944"/>
                <a:gd name="connsiteX4-87" fmla="*/ 2273917 w 3840983"/>
                <a:gd name="connsiteY4-88" fmla="*/ 1390554 h 3579944"/>
                <a:gd name="connsiteX5-89" fmla="*/ 3840983 w 3840983"/>
                <a:gd name="connsiteY5-90" fmla="*/ 1930162 h 3579944"/>
                <a:gd name="connsiteX6-91" fmla="*/ 3734110 w 3840983"/>
                <a:gd name="connsiteY6-92" fmla="*/ 2745835 h 3579944"/>
                <a:gd name="connsiteX7-93" fmla="*/ 2273917 w 3840983"/>
                <a:gd name="connsiteY7-94" fmla="*/ 2191958 h 3579944"/>
                <a:gd name="connsiteX8-95" fmla="*/ 2273917 w 3840983"/>
                <a:gd name="connsiteY8-96" fmla="*/ 3579944 h 3579944"/>
                <a:gd name="connsiteX9-97" fmla="*/ 1387986 w 3840983"/>
                <a:gd name="connsiteY9-98" fmla="*/ 3579944 h 3579944"/>
                <a:gd name="connsiteX10-99" fmla="*/ 1387986 w 3840983"/>
                <a:gd name="connsiteY10-100" fmla="*/ 2191958 h 3579944"/>
                <a:gd name="connsiteX11-101" fmla="*/ 0 w 3840983"/>
                <a:gd name="connsiteY11-102" fmla="*/ 2191958 h 3579944"/>
                <a:gd name="connsiteX12-103" fmla="*/ 0 w 3840983"/>
                <a:gd name="connsiteY12-104" fmla="*/ 1390554 h 3579944"/>
                <a:gd name="connsiteX0-105" fmla="*/ 0 w 3840983"/>
                <a:gd name="connsiteY0-106" fmla="*/ 1390554 h 3791847"/>
                <a:gd name="connsiteX1-107" fmla="*/ 1387986 w 3840983"/>
                <a:gd name="connsiteY1-108" fmla="*/ 1390554 h 3791847"/>
                <a:gd name="connsiteX2-109" fmla="*/ 754440 w 3840983"/>
                <a:gd name="connsiteY2-110" fmla="*/ 39012 h 3791847"/>
                <a:gd name="connsiteX3-111" fmla="*/ 1638727 w 3840983"/>
                <a:gd name="connsiteY3-112" fmla="*/ 0 h 3791847"/>
                <a:gd name="connsiteX4-113" fmla="*/ 2273917 w 3840983"/>
                <a:gd name="connsiteY4-114" fmla="*/ 1390554 h 3791847"/>
                <a:gd name="connsiteX5-115" fmla="*/ 3840983 w 3840983"/>
                <a:gd name="connsiteY5-116" fmla="*/ 1930162 h 3791847"/>
                <a:gd name="connsiteX6-117" fmla="*/ 3734110 w 3840983"/>
                <a:gd name="connsiteY6-118" fmla="*/ 2745835 h 3791847"/>
                <a:gd name="connsiteX7-119" fmla="*/ 2273917 w 3840983"/>
                <a:gd name="connsiteY7-120" fmla="*/ 2191958 h 3791847"/>
                <a:gd name="connsiteX8-121" fmla="*/ 2810458 w 3840983"/>
                <a:gd name="connsiteY8-122" fmla="*/ 3791847 h 3791847"/>
                <a:gd name="connsiteX9-123" fmla="*/ 1387986 w 3840983"/>
                <a:gd name="connsiteY9-124" fmla="*/ 3579944 h 3791847"/>
                <a:gd name="connsiteX10-125" fmla="*/ 1387986 w 3840983"/>
                <a:gd name="connsiteY10-126" fmla="*/ 2191958 h 3791847"/>
                <a:gd name="connsiteX11-127" fmla="*/ 0 w 3840983"/>
                <a:gd name="connsiteY11-128" fmla="*/ 2191958 h 3791847"/>
                <a:gd name="connsiteX12-129" fmla="*/ 0 w 3840983"/>
                <a:gd name="connsiteY12-130" fmla="*/ 1390554 h 3791847"/>
                <a:gd name="connsiteX0-131" fmla="*/ 0 w 3840983"/>
                <a:gd name="connsiteY0-132" fmla="*/ 1390554 h 3791847"/>
                <a:gd name="connsiteX1-133" fmla="*/ 1387986 w 3840983"/>
                <a:gd name="connsiteY1-134" fmla="*/ 1390554 h 3791847"/>
                <a:gd name="connsiteX2-135" fmla="*/ 754440 w 3840983"/>
                <a:gd name="connsiteY2-136" fmla="*/ 39012 h 3791847"/>
                <a:gd name="connsiteX3-137" fmla="*/ 1638727 w 3840983"/>
                <a:gd name="connsiteY3-138" fmla="*/ 0 h 3791847"/>
                <a:gd name="connsiteX4-139" fmla="*/ 2273917 w 3840983"/>
                <a:gd name="connsiteY4-140" fmla="*/ 1390554 h 3791847"/>
                <a:gd name="connsiteX5-141" fmla="*/ 3840983 w 3840983"/>
                <a:gd name="connsiteY5-142" fmla="*/ 1930162 h 3791847"/>
                <a:gd name="connsiteX6-143" fmla="*/ 3734110 w 3840983"/>
                <a:gd name="connsiteY6-144" fmla="*/ 2745835 h 3791847"/>
                <a:gd name="connsiteX7-145" fmla="*/ 2273917 w 3840983"/>
                <a:gd name="connsiteY7-146" fmla="*/ 2191958 h 3791847"/>
                <a:gd name="connsiteX8-147" fmla="*/ 2810458 w 3840983"/>
                <a:gd name="connsiteY8-148" fmla="*/ 3791847 h 3791847"/>
                <a:gd name="connsiteX9-149" fmla="*/ 2028112 w 3840983"/>
                <a:gd name="connsiteY9-150" fmla="*/ 3699551 h 3791847"/>
                <a:gd name="connsiteX10-151" fmla="*/ 1387986 w 3840983"/>
                <a:gd name="connsiteY10-152" fmla="*/ 2191958 h 3791847"/>
                <a:gd name="connsiteX11-153" fmla="*/ 0 w 3840983"/>
                <a:gd name="connsiteY11-154" fmla="*/ 2191958 h 3791847"/>
                <a:gd name="connsiteX12-155" fmla="*/ 0 w 3840983"/>
                <a:gd name="connsiteY12-156" fmla="*/ 1390554 h 3791847"/>
                <a:gd name="connsiteX0-157" fmla="*/ 0 w 3909077"/>
                <a:gd name="connsiteY0-158" fmla="*/ 934209 h 3791847"/>
                <a:gd name="connsiteX1-159" fmla="*/ 1456080 w 3909077"/>
                <a:gd name="connsiteY1-160" fmla="*/ 1390554 h 3791847"/>
                <a:gd name="connsiteX2-161" fmla="*/ 822534 w 3909077"/>
                <a:gd name="connsiteY2-162" fmla="*/ 39012 h 3791847"/>
                <a:gd name="connsiteX3-163" fmla="*/ 1706821 w 3909077"/>
                <a:gd name="connsiteY3-164" fmla="*/ 0 h 3791847"/>
                <a:gd name="connsiteX4-165" fmla="*/ 2342011 w 3909077"/>
                <a:gd name="connsiteY4-166" fmla="*/ 1390554 h 3791847"/>
                <a:gd name="connsiteX5-167" fmla="*/ 3909077 w 3909077"/>
                <a:gd name="connsiteY5-168" fmla="*/ 1930162 h 3791847"/>
                <a:gd name="connsiteX6-169" fmla="*/ 3802204 w 3909077"/>
                <a:gd name="connsiteY6-170" fmla="*/ 2745835 h 3791847"/>
                <a:gd name="connsiteX7-171" fmla="*/ 2342011 w 3909077"/>
                <a:gd name="connsiteY7-172" fmla="*/ 2191958 h 3791847"/>
                <a:gd name="connsiteX8-173" fmla="*/ 2878552 w 3909077"/>
                <a:gd name="connsiteY8-174" fmla="*/ 3791847 h 3791847"/>
                <a:gd name="connsiteX9-175" fmla="*/ 2096206 w 3909077"/>
                <a:gd name="connsiteY9-176" fmla="*/ 3699551 h 3791847"/>
                <a:gd name="connsiteX10-177" fmla="*/ 1456080 w 3909077"/>
                <a:gd name="connsiteY10-178" fmla="*/ 2191958 h 3791847"/>
                <a:gd name="connsiteX11-179" fmla="*/ 68094 w 3909077"/>
                <a:gd name="connsiteY11-180" fmla="*/ 2191958 h 3791847"/>
                <a:gd name="connsiteX12-181" fmla="*/ 0 w 3909077"/>
                <a:gd name="connsiteY12-182" fmla="*/ 934209 h 3791847"/>
                <a:gd name="connsiteX0-183" fmla="*/ 45066 w 3954143"/>
                <a:gd name="connsiteY0-184" fmla="*/ 934209 h 3791847"/>
                <a:gd name="connsiteX1-185" fmla="*/ 1501146 w 3954143"/>
                <a:gd name="connsiteY1-186" fmla="*/ 1390554 h 3791847"/>
                <a:gd name="connsiteX2-187" fmla="*/ 867600 w 3954143"/>
                <a:gd name="connsiteY2-188" fmla="*/ 39012 h 3791847"/>
                <a:gd name="connsiteX3-189" fmla="*/ 1751887 w 3954143"/>
                <a:gd name="connsiteY3-190" fmla="*/ 0 h 3791847"/>
                <a:gd name="connsiteX4-191" fmla="*/ 2387077 w 3954143"/>
                <a:gd name="connsiteY4-192" fmla="*/ 1390554 h 3791847"/>
                <a:gd name="connsiteX5-193" fmla="*/ 3954143 w 3954143"/>
                <a:gd name="connsiteY5-194" fmla="*/ 1930162 h 3791847"/>
                <a:gd name="connsiteX6-195" fmla="*/ 3847270 w 3954143"/>
                <a:gd name="connsiteY6-196" fmla="*/ 2745835 h 3791847"/>
                <a:gd name="connsiteX7-197" fmla="*/ 2387077 w 3954143"/>
                <a:gd name="connsiteY7-198" fmla="*/ 2191958 h 3791847"/>
                <a:gd name="connsiteX8-199" fmla="*/ 2923618 w 3954143"/>
                <a:gd name="connsiteY8-200" fmla="*/ 3791847 h 3791847"/>
                <a:gd name="connsiteX9-201" fmla="*/ 2141272 w 3954143"/>
                <a:gd name="connsiteY9-202" fmla="*/ 3699551 h 3791847"/>
                <a:gd name="connsiteX10-203" fmla="*/ 1501146 w 3954143"/>
                <a:gd name="connsiteY10-204" fmla="*/ 2191958 h 3791847"/>
                <a:gd name="connsiteX11-205" fmla="*/ 0 w 3954143"/>
                <a:gd name="connsiteY11-206" fmla="*/ 1825446 h 3791847"/>
                <a:gd name="connsiteX12-207" fmla="*/ 45066 w 3954143"/>
                <a:gd name="connsiteY12-208" fmla="*/ 934209 h 3791847"/>
                <a:gd name="connsiteX0-209" fmla="*/ 45066 w 3954143"/>
                <a:gd name="connsiteY0-210" fmla="*/ 934209 h 3699551"/>
                <a:gd name="connsiteX1-211" fmla="*/ 1501146 w 3954143"/>
                <a:gd name="connsiteY1-212" fmla="*/ 1390554 h 3699551"/>
                <a:gd name="connsiteX2-213" fmla="*/ 867600 w 3954143"/>
                <a:gd name="connsiteY2-214" fmla="*/ 39012 h 3699551"/>
                <a:gd name="connsiteX3-215" fmla="*/ 1751887 w 3954143"/>
                <a:gd name="connsiteY3-216" fmla="*/ 0 h 3699551"/>
                <a:gd name="connsiteX4-217" fmla="*/ 2387077 w 3954143"/>
                <a:gd name="connsiteY4-218" fmla="*/ 1390554 h 3699551"/>
                <a:gd name="connsiteX5-219" fmla="*/ 3954143 w 3954143"/>
                <a:gd name="connsiteY5-220" fmla="*/ 1930162 h 3699551"/>
                <a:gd name="connsiteX6-221" fmla="*/ 3847270 w 3954143"/>
                <a:gd name="connsiteY6-222" fmla="*/ 2745835 h 3699551"/>
                <a:gd name="connsiteX7-223" fmla="*/ 2387077 w 3954143"/>
                <a:gd name="connsiteY7-224" fmla="*/ 2191958 h 3699551"/>
                <a:gd name="connsiteX8-225" fmla="*/ 2987368 w 3954143"/>
                <a:gd name="connsiteY8-226" fmla="*/ 3681688 h 3699551"/>
                <a:gd name="connsiteX9-227" fmla="*/ 2141272 w 3954143"/>
                <a:gd name="connsiteY9-228" fmla="*/ 3699551 h 3699551"/>
                <a:gd name="connsiteX10-229" fmla="*/ 1501146 w 3954143"/>
                <a:gd name="connsiteY10-230" fmla="*/ 2191958 h 3699551"/>
                <a:gd name="connsiteX11-231" fmla="*/ 0 w 3954143"/>
                <a:gd name="connsiteY11-232" fmla="*/ 1825446 h 3699551"/>
                <a:gd name="connsiteX12-233" fmla="*/ 45066 w 3954143"/>
                <a:gd name="connsiteY12-234" fmla="*/ 934209 h 3699551"/>
                <a:gd name="connsiteX0-235" fmla="*/ 45066 w 3954143"/>
                <a:gd name="connsiteY0-236" fmla="*/ 934209 h 3878153"/>
                <a:gd name="connsiteX1-237" fmla="*/ 1501146 w 3954143"/>
                <a:gd name="connsiteY1-238" fmla="*/ 1390554 h 3878153"/>
                <a:gd name="connsiteX2-239" fmla="*/ 867600 w 3954143"/>
                <a:gd name="connsiteY2-240" fmla="*/ 39012 h 3878153"/>
                <a:gd name="connsiteX3-241" fmla="*/ 1751887 w 3954143"/>
                <a:gd name="connsiteY3-242" fmla="*/ 0 h 3878153"/>
                <a:gd name="connsiteX4-243" fmla="*/ 2387077 w 3954143"/>
                <a:gd name="connsiteY4-244" fmla="*/ 1390554 h 3878153"/>
                <a:gd name="connsiteX5-245" fmla="*/ 3954143 w 3954143"/>
                <a:gd name="connsiteY5-246" fmla="*/ 1930162 h 3878153"/>
                <a:gd name="connsiteX6-247" fmla="*/ 3847270 w 3954143"/>
                <a:gd name="connsiteY6-248" fmla="*/ 2745835 h 3878153"/>
                <a:gd name="connsiteX7-249" fmla="*/ 2387077 w 3954143"/>
                <a:gd name="connsiteY7-250" fmla="*/ 2191958 h 3878153"/>
                <a:gd name="connsiteX8-251" fmla="*/ 2987368 w 3954143"/>
                <a:gd name="connsiteY8-252" fmla="*/ 3681688 h 3878153"/>
                <a:gd name="connsiteX9-253" fmla="*/ 2141272 w 3954143"/>
                <a:gd name="connsiteY9-254" fmla="*/ 3699551 h 3878153"/>
                <a:gd name="connsiteX10-255" fmla="*/ 1501146 w 3954143"/>
                <a:gd name="connsiteY10-256" fmla="*/ 2191958 h 3878153"/>
                <a:gd name="connsiteX11-257" fmla="*/ 0 w 3954143"/>
                <a:gd name="connsiteY11-258" fmla="*/ 1825446 h 3878153"/>
                <a:gd name="connsiteX12-259" fmla="*/ 45066 w 3954143"/>
                <a:gd name="connsiteY12-260" fmla="*/ 934209 h 3878153"/>
                <a:gd name="connsiteX0-261" fmla="*/ 45066 w 3954143"/>
                <a:gd name="connsiteY0-262" fmla="*/ 934209 h 3982941"/>
                <a:gd name="connsiteX1-263" fmla="*/ 1501146 w 3954143"/>
                <a:gd name="connsiteY1-264" fmla="*/ 1390554 h 3982941"/>
                <a:gd name="connsiteX2-265" fmla="*/ 867600 w 3954143"/>
                <a:gd name="connsiteY2-266" fmla="*/ 39012 h 3982941"/>
                <a:gd name="connsiteX3-267" fmla="*/ 1751887 w 3954143"/>
                <a:gd name="connsiteY3-268" fmla="*/ 0 h 3982941"/>
                <a:gd name="connsiteX4-269" fmla="*/ 2387077 w 3954143"/>
                <a:gd name="connsiteY4-270" fmla="*/ 1390554 h 3982941"/>
                <a:gd name="connsiteX5-271" fmla="*/ 3954143 w 3954143"/>
                <a:gd name="connsiteY5-272" fmla="*/ 1930162 h 3982941"/>
                <a:gd name="connsiteX6-273" fmla="*/ 3847270 w 3954143"/>
                <a:gd name="connsiteY6-274" fmla="*/ 2745835 h 3982941"/>
                <a:gd name="connsiteX7-275" fmla="*/ 2387077 w 3954143"/>
                <a:gd name="connsiteY7-276" fmla="*/ 2191958 h 3982941"/>
                <a:gd name="connsiteX8-277" fmla="*/ 2987368 w 3954143"/>
                <a:gd name="connsiteY8-278" fmla="*/ 3681688 h 3982941"/>
                <a:gd name="connsiteX9-279" fmla="*/ 2141272 w 3954143"/>
                <a:gd name="connsiteY9-280" fmla="*/ 3699551 h 3982941"/>
                <a:gd name="connsiteX10-281" fmla="*/ 1501146 w 3954143"/>
                <a:gd name="connsiteY10-282" fmla="*/ 2191958 h 3982941"/>
                <a:gd name="connsiteX11-283" fmla="*/ 0 w 3954143"/>
                <a:gd name="connsiteY11-284" fmla="*/ 1825446 h 3982941"/>
                <a:gd name="connsiteX12-285" fmla="*/ 45066 w 3954143"/>
                <a:gd name="connsiteY12-286" fmla="*/ 934209 h 3982941"/>
                <a:gd name="connsiteX0-287" fmla="*/ 208653 w 4117730"/>
                <a:gd name="connsiteY0-288" fmla="*/ 934209 h 3982941"/>
                <a:gd name="connsiteX1-289" fmla="*/ 1664733 w 4117730"/>
                <a:gd name="connsiteY1-290" fmla="*/ 1390554 h 3982941"/>
                <a:gd name="connsiteX2-291" fmla="*/ 1031187 w 4117730"/>
                <a:gd name="connsiteY2-292" fmla="*/ 39012 h 3982941"/>
                <a:gd name="connsiteX3-293" fmla="*/ 1915474 w 4117730"/>
                <a:gd name="connsiteY3-294" fmla="*/ 0 h 3982941"/>
                <a:gd name="connsiteX4-295" fmla="*/ 2550664 w 4117730"/>
                <a:gd name="connsiteY4-296" fmla="*/ 1390554 h 3982941"/>
                <a:gd name="connsiteX5-297" fmla="*/ 4117730 w 4117730"/>
                <a:gd name="connsiteY5-298" fmla="*/ 1930162 h 3982941"/>
                <a:gd name="connsiteX6-299" fmla="*/ 4010857 w 4117730"/>
                <a:gd name="connsiteY6-300" fmla="*/ 2745835 h 3982941"/>
                <a:gd name="connsiteX7-301" fmla="*/ 2550664 w 4117730"/>
                <a:gd name="connsiteY7-302" fmla="*/ 2191958 h 3982941"/>
                <a:gd name="connsiteX8-303" fmla="*/ 3150955 w 4117730"/>
                <a:gd name="connsiteY8-304" fmla="*/ 3681688 h 3982941"/>
                <a:gd name="connsiteX9-305" fmla="*/ 2304859 w 4117730"/>
                <a:gd name="connsiteY9-306" fmla="*/ 3699551 h 3982941"/>
                <a:gd name="connsiteX10-307" fmla="*/ 1664733 w 4117730"/>
                <a:gd name="connsiteY10-308" fmla="*/ 2191958 h 3982941"/>
                <a:gd name="connsiteX11-309" fmla="*/ 163587 w 4117730"/>
                <a:gd name="connsiteY11-310" fmla="*/ 1825446 h 3982941"/>
                <a:gd name="connsiteX12-311" fmla="*/ 208653 w 4117730"/>
                <a:gd name="connsiteY12-312" fmla="*/ 934209 h 3982941"/>
                <a:gd name="connsiteX0-313" fmla="*/ 208653 w 4117730"/>
                <a:gd name="connsiteY0-314" fmla="*/ 934209 h 3982941"/>
                <a:gd name="connsiteX1-315" fmla="*/ 1664733 w 4117730"/>
                <a:gd name="connsiteY1-316" fmla="*/ 1390554 h 3982941"/>
                <a:gd name="connsiteX2-317" fmla="*/ 1031187 w 4117730"/>
                <a:gd name="connsiteY2-318" fmla="*/ 39012 h 3982941"/>
                <a:gd name="connsiteX3-319" fmla="*/ 1915474 w 4117730"/>
                <a:gd name="connsiteY3-320" fmla="*/ 0 h 3982941"/>
                <a:gd name="connsiteX4-321" fmla="*/ 2550664 w 4117730"/>
                <a:gd name="connsiteY4-322" fmla="*/ 1390554 h 3982941"/>
                <a:gd name="connsiteX5-323" fmla="*/ 4117730 w 4117730"/>
                <a:gd name="connsiteY5-324" fmla="*/ 1930162 h 3982941"/>
                <a:gd name="connsiteX6-325" fmla="*/ 4010857 w 4117730"/>
                <a:gd name="connsiteY6-326" fmla="*/ 2745835 h 3982941"/>
                <a:gd name="connsiteX7-327" fmla="*/ 2550664 w 4117730"/>
                <a:gd name="connsiteY7-328" fmla="*/ 2191958 h 3982941"/>
                <a:gd name="connsiteX8-329" fmla="*/ 3150955 w 4117730"/>
                <a:gd name="connsiteY8-330" fmla="*/ 3681688 h 3982941"/>
                <a:gd name="connsiteX9-331" fmla="*/ 2304859 w 4117730"/>
                <a:gd name="connsiteY9-332" fmla="*/ 3699551 h 3982941"/>
                <a:gd name="connsiteX10-333" fmla="*/ 1664733 w 4117730"/>
                <a:gd name="connsiteY10-334" fmla="*/ 2191958 h 3982941"/>
                <a:gd name="connsiteX11-335" fmla="*/ 163587 w 4117730"/>
                <a:gd name="connsiteY11-336" fmla="*/ 1825446 h 3982941"/>
                <a:gd name="connsiteX12-337" fmla="*/ 208653 w 4117730"/>
                <a:gd name="connsiteY12-338" fmla="*/ 934209 h 3982941"/>
                <a:gd name="connsiteX0-339" fmla="*/ 208653 w 4117730"/>
                <a:gd name="connsiteY0-340" fmla="*/ 1171034 h 4219766"/>
                <a:gd name="connsiteX1-341" fmla="*/ 1664733 w 4117730"/>
                <a:gd name="connsiteY1-342" fmla="*/ 1627379 h 4219766"/>
                <a:gd name="connsiteX2-343" fmla="*/ 1031187 w 4117730"/>
                <a:gd name="connsiteY2-344" fmla="*/ 275837 h 4219766"/>
                <a:gd name="connsiteX3-345" fmla="*/ 1915474 w 4117730"/>
                <a:gd name="connsiteY3-346" fmla="*/ 236825 h 4219766"/>
                <a:gd name="connsiteX4-347" fmla="*/ 2550664 w 4117730"/>
                <a:gd name="connsiteY4-348" fmla="*/ 1627379 h 4219766"/>
                <a:gd name="connsiteX5-349" fmla="*/ 4117730 w 4117730"/>
                <a:gd name="connsiteY5-350" fmla="*/ 2166987 h 4219766"/>
                <a:gd name="connsiteX6-351" fmla="*/ 4010857 w 4117730"/>
                <a:gd name="connsiteY6-352" fmla="*/ 2982660 h 4219766"/>
                <a:gd name="connsiteX7-353" fmla="*/ 2550664 w 4117730"/>
                <a:gd name="connsiteY7-354" fmla="*/ 2428783 h 4219766"/>
                <a:gd name="connsiteX8-355" fmla="*/ 3150955 w 4117730"/>
                <a:gd name="connsiteY8-356" fmla="*/ 3918513 h 4219766"/>
                <a:gd name="connsiteX9-357" fmla="*/ 2304859 w 4117730"/>
                <a:gd name="connsiteY9-358" fmla="*/ 3936376 h 4219766"/>
                <a:gd name="connsiteX10-359" fmla="*/ 1664733 w 4117730"/>
                <a:gd name="connsiteY10-360" fmla="*/ 2428783 h 4219766"/>
                <a:gd name="connsiteX11-361" fmla="*/ 163587 w 4117730"/>
                <a:gd name="connsiteY11-362" fmla="*/ 2062271 h 4219766"/>
                <a:gd name="connsiteX12-363" fmla="*/ 208653 w 4117730"/>
                <a:gd name="connsiteY12-364" fmla="*/ 1171034 h 4219766"/>
                <a:gd name="connsiteX0-365" fmla="*/ 208653 w 4117730"/>
                <a:gd name="connsiteY0-366" fmla="*/ 1187463 h 4236195"/>
                <a:gd name="connsiteX1-367" fmla="*/ 1664733 w 4117730"/>
                <a:gd name="connsiteY1-368" fmla="*/ 1643808 h 4236195"/>
                <a:gd name="connsiteX2-369" fmla="*/ 1031187 w 4117730"/>
                <a:gd name="connsiteY2-370" fmla="*/ 292266 h 4236195"/>
                <a:gd name="connsiteX3-371" fmla="*/ 1915474 w 4117730"/>
                <a:gd name="connsiteY3-372" fmla="*/ 253254 h 4236195"/>
                <a:gd name="connsiteX4-373" fmla="*/ 2550664 w 4117730"/>
                <a:gd name="connsiteY4-374" fmla="*/ 1643808 h 4236195"/>
                <a:gd name="connsiteX5-375" fmla="*/ 4117730 w 4117730"/>
                <a:gd name="connsiteY5-376" fmla="*/ 2183416 h 4236195"/>
                <a:gd name="connsiteX6-377" fmla="*/ 4010857 w 4117730"/>
                <a:gd name="connsiteY6-378" fmla="*/ 2999089 h 4236195"/>
                <a:gd name="connsiteX7-379" fmla="*/ 2550664 w 4117730"/>
                <a:gd name="connsiteY7-380" fmla="*/ 2445212 h 4236195"/>
                <a:gd name="connsiteX8-381" fmla="*/ 3150955 w 4117730"/>
                <a:gd name="connsiteY8-382" fmla="*/ 3934942 h 4236195"/>
                <a:gd name="connsiteX9-383" fmla="*/ 2304859 w 4117730"/>
                <a:gd name="connsiteY9-384" fmla="*/ 3952805 h 4236195"/>
                <a:gd name="connsiteX10-385" fmla="*/ 1664733 w 4117730"/>
                <a:gd name="connsiteY10-386" fmla="*/ 2445212 h 4236195"/>
                <a:gd name="connsiteX11-387" fmla="*/ 163587 w 4117730"/>
                <a:gd name="connsiteY11-388" fmla="*/ 2078700 h 4236195"/>
                <a:gd name="connsiteX12-389" fmla="*/ 208653 w 4117730"/>
                <a:gd name="connsiteY12-390" fmla="*/ 1187463 h 4236195"/>
                <a:gd name="connsiteX0-391" fmla="*/ 208653 w 4260490"/>
                <a:gd name="connsiteY0-392" fmla="*/ 1187463 h 4236195"/>
                <a:gd name="connsiteX1-393" fmla="*/ 1664733 w 4260490"/>
                <a:gd name="connsiteY1-394" fmla="*/ 1643808 h 4236195"/>
                <a:gd name="connsiteX2-395" fmla="*/ 1031187 w 4260490"/>
                <a:gd name="connsiteY2-396" fmla="*/ 292266 h 4236195"/>
                <a:gd name="connsiteX3-397" fmla="*/ 1915474 w 4260490"/>
                <a:gd name="connsiteY3-398" fmla="*/ 253254 h 4236195"/>
                <a:gd name="connsiteX4-399" fmla="*/ 2550664 w 4260490"/>
                <a:gd name="connsiteY4-400" fmla="*/ 1643808 h 4236195"/>
                <a:gd name="connsiteX5-401" fmla="*/ 4117730 w 4260490"/>
                <a:gd name="connsiteY5-402" fmla="*/ 2183416 h 4236195"/>
                <a:gd name="connsiteX6-403" fmla="*/ 4010857 w 4260490"/>
                <a:gd name="connsiteY6-404" fmla="*/ 2999089 h 4236195"/>
                <a:gd name="connsiteX7-405" fmla="*/ 2550664 w 4260490"/>
                <a:gd name="connsiteY7-406" fmla="*/ 2445212 h 4236195"/>
                <a:gd name="connsiteX8-407" fmla="*/ 3150955 w 4260490"/>
                <a:gd name="connsiteY8-408" fmla="*/ 3934942 h 4236195"/>
                <a:gd name="connsiteX9-409" fmla="*/ 2304859 w 4260490"/>
                <a:gd name="connsiteY9-410" fmla="*/ 3952805 h 4236195"/>
                <a:gd name="connsiteX10-411" fmla="*/ 1664733 w 4260490"/>
                <a:gd name="connsiteY10-412" fmla="*/ 2445212 h 4236195"/>
                <a:gd name="connsiteX11-413" fmla="*/ 163587 w 4260490"/>
                <a:gd name="connsiteY11-414" fmla="*/ 2078700 h 4236195"/>
                <a:gd name="connsiteX12-415" fmla="*/ 208653 w 4260490"/>
                <a:gd name="connsiteY12-416" fmla="*/ 1187463 h 4236195"/>
                <a:gd name="connsiteX0-417" fmla="*/ 208653 w 4338191"/>
                <a:gd name="connsiteY0-418" fmla="*/ 1187463 h 4236195"/>
                <a:gd name="connsiteX1-419" fmla="*/ 1664733 w 4338191"/>
                <a:gd name="connsiteY1-420" fmla="*/ 1643808 h 4236195"/>
                <a:gd name="connsiteX2-421" fmla="*/ 1031187 w 4338191"/>
                <a:gd name="connsiteY2-422" fmla="*/ 292266 h 4236195"/>
                <a:gd name="connsiteX3-423" fmla="*/ 1915474 w 4338191"/>
                <a:gd name="connsiteY3-424" fmla="*/ 253254 h 4236195"/>
                <a:gd name="connsiteX4-425" fmla="*/ 2550664 w 4338191"/>
                <a:gd name="connsiteY4-426" fmla="*/ 1643808 h 4236195"/>
                <a:gd name="connsiteX5-427" fmla="*/ 4117730 w 4338191"/>
                <a:gd name="connsiteY5-428" fmla="*/ 2183416 h 4236195"/>
                <a:gd name="connsiteX6-429" fmla="*/ 4010857 w 4338191"/>
                <a:gd name="connsiteY6-430" fmla="*/ 2999089 h 4236195"/>
                <a:gd name="connsiteX7-431" fmla="*/ 2550664 w 4338191"/>
                <a:gd name="connsiteY7-432" fmla="*/ 2445212 h 4236195"/>
                <a:gd name="connsiteX8-433" fmla="*/ 3150955 w 4338191"/>
                <a:gd name="connsiteY8-434" fmla="*/ 3934942 h 4236195"/>
                <a:gd name="connsiteX9-435" fmla="*/ 2304859 w 4338191"/>
                <a:gd name="connsiteY9-436" fmla="*/ 3952805 h 4236195"/>
                <a:gd name="connsiteX10-437" fmla="*/ 1664733 w 4338191"/>
                <a:gd name="connsiteY10-438" fmla="*/ 2445212 h 4236195"/>
                <a:gd name="connsiteX11-439" fmla="*/ 163587 w 4338191"/>
                <a:gd name="connsiteY11-440" fmla="*/ 2078700 h 4236195"/>
                <a:gd name="connsiteX12-441" fmla="*/ 208653 w 4338191"/>
                <a:gd name="connsiteY12-442" fmla="*/ 1187463 h 4236195"/>
                <a:gd name="connsiteX0-443" fmla="*/ 208653 w 4180264"/>
                <a:gd name="connsiteY0-444" fmla="*/ 1187463 h 4236195"/>
                <a:gd name="connsiteX1-445" fmla="*/ 1664733 w 4180264"/>
                <a:gd name="connsiteY1-446" fmla="*/ 1643808 h 4236195"/>
                <a:gd name="connsiteX2-447" fmla="*/ 1031187 w 4180264"/>
                <a:gd name="connsiteY2-448" fmla="*/ 292266 h 4236195"/>
                <a:gd name="connsiteX3-449" fmla="*/ 1915474 w 4180264"/>
                <a:gd name="connsiteY3-450" fmla="*/ 253254 h 4236195"/>
                <a:gd name="connsiteX4-451" fmla="*/ 2550664 w 4180264"/>
                <a:gd name="connsiteY4-452" fmla="*/ 1643808 h 4236195"/>
                <a:gd name="connsiteX5-453" fmla="*/ 4117730 w 4180264"/>
                <a:gd name="connsiteY5-454" fmla="*/ 2183416 h 4236195"/>
                <a:gd name="connsiteX6-455" fmla="*/ 3604808 w 4180264"/>
                <a:gd name="connsiteY6-456" fmla="*/ 2869627 h 4236195"/>
                <a:gd name="connsiteX7-457" fmla="*/ 2550664 w 4180264"/>
                <a:gd name="connsiteY7-458" fmla="*/ 2445212 h 4236195"/>
                <a:gd name="connsiteX8-459" fmla="*/ 3150955 w 4180264"/>
                <a:gd name="connsiteY8-460" fmla="*/ 3934942 h 4236195"/>
                <a:gd name="connsiteX9-461" fmla="*/ 2304859 w 4180264"/>
                <a:gd name="connsiteY9-462" fmla="*/ 3952805 h 4236195"/>
                <a:gd name="connsiteX10-463" fmla="*/ 1664733 w 4180264"/>
                <a:gd name="connsiteY10-464" fmla="*/ 2445212 h 4236195"/>
                <a:gd name="connsiteX11-465" fmla="*/ 163587 w 4180264"/>
                <a:gd name="connsiteY11-466" fmla="*/ 2078700 h 4236195"/>
                <a:gd name="connsiteX12-467" fmla="*/ 208653 w 4180264"/>
                <a:gd name="connsiteY12-468" fmla="*/ 1187463 h 4236195"/>
                <a:gd name="connsiteX0-469" fmla="*/ 208653 w 4046922"/>
                <a:gd name="connsiteY0-470" fmla="*/ 1187463 h 4236195"/>
                <a:gd name="connsiteX1-471" fmla="*/ 1664733 w 4046922"/>
                <a:gd name="connsiteY1-472" fmla="*/ 1643808 h 4236195"/>
                <a:gd name="connsiteX2-473" fmla="*/ 1031187 w 4046922"/>
                <a:gd name="connsiteY2-474" fmla="*/ 292266 h 4236195"/>
                <a:gd name="connsiteX3-475" fmla="*/ 1915474 w 4046922"/>
                <a:gd name="connsiteY3-476" fmla="*/ 253254 h 4236195"/>
                <a:gd name="connsiteX4-477" fmla="*/ 2550664 w 4046922"/>
                <a:gd name="connsiteY4-478" fmla="*/ 1643808 h 4236195"/>
                <a:gd name="connsiteX5-479" fmla="*/ 3997107 w 4046922"/>
                <a:gd name="connsiteY5-480" fmla="*/ 2335052 h 4236195"/>
                <a:gd name="connsiteX6-481" fmla="*/ 3604808 w 4046922"/>
                <a:gd name="connsiteY6-482" fmla="*/ 2869627 h 4236195"/>
                <a:gd name="connsiteX7-483" fmla="*/ 2550664 w 4046922"/>
                <a:gd name="connsiteY7-484" fmla="*/ 2445212 h 4236195"/>
                <a:gd name="connsiteX8-485" fmla="*/ 3150955 w 4046922"/>
                <a:gd name="connsiteY8-486" fmla="*/ 3934942 h 4236195"/>
                <a:gd name="connsiteX9-487" fmla="*/ 2304859 w 4046922"/>
                <a:gd name="connsiteY9-488" fmla="*/ 3952805 h 4236195"/>
                <a:gd name="connsiteX10-489" fmla="*/ 1664733 w 4046922"/>
                <a:gd name="connsiteY10-490" fmla="*/ 2445212 h 4236195"/>
                <a:gd name="connsiteX11-491" fmla="*/ 163587 w 4046922"/>
                <a:gd name="connsiteY11-492" fmla="*/ 2078700 h 4236195"/>
                <a:gd name="connsiteX12-493" fmla="*/ 208653 w 4046922"/>
                <a:gd name="connsiteY12-494" fmla="*/ 1187463 h 4236195"/>
                <a:gd name="connsiteX0-495" fmla="*/ 208653 w 4075431"/>
                <a:gd name="connsiteY0-496" fmla="*/ 1187463 h 4236195"/>
                <a:gd name="connsiteX1-497" fmla="*/ 1664733 w 4075431"/>
                <a:gd name="connsiteY1-498" fmla="*/ 1643808 h 4236195"/>
                <a:gd name="connsiteX2-499" fmla="*/ 1031187 w 4075431"/>
                <a:gd name="connsiteY2-500" fmla="*/ 292266 h 4236195"/>
                <a:gd name="connsiteX3-501" fmla="*/ 1915474 w 4075431"/>
                <a:gd name="connsiteY3-502" fmla="*/ 253254 h 4236195"/>
                <a:gd name="connsiteX4-503" fmla="*/ 2550664 w 4075431"/>
                <a:gd name="connsiteY4-504" fmla="*/ 1643808 h 4236195"/>
                <a:gd name="connsiteX5-505" fmla="*/ 3997107 w 4075431"/>
                <a:gd name="connsiteY5-506" fmla="*/ 2335052 h 4236195"/>
                <a:gd name="connsiteX6-507" fmla="*/ 3741352 w 4075431"/>
                <a:gd name="connsiteY6-508" fmla="*/ 2863878 h 4236195"/>
                <a:gd name="connsiteX7-509" fmla="*/ 2550664 w 4075431"/>
                <a:gd name="connsiteY7-510" fmla="*/ 2445212 h 4236195"/>
                <a:gd name="connsiteX8-511" fmla="*/ 3150955 w 4075431"/>
                <a:gd name="connsiteY8-512" fmla="*/ 3934942 h 4236195"/>
                <a:gd name="connsiteX9-513" fmla="*/ 2304859 w 4075431"/>
                <a:gd name="connsiteY9-514" fmla="*/ 3952805 h 4236195"/>
                <a:gd name="connsiteX10-515" fmla="*/ 1664733 w 4075431"/>
                <a:gd name="connsiteY10-516" fmla="*/ 2445212 h 4236195"/>
                <a:gd name="connsiteX11-517" fmla="*/ 163587 w 4075431"/>
                <a:gd name="connsiteY11-518" fmla="*/ 2078700 h 4236195"/>
                <a:gd name="connsiteX12-519" fmla="*/ 208653 w 4075431"/>
                <a:gd name="connsiteY12-520" fmla="*/ 1187463 h 4236195"/>
                <a:gd name="connsiteX0-521" fmla="*/ 208653 w 4025397"/>
                <a:gd name="connsiteY0-522" fmla="*/ 1187463 h 4236195"/>
                <a:gd name="connsiteX1-523" fmla="*/ 1664733 w 4025397"/>
                <a:gd name="connsiteY1-524" fmla="*/ 1643808 h 4236195"/>
                <a:gd name="connsiteX2-525" fmla="*/ 1031187 w 4025397"/>
                <a:gd name="connsiteY2-526" fmla="*/ 292266 h 4236195"/>
                <a:gd name="connsiteX3-527" fmla="*/ 1915474 w 4025397"/>
                <a:gd name="connsiteY3-528" fmla="*/ 253254 h 4236195"/>
                <a:gd name="connsiteX4-529" fmla="*/ 2550664 w 4025397"/>
                <a:gd name="connsiteY4-530" fmla="*/ 1643808 h 4236195"/>
                <a:gd name="connsiteX5-531" fmla="*/ 3936120 w 4025397"/>
                <a:gd name="connsiteY5-532" fmla="*/ 2278996 h 4236195"/>
                <a:gd name="connsiteX6-533" fmla="*/ 3741352 w 4025397"/>
                <a:gd name="connsiteY6-534" fmla="*/ 2863878 h 4236195"/>
                <a:gd name="connsiteX7-535" fmla="*/ 2550664 w 4025397"/>
                <a:gd name="connsiteY7-536" fmla="*/ 2445212 h 4236195"/>
                <a:gd name="connsiteX8-537" fmla="*/ 3150955 w 4025397"/>
                <a:gd name="connsiteY8-538" fmla="*/ 3934942 h 4236195"/>
                <a:gd name="connsiteX9-539" fmla="*/ 2304859 w 4025397"/>
                <a:gd name="connsiteY9-540" fmla="*/ 3952805 h 4236195"/>
                <a:gd name="connsiteX10-541" fmla="*/ 1664733 w 4025397"/>
                <a:gd name="connsiteY10-542" fmla="*/ 2445212 h 4236195"/>
                <a:gd name="connsiteX11-543" fmla="*/ 163587 w 4025397"/>
                <a:gd name="connsiteY11-544" fmla="*/ 2078700 h 4236195"/>
                <a:gd name="connsiteX12-545" fmla="*/ 208653 w 4025397"/>
                <a:gd name="connsiteY12-546" fmla="*/ 1187463 h 4236195"/>
                <a:gd name="connsiteX0-547" fmla="*/ 208653 w 4025397"/>
                <a:gd name="connsiteY0-548" fmla="*/ 1187463 h 4055216"/>
                <a:gd name="connsiteX1-549" fmla="*/ 1664733 w 4025397"/>
                <a:gd name="connsiteY1-550" fmla="*/ 1643808 h 4055216"/>
                <a:gd name="connsiteX2-551" fmla="*/ 1031187 w 4025397"/>
                <a:gd name="connsiteY2-552" fmla="*/ 292266 h 4055216"/>
                <a:gd name="connsiteX3-553" fmla="*/ 1915474 w 4025397"/>
                <a:gd name="connsiteY3-554" fmla="*/ 253254 h 4055216"/>
                <a:gd name="connsiteX4-555" fmla="*/ 2550664 w 4025397"/>
                <a:gd name="connsiteY4-556" fmla="*/ 1643808 h 4055216"/>
                <a:gd name="connsiteX5-557" fmla="*/ 3936120 w 4025397"/>
                <a:gd name="connsiteY5-558" fmla="*/ 2278996 h 4055216"/>
                <a:gd name="connsiteX6-559" fmla="*/ 3741352 w 4025397"/>
                <a:gd name="connsiteY6-560" fmla="*/ 2863878 h 4055216"/>
                <a:gd name="connsiteX7-561" fmla="*/ 2550664 w 4025397"/>
                <a:gd name="connsiteY7-562" fmla="*/ 2445212 h 4055216"/>
                <a:gd name="connsiteX8-563" fmla="*/ 2957831 w 4025397"/>
                <a:gd name="connsiteY8-564" fmla="*/ 3757434 h 4055216"/>
                <a:gd name="connsiteX9-565" fmla="*/ 2304859 w 4025397"/>
                <a:gd name="connsiteY9-566" fmla="*/ 3952805 h 4055216"/>
                <a:gd name="connsiteX10-567" fmla="*/ 1664733 w 4025397"/>
                <a:gd name="connsiteY10-568" fmla="*/ 2445212 h 4055216"/>
                <a:gd name="connsiteX11-569" fmla="*/ 163587 w 4025397"/>
                <a:gd name="connsiteY11-570" fmla="*/ 2078700 h 4055216"/>
                <a:gd name="connsiteX12-571" fmla="*/ 208653 w 4025397"/>
                <a:gd name="connsiteY12-572" fmla="*/ 1187463 h 4055216"/>
                <a:gd name="connsiteX0-573" fmla="*/ 208653 w 4025397"/>
                <a:gd name="connsiteY0-574" fmla="*/ 1187463 h 4024023"/>
                <a:gd name="connsiteX1-575" fmla="*/ 1664733 w 4025397"/>
                <a:gd name="connsiteY1-576" fmla="*/ 1643808 h 4024023"/>
                <a:gd name="connsiteX2-577" fmla="*/ 1031187 w 4025397"/>
                <a:gd name="connsiteY2-578" fmla="*/ 292266 h 4024023"/>
                <a:gd name="connsiteX3-579" fmla="*/ 1915474 w 4025397"/>
                <a:gd name="connsiteY3-580" fmla="*/ 253254 h 4024023"/>
                <a:gd name="connsiteX4-581" fmla="*/ 2550664 w 4025397"/>
                <a:gd name="connsiteY4-582" fmla="*/ 1643808 h 4024023"/>
                <a:gd name="connsiteX5-583" fmla="*/ 3936120 w 4025397"/>
                <a:gd name="connsiteY5-584" fmla="*/ 2278996 h 4024023"/>
                <a:gd name="connsiteX6-585" fmla="*/ 3741352 w 4025397"/>
                <a:gd name="connsiteY6-586" fmla="*/ 2863878 h 4024023"/>
                <a:gd name="connsiteX7-587" fmla="*/ 2550664 w 4025397"/>
                <a:gd name="connsiteY7-588" fmla="*/ 2445212 h 4024023"/>
                <a:gd name="connsiteX8-589" fmla="*/ 2957831 w 4025397"/>
                <a:gd name="connsiteY8-590" fmla="*/ 3757434 h 4024023"/>
                <a:gd name="connsiteX9-591" fmla="*/ 2342227 w 4025397"/>
                <a:gd name="connsiteY9-592" fmla="*/ 3912149 h 4024023"/>
                <a:gd name="connsiteX10-593" fmla="*/ 1664733 w 4025397"/>
                <a:gd name="connsiteY10-594" fmla="*/ 2445212 h 4024023"/>
                <a:gd name="connsiteX11-595" fmla="*/ 163587 w 4025397"/>
                <a:gd name="connsiteY11-596" fmla="*/ 2078700 h 4024023"/>
                <a:gd name="connsiteX12-597" fmla="*/ 208653 w 4025397"/>
                <a:gd name="connsiteY12-598" fmla="*/ 1187463 h 4024023"/>
                <a:gd name="connsiteX0-599" fmla="*/ 312504 w 3956452"/>
                <a:gd name="connsiteY0-600" fmla="*/ 1346286 h 4024023"/>
                <a:gd name="connsiteX1-601" fmla="*/ 1595788 w 3956452"/>
                <a:gd name="connsiteY1-602" fmla="*/ 1643808 h 4024023"/>
                <a:gd name="connsiteX2-603" fmla="*/ 962242 w 3956452"/>
                <a:gd name="connsiteY2-604" fmla="*/ 292266 h 4024023"/>
                <a:gd name="connsiteX3-605" fmla="*/ 1846529 w 3956452"/>
                <a:gd name="connsiteY3-606" fmla="*/ 253254 h 4024023"/>
                <a:gd name="connsiteX4-607" fmla="*/ 2481719 w 3956452"/>
                <a:gd name="connsiteY4-608" fmla="*/ 1643808 h 4024023"/>
                <a:gd name="connsiteX5-609" fmla="*/ 3867175 w 3956452"/>
                <a:gd name="connsiteY5-610" fmla="*/ 2278996 h 4024023"/>
                <a:gd name="connsiteX6-611" fmla="*/ 3672407 w 3956452"/>
                <a:gd name="connsiteY6-612" fmla="*/ 2863878 h 4024023"/>
                <a:gd name="connsiteX7-613" fmla="*/ 2481719 w 3956452"/>
                <a:gd name="connsiteY7-614" fmla="*/ 2445212 h 4024023"/>
                <a:gd name="connsiteX8-615" fmla="*/ 2888886 w 3956452"/>
                <a:gd name="connsiteY8-616" fmla="*/ 3757434 h 4024023"/>
                <a:gd name="connsiteX9-617" fmla="*/ 2273282 w 3956452"/>
                <a:gd name="connsiteY9-618" fmla="*/ 3912149 h 4024023"/>
                <a:gd name="connsiteX10-619" fmla="*/ 1595788 w 3956452"/>
                <a:gd name="connsiteY10-620" fmla="*/ 2445212 h 4024023"/>
                <a:gd name="connsiteX11-621" fmla="*/ 94642 w 3956452"/>
                <a:gd name="connsiteY11-622" fmla="*/ 2078700 h 4024023"/>
                <a:gd name="connsiteX12-623" fmla="*/ 312504 w 3956452"/>
                <a:gd name="connsiteY12-624" fmla="*/ 1346286 h 4024023"/>
                <a:gd name="connsiteX0-625" fmla="*/ 207846 w 3851794"/>
                <a:gd name="connsiteY0-626" fmla="*/ 1346286 h 4024023"/>
                <a:gd name="connsiteX1-627" fmla="*/ 1491130 w 3851794"/>
                <a:gd name="connsiteY1-628" fmla="*/ 1643808 h 4024023"/>
                <a:gd name="connsiteX2-629" fmla="*/ 857584 w 3851794"/>
                <a:gd name="connsiteY2-630" fmla="*/ 292266 h 4024023"/>
                <a:gd name="connsiteX3-631" fmla="*/ 1741871 w 3851794"/>
                <a:gd name="connsiteY3-632" fmla="*/ 253254 h 4024023"/>
                <a:gd name="connsiteX4-633" fmla="*/ 2377061 w 3851794"/>
                <a:gd name="connsiteY4-634" fmla="*/ 1643808 h 4024023"/>
                <a:gd name="connsiteX5-635" fmla="*/ 3762517 w 3851794"/>
                <a:gd name="connsiteY5-636" fmla="*/ 2278996 h 4024023"/>
                <a:gd name="connsiteX6-637" fmla="*/ 3567749 w 3851794"/>
                <a:gd name="connsiteY6-638" fmla="*/ 2863878 h 4024023"/>
                <a:gd name="connsiteX7-639" fmla="*/ 2377061 w 3851794"/>
                <a:gd name="connsiteY7-640" fmla="*/ 2445212 h 4024023"/>
                <a:gd name="connsiteX8-641" fmla="*/ 2784228 w 3851794"/>
                <a:gd name="connsiteY8-642" fmla="*/ 3757434 h 4024023"/>
                <a:gd name="connsiteX9-643" fmla="*/ 2168624 w 3851794"/>
                <a:gd name="connsiteY9-644" fmla="*/ 3912149 h 4024023"/>
                <a:gd name="connsiteX10-645" fmla="*/ 1491130 w 3851794"/>
                <a:gd name="connsiteY10-646" fmla="*/ 2445212 h 4024023"/>
                <a:gd name="connsiteX11-647" fmla="*/ 130936 w 3851794"/>
                <a:gd name="connsiteY11-648" fmla="*/ 1945750 h 4024023"/>
                <a:gd name="connsiteX12-649" fmla="*/ 207846 w 3851794"/>
                <a:gd name="connsiteY12-650" fmla="*/ 1346286 h 4024023"/>
                <a:gd name="connsiteX0-651" fmla="*/ 207846 w 3851794"/>
                <a:gd name="connsiteY0-652" fmla="*/ 1158781 h 3836518"/>
                <a:gd name="connsiteX1-653" fmla="*/ 1491130 w 3851794"/>
                <a:gd name="connsiteY1-654" fmla="*/ 1456303 h 3836518"/>
                <a:gd name="connsiteX2-655" fmla="*/ 1043834 w 3851794"/>
                <a:gd name="connsiteY2-656" fmla="*/ 350952 h 3836518"/>
                <a:gd name="connsiteX3-657" fmla="*/ 1741871 w 3851794"/>
                <a:gd name="connsiteY3-658" fmla="*/ 65749 h 3836518"/>
                <a:gd name="connsiteX4-659" fmla="*/ 2377061 w 3851794"/>
                <a:gd name="connsiteY4-660" fmla="*/ 1456303 h 3836518"/>
                <a:gd name="connsiteX5-661" fmla="*/ 3762517 w 3851794"/>
                <a:gd name="connsiteY5-662" fmla="*/ 2091491 h 3836518"/>
                <a:gd name="connsiteX6-663" fmla="*/ 3567749 w 3851794"/>
                <a:gd name="connsiteY6-664" fmla="*/ 2676373 h 3836518"/>
                <a:gd name="connsiteX7-665" fmla="*/ 2377061 w 3851794"/>
                <a:gd name="connsiteY7-666" fmla="*/ 2257707 h 3836518"/>
                <a:gd name="connsiteX8-667" fmla="*/ 2784228 w 3851794"/>
                <a:gd name="connsiteY8-668" fmla="*/ 3569929 h 3836518"/>
                <a:gd name="connsiteX9-669" fmla="*/ 2168624 w 3851794"/>
                <a:gd name="connsiteY9-670" fmla="*/ 3724644 h 3836518"/>
                <a:gd name="connsiteX10-671" fmla="*/ 1491130 w 3851794"/>
                <a:gd name="connsiteY10-672" fmla="*/ 2257707 h 3836518"/>
                <a:gd name="connsiteX11-673" fmla="*/ 130936 w 3851794"/>
                <a:gd name="connsiteY11-674" fmla="*/ 1758245 h 3836518"/>
                <a:gd name="connsiteX12-675" fmla="*/ 207846 w 3851794"/>
                <a:gd name="connsiteY12-676" fmla="*/ 1158781 h 3836518"/>
                <a:gd name="connsiteX0-677" fmla="*/ 207846 w 3851794"/>
                <a:gd name="connsiteY0-678" fmla="*/ 1099866 h 3777603"/>
                <a:gd name="connsiteX1-679" fmla="*/ 1491130 w 3851794"/>
                <a:gd name="connsiteY1-680" fmla="*/ 1397388 h 3777603"/>
                <a:gd name="connsiteX2-681" fmla="*/ 1043834 w 3851794"/>
                <a:gd name="connsiteY2-682" fmla="*/ 292037 h 3777603"/>
                <a:gd name="connsiteX3-683" fmla="*/ 1715490 w 3851794"/>
                <a:gd name="connsiteY3-684" fmla="*/ 76337 h 3777603"/>
                <a:gd name="connsiteX4-685" fmla="*/ 2377061 w 3851794"/>
                <a:gd name="connsiteY4-686" fmla="*/ 1397388 h 3777603"/>
                <a:gd name="connsiteX5-687" fmla="*/ 3762517 w 3851794"/>
                <a:gd name="connsiteY5-688" fmla="*/ 2032576 h 3777603"/>
                <a:gd name="connsiteX6-689" fmla="*/ 3567749 w 3851794"/>
                <a:gd name="connsiteY6-690" fmla="*/ 2617458 h 3777603"/>
                <a:gd name="connsiteX7-691" fmla="*/ 2377061 w 3851794"/>
                <a:gd name="connsiteY7-692" fmla="*/ 2198792 h 3777603"/>
                <a:gd name="connsiteX8-693" fmla="*/ 2784228 w 3851794"/>
                <a:gd name="connsiteY8-694" fmla="*/ 3511014 h 3777603"/>
                <a:gd name="connsiteX9-695" fmla="*/ 2168624 w 3851794"/>
                <a:gd name="connsiteY9-696" fmla="*/ 3665729 h 3777603"/>
                <a:gd name="connsiteX10-697" fmla="*/ 1491130 w 3851794"/>
                <a:gd name="connsiteY10-698" fmla="*/ 2198792 h 3777603"/>
                <a:gd name="connsiteX11-699" fmla="*/ 130936 w 3851794"/>
                <a:gd name="connsiteY11-700" fmla="*/ 1699330 h 3777603"/>
                <a:gd name="connsiteX12-701" fmla="*/ 207846 w 3851794"/>
                <a:gd name="connsiteY12-702" fmla="*/ 1099866 h 3777603"/>
                <a:gd name="connsiteX0-703" fmla="*/ 207846 w 3851794"/>
                <a:gd name="connsiteY0-704" fmla="*/ 1109323 h 3787060"/>
                <a:gd name="connsiteX1-705" fmla="*/ 1491130 w 3851794"/>
                <a:gd name="connsiteY1-706" fmla="*/ 1406845 h 3787060"/>
                <a:gd name="connsiteX2-707" fmla="*/ 1110872 w 3851794"/>
                <a:gd name="connsiteY2-708" fmla="*/ 269359 h 3787060"/>
                <a:gd name="connsiteX3-709" fmla="*/ 1715490 w 3851794"/>
                <a:gd name="connsiteY3-710" fmla="*/ 85794 h 3787060"/>
                <a:gd name="connsiteX4-711" fmla="*/ 2377061 w 3851794"/>
                <a:gd name="connsiteY4-712" fmla="*/ 1406845 h 3787060"/>
                <a:gd name="connsiteX5-713" fmla="*/ 3762517 w 3851794"/>
                <a:gd name="connsiteY5-714" fmla="*/ 2042033 h 3787060"/>
                <a:gd name="connsiteX6-715" fmla="*/ 3567749 w 3851794"/>
                <a:gd name="connsiteY6-716" fmla="*/ 2626915 h 3787060"/>
                <a:gd name="connsiteX7-717" fmla="*/ 2377061 w 3851794"/>
                <a:gd name="connsiteY7-718" fmla="*/ 2208249 h 3787060"/>
                <a:gd name="connsiteX8-719" fmla="*/ 2784228 w 3851794"/>
                <a:gd name="connsiteY8-720" fmla="*/ 3520471 h 3787060"/>
                <a:gd name="connsiteX9-721" fmla="*/ 2168624 w 3851794"/>
                <a:gd name="connsiteY9-722" fmla="*/ 3675186 h 3787060"/>
                <a:gd name="connsiteX10-723" fmla="*/ 1491130 w 3851794"/>
                <a:gd name="connsiteY10-724" fmla="*/ 2208249 h 3787060"/>
                <a:gd name="connsiteX11-725" fmla="*/ 130936 w 3851794"/>
                <a:gd name="connsiteY11-726" fmla="*/ 1708787 h 3787060"/>
                <a:gd name="connsiteX12-727" fmla="*/ 207846 w 3851794"/>
                <a:gd name="connsiteY12-728" fmla="*/ 1109323 h 3787060"/>
                <a:gd name="connsiteX0-729" fmla="*/ 207846 w 3851794"/>
                <a:gd name="connsiteY0-730" fmla="*/ 1077688 h 3755425"/>
                <a:gd name="connsiteX1-731" fmla="*/ 1491130 w 3851794"/>
                <a:gd name="connsiteY1-732" fmla="*/ 1375210 h 3755425"/>
                <a:gd name="connsiteX2-733" fmla="*/ 1110872 w 3851794"/>
                <a:gd name="connsiteY2-734" fmla="*/ 237724 h 3755425"/>
                <a:gd name="connsiteX3-735" fmla="*/ 1678122 w 3851794"/>
                <a:gd name="connsiteY3-736" fmla="*/ 94814 h 3755425"/>
                <a:gd name="connsiteX4-737" fmla="*/ 2377061 w 3851794"/>
                <a:gd name="connsiteY4-738" fmla="*/ 1375210 h 3755425"/>
                <a:gd name="connsiteX5-739" fmla="*/ 3762517 w 3851794"/>
                <a:gd name="connsiteY5-740" fmla="*/ 2010398 h 3755425"/>
                <a:gd name="connsiteX6-741" fmla="*/ 3567749 w 3851794"/>
                <a:gd name="connsiteY6-742" fmla="*/ 2595280 h 3755425"/>
                <a:gd name="connsiteX7-743" fmla="*/ 2377061 w 3851794"/>
                <a:gd name="connsiteY7-744" fmla="*/ 2176614 h 3755425"/>
                <a:gd name="connsiteX8-745" fmla="*/ 2784228 w 3851794"/>
                <a:gd name="connsiteY8-746" fmla="*/ 3488836 h 3755425"/>
                <a:gd name="connsiteX9-747" fmla="*/ 2168624 w 3851794"/>
                <a:gd name="connsiteY9-748" fmla="*/ 3643551 h 3755425"/>
                <a:gd name="connsiteX10-749" fmla="*/ 1491130 w 3851794"/>
                <a:gd name="connsiteY10-750" fmla="*/ 2176614 h 3755425"/>
                <a:gd name="connsiteX11-751" fmla="*/ 130936 w 3851794"/>
                <a:gd name="connsiteY11-752" fmla="*/ 1677152 h 3755425"/>
                <a:gd name="connsiteX12-753" fmla="*/ 207846 w 3851794"/>
                <a:gd name="connsiteY12-754" fmla="*/ 1077688 h 37554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</a:cxnLst>
              <a:rect l="l" t="t" r="r" b="b"/>
              <a:pathLst>
                <a:path w="3851794" h="3755425">
                  <a:moveTo>
                    <a:pt x="207846" y="1077688"/>
                  </a:moveTo>
                  <a:cubicBezTo>
                    <a:pt x="434545" y="1027364"/>
                    <a:pt x="1354041" y="1524409"/>
                    <a:pt x="1491130" y="1375210"/>
                  </a:cubicBezTo>
                  <a:cubicBezTo>
                    <a:pt x="1342031" y="1006760"/>
                    <a:pt x="1079707" y="451123"/>
                    <a:pt x="1110872" y="237724"/>
                  </a:cubicBezTo>
                  <a:cubicBezTo>
                    <a:pt x="1142037" y="24325"/>
                    <a:pt x="1467091" y="-94767"/>
                    <a:pt x="1678122" y="94814"/>
                  </a:cubicBezTo>
                  <a:cubicBezTo>
                    <a:pt x="1889154" y="284395"/>
                    <a:pt x="2165331" y="911692"/>
                    <a:pt x="2377061" y="1375210"/>
                  </a:cubicBezTo>
                  <a:cubicBezTo>
                    <a:pt x="2744104" y="1696904"/>
                    <a:pt x="3564069" y="1807053"/>
                    <a:pt x="3762517" y="2010398"/>
                  </a:cubicBezTo>
                  <a:cubicBezTo>
                    <a:pt x="3960965" y="2213743"/>
                    <a:pt x="3798658" y="2567577"/>
                    <a:pt x="3567749" y="2595280"/>
                  </a:cubicBezTo>
                  <a:cubicBezTo>
                    <a:pt x="3336840" y="2622983"/>
                    <a:pt x="2728442" y="2318086"/>
                    <a:pt x="2377061" y="2176614"/>
                  </a:cubicBezTo>
                  <a:cubicBezTo>
                    <a:pt x="2233744" y="2332590"/>
                    <a:pt x="2818968" y="3244347"/>
                    <a:pt x="2784228" y="3488836"/>
                  </a:cubicBezTo>
                  <a:cubicBezTo>
                    <a:pt x="2749489" y="3733326"/>
                    <a:pt x="2384140" y="3862255"/>
                    <a:pt x="2168624" y="3643551"/>
                  </a:cubicBezTo>
                  <a:cubicBezTo>
                    <a:pt x="1953108" y="3424847"/>
                    <a:pt x="1704505" y="2679145"/>
                    <a:pt x="1491130" y="2176614"/>
                  </a:cubicBezTo>
                  <a:cubicBezTo>
                    <a:pt x="1134251" y="1864263"/>
                    <a:pt x="344817" y="1860306"/>
                    <a:pt x="130936" y="1677152"/>
                  </a:cubicBezTo>
                  <a:cubicBezTo>
                    <a:pt x="-82945" y="1493998"/>
                    <a:pt x="-18853" y="1128012"/>
                    <a:pt x="207846" y="10776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</a:endParaRPr>
            </a:p>
          </p:txBody>
        </p:sp>
        <p:sp>
          <p:nvSpPr>
            <p:cNvPr id="10" name="Oval 46"/>
            <p:cNvSpPr/>
            <p:nvPr/>
          </p:nvSpPr>
          <p:spPr bwMode="auto">
            <a:xfrm>
              <a:off x="4010378" y="3533422"/>
              <a:ext cx="685800" cy="685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47"/>
          <p:cNvSpPr/>
          <p:nvPr/>
        </p:nvSpPr>
        <p:spPr bwMode="auto">
          <a:xfrm>
            <a:off x="3056617" y="4573587"/>
            <a:ext cx="571500" cy="571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12" name="Oval 48"/>
          <p:cNvSpPr/>
          <p:nvPr/>
        </p:nvSpPr>
        <p:spPr bwMode="auto">
          <a:xfrm>
            <a:off x="3056617" y="2224087"/>
            <a:ext cx="571500" cy="571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13" name="Oval 49"/>
          <p:cNvSpPr/>
          <p:nvPr/>
        </p:nvSpPr>
        <p:spPr bwMode="auto">
          <a:xfrm>
            <a:off x="6159501" y="3378846"/>
            <a:ext cx="571500" cy="5715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cxnSp>
        <p:nvCxnSpPr>
          <p:cNvPr id="14" name="Straight Arrow Connector 50"/>
          <p:cNvCxnSpPr>
            <a:stCxn id="20" idx="6"/>
            <a:endCxn id="21" idx="2"/>
          </p:cNvCxnSpPr>
          <p:nvPr/>
        </p:nvCxnSpPr>
        <p:spPr bwMode="auto">
          <a:xfrm>
            <a:off x="3510689" y="2505051"/>
            <a:ext cx="911346" cy="132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5" name="Straight Arrow Connector 51"/>
          <p:cNvCxnSpPr>
            <a:stCxn id="21" idx="6"/>
            <a:endCxn id="22" idx="2"/>
          </p:cNvCxnSpPr>
          <p:nvPr/>
        </p:nvCxnSpPr>
        <p:spPr bwMode="auto">
          <a:xfrm>
            <a:off x="4749106" y="2505051"/>
            <a:ext cx="911345" cy="132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6" name="Straight Arrow Connector 52"/>
          <p:cNvCxnSpPr>
            <a:stCxn id="26" idx="7"/>
            <a:endCxn id="21" idx="3"/>
          </p:cNvCxnSpPr>
          <p:nvPr/>
        </p:nvCxnSpPr>
        <p:spPr bwMode="auto">
          <a:xfrm rot="5400000" flipH="1" flipV="1">
            <a:off x="3810188" y="2898384"/>
            <a:ext cx="937440" cy="38204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7" name="Straight Arrow Connector 53"/>
          <p:cNvCxnSpPr>
            <a:stCxn id="28" idx="1"/>
            <a:endCxn id="22" idx="5"/>
          </p:cNvCxnSpPr>
          <p:nvPr/>
        </p:nvCxnSpPr>
        <p:spPr bwMode="auto">
          <a:xfrm rot="16200000" flipV="1">
            <a:off x="5667814" y="2892499"/>
            <a:ext cx="937440" cy="393819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8" name="Straight Arrow Connector 54"/>
          <p:cNvCxnSpPr>
            <a:stCxn id="27" idx="7"/>
            <a:endCxn id="22" idx="3"/>
          </p:cNvCxnSpPr>
          <p:nvPr/>
        </p:nvCxnSpPr>
        <p:spPr bwMode="auto">
          <a:xfrm rot="5400000" flipH="1" flipV="1">
            <a:off x="5048605" y="2898385"/>
            <a:ext cx="937440" cy="38204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19" name="Straight Arrow Connector 55"/>
          <p:cNvCxnSpPr>
            <a:stCxn id="27" idx="1"/>
            <a:endCxn id="21" idx="5"/>
          </p:cNvCxnSpPr>
          <p:nvPr/>
        </p:nvCxnSpPr>
        <p:spPr bwMode="auto">
          <a:xfrm rot="16200000" flipV="1">
            <a:off x="4429398" y="2892499"/>
            <a:ext cx="937440" cy="393819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0" name="Oval 4"/>
          <p:cNvSpPr/>
          <p:nvPr/>
        </p:nvSpPr>
        <p:spPr bwMode="auto">
          <a:xfrm>
            <a:off x="3183617" y="23415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1" name="Oval 57"/>
          <p:cNvSpPr/>
          <p:nvPr/>
        </p:nvSpPr>
        <p:spPr bwMode="auto">
          <a:xfrm>
            <a:off x="4422034" y="23415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2" name="Oval 58"/>
          <p:cNvSpPr/>
          <p:nvPr/>
        </p:nvSpPr>
        <p:spPr bwMode="auto">
          <a:xfrm>
            <a:off x="5660451" y="23415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3" name="Oval 4"/>
          <p:cNvSpPr/>
          <p:nvPr/>
        </p:nvSpPr>
        <p:spPr bwMode="auto">
          <a:xfrm>
            <a:off x="3183617" y="46910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4" name="Oval 95"/>
          <p:cNvSpPr/>
          <p:nvPr/>
        </p:nvSpPr>
        <p:spPr bwMode="auto">
          <a:xfrm>
            <a:off x="4422034" y="46910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5" name="Oval 96"/>
          <p:cNvSpPr/>
          <p:nvPr/>
        </p:nvSpPr>
        <p:spPr bwMode="auto">
          <a:xfrm>
            <a:off x="5660451" y="4691015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6" name="Oval 4"/>
          <p:cNvSpPr/>
          <p:nvPr/>
        </p:nvSpPr>
        <p:spPr bwMode="auto">
          <a:xfrm>
            <a:off x="3808711" y="3510230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7" name="Oval 98"/>
          <p:cNvSpPr/>
          <p:nvPr/>
        </p:nvSpPr>
        <p:spPr bwMode="auto">
          <a:xfrm>
            <a:off x="5047128" y="3510230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sp>
        <p:nvSpPr>
          <p:cNvPr id="28" name="Oval 99"/>
          <p:cNvSpPr/>
          <p:nvPr/>
        </p:nvSpPr>
        <p:spPr bwMode="auto">
          <a:xfrm>
            <a:off x="6285545" y="3510230"/>
            <a:ext cx="327072" cy="327072"/>
          </a:xfrm>
          <a:prstGeom prst="ellipse">
            <a:avLst/>
          </a:prstGeom>
          <a:ln w="38100" cmpd="sng"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  <a:ea typeface="MS PGothic" panose="020B0600070205080204" pitchFamily="-111" charset="-128"/>
            </a:endParaRPr>
          </a:p>
        </p:txBody>
      </p:sp>
      <p:cxnSp>
        <p:nvCxnSpPr>
          <p:cNvPr id="29" name="Straight Arrow Connector 100"/>
          <p:cNvCxnSpPr>
            <a:stCxn id="23" idx="6"/>
            <a:endCxn id="24" idx="2"/>
          </p:cNvCxnSpPr>
          <p:nvPr/>
        </p:nvCxnSpPr>
        <p:spPr bwMode="auto">
          <a:xfrm>
            <a:off x="3510689" y="4854551"/>
            <a:ext cx="911346" cy="132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0" name="Straight Arrow Connector 101"/>
          <p:cNvCxnSpPr>
            <a:stCxn id="24" idx="6"/>
            <a:endCxn id="25" idx="2"/>
          </p:cNvCxnSpPr>
          <p:nvPr/>
        </p:nvCxnSpPr>
        <p:spPr bwMode="auto">
          <a:xfrm>
            <a:off x="4749106" y="4854551"/>
            <a:ext cx="911345" cy="1323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1" name="Straight Arrow Connector 102"/>
          <p:cNvCxnSpPr>
            <a:stCxn id="24" idx="1"/>
            <a:endCxn id="26" idx="5"/>
          </p:cNvCxnSpPr>
          <p:nvPr/>
        </p:nvCxnSpPr>
        <p:spPr bwMode="auto">
          <a:xfrm rot="16200000" flipV="1">
            <a:off x="3804153" y="4073134"/>
            <a:ext cx="949510" cy="38204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2" name="Straight Arrow Connector 103"/>
          <p:cNvCxnSpPr>
            <a:stCxn id="25" idx="7"/>
            <a:endCxn id="28" idx="3"/>
          </p:cNvCxnSpPr>
          <p:nvPr/>
        </p:nvCxnSpPr>
        <p:spPr bwMode="auto">
          <a:xfrm rot="5400000" flipH="1" flipV="1">
            <a:off x="5661778" y="4067250"/>
            <a:ext cx="949510" cy="393819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3" name="Straight Arrow Connector 104"/>
          <p:cNvCxnSpPr>
            <a:stCxn id="25" idx="1"/>
            <a:endCxn id="27" idx="5"/>
          </p:cNvCxnSpPr>
          <p:nvPr/>
        </p:nvCxnSpPr>
        <p:spPr bwMode="auto">
          <a:xfrm rot="16200000" flipV="1">
            <a:off x="5042571" y="4073134"/>
            <a:ext cx="949510" cy="382048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4" name="Straight Arrow Connector 105"/>
          <p:cNvCxnSpPr>
            <a:stCxn id="24" idx="7"/>
            <a:endCxn id="27" idx="3"/>
          </p:cNvCxnSpPr>
          <p:nvPr/>
        </p:nvCxnSpPr>
        <p:spPr bwMode="auto">
          <a:xfrm rot="5400000" flipH="1" flipV="1">
            <a:off x="4423362" y="4067250"/>
            <a:ext cx="949510" cy="393819"/>
          </a:xfrm>
          <a:prstGeom prst="straightConnector1">
            <a:avLst/>
          </a:prstGeom>
          <a:ln w="38100" cmpd="sng">
            <a:headEnd type="none"/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5" name="Explosion 2 106"/>
          <p:cNvSpPr/>
          <p:nvPr/>
        </p:nvSpPr>
        <p:spPr bwMode="auto">
          <a:xfrm>
            <a:off x="4445000" y="2351087"/>
            <a:ext cx="317500" cy="254000"/>
          </a:xfrm>
          <a:prstGeom prst="irregularSeal2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36" name="Explosion 2 107"/>
          <p:cNvSpPr/>
          <p:nvPr/>
        </p:nvSpPr>
        <p:spPr bwMode="auto">
          <a:xfrm>
            <a:off x="5651500" y="2351087"/>
            <a:ext cx="317500" cy="254000"/>
          </a:xfrm>
          <a:prstGeom prst="irregularSeal2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37" name="Explosion 2 108"/>
          <p:cNvSpPr/>
          <p:nvPr/>
        </p:nvSpPr>
        <p:spPr bwMode="auto">
          <a:xfrm>
            <a:off x="4445000" y="4700587"/>
            <a:ext cx="317500" cy="254000"/>
          </a:xfrm>
          <a:prstGeom prst="irregularSeal2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38" name="Explosion 2 109"/>
          <p:cNvSpPr/>
          <p:nvPr/>
        </p:nvSpPr>
        <p:spPr bwMode="auto">
          <a:xfrm>
            <a:off x="5651500" y="4700587"/>
            <a:ext cx="317500" cy="254000"/>
          </a:xfrm>
          <a:prstGeom prst="irregularSeal2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defTabSz="762000" fontAlgn="base">
              <a:spcBef>
                <a:spcPct val="0"/>
              </a:spcBef>
              <a:spcAft>
                <a:spcPct val="0"/>
              </a:spcAft>
            </a:pPr>
            <a:endParaRPr lang="en-US" sz="2335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3990" y="2193290"/>
            <a:ext cx="27559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在右图中，如果采用异步的</a:t>
            </a:r>
            <a:r>
              <a:rPr lang="en-US" altLang="zh-CN" sz="1600"/>
              <a:t>scheduler</a:t>
            </a:r>
            <a:r>
              <a:rPr lang="zh-CN" altLang="en-US" sz="1600"/>
              <a:t>，则如果同时的去</a:t>
            </a:r>
            <a:r>
              <a:rPr lang="en-US" altLang="zh-CN" sz="1600"/>
              <a:t>update</a:t>
            </a:r>
            <a:r>
              <a:rPr lang="zh-CN" altLang="en-US" sz="1600"/>
              <a:t>图中的三个绿色节点和中间的那个红色节点，那么与中间红色节点相连的四个节点的值可能会出现</a:t>
            </a:r>
            <a:r>
              <a:rPr lang="en-US" altLang="zh-CN" sz="1600"/>
              <a:t>loss update</a:t>
            </a:r>
            <a:r>
              <a:rPr lang="zh-CN" altLang="en-US" sz="1600"/>
              <a:t>，即先更新的</a:t>
            </a:r>
            <a:r>
              <a:rPr lang="en-US" altLang="zh-CN" sz="1600"/>
              <a:t>val</a:t>
            </a:r>
            <a:r>
              <a:rPr lang="zh-CN" altLang="en-US" sz="1600"/>
              <a:t>会被后来的覆盖掉。所以需要采用一些措施来保证更新的顺序，如</a:t>
            </a:r>
            <a:r>
              <a:rPr lang="en-US" altLang="zh-CN" sz="1600"/>
              <a:t>lock</a:t>
            </a:r>
            <a:r>
              <a:rPr lang="zh-CN" altLang="en-US" sz="1600"/>
              <a:t>等。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Sequential Consistency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7"/>
          <p:cNvSpPr/>
          <p:nvPr/>
        </p:nvSpPr>
        <p:spPr>
          <a:xfrm>
            <a:off x="1778000" y="1178489"/>
            <a:ext cx="5970000" cy="146812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For each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parallel</a:t>
            </a: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 execution, there exists </a:t>
            </a:r>
            <a:b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sequential</a:t>
            </a: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 execution of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update</a:t>
            </a: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 functions which produces the </a:t>
            </a:r>
            <a:r>
              <a:rPr lang="en-US" altLang="zh-CN" sz="2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same</a:t>
            </a:r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 result. </a:t>
            </a:r>
            <a:endParaRPr lang="en-US" altLang="zh-CN" sz="233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Straight Connector 38"/>
          <p:cNvCxnSpPr/>
          <p:nvPr/>
        </p:nvCxnSpPr>
        <p:spPr bwMode="auto">
          <a:xfrm>
            <a:off x="3753268" y="5152153"/>
            <a:ext cx="3866732" cy="132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7" name="Straight Connector 39"/>
          <p:cNvCxnSpPr/>
          <p:nvPr/>
        </p:nvCxnSpPr>
        <p:spPr bwMode="auto">
          <a:xfrm>
            <a:off x="3771183" y="4232112"/>
            <a:ext cx="3848817" cy="132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Straight Connector 60"/>
          <p:cNvCxnSpPr/>
          <p:nvPr/>
        </p:nvCxnSpPr>
        <p:spPr bwMode="auto">
          <a:xfrm>
            <a:off x="3771183" y="3484092"/>
            <a:ext cx="3848817" cy="132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9" name="Rounded Rectangle 61"/>
          <p:cNvSpPr/>
          <p:nvPr/>
        </p:nvSpPr>
        <p:spPr bwMode="auto">
          <a:xfrm>
            <a:off x="2603500" y="3222518"/>
            <a:ext cx="990000" cy="5100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CPU 1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62"/>
          <p:cNvSpPr/>
          <p:nvPr/>
        </p:nvSpPr>
        <p:spPr bwMode="auto">
          <a:xfrm>
            <a:off x="2603500" y="3998500"/>
            <a:ext cx="990000" cy="51000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CPU 2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Oval 4"/>
          <p:cNvSpPr/>
          <p:nvPr/>
        </p:nvSpPr>
        <p:spPr bwMode="auto">
          <a:xfrm>
            <a:off x="5289895" y="3313515"/>
            <a:ext cx="311426" cy="311426"/>
          </a:xfrm>
          <a:prstGeom prst="ellipse">
            <a:avLst/>
          </a:prstGeom>
          <a:solidFill>
            <a:srgbClr val="FF0066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Oval 64"/>
          <p:cNvSpPr/>
          <p:nvPr/>
        </p:nvSpPr>
        <p:spPr bwMode="auto">
          <a:xfrm>
            <a:off x="4070830" y="4083945"/>
            <a:ext cx="311426" cy="311426"/>
          </a:xfrm>
          <a:prstGeom prst="ellipse">
            <a:avLst/>
          </a:prstGeom>
          <a:solidFill>
            <a:srgbClr val="BAFEFC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Oval 4"/>
          <p:cNvSpPr/>
          <p:nvPr/>
        </p:nvSpPr>
        <p:spPr bwMode="auto">
          <a:xfrm>
            <a:off x="4624834" y="4083945"/>
            <a:ext cx="311426" cy="31142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Oval 4"/>
          <p:cNvSpPr/>
          <p:nvPr/>
        </p:nvSpPr>
        <p:spPr bwMode="auto">
          <a:xfrm>
            <a:off x="5706995" y="4083945"/>
            <a:ext cx="311426" cy="31142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Oval 4"/>
          <p:cNvSpPr/>
          <p:nvPr/>
        </p:nvSpPr>
        <p:spPr bwMode="auto">
          <a:xfrm>
            <a:off x="5706995" y="3313515"/>
            <a:ext cx="311426" cy="311426"/>
          </a:xfrm>
          <a:prstGeom prst="ellipse">
            <a:avLst/>
          </a:prstGeom>
          <a:solidFill>
            <a:srgbClr val="BAFEFC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Oval 4"/>
          <p:cNvSpPr/>
          <p:nvPr/>
        </p:nvSpPr>
        <p:spPr bwMode="auto">
          <a:xfrm>
            <a:off x="4070830" y="3313515"/>
            <a:ext cx="311426" cy="31142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 bwMode="auto">
          <a:xfrm>
            <a:off x="2603500" y="4864005"/>
            <a:ext cx="990000" cy="609753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Single</a:t>
            </a:r>
            <a:b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CPU</a:t>
            </a:r>
            <a:endParaRPr 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8" name="TextBox 70"/>
          <p:cNvSpPr txBox="1"/>
          <p:nvPr/>
        </p:nvSpPr>
        <p:spPr>
          <a:xfrm>
            <a:off x="1449984" y="3624941"/>
            <a:ext cx="7938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Parallel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71"/>
          <p:cNvSpPr txBox="1"/>
          <p:nvPr/>
        </p:nvSpPr>
        <p:spPr>
          <a:xfrm>
            <a:off x="1075532" y="4938089"/>
            <a:ext cx="10743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Sequential</a:t>
            </a:r>
            <a:endParaRPr lang="en-US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72"/>
          <p:cNvSpPr txBox="1"/>
          <p:nvPr/>
        </p:nvSpPr>
        <p:spPr>
          <a:xfrm>
            <a:off x="7161810" y="3048001"/>
            <a:ext cx="558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Oval 73"/>
          <p:cNvSpPr/>
          <p:nvPr/>
        </p:nvSpPr>
        <p:spPr bwMode="auto">
          <a:xfrm>
            <a:off x="5282649" y="2546075"/>
            <a:ext cx="311426" cy="311426"/>
          </a:xfrm>
          <a:prstGeom prst="ellipse">
            <a:avLst/>
          </a:prstGeom>
          <a:solidFill>
            <a:srgbClr val="FF0066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Oval 4"/>
          <p:cNvSpPr/>
          <p:nvPr/>
        </p:nvSpPr>
        <p:spPr bwMode="auto">
          <a:xfrm>
            <a:off x="6356075" y="2546075"/>
            <a:ext cx="311426" cy="311426"/>
          </a:xfrm>
          <a:prstGeom prst="ellipse">
            <a:avLst/>
          </a:prstGeom>
          <a:solidFill>
            <a:srgbClr val="BAFEFC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Oval 4"/>
          <p:cNvSpPr/>
          <p:nvPr/>
        </p:nvSpPr>
        <p:spPr bwMode="auto">
          <a:xfrm>
            <a:off x="4076149" y="2546075"/>
            <a:ext cx="311426" cy="31142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Straight Connector 76"/>
          <p:cNvCxnSpPr>
            <a:stCxn id="23" idx="6"/>
            <a:endCxn id="21" idx="2"/>
          </p:cNvCxnSpPr>
          <p:nvPr/>
        </p:nvCxnSpPr>
        <p:spPr bwMode="auto">
          <a:xfrm>
            <a:off x="4387575" y="2701788"/>
            <a:ext cx="89507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77"/>
          <p:cNvCxnSpPr>
            <a:stCxn id="22" idx="2"/>
            <a:endCxn id="21" idx="6"/>
          </p:cNvCxnSpPr>
          <p:nvPr/>
        </p:nvCxnSpPr>
        <p:spPr bwMode="auto">
          <a:xfrm flipH="1">
            <a:off x="5594074" y="2701788"/>
            <a:ext cx="76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oup 39"/>
          <p:cNvGrpSpPr/>
          <p:nvPr/>
        </p:nvGrpSpPr>
        <p:grpSpPr>
          <a:xfrm>
            <a:off x="4071937" y="3315891"/>
            <a:ext cx="1947592" cy="1081856"/>
            <a:chOff x="4122995" y="4128618"/>
            <a:chExt cx="2337110" cy="1298227"/>
          </a:xfrm>
        </p:grpSpPr>
        <p:sp>
          <p:nvSpPr>
            <p:cNvPr id="27" name="Oval 4"/>
            <p:cNvSpPr/>
            <p:nvPr/>
          </p:nvSpPr>
          <p:spPr bwMode="auto">
            <a:xfrm>
              <a:off x="5585873" y="4128618"/>
              <a:ext cx="373711" cy="373711"/>
            </a:xfrm>
            <a:prstGeom prst="ellipse">
              <a:avLst/>
            </a:prstGeom>
            <a:solidFill>
              <a:srgbClr val="FF0066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Oval 80"/>
            <p:cNvSpPr/>
            <p:nvPr/>
          </p:nvSpPr>
          <p:spPr bwMode="auto">
            <a:xfrm>
              <a:off x="4122995" y="5053134"/>
              <a:ext cx="373711" cy="373711"/>
            </a:xfrm>
            <a:prstGeom prst="ellipse">
              <a:avLst/>
            </a:prstGeom>
            <a:solidFill>
              <a:srgbClr val="BAFEFC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val 4"/>
            <p:cNvSpPr/>
            <p:nvPr/>
          </p:nvSpPr>
          <p:spPr bwMode="auto">
            <a:xfrm>
              <a:off x="4787800" y="5053134"/>
              <a:ext cx="373711" cy="373711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Oval 4"/>
            <p:cNvSpPr/>
            <p:nvPr/>
          </p:nvSpPr>
          <p:spPr bwMode="auto">
            <a:xfrm>
              <a:off x="6086394" y="5053134"/>
              <a:ext cx="373711" cy="373711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Oval 4"/>
            <p:cNvSpPr/>
            <p:nvPr/>
          </p:nvSpPr>
          <p:spPr bwMode="auto">
            <a:xfrm>
              <a:off x="6086394" y="4128618"/>
              <a:ext cx="373711" cy="373711"/>
            </a:xfrm>
            <a:prstGeom prst="ellipse">
              <a:avLst/>
            </a:prstGeom>
            <a:solidFill>
              <a:srgbClr val="BAFEFC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Oval 4"/>
            <p:cNvSpPr/>
            <p:nvPr/>
          </p:nvSpPr>
          <p:spPr bwMode="auto">
            <a:xfrm>
              <a:off x="4122995" y="4128618"/>
              <a:ext cx="373711" cy="373711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03195 0.2916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14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04479 0.157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79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03316 0.1569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78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02361 0.291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" y="146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4948 0.2916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46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09879 0.156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Consistency through R/W Locks</a:t>
            </a:r>
            <a:endParaRPr kumimoji="1" lang="en-GB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Multicore Setting: R/W Locks </a:t>
            </a:r>
            <a:endParaRPr kumimoji="1" lang="en-GB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GB" altLang="zh-CN" dirty="0">
                <a:latin typeface="微软雅黑" panose="020B0503020204020204" charset="-122"/>
                <a:ea typeface="微软雅黑" panose="020B0503020204020204" charset="-122"/>
              </a:rPr>
              <a:t>Full consistency</a:t>
            </a:r>
            <a:endParaRPr kumimoji="1" lang="en-GB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Users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do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not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need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to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consider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lock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(done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the</a:t>
            </a:r>
            <a:r>
              <a:rPr kumimoji="1" lang="zh-CN" altLang="en-US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framework)</a:t>
            </a:r>
            <a:endParaRPr kumimoji="1" lang="en-GB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3"/>
          <p:cNvSpPr/>
          <p:nvPr/>
        </p:nvSpPr>
        <p:spPr bwMode="auto">
          <a:xfrm>
            <a:off x="3126018" y="3423388"/>
            <a:ext cx="3302000" cy="809958"/>
          </a:xfrm>
          <a:prstGeom prst="roundRect">
            <a:avLst>
              <a:gd name="adj" fmla="val 3254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Oval 4"/>
          <p:cNvSpPr/>
          <p:nvPr/>
        </p:nvSpPr>
        <p:spPr bwMode="auto">
          <a:xfrm>
            <a:off x="4419537" y="3498647"/>
            <a:ext cx="670278" cy="6702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Straight Connector 5"/>
          <p:cNvCxnSpPr>
            <a:stCxn id="8" idx="6"/>
            <a:endCxn id="24" idx="2"/>
          </p:cNvCxnSpPr>
          <p:nvPr/>
        </p:nvCxnSpPr>
        <p:spPr bwMode="auto">
          <a:xfrm>
            <a:off x="2324608" y="3840924"/>
            <a:ext cx="486541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8" name="Oval 6"/>
          <p:cNvSpPr/>
          <p:nvPr/>
        </p:nvSpPr>
        <p:spPr bwMode="auto">
          <a:xfrm>
            <a:off x="1997537" y="3677388"/>
            <a:ext cx="327072" cy="327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110018" y="3885852"/>
            <a:ext cx="254000" cy="317500"/>
            <a:chOff x="5715000" y="5181600"/>
            <a:chExt cx="533400" cy="1005840"/>
          </a:xfrm>
        </p:grpSpPr>
        <p:sp>
          <p:nvSpPr>
            <p:cNvPr id="10" name="Oval 8"/>
            <p:cNvSpPr/>
            <p:nvPr/>
          </p:nvSpPr>
          <p:spPr bwMode="auto">
            <a:xfrm>
              <a:off x="5774267" y="5181600"/>
              <a:ext cx="414867" cy="914400"/>
            </a:xfrm>
            <a:prstGeom prst="ellipse">
              <a:avLst/>
            </a:prstGeom>
            <a:noFill/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9"/>
            <p:cNvSpPr/>
            <p:nvPr/>
          </p:nvSpPr>
          <p:spPr bwMode="auto">
            <a:xfrm>
              <a:off x="5715000" y="573024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Oval 10"/>
          <p:cNvSpPr/>
          <p:nvPr/>
        </p:nvSpPr>
        <p:spPr bwMode="auto">
          <a:xfrm>
            <a:off x="3295657" y="3677388"/>
            <a:ext cx="327072" cy="327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Group 21"/>
          <p:cNvGrpSpPr/>
          <p:nvPr/>
        </p:nvGrpSpPr>
        <p:grpSpPr>
          <a:xfrm>
            <a:off x="3408139" y="3885852"/>
            <a:ext cx="254000" cy="317500"/>
            <a:chOff x="5715000" y="5181600"/>
            <a:chExt cx="533400" cy="1005840"/>
          </a:xfrm>
        </p:grpSpPr>
        <p:sp>
          <p:nvSpPr>
            <p:cNvPr id="14" name="Oval 12"/>
            <p:cNvSpPr/>
            <p:nvPr/>
          </p:nvSpPr>
          <p:spPr bwMode="auto">
            <a:xfrm>
              <a:off x="5774267" y="5181600"/>
              <a:ext cx="414867" cy="914400"/>
            </a:xfrm>
            <a:prstGeom prst="ellipse">
              <a:avLst/>
            </a:prstGeom>
            <a:noFill/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13"/>
            <p:cNvSpPr/>
            <p:nvPr/>
          </p:nvSpPr>
          <p:spPr bwMode="auto">
            <a:xfrm>
              <a:off x="5715000" y="573024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Oval 14"/>
          <p:cNvSpPr/>
          <p:nvPr/>
        </p:nvSpPr>
        <p:spPr bwMode="auto">
          <a:xfrm>
            <a:off x="4593778" y="3677388"/>
            <a:ext cx="327072" cy="327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Group 26"/>
          <p:cNvGrpSpPr/>
          <p:nvPr/>
        </p:nvGrpSpPr>
        <p:grpSpPr>
          <a:xfrm>
            <a:off x="4706260" y="3885852"/>
            <a:ext cx="254000" cy="317500"/>
            <a:chOff x="5715000" y="5181600"/>
            <a:chExt cx="533400" cy="1005840"/>
          </a:xfrm>
        </p:grpSpPr>
        <p:sp>
          <p:nvSpPr>
            <p:cNvPr id="18" name="Oval 16"/>
            <p:cNvSpPr/>
            <p:nvPr/>
          </p:nvSpPr>
          <p:spPr bwMode="auto">
            <a:xfrm>
              <a:off x="5774267" y="5181600"/>
              <a:ext cx="414867" cy="914400"/>
            </a:xfrm>
            <a:prstGeom prst="ellipse">
              <a:avLst/>
            </a:prstGeom>
            <a:noFill/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17"/>
            <p:cNvSpPr/>
            <p:nvPr/>
          </p:nvSpPr>
          <p:spPr bwMode="auto">
            <a:xfrm>
              <a:off x="5715000" y="573024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Oval 18"/>
          <p:cNvSpPr/>
          <p:nvPr/>
        </p:nvSpPr>
        <p:spPr bwMode="auto">
          <a:xfrm>
            <a:off x="5891899" y="3677388"/>
            <a:ext cx="327072" cy="327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31"/>
          <p:cNvGrpSpPr/>
          <p:nvPr/>
        </p:nvGrpSpPr>
        <p:grpSpPr>
          <a:xfrm>
            <a:off x="6004381" y="3885852"/>
            <a:ext cx="254000" cy="317500"/>
            <a:chOff x="5715000" y="5181600"/>
            <a:chExt cx="533400" cy="1005840"/>
          </a:xfrm>
        </p:grpSpPr>
        <p:sp>
          <p:nvSpPr>
            <p:cNvPr id="22" name="Oval 20"/>
            <p:cNvSpPr/>
            <p:nvPr/>
          </p:nvSpPr>
          <p:spPr bwMode="auto">
            <a:xfrm>
              <a:off x="5774267" y="5181600"/>
              <a:ext cx="414867" cy="914400"/>
            </a:xfrm>
            <a:prstGeom prst="ellipse">
              <a:avLst/>
            </a:prstGeom>
            <a:noFill/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Rectangle 21"/>
            <p:cNvSpPr/>
            <p:nvPr/>
          </p:nvSpPr>
          <p:spPr bwMode="auto">
            <a:xfrm>
              <a:off x="5715000" y="573024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Oval 22"/>
          <p:cNvSpPr/>
          <p:nvPr/>
        </p:nvSpPr>
        <p:spPr bwMode="auto">
          <a:xfrm>
            <a:off x="7190018" y="3677388"/>
            <a:ext cx="327072" cy="3270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6200" tIns="38100" rIns="76200" bIns="3810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Group 36"/>
          <p:cNvGrpSpPr/>
          <p:nvPr/>
        </p:nvGrpSpPr>
        <p:grpSpPr>
          <a:xfrm>
            <a:off x="7302500" y="3868271"/>
            <a:ext cx="254000" cy="317500"/>
            <a:chOff x="5715000" y="5181600"/>
            <a:chExt cx="533400" cy="1005840"/>
          </a:xfrm>
        </p:grpSpPr>
        <p:sp>
          <p:nvSpPr>
            <p:cNvPr id="26" name="Oval 24"/>
            <p:cNvSpPr/>
            <p:nvPr/>
          </p:nvSpPr>
          <p:spPr bwMode="auto">
            <a:xfrm>
              <a:off x="5774267" y="5181600"/>
              <a:ext cx="414867" cy="914400"/>
            </a:xfrm>
            <a:prstGeom prst="ellipse">
              <a:avLst/>
            </a:prstGeom>
            <a:noFill/>
            <a:ln w="571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25"/>
            <p:cNvSpPr/>
            <p:nvPr/>
          </p:nvSpPr>
          <p:spPr bwMode="auto">
            <a:xfrm>
              <a:off x="5715000" y="5730240"/>
              <a:ext cx="533400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76200" tIns="38100" rIns="76200" bIns="38100" numCol="1" rtlCol="0" anchor="ctr" anchorCtr="0" compatLnSpc="1"/>
            <a:lstStyle/>
            <a:p>
              <a:pPr algn="ctr" defTabSz="762000" fontAlgn="base">
                <a:spcBef>
                  <a:spcPct val="0"/>
                </a:spcBef>
                <a:spcAft>
                  <a:spcPct val="0"/>
                </a:spcAft>
              </a:pPr>
              <a:endParaRPr lang="en-US" sz="2335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Group 88"/>
          <p:cNvGrpSpPr/>
          <p:nvPr/>
        </p:nvGrpSpPr>
        <p:grpSpPr>
          <a:xfrm>
            <a:off x="3159004" y="4249272"/>
            <a:ext cx="3331641" cy="573444"/>
            <a:chOff x="2706583" y="3124200"/>
            <a:chExt cx="3997969" cy="688133"/>
          </a:xfrm>
        </p:grpSpPr>
        <p:sp>
          <p:nvSpPr>
            <p:cNvPr id="29" name="TextBox 32"/>
            <p:cNvSpPr txBox="1"/>
            <p:nvPr/>
          </p:nvSpPr>
          <p:spPr>
            <a:xfrm>
              <a:off x="2971800" y="3424535"/>
              <a:ext cx="276268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Canonical Lock Ordering</a:t>
              </a:r>
              <a:endParaRPr lang="en-US" sz="15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TextBox 27"/>
            <p:cNvSpPr txBox="1"/>
            <p:nvPr/>
          </p:nvSpPr>
          <p:spPr>
            <a:xfrm>
              <a:off x="2706583" y="3124200"/>
              <a:ext cx="837152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Write</a:t>
              </a:r>
              <a:endParaRPr 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TextBox 28"/>
            <p:cNvSpPr txBox="1"/>
            <p:nvPr/>
          </p:nvSpPr>
          <p:spPr>
            <a:xfrm>
              <a:off x="4297047" y="3124200"/>
              <a:ext cx="837152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Write</a:t>
              </a:r>
              <a:endParaRPr 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TextBox 29"/>
            <p:cNvSpPr txBox="1"/>
            <p:nvPr/>
          </p:nvSpPr>
          <p:spPr>
            <a:xfrm>
              <a:off x="5867400" y="3124200"/>
              <a:ext cx="837152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5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Write</a:t>
              </a:r>
              <a:endParaRPr lang="en-US" sz="16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3" name="Straight Arrow Connector 30"/>
            <p:cNvCxnSpPr/>
            <p:nvPr/>
          </p:nvCxnSpPr>
          <p:spPr bwMode="auto">
            <a:xfrm>
              <a:off x="3581400" y="3335923"/>
              <a:ext cx="755231" cy="0"/>
            </a:xfrm>
            <a:prstGeom prst="straightConnector1">
              <a:avLst/>
            </a:prstGeom>
            <a:ln w="12700">
              <a:solidFill>
                <a:srgbClr val="FF0066"/>
              </a:solidFill>
              <a:prstDash val="sysDot"/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1"/>
            <p:cNvCxnSpPr/>
            <p:nvPr/>
          </p:nvCxnSpPr>
          <p:spPr bwMode="auto">
            <a:xfrm flipV="1">
              <a:off x="5135248" y="3324255"/>
              <a:ext cx="771735" cy="0"/>
            </a:xfrm>
            <a:prstGeom prst="straightConnector1">
              <a:avLst/>
            </a:prstGeom>
            <a:ln w="12700">
              <a:solidFill>
                <a:srgbClr val="FF0066"/>
              </a:solidFill>
              <a:prstDash val="sysDot"/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文本框 73"/>
          <p:cNvSpPr txBox="1"/>
          <p:nvPr/>
        </p:nvSpPr>
        <p:spPr>
          <a:xfrm>
            <a:off x="3126018" y="3066299"/>
            <a:ext cx="4661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微软雅黑" panose="020B0503020204020204" charset="-122"/>
                <a:ea typeface="微软雅黑" panose="020B0503020204020204" charset="-122"/>
              </a:rPr>
              <a:t>lock</a:t>
            </a:r>
            <a:endParaRPr kumimoji="1"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Review: MapReduce cannot address all the issues 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MapReduce was used to process webpage data collected by Google’s crawlers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It would extract the links and metadata needed to search the pages,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 the site’s PageRank</a:t>
            </a:r>
            <a:endParaRPr kumimoji="1" lang="en-US" altLang="zh-CN" dirty="0"/>
          </a:p>
          <a:p>
            <a:r>
              <a:rPr kumimoji="1" lang="en-US" altLang="zh-CN" b="0" dirty="0"/>
              <a:t>The process took around </a:t>
            </a:r>
            <a:r>
              <a:rPr kumimoji="1" lang="en-US" altLang="zh-CN" dirty="0">
                <a:solidFill>
                  <a:srgbClr val="C00000"/>
                </a:solidFill>
              </a:rPr>
              <a:t>eight</a:t>
            </a:r>
            <a:r>
              <a:rPr kumimoji="1" lang="en-US" altLang="zh-CN" b="0" dirty="0"/>
              <a:t> hours</a:t>
            </a:r>
            <a:endParaRPr kumimoji="1" lang="en-US" altLang="zh-CN" b="0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Results were moved to search servers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This was done </a:t>
            </a:r>
            <a:r>
              <a:rPr kumimoji="1" lang="en-US" altLang="zh-CN" b="1" dirty="0">
                <a:solidFill>
                  <a:srgbClr val="C00000"/>
                </a:solidFill>
              </a:rPr>
              <a:t>continuously</a:t>
            </a:r>
            <a:endParaRPr kumimoji="1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74000" y="5296962"/>
            <a:ext cx="8128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7"/>
          <p:cNvSpPr/>
          <p:nvPr/>
        </p:nvSpPr>
        <p:spPr>
          <a:xfrm>
            <a:off x="3673872" y="4361861"/>
            <a:ext cx="1397000" cy="46968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MapReduce</a:t>
            </a:r>
            <a:endParaRPr lang="zh-CN" altLang="en-US" sz="1665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6" name="Straight Arrow Connector 8"/>
          <p:cNvCxnSpPr>
            <a:stCxn id="7" idx="3"/>
            <a:endCxn id="5" idx="1"/>
          </p:cNvCxnSpPr>
          <p:nvPr/>
        </p:nvCxnSpPr>
        <p:spPr>
          <a:xfrm>
            <a:off x="3038872" y="4596701"/>
            <a:ext cx="635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9"/>
          <p:cNvSpPr/>
          <p:nvPr/>
        </p:nvSpPr>
        <p:spPr>
          <a:xfrm>
            <a:off x="1895872" y="4362955"/>
            <a:ext cx="1143000" cy="4674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</a:t>
            </a:r>
            <a:b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crawlers</a:t>
            </a:r>
            <a:endParaRPr lang="zh-CN" altLang="en-US" sz="1665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3419872" y="4215701"/>
            <a:ext cx="3810000" cy="762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Rounded Rectangle 11"/>
          <p:cNvSpPr/>
          <p:nvPr/>
        </p:nvSpPr>
        <p:spPr>
          <a:xfrm>
            <a:off x="5324872" y="4361861"/>
            <a:ext cx="1714500" cy="4674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Migrate to </a:t>
            </a:r>
            <a:b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166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 server</a:t>
            </a:r>
            <a:endParaRPr lang="en-US" altLang="zh-CN" sz="1665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Arrow Connector 13"/>
          <p:cNvCxnSpPr>
            <a:stCxn id="5" idx="3"/>
            <a:endCxn id="9" idx="1"/>
          </p:cNvCxnSpPr>
          <p:nvPr/>
        </p:nvCxnSpPr>
        <p:spPr>
          <a:xfrm flipV="1">
            <a:off x="5070872" y="4595607"/>
            <a:ext cx="254000" cy="10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0"/>
          <p:cNvSpPr/>
          <p:nvPr/>
        </p:nvSpPr>
        <p:spPr>
          <a:xfrm>
            <a:off x="4658213" y="4961776"/>
            <a:ext cx="1365159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65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~8 hours!</a:t>
            </a:r>
            <a:endParaRPr lang="zh-CN" altLang="en-US" sz="1665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More Parallelism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2476500" y="1587500"/>
            <a:ext cx="4191000" cy="2476500"/>
            <a:chOff x="1905000" y="990600"/>
            <a:chExt cx="5029200" cy="2971800"/>
          </a:xfrm>
        </p:grpSpPr>
        <p:sp>
          <p:nvSpPr>
            <p:cNvPr id="6" name="Oval 32"/>
            <p:cNvSpPr/>
            <p:nvPr/>
          </p:nvSpPr>
          <p:spPr>
            <a:xfrm>
              <a:off x="1905000" y="1219200"/>
              <a:ext cx="5029200" cy="2743200"/>
            </a:xfrm>
            <a:prstGeom prst="ellipse">
              <a:avLst/>
            </a:prstGeom>
            <a:ln w="349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extBox 33"/>
            <p:cNvSpPr txBox="1"/>
            <p:nvPr/>
          </p:nvSpPr>
          <p:spPr>
            <a:xfrm>
              <a:off x="2743200" y="990600"/>
              <a:ext cx="3657600" cy="99060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6048821"/>
                </a:avLst>
              </a:prstTxWarp>
              <a:spAutoFit/>
            </a:bodyPr>
            <a:lstStyle/>
            <a:p>
              <a:pPr algn="ctr"/>
              <a:r>
                <a:rPr lang="en-US" sz="2665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Full Consistency</a:t>
              </a:r>
              <a:endParaRPr lang="en-US" sz="2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Oval 24"/>
          <p:cNvSpPr/>
          <p:nvPr/>
        </p:nvSpPr>
        <p:spPr>
          <a:xfrm>
            <a:off x="3556000" y="2159000"/>
            <a:ext cx="2159810" cy="1651000"/>
          </a:xfrm>
          <a:prstGeom prst="ellipse">
            <a:avLst/>
          </a:prstGeom>
          <a:solidFill>
            <a:srgbClr val="BAFEFC"/>
          </a:solidFill>
          <a:ln>
            <a:solidFill>
              <a:srgbClr val="0033C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Oval 73"/>
          <p:cNvSpPr/>
          <p:nvPr/>
        </p:nvSpPr>
        <p:spPr>
          <a:xfrm>
            <a:off x="4183500" y="2502500"/>
            <a:ext cx="960000" cy="93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25"/>
          <p:cNvSpPr txBox="1"/>
          <p:nvPr/>
        </p:nvSpPr>
        <p:spPr>
          <a:xfrm>
            <a:off x="3556000" y="2032000"/>
            <a:ext cx="2159810" cy="846393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6984609"/>
              </a:avLst>
            </a:prstTxWarp>
            <a:spAutoFit/>
          </a:bodyPr>
          <a:lstStyle/>
          <a:p>
            <a:pPr algn="ctr"/>
            <a:r>
              <a:rPr lang="en-US" sz="233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Edge Consistency</a:t>
            </a:r>
            <a:endParaRPr lang="en-US" sz="233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val 34"/>
          <p:cNvSpPr/>
          <p:nvPr/>
        </p:nvSpPr>
        <p:spPr>
          <a:xfrm>
            <a:off x="7429500" y="2623502"/>
            <a:ext cx="635000" cy="6350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Oval 35"/>
          <p:cNvSpPr/>
          <p:nvPr/>
        </p:nvSpPr>
        <p:spPr>
          <a:xfrm>
            <a:off x="1077127" y="2631439"/>
            <a:ext cx="635000" cy="6350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Straight Connector 36"/>
          <p:cNvCxnSpPr>
            <a:stCxn id="12" idx="6"/>
            <a:endCxn id="11" idx="2"/>
          </p:cNvCxnSpPr>
          <p:nvPr/>
        </p:nvCxnSpPr>
        <p:spPr bwMode="auto">
          <a:xfrm flipV="1">
            <a:off x="1712127" y="2941002"/>
            <a:ext cx="571737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4" name="Cube 40"/>
          <p:cNvSpPr/>
          <p:nvPr/>
        </p:nvSpPr>
        <p:spPr>
          <a:xfrm>
            <a:off x="3721101" y="2865438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Cube 41"/>
          <p:cNvSpPr/>
          <p:nvPr/>
        </p:nvSpPr>
        <p:spPr>
          <a:xfrm>
            <a:off x="5308601" y="2865438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Cube 42"/>
          <p:cNvSpPr/>
          <p:nvPr/>
        </p:nvSpPr>
        <p:spPr>
          <a:xfrm>
            <a:off x="6896101" y="2865438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Cube 43"/>
          <p:cNvSpPr/>
          <p:nvPr/>
        </p:nvSpPr>
        <p:spPr>
          <a:xfrm>
            <a:off x="7658101" y="2857500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Cube 44"/>
          <p:cNvSpPr/>
          <p:nvPr/>
        </p:nvSpPr>
        <p:spPr>
          <a:xfrm>
            <a:off x="2040211" y="2873375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Cube 45"/>
          <p:cNvSpPr/>
          <p:nvPr/>
        </p:nvSpPr>
        <p:spPr>
          <a:xfrm>
            <a:off x="1308101" y="2865438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Oval 46"/>
          <p:cNvSpPr/>
          <p:nvPr/>
        </p:nvSpPr>
        <p:spPr>
          <a:xfrm>
            <a:off x="4341813" y="2631439"/>
            <a:ext cx="635000" cy="635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Oval 47"/>
          <p:cNvSpPr/>
          <p:nvPr/>
        </p:nvSpPr>
        <p:spPr>
          <a:xfrm>
            <a:off x="5895189" y="2623502"/>
            <a:ext cx="635000" cy="6350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Oval 6"/>
          <p:cNvSpPr/>
          <p:nvPr/>
        </p:nvSpPr>
        <p:spPr>
          <a:xfrm>
            <a:off x="2720189" y="2623502"/>
            <a:ext cx="635000" cy="6350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Cube 49"/>
          <p:cNvSpPr/>
          <p:nvPr/>
        </p:nvSpPr>
        <p:spPr>
          <a:xfrm>
            <a:off x="6134101" y="2857500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Cube 50"/>
          <p:cNvSpPr/>
          <p:nvPr/>
        </p:nvSpPr>
        <p:spPr>
          <a:xfrm>
            <a:off x="4572001" y="2857500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Cube 51"/>
          <p:cNvSpPr/>
          <p:nvPr/>
        </p:nvSpPr>
        <p:spPr>
          <a:xfrm>
            <a:off x="2959101" y="2857500"/>
            <a:ext cx="152399" cy="1524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Box 74"/>
          <p:cNvSpPr txBox="1"/>
          <p:nvPr/>
        </p:nvSpPr>
        <p:spPr>
          <a:xfrm>
            <a:off x="3810000" y="2349500"/>
            <a:ext cx="1665541" cy="101600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6354820"/>
              </a:avLst>
            </a:prstTxWarp>
            <a:spAutoFit/>
          </a:bodyPr>
          <a:lstStyle/>
          <a:p>
            <a:pPr algn="ctr"/>
            <a:r>
              <a:rPr lang="en-US" sz="15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Vertex Consistency</a:t>
            </a:r>
            <a:endParaRPr lang="en-US" sz="15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37"/>
          <p:cNvSpPr/>
          <p:nvPr/>
        </p:nvSpPr>
        <p:spPr>
          <a:xfrm>
            <a:off x="2318680" y="4445000"/>
            <a:ext cx="4760641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2335" dirty="0">
                <a:latin typeface="微软雅黑" panose="020B0503020204020204" charset="-122"/>
                <a:ea typeface="微软雅黑" panose="020B0503020204020204" charset="-122"/>
              </a:rPr>
              <a:t>We will talk about more race conditions in later lectures!</a:t>
            </a:r>
            <a:endParaRPr lang="en-US" altLang="zh-CN" sz="233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26" grpId="0"/>
      <p:bldP spid="2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Summary: MapReduce vs. Pregel vs. </a:t>
            </a:r>
            <a:r>
              <a:rPr kumimoji="1" lang="en-US" altLang="zh-CN" dirty="0" err="1"/>
              <a:t>GraphLab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Programming 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MapReduce vs. Vertex-centric vs. Vertex-centric + update function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General -&gt; Friendly to graph -&gt; Friendly to graph + optimizations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Execution 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MapReduce vs. BSP vs. Async graph processing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General -&gt; suitable for iterative algorithms -&gt; suitable for iterative algorithms + optimizations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EXPOINT" val="latex"/>
  <p:tag name="SOURCE" val="\documentclass{article}\pagestyle{empty}&#10;\usepackage{amsmath}&#10;\begin{document}&#10;&#10;\[&#10;R[i] = \alpha + \left( 1 - \alpha \right)  \sum_{(j,i) \in E} \frac{1}{L[j]} R[j]&#10;\]&#10;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46"/>
  <p:tag name="PICTUREFILESIZE" val="7623"/>
</p:tagLst>
</file>

<file path=ppt/tags/tag2.xml><?xml version="1.0" encoding="utf-8"?>
<p:tagLst xmlns:p="http://schemas.openxmlformats.org/presentationml/2006/main">
  <p:tag name="TEXPOINT" val="latex"/>
  <p:tag name="SOURCE" val="\documentclass{article}\pagestyle{empty}&#10;\begin{document}&#10;\[&#10;u_i = \arg \min_w \sum_{j \in N[i]} (r_{ij} - m_j \cdot w)^2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730"/>
</p:tagLst>
</file>

<file path=ppt/tags/tag3.xml><?xml version="1.0" encoding="utf-8"?>
<p:tagLst xmlns:p="http://schemas.openxmlformats.org/presentationml/2006/main">
  <p:tag name="TEXPOINT" val="latex"/>
  <p:tag name="SOURCE" val="\documentclass{article}\pagestyle{empty}&#10;\begin{document}&#10;\[&#10;m_j = \arg \min_w \sum_{i \in N[j]} (r_{ij} - u_i \cdot w)^2&#10;\]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3"/>
  <p:tag name="PICTUREFILESIZE" val="7869"/>
</p:tagLst>
</file>

<file path=ppt/tags/tag4.xml><?xml version="1.0" encoding="utf-8"?>
<p:tagLst xmlns:p="http://schemas.openxmlformats.org/presentationml/2006/main">
  <p:tag name="KSO_WM_UNIT_TABLE_BEAUTIFY" val="smartTable{0826aa79-7a73-4b26-934e-ea2fb4c809bb}"/>
</p:tagLst>
</file>

<file path=ppt/tags/tag5.xml><?xml version="1.0" encoding="utf-8"?>
<p:tagLst xmlns:p="http://schemas.openxmlformats.org/presentationml/2006/main">
  <p:tag name="KSO_WM_UNIT_TABLE_BEAUTIFY" val="smartTable{a1887595-c7c2-4542-93c1-02bfd1083eb9}"/>
</p:tagLst>
</file>

<file path=ppt/tags/tag6.xml><?xml version="1.0" encoding="utf-8"?>
<p:tagLst xmlns:p="http://schemas.openxmlformats.org/presentationml/2006/main">
  <p:tag name="KSO_WPP_MARK_KEY" val="f343f92d-4120-4ce6-81aa-73f912ca7614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24318</Words>
  <Application>WPS 演示</Application>
  <PresentationFormat>全屏显示(16:10)</PresentationFormat>
  <Paragraphs>2126</Paragraphs>
  <Slides>91</Slides>
  <Notes>23</Notes>
  <HiddenSlides>11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91</vt:i4>
      </vt:variant>
    </vt:vector>
  </HeadingPairs>
  <TitlesOfParts>
    <vt:vector size="132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Verdana</vt:lpstr>
      <vt:lpstr>Candara</vt:lpstr>
      <vt:lpstr>Arial Unicode MS</vt:lpstr>
      <vt:lpstr>Comic Sans MS</vt:lpstr>
      <vt:lpstr>Eras Medium ITC</vt:lpstr>
      <vt:lpstr>Segoe Print</vt:lpstr>
      <vt:lpstr>PingFang SC Bold</vt:lpstr>
      <vt:lpstr>Courier New</vt:lpstr>
      <vt:lpstr>Roboto</vt:lpstr>
      <vt:lpstr>Times New Roman</vt:lpstr>
      <vt:lpstr>Consolas</vt:lpstr>
      <vt:lpstr>Cambria Math</vt:lpstr>
      <vt:lpstr>Calibri</vt:lpstr>
      <vt:lpstr>MS Mincho</vt:lpstr>
      <vt:lpstr>MS PGothic</vt:lpstr>
      <vt:lpstr>Tahoma</vt:lpstr>
      <vt:lpstr>Wingdings</vt:lpstr>
      <vt:lpstr>PMingLiU</vt:lpstr>
      <vt:lpstr>1_Office 主题​​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From MapReduce to Graph</vt:lpstr>
      <vt:lpstr>Scalable websites review</vt:lpstr>
      <vt:lpstr>How does the application server handle requests? </vt:lpstr>
      <vt:lpstr>How does the application server handle requests? </vt:lpstr>
      <vt:lpstr>Review: batch processing systems</vt:lpstr>
      <vt:lpstr>Review: accelerate batch processing w/ distributed computing </vt:lpstr>
      <vt:lpstr>Review of MapReduce</vt:lpstr>
      <vt:lpstr>Review of MapReduce Programming Model </vt:lpstr>
      <vt:lpstr>Review: MapReduce cannot address all the issues </vt:lpstr>
      <vt:lpstr>Graph-structured Analytics Systems</vt:lpstr>
      <vt:lpstr>PowerPoint 演示文稿</vt:lpstr>
      <vt:lpstr>Big data is already here</vt:lpstr>
      <vt:lpstr>Big learning example</vt:lpstr>
      <vt:lpstr>Big learning example</vt:lpstr>
      <vt:lpstr>Example: PageRank</vt:lpstr>
      <vt:lpstr>Example: PageRank</vt:lpstr>
      <vt:lpstr>Example: PageRank</vt:lpstr>
      <vt:lpstr>Example: PageRank</vt:lpstr>
      <vt:lpstr>Example: PageRank</vt:lpstr>
      <vt:lpstr>Example: PageRank</vt:lpstr>
      <vt:lpstr>Example: PageRank</vt:lpstr>
      <vt:lpstr>Example: PageRank</vt:lpstr>
      <vt:lpstr>PowerPoint 演示文稿</vt:lpstr>
      <vt:lpstr>Graph Parallel Algorithm</vt:lpstr>
      <vt:lpstr>What is the Right Tool for Graph-parallel ML？</vt:lpstr>
      <vt:lpstr>PowerPoint 演示文稿</vt:lpstr>
      <vt:lpstr>Step 0: prepare the data </vt:lpstr>
      <vt:lpstr>Storage layout of Graph using MapReduce</vt:lpstr>
      <vt:lpstr>Using MapReduce to execute the page rank  </vt:lpstr>
      <vt:lpstr>Goal</vt:lpstr>
      <vt:lpstr>Using MapReduce to execute the page rank  </vt:lpstr>
      <vt:lpstr>Step 1: The mapper </vt:lpstr>
      <vt:lpstr>Step 1: The mapper </vt:lpstr>
      <vt:lpstr>Step 2: shuffle the results (sorting) </vt:lpstr>
      <vt:lpstr>Step 3: Reduce </vt:lpstr>
      <vt:lpstr>Using MapReduce to execute the page rank  </vt:lpstr>
      <vt:lpstr>Question: how to express the iteration? </vt:lpstr>
      <vt:lpstr>Question: how to express the iteration? </vt:lpstr>
      <vt:lpstr>Solution: Multiple MapReduce iterations</vt:lpstr>
      <vt:lpstr>However: Iterative computing is difficult for MapReduce</vt:lpstr>
      <vt:lpstr>Short summary of Drawbacks of MapReduce on Graph</vt:lpstr>
      <vt:lpstr>What is the Right Tool for Graph-parallel ML？</vt:lpstr>
      <vt:lpstr>Pthread and MPI</vt:lpstr>
      <vt:lpstr>Hello world in MPI</vt:lpstr>
      <vt:lpstr>Sending &amp; Receive messages in MPI</vt:lpstr>
      <vt:lpstr>Building PageRank atop of MPI &amp; Pthread </vt:lpstr>
      <vt:lpstr>Building PageRank atop of MPI &amp; Pthread </vt:lpstr>
      <vt:lpstr>Building PageRank atop of MPI &amp; Pthread </vt:lpstr>
      <vt:lpstr>Building PageRank atop of MPI &amp; Pthread </vt:lpstr>
      <vt:lpstr>What is the Right Tool for Graph-parallel ML？</vt:lpstr>
      <vt:lpstr>What is the Right Tool for Graph-parallel ML？</vt:lpstr>
      <vt:lpstr>PowerPoint 演示文稿</vt:lpstr>
      <vt:lpstr>Recall: Shortcomings of MapReduce</vt:lpstr>
      <vt:lpstr>GraphDB for storing the graph data </vt:lpstr>
      <vt:lpstr>Benefits of using a GraphDB </vt:lpstr>
      <vt:lpstr>Vertex-centric programing of an iteration </vt:lpstr>
      <vt:lpstr>PageRank on Pregel</vt:lpstr>
      <vt:lpstr>Question: how to do the computation iteratively? </vt:lpstr>
      <vt:lpstr>Bulk Synchronous Parallel Model</vt:lpstr>
      <vt:lpstr>Put it all together: Pregel (Google, 2010)</vt:lpstr>
      <vt:lpstr>System Architecture of Pregel</vt:lpstr>
      <vt:lpstr>PageRank on Pregel</vt:lpstr>
      <vt:lpstr>PageRank on Pregel</vt:lpstr>
      <vt:lpstr>PageRank on Pregel</vt:lpstr>
      <vt:lpstr>PageRank on Pregel</vt:lpstr>
      <vt:lpstr>PageRank on Pregel</vt:lpstr>
      <vt:lpstr>PageRank on Pregel</vt:lpstr>
      <vt:lpstr>Vertex-centric programing of an iteration </vt:lpstr>
      <vt:lpstr>PageRank on Pregel</vt:lpstr>
      <vt:lpstr>What about fault tolerant?</vt:lpstr>
      <vt:lpstr>Summary of Pregel</vt:lpstr>
      <vt:lpstr>Problem#1: programming model can be more friendly</vt:lpstr>
      <vt:lpstr>Problem#2: the issue of BSP</vt:lpstr>
      <vt:lpstr>Problem#2: the issue of BSP</vt:lpstr>
      <vt:lpstr>Problem#2: the issue of BSP</vt:lpstr>
      <vt:lpstr>PowerPoint 演示文稿</vt:lpstr>
      <vt:lpstr>Programming model: shared memory</vt:lpstr>
      <vt:lpstr>Message-passing vs. shared memory</vt:lpstr>
      <vt:lpstr>PowerPoint 演示文稿</vt:lpstr>
      <vt:lpstr>Distributed Graph</vt:lpstr>
      <vt:lpstr>Distributed Graph</vt:lpstr>
      <vt:lpstr>Distributed Graph</vt:lpstr>
      <vt:lpstr>PowerPoint 演示文稿</vt:lpstr>
      <vt:lpstr>Async graph processing</vt:lpstr>
      <vt:lpstr>Asynchronous Scheduler</vt:lpstr>
      <vt:lpstr>Asynchronous Scheduler</vt:lpstr>
      <vt:lpstr>Problem of async: race and race-free execution </vt:lpstr>
      <vt:lpstr>Sequential Consistency</vt:lpstr>
      <vt:lpstr>Consistency through R/W Locks</vt:lpstr>
      <vt:lpstr>More Parallelism</vt:lpstr>
      <vt:lpstr>Summary: MapReduce vs. Pregel vs. GraphLab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37</cp:revision>
  <cp:lastPrinted>2021-10-10T09:31:00Z</cp:lastPrinted>
  <dcterms:created xsi:type="dcterms:W3CDTF">2017-11-24T09:35:00Z</dcterms:created>
  <dcterms:modified xsi:type="dcterms:W3CDTF">2022-11-12T11:28:30Z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3DD5AA1CEAA141609258B4F5270A9770</vt:lpwstr>
  </property>
  <property fmtid="{D5CDD505-2E9C-101B-9397-08002B2CF9AE}" pid="3" name="KSOProductBuildVer">
    <vt:lpwstr>2052-11.1.0.12763</vt:lpwstr>
  </property>
</Properties>
</file>