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1"/>
  </p:handoutMasterIdLst>
  <p:sldIdLst>
    <p:sldId id="2241" r:id="rId3"/>
    <p:sldId id="2268" r:id="rId5"/>
    <p:sldId id="2869" r:id="rId6"/>
    <p:sldId id="2870" r:id="rId7"/>
    <p:sldId id="2871" r:id="rId8"/>
    <p:sldId id="2872" r:id="rId9"/>
    <p:sldId id="2877" r:id="rId10"/>
    <p:sldId id="2874" r:id="rId11"/>
    <p:sldId id="2875" r:id="rId12"/>
    <p:sldId id="2878" r:id="rId13"/>
    <p:sldId id="2725" r:id="rId14"/>
    <p:sldId id="2728" r:id="rId15"/>
    <p:sldId id="2729" r:id="rId16"/>
    <p:sldId id="2730" r:id="rId17"/>
    <p:sldId id="2794" r:id="rId18"/>
    <p:sldId id="2879" r:id="rId19"/>
    <p:sldId id="2795" r:id="rId20"/>
    <p:sldId id="2796" r:id="rId21"/>
    <p:sldId id="2792" r:id="rId22"/>
    <p:sldId id="2797" r:id="rId23"/>
    <p:sldId id="2868" r:id="rId24"/>
    <p:sldId id="2800" r:id="rId25"/>
    <p:sldId id="2855" r:id="rId26"/>
    <p:sldId id="2804" r:id="rId27"/>
    <p:sldId id="2805" r:id="rId28"/>
    <p:sldId id="2806" r:id="rId29"/>
    <p:sldId id="2807" r:id="rId30"/>
    <p:sldId id="2808" r:id="rId31"/>
    <p:sldId id="2809" r:id="rId32"/>
    <p:sldId id="2813" r:id="rId33"/>
    <p:sldId id="2814" r:id="rId34"/>
    <p:sldId id="2810" r:id="rId35"/>
    <p:sldId id="2815" r:id="rId36"/>
    <p:sldId id="2816" r:id="rId37"/>
    <p:sldId id="2882" r:id="rId38"/>
    <p:sldId id="2883" r:id="rId39"/>
    <p:sldId id="2886" r:id="rId40"/>
    <p:sldId id="2880" r:id="rId41"/>
    <p:sldId id="2818" r:id="rId42"/>
    <p:sldId id="2819" r:id="rId43"/>
    <p:sldId id="2891" r:id="rId44"/>
    <p:sldId id="2887" r:id="rId45"/>
    <p:sldId id="2888" r:id="rId46"/>
    <p:sldId id="2820" r:id="rId47"/>
    <p:sldId id="2889" r:id="rId48"/>
    <p:sldId id="2885" r:id="rId49"/>
    <p:sldId id="2824" r:id="rId50"/>
    <p:sldId id="2825" r:id="rId51"/>
    <p:sldId id="2826" r:id="rId52"/>
    <p:sldId id="2827" r:id="rId53"/>
    <p:sldId id="2828" r:id="rId54"/>
    <p:sldId id="2829" r:id="rId55"/>
    <p:sldId id="2830" r:id="rId56"/>
    <p:sldId id="2831" r:id="rId57"/>
    <p:sldId id="2836" r:id="rId58"/>
    <p:sldId id="2835" r:id="rId59"/>
    <p:sldId id="2834" r:id="rId60"/>
    <p:sldId id="2857" r:id="rId61"/>
    <p:sldId id="2859" r:id="rId62"/>
    <p:sldId id="2858" r:id="rId63"/>
    <p:sldId id="2860" r:id="rId64"/>
    <p:sldId id="2861" r:id="rId65"/>
    <p:sldId id="2862" r:id="rId66"/>
    <p:sldId id="2863" r:id="rId67"/>
    <p:sldId id="2864" r:id="rId68"/>
    <p:sldId id="2890" r:id="rId69"/>
    <p:sldId id="2832" r:id="rId70"/>
    <p:sldId id="2837" r:id="rId71"/>
    <p:sldId id="2838" r:id="rId72"/>
    <p:sldId id="2839" r:id="rId73"/>
    <p:sldId id="2892" r:id="rId74"/>
    <p:sldId id="2842" r:id="rId75"/>
    <p:sldId id="2844" r:id="rId76"/>
    <p:sldId id="2845" r:id="rId77"/>
    <p:sldId id="2846" r:id="rId78"/>
    <p:sldId id="2847" r:id="rId79"/>
    <p:sldId id="2848" r:id="rId80"/>
    <p:sldId id="2849" r:id="rId81"/>
    <p:sldId id="2850" r:id="rId82"/>
    <p:sldId id="2841" r:id="rId83"/>
    <p:sldId id="2851" r:id="rId84"/>
    <p:sldId id="2865" r:id="rId85"/>
    <p:sldId id="2866" r:id="rId86"/>
    <p:sldId id="2867" r:id="rId87"/>
    <p:sldId id="2852" r:id="rId88"/>
    <p:sldId id="2853" r:id="rId89"/>
    <p:sldId id="2854" r:id="rId90"/>
  </p:sldIdLst>
  <p:sldSz cx="9144000" cy="5715000" type="screen16x10"/>
  <p:notesSz cx="6858000" cy="9144000"/>
  <p:custDataLst>
    <p:tags r:id="rId9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F569D"/>
    <a:srgbClr val="6E45A1"/>
    <a:srgbClr val="CDCCFE"/>
    <a:srgbClr val="FFE6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 autoAdjust="0"/>
    <p:restoredTop sz="85724" autoAdjust="0"/>
  </p:normalViewPr>
  <p:slideViewPr>
    <p:cSldViewPr>
      <p:cViewPr varScale="1">
        <p:scale>
          <a:sx n="138" d="100"/>
          <a:sy n="138" d="100"/>
        </p:scale>
        <p:origin x="1376" y="176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1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Note: </a:t>
            </a:r>
            <a:r>
              <a:rPr kumimoji="1" lang="zh-CN" altLang="en-US" dirty="0"/>
              <a:t>两个</a:t>
            </a:r>
            <a:r>
              <a:rPr kumimoji="1" lang="en-US" altLang="zh-CN" dirty="0"/>
              <a:t>SRV</a:t>
            </a:r>
            <a:r>
              <a:rPr kumimoji="1" lang="zh-CN" altLang="en-US" dirty="0"/>
              <a:t>的结果不一致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No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No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Yes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问题：本地写完了，真的就能出现在本地了吗？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GB" altLang="zh-CN" sz="1200" dirty="0"/>
              <a:t>Any write with a known CSN is stable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dirty="0"/>
              <a:t>Why? Because later writes will have a larger CSN </a:t>
            </a:r>
            <a:endParaRPr kumimoji="1" lang="en-GB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Hadoop and 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Hadoop and 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Hadoop and 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Consistency models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and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eventual consistency </a:t>
            </a: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Wei,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6" y="5319186"/>
            <a:ext cx="4160241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jinyang</a:t>
            </a:r>
            <a:r>
              <a:rPr kumimoji="1" lang="en-US" altLang="zh-CN" sz="1500" dirty="0"/>
              <a:t> </a:t>
            </a:r>
            <a:r>
              <a:rPr kumimoji="1" lang="en-US" altLang="zh-CN" sz="1500" dirty="0" err="1"/>
              <a:t>Li@NYU</a:t>
            </a:r>
            <a:endParaRPr kumimoji="1" lang="en-US" altLang="zh-CN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 in multiple-servers scenarios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photos are stored on multiple servers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viewed as </a:t>
            </a:r>
            <a:r>
              <a:rPr kumimoji="1" lang="en-US" altLang="zh-CN" dirty="0">
                <a:solidFill>
                  <a:srgbClr val="FF0000"/>
                </a:solidFill>
              </a:rPr>
              <a:t>replicated</a:t>
            </a:r>
            <a:r>
              <a:rPr kumimoji="1" lang="en-US" altLang="zh-CN" dirty="0"/>
              <a:t> (e.g., multiple iCloud servers)(</a:t>
            </a:r>
            <a:r>
              <a:rPr kumimoji="1" lang="zh-CN" altLang="en-US" dirty="0"/>
              <a:t>一般是对于数据中心而言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viewed as </a:t>
            </a:r>
            <a:r>
              <a:rPr kumimoji="1" lang="en-US" altLang="zh-CN" dirty="0">
                <a:solidFill>
                  <a:srgbClr val="FF0000"/>
                </a:solidFill>
              </a:rPr>
              <a:t>cached</a:t>
            </a:r>
            <a:r>
              <a:rPr kumimoji="1" lang="en-US" altLang="zh-CN" dirty="0"/>
              <a:t> (iPhone cache the content of iCloud)(</a:t>
            </a:r>
            <a:r>
              <a:rPr kumimoji="1" lang="zh-CN" altLang="en-US" dirty="0"/>
              <a:t>一般指的是本地机器获取远端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数据并存储在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中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Problem: consistency issues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update on my iPhone may </a:t>
            </a:r>
            <a:r>
              <a:rPr kumimoji="1" lang="en-US" altLang="zh-CN" dirty="0">
                <a:solidFill>
                  <a:srgbClr val="FF0000"/>
                </a:solidFill>
              </a:rPr>
              <a:t>not be immediately seen</a:t>
            </a:r>
            <a:r>
              <a:rPr kumimoji="1" lang="en-US" altLang="zh-CN" dirty="0"/>
              <a:t> on iPad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19"/>
          <p:cNvSpPr/>
          <p:nvPr/>
        </p:nvSpPr>
        <p:spPr>
          <a:xfrm>
            <a:off x="4283739" y="3976292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20"/>
          <p:cNvSpPr/>
          <p:nvPr/>
        </p:nvSpPr>
        <p:spPr>
          <a:xfrm>
            <a:off x="3709144" y="45560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21"/>
          <p:cNvSpPr/>
          <p:nvPr/>
        </p:nvSpPr>
        <p:spPr>
          <a:xfrm>
            <a:off x="4471144" y="4677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" name="Curved Connector 4"/>
          <p:cNvCxnSpPr>
            <a:stCxn id="6" idx="1"/>
            <a:endCxn id="5" idx="1"/>
          </p:cNvCxnSpPr>
          <p:nvPr/>
        </p:nvCxnSpPr>
        <p:spPr>
          <a:xfrm rot="10800000" flipH="1">
            <a:off x="3709035" y="4201795"/>
            <a:ext cx="574675" cy="579755"/>
          </a:xfrm>
          <a:prstGeom prst="curvedConnector3">
            <a:avLst>
              <a:gd name="adj1" fmla="val -41436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5"/>
          <p:cNvCxnSpPr>
            <a:stCxn id="5" idx="3"/>
            <a:endCxn id="7" idx="3"/>
          </p:cNvCxnSpPr>
          <p:nvPr/>
        </p:nvCxnSpPr>
        <p:spPr>
          <a:xfrm>
            <a:off x="4913630" y="4201795"/>
            <a:ext cx="187325" cy="701040"/>
          </a:xfrm>
          <a:prstGeom prst="curvedConnector3">
            <a:avLst>
              <a:gd name="adj1" fmla="val 2271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7" idx="2"/>
            <a:endCxn id="6" idx="2"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/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>
            <a:off x="5868144" y="4036755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iPad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36"/>
          <p:cNvSpPr/>
          <p:nvPr/>
        </p:nvSpPr>
        <p:spPr>
          <a:xfrm>
            <a:off x="5868144" y="4916755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7"/>
          <p:cNvSpPr/>
          <p:nvPr/>
        </p:nvSpPr>
        <p:spPr>
          <a:xfrm>
            <a:off x="5040144" y="3761074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Can 38"/>
          <p:cNvSpPr/>
          <p:nvPr/>
        </p:nvSpPr>
        <p:spPr>
          <a:xfrm>
            <a:off x="3523215" y="50930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Can 39"/>
          <p:cNvSpPr/>
          <p:nvPr/>
        </p:nvSpPr>
        <p:spPr>
          <a:xfrm>
            <a:off x="4854216" y="5227800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13"/>
          <p:cNvCxnSpPr>
            <a:stCxn id="11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>
            <a:stCxn id="12" idx="1"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/>
          <p:cNvCxnSpPr>
            <a:stCxn id="13" idx="1"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/>
          <p:cNvCxnSpPr>
            <a:stCxn id="13" idx="0"/>
            <a:endCxn id="12" idx="2"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what is consistency model?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6300" y="1116980"/>
            <a:ext cx="8229600" cy="1164456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071" y="1162547"/>
            <a:ext cx="7992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 model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defines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for the </a:t>
            </a:r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apparent order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and it is a continuum with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tradeoffs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 algn="r">
              <a:spcBef>
                <a:spcPts val="120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形状 15"/>
          <p:cNvSpPr/>
          <p:nvPr/>
        </p:nvSpPr>
        <p:spPr>
          <a:xfrm>
            <a:off x="7010400" y="2953407"/>
            <a:ext cx="608890" cy="546538"/>
          </a:xfrm>
          <a:custGeom>
            <a:avLst/>
            <a:gdLst>
              <a:gd name="connsiteX0" fmla="*/ 462455 w 608890"/>
              <a:gd name="connsiteY0" fmla="*/ 0 h 546538"/>
              <a:gd name="connsiteX1" fmla="*/ 378372 w 608890"/>
              <a:gd name="connsiteY1" fmla="*/ 294290 h 546538"/>
              <a:gd name="connsiteX2" fmla="*/ 599090 w 608890"/>
              <a:gd name="connsiteY2" fmla="*/ 451945 h 546538"/>
              <a:gd name="connsiteX3" fmla="*/ 0 w 608890"/>
              <a:gd name="connsiteY3" fmla="*/ 546538 h 54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90" h="546538">
                <a:moveTo>
                  <a:pt x="462455" y="0"/>
                </a:moveTo>
                <a:cubicBezTo>
                  <a:pt x="409027" y="109483"/>
                  <a:pt x="355600" y="218966"/>
                  <a:pt x="378372" y="294290"/>
                </a:cubicBezTo>
                <a:cubicBezTo>
                  <a:pt x="401144" y="369614"/>
                  <a:pt x="662152" y="409904"/>
                  <a:pt x="599090" y="451945"/>
                </a:cubicBezTo>
                <a:cubicBezTo>
                  <a:pt x="536028" y="493986"/>
                  <a:pt x="268014" y="520262"/>
                  <a:pt x="0" y="54653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what is consistency model?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2857500"/>
            <a:ext cx="8229600" cy="2734255"/>
          </a:xfrm>
        </p:spPr>
        <p:txBody>
          <a:bodyPr/>
          <a:lstStyle/>
          <a:p>
            <a:r>
              <a:rPr kumimoji="1" lang="en-US" altLang="zh-CN" dirty="0"/>
              <a:t>Examples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 virtual memory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6300" y="1116980"/>
            <a:ext cx="8229600" cy="1164456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071" y="1162547"/>
            <a:ext cx="7992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 model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defines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for the </a:t>
            </a:r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apparent order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and it is a continuum with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tradeoffs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 algn="r">
              <a:spcBef>
                <a:spcPts val="120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325921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3259213"/>
            <a:ext cx="2016224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R(y) (should be 1)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646871" y="3910220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64031" y="372555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192206" y="2379590"/>
            <a:ext cx="3857145" cy="936863"/>
            <a:chOff x="895736" y="1040360"/>
            <a:chExt cx="2337796" cy="936863"/>
          </a:xfrm>
        </p:grpSpPr>
        <p:sp>
          <p:nvSpPr>
            <p:cNvPr id="13" name="矩形 12"/>
            <p:cNvSpPr/>
            <p:nvPr/>
          </p:nvSpPr>
          <p:spPr>
            <a:xfrm>
              <a:off x="912507" y="1040360"/>
              <a:ext cx="2304256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5736" y="1053893"/>
              <a:ext cx="23377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Single object consistency is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also called “coherence”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574004" y="4086799"/>
            <a:ext cx="304528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Assert X+Y unchanged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7273159" y="4456386"/>
            <a:ext cx="695669" cy="778329"/>
          </a:xfrm>
          <a:custGeom>
            <a:avLst/>
            <a:gdLst>
              <a:gd name="connsiteX0" fmla="*/ 0 w 695669"/>
              <a:gd name="connsiteY0" fmla="*/ 735724 h 778329"/>
              <a:gd name="connsiteX1" fmla="*/ 620110 w 695669"/>
              <a:gd name="connsiteY1" fmla="*/ 725214 h 778329"/>
              <a:gd name="connsiteX2" fmla="*/ 651641 w 695669"/>
              <a:gd name="connsiteY2" fmla="*/ 210207 h 778329"/>
              <a:gd name="connsiteX3" fmla="*/ 315310 w 695669"/>
              <a:gd name="connsiteY3" fmla="*/ 0 h 7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669" h="778329">
                <a:moveTo>
                  <a:pt x="0" y="735724"/>
                </a:moveTo>
                <a:cubicBezTo>
                  <a:pt x="255751" y="774262"/>
                  <a:pt x="511503" y="812800"/>
                  <a:pt x="620110" y="725214"/>
                </a:cubicBezTo>
                <a:cubicBezTo>
                  <a:pt x="728717" y="637628"/>
                  <a:pt x="702441" y="331076"/>
                  <a:pt x="651641" y="210207"/>
                </a:cubicBezTo>
                <a:cubicBezTo>
                  <a:pt x="600841" y="89338"/>
                  <a:pt x="458075" y="44669"/>
                  <a:pt x="31531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>
            <a:off x="7010400" y="2953407"/>
            <a:ext cx="608890" cy="546538"/>
          </a:xfrm>
          <a:custGeom>
            <a:avLst/>
            <a:gdLst>
              <a:gd name="connsiteX0" fmla="*/ 462455 w 608890"/>
              <a:gd name="connsiteY0" fmla="*/ 0 h 546538"/>
              <a:gd name="connsiteX1" fmla="*/ 378372 w 608890"/>
              <a:gd name="connsiteY1" fmla="*/ 294290 h 546538"/>
              <a:gd name="connsiteX2" fmla="*/ 599090 w 608890"/>
              <a:gd name="connsiteY2" fmla="*/ 451945 h 546538"/>
              <a:gd name="connsiteX3" fmla="*/ 0 w 608890"/>
              <a:gd name="connsiteY3" fmla="*/ 546538 h 54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90" h="546538">
                <a:moveTo>
                  <a:pt x="462455" y="0"/>
                </a:moveTo>
                <a:cubicBezTo>
                  <a:pt x="409027" y="109483"/>
                  <a:pt x="355600" y="218966"/>
                  <a:pt x="378372" y="294290"/>
                </a:cubicBezTo>
                <a:cubicBezTo>
                  <a:pt x="401144" y="369614"/>
                  <a:pt x="662152" y="409904"/>
                  <a:pt x="599090" y="451945"/>
                </a:cubicBezTo>
                <a:cubicBezTo>
                  <a:pt x="536028" y="493986"/>
                  <a:pt x="268014" y="520262"/>
                  <a:pt x="0" y="54653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what is consistency model?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2857500"/>
            <a:ext cx="8229600" cy="2734255"/>
          </a:xfrm>
        </p:spPr>
        <p:txBody>
          <a:bodyPr/>
          <a:lstStyle/>
          <a:p>
            <a:r>
              <a:rPr kumimoji="1" lang="en-US" altLang="zh-CN" dirty="0"/>
              <a:t>Examples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 virtual memory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/>
              <a:t>Database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6300" y="1116980"/>
            <a:ext cx="8229600" cy="1164456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071" y="1162547"/>
            <a:ext cx="7992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 model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defines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for the </a:t>
            </a:r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apparent order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and it is a continuum with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tradeoffs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 algn="r">
              <a:spcBef>
                <a:spcPts val="120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325921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3259213"/>
            <a:ext cx="2016224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R(y) (should be 1)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646871" y="3910220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64031" y="372555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192206" y="2379590"/>
            <a:ext cx="3857145" cy="936863"/>
            <a:chOff x="895736" y="1040360"/>
            <a:chExt cx="2337796" cy="936863"/>
          </a:xfrm>
        </p:grpSpPr>
        <p:sp>
          <p:nvSpPr>
            <p:cNvPr id="13" name="矩形 12"/>
            <p:cNvSpPr/>
            <p:nvPr/>
          </p:nvSpPr>
          <p:spPr>
            <a:xfrm>
              <a:off x="912507" y="1040360"/>
              <a:ext cx="2304256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5736" y="1053893"/>
              <a:ext cx="23377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Single object consistency is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also called “coherence”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013868" y="4092974"/>
            <a:ext cx="2414116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X &lt;- X + 1 ; Y &lt;- Y - 1 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297934" y="4789233"/>
            <a:ext cx="5082378" cy="659864"/>
            <a:chOff x="895736" y="1040360"/>
            <a:chExt cx="3080403" cy="659864"/>
          </a:xfrm>
        </p:grpSpPr>
        <p:sp>
          <p:nvSpPr>
            <p:cNvPr id="24" name="矩形 23"/>
            <p:cNvSpPr/>
            <p:nvPr/>
          </p:nvSpPr>
          <p:spPr>
            <a:xfrm>
              <a:off x="912507" y="1040360"/>
              <a:ext cx="3063632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95736" y="1053893"/>
              <a:ext cx="30285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Consistency across multiple objects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e.g., all-or-nothing + before-or-after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Consistency Challenges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>
                <a:highlight>
                  <a:srgbClr val="FFFF00"/>
                </a:highlight>
              </a:rPr>
              <a:t>Right</a:t>
            </a:r>
            <a:r>
              <a:rPr kumimoji="1" lang="en-US" altLang="zh-CN" dirty="0"/>
              <a:t> or </a:t>
            </a:r>
            <a:r>
              <a:rPr kumimoji="1" lang="en-US" altLang="zh-CN" dirty="0">
                <a:highlight>
                  <a:srgbClr val="FFFF00"/>
                </a:highlight>
              </a:rPr>
              <a:t>Wrong</a:t>
            </a:r>
            <a:r>
              <a:rPr kumimoji="1" lang="en-US" altLang="zh-CN" dirty="0"/>
              <a:t> consistency models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Tradeoffs between </a:t>
            </a:r>
            <a:r>
              <a:rPr kumimoji="1" lang="en-US" altLang="zh-CN" b="1" dirty="0"/>
              <a:t>ease</a:t>
            </a:r>
            <a:r>
              <a:rPr kumimoji="1" lang="en-US" altLang="zh-CN" dirty="0"/>
              <a:t> of programmability &amp; </a:t>
            </a:r>
            <a:r>
              <a:rPr kumimoji="1" lang="en-US" altLang="zh-CN" b="1" dirty="0"/>
              <a:t>performance 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Consistency is hard in (distributed) systems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 </a:t>
            </a:r>
            <a:r>
              <a:rPr kumimoji="1" lang="en-US" altLang="zh-CN" b="1" dirty="0">
                <a:solidFill>
                  <a:srgbClr val="C00000"/>
                </a:solidFill>
              </a:rPr>
              <a:t>replication</a:t>
            </a:r>
            <a:r>
              <a:rPr kumimoji="1" lang="en-US" altLang="zh-CN" dirty="0"/>
              <a:t> (&amp; caching)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Concurrency (multi-core &amp; multi-host)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Failures (e.g., machine or network)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Concurrency forces us to think about meaning of read/write</a:t>
            </a:r>
            <a:endParaRPr kumimoji="1" lang="en-GB" altLang="zh-CN" dirty="0"/>
          </a:p>
          <a:p>
            <a:r>
              <a:rPr kumimoji="1" lang="en-GB" altLang="zh-CN" dirty="0"/>
              <a:t>Sequential consistency  (e.g., DSM)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Everyone </a:t>
            </a:r>
            <a:r>
              <a:rPr kumimoji="1" lang="en-GB" altLang="zh-CN" dirty="0">
                <a:solidFill>
                  <a:srgbClr val="FF0000"/>
                </a:solidFill>
              </a:rPr>
              <a:t>sees same read/write order</a:t>
            </a:r>
            <a:endParaRPr kumimoji="1" lang="en-GB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we use DSM? i.e., sequential consistency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 DSM’s protocol</a:t>
            </a:r>
            <a:endParaRPr kumimoji="1" lang="en-US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dirty="0"/>
              <a:t>DSM needs a central server as the coordinator </a:t>
            </a:r>
            <a:endParaRPr kumimoji="1" lang="en-US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dirty="0"/>
              <a:t>DSM should </a:t>
            </a:r>
            <a:r>
              <a:rPr kumimoji="1" lang="en-US" altLang="zh-CN" dirty="0">
                <a:solidFill>
                  <a:srgbClr val="FF0000"/>
                </a:solidFill>
              </a:rPr>
              <a:t>wait for machine’s ACK</a:t>
            </a:r>
            <a:r>
              <a:rPr kumimoji="1" lang="en-US" altLang="zh-CN" dirty="0"/>
              <a:t> to process each request </a:t>
            </a:r>
            <a:endParaRPr kumimoji="1" lang="en-US" altLang="zh-CN" dirty="0"/>
          </a:p>
          <a:p>
            <a:r>
              <a:rPr kumimoji="1" lang="en-US" altLang="zh-CN" dirty="0"/>
              <a:t>Not practical for our photo applications </a:t>
            </a:r>
            <a:endParaRPr kumimoji="1" lang="en-US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dirty="0"/>
              <a:t>Performance issue: adding a photo requires syncing all my devices </a:t>
            </a:r>
            <a:endParaRPr kumimoji="1" lang="en-US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dirty="0"/>
              <a:t>Availability issue: what if iPhone is the owner, and its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/5G is broken?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19"/>
          <p:cNvSpPr/>
          <p:nvPr/>
        </p:nvSpPr>
        <p:spPr>
          <a:xfrm>
            <a:off x="4349144" y="3984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20"/>
          <p:cNvSpPr/>
          <p:nvPr/>
        </p:nvSpPr>
        <p:spPr>
          <a:xfrm>
            <a:off x="3709144" y="45560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21"/>
          <p:cNvSpPr/>
          <p:nvPr/>
        </p:nvSpPr>
        <p:spPr>
          <a:xfrm>
            <a:off x="4471144" y="4677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" name="Curved Connector 4"/>
          <p:cNvCxnSpPr>
            <a:stCxn id="6" idx="1"/>
            <a:endCxn id="5" idx="1"/>
          </p:cNvCxnSpPr>
          <p:nvPr/>
        </p:nvCxnSpPr>
        <p:spPr>
          <a:xfrm rot="10800000" flipH="1">
            <a:off x="3709144" y="4209547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5"/>
          <p:cNvCxnSpPr>
            <a:stCxn id="5" idx="3"/>
            <a:endCxn id="7" idx="3"/>
          </p:cNvCxnSpPr>
          <p:nvPr/>
        </p:nvCxnSpPr>
        <p:spPr>
          <a:xfrm>
            <a:off x="4979144" y="4209547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7" idx="2"/>
            <a:endCxn id="6" idx="2"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/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>
            <a:off x="5868144" y="4036755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36"/>
          <p:cNvSpPr/>
          <p:nvPr/>
        </p:nvSpPr>
        <p:spPr>
          <a:xfrm>
            <a:off x="5868144" y="4916755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7"/>
          <p:cNvSpPr/>
          <p:nvPr/>
        </p:nvSpPr>
        <p:spPr>
          <a:xfrm>
            <a:off x="5040144" y="3761074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Can 38"/>
          <p:cNvSpPr/>
          <p:nvPr/>
        </p:nvSpPr>
        <p:spPr>
          <a:xfrm>
            <a:off x="3523215" y="50930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Can 39"/>
          <p:cNvSpPr/>
          <p:nvPr/>
        </p:nvSpPr>
        <p:spPr>
          <a:xfrm>
            <a:off x="4854216" y="5227800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13"/>
          <p:cNvCxnSpPr>
            <a:stCxn id="11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>
            <a:stCxn id="12" idx="1"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/>
          <p:cNvCxnSpPr>
            <a:stCxn id="13" idx="1"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/>
          <p:cNvCxnSpPr>
            <a:stCxn id="13" idx="0"/>
            <a:endCxn id="12" idx="2"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sequential consistency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112480" cy="3771636"/>
          </a:xfrm>
        </p:spPr>
        <p:txBody>
          <a:bodyPr/>
          <a:lstStyle/>
          <a:p>
            <a:r>
              <a:rPr kumimoji="1" lang="en-US" altLang="zh-CN" dirty="0"/>
              <a:t>Very slow 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Must ask before each operation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Single master may become the performance bottleneck</a:t>
            </a:r>
            <a:endParaRPr kumimoji="1" lang="en-GB" altLang="zh-CN" dirty="0"/>
          </a:p>
          <a:p>
            <a:r>
              <a:rPr kumimoji="1" lang="en-GB" altLang="zh-CN" dirty="0"/>
              <a:t>Sequential: ask master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Read and write (</a:t>
            </a:r>
            <a:r>
              <a:rPr kumimoji="1" lang="en-GB" altLang="zh-CN" dirty="0" err="1"/>
              <a:t>Copy_Set</a:t>
            </a:r>
            <a:r>
              <a:rPr kumimoji="1" lang="en-GB" altLang="zh-CN" dirty="0"/>
              <a:t>, Owner)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355976" y="1764424"/>
            <a:ext cx="4759877" cy="3471841"/>
            <a:chOff x="3938787" y="1490302"/>
            <a:chExt cx="5053914" cy="3633284"/>
          </a:xfrm>
        </p:grpSpPr>
        <p:sp>
          <p:nvSpPr>
            <p:cNvPr id="6" name="矩形 5"/>
            <p:cNvSpPr/>
            <p:nvPr/>
          </p:nvSpPr>
          <p:spPr>
            <a:xfrm>
              <a:off x="5962809" y="1490302"/>
              <a:ext cx="140791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Scalability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Consistency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50899" y="4737080"/>
              <a:ext cx="1884485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Fault tolerance </a:t>
              </a:r>
              <a:endParaRPr kumimoji="1" lang="en-US" altLang="zh-CN" dirty="0">
                <a:solidFill>
                  <a:schemeClr val="accent6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Ease of </a:t>
              </a:r>
              <a:endParaRPr kumimoji="1" lang="en-US" altLang="zh-CN" dirty="0">
                <a:solidFill>
                  <a:schemeClr val="accent6"/>
                </a:solidFill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</a:rPr>
                <a:t>programming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98843" y="2193876"/>
              <a:ext cx="1693858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Performance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多边形"/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" name="多边形"/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-1" fmla="*/ 0 w 300020"/>
                <a:gd name="connsiteY0-2" fmla="*/ 285418 h 456612"/>
                <a:gd name="connsiteX1-3" fmla="*/ 133681 w 300020"/>
                <a:gd name="connsiteY1-4" fmla="*/ 0 h 456612"/>
                <a:gd name="connsiteX2-5" fmla="*/ 300020 w 300020"/>
                <a:gd name="connsiteY2-6" fmla="*/ 285418 h 456612"/>
                <a:gd name="connsiteX3-7" fmla="*/ 242721 w 300020"/>
                <a:gd name="connsiteY3-8" fmla="*/ 456612 h 456612"/>
                <a:gd name="connsiteX4-9" fmla="*/ 57299 w 300020"/>
                <a:gd name="connsiteY4-10" fmla="*/ 456612 h 456612"/>
                <a:gd name="connsiteX5-11" fmla="*/ 0 w 300020"/>
                <a:gd name="connsiteY5-12" fmla="*/ 285418 h 456612"/>
                <a:gd name="connsiteX0-13" fmla="*/ 0 w 300020"/>
                <a:gd name="connsiteY0-14" fmla="*/ 269090 h 440284"/>
                <a:gd name="connsiteX1-15" fmla="*/ 133681 w 300020"/>
                <a:gd name="connsiteY1-16" fmla="*/ 0 h 440284"/>
                <a:gd name="connsiteX2-17" fmla="*/ 300020 w 300020"/>
                <a:gd name="connsiteY2-18" fmla="*/ 269090 h 440284"/>
                <a:gd name="connsiteX3-19" fmla="*/ 242721 w 300020"/>
                <a:gd name="connsiteY3-20" fmla="*/ 440284 h 440284"/>
                <a:gd name="connsiteX4-21" fmla="*/ 57299 w 300020"/>
                <a:gd name="connsiteY4-22" fmla="*/ 440284 h 440284"/>
                <a:gd name="connsiteX5-23" fmla="*/ 0 w 300020"/>
                <a:gd name="connsiteY5-24" fmla="*/ 269090 h 440284"/>
                <a:gd name="connsiteX0-25" fmla="*/ 0 w 471470"/>
                <a:gd name="connsiteY0-26" fmla="*/ 269090 h 440284"/>
                <a:gd name="connsiteX1-27" fmla="*/ 133681 w 471470"/>
                <a:gd name="connsiteY1-28" fmla="*/ 0 h 440284"/>
                <a:gd name="connsiteX2-29" fmla="*/ 471470 w 471470"/>
                <a:gd name="connsiteY2-30" fmla="*/ 228268 h 440284"/>
                <a:gd name="connsiteX3-31" fmla="*/ 242721 w 471470"/>
                <a:gd name="connsiteY3-32" fmla="*/ 440284 h 440284"/>
                <a:gd name="connsiteX4-33" fmla="*/ 57299 w 471470"/>
                <a:gd name="connsiteY4-34" fmla="*/ 440284 h 440284"/>
                <a:gd name="connsiteX5-35" fmla="*/ 0 w 471470"/>
                <a:gd name="connsiteY5-36" fmla="*/ 269090 h 440284"/>
                <a:gd name="connsiteX0-37" fmla="*/ 0 w 471470"/>
                <a:gd name="connsiteY0-38" fmla="*/ 269090 h 570912"/>
                <a:gd name="connsiteX1-39" fmla="*/ 133681 w 471470"/>
                <a:gd name="connsiteY1-40" fmla="*/ 0 h 570912"/>
                <a:gd name="connsiteX2-41" fmla="*/ 471470 w 471470"/>
                <a:gd name="connsiteY2-42" fmla="*/ 228268 h 570912"/>
                <a:gd name="connsiteX3-43" fmla="*/ 332528 w 471470"/>
                <a:gd name="connsiteY3-44" fmla="*/ 570912 h 570912"/>
                <a:gd name="connsiteX4-45" fmla="*/ 57299 w 471470"/>
                <a:gd name="connsiteY4-46" fmla="*/ 440284 h 570912"/>
                <a:gd name="connsiteX5-47" fmla="*/ 0 w 471470"/>
                <a:gd name="connsiteY5-48" fmla="*/ 269090 h 570912"/>
                <a:gd name="connsiteX0-49" fmla="*/ 0 w 471470"/>
                <a:gd name="connsiteY0-50" fmla="*/ 269090 h 562748"/>
                <a:gd name="connsiteX1-51" fmla="*/ 133681 w 471470"/>
                <a:gd name="connsiteY1-52" fmla="*/ 0 h 562748"/>
                <a:gd name="connsiteX2-53" fmla="*/ 471470 w 471470"/>
                <a:gd name="connsiteY2-54" fmla="*/ 228268 h 562748"/>
                <a:gd name="connsiteX3-55" fmla="*/ 308035 w 471470"/>
                <a:gd name="connsiteY3-56" fmla="*/ 562748 h 562748"/>
                <a:gd name="connsiteX4-57" fmla="*/ 57299 w 471470"/>
                <a:gd name="connsiteY4-58" fmla="*/ 440284 h 562748"/>
                <a:gd name="connsiteX5-59" fmla="*/ 0 w 471470"/>
                <a:gd name="connsiteY5-60" fmla="*/ 269090 h 562748"/>
                <a:gd name="connsiteX0-61" fmla="*/ 8016 w 479486"/>
                <a:gd name="connsiteY0-62" fmla="*/ 269090 h 562748"/>
                <a:gd name="connsiteX1-63" fmla="*/ 141697 w 479486"/>
                <a:gd name="connsiteY1-64" fmla="*/ 0 h 562748"/>
                <a:gd name="connsiteX2-65" fmla="*/ 479486 w 479486"/>
                <a:gd name="connsiteY2-66" fmla="*/ 228268 h 562748"/>
                <a:gd name="connsiteX3-67" fmla="*/ 316051 w 479486"/>
                <a:gd name="connsiteY3-68" fmla="*/ 562748 h 562748"/>
                <a:gd name="connsiteX4-69" fmla="*/ 0 w 479486"/>
                <a:gd name="connsiteY4-70" fmla="*/ 472942 h 562748"/>
                <a:gd name="connsiteX5-71" fmla="*/ 8016 w 479486"/>
                <a:gd name="connsiteY5-72" fmla="*/ 269090 h 562748"/>
                <a:gd name="connsiteX0-73" fmla="*/ 8016 w 479486"/>
                <a:gd name="connsiteY0-74" fmla="*/ 260926 h 554584"/>
                <a:gd name="connsiteX1-75" fmla="*/ 158026 w 479486"/>
                <a:gd name="connsiteY1-76" fmla="*/ 0 h 554584"/>
                <a:gd name="connsiteX2-77" fmla="*/ 479486 w 479486"/>
                <a:gd name="connsiteY2-78" fmla="*/ 220104 h 554584"/>
                <a:gd name="connsiteX3-79" fmla="*/ 316051 w 479486"/>
                <a:gd name="connsiteY3-80" fmla="*/ 554584 h 554584"/>
                <a:gd name="connsiteX4-81" fmla="*/ 0 w 479486"/>
                <a:gd name="connsiteY4-82" fmla="*/ 464778 h 554584"/>
                <a:gd name="connsiteX5-83" fmla="*/ 8016 w 479486"/>
                <a:gd name="connsiteY5-84" fmla="*/ 260926 h 554584"/>
                <a:gd name="connsiteX0-85" fmla="*/ 0 w 471470"/>
                <a:gd name="connsiteY0-86" fmla="*/ 260926 h 554584"/>
                <a:gd name="connsiteX1-87" fmla="*/ 150010 w 471470"/>
                <a:gd name="connsiteY1-88" fmla="*/ 0 h 554584"/>
                <a:gd name="connsiteX2-89" fmla="*/ 471470 w 471470"/>
                <a:gd name="connsiteY2-90" fmla="*/ 220104 h 554584"/>
                <a:gd name="connsiteX3-91" fmla="*/ 308035 w 471470"/>
                <a:gd name="connsiteY3-92" fmla="*/ 554584 h 554584"/>
                <a:gd name="connsiteX4-93" fmla="*/ 49134 w 471470"/>
                <a:gd name="connsiteY4-94" fmla="*/ 440285 h 554584"/>
                <a:gd name="connsiteX5-95" fmla="*/ 0 w 471470"/>
                <a:gd name="connsiteY5-96" fmla="*/ 260926 h 554584"/>
                <a:gd name="connsiteX0-97" fmla="*/ 0 w 471470"/>
                <a:gd name="connsiteY0-98" fmla="*/ 260926 h 570912"/>
                <a:gd name="connsiteX1-99" fmla="*/ 150010 w 471470"/>
                <a:gd name="connsiteY1-100" fmla="*/ 0 h 570912"/>
                <a:gd name="connsiteX2-101" fmla="*/ 471470 w 471470"/>
                <a:gd name="connsiteY2-102" fmla="*/ 220104 h 570912"/>
                <a:gd name="connsiteX3-103" fmla="*/ 348856 w 471470"/>
                <a:gd name="connsiteY3-104" fmla="*/ 570912 h 570912"/>
                <a:gd name="connsiteX4-105" fmla="*/ 49134 w 471470"/>
                <a:gd name="connsiteY4-106" fmla="*/ 440285 h 570912"/>
                <a:gd name="connsiteX5-107" fmla="*/ 0 w 471470"/>
                <a:gd name="connsiteY5-108" fmla="*/ 260926 h 570912"/>
                <a:gd name="connsiteX0-109" fmla="*/ 0 w 471470"/>
                <a:gd name="connsiteY0-110" fmla="*/ 270070 h 580056"/>
                <a:gd name="connsiteX1-111" fmla="*/ 140866 w 471470"/>
                <a:gd name="connsiteY1-112" fmla="*/ 0 h 580056"/>
                <a:gd name="connsiteX2-113" fmla="*/ 471470 w 471470"/>
                <a:gd name="connsiteY2-114" fmla="*/ 229248 h 580056"/>
                <a:gd name="connsiteX3-115" fmla="*/ 348856 w 471470"/>
                <a:gd name="connsiteY3-116" fmla="*/ 580056 h 580056"/>
                <a:gd name="connsiteX4-117" fmla="*/ 49134 w 471470"/>
                <a:gd name="connsiteY4-118" fmla="*/ 449429 h 580056"/>
                <a:gd name="connsiteX5-119" fmla="*/ 0 w 471470"/>
                <a:gd name="connsiteY5-120" fmla="*/ 270070 h 580056"/>
                <a:gd name="connsiteX0-121" fmla="*/ 0 w 471470"/>
                <a:gd name="connsiteY0-122" fmla="*/ 251782 h 561768"/>
                <a:gd name="connsiteX1-123" fmla="*/ 131722 w 471470"/>
                <a:gd name="connsiteY1-124" fmla="*/ 0 h 561768"/>
                <a:gd name="connsiteX2-125" fmla="*/ 471470 w 471470"/>
                <a:gd name="connsiteY2-126" fmla="*/ 210960 h 561768"/>
                <a:gd name="connsiteX3-127" fmla="*/ 348856 w 471470"/>
                <a:gd name="connsiteY3-128" fmla="*/ 561768 h 561768"/>
                <a:gd name="connsiteX4-129" fmla="*/ 49134 w 471470"/>
                <a:gd name="connsiteY4-130" fmla="*/ 431141 h 561768"/>
                <a:gd name="connsiteX5-131" fmla="*/ 0 w 471470"/>
                <a:gd name="connsiteY5-132" fmla="*/ 251782 h 561768"/>
                <a:gd name="connsiteX0-133" fmla="*/ 0 w 471470"/>
                <a:gd name="connsiteY0-134" fmla="*/ 260926 h 570912"/>
                <a:gd name="connsiteX1-135" fmla="*/ 168298 w 471470"/>
                <a:gd name="connsiteY1-136" fmla="*/ 0 h 570912"/>
                <a:gd name="connsiteX2-137" fmla="*/ 471470 w 471470"/>
                <a:gd name="connsiteY2-138" fmla="*/ 220104 h 570912"/>
                <a:gd name="connsiteX3-139" fmla="*/ 348856 w 471470"/>
                <a:gd name="connsiteY3-140" fmla="*/ 570912 h 570912"/>
                <a:gd name="connsiteX4-141" fmla="*/ 49134 w 471470"/>
                <a:gd name="connsiteY4-142" fmla="*/ 440285 h 570912"/>
                <a:gd name="connsiteX5-143" fmla="*/ 0 w 471470"/>
                <a:gd name="connsiteY5-144" fmla="*/ 260926 h 570912"/>
                <a:gd name="connsiteX0-145" fmla="*/ 0 w 706873"/>
                <a:gd name="connsiteY0-146" fmla="*/ 284176 h 570912"/>
                <a:gd name="connsiteX1-147" fmla="*/ 403701 w 706873"/>
                <a:gd name="connsiteY1-148" fmla="*/ 0 h 570912"/>
                <a:gd name="connsiteX2-149" fmla="*/ 706873 w 706873"/>
                <a:gd name="connsiteY2-150" fmla="*/ 220104 h 570912"/>
                <a:gd name="connsiteX3-151" fmla="*/ 584259 w 706873"/>
                <a:gd name="connsiteY3-152" fmla="*/ 570912 h 570912"/>
                <a:gd name="connsiteX4-153" fmla="*/ 284537 w 706873"/>
                <a:gd name="connsiteY4-154" fmla="*/ 440285 h 570912"/>
                <a:gd name="connsiteX5-155" fmla="*/ 0 w 706873"/>
                <a:gd name="connsiteY5-156" fmla="*/ 284176 h 570912"/>
                <a:gd name="connsiteX0-157" fmla="*/ 0 w 706873"/>
                <a:gd name="connsiteY0-158" fmla="*/ 223146 h 509882"/>
                <a:gd name="connsiteX1-159" fmla="*/ 403701 w 706873"/>
                <a:gd name="connsiteY1-160" fmla="*/ 0 h 509882"/>
                <a:gd name="connsiteX2-161" fmla="*/ 706873 w 706873"/>
                <a:gd name="connsiteY2-162" fmla="*/ 159074 h 509882"/>
                <a:gd name="connsiteX3-163" fmla="*/ 584259 w 706873"/>
                <a:gd name="connsiteY3-164" fmla="*/ 509882 h 509882"/>
                <a:gd name="connsiteX4-165" fmla="*/ 284537 w 706873"/>
                <a:gd name="connsiteY4-166" fmla="*/ 379255 h 509882"/>
                <a:gd name="connsiteX5-167" fmla="*/ 0 w 706873"/>
                <a:gd name="connsiteY5-168" fmla="*/ 223146 h 509882"/>
                <a:gd name="connsiteX0-169" fmla="*/ 0 w 640030"/>
                <a:gd name="connsiteY0-170" fmla="*/ 223146 h 509882"/>
                <a:gd name="connsiteX1-171" fmla="*/ 403701 w 640030"/>
                <a:gd name="connsiteY1-172" fmla="*/ 0 h 509882"/>
                <a:gd name="connsiteX2-173" fmla="*/ 640030 w 640030"/>
                <a:gd name="connsiteY2-174" fmla="*/ 240448 h 509882"/>
                <a:gd name="connsiteX3-175" fmla="*/ 584259 w 640030"/>
                <a:gd name="connsiteY3-176" fmla="*/ 509882 h 509882"/>
                <a:gd name="connsiteX4-177" fmla="*/ 284537 w 640030"/>
                <a:gd name="connsiteY4-178" fmla="*/ 379255 h 509882"/>
                <a:gd name="connsiteX5-179" fmla="*/ 0 w 640030"/>
                <a:gd name="connsiteY5-180" fmla="*/ 223146 h 509882"/>
                <a:gd name="connsiteX0-181" fmla="*/ 0 w 640030"/>
                <a:gd name="connsiteY0-182" fmla="*/ 223146 h 681349"/>
                <a:gd name="connsiteX1-183" fmla="*/ 403701 w 640030"/>
                <a:gd name="connsiteY1-184" fmla="*/ 0 h 681349"/>
                <a:gd name="connsiteX2-185" fmla="*/ 640030 w 640030"/>
                <a:gd name="connsiteY2-186" fmla="*/ 240448 h 681349"/>
                <a:gd name="connsiteX3-187" fmla="*/ 639477 w 640030"/>
                <a:gd name="connsiteY3-188" fmla="*/ 681349 h 681349"/>
                <a:gd name="connsiteX4-189" fmla="*/ 284537 w 640030"/>
                <a:gd name="connsiteY4-190" fmla="*/ 379255 h 681349"/>
                <a:gd name="connsiteX5-191" fmla="*/ 0 w 640030"/>
                <a:gd name="connsiteY5-192" fmla="*/ 223146 h 681349"/>
                <a:gd name="connsiteX0-193" fmla="*/ 0 w 640030"/>
                <a:gd name="connsiteY0-194" fmla="*/ 223146 h 693126"/>
                <a:gd name="connsiteX1-195" fmla="*/ 403701 w 640030"/>
                <a:gd name="connsiteY1-196" fmla="*/ 0 h 693126"/>
                <a:gd name="connsiteX2-197" fmla="*/ 640030 w 640030"/>
                <a:gd name="connsiteY2-198" fmla="*/ 240448 h 693126"/>
                <a:gd name="connsiteX3-199" fmla="*/ 639477 w 640030"/>
                <a:gd name="connsiteY3-200" fmla="*/ 681349 h 693126"/>
                <a:gd name="connsiteX4-201" fmla="*/ 153757 w 640030"/>
                <a:gd name="connsiteY4-202" fmla="*/ 693126 h 693126"/>
                <a:gd name="connsiteX5-203" fmla="*/ 0 w 640030"/>
                <a:gd name="connsiteY5-204" fmla="*/ 223146 h 693126"/>
                <a:gd name="connsiteX0-205" fmla="*/ 0 w 640030"/>
                <a:gd name="connsiteY0-206" fmla="*/ 170834 h 640814"/>
                <a:gd name="connsiteX1-207" fmla="*/ 415326 w 640030"/>
                <a:gd name="connsiteY1-208" fmla="*/ 0 h 640814"/>
                <a:gd name="connsiteX2-209" fmla="*/ 640030 w 640030"/>
                <a:gd name="connsiteY2-210" fmla="*/ 188136 h 640814"/>
                <a:gd name="connsiteX3-211" fmla="*/ 639477 w 640030"/>
                <a:gd name="connsiteY3-212" fmla="*/ 629037 h 640814"/>
                <a:gd name="connsiteX4-213" fmla="*/ 153757 w 640030"/>
                <a:gd name="connsiteY4-214" fmla="*/ 640814 h 640814"/>
                <a:gd name="connsiteX5-215" fmla="*/ 0 w 640030"/>
                <a:gd name="connsiteY5-216" fmla="*/ 170834 h 640814"/>
                <a:gd name="connsiteX0-217" fmla="*/ 0 w 639477"/>
                <a:gd name="connsiteY0-218" fmla="*/ 170834 h 640814"/>
                <a:gd name="connsiteX1-219" fmla="*/ 415326 w 639477"/>
                <a:gd name="connsiteY1-220" fmla="*/ 0 h 640814"/>
                <a:gd name="connsiteX2-221" fmla="*/ 584812 w 639477"/>
                <a:gd name="connsiteY2-222" fmla="*/ 211386 h 640814"/>
                <a:gd name="connsiteX3-223" fmla="*/ 639477 w 639477"/>
                <a:gd name="connsiteY3-224" fmla="*/ 629037 h 640814"/>
                <a:gd name="connsiteX4-225" fmla="*/ 153757 w 639477"/>
                <a:gd name="connsiteY4-226" fmla="*/ 640814 h 640814"/>
                <a:gd name="connsiteX5-227" fmla="*/ 0 w 639477"/>
                <a:gd name="connsiteY5-228" fmla="*/ 170834 h 640814"/>
                <a:gd name="connsiteX0-229" fmla="*/ 0 w 639477"/>
                <a:gd name="connsiteY0-230" fmla="*/ 170834 h 640814"/>
                <a:gd name="connsiteX1-231" fmla="*/ 415326 w 639477"/>
                <a:gd name="connsiteY1-232" fmla="*/ 0 h 640814"/>
                <a:gd name="connsiteX2-233" fmla="*/ 584812 w 639477"/>
                <a:gd name="connsiteY2-234" fmla="*/ 211386 h 640814"/>
                <a:gd name="connsiteX3-235" fmla="*/ 639477 w 639477"/>
                <a:gd name="connsiteY3-236" fmla="*/ 629037 h 640814"/>
                <a:gd name="connsiteX4-237" fmla="*/ 153757 w 639477"/>
                <a:gd name="connsiteY4-238" fmla="*/ 640814 h 640814"/>
                <a:gd name="connsiteX5-239" fmla="*/ 0 w 639477"/>
                <a:gd name="connsiteY5-240" fmla="*/ 170834 h 640814"/>
                <a:gd name="connsiteX0-241" fmla="*/ 0 w 613322"/>
                <a:gd name="connsiteY0-242" fmla="*/ 170834 h 640814"/>
                <a:gd name="connsiteX1-243" fmla="*/ 415326 w 613322"/>
                <a:gd name="connsiteY1-244" fmla="*/ 0 h 640814"/>
                <a:gd name="connsiteX2-245" fmla="*/ 584812 w 613322"/>
                <a:gd name="connsiteY2-246" fmla="*/ 211386 h 640814"/>
                <a:gd name="connsiteX3-247" fmla="*/ 613321 w 613322"/>
                <a:gd name="connsiteY3-248" fmla="*/ 565100 h 640814"/>
                <a:gd name="connsiteX4-249" fmla="*/ 153757 w 613322"/>
                <a:gd name="connsiteY4-250" fmla="*/ 640814 h 640814"/>
                <a:gd name="connsiteX5-251" fmla="*/ 0 w 613322"/>
                <a:gd name="connsiteY5-252" fmla="*/ 170834 h 640814"/>
                <a:gd name="connsiteX0-253" fmla="*/ 0 w 613321"/>
                <a:gd name="connsiteY0-254" fmla="*/ 170834 h 640814"/>
                <a:gd name="connsiteX1-255" fmla="*/ 415326 w 613321"/>
                <a:gd name="connsiteY1-256" fmla="*/ 0 h 640814"/>
                <a:gd name="connsiteX2-257" fmla="*/ 584812 w 613321"/>
                <a:gd name="connsiteY2-258" fmla="*/ 211386 h 640814"/>
                <a:gd name="connsiteX3-259" fmla="*/ 613321 w 613321"/>
                <a:gd name="connsiteY3-260" fmla="*/ 565100 h 640814"/>
                <a:gd name="connsiteX4-261" fmla="*/ 153757 w 613321"/>
                <a:gd name="connsiteY4-262" fmla="*/ 640814 h 640814"/>
                <a:gd name="connsiteX5-263" fmla="*/ 0 w 613321"/>
                <a:gd name="connsiteY5-264" fmla="*/ 170834 h 640814"/>
                <a:gd name="connsiteX0-265" fmla="*/ 0 w 613321"/>
                <a:gd name="connsiteY0-266" fmla="*/ 170834 h 640814"/>
                <a:gd name="connsiteX1-267" fmla="*/ 415326 w 613321"/>
                <a:gd name="connsiteY1-268" fmla="*/ 0 h 640814"/>
                <a:gd name="connsiteX2-269" fmla="*/ 449039 w 613321"/>
                <a:gd name="connsiteY2-270" fmla="*/ 269172 h 640814"/>
                <a:gd name="connsiteX3-271" fmla="*/ 613321 w 613321"/>
                <a:gd name="connsiteY3-272" fmla="*/ 565100 h 640814"/>
                <a:gd name="connsiteX4-273" fmla="*/ 153757 w 613321"/>
                <a:gd name="connsiteY4-274" fmla="*/ 640814 h 640814"/>
                <a:gd name="connsiteX5-275" fmla="*/ 0 w 613321"/>
                <a:gd name="connsiteY5-276" fmla="*/ 170834 h 640814"/>
                <a:gd name="connsiteX0-277" fmla="*/ 0 w 613321"/>
                <a:gd name="connsiteY0-278" fmla="*/ 170834 h 640814"/>
                <a:gd name="connsiteX1-279" fmla="*/ 415326 w 613321"/>
                <a:gd name="connsiteY1-280" fmla="*/ 0 h 640814"/>
                <a:gd name="connsiteX2-281" fmla="*/ 455211 w 613321"/>
                <a:gd name="connsiteY2-282" fmla="*/ 278296 h 640814"/>
                <a:gd name="connsiteX3-283" fmla="*/ 613321 w 613321"/>
                <a:gd name="connsiteY3-284" fmla="*/ 565100 h 640814"/>
                <a:gd name="connsiteX4-285" fmla="*/ 153757 w 613321"/>
                <a:gd name="connsiteY4-286" fmla="*/ 640814 h 640814"/>
                <a:gd name="connsiteX5-287" fmla="*/ 0 w 613321"/>
                <a:gd name="connsiteY5-288" fmla="*/ 170834 h 640814"/>
                <a:gd name="connsiteX0-289" fmla="*/ 0 w 613321"/>
                <a:gd name="connsiteY0-290" fmla="*/ 106966 h 576946"/>
                <a:gd name="connsiteX1-291" fmla="*/ 393726 w 613321"/>
                <a:gd name="connsiteY1-292" fmla="*/ 0 h 576946"/>
                <a:gd name="connsiteX2-293" fmla="*/ 455211 w 613321"/>
                <a:gd name="connsiteY2-294" fmla="*/ 214428 h 576946"/>
                <a:gd name="connsiteX3-295" fmla="*/ 613321 w 613321"/>
                <a:gd name="connsiteY3-296" fmla="*/ 501232 h 576946"/>
                <a:gd name="connsiteX4-297" fmla="*/ 153757 w 613321"/>
                <a:gd name="connsiteY4-298" fmla="*/ 576946 h 576946"/>
                <a:gd name="connsiteX5-299" fmla="*/ 0 w 613321"/>
                <a:gd name="connsiteY5-300" fmla="*/ 106966 h 576946"/>
                <a:gd name="connsiteX0-301" fmla="*/ 0 w 613321"/>
                <a:gd name="connsiteY0-302" fmla="*/ 37015 h 506995"/>
                <a:gd name="connsiteX1-303" fmla="*/ 406069 w 613321"/>
                <a:gd name="connsiteY1-304" fmla="*/ 0 h 506995"/>
                <a:gd name="connsiteX2-305" fmla="*/ 455211 w 613321"/>
                <a:gd name="connsiteY2-306" fmla="*/ 144477 h 506995"/>
                <a:gd name="connsiteX3-307" fmla="*/ 613321 w 613321"/>
                <a:gd name="connsiteY3-308" fmla="*/ 431281 h 506995"/>
                <a:gd name="connsiteX4-309" fmla="*/ 153757 w 613321"/>
                <a:gd name="connsiteY4-310" fmla="*/ 506995 h 506995"/>
                <a:gd name="connsiteX5-311" fmla="*/ 0 w 613321"/>
                <a:gd name="connsiteY5-312" fmla="*/ 37015 h 506995"/>
                <a:gd name="connsiteX0-313" fmla="*/ 0 w 613321"/>
                <a:gd name="connsiteY0-314" fmla="*/ 37015 h 506995"/>
                <a:gd name="connsiteX1-315" fmla="*/ 406069 w 613321"/>
                <a:gd name="connsiteY1-316" fmla="*/ 0 h 506995"/>
                <a:gd name="connsiteX2-317" fmla="*/ 464468 w 613321"/>
                <a:gd name="connsiteY2-318" fmla="*/ 177932 h 506995"/>
                <a:gd name="connsiteX3-319" fmla="*/ 613321 w 613321"/>
                <a:gd name="connsiteY3-320" fmla="*/ 431281 h 506995"/>
                <a:gd name="connsiteX4-321" fmla="*/ 153757 w 613321"/>
                <a:gd name="connsiteY4-322" fmla="*/ 506995 h 506995"/>
                <a:gd name="connsiteX5-323" fmla="*/ 0 w 613321"/>
                <a:gd name="connsiteY5-324" fmla="*/ 37015 h 506995"/>
                <a:gd name="connsiteX0-325" fmla="*/ 0 w 464468"/>
                <a:gd name="connsiteY0-326" fmla="*/ 37015 h 506995"/>
                <a:gd name="connsiteX1-327" fmla="*/ 406069 w 464468"/>
                <a:gd name="connsiteY1-328" fmla="*/ 0 h 506995"/>
                <a:gd name="connsiteX2-329" fmla="*/ 464468 w 464468"/>
                <a:gd name="connsiteY2-330" fmla="*/ 177932 h 506995"/>
                <a:gd name="connsiteX3-331" fmla="*/ 440520 w 464468"/>
                <a:gd name="connsiteY3-332" fmla="*/ 291379 h 506995"/>
                <a:gd name="connsiteX4-333" fmla="*/ 153757 w 464468"/>
                <a:gd name="connsiteY4-334" fmla="*/ 506995 h 506995"/>
                <a:gd name="connsiteX5-335" fmla="*/ 0 w 464468"/>
                <a:gd name="connsiteY5-336" fmla="*/ 37015 h 506995"/>
                <a:gd name="connsiteX0-337" fmla="*/ 0 w 440520"/>
                <a:gd name="connsiteY0-338" fmla="*/ 37015 h 506995"/>
                <a:gd name="connsiteX1-339" fmla="*/ 406069 w 440520"/>
                <a:gd name="connsiteY1-340" fmla="*/ 0 h 506995"/>
                <a:gd name="connsiteX2-341" fmla="*/ 436696 w 440520"/>
                <a:gd name="connsiteY2-342" fmla="*/ 184015 h 506995"/>
                <a:gd name="connsiteX3-343" fmla="*/ 440520 w 440520"/>
                <a:gd name="connsiteY3-344" fmla="*/ 291379 h 506995"/>
                <a:gd name="connsiteX4-345" fmla="*/ 153757 w 440520"/>
                <a:gd name="connsiteY4-346" fmla="*/ 506995 h 506995"/>
                <a:gd name="connsiteX5-347" fmla="*/ 0 w 440520"/>
                <a:gd name="connsiteY5-348" fmla="*/ 37015 h 5069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/>
          <p:cNvSpPr>
            <a:spLocks noChangeAspect="1"/>
          </p:cNvSpPr>
          <p:nvPr/>
        </p:nvSpPr>
        <p:spPr>
          <a:xfrm>
            <a:off x="5752648" y="2473428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多边形"/>
          <p:cNvSpPr>
            <a:spLocks noChangeAspect="1"/>
          </p:cNvSpPr>
          <p:nvPr/>
        </p:nvSpPr>
        <p:spPr>
          <a:xfrm>
            <a:off x="5983492" y="2753286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" name="多边形"/>
          <p:cNvSpPr>
            <a:spLocks noChangeAspect="1"/>
          </p:cNvSpPr>
          <p:nvPr/>
        </p:nvSpPr>
        <p:spPr>
          <a:xfrm>
            <a:off x="6236874" y="3026317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多边形"/>
          <p:cNvSpPr>
            <a:spLocks noChangeAspect="1"/>
          </p:cNvSpPr>
          <p:nvPr/>
        </p:nvSpPr>
        <p:spPr>
          <a:xfrm>
            <a:off x="6480372" y="3308971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" name="矩形 16"/>
          <p:cNvSpPr/>
          <p:nvPr/>
        </p:nvSpPr>
        <p:spPr>
          <a:xfrm>
            <a:off x="6138957" y="123778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DSM w/ SC 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sequential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39" y="1129308"/>
            <a:ext cx="4192613" cy="4356826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/>
              <a:t>Require highly available network</a:t>
            </a:r>
            <a:r>
              <a:rPr kumimoji="1" lang="zh-CN" altLang="en-US" dirty="0"/>
              <a:t> </a:t>
            </a:r>
            <a:r>
              <a:rPr kumimoji="1" lang="en-GB" altLang="zh-CN" dirty="0"/>
              <a:t>connections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Lots of chatter between master/worker</a:t>
            </a:r>
            <a:endParaRPr kumimoji="1" lang="en-GB" altLang="zh-CN" dirty="0"/>
          </a:p>
          <a:p>
            <a:r>
              <a:rPr kumimoji="1" lang="en-GB" altLang="zh-CN" dirty="0"/>
              <a:t>Not suitable for certain scenarios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Disconnected</a:t>
            </a:r>
            <a:r>
              <a:rPr kumimoji="1" lang="en-GB" altLang="zh-CN" dirty="0"/>
              <a:t> clients (e.g., laptop, iPhone)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Apps might prefer potential inconsistency to loss of availability (e.g., shopping cart)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Geo-graphically distant apps (e.g., </a:t>
            </a:r>
            <a:r>
              <a:rPr kumimoji="1" lang="en-GB" altLang="zh-CN" dirty="0" err="1"/>
              <a:t>facebook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355976" y="1764424"/>
            <a:ext cx="4727128" cy="3471841"/>
            <a:chOff x="3938787" y="1490302"/>
            <a:chExt cx="5019142" cy="3633284"/>
          </a:xfrm>
        </p:grpSpPr>
        <p:sp>
          <p:nvSpPr>
            <p:cNvPr id="6" name="矩形 5"/>
            <p:cNvSpPr/>
            <p:nvPr/>
          </p:nvSpPr>
          <p:spPr>
            <a:xfrm>
              <a:off x="5962809" y="1490302"/>
              <a:ext cx="129898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Scalability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Consistency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50899" y="4737080"/>
              <a:ext cx="2007030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Fault tolerance </a:t>
              </a:r>
              <a:endParaRPr kumimoji="1" lang="en-US" altLang="zh-CN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Ease of </a:t>
              </a:r>
              <a:endParaRPr kumimoji="1" lang="en-US" altLang="zh-CN" dirty="0">
                <a:solidFill>
                  <a:schemeClr val="accent6"/>
                </a:solidFill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</a:rPr>
                <a:t>programming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98843" y="2193876"/>
              <a:ext cx="159854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</a:rPr>
                <a:t>Performance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多边形"/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" name="多边形"/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-1" fmla="*/ 0 w 300020"/>
                <a:gd name="connsiteY0-2" fmla="*/ 285418 h 456612"/>
                <a:gd name="connsiteX1-3" fmla="*/ 133681 w 300020"/>
                <a:gd name="connsiteY1-4" fmla="*/ 0 h 456612"/>
                <a:gd name="connsiteX2-5" fmla="*/ 300020 w 300020"/>
                <a:gd name="connsiteY2-6" fmla="*/ 285418 h 456612"/>
                <a:gd name="connsiteX3-7" fmla="*/ 242721 w 300020"/>
                <a:gd name="connsiteY3-8" fmla="*/ 456612 h 456612"/>
                <a:gd name="connsiteX4-9" fmla="*/ 57299 w 300020"/>
                <a:gd name="connsiteY4-10" fmla="*/ 456612 h 456612"/>
                <a:gd name="connsiteX5-11" fmla="*/ 0 w 300020"/>
                <a:gd name="connsiteY5-12" fmla="*/ 285418 h 456612"/>
                <a:gd name="connsiteX0-13" fmla="*/ 0 w 300020"/>
                <a:gd name="connsiteY0-14" fmla="*/ 269090 h 440284"/>
                <a:gd name="connsiteX1-15" fmla="*/ 133681 w 300020"/>
                <a:gd name="connsiteY1-16" fmla="*/ 0 h 440284"/>
                <a:gd name="connsiteX2-17" fmla="*/ 300020 w 300020"/>
                <a:gd name="connsiteY2-18" fmla="*/ 269090 h 440284"/>
                <a:gd name="connsiteX3-19" fmla="*/ 242721 w 300020"/>
                <a:gd name="connsiteY3-20" fmla="*/ 440284 h 440284"/>
                <a:gd name="connsiteX4-21" fmla="*/ 57299 w 300020"/>
                <a:gd name="connsiteY4-22" fmla="*/ 440284 h 440284"/>
                <a:gd name="connsiteX5-23" fmla="*/ 0 w 300020"/>
                <a:gd name="connsiteY5-24" fmla="*/ 269090 h 440284"/>
                <a:gd name="connsiteX0-25" fmla="*/ 0 w 471470"/>
                <a:gd name="connsiteY0-26" fmla="*/ 269090 h 440284"/>
                <a:gd name="connsiteX1-27" fmla="*/ 133681 w 471470"/>
                <a:gd name="connsiteY1-28" fmla="*/ 0 h 440284"/>
                <a:gd name="connsiteX2-29" fmla="*/ 471470 w 471470"/>
                <a:gd name="connsiteY2-30" fmla="*/ 228268 h 440284"/>
                <a:gd name="connsiteX3-31" fmla="*/ 242721 w 471470"/>
                <a:gd name="connsiteY3-32" fmla="*/ 440284 h 440284"/>
                <a:gd name="connsiteX4-33" fmla="*/ 57299 w 471470"/>
                <a:gd name="connsiteY4-34" fmla="*/ 440284 h 440284"/>
                <a:gd name="connsiteX5-35" fmla="*/ 0 w 471470"/>
                <a:gd name="connsiteY5-36" fmla="*/ 269090 h 440284"/>
                <a:gd name="connsiteX0-37" fmla="*/ 0 w 471470"/>
                <a:gd name="connsiteY0-38" fmla="*/ 269090 h 570912"/>
                <a:gd name="connsiteX1-39" fmla="*/ 133681 w 471470"/>
                <a:gd name="connsiteY1-40" fmla="*/ 0 h 570912"/>
                <a:gd name="connsiteX2-41" fmla="*/ 471470 w 471470"/>
                <a:gd name="connsiteY2-42" fmla="*/ 228268 h 570912"/>
                <a:gd name="connsiteX3-43" fmla="*/ 332528 w 471470"/>
                <a:gd name="connsiteY3-44" fmla="*/ 570912 h 570912"/>
                <a:gd name="connsiteX4-45" fmla="*/ 57299 w 471470"/>
                <a:gd name="connsiteY4-46" fmla="*/ 440284 h 570912"/>
                <a:gd name="connsiteX5-47" fmla="*/ 0 w 471470"/>
                <a:gd name="connsiteY5-48" fmla="*/ 269090 h 570912"/>
                <a:gd name="connsiteX0-49" fmla="*/ 0 w 471470"/>
                <a:gd name="connsiteY0-50" fmla="*/ 269090 h 562748"/>
                <a:gd name="connsiteX1-51" fmla="*/ 133681 w 471470"/>
                <a:gd name="connsiteY1-52" fmla="*/ 0 h 562748"/>
                <a:gd name="connsiteX2-53" fmla="*/ 471470 w 471470"/>
                <a:gd name="connsiteY2-54" fmla="*/ 228268 h 562748"/>
                <a:gd name="connsiteX3-55" fmla="*/ 308035 w 471470"/>
                <a:gd name="connsiteY3-56" fmla="*/ 562748 h 562748"/>
                <a:gd name="connsiteX4-57" fmla="*/ 57299 w 471470"/>
                <a:gd name="connsiteY4-58" fmla="*/ 440284 h 562748"/>
                <a:gd name="connsiteX5-59" fmla="*/ 0 w 471470"/>
                <a:gd name="connsiteY5-60" fmla="*/ 269090 h 562748"/>
                <a:gd name="connsiteX0-61" fmla="*/ 8016 w 479486"/>
                <a:gd name="connsiteY0-62" fmla="*/ 269090 h 562748"/>
                <a:gd name="connsiteX1-63" fmla="*/ 141697 w 479486"/>
                <a:gd name="connsiteY1-64" fmla="*/ 0 h 562748"/>
                <a:gd name="connsiteX2-65" fmla="*/ 479486 w 479486"/>
                <a:gd name="connsiteY2-66" fmla="*/ 228268 h 562748"/>
                <a:gd name="connsiteX3-67" fmla="*/ 316051 w 479486"/>
                <a:gd name="connsiteY3-68" fmla="*/ 562748 h 562748"/>
                <a:gd name="connsiteX4-69" fmla="*/ 0 w 479486"/>
                <a:gd name="connsiteY4-70" fmla="*/ 472942 h 562748"/>
                <a:gd name="connsiteX5-71" fmla="*/ 8016 w 479486"/>
                <a:gd name="connsiteY5-72" fmla="*/ 269090 h 562748"/>
                <a:gd name="connsiteX0-73" fmla="*/ 8016 w 479486"/>
                <a:gd name="connsiteY0-74" fmla="*/ 260926 h 554584"/>
                <a:gd name="connsiteX1-75" fmla="*/ 158026 w 479486"/>
                <a:gd name="connsiteY1-76" fmla="*/ 0 h 554584"/>
                <a:gd name="connsiteX2-77" fmla="*/ 479486 w 479486"/>
                <a:gd name="connsiteY2-78" fmla="*/ 220104 h 554584"/>
                <a:gd name="connsiteX3-79" fmla="*/ 316051 w 479486"/>
                <a:gd name="connsiteY3-80" fmla="*/ 554584 h 554584"/>
                <a:gd name="connsiteX4-81" fmla="*/ 0 w 479486"/>
                <a:gd name="connsiteY4-82" fmla="*/ 464778 h 554584"/>
                <a:gd name="connsiteX5-83" fmla="*/ 8016 w 479486"/>
                <a:gd name="connsiteY5-84" fmla="*/ 260926 h 554584"/>
                <a:gd name="connsiteX0-85" fmla="*/ 0 w 471470"/>
                <a:gd name="connsiteY0-86" fmla="*/ 260926 h 554584"/>
                <a:gd name="connsiteX1-87" fmla="*/ 150010 w 471470"/>
                <a:gd name="connsiteY1-88" fmla="*/ 0 h 554584"/>
                <a:gd name="connsiteX2-89" fmla="*/ 471470 w 471470"/>
                <a:gd name="connsiteY2-90" fmla="*/ 220104 h 554584"/>
                <a:gd name="connsiteX3-91" fmla="*/ 308035 w 471470"/>
                <a:gd name="connsiteY3-92" fmla="*/ 554584 h 554584"/>
                <a:gd name="connsiteX4-93" fmla="*/ 49134 w 471470"/>
                <a:gd name="connsiteY4-94" fmla="*/ 440285 h 554584"/>
                <a:gd name="connsiteX5-95" fmla="*/ 0 w 471470"/>
                <a:gd name="connsiteY5-96" fmla="*/ 260926 h 554584"/>
                <a:gd name="connsiteX0-97" fmla="*/ 0 w 471470"/>
                <a:gd name="connsiteY0-98" fmla="*/ 260926 h 570912"/>
                <a:gd name="connsiteX1-99" fmla="*/ 150010 w 471470"/>
                <a:gd name="connsiteY1-100" fmla="*/ 0 h 570912"/>
                <a:gd name="connsiteX2-101" fmla="*/ 471470 w 471470"/>
                <a:gd name="connsiteY2-102" fmla="*/ 220104 h 570912"/>
                <a:gd name="connsiteX3-103" fmla="*/ 348856 w 471470"/>
                <a:gd name="connsiteY3-104" fmla="*/ 570912 h 570912"/>
                <a:gd name="connsiteX4-105" fmla="*/ 49134 w 471470"/>
                <a:gd name="connsiteY4-106" fmla="*/ 440285 h 570912"/>
                <a:gd name="connsiteX5-107" fmla="*/ 0 w 471470"/>
                <a:gd name="connsiteY5-108" fmla="*/ 260926 h 570912"/>
                <a:gd name="connsiteX0-109" fmla="*/ 0 w 471470"/>
                <a:gd name="connsiteY0-110" fmla="*/ 270070 h 580056"/>
                <a:gd name="connsiteX1-111" fmla="*/ 140866 w 471470"/>
                <a:gd name="connsiteY1-112" fmla="*/ 0 h 580056"/>
                <a:gd name="connsiteX2-113" fmla="*/ 471470 w 471470"/>
                <a:gd name="connsiteY2-114" fmla="*/ 229248 h 580056"/>
                <a:gd name="connsiteX3-115" fmla="*/ 348856 w 471470"/>
                <a:gd name="connsiteY3-116" fmla="*/ 580056 h 580056"/>
                <a:gd name="connsiteX4-117" fmla="*/ 49134 w 471470"/>
                <a:gd name="connsiteY4-118" fmla="*/ 449429 h 580056"/>
                <a:gd name="connsiteX5-119" fmla="*/ 0 w 471470"/>
                <a:gd name="connsiteY5-120" fmla="*/ 270070 h 580056"/>
                <a:gd name="connsiteX0-121" fmla="*/ 0 w 471470"/>
                <a:gd name="connsiteY0-122" fmla="*/ 251782 h 561768"/>
                <a:gd name="connsiteX1-123" fmla="*/ 131722 w 471470"/>
                <a:gd name="connsiteY1-124" fmla="*/ 0 h 561768"/>
                <a:gd name="connsiteX2-125" fmla="*/ 471470 w 471470"/>
                <a:gd name="connsiteY2-126" fmla="*/ 210960 h 561768"/>
                <a:gd name="connsiteX3-127" fmla="*/ 348856 w 471470"/>
                <a:gd name="connsiteY3-128" fmla="*/ 561768 h 561768"/>
                <a:gd name="connsiteX4-129" fmla="*/ 49134 w 471470"/>
                <a:gd name="connsiteY4-130" fmla="*/ 431141 h 561768"/>
                <a:gd name="connsiteX5-131" fmla="*/ 0 w 471470"/>
                <a:gd name="connsiteY5-132" fmla="*/ 251782 h 561768"/>
                <a:gd name="connsiteX0-133" fmla="*/ 0 w 471470"/>
                <a:gd name="connsiteY0-134" fmla="*/ 260926 h 570912"/>
                <a:gd name="connsiteX1-135" fmla="*/ 168298 w 471470"/>
                <a:gd name="connsiteY1-136" fmla="*/ 0 h 570912"/>
                <a:gd name="connsiteX2-137" fmla="*/ 471470 w 471470"/>
                <a:gd name="connsiteY2-138" fmla="*/ 220104 h 570912"/>
                <a:gd name="connsiteX3-139" fmla="*/ 348856 w 471470"/>
                <a:gd name="connsiteY3-140" fmla="*/ 570912 h 570912"/>
                <a:gd name="connsiteX4-141" fmla="*/ 49134 w 471470"/>
                <a:gd name="connsiteY4-142" fmla="*/ 440285 h 570912"/>
                <a:gd name="connsiteX5-143" fmla="*/ 0 w 471470"/>
                <a:gd name="connsiteY5-144" fmla="*/ 260926 h 570912"/>
                <a:gd name="connsiteX0-145" fmla="*/ 0 w 706873"/>
                <a:gd name="connsiteY0-146" fmla="*/ 284176 h 570912"/>
                <a:gd name="connsiteX1-147" fmla="*/ 403701 w 706873"/>
                <a:gd name="connsiteY1-148" fmla="*/ 0 h 570912"/>
                <a:gd name="connsiteX2-149" fmla="*/ 706873 w 706873"/>
                <a:gd name="connsiteY2-150" fmla="*/ 220104 h 570912"/>
                <a:gd name="connsiteX3-151" fmla="*/ 584259 w 706873"/>
                <a:gd name="connsiteY3-152" fmla="*/ 570912 h 570912"/>
                <a:gd name="connsiteX4-153" fmla="*/ 284537 w 706873"/>
                <a:gd name="connsiteY4-154" fmla="*/ 440285 h 570912"/>
                <a:gd name="connsiteX5-155" fmla="*/ 0 w 706873"/>
                <a:gd name="connsiteY5-156" fmla="*/ 284176 h 570912"/>
                <a:gd name="connsiteX0-157" fmla="*/ 0 w 706873"/>
                <a:gd name="connsiteY0-158" fmla="*/ 223146 h 509882"/>
                <a:gd name="connsiteX1-159" fmla="*/ 403701 w 706873"/>
                <a:gd name="connsiteY1-160" fmla="*/ 0 h 509882"/>
                <a:gd name="connsiteX2-161" fmla="*/ 706873 w 706873"/>
                <a:gd name="connsiteY2-162" fmla="*/ 159074 h 509882"/>
                <a:gd name="connsiteX3-163" fmla="*/ 584259 w 706873"/>
                <a:gd name="connsiteY3-164" fmla="*/ 509882 h 509882"/>
                <a:gd name="connsiteX4-165" fmla="*/ 284537 w 706873"/>
                <a:gd name="connsiteY4-166" fmla="*/ 379255 h 509882"/>
                <a:gd name="connsiteX5-167" fmla="*/ 0 w 706873"/>
                <a:gd name="connsiteY5-168" fmla="*/ 223146 h 509882"/>
                <a:gd name="connsiteX0-169" fmla="*/ 0 w 640030"/>
                <a:gd name="connsiteY0-170" fmla="*/ 223146 h 509882"/>
                <a:gd name="connsiteX1-171" fmla="*/ 403701 w 640030"/>
                <a:gd name="connsiteY1-172" fmla="*/ 0 h 509882"/>
                <a:gd name="connsiteX2-173" fmla="*/ 640030 w 640030"/>
                <a:gd name="connsiteY2-174" fmla="*/ 240448 h 509882"/>
                <a:gd name="connsiteX3-175" fmla="*/ 584259 w 640030"/>
                <a:gd name="connsiteY3-176" fmla="*/ 509882 h 509882"/>
                <a:gd name="connsiteX4-177" fmla="*/ 284537 w 640030"/>
                <a:gd name="connsiteY4-178" fmla="*/ 379255 h 509882"/>
                <a:gd name="connsiteX5-179" fmla="*/ 0 w 640030"/>
                <a:gd name="connsiteY5-180" fmla="*/ 223146 h 509882"/>
                <a:gd name="connsiteX0-181" fmla="*/ 0 w 640030"/>
                <a:gd name="connsiteY0-182" fmla="*/ 223146 h 681349"/>
                <a:gd name="connsiteX1-183" fmla="*/ 403701 w 640030"/>
                <a:gd name="connsiteY1-184" fmla="*/ 0 h 681349"/>
                <a:gd name="connsiteX2-185" fmla="*/ 640030 w 640030"/>
                <a:gd name="connsiteY2-186" fmla="*/ 240448 h 681349"/>
                <a:gd name="connsiteX3-187" fmla="*/ 639477 w 640030"/>
                <a:gd name="connsiteY3-188" fmla="*/ 681349 h 681349"/>
                <a:gd name="connsiteX4-189" fmla="*/ 284537 w 640030"/>
                <a:gd name="connsiteY4-190" fmla="*/ 379255 h 681349"/>
                <a:gd name="connsiteX5-191" fmla="*/ 0 w 640030"/>
                <a:gd name="connsiteY5-192" fmla="*/ 223146 h 681349"/>
                <a:gd name="connsiteX0-193" fmla="*/ 0 w 640030"/>
                <a:gd name="connsiteY0-194" fmla="*/ 223146 h 693126"/>
                <a:gd name="connsiteX1-195" fmla="*/ 403701 w 640030"/>
                <a:gd name="connsiteY1-196" fmla="*/ 0 h 693126"/>
                <a:gd name="connsiteX2-197" fmla="*/ 640030 w 640030"/>
                <a:gd name="connsiteY2-198" fmla="*/ 240448 h 693126"/>
                <a:gd name="connsiteX3-199" fmla="*/ 639477 w 640030"/>
                <a:gd name="connsiteY3-200" fmla="*/ 681349 h 693126"/>
                <a:gd name="connsiteX4-201" fmla="*/ 153757 w 640030"/>
                <a:gd name="connsiteY4-202" fmla="*/ 693126 h 693126"/>
                <a:gd name="connsiteX5-203" fmla="*/ 0 w 640030"/>
                <a:gd name="connsiteY5-204" fmla="*/ 223146 h 693126"/>
                <a:gd name="connsiteX0-205" fmla="*/ 0 w 640030"/>
                <a:gd name="connsiteY0-206" fmla="*/ 170834 h 640814"/>
                <a:gd name="connsiteX1-207" fmla="*/ 415326 w 640030"/>
                <a:gd name="connsiteY1-208" fmla="*/ 0 h 640814"/>
                <a:gd name="connsiteX2-209" fmla="*/ 640030 w 640030"/>
                <a:gd name="connsiteY2-210" fmla="*/ 188136 h 640814"/>
                <a:gd name="connsiteX3-211" fmla="*/ 639477 w 640030"/>
                <a:gd name="connsiteY3-212" fmla="*/ 629037 h 640814"/>
                <a:gd name="connsiteX4-213" fmla="*/ 153757 w 640030"/>
                <a:gd name="connsiteY4-214" fmla="*/ 640814 h 640814"/>
                <a:gd name="connsiteX5-215" fmla="*/ 0 w 640030"/>
                <a:gd name="connsiteY5-216" fmla="*/ 170834 h 640814"/>
                <a:gd name="connsiteX0-217" fmla="*/ 0 w 639477"/>
                <a:gd name="connsiteY0-218" fmla="*/ 170834 h 640814"/>
                <a:gd name="connsiteX1-219" fmla="*/ 415326 w 639477"/>
                <a:gd name="connsiteY1-220" fmla="*/ 0 h 640814"/>
                <a:gd name="connsiteX2-221" fmla="*/ 584812 w 639477"/>
                <a:gd name="connsiteY2-222" fmla="*/ 211386 h 640814"/>
                <a:gd name="connsiteX3-223" fmla="*/ 639477 w 639477"/>
                <a:gd name="connsiteY3-224" fmla="*/ 629037 h 640814"/>
                <a:gd name="connsiteX4-225" fmla="*/ 153757 w 639477"/>
                <a:gd name="connsiteY4-226" fmla="*/ 640814 h 640814"/>
                <a:gd name="connsiteX5-227" fmla="*/ 0 w 639477"/>
                <a:gd name="connsiteY5-228" fmla="*/ 170834 h 640814"/>
                <a:gd name="connsiteX0-229" fmla="*/ 0 w 639477"/>
                <a:gd name="connsiteY0-230" fmla="*/ 170834 h 640814"/>
                <a:gd name="connsiteX1-231" fmla="*/ 415326 w 639477"/>
                <a:gd name="connsiteY1-232" fmla="*/ 0 h 640814"/>
                <a:gd name="connsiteX2-233" fmla="*/ 584812 w 639477"/>
                <a:gd name="connsiteY2-234" fmla="*/ 211386 h 640814"/>
                <a:gd name="connsiteX3-235" fmla="*/ 639477 w 639477"/>
                <a:gd name="connsiteY3-236" fmla="*/ 629037 h 640814"/>
                <a:gd name="connsiteX4-237" fmla="*/ 153757 w 639477"/>
                <a:gd name="connsiteY4-238" fmla="*/ 640814 h 640814"/>
                <a:gd name="connsiteX5-239" fmla="*/ 0 w 639477"/>
                <a:gd name="connsiteY5-240" fmla="*/ 170834 h 640814"/>
                <a:gd name="connsiteX0-241" fmla="*/ 0 w 613322"/>
                <a:gd name="connsiteY0-242" fmla="*/ 170834 h 640814"/>
                <a:gd name="connsiteX1-243" fmla="*/ 415326 w 613322"/>
                <a:gd name="connsiteY1-244" fmla="*/ 0 h 640814"/>
                <a:gd name="connsiteX2-245" fmla="*/ 584812 w 613322"/>
                <a:gd name="connsiteY2-246" fmla="*/ 211386 h 640814"/>
                <a:gd name="connsiteX3-247" fmla="*/ 613321 w 613322"/>
                <a:gd name="connsiteY3-248" fmla="*/ 565100 h 640814"/>
                <a:gd name="connsiteX4-249" fmla="*/ 153757 w 613322"/>
                <a:gd name="connsiteY4-250" fmla="*/ 640814 h 640814"/>
                <a:gd name="connsiteX5-251" fmla="*/ 0 w 613322"/>
                <a:gd name="connsiteY5-252" fmla="*/ 170834 h 640814"/>
                <a:gd name="connsiteX0-253" fmla="*/ 0 w 613321"/>
                <a:gd name="connsiteY0-254" fmla="*/ 170834 h 640814"/>
                <a:gd name="connsiteX1-255" fmla="*/ 415326 w 613321"/>
                <a:gd name="connsiteY1-256" fmla="*/ 0 h 640814"/>
                <a:gd name="connsiteX2-257" fmla="*/ 584812 w 613321"/>
                <a:gd name="connsiteY2-258" fmla="*/ 211386 h 640814"/>
                <a:gd name="connsiteX3-259" fmla="*/ 613321 w 613321"/>
                <a:gd name="connsiteY3-260" fmla="*/ 565100 h 640814"/>
                <a:gd name="connsiteX4-261" fmla="*/ 153757 w 613321"/>
                <a:gd name="connsiteY4-262" fmla="*/ 640814 h 640814"/>
                <a:gd name="connsiteX5-263" fmla="*/ 0 w 613321"/>
                <a:gd name="connsiteY5-264" fmla="*/ 170834 h 640814"/>
                <a:gd name="connsiteX0-265" fmla="*/ 0 w 613321"/>
                <a:gd name="connsiteY0-266" fmla="*/ 170834 h 640814"/>
                <a:gd name="connsiteX1-267" fmla="*/ 415326 w 613321"/>
                <a:gd name="connsiteY1-268" fmla="*/ 0 h 640814"/>
                <a:gd name="connsiteX2-269" fmla="*/ 449039 w 613321"/>
                <a:gd name="connsiteY2-270" fmla="*/ 269172 h 640814"/>
                <a:gd name="connsiteX3-271" fmla="*/ 613321 w 613321"/>
                <a:gd name="connsiteY3-272" fmla="*/ 565100 h 640814"/>
                <a:gd name="connsiteX4-273" fmla="*/ 153757 w 613321"/>
                <a:gd name="connsiteY4-274" fmla="*/ 640814 h 640814"/>
                <a:gd name="connsiteX5-275" fmla="*/ 0 w 613321"/>
                <a:gd name="connsiteY5-276" fmla="*/ 170834 h 640814"/>
                <a:gd name="connsiteX0-277" fmla="*/ 0 w 613321"/>
                <a:gd name="connsiteY0-278" fmla="*/ 170834 h 640814"/>
                <a:gd name="connsiteX1-279" fmla="*/ 415326 w 613321"/>
                <a:gd name="connsiteY1-280" fmla="*/ 0 h 640814"/>
                <a:gd name="connsiteX2-281" fmla="*/ 455211 w 613321"/>
                <a:gd name="connsiteY2-282" fmla="*/ 278296 h 640814"/>
                <a:gd name="connsiteX3-283" fmla="*/ 613321 w 613321"/>
                <a:gd name="connsiteY3-284" fmla="*/ 565100 h 640814"/>
                <a:gd name="connsiteX4-285" fmla="*/ 153757 w 613321"/>
                <a:gd name="connsiteY4-286" fmla="*/ 640814 h 640814"/>
                <a:gd name="connsiteX5-287" fmla="*/ 0 w 613321"/>
                <a:gd name="connsiteY5-288" fmla="*/ 170834 h 640814"/>
                <a:gd name="connsiteX0-289" fmla="*/ 0 w 613321"/>
                <a:gd name="connsiteY0-290" fmla="*/ 106966 h 576946"/>
                <a:gd name="connsiteX1-291" fmla="*/ 393726 w 613321"/>
                <a:gd name="connsiteY1-292" fmla="*/ 0 h 576946"/>
                <a:gd name="connsiteX2-293" fmla="*/ 455211 w 613321"/>
                <a:gd name="connsiteY2-294" fmla="*/ 214428 h 576946"/>
                <a:gd name="connsiteX3-295" fmla="*/ 613321 w 613321"/>
                <a:gd name="connsiteY3-296" fmla="*/ 501232 h 576946"/>
                <a:gd name="connsiteX4-297" fmla="*/ 153757 w 613321"/>
                <a:gd name="connsiteY4-298" fmla="*/ 576946 h 576946"/>
                <a:gd name="connsiteX5-299" fmla="*/ 0 w 613321"/>
                <a:gd name="connsiteY5-300" fmla="*/ 106966 h 576946"/>
                <a:gd name="connsiteX0-301" fmla="*/ 0 w 613321"/>
                <a:gd name="connsiteY0-302" fmla="*/ 37015 h 506995"/>
                <a:gd name="connsiteX1-303" fmla="*/ 406069 w 613321"/>
                <a:gd name="connsiteY1-304" fmla="*/ 0 h 506995"/>
                <a:gd name="connsiteX2-305" fmla="*/ 455211 w 613321"/>
                <a:gd name="connsiteY2-306" fmla="*/ 144477 h 506995"/>
                <a:gd name="connsiteX3-307" fmla="*/ 613321 w 613321"/>
                <a:gd name="connsiteY3-308" fmla="*/ 431281 h 506995"/>
                <a:gd name="connsiteX4-309" fmla="*/ 153757 w 613321"/>
                <a:gd name="connsiteY4-310" fmla="*/ 506995 h 506995"/>
                <a:gd name="connsiteX5-311" fmla="*/ 0 w 613321"/>
                <a:gd name="connsiteY5-312" fmla="*/ 37015 h 506995"/>
                <a:gd name="connsiteX0-313" fmla="*/ 0 w 613321"/>
                <a:gd name="connsiteY0-314" fmla="*/ 37015 h 506995"/>
                <a:gd name="connsiteX1-315" fmla="*/ 406069 w 613321"/>
                <a:gd name="connsiteY1-316" fmla="*/ 0 h 506995"/>
                <a:gd name="connsiteX2-317" fmla="*/ 464468 w 613321"/>
                <a:gd name="connsiteY2-318" fmla="*/ 177932 h 506995"/>
                <a:gd name="connsiteX3-319" fmla="*/ 613321 w 613321"/>
                <a:gd name="connsiteY3-320" fmla="*/ 431281 h 506995"/>
                <a:gd name="connsiteX4-321" fmla="*/ 153757 w 613321"/>
                <a:gd name="connsiteY4-322" fmla="*/ 506995 h 506995"/>
                <a:gd name="connsiteX5-323" fmla="*/ 0 w 613321"/>
                <a:gd name="connsiteY5-324" fmla="*/ 37015 h 506995"/>
                <a:gd name="connsiteX0-325" fmla="*/ 0 w 464468"/>
                <a:gd name="connsiteY0-326" fmla="*/ 37015 h 506995"/>
                <a:gd name="connsiteX1-327" fmla="*/ 406069 w 464468"/>
                <a:gd name="connsiteY1-328" fmla="*/ 0 h 506995"/>
                <a:gd name="connsiteX2-329" fmla="*/ 464468 w 464468"/>
                <a:gd name="connsiteY2-330" fmla="*/ 177932 h 506995"/>
                <a:gd name="connsiteX3-331" fmla="*/ 440520 w 464468"/>
                <a:gd name="connsiteY3-332" fmla="*/ 291379 h 506995"/>
                <a:gd name="connsiteX4-333" fmla="*/ 153757 w 464468"/>
                <a:gd name="connsiteY4-334" fmla="*/ 506995 h 506995"/>
                <a:gd name="connsiteX5-335" fmla="*/ 0 w 464468"/>
                <a:gd name="connsiteY5-336" fmla="*/ 37015 h 506995"/>
                <a:gd name="connsiteX0-337" fmla="*/ 0 w 440520"/>
                <a:gd name="connsiteY0-338" fmla="*/ 37015 h 506995"/>
                <a:gd name="connsiteX1-339" fmla="*/ 406069 w 440520"/>
                <a:gd name="connsiteY1-340" fmla="*/ 0 h 506995"/>
                <a:gd name="connsiteX2-341" fmla="*/ 436696 w 440520"/>
                <a:gd name="connsiteY2-342" fmla="*/ 184015 h 506995"/>
                <a:gd name="connsiteX3-343" fmla="*/ 440520 w 440520"/>
                <a:gd name="connsiteY3-344" fmla="*/ 291379 h 506995"/>
                <a:gd name="connsiteX4-345" fmla="*/ 153757 w 440520"/>
                <a:gd name="connsiteY4-346" fmla="*/ 506995 h 506995"/>
                <a:gd name="connsiteX5-347" fmla="*/ 0 w 440520"/>
                <a:gd name="connsiteY5-348" fmla="*/ 37015 h 5069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/>
          <p:cNvSpPr>
            <a:spLocks noChangeAspect="1"/>
          </p:cNvSpPr>
          <p:nvPr/>
        </p:nvSpPr>
        <p:spPr>
          <a:xfrm>
            <a:off x="5752648" y="2473428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多边形"/>
          <p:cNvSpPr>
            <a:spLocks noChangeAspect="1"/>
          </p:cNvSpPr>
          <p:nvPr/>
        </p:nvSpPr>
        <p:spPr>
          <a:xfrm>
            <a:off x="5983492" y="2753286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" name="多边形"/>
          <p:cNvSpPr>
            <a:spLocks noChangeAspect="1"/>
          </p:cNvSpPr>
          <p:nvPr/>
        </p:nvSpPr>
        <p:spPr>
          <a:xfrm>
            <a:off x="6236874" y="3026317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多边形"/>
          <p:cNvSpPr>
            <a:spLocks noChangeAspect="1"/>
          </p:cNvSpPr>
          <p:nvPr/>
        </p:nvSpPr>
        <p:spPr>
          <a:xfrm>
            <a:off x="6480372" y="3308971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" name="矩形 16"/>
          <p:cNvSpPr/>
          <p:nvPr/>
        </p:nvSpPr>
        <p:spPr>
          <a:xfrm>
            <a:off x="5994056" y="126584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DSM w/ SC 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Spectrum</a:t>
            </a:r>
            <a:r>
              <a:rPr lang="en-US" altLang="en-GB" dirty="0"/>
              <a:t>(</a:t>
            </a:r>
            <a:r>
              <a:rPr lang="zh-CN" altLang="en-US" dirty="0"/>
              <a:t>谱</a:t>
            </a:r>
            <a:r>
              <a:rPr lang="en-US" altLang="en-GB" dirty="0"/>
              <a:t>)</a:t>
            </a:r>
            <a:r>
              <a:rPr lang="en-GB" altLang="zh-CN" dirty="0"/>
              <a:t> of Consistency Models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7590687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38256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Sequential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Eventual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8051" y="440028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program</a:t>
            </a:r>
            <a:endParaRPr kumimoji="1" lang="en-US" altLang="zh-CN" b="1" dirty="0"/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  <a:endParaRPr kumimoji="1" lang="en-US" altLang="zh-CN" b="1" dirty="0"/>
          </a:p>
          <a:p>
            <a:r>
              <a:rPr kumimoji="1" lang="en-US" altLang="zh-CN" b="1" dirty="0"/>
              <a:t>Fault tolerance 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Scalable websites overview</a:t>
            </a:r>
            <a:endParaRPr kumimoji="1"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29308"/>
            <a:ext cx="4658687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Scalable websites powered by </a:t>
            </a:r>
            <a:r>
              <a:rPr kumimoji="1" lang="en-US" altLang="zh-CN" dirty="0">
                <a:solidFill>
                  <a:srgbClr val="BE384B"/>
                </a:solidFill>
              </a:rPr>
              <a:t>distributed systems 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For request handling, data storage </a:t>
            </a:r>
            <a:endParaRPr kumimoji="1"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Spectrum of Consistency Models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7590687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38256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Sequential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Eventual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8051" y="440028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program</a:t>
            </a:r>
            <a:endParaRPr kumimoji="1" lang="en-US" altLang="zh-CN" b="1" dirty="0"/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  <a:endParaRPr kumimoji="1" lang="en-US" altLang="zh-CN" b="1" dirty="0"/>
          </a:p>
          <a:p>
            <a:r>
              <a:rPr kumimoji="1" lang="en-US" altLang="zh-CN" b="1" dirty="0"/>
              <a:t>Fault tolerance </a:t>
            </a:r>
            <a:endParaRPr kumimoji="1"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5508104" y="2119400"/>
            <a:ext cx="3528392" cy="180020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29199" y="1853130"/>
            <a:ext cx="2160709" cy="435560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Previous lecture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Spectrum of Consistency Models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7590687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38256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Sequential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Eventual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8051" y="440028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program</a:t>
            </a:r>
            <a:endParaRPr kumimoji="1" lang="en-US" altLang="zh-CN" b="1" dirty="0"/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  <a:endParaRPr kumimoji="1" lang="en-US" altLang="zh-CN" b="1" dirty="0"/>
          </a:p>
          <a:p>
            <a:r>
              <a:rPr kumimoji="1" lang="en-US" altLang="zh-CN" b="1" dirty="0"/>
              <a:t>Fault tolerance </a:t>
            </a:r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360000" y="2119400"/>
            <a:ext cx="3528392" cy="180020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91428" y="3599306"/>
            <a:ext cx="1875549" cy="435560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Today’s lecture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Eventual consistency</a:t>
            </a:r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 write execution flow for performance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Directly write to the </a:t>
            </a:r>
            <a:r>
              <a:rPr kumimoji="1" lang="en-US" altLang="zh-CN" dirty="0">
                <a:solidFill>
                  <a:srgbClr val="FF0000"/>
                </a:solidFill>
              </a:rPr>
              <a:t>server closest to the clients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After server acks the writes, propagate(</a:t>
            </a:r>
            <a:r>
              <a:rPr kumimoji="1" lang="zh-CN" altLang="en-US" dirty="0"/>
              <a:t>传播</a:t>
            </a:r>
            <a:r>
              <a:rPr kumimoji="1" lang="en-US" altLang="zh-CN" dirty="0"/>
              <a:t>) the updates to the other servers </a:t>
            </a:r>
            <a:r>
              <a:rPr kumimoji="1" lang="en-US" altLang="zh-CN" dirty="0">
                <a:solidFill>
                  <a:srgbClr val="FF0000"/>
                </a:solidFill>
              </a:rPr>
              <a:t>later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Question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What can go wrong in this setup? (assuming only writes now)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19"/>
          <p:cNvSpPr/>
          <p:nvPr/>
        </p:nvSpPr>
        <p:spPr>
          <a:xfrm>
            <a:off x="4349144" y="3984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20"/>
          <p:cNvSpPr/>
          <p:nvPr/>
        </p:nvSpPr>
        <p:spPr>
          <a:xfrm>
            <a:off x="3709144" y="45560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21"/>
          <p:cNvSpPr/>
          <p:nvPr/>
        </p:nvSpPr>
        <p:spPr>
          <a:xfrm>
            <a:off x="4471144" y="4677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" name="Curved Connector 4"/>
          <p:cNvCxnSpPr>
            <a:stCxn id="6" idx="1"/>
            <a:endCxn id="5" idx="1"/>
          </p:cNvCxnSpPr>
          <p:nvPr/>
        </p:nvCxnSpPr>
        <p:spPr>
          <a:xfrm rot="10800000" flipH="1">
            <a:off x="3709144" y="4209547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5"/>
          <p:cNvCxnSpPr>
            <a:stCxn id="5" idx="3"/>
            <a:endCxn id="7" idx="3"/>
          </p:cNvCxnSpPr>
          <p:nvPr/>
        </p:nvCxnSpPr>
        <p:spPr>
          <a:xfrm>
            <a:off x="4979144" y="4209547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7" idx="2"/>
            <a:endCxn id="6" idx="2"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/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>
            <a:off x="5868144" y="4036755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36"/>
          <p:cNvSpPr/>
          <p:nvPr/>
        </p:nvSpPr>
        <p:spPr>
          <a:xfrm>
            <a:off x="5868144" y="4916755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7"/>
          <p:cNvSpPr/>
          <p:nvPr/>
        </p:nvSpPr>
        <p:spPr>
          <a:xfrm>
            <a:off x="5040144" y="3761074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Can 38"/>
          <p:cNvSpPr/>
          <p:nvPr/>
        </p:nvSpPr>
        <p:spPr>
          <a:xfrm>
            <a:off x="3523215" y="50930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Can 39"/>
          <p:cNvSpPr/>
          <p:nvPr/>
        </p:nvSpPr>
        <p:spPr>
          <a:xfrm>
            <a:off x="4854216" y="5227800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13"/>
          <p:cNvCxnSpPr>
            <a:stCxn id="11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>
            <a:stCxn id="12" idx="1"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/>
          <p:cNvCxnSpPr>
            <a:stCxn id="13" idx="1"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/>
          <p:cNvCxnSpPr>
            <a:stCxn id="13" idx="0"/>
            <a:endCxn id="12" idx="2"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write-write conflict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5434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A</a:t>
            </a:r>
            <a:r>
              <a:rPr kumimoji="1" lang="en-GB" altLang="zh-CN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common</a:t>
            </a:r>
            <a:r>
              <a:rPr kumimoji="1" lang="en-GB" altLang="zh-CN" dirty="0">
                <a:latin typeface="微软雅黑" panose="020B0503020204020204" pitchFamily="34" charset="-122"/>
              </a:rPr>
              <a:t> anomaly</a:t>
            </a:r>
            <a:r>
              <a:rPr kumimoji="1" lang="en-US" altLang="zh-CN" dirty="0">
                <a:latin typeface="微软雅黑" panose="020B0503020204020204" pitchFamily="34" charset="-122"/>
              </a:rPr>
              <a:t> that can happen is called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write-write conflict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Update the same thing concurrently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without knowing each other</a:t>
            </a:r>
            <a:r>
              <a:rPr kumimoji="1" lang="en-GB" altLang="zh-CN" dirty="0">
                <a:latin typeface="微软雅黑" panose="020B0503020204020204" pitchFamily="34" charset="-122"/>
              </a:rPr>
              <a:t>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b="1" dirty="0">
                <a:latin typeface="微软雅黑" panose="020B0503020204020204" pitchFamily="34" charset="-122"/>
              </a:rPr>
              <a:t>Result</a:t>
            </a:r>
            <a:r>
              <a:rPr kumimoji="1" lang="en-GB" altLang="zh-CN" dirty="0">
                <a:latin typeface="微软雅黑" panose="020B0503020204020204" pitchFamily="34" charset="-122"/>
              </a:rPr>
              <a:t>: two albums diverges, i.e., one server add X then Y, the other in a reverse order</a:t>
            </a:r>
            <a:r>
              <a:rPr kumimoji="1" lang="en-US" altLang="en-GB" dirty="0">
                <a:latin typeface="微软雅黑" panose="020B0503020204020204" pitchFamily="34" charset="-122"/>
              </a:rPr>
              <a:t>(</a:t>
            </a:r>
            <a:r>
              <a:rPr kumimoji="1" lang="zh-CN" altLang="en-US" dirty="0">
                <a:latin typeface="微软雅黑" panose="020B0503020204020204" pitchFamily="34" charset="-122"/>
              </a:rPr>
              <a:t>出现顺序的不一致性</a:t>
            </a:r>
            <a:r>
              <a:rPr kumimoji="1" lang="en-US" altLang="en-GB" dirty="0">
                <a:latin typeface="微软雅黑" panose="020B0503020204020204" pitchFamily="34" charset="-122"/>
              </a:rPr>
              <a:t>)</a:t>
            </a:r>
            <a:r>
              <a:rPr kumimoji="1" lang="en-GB" altLang="zh-CN" dirty="0">
                <a:latin typeface="微软雅黑" panose="020B0503020204020204" pitchFamily="34" charset="-122"/>
              </a:rPr>
              <a:t>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2"/>
          <p:cNvSpPr/>
          <p:nvPr/>
        </p:nvSpPr>
        <p:spPr>
          <a:xfrm>
            <a:off x="5590530" y="3789609"/>
            <a:ext cx="1479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photo Y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13:00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2159702" y="3535609"/>
            <a:ext cx="149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photo X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13:00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684281" y="4330014"/>
            <a:ext cx="24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46"/>
          <p:cNvSpPr/>
          <p:nvPr/>
        </p:nvSpPr>
        <p:spPr>
          <a:xfrm>
            <a:off x="5971530" y="3236514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7"/>
          <p:cNvSpPr/>
          <p:nvPr/>
        </p:nvSpPr>
        <p:spPr>
          <a:xfrm>
            <a:off x="4544208" y="3311306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8"/>
          <p:cNvSpPr/>
          <p:nvPr/>
        </p:nvSpPr>
        <p:spPr>
          <a:xfrm>
            <a:off x="3904208" y="3882806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49"/>
          <p:cNvSpPr/>
          <p:nvPr/>
        </p:nvSpPr>
        <p:spPr>
          <a:xfrm>
            <a:off x="4666208" y="4004306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" name="Curved Connector 50"/>
          <p:cNvCxnSpPr>
            <a:stCxn id="10" idx="1"/>
            <a:endCxn id="9" idx="1"/>
          </p:cNvCxnSpPr>
          <p:nvPr/>
        </p:nvCxnSpPr>
        <p:spPr>
          <a:xfrm rot="10800000" flipH="1">
            <a:off x="3904208" y="3536306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52"/>
          <p:cNvCxnSpPr>
            <a:stCxn id="9" idx="3"/>
            <a:endCxn id="11" idx="3"/>
          </p:cNvCxnSpPr>
          <p:nvPr/>
        </p:nvCxnSpPr>
        <p:spPr>
          <a:xfrm>
            <a:off x="5174208" y="3536306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3"/>
          <p:cNvCxnSpPr>
            <a:stCxn id="11" idx="2"/>
            <a:endCxn id="10" idx="2"/>
          </p:cNvCxnSpPr>
          <p:nvPr/>
        </p:nvCxnSpPr>
        <p:spPr>
          <a:xfrm rot="5400000" flipH="1">
            <a:off x="4539458" y="4012556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54"/>
          <p:cNvSpPr/>
          <p:nvPr/>
        </p:nvSpPr>
        <p:spPr>
          <a:xfrm>
            <a:off x="5235208" y="308783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Can 55"/>
          <p:cNvSpPr/>
          <p:nvPr/>
        </p:nvSpPr>
        <p:spPr>
          <a:xfrm>
            <a:off x="3718279" y="441983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Can 56"/>
          <p:cNvSpPr/>
          <p:nvPr/>
        </p:nvSpPr>
        <p:spPr>
          <a:xfrm>
            <a:off x="5049280" y="4554559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ounded Rectangle 57"/>
          <p:cNvSpPr/>
          <p:nvPr/>
        </p:nvSpPr>
        <p:spPr>
          <a:xfrm>
            <a:off x="1430281" y="3935014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iPad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9" name="Straight Arrow Connector 58"/>
          <p:cNvCxnSpPr>
            <a:stCxn id="18" idx="3"/>
          </p:cNvCxnSpPr>
          <p:nvPr/>
        </p:nvCxnSpPr>
        <p:spPr>
          <a:xfrm>
            <a:off x="2330281" y="4145014"/>
            <a:ext cx="137699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9"/>
          <p:cNvSpPr/>
          <p:nvPr/>
        </p:nvSpPr>
        <p:spPr>
          <a:xfrm>
            <a:off x="6444208" y="3363514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60"/>
          <p:cNvCxnSpPr>
            <a:stCxn id="20" idx="1"/>
          </p:cNvCxnSpPr>
          <p:nvPr/>
        </p:nvCxnSpPr>
        <p:spPr>
          <a:xfrm flipH="1">
            <a:off x="5607063" y="3558514"/>
            <a:ext cx="83714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1"/>
          <p:cNvSpPr/>
          <p:nvPr/>
        </p:nvSpPr>
        <p:spPr>
          <a:xfrm>
            <a:off x="2638410" y="2776090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Write-write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conflict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3" name="Straight Arrow Connector 62"/>
          <p:cNvCxnSpPr>
            <a:stCxn id="22" idx="2"/>
          </p:cNvCxnSpPr>
          <p:nvPr/>
        </p:nvCxnSpPr>
        <p:spPr>
          <a:xfrm>
            <a:off x="3694148" y="3145422"/>
            <a:ext cx="327915" cy="415308"/>
          </a:xfrm>
          <a:prstGeom prst="straightConnector1">
            <a:avLst/>
          </a:prstGeom>
          <a:ln w="3175">
            <a:solidFill>
              <a:srgbClr val="FF0066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82090" y="4669155"/>
            <a:ext cx="3597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对于距离</a:t>
            </a:r>
            <a:r>
              <a:rPr lang="en-US" altLang="zh-CN" sz="1400"/>
              <a:t>ipad</a:t>
            </a:r>
            <a:r>
              <a:rPr lang="zh-CN" altLang="en-US" sz="1400"/>
              <a:t>较近的机器，在距离</a:t>
            </a:r>
            <a:r>
              <a:rPr lang="en-US" altLang="zh-CN" sz="1400"/>
              <a:t>iphone</a:t>
            </a:r>
            <a:r>
              <a:rPr lang="zh-CN" altLang="en-US" sz="1400"/>
              <a:t>较近的机器对其进行同步操作时，这个距离</a:t>
            </a:r>
            <a:r>
              <a:rPr lang="en-US" altLang="zh-CN" sz="1400"/>
              <a:t>ipad</a:t>
            </a:r>
            <a:r>
              <a:rPr lang="zh-CN" altLang="en-US" sz="1400"/>
              <a:t>较近的机器获取的</a:t>
            </a:r>
            <a:r>
              <a:rPr lang="en-US" altLang="zh-CN" sz="1400"/>
              <a:t>add</a:t>
            </a:r>
            <a:r>
              <a:rPr lang="zh-CN" altLang="en-US" sz="1400"/>
              <a:t>顺序为先</a:t>
            </a:r>
            <a:r>
              <a:rPr lang="en-US" altLang="zh-CN" sz="1400"/>
              <a:t>x</a:t>
            </a:r>
            <a:r>
              <a:rPr lang="zh-CN" altLang="en-US" sz="1400"/>
              <a:t>后</a:t>
            </a:r>
            <a:r>
              <a:rPr lang="en-US" altLang="zh-CN" sz="1400"/>
              <a:t>y</a:t>
            </a:r>
            <a:r>
              <a:rPr lang="zh-CN" altLang="en-US" sz="1400"/>
              <a:t>，</a:t>
            </a:r>
            <a:r>
              <a:rPr lang="en-US" altLang="zh-CN" sz="1400"/>
              <a:t>iphone</a:t>
            </a:r>
            <a:r>
              <a:rPr lang="zh-CN" altLang="en-US" sz="1400"/>
              <a:t>的机器相反。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9093696" cy="900442"/>
          </a:xfrm>
        </p:spPr>
        <p:txBody>
          <a:bodyPr/>
          <a:lstStyle/>
          <a:p>
            <a:r>
              <a:rPr kumimoji="1" lang="en-US" altLang="zh-CN" dirty="0"/>
              <a:t>Sequential consistency handles write-write conflict well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2304257"/>
          </a:xfrm>
        </p:spPr>
        <p:txBody>
          <a:bodyPr>
            <a:normAutofit/>
          </a:bodyPr>
          <a:lstStyle/>
          <a:p>
            <a:r>
              <a:rPr kumimoji="1" lang="en-GB" altLang="zh-CN" dirty="0">
                <a:solidFill>
                  <a:srgbClr val="FF0000"/>
                </a:solidFill>
              </a:rPr>
              <a:t>Sequential: pessimistic</a:t>
            </a:r>
            <a:r>
              <a:rPr kumimoji="1" lang="en-GB" altLang="zh-CN" dirty="0"/>
              <a:t> conflict handling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Assumption: conflicting writes is common</a:t>
            </a:r>
            <a:r>
              <a:rPr kumimoji="1" lang="en-GB" altLang="zh-CN" dirty="0"/>
              <a:t> case</a:t>
            </a:r>
            <a:r>
              <a:rPr kumimoji="1" lang="en-US" altLang="en-GB" dirty="0"/>
              <a:t>(</a:t>
            </a:r>
            <a:r>
              <a:rPr kumimoji="1" lang="zh-CN" altLang="en-US" dirty="0"/>
              <a:t>与体系结构课程中讲的一样，所谓的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悲观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指的就是保守的考虑所有可能的</a:t>
            </a:r>
            <a:r>
              <a:rPr kumimoji="1" lang="en-US" altLang="zh-CN" dirty="0"/>
              <a:t>conflict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Updates </a:t>
            </a:r>
            <a:r>
              <a:rPr kumimoji="1" lang="en-GB" altLang="zh-CN" dirty="0">
                <a:solidFill>
                  <a:srgbClr val="FF0000"/>
                </a:solidFill>
              </a:rPr>
              <a:t>cannot take effect unless they are serialized first</a:t>
            </a:r>
            <a:endParaRPr kumimoji="1" lang="en-GB" altLang="zh-CN" dirty="0"/>
          </a:p>
          <a:p>
            <a:pPr lvl="2"/>
            <a:r>
              <a:rPr kumimoji="1" lang="en-US" altLang="zh-CN" sz="1800" dirty="0"/>
              <a:t>Therefore, no write-write conflict, the first server getting the owner permission wins!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3264" y="3361556"/>
            <a:ext cx="7077472" cy="446323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But the server cannot always </a:t>
            </a:r>
            <a:r>
              <a:rPr kumimoji="1" lang="en-US" altLang="zh-CN" dirty="0">
                <a:solidFill>
                  <a:srgbClr val="FF0000"/>
                </a:solidFill>
              </a:rPr>
              <a:t>get the owner</a:t>
            </a:r>
            <a:r>
              <a:rPr kumimoji="1" lang="en-US" altLang="zh-CN" dirty="0">
                <a:solidFill>
                  <a:schemeClr val="tx1"/>
                </a:solidFill>
              </a:rPr>
              <a:t> in our scenario!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Sequential consistency vs. Eventual consistency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456384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Sequential: pessimistic conflict handling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Conflicting writes is common case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Updates cannot take effect unless they are serialized first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FF0000"/>
                </a:solidFill>
              </a:rPr>
              <a:t>Eventual: optimistic</a:t>
            </a:r>
            <a:r>
              <a:rPr kumimoji="1" lang="en-GB" altLang="zh-CN" dirty="0"/>
              <a:t> conflict handling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Conflicting writes is </a:t>
            </a:r>
            <a:r>
              <a:rPr kumimoji="1" lang="en-GB" altLang="zh-CN" dirty="0">
                <a:solidFill>
                  <a:srgbClr val="FF0000"/>
                </a:solidFill>
              </a:rPr>
              <a:t>rare</a:t>
            </a:r>
            <a:r>
              <a:rPr kumimoji="1" lang="en-GB" altLang="zh-CN" dirty="0"/>
              <a:t> case</a:t>
            </a:r>
            <a:r>
              <a:rPr kumimoji="1" lang="en-US" altLang="en-GB" dirty="0"/>
              <a:t>(</a:t>
            </a:r>
            <a:r>
              <a:rPr kumimoji="1" lang="zh-CN" altLang="en-US" dirty="0"/>
              <a:t>即假定</a:t>
            </a:r>
            <a:r>
              <a:rPr kumimoji="1" lang="en-US" altLang="zh-CN" dirty="0"/>
              <a:t>conflict</a:t>
            </a:r>
            <a:r>
              <a:rPr kumimoji="1" lang="zh-CN" altLang="en-US" dirty="0"/>
              <a:t>基本不会发生，而是在操作完成之后去完善一致性，即不保证中间过程的一致性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Let updates happen, worry about whether they can be serialized later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specific of weak </a:t>
            </a:r>
            <a:r>
              <a:rPr kumimoji="1" lang="en-US" altLang="zh-CN" dirty="0">
                <a:solidFill>
                  <a:srgbClr val="C00000"/>
                </a:solidFill>
              </a:rPr>
              <a:t>consistency </a:t>
            </a:r>
            <a:r>
              <a:rPr kumimoji="1" lang="en-US" altLang="zh-CN" dirty="0"/>
              <a:t> model, informally: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servers eventually receives all writes, and servers holding the same set of writes will have the same data contents(</a:t>
            </a:r>
            <a:r>
              <a:rPr kumimoji="1" lang="zh-CN" altLang="en-US" dirty="0"/>
              <a:t>保证最终收敛到相同的最终状态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Thus, if no new updates are made to the data, eventually </a:t>
            </a:r>
            <a:r>
              <a:rPr kumimoji="1" lang="en-US" altLang="zh-CN" dirty="0">
                <a:solidFill>
                  <a:srgbClr val="FF0000"/>
                </a:solidFill>
              </a:rPr>
              <a:t>all accesses will return the last update value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Possible(</a:t>
            </a:r>
            <a:r>
              <a:rPr kumimoji="1" lang="zh-CN" altLang="en-US" dirty="0">
                <a:solidFill>
                  <a:srgbClr val="FF0000"/>
                </a:solidFill>
              </a:rPr>
              <a:t>因为只需要最终实现同步，中间实现过程正确即可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en-US" altLang="zh-CN" dirty="0"/>
              <a:t> read/write rule implementations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Read: return the </a:t>
            </a:r>
            <a:r>
              <a:rPr kumimoji="1" lang="en-US" altLang="zh-CN" b="1" dirty="0">
                <a:solidFill>
                  <a:srgbClr val="C00000"/>
                </a:solidFill>
              </a:rPr>
              <a:t>latest local </a:t>
            </a:r>
            <a:r>
              <a:rPr kumimoji="1" lang="en-US" altLang="zh-CN" dirty="0"/>
              <a:t>copies of the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Write: write locally (and directly returns), propagate the writes to all the servers </a:t>
            </a:r>
            <a:r>
              <a:rPr kumimoji="1" lang="en-US" altLang="zh-CN" dirty="0">
                <a:solidFill>
                  <a:srgbClr val="FF0000"/>
                </a:solidFill>
              </a:rPr>
              <a:t>in background</a:t>
            </a:r>
            <a:r>
              <a:rPr kumimoji="1" lang="en-US" altLang="zh-CN" dirty="0"/>
              <a:t> (e.g., upon sync)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Trade consistency for better performance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Accept a write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before being</a:t>
            </a:r>
            <a:r>
              <a:rPr kumimoji="1" lang="en-GB" altLang="zh-CN" dirty="0">
                <a:latin typeface="微软雅黑" panose="020B0503020204020204" pitchFamily="34" charset="-122"/>
              </a:rPr>
              <a:t> able to serialize it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Reads can return a (possible) stale value than blocking for the latest value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But still need to cope with anomalies</a:t>
            </a:r>
            <a:r>
              <a:rPr kumimoji="1" lang="en-US" altLang="en-GB" dirty="0">
                <a:latin typeface="微软雅黑" panose="020B0503020204020204" pitchFamily="34" charset="-122"/>
              </a:rPr>
              <a:t>(</a:t>
            </a:r>
            <a:r>
              <a:rPr kumimoji="1" lang="zh-CN" altLang="en-US" dirty="0">
                <a:latin typeface="微软雅黑" panose="020B0503020204020204" pitchFamily="34" charset="-122"/>
              </a:rPr>
              <a:t>异常</a:t>
            </a:r>
            <a:r>
              <a:rPr kumimoji="1" lang="en-US" altLang="en-GB" dirty="0">
                <a:latin typeface="微软雅黑" panose="020B0503020204020204" pitchFamily="34" charset="-122"/>
              </a:rPr>
              <a:t>)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Write-write conflict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Loss of causality</a:t>
            </a:r>
            <a:r>
              <a:rPr kumimoji="1" lang="en-US" altLang="en-GB" dirty="0">
                <a:latin typeface="微软雅黑" panose="020B0503020204020204" pitchFamily="34" charset="-122"/>
              </a:rPr>
              <a:t>(</a:t>
            </a:r>
            <a:r>
              <a:rPr kumimoji="1" lang="zh-CN" altLang="en-US" dirty="0">
                <a:latin typeface="微软雅黑" panose="020B0503020204020204" pitchFamily="34" charset="-122"/>
              </a:rPr>
              <a:t>因果关系</a:t>
            </a:r>
            <a:r>
              <a:rPr kumimoji="1" lang="en-US" altLang="en-GB" dirty="0">
                <a:latin typeface="微软雅黑" panose="020B0503020204020204" pitchFamily="34" charset="-122"/>
              </a:rPr>
              <a:t>)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66"/>
          <p:cNvSpPr/>
          <p:nvPr/>
        </p:nvSpPr>
        <p:spPr>
          <a:xfrm>
            <a:off x="4211725" y="4297629"/>
            <a:ext cx="3429000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Need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causality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preserving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68"/>
          <p:cNvSpPr/>
          <p:nvPr/>
        </p:nvSpPr>
        <p:spPr>
          <a:xfrm>
            <a:off x="2411520" y="4370125"/>
            <a:ext cx="3315514" cy="803451"/>
          </a:xfrm>
          <a:custGeom>
            <a:avLst/>
            <a:gdLst>
              <a:gd name="connsiteX0" fmla="*/ 0 w 2383417"/>
              <a:gd name="connsiteY0" fmla="*/ 71220 h 1111744"/>
              <a:gd name="connsiteX1" fmla="*/ 583325 w 2383417"/>
              <a:gd name="connsiteY1" fmla="*/ 228875 h 1111744"/>
              <a:gd name="connsiteX2" fmla="*/ 914400 w 2383417"/>
              <a:gd name="connsiteY2" fmla="*/ 8157 h 1111744"/>
              <a:gd name="connsiteX3" fmla="*/ 2254469 w 2383417"/>
              <a:gd name="connsiteY3" fmla="*/ 575716 h 1111744"/>
              <a:gd name="connsiteX4" fmla="*/ 2254469 w 2383417"/>
              <a:gd name="connsiteY4" fmla="*/ 1111744 h 1111744"/>
              <a:gd name="connsiteX0-1" fmla="*/ 0 w 2805547"/>
              <a:gd name="connsiteY0-2" fmla="*/ 324460 h 848629"/>
              <a:gd name="connsiteX1-3" fmla="*/ 583325 w 2805547"/>
              <a:gd name="connsiteY1-4" fmla="*/ 482115 h 848629"/>
              <a:gd name="connsiteX2-5" fmla="*/ 914400 w 2805547"/>
              <a:gd name="connsiteY2-6" fmla="*/ 261397 h 848629"/>
              <a:gd name="connsiteX3-7" fmla="*/ 2254469 w 2805547"/>
              <a:gd name="connsiteY3-8" fmla="*/ 828956 h 848629"/>
              <a:gd name="connsiteX4-9" fmla="*/ 2787038 w 2805547"/>
              <a:gd name="connsiteY4-10" fmla="*/ 18098 h 848629"/>
              <a:gd name="connsiteX0-11" fmla="*/ 0 w 2798944"/>
              <a:gd name="connsiteY0-12" fmla="*/ 857728 h 1016275"/>
              <a:gd name="connsiteX1-13" fmla="*/ 583325 w 2798944"/>
              <a:gd name="connsiteY1-14" fmla="*/ 1015383 h 1016275"/>
              <a:gd name="connsiteX2-15" fmla="*/ 914400 w 2798944"/>
              <a:gd name="connsiteY2-16" fmla="*/ 794665 h 1016275"/>
              <a:gd name="connsiteX3-17" fmla="*/ 1970433 w 2798944"/>
              <a:gd name="connsiteY3-18" fmla="*/ 27695 h 1016275"/>
              <a:gd name="connsiteX4-19" fmla="*/ 2787038 w 2798944"/>
              <a:gd name="connsiteY4-20" fmla="*/ 551366 h 1016275"/>
              <a:gd name="connsiteX0-21" fmla="*/ 0 w 2787038"/>
              <a:gd name="connsiteY0-22" fmla="*/ 857728 h 1016275"/>
              <a:gd name="connsiteX1-23" fmla="*/ 583325 w 2787038"/>
              <a:gd name="connsiteY1-24" fmla="*/ 1015383 h 1016275"/>
              <a:gd name="connsiteX2-25" fmla="*/ 914400 w 2787038"/>
              <a:gd name="connsiteY2-26" fmla="*/ 794665 h 1016275"/>
              <a:gd name="connsiteX3-27" fmla="*/ 1970433 w 2787038"/>
              <a:gd name="connsiteY3-28" fmla="*/ 27695 h 1016275"/>
              <a:gd name="connsiteX4-29" fmla="*/ 2787038 w 2787038"/>
              <a:gd name="connsiteY4-30" fmla="*/ 551366 h 1016275"/>
              <a:gd name="connsiteX0-31" fmla="*/ 0 w 2787038"/>
              <a:gd name="connsiteY0-32" fmla="*/ 857728 h 873592"/>
              <a:gd name="connsiteX1-33" fmla="*/ 914400 w 2787038"/>
              <a:gd name="connsiteY1-34" fmla="*/ 794665 h 873592"/>
              <a:gd name="connsiteX2-35" fmla="*/ 1970433 w 2787038"/>
              <a:gd name="connsiteY2-36" fmla="*/ 27695 h 873592"/>
              <a:gd name="connsiteX3-37" fmla="*/ 2787038 w 2787038"/>
              <a:gd name="connsiteY3-38" fmla="*/ 551366 h 873592"/>
              <a:gd name="connsiteX0-39" fmla="*/ 0 w 2787038"/>
              <a:gd name="connsiteY0-40" fmla="*/ 736734 h 744449"/>
              <a:gd name="connsiteX1-41" fmla="*/ 914400 w 2787038"/>
              <a:gd name="connsiteY1-42" fmla="*/ 673671 h 744449"/>
              <a:gd name="connsiteX2-43" fmla="*/ 1828415 w 2787038"/>
              <a:gd name="connsiteY2-44" fmla="*/ 30269 h 744449"/>
              <a:gd name="connsiteX3-45" fmla="*/ 2787038 w 2787038"/>
              <a:gd name="connsiteY3-46" fmla="*/ 430372 h 744449"/>
              <a:gd name="connsiteX0-47" fmla="*/ 0 w 2799121"/>
              <a:gd name="connsiteY0-48" fmla="*/ 736734 h 744449"/>
              <a:gd name="connsiteX1-49" fmla="*/ 914400 w 2799121"/>
              <a:gd name="connsiteY1-50" fmla="*/ 673671 h 744449"/>
              <a:gd name="connsiteX2-51" fmla="*/ 1828415 w 2799121"/>
              <a:gd name="connsiteY2-52" fmla="*/ 30269 h 744449"/>
              <a:gd name="connsiteX3-53" fmla="*/ 2787038 w 2799121"/>
              <a:gd name="connsiteY3-54" fmla="*/ 430372 h 744449"/>
              <a:gd name="connsiteX0-55" fmla="*/ 0 w 2794428"/>
              <a:gd name="connsiteY0-56" fmla="*/ 367429 h 901382"/>
              <a:gd name="connsiteX1-57" fmla="*/ 914400 w 2794428"/>
              <a:gd name="connsiteY1-58" fmla="*/ 304366 h 901382"/>
              <a:gd name="connsiteX2-59" fmla="*/ 1224836 w 2794428"/>
              <a:gd name="connsiteY2-60" fmla="*/ 884283 h 901382"/>
              <a:gd name="connsiteX3-61" fmla="*/ 2787038 w 2794428"/>
              <a:gd name="connsiteY3-62" fmla="*/ 61067 h 901382"/>
              <a:gd name="connsiteX0-63" fmla="*/ 0 w 2476802"/>
              <a:gd name="connsiteY0-64" fmla="*/ 91461 h 630910"/>
              <a:gd name="connsiteX1-65" fmla="*/ 914400 w 2476802"/>
              <a:gd name="connsiteY1-66" fmla="*/ 28398 h 630910"/>
              <a:gd name="connsiteX2-67" fmla="*/ 1224836 w 2476802"/>
              <a:gd name="connsiteY2-68" fmla="*/ 608315 h 630910"/>
              <a:gd name="connsiteX3-69" fmla="*/ 2467497 w 2476802"/>
              <a:gd name="connsiteY3-70" fmla="*/ 143445 h 630910"/>
              <a:gd name="connsiteX0-71" fmla="*/ 0 w 2467497"/>
              <a:gd name="connsiteY0-72" fmla="*/ 91461 h 703487"/>
              <a:gd name="connsiteX1-73" fmla="*/ 914400 w 2467497"/>
              <a:gd name="connsiteY1-74" fmla="*/ 28398 h 703487"/>
              <a:gd name="connsiteX2-75" fmla="*/ 1224836 w 2467497"/>
              <a:gd name="connsiteY2-76" fmla="*/ 608315 h 703487"/>
              <a:gd name="connsiteX3-77" fmla="*/ 2467497 w 2467497"/>
              <a:gd name="connsiteY3-78" fmla="*/ 143445 h 703487"/>
              <a:gd name="connsiteX0-79" fmla="*/ 0 w 2467497"/>
              <a:gd name="connsiteY0-80" fmla="*/ 461 h 612487"/>
              <a:gd name="connsiteX1-81" fmla="*/ 216144 w 2467497"/>
              <a:gd name="connsiteY1-82" fmla="*/ 345171 h 612487"/>
              <a:gd name="connsiteX2-83" fmla="*/ 1224836 w 2467497"/>
              <a:gd name="connsiteY2-84" fmla="*/ 517315 h 612487"/>
              <a:gd name="connsiteX3-85" fmla="*/ 2467497 w 2467497"/>
              <a:gd name="connsiteY3-86" fmla="*/ 52445 h 612487"/>
              <a:gd name="connsiteX0-87" fmla="*/ 59754 w 2527251"/>
              <a:gd name="connsiteY0-88" fmla="*/ 0 h 612026"/>
              <a:gd name="connsiteX1-89" fmla="*/ 275898 w 2527251"/>
              <a:gd name="connsiteY1-90" fmla="*/ 344710 h 612026"/>
              <a:gd name="connsiteX2-91" fmla="*/ 1284590 w 2527251"/>
              <a:gd name="connsiteY2-92" fmla="*/ 516854 h 612026"/>
              <a:gd name="connsiteX3-93" fmla="*/ 2527251 w 2527251"/>
              <a:gd name="connsiteY3-94" fmla="*/ 51984 h 612026"/>
              <a:gd name="connsiteX0-95" fmla="*/ 68048 w 2488206"/>
              <a:gd name="connsiteY0-96" fmla="*/ 0 h 834448"/>
              <a:gd name="connsiteX1-97" fmla="*/ 236853 w 2488206"/>
              <a:gd name="connsiteY1-98" fmla="*/ 567132 h 834448"/>
              <a:gd name="connsiteX2-99" fmla="*/ 1245545 w 2488206"/>
              <a:gd name="connsiteY2-100" fmla="*/ 739276 h 834448"/>
              <a:gd name="connsiteX3-101" fmla="*/ 2488206 w 2488206"/>
              <a:gd name="connsiteY3-102" fmla="*/ 274406 h 834448"/>
              <a:gd name="connsiteX0-103" fmla="*/ 20561 w 3175483"/>
              <a:gd name="connsiteY0-104" fmla="*/ 0 h 803451"/>
              <a:gd name="connsiteX1-105" fmla="*/ 924130 w 3175483"/>
              <a:gd name="connsiteY1-106" fmla="*/ 536135 h 803451"/>
              <a:gd name="connsiteX2-107" fmla="*/ 1932822 w 3175483"/>
              <a:gd name="connsiteY2-108" fmla="*/ 708279 h 803451"/>
              <a:gd name="connsiteX3-109" fmla="*/ 3175483 w 3175483"/>
              <a:gd name="connsiteY3-110" fmla="*/ 243409 h 803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5483" h="803451">
                <a:moveTo>
                  <a:pt x="20561" y="0"/>
                </a:moveTo>
                <a:cubicBezTo>
                  <a:pt x="-132150" y="406991"/>
                  <a:pt x="605420" y="418089"/>
                  <a:pt x="924130" y="536135"/>
                </a:cubicBezTo>
                <a:cubicBezTo>
                  <a:pt x="1242840" y="654181"/>
                  <a:pt x="1709477" y="524348"/>
                  <a:pt x="1932822" y="708279"/>
                </a:cubicBezTo>
                <a:cubicBezTo>
                  <a:pt x="2156167" y="892210"/>
                  <a:pt x="3156972" y="845835"/>
                  <a:pt x="3175483" y="24340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4355217" y="3787829"/>
            <a:ext cx="3231604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converging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3275141" y="3752661"/>
            <a:ext cx="1011676" cy="383347"/>
          </a:xfrm>
          <a:custGeom>
            <a:avLst/>
            <a:gdLst>
              <a:gd name="connsiteX0" fmla="*/ 0 w 1011676"/>
              <a:gd name="connsiteY0" fmla="*/ 165370 h 383347"/>
              <a:gd name="connsiteX1" fmla="*/ 564204 w 1011676"/>
              <a:gd name="connsiteY1" fmla="*/ 379379 h 383347"/>
              <a:gd name="connsiteX2" fmla="*/ 1011676 w 1011676"/>
              <a:gd name="connsiteY2" fmla="*/ 0 h 38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76" h="383347">
                <a:moveTo>
                  <a:pt x="0" y="165370"/>
                </a:moveTo>
                <a:cubicBezTo>
                  <a:pt x="197795" y="286155"/>
                  <a:pt x="395591" y="406941"/>
                  <a:pt x="564204" y="379379"/>
                </a:cubicBezTo>
                <a:cubicBezTo>
                  <a:pt x="732817" y="351817"/>
                  <a:pt x="872246" y="175908"/>
                  <a:pt x="101167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>
                <a:solidFill>
                  <a:schemeClr val="accent6"/>
                </a:solidFill>
              </a:rPr>
              <a:t>For better performance</a:t>
            </a:r>
            <a:endParaRPr kumimoji="1" lang="en-GB" altLang="zh-CN" dirty="0">
              <a:solidFill>
                <a:schemeClr val="accent6"/>
              </a:solidFill>
            </a:endParaRPr>
          </a:p>
          <a:p>
            <a:pPr lvl="1"/>
            <a:r>
              <a:rPr kumimoji="1" lang="en-GB" altLang="zh-CN" dirty="0">
                <a:solidFill>
                  <a:schemeClr val="accent6"/>
                </a:solidFill>
              </a:rPr>
              <a:t>Accept a write before being able to serialize it </a:t>
            </a:r>
            <a:endParaRPr kumimoji="1" lang="en-GB" altLang="zh-CN" dirty="0">
              <a:solidFill>
                <a:schemeClr val="accent6"/>
              </a:solidFill>
            </a:endParaRPr>
          </a:p>
          <a:p>
            <a:pPr lvl="1"/>
            <a:r>
              <a:rPr kumimoji="1" lang="en-GB" altLang="zh-CN" dirty="0">
                <a:solidFill>
                  <a:schemeClr val="accent6"/>
                </a:solidFill>
              </a:rPr>
              <a:t>Reads can return a (possible) stale value than blocking for the latest value</a:t>
            </a:r>
            <a:endParaRPr kumimoji="1" lang="en-GB" altLang="zh-CN" dirty="0">
              <a:solidFill>
                <a:schemeClr val="accent6"/>
              </a:solidFill>
            </a:endParaRPr>
          </a:p>
          <a:p>
            <a:endParaRPr kumimoji="1" lang="en-GB" altLang="zh-CN" dirty="0"/>
          </a:p>
          <a:p>
            <a:r>
              <a:rPr kumimoji="1" lang="en-GB" altLang="zh-CN" dirty="0"/>
              <a:t>But still need to cope with anomalies</a:t>
            </a:r>
            <a:endParaRPr kumimoji="1" lang="en-GB" altLang="zh-CN" dirty="0"/>
          </a:p>
          <a:p>
            <a:pPr lvl="1"/>
            <a:r>
              <a:rPr kumimoji="1" lang="en-GB" altLang="zh-CN" b="1" dirty="0"/>
              <a:t>Write-write conflict</a:t>
            </a:r>
            <a:endParaRPr kumimoji="1" lang="en-GB" altLang="zh-CN" b="1" dirty="0"/>
          </a:p>
          <a:p>
            <a:pPr lvl="1"/>
            <a:r>
              <a:rPr kumimoji="1" lang="en-GB" altLang="zh-CN" dirty="0">
                <a:solidFill>
                  <a:schemeClr val="accent6"/>
                </a:solidFill>
              </a:rPr>
              <a:t>Loss of causality</a:t>
            </a:r>
            <a:endParaRPr kumimoji="1" lang="en-GB" altLang="zh-CN" dirty="0">
              <a:solidFill>
                <a:schemeClr val="accent6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Rectangle 65"/>
          <p:cNvSpPr/>
          <p:nvPr/>
        </p:nvSpPr>
        <p:spPr>
          <a:xfrm>
            <a:off x="4139952" y="3283004"/>
            <a:ext cx="3231604" cy="31242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converging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2947481" y="3404681"/>
            <a:ext cx="1011676" cy="383347"/>
          </a:xfrm>
          <a:custGeom>
            <a:avLst/>
            <a:gdLst>
              <a:gd name="connsiteX0" fmla="*/ 0 w 1011676"/>
              <a:gd name="connsiteY0" fmla="*/ 165370 h 383347"/>
              <a:gd name="connsiteX1" fmla="*/ 564204 w 1011676"/>
              <a:gd name="connsiteY1" fmla="*/ 379379 h 383347"/>
              <a:gd name="connsiteX2" fmla="*/ 1011676 w 1011676"/>
              <a:gd name="connsiteY2" fmla="*/ 0 h 38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76" h="383347">
                <a:moveTo>
                  <a:pt x="0" y="165370"/>
                </a:moveTo>
                <a:cubicBezTo>
                  <a:pt x="197795" y="286155"/>
                  <a:pt x="395591" y="406941"/>
                  <a:pt x="564204" y="379379"/>
                </a:cubicBezTo>
                <a:cubicBezTo>
                  <a:pt x="732817" y="351817"/>
                  <a:pt x="872246" y="175908"/>
                  <a:pt x="101167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7000"/>
          </a:blip>
          <a:stretch>
            <a:fillRect/>
          </a:stretch>
        </p:blipFill>
        <p:spPr>
          <a:xfrm>
            <a:off x="63126" y="1129307"/>
            <a:ext cx="9540045" cy="45483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Scalable websites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Scalable websites powered by </a:t>
            </a:r>
            <a:r>
              <a:rPr kumimoji="1" lang="en-US" altLang="zh-CN" dirty="0">
                <a:solidFill>
                  <a:srgbClr val="BE384B"/>
                </a:solidFill>
              </a:rPr>
              <a:t>distributed systems 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For request handling, </a:t>
            </a:r>
            <a:r>
              <a:rPr kumimoji="1" lang="en-US" altLang="zh-CN" b="1" dirty="0"/>
              <a:t>data storage 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  <a:solidFill>
            <a:schemeClr val="bg1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  <a:grpFill/>
            </p:grpSpPr>
            <p:sp>
              <p:nvSpPr>
                <p:cNvPr id="25" name="磁盘 24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  <a:grpFill/>
          </p:grpSpPr>
          <p:sp>
            <p:nvSpPr>
              <p:cNvPr id="17" name="矩形 16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  <a:grpFill/>
            </p:grpSpPr>
            <p:sp>
              <p:nvSpPr>
                <p:cNvPr id="20" name="磁盘 19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14" name="直线连接符 13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Handling write-write conflict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538320" cy="435682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Solution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After a local write, send writes to all the servers in the background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server apply the writes, resolve the conflicts if necessary </a:t>
            </a:r>
            <a:endParaRPr kumimoji="1" lang="en-US" altLang="zh-CN" dirty="0"/>
          </a:p>
          <a:p>
            <a:r>
              <a:rPr kumimoji="1" lang="en-US" altLang="zh-CN" dirty="0"/>
              <a:t>Problem #1: how to apply updates 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we directly overwrite the original content? (</a:t>
            </a:r>
            <a:r>
              <a:rPr kumimoji="1" lang="zh-CN" altLang="en-US" dirty="0"/>
              <a:t>不好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Assumption: albums is a key-value store, where the value is a vector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Overwrite origin content: albums[aid][</a:t>
            </a:r>
            <a:r>
              <a:rPr kumimoji="1" lang="en-US" altLang="zh-CN" dirty="0" err="1"/>
              <a:t>pid</a:t>
            </a:r>
            <a:r>
              <a:rPr kumimoji="1" lang="en-US" altLang="zh-CN" dirty="0"/>
              <a:t>] = </a:t>
            </a:r>
            <a:r>
              <a:rPr kumimoji="1" lang="en-US" altLang="zh-CN" dirty="0" err="1"/>
              <a:t>new_photo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65696"/>
            <a:ext cx="8229600" cy="900442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 the updates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Strawman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Can we directly replace the old value with the new writes?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No. losing application semantic will also be “inconsistent”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Conflicts handling is application specific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Different applications may have different requirements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2"/>
          <p:cNvSpPr/>
          <p:nvPr/>
        </p:nvSpPr>
        <p:spPr>
          <a:xfrm>
            <a:off x="5580112" y="4480962"/>
            <a:ext cx="1479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photo Y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time=13:00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2149284" y="4226962"/>
            <a:ext cx="149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photo X</a:t>
            </a:r>
            <a:br>
              <a:rPr lang="en-US" altLang="zh-C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time=13:00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673863" y="5021367"/>
            <a:ext cx="24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46"/>
          <p:cNvSpPr/>
          <p:nvPr/>
        </p:nvSpPr>
        <p:spPr>
          <a:xfrm>
            <a:off x="5961112" y="3927867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7"/>
          <p:cNvSpPr/>
          <p:nvPr/>
        </p:nvSpPr>
        <p:spPr>
          <a:xfrm>
            <a:off x="4533790" y="4002659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8"/>
          <p:cNvSpPr/>
          <p:nvPr/>
        </p:nvSpPr>
        <p:spPr>
          <a:xfrm>
            <a:off x="3893790" y="4574159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49"/>
          <p:cNvSpPr/>
          <p:nvPr/>
        </p:nvSpPr>
        <p:spPr>
          <a:xfrm>
            <a:off x="4655790" y="4695659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" name="Curved Connector 50"/>
          <p:cNvCxnSpPr>
            <a:stCxn id="10" idx="1"/>
            <a:endCxn id="9" idx="1"/>
          </p:cNvCxnSpPr>
          <p:nvPr/>
        </p:nvCxnSpPr>
        <p:spPr>
          <a:xfrm rot="10800000" flipH="1">
            <a:off x="3893790" y="4227659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52"/>
          <p:cNvCxnSpPr>
            <a:stCxn id="9" idx="3"/>
            <a:endCxn id="11" idx="3"/>
          </p:cNvCxnSpPr>
          <p:nvPr/>
        </p:nvCxnSpPr>
        <p:spPr>
          <a:xfrm>
            <a:off x="5163790" y="4227659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3"/>
          <p:cNvCxnSpPr>
            <a:stCxn id="11" idx="2"/>
            <a:endCxn id="10" idx="2"/>
          </p:cNvCxnSpPr>
          <p:nvPr/>
        </p:nvCxnSpPr>
        <p:spPr>
          <a:xfrm rot="5400000" flipH="1">
            <a:off x="4529040" y="4703909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54"/>
          <p:cNvSpPr/>
          <p:nvPr/>
        </p:nvSpPr>
        <p:spPr>
          <a:xfrm>
            <a:off x="5224790" y="377918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Can 55"/>
          <p:cNvSpPr/>
          <p:nvPr/>
        </p:nvSpPr>
        <p:spPr>
          <a:xfrm>
            <a:off x="3707861" y="511118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Can 56"/>
          <p:cNvSpPr/>
          <p:nvPr/>
        </p:nvSpPr>
        <p:spPr>
          <a:xfrm>
            <a:off x="5038862" y="524591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ounded Rectangle 57"/>
          <p:cNvSpPr/>
          <p:nvPr/>
        </p:nvSpPr>
        <p:spPr>
          <a:xfrm>
            <a:off x="1419863" y="4626367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iPad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9" name="Straight Arrow Connector 58"/>
          <p:cNvCxnSpPr>
            <a:stCxn id="18" idx="3"/>
          </p:cNvCxnSpPr>
          <p:nvPr/>
        </p:nvCxnSpPr>
        <p:spPr>
          <a:xfrm>
            <a:off x="2319863" y="4836367"/>
            <a:ext cx="137699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9"/>
          <p:cNvSpPr/>
          <p:nvPr/>
        </p:nvSpPr>
        <p:spPr>
          <a:xfrm>
            <a:off x="6433790" y="4054867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60"/>
          <p:cNvCxnSpPr>
            <a:stCxn id="20" idx="1"/>
          </p:cNvCxnSpPr>
          <p:nvPr/>
        </p:nvCxnSpPr>
        <p:spPr>
          <a:xfrm flipH="1">
            <a:off x="5596645" y="4249867"/>
            <a:ext cx="83714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1"/>
          <p:cNvSpPr/>
          <p:nvPr/>
        </p:nvSpPr>
        <p:spPr>
          <a:xfrm>
            <a:off x="2627992" y="3467443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Write-write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conflict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3" name="Straight Arrow Connector 62"/>
          <p:cNvCxnSpPr>
            <a:stCxn id="22" idx="2"/>
          </p:cNvCxnSpPr>
          <p:nvPr/>
        </p:nvCxnSpPr>
        <p:spPr>
          <a:xfrm>
            <a:off x="3683730" y="3836775"/>
            <a:ext cx="327915" cy="415308"/>
          </a:xfrm>
          <a:prstGeom prst="straightConnector1">
            <a:avLst/>
          </a:prstGeom>
          <a:ln w="3175">
            <a:solidFill>
              <a:srgbClr val="FF0066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-83806" y="3217540"/>
            <a:ext cx="9505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Solution: update function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Have update be a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function</a:t>
            </a:r>
            <a:r>
              <a:rPr kumimoji="1" lang="en-GB" altLang="zh-CN" dirty="0">
                <a:latin typeface="微软雅黑" panose="020B0503020204020204" pitchFamily="34" charset="-122"/>
              </a:rPr>
              <a:t> (provided by the user), not a new value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e.g., function: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Read current state of storage, decide best change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Function must be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deterministic</a:t>
            </a:r>
            <a:r>
              <a:rPr kumimoji="1" lang="en-US" altLang="en-GB" dirty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指函数返回值应确定</a:t>
            </a:r>
            <a:r>
              <a:rPr kumimoji="1" lang="en-US" altLang="en-GB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Otherwise servers will get different answers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39975" y="1607820"/>
            <a:ext cx="3937000" cy="31242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36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en-US" altLang="zh-CN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‘</a:t>
            </a:r>
            <a:r>
              <a:rPr lang="en-US" altLang="zh-CN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’ to album with ‘aid’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23"/>
          <p:cNvSpPr/>
          <p:nvPr/>
        </p:nvSpPr>
        <p:spPr>
          <a:xfrm>
            <a:off x="2728200" y="3554658"/>
            <a:ext cx="792000" cy="468000"/>
          </a:xfrm>
          <a:prstGeom prst="roundRect">
            <a:avLst/>
          </a:prstGeom>
          <a:solidFill>
            <a:srgbClr val="FFCCCC"/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" name="Straight Arrow Connector 24"/>
          <p:cNvCxnSpPr>
            <a:stCxn id="6" idx="3"/>
            <a:endCxn id="8" idx="1"/>
          </p:cNvCxnSpPr>
          <p:nvPr/>
        </p:nvCxnSpPr>
        <p:spPr>
          <a:xfrm>
            <a:off x="3520200" y="3788658"/>
            <a:ext cx="2103600" cy="494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5"/>
          <p:cNvSpPr/>
          <p:nvPr/>
        </p:nvSpPr>
        <p:spPr>
          <a:xfrm>
            <a:off x="5623800" y="3559605"/>
            <a:ext cx="792000" cy="468000"/>
          </a:xfrm>
          <a:prstGeom prst="roundRect">
            <a:avLst/>
          </a:prstGeom>
          <a:solidFill>
            <a:srgbClr val="FF0066"/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28"/>
          <p:cNvSpPr/>
          <p:nvPr/>
        </p:nvSpPr>
        <p:spPr>
          <a:xfrm>
            <a:off x="2722200" y="4368235"/>
            <a:ext cx="792000" cy="468000"/>
          </a:xfrm>
          <a:prstGeom prst="roundRect">
            <a:avLst/>
          </a:prstGeom>
          <a:solidFill>
            <a:srgbClr val="FFCCCC"/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0" name="Straight Arrow Connector 29"/>
          <p:cNvCxnSpPr>
            <a:stCxn id="9" idx="3"/>
            <a:endCxn id="11" idx="1"/>
          </p:cNvCxnSpPr>
          <p:nvPr/>
        </p:nvCxnSpPr>
        <p:spPr>
          <a:xfrm>
            <a:off x="3514200" y="4602235"/>
            <a:ext cx="2103600" cy="494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0"/>
          <p:cNvSpPr/>
          <p:nvPr/>
        </p:nvSpPr>
        <p:spPr>
          <a:xfrm>
            <a:off x="5617800" y="4373182"/>
            <a:ext cx="792000" cy="468000"/>
          </a:xfrm>
          <a:prstGeom prst="roundRect">
            <a:avLst/>
          </a:prstGeom>
          <a:solidFill>
            <a:srgbClr val="FF0066"/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741001" y="4033030"/>
            <a:ext cx="1401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same state</a:t>
            </a:r>
            <a:endParaRPr lang="en-US" altLang="zh-CN"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3" name="Straight Arrow Connector 32"/>
          <p:cNvCxnSpPr>
            <a:stCxn id="12" idx="3"/>
          </p:cNvCxnSpPr>
          <p:nvPr/>
        </p:nvCxnSpPr>
        <p:spPr>
          <a:xfrm flipV="1">
            <a:off x="2142346" y="4033031"/>
            <a:ext cx="503654" cy="200054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stCxn id="12" idx="3"/>
          </p:cNvCxnSpPr>
          <p:nvPr/>
        </p:nvCxnSpPr>
        <p:spPr>
          <a:xfrm>
            <a:off x="2142346" y="4233085"/>
            <a:ext cx="509654" cy="140097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1"/>
          <p:cNvSpPr/>
          <p:nvPr/>
        </p:nvSpPr>
        <p:spPr>
          <a:xfrm>
            <a:off x="7035854" y="3815725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same state</a:t>
            </a:r>
            <a:endParaRPr lang="en-US" altLang="zh-CN"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45"/>
          <p:cNvCxnSpPr>
            <a:stCxn id="15" idx="1"/>
          </p:cNvCxnSpPr>
          <p:nvPr/>
        </p:nvCxnSpPr>
        <p:spPr>
          <a:xfrm flipH="1">
            <a:off x="6462030" y="4015780"/>
            <a:ext cx="573824" cy="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>
            <a:stCxn id="15" idx="1"/>
          </p:cNvCxnSpPr>
          <p:nvPr/>
        </p:nvCxnSpPr>
        <p:spPr>
          <a:xfrm flipH="1">
            <a:off x="6462030" y="4015780"/>
            <a:ext cx="573824" cy="347738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19830" y="3990320"/>
            <a:ext cx="854970" cy="40568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algn="ctr"/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func1</a:t>
            </a:r>
            <a:endParaRPr lang="en-US" altLang="zh-CN" sz="2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610430" y="3987235"/>
            <a:ext cx="854970" cy="405683"/>
          </a:xfrm>
          <a:prstGeom prst="rect">
            <a:avLst/>
          </a:prstGeom>
          <a:solidFill>
            <a:srgbClr val="D5FFD5"/>
          </a:solidFill>
          <a:ln>
            <a:solidFill>
              <a:srgbClr val="0050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algn="ctr"/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func2</a:t>
            </a:r>
            <a:endParaRPr lang="en-US" altLang="zh-CN" sz="2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122045" y="5091430"/>
            <a:ext cx="7176770" cy="31242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18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Ordered function alone</a:t>
            </a:r>
            <a:r>
              <a:rPr lang="en-US" altLang="zh-CN" sz="1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insufficient for the state divergence </a:t>
            </a:r>
            <a:endParaRPr lang="en-US" altLang="zh-CN" sz="1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17005" y="1616075"/>
            <a:ext cx="2451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在不考虑函数嵌套的情况下，两个</a:t>
            </a:r>
            <a:r>
              <a:rPr lang="en-US" altLang="zh-CN" sz="1600"/>
              <a:t>update function</a:t>
            </a:r>
            <a:endParaRPr lang="en-US" altLang="zh-CN" sz="1600"/>
          </a:p>
          <a:p>
            <a:r>
              <a:rPr lang="zh-CN" altLang="en-US" sz="1600"/>
              <a:t>必须要按照一定顺序执行，就不会出现前面的分别同时写入而导致的写冲突问题。但是这里的问题是，顺序暂时是无法确定的。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/>
      <p:bldP spid="15" grpId="0"/>
      <p:bldP spid="18" grpId="0" animBg="1"/>
      <p:bldP spid="19" grpId="0" animBg="1"/>
      <p:bldP spid="2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ordering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2"/>
          <p:cNvSpPr/>
          <p:nvPr/>
        </p:nvSpPr>
        <p:spPr>
          <a:xfrm>
            <a:off x="5916500" y="1778000"/>
            <a:ext cx="1515745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679476" y="1783500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408000" y="1206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46"/>
          <p:cNvSpPr/>
          <p:nvPr/>
        </p:nvSpPr>
        <p:spPr>
          <a:xfrm>
            <a:off x="6315088" y="1263000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8"/>
          <p:cNvSpPr/>
          <p:nvPr/>
        </p:nvSpPr>
        <p:spPr>
          <a:xfrm>
            <a:off x="2984500" y="1333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9"/>
          <p:cNvSpPr/>
          <p:nvPr/>
        </p:nvSpPr>
        <p:spPr>
          <a:xfrm>
            <a:off x="5212000" y="1333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Curved Connector 53"/>
          <p:cNvCxnSpPr>
            <a:stCxn id="13" idx="3"/>
            <a:endCxn id="12" idx="3"/>
          </p:cNvCxnSpPr>
          <p:nvPr/>
        </p:nvCxnSpPr>
        <p:spPr>
          <a:xfrm rot="5400000">
            <a:off x="4484225" y="1272380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55"/>
          <p:cNvSpPr/>
          <p:nvPr/>
        </p:nvSpPr>
        <p:spPr>
          <a:xfrm>
            <a:off x="3877449" y="1423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56"/>
          <p:cNvSpPr/>
          <p:nvPr/>
        </p:nvSpPr>
        <p:spPr>
          <a:xfrm>
            <a:off x="4719145" y="1423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57"/>
          <p:cNvSpPr/>
          <p:nvPr/>
        </p:nvSpPr>
        <p:spPr>
          <a:xfrm>
            <a:off x="1143000" y="1368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58"/>
          <p:cNvCxnSpPr>
            <a:stCxn id="14" idx="3"/>
          </p:cNvCxnSpPr>
          <p:nvPr/>
        </p:nvCxnSpPr>
        <p:spPr>
          <a:xfrm>
            <a:off x="2043000" y="1578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9"/>
          <p:cNvSpPr/>
          <p:nvPr/>
        </p:nvSpPr>
        <p:spPr>
          <a:xfrm>
            <a:off x="6897178" y="13830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60"/>
          <p:cNvCxnSpPr>
            <a:stCxn id="16" idx="1"/>
          </p:cNvCxnSpPr>
          <p:nvPr/>
        </p:nvCxnSpPr>
        <p:spPr>
          <a:xfrm flipH="1">
            <a:off x="5973000" y="1578000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9"/>
          <p:cNvSpPr/>
          <p:nvPr/>
        </p:nvSpPr>
        <p:spPr>
          <a:xfrm>
            <a:off x="4249305" y="2086040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31"/>
          <p:cNvSpPr/>
          <p:nvPr/>
        </p:nvSpPr>
        <p:spPr>
          <a:xfrm>
            <a:off x="2423708" y="2413000"/>
            <a:ext cx="107273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2"/>
          <p:cNvSpPr/>
          <p:nvPr/>
        </p:nvSpPr>
        <p:spPr>
          <a:xfrm>
            <a:off x="2439300" y="2784540"/>
            <a:ext cx="105990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Connector 35"/>
          <p:cNvCxnSpPr/>
          <p:nvPr/>
        </p:nvCxnSpPr>
        <p:spPr>
          <a:xfrm>
            <a:off x="3492500" y="1918500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"/>
          <p:cNvCxnSpPr/>
          <p:nvPr/>
        </p:nvCxnSpPr>
        <p:spPr>
          <a:xfrm>
            <a:off x="5461000" y="1918500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/>
          <p:cNvSpPr/>
          <p:nvPr/>
        </p:nvSpPr>
        <p:spPr>
          <a:xfrm>
            <a:off x="3579784" y="2853780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39"/>
          <p:cNvSpPr/>
          <p:nvPr/>
        </p:nvSpPr>
        <p:spPr>
          <a:xfrm>
            <a:off x="5461000" y="2416795"/>
            <a:ext cx="1059906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0"/>
          <p:cNvSpPr/>
          <p:nvPr/>
        </p:nvSpPr>
        <p:spPr>
          <a:xfrm>
            <a:off x="5481133" y="2788335"/>
            <a:ext cx="1072730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41"/>
          <p:cNvSpPr/>
          <p:nvPr/>
        </p:nvSpPr>
        <p:spPr>
          <a:xfrm>
            <a:off x="2062839" y="2163931"/>
            <a:ext cx="1552663" cy="1117391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45"/>
          <p:cNvSpPr/>
          <p:nvPr/>
        </p:nvSpPr>
        <p:spPr>
          <a:xfrm>
            <a:off x="5461001" y="2212765"/>
            <a:ext cx="1387344" cy="1102725"/>
          </a:xfrm>
          <a:custGeom>
            <a:avLst/>
            <a:gdLst>
              <a:gd name="connsiteX0" fmla="*/ 554848 w 1504809"/>
              <a:gd name="connsiteY0" fmla="*/ 3503 h 1323270"/>
              <a:gd name="connsiteX1" fmla="*/ 97648 w 1504809"/>
              <a:gd name="connsiteY1" fmla="*/ 98096 h 1323270"/>
              <a:gd name="connsiteX2" fmla="*/ 3055 w 1504809"/>
              <a:gd name="connsiteY2" fmla="*/ 760248 h 1323270"/>
              <a:gd name="connsiteX3" fmla="*/ 160710 w 1504809"/>
              <a:gd name="connsiteY3" fmla="*/ 1233213 h 1323270"/>
              <a:gd name="connsiteX4" fmla="*/ 1201235 w 1504809"/>
              <a:gd name="connsiteY4" fmla="*/ 1264744 h 1323270"/>
              <a:gd name="connsiteX5" fmla="*/ 1500779 w 1504809"/>
              <a:gd name="connsiteY5" fmla="*/ 602593 h 1323270"/>
              <a:gd name="connsiteX6" fmla="*/ 1043579 w 1504809"/>
              <a:gd name="connsiteY6" fmla="*/ 98096 h 1323270"/>
              <a:gd name="connsiteX7" fmla="*/ 554848 w 1504809"/>
              <a:gd name="connsiteY7" fmla="*/ 3503 h 132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4809" h="1323270">
                <a:moveTo>
                  <a:pt x="554848" y="3503"/>
                </a:moveTo>
                <a:cubicBezTo>
                  <a:pt x="397193" y="3503"/>
                  <a:pt x="189613" y="-28028"/>
                  <a:pt x="97648" y="98096"/>
                </a:cubicBezTo>
                <a:cubicBezTo>
                  <a:pt x="5683" y="224220"/>
                  <a:pt x="-7455" y="571062"/>
                  <a:pt x="3055" y="760248"/>
                </a:cubicBezTo>
                <a:cubicBezTo>
                  <a:pt x="13565" y="949434"/>
                  <a:pt x="-38987" y="1149130"/>
                  <a:pt x="160710" y="1233213"/>
                </a:cubicBezTo>
                <a:cubicBezTo>
                  <a:pt x="360407" y="1317296"/>
                  <a:pt x="977890" y="1369847"/>
                  <a:pt x="1201235" y="1264744"/>
                </a:cubicBezTo>
                <a:cubicBezTo>
                  <a:pt x="1424580" y="1159641"/>
                  <a:pt x="1527055" y="797034"/>
                  <a:pt x="1500779" y="602593"/>
                </a:cubicBezTo>
                <a:cubicBezTo>
                  <a:pt x="1474503" y="408152"/>
                  <a:pt x="1201234" y="197944"/>
                  <a:pt x="1043579" y="98096"/>
                </a:cubicBezTo>
                <a:cubicBezTo>
                  <a:pt x="885924" y="-1752"/>
                  <a:pt x="712503" y="3503"/>
                  <a:pt x="554848" y="3503"/>
                </a:cubicBezTo>
                <a:close/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095500" y="3746500"/>
            <a:ext cx="5077460" cy="748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Server1 show X in front of Y, and Server2 show Y in front of X?</a:t>
            </a:r>
            <a:endParaRPr lang="en-US" altLang="zh-CN" sz="2335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Connector 63"/>
          <p:cNvCxnSpPr/>
          <p:nvPr/>
        </p:nvCxnSpPr>
        <p:spPr>
          <a:xfrm flipH="1" flipV="1">
            <a:off x="2678000" y="3363310"/>
            <a:ext cx="1" cy="363237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4"/>
          <p:cNvCxnSpPr/>
          <p:nvPr/>
        </p:nvCxnSpPr>
        <p:spPr>
          <a:xfrm flipV="1">
            <a:off x="6121037" y="3363310"/>
            <a:ext cx="0" cy="363237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080895" y="4923155"/>
            <a:ext cx="5584825" cy="32321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defRPr>
            </a:lvl1pPr>
          </a:lstStyle>
          <a:p>
            <a:pPr algn="ctr"/>
            <a:r>
              <a:rPr lang="en-US" altLang="zh-CN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eventual state convergence</a:t>
            </a:r>
            <a:endParaRPr lang="en-US" altLang="zh-CN" sz="2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Connector 66"/>
          <p:cNvCxnSpPr/>
          <p:nvPr/>
        </p:nvCxnSpPr>
        <p:spPr>
          <a:xfrm>
            <a:off x="4381500" y="4483956"/>
            <a:ext cx="0" cy="405544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4305" y="2470150"/>
            <a:ext cx="1889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在没有额外的约束情况下，这两种情况其实都可能，所以还是没有根本解决问题。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8" grpId="0"/>
      <p:bldP spid="19" grpId="0"/>
      <p:bldP spid="20" grpId="0"/>
      <p:bldP spid="24" grpId="0"/>
      <p:bldP spid="25" grpId="0"/>
      <p:bldP spid="26" grpId="0" animBg="1"/>
      <p:bldP spid="27" grpId="0" animBg="1"/>
      <p:bldP spid="28" grpId="0" bldLvl="0" animBg="1"/>
      <p:bldP spid="3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Solution: Ordered Update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Ordered list of updates at each node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Record the updates in a log, and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sort it according to some order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Storage state is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result of applying updates in order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Syncing: ensure both nodes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have the same updates in log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42"/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43"/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4"/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8"/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49"/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" name="Curved Connector 53"/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/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56"/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ounded Rectangle 57"/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58"/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/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Arrow Connector 60"/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/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31"/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32"/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2" name="Straight Connector 35"/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/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9"/>
          <p:cNvSpPr/>
          <p:nvPr/>
        </p:nvSpPr>
        <p:spPr>
          <a:xfrm>
            <a:off x="7098479" y="4408930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7098479" y="4782273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/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Rectangle 38"/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9" grpId="0"/>
      <p:bldP spid="20" grpId="0"/>
      <p:bldP spid="21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Solution: Ordered Update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Ordered list of updates at each node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Record the updates in a log, and sort it according to some order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Storage state is result of applying updates in order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Syncing: ensure both nodes have the same updates in log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42"/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43"/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4"/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8"/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49"/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" name="Curved Connector 53"/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/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56"/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ounded Rectangle 57"/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58"/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/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Arrow Connector 60"/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/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31"/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32"/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2" name="Straight Connector 35"/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/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9"/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/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Rectangle 38"/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1566" y="4238723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86844" y="4160769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7540266" y="3994186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Sort</a:t>
            </a:r>
            <a:endParaRPr lang="en-US" altLang="zh-CN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ectangle 38"/>
          <p:cNvSpPr/>
          <p:nvPr/>
        </p:nvSpPr>
        <p:spPr>
          <a:xfrm>
            <a:off x="1040791" y="4002691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Sort</a:t>
            </a:r>
            <a:endParaRPr lang="en-US" altLang="zh-CN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Solution: Ordered Update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-GB" altLang="zh-CN" dirty="0"/>
              <a:t>Ordered list of updates at each node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Record the updates in a log, and sort it according to some order</a:t>
            </a:r>
            <a:endParaRPr kumimoji="1" lang="en-GB" altLang="zh-CN" dirty="0"/>
          </a:p>
          <a:p>
            <a:r>
              <a:rPr kumimoji="1" lang="en-GB" altLang="zh-CN" dirty="0"/>
              <a:t>Storage state is result of applying updates in order</a:t>
            </a:r>
            <a:endParaRPr kumimoji="1" lang="en-GB" altLang="zh-CN" dirty="0"/>
          </a:p>
          <a:p>
            <a:r>
              <a:rPr kumimoji="1" lang="en-GB" altLang="zh-CN" dirty="0"/>
              <a:t>Syncing: ensure both nodes have the same updates in log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42"/>
          <p:cNvSpPr/>
          <p:nvPr/>
        </p:nvSpPr>
        <p:spPr>
          <a:xfrm>
            <a:off x="5940152" y="3759893"/>
            <a:ext cx="1515745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ectangle 43"/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4"/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8"/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49"/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" name="Curved Connector 53"/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/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56"/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ounded Rectangle 57"/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58"/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/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Arrow Connector 60"/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/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31"/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32"/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2" name="Straight Connector 35"/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/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9"/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/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Rectangle 38"/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31"/>
          <p:cNvSpPr/>
          <p:nvPr/>
        </p:nvSpPr>
        <p:spPr>
          <a:xfrm>
            <a:off x="2268796" y="4387236"/>
            <a:ext cx="107273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2"/>
          <p:cNvSpPr/>
          <p:nvPr/>
        </p:nvSpPr>
        <p:spPr>
          <a:xfrm>
            <a:off x="2284388" y="4758776"/>
            <a:ext cx="105990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1"/>
          <p:cNvSpPr/>
          <p:nvPr/>
        </p:nvSpPr>
        <p:spPr>
          <a:xfrm>
            <a:off x="5680387" y="4450538"/>
            <a:ext cx="107273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2"/>
          <p:cNvSpPr/>
          <p:nvPr/>
        </p:nvSpPr>
        <p:spPr>
          <a:xfrm>
            <a:off x="5695979" y="4822078"/>
            <a:ext cx="105990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形状 36"/>
          <p:cNvSpPr/>
          <p:nvPr/>
        </p:nvSpPr>
        <p:spPr>
          <a:xfrm>
            <a:off x="1888177" y="507076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形状 45"/>
          <p:cNvSpPr/>
          <p:nvPr/>
        </p:nvSpPr>
        <p:spPr>
          <a:xfrm>
            <a:off x="1888177" y="470262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形状 46"/>
          <p:cNvSpPr/>
          <p:nvPr/>
        </p:nvSpPr>
        <p:spPr>
          <a:xfrm>
            <a:off x="6673932" y="464325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形状 47"/>
          <p:cNvSpPr/>
          <p:nvPr/>
        </p:nvSpPr>
        <p:spPr>
          <a:xfrm>
            <a:off x="6495803" y="502326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using ordered update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How to </a:t>
            </a:r>
            <a:r>
              <a:rPr kumimoji="1" lang="en-US" altLang="zh-CN" dirty="0">
                <a:solidFill>
                  <a:srgbClr val="FF0000"/>
                </a:solidFill>
              </a:rPr>
              <a:t>determine the order of updates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When to update</a:t>
            </a:r>
            <a:r>
              <a:rPr kumimoji="1" lang="en-US" altLang="zh-CN" dirty="0"/>
              <a:t> the local copies of the data?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Determine the order of updates: using time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Tag update with </a:t>
            </a:r>
            <a:r>
              <a:rPr kumimoji="1" lang="en-US" altLang="zh-CN" dirty="0">
                <a:solidFill>
                  <a:srgbClr val="FF0000"/>
                </a:solidFill>
              </a:rPr>
              <a:t>the time</a:t>
            </a:r>
            <a:r>
              <a:rPr kumimoji="1" lang="en-US" altLang="zh-CN" dirty="0"/>
              <a:t> the server receiving the events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Since each update has a timestamp, we can sort it in the log </a:t>
            </a:r>
            <a:endParaRPr kumimoji="1" lang="en-US" altLang="zh-CN" dirty="0"/>
          </a:p>
          <a:p>
            <a:r>
              <a:rPr kumimoji="1" lang="en-US" altLang="zh-CN" dirty="0"/>
              <a:t>Problem: </a:t>
            </a:r>
            <a:r>
              <a:rPr kumimoji="1" lang="en-US" altLang="zh-CN" dirty="0">
                <a:solidFill>
                  <a:srgbClr val="FF0000"/>
                </a:solidFill>
              </a:rPr>
              <a:t>there are ties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Two events happen to </a:t>
            </a:r>
            <a:r>
              <a:rPr kumimoji="1" lang="en-US" altLang="zh-CN" dirty="0">
                <a:solidFill>
                  <a:srgbClr val="FF0000"/>
                </a:solidFill>
              </a:rPr>
              <a:t>be at the same 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Note: it is challenging to synchronize clocks in a distributed setting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 unique IDs to the updates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GB" altLang="zh-CN" dirty="0"/>
              <a:t>Update ID: &lt;time T, </a:t>
            </a:r>
            <a:r>
              <a:rPr kumimoji="1" lang="en-GB" altLang="zh-CN" dirty="0">
                <a:solidFill>
                  <a:srgbClr val="FF0000"/>
                </a:solidFill>
              </a:rPr>
              <a:t>node ID</a:t>
            </a:r>
            <a:r>
              <a:rPr kumimoji="1" lang="en-GB" altLang="zh-CN" dirty="0"/>
              <a:t>&gt;</a:t>
            </a:r>
            <a:r>
              <a:rPr kumimoji="1" lang="en-US" altLang="en-GB" dirty="0"/>
              <a:t>(</a:t>
            </a:r>
            <a:r>
              <a:rPr kumimoji="1" lang="zh-CN" altLang="en-US" dirty="0"/>
              <a:t>此处采用优先比较的原则，即排在前的先比较，注意顺序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Assigned by node that creates the update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Node ID is used to break the tie</a:t>
            </a:r>
            <a:endParaRPr kumimoji="1" lang="en-GB" altLang="zh-CN" dirty="0"/>
          </a:p>
          <a:p>
            <a:r>
              <a:rPr kumimoji="1" lang="en-GB" altLang="zh-CN" u="sng" dirty="0"/>
              <a:t>Ordering update X and Y:</a:t>
            </a:r>
            <a:endParaRPr kumimoji="1" lang="en-GB" altLang="zh-CN" u="sng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Group 8"/>
          <p:cNvGrpSpPr/>
          <p:nvPr/>
        </p:nvGrpSpPr>
        <p:grpSpPr>
          <a:xfrm>
            <a:off x="1547664" y="3429733"/>
            <a:ext cx="6939186" cy="1578398"/>
            <a:chOff x="1181100" y="3657600"/>
            <a:chExt cx="6939186" cy="1578398"/>
          </a:xfrm>
        </p:grpSpPr>
        <p:sp>
          <p:nvSpPr>
            <p:cNvPr id="6" name="Rectangle 4"/>
            <p:cNvSpPr/>
            <p:nvPr/>
          </p:nvSpPr>
          <p:spPr>
            <a:xfrm>
              <a:off x="1181100" y="3657600"/>
              <a:ext cx="20955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 &lt; Y  </a:t>
              </a:r>
              <a:r>
                <a:rPr lang="en-US" altLang="zh-CN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iff</a:t>
              </a:r>
              <a:endParaRPr lang="zh-CN" alt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7686" y="3665362"/>
              <a:ext cx="3733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(X.T &lt; Y.T) </a:t>
              </a:r>
              <a:endPara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endPara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7686" y="4866666"/>
              <a:ext cx="5562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(X.T=Y.T and X.ID &lt; Y.ID)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a very large topic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(Informally) A database system is system to </a:t>
            </a:r>
            <a:r>
              <a:rPr kumimoji="1" lang="en-US" altLang="zh-CN" dirty="0">
                <a:solidFill>
                  <a:srgbClr val="FF0000"/>
                </a:solidFill>
              </a:rPr>
              <a:t>store &amp; manage the data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Data can be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Key-value storage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More complex model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SQL, Graph, etc.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 unique IDs to the updates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45638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Example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Assume the current last slot of the album is 10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Question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What is the final output of eventual consistency?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611560" y="2140491"/>
            <a:ext cx="7549056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&lt;10, Srv1&gt;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position for album#1</a:t>
            </a:r>
            <a:endParaRPr lang="en-US" altLang="zh-CN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11560" y="2750091"/>
            <a:ext cx="7549056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&lt;20, Srv2&gt;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Photo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position for album#1</a:t>
            </a:r>
            <a:endParaRPr lang="en-US" altLang="zh-CN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989933" y="4565848"/>
            <a:ext cx="7170683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Photo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position</a:t>
            </a:r>
            <a:endParaRPr lang="en-US" altLang="zh-CN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unique update IDs to sort entries in the log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Update ID: &lt;time T, node ID&gt;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2"/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46"/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8"/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9"/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Curved Connector 53"/>
          <p:cNvCxnSpPr>
            <a:stCxn id="13" idx="3"/>
            <a:endCxn id="12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55"/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56"/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57"/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58"/>
          <p:cNvCxnSpPr>
            <a:stCxn id="14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9"/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60"/>
          <p:cNvCxnSpPr>
            <a:stCxn id="16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9"/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Connector 35"/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"/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/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31" name="直线连接符 30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8"/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ectangle 38"/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1"/>
          <p:cNvSpPr/>
          <p:nvPr/>
        </p:nvSpPr>
        <p:spPr>
          <a:xfrm>
            <a:off x="2268796" y="4387236"/>
            <a:ext cx="107273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2"/>
          <p:cNvSpPr/>
          <p:nvPr/>
        </p:nvSpPr>
        <p:spPr>
          <a:xfrm>
            <a:off x="2284388" y="4758776"/>
            <a:ext cx="105990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1"/>
          <p:cNvSpPr/>
          <p:nvPr/>
        </p:nvSpPr>
        <p:spPr>
          <a:xfrm>
            <a:off x="5680387" y="4450538"/>
            <a:ext cx="107273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2"/>
          <p:cNvSpPr/>
          <p:nvPr/>
        </p:nvSpPr>
        <p:spPr>
          <a:xfrm>
            <a:off x="5695979" y="4822078"/>
            <a:ext cx="105990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形状 39"/>
          <p:cNvSpPr/>
          <p:nvPr/>
        </p:nvSpPr>
        <p:spPr>
          <a:xfrm>
            <a:off x="1888177" y="507076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形状 40"/>
          <p:cNvSpPr/>
          <p:nvPr/>
        </p:nvSpPr>
        <p:spPr>
          <a:xfrm>
            <a:off x="1888177" y="470262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形状 41"/>
          <p:cNvSpPr/>
          <p:nvPr/>
        </p:nvSpPr>
        <p:spPr>
          <a:xfrm>
            <a:off x="6673932" y="464325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形状 42"/>
          <p:cNvSpPr/>
          <p:nvPr/>
        </p:nvSpPr>
        <p:spPr>
          <a:xfrm>
            <a:off x="6495803" y="502326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1"/>
          <p:cNvSpPr/>
          <p:nvPr/>
        </p:nvSpPr>
        <p:spPr>
          <a:xfrm>
            <a:off x="247636" y="4398688"/>
            <a:ext cx="1702710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&lt;10, SRV1&gt; 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32"/>
          <p:cNvSpPr/>
          <p:nvPr/>
        </p:nvSpPr>
        <p:spPr>
          <a:xfrm>
            <a:off x="228868" y="4778763"/>
            <a:ext cx="1737976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&lt;20, SRV2&gt; 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Rectangle 31"/>
          <p:cNvSpPr/>
          <p:nvPr/>
        </p:nvSpPr>
        <p:spPr>
          <a:xfrm>
            <a:off x="7231207" y="4431022"/>
            <a:ext cx="1702710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&lt;10, SRV1&gt; 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Rectangle 32"/>
          <p:cNvSpPr/>
          <p:nvPr/>
        </p:nvSpPr>
        <p:spPr>
          <a:xfrm>
            <a:off x="7212439" y="4811097"/>
            <a:ext cx="1737976" cy="27988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&lt;20, SRV2&gt; 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611560" y="1890008"/>
            <a:ext cx="7549056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&lt;10, Srv1&gt;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position for album#1</a:t>
            </a:r>
            <a:endParaRPr lang="en-US" altLang="zh-CN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11560" y="2499608"/>
            <a:ext cx="7549056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&lt;20, Srv2&gt;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Photo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position for album#1</a:t>
            </a:r>
            <a:endParaRPr lang="en-US" altLang="zh-CN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using ordered update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How to determine the order of updates? 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dirty="0"/>
              <a:t>When to update the local copies of the data?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we immediately apply the updates to local storage?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After receiving the updates, directly reflect to the storage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i.e., after adding a photo, I can directly read it at my phone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However,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ordered log forbids this happen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Because we are unsure the order of the update this time (e.g., Y)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2"/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46"/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8"/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9"/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Curved Connector 53"/>
          <p:cNvCxnSpPr>
            <a:stCxn id="13" idx="3"/>
            <a:endCxn id="12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55"/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56"/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57"/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58"/>
          <p:cNvCxnSpPr>
            <a:stCxn id="14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9"/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60"/>
          <p:cNvCxnSpPr>
            <a:stCxn id="16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9"/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31"/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32"/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Connector 35"/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"/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8"/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39"/>
          <p:cNvSpPr/>
          <p:nvPr/>
        </p:nvSpPr>
        <p:spPr>
          <a:xfrm>
            <a:off x="7098479" y="4408930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40"/>
          <p:cNvSpPr/>
          <p:nvPr/>
        </p:nvSpPr>
        <p:spPr>
          <a:xfrm>
            <a:off x="7098479" y="4782273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31" name="直线连接符 30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8"/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ectangle 38"/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5270" y="2785110"/>
            <a:ext cx="8277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不能再获取</a:t>
            </a:r>
            <a:r>
              <a:rPr lang="en-US" altLang="zh-CN" sz="1600"/>
              <a:t>update</a:t>
            </a:r>
            <a:r>
              <a:rPr lang="zh-CN" altLang="en-US" sz="1600"/>
              <a:t>数据之后就直接写入</a:t>
            </a:r>
            <a:r>
              <a:rPr lang="en-US" altLang="zh-CN" sz="1600"/>
              <a:t>disk</a:t>
            </a:r>
            <a:r>
              <a:rPr lang="zh-CN" altLang="en-US" sz="1600"/>
              <a:t>，那样这个</a:t>
            </a:r>
            <a:r>
              <a:rPr lang="en-US" altLang="zh-CN" sz="1600"/>
              <a:t>log</a:t>
            </a:r>
            <a:r>
              <a:rPr lang="zh-CN" altLang="en-US" sz="1600"/>
              <a:t>就不起作用了</a:t>
            </a:r>
            <a:endParaRPr lang="zh-CN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local updates break the order of the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2208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If we naively update the local storage, we cannot directly run the update functions after the sync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Because the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initial state of the servers are different</a:t>
            </a:r>
            <a:r>
              <a:rPr kumimoji="1" lang="en-US" altLang="zh-CN" dirty="0">
                <a:latin typeface="微软雅黑" panose="020B0503020204020204" pitchFamily="34" charset="-122"/>
              </a:rPr>
              <a:t>!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2"/>
          <p:cNvSpPr/>
          <p:nvPr/>
        </p:nvSpPr>
        <p:spPr>
          <a:xfrm>
            <a:off x="5745100" y="3154792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to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508076" y="3160292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236600" y="2583292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46"/>
          <p:cNvSpPr/>
          <p:nvPr/>
        </p:nvSpPr>
        <p:spPr>
          <a:xfrm>
            <a:off x="6143688" y="2639792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8"/>
          <p:cNvSpPr/>
          <p:nvPr/>
        </p:nvSpPr>
        <p:spPr>
          <a:xfrm>
            <a:off x="2813100" y="2710292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9"/>
          <p:cNvSpPr/>
          <p:nvPr/>
        </p:nvSpPr>
        <p:spPr>
          <a:xfrm>
            <a:off x="5040600" y="2710292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Can 55"/>
          <p:cNvSpPr/>
          <p:nvPr/>
        </p:nvSpPr>
        <p:spPr>
          <a:xfrm>
            <a:off x="3706049" y="280056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Can 56"/>
          <p:cNvSpPr/>
          <p:nvPr/>
        </p:nvSpPr>
        <p:spPr>
          <a:xfrm>
            <a:off x="4547745" y="280056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57"/>
          <p:cNvSpPr/>
          <p:nvPr/>
        </p:nvSpPr>
        <p:spPr>
          <a:xfrm>
            <a:off x="971600" y="2744792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" name="Straight Arrow Connector 58"/>
          <p:cNvCxnSpPr>
            <a:stCxn id="13" idx="3"/>
          </p:cNvCxnSpPr>
          <p:nvPr/>
        </p:nvCxnSpPr>
        <p:spPr>
          <a:xfrm>
            <a:off x="1871600" y="2954792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9"/>
          <p:cNvSpPr/>
          <p:nvPr/>
        </p:nvSpPr>
        <p:spPr>
          <a:xfrm>
            <a:off x="6725778" y="2759792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60"/>
          <p:cNvCxnSpPr>
            <a:stCxn id="15" idx="1"/>
          </p:cNvCxnSpPr>
          <p:nvPr/>
        </p:nvCxnSpPr>
        <p:spPr>
          <a:xfrm flipH="1">
            <a:off x="5801600" y="2954792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1"/>
          <p:cNvSpPr/>
          <p:nvPr/>
        </p:nvSpPr>
        <p:spPr>
          <a:xfrm>
            <a:off x="2252308" y="3789792"/>
            <a:ext cx="107273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35"/>
          <p:cNvCxnSpPr/>
          <p:nvPr/>
        </p:nvCxnSpPr>
        <p:spPr>
          <a:xfrm>
            <a:off x="3321100" y="3295292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/>
          <p:nvPr/>
        </p:nvCxnSpPr>
        <p:spPr>
          <a:xfrm>
            <a:off x="5289600" y="3295292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8"/>
          <p:cNvSpPr/>
          <p:nvPr/>
        </p:nvSpPr>
        <p:spPr>
          <a:xfrm>
            <a:off x="3408384" y="4230572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39"/>
          <p:cNvSpPr/>
          <p:nvPr/>
        </p:nvSpPr>
        <p:spPr>
          <a:xfrm>
            <a:off x="5289600" y="3793587"/>
            <a:ext cx="1059906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灯片编号占位符 3"/>
          <p:cNvSpPr txBox="1"/>
          <p:nvPr/>
        </p:nvSpPr>
        <p:spPr>
          <a:xfrm>
            <a:off x="6553200" y="468062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Rectangle 31"/>
          <p:cNvSpPr/>
          <p:nvPr/>
        </p:nvSpPr>
        <p:spPr>
          <a:xfrm>
            <a:off x="1241498" y="378234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1222730" y="416242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 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ectangle 39"/>
          <p:cNvSpPr/>
          <p:nvPr/>
        </p:nvSpPr>
        <p:spPr>
          <a:xfrm>
            <a:off x="7098479" y="379259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Rectangle 40"/>
          <p:cNvSpPr/>
          <p:nvPr/>
        </p:nvSpPr>
        <p:spPr>
          <a:xfrm>
            <a:off x="7098479" y="416593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Y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3649589"/>
            <a:ext cx="1076625" cy="892909"/>
            <a:chOff x="1043608" y="4265929"/>
            <a:chExt cx="1076625" cy="892909"/>
          </a:xfrm>
        </p:grpSpPr>
        <p:cxnSp>
          <p:nvCxnSpPr>
            <p:cNvPr id="29" name="直线连接符 28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6902559" y="3649588"/>
            <a:ext cx="1076625" cy="892909"/>
            <a:chOff x="1043608" y="4265929"/>
            <a:chExt cx="1076625" cy="892909"/>
          </a:xfrm>
        </p:grpSpPr>
        <p:cxnSp>
          <p:nvCxnSpPr>
            <p:cNvPr id="33" name="直线连接符 32"/>
            <p:cNvCxnSpPr/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/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8"/>
          <p:cNvSpPr/>
          <p:nvPr/>
        </p:nvSpPr>
        <p:spPr>
          <a:xfrm>
            <a:off x="1318333" y="458031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7165774" y="458031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8" name="任意形状 37"/>
          <p:cNvSpPr/>
          <p:nvPr/>
        </p:nvSpPr>
        <p:spPr>
          <a:xfrm>
            <a:off x="1888177" y="445442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形状 38"/>
          <p:cNvSpPr/>
          <p:nvPr/>
        </p:nvSpPr>
        <p:spPr>
          <a:xfrm>
            <a:off x="1888177" y="408628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形状 39"/>
          <p:cNvSpPr/>
          <p:nvPr/>
        </p:nvSpPr>
        <p:spPr>
          <a:xfrm>
            <a:off x="6673932" y="402691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形状 40"/>
          <p:cNvSpPr/>
          <p:nvPr/>
        </p:nvSpPr>
        <p:spPr>
          <a:xfrm>
            <a:off x="6495803" y="440692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215" y="5026025"/>
            <a:ext cx="8099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若采用先写入磁盘在使用</a:t>
            </a:r>
            <a:r>
              <a:rPr lang="en-US" altLang="zh-CN" sz="1600"/>
              <a:t>log</a:t>
            </a:r>
            <a:r>
              <a:rPr lang="zh-CN" altLang="en-US" sz="1600"/>
              <a:t>进行同步的方式，会出现最终状态还是不一致的情况，即最开始写入的</a:t>
            </a:r>
            <a:r>
              <a:rPr lang="en-US" altLang="zh-CN" sz="1600"/>
              <a:t>X,Y</a:t>
            </a:r>
            <a:r>
              <a:rPr lang="zh-CN" altLang="en-US" sz="1600"/>
              <a:t>是不一样的。</a:t>
            </a:r>
            <a:r>
              <a:rPr lang="en-US" altLang="zh-CN" sz="1600"/>
              <a:t>(</a:t>
            </a:r>
            <a:r>
              <a:rPr lang="zh-CN" altLang="en-US" sz="1600"/>
              <a:t>考虑</a:t>
            </a:r>
            <a:r>
              <a:rPr lang="en-US" altLang="zh-CN" sz="1600"/>
              <a:t>side-effect</a:t>
            </a:r>
            <a:r>
              <a:rPr lang="zh-CN" altLang="en-US" sz="1600"/>
              <a:t>的情况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Solution: Rollback and Replay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rgbClr val="FF0000"/>
                </a:solidFill>
              </a:rPr>
              <a:t>Rollback all the updates before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 sync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Essentially clean the storage to an empty state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FF0000"/>
                </a:solidFill>
              </a:rPr>
              <a:t>Re-run all update functions</a:t>
            </a:r>
            <a:r>
              <a:rPr kumimoji="1" lang="en-GB" altLang="zh-CN" dirty="0"/>
              <a:t>, starting from </a:t>
            </a:r>
            <a:r>
              <a:rPr kumimoji="1" lang="en-GB" altLang="zh-CN" dirty="0">
                <a:solidFill>
                  <a:srgbClr val="FF0000"/>
                </a:solidFill>
              </a:rPr>
              <a:t>empty storage state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After syncing, Srv1 and Srv2 have same set of updates (</a:t>
            </a:r>
            <a:r>
              <a:rPr kumimoji="1" lang="en-GB" altLang="zh-CN" dirty="0">
                <a:solidFill>
                  <a:srgbClr val="FF0000"/>
                </a:solidFill>
              </a:rPr>
              <a:t>ordered logs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Srv1 and Srv2 arrive at same final state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051685" y="3361690"/>
            <a:ext cx="5089525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will optimize this in a bit</a:t>
            </a:r>
            <a:endParaRPr lang="en-US" altLang="zh-CN" sz="2335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1993404"/>
            <a:ext cx="6840760" cy="18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Question: is the current unique ID solution ok?</a:t>
            </a:r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Note consider immediately do the updates after receiving the request.  </a:t>
            </a:r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choose the unique IDs are important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GB" altLang="zh-CN" dirty="0"/>
              <a:t>Question#1: can we use &lt;node ID, time T&gt; as the ID?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Correctness: no problem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User-experience: no so good. For example, </a:t>
            </a:r>
            <a:r>
              <a:rPr kumimoji="1" lang="en-GB" altLang="zh-CN" dirty="0">
                <a:solidFill>
                  <a:srgbClr val="FF0000"/>
                </a:solidFill>
              </a:rPr>
              <a:t>I will always see my </a:t>
            </a:r>
            <a:r>
              <a:rPr kumimoji="1" lang="en-GB" altLang="zh-CN" dirty="0" err="1">
                <a:solidFill>
                  <a:srgbClr val="FF0000"/>
                </a:solidFill>
              </a:rPr>
              <a:t>iphone’s</a:t>
            </a:r>
            <a:r>
              <a:rPr kumimoji="1" lang="en-GB" altLang="zh-CN" dirty="0">
                <a:solidFill>
                  <a:srgbClr val="FF0000"/>
                </a:solidFill>
              </a:rPr>
              <a:t> photo before my </a:t>
            </a:r>
            <a:r>
              <a:rPr kumimoji="1" lang="en-GB" altLang="zh-CN" dirty="0" err="1">
                <a:solidFill>
                  <a:srgbClr val="FF0000"/>
                </a:solidFill>
              </a:rPr>
              <a:t>Ipad’s</a:t>
            </a:r>
            <a:r>
              <a:rPr kumimoji="1" lang="en-GB" altLang="zh-CN" dirty="0">
                <a:solidFill>
                  <a:srgbClr val="FF0000"/>
                </a:solidFill>
              </a:rPr>
              <a:t> photos</a:t>
            </a:r>
            <a:r>
              <a:rPr kumimoji="1" lang="en-US" altLang="zh-CN" dirty="0">
                <a:solidFill>
                  <a:srgbClr val="FF0000"/>
                </a:solidFill>
              </a:rPr>
              <a:t>, even I posted the photos earlier</a:t>
            </a:r>
            <a:r>
              <a:rPr kumimoji="1" lang="en-US" altLang="zh-CN" dirty="0"/>
              <a:t> </a:t>
            </a:r>
            <a:endParaRPr kumimoji="1" lang="en-GB" altLang="zh-CN" dirty="0"/>
          </a:p>
          <a:p>
            <a:r>
              <a:rPr kumimoji="1" lang="en-GB" altLang="zh-CN" dirty="0"/>
              <a:t>Question#2: can &lt;time T, node ID&gt; prevent the above user-experience issue?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Depends on the clock time of the nodes 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Yet we know </a:t>
            </a:r>
            <a:r>
              <a:rPr kumimoji="1" lang="en-GB" altLang="zh-CN" sz="1800" dirty="0">
                <a:solidFill>
                  <a:srgbClr val="FF0000"/>
                </a:solidFill>
              </a:rPr>
              <a:t>that clocks are unsynchronized</a:t>
            </a:r>
            <a:r>
              <a:rPr kumimoji="1" lang="en-GB" altLang="zh-CN" sz="1800" dirty="0"/>
              <a:t> </a:t>
            </a:r>
            <a:endParaRPr kumimoji="1" lang="en-GB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365" y="4030345"/>
            <a:ext cx="3048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计算机计时是通过</a:t>
            </a:r>
            <a:r>
              <a:rPr lang="zh-CN" altLang="en-US" sz="1600">
                <a:solidFill>
                  <a:srgbClr val="FF0000"/>
                </a:solidFill>
              </a:rPr>
              <a:t>物理</a:t>
            </a:r>
            <a:r>
              <a:rPr lang="zh-CN" altLang="en-US" sz="1600"/>
              <a:t>时钟实现的，而这种实现在不同机器或者系统上会出现较大偏差。即，不同节点之间的系统时钟是不同步的。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unsynchronized clock time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4636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Goal: clock time reflect the (real wall clock time) update order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Will update order be consistent with wall-clock time?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E.g., if I first post a photo on iPhone, and later post a photo on iPad,  the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iphone’s</a:t>
            </a:r>
            <a:r>
              <a:rPr kumimoji="1" lang="en-US" altLang="zh-CN" dirty="0">
                <a:latin typeface="微软雅黑" panose="020B0503020204020204" pitchFamily="34" charset="-122"/>
              </a:rPr>
              <a:t> time will be smaller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However, the clock time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between nodes is not synchronized</a:t>
            </a:r>
            <a:r>
              <a:rPr kumimoji="1" lang="en-US" altLang="zh-CN" dirty="0">
                <a:latin typeface="微软雅黑" panose="020B0503020204020204" pitchFamily="34" charset="-122"/>
              </a:rPr>
              <a:t>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Example </a:t>
            </a:r>
            <a:endParaRPr kumimoji="1"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02000" y="3679616"/>
            <a:ext cx="7740000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Srv1 went </a:t>
            </a:r>
            <a:r>
              <a:rPr lang="en-US" altLang="zh-CN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wall-clock </a:t>
            </a:r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with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Srv1&gt;</a:t>
            </a:r>
            <a:endParaRPr lang="en-US" altLang="zh-CN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02000" y="4313572"/>
            <a:ext cx="7740000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Srv2 could still generate update ID 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Srv2&gt; </a:t>
            </a:r>
            <a:endParaRPr lang="en-US" altLang="zh-CN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Unsynchronized clocks can cause subtle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3895328"/>
            <a:ext cx="8229600" cy="1401634"/>
          </a:xfrm>
        </p:spPr>
        <p:txBody>
          <a:bodyPr/>
          <a:lstStyle/>
          <a:p>
            <a:r>
              <a:rPr kumimoji="1" lang="en-US" altLang="zh-CN" dirty="0"/>
              <a:t>Note that we assume updates </a:t>
            </a:r>
            <a:r>
              <a:rPr kumimoji="1" lang="en-US" altLang="zh-CN" dirty="0">
                <a:solidFill>
                  <a:srgbClr val="FF0000"/>
                </a:solidFill>
              </a:rPr>
              <a:t>apply to local storage immediately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 that we can see the latest results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Inconsistency will be rollback and replay later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2"/>
          <p:cNvSpPr/>
          <p:nvPr/>
        </p:nvSpPr>
        <p:spPr>
          <a:xfrm>
            <a:off x="6044830" y="1940372"/>
            <a:ext cx="84455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Sees X</a:t>
            </a:r>
            <a:endParaRPr lang="en-US" altLang="zh-CN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679476" y="1938500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8"/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9"/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0" name="Curved Connector 53"/>
          <p:cNvCxnSpPr>
            <a:stCxn id="12" idx="3"/>
            <a:endCxn id="11" idx="3"/>
          </p:cNvCxnSpPr>
          <p:nvPr/>
        </p:nvCxnSpPr>
        <p:spPr>
          <a:xfrm rot="5400000">
            <a:off x="4484225" y="1427380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55"/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Can 56"/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57"/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" name="Straight Arrow Connector 58"/>
          <p:cNvCxnSpPr>
            <a:stCxn id="13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9"/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60"/>
          <p:cNvCxnSpPr>
            <a:stCxn id="9" idx="3"/>
            <a:endCxn id="15" idx="1"/>
          </p:cNvCxnSpPr>
          <p:nvPr/>
        </p:nvCxnSpPr>
        <p:spPr>
          <a:xfrm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9"/>
          <p:cNvSpPr/>
          <p:nvPr/>
        </p:nvSpPr>
        <p:spPr>
          <a:xfrm>
            <a:off x="4249305" y="2241040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1"/>
          <p:cNvSpPr/>
          <p:nvPr/>
        </p:nvSpPr>
        <p:spPr>
          <a:xfrm>
            <a:off x="2279438" y="2568000"/>
            <a:ext cx="121700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&lt;10, Srv1&gt;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39"/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 re-run “add X”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Arrow Connector 33"/>
          <p:cNvCxnSpPr/>
          <p:nvPr/>
        </p:nvCxnSpPr>
        <p:spPr>
          <a:xfrm>
            <a:off x="3496440" y="2733500"/>
            <a:ext cx="1964561" cy="28184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/>
          <p:cNvSpPr/>
          <p:nvPr/>
        </p:nvSpPr>
        <p:spPr>
          <a:xfrm>
            <a:off x="6325544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52"/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Time=11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54"/>
          <p:cNvSpPr/>
          <p:nvPr/>
        </p:nvSpPr>
        <p:spPr>
          <a:xfrm>
            <a:off x="4826001" y="1080794"/>
            <a:ext cx="8178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Time=8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Connector 61"/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2"/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a very large topic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(Informally) A database system is system to store the data </a:t>
            </a:r>
            <a:endParaRPr kumimoji="1" lang="en-US" altLang="zh-CN" dirty="0"/>
          </a:p>
          <a:p>
            <a:r>
              <a:rPr kumimoji="1" lang="en-US" altLang="zh-CN" dirty="0"/>
              <a:t>Systems related to database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(Distributed) Filesystem (e.g., GFS, see previous lectures)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Database management system (see later lectures)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Key-value storage (single-node KVS)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9378" y="3504952"/>
            <a:ext cx="4716524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Single key-value storage is insufficient 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Unsynchronized clocks can cause subtle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4394908"/>
            <a:ext cx="8229600" cy="506036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2"/>
          <p:cNvSpPr/>
          <p:nvPr/>
        </p:nvSpPr>
        <p:spPr>
          <a:xfrm>
            <a:off x="5969001" y="1933000"/>
            <a:ext cx="103886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Delete X</a:t>
            </a:r>
            <a:endParaRPr lang="en-US" altLang="zh-CN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679476" y="1938500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8"/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9"/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Can 55"/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Can 56"/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57"/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3" name="Straight Arrow Connector 58"/>
          <p:cNvCxnSpPr>
            <a:stCxn id="12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59"/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60"/>
          <p:cNvCxnSpPr>
            <a:stCxn id="14" idx="1"/>
            <a:endCxn id="9" idx="3"/>
          </p:cNvCxnSpPr>
          <p:nvPr/>
        </p:nvCxnSpPr>
        <p:spPr>
          <a:xfrm flipH="1"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1"/>
          <p:cNvSpPr/>
          <p:nvPr/>
        </p:nvSpPr>
        <p:spPr>
          <a:xfrm>
            <a:off x="1870673" y="2568000"/>
            <a:ext cx="1625766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&lt;10, Srv1&gt;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Connector 35"/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8"/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Time=12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39"/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 re-run “add X”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30"/>
          <p:cNvSpPr/>
          <p:nvPr/>
        </p:nvSpPr>
        <p:spPr>
          <a:xfrm>
            <a:off x="4826001" y="1080794"/>
            <a:ext cx="8178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Time=9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27"/>
          <p:cNvSpPr/>
          <p:nvPr/>
        </p:nvSpPr>
        <p:spPr>
          <a:xfrm>
            <a:off x="5461000" y="3266500"/>
            <a:ext cx="1709122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Delete X &lt;9, Srv2&gt;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Unsynchronized clocks can cause subtle problem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Straight Arrow Connector 20"/>
          <p:cNvCxnSpPr/>
          <p:nvPr/>
        </p:nvCxnSpPr>
        <p:spPr>
          <a:xfrm flipH="1">
            <a:off x="3492500" y="3392207"/>
            <a:ext cx="1968500" cy="317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4"/>
          <p:cNvCxnSpPr/>
          <p:nvPr/>
        </p:nvCxnSpPr>
        <p:spPr>
          <a:xfrm rot="5400000">
            <a:off x="4484225" y="1426087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/>
          <p:nvPr/>
        </p:nvSpPr>
        <p:spPr>
          <a:xfrm>
            <a:off x="4249305" y="2239747"/>
            <a:ext cx="60769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28"/>
          <p:cNvSpPr/>
          <p:nvPr/>
        </p:nvSpPr>
        <p:spPr>
          <a:xfrm>
            <a:off x="1737512" y="3519207"/>
            <a:ext cx="1691489" cy="588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Re-run </a:t>
            </a:r>
            <a:r>
              <a:rPr lang="en-US" altLang="zh-CN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delete</a:t>
            </a:r>
            <a:b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before</a:t>
            </a:r>
            <a:r>
              <a:rPr lang="en-US" altLang="zh-CN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5969001" y="1933000"/>
            <a:ext cx="981359" cy="300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Delete X</a:t>
            </a:r>
            <a:endParaRPr lang="en-US" altLang="zh-CN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1679476" y="1938500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3"/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34"/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36"/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40"/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Can 41"/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45"/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Straight Arrow Connector 46"/>
          <p:cNvCxnSpPr>
            <a:stCxn id="16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47"/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9" name="Straight Arrow Connector 50"/>
          <p:cNvCxnSpPr>
            <a:stCxn id="18" idx="1"/>
            <a:endCxn id="13" idx="3"/>
          </p:cNvCxnSpPr>
          <p:nvPr/>
        </p:nvCxnSpPr>
        <p:spPr>
          <a:xfrm flipH="1"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1"/>
          <p:cNvSpPr/>
          <p:nvPr/>
        </p:nvSpPr>
        <p:spPr>
          <a:xfrm>
            <a:off x="1870673" y="2568000"/>
            <a:ext cx="1625766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&lt;10, Srv1&gt;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Connector 52"/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/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4"/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Time=13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61"/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 re-run “add X”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62"/>
          <p:cNvSpPr/>
          <p:nvPr/>
        </p:nvSpPr>
        <p:spPr>
          <a:xfrm>
            <a:off x="4826000" y="1080794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Time=10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ectangle 64"/>
          <p:cNvSpPr/>
          <p:nvPr/>
        </p:nvSpPr>
        <p:spPr>
          <a:xfrm>
            <a:off x="5461000" y="3266500"/>
            <a:ext cx="1709122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Delete X &lt;9, Srv2&gt;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Freeform 65"/>
          <p:cNvSpPr/>
          <p:nvPr/>
        </p:nvSpPr>
        <p:spPr>
          <a:xfrm>
            <a:off x="5298611" y="2692610"/>
            <a:ext cx="2493690" cy="1117391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66"/>
          <p:cNvSpPr/>
          <p:nvPr/>
        </p:nvSpPr>
        <p:spPr>
          <a:xfrm>
            <a:off x="5091000" y="4450242"/>
            <a:ext cx="2857500" cy="33807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Causality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preserving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Connector 67"/>
          <p:cNvCxnSpPr/>
          <p:nvPr/>
        </p:nvCxnSpPr>
        <p:spPr>
          <a:xfrm>
            <a:off x="6286500" y="3810000"/>
            <a:ext cx="0" cy="603088"/>
          </a:xfrm>
          <a:prstGeom prst="line">
            <a:avLst/>
          </a:prstGeom>
          <a:ln w="31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Causal ordering </a:t>
            </a:r>
            <a:endParaRPr lang="en-GB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Definition of causal relationship</a:t>
            </a:r>
            <a:r>
              <a:rPr lang="en-US" altLang="en-GB" dirty="0"/>
              <a:t>(</a:t>
            </a:r>
            <a:r>
              <a:rPr lang="zh-CN" altLang="en-US" dirty="0"/>
              <a:t>因果关系</a:t>
            </a:r>
            <a:r>
              <a:rPr lang="en-US" altLang="en-GB" dirty="0"/>
              <a:t>)</a:t>
            </a:r>
            <a:r>
              <a:rPr lang="en-GB" altLang="zh-CN" dirty="0"/>
              <a:t>: X -&gt; Y </a:t>
            </a:r>
            <a:r>
              <a:rPr lang="en-GB" altLang="zh-CN" dirty="0" err="1"/>
              <a:t>iff</a:t>
            </a:r>
            <a:endParaRPr lang="en-GB" altLang="zh-CN" dirty="0"/>
          </a:p>
          <a:p>
            <a:pPr lvl="1"/>
            <a:r>
              <a:rPr lang="en-GB" altLang="zh-CN" dirty="0"/>
              <a:t>X,Y is created on the same node and X happens before Y (single-thread)</a:t>
            </a:r>
            <a:endParaRPr lang="en-GB" altLang="zh-CN" dirty="0"/>
          </a:p>
          <a:p>
            <a:pPr lvl="1"/>
            <a:r>
              <a:rPr lang="en-GB" altLang="zh-CN" dirty="0"/>
              <a:t>X, Y created by </a:t>
            </a:r>
            <a:r>
              <a:rPr lang="en-GB" altLang="zh-CN" dirty="0" err="1"/>
              <a:t>node</a:t>
            </a:r>
            <a:r>
              <a:rPr lang="en-GB" altLang="zh-CN" baseline="-25000" dirty="0" err="1"/>
              <a:t>i</a:t>
            </a:r>
            <a:r>
              <a:rPr lang="en-GB" altLang="zh-CN" dirty="0"/>
              <a:t> and </a:t>
            </a:r>
            <a:r>
              <a:rPr lang="en-GB" altLang="zh-CN" dirty="0" err="1"/>
              <a:t>node</a:t>
            </a:r>
            <a:r>
              <a:rPr lang="en-GB" altLang="zh-CN" baseline="-25000" dirty="0" err="1"/>
              <a:t>j</a:t>
            </a:r>
            <a:r>
              <a:rPr lang="en-GB" altLang="zh-CN" dirty="0"/>
              <a:t>, and X “causes” Y </a:t>
            </a:r>
            <a:endParaRPr lang="en-GB" altLang="zh-CN" dirty="0"/>
          </a:p>
          <a:p>
            <a:pPr lvl="1"/>
            <a:r>
              <a:rPr lang="en-GB" altLang="zh-CN" dirty="0"/>
              <a:t>Example</a:t>
            </a:r>
            <a:endParaRPr lang="en-GB" altLang="zh-CN" dirty="0"/>
          </a:p>
          <a:p>
            <a:pPr lvl="2"/>
            <a:r>
              <a:rPr lang="en-GB" altLang="zh-CN" dirty="0"/>
              <a:t>X is add photo, Y is delete the photo </a:t>
            </a:r>
            <a:endParaRPr lang="en-GB" altLang="zh-CN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There exists Z, such that X -&gt; Z -&gt; Y</a:t>
            </a:r>
            <a:r>
              <a:rPr lang="en-US" altLang="en-GB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传递性</a:t>
            </a:r>
            <a:r>
              <a:rPr lang="en-US" altLang="en-GB" dirty="0">
                <a:solidFill>
                  <a:srgbClr val="FF0000"/>
                </a:solidFill>
              </a:rPr>
              <a:t>)</a:t>
            </a:r>
            <a:endParaRPr lang="en-GB" altLang="zh-CN" dirty="0">
              <a:solidFill>
                <a:srgbClr val="FF0000"/>
              </a:solidFill>
            </a:endParaRPr>
          </a:p>
          <a:p>
            <a:endParaRPr lang="en-GB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Causal ordering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&lt;Time, ID&gt; does not preserve the casual ordering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Why? The lock is unsynchronized </a:t>
            </a:r>
            <a:endParaRPr kumimoji="1" lang="en-US" altLang="zh-CN" dirty="0"/>
          </a:p>
          <a:p>
            <a:r>
              <a:rPr kumimoji="1" lang="en-US" altLang="zh-CN" dirty="0"/>
              <a:t>Goal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Clock should reflect the causal order </a:t>
            </a:r>
            <a:endParaRPr kumimoji="1" lang="en-US" altLang="zh-CN" dirty="0"/>
          </a:p>
          <a:p>
            <a:r>
              <a:rPr kumimoji="1" lang="en-US" altLang="zh-CN" dirty="0"/>
              <a:t>Idea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Sync clock using the events dependencies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Why possible? Because we don’t sync w/ wall clock time (doesn’t exist)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2840" y="1921396"/>
            <a:ext cx="4340598" cy="864096"/>
          </a:xfrm>
          <a:prstGeom prst="rect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We need </a:t>
            </a:r>
            <a:r>
              <a:rPr kumimoji="1" lang="en-GB" altLang="zh-CN" dirty="0">
                <a:solidFill>
                  <a:srgbClr val="FF0000"/>
                </a:solidFill>
              </a:rPr>
              <a:t>causality timestamp</a:t>
            </a:r>
            <a:endParaRPr kumimoji="1" lang="en-GB" altLang="zh-CN" dirty="0"/>
          </a:p>
          <a:p>
            <a:r>
              <a:rPr kumimoji="1" lang="en-GB" altLang="zh-CN" dirty="0" err="1"/>
              <a:t>Lamport</a:t>
            </a:r>
            <a:r>
              <a:rPr kumimoji="1" lang="en-GB" altLang="zh-CN" dirty="0"/>
              <a:t> clock: a </a:t>
            </a:r>
            <a:r>
              <a:rPr kumimoji="1" lang="en-GB" altLang="zh-CN" dirty="0">
                <a:solidFill>
                  <a:srgbClr val="FF0000"/>
                </a:solidFill>
              </a:rPr>
              <a:t>logical clock</a:t>
            </a:r>
            <a:r>
              <a:rPr kumimoji="1" lang="en-GB" altLang="zh-CN" dirty="0"/>
              <a:t> used to </a:t>
            </a:r>
            <a:r>
              <a:rPr kumimoji="1" lang="en-GB" altLang="zh-CN" dirty="0">
                <a:solidFill>
                  <a:srgbClr val="FF0000"/>
                </a:solidFill>
              </a:rPr>
              <a:t>assign timestamps to events at each node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If event #1 and event #2 are created </a:t>
            </a:r>
            <a:r>
              <a:rPr kumimoji="1" lang="en-GB" altLang="zh-CN" dirty="0">
                <a:solidFill>
                  <a:srgbClr val="FF0000"/>
                </a:solidFill>
              </a:rPr>
              <a:t>on the same node</a:t>
            </a:r>
            <a:r>
              <a:rPr kumimoji="1" lang="en-GB" altLang="zh-CN" dirty="0"/>
              <a:t>, and event #1 is before event #2</a:t>
            </a:r>
            <a:endParaRPr kumimoji="1" lang="en-GB" altLang="zh-CN" dirty="0"/>
          </a:p>
          <a:p>
            <a:pPr marL="74295" lvl="1" indent="0">
              <a:buNone/>
            </a:pP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   </a:t>
            </a:r>
            <a:r>
              <a:rPr kumimoji="1" lang="en-GB" altLang="zh-CN" dirty="0"/>
              <a:t>TS(event #1) &lt; TS(event #2)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If event #1 </a:t>
            </a:r>
            <a:r>
              <a:rPr kumimoji="1" lang="en-US" altLang="zh-CN" dirty="0">
                <a:solidFill>
                  <a:srgbClr val="FF0000"/>
                </a:solidFill>
              </a:rPr>
              <a:t>“</a:t>
            </a:r>
            <a:r>
              <a:rPr kumimoji="1" lang="en-GB" altLang="zh-CN" dirty="0">
                <a:solidFill>
                  <a:srgbClr val="FF0000"/>
                </a:solidFill>
              </a:rPr>
              <a:t>cause”</a:t>
            </a:r>
            <a:r>
              <a:rPr kumimoji="1" lang="en-GB" altLang="zh-CN" dirty="0"/>
              <a:t> event #2, </a:t>
            </a:r>
            <a:endParaRPr kumimoji="1" lang="en-GB" altLang="zh-CN" dirty="0"/>
          </a:p>
          <a:p>
            <a:pPr marL="74295" lvl="1" indent="0">
              <a:buNone/>
            </a:pP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   </a:t>
            </a:r>
            <a:r>
              <a:rPr kumimoji="1" lang="en-GB" altLang="zh-CN" dirty="0"/>
              <a:t>TS(event #1) &lt; TS(event #2)</a:t>
            </a:r>
            <a:endParaRPr kumimoji="1" lang="en-GB" altLang="zh-CN" dirty="0"/>
          </a:p>
          <a:p>
            <a:pPr lvl="1"/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algorithms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 err="1"/>
              <a:t>Lamport</a:t>
            </a:r>
            <a:r>
              <a:rPr kumimoji="1" lang="en-GB" altLang="zh-CN" dirty="0"/>
              <a:t> logical clock</a:t>
            </a:r>
            <a:endParaRPr kumimoji="1" lang="en-GB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GB" altLang="zh-CN" dirty="0"/>
              <a:t>Each server keeps a clock </a:t>
            </a:r>
            <a:r>
              <a:rPr kumimoji="1" lang="en-GB" altLang="zh-CN" b="1" dirty="0"/>
              <a:t>T</a:t>
            </a:r>
            <a:endParaRPr kumimoji="1" lang="en-GB" altLang="zh-CN" b="1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GB" altLang="zh-CN" dirty="0"/>
              <a:t>Increments T as real time passes, e.g., one second per second</a:t>
            </a:r>
            <a:endParaRPr kumimoji="1" lang="en-GB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GB" altLang="zh-CN" dirty="0">
                <a:solidFill>
                  <a:srgbClr val="FF0000"/>
                </a:solidFill>
              </a:rPr>
              <a:t>Modify </a:t>
            </a:r>
            <a:r>
              <a:rPr kumimoji="1" lang="en-GB" altLang="zh-CN" b="1" dirty="0">
                <a:solidFill>
                  <a:srgbClr val="FF0000"/>
                </a:solidFill>
              </a:rPr>
              <a:t>T = Max(T, T’+1)</a:t>
            </a:r>
            <a:r>
              <a:rPr kumimoji="1" lang="en-GB" altLang="zh-CN" b="1" dirty="0"/>
              <a:t> </a:t>
            </a:r>
            <a:br>
              <a:rPr kumimoji="1" lang="en-GB" altLang="zh-CN" b="1" dirty="0"/>
            </a:br>
            <a:r>
              <a:rPr kumimoji="1" lang="en-GB" altLang="zh-CN" dirty="0"/>
              <a:t>if sees </a:t>
            </a:r>
            <a:r>
              <a:rPr kumimoji="1" lang="en-GB" altLang="zh-CN" b="1" dirty="0"/>
              <a:t>T’</a:t>
            </a:r>
            <a:r>
              <a:rPr kumimoji="1" lang="en-GB" altLang="zh-CN" dirty="0"/>
              <a:t> from another server</a:t>
            </a:r>
            <a:r>
              <a:rPr kumimoji="1" lang="en-US" altLang="en-GB" dirty="0"/>
              <a:t>(</a:t>
            </a:r>
            <a:r>
              <a:rPr kumimoji="1" lang="zh-CN" altLang="en-US" dirty="0"/>
              <a:t>这里</a:t>
            </a:r>
            <a:r>
              <a:rPr kumimoji="1" lang="en-US" altLang="zh-CN" dirty="0"/>
              <a:t>+1</a:t>
            </a:r>
            <a:r>
              <a:rPr kumimoji="1" lang="zh-CN" altLang="en-US" dirty="0"/>
              <a:t>是因为这个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实际上是一个计数器，在机器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传到机器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的时候是要执行新的指令了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即引入了一个新的因果关系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，所以在机器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看来应该</a:t>
            </a:r>
            <a:r>
              <a:rPr kumimoji="1" lang="en-US" altLang="zh-CN" dirty="0"/>
              <a:t>+1</a:t>
            </a:r>
            <a:r>
              <a:rPr kumimoji="1" lang="zh-CN" altLang="en-US" dirty="0"/>
              <a:t>来表示新的指令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3"/>
          <p:cNvSpPr/>
          <p:nvPr/>
        </p:nvSpPr>
        <p:spPr>
          <a:xfrm>
            <a:off x="1397000" y="3746500"/>
            <a:ext cx="590550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&lt;10, Srv1&gt;,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Suppose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1500" b="1" baseline="-25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10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397000" y="4095750"/>
            <a:ext cx="423705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Srv2: 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Sees 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“add X”, then update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1500" b="1" baseline="-25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Max(T</a:t>
            </a:r>
            <a:r>
              <a:rPr lang="en-US" altLang="zh-CN" sz="1500" b="1" baseline="-25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11)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397000" y="4445000"/>
            <a:ext cx="3810000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Srv2: Delete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&lt;11,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4508500" y="4944745"/>
            <a:ext cx="4144010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Now, </a:t>
            </a:r>
            <a:r>
              <a:rPr lang="en-US" altLang="zh-CN" sz="23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causality</a:t>
            </a:r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preserving!</a:t>
            </a:r>
            <a:endParaRPr lang="en-US" altLang="zh-CN" sz="2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3"/>
          <p:cNvSpPr/>
          <p:nvPr/>
        </p:nvSpPr>
        <p:spPr>
          <a:xfrm>
            <a:off x="4598276" y="3941379"/>
            <a:ext cx="1368429" cy="1003255"/>
          </a:xfrm>
          <a:custGeom>
            <a:avLst/>
            <a:gdLst>
              <a:gd name="connsiteX0" fmla="*/ 0 w 1642115"/>
              <a:gd name="connsiteY0" fmla="*/ 0 h 1103586"/>
              <a:gd name="connsiteX1" fmla="*/ 1466193 w 1642115"/>
              <a:gd name="connsiteY1" fmla="*/ 520262 h 1103586"/>
              <a:gd name="connsiteX2" fmla="*/ 1560786 w 1642115"/>
              <a:gd name="connsiteY2" fmla="*/ 1103586 h 11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15" h="1103586">
                <a:moveTo>
                  <a:pt x="0" y="0"/>
                </a:moveTo>
                <a:cubicBezTo>
                  <a:pt x="603031" y="168165"/>
                  <a:pt x="1206062" y="336331"/>
                  <a:pt x="1466193" y="520262"/>
                </a:cubicBezTo>
                <a:cubicBezTo>
                  <a:pt x="1726324" y="704193"/>
                  <a:pt x="1643555" y="903889"/>
                  <a:pt x="1560786" y="1103586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4"/>
          <p:cNvSpPr/>
          <p:nvPr/>
        </p:nvSpPr>
        <p:spPr>
          <a:xfrm>
            <a:off x="2984500" y="4782207"/>
            <a:ext cx="1484658" cy="302173"/>
          </a:xfrm>
          <a:custGeom>
            <a:avLst/>
            <a:gdLst>
              <a:gd name="connsiteX0" fmla="*/ 15851 w 1781589"/>
              <a:gd name="connsiteY0" fmla="*/ 0 h 362607"/>
              <a:gd name="connsiteX1" fmla="*/ 126210 w 1781589"/>
              <a:gd name="connsiteY1" fmla="*/ 331076 h 362607"/>
              <a:gd name="connsiteX2" fmla="*/ 946017 w 1781589"/>
              <a:gd name="connsiteY2" fmla="*/ 299545 h 362607"/>
              <a:gd name="connsiteX3" fmla="*/ 1781589 w 1781589"/>
              <a:gd name="connsiteY3" fmla="*/ 362607 h 36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589" h="362607">
                <a:moveTo>
                  <a:pt x="15851" y="0"/>
                </a:moveTo>
                <a:cubicBezTo>
                  <a:pt x="-6484" y="140576"/>
                  <a:pt x="-28818" y="281152"/>
                  <a:pt x="126210" y="331076"/>
                </a:cubicBezTo>
                <a:cubicBezTo>
                  <a:pt x="281238" y="381000"/>
                  <a:pt x="670121" y="294290"/>
                  <a:pt x="946017" y="299545"/>
                </a:cubicBezTo>
                <a:cubicBezTo>
                  <a:pt x="1221913" y="304800"/>
                  <a:pt x="1501751" y="333703"/>
                  <a:pt x="1781589" y="362607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831003" y="3599124"/>
            <a:ext cx="2236941" cy="461944"/>
          </a:xfrm>
          <a:custGeom>
            <a:avLst/>
            <a:gdLst>
              <a:gd name="connsiteX0" fmla="*/ 13378 w 3103964"/>
              <a:gd name="connsiteY0" fmla="*/ 236637 h 554333"/>
              <a:gd name="connsiteX1" fmla="*/ 60674 w 3103964"/>
              <a:gd name="connsiteY1" fmla="*/ 110512 h 554333"/>
              <a:gd name="connsiteX2" fmla="*/ 517874 w 3103964"/>
              <a:gd name="connsiteY2" fmla="*/ 47450 h 554333"/>
              <a:gd name="connsiteX3" fmla="*/ 1369212 w 3103964"/>
              <a:gd name="connsiteY3" fmla="*/ 154 h 554333"/>
              <a:gd name="connsiteX4" fmla="*/ 2693516 w 3103964"/>
              <a:gd name="connsiteY4" fmla="*/ 63216 h 554333"/>
              <a:gd name="connsiteX5" fmla="*/ 3071888 w 3103964"/>
              <a:gd name="connsiteY5" fmla="*/ 268168 h 554333"/>
              <a:gd name="connsiteX6" fmla="*/ 3040357 w 3103964"/>
              <a:gd name="connsiteY6" fmla="*/ 425823 h 554333"/>
              <a:gd name="connsiteX7" fmla="*/ 2693516 w 3103964"/>
              <a:gd name="connsiteY7" fmla="*/ 551947 h 554333"/>
              <a:gd name="connsiteX8" fmla="*/ 2094426 w 3103964"/>
              <a:gd name="connsiteY8" fmla="*/ 504650 h 554333"/>
              <a:gd name="connsiteX9" fmla="*/ 896247 w 3103964"/>
              <a:gd name="connsiteY9" fmla="*/ 457354 h 554333"/>
              <a:gd name="connsiteX10" fmla="*/ 643998 w 3103964"/>
              <a:gd name="connsiteY10" fmla="*/ 536181 h 554333"/>
              <a:gd name="connsiteX11" fmla="*/ 139502 w 3103964"/>
              <a:gd name="connsiteY11" fmla="*/ 473119 h 554333"/>
              <a:gd name="connsiteX12" fmla="*/ 13378 w 3103964"/>
              <a:gd name="connsiteY12" fmla="*/ 236637 h 55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3964" h="554333">
                <a:moveTo>
                  <a:pt x="13378" y="236637"/>
                </a:moveTo>
                <a:cubicBezTo>
                  <a:pt x="240" y="176203"/>
                  <a:pt x="-23408" y="142043"/>
                  <a:pt x="60674" y="110512"/>
                </a:cubicBezTo>
                <a:cubicBezTo>
                  <a:pt x="144756" y="78981"/>
                  <a:pt x="299784" y="65843"/>
                  <a:pt x="517874" y="47450"/>
                </a:cubicBezTo>
                <a:cubicBezTo>
                  <a:pt x="735964" y="29057"/>
                  <a:pt x="1006605" y="-2474"/>
                  <a:pt x="1369212" y="154"/>
                </a:cubicBezTo>
                <a:cubicBezTo>
                  <a:pt x="1731819" y="2782"/>
                  <a:pt x="2409737" y="18547"/>
                  <a:pt x="2693516" y="63216"/>
                </a:cubicBezTo>
                <a:cubicBezTo>
                  <a:pt x="2977295" y="107885"/>
                  <a:pt x="3014081" y="207734"/>
                  <a:pt x="3071888" y="268168"/>
                </a:cubicBezTo>
                <a:cubicBezTo>
                  <a:pt x="3129695" y="328602"/>
                  <a:pt x="3103419" y="378527"/>
                  <a:pt x="3040357" y="425823"/>
                </a:cubicBezTo>
                <a:cubicBezTo>
                  <a:pt x="2977295" y="473119"/>
                  <a:pt x="2851171" y="538809"/>
                  <a:pt x="2693516" y="551947"/>
                </a:cubicBezTo>
                <a:cubicBezTo>
                  <a:pt x="2535861" y="565085"/>
                  <a:pt x="2393971" y="520416"/>
                  <a:pt x="2094426" y="504650"/>
                </a:cubicBezTo>
                <a:cubicBezTo>
                  <a:pt x="1794881" y="488885"/>
                  <a:pt x="1137985" y="452099"/>
                  <a:pt x="896247" y="457354"/>
                </a:cubicBezTo>
                <a:cubicBezTo>
                  <a:pt x="654509" y="462609"/>
                  <a:pt x="770122" y="533554"/>
                  <a:pt x="643998" y="536181"/>
                </a:cubicBezTo>
                <a:cubicBezTo>
                  <a:pt x="517874" y="538808"/>
                  <a:pt x="244605" y="520416"/>
                  <a:pt x="139502" y="473119"/>
                </a:cubicBezTo>
                <a:cubicBezTo>
                  <a:pt x="34399" y="425822"/>
                  <a:pt x="26516" y="297071"/>
                  <a:pt x="13378" y="236637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831003" y="4375635"/>
            <a:ext cx="2476575" cy="395612"/>
          </a:xfrm>
          <a:custGeom>
            <a:avLst/>
            <a:gdLst>
              <a:gd name="connsiteX0" fmla="*/ 102507 w 3525801"/>
              <a:gd name="connsiteY0" fmla="*/ 253892 h 474734"/>
              <a:gd name="connsiteX1" fmla="*/ 228631 w 3525801"/>
              <a:gd name="connsiteY1" fmla="*/ 64705 h 474734"/>
              <a:gd name="connsiteX2" fmla="*/ 2167790 w 3525801"/>
              <a:gd name="connsiteY2" fmla="*/ 96236 h 474734"/>
              <a:gd name="connsiteX3" fmla="*/ 2656521 w 3525801"/>
              <a:gd name="connsiteY3" fmla="*/ 17409 h 474734"/>
              <a:gd name="connsiteX4" fmla="*/ 3287142 w 3525801"/>
              <a:gd name="connsiteY4" fmla="*/ 17409 h 474734"/>
              <a:gd name="connsiteX5" fmla="*/ 3492093 w 3525801"/>
              <a:gd name="connsiteY5" fmla="*/ 206595 h 474734"/>
              <a:gd name="connsiteX6" fmla="*/ 3476328 w 3525801"/>
              <a:gd name="connsiteY6" fmla="*/ 411547 h 474734"/>
              <a:gd name="connsiteX7" fmla="*/ 3019128 w 3525801"/>
              <a:gd name="connsiteY7" fmla="*/ 474609 h 474734"/>
              <a:gd name="connsiteX8" fmla="*/ 2893004 w 3525801"/>
              <a:gd name="connsiteY8" fmla="*/ 427312 h 474734"/>
              <a:gd name="connsiteX9" fmla="*/ 2104728 w 3525801"/>
              <a:gd name="connsiteY9" fmla="*/ 411547 h 474734"/>
              <a:gd name="connsiteX10" fmla="*/ 1221859 w 3525801"/>
              <a:gd name="connsiteY10" fmla="*/ 458843 h 474734"/>
              <a:gd name="connsiteX11" fmla="*/ 496645 w 3525801"/>
              <a:gd name="connsiteY11" fmla="*/ 443078 h 474734"/>
              <a:gd name="connsiteX12" fmla="*/ 23680 w 3525801"/>
              <a:gd name="connsiteY12" fmla="*/ 395781 h 474734"/>
              <a:gd name="connsiteX13" fmla="*/ 102507 w 3525801"/>
              <a:gd name="connsiteY13" fmla="*/ 253892 h 4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5801" h="474734">
                <a:moveTo>
                  <a:pt x="102507" y="253892"/>
                </a:moveTo>
                <a:cubicBezTo>
                  <a:pt x="136665" y="198713"/>
                  <a:pt x="-115583" y="90981"/>
                  <a:pt x="228631" y="64705"/>
                </a:cubicBezTo>
                <a:cubicBezTo>
                  <a:pt x="572845" y="38429"/>
                  <a:pt x="1763142" y="104119"/>
                  <a:pt x="2167790" y="96236"/>
                </a:cubicBezTo>
                <a:cubicBezTo>
                  <a:pt x="2572438" y="88353"/>
                  <a:pt x="2469962" y="30547"/>
                  <a:pt x="2656521" y="17409"/>
                </a:cubicBezTo>
                <a:cubicBezTo>
                  <a:pt x="2843080" y="4271"/>
                  <a:pt x="3147880" y="-14122"/>
                  <a:pt x="3287142" y="17409"/>
                </a:cubicBezTo>
                <a:cubicBezTo>
                  <a:pt x="3426404" y="48940"/>
                  <a:pt x="3460562" y="140905"/>
                  <a:pt x="3492093" y="206595"/>
                </a:cubicBezTo>
                <a:cubicBezTo>
                  <a:pt x="3523624" y="272285"/>
                  <a:pt x="3555155" y="366878"/>
                  <a:pt x="3476328" y="411547"/>
                </a:cubicBezTo>
                <a:cubicBezTo>
                  <a:pt x="3397501" y="456216"/>
                  <a:pt x="3116349" y="471982"/>
                  <a:pt x="3019128" y="474609"/>
                </a:cubicBezTo>
                <a:cubicBezTo>
                  <a:pt x="2921907" y="477236"/>
                  <a:pt x="3045404" y="437822"/>
                  <a:pt x="2893004" y="427312"/>
                </a:cubicBezTo>
                <a:cubicBezTo>
                  <a:pt x="2740604" y="416802"/>
                  <a:pt x="2383252" y="406292"/>
                  <a:pt x="2104728" y="411547"/>
                </a:cubicBezTo>
                <a:cubicBezTo>
                  <a:pt x="1826204" y="416802"/>
                  <a:pt x="1489873" y="453588"/>
                  <a:pt x="1221859" y="458843"/>
                </a:cubicBezTo>
                <a:cubicBezTo>
                  <a:pt x="953845" y="464098"/>
                  <a:pt x="696341" y="453588"/>
                  <a:pt x="496645" y="443078"/>
                </a:cubicBezTo>
                <a:cubicBezTo>
                  <a:pt x="296949" y="432568"/>
                  <a:pt x="97252" y="427312"/>
                  <a:pt x="23680" y="395781"/>
                </a:cubicBezTo>
                <a:cubicBezTo>
                  <a:pt x="-49892" y="364250"/>
                  <a:pt x="68349" y="309071"/>
                  <a:pt x="102507" y="253892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ldLvl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 on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give a </a:t>
            </a:r>
            <a:r>
              <a:rPr kumimoji="1" lang="en-US" altLang="zh-CN" dirty="0">
                <a:solidFill>
                  <a:srgbClr val="FF0000"/>
                </a:solidFill>
              </a:rPr>
              <a:t>total order</a:t>
            </a:r>
            <a:r>
              <a:rPr kumimoji="1" lang="en-US" altLang="zh-CN" dirty="0"/>
              <a:t> to all the events?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given e1 &amp; e2, T(e1) &lt; T(e2) or T(e1) &gt; T(e2)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No. There are ties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Yet, we can trivially break the tie by adding an additional order: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&lt;</a:t>
            </a:r>
            <a:r>
              <a:rPr kumimoji="1" lang="en-US" altLang="zh-CN" dirty="0">
                <a:solidFill>
                  <a:srgbClr val="FF0000"/>
                </a:solidFill>
              </a:rPr>
              <a:t>Logical time, node ID</a:t>
            </a:r>
            <a:r>
              <a:rPr kumimoji="1" lang="en-US" altLang="zh-CN" dirty="0"/>
              <a:t>&gt;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total ordering preserves the causality </a:t>
            </a:r>
            <a:endParaRPr kumimoji="1" lang="en-US" altLang="zh-CN" dirty="0"/>
          </a:p>
          <a:p>
            <a:r>
              <a:rPr kumimoji="1" lang="en-US" altLang="zh-CN" dirty="0"/>
              <a:t>Why total ordering is ideal?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FF0000"/>
                </a:solidFill>
              </a:rPr>
              <a:t>replicas apply writes according to total ordering</a:t>
            </a:r>
            <a:r>
              <a:rPr kumimoji="1" lang="en-US" altLang="zh-CN" dirty="0"/>
              <a:t>, then replicas converge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 on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TS(event #1) &lt; TS(event #2), what does it say about event #1 (create on node </a:t>
            </a:r>
            <a:r>
              <a:rPr kumimoji="1" lang="en-US" altLang="zh-CN" dirty="0">
                <a:solidFill>
                  <a:srgbClr val="FF0000"/>
                </a:solidFill>
              </a:rPr>
              <a:t>#1</a:t>
            </a:r>
            <a:r>
              <a:rPr kumimoji="1" lang="en-US" altLang="zh-CN" dirty="0"/>
              <a:t>) and event #2 (created on node </a:t>
            </a:r>
            <a:r>
              <a:rPr kumimoji="1" lang="en-US" altLang="zh-CN" dirty="0">
                <a:solidFill>
                  <a:srgbClr val="FF0000"/>
                </a:solidFill>
              </a:rPr>
              <a:t>#2</a:t>
            </a:r>
            <a:r>
              <a:rPr kumimoji="1" lang="en-US" altLang="zh-CN" dirty="0"/>
              <a:t>)? 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Event #1 occurred at a physical time earlier than event #2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lang="en-GB" altLang="zh-CN" dirty="0"/>
              <a:t>Node #1 must have communicated with Node #2</a:t>
            </a:r>
            <a:r>
              <a:rPr lang="en-US" altLang="en-GB" dirty="0"/>
              <a:t>(</a:t>
            </a:r>
            <a:r>
              <a:rPr lang="zh-CN" altLang="en-US" dirty="0"/>
              <a:t>只有通信过之后才能知道到底谁有更小的</a:t>
            </a:r>
            <a:r>
              <a:rPr lang="en-US" altLang="zh-CN" dirty="0"/>
              <a:t>logical time</a:t>
            </a:r>
            <a:r>
              <a:rPr lang="en-US" altLang="en-GB" dirty="0"/>
              <a:t>)</a:t>
            </a:r>
            <a:endParaRPr lang="en-GB" altLang="zh-CN" dirty="0"/>
          </a:p>
          <a:p>
            <a:pPr marL="417195" lvl="1" indent="-342900">
              <a:buFont typeface="+mj-ea"/>
              <a:buAutoNum type="circleNumDbPlain"/>
            </a:pPr>
            <a:r>
              <a:rPr lang="en-GB" altLang="zh-CN" dirty="0"/>
              <a:t>If event #1 has been synced to node #2, then event #1 must have </a:t>
            </a:r>
            <a:r>
              <a:rPr kumimoji="1" lang="en-US" altLang="zh-CN" dirty="0"/>
              <a:t>occurred at a physical time earlier than event #2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gives a total order to events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For every pair of events, we can compare their time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T(e1) &lt; T(e2) or T(e1) &gt; T(e2) </a:t>
            </a:r>
            <a:endParaRPr kumimoji="1" lang="en-US" altLang="zh-CN" dirty="0"/>
          </a:p>
          <a:p>
            <a:r>
              <a:rPr kumimoji="1" lang="en-US" altLang="zh-CN" dirty="0"/>
              <a:t>Problem: too strong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order may disagree with the external observer, </a:t>
            </a:r>
            <a:r>
              <a:rPr kumimoji="1" lang="en-US" altLang="zh-CN" dirty="0">
                <a:solidFill>
                  <a:srgbClr val="FF0000"/>
                </a:solidFill>
              </a:rPr>
              <a:t>especially for un-related events(</a:t>
            </a:r>
            <a:r>
              <a:rPr kumimoji="1" lang="zh-CN" altLang="en-US" dirty="0">
                <a:solidFill>
                  <a:srgbClr val="FF0000"/>
                </a:solidFill>
              </a:rPr>
              <a:t>无因果关系的事件无法保证其绝对的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  <a:r>
              <a:rPr kumimoji="1" lang="zh-CN" altLang="en-US" dirty="0">
                <a:solidFill>
                  <a:srgbClr val="FF0000"/>
                </a:solidFill>
              </a:rPr>
              <a:t>正确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  <a:r>
              <a:rPr kumimoji="1" lang="zh-CN" altLang="en-US" dirty="0">
                <a:solidFill>
                  <a:srgbClr val="FF0000"/>
                </a:solidFill>
              </a:rPr>
              <a:t>顺序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en-US" altLang="zh-CN" dirty="0"/>
              <a:t>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suppose I add a photo to Alice, bob adds a photo to Bob independently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The system </a:t>
            </a:r>
            <a:r>
              <a:rPr kumimoji="1" lang="en-US" altLang="zh-CN" sz="1800" dirty="0">
                <a:solidFill>
                  <a:srgbClr val="FF0000"/>
                </a:solidFill>
              </a:rPr>
              <a:t>may</a:t>
            </a:r>
            <a:r>
              <a:rPr kumimoji="1" lang="en-US" altLang="zh-CN" sz="1800" dirty="0"/>
              <a:t> order Bob’s event earlier than me with </a:t>
            </a:r>
            <a:r>
              <a:rPr kumimoji="1" lang="en-US" altLang="zh-CN" sz="1800" dirty="0" err="1"/>
              <a:t>Lamport‘s</a:t>
            </a:r>
            <a:r>
              <a:rPr kumimoji="1" lang="en-US" altLang="zh-CN" sz="1800" dirty="0"/>
              <a:t> clock, even they are unrelated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Requirement: partial order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Consider two events e1 &amp; e2, they may have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T(e1) &lt; T(e2)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T(e2) &lt; T(e1)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Incomparable</a:t>
            </a:r>
            <a:r>
              <a:rPr kumimoji="1" lang="en-US" altLang="zh-CN" dirty="0"/>
              <a:t>! (</a:t>
            </a:r>
            <a:r>
              <a:rPr kumimoji="1" lang="zh-CN" altLang="en-US" dirty="0"/>
              <a:t>用于描述时间的无关联性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Motivating example: photo gallery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App: photo gallery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Consist of many albums (identified by an ‘</a:t>
            </a:r>
            <a:r>
              <a:rPr kumimoji="1" lang="en-GB" altLang="zh-CN" dirty="0">
                <a:highlight>
                  <a:srgbClr val="FFFF00"/>
                </a:highlight>
                <a:latin typeface="微软雅黑" panose="020B0503020204020204" pitchFamily="34" charset="-122"/>
              </a:rPr>
              <a:t>aid</a:t>
            </a:r>
            <a:r>
              <a:rPr kumimoji="1" lang="en-GB" altLang="zh-CN" dirty="0">
                <a:latin typeface="微软雅黑" panose="020B0503020204020204" pitchFamily="34" charset="-122"/>
              </a:rPr>
              <a:t>’)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Each album contains an ordered list of photos (identified by a ‘</a:t>
            </a:r>
            <a:r>
              <a:rPr kumimoji="1" lang="en-GB" altLang="zh-CN" dirty="0" err="1">
                <a:highlight>
                  <a:srgbClr val="FFFF00"/>
                </a:highlight>
                <a:latin typeface="微软雅黑" panose="020B0503020204020204" pitchFamily="34" charset="-122"/>
              </a:rPr>
              <a:t>pid</a:t>
            </a:r>
            <a:r>
              <a:rPr kumimoji="1" lang="en-GB" altLang="zh-CN" dirty="0">
                <a:latin typeface="微软雅黑" panose="020B0503020204020204" pitchFamily="34" charset="-122"/>
              </a:rPr>
              <a:t>’)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Operations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Add/delete album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Add photo to album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...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Use case:  photos on the phone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84"/>
          <p:cNvGrpSpPr/>
          <p:nvPr/>
        </p:nvGrpSpPr>
        <p:grpSpPr>
          <a:xfrm>
            <a:off x="5207000" y="2883776"/>
            <a:ext cx="2730500" cy="2450224"/>
            <a:chOff x="5334000" y="3460531"/>
            <a:chExt cx="3276600" cy="2940269"/>
          </a:xfrm>
        </p:grpSpPr>
        <p:sp>
          <p:nvSpPr>
            <p:cNvPr id="8" name="Rectangle 7"/>
            <p:cNvSpPr/>
            <p:nvPr/>
          </p:nvSpPr>
          <p:spPr>
            <a:xfrm>
              <a:off x="5486400" y="3460531"/>
              <a:ext cx="3124200" cy="1245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 Gallery</a:t>
              </a:r>
              <a:endParaRPr lang="en-US" altLang="zh-CN" sz="15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799" y="3947457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Album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(aid=0)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6689" y="3934281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Album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(aid=1)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1" name="Rectangle 4"/>
            <p:cNvSpPr/>
            <p:nvPr/>
          </p:nvSpPr>
          <p:spPr>
            <a:xfrm>
              <a:off x="7966502" y="4091942"/>
              <a:ext cx="394723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/>
            <p:nvPr/>
          </p:nvSpPr>
          <p:spPr>
            <a:xfrm>
              <a:off x="5334000" y="5273007"/>
              <a:ext cx="972000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endPara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=2)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5486400" y="5425407"/>
              <a:ext cx="972000" cy="576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endPara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=1)</a:t>
              </a:r>
              <a:endParaRPr lang="zh-CN" altLang="en-US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5638800" y="5577807"/>
              <a:ext cx="972000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endPara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6813972" y="5367600"/>
              <a:ext cx="972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=2)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6" name="Rectangle 20"/>
            <p:cNvSpPr/>
            <p:nvPr/>
          </p:nvSpPr>
          <p:spPr>
            <a:xfrm>
              <a:off x="6966372" y="5520000"/>
              <a:ext cx="972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=1)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7118772" y="5672400"/>
              <a:ext cx="972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8" name="Straight Connector 6"/>
            <p:cNvCxnSpPr/>
            <p:nvPr/>
          </p:nvCxnSpPr>
          <p:spPr>
            <a:xfrm flipH="1">
              <a:off x="5334000" y="4553607"/>
              <a:ext cx="304800" cy="719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5"/>
            <p:cNvCxnSpPr/>
            <p:nvPr/>
          </p:nvCxnSpPr>
          <p:spPr>
            <a:xfrm flipH="1">
              <a:off x="6610800" y="4553607"/>
              <a:ext cx="203172" cy="11019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2"/>
            <p:cNvCxnSpPr/>
            <p:nvPr/>
          </p:nvCxnSpPr>
          <p:spPr>
            <a:xfrm>
              <a:off x="7785972" y="4553607"/>
              <a:ext cx="457200" cy="1295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5"/>
            <p:cNvCxnSpPr/>
            <p:nvPr/>
          </p:nvCxnSpPr>
          <p:spPr>
            <a:xfrm flipH="1">
              <a:off x="6813972" y="4553607"/>
              <a:ext cx="122717" cy="8382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53"/>
            <p:cNvSpPr/>
            <p:nvPr/>
          </p:nvSpPr>
          <p:spPr>
            <a:xfrm>
              <a:off x="7271172" y="5824800"/>
              <a:ext cx="972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4889" y="4457986"/>
            <a:ext cx="3604682" cy="1270000"/>
            <a:chOff x="294889" y="4457986"/>
            <a:chExt cx="3604682" cy="1270000"/>
          </a:xfrm>
        </p:grpSpPr>
        <p:pic>
          <p:nvPicPr>
            <p:cNvPr id="1026" name="Picture 2" descr="照片」- 官方的Apple 支援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967" y="4548500"/>
              <a:ext cx="894522" cy="8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reate your own short films with HUAWEI Gallery | HUAWEI Support Australi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231" y="4621003"/>
              <a:ext cx="760340" cy="76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89" y="4457986"/>
              <a:ext cx="1270000" cy="1270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29889" y="4858356"/>
              <a:ext cx="159980" cy="12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线连接符 23"/>
            <p:cNvCxnSpPr>
              <a:stCxn id="6" idx="0"/>
            </p:cNvCxnSpPr>
            <p:nvPr/>
          </p:nvCxnSpPr>
          <p:spPr>
            <a:xfrm flipV="1">
              <a:off x="1009879" y="4621003"/>
              <a:ext cx="905088" cy="23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6" idx="2"/>
            </p:cNvCxnSpPr>
            <p:nvPr/>
          </p:nvCxnSpPr>
          <p:spPr>
            <a:xfrm>
              <a:off x="1009879" y="4985356"/>
              <a:ext cx="978320" cy="452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</a:t>
            </a:r>
            <a:r>
              <a:rPr kumimoji="1" lang="en-US" altLang="zh-CN" dirty="0">
                <a:solidFill>
                  <a:srgbClr val="FF0000"/>
                </a:solidFill>
              </a:rPr>
              <a:t>one entry per server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an 55"/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Can 55"/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41"/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Server0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1"/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1, 2]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1, 2]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Increments local T as real time passes, e.g., one second per second</a:t>
            </a:r>
            <a:endParaRPr kumimoji="1"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an 55"/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Can 55"/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41"/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Server0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1"/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2]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1, 2]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Clocks are represented as a vector 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one entry per server</a:t>
            </a:r>
            <a:r>
              <a:rPr kumimoji="1" lang="en-US" altLang="zh-CN" dirty="0">
                <a:latin typeface="微软雅黑" panose="020B0503020204020204" pitchFamily="34" charset="-122"/>
              </a:rPr>
              <a:t>)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Each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entry corresponds to a local </a:t>
            </a: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lamport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clock</a:t>
            </a:r>
            <a:r>
              <a:rPr kumimoji="1" lang="en-US" altLang="zh-CN" dirty="0">
                <a:latin typeface="微软雅黑" panose="020B0503020204020204" pitchFamily="34" charset="-122"/>
              </a:rPr>
              <a:t> on the server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Increments local T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as real time passes</a:t>
            </a:r>
            <a:r>
              <a:rPr kumimoji="1" lang="en-GB" altLang="zh-CN" dirty="0">
                <a:latin typeface="微软雅黑" panose="020B0503020204020204" pitchFamily="34" charset="-122"/>
              </a:rPr>
              <a:t>, e.g., one second per second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an 55"/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Can 55"/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41"/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Server0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1"/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2]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87624" y="3234707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Srv0: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[2, 2]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709228" y="2559582"/>
            <a:ext cx="7416824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we have two </a:t>
            </a:r>
            <a:r>
              <a:rPr lang="en-US" altLang="zh-CN" sz="23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independent events</a:t>
            </a:r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here</a:t>
            </a:r>
            <a:endParaRPr lang="en-US" altLang="zh-CN" sz="2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572000" y="3237303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Srv1: Add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[1, 3]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55776" y="3528115"/>
            <a:ext cx="3359354" cy="621312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272" y="3668165"/>
            <a:ext cx="1888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Incomparable!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05" y="4062730"/>
            <a:ext cx="31508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vector clock</a:t>
            </a:r>
            <a:r>
              <a:rPr lang="zh-CN" altLang="en-US" sz="1600"/>
              <a:t>的比较应该是每一项</a:t>
            </a:r>
            <a:endParaRPr lang="zh-CN" altLang="en-US" sz="1600"/>
          </a:p>
          <a:p>
            <a:r>
              <a:rPr lang="zh-CN" altLang="en-US" sz="1600"/>
              <a:t>都小于或大于才能说结果是</a:t>
            </a:r>
            <a:endParaRPr lang="zh-CN" altLang="en-US" sz="1600"/>
          </a:p>
          <a:p>
            <a:r>
              <a:rPr lang="zh-CN" altLang="en-US" sz="1600"/>
              <a:t>小于或大于，其余情况都是不</a:t>
            </a:r>
            <a:endParaRPr lang="zh-CN" altLang="en-US" sz="1600"/>
          </a:p>
          <a:p>
            <a:r>
              <a:rPr lang="zh-CN" altLang="en-US" sz="1600"/>
              <a:t>可比较的。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Realizing partial order: vector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/>
              <a:t>Clocks are represented as a vector (one entry per server)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entry corresponds to a local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on the server 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Increments local T as real time passes, e.g., one second per second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Modify </a:t>
            </a:r>
            <a:r>
              <a:rPr kumimoji="1" lang="en-GB" altLang="zh-CN" b="1" dirty="0" err="1"/>
              <a:t>T</a:t>
            </a:r>
            <a:r>
              <a:rPr kumimoji="1" lang="en-GB" altLang="zh-CN" b="1" baseline="-25000" dirty="0" err="1"/>
              <a:t>i</a:t>
            </a:r>
            <a:r>
              <a:rPr kumimoji="1" lang="en-GB" altLang="zh-CN" b="1" baseline="-25000" dirty="0"/>
              <a:t> </a:t>
            </a:r>
            <a:r>
              <a:rPr kumimoji="1" lang="en-GB" altLang="zh-CN" b="1" dirty="0"/>
              <a:t>= Max(</a:t>
            </a:r>
            <a:r>
              <a:rPr kumimoji="1" lang="en-GB" altLang="zh-CN" b="1" dirty="0" err="1"/>
              <a:t>T</a:t>
            </a:r>
            <a:r>
              <a:rPr kumimoji="1" lang="en-GB" altLang="zh-CN" b="1" baseline="-25000" dirty="0" err="1"/>
              <a:t>i</a:t>
            </a:r>
            <a:r>
              <a:rPr kumimoji="1" lang="en-GB" altLang="zh-CN" b="1" dirty="0"/>
              <a:t>, T</a:t>
            </a:r>
            <a:r>
              <a:rPr kumimoji="1" lang="en-GB" altLang="zh-CN" b="1" baseline="-25000" dirty="0"/>
              <a:t>i</a:t>
            </a:r>
            <a:r>
              <a:rPr kumimoji="1" lang="en-GB" altLang="zh-CN" b="1" dirty="0"/>
              <a:t>’+1) </a:t>
            </a:r>
            <a:br>
              <a:rPr kumimoji="1" lang="en-GB" altLang="zh-CN" b="1" dirty="0"/>
            </a:br>
            <a:r>
              <a:rPr kumimoji="1" lang="en-GB" altLang="zh-CN" dirty="0"/>
              <a:t>if sees </a:t>
            </a:r>
            <a:r>
              <a:rPr kumimoji="1" lang="en-GB" altLang="zh-CN" b="1" dirty="0"/>
              <a:t>T</a:t>
            </a:r>
            <a:r>
              <a:rPr kumimoji="1" lang="en-GB" altLang="zh-CN" dirty="0"/>
              <a:t> from another server</a:t>
            </a:r>
            <a:endParaRPr kumimoji="1"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an 55"/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Can 55"/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41"/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Server0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1"/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3808" y="3668165"/>
            <a:ext cx="99474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4]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187624" y="3234707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Srv0: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[2, 2]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572000" y="3237303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Srv1: Add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[1, 3]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3515096" y="3443844"/>
            <a:ext cx="2551685" cy="299130"/>
          </a:xfrm>
          <a:custGeom>
            <a:avLst/>
            <a:gdLst>
              <a:gd name="connsiteX0" fmla="*/ 2291938 w 2551685"/>
              <a:gd name="connsiteY0" fmla="*/ 0 h 299130"/>
              <a:gd name="connsiteX1" fmla="*/ 2493818 w 2551685"/>
              <a:gd name="connsiteY1" fmla="*/ 296883 h 299130"/>
              <a:gd name="connsiteX2" fmla="*/ 1377538 w 2551685"/>
              <a:gd name="connsiteY2" fmla="*/ 142504 h 299130"/>
              <a:gd name="connsiteX3" fmla="*/ 0 w 2551685"/>
              <a:gd name="connsiteY3" fmla="*/ 261257 h 2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685" h="299130">
                <a:moveTo>
                  <a:pt x="2291938" y="0"/>
                </a:moveTo>
                <a:cubicBezTo>
                  <a:pt x="2469078" y="136566"/>
                  <a:pt x="2646218" y="273132"/>
                  <a:pt x="2493818" y="296883"/>
                </a:cubicBezTo>
                <a:cubicBezTo>
                  <a:pt x="2341418" y="320634"/>
                  <a:pt x="1793174" y="148442"/>
                  <a:pt x="1377538" y="142504"/>
                </a:cubicBezTo>
                <a:cubicBezTo>
                  <a:pt x="961902" y="136566"/>
                  <a:pt x="480951" y="198911"/>
                  <a:pt x="0" y="26125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4021596" y="3505572"/>
            <a:ext cx="792088" cy="279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175" y="3674110"/>
            <a:ext cx="27889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这里是</a:t>
            </a:r>
            <a:r>
              <a:rPr lang="en-US" altLang="zh-CN" sz="1600"/>
              <a:t>[2,4]</a:t>
            </a:r>
            <a:r>
              <a:rPr lang="zh-CN" altLang="en-US" sz="1600"/>
              <a:t>的原因</a:t>
            </a:r>
            <a:r>
              <a:rPr lang="en-US" altLang="zh-CN" sz="1600"/>
              <a:t>:</a:t>
            </a:r>
            <a:r>
              <a:rPr lang="zh-CN" altLang="en-US" sz="1600"/>
              <a:t>对于</a:t>
            </a:r>
            <a:r>
              <a:rPr lang="en-US" altLang="zh-CN" sz="1600"/>
              <a:t>srv0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其在进行同步的时候原始时间为</a:t>
            </a:r>
            <a:r>
              <a:rPr lang="en-US" altLang="zh-CN" sz="1600"/>
              <a:t>2</a:t>
            </a:r>
            <a:r>
              <a:rPr lang="zh-CN" altLang="en-US" sz="1600"/>
              <a:t>，从</a:t>
            </a:r>
            <a:r>
              <a:rPr lang="en-US" altLang="zh-CN" sz="1600"/>
              <a:t>srv1</a:t>
            </a:r>
            <a:r>
              <a:rPr lang="zh-CN" altLang="en-US" sz="1600"/>
              <a:t>那里获取的时间为</a:t>
            </a:r>
            <a:r>
              <a:rPr lang="en-US" altLang="zh-CN" sz="1600"/>
              <a:t>1,(</a:t>
            </a:r>
            <a:r>
              <a:rPr lang="zh-CN" altLang="en-US" sz="1600"/>
              <a:t>这个</a:t>
            </a:r>
            <a:r>
              <a:rPr lang="en-US" altLang="zh-CN" sz="1600"/>
              <a:t>1</a:t>
            </a:r>
            <a:r>
              <a:rPr lang="zh-CN" altLang="en-US" sz="1600"/>
              <a:t>就是上述的</a:t>
            </a:r>
            <a:r>
              <a:rPr lang="en-US" altLang="zh-CN" sz="1600"/>
              <a:t>T‘)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所以新的</a:t>
            </a:r>
            <a:r>
              <a:rPr lang="en-US" altLang="zh-CN" sz="1600"/>
              <a:t>srv0</a:t>
            </a:r>
            <a:r>
              <a:rPr lang="zh-CN" altLang="en-US" sz="1600"/>
              <a:t>时间为</a:t>
            </a:r>
            <a:r>
              <a:rPr lang="en-US" altLang="zh-CN" sz="1600"/>
              <a:t>max(2,1+1),</a:t>
            </a:r>
            <a:r>
              <a:rPr lang="zh-CN" altLang="en-US" sz="1600"/>
              <a:t>类似的，新的</a:t>
            </a:r>
            <a:r>
              <a:rPr lang="en-US" altLang="zh-CN" sz="1600"/>
              <a:t>srv1</a:t>
            </a:r>
            <a:r>
              <a:rPr lang="zh-CN" altLang="en-US" sz="1600"/>
              <a:t>时间为</a:t>
            </a:r>
            <a:r>
              <a:rPr lang="en-US" altLang="zh-CN" sz="1600"/>
              <a:t>max(2, 3+1)=4,</a:t>
            </a:r>
            <a:endParaRPr lang="en-US" altLang="zh-CN" sz="1600"/>
          </a:p>
          <a:p>
            <a:r>
              <a:rPr lang="zh-CN" altLang="en-US" sz="1600"/>
              <a:t>所以</a:t>
            </a:r>
            <a:r>
              <a:rPr lang="en-US" altLang="zh-CN" sz="1600"/>
              <a:t>sync</a:t>
            </a:r>
            <a:r>
              <a:rPr lang="zh-CN" altLang="en-US" sz="1600"/>
              <a:t>后为</a:t>
            </a:r>
            <a:r>
              <a:rPr lang="en-US" altLang="zh-CN" sz="1600"/>
              <a:t>[2,4]</a:t>
            </a:r>
            <a:endParaRPr lang="en-US" altLang="zh-CN" sz="1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Realizing partial order: vector clock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76264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Clocks are represented as a vector (one entry per server)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Each entry corresponds to a local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lamport</a:t>
            </a:r>
            <a:r>
              <a:rPr kumimoji="1" lang="en-US" altLang="zh-CN" dirty="0">
                <a:latin typeface="微软雅黑" panose="020B0503020204020204" pitchFamily="34" charset="-122"/>
              </a:rPr>
              <a:t> clock on the server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Increments local T as real time passes, e.g., one second per second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Modify </a:t>
            </a:r>
            <a:r>
              <a:rPr kumimoji="1" lang="en-GB" altLang="zh-CN" b="1" dirty="0" err="1">
                <a:latin typeface="微软雅黑" panose="020B0503020204020204" pitchFamily="34" charset="-122"/>
              </a:rPr>
              <a:t>T</a:t>
            </a:r>
            <a:r>
              <a:rPr kumimoji="1" lang="en-GB" altLang="zh-CN" b="1" baseline="-25000" dirty="0" err="1">
                <a:latin typeface="微软雅黑" panose="020B0503020204020204" pitchFamily="34" charset="-122"/>
              </a:rPr>
              <a:t>i</a:t>
            </a:r>
            <a:r>
              <a:rPr kumimoji="1" lang="en-GB" altLang="zh-CN" b="1" baseline="-25000" dirty="0">
                <a:latin typeface="微软雅黑" panose="020B0503020204020204" pitchFamily="34" charset="-122"/>
              </a:rPr>
              <a:t> </a:t>
            </a:r>
            <a:r>
              <a:rPr kumimoji="1" lang="en-GB" altLang="zh-CN" b="1" dirty="0">
                <a:latin typeface="微软雅黑" panose="020B0503020204020204" pitchFamily="34" charset="-122"/>
              </a:rPr>
              <a:t>= Max(</a:t>
            </a:r>
            <a:r>
              <a:rPr kumimoji="1" lang="en-GB" altLang="zh-CN" b="1" dirty="0" err="1">
                <a:latin typeface="微软雅黑" panose="020B0503020204020204" pitchFamily="34" charset="-122"/>
              </a:rPr>
              <a:t>T</a:t>
            </a:r>
            <a:r>
              <a:rPr kumimoji="1" lang="en-GB" altLang="zh-CN" b="1" baseline="-25000" dirty="0" err="1">
                <a:latin typeface="微软雅黑" panose="020B0503020204020204" pitchFamily="34" charset="-122"/>
              </a:rPr>
              <a:t>i</a:t>
            </a:r>
            <a:r>
              <a:rPr kumimoji="1" lang="en-GB" altLang="zh-CN" b="1" dirty="0">
                <a:latin typeface="微软雅黑" panose="020B0503020204020204" pitchFamily="34" charset="-122"/>
              </a:rPr>
              <a:t>, T</a:t>
            </a:r>
            <a:r>
              <a:rPr kumimoji="1" lang="en-GB" altLang="zh-CN" b="1" baseline="-25000" dirty="0">
                <a:latin typeface="微软雅黑" panose="020B0503020204020204" pitchFamily="34" charset="-122"/>
              </a:rPr>
              <a:t>i</a:t>
            </a:r>
            <a:r>
              <a:rPr kumimoji="1" lang="en-GB" altLang="zh-CN" b="1" dirty="0">
                <a:latin typeface="微软雅黑" panose="020B0503020204020204" pitchFamily="34" charset="-122"/>
              </a:rPr>
              <a:t>’+1) </a:t>
            </a:r>
            <a:br>
              <a:rPr kumimoji="1" lang="en-GB" altLang="zh-CN" b="1" dirty="0">
                <a:latin typeface="微软雅黑" panose="020B0503020204020204" pitchFamily="34" charset="-122"/>
              </a:rPr>
            </a:br>
            <a:r>
              <a:rPr kumimoji="1" lang="en-GB" altLang="zh-CN" dirty="0">
                <a:latin typeface="微软雅黑" panose="020B0503020204020204" pitchFamily="34" charset="-122"/>
              </a:rPr>
              <a:t>if sees </a:t>
            </a:r>
            <a:r>
              <a:rPr kumimoji="1" lang="en-GB" altLang="zh-CN" b="1" dirty="0">
                <a:latin typeface="微软雅黑" panose="020B0503020204020204" pitchFamily="34" charset="-122"/>
              </a:rPr>
              <a:t>T</a:t>
            </a:r>
            <a:r>
              <a:rPr kumimoji="1" lang="en-GB" altLang="zh-CN" dirty="0">
                <a:latin typeface="微软雅黑" panose="020B0503020204020204" pitchFamily="34" charset="-122"/>
              </a:rPr>
              <a:t> from another server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an 55"/>
          <p:cNvSpPr/>
          <p:nvPr/>
        </p:nvSpPr>
        <p:spPr>
          <a:xfrm>
            <a:off x="3202625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Can 55"/>
          <p:cNvSpPr/>
          <p:nvPr/>
        </p:nvSpPr>
        <p:spPr>
          <a:xfrm>
            <a:off x="5292080" y="4225652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41"/>
          <p:cNvSpPr/>
          <p:nvPr/>
        </p:nvSpPr>
        <p:spPr>
          <a:xfrm>
            <a:off x="2938552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Server0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1"/>
          <p:cNvSpPr/>
          <p:nvPr/>
        </p:nvSpPr>
        <p:spPr>
          <a:xfrm>
            <a:off x="5076056" y="46577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3808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4402" y="3668165"/>
            <a:ext cx="9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en-US" altLang="zh-CN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187624" y="3234707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Srv0: Add X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[2, 2]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572000" y="3237303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Srv1: Add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[1, 3]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3515096" y="3443844"/>
            <a:ext cx="2551685" cy="299130"/>
          </a:xfrm>
          <a:custGeom>
            <a:avLst/>
            <a:gdLst>
              <a:gd name="connsiteX0" fmla="*/ 2291938 w 2551685"/>
              <a:gd name="connsiteY0" fmla="*/ 0 h 299130"/>
              <a:gd name="connsiteX1" fmla="*/ 2493818 w 2551685"/>
              <a:gd name="connsiteY1" fmla="*/ 296883 h 299130"/>
              <a:gd name="connsiteX2" fmla="*/ 1377538 w 2551685"/>
              <a:gd name="connsiteY2" fmla="*/ 142504 h 299130"/>
              <a:gd name="connsiteX3" fmla="*/ 0 w 2551685"/>
              <a:gd name="connsiteY3" fmla="*/ 261257 h 2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685" h="299130">
                <a:moveTo>
                  <a:pt x="2291938" y="0"/>
                </a:moveTo>
                <a:cubicBezTo>
                  <a:pt x="2469078" y="136566"/>
                  <a:pt x="2646218" y="273132"/>
                  <a:pt x="2493818" y="296883"/>
                </a:cubicBezTo>
                <a:cubicBezTo>
                  <a:pt x="2341418" y="320634"/>
                  <a:pt x="1793174" y="148442"/>
                  <a:pt x="1377538" y="142504"/>
                </a:cubicBezTo>
                <a:cubicBezTo>
                  <a:pt x="961902" y="136566"/>
                  <a:pt x="480951" y="198911"/>
                  <a:pt x="0" y="26125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4021596" y="3505572"/>
            <a:ext cx="792088" cy="279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1187624" y="3470408"/>
            <a:ext cx="2448272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Srv0: Delete Y with </a:t>
            </a: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[3, 4]</a:t>
            </a:r>
            <a:r>
              <a:rPr lang="en-US" altLang="zh-CN" sz="1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360" y="3797935"/>
            <a:ext cx="2724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这里在同步之后为</a:t>
            </a:r>
            <a:r>
              <a:rPr lang="en-US" altLang="zh-CN" sz="1600"/>
              <a:t>[2,4],</a:t>
            </a:r>
            <a:r>
              <a:rPr lang="zh-CN" altLang="en-US" sz="1600"/>
              <a:t>之后</a:t>
            </a:r>
            <a:r>
              <a:rPr lang="en-US" altLang="zh-CN" sz="1600"/>
              <a:t>srv0</a:t>
            </a:r>
            <a:r>
              <a:rPr lang="zh-CN" altLang="en-US" sz="1600"/>
              <a:t>进行了</a:t>
            </a:r>
            <a:r>
              <a:rPr lang="en-US" altLang="zh-CN" sz="1600"/>
              <a:t>delete Y</a:t>
            </a:r>
            <a:r>
              <a:rPr lang="zh-CN" altLang="en-US" sz="1600"/>
              <a:t>，所以新的</a:t>
            </a:r>
            <a:r>
              <a:rPr lang="en-US" altLang="zh-CN" sz="1600"/>
              <a:t>srv0</a:t>
            </a:r>
            <a:r>
              <a:rPr lang="zh-CN" altLang="en-US" sz="1600"/>
              <a:t>时间为</a:t>
            </a:r>
            <a:r>
              <a:rPr lang="en-US" altLang="zh-CN" sz="1600"/>
              <a:t>[3,4]</a:t>
            </a:r>
            <a:r>
              <a:rPr lang="zh-CN" altLang="en-US" sz="1600"/>
              <a:t>，因为这时候还没有将</a:t>
            </a:r>
            <a:r>
              <a:rPr lang="en-US" altLang="zh-CN" sz="1600"/>
              <a:t>delete Y</a:t>
            </a:r>
            <a:r>
              <a:rPr lang="zh-CN" altLang="en-US" sz="1600"/>
              <a:t>操作同步到</a:t>
            </a:r>
            <a:r>
              <a:rPr lang="en-US" altLang="zh-CN" sz="1600"/>
              <a:t>srv1</a:t>
            </a:r>
            <a:r>
              <a:rPr lang="zh-CN" altLang="en-US" sz="1600"/>
              <a:t>，所以</a:t>
            </a:r>
            <a:r>
              <a:rPr lang="en-US" altLang="zh-CN" sz="1600"/>
              <a:t>srv1</a:t>
            </a:r>
            <a:r>
              <a:rPr lang="zh-CN" altLang="en-US" sz="1600"/>
              <a:t>时间不需要修改</a:t>
            </a:r>
            <a:endParaRPr lang="zh-CN" altLang="en-US" sz="1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vs. Vector clock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captures the causal relationships between events 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In comparison: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Lamport</a:t>
            </a:r>
            <a:r>
              <a:rPr kumimoji="1" lang="en-US" altLang="zh-CN" dirty="0">
                <a:solidFill>
                  <a:srgbClr val="FF0000"/>
                </a:solidFill>
              </a:rPr>
              <a:t> clock: total order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Vector clock: partial order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Our current usage of clock is still </a:t>
            </a:r>
            <a:r>
              <a:rPr kumimoji="1" lang="en-US" altLang="zh-CN" dirty="0" err="1"/>
              <a:t>lamport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Sufficient to order events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Save space for storing the clock(vector lock</a:t>
            </a:r>
            <a:r>
              <a:rPr kumimoji="1" lang="zh-CN" altLang="en-US" dirty="0"/>
              <a:t>大小与机器数量成正比，空间占用过大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r>
              <a:rPr kumimoji="1" lang="en-US" altLang="zh-CN" dirty="0"/>
              <a:t>We will see the adoption of vector clock in later classes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Lamport</a:t>
            </a:r>
            <a:r>
              <a:rPr kumimoji="1" lang="en-US" altLang="zh-CN" dirty="0"/>
              <a:t> clock in our previous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3895328"/>
            <a:ext cx="8229600" cy="1401634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Note that we assume updates apply to local storage immediately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So that we can see the latest results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Inconsistency will be rollback and replay later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2"/>
          <p:cNvSpPr/>
          <p:nvPr/>
        </p:nvSpPr>
        <p:spPr>
          <a:xfrm>
            <a:off x="6044830" y="1940372"/>
            <a:ext cx="779381" cy="300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Sees X</a:t>
            </a:r>
            <a:endParaRPr lang="en-US" altLang="zh-CN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1679476" y="1938500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X to </a:t>
            </a:r>
            <a:b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album w/ aid</a:t>
            </a:r>
            <a:endParaRPr lang="zh-CN" alt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2408000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48"/>
          <p:cNvSpPr/>
          <p:nvPr/>
        </p:nvSpPr>
        <p:spPr>
          <a:xfrm>
            <a:off x="29845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SRV1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49"/>
          <p:cNvSpPr/>
          <p:nvPr/>
        </p:nvSpPr>
        <p:spPr>
          <a:xfrm>
            <a:off x="5212000" y="1488500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0" name="Curved Connector 53"/>
          <p:cNvCxnSpPr>
            <a:stCxn id="12" idx="3"/>
            <a:endCxn id="11" idx="3"/>
          </p:cNvCxnSpPr>
          <p:nvPr/>
        </p:nvCxnSpPr>
        <p:spPr>
          <a:xfrm rot="5400000">
            <a:off x="4484225" y="1427380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55"/>
          <p:cNvSpPr/>
          <p:nvPr/>
        </p:nvSpPr>
        <p:spPr>
          <a:xfrm>
            <a:off x="3877449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Can 56"/>
          <p:cNvSpPr/>
          <p:nvPr/>
        </p:nvSpPr>
        <p:spPr>
          <a:xfrm>
            <a:off x="4719145" y="15787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57"/>
          <p:cNvSpPr/>
          <p:nvPr/>
        </p:nvSpPr>
        <p:spPr>
          <a:xfrm>
            <a:off x="1143000" y="1523000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" name="Straight Arrow Connector 58"/>
          <p:cNvCxnSpPr>
            <a:stCxn id="13" idx="3"/>
          </p:cNvCxnSpPr>
          <p:nvPr/>
        </p:nvCxnSpPr>
        <p:spPr>
          <a:xfrm>
            <a:off x="2043000" y="1733000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9"/>
          <p:cNvSpPr/>
          <p:nvPr/>
        </p:nvSpPr>
        <p:spPr>
          <a:xfrm>
            <a:off x="6897178" y="1518500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60"/>
          <p:cNvCxnSpPr>
            <a:stCxn id="9" idx="3"/>
            <a:endCxn id="15" idx="1"/>
          </p:cNvCxnSpPr>
          <p:nvPr/>
        </p:nvCxnSpPr>
        <p:spPr>
          <a:xfrm>
            <a:off x="5992000" y="1713500"/>
            <a:ext cx="905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9"/>
          <p:cNvSpPr/>
          <p:nvPr/>
        </p:nvSpPr>
        <p:spPr>
          <a:xfrm>
            <a:off x="4249305" y="2241040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1"/>
          <p:cNvSpPr/>
          <p:nvPr/>
        </p:nvSpPr>
        <p:spPr>
          <a:xfrm>
            <a:off x="2279438" y="2568000"/>
            <a:ext cx="121700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 &lt;10, Srv1&gt;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39"/>
          <p:cNvSpPr/>
          <p:nvPr/>
        </p:nvSpPr>
        <p:spPr>
          <a:xfrm>
            <a:off x="5461000" y="2889295"/>
            <a:ext cx="17908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Srv2 re-run “add X”</a:t>
            </a:r>
            <a:endParaRPr lang="en-US" altLang="zh-CN" sz="15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Arrow Connector 33"/>
          <p:cNvCxnSpPr/>
          <p:nvPr/>
        </p:nvCxnSpPr>
        <p:spPr>
          <a:xfrm>
            <a:off x="3496440" y="2733500"/>
            <a:ext cx="1964561" cy="28184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/>
          <p:cNvSpPr/>
          <p:nvPr/>
        </p:nvSpPr>
        <p:spPr>
          <a:xfrm>
            <a:off x="6325544" y="136150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52"/>
          <p:cNvSpPr/>
          <p:nvPr/>
        </p:nvSpPr>
        <p:spPr>
          <a:xfrm>
            <a:off x="2985094" y="1083642"/>
            <a:ext cx="9284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Time=11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54"/>
          <p:cNvSpPr/>
          <p:nvPr/>
        </p:nvSpPr>
        <p:spPr>
          <a:xfrm>
            <a:off x="4826001" y="1080794"/>
            <a:ext cx="8178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Time=8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Connector 61"/>
          <p:cNvCxnSpPr/>
          <p:nvPr/>
        </p:nvCxnSpPr>
        <p:spPr>
          <a:xfrm>
            <a:off x="34925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2"/>
          <p:cNvCxnSpPr/>
          <p:nvPr/>
        </p:nvCxnSpPr>
        <p:spPr>
          <a:xfrm>
            <a:off x="5461000" y="2073500"/>
            <a:ext cx="0" cy="180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Challenge remains: Local writes are tentative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/>
          <a:lstStyle/>
          <a:p>
            <a:r>
              <a:rPr kumimoji="1" lang="en-GB" altLang="zh-CN" dirty="0"/>
              <a:t>Recall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For performance, we place a write immediately at the local node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However, the write may be </a:t>
            </a:r>
            <a:r>
              <a:rPr kumimoji="1" lang="en-GB" altLang="zh-CN" b="1" dirty="0">
                <a:solidFill>
                  <a:srgbClr val="C00000"/>
                </a:solidFill>
              </a:rPr>
              <a:t>unstable</a:t>
            </a:r>
            <a:r>
              <a:rPr kumimoji="1" lang="en-GB" altLang="zh-CN" dirty="0"/>
              <a:t> 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E.g., Never know if there’s some other photo from servers you haven’t yet synced</a:t>
            </a:r>
            <a:endParaRPr kumimoji="1" lang="en-GB" altLang="zh-CN" sz="1800" dirty="0"/>
          </a:p>
          <a:p>
            <a:pPr lvl="1"/>
            <a:r>
              <a:rPr kumimoji="1" lang="en-GB" altLang="zh-CN" dirty="0"/>
              <a:t>Our previous solution will re-run all update functions, starting from empty storage state</a:t>
            </a:r>
            <a:endParaRPr kumimoji="1" lang="en-GB" altLang="zh-CN" dirty="0"/>
          </a:p>
          <a:p>
            <a:pPr lvl="2"/>
            <a:r>
              <a:rPr kumimoji="1" lang="en-GB" altLang="zh-CN" sz="1800" dirty="0">
                <a:solidFill>
                  <a:srgbClr val="FF0000"/>
                </a:solidFill>
              </a:rPr>
              <a:t>Inefficient</a:t>
            </a:r>
            <a:r>
              <a:rPr kumimoji="1" lang="en-GB" altLang="zh-CN" sz="1800" dirty="0"/>
              <a:t> </a:t>
            </a:r>
            <a:endParaRPr kumimoji="1" lang="en-GB" altLang="zh-CN" sz="1800" dirty="0"/>
          </a:p>
          <a:p>
            <a:r>
              <a:rPr kumimoji="1" lang="en-GB" altLang="zh-CN" dirty="0"/>
              <a:t>Question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Can we </a:t>
            </a:r>
            <a:r>
              <a:rPr kumimoji="1" lang="en-GB" altLang="zh-CN" dirty="0">
                <a:solidFill>
                  <a:srgbClr val="FF0000"/>
                </a:solidFill>
              </a:rPr>
              <a:t>avoid re-run all</a:t>
            </a:r>
            <a:r>
              <a:rPr kumimoji="1" lang="en-GB" altLang="zh-CN" dirty="0"/>
              <a:t> the update functions? </a:t>
            </a:r>
            <a:endParaRPr kumimoji="1" lang="en-GB" altLang="zh-CN" dirty="0"/>
          </a:p>
          <a:p>
            <a:pPr lvl="1"/>
            <a:endParaRPr kumimoji="1" lang="en-GB" altLang="zh-CN" dirty="0"/>
          </a:p>
          <a:p>
            <a:pPr lvl="2"/>
            <a:endParaRPr kumimoji="1" lang="en-GB" altLang="zh-CN" dirty="0"/>
          </a:p>
          <a:p>
            <a:pPr lvl="1"/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Idea: distinguish tentative writes from stable ones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Each server’s log consists of 2 portions: </a:t>
            </a:r>
            <a:endParaRPr lang="en-GB" altLang="zh-CN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Stable writes, followed by</a:t>
            </a:r>
            <a:endParaRPr lang="en-GB" altLang="zh-CN" dirty="0">
              <a:solidFill>
                <a:srgbClr val="FF0000"/>
              </a:solidFill>
            </a:endParaRPr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Tentative writes</a:t>
            </a:r>
            <a:r>
              <a:rPr lang="en-GB" altLang="zh-CN" dirty="0"/>
              <a:t> </a:t>
            </a:r>
            <a:endParaRPr lang="en-GB" altLang="zh-CN" dirty="0"/>
          </a:p>
          <a:p>
            <a:r>
              <a:rPr lang="en-GB" altLang="zh-CN" dirty="0"/>
              <a:t>Stable writes are not rolled backup upon sync </a:t>
            </a:r>
            <a:endParaRPr lang="en-GB" altLang="zh-CN" dirty="0"/>
          </a:p>
          <a:p>
            <a:r>
              <a:rPr lang="en-GB" altLang="zh-CN" dirty="0"/>
              <a:t>Question</a:t>
            </a:r>
            <a:endParaRPr lang="en-GB" altLang="zh-CN" dirty="0"/>
          </a:p>
          <a:p>
            <a:pPr lvl="1"/>
            <a:r>
              <a:rPr lang="en-GB" altLang="zh-CN" dirty="0"/>
              <a:t>How to determine which writes are stable? (hint: using the </a:t>
            </a:r>
            <a:r>
              <a:rPr lang="en-GB" altLang="zh-CN" dirty="0" err="1"/>
              <a:t>lamport</a:t>
            </a:r>
            <a:r>
              <a:rPr lang="en-GB" altLang="zh-CN" dirty="0"/>
              <a:t> clock!)</a:t>
            </a:r>
            <a:endParaRPr lang="en-GB" altLang="zh-CN" dirty="0"/>
          </a:p>
          <a:p>
            <a:r>
              <a:rPr lang="en-GB" altLang="zh-CN" dirty="0"/>
              <a:t>Answer</a:t>
            </a:r>
            <a:endParaRPr lang="en-GB" altLang="zh-CN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An update (W) is stable </a:t>
            </a:r>
            <a:r>
              <a:rPr lang="en-GB" altLang="zh-CN" dirty="0" err="1">
                <a:solidFill>
                  <a:srgbClr val="FF0000"/>
                </a:solidFill>
              </a:rPr>
              <a:t>iff</a:t>
            </a:r>
            <a:r>
              <a:rPr lang="en-GB" altLang="zh-CN" dirty="0">
                <a:solidFill>
                  <a:srgbClr val="FF0000"/>
                </a:solidFill>
              </a:rPr>
              <a:t> no entries will have a </a:t>
            </a:r>
            <a:r>
              <a:rPr lang="en-GB" altLang="zh-CN" dirty="0" err="1">
                <a:solidFill>
                  <a:srgbClr val="FF0000"/>
                </a:solidFill>
              </a:rPr>
              <a:t>lamport</a:t>
            </a:r>
            <a:r>
              <a:rPr lang="en-GB" altLang="zh-CN" dirty="0">
                <a:solidFill>
                  <a:srgbClr val="FF0000"/>
                </a:solidFill>
              </a:rPr>
              <a:t>  timestamp &lt;  W</a:t>
            </a:r>
            <a:r>
              <a:rPr lang="en-GB" altLang="zh-CN" dirty="0"/>
              <a:t> </a:t>
            </a:r>
            <a:endParaRPr lang="en-GB" altLang="zh-CN" dirty="0"/>
          </a:p>
          <a:p>
            <a:pPr lvl="1"/>
            <a:endParaRPr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1010" y="4519930"/>
            <a:ext cx="723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</a:t>
            </a:r>
            <a:r>
              <a:rPr lang="zh-CN" altLang="en-US" sz="1600"/>
              <a:t>即某个</a:t>
            </a:r>
            <a:r>
              <a:rPr lang="en-US" altLang="zh-CN" sz="1600"/>
              <a:t>update</a:t>
            </a:r>
            <a:r>
              <a:rPr lang="zh-CN" altLang="en-US" sz="1600"/>
              <a:t>拥有当前的最小的</a:t>
            </a:r>
            <a:r>
              <a:rPr lang="en-US" altLang="zh-CN" sz="1600"/>
              <a:t>lamport lock</a:t>
            </a:r>
            <a:r>
              <a:rPr lang="zh-CN" altLang="en-US" sz="1600"/>
              <a:t>时间戳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De-centralized 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888432"/>
          </a:xfrm>
        </p:spPr>
        <p:txBody>
          <a:bodyPr/>
          <a:lstStyle/>
          <a:p>
            <a:r>
              <a:rPr kumimoji="1" lang="en-GB" altLang="zh-CN" dirty="0"/>
              <a:t>Commit (write) scheme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Update &lt;10, A&gt; is </a:t>
            </a:r>
            <a:r>
              <a:rPr kumimoji="1" lang="en-US" altLang="zh-CN" b="1" dirty="0">
                <a:solidFill>
                  <a:srgbClr val="C00000"/>
                </a:solidFill>
              </a:rPr>
              <a:t>stable</a:t>
            </a:r>
            <a:r>
              <a:rPr kumimoji="1" lang="en-US" altLang="zh-CN" dirty="0"/>
              <a:t> if all nodes have seen all updates with time &lt;= 10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Because it will never see a timestamp &lt; 10 (according to the rule of </a:t>
            </a:r>
            <a:r>
              <a:rPr kumimoji="1" lang="en-US" altLang="zh-CN" sz="1800" dirty="0" err="1"/>
              <a:t>lamport</a:t>
            </a:r>
            <a:r>
              <a:rPr kumimoji="1" lang="en-US" altLang="zh-CN" sz="1800" dirty="0"/>
              <a:t> time) </a:t>
            </a:r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pPr lvl="2"/>
            <a:r>
              <a:rPr kumimoji="1" lang="en-US" altLang="zh-CN" sz="1800" dirty="0"/>
              <a:t>Still so many writes may be rolled back on re-connect </a:t>
            </a:r>
            <a:endParaRPr kumimoji="1" lang="en-US" altLang="zh-CN" sz="1800" dirty="0"/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8585" y="2980055"/>
            <a:ext cx="8578215" cy="31242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If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node is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offline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stable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portion of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logs stops growing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one: store the photos </a:t>
            </a:r>
            <a:r>
              <a:rPr kumimoji="1" lang="en-US" altLang="zh-CN" dirty="0">
                <a:solidFill>
                  <a:srgbClr val="0070C0"/>
                </a:solidFill>
              </a:rPr>
              <a:t>locally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2464858"/>
            <a:ext cx="8229600" cy="3250142"/>
          </a:xfrm>
        </p:spPr>
        <p:txBody>
          <a:bodyPr/>
          <a:lstStyle/>
          <a:p>
            <a:r>
              <a:rPr kumimoji="1" lang="en-US" altLang="zh-CN" dirty="0"/>
              <a:t>We directly store the photos on the phone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w/ a single-node key-value store</a:t>
            </a:r>
            <a:endParaRPr kumimoji="1" lang="en-US" altLang="zh-CN" dirty="0"/>
          </a:p>
          <a:p>
            <a:r>
              <a:rPr kumimoji="1" lang="en-US" altLang="zh-CN" dirty="0"/>
              <a:t>Pros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Optimal </a:t>
            </a:r>
            <a:r>
              <a:rPr kumimoji="1" lang="en-US" altLang="zh-CN" dirty="0">
                <a:solidFill>
                  <a:srgbClr val="FF0000"/>
                </a:solidFill>
              </a:rPr>
              <a:t>access performance </a:t>
            </a:r>
            <a:endParaRPr kumimoji="1" lang="en-US" altLang="zh-CN" dirty="0"/>
          </a:p>
          <a:p>
            <a:r>
              <a:rPr kumimoji="1" lang="en-US" altLang="zh-CN" dirty="0"/>
              <a:t>Cons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FF0000"/>
                </a:solidFill>
              </a:rPr>
              <a:t>fault tolerant support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Cannot share</a:t>
            </a:r>
            <a:r>
              <a:rPr kumimoji="1" lang="en-US" altLang="zh-CN" dirty="0"/>
              <a:t> with others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Group 84"/>
          <p:cNvGrpSpPr/>
          <p:nvPr/>
        </p:nvGrpSpPr>
        <p:grpSpPr>
          <a:xfrm>
            <a:off x="5187950" y="1048836"/>
            <a:ext cx="2730500" cy="2450224"/>
            <a:chOff x="5334000" y="3460531"/>
            <a:chExt cx="3276600" cy="2940269"/>
          </a:xfrm>
        </p:grpSpPr>
        <p:sp>
          <p:nvSpPr>
            <p:cNvPr id="8" name="Rectangle 7"/>
            <p:cNvSpPr/>
            <p:nvPr/>
          </p:nvSpPr>
          <p:spPr>
            <a:xfrm>
              <a:off x="5486400" y="3460531"/>
              <a:ext cx="3124200" cy="1245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 Gallery</a:t>
              </a:r>
              <a:endParaRPr lang="en-US" altLang="zh-CN" sz="15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799" y="3947457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Album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(aid=0)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6689" y="3934281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Album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(aid=1)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1" name="Rectangle 4"/>
            <p:cNvSpPr/>
            <p:nvPr/>
          </p:nvSpPr>
          <p:spPr>
            <a:xfrm>
              <a:off x="7966502" y="4091942"/>
              <a:ext cx="394723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/>
            <p:nvPr/>
          </p:nvSpPr>
          <p:spPr>
            <a:xfrm>
              <a:off x="5334000" y="5273007"/>
              <a:ext cx="972000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endPara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=2)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5486400" y="5425407"/>
              <a:ext cx="972000" cy="576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endPara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=1)</a:t>
              </a:r>
              <a:endParaRPr lang="zh-CN" altLang="en-US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5638800" y="5577807"/>
              <a:ext cx="972000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endPara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6813972" y="5367600"/>
              <a:ext cx="972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=2)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6" name="Rectangle 20"/>
            <p:cNvSpPr/>
            <p:nvPr/>
          </p:nvSpPr>
          <p:spPr>
            <a:xfrm>
              <a:off x="6966372" y="5520000"/>
              <a:ext cx="972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=1)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7118772" y="5672400"/>
              <a:ext cx="972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8" name="Straight Connector 6"/>
            <p:cNvCxnSpPr/>
            <p:nvPr/>
          </p:nvCxnSpPr>
          <p:spPr>
            <a:xfrm flipH="1">
              <a:off x="5334000" y="4553607"/>
              <a:ext cx="304800" cy="719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5"/>
            <p:cNvCxnSpPr/>
            <p:nvPr/>
          </p:nvCxnSpPr>
          <p:spPr>
            <a:xfrm flipH="1">
              <a:off x="6610800" y="4553607"/>
              <a:ext cx="203172" cy="11019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2"/>
            <p:cNvCxnSpPr/>
            <p:nvPr/>
          </p:nvCxnSpPr>
          <p:spPr>
            <a:xfrm>
              <a:off x="7785972" y="4553607"/>
              <a:ext cx="457200" cy="1295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5"/>
            <p:cNvCxnSpPr/>
            <p:nvPr/>
          </p:nvCxnSpPr>
          <p:spPr>
            <a:xfrm flipH="1">
              <a:off x="6813972" y="4553607"/>
              <a:ext cx="122717" cy="8382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53"/>
            <p:cNvSpPr/>
            <p:nvPr/>
          </p:nvSpPr>
          <p:spPr>
            <a:xfrm>
              <a:off x="7271172" y="5824800"/>
              <a:ext cx="972000" cy="57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Photo</a:t>
              </a:r>
              <a:b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(</a:t>
              </a:r>
              <a:r>
                <a:rPr lang="en-US" altLang="zh-CN" sz="166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pid</a:t>
              </a:r>
              <a:r>
                <a:rPr lang="en-US" altLang="zh-CN" sz="1665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=0)</a:t>
              </a:r>
              <a:endPara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99737" y="1179814"/>
            <a:ext cx="3604682" cy="1270000"/>
            <a:chOff x="294889" y="4457986"/>
            <a:chExt cx="3604682" cy="1270000"/>
          </a:xfrm>
        </p:grpSpPr>
        <p:pic>
          <p:nvPicPr>
            <p:cNvPr id="25" name="Picture 2" descr="照片」- 官方的Apple 支援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967" y="4548500"/>
              <a:ext cx="894522" cy="8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Create your own short films with HUAWEI Gallery | HUAWEI Support Australi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231" y="4621003"/>
              <a:ext cx="760340" cy="76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89" y="4457986"/>
              <a:ext cx="1270000" cy="1270000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929889" y="4858356"/>
              <a:ext cx="159980" cy="12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线连接符 28"/>
            <p:cNvCxnSpPr>
              <a:stCxn id="28" idx="0"/>
            </p:cNvCxnSpPr>
            <p:nvPr/>
          </p:nvCxnSpPr>
          <p:spPr>
            <a:xfrm flipV="1">
              <a:off x="1009879" y="4621003"/>
              <a:ext cx="905088" cy="23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28" idx="2"/>
            </p:cNvCxnSpPr>
            <p:nvPr/>
          </p:nvCxnSpPr>
          <p:spPr>
            <a:xfrm>
              <a:off x="1009879" y="4985356"/>
              <a:ext cx="978320" cy="452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Centralized approach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Commit scheme 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GB" altLang="zh-CN" dirty="0"/>
              <a:t>One server designated “</a:t>
            </a:r>
            <a:r>
              <a:rPr kumimoji="1" lang="en-GB" altLang="zh-CN" b="1" dirty="0">
                <a:solidFill>
                  <a:srgbClr val="C00000"/>
                </a:solidFill>
              </a:rPr>
              <a:t>primary</a:t>
            </a:r>
            <a:r>
              <a:rPr kumimoji="1" lang="en-GB" altLang="zh-CN" dirty="0"/>
              <a:t>”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Assign a total commit order: CSN to each write </a:t>
            </a:r>
            <a:endParaRPr kumimoji="1" lang="en-GB" altLang="zh-CN" sz="1800" dirty="0"/>
          </a:p>
          <a:p>
            <a:pPr lvl="2"/>
            <a:r>
              <a:rPr kumimoji="1" lang="en-GB" altLang="zh-CN" sz="1800" dirty="0"/>
              <a:t>Complete timestamp: &lt;</a:t>
            </a:r>
            <a:r>
              <a:rPr kumimoji="1" lang="en-GB" altLang="zh-CN" sz="1800" b="1" dirty="0">
                <a:solidFill>
                  <a:schemeClr val="tx1"/>
                </a:solidFill>
              </a:rPr>
              <a:t>CSN</a:t>
            </a:r>
            <a:r>
              <a:rPr kumimoji="1" lang="en-GB" altLang="zh-CN" sz="1800" dirty="0"/>
              <a:t>, local-TS, </a:t>
            </a:r>
            <a:r>
              <a:rPr kumimoji="1" lang="en-GB" altLang="zh-CN" sz="1800" dirty="0" err="1"/>
              <a:t>SrvID</a:t>
            </a:r>
            <a:r>
              <a:rPr kumimoji="1" lang="en-GB" altLang="zh-CN" sz="1800" dirty="0"/>
              <a:t>&gt;</a:t>
            </a:r>
            <a:endParaRPr kumimoji="1" lang="en-GB" altLang="zh-CN" sz="1800" dirty="0"/>
          </a:p>
          <a:p>
            <a:pPr lvl="2"/>
            <a:r>
              <a:rPr kumimoji="1" lang="en-GB" altLang="zh-CN" sz="1800" dirty="0"/>
              <a:t>Any write </a:t>
            </a:r>
            <a:r>
              <a:rPr kumimoji="1" lang="en-GB" altLang="zh-CN" sz="1800" dirty="0">
                <a:solidFill>
                  <a:srgbClr val="FF0000"/>
                </a:solidFill>
              </a:rPr>
              <a:t>with a known CSN is stable</a:t>
            </a:r>
            <a:endParaRPr kumimoji="1" lang="en-GB" altLang="zh-CN" sz="1800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GB" altLang="zh-CN" dirty="0"/>
              <a:t>All stable writes </a:t>
            </a:r>
            <a:r>
              <a:rPr kumimoji="1" lang="en-GB" altLang="zh-CN" dirty="0">
                <a:solidFill>
                  <a:srgbClr val="FF0000"/>
                </a:solidFill>
              </a:rPr>
              <a:t>are ordered before tentative writes</a:t>
            </a:r>
            <a:endParaRPr kumimoji="1" lang="en-GB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GB" altLang="zh-CN" dirty="0"/>
              <a:t>CSNs are exchanged between servers</a:t>
            </a:r>
            <a:endParaRPr kumimoji="1" lang="en-GB" altLang="zh-CN" dirty="0"/>
          </a:p>
          <a:p>
            <a:pPr lvl="2"/>
            <a:r>
              <a:rPr kumimoji="1" lang="en-GB" altLang="zh-CN" sz="1800" dirty="0">
                <a:solidFill>
                  <a:srgbClr val="FF0000"/>
                </a:solidFill>
              </a:rPr>
              <a:t>CSNs define a total order</a:t>
            </a:r>
            <a:r>
              <a:rPr kumimoji="1" lang="en-GB" altLang="zh-CN" sz="1800" dirty="0"/>
              <a:t> for committed update</a:t>
            </a:r>
            <a:endParaRPr kumimoji="1" lang="en-GB" altLang="zh-CN" sz="1800" dirty="0"/>
          </a:p>
          <a:p>
            <a:pPr marL="1200150" lvl="2" indent="-342900">
              <a:buFont typeface="+mj-ea"/>
              <a:buAutoNum type="circleNumDbPlain"/>
            </a:pPr>
            <a:endParaRPr kumimoji="1" lang="en-GB" altLang="zh-CN" sz="1800" dirty="0"/>
          </a:p>
          <a:p>
            <a:pPr marL="417195" lvl="1" indent="-342900">
              <a:buFont typeface="+mj-ea"/>
              <a:buAutoNum type="circleNumDbPlain"/>
            </a:pPr>
            <a:endParaRPr kumimoji="1" lang="en-GB" altLang="zh-CN" sz="1600" dirty="0"/>
          </a:p>
          <a:p>
            <a:pPr lvl="1"/>
            <a:endParaRPr kumimoji="1" lang="en-GB" altLang="zh-CN" sz="1600" dirty="0"/>
          </a:p>
          <a:p>
            <a:pPr lvl="2"/>
            <a:endParaRPr kumimoji="1" lang="en-GB" altLang="zh-CN" sz="180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6"/>
          <p:cNvSpPr/>
          <p:nvPr/>
        </p:nvSpPr>
        <p:spPr>
          <a:xfrm>
            <a:off x="5292090" y="1155700"/>
            <a:ext cx="2600325" cy="27686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CSN: Commit-Seq-No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4"/>
          <p:cNvSpPr/>
          <p:nvPr/>
        </p:nvSpPr>
        <p:spPr>
          <a:xfrm>
            <a:off x="4643438" y="1418518"/>
            <a:ext cx="701259" cy="577979"/>
          </a:xfrm>
          <a:custGeom>
            <a:avLst/>
            <a:gdLst>
              <a:gd name="connsiteX0" fmla="*/ 740980 w 740980"/>
              <a:gd name="connsiteY0" fmla="*/ 0 h 725213"/>
              <a:gd name="connsiteX1" fmla="*/ 488731 w 740980"/>
              <a:gd name="connsiteY1" fmla="*/ 346841 h 725213"/>
              <a:gd name="connsiteX2" fmla="*/ 677918 w 740980"/>
              <a:gd name="connsiteY2" fmla="*/ 614855 h 725213"/>
              <a:gd name="connsiteX3" fmla="*/ 0 w 740980"/>
              <a:gd name="connsiteY3" fmla="*/ 725213 h 725213"/>
              <a:gd name="connsiteX0-1" fmla="*/ 817656 w 817656"/>
              <a:gd name="connsiteY0-2" fmla="*/ 0 h 632984"/>
              <a:gd name="connsiteX1-3" fmla="*/ 565407 w 817656"/>
              <a:gd name="connsiteY1-4" fmla="*/ 346841 h 632984"/>
              <a:gd name="connsiteX2-5" fmla="*/ 754594 w 817656"/>
              <a:gd name="connsiteY2-6" fmla="*/ 614855 h 632984"/>
              <a:gd name="connsiteX3-7" fmla="*/ 0 w 817656"/>
              <a:gd name="connsiteY3-8" fmla="*/ 577979 h 632984"/>
              <a:gd name="connsiteX0-9" fmla="*/ 817656 w 817656"/>
              <a:gd name="connsiteY0-10" fmla="*/ 0 h 577979"/>
              <a:gd name="connsiteX1-11" fmla="*/ 565407 w 817656"/>
              <a:gd name="connsiteY1-12" fmla="*/ 346841 h 577979"/>
              <a:gd name="connsiteX2-13" fmla="*/ 74096 w 817656"/>
              <a:gd name="connsiteY2-14" fmla="*/ 204150 h 577979"/>
              <a:gd name="connsiteX3-15" fmla="*/ 0 w 817656"/>
              <a:gd name="connsiteY3-16" fmla="*/ 577979 h 577979"/>
              <a:gd name="connsiteX0-17" fmla="*/ 867347 w 867347"/>
              <a:gd name="connsiteY0-18" fmla="*/ 0 h 577979"/>
              <a:gd name="connsiteX1-19" fmla="*/ 615098 w 867347"/>
              <a:gd name="connsiteY1-20" fmla="*/ 346841 h 577979"/>
              <a:gd name="connsiteX2-21" fmla="*/ 123787 w 867347"/>
              <a:gd name="connsiteY2-22" fmla="*/ 204150 h 577979"/>
              <a:gd name="connsiteX3-23" fmla="*/ 49691 w 867347"/>
              <a:gd name="connsiteY3-24" fmla="*/ 577979 h 577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67347" h="577979">
                <a:moveTo>
                  <a:pt x="867347" y="0"/>
                </a:moveTo>
                <a:cubicBezTo>
                  <a:pt x="746477" y="122182"/>
                  <a:pt x="739025" y="312816"/>
                  <a:pt x="615098" y="346841"/>
                </a:cubicBezTo>
                <a:cubicBezTo>
                  <a:pt x="491171" y="380866"/>
                  <a:pt x="205242" y="141088"/>
                  <a:pt x="123787" y="204150"/>
                </a:cubicBezTo>
                <a:cubicBezTo>
                  <a:pt x="42332" y="267212"/>
                  <a:pt x="-64210" y="368351"/>
                  <a:pt x="49691" y="577979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761747" y="4508604"/>
            <a:ext cx="5311786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as long as the primary is up, writes can be committed and stabilized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9093696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Does CSN order preserve </a:t>
            </a:r>
            <a:r>
              <a:rPr lang="en-GB" altLang="zh-CN" dirty="0"/>
              <a:t>causality?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Complete timestamp: </a:t>
            </a:r>
            <a:r>
              <a:rPr lang="en-GB" altLang="zh-CN" dirty="0">
                <a:solidFill>
                  <a:srgbClr val="FF0000"/>
                </a:solidFill>
              </a:rPr>
              <a:t>&lt;CSN, local-TS, </a:t>
            </a:r>
            <a:r>
              <a:rPr lang="en-GB" altLang="zh-CN" dirty="0" err="1">
                <a:solidFill>
                  <a:srgbClr val="FF0000"/>
                </a:solidFill>
              </a:rPr>
              <a:t>SrvID</a:t>
            </a:r>
            <a:r>
              <a:rPr lang="en-GB" altLang="zh-CN" dirty="0">
                <a:solidFill>
                  <a:srgbClr val="FF0000"/>
                </a:solidFill>
              </a:rPr>
              <a:t>&gt;</a:t>
            </a:r>
            <a:endParaRPr lang="en-GB" altLang="zh-CN" dirty="0"/>
          </a:p>
          <a:p>
            <a:r>
              <a:rPr kumimoji="1" lang="en-US" altLang="zh-CN" dirty="0"/>
              <a:t>Should do some works </a:t>
            </a:r>
            <a:endParaRPr kumimoji="1" lang="en-US" altLang="zh-CN" dirty="0"/>
          </a:p>
          <a:p>
            <a:pPr lvl="1"/>
            <a:r>
              <a:rPr lang="en-GB" altLang="zh-CN" sz="1600" dirty="0"/>
              <a:t>A server asks the primary to assign CSN for all tentative writes (include those received from others) </a:t>
            </a:r>
            <a:endParaRPr lang="en-GB" altLang="zh-CN" sz="1600" dirty="0"/>
          </a:p>
          <a:p>
            <a:pPr lvl="2"/>
            <a:r>
              <a:rPr lang="en-GB" altLang="zh-CN" sz="1600" dirty="0"/>
              <a:t>i.e., the primary can assign a larger CSN for a dependent write </a:t>
            </a:r>
            <a:endParaRPr lang="en-GB" altLang="zh-CN" sz="1600" dirty="0"/>
          </a:p>
          <a:p>
            <a:r>
              <a:rPr kumimoji="1" lang="en-GB" altLang="zh-CN" dirty="0"/>
              <a:t>Question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Does complete timestamp always match the tentative order? 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CSN matches update order?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Not always</a:t>
            </a:r>
            <a:r>
              <a:rPr kumimoji="1" lang="en-US" altLang="zh-CN" dirty="0">
                <a:latin typeface="微软雅黑" panose="020B0503020204020204" pitchFamily="34" charset="-122"/>
              </a:rPr>
              <a:t>. The primary can see newer updates before the old ones, as long as they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don’t have casualty relationship</a:t>
            </a:r>
            <a:r>
              <a:rPr kumimoji="1" lang="en-US" altLang="zh-CN" dirty="0">
                <a:latin typeface="微软雅黑" panose="020B0503020204020204" pitchFamily="34" charset="-122"/>
              </a:rPr>
              <a:t>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CSN matches update order?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38"/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CSN matches update order?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7"/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39"/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7"/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39"/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Freeform 61"/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ectangle 59"/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&lt;5,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7"/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39"/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Freeform 61"/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ectangle 59"/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&lt;5,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8" name="Straight Arrow Connector 49"/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/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&lt;6,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 CSN order preserve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causality? 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7"/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39"/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Freeform 61"/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ectangle 59"/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&lt;5,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8" name="Straight Arrow Connector 49"/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/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&lt;6,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7268699" y="2266433"/>
            <a:ext cx="603050" cy="300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2" name="Straight Arrow Connector 63"/>
          <p:cNvCxnSpPr/>
          <p:nvPr/>
        </p:nvCxnSpPr>
        <p:spPr>
          <a:xfrm flipH="1">
            <a:off x="4381500" y="3565790"/>
            <a:ext cx="72645" cy="10640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6"/>
          <p:cNvSpPr/>
          <p:nvPr/>
        </p:nvSpPr>
        <p:spPr>
          <a:xfrm>
            <a:off x="3780291" y="3950194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Freeform 20"/>
          <p:cNvSpPr/>
          <p:nvPr/>
        </p:nvSpPr>
        <p:spPr>
          <a:xfrm>
            <a:off x="5971088" y="2748445"/>
            <a:ext cx="1208934" cy="990600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68"/>
          <p:cNvSpPr/>
          <p:nvPr/>
        </p:nvSpPr>
        <p:spPr>
          <a:xfrm>
            <a:off x="3251200" y="4867757"/>
            <a:ext cx="1109267" cy="844998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69"/>
          <p:cNvSpPr/>
          <p:nvPr/>
        </p:nvSpPr>
        <p:spPr>
          <a:xfrm>
            <a:off x="6100445" y="4884420"/>
            <a:ext cx="3023235" cy="58928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unmatch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tentative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840" y="303530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只有当两个事件有因果关系时，</a:t>
            </a:r>
            <a:endParaRPr lang="zh-CN" altLang="en-US" sz="1600"/>
          </a:p>
          <a:p>
            <a:r>
              <a:rPr lang="zh-CN" altLang="en-US" sz="1600"/>
              <a:t>才会同时的同步到</a:t>
            </a:r>
            <a:r>
              <a:rPr lang="en-US" altLang="zh-CN" sz="1600"/>
              <a:t>primary</a:t>
            </a:r>
            <a:endParaRPr lang="en-US" altLang="zh-CN" sz="1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 CSN order preserve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causality? 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Not always. The primary can see newer updates before the old ones, as long as they don’t have casualty relationship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/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7"/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3302002" y="49530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&lt;5, 20, Srv2&gt;</a:t>
            </a:r>
            <a:endParaRPr lang="en-US" altLang="zh-CN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7"/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ectangle 39"/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&lt;6-, 20, Srv1&gt;</a:t>
            </a:r>
            <a:endParaRPr lang="en-US" altLang="zh-CN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Freeform 61"/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ectangle 59"/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&lt;5, 20, Srv2&gt;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 primary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8" name="Straight Arrow Connector 49"/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/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&lt;6, 10, Srv1&gt;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7268699" y="2266433"/>
            <a:ext cx="603050" cy="300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2" name="Straight Arrow Connector 63"/>
          <p:cNvCxnSpPr/>
          <p:nvPr/>
        </p:nvCxnSpPr>
        <p:spPr>
          <a:xfrm flipH="1">
            <a:off x="4381500" y="3565790"/>
            <a:ext cx="72645" cy="10640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6"/>
          <p:cNvSpPr/>
          <p:nvPr/>
        </p:nvSpPr>
        <p:spPr>
          <a:xfrm>
            <a:off x="3780291" y="3950194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Freeform 20"/>
          <p:cNvSpPr/>
          <p:nvPr/>
        </p:nvSpPr>
        <p:spPr>
          <a:xfrm>
            <a:off x="5971088" y="2748445"/>
            <a:ext cx="1208934" cy="990600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69"/>
          <p:cNvSpPr/>
          <p:nvPr/>
        </p:nvSpPr>
        <p:spPr>
          <a:xfrm>
            <a:off x="6100349" y="4884371"/>
            <a:ext cx="2658301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Re-order the updates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two: use a cloud server (e.g., iCloud)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3682087"/>
          </a:xfrm>
        </p:spPr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One server (e.g., RPC +  LSM Tree)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The server may be replicated to tolerate failures (see later lectures)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More fault-tolerant than the iPhone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But what about more devices?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E.g., Share photos on iPad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4" descr="Z:\Teaching\sjtu\DS\2013\slides\photo_galler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05" y="2421579"/>
            <a:ext cx="2246046" cy="20881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23"/>
          <p:cNvSpPr/>
          <p:nvPr/>
        </p:nvSpPr>
        <p:spPr>
          <a:xfrm>
            <a:off x="2349500" y="4572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233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Can 10"/>
          <p:cNvSpPr/>
          <p:nvPr/>
        </p:nvSpPr>
        <p:spPr>
          <a:xfrm>
            <a:off x="4889500" y="2842045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" name="Straight Connector 27"/>
          <p:cNvCxnSpPr>
            <a:stCxn id="7" idx="1"/>
          </p:cNvCxnSpPr>
          <p:nvPr/>
        </p:nvCxnSpPr>
        <p:spPr>
          <a:xfrm flipV="1">
            <a:off x="5144500" y="2421579"/>
            <a:ext cx="794905" cy="4204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0"/>
          <p:cNvCxnSpPr>
            <a:stCxn id="7" idx="3"/>
          </p:cNvCxnSpPr>
          <p:nvPr/>
        </p:nvCxnSpPr>
        <p:spPr>
          <a:xfrm>
            <a:off x="5144500" y="3232045"/>
            <a:ext cx="660437" cy="4509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40"/>
          <p:cNvSpPr/>
          <p:nvPr/>
        </p:nvSpPr>
        <p:spPr>
          <a:xfrm>
            <a:off x="5235178" y="4953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233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1" name="Group 43"/>
          <p:cNvGrpSpPr/>
          <p:nvPr/>
        </p:nvGrpSpPr>
        <p:grpSpPr>
          <a:xfrm>
            <a:off x="3746500" y="3619500"/>
            <a:ext cx="1270000" cy="825500"/>
            <a:chOff x="3276496" y="3419714"/>
            <a:chExt cx="2133026" cy="1380886"/>
          </a:xfrm>
        </p:grpSpPr>
        <p:sp>
          <p:nvSpPr>
            <p:cNvPr id="12" name="Cloud 44"/>
            <p:cNvSpPr/>
            <p:nvPr/>
          </p:nvSpPr>
          <p:spPr>
            <a:xfrm>
              <a:off x="3276496" y="3419714"/>
              <a:ext cx="2133026" cy="1380886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3" name="Rectangle 46"/>
            <p:cNvSpPr/>
            <p:nvPr/>
          </p:nvSpPr>
          <p:spPr>
            <a:xfrm>
              <a:off x="3489799" y="3738382"/>
              <a:ext cx="1825833" cy="540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Network</a:t>
              </a:r>
              <a:endParaRPr lang="en-US" altLang="zh-CN" sz="15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4" name="Freeform 34"/>
          <p:cNvSpPr/>
          <p:nvPr/>
        </p:nvSpPr>
        <p:spPr>
          <a:xfrm>
            <a:off x="3400823" y="3365500"/>
            <a:ext cx="726678" cy="1206500"/>
          </a:xfrm>
          <a:custGeom>
            <a:avLst/>
            <a:gdLst>
              <a:gd name="connsiteX0" fmla="*/ 0 w 849364"/>
              <a:gd name="connsiteY0" fmla="*/ 1481958 h 1481958"/>
              <a:gd name="connsiteX1" fmla="*/ 804041 w 849364"/>
              <a:gd name="connsiteY1" fmla="*/ 788276 h 1481958"/>
              <a:gd name="connsiteX2" fmla="*/ 677917 w 849364"/>
              <a:gd name="connsiteY2" fmla="*/ 0 h 14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364" h="1481958">
                <a:moveTo>
                  <a:pt x="0" y="1481958"/>
                </a:moveTo>
                <a:cubicBezTo>
                  <a:pt x="345527" y="1258613"/>
                  <a:pt x="691055" y="1035269"/>
                  <a:pt x="804041" y="788276"/>
                </a:cubicBezTo>
                <a:cubicBezTo>
                  <a:pt x="917027" y="541283"/>
                  <a:pt x="797472" y="270641"/>
                  <a:pt x="677917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35"/>
          <p:cNvSpPr/>
          <p:nvPr/>
        </p:nvSpPr>
        <p:spPr>
          <a:xfrm>
            <a:off x="4241362" y="3365500"/>
            <a:ext cx="1273993" cy="1587500"/>
          </a:xfrm>
          <a:custGeom>
            <a:avLst/>
            <a:gdLst>
              <a:gd name="connsiteX0" fmla="*/ 1340069 w 1340069"/>
              <a:gd name="connsiteY0" fmla="*/ 1876096 h 1876096"/>
              <a:gd name="connsiteX1" fmla="*/ 567559 w 1340069"/>
              <a:gd name="connsiteY1" fmla="*/ 662152 h 1876096"/>
              <a:gd name="connsiteX2" fmla="*/ 0 w 1340069"/>
              <a:gd name="connsiteY2" fmla="*/ 0 h 187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069" h="1876096">
                <a:moveTo>
                  <a:pt x="1340069" y="1876096"/>
                </a:moveTo>
                <a:cubicBezTo>
                  <a:pt x="1065486" y="1425465"/>
                  <a:pt x="790904" y="974835"/>
                  <a:pt x="567559" y="662152"/>
                </a:cubicBezTo>
                <a:cubicBezTo>
                  <a:pt x="344214" y="349469"/>
                  <a:pt x="172107" y="174734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22"/>
          <p:cNvSpPr/>
          <p:nvPr/>
        </p:nvSpPr>
        <p:spPr>
          <a:xfrm>
            <a:off x="3556000" y="285750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233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5380203" y="4492575"/>
            <a:ext cx="138531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photo Y</a:t>
            </a:r>
            <a:endParaRPr lang="en-US" altLang="zh-CN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48"/>
          <p:cNvSpPr/>
          <p:nvPr/>
        </p:nvSpPr>
        <p:spPr>
          <a:xfrm>
            <a:off x="3400822" y="4462517"/>
            <a:ext cx="1399742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Add photo X</a:t>
            </a:r>
            <a:endParaRPr lang="en-US" altLang="zh-CN" sz="1665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49"/>
          <p:cNvSpPr/>
          <p:nvPr/>
        </p:nvSpPr>
        <p:spPr>
          <a:xfrm>
            <a:off x="3349500" y="403225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ectangle 50"/>
          <p:cNvSpPr/>
          <p:nvPr/>
        </p:nvSpPr>
        <p:spPr>
          <a:xfrm>
            <a:off x="5348000" y="4298500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Trimming the log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Logs can be kept long without trimming </a:t>
            </a:r>
            <a:endParaRPr lang="en-GB" altLang="zh-CN" dirty="0"/>
          </a:p>
          <a:p>
            <a:r>
              <a:rPr lang="en-GB" altLang="zh-CN" dirty="0"/>
              <a:t>When nodes receives new CSNs, can discard all committed log entries seen up to this point </a:t>
            </a:r>
            <a:endParaRPr lang="en-GB" altLang="zh-CN" dirty="0"/>
          </a:p>
          <a:p>
            <a:pPr lvl="1"/>
            <a:r>
              <a:rPr lang="en-GB" altLang="zh-CN" dirty="0"/>
              <a:t>Result: No need to keep years of log data </a:t>
            </a:r>
            <a:endParaRPr lang="en-GB" altLang="zh-CN" dirty="0"/>
          </a:p>
          <a:p>
            <a:pPr lvl="1"/>
            <a:endParaRPr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72500" cy="4167654"/>
          </a:xfrm>
        </p:spPr>
        <p:txBody>
          <a:bodyPr/>
          <a:lstStyle/>
          <a:p>
            <a:r>
              <a:rPr kumimoji="1" lang="en-US" altLang="zh-CN" dirty="0"/>
              <a:t>Eventual consistency is a weak consistency 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Result in anomalies </a:t>
            </a:r>
            <a:endParaRPr kumimoji="1" lang="en-US" altLang="zh-CN" dirty="0"/>
          </a:p>
          <a:p>
            <a:r>
              <a:rPr kumimoji="1" lang="en-US" altLang="zh-CN" dirty="0"/>
              <a:t>Techniques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deal with these anomalies in this lecture comes from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Bayou</a:t>
            </a:r>
            <a:r>
              <a:rPr lang="en-US" altLang="zh-CN" baseline="30000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altLang="zh-CN" baseline="30000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Introduced some very influential design ideas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Update functions</a:t>
            </a:r>
            <a:endParaRPr kumimoji="1" lang="en-US" altLang="zh-CN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Ordered update log is the real truth, not the storage/database</a:t>
            </a:r>
            <a:endParaRPr kumimoji="1" lang="en-US" altLang="zh-CN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 </a:t>
            </a:r>
            <a:r>
              <a:rPr kumimoji="1" lang="en-US" altLang="zh-CN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lamport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clock for casually ordered writes </a:t>
            </a:r>
            <a:endParaRPr kumimoji="1" lang="en-US" altLang="zh-CN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Techniques everyone should know when consider distributed systems 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Lamport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clock, vector clocks, causal relationships 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altLang="zh-CN" baseline="30000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-40060" y="5438001"/>
            <a:ext cx="891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Managing Update Conflicts in 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Bayou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Weakly Connected Replicated Storage System (SOSP’95)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reads?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Possible read/write rule implementations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Read: return the latest local copies of the data</a:t>
            </a:r>
            <a:endParaRPr kumimoji="1" lang="en-US" altLang="zh-CN" dirty="0"/>
          </a:p>
          <a:p>
            <a:pPr lvl="1"/>
            <a:r>
              <a:rPr kumimoji="1" lang="en-US" altLang="zh-CN" strike="sngStrike" dirty="0"/>
              <a:t>Write: write locally (and directly returns), propagate the writes to all the servers in background (e.g., upon sync)</a:t>
            </a:r>
            <a:endParaRPr kumimoji="1" lang="en-US" altLang="zh-CN" strike="sngStrike" dirty="0"/>
          </a:p>
          <a:p>
            <a:pPr lvl="1"/>
            <a:r>
              <a:rPr kumimoji="1" lang="en-US" altLang="zh-CN" dirty="0"/>
              <a:t>Read may return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Tentative data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Outdated data </a:t>
            </a:r>
            <a:endParaRPr kumimoji="1" lang="en-US" altLang="zh-CN" sz="1800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Trade</a:t>
            </a:r>
            <a:r>
              <a:rPr kumimoji="1" lang="en-US" altLang="zh-CN" dirty="0"/>
              <a:t> read/write consistency for high performance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Reading tentative data is sometimes dangerous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4283968" y="1231141"/>
            <a:ext cx="3498850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/>
              <a:buNone/>
              <a:defRPr/>
            </a:pPr>
            <a:r>
              <a:rPr lang="en-US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For Programmers:</a:t>
            </a:r>
            <a:endParaRPr lang="en-US" sz="2000" u="sng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8" name="Content Placeholder 2"/>
          <p:cNvSpPr txBox="1"/>
          <p:nvPr/>
        </p:nvSpPr>
        <p:spPr bwMode="auto">
          <a:xfrm>
            <a:off x="1185168" y="1231141"/>
            <a:ext cx="2727325" cy="52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For Users:</a:t>
            </a:r>
            <a:endParaRPr lang="en-US" altLang="zh-CN" sz="2000" u="sng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5955605" y="2064579"/>
            <a:ext cx="1979613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Photo Upload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5955605" y="3459992"/>
            <a:ext cx="1979613" cy="43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Add to album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 bwMode="auto">
          <a:xfrm>
            <a:off x="927993" y="4631567"/>
            <a:ext cx="3200400" cy="514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Employment Integrity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 bwMode="auto">
          <a:xfrm>
            <a:off x="4052193" y="4631567"/>
            <a:ext cx="4187825" cy="563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Referential Integrity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3" name="Straight Arrow Connector 9"/>
          <p:cNvCxnSpPr/>
          <p:nvPr/>
        </p:nvCxnSpPr>
        <p:spPr bwMode="auto">
          <a:xfrm>
            <a:off x="5423793" y="2858329"/>
            <a:ext cx="0" cy="57785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4" descr="key_west_little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16" y="2086275"/>
            <a:ext cx="986998" cy="740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20"/>
          <p:cNvGrpSpPr/>
          <p:nvPr/>
        </p:nvGrpSpPr>
        <p:grpSpPr bwMode="auto">
          <a:xfrm>
            <a:off x="4730053" y="3469271"/>
            <a:ext cx="1106521" cy="728908"/>
            <a:chOff x="8875553" y="2870043"/>
            <a:chExt cx="3034254" cy="1998632"/>
          </a:xfrm>
        </p:grpSpPr>
        <p:sp>
          <p:nvSpPr>
            <p:cNvPr id="36" name="Rectangle 8"/>
            <p:cNvSpPr/>
            <p:nvPr/>
          </p:nvSpPr>
          <p:spPr>
            <a:xfrm>
              <a:off x="9428407" y="2870718"/>
              <a:ext cx="2481307" cy="19979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37" name="Picture 24" descr="key_west_littl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553" y="3950884"/>
              <a:ext cx="987033" cy="740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2" descr="kw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059" y="3007471"/>
              <a:ext cx="968888" cy="726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3" descr="kw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7298" y="3007471"/>
              <a:ext cx="968888" cy="726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4" descr="kw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059" y="3964493"/>
              <a:ext cx="968888" cy="726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ight Arrow 19"/>
            <p:cNvSpPr/>
            <p:nvPr/>
          </p:nvSpPr>
          <p:spPr>
            <a:xfrm>
              <a:off x="9868076" y="3989399"/>
              <a:ext cx="313428" cy="74433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2" name="Straight Arrow Connector 29"/>
          <p:cNvCxnSpPr>
            <a:stCxn id="45" idx="2"/>
            <a:endCxn id="43" idx="0"/>
          </p:cNvCxnSpPr>
          <p:nvPr/>
        </p:nvCxnSpPr>
        <p:spPr>
          <a:xfrm>
            <a:off x="2567087" y="2969451"/>
            <a:ext cx="0" cy="652465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30"/>
          <p:cNvSpPr/>
          <p:nvPr/>
        </p:nvSpPr>
        <p:spPr>
          <a:xfrm>
            <a:off x="1918593" y="3621916"/>
            <a:ext cx="1296987" cy="461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Job!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44" name="Group 42"/>
          <p:cNvGrpSpPr/>
          <p:nvPr/>
        </p:nvGrpSpPr>
        <p:grpSpPr bwMode="auto">
          <a:xfrm>
            <a:off x="1918593" y="2140779"/>
            <a:ext cx="1296987" cy="828672"/>
            <a:chOff x="4244742" y="2196119"/>
            <a:chExt cx="1297264" cy="671201"/>
          </a:xfrm>
        </p:grpSpPr>
        <p:sp>
          <p:nvSpPr>
            <p:cNvPr id="45" name="Rectangle 32"/>
            <p:cNvSpPr/>
            <p:nvPr/>
          </p:nvSpPr>
          <p:spPr>
            <a:xfrm>
              <a:off x="4244742" y="2196119"/>
              <a:ext cx="1297264" cy="67120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0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Friends</a:t>
              </a:r>
              <a:endParaRPr 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Boss</a:t>
              </a:r>
              <a:endParaRPr 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46" name="Group 51"/>
            <p:cNvGrpSpPr/>
            <p:nvPr/>
          </p:nvGrpSpPr>
          <p:grpSpPr bwMode="auto">
            <a:xfrm>
              <a:off x="4381296" y="2562494"/>
              <a:ext cx="1025744" cy="250822"/>
              <a:chOff x="4381296" y="2543250"/>
              <a:chExt cx="1025744" cy="250822"/>
            </a:xfrm>
          </p:grpSpPr>
          <p:cxnSp>
            <p:nvCxnSpPr>
              <p:cNvPr id="47" name="Straight Connector 35"/>
              <p:cNvCxnSpPr/>
              <p:nvPr/>
            </p:nvCxnSpPr>
            <p:spPr>
              <a:xfrm flipV="1">
                <a:off x="4381296" y="2543250"/>
                <a:ext cx="1025744" cy="250822"/>
              </a:xfrm>
              <a:prstGeom prst="line">
                <a:avLst/>
              </a:prstGeom>
              <a:ln w="38100" cmpd="sng">
                <a:solidFill>
                  <a:srgbClr val="FF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8"/>
              <p:cNvCxnSpPr/>
              <p:nvPr/>
            </p:nvCxnSpPr>
            <p:spPr>
              <a:xfrm>
                <a:off x="4381296" y="2543250"/>
                <a:ext cx="1025744" cy="250822"/>
              </a:xfrm>
              <a:prstGeom prst="line">
                <a:avLst/>
              </a:prstGeom>
              <a:ln w="38100" cmpd="sng">
                <a:solidFill>
                  <a:srgbClr val="FF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5"/>
          <p:cNvSpPr/>
          <p:nvPr/>
        </p:nvSpPr>
        <p:spPr>
          <a:xfrm>
            <a:off x="1871960" y="5199136"/>
            <a:ext cx="5311786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these happen in our current system?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boss icon”的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" t="-16795" r="913" b="16795"/>
          <a:stretch>
            <a:fillRect/>
          </a:stretch>
        </p:blipFill>
        <p:spPr bwMode="auto">
          <a:xfrm>
            <a:off x="7422857" y="4138658"/>
            <a:ext cx="1270062" cy="134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Reading tentative data is sometimes dangerous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Primary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Can 17"/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29"/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Can 31"/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Can 33"/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41"/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Server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Can 56"/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7"/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6" name="Rectangle 36"/>
          <p:cNvSpPr/>
          <p:nvPr/>
        </p:nvSpPr>
        <p:spPr>
          <a:xfrm>
            <a:off x="879386" y="1868010"/>
            <a:ext cx="2375971" cy="464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11, Srv1&gt; ”Delete boss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the album permission”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sync</a:t>
            </a:r>
            <a:endParaRPr lang="en-US" altLang="zh-CN" sz="1665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Arrow Connector 11"/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6"/>
          <p:cNvSpPr/>
          <p:nvPr/>
        </p:nvSpPr>
        <p:spPr>
          <a:xfrm>
            <a:off x="6419220" y="3657180"/>
            <a:ext cx="2124299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Srv1&gt; ”new job!”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36"/>
          <p:cNvSpPr/>
          <p:nvPr/>
        </p:nvSpPr>
        <p:spPr>
          <a:xfrm>
            <a:off x="2960291" y="2472914"/>
            <a:ext cx="2124299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20, Srv1&gt; ”new job!”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584320" y="4444315"/>
            <a:ext cx="2375971" cy="464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10, Srv1&gt; ”Delete boss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the album permission”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2519029" y="4974758"/>
            <a:ext cx="2375971" cy="464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&lt;-, 11, Srv1&gt; ”Delete boss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the album permission”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6"/>
          <p:cNvSpPr/>
          <p:nvPr/>
        </p:nvSpPr>
        <p:spPr>
          <a:xfrm>
            <a:off x="5136043" y="2468423"/>
            <a:ext cx="271260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What about read at server 3?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Rectangle 36"/>
          <p:cNvSpPr/>
          <p:nvPr/>
        </p:nvSpPr>
        <p:spPr>
          <a:xfrm>
            <a:off x="6066556" y="5321413"/>
            <a:ext cx="271260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What about read at server 3? </a:t>
            </a:r>
            <a:endParaRPr lang="en-US" altLang="zh-CN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任意形状 14"/>
          <p:cNvSpPr/>
          <p:nvPr/>
        </p:nvSpPr>
        <p:spPr>
          <a:xfrm>
            <a:off x="7220572" y="4556760"/>
            <a:ext cx="475628" cy="529126"/>
          </a:xfrm>
          <a:custGeom>
            <a:avLst/>
            <a:gdLst>
              <a:gd name="connsiteX0" fmla="*/ 475628 w 475628"/>
              <a:gd name="connsiteY0" fmla="*/ 502920 h 529126"/>
              <a:gd name="connsiteX1" fmla="*/ 33668 w 475628"/>
              <a:gd name="connsiteY1" fmla="*/ 472440 h 529126"/>
              <a:gd name="connsiteX2" fmla="*/ 64148 w 475628"/>
              <a:gd name="connsiteY2" fmla="*/ 0 h 52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28" h="529126">
                <a:moveTo>
                  <a:pt x="475628" y="502920"/>
                </a:moveTo>
                <a:cubicBezTo>
                  <a:pt x="288938" y="529590"/>
                  <a:pt x="102248" y="556260"/>
                  <a:pt x="33668" y="472440"/>
                </a:cubicBezTo>
                <a:cubicBezTo>
                  <a:pt x="-34912" y="388620"/>
                  <a:pt x="14618" y="194310"/>
                  <a:pt x="6414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Eventual vs. Sequential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3525737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Scalability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Still have a single primary (but operations are much lightweight)</a:t>
            </a:r>
            <a:endParaRPr kumimoji="1" lang="en-US" altLang="zh-CN" dirty="0"/>
          </a:p>
          <a:p>
            <a:r>
              <a:rPr kumimoji="1" lang="en-US" altLang="zh-CN" dirty="0"/>
              <a:t>Ease of programming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 so easy: update function &amp; anomalies </a:t>
            </a:r>
            <a:endParaRPr kumimoji="1" lang="en-US" altLang="zh-CN" dirty="0"/>
          </a:p>
          <a:p>
            <a:r>
              <a:rPr kumimoji="1" lang="en-US" altLang="zh-CN" dirty="0"/>
              <a:t>Fault tolerance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 long as  a single replica is up, client can work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83440" y="1485792"/>
            <a:ext cx="4905419" cy="3471841"/>
            <a:chOff x="3938787" y="1490302"/>
            <a:chExt cx="5208447" cy="3633284"/>
          </a:xfrm>
        </p:grpSpPr>
        <p:sp>
          <p:nvSpPr>
            <p:cNvPr id="6" name="矩形 5"/>
            <p:cNvSpPr/>
            <p:nvPr/>
          </p:nvSpPr>
          <p:spPr>
            <a:xfrm>
              <a:off x="5962809" y="1490302"/>
              <a:ext cx="129898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Scalability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Consistency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950899" y="4737080"/>
              <a:ext cx="1884485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Fault tolerance </a:t>
              </a:r>
              <a:endParaRPr kumimoji="1" lang="en-US" altLang="zh-CN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Ease of </a:t>
              </a:r>
              <a:endParaRPr kumimoji="1" lang="en-US" altLang="zh-CN" dirty="0"/>
            </a:p>
            <a:p>
              <a:r>
                <a:rPr kumimoji="1" lang="en-US" altLang="zh-CN" dirty="0"/>
                <a:t>programming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48691" y="2281436"/>
              <a:ext cx="159854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Performance</a:t>
              </a:r>
              <a:endParaRPr lang="zh-CN" altLang="en-US" dirty="0"/>
            </a:p>
          </p:txBody>
        </p:sp>
        <p:sp>
          <p:nvSpPr>
            <p:cNvPr id="11" name="多边形"/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" name="多边形"/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-1" fmla="*/ 0 w 300020"/>
                <a:gd name="connsiteY0-2" fmla="*/ 285418 h 456612"/>
                <a:gd name="connsiteX1-3" fmla="*/ 133681 w 300020"/>
                <a:gd name="connsiteY1-4" fmla="*/ 0 h 456612"/>
                <a:gd name="connsiteX2-5" fmla="*/ 300020 w 300020"/>
                <a:gd name="connsiteY2-6" fmla="*/ 285418 h 456612"/>
                <a:gd name="connsiteX3-7" fmla="*/ 242721 w 300020"/>
                <a:gd name="connsiteY3-8" fmla="*/ 456612 h 456612"/>
                <a:gd name="connsiteX4-9" fmla="*/ 57299 w 300020"/>
                <a:gd name="connsiteY4-10" fmla="*/ 456612 h 456612"/>
                <a:gd name="connsiteX5-11" fmla="*/ 0 w 300020"/>
                <a:gd name="connsiteY5-12" fmla="*/ 285418 h 456612"/>
                <a:gd name="connsiteX0-13" fmla="*/ 0 w 300020"/>
                <a:gd name="connsiteY0-14" fmla="*/ 269090 h 440284"/>
                <a:gd name="connsiteX1-15" fmla="*/ 133681 w 300020"/>
                <a:gd name="connsiteY1-16" fmla="*/ 0 h 440284"/>
                <a:gd name="connsiteX2-17" fmla="*/ 300020 w 300020"/>
                <a:gd name="connsiteY2-18" fmla="*/ 269090 h 440284"/>
                <a:gd name="connsiteX3-19" fmla="*/ 242721 w 300020"/>
                <a:gd name="connsiteY3-20" fmla="*/ 440284 h 440284"/>
                <a:gd name="connsiteX4-21" fmla="*/ 57299 w 300020"/>
                <a:gd name="connsiteY4-22" fmla="*/ 440284 h 440284"/>
                <a:gd name="connsiteX5-23" fmla="*/ 0 w 300020"/>
                <a:gd name="connsiteY5-24" fmla="*/ 269090 h 440284"/>
                <a:gd name="connsiteX0-25" fmla="*/ 0 w 471470"/>
                <a:gd name="connsiteY0-26" fmla="*/ 269090 h 440284"/>
                <a:gd name="connsiteX1-27" fmla="*/ 133681 w 471470"/>
                <a:gd name="connsiteY1-28" fmla="*/ 0 h 440284"/>
                <a:gd name="connsiteX2-29" fmla="*/ 471470 w 471470"/>
                <a:gd name="connsiteY2-30" fmla="*/ 228268 h 440284"/>
                <a:gd name="connsiteX3-31" fmla="*/ 242721 w 471470"/>
                <a:gd name="connsiteY3-32" fmla="*/ 440284 h 440284"/>
                <a:gd name="connsiteX4-33" fmla="*/ 57299 w 471470"/>
                <a:gd name="connsiteY4-34" fmla="*/ 440284 h 440284"/>
                <a:gd name="connsiteX5-35" fmla="*/ 0 w 471470"/>
                <a:gd name="connsiteY5-36" fmla="*/ 269090 h 440284"/>
                <a:gd name="connsiteX0-37" fmla="*/ 0 w 471470"/>
                <a:gd name="connsiteY0-38" fmla="*/ 269090 h 570912"/>
                <a:gd name="connsiteX1-39" fmla="*/ 133681 w 471470"/>
                <a:gd name="connsiteY1-40" fmla="*/ 0 h 570912"/>
                <a:gd name="connsiteX2-41" fmla="*/ 471470 w 471470"/>
                <a:gd name="connsiteY2-42" fmla="*/ 228268 h 570912"/>
                <a:gd name="connsiteX3-43" fmla="*/ 332528 w 471470"/>
                <a:gd name="connsiteY3-44" fmla="*/ 570912 h 570912"/>
                <a:gd name="connsiteX4-45" fmla="*/ 57299 w 471470"/>
                <a:gd name="connsiteY4-46" fmla="*/ 440284 h 570912"/>
                <a:gd name="connsiteX5-47" fmla="*/ 0 w 471470"/>
                <a:gd name="connsiteY5-48" fmla="*/ 269090 h 570912"/>
                <a:gd name="connsiteX0-49" fmla="*/ 0 w 471470"/>
                <a:gd name="connsiteY0-50" fmla="*/ 269090 h 562748"/>
                <a:gd name="connsiteX1-51" fmla="*/ 133681 w 471470"/>
                <a:gd name="connsiteY1-52" fmla="*/ 0 h 562748"/>
                <a:gd name="connsiteX2-53" fmla="*/ 471470 w 471470"/>
                <a:gd name="connsiteY2-54" fmla="*/ 228268 h 562748"/>
                <a:gd name="connsiteX3-55" fmla="*/ 308035 w 471470"/>
                <a:gd name="connsiteY3-56" fmla="*/ 562748 h 562748"/>
                <a:gd name="connsiteX4-57" fmla="*/ 57299 w 471470"/>
                <a:gd name="connsiteY4-58" fmla="*/ 440284 h 562748"/>
                <a:gd name="connsiteX5-59" fmla="*/ 0 w 471470"/>
                <a:gd name="connsiteY5-60" fmla="*/ 269090 h 562748"/>
                <a:gd name="connsiteX0-61" fmla="*/ 8016 w 479486"/>
                <a:gd name="connsiteY0-62" fmla="*/ 269090 h 562748"/>
                <a:gd name="connsiteX1-63" fmla="*/ 141697 w 479486"/>
                <a:gd name="connsiteY1-64" fmla="*/ 0 h 562748"/>
                <a:gd name="connsiteX2-65" fmla="*/ 479486 w 479486"/>
                <a:gd name="connsiteY2-66" fmla="*/ 228268 h 562748"/>
                <a:gd name="connsiteX3-67" fmla="*/ 316051 w 479486"/>
                <a:gd name="connsiteY3-68" fmla="*/ 562748 h 562748"/>
                <a:gd name="connsiteX4-69" fmla="*/ 0 w 479486"/>
                <a:gd name="connsiteY4-70" fmla="*/ 472942 h 562748"/>
                <a:gd name="connsiteX5-71" fmla="*/ 8016 w 479486"/>
                <a:gd name="connsiteY5-72" fmla="*/ 269090 h 562748"/>
                <a:gd name="connsiteX0-73" fmla="*/ 8016 w 479486"/>
                <a:gd name="connsiteY0-74" fmla="*/ 260926 h 554584"/>
                <a:gd name="connsiteX1-75" fmla="*/ 158026 w 479486"/>
                <a:gd name="connsiteY1-76" fmla="*/ 0 h 554584"/>
                <a:gd name="connsiteX2-77" fmla="*/ 479486 w 479486"/>
                <a:gd name="connsiteY2-78" fmla="*/ 220104 h 554584"/>
                <a:gd name="connsiteX3-79" fmla="*/ 316051 w 479486"/>
                <a:gd name="connsiteY3-80" fmla="*/ 554584 h 554584"/>
                <a:gd name="connsiteX4-81" fmla="*/ 0 w 479486"/>
                <a:gd name="connsiteY4-82" fmla="*/ 464778 h 554584"/>
                <a:gd name="connsiteX5-83" fmla="*/ 8016 w 479486"/>
                <a:gd name="connsiteY5-84" fmla="*/ 260926 h 554584"/>
                <a:gd name="connsiteX0-85" fmla="*/ 0 w 471470"/>
                <a:gd name="connsiteY0-86" fmla="*/ 260926 h 554584"/>
                <a:gd name="connsiteX1-87" fmla="*/ 150010 w 471470"/>
                <a:gd name="connsiteY1-88" fmla="*/ 0 h 554584"/>
                <a:gd name="connsiteX2-89" fmla="*/ 471470 w 471470"/>
                <a:gd name="connsiteY2-90" fmla="*/ 220104 h 554584"/>
                <a:gd name="connsiteX3-91" fmla="*/ 308035 w 471470"/>
                <a:gd name="connsiteY3-92" fmla="*/ 554584 h 554584"/>
                <a:gd name="connsiteX4-93" fmla="*/ 49134 w 471470"/>
                <a:gd name="connsiteY4-94" fmla="*/ 440285 h 554584"/>
                <a:gd name="connsiteX5-95" fmla="*/ 0 w 471470"/>
                <a:gd name="connsiteY5-96" fmla="*/ 260926 h 554584"/>
                <a:gd name="connsiteX0-97" fmla="*/ 0 w 471470"/>
                <a:gd name="connsiteY0-98" fmla="*/ 260926 h 570912"/>
                <a:gd name="connsiteX1-99" fmla="*/ 150010 w 471470"/>
                <a:gd name="connsiteY1-100" fmla="*/ 0 h 570912"/>
                <a:gd name="connsiteX2-101" fmla="*/ 471470 w 471470"/>
                <a:gd name="connsiteY2-102" fmla="*/ 220104 h 570912"/>
                <a:gd name="connsiteX3-103" fmla="*/ 348856 w 471470"/>
                <a:gd name="connsiteY3-104" fmla="*/ 570912 h 570912"/>
                <a:gd name="connsiteX4-105" fmla="*/ 49134 w 471470"/>
                <a:gd name="connsiteY4-106" fmla="*/ 440285 h 570912"/>
                <a:gd name="connsiteX5-107" fmla="*/ 0 w 471470"/>
                <a:gd name="connsiteY5-108" fmla="*/ 260926 h 570912"/>
                <a:gd name="connsiteX0-109" fmla="*/ 0 w 471470"/>
                <a:gd name="connsiteY0-110" fmla="*/ 270070 h 580056"/>
                <a:gd name="connsiteX1-111" fmla="*/ 140866 w 471470"/>
                <a:gd name="connsiteY1-112" fmla="*/ 0 h 580056"/>
                <a:gd name="connsiteX2-113" fmla="*/ 471470 w 471470"/>
                <a:gd name="connsiteY2-114" fmla="*/ 229248 h 580056"/>
                <a:gd name="connsiteX3-115" fmla="*/ 348856 w 471470"/>
                <a:gd name="connsiteY3-116" fmla="*/ 580056 h 580056"/>
                <a:gd name="connsiteX4-117" fmla="*/ 49134 w 471470"/>
                <a:gd name="connsiteY4-118" fmla="*/ 449429 h 580056"/>
                <a:gd name="connsiteX5-119" fmla="*/ 0 w 471470"/>
                <a:gd name="connsiteY5-120" fmla="*/ 270070 h 580056"/>
                <a:gd name="connsiteX0-121" fmla="*/ 0 w 471470"/>
                <a:gd name="connsiteY0-122" fmla="*/ 251782 h 561768"/>
                <a:gd name="connsiteX1-123" fmla="*/ 131722 w 471470"/>
                <a:gd name="connsiteY1-124" fmla="*/ 0 h 561768"/>
                <a:gd name="connsiteX2-125" fmla="*/ 471470 w 471470"/>
                <a:gd name="connsiteY2-126" fmla="*/ 210960 h 561768"/>
                <a:gd name="connsiteX3-127" fmla="*/ 348856 w 471470"/>
                <a:gd name="connsiteY3-128" fmla="*/ 561768 h 561768"/>
                <a:gd name="connsiteX4-129" fmla="*/ 49134 w 471470"/>
                <a:gd name="connsiteY4-130" fmla="*/ 431141 h 561768"/>
                <a:gd name="connsiteX5-131" fmla="*/ 0 w 471470"/>
                <a:gd name="connsiteY5-132" fmla="*/ 251782 h 561768"/>
                <a:gd name="connsiteX0-133" fmla="*/ 0 w 471470"/>
                <a:gd name="connsiteY0-134" fmla="*/ 260926 h 570912"/>
                <a:gd name="connsiteX1-135" fmla="*/ 168298 w 471470"/>
                <a:gd name="connsiteY1-136" fmla="*/ 0 h 570912"/>
                <a:gd name="connsiteX2-137" fmla="*/ 471470 w 471470"/>
                <a:gd name="connsiteY2-138" fmla="*/ 220104 h 570912"/>
                <a:gd name="connsiteX3-139" fmla="*/ 348856 w 471470"/>
                <a:gd name="connsiteY3-140" fmla="*/ 570912 h 570912"/>
                <a:gd name="connsiteX4-141" fmla="*/ 49134 w 471470"/>
                <a:gd name="connsiteY4-142" fmla="*/ 440285 h 570912"/>
                <a:gd name="connsiteX5-143" fmla="*/ 0 w 471470"/>
                <a:gd name="connsiteY5-144" fmla="*/ 260926 h 570912"/>
                <a:gd name="connsiteX0-145" fmla="*/ 0 w 706873"/>
                <a:gd name="connsiteY0-146" fmla="*/ 284176 h 570912"/>
                <a:gd name="connsiteX1-147" fmla="*/ 403701 w 706873"/>
                <a:gd name="connsiteY1-148" fmla="*/ 0 h 570912"/>
                <a:gd name="connsiteX2-149" fmla="*/ 706873 w 706873"/>
                <a:gd name="connsiteY2-150" fmla="*/ 220104 h 570912"/>
                <a:gd name="connsiteX3-151" fmla="*/ 584259 w 706873"/>
                <a:gd name="connsiteY3-152" fmla="*/ 570912 h 570912"/>
                <a:gd name="connsiteX4-153" fmla="*/ 284537 w 706873"/>
                <a:gd name="connsiteY4-154" fmla="*/ 440285 h 570912"/>
                <a:gd name="connsiteX5-155" fmla="*/ 0 w 706873"/>
                <a:gd name="connsiteY5-156" fmla="*/ 284176 h 570912"/>
                <a:gd name="connsiteX0-157" fmla="*/ 0 w 706873"/>
                <a:gd name="connsiteY0-158" fmla="*/ 223146 h 509882"/>
                <a:gd name="connsiteX1-159" fmla="*/ 403701 w 706873"/>
                <a:gd name="connsiteY1-160" fmla="*/ 0 h 509882"/>
                <a:gd name="connsiteX2-161" fmla="*/ 706873 w 706873"/>
                <a:gd name="connsiteY2-162" fmla="*/ 159074 h 509882"/>
                <a:gd name="connsiteX3-163" fmla="*/ 584259 w 706873"/>
                <a:gd name="connsiteY3-164" fmla="*/ 509882 h 509882"/>
                <a:gd name="connsiteX4-165" fmla="*/ 284537 w 706873"/>
                <a:gd name="connsiteY4-166" fmla="*/ 379255 h 509882"/>
                <a:gd name="connsiteX5-167" fmla="*/ 0 w 706873"/>
                <a:gd name="connsiteY5-168" fmla="*/ 223146 h 509882"/>
                <a:gd name="connsiteX0-169" fmla="*/ 0 w 640030"/>
                <a:gd name="connsiteY0-170" fmla="*/ 223146 h 509882"/>
                <a:gd name="connsiteX1-171" fmla="*/ 403701 w 640030"/>
                <a:gd name="connsiteY1-172" fmla="*/ 0 h 509882"/>
                <a:gd name="connsiteX2-173" fmla="*/ 640030 w 640030"/>
                <a:gd name="connsiteY2-174" fmla="*/ 240448 h 509882"/>
                <a:gd name="connsiteX3-175" fmla="*/ 584259 w 640030"/>
                <a:gd name="connsiteY3-176" fmla="*/ 509882 h 509882"/>
                <a:gd name="connsiteX4-177" fmla="*/ 284537 w 640030"/>
                <a:gd name="connsiteY4-178" fmla="*/ 379255 h 509882"/>
                <a:gd name="connsiteX5-179" fmla="*/ 0 w 640030"/>
                <a:gd name="connsiteY5-180" fmla="*/ 223146 h 509882"/>
                <a:gd name="connsiteX0-181" fmla="*/ 0 w 640030"/>
                <a:gd name="connsiteY0-182" fmla="*/ 223146 h 681349"/>
                <a:gd name="connsiteX1-183" fmla="*/ 403701 w 640030"/>
                <a:gd name="connsiteY1-184" fmla="*/ 0 h 681349"/>
                <a:gd name="connsiteX2-185" fmla="*/ 640030 w 640030"/>
                <a:gd name="connsiteY2-186" fmla="*/ 240448 h 681349"/>
                <a:gd name="connsiteX3-187" fmla="*/ 639477 w 640030"/>
                <a:gd name="connsiteY3-188" fmla="*/ 681349 h 681349"/>
                <a:gd name="connsiteX4-189" fmla="*/ 284537 w 640030"/>
                <a:gd name="connsiteY4-190" fmla="*/ 379255 h 681349"/>
                <a:gd name="connsiteX5-191" fmla="*/ 0 w 640030"/>
                <a:gd name="connsiteY5-192" fmla="*/ 223146 h 681349"/>
                <a:gd name="connsiteX0-193" fmla="*/ 0 w 640030"/>
                <a:gd name="connsiteY0-194" fmla="*/ 223146 h 693126"/>
                <a:gd name="connsiteX1-195" fmla="*/ 403701 w 640030"/>
                <a:gd name="connsiteY1-196" fmla="*/ 0 h 693126"/>
                <a:gd name="connsiteX2-197" fmla="*/ 640030 w 640030"/>
                <a:gd name="connsiteY2-198" fmla="*/ 240448 h 693126"/>
                <a:gd name="connsiteX3-199" fmla="*/ 639477 w 640030"/>
                <a:gd name="connsiteY3-200" fmla="*/ 681349 h 693126"/>
                <a:gd name="connsiteX4-201" fmla="*/ 153757 w 640030"/>
                <a:gd name="connsiteY4-202" fmla="*/ 693126 h 693126"/>
                <a:gd name="connsiteX5-203" fmla="*/ 0 w 640030"/>
                <a:gd name="connsiteY5-204" fmla="*/ 223146 h 693126"/>
                <a:gd name="connsiteX0-205" fmla="*/ 0 w 640030"/>
                <a:gd name="connsiteY0-206" fmla="*/ 170834 h 640814"/>
                <a:gd name="connsiteX1-207" fmla="*/ 415326 w 640030"/>
                <a:gd name="connsiteY1-208" fmla="*/ 0 h 640814"/>
                <a:gd name="connsiteX2-209" fmla="*/ 640030 w 640030"/>
                <a:gd name="connsiteY2-210" fmla="*/ 188136 h 640814"/>
                <a:gd name="connsiteX3-211" fmla="*/ 639477 w 640030"/>
                <a:gd name="connsiteY3-212" fmla="*/ 629037 h 640814"/>
                <a:gd name="connsiteX4-213" fmla="*/ 153757 w 640030"/>
                <a:gd name="connsiteY4-214" fmla="*/ 640814 h 640814"/>
                <a:gd name="connsiteX5-215" fmla="*/ 0 w 640030"/>
                <a:gd name="connsiteY5-216" fmla="*/ 170834 h 640814"/>
                <a:gd name="connsiteX0-217" fmla="*/ 0 w 639477"/>
                <a:gd name="connsiteY0-218" fmla="*/ 170834 h 640814"/>
                <a:gd name="connsiteX1-219" fmla="*/ 415326 w 639477"/>
                <a:gd name="connsiteY1-220" fmla="*/ 0 h 640814"/>
                <a:gd name="connsiteX2-221" fmla="*/ 584812 w 639477"/>
                <a:gd name="connsiteY2-222" fmla="*/ 211386 h 640814"/>
                <a:gd name="connsiteX3-223" fmla="*/ 639477 w 639477"/>
                <a:gd name="connsiteY3-224" fmla="*/ 629037 h 640814"/>
                <a:gd name="connsiteX4-225" fmla="*/ 153757 w 639477"/>
                <a:gd name="connsiteY4-226" fmla="*/ 640814 h 640814"/>
                <a:gd name="connsiteX5-227" fmla="*/ 0 w 639477"/>
                <a:gd name="connsiteY5-228" fmla="*/ 170834 h 640814"/>
                <a:gd name="connsiteX0-229" fmla="*/ 0 w 639477"/>
                <a:gd name="connsiteY0-230" fmla="*/ 170834 h 640814"/>
                <a:gd name="connsiteX1-231" fmla="*/ 415326 w 639477"/>
                <a:gd name="connsiteY1-232" fmla="*/ 0 h 640814"/>
                <a:gd name="connsiteX2-233" fmla="*/ 584812 w 639477"/>
                <a:gd name="connsiteY2-234" fmla="*/ 211386 h 640814"/>
                <a:gd name="connsiteX3-235" fmla="*/ 639477 w 639477"/>
                <a:gd name="connsiteY3-236" fmla="*/ 629037 h 640814"/>
                <a:gd name="connsiteX4-237" fmla="*/ 153757 w 639477"/>
                <a:gd name="connsiteY4-238" fmla="*/ 640814 h 640814"/>
                <a:gd name="connsiteX5-239" fmla="*/ 0 w 639477"/>
                <a:gd name="connsiteY5-240" fmla="*/ 170834 h 640814"/>
                <a:gd name="connsiteX0-241" fmla="*/ 0 w 613322"/>
                <a:gd name="connsiteY0-242" fmla="*/ 170834 h 640814"/>
                <a:gd name="connsiteX1-243" fmla="*/ 415326 w 613322"/>
                <a:gd name="connsiteY1-244" fmla="*/ 0 h 640814"/>
                <a:gd name="connsiteX2-245" fmla="*/ 584812 w 613322"/>
                <a:gd name="connsiteY2-246" fmla="*/ 211386 h 640814"/>
                <a:gd name="connsiteX3-247" fmla="*/ 613321 w 613322"/>
                <a:gd name="connsiteY3-248" fmla="*/ 565100 h 640814"/>
                <a:gd name="connsiteX4-249" fmla="*/ 153757 w 613322"/>
                <a:gd name="connsiteY4-250" fmla="*/ 640814 h 640814"/>
                <a:gd name="connsiteX5-251" fmla="*/ 0 w 613322"/>
                <a:gd name="connsiteY5-252" fmla="*/ 170834 h 640814"/>
                <a:gd name="connsiteX0-253" fmla="*/ 0 w 613321"/>
                <a:gd name="connsiteY0-254" fmla="*/ 170834 h 640814"/>
                <a:gd name="connsiteX1-255" fmla="*/ 415326 w 613321"/>
                <a:gd name="connsiteY1-256" fmla="*/ 0 h 640814"/>
                <a:gd name="connsiteX2-257" fmla="*/ 584812 w 613321"/>
                <a:gd name="connsiteY2-258" fmla="*/ 211386 h 640814"/>
                <a:gd name="connsiteX3-259" fmla="*/ 613321 w 613321"/>
                <a:gd name="connsiteY3-260" fmla="*/ 565100 h 640814"/>
                <a:gd name="connsiteX4-261" fmla="*/ 153757 w 613321"/>
                <a:gd name="connsiteY4-262" fmla="*/ 640814 h 640814"/>
                <a:gd name="connsiteX5-263" fmla="*/ 0 w 613321"/>
                <a:gd name="connsiteY5-264" fmla="*/ 170834 h 640814"/>
                <a:gd name="connsiteX0-265" fmla="*/ 0 w 613321"/>
                <a:gd name="connsiteY0-266" fmla="*/ 170834 h 640814"/>
                <a:gd name="connsiteX1-267" fmla="*/ 415326 w 613321"/>
                <a:gd name="connsiteY1-268" fmla="*/ 0 h 640814"/>
                <a:gd name="connsiteX2-269" fmla="*/ 449039 w 613321"/>
                <a:gd name="connsiteY2-270" fmla="*/ 269172 h 640814"/>
                <a:gd name="connsiteX3-271" fmla="*/ 613321 w 613321"/>
                <a:gd name="connsiteY3-272" fmla="*/ 565100 h 640814"/>
                <a:gd name="connsiteX4-273" fmla="*/ 153757 w 613321"/>
                <a:gd name="connsiteY4-274" fmla="*/ 640814 h 640814"/>
                <a:gd name="connsiteX5-275" fmla="*/ 0 w 613321"/>
                <a:gd name="connsiteY5-276" fmla="*/ 170834 h 640814"/>
                <a:gd name="connsiteX0-277" fmla="*/ 0 w 613321"/>
                <a:gd name="connsiteY0-278" fmla="*/ 170834 h 640814"/>
                <a:gd name="connsiteX1-279" fmla="*/ 415326 w 613321"/>
                <a:gd name="connsiteY1-280" fmla="*/ 0 h 640814"/>
                <a:gd name="connsiteX2-281" fmla="*/ 455211 w 613321"/>
                <a:gd name="connsiteY2-282" fmla="*/ 278296 h 640814"/>
                <a:gd name="connsiteX3-283" fmla="*/ 613321 w 613321"/>
                <a:gd name="connsiteY3-284" fmla="*/ 565100 h 640814"/>
                <a:gd name="connsiteX4-285" fmla="*/ 153757 w 613321"/>
                <a:gd name="connsiteY4-286" fmla="*/ 640814 h 640814"/>
                <a:gd name="connsiteX5-287" fmla="*/ 0 w 613321"/>
                <a:gd name="connsiteY5-288" fmla="*/ 170834 h 640814"/>
                <a:gd name="connsiteX0-289" fmla="*/ 0 w 613321"/>
                <a:gd name="connsiteY0-290" fmla="*/ 106966 h 576946"/>
                <a:gd name="connsiteX1-291" fmla="*/ 393726 w 613321"/>
                <a:gd name="connsiteY1-292" fmla="*/ 0 h 576946"/>
                <a:gd name="connsiteX2-293" fmla="*/ 455211 w 613321"/>
                <a:gd name="connsiteY2-294" fmla="*/ 214428 h 576946"/>
                <a:gd name="connsiteX3-295" fmla="*/ 613321 w 613321"/>
                <a:gd name="connsiteY3-296" fmla="*/ 501232 h 576946"/>
                <a:gd name="connsiteX4-297" fmla="*/ 153757 w 613321"/>
                <a:gd name="connsiteY4-298" fmla="*/ 576946 h 576946"/>
                <a:gd name="connsiteX5-299" fmla="*/ 0 w 613321"/>
                <a:gd name="connsiteY5-300" fmla="*/ 106966 h 576946"/>
                <a:gd name="connsiteX0-301" fmla="*/ 0 w 613321"/>
                <a:gd name="connsiteY0-302" fmla="*/ 37015 h 506995"/>
                <a:gd name="connsiteX1-303" fmla="*/ 406069 w 613321"/>
                <a:gd name="connsiteY1-304" fmla="*/ 0 h 506995"/>
                <a:gd name="connsiteX2-305" fmla="*/ 455211 w 613321"/>
                <a:gd name="connsiteY2-306" fmla="*/ 144477 h 506995"/>
                <a:gd name="connsiteX3-307" fmla="*/ 613321 w 613321"/>
                <a:gd name="connsiteY3-308" fmla="*/ 431281 h 506995"/>
                <a:gd name="connsiteX4-309" fmla="*/ 153757 w 613321"/>
                <a:gd name="connsiteY4-310" fmla="*/ 506995 h 506995"/>
                <a:gd name="connsiteX5-311" fmla="*/ 0 w 613321"/>
                <a:gd name="connsiteY5-312" fmla="*/ 37015 h 506995"/>
                <a:gd name="connsiteX0-313" fmla="*/ 0 w 613321"/>
                <a:gd name="connsiteY0-314" fmla="*/ 37015 h 506995"/>
                <a:gd name="connsiteX1-315" fmla="*/ 406069 w 613321"/>
                <a:gd name="connsiteY1-316" fmla="*/ 0 h 506995"/>
                <a:gd name="connsiteX2-317" fmla="*/ 464468 w 613321"/>
                <a:gd name="connsiteY2-318" fmla="*/ 177932 h 506995"/>
                <a:gd name="connsiteX3-319" fmla="*/ 613321 w 613321"/>
                <a:gd name="connsiteY3-320" fmla="*/ 431281 h 506995"/>
                <a:gd name="connsiteX4-321" fmla="*/ 153757 w 613321"/>
                <a:gd name="connsiteY4-322" fmla="*/ 506995 h 506995"/>
                <a:gd name="connsiteX5-323" fmla="*/ 0 w 613321"/>
                <a:gd name="connsiteY5-324" fmla="*/ 37015 h 506995"/>
                <a:gd name="connsiteX0-325" fmla="*/ 0 w 464468"/>
                <a:gd name="connsiteY0-326" fmla="*/ 37015 h 506995"/>
                <a:gd name="connsiteX1-327" fmla="*/ 406069 w 464468"/>
                <a:gd name="connsiteY1-328" fmla="*/ 0 h 506995"/>
                <a:gd name="connsiteX2-329" fmla="*/ 464468 w 464468"/>
                <a:gd name="connsiteY2-330" fmla="*/ 177932 h 506995"/>
                <a:gd name="connsiteX3-331" fmla="*/ 440520 w 464468"/>
                <a:gd name="connsiteY3-332" fmla="*/ 291379 h 506995"/>
                <a:gd name="connsiteX4-333" fmla="*/ 153757 w 464468"/>
                <a:gd name="connsiteY4-334" fmla="*/ 506995 h 506995"/>
                <a:gd name="connsiteX5-335" fmla="*/ 0 w 464468"/>
                <a:gd name="connsiteY5-336" fmla="*/ 37015 h 506995"/>
                <a:gd name="connsiteX0-337" fmla="*/ 0 w 440520"/>
                <a:gd name="connsiteY0-338" fmla="*/ 37015 h 506995"/>
                <a:gd name="connsiteX1-339" fmla="*/ 406069 w 440520"/>
                <a:gd name="connsiteY1-340" fmla="*/ 0 h 506995"/>
                <a:gd name="connsiteX2-341" fmla="*/ 436696 w 440520"/>
                <a:gd name="connsiteY2-342" fmla="*/ 184015 h 506995"/>
                <a:gd name="connsiteX3-343" fmla="*/ 440520 w 440520"/>
                <a:gd name="connsiteY3-344" fmla="*/ 291379 h 506995"/>
                <a:gd name="connsiteX4-345" fmla="*/ 153757 w 440520"/>
                <a:gd name="connsiteY4-346" fmla="*/ 506995 h 506995"/>
                <a:gd name="connsiteX5-347" fmla="*/ 0 w 440520"/>
                <a:gd name="connsiteY5-348" fmla="*/ 37015 h 5069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/>
          <p:cNvSpPr>
            <a:spLocks noChangeAspect="1"/>
          </p:cNvSpPr>
          <p:nvPr/>
        </p:nvSpPr>
        <p:spPr>
          <a:xfrm>
            <a:off x="5580112" y="2194796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多边形"/>
          <p:cNvSpPr>
            <a:spLocks noChangeAspect="1"/>
          </p:cNvSpPr>
          <p:nvPr/>
        </p:nvSpPr>
        <p:spPr>
          <a:xfrm>
            <a:off x="5810956" y="2474654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" name="多边形"/>
          <p:cNvSpPr>
            <a:spLocks noChangeAspect="1"/>
          </p:cNvSpPr>
          <p:nvPr/>
        </p:nvSpPr>
        <p:spPr>
          <a:xfrm>
            <a:off x="6064338" y="2747685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多边形"/>
          <p:cNvSpPr>
            <a:spLocks noChangeAspect="1"/>
          </p:cNvSpPr>
          <p:nvPr/>
        </p:nvSpPr>
        <p:spPr>
          <a:xfrm>
            <a:off x="6307836" y="3030339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" name="矩形 16"/>
          <p:cNvSpPr/>
          <p:nvPr/>
        </p:nvSpPr>
        <p:spPr>
          <a:xfrm>
            <a:off x="4932040" y="97843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DSM w/ SC 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2311" y="97513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Bayou w/ eventual</a:t>
            </a:r>
            <a:endParaRPr kumimoji="1" lang="en-US" altLang="zh-CN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多边形"/>
          <p:cNvSpPr>
            <a:spLocks noChangeAspect="1"/>
          </p:cNvSpPr>
          <p:nvPr/>
        </p:nvSpPr>
        <p:spPr>
          <a:xfrm>
            <a:off x="6185691" y="2109190"/>
            <a:ext cx="1814519" cy="2206150"/>
          </a:xfrm>
          <a:custGeom>
            <a:avLst/>
            <a:gdLst>
              <a:gd name="connsiteX0" fmla="*/ 0 w 300020"/>
              <a:gd name="connsiteY0" fmla="*/ 105804 h 276999"/>
              <a:gd name="connsiteX1" fmla="*/ 150010 w 300020"/>
              <a:gd name="connsiteY1" fmla="*/ 0 h 276999"/>
              <a:gd name="connsiteX2" fmla="*/ 300020 w 300020"/>
              <a:gd name="connsiteY2" fmla="*/ 105804 h 276999"/>
              <a:gd name="connsiteX3" fmla="*/ 242721 w 300020"/>
              <a:gd name="connsiteY3" fmla="*/ 276998 h 276999"/>
              <a:gd name="connsiteX4" fmla="*/ 57299 w 300020"/>
              <a:gd name="connsiteY4" fmla="*/ 276998 h 276999"/>
              <a:gd name="connsiteX5" fmla="*/ 0 w 300020"/>
              <a:gd name="connsiteY5" fmla="*/ 105804 h 276999"/>
              <a:gd name="connsiteX0-1" fmla="*/ 0 w 300020"/>
              <a:gd name="connsiteY0-2" fmla="*/ 285418 h 456612"/>
              <a:gd name="connsiteX1-3" fmla="*/ 133681 w 300020"/>
              <a:gd name="connsiteY1-4" fmla="*/ 0 h 456612"/>
              <a:gd name="connsiteX2-5" fmla="*/ 300020 w 300020"/>
              <a:gd name="connsiteY2-6" fmla="*/ 285418 h 456612"/>
              <a:gd name="connsiteX3-7" fmla="*/ 242721 w 300020"/>
              <a:gd name="connsiteY3-8" fmla="*/ 456612 h 456612"/>
              <a:gd name="connsiteX4-9" fmla="*/ 57299 w 300020"/>
              <a:gd name="connsiteY4-10" fmla="*/ 456612 h 456612"/>
              <a:gd name="connsiteX5-11" fmla="*/ 0 w 300020"/>
              <a:gd name="connsiteY5-12" fmla="*/ 285418 h 456612"/>
              <a:gd name="connsiteX0-13" fmla="*/ 0 w 300020"/>
              <a:gd name="connsiteY0-14" fmla="*/ 269090 h 440284"/>
              <a:gd name="connsiteX1-15" fmla="*/ 133681 w 300020"/>
              <a:gd name="connsiteY1-16" fmla="*/ 0 h 440284"/>
              <a:gd name="connsiteX2-17" fmla="*/ 300020 w 300020"/>
              <a:gd name="connsiteY2-18" fmla="*/ 269090 h 440284"/>
              <a:gd name="connsiteX3-19" fmla="*/ 242721 w 300020"/>
              <a:gd name="connsiteY3-20" fmla="*/ 440284 h 440284"/>
              <a:gd name="connsiteX4-21" fmla="*/ 57299 w 300020"/>
              <a:gd name="connsiteY4-22" fmla="*/ 440284 h 440284"/>
              <a:gd name="connsiteX5-23" fmla="*/ 0 w 300020"/>
              <a:gd name="connsiteY5-24" fmla="*/ 269090 h 440284"/>
              <a:gd name="connsiteX0-25" fmla="*/ 0 w 471470"/>
              <a:gd name="connsiteY0-26" fmla="*/ 269090 h 440284"/>
              <a:gd name="connsiteX1-27" fmla="*/ 133681 w 471470"/>
              <a:gd name="connsiteY1-28" fmla="*/ 0 h 440284"/>
              <a:gd name="connsiteX2-29" fmla="*/ 471470 w 471470"/>
              <a:gd name="connsiteY2-30" fmla="*/ 228268 h 440284"/>
              <a:gd name="connsiteX3-31" fmla="*/ 242721 w 471470"/>
              <a:gd name="connsiteY3-32" fmla="*/ 440284 h 440284"/>
              <a:gd name="connsiteX4-33" fmla="*/ 57299 w 471470"/>
              <a:gd name="connsiteY4-34" fmla="*/ 440284 h 440284"/>
              <a:gd name="connsiteX5-35" fmla="*/ 0 w 471470"/>
              <a:gd name="connsiteY5-36" fmla="*/ 269090 h 440284"/>
              <a:gd name="connsiteX0-37" fmla="*/ 0 w 471470"/>
              <a:gd name="connsiteY0-38" fmla="*/ 269090 h 570912"/>
              <a:gd name="connsiteX1-39" fmla="*/ 133681 w 471470"/>
              <a:gd name="connsiteY1-40" fmla="*/ 0 h 570912"/>
              <a:gd name="connsiteX2-41" fmla="*/ 471470 w 471470"/>
              <a:gd name="connsiteY2-42" fmla="*/ 228268 h 570912"/>
              <a:gd name="connsiteX3-43" fmla="*/ 332528 w 471470"/>
              <a:gd name="connsiteY3-44" fmla="*/ 570912 h 570912"/>
              <a:gd name="connsiteX4-45" fmla="*/ 57299 w 471470"/>
              <a:gd name="connsiteY4-46" fmla="*/ 440284 h 570912"/>
              <a:gd name="connsiteX5-47" fmla="*/ 0 w 471470"/>
              <a:gd name="connsiteY5-48" fmla="*/ 269090 h 570912"/>
              <a:gd name="connsiteX0-49" fmla="*/ 0 w 471470"/>
              <a:gd name="connsiteY0-50" fmla="*/ 269090 h 562748"/>
              <a:gd name="connsiteX1-51" fmla="*/ 133681 w 471470"/>
              <a:gd name="connsiteY1-52" fmla="*/ 0 h 562748"/>
              <a:gd name="connsiteX2-53" fmla="*/ 471470 w 471470"/>
              <a:gd name="connsiteY2-54" fmla="*/ 228268 h 562748"/>
              <a:gd name="connsiteX3-55" fmla="*/ 308035 w 471470"/>
              <a:gd name="connsiteY3-56" fmla="*/ 562748 h 562748"/>
              <a:gd name="connsiteX4-57" fmla="*/ 57299 w 471470"/>
              <a:gd name="connsiteY4-58" fmla="*/ 440284 h 562748"/>
              <a:gd name="connsiteX5-59" fmla="*/ 0 w 471470"/>
              <a:gd name="connsiteY5-60" fmla="*/ 269090 h 562748"/>
              <a:gd name="connsiteX0-61" fmla="*/ 8016 w 479486"/>
              <a:gd name="connsiteY0-62" fmla="*/ 269090 h 562748"/>
              <a:gd name="connsiteX1-63" fmla="*/ 141697 w 479486"/>
              <a:gd name="connsiteY1-64" fmla="*/ 0 h 562748"/>
              <a:gd name="connsiteX2-65" fmla="*/ 479486 w 479486"/>
              <a:gd name="connsiteY2-66" fmla="*/ 228268 h 562748"/>
              <a:gd name="connsiteX3-67" fmla="*/ 316051 w 479486"/>
              <a:gd name="connsiteY3-68" fmla="*/ 562748 h 562748"/>
              <a:gd name="connsiteX4-69" fmla="*/ 0 w 479486"/>
              <a:gd name="connsiteY4-70" fmla="*/ 472942 h 562748"/>
              <a:gd name="connsiteX5-71" fmla="*/ 8016 w 479486"/>
              <a:gd name="connsiteY5-72" fmla="*/ 269090 h 562748"/>
              <a:gd name="connsiteX0-73" fmla="*/ 8016 w 479486"/>
              <a:gd name="connsiteY0-74" fmla="*/ 260926 h 554584"/>
              <a:gd name="connsiteX1-75" fmla="*/ 158026 w 479486"/>
              <a:gd name="connsiteY1-76" fmla="*/ 0 h 554584"/>
              <a:gd name="connsiteX2-77" fmla="*/ 479486 w 479486"/>
              <a:gd name="connsiteY2-78" fmla="*/ 220104 h 554584"/>
              <a:gd name="connsiteX3-79" fmla="*/ 316051 w 479486"/>
              <a:gd name="connsiteY3-80" fmla="*/ 554584 h 554584"/>
              <a:gd name="connsiteX4-81" fmla="*/ 0 w 479486"/>
              <a:gd name="connsiteY4-82" fmla="*/ 464778 h 554584"/>
              <a:gd name="connsiteX5-83" fmla="*/ 8016 w 479486"/>
              <a:gd name="connsiteY5-84" fmla="*/ 260926 h 554584"/>
              <a:gd name="connsiteX0-85" fmla="*/ 0 w 471470"/>
              <a:gd name="connsiteY0-86" fmla="*/ 260926 h 554584"/>
              <a:gd name="connsiteX1-87" fmla="*/ 150010 w 471470"/>
              <a:gd name="connsiteY1-88" fmla="*/ 0 h 554584"/>
              <a:gd name="connsiteX2-89" fmla="*/ 471470 w 471470"/>
              <a:gd name="connsiteY2-90" fmla="*/ 220104 h 554584"/>
              <a:gd name="connsiteX3-91" fmla="*/ 308035 w 471470"/>
              <a:gd name="connsiteY3-92" fmla="*/ 554584 h 554584"/>
              <a:gd name="connsiteX4-93" fmla="*/ 49134 w 471470"/>
              <a:gd name="connsiteY4-94" fmla="*/ 440285 h 554584"/>
              <a:gd name="connsiteX5-95" fmla="*/ 0 w 471470"/>
              <a:gd name="connsiteY5-96" fmla="*/ 260926 h 554584"/>
              <a:gd name="connsiteX0-97" fmla="*/ 0 w 471470"/>
              <a:gd name="connsiteY0-98" fmla="*/ 260926 h 570912"/>
              <a:gd name="connsiteX1-99" fmla="*/ 150010 w 471470"/>
              <a:gd name="connsiteY1-100" fmla="*/ 0 h 570912"/>
              <a:gd name="connsiteX2-101" fmla="*/ 471470 w 471470"/>
              <a:gd name="connsiteY2-102" fmla="*/ 220104 h 570912"/>
              <a:gd name="connsiteX3-103" fmla="*/ 348856 w 471470"/>
              <a:gd name="connsiteY3-104" fmla="*/ 570912 h 570912"/>
              <a:gd name="connsiteX4-105" fmla="*/ 49134 w 471470"/>
              <a:gd name="connsiteY4-106" fmla="*/ 440285 h 570912"/>
              <a:gd name="connsiteX5-107" fmla="*/ 0 w 471470"/>
              <a:gd name="connsiteY5-108" fmla="*/ 260926 h 570912"/>
              <a:gd name="connsiteX0-109" fmla="*/ 0 w 471470"/>
              <a:gd name="connsiteY0-110" fmla="*/ 270070 h 580056"/>
              <a:gd name="connsiteX1-111" fmla="*/ 140866 w 471470"/>
              <a:gd name="connsiteY1-112" fmla="*/ 0 h 580056"/>
              <a:gd name="connsiteX2-113" fmla="*/ 471470 w 471470"/>
              <a:gd name="connsiteY2-114" fmla="*/ 229248 h 580056"/>
              <a:gd name="connsiteX3-115" fmla="*/ 348856 w 471470"/>
              <a:gd name="connsiteY3-116" fmla="*/ 580056 h 580056"/>
              <a:gd name="connsiteX4-117" fmla="*/ 49134 w 471470"/>
              <a:gd name="connsiteY4-118" fmla="*/ 449429 h 580056"/>
              <a:gd name="connsiteX5-119" fmla="*/ 0 w 471470"/>
              <a:gd name="connsiteY5-120" fmla="*/ 270070 h 580056"/>
              <a:gd name="connsiteX0-121" fmla="*/ 0 w 471470"/>
              <a:gd name="connsiteY0-122" fmla="*/ 251782 h 561768"/>
              <a:gd name="connsiteX1-123" fmla="*/ 131722 w 471470"/>
              <a:gd name="connsiteY1-124" fmla="*/ 0 h 561768"/>
              <a:gd name="connsiteX2-125" fmla="*/ 471470 w 471470"/>
              <a:gd name="connsiteY2-126" fmla="*/ 210960 h 561768"/>
              <a:gd name="connsiteX3-127" fmla="*/ 348856 w 471470"/>
              <a:gd name="connsiteY3-128" fmla="*/ 561768 h 561768"/>
              <a:gd name="connsiteX4-129" fmla="*/ 49134 w 471470"/>
              <a:gd name="connsiteY4-130" fmla="*/ 431141 h 561768"/>
              <a:gd name="connsiteX5-131" fmla="*/ 0 w 471470"/>
              <a:gd name="connsiteY5-132" fmla="*/ 251782 h 561768"/>
              <a:gd name="connsiteX0-133" fmla="*/ 0 w 471470"/>
              <a:gd name="connsiteY0-134" fmla="*/ 260926 h 570912"/>
              <a:gd name="connsiteX1-135" fmla="*/ 168298 w 471470"/>
              <a:gd name="connsiteY1-136" fmla="*/ 0 h 570912"/>
              <a:gd name="connsiteX2-137" fmla="*/ 471470 w 471470"/>
              <a:gd name="connsiteY2-138" fmla="*/ 220104 h 570912"/>
              <a:gd name="connsiteX3-139" fmla="*/ 348856 w 471470"/>
              <a:gd name="connsiteY3-140" fmla="*/ 570912 h 570912"/>
              <a:gd name="connsiteX4-141" fmla="*/ 49134 w 471470"/>
              <a:gd name="connsiteY4-142" fmla="*/ 440285 h 570912"/>
              <a:gd name="connsiteX5-143" fmla="*/ 0 w 471470"/>
              <a:gd name="connsiteY5-144" fmla="*/ 260926 h 570912"/>
              <a:gd name="connsiteX0-145" fmla="*/ 0 w 706873"/>
              <a:gd name="connsiteY0-146" fmla="*/ 284176 h 570912"/>
              <a:gd name="connsiteX1-147" fmla="*/ 403701 w 706873"/>
              <a:gd name="connsiteY1-148" fmla="*/ 0 h 570912"/>
              <a:gd name="connsiteX2-149" fmla="*/ 706873 w 706873"/>
              <a:gd name="connsiteY2-150" fmla="*/ 220104 h 570912"/>
              <a:gd name="connsiteX3-151" fmla="*/ 584259 w 706873"/>
              <a:gd name="connsiteY3-152" fmla="*/ 570912 h 570912"/>
              <a:gd name="connsiteX4-153" fmla="*/ 284537 w 706873"/>
              <a:gd name="connsiteY4-154" fmla="*/ 440285 h 570912"/>
              <a:gd name="connsiteX5-155" fmla="*/ 0 w 706873"/>
              <a:gd name="connsiteY5-156" fmla="*/ 284176 h 570912"/>
              <a:gd name="connsiteX0-157" fmla="*/ 0 w 706873"/>
              <a:gd name="connsiteY0-158" fmla="*/ 223146 h 509882"/>
              <a:gd name="connsiteX1-159" fmla="*/ 403701 w 706873"/>
              <a:gd name="connsiteY1-160" fmla="*/ 0 h 509882"/>
              <a:gd name="connsiteX2-161" fmla="*/ 706873 w 706873"/>
              <a:gd name="connsiteY2-162" fmla="*/ 159074 h 509882"/>
              <a:gd name="connsiteX3-163" fmla="*/ 584259 w 706873"/>
              <a:gd name="connsiteY3-164" fmla="*/ 509882 h 509882"/>
              <a:gd name="connsiteX4-165" fmla="*/ 284537 w 706873"/>
              <a:gd name="connsiteY4-166" fmla="*/ 379255 h 509882"/>
              <a:gd name="connsiteX5-167" fmla="*/ 0 w 706873"/>
              <a:gd name="connsiteY5-168" fmla="*/ 223146 h 509882"/>
              <a:gd name="connsiteX0-169" fmla="*/ 0 w 640030"/>
              <a:gd name="connsiteY0-170" fmla="*/ 223146 h 509882"/>
              <a:gd name="connsiteX1-171" fmla="*/ 403701 w 640030"/>
              <a:gd name="connsiteY1-172" fmla="*/ 0 h 509882"/>
              <a:gd name="connsiteX2-173" fmla="*/ 640030 w 640030"/>
              <a:gd name="connsiteY2-174" fmla="*/ 240448 h 509882"/>
              <a:gd name="connsiteX3-175" fmla="*/ 584259 w 640030"/>
              <a:gd name="connsiteY3-176" fmla="*/ 509882 h 509882"/>
              <a:gd name="connsiteX4-177" fmla="*/ 284537 w 640030"/>
              <a:gd name="connsiteY4-178" fmla="*/ 379255 h 509882"/>
              <a:gd name="connsiteX5-179" fmla="*/ 0 w 640030"/>
              <a:gd name="connsiteY5-180" fmla="*/ 223146 h 509882"/>
              <a:gd name="connsiteX0-181" fmla="*/ 0 w 640030"/>
              <a:gd name="connsiteY0-182" fmla="*/ 223146 h 681349"/>
              <a:gd name="connsiteX1-183" fmla="*/ 403701 w 640030"/>
              <a:gd name="connsiteY1-184" fmla="*/ 0 h 681349"/>
              <a:gd name="connsiteX2-185" fmla="*/ 640030 w 640030"/>
              <a:gd name="connsiteY2-186" fmla="*/ 240448 h 681349"/>
              <a:gd name="connsiteX3-187" fmla="*/ 639477 w 640030"/>
              <a:gd name="connsiteY3-188" fmla="*/ 681349 h 681349"/>
              <a:gd name="connsiteX4-189" fmla="*/ 284537 w 640030"/>
              <a:gd name="connsiteY4-190" fmla="*/ 379255 h 681349"/>
              <a:gd name="connsiteX5-191" fmla="*/ 0 w 640030"/>
              <a:gd name="connsiteY5-192" fmla="*/ 223146 h 681349"/>
              <a:gd name="connsiteX0-193" fmla="*/ 0 w 640030"/>
              <a:gd name="connsiteY0-194" fmla="*/ 223146 h 693126"/>
              <a:gd name="connsiteX1-195" fmla="*/ 403701 w 640030"/>
              <a:gd name="connsiteY1-196" fmla="*/ 0 h 693126"/>
              <a:gd name="connsiteX2-197" fmla="*/ 640030 w 640030"/>
              <a:gd name="connsiteY2-198" fmla="*/ 240448 h 693126"/>
              <a:gd name="connsiteX3-199" fmla="*/ 639477 w 640030"/>
              <a:gd name="connsiteY3-200" fmla="*/ 681349 h 693126"/>
              <a:gd name="connsiteX4-201" fmla="*/ 153757 w 640030"/>
              <a:gd name="connsiteY4-202" fmla="*/ 693126 h 693126"/>
              <a:gd name="connsiteX5-203" fmla="*/ 0 w 640030"/>
              <a:gd name="connsiteY5-204" fmla="*/ 223146 h 693126"/>
              <a:gd name="connsiteX0-205" fmla="*/ 0 w 640030"/>
              <a:gd name="connsiteY0-206" fmla="*/ 170834 h 640814"/>
              <a:gd name="connsiteX1-207" fmla="*/ 415326 w 640030"/>
              <a:gd name="connsiteY1-208" fmla="*/ 0 h 640814"/>
              <a:gd name="connsiteX2-209" fmla="*/ 640030 w 640030"/>
              <a:gd name="connsiteY2-210" fmla="*/ 188136 h 640814"/>
              <a:gd name="connsiteX3-211" fmla="*/ 639477 w 640030"/>
              <a:gd name="connsiteY3-212" fmla="*/ 629037 h 640814"/>
              <a:gd name="connsiteX4-213" fmla="*/ 153757 w 640030"/>
              <a:gd name="connsiteY4-214" fmla="*/ 640814 h 640814"/>
              <a:gd name="connsiteX5-215" fmla="*/ 0 w 640030"/>
              <a:gd name="connsiteY5-216" fmla="*/ 170834 h 640814"/>
              <a:gd name="connsiteX0-217" fmla="*/ 0 w 639477"/>
              <a:gd name="connsiteY0-218" fmla="*/ 170834 h 640814"/>
              <a:gd name="connsiteX1-219" fmla="*/ 415326 w 639477"/>
              <a:gd name="connsiteY1-220" fmla="*/ 0 h 640814"/>
              <a:gd name="connsiteX2-221" fmla="*/ 584812 w 639477"/>
              <a:gd name="connsiteY2-222" fmla="*/ 211386 h 640814"/>
              <a:gd name="connsiteX3-223" fmla="*/ 639477 w 639477"/>
              <a:gd name="connsiteY3-224" fmla="*/ 629037 h 640814"/>
              <a:gd name="connsiteX4-225" fmla="*/ 153757 w 639477"/>
              <a:gd name="connsiteY4-226" fmla="*/ 640814 h 640814"/>
              <a:gd name="connsiteX5-227" fmla="*/ 0 w 639477"/>
              <a:gd name="connsiteY5-228" fmla="*/ 170834 h 640814"/>
              <a:gd name="connsiteX0-229" fmla="*/ 0 w 639477"/>
              <a:gd name="connsiteY0-230" fmla="*/ 170834 h 640814"/>
              <a:gd name="connsiteX1-231" fmla="*/ 415326 w 639477"/>
              <a:gd name="connsiteY1-232" fmla="*/ 0 h 640814"/>
              <a:gd name="connsiteX2-233" fmla="*/ 584812 w 639477"/>
              <a:gd name="connsiteY2-234" fmla="*/ 211386 h 640814"/>
              <a:gd name="connsiteX3-235" fmla="*/ 639477 w 639477"/>
              <a:gd name="connsiteY3-236" fmla="*/ 629037 h 640814"/>
              <a:gd name="connsiteX4-237" fmla="*/ 153757 w 639477"/>
              <a:gd name="connsiteY4-238" fmla="*/ 640814 h 640814"/>
              <a:gd name="connsiteX5-239" fmla="*/ 0 w 639477"/>
              <a:gd name="connsiteY5-240" fmla="*/ 170834 h 640814"/>
              <a:gd name="connsiteX0-241" fmla="*/ 0 w 613322"/>
              <a:gd name="connsiteY0-242" fmla="*/ 170834 h 640814"/>
              <a:gd name="connsiteX1-243" fmla="*/ 415326 w 613322"/>
              <a:gd name="connsiteY1-244" fmla="*/ 0 h 640814"/>
              <a:gd name="connsiteX2-245" fmla="*/ 584812 w 613322"/>
              <a:gd name="connsiteY2-246" fmla="*/ 211386 h 640814"/>
              <a:gd name="connsiteX3-247" fmla="*/ 613321 w 613322"/>
              <a:gd name="connsiteY3-248" fmla="*/ 565100 h 640814"/>
              <a:gd name="connsiteX4-249" fmla="*/ 153757 w 613322"/>
              <a:gd name="connsiteY4-250" fmla="*/ 640814 h 640814"/>
              <a:gd name="connsiteX5-251" fmla="*/ 0 w 613322"/>
              <a:gd name="connsiteY5-252" fmla="*/ 170834 h 640814"/>
              <a:gd name="connsiteX0-253" fmla="*/ 0 w 613321"/>
              <a:gd name="connsiteY0-254" fmla="*/ 170834 h 640814"/>
              <a:gd name="connsiteX1-255" fmla="*/ 415326 w 613321"/>
              <a:gd name="connsiteY1-256" fmla="*/ 0 h 640814"/>
              <a:gd name="connsiteX2-257" fmla="*/ 584812 w 613321"/>
              <a:gd name="connsiteY2-258" fmla="*/ 211386 h 640814"/>
              <a:gd name="connsiteX3-259" fmla="*/ 613321 w 613321"/>
              <a:gd name="connsiteY3-260" fmla="*/ 565100 h 640814"/>
              <a:gd name="connsiteX4-261" fmla="*/ 153757 w 613321"/>
              <a:gd name="connsiteY4-262" fmla="*/ 640814 h 640814"/>
              <a:gd name="connsiteX5-263" fmla="*/ 0 w 613321"/>
              <a:gd name="connsiteY5-264" fmla="*/ 170834 h 640814"/>
              <a:gd name="connsiteX0-265" fmla="*/ 0 w 613321"/>
              <a:gd name="connsiteY0-266" fmla="*/ 170834 h 640814"/>
              <a:gd name="connsiteX1-267" fmla="*/ 415326 w 613321"/>
              <a:gd name="connsiteY1-268" fmla="*/ 0 h 640814"/>
              <a:gd name="connsiteX2-269" fmla="*/ 449039 w 613321"/>
              <a:gd name="connsiteY2-270" fmla="*/ 269172 h 640814"/>
              <a:gd name="connsiteX3-271" fmla="*/ 613321 w 613321"/>
              <a:gd name="connsiteY3-272" fmla="*/ 565100 h 640814"/>
              <a:gd name="connsiteX4-273" fmla="*/ 153757 w 613321"/>
              <a:gd name="connsiteY4-274" fmla="*/ 640814 h 640814"/>
              <a:gd name="connsiteX5-275" fmla="*/ 0 w 613321"/>
              <a:gd name="connsiteY5-276" fmla="*/ 170834 h 640814"/>
              <a:gd name="connsiteX0-277" fmla="*/ 0 w 613321"/>
              <a:gd name="connsiteY0-278" fmla="*/ 170834 h 640814"/>
              <a:gd name="connsiteX1-279" fmla="*/ 415326 w 613321"/>
              <a:gd name="connsiteY1-280" fmla="*/ 0 h 640814"/>
              <a:gd name="connsiteX2-281" fmla="*/ 455211 w 613321"/>
              <a:gd name="connsiteY2-282" fmla="*/ 278296 h 640814"/>
              <a:gd name="connsiteX3-283" fmla="*/ 613321 w 613321"/>
              <a:gd name="connsiteY3-284" fmla="*/ 565100 h 640814"/>
              <a:gd name="connsiteX4-285" fmla="*/ 153757 w 613321"/>
              <a:gd name="connsiteY4-286" fmla="*/ 640814 h 640814"/>
              <a:gd name="connsiteX5-287" fmla="*/ 0 w 613321"/>
              <a:gd name="connsiteY5-288" fmla="*/ 170834 h 640814"/>
              <a:gd name="connsiteX0-289" fmla="*/ 0 w 613321"/>
              <a:gd name="connsiteY0-290" fmla="*/ 106966 h 576946"/>
              <a:gd name="connsiteX1-291" fmla="*/ 393726 w 613321"/>
              <a:gd name="connsiteY1-292" fmla="*/ 0 h 576946"/>
              <a:gd name="connsiteX2-293" fmla="*/ 455211 w 613321"/>
              <a:gd name="connsiteY2-294" fmla="*/ 214428 h 576946"/>
              <a:gd name="connsiteX3-295" fmla="*/ 613321 w 613321"/>
              <a:gd name="connsiteY3-296" fmla="*/ 501232 h 576946"/>
              <a:gd name="connsiteX4-297" fmla="*/ 153757 w 613321"/>
              <a:gd name="connsiteY4-298" fmla="*/ 576946 h 576946"/>
              <a:gd name="connsiteX5-299" fmla="*/ 0 w 613321"/>
              <a:gd name="connsiteY5-300" fmla="*/ 106966 h 576946"/>
              <a:gd name="connsiteX0-301" fmla="*/ 0 w 613321"/>
              <a:gd name="connsiteY0-302" fmla="*/ 37015 h 506995"/>
              <a:gd name="connsiteX1-303" fmla="*/ 406069 w 613321"/>
              <a:gd name="connsiteY1-304" fmla="*/ 0 h 506995"/>
              <a:gd name="connsiteX2-305" fmla="*/ 455211 w 613321"/>
              <a:gd name="connsiteY2-306" fmla="*/ 144477 h 506995"/>
              <a:gd name="connsiteX3-307" fmla="*/ 613321 w 613321"/>
              <a:gd name="connsiteY3-308" fmla="*/ 431281 h 506995"/>
              <a:gd name="connsiteX4-309" fmla="*/ 153757 w 613321"/>
              <a:gd name="connsiteY4-310" fmla="*/ 506995 h 506995"/>
              <a:gd name="connsiteX5-311" fmla="*/ 0 w 613321"/>
              <a:gd name="connsiteY5-312" fmla="*/ 37015 h 506995"/>
              <a:gd name="connsiteX0-313" fmla="*/ 0 w 613321"/>
              <a:gd name="connsiteY0-314" fmla="*/ 37015 h 506995"/>
              <a:gd name="connsiteX1-315" fmla="*/ 406069 w 613321"/>
              <a:gd name="connsiteY1-316" fmla="*/ 0 h 506995"/>
              <a:gd name="connsiteX2-317" fmla="*/ 464468 w 613321"/>
              <a:gd name="connsiteY2-318" fmla="*/ 177932 h 506995"/>
              <a:gd name="connsiteX3-319" fmla="*/ 613321 w 613321"/>
              <a:gd name="connsiteY3-320" fmla="*/ 431281 h 506995"/>
              <a:gd name="connsiteX4-321" fmla="*/ 153757 w 613321"/>
              <a:gd name="connsiteY4-322" fmla="*/ 506995 h 506995"/>
              <a:gd name="connsiteX5-323" fmla="*/ 0 w 613321"/>
              <a:gd name="connsiteY5-324" fmla="*/ 37015 h 506995"/>
              <a:gd name="connsiteX0-325" fmla="*/ 0 w 464468"/>
              <a:gd name="connsiteY0-326" fmla="*/ 37015 h 506995"/>
              <a:gd name="connsiteX1-327" fmla="*/ 406069 w 464468"/>
              <a:gd name="connsiteY1-328" fmla="*/ 0 h 506995"/>
              <a:gd name="connsiteX2-329" fmla="*/ 464468 w 464468"/>
              <a:gd name="connsiteY2-330" fmla="*/ 177932 h 506995"/>
              <a:gd name="connsiteX3-331" fmla="*/ 440520 w 464468"/>
              <a:gd name="connsiteY3-332" fmla="*/ 291379 h 506995"/>
              <a:gd name="connsiteX4-333" fmla="*/ 153757 w 464468"/>
              <a:gd name="connsiteY4-334" fmla="*/ 506995 h 506995"/>
              <a:gd name="connsiteX5-335" fmla="*/ 0 w 464468"/>
              <a:gd name="connsiteY5-336" fmla="*/ 37015 h 506995"/>
              <a:gd name="connsiteX0-337" fmla="*/ 0 w 440520"/>
              <a:gd name="connsiteY0-338" fmla="*/ 37015 h 506995"/>
              <a:gd name="connsiteX1-339" fmla="*/ 406069 w 440520"/>
              <a:gd name="connsiteY1-340" fmla="*/ 0 h 506995"/>
              <a:gd name="connsiteX2-341" fmla="*/ 436696 w 440520"/>
              <a:gd name="connsiteY2-342" fmla="*/ 184015 h 506995"/>
              <a:gd name="connsiteX3-343" fmla="*/ 440520 w 440520"/>
              <a:gd name="connsiteY3-344" fmla="*/ 291379 h 506995"/>
              <a:gd name="connsiteX4-345" fmla="*/ 153757 w 440520"/>
              <a:gd name="connsiteY4-346" fmla="*/ 506995 h 506995"/>
              <a:gd name="connsiteX5-347" fmla="*/ 0 w 440520"/>
              <a:gd name="connsiteY5-348" fmla="*/ 37015 h 506995"/>
              <a:gd name="connsiteX0-349" fmla="*/ 0 w 440520"/>
              <a:gd name="connsiteY0-350" fmla="*/ 37015 h 445844"/>
              <a:gd name="connsiteX1-351" fmla="*/ 406069 w 440520"/>
              <a:gd name="connsiteY1-352" fmla="*/ 0 h 445844"/>
              <a:gd name="connsiteX2-353" fmla="*/ 436696 w 440520"/>
              <a:gd name="connsiteY2-354" fmla="*/ 184015 h 445844"/>
              <a:gd name="connsiteX3-355" fmla="*/ 440520 w 440520"/>
              <a:gd name="connsiteY3-356" fmla="*/ 291379 h 445844"/>
              <a:gd name="connsiteX4-357" fmla="*/ 180347 w 440520"/>
              <a:gd name="connsiteY4-358" fmla="*/ 445844 h 445844"/>
              <a:gd name="connsiteX5-359" fmla="*/ 0 w 440520"/>
              <a:gd name="connsiteY5-360" fmla="*/ 37015 h 445844"/>
              <a:gd name="connsiteX0-361" fmla="*/ 0 w 331206"/>
              <a:gd name="connsiteY0-362" fmla="*/ 92342 h 445844"/>
              <a:gd name="connsiteX1-363" fmla="*/ 296755 w 331206"/>
              <a:gd name="connsiteY1-364" fmla="*/ 0 h 445844"/>
              <a:gd name="connsiteX2-365" fmla="*/ 327382 w 331206"/>
              <a:gd name="connsiteY2-366" fmla="*/ 184015 h 445844"/>
              <a:gd name="connsiteX3-367" fmla="*/ 331206 w 331206"/>
              <a:gd name="connsiteY3-368" fmla="*/ 291379 h 445844"/>
              <a:gd name="connsiteX4-369" fmla="*/ 71033 w 331206"/>
              <a:gd name="connsiteY4-370" fmla="*/ 445844 h 445844"/>
              <a:gd name="connsiteX5-371" fmla="*/ 0 w 331206"/>
              <a:gd name="connsiteY5-372" fmla="*/ 92342 h 445844"/>
              <a:gd name="connsiteX0-373" fmla="*/ 0 w 409023"/>
              <a:gd name="connsiteY0-374" fmla="*/ 182612 h 536114"/>
              <a:gd name="connsiteX1-375" fmla="*/ 409023 w 409023"/>
              <a:gd name="connsiteY1-376" fmla="*/ 0 h 536114"/>
              <a:gd name="connsiteX2-377" fmla="*/ 327382 w 409023"/>
              <a:gd name="connsiteY2-378" fmla="*/ 274285 h 536114"/>
              <a:gd name="connsiteX3-379" fmla="*/ 331206 w 409023"/>
              <a:gd name="connsiteY3-380" fmla="*/ 381649 h 536114"/>
              <a:gd name="connsiteX4-381" fmla="*/ 71033 w 409023"/>
              <a:gd name="connsiteY4-382" fmla="*/ 536114 h 536114"/>
              <a:gd name="connsiteX5-383" fmla="*/ 0 w 409023"/>
              <a:gd name="connsiteY5-384" fmla="*/ 182612 h 536114"/>
              <a:gd name="connsiteX0-385" fmla="*/ 0 w 379479"/>
              <a:gd name="connsiteY0-386" fmla="*/ 217555 h 571057"/>
              <a:gd name="connsiteX1-387" fmla="*/ 379479 w 379479"/>
              <a:gd name="connsiteY1-388" fmla="*/ 0 h 571057"/>
              <a:gd name="connsiteX2-389" fmla="*/ 327382 w 379479"/>
              <a:gd name="connsiteY2-390" fmla="*/ 309228 h 571057"/>
              <a:gd name="connsiteX3-391" fmla="*/ 331206 w 379479"/>
              <a:gd name="connsiteY3-392" fmla="*/ 416592 h 571057"/>
              <a:gd name="connsiteX4-393" fmla="*/ 71033 w 379479"/>
              <a:gd name="connsiteY4-394" fmla="*/ 571057 h 571057"/>
              <a:gd name="connsiteX5-395" fmla="*/ 0 w 379479"/>
              <a:gd name="connsiteY5-396" fmla="*/ 217555 h 571057"/>
              <a:gd name="connsiteX0-397" fmla="*/ 0 w 381732"/>
              <a:gd name="connsiteY0-398" fmla="*/ 217555 h 571057"/>
              <a:gd name="connsiteX1-399" fmla="*/ 379479 w 381732"/>
              <a:gd name="connsiteY1-400" fmla="*/ 0 h 571057"/>
              <a:gd name="connsiteX2-401" fmla="*/ 381732 w 381732"/>
              <a:gd name="connsiteY2-402" fmla="*/ 9724 h 571057"/>
              <a:gd name="connsiteX3-403" fmla="*/ 327382 w 381732"/>
              <a:gd name="connsiteY3-404" fmla="*/ 309228 h 571057"/>
              <a:gd name="connsiteX4-405" fmla="*/ 331206 w 381732"/>
              <a:gd name="connsiteY4-406" fmla="*/ 416592 h 571057"/>
              <a:gd name="connsiteX5-407" fmla="*/ 71033 w 381732"/>
              <a:gd name="connsiteY5-408" fmla="*/ 571057 h 571057"/>
              <a:gd name="connsiteX6" fmla="*/ 0 w 381732"/>
              <a:gd name="connsiteY6" fmla="*/ 217555 h 571057"/>
              <a:gd name="connsiteX0-409" fmla="*/ 0 w 408322"/>
              <a:gd name="connsiteY0-410" fmla="*/ 217555 h 571057"/>
              <a:gd name="connsiteX1-411" fmla="*/ 379479 w 408322"/>
              <a:gd name="connsiteY1-412" fmla="*/ 0 h 571057"/>
              <a:gd name="connsiteX2-413" fmla="*/ 408322 w 408322"/>
              <a:gd name="connsiteY2-414" fmla="*/ 47579 h 571057"/>
              <a:gd name="connsiteX3-415" fmla="*/ 327382 w 408322"/>
              <a:gd name="connsiteY3-416" fmla="*/ 309228 h 571057"/>
              <a:gd name="connsiteX4-417" fmla="*/ 331206 w 408322"/>
              <a:gd name="connsiteY4-418" fmla="*/ 416592 h 571057"/>
              <a:gd name="connsiteX5-419" fmla="*/ 71033 w 408322"/>
              <a:gd name="connsiteY5-420" fmla="*/ 571057 h 571057"/>
              <a:gd name="connsiteX6-421" fmla="*/ 0 w 408322"/>
              <a:gd name="connsiteY6-422" fmla="*/ 217555 h 571057"/>
              <a:gd name="connsiteX0-423" fmla="*/ 0 w 408322"/>
              <a:gd name="connsiteY0-424" fmla="*/ 223379 h 576881"/>
              <a:gd name="connsiteX1-425" fmla="*/ 311527 w 408322"/>
              <a:gd name="connsiteY1-426" fmla="*/ 0 h 576881"/>
              <a:gd name="connsiteX2-427" fmla="*/ 408322 w 408322"/>
              <a:gd name="connsiteY2-428" fmla="*/ 53403 h 576881"/>
              <a:gd name="connsiteX3-429" fmla="*/ 327382 w 408322"/>
              <a:gd name="connsiteY3-430" fmla="*/ 315052 h 576881"/>
              <a:gd name="connsiteX4-431" fmla="*/ 331206 w 408322"/>
              <a:gd name="connsiteY4-432" fmla="*/ 422416 h 576881"/>
              <a:gd name="connsiteX5-433" fmla="*/ 71033 w 408322"/>
              <a:gd name="connsiteY5-434" fmla="*/ 576881 h 576881"/>
              <a:gd name="connsiteX6-435" fmla="*/ 0 w 408322"/>
              <a:gd name="connsiteY6-436" fmla="*/ 223379 h 576881"/>
              <a:gd name="connsiteX0-437" fmla="*/ 0 w 491046"/>
              <a:gd name="connsiteY0-438" fmla="*/ 223379 h 576881"/>
              <a:gd name="connsiteX1-439" fmla="*/ 311527 w 491046"/>
              <a:gd name="connsiteY1-440" fmla="*/ 0 h 576881"/>
              <a:gd name="connsiteX2-441" fmla="*/ 491046 w 491046"/>
              <a:gd name="connsiteY2-442" fmla="*/ 152409 h 576881"/>
              <a:gd name="connsiteX3-443" fmla="*/ 327382 w 491046"/>
              <a:gd name="connsiteY3-444" fmla="*/ 315052 h 576881"/>
              <a:gd name="connsiteX4-445" fmla="*/ 331206 w 491046"/>
              <a:gd name="connsiteY4-446" fmla="*/ 422416 h 576881"/>
              <a:gd name="connsiteX5-447" fmla="*/ 71033 w 491046"/>
              <a:gd name="connsiteY5-448" fmla="*/ 576881 h 576881"/>
              <a:gd name="connsiteX6-449" fmla="*/ 0 w 491046"/>
              <a:gd name="connsiteY6-450" fmla="*/ 223379 h 576881"/>
              <a:gd name="connsiteX0-451" fmla="*/ 0 w 478422"/>
              <a:gd name="connsiteY0-452" fmla="*/ 202643 h 576881"/>
              <a:gd name="connsiteX1-453" fmla="*/ 298903 w 478422"/>
              <a:gd name="connsiteY1-454" fmla="*/ 0 h 576881"/>
              <a:gd name="connsiteX2-455" fmla="*/ 478422 w 478422"/>
              <a:gd name="connsiteY2-456" fmla="*/ 152409 h 576881"/>
              <a:gd name="connsiteX3-457" fmla="*/ 314758 w 478422"/>
              <a:gd name="connsiteY3-458" fmla="*/ 315052 h 576881"/>
              <a:gd name="connsiteX4-459" fmla="*/ 318582 w 478422"/>
              <a:gd name="connsiteY4-460" fmla="*/ 422416 h 576881"/>
              <a:gd name="connsiteX5-461" fmla="*/ 58409 w 478422"/>
              <a:gd name="connsiteY5-462" fmla="*/ 576881 h 576881"/>
              <a:gd name="connsiteX6-463" fmla="*/ 0 w 478422"/>
              <a:gd name="connsiteY6-464" fmla="*/ 202643 h 576881"/>
              <a:gd name="connsiteX0-465" fmla="*/ 0 w 478422"/>
              <a:gd name="connsiteY0-466" fmla="*/ 274271 h 648509"/>
              <a:gd name="connsiteX1-467" fmla="*/ 278139 w 478422"/>
              <a:gd name="connsiteY1-468" fmla="*/ 0 h 648509"/>
              <a:gd name="connsiteX2-469" fmla="*/ 478422 w 478422"/>
              <a:gd name="connsiteY2-470" fmla="*/ 224037 h 648509"/>
              <a:gd name="connsiteX3-471" fmla="*/ 314758 w 478422"/>
              <a:gd name="connsiteY3-472" fmla="*/ 386680 h 648509"/>
              <a:gd name="connsiteX4-473" fmla="*/ 318582 w 478422"/>
              <a:gd name="connsiteY4-474" fmla="*/ 494044 h 648509"/>
              <a:gd name="connsiteX5-475" fmla="*/ 58409 w 478422"/>
              <a:gd name="connsiteY5-476" fmla="*/ 648509 h 648509"/>
              <a:gd name="connsiteX6-477" fmla="*/ 0 w 478422"/>
              <a:gd name="connsiteY6-478" fmla="*/ 274271 h 648509"/>
              <a:gd name="connsiteX0-479" fmla="*/ 0 w 680870"/>
              <a:gd name="connsiteY0-480" fmla="*/ 274271 h 648509"/>
              <a:gd name="connsiteX1-481" fmla="*/ 278139 w 680870"/>
              <a:gd name="connsiteY1-482" fmla="*/ 0 h 648509"/>
              <a:gd name="connsiteX2-483" fmla="*/ 680870 w 680870"/>
              <a:gd name="connsiteY2-484" fmla="*/ 239386 h 648509"/>
              <a:gd name="connsiteX3-485" fmla="*/ 314758 w 680870"/>
              <a:gd name="connsiteY3-486" fmla="*/ 386680 h 648509"/>
              <a:gd name="connsiteX4-487" fmla="*/ 318582 w 680870"/>
              <a:gd name="connsiteY4-488" fmla="*/ 494044 h 648509"/>
              <a:gd name="connsiteX5-489" fmla="*/ 58409 w 680870"/>
              <a:gd name="connsiteY5-490" fmla="*/ 648509 h 648509"/>
              <a:gd name="connsiteX6-491" fmla="*/ 0 w 680870"/>
              <a:gd name="connsiteY6-492" fmla="*/ 274271 h 648509"/>
              <a:gd name="connsiteX0-493" fmla="*/ 0 w 680870"/>
              <a:gd name="connsiteY0-494" fmla="*/ 274271 h 701332"/>
              <a:gd name="connsiteX1-495" fmla="*/ 278139 w 680870"/>
              <a:gd name="connsiteY1-496" fmla="*/ 0 h 701332"/>
              <a:gd name="connsiteX2-497" fmla="*/ 680870 w 680870"/>
              <a:gd name="connsiteY2-498" fmla="*/ 239386 h 701332"/>
              <a:gd name="connsiteX3-499" fmla="*/ 519801 w 680870"/>
              <a:gd name="connsiteY3-500" fmla="*/ 701332 h 701332"/>
              <a:gd name="connsiteX4-501" fmla="*/ 318582 w 680870"/>
              <a:gd name="connsiteY4-502" fmla="*/ 494044 h 701332"/>
              <a:gd name="connsiteX5-503" fmla="*/ 58409 w 680870"/>
              <a:gd name="connsiteY5-504" fmla="*/ 648509 h 701332"/>
              <a:gd name="connsiteX6-505" fmla="*/ 0 w 680870"/>
              <a:gd name="connsiteY6-506" fmla="*/ 274271 h 701332"/>
              <a:gd name="connsiteX0-507" fmla="*/ 0 w 680870"/>
              <a:gd name="connsiteY0-508" fmla="*/ 274271 h 660402"/>
              <a:gd name="connsiteX1-509" fmla="*/ 278139 w 680870"/>
              <a:gd name="connsiteY1-510" fmla="*/ 0 h 660402"/>
              <a:gd name="connsiteX2-511" fmla="*/ 680870 w 680870"/>
              <a:gd name="connsiteY2-512" fmla="*/ 239386 h 660402"/>
              <a:gd name="connsiteX3-513" fmla="*/ 506824 w 680870"/>
              <a:gd name="connsiteY3-514" fmla="*/ 660402 h 660402"/>
              <a:gd name="connsiteX4-515" fmla="*/ 318582 w 680870"/>
              <a:gd name="connsiteY4-516" fmla="*/ 494044 h 660402"/>
              <a:gd name="connsiteX5-517" fmla="*/ 58409 w 680870"/>
              <a:gd name="connsiteY5-518" fmla="*/ 648509 h 660402"/>
              <a:gd name="connsiteX6-519" fmla="*/ 0 w 680870"/>
              <a:gd name="connsiteY6-520" fmla="*/ 274271 h 660402"/>
              <a:gd name="connsiteX0-521" fmla="*/ 0 w 680870"/>
              <a:gd name="connsiteY0-522" fmla="*/ 274271 h 660402"/>
              <a:gd name="connsiteX1-523" fmla="*/ 278139 w 680870"/>
              <a:gd name="connsiteY1-524" fmla="*/ 0 h 660402"/>
              <a:gd name="connsiteX2-525" fmla="*/ 680870 w 680870"/>
              <a:gd name="connsiteY2-526" fmla="*/ 239386 h 660402"/>
              <a:gd name="connsiteX3-527" fmla="*/ 506824 w 680870"/>
              <a:gd name="connsiteY3-528" fmla="*/ 660402 h 660402"/>
              <a:gd name="connsiteX4-529" fmla="*/ 318582 w 680870"/>
              <a:gd name="connsiteY4-530" fmla="*/ 494044 h 660402"/>
              <a:gd name="connsiteX5-531" fmla="*/ 208947 w 680870"/>
              <a:gd name="connsiteY5-532" fmla="*/ 438741 h 660402"/>
              <a:gd name="connsiteX6-533" fmla="*/ 0 w 680870"/>
              <a:gd name="connsiteY6-534" fmla="*/ 274271 h 660402"/>
              <a:gd name="connsiteX0-535" fmla="*/ 0 w 551096"/>
              <a:gd name="connsiteY0-536" fmla="*/ 276829 h 660402"/>
              <a:gd name="connsiteX1-537" fmla="*/ 148365 w 551096"/>
              <a:gd name="connsiteY1-538" fmla="*/ 0 h 660402"/>
              <a:gd name="connsiteX2-539" fmla="*/ 551096 w 551096"/>
              <a:gd name="connsiteY2-540" fmla="*/ 239386 h 660402"/>
              <a:gd name="connsiteX3-541" fmla="*/ 377050 w 551096"/>
              <a:gd name="connsiteY3-542" fmla="*/ 660402 h 660402"/>
              <a:gd name="connsiteX4-543" fmla="*/ 188808 w 551096"/>
              <a:gd name="connsiteY4-544" fmla="*/ 494044 h 660402"/>
              <a:gd name="connsiteX5-545" fmla="*/ 79173 w 551096"/>
              <a:gd name="connsiteY5-546" fmla="*/ 438741 h 660402"/>
              <a:gd name="connsiteX6-547" fmla="*/ 0 w 551096"/>
              <a:gd name="connsiteY6-548" fmla="*/ 276829 h 6604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421" y="connsiteY6-422"/>
              </a:cxn>
            </a:cxnLst>
            <a:rect l="l" t="t" r="r" b="b"/>
            <a:pathLst>
              <a:path w="551096" h="660402">
                <a:moveTo>
                  <a:pt x="0" y="276829"/>
                </a:moveTo>
                <a:lnTo>
                  <a:pt x="148365" y="0"/>
                </a:lnTo>
                <a:lnTo>
                  <a:pt x="551096" y="239386"/>
                </a:lnTo>
                <a:lnTo>
                  <a:pt x="377050" y="660402"/>
                </a:lnTo>
                <a:lnTo>
                  <a:pt x="188808" y="494044"/>
                </a:lnTo>
                <a:lnTo>
                  <a:pt x="79173" y="438741"/>
                </a:lnTo>
                <a:lnTo>
                  <a:pt x="0" y="276829"/>
                </a:lnTo>
                <a:close/>
              </a:path>
            </a:pathLst>
          </a:custGeom>
          <a:noFill/>
          <a:ln w="22225">
            <a:solidFill>
              <a:srgbClr val="0432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Is eventual consistency a useful idea?</a:t>
            </a:r>
            <a:endParaRPr lang="en-GB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Depends on the applications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Yes, people want fast writes to local copies iPhone sync, Dropbox, etc. </a:t>
            </a:r>
            <a:endParaRPr kumimoji="1" lang="en-US" altLang="zh-CN" dirty="0"/>
          </a:p>
          <a:p>
            <a:r>
              <a:rPr kumimoji="1" lang="en-US" altLang="zh-CN" dirty="0"/>
              <a:t>Question: does eventual consistency have anomalies?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Obviously, yes.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My updates to the </a:t>
            </a:r>
            <a:r>
              <a:rPr kumimoji="1" lang="en-US" altLang="zh-CN" sz="1800" dirty="0" err="1"/>
              <a:t>iphone</a:t>
            </a:r>
            <a:r>
              <a:rPr kumimoji="1" lang="en-US" altLang="zh-CN" sz="1800" dirty="0"/>
              <a:t> may not immediately appear on the iPad </a:t>
            </a:r>
            <a:endParaRPr kumimoji="1" lang="en-US" altLang="zh-CN" sz="1800" dirty="0"/>
          </a:p>
          <a:p>
            <a:pPr lvl="1"/>
            <a:r>
              <a:rPr kumimoji="1" lang="en-US" altLang="zh-CN" dirty="0"/>
              <a:t>Usually, the window of inconsistency is small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Small enough to be observed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 eventual consistency anomalies matter?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depends on the application scenarios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Frequencies of the anomalies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Importance of the anomalies  </a:t>
            </a:r>
            <a:endParaRPr kumimoji="1" lang="en-US" altLang="zh-CN" dirty="0"/>
          </a:p>
          <a:p>
            <a:r>
              <a:rPr kumimoji="1" lang="en-US" altLang="zh-CN" dirty="0"/>
              <a:t>For example, do conflicting operations happen a lot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Facebook has conducted a research to measure the frequencies of anomalies under eventual consistency. Some highlights are: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Per-Object sequential Results: 1 anomaly per million reads (user should see their writes)</a:t>
            </a:r>
            <a:endParaRPr kumimoji="1" lang="en-US" altLang="zh-CN" sz="1800" dirty="0"/>
          </a:p>
          <a:p>
            <a:pPr lvl="1"/>
            <a:r>
              <a:rPr kumimoji="1" lang="en-US" altLang="zh-CN" sz="1600" dirty="0"/>
              <a:t>A social networking website can tolerate many anomalies </a:t>
            </a:r>
            <a:endParaRPr kumimoji="1" lang="en-US" altLang="zh-CN" sz="1600" dirty="0"/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85292"/>
            <a:ext cx="2880320" cy="175219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1761747" y="4729708"/>
            <a:ext cx="5311786" cy="86614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However, many scenarios (e.g., Bank) require stronger models (even stronger than sequential consistency), see the later lectures</a:t>
            </a:r>
            <a:r>
              <a:rPr lang="en-US" altLang="zh-CN" dirty="0">
                <a:latin typeface="Eras Medium ITC" pitchFamily="34" charset="0"/>
              </a:rPr>
              <a:t>. </a:t>
            </a:r>
            <a:endParaRPr lang="en-US" altLang="zh-CN" dirty="0"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Essentially, the photos are stored on multiple servers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The servers can be iPhone (unreliable), iPad and iCloud servers (reliable)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Modify on any node, as well as read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Challenge: network connectivity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Periodic connectivity</a:t>
            </a:r>
            <a:r>
              <a:rPr kumimoji="1" lang="en-US" altLang="zh-CN" dirty="0">
                <a:latin typeface="微软雅黑" panose="020B0503020204020204" pitchFamily="34" charset="-122"/>
              </a:rPr>
              <a:t> to net and other nodes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kumimoji="1" lang="en-US" altLang="zh-CN" sz="1800" dirty="0">
                <a:latin typeface="微软雅黑" panose="020B0503020204020204" pitchFamily="34" charset="-122"/>
              </a:rPr>
              <a:t>E.g., added photos are only synced when </a:t>
            </a:r>
            <a:r>
              <a:rPr kumimoji="1" lang="en-US" altLang="zh-CN" sz="1800" dirty="0" err="1">
                <a:latin typeface="微软雅黑" panose="020B0503020204020204" pitchFamily="34" charset="-122"/>
              </a:rPr>
              <a:t>WiFi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 is available </a:t>
            </a:r>
            <a:endParaRPr kumimoji="1" lang="en-US" altLang="zh-CN" sz="1800" dirty="0">
              <a:latin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19"/>
          <p:cNvSpPr/>
          <p:nvPr/>
        </p:nvSpPr>
        <p:spPr>
          <a:xfrm>
            <a:off x="4349144" y="3984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unded Rectangle 20"/>
          <p:cNvSpPr/>
          <p:nvPr/>
        </p:nvSpPr>
        <p:spPr>
          <a:xfrm>
            <a:off x="3709144" y="45560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ounded Rectangle 21"/>
          <p:cNvSpPr/>
          <p:nvPr/>
        </p:nvSpPr>
        <p:spPr>
          <a:xfrm>
            <a:off x="4471144" y="4677547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SRV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2" name="Curved Connector 4"/>
          <p:cNvCxnSpPr>
            <a:stCxn id="20" idx="1"/>
            <a:endCxn id="19" idx="1"/>
          </p:cNvCxnSpPr>
          <p:nvPr/>
        </p:nvCxnSpPr>
        <p:spPr>
          <a:xfrm rot="10800000" flipH="1">
            <a:off x="3709144" y="4209547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5"/>
          <p:cNvCxnSpPr>
            <a:stCxn id="19" idx="3"/>
            <a:endCxn id="21" idx="3"/>
          </p:cNvCxnSpPr>
          <p:nvPr/>
        </p:nvCxnSpPr>
        <p:spPr>
          <a:xfrm>
            <a:off x="4979144" y="4209547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9"/>
          <p:cNvCxnSpPr>
            <a:stCxn id="21" idx="2"/>
            <a:endCxn id="20" idx="2"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2"/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Client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ounded Rectangle 33"/>
          <p:cNvSpPr/>
          <p:nvPr/>
        </p:nvSpPr>
        <p:spPr>
          <a:xfrm>
            <a:off x="5868144" y="4036755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iPad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Rounded Rectangle 36"/>
          <p:cNvSpPr/>
          <p:nvPr/>
        </p:nvSpPr>
        <p:spPr>
          <a:xfrm>
            <a:off x="5868144" y="4916755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iPhone</a:t>
            </a:r>
            <a:endParaRPr lang="en-US" altLang="zh-CN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Can 37"/>
          <p:cNvSpPr/>
          <p:nvPr/>
        </p:nvSpPr>
        <p:spPr>
          <a:xfrm>
            <a:off x="5040144" y="3761074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Can 38"/>
          <p:cNvSpPr/>
          <p:nvPr/>
        </p:nvSpPr>
        <p:spPr>
          <a:xfrm>
            <a:off x="3523215" y="5093073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Can 39"/>
          <p:cNvSpPr/>
          <p:nvPr/>
        </p:nvSpPr>
        <p:spPr>
          <a:xfrm>
            <a:off x="4854216" y="5227800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1" name="Straight Arrow Connector 13"/>
          <p:cNvCxnSpPr>
            <a:stCxn id="25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/>
          <p:cNvCxnSpPr>
            <a:stCxn id="26" idx="1"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5"/>
          <p:cNvCxnSpPr>
            <a:stCxn id="27" idx="1"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1"/>
          <p:cNvCxnSpPr>
            <a:stCxn id="27" idx="0"/>
            <a:endCxn id="26" idx="2"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115" y="3361690"/>
            <a:ext cx="3048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连接不同类型机器的问题：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不同类型设备对于数据类型的异构性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网络连接问题，在于数据中心连接时网络较好，但是与其他单机连接可能比较依</a:t>
            </a:r>
            <a:endParaRPr lang="zh-CN" altLang="en-US" sz="1600"/>
          </a:p>
          <a:p>
            <a:r>
              <a:rPr lang="zh-CN" altLang="en-US" sz="1600"/>
              <a:t>赖外部的网络环境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1fda813-80d1-44e3-8c8f-c1f14ec3e5d6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  <a:prstDash val="sysDot"/>
          <a:headEnd type="none" w="med" len="med"/>
          <a:tailEnd type="arrow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BE384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27305</Words>
  <Application>WPS 演示</Application>
  <PresentationFormat>全屏显示(16:10)</PresentationFormat>
  <Paragraphs>2018</Paragraphs>
  <Slides>87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6" baseType="lpstr">
      <vt:lpstr>Arial</vt:lpstr>
      <vt:lpstr>宋体</vt:lpstr>
      <vt:lpstr>Wingdings</vt:lpstr>
      <vt:lpstr>等线</vt:lpstr>
      <vt:lpstr>微软雅黑 Light</vt:lpstr>
      <vt:lpstr>微软雅黑</vt:lpstr>
      <vt:lpstr>Consolas</vt:lpstr>
      <vt:lpstr>Calibri</vt:lpstr>
      <vt:lpstr>Verdana</vt:lpstr>
      <vt:lpstr>Arial Unicode MS</vt:lpstr>
      <vt:lpstr>Helvetica Neue Medium</vt:lpstr>
      <vt:lpstr>Comic Sans MS</vt:lpstr>
      <vt:lpstr>Candara</vt:lpstr>
      <vt:lpstr>Eras Medium ITC</vt:lpstr>
      <vt:lpstr>Segoe Print</vt:lpstr>
      <vt:lpstr>Arial</vt:lpstr>
      <vt:lpstr>Calibri</vt:lpstr>
      <vt:lpstr>MS PGothic</vt:lpstr>
      <vt:lpstr>1_Office 主题​​</vt:lpstr>
      <vt:lpstr>Consistency models and  eventual consistency </vt:lpstr>
      <vt:lpstr>Scalable websites overview</vt:lpstr>
      <vt:lpstr>Scalable websites overview</vt:lpstr>
      <vt:lpstr>Database is a very large topic </vt:lpstr>
      <vt:lpstr>Database is a very large topic </vt:lpstr>
      <vt:lpstr>Motivating example: photo gallery </vt:lpstr>
      <vt:lpstr>Approach one: store the photos locally </vt:lpstr>
      <vt:lpstr>Approach two: use a cloud server (e.g., iCloud) </vt:lpstr>
      <vt:lpstr>Essentially, the photos are stored on multiple servers</vt:lpstr>
      <vt:lpstr>Challenge in multiple-servers scenarios </vt:lpstr>
      <vt:lpstr>Review: what is consistency model? </vt:lpstr>
      <vt:lpstr>Review: what is consistency model? </vt:lpstr>
      <vt:lpstr>Review: what is consistency model? </vt:lpstr>
      <vt:lpstr>Consistency Challenges </vt:lpstr>
      <vt:lpstr>Consistency so far </vt:lpstr>
      <vt:lpstr>Can we use DSM? i.e., sequential consistency</vt:lpstr>
      <vt:lpstr>Drawback of sequential consistency  </vt:lpstr>
      <vt:lpstr>Drawback of sequential consistency </vt:lpstr>
      <vt:lpstr>Spectrum(谱) of Consistency Models </vt:lpstr>
      <vt:lpstr>Spectrum of Consistency Models </vt:lpstr>
      <vt:lpstr>Spectrum of Consistency Models </vt:lpstr>
      <vt:lpstr>PowerPoint 演示文稿</vt:lpstr>
      <vt:lpstr>Ideal write execution flow for performance </vt:lpstr>
      <vt:lpstr>Problem: write-write conflict </vt:lpstr>
      <vt:lpstr>Sequential consistency handles write-write conflict well </vt:lpstr>
      <vt:lpstr>Sequential consistency vs. Eventual consistency  </vt:lpstr>
      <vt:lpstr>Eventual consistency </vt:lpstr>
      <vt:lpstr>Eventual consistency </vt:lpstr>
      <vt:lpstr>Eventual consistency </vt:lpstr>
      <vt:lpstr>Handling write-write conflict </vt:lpstr>
      <vt:lpstr>Apply the updates</vt:lpstr>
      <vt:lpstr>Solution: update function</vt:lpstr>
      <vt:lpstr>Challenge: ordering</vt:lpstr>
      <vt:lpstr>Solution: Ordered Update Log</vt:lpstr>
      <vt:lpstr>Solution: Ordered Update Log</vt:lpstr>
      <vt:lpstr>Solution: Ordered Update Log</vt:lpstr>
      <vt:lpstr>Problems of using ordered update log</vt:lpstr>
      <vt:lpstr>Determine the order of updates: using time </vt:lpstr>
      <vt:lpstr>Assign unique IDs to the updates</vt:lpstr>
      <vt:lpstr>Assign unique IDs to the updates</vt:lpstr>
      <vt:lpstr>Using unique update IDs to sort entries in the log </vt:lpstr>
      <vt:lpstr>Problems of using ordered update log</vt:lpstr>
      <vt:lpstr>Can we immediately apply the updates to local storage?</vt:lpstr>
      <vt:lpstr>Problem: local updates break the order of the log</vt:lpstr>
      <vt:lpstr>Solution: Rollback and Replay</vt:lpstr>
      <vt:lpstr>PowerPoint 演示文稿</vt:lpstr>
      <vt:lpstr>How to choose the unique IDs are important </vt:lpstr>
      <vt:lpstr>Challenge: unsynchronized clock time </vt:lpstr>
      <vt:lpstr>Unsynchronized clocks can cause subtle problem</vt:lpstr>
      <vt:lpstr>Unsynchronized clocks can cause subtle problem</vt:lpstr>
      <vt:lpstr>Unsynchronized clocks can cause subtle problem</vt:lpstr>
      <vt:lpstr>Causal ordering </vt:lpstr>
      <vt:lpstr>Causal ordering </vt:lpstr>
      <vt:lpstr>Solution: Lamport clock </vt:lpstr>
      <vt:lpstr>Lamport clock algorithms </vt:lpstr>
      <vt:lpstr>Questions on Lamport clock </vt:lpstr>
      <vt:lpstr>Questions on Lamport clock </vt:lpstr>
      <vt:lpstr>Lamport clock gives a total order to events </vt:lpstr>
      <vt:lpstr>Requirement: partial order </vt:lpstr>
      <vt:lpstr>Realizing partial order: vector clock </vt:lpstr>
      <vt:lpstr>Realizing partial order: vector clock </vt:lpstr>
      <vt:lpstr>Realizing partial order: vector clock </vt:lpstr>
      <vt:lpstr>Realizing partial order: vector clock </vt:lpstr>
      <vt:lpstr>Realizing partial order: vector clock </vt:lpstr>
      <vt:lpstr>Lamport clock vs. Vector clock </vt:lpstr>
      <vt:lpstr>Lamport clock in our previous example</vt:lpstr>
      <vt:lpstr>Challenge remains: Local writes are tentative </vt:lpstr>
      <vt:lpstr>Idea: distinguish tentative writes from stable ones </vt:lpstr>
      <vt:lpstr>De-centralized approach</vt:lpstr>
      <vt:lpstr>Centralized approach </vt:lpstr>
      <vt:lpstr>Does CSN order preserve causality?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Does CSN order preserve causality? </vt:lpstr>
      <vt:lpstr>Does CSN order preserve causality? </vt:lpstr>
      <vt:lpstr>Trimming the log </vt:lpstr>
      <vt:lpstr>Summary so far </vt:lpstr>
      <vt:lpstr>What about reads? </vt:lpstr>
      <vt:lpstr>Reading tentative data is sometimes dangerous </vt:lpstr>
      <vt:lpstr>Reading tentative data is sometimes dangerous </vt:lpstr>
      <vt:lpstr>Eventual vs. Sequential consistency </vt:lpstr>
      <vt:lpstr>Is eventual consistency a useful idea?</vt:lpstr>
      <vt:lpstr>Does eventual consistency anomalies matter?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1580</cp:revision>
  <cp:lastPrinted>2020-03-02T13:38:00Z</cp:lastPrinted>
  <dcterms:created xsi:type="dcterms:W3CDTF">2017-11-24T09:35:00Z</dcterms:created>
  <dcterms:modified xsi:type="dcterms:W3CDTF">2022-11-13T09:52:16Z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5F75FA3990194BA2BC8DE5630FB364CD</vt:lpwstr>
  </property>
  <property fmtid="{D5CDD505-2E9C-101B-9397-08002B2CF9AE}" pid="3" name="KSOProductBuildVer">
    <vt:lpwstr>2052-11.1.0.12763</vt:lpwstr>
  </property>
</Properties>
</file>