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3"/>
  </p:handoutMasterIdLst>
  <p:sldIdLst>
    <p:sldId id="2241" r:id="rId3"/>
    <p:sldId id="2857" r:id="rId5"/>
    <p:sldId id="2867" r:id="rId6"/>
    <p:sldId id="2269" r:id="rId7"/>
    <p:sldId id="2860" r:id="rId8"/>
    <p:sldId id="2869" r:id="rId9"/>
    <p:sldId id="2868" r:id="rId10"/>
    <p:sldId id="2870" r:id="rId11"/>
    <p:sldId id="2871" r:id="rId12"/>
    <p:sldId id="2875" r:id="rId13"/>
    <p:sldId id="2876" r:id="rId14"/>
    <p:sldId id="2877" r:id="rId15"/>
    <p:sldId id="2879" r:id="rId16"/>
    <p:sldId id="2880" r:id="rId17"/>
    <p:sldId id="2862" r:id="rId18"/>
    <p:sldId id="2568" r:id="rId19"/>
    <p:sldId id="2865" r:id="rId20"/>
    <p:sldId id="2881" r:id="rId21"/>
    <p:sldId id="2882" r:id="rId22"/>
    <p:sldId id="2588" r:id="rId23"/>
    <p:sldId id="2590" r:id="rId24"/>
    <p:sldId id="2591" r:id="rId25"/>
    <p:sldId id="2592" r:id="rId26"/>
    <p:sldId id="2593" r:id="rId27"/>
    <p:sldId id="2594" r:id="rId28"/>
    <p:sldId id="2595" r:id="rId29"/>
    <p:sldId id="2596" r:id="rId30"/>
    <p:sldId id="2883" r:id="rId31"/>
    <p:sldId id="2636" r:id="rId32"/>
    <p:sldId id="2552" r:id="rId33"/>
    <p:sldId id="2918" r:id="rId34"/>
    <p:sldId id="2554" r:id="rId35"/>
    <p:sldId id="2555" r:id="rId36"/>
    <p:sldId id="2557" r:id="rId37"/>
    <p:sldId id="2604" r:id="rId38"/>
    <p:sldId id="2866" r:id="rId39"/>
    <p:sldId id="2884" r:id="rId40"/>
    <p:sldId id="2885" r:id="rId41"/>
    <p:sldId id="2886" r:id="rId42"/>
    <p:sldId id="2887" r:id="rId43"/>
    <p:sldId id="2888" r:id="rId44"/>
    <p:sldId id="2889" r:id="rId45"/>
    <p:sldId id="2891" r:id="rId46"/>
    <p:sldId id="2892" r:id="rId47"/>
    <p:sldId id="2893" r:id="rId48"/>
    <p:sldId id="2895" r:id="rId49"/>
    <p:sldId id="2894" r:id="rId50"/>
    <p:sldId id="2574" r:id="rId51"/>
    <p:sldId id="2904" r:id="rId52"/>
    <p:sldId id="2898" r:id="rId53"/>
    <p:sldId id="2899" r:id="rId54"/>
    <p:sldId id="2900" r:id="rId55"/>
    <p:sldId id="2901" r:id="rId56"/>
    <p:sldId id="2902" r:id="rId57"/>
    <p:sldId id="2905" r:id="rId58"/>
    <p:sldId id="2903" r:id="rId59"/>
    <p:sldId id="2610" r:id="rId60"/>
    <p:sldId id="2919" r:id="rId61"/>
    <p:sldId id="2907" r:id="rId62"/>
    <p:sldId id="2909" r:id="rId63"/>
    <p:sldId id="2908" r:id="rId64"/>
    <p:sldId id="2910" r:id="rId65"/>
    <p:sldId id="2911" r:id="rId66"/>
    <p:sldId id="2912" r:id="rId67"/>
    <p:sldId id="2913" r:id="rId68"/>
    <p:sldId id="2613" r:id="rId69"/>
    <p:sldId id="2915" r:id="rId70"/>
    <p:sldId id="2914" r:id="rId71"/>
    <p:sldId id="2617" r:id="rId72"/>
    <p:sldId id="2622" r:id="rId73"/>
    <p:sldId id="2618" r:id="rId74"/>
    <p:sldId id="2624" r:id="rId75"/>
    <p:sldId id="2916" r:id="rId76"/>
    <p:sldId id="2625" r:id="rId77"/>
    <p:sldId id="2626" r:id="rId78"/>
    <p:sldId id="2628" r:id="rId79"/>
    <p:sldId id="884" r:id="rId80"/>
    <p:sldId id="2630" r:id="rId81"/>
    <p:sldId id="972" r:id="rId82"/>
    <p:sldId id="971" r:id="rId83"/>
    <p:sldId id="970" r:id="rId84"/>
    <p:sldId id="969" r:id="rId85"/>
    <p:sldId id="973" r:id="rId86"/>
    <p:sldId id="974" r:id="rId87"/>
    <p:sldId id="2917" r:id="rId88"/>
    <p:sldId id="2632" r:id="rId89"/>
    <p:sldId id="2635" r:id="rId90"/>
    <p:sldId id="2906" r:id="rId91"/>
    <p:sldId id="2323" r:id="rId92"/>
  </p:sldIdLst>
  <p:sldSz cx="9144000" cy="5715000" type="screen16x10"/>
  <p:notesSz cx="6858000" cy="9144000"/>
  <p:custDataLst>
    <p:tags r:id="rId9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BF569D"/>
    <a:srgbClr val="6E45A1"/>
    <a:srgbClr val="CDCCFE"/>
    <a:srgbClr val="FFE6FE"/>
    <a:srgbClr val="FFFC00"/>
    <a:srgbClr val="00CD28"/>
    <a:srgbClr val="CDF8CC"/>
    <a:srgbClr val="F7F9D6"/>
    <a:srgbClr val="32C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5" autoAdjust="0"/>
    <p:restoredTop sz="85714" autoAdjust="0"/>
  </p:normalViewPr>
  <p:slideViewPr>
    <p:cSldViewPr>
      <p:cViewPr varScale="1">
        <p:scale>
          <a:sx n="131" d="100"/>
          <a:sy n="131" d="100"/>
        </p:scale>
        <p:origin x="1344" y="168"/>
      </p:cViewPr>
      <p:guideLst>
        <p:guide orient="horz" pos="2480"/>
        <p:guide pos="34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gs" Target="tags/tag1.xml"/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我们先讲怎么解决前两个问题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Nothing</a:t>
            </a:r>
            <a:r>
              <a:rPr lang="en-US" altLang="zh-CN" baseline="0"/>
              <a:t> to T5, it is loser and no need to UNDO (since no state in checkpoint)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4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284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430287"/>
            <a:ext cx="7772400" cy="16006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>
                <a:latin typeface="+mn-lt"/>
              </a:rPr>
              <a:t>Consistency under crash: 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3600" b="0" dirty="0">
                <a:latin typeface="+mn-lt"/>
              </a:rPr>
              <a:t>All-or-nothing atomicity </a:t>
            </a:r>
            <a:br>
              <a:rPr kumimoji="1" lang="en-US" altLang="zh-CN" sz="3600" b="0" dirty="0">
                <a:latin typeface="+mn-lt"/>
              </a:rPr>
            </a:br>
            <a:endParaRPr kumimoji="1" lang="zh-CN" altLang="en-US" sz="1800" b="0" dirty="0"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>
            <a:spLocks noGrp="1"/>
          </p:cNvSpPr>
          <p:nvPr>
            <p:ph type="subTitle" idx="1"/>
          </p:nvPr>
        </p:nvSpPr>
        <p:spPr>
          <a:xfrm>
            <a:off x="685800" y="3484370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Xingda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Wei,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06" y="5319186"/>
            <a:ext cx="2635786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500" dirty="0"/>
              <a:t>Credits: Rong </a:t>
            </a:r>
            <a:r>
              <a:rPr kumimoji="1" lang="en-US" altLang="zh-CN" sz="1500" dirty="0" err="1"/>
              <a:t>Chen@IPADS</a:t>
            </a:r>
            <a:endParaRPr kumimoji="1" lang="en-US" altLang="zh-CN"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  <a:endParaRPr lang="en-US" altLang="zh-CN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2879090" y="3696335"/>
            <a:ext cx="1958340" cy="321945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  <a:endParaRPr lang="en-US" altLang="zh-CN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20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2879090" y="3696335"/>
            <a:ext cx="1962150" cy="321945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  <a:endParaRPr lang="en-US" altLang="zh-CN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20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2879090" y="3696335"/>
            <a:ext cx="1953260" cy="321945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916426"/>
            <a:ext cx="1584176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Write(A)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Write(B)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1835696" y="1916426"/>
            <a:ext cx="278663" cy="464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V="1">
            <a:off x="1859405" y="2572465"/>
            <a:ext cx="264323" cy="24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  <a:endParaRPr lang="en-US" altLang="zh-CN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20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2879090" y="3696335"/>
            <a:ext cx="1955165" cy="321945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916426"/>
            <a:ext cx="1584176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Write(A)</a:t>
            </a:r>
            <a:endParaRPr kumimoji="1" lang="en-US" altLang="zh-CN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Write(B)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1835696" y="1916426"/>
            <a:ext cx="278663" cy="464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V="1">
            <a:off x="1859405" y="2572465"/>
            <a:ext cx="264323" cy="24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1547664" y="5096272"/>
            <a:ext cx="5824879" cy="58429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dirty="0"/>
              <a:t>Why one page at a time? Because </a:t>
            </a:r>
            <a:r>
              <a:rPr lang="en-US" altLang="zh-CN" dirty="0">
                <a:solidFill>
                  <a:srgbClr val="FF0000"/>
                </a:solidFill>
              </a:rPr>
              <a:t>disk can only write a fixed bytes atomically at one time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  <a:endParaRPr lang="en-US" altLang="zh-CN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20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2879387" y="3696511"/>
            <a:ext cx="2459110" cy="322057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916426"/>
            <a:ext cx="1584176" cy="936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Write(A)</a:t>
            </a:r>
            <a:endParaRPr kumimoji="1" lang="en-US" altLang="zh-CN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Write(B)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1835696" y="1916426"/>
            <a:ext cx="278663" cy="464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V="1">
            <a:off x="1859405" y="2572465"/>
            <a:ext cx="264323" cy="24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728" y="3041281"/>
            <a:ext cx="1289164" cy="1289164"/>
          </a:xfrm>
          <a:prstGeom prst="rect">
            <a:avLst/>
          </a:prstGeom>
        </p:spPr>
      </p:pic>
      <p:sp>
        <p:nvSpPr>
          <p:cNvPr id="27" name="Rectangle 3"/>
          <p:cNvSpPr/>
          <p:nvPr/>
        </p:nvSpPr>
        <p:spPr>
          <a:xfrm>
            <a:off x="3075519" y="4270938"/>
            <a:ext cx="5323929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b="1" dirty="0">
                <a:solidFill>
                  <a:srgbClr val="BE384B"/>
                </a:solidFill>
              </a:rPr>
              <a:t>Consistency is break after the machine failure! </a:t>
            </a:r>
            <a:endParaRPr lang="en-US" altLang="zh-CN" dirty="0"/>
          </a:p>
        </p:txBody>
      </p:sp>
      <p:sp>
        <p:nvSpPr>
          <p:cNvPr id="7" name="Rectangle 3"/>
          <p:cNvSpPr/>
          <p:nvPr/>
        </p:nvSpPr>
        <p:spPr>
          <a:xfrm>
            <a:off x="2273584" y="4846746"/>
            <a:ext cx="5048469" cy="58429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b="1" dirty="0">
                <a:solidFill>
                  <a:srgbClr val="BE384B"/>
                </a:solidFill>
              </a:rPr>
              <a:t>Application invariant that must preserve</a:t>
            </a:r>
            <a:r>
              <a:rPr lang="en-US" altLang="zh-CN" dirty="0"/>
              <a:t>: </a:t>
            </a:r>
            <a:endParaRPr lang="en-US" altLang="zh-CN" dirty="0"/>
          </a:p>
          <a:p>
            <a:pPr marL="223520" indent="-223520"/>
            <a:r>
              <a:rPr lang="en-US" altLang="zh-CN" dirty="0"/>
              <a:t>  bank(a) + bank(b) never changes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Ideal semantic: </a:t>
            </a:r>
            <a:r>
              <a:rPr kumimoji="1" lang="en-GB" altLang="zh-CN" dirty="0"/>
              <a:t>All-or-Nothing atomicity 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An </a:t>
            </a:r>
            <a:r>
              <a:rPr kumimoji="1" lang="en-US" altLang="zh-CN" dirty="0">
                <a:solidFill>
                  <a:srgbClr val="FF0000"/>
                </a:solidFill>
              </a:rPr>
              <a:t>action</a:t>
            </a:r>
            <a:r>
              <a:rPr kumimoji="1" lang="en-US" altLang="zh-CN" dirty="0"/>
              <a:t> is atomic if happens </a:t>
            </a:r>
            <a:r>
              <a:rPr kumimoji="1" lang="en-US" altLang="zh-CN" dirty="0">
                <a:solidFill>
                  <a:srgbClr val="FF0000"/>
                </a:solidFill>
              </a:rPr>
              <a:t>completely or not at all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Action is an abstraction</a:t>
            </a:r>
            <a:r>
              <a:rPr kumimoji="1" lang="en-US" altLang="zh-CN" dirty="0"/>
              <a:t>, can contain many operations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E.g., multiple disk writes, multiple memory reads/writes</a:t>
            </a:r>
            <a:endParaRPr kumimoji="1" lang="en-US" altLang="zh-CN" sz="1800" dirty="0"/>
          </a:p>
          <a:p>
            <a:r>
              <a:rPr kumimoji="1" lang="en-GB" altLang="zh-CN" dirty="0"/>
              <a:t>Atomicity makes it much easier to reason about failures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Need to think about the consequences of the action happening or not happening, but not about the action </a:t>
            </a:r>
            <a:r>
              <a:rPr kumimoji="1" lang="en-GB" altLang="zh-CN" b="1" i="1" dirty="0">
                <a:solidFill>
                  <a:srgbClr val="BE384B"/>
                </a:solidFill>
              </a:rPr>
              <a:t>partially</a:t>
            </a:r>
            <a:r>
              <a:rPr kumimoji="1" lang="en-GB" altLang="zh-CN" dirty="0"/>
              <a:t> happening </a:t>
            </a:r>
            <a:endParaRPr kumimoji="1" lang="en-GB" altLang="zh-CN" dirty="0"/>
          </a:p>
          <a:p>
            <a:r>
              <a:rPr kumimoji="1" lang="en-US" altLang="zh-CN" dirty="0"/>
              <a:t>An </a:t>
            </a:r>
            <a:r>
              <a:rPr kumimoji="1" lang="en-US" altLang="zh-CN" dirty="0">
                <a:solidFill>
                  <a:srgbClr val="FF0000"/>
                </a:solidFill>
              </a:rPr>
              <a:t>action can be a group of other atomic actions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Under certain scenarios, a group of action is not atomic even all its sub-op is atomic!(</a:t>
            </a:r>
            <a:r>
              <a:rPr kumimoji="1" lang="zh-CN" altLang="en-US" dirty="0"/>
              <a:t>因为原子操作的间隙操作无法保证不会产生影响</a:t>
            </a:r>
            <a:r>
              <a:rPr kumimoji="1" lang="en-US" altLang="zh-CN" dirty="0"/>
              <a:t>) E.g., write the disk page containing record A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8625" y="828040"/>
            <a:ext cx="7819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即实现类似于事务的一起</a:t>
            </a:r>
            <a:r>
              <a:rPr lang="en-US" altLang="zh-CN" sz="1600"/>
              <a:t>commit</a:t>
            </a:r>
            <a:r>
              <a:rPr lang="zh-CN" altLang="en-US" sz="1600"/>
              <a:t>或者一起</a:t>
            </a:r>
            <a:r>
              <a:rPr lang="en-US" altLang="zh-CN" sz="1600"/>
              <a:t>rollback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Atomicity</a:t>
            </a:r>
            <a:r>
              <a:rPr kumimoji="1" lang="zh-CN" altLang="en-US"/>
              <a:t> </a:t>
            </a:r>
            <a:r>
              <a:rPr kumimoji="1" lang="en-US" altLang="zh-CN"/>
              <a:t>Violation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Crash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E.g., power failure</a:t>
            </a:r>
            <a:endParaRPr kumimoji="1" lang="en-GB" altLang="zh-CN" dirty="0"/>
          </a:p>
          <a:p>
            <a:r>
              <a:rPr kumimoji="1" lang="en-GB" altLang="zh-CN" dirty="0"/>
              <a:t>Interrupt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E.g., I/O device interrupts</a:t>
            </a:r>
            <a:endParaRPr kumimoji="1" lang="en-GB" altLang="zh-CN" dirty="0"/>
          </a:p>
          <a:p>
            <a:r>
              <a:rPr kumimoji="1" lang="en-GB" altLang="zh-CN" dirty="0"/>
              <a:t>Parallelization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E.g., two or more threads running concurrently</a:t>
            </a:r>
            <a:endParaRPr kumimoji="1" lang="en-GB" altLang="zh-CN" dirty="0"/>
          </a:p>
          <a:p>
            <a:pPr lvl="2"/>
            <a:r>
              <a:rPr kumimoji="1" lang="en-US" altLang="zh-CN" sz="1800" dirty="0"/>
              <a:t>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multi-core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CPU: no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sync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between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cores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single-core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CPU: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scheduling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(e.g.,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timer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interrupt)</a:t>
            </a:r>
            <a:endParaRPr kumimoji="1" lang="en-US" altLang="zh-CN" sz="1800" dirty="0"/>
          </a:p>
          <a:p>
            <a:pPr lvl="2"/>
            <a:endParaRPr kumimoji="1" lang="en-GB" altLang="zh-CN" sz="18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Achieving atomicity: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661648" cy="3771636"/>
          </a:xfrm>
        </p:spPr>
        <p:txBody>
          <a:bodyPr/>
          <a:lstStyle/>
          <a:p>
            <a:r>
              <a:rPr kumimoji="1" lang="en-US" altLang="zh-CN" dirty="0"/>
              <a:t>Ensure a set of operations to a file is all-or-nothing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writes records a &amp; b to the bank file </a:t>
            </a:r>
            <a:endParaRPr kumimoji="1" lang="en-US" altLang="zh-CN" dirty="0"/>
          </a:p>
          <a:p>
            <a:r>
              <a:rPr kumimoji="1" lang="en-US" altLang="zh-CN" dirty="0"/>
              <a:t>High-level idea: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Writes updates to a </a:t>
            </a:r>
            <a:r>
              <a:rPr kumimoji="1" lang="en-US" altLang="zh-CN" dirty="0">
                <a:solidFill>
                  <a:srgbClr val="FF0000"/>
                </a:solidFill>
              </a:rPr>
              <a:t>copy version</a:t>
            </a:r>
            <a:r>
              <a:rPr kumimoji="1" lang="en-US" altLang="zh-CN" dirty="0"/>
              <a:t> of the origin file 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Replace the origin file with the updates </a:t>
            </a:r>
            <a:r>
              <a:rPr kumimoji="1" lang="en-US" altLang="zh-CN" dirty="0">
                <a:solidFill>
                  <a:srgbClr val="FF0000"/>
                </a:solidFill>
              </a:rPr>
              <a:t>only if all the writes to are successful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2123" y="3586785"/>
            <a:ext cx="4385861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</a:t>
            </a:r>
            <a:endParaRPr lang="en-US" altLang="zh-CN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0" y="3586784"/>
            <a:ext cx="4572000" cy="21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  <a:endParaRPr lang="en-US" altLang="zh-CN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solidFill>
                  <a:srgbClr val="FF0000"/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)</a:t>
            </a:r>
            <a:endParaRPr lang="en-US" altLang="zh-CN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1403648" y="3314753"/>
            <a:ext cx="93610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dirty="0"/>
              <a:t>Original </a:t>
            </a:r>
            <a:endParaRPr lang="en-US" altLang="zh-CN" dirty="0"/>
          </a:p>
        </p:txBody>
      </p:sp>
      <p:sp>
        <p:nvSpPr>
          <p:cNvPr id="8" name="Rectangle 3"/>
          <p:cNvSpPr/>
          <p:nvPr/>
        </p:nvSpPr>
        <p:spPr>
          <a:xfrm>
            <a:off x="6260874" y="3314753"/>
            <a:ext cx="169550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dirty="0"/>
              <a:t>Shadow copy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3577580"/>
            <a:ext cx="8229600" cy="150399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Question: what happen if a crash happens during </a:t>
            </a:r>
            <a:r>
              <a:rPr kumimoji="1" lang="en-US" altLang="zh-CN" dirty="0" err="1"/>
              <a:t>fcopy</a:t>
            </a:r>
            <a:r>
              <a:rPr kumimoji="1" lang="en-US" altLang="zh-CN" dirty="0"/>
              <a:t> or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origin </a:t>
            </a:r>
            <a:r>
              <a:rPr kumimoji="1" lang="en-US" altLang="zh-CN" dirty="0">
                <a:solidFill>
                  <a:srgbClr val="FF0000"/>
                </a:solidFill>
              </a:rPr>
              <a:t>bank file is always consistent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 can just remove the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bank_temp</a:t>
            </a:r>
            <a:r>
              <a:rPr kumimoji="1" lang="en-US" altLang="zh-CN" dirty="0"/>
              <a:t>, so the transfer not happens</a:t>
            </a:r>
            <a:endParaRPr kumimoji="1" lang="en-US" altLang="zh-CN" dirty="0"/>
          </a:p>
          <a:p>
            <a:pPr marL="74295" lvl="1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2286000" y="1177334"/>
            <a:ext cx="4572000" cy="21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  <a:endParaRPr lang="en-US" b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  <a:endParaRPr lang="en-US" b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569889" y="896208"/>
            <a:ext cx="169550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dirty="0"/>
              <a:t>Shadow copy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3577580"/>
            <a:ext cx="8229600" cy="190855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Question: what happen if a crash happens during rename?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the bank transfer, it is consistent ,</a:t>
            </a:r>
            <a:r>
              <a:rPr kumimoji="1" lang="en-US" altLang="zh-CN" dirty="0">
                <a:sym typeface="+mn-ea"/>
              </a:rPr>
              <a:t>recall:rename=LINK(bank, bank_tmp)+UNLINK(bank)</a:t>
            </a:r>
            <a:endParaRPr kumimoji="1" lang="en-US" altLang="zh-CN" dirty="0"/>
          </a:p>
          <a:p>
            <a:r>
              <a:rPr kumimoji="1" lang="en-US" altLang="zh-CN" dirty="0"/>
              <a:t>What about the filesystem state?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Depends on the internal implementation of the filesystem!  </a:t>
            </a:r>
            <a:endParaRPr kumimoji="1" lang="en-US" altLang="zh-CN" dirty="0"/>
          </a:p>
          <a:p>
            <a:pPr marL="74295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2286000" y="1177334"/>
            <a:ext cx="4572000" cy="21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569889" y="896208"/>
            <a:ext cx="169550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dirty="0"/>
              <a:t>Shadow copy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consistency so far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Concurrency forces us to think about the meaning of read/write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Sequential consistency</a:t>
            </a:r>
            <a:r>
              <a:rPr kumimoji="1" lang="en-US" altLang="zh-CN" dirty="0"/>
              <a:t>: all accesses appear executed in a global order by all participants</a:t>
            </a:r>
            <a:endParaRPr kumimoji="1" lang="en-US" altLang="zh-CN" dirty="0"/>
          </a:p>
          <a:p>
            <a:pPr lvl="1"/>
            <a:r>
              <a:rPr kumimoji="1" lang="en-GB" altLang="zh-CN" b="1" dirty="0">
                <a:solidFill>
                  <a:srgbClr val="C00000"/>
                </a:solidFill>
              </a:rPr>
              <a:t>Eventual consistency</a:t>
            </a:r>
            <a:r>
              <a:rPr kumimoji="1" lang="en-GB" altLang="zh-CN" dirty="0"/>
              <a:t>: eventual convergence of state and causality preserving (optionally)</a:t>
            </a:r>
            <a:endParaRPr kumimoji="1" lang="en-GB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056" y="2879254"/>
            <a:ext cx="3365996" cy="241770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495681" y="3668983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Sequential consistency </a:t>
            </a:r>
            <a:endParaRPr kumimoji="1" lang="en-US" altLang="zh-CN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95681" y="4401026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Eventual consistency </a:t>
            </a:r>
            <a:endParaRPr kumimoji="1" lang="en-US" altLang="zh-CN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678654" y="485335"/>
            <a:ext cx="4145766" cy="38925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335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about fault tolerance?</a:t>
            </a:r>
            <a:endParaRPr lang="en-US" altLang="zh-CN" sz="2335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Directory data blocks: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filename "bank" →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12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filename " </a:t>
            </a:r>
            <a:r>
              <a:rPr kumimoji="1" lang="en-GB" altLang="zh-CN" dirty="0" err="1"/>
              <a:t>temp_bank</a:t>
            </a:r>
            <a:r>
              <a:rPr kumimoji="1" lang="en-GB" altLang="zh-CN" dirty="0"/>
              <a:t> " →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13</a:t>
            </a:r>
            <a:endParaRPr kumimoji="1" lang="en-GB" altLang="zh-CN" dirty="0"/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12: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3, 4, 5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1</a:t>
            </a:r>
            <a:endParaRPr kumimoji="1" lang="en-GB" altLang="zh-CN" dirty="0"/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13: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6, 7, 8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1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/>
              <a:t>Time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27984" y="1777380"/>
            <a:ext cx="1080120" cy="3519582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Directory data blocks: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filename "bank" →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</a:t>
            </a:r>
            <a:r>
              <a:rPr kumimoji="1" lang="en-GB" altLang="zh-CN" b="1" dirty="0">
                <a:solidFill>
                  <a:srgbClr val="C00000"/>
                </a:solidFill>
              </a:rPr>
              <a:t>13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pPr lvl="1"/>
            <a:r>
              <a:rPr kumimoji="1" lang="en-GB" altLang="zh-CN" dirty="0"/>
              <a:t>filename " </a:t>
            </a:r>
            <a:r>
              <a:rPr kumimoji="1" lang="en-GB" altLang="zh-CN" dirty="0" err="1"/>
              <a:t>temp_bank</a:t>
            </a:r>
            <a:r>
              <a:rPr kumimoji="1" lang="en-GB" altLang="zh-CN" dirty="0"/>
              <a:t> " →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13</a:t>
            </a:r>
            <a:endParaRPr kumimoji="1" lang="en-GB" altLang="zh-CN" dirty="0"/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12: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3, 4, 5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1</a:t>
            </a:r>
            <a:endParaRPr kumimoji="1" lang="en-GB" altLang="zh-CN" dirty="0"/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13: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6, 7, 8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1</a:t>
            </a:r>
            <a:endParaRPr kumimoji="1" lang="en-GB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Directory data blocks: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filename "bank" →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</a:t>
            </a:r>
            <a:r>
              <a:rPr kumimoji="1" lang="en-GB" altLang="zh-CN" dirty="0">
                <a:solidFill>
                  <a:schemeClr val="tx1"/>
                </a:solidFill>
              </a:rPr>
              <a:t>13</a:t>
            </a:r>
            <a:endParaRPr kumimoji="1" lang="en-GB" altLang="zh-CN" dirty="0">
              <a:solidFill>
                <a:schemeClr val="tx1"/>
              </a:solidFill>
            </a:endParaRPr>
          </a:p>
          <a:p>
            <a:pPr lvl="1"/>
            <a:r>
              <a:rPr kumimoji="1" lang="en-GB" altLang="zh-CN" dirty="0"/>
              <a:t>filename " </a:t>
            </a:r>
            <a:r>
              <a:rPr kumimoji="1" lang="en-GB" altLang="zh-CN" dirty="0" err="1"/>
              <a:t>temp_bank</a:t>
            </a:r>
            <a:r>
              <a:rPr kumimoji="1" lang="en-GB" altLang="zh-CN" dirty="0"/>
              <a:t> " →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13</a:t>
            </a:r>
            <a:endParaRPr kumimoji="1" lang="en-GB" altLang="zh-CN" dirty="0"/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12: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3, 4, 5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1</a:t>
            </a:r>
            <a:endParaRPr kumimoji="1" lang="en-GB" altLang="zh-CN" dirty="0"/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13: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6, 7, 8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</a:t>
            </a:r>
            <a:r>
              <a:rPr kumimoji="1" lang="en-GB" altLang="zh-CN" b="1" dirty="0">
                <a:solidFill>
                  <a:srgbClr val="C00000"/>
                </a:solidFill>
              </a:rPr>
              <a:t>2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/>
              <a:t>Time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27984" y="2281436"/>
            <a:ext cx="1080120" cy="3015526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Directory data blocks: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filename "bank" →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</a:t>
            </a:r>
            <a:r>
              <a:rPr kumimoji="1" lang="en-GB" altLang="zh-CN" b="1" dirty="0">
                <a:solidFill>
                  <a:srgbClr val="C00000"/>
                </a:solidFill>
              </a:rPr>
              <a:t>13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pPr lvl="1"/>
            <a:r>
              <a:rPr kumimoji="1" lang="en-GB" altLang="zh-CN" dirty="0"/>
              <a:t>filename " </a:t>
            </a:r>
            <a:r>
              <a:rPr kumimoji="1" lang="en-GB" altLang="zh-CN" dirty="0" err="1"/>
              <a:t>temp_bank</a:t>
            </a:r>
            <a:r>
              <a:rPr kumimoji="1" lang="en-GB" altLang="zh-CN" dirty="0"/>
              <a:t> " →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13</a:t>
            </a:r>
            <a:endParaRPr kumimoji="1" lang="en-GB" altLang="zh-CN" dirty="0"/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12: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3, 4, 5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</a:t>
            </a:r>
            <a:r>
              <a:rPr kumimoji="1" lang="en-GB" altLang="zh-CN" b="1" dirty="0">
                <a:solidFill>
                  <a:srgbClr val="C00000"/>
                </a:solidFill>
              </a:rPr>
              <a:t>0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13: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6, 7, 8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</a:t>
            </a:r>
            <a:r>
              <a:rPr kumimoji="1" lang="en-GB" altLang="zh-CN" dirty="0">
                <a:solidFill>
                  <a:schemeClr val="tx1"/>
                </a:solidFill>
              </a:rPr>
              <a:t>2</a:t>
            </a:r>
            <a:endParaRPr kumimoji="1" lang="en-GB" altLang="zh-CN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/>
              <a:t>Time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27984" y="2713484"/>
            <a:ext cx="1080120" cy="2583478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Directory data blocks: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filename "bank" →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</a:t>
            </a:r>
            <a:r>
              <a:rPr kumimoji="1" lang="en-GB" altLang="zh-CN" b="1" dirty="0">
                <a:solidFill>
                  <a:srgbClr val="C00000"/>
                </a:solidFill>
              </a:rPr>
              <a:t>13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pPr lvl="1"/>
            <a:r>
              <a:rPr kumimoji="1" lang="en-GB" altLang="zh-CN" b="1" strike="sngStrike" dirty="0">
                <a:solidFill>
                  <a:srgbClr val="C00000"/>
                </a:solidFill>
              </a:rPr>
              <a:t>filename " </a:t>
            </a:r>
            <a:r>
              <a:rPr kumimoji="1" lang="en-GB" altLang="zh-CN" b="1" strike="sngStrike" dirty="0" err="1">
                <a:solidFill>
                  <a:srgbClr val="C00000"/>
                </a:solidFill>
              </a:rPr>
              <a:t>temp_bank</a:t>
            </a:r>
            <a:r>
              <a:rPr kumimoji="1" lang="en-GB" altLang="zh-CN" b="1" strike="sngStrike" dirty="0">
                <a:solidFill>
                  <a:srgbClr val="C00000"/>
                </a:solidFill>
              </a:rPr>
              <a:t> " → </a:t>
            </a:r>
            <a:r>
              <a:rPr kumimoji="1" lang="en-GB" altLang="zh-CN" b="1" strike="sngStrike" dirty="0" err="1">
                <a:solidFill>
                  <a:srgbClr val="C00000"/>
                </a:solidFill>
              </a:rPr>
              <a:t>inode</a:t>
            </a:r>
            <a:r>
              <a:rPr kumimoji="1" lang="en-GB" altLang="zh-CN" b="1" strike="sngStrike" dirty="0">
                <a:solidFill>
                  <a:srgbClr val="C00000"/>
                </a:solidFill>
              </a:rPr>
              <a:t> 13</a:t>
            </a:r>
            <a:endParaRPr kumimoji="1" lang="en-GB" altLang="zh-CN" b="1" strike="sngStrike" dirty="0">
              <a:solidFill>
                <a:srgbClr val="C00000"/>
              </a:solidFill>
            </a:endParaRPr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12: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3, 4, 5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</a:t>
            </a:r>
            <a:r>
              <a:rPr kumimoji="1" lang="en-GB" altLang="zh-CN" b="1" dirty="0">
                <a:solidFill>
                  <a:schemeClr val="tx1"/>
                </a:solidFill>
              </a:rPr>
              <a:t> </a:t>
            </a:r>
            <a:r>
              <a:rPr kumimoji="1" lang="en-GB" altLang="zh-CN" dirty="0">
                <a:solidFill>
                  <a:schemeClr val="tx1"/>
                </a:solidFill>
              </a:rPr>
              <a:t>0</a:t>
            </a:r>
            <a:endParaRPr kumimoji="1" lang="en-GB" altLang="zh-CN" dirty="0">
              <a:solidFill>
                <a:schemeClr val="tx1"/>
              </a:solidFill>
            </a:endParaRPr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13: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6, 7, 8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</a:t>
            </a:r>
            <a:r>
              <a:rPr kumimoji="1" lang="en-GB" altLang="zh-CN" dirty="0">
                <a:solidFill>
                  <a:schemeClr val="tx1"/>
                </a:solidFill>
              </a:rPr>
              <a:t>2</a:t>
            </a:r>
            <a:endParaRPr kumimoji="1" lang="en-GB" altLang="zh-CN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/>
              <a:t>Time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27984" y="3433564"/>
            <a:ext cx="1080120" cy="1863398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rename(</a:t>
            </a:r>
            <a:r>
              <a:rPr lang="en-US" altLang="zh-CN" dirty="0" err="1">
                <a:sym typeface="+mn-lt"/>
              </a:rPr>
              <a:t>temp_bank</a:t>
            </a:r>
            <a:r>
              <a:rPr lang="en-US" altLang="zh-CN" dirty="0">
                <a:sym typeface="+mn-lt"/>
              </a:rPr>
              <a:t>, bank)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Directory data blocks: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filename "bank" → </a:t>
            </a:r>
            <a:r>
              <a:rPr kumimoji="1" lang="en-GB" altLang="zh-CN" dirty="0" err="1"/>
              <a:t>inode</a:t>
            </a:r>
            <a:r>
              <a:rPr kumimoji="1" lang="en-GB" altLang="zh-CN" dirty="0"/>
              <a:t> </a:t>
            </a:r>
            <a:r>
              <a:rPr kumimoji="1" lang="en-GB" altLang="zh-CN" b="1" dirty="0">
                <a:solidFill>
                  <a:srgbClr val="C00000"/>
                </a:solidFill>
              </a:rPr>
              <a:t>13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pPr lvl="1"/>
            <a:r>
              <a:rPr kumimoji="1" lang="en-GB" altLang="zh-CN" strike="sngStrike" dirty="0">
                <a:solidFill>
                  <a:schemeClr val="tx1"/>
                </a:solidFill>
              </a:rPr>
              <a:t>filename " </a:t>
            </a:r>
            <a:r>
              <a:rPr kumimoji="1" lang="en-GB" altLang="zh-CN" strike="sngStrike" dirty="0" err="1">
                <a:solidFill>
                  <a:schemeClr val="tx1"/>
                </a:solidFill>
              </a:rPr>
              <a:t>temp_bank</a:t>
            </a:r>
            <a:r>
              <a:rPr kumimoji="1" lang="en-GB" altLang="zh-CN" strike="sngStrike" dirty="0">
                <a:solidFill>
                  <a:schemeClr val="tx1"/>
                </a:solidFill>
              </a:rPr>
              <a:t> " → </a:t>
            </a:r>
            <a:r>
              <a:rPr kumimoji="1" lang="en-GB" altLang="zh-CN" strike="sngStrike" dirty="0" err="1">
                <a:solidFill>
                  <a:schemeClr val="tx1"/>
                </a:solidFill>
              </a:rPr>
              <a:t>inode</a:t>
            </a:r>
            <a:r>
              <a:rPr kumimoji="1" lang="en-GB" altLang="zh-CN" strike="sngStrike" dirty="0">
                <a:solidFill>
                  <a:schemeClr val="tx1"/>
                </a:solidFill>
              </a:rPr>
              <a:t> 13</a:t>
            </a:r>
            <a:endParaRPr kumimoji="1" lang="en-GB" altLang="zh-CN" strike="sngStrike" dirty="0">
              <a:solidFill>
                <a:schemeClr val="tx1"/>
              </a:solidFill>
            </a:endParaRPr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12: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3, 4, 5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</a:t>
            </a:r>
            <a:r>
              <a:rPr kumimoji="1" lang="en-GB" altLang="zh-CN" b="1" dirty="0">
                <a:solidFill>
                  <a:schemeClr val="tx1"/>
                </a:solidFill>
              </a:rPr>
              <a:t> </a:t>
            </a:r>
            <a:r>
              <a:rPr kumimoji="1" lang="en-GB" altLang="zh-CN" dirty="0">
                <a:solidFill>
                  <a:schemeClr val="tx1"/>
                </a:solidFill>
              </a:rPr>
              <a:t>0</a:t>
            </a:r>
            <a:endParaRPr kumimoji="1" lang="en-GB" altLang="zh-CN" dirty="0">
              <a:solidFill>
                <a:schemeClr val="tx1"/>
              </a:solidFill>
            </a:endParaRPr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13: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6, 7, 8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</a:t>
            </a:r>
            <a:r>
              <a:rPr kumimoji="1" lang="en-GB" altLang="zh-CN" b="1" dirty="0">
                <a:solidFill>
                  <a:srgbClr val="C00000"/>
                </a:solidFill>
              </a:rPr>
              <a:t>1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4932040" y="1278071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/>
              <a:t>Time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27984" y="4081636"/>
            <a:ext cx="1080120" cy="1215326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9584" y="262123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>
                <a:solidFill>
                  <a:srgbClr val="C00000"/>
                </a:solidFill>
                <a:ea typeface="+mn-ea"/>
              </a:rPr>
              <a:t>If crash, what step will cause problem?</a:t>
            </a:r>
            <a:endParaRPr lang="en-US" altLang="zh-CN" kern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Computer That Never Crashes Mimics Biology | Ubergizm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78107"/>
            <a:ext cx="3619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sym typeface="+mn-lt"/>
              </a:rPr>
              <a:t>Problem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Directory data blocks: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filename "bank" → </a:t>
            </a:r>
            <a:r>
              <a:rPr kumimoji="1" lang="en-GB" altLang="zh-CN" b="1" dirty="0" err="1">
                <a:solidFill>
                  <a:srgbClr val="C00000"/>
                </a:solidFill>
              </a:rPr>
              <a:t>inode</a:t>
            </a:r>
            <a:r>
              <a:rPr kumimoji="1" lang="en-GB" altLang="zh-CN" b="1" dirty="0">
                <a:solidFill>
                  <a:srgbClr val="C00000"/>
                </a:solidFill>
              </a:rPr>
              <a:t> 13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pPr lvl="1"/>
            <a:r>
              <a:rPr kumimoji="1" lang="en-GB" altLang="zh-CN" dirty="0"/>
              <a:t>filename ”</a:t>
            </a:r>
            <a:r>
              <a:rPr kumimoji="1" lang="en-GB" altLang="zh-CN" dirty="0" err="1"/>
              <a:t>temp_bank</a:t>
            </a:r>
            <a:r>
              <a:rPr kumimoji="1" lang="en-GB" altLang="zh-CN" dirty="0"/>
              <a:t>" → </a:t>
            </a:r>
            <a:r>
              <a:rPr kumimoji="1" lang="en-GB" altLang="zh-CN" b="1" dirty="0" err="1">
                <a:solidFill>
                  <a:srgbClr val="C00000"/>
                </a:solidFill>
              </a:rPr>
              <a:t>inode</a:t>
            </a:r>
            <a:r>
              <a:rPr kumimoji="1" lang="en-GB" altLang="zh-CN" b="1" dirty="0">
                <a:solidFill>
                  <a:srgbClr val="C00000"/>
                </a:solidFill>
              </a:rPr>
              <a:t> 13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12: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3, 4, 5</a:t>
            </a:r>
            <a:endParaRPr kumimoji="1" lang="en-GB" altLang="zh-CN" dirty="0"/>
          </a:p>
          <a:p>
            <a:pPr lvl="1"/>
            <a:r>
              <a:rPr kumimoji="1" lang="en-GB" altLang="zh-CN" dirty="0" err="1"/>
              <a:t>refcount</a:t>
            </a:r>
            <a:r>
              <a:rPr kumimoji="1" lang="en-GB" altLang="zh-CN" dirty="0"/>
              <a:t>: 1</a:t>
            </a:r>
            <a:endParaRPr kumimoji="1" lang="en-GB" altLang="zh-CN" dirty="0"/>
          </a:p>
          <a:p>
            <a:r>
              <a:rPr kumimoji="1" lang="en-GB" altLang="zh-CN" dirty="0" err="1"/>
              <a:t>inode</a:t>
            </a:r>
            <a:r>
              <a:rPr kumimoji="1" lang="en-GB" altLang="zh-CN" dirty="0"/>
              <a:t> 13: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data blocks: 6, 7, 8</a:t>
            </a:r>
            <a:endParaRPr kumimoji="1" lang="en-GB" altLang="zh-CN" dirty="0"/>
          </a:p>
          <a:p>
            <a:pPr lvl="1"/>
            <a:r>
              <a:rPr kumimoji="1" lang="en-GB" altLang="zh-CN" b="1" dirty="0" err="1">
                <a:solidFill>
                  <a:srgbClr val="C00000"/>
                </a:solidFill>
              </a:rPr>
              <a:t>refcount</a:t>
            </a:r>
            <a:r>
              <a:rPr kumimoji="1" lang="en-GB" altLang="zh-CN" b="1" dirty="0">
                <a:solidFill>
                  <a:srgbClr val="C00000"/>
                </a:solidFill>
              </a:rPr>
              <a:t>: 1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4932040" y="1278071"/>
            <a:ext cx="0" cy="3307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97220" y="1129308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/>
              <a:t>Time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27984" y="1777380"/>
            <a:ext cx="1080120" cy="3519582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50" name="Picture 2" descr="闪电图片-卡通手绘闪电素材免费下载-PS1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72" y="1769482"/>
            <a:ext cx="1080120" cy="108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/>
          <p:nvPr/>
        </p:nvSpPr>
        <p:spPr>
          <a:xfrm>
            <a:off x="3095328" y="3441120"/>
            <a:ext cx="5869157" cy="645846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000">
                <a:sym typeface="+mn-lt"/>
              </a:rPr>
              <a:t>Two names point</a:t>
            </a:r>
            <a:r>
              <a:rPr lang="zh-CN" altLang="en-US" sz="2000">
                <a:sym typeface="+mn-lt"/>
              </a:rPr>
              <a:t> </a:t>
            </a:r>
            <a:r>
              <a:rPr lang="en-US" altLang="zh-CN" sz="2000">
                <a:sym typeface="+mn-lt"/>
              </a:rPr>
              <a:t>to </a:t>
            </a:r>
            <a:r>
              <a:rPr lang="en-US" altLang="zh-CN" sz="2000" err="1">
                <a:solidFill>
                  <a:srgbClr val="0096FF"/>
                </a:solidFill>
                <a:sym typeface="+mn-lt"/>
              </a:rPr>
              <a:t>fnew</a:t>
            </a:r>
            <a:r>
              <a:rPr lang="en-US" altLang="zh-CN" sz="2000" err="1">
                <a:ea typeface="Arial" panose="020B0604020202020204" pitchFamily="34" charset="0"/>
                <a:sym typeface="+mn-lt"/>
              </a:rPr>
              <a:t>’</a:t>
            </a:r>
            <a:r>
              <a:rPr lang="en-US" altLang="zh-CN" sz="2000" err="1">
                <a:sym typeface="+mn-lt"/>
              </a:rPr>
              <a:t>s</a:t>
            </a:r>
            <a:r>
              <a:rPr lang="en-US" altLang="zh-CN" sz="2000">
                <a:sym typeface="+mn-lt"/>
              </a:rPr>
              <a:t> </a:t>
            </a:r>
            <a:r>
              <a:rPr lang="en-US" altLang="zh-CN" sz="2000" err="1">
                <a:sym typeface="+mn-lt"/>
              </a:rPr>
              <a:t>inode</a:t>
            </a:r>
            <a:r>
              <a:rPr lang="en-US" altLang="zh-CN" sz="2000">
                <a:sym typeface="+mn-lt"/>
              </a:rPr>
              <a:t>, but </a:t>
            </a:r>
            <a:r>
              <a:rPr lang="en-US" altLang="zh-CN" sz="2000" err="1">
                <a:solidFill>
                  <a:srgbClr val="0096FF"/>
                </a:solidFill>
                <a:sym typeface="+mn-lt"/>
              </a:rPr>
              <a:t>refcount</a:t>
            </a:r>
            <a:r>
              <a:rPr lang="en-US" altLang="zh-CN" sz="2000">
                <a:solidFill>
                  <a:srgbClr val="0096FF"/>
                </a:solidFill>
                <a:sym typeface="+mn-lt"/>
              </a:rPr>
              <a:t> </a:t>
            </a:r>
            <a:r>
              <a:rPr lang="en-US" altLang="zh-CN" sz="2000">
                <a:sym typeface="+mn-lt"/>
              </a:rPr>
              <a:t>is 1</a:t>
            </a:r>
            <a:endParaRPr lang="en-US" altLang="zh-CN" sz="2000">
              <a:sym typeface="+mn-lt"/>
            </a:endParaRPr>
          </a:p>
          <a:p>
            <a:pPr lvl="1"/>
            <a:r>
              <a:rPr lang="en-US" altLang="zh-CN" sz="2000">
                <a:solidFill>
                  <a:srgbClr val="C00000"/>
                </a:solidFill>
                <a:sym typeface="+mn-lt"/>
              </a:rPr>
              <a:t>which reference is the correct one?</a:t>
            </a:r>
            <a:endParaRPr lang="en-US" altLang="zh-CN" sz="2000">
              <a:solidFill>
                <a:srgbClr val="C00000"/>
              </a:solidFill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4195" y="4270375"/>
            <a:ext cx="5951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这个问题是由于</a:t>
            </a:r>
            <a:r>
              <a:rPr lang="en-US" altLang="zh-CN" sz="1600"/>
              <a:t>LINK</a:t>
            </a:r>
            <a:r>
              <a:rPr lang="zh-CN" altLang="en-US" sz="1600"/>
              <a:t>中的</a:t>
            </a:r>
            <a:r>
              <a:rPr lang="en-US" altLang="zh-CN" sz="1600"/>
              <a:t>refcont+1</a:t>
            </a:r>
            <a:r>
              <a:rPr lang="zh-CN" altLang="en-US" sz="1600"/>
              <a:t>与重定向</a:t>
            </a:r>
            <a:r>
              <a:rPr lang="en-US" altLang="zh-CN" sz="1600"/>
              <a:t>link</a:t>
            </a:r>
            <a:r>
              <a:rPr lang="zh-CN" altLang="en-US" sz="1600"/>
              <a:t>操作是非原子的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Naïve solution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Ask application to remove the unnecessary </a:t>
            </a:r>
            <a:r>
              <a:rPr kumimoji="1" lang="en-US" altLang="zh-CN" dirty="0" err="1"/>
              <a:t>inodes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 knows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 "</a:t>
            </a:r>
            <a:r>
              <a:rPr kumimoji="1" lang="en-US" altLang="zh-CN" dirty="0" err="1"/>
              <a:t>bank_temp</a:t>
            </a:r>
            <a:r>
              <a:rPr kumimoji="1" lang="en-US" altLang="zh-CN" dirty="0"/>
              <a:t>" should be removed </a:t>
            </a:r>
            <a:endParaRPr kumimoji="1" lang="en-US" altLang="zh-CN" dirty="0"/>
          </a:p>
          <a:p>
            <a:r>
              <a:rPr kumimoji="1" lang="en-US" altLang="zh-CN" dirty="0"/>
              <a:t>Typically, not a good idea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Problem #1. The filesystem consistency depends on the application. What if 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 is buggy or malicious?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Problem #2. What about more complex applications?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3"/>
          <p:cNvSpPr/>
          <p:nvPr/>
        </p:nvSpPr>
        <p:spPr>
          <a:xfrm>
            <a:off x="302840" y="4130184"/>
            <a:ext cx="8229600" cy="645846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sz="2000" dirty="0"/>
              <a:t>Ideal</a:t>
            </a:r>
            <a:r>
              <a:rPr lang="zh-CN" altLang="en-US" sz="2000" dirty="0"/>
              <a:t> </a:t>
            </a:r>
            <a:r>
              <a:rPr lang="en-US" altLang="zh-CN" sz="2000" dirty="0"/>
              <a:t>semantic: the application’s recovery method should </a:t>
            </a:r>
            <a:r>
              <a:rPr lang="en-US" altLang="zh-CN" sz="2000" dirty="0">
                <a:solidFill>
                  <a:srgbClr val="FF0000"/>
                </a:solidFill>
              </a:rPr>
              <a:t>be decoupled from the filesystem recovery method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Solution: file system ensures the rename is atomic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To decouple the atomicity of shadow copy from the application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File system ensures its operation is atomic </a:t>
            </a:r>
            <a:endParaRPr kumimoji="1" lang="en-US" altLang="zh-CN" dirty="0"/>
          </a:p>
          <a:p>
            <a:r>
              <a:rPr kumimoji="1" lang="en-US" altLang="zh-CN" dirty="0"/>
              <a:t>Key idea:  </a:t>
            </a:r>
            <a:r>
              <a:rPr kumimoji="1" lang="en-US" altLang="zh-CN" dirty="0">
                <a:solidFill>
                  <a:srgbClr val="FF0000"/>
                </a:solidFill>
              </a:rPr>
              <a:t>journaling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2565400"/>
            <a:ext cx="779403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Consistency can break under fault, even for </a:t>
            </a:r>
            <a:r>
              <a:rPr lang="en-US" altLang="zh-CN" u="sng" kern="0" dirty="0">
                <a:solidFill>
                  <a:srgbClr val="BE384B"/>
                </a:solidFill>
                <a:ea typeface="+mn-ea"/>
              </a:rPr>
              <a:t>the strongest consistency model</a:t>
            </a:r>
            <a:endParaRPr lang="en-US" altLang="zh-CN" u="sng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Journaling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Logging 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A concept from database (and will talk about more details in this lecture) </a:t>
            </a:r>
            <a:endParaRPr kumimoji="1" lang="en-US" altLang="zh-CN" b="0" dirty="0"/>
          </a:p>
          <a:p>
            <a:r>
              <a:rPr kumimoji="1" lang="en-US" altLang="zh-CN" b="0" dirty="0"/>
              <a:t>Record before update</a:t>
            </a:r>
            <a:endParaRPr kumimoji="1" lang="en-US" altLang="zh-CN" b="0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US" altLang="zh-CN" b="0" dirty="0"/>
              <a:t>Record changes in journal</a:t>
            </a:r>
            <a:endParaRPr kumimoji="1" lang="en-US" altLang="zh-CN" b="0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US" altLang="zh-CN" b="0" dirty="0"/>
              <a:t>Commit journal</a:t>
            </a:r>
            <a:endParaRPr kumimoji="1" lang="en-US" altLang="zh-CN" b="0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US" altLang="zh-CN" b="0" dirty="0"/>
              <a:t>Update</a:t>
            </a:r>
            <a:endParaRPr kumimoji="1" lang="en-US" altLang="zh-CN" b="0" dirty="0"/>
          </a:p>
          <a:p>
            <a:endParaRPr kumimoji="1"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8"/>
          <p:cNvSpPr txBox="1"/>
          <p:nvPr/>
        </p:nvSpPr>
        <p:spPr>
          <a:xfrm>
            <a:off x="4162802" y="2897251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 after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commit: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is complete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Redo changes in journal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62802" y="1894419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Crash before</a:t>
            </a:r>
            <a:r>
              <a:rPr lang="en-US" dirty="0"/>
              <a:t> commit:</a:t>
            </a:r>
            <a:endParaRPr lang="en-US" dirty="0"/>
          </a:p>
          <a:p>
            <a:r>
              <a:rPr lang="en-US" dirty="0"/>
              <a:t>- No data is changed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Discard journal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457200" y="2785492"/>
            <a:ext cx="80032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9118" y="2442987"/>
            <a:ext cx="685009" cy="685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Rename via journaling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GB" altLang="zh-CN" dirty="0"/>
              <a:t>Directory data blocks:</a:t>
            </a:r>
            <a:endParaRPr kumimoji="1" lang="en-GB" altLang="zh-CN" dirty="0"/>
          </a:p>
          <a:p>
            <a:pPr lvl="1">
              <a:lnSpc>
                <a:spcPct val="100000"/>
              </a:lnSpc>
            </a:pPr>
            <a:r>
              <a:rPr kumimoji="1" lang="en-GB" altLang="zh-CN" dirty="0">
                <a:solidFill>
                  <a:schemeClr val="tx1"/>
                </a:solidFill>
              </a:rPr>
              <a:t>filename "bank" → </a:t>
            </a:r>
            <a:r>
              <a:rPr kumimoji="1" lang="en-GB" altLang="zh-CN" dirty="0" err="1">
                <a:solidFill>
                  <a:schemeClr val="tx1"/>
                </a:solidFill>
              </a:rPr>
              <a:t>inode</a:t>
            </a:r>
            <a:r>
              <a:rPr kumimoji="1" lang="en-GB" altLang="zh-CN" dirty="0">
                <a:solidFill>
                  <a:schemeClr val="tx1"/>
                </a:solidFill>
              </a:rPr>
              <a:t> 12 </a:t>
            </a:r>
            <a:r>
              <a:rPr kumimoji="1" lang="en-GB" altLang="zh-CN" b="1" dirty="0">
                <a:solidFill>
                  <a:srgbClr val="C00000"/>
                </a:solidFill>
              </a:rPr>
              <a:t>-&gt; 13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GB" altLang="zh-CN" strike="sngStrike" dirty="0">
                <a:solidFill>
                  <a:schemeClr val="tx1"/>
                </a:solidFill>
              </a:rPr>
              <a:t>filename " </a:t>
            </a:r>
            <a:r>
              <a:rPr kumimoji="1" lang="en-GB" altLang="zh-CN" strike="sngStrike" dirty="0" err="1">
                <a:solidFill>
                  <a:schemeClr val="tx1"/>
                </a:solidFill>
              </a:rPr>
              <a:t>temp_bank</a:t>
            </a:r>
            <a:r>
              <a:rPr kumimoji="1" lang="en-GB" altLang="zh-CN" strike="sngStrike" dirty="0">
                <a:solidFill>
                  <a:schemeClr val="tx1"/>
                </a:solidFill>
              </a:rPr>
              <a:t> " → </a:t>
            </a:r>
            <a:r>
              <a:rPr kumimoji="1" lang="en-GB" altLang="zh-CN" strike="sngStrike" dirty="0" err="1">
                <a:solidFill>
                  <a:schemeClr val="tx1"/>
                </a:solidFill>
              </a:rPr>
              <a:t>inode</a:t>
            </a:r>
            <a:r>
              <a:rPr kumimoji="1" lang="en-GB" altLang="zh-CN" strike="sngStrike" dirty="0">
                <a:solidFill>
                  <a:schemeClr val="tx1"/>
                </a:solidFill>
              </a:rPr>
              <a:t> 13</a:t>
            </a:r>
            <a:endParaRPr kumimoji="1" lang="en-US" altLang="zh-CN" strike="sngStrike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/>
              <a:t>Inside of 12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en-GB" altLang="zh-CN" dirty="0"/>
              <a:t>data blocks: 3, 4, 5</a:t>
            </a:r>
            <a:endParaRPr kumimoji="1" lang="en-GB" altLang="zh-CN" dirty="0"/>
          </a:p>
          <a:p>
            <a:pPr lvl="1">
              <a:lnSpc>
                <a:spcPct val="100000"/>
              </a:lnSpc>
            </a:pPr>
            <a:r>
              <a:rPr kumimoji="1" lang="en-GB" altLang="zh-CN" dirty="0" err="1"/>
              <a:t>refcount</a:t>
            </a:r>
            <a:r>
              <a:rPr kumimoji="1" lang="en-GB" altLang="zh-CN" dirty="0"/>
              <a:t>: 1 -&gt; </a:t>
            </a:r>
            <a:r>
              <a:rPr kumimoji="1" lang="en-GB" altLang="zh-CN" b="1" dirty="0">
                <a:solidFill>
                  <a:srgbClr val="C00000"/>
                </a:solidFill>
              </a:rPr>
              <a:t>0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/>
              <a:t>Inside of 13 </a:t>
            </a:r>
            <a:endParaRPr kumimoji="1" lang="en-US" altLang="zh-CN" dirty="0"/>
          </a:p>
          <a:p>
            <a:pPr lvl="1">
              <a:lnSpc>
                <a:spcPct val="100000"/>
              </a:lnSpc>
            </a:pPr>
            <a:r>
              <a:rPr kumimoji="1" lang="en-GB" altLang="zh-CN" dirty="0"/>
              <a:t>data blocks: 6, 7, 8</a:t>
            </a:r>
            <a:endParaRPr kumimoji="1" lang="en-GB" altLang="zh-CN" dirty="0"/>
          </a:p>
          <a:p>
            <a:pPr lvl="1">
              <a:lnSpc>
                <a:spcPct val="100000"/>
              </a:lnSpc>
            </a:pPr>
            <a:r>
              <a:rPr kumimoji="1" lang="en-GB" altLang="zh-CN" dirty="0" err="1"/>
              <a:t>refcount</a:t>
            </a:r>
            <a:r>
              <a:rPr kumimoji="1" lang="en-GB" altLang="zh-CN" dirty="0"/>
              <a:t>: 1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438634"/>
            <a:ext cx="8229600" cy="12076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67744" y="4975897"/>
            <a:ext cx="576064" cy="20681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8268" y="4975897"/>
            <a:ext cx="576064" cy="20681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8" name="Rectangle 4"/>
          <p:cNvSpPr/>
          <p:nvPr/>
        </p:nvSpPr>
        <p:spPr>
          <a:xfrm>
            <a:off x="7956376" y="4966692"/>
            <a:ext cx="648072" cy="48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9"/>
          <p:cNvSpPr/>
          <p:nvPr/>
        </p:nvSpPr>
        <p:spPr>
          <a:xfrm>
            <a:off x="4988678" y="1333500"/>
            <a:ext cx="3615770" cy="1854305"/>
          </a:xfrm>
          <a:prstGeom prst="roundRect">
            <a:avLst>
              <a:gd name="adj" fmla="val 3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Directory data blocks: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“bank” -&gt; </a:t>
            </a:r>
            <a:r>
              <a:rPr lang="en-US" dirty="0" err="1"/>
              <a:t>inode</a:t>
            </a:r>
            <a:r>
              <a:rPr lang="en-US" dirty="0"/>
              <a:t> 13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Delete ”</a:t>
            </a:r>
            <a:r>
              <a:rPr lang="en-US" dirty="0" err="1"/>
              <a:t>temp_bank</a:t>
            </a:r>
            <a:r>
              <a:rPr lang="en-US" dirty="0"/>
              <a:t>”</a:t>
            </a:r>
            <a:endParaRPr lang="en-US" dirty="0"/>
          </a:p>
          <a:p>
            <a:r>
              <a:rPr lang="en-US" dirty="0" err="1"/>
              <a:t>Inode</a:t>
            </a:r>
            <a:r>
              <a:rPr lang="en-US" dirty="0"/>
              <a:t> 12: </a:t>
            </a:r>
            <a:r>
              <a:rPr lang="en-US" dirty="0" err="1"/>
              <a:t>refcount</a:t>
            </a:r>
            <a:r>
              <a:rPr lang="en-US" dirty="0"/>
              <a:t> = 0</a:t>
            </a:r>
            <a:endParaRPr lang="en-US" dirty="0"/>
          </a:p>
          <a:p>
            <a:r>
              <a:rPr lang="en-US" dirty="0" err="1"/>
              <a:t>Inode</a:t>
            </a:r>
            <a:r>
              <a:rPr lang="en-US" dirty="0"/>
              <a:t> 13: </a:t>
            </a:r>
            <a:r>
              <a:rPr lang="en-US" dirty="0" err="1"/>
              <a:t>refcount</a:t>
            </a:r>
            <a:r>
              <a:rPr lang="en-US" dirty="0"/>
              <a:t> = 1 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COMMITTED</a:t>
            </a:r>
            <a:r>
              <a:rPr lang="en-US" dirty="0"/>
              <a:t>   </a:t>
            </a:r>
            <a:endParaRPr lang="en-US" dirty="0"/>
          </a:p>
        </p:txBody>
      </p:sp>
      <p:cxnSp>
        <p:nvCxnSpPr>
          <p:cNvPr id="10" name="Straight Connector 11"/>
          <p:cNvCxnSpPr/>
          <p:nvPr/>
        </p:nvCxnSpPr>
        <p:spPr>
          <a:xfrm flipV="1">
            <a:off x="8280412" y="3219320"/>
            <a:ext cx="324036" cy="164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/>
          <p:nvPr/>
        </p:nvCxnSpPr>
        <p:spPr>
          <a:xfrm flipH="1" flipV="1">
            <a:off x="5508105" y="3219319"/>
            <a:ext cx="2543403" cy="16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036060" y="57150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journal</a:t>
            </a:r>
            <a:r>
              <a:rPr lang="zh-CN" altLang="en-US" sz="1600"/>
              <a:t>直接写回磁盘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 a File via Journaling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/>
              <a:t>yubin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permissions : read-only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size : 1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pointer : 4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pointer : null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pointer : null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17"/>
          <p:cNvSpPr txBox="1"/>
          <p:nvPr/>
        </p:nvSpPr>
        <p:spPr>
          <a:xfrm>
            <a:off x="1651139" y="22491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=&gt; </a:t>
            </a:r>
            <a:r>
              <a:rPr kumimoji="1"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endParaRPr lang="en-US" dirty="0"/>
          </a:p>
        </p:txBody>
      </p:sp>
      <p:sp>
        <p:nvSpPr>
          <p:cNvPr id="6" name="TextBox 18"/>
          <p:cNvSpPr txBox="1"/>
          <p:nvPr/>
        </p:nvSpPr>
        <p:spPr>
          <a:xfrm>
            <a:off x="2051248" y="26270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=&gt; </a:t>
            </a:r>
            <a:r>
              <a:rPr kumimoji="1"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5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417674"/>
            <a:ext cx="8229600" cy="1207643"/>
          </a:xfrm>
          <a:prstGeom prst="rect">
            <a:avLst/>
          </a:prstGeom>
        </p:spPr>
      </p:pic>
      <p:sp>
        <p:nvSpPr>
          <p:cNvPr id="9" name="Rectangle 4"/>
          <p:cNvSpPr/>
          <p:nvPr/>
        </p:nvSpPr>
        <p:spPr>
          <a:xfrm>
            <a:off x="7956376" y="4945732"/>
            <a:ext cx="648072" cy="48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6"/>
          <p:cNvCxnSpPr/>
          <p:nvPr/>
        </p:nvCxnSpPr>
        <p:spPr>
          <a:xfrm>
            <a:off x="7956376" y="4513684"/>
            <a:ext cx="0" cy="1080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8"/>
          <p:cNvSpPr txBox="1"/>
          <p:nvPr/>
        </p:nvSpPr>
        <p:spPr>
          <a:xfrm>
            <a:off x="7974421" y="44970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Journal</a:t>
            </a:r>
            <a:endParaRPr lang="en-US" dirty="0"/>
          </a:p>
        </p:txBody>
      </p:sp>
      <p:sp>
        <p:nvSpPr>
          <p:cNvPr id="12" name="Rounded Rectangle 9"/>
          <p:cNvSpPr/>
          <p:nvPr/>
        </p:nvSpPr>
        <p:spPr>
          <a:xfrm>
            <a:off x="4988678" y="1333500"/>
            <a:ext cx="3615770" cy="1854305"/>
          </a:xfrm>
          <a:prstGeom prst="roundRect">
            <a:avLst>
              <a:gd name="adj" fmla="val 3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l</a:t>
            </a:r>
            <a:r>
              <a:rPr lang="en-US" altLang="zh-CN" dirty="0" err="1"/>
              <a:t>node</a:t>
            </a:r>
            <a:r>
              <a:rPr lang="en-US"/>
              <a:t>: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/>
              <a:t>ize: 1=&gt;2</a:t>
            </a: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pointer: null =&gt; 5</a:t>
            </a:r>
            <a:endParaRPr lang="en-US" dirty="0"/>
          </a:p>
          <a:p>
            <a:r>
              <a:rPr lang="en-US" dirty="0"/>
              <a:t>Db:</a:t>
            </a:r>
            <a:endParaRPr lang="en-US" dirty="0"/>
          </a:p>
          <a:p>
            <a:r>
              <a:rPr lang="en-US" dirty="0"/>
              <a:t>Old-data… =&gt; Appended-data…</a:t>
            </a:r>
            <a:endParaRPr lang="en-US" dirty="0"/>
          </a:p>
          <a:p>
            <a:r>
              <a:rPr lang="en-US" dirty="0"/>
              <a:t>COMMITTED</a:t>
            </a:r>
            <a:endParaRPr lang="en-US" dirty="0"/>
          </a:p>
        </p:txBody>
      </p:sp>
      <p:cxnSp>
        <p:nvCxnSpPr>
          <p:cNvPr id="13" name="Straight Connector 11"/>
          <p:cNvCxnSpPr/>
          <p:nvPr/>
        </p:nvCxnSpPr>
        <p:spPr>
          <a:xfrm flipV="1">
            <a:off x="8280412" y="3219320"/>
            <a:ext cx="324036" cy="164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/>
          <p:nvPr/>
        </p:nvCxnSpPr>
        <p:spPr>
          <a:xfrm flipH="1" flipV="1">
            <a:off x="5508105" y="3219319"/>
            <a:ext cx="2543403" cy="16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/>
          <p:nvPr/>
        </p:nvSpPr>
        <p:spPr>
          <a:xfrm>
            <a:off x="6851650" y="4962525"/>
            <a:ext cx="549275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Journaling Drawbacks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Everything is written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en-US" altLang="zh-CN"/>
              <a:t> </a:t>
            </a:r>
            <a:r>
              <a:rPr lang="en-US" altLang="zh-CN">
                <a:solidFill>
                  <a:srgbClr val="C00000"/>
                </a:solidFill>
              </a:rPr>
              <a:t>twice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Once in the journal(</a:t>
            </a:r>
            <a:r>
              <a:rPr lang="zh-CN" altLang="en-US"/>
              <a:t>在没有</a:t>
            </a:r>
            <a:r>
              <a:rPr lang="en-US" altLang="zh-CN"/>
              <a:t>success</a:t>
            </a:r>
            <a:r>
              <a:rPr lang="zh-CN" altLang="en-US"/>
              <a:t>之前只会写入</a:t>
            </a:r>
            <a:r>
              <a:rPr lang="en-US" altLang="zh-CN"/>
              <a:t>journal)</a:t>
            </a:r>
            <a:endParaRPr lang="en-US" altLang="zh-CN"/>
          </a:p>
          <a:p>
            <a:pPr lvl="1"/>
            <a:r>
              <a:rPr lang="en-US" altLang="zh-CN"/>
              <a:t>The other at the home location</a:t>
            </a:r>
            <a:endParaRPr lang="en-US" altLang="zh-CN"/>
          </a:p>
          <a:p>
            <a:r>
              <a:rPr lang="en-US" altLang="zh-CN"/>
              <a:t>The problem: </a:t>
            </a:r>
            <a:r>
              <a:rPr lang="en-US" altLang="zh-CN" b="0" dirty="0">
                <a:solidFill>
                  <a:srgbClr val="FF0000"/>
                </a:solidFill>
              </a:rPr>
              <a:t>files</a:t>
            </a:r>
            <a:r>
              <a:rPr lang="zh-CN" altLang="en-US" b="0" dirty="0">
                <a:solidFill>
                  <a:srgbClr val="FF0000"/>
                </a:solidFill>
              </a:rPr>
              <a:t> </a:t>
            </a:r>
            <a:r>
              <a:rPr lang="en-US" altLang="zh-CN" b="0" dirty="0">
                <a:solidFill>
                  <a:srgbClr val="FF0000"/>
                </a:solidFill>
              </a:rPr>
              <a:t>are</a:t>
            </a:r>
            <a:r>
              <a:rPr lang="zh-CN" altLang="en-US" b="0" dirty="0">
                <a:solidFill>
                  <a:srgbClr val="FF0000"/>
                </a:solidFill>
              </a:rPr>
              <a:t> </a:t>
            </a:r>
            <a:r>
              <a:rPr lang="en-US" altLang="zh-CN" b="0" dirty="0">
                <a:solidFill>
                  <a:srgbClr val="FF0000"/>
                </a:solidFill>
              </a:rPr>
              <a:t>large</a:t>
            </a:r>
            <a:endParaRPr lang="en-US" altLang="zh-CN" b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3096743"/>
            <a:ext cx="4667721" cy="2352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Mitigating(</a:t>
            </a:r>
            <a:r>
              <a:rPr lang="zh-CN" altLang="en-US"/>
              <a:t>减轻</a:t>
            </a:r>
            <a:r>
              <a:rPr lang="en-US" altLang="zh-CN"/>
              <a:t>) Journaling Drawbacks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752528"/>
          </a:xfrm>
        </p:spPr>
        <p:txBody>
          <a:bodyPr>
            <a:normAutofit/>
          </a:bodyPr>
          <a:lstStyle/>
          <a:p>
            <a:r>
              <a:rPr lang="en-US" altLang="zh-CN"/>
              <a:t>Observation:</a:t>
            </a:r>
            <a:endParaRPr lang="en-US" altLang="zh-CN"/>
          </a:p>
          <a:p>
            <a:pPr lvl="1"/>
            <a:r>
              <a:rPr lang="en-US" altLang="zh-CN"/>
              <a:t>Not everything in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en-US" altLang="zh-CN"/>
              <a:t> has </a:t>
            </a:r>
            <a:r>
              <a:rPr lang="en-US" altLang="zh-CN" b="1">
                <a:solidFill>
                  <a:srgbClr val="C00000"/>
                </a:solidFill>
              </a:rPr>
              <a:t>equal importance</a:t>
            </a:r>
            <a:endParaRPr lang="en-US" altLang="zh-CN" b="1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Usually,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C00000"/>
                </a:solidFill>
              </a:rPr>
              <a:t>m</a:t>
            </a:r>
            <a:r>
              <a:rPr lang="en-US" altLang="zh-CN" b="1">
                <a:solidFill>
                  <a:srgbClr val="C00000"/>
                </a:solidFill>
              </a:rPr>
              <a:t>etadata</a:t>
            </a:r>
            <a:r>
              <a:rPr lang="en-US" altLang="zh-CN"/>
              <a:t> is more important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en-US" altLang="zh-CN" sz="1800" dirty="0"/>
              <a:t>E.g., </a:t>
            </a:r>
            <a:r>
              <a:rPr lang="en-US" altLang="zh-CN" sz="1800" dirty="0" err="1"/>
              <a:t>inode</a:t>
            </a:r>
            <a:r>
              <a:rPr lang="en-US" altLang="zh-CN" sz="1800" dirty="0"/>
              <a:t> data updated by rename </a:t>
            </a:r>
            <a:endParaRPr lang="en-US" altLang="zh-CN" sz="1800"/>
          </a:p>
          <a:p>
            <a:r>
              <a:rPr lang="en-US" altLang="zh-CN"/>
              <a:t>Mitigation: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Only protect metadata via Journaling</a:t>
            </a:r>
            <a:endParaRPr lang="en-US" altLang="zh-CN"/>
          </a:p>
          <a:p>
            <a:pPr lvl="2"/>
            <a:r>
              <a:rPr lang="en-US" altLang="zh-CN" sz="1800"/>
              <a:t>Data is written only once</a:t>
            </a:r>
            <a:endParaRPr lang="en-US" altLang="zh-CN" sz="1800"/>
          </a:p>
          <a:p>
            <a:pPr lvl="1"/>
            <a:r>
              <a:rPr lang="en-US" altLang="zh-CN"/>
              <a:t>What </a:t>
            </a:r>
            <a:r>
              <a:rPr lang="en-US" altLang="zh-CN">
                <a:solidFill>
                  <a:srgbClr val="FF0000"/>
                </a:solidFill>
              </a:rPr>
              <a:t>if data is also important</a:t>
            </a:r>
            <a:r>
              <a:rPr lang="en-US" altLang="zh-CN"/>
              <a:t>?(</a:t>
            </a:r>
            <a:r>
              <a:rPr lang="zh-CN" altLang="en-US"/>
              <a:t>但是在传输数据本身也很重要时就不好用</a:t>
            </a:r>
            <a:r>
              <a:rPr lang="en-US" altLang="zh-CN"/>
              <a:t>)</a:t>
            </a:r>
            <a:endParaRPr lang="en-US" altLang="zh-CN"/>
          </a:p>
          <a:p>
            <a:pPr lvl="2"/>
            <a:r>
              <a:rPr lang="en-US" altLang="zh-CN" sz="1800"/>
              <a:t>Ext4 options: data=journal/ordered/writeback</a:t>
            </a:r>
            <a:endParaRPr lang="en-US" altLang="zh-CN" sz="1800" dirty="0"/>
          </a:p>
          <a:p>
            <a:pPr lvl="2"/>
            <a:r>
              <a:rPr lang="en-US" altLang="zh-CN" sz="1800" dirty="0"/>
              <a:t>Application can also handles the write itself, e.g., wait for </a:t>
            </a:r>
            <a:r>
              <a:rPr lang="en-US" altLang="zh-CN" sz="1800" dirty="0" err="1"/>
              <a:t>fsync</a:t>
            </a:r>
            <a:r>
              <a:rPr lang="en-US" altLang="zh-CN" sz="1800" dirty="0"/>
              <a:t> to flush the data synchronously before proceed to the next </a:t>
            </a:r>
            <a:endParaRPr lang="en-US" altLang="zh-CN" sz="180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What if crash during the commit point?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Assume that </a:t>
            </a:r>
            <a:r>
              <a:rPr kumimoji="1" lang="en-GB" altLang="zh-CN" dirty="0">
                <a:solidFill>
                  <a:srgbClr val="C00000"/>
                </a:solidFill>
              </a:rPr>
              <a:t>writing to one sector </a:t>
            </a:r>
            <a:r>
              <a:rPr kumimoji="1" lang="en-GB" altLang="zh-CN" dirty="0"/>
              <a:t>on disk is </a:t>
            </a:r>
            <a:r>
              <a:rPr kumimoji="1" lang="en-GB" altLang="zh-CN" dirty="0">
                <a:solidFill>
                  <a:srgbClr val="C00000"/>
                </a:solidFill>
              </a:rPr>
              <a:t>all-or-nothing</a:t>
            </a:r>
            <a:endParaRPr kumimoji="1" lang="en-GB" altLang="zh-CN" dirty="0">
              <a:solidFill>
                <a:srgbClr val="C00000"/>
              </a:solidFill>
            </a:endParaRPr>
          </a:p>
          <a:p>
            <a:pPr lvl="1"/>
            <a:r>
              <a:rPr kumimoji="1" lang="en-GB" altLang="zh-CN" dirty="0"/>
              <a:t>Disk </a:t>
            </a:r>
            <a:r>
              <a:rPr kumimoji="1" lang="en-GB" altLang="zh-CN" dirty="0">
                <a:solidFill>
                  <a:srgbClr val="FF0000"/>
                </a:solidFill>
              </a:rPr>
              <a:t>saves enough energy to complete one sector write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Time spent writing a sector is small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Small capacitor suffices to power disk for a few microseconds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If write did not start, no need to complete it</a:t>
            </a:r>
            <a:endParaRPr kumimoji="1" lang="en-GB" altLang="zh-CN" dirty="0"/>
          </a:p>
          <a:p>
            <a:pPr lvl="2"/>
            <a:r>
              <a:rPr kumimoji="1" lang="en-GB" altLang="zh-CN" sz="1800" dirty="0"/>
              <a:t>Still all-or-nothing</a:t>
            </a:r>
            <a:endParaRPr kumimoji="1" lang="en-GB" altLang="zh-CN" sz="18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2115" y="3599180"/>
            <a:ext cx="7467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前三条说的是一般只向磁盘写入一个</a:t>
            </a:r>
            <a:r>
              <a:rPr lang="en-US" altLang="zh-CN" sz="1600"/>
              <a:t>commit log</a:t>
            </a:r>
            <a:r>
              <a:rPr lang="zh-CN" altLang="en-US" sz="1600"/>
              <a:t>一般不会被打断</a:t>
            </a:r>
            <a:endParaRPr lang="zh-CN" altLang="en-US" sz="1600"/>
          </a:p>
          <a:p>
            <a:r>
              <a:rPr lang="zh-CN" altLang="en-US" sz="1600"/>
              <a:t>最后一条说的是即使被打断并且没写完，直接退出就好了，因为在</a:t>
            </a:r>
            <a:r>
              <a:rPr lang="en-US" altLang="zh-CN" sz="1600"/>
              <a:t>recovery</a:t>
            </a:r>
            <a:r>
              <a:rPr lang="zh-CN" altLang="en-US" sz="1600"/>
              <a:t>的时候发现没有</a:t>
            </a:r>
            <a:r>
              <a:rPr lang="en-US" altLang="zh-CN" sz="1600"/>
              <a:t>commit</a:t>
            </a:r>
            <a:r>
              <a:rPr lang="zh-CN" altLang="en-US" sz="1600"/>
              <a:t>直接</a:t>
            </a:r>
            <a:r>
              <a:rPr lang="en-US" altLang="zh-CN" sz="1600"/>
              <a:t>rollback</a:t>
            </a:r>
            <a:r>
              <a:rPr lang="zh-CN" altLang="en-US" sz="1600"/>
              <a:t>了。</a:t>
            </a:r>
            <a:endParaRPr lang="zh-CN" alt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 to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Write to a copy of data, </a:t>
            </a:r>
            <a:r>
              <a:rPr kumimoji="1" lang="en-GB" altLang="zh-CN" dirty="0">
                <a:solidFill>
                  <a:srgbClr val="C00000"/>
                </a:solidFill>
              </a:rPr>
              <a:t>atomically switch</a:t>
            </a:r>
            <a:r>
              <a:rPr kumimoji="1" lang="en-GB" altLang="zh-CN" dirty="0"/>
              <a:t> to new copy</a:t>
            </a:r>
            <a:endParaRPr kumimoji="1" lang="en-GB" altLang="zh-CN" dirty="0"/>
          </a:p>
          <a:p>
            <a:r>
              <a:rPr kumimoji="1" lang="en-GB" altLang="zh-CN" dirty="0"/>
              <a:t>Switching can be done with one all-or-nothing operation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 Rename + journaling </a:t>
            </a:r>
            <a:endParaRPr kumimoji="1" lang="en-GB" altLang="zh-CN" dirty="0"/>
          </a:p>
          <a:p>
            <a:r>
              <a:rPr kumimoji="1" lang="en-GB" altLang="zh-CN" dirty="0"/>
              <a:t>Only requires a simple recovery procedure of the file system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i.e., remove the temporal file after the recovery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The filesystem itself is kept consistent via journaling </a:t>
            </a: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562800"/>
          </a:xfrm>
        </p:spPr>
        <p:txBody>
          <a:bodyPr/>
          <a:lstStyle/>
          <a:p>
            <a:r>
              <a:rPr kumimoji="1" lang="en-US" altLang="zh-CN" dirty="0"/>
              <a:t>Question: what would happen if </a:t>
            </a:r>
            <a:r>
              <a:rPr kumimoji="1" lang="en-US" altLang="zh-CN" dirty="0">
                <a:solidFill>
                  <a:srgbClr val="FF0000"/>
                </a:solidFill>
              </a:rPr>
              <a:t>multiple clients</a:t>
            </a:r>
            <a:r>
              <a:rPr kumimoji="1" lang="en-US" altLang="zh-CN" dirty="0"/>
              <a:t> share the same file?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Example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285261" y="3022893"/>
            <a:ext cx="4121358" cy="184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  <a:endParaRPr lang="en-US" altLang="zh-CN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  <a:endParaRPr lang="en-US" altLang="zh-CN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768082" y="3022893"/>
            <a:ext cx="4121358" cy="184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c, d, amt):</a:t>
            </a:r>
            <a:endParaRPr lang="en-US" altLang="zh-CN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fcopy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</a:t>
            </a:r>
            <a:r>
              <a:rPr lang="en-US" altLang="zh-CN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altLang="zh-CN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</a:t>
            </a:r>
            <a:endParaRPr lang="en-US" altLang="zh-CN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records[c] = records[c] – amt</a:t>
            </a:r>
            <a:b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records[d] = records[d] + amt 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, ...)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rename(</a:t>
            </a:r>
            <a:r>
              <a:rPr lang="en-US" sz="16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bank_temp,bank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) 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1619672" y="2715601"/>
            <a:ext cx="93610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dirty="0"/>
              <a:t>Client 0 </a:t>
            </a:r>
            <a:endParaRPr lang="en-US" altLang="zh-CN" dirty="0"/>
          </a:p>
        </p:txBody>
      </p:sp>
      <p:sp>
        <p:nvSpPr>
          <p:cNvPr id="8" name="Rectangle 3"/>
          <p:cNvSpPr/>
          <p:nvPr/>
        </p:nvSpPr>
        <p:spPr>
          <a:xfrm>
            <a:off x="6085148" y="2703854"/>
            <a:ext cx="93610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dirty="0"/>
              <a:t>Client 1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080120"/>
          </a:xfrm>
        </p:spPr>
        <p:txBody>
          <a:bodyPr/>
          <a:lstStyle/>
          <a:p>
            <a:r>
              <a:rPr kumimoji="1" lang="en-US" altLang="zh-CN" dirty="0"/>
              <a:t>Question: what would happen if multiple clients share the same file?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Time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/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sp>
        <p:nvSpPr>
          <p:cNvPr id="55" name="椭圆 54"/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Update a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60" name="矩形 59"/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2" name="直线连接符 61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65" name="剪去单角的矩形 64"/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080120"/>
          </a:xfrm>
        </p:spPr>
        <p:txBody>
          <a:bodyPr/>
          <a:lstStyle/>
          <a:p>
            <a:r>
              <a:rPr kumimoji="1" lang="en-US" altLang="zh-CN" dirty="0"/>
              <a:t>Question: what would happen if multiple clients share the same file?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Time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/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/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/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Update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Cache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 = 0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100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100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Fault is common: </a:t>
            </a:r>
            <a:r>
              <a:rPr kumimoji="1" lang="en-GB" altLang="zh-CN" b="0" dirty="0"/>
              <a:t>fault, error, failure</a:t>
            </a:r>
            <a:endParaRPr kumimoji="1"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GB" altLang="zh-CN" dirty="0">
                <a:solidFill>
                  <a:srgbClr val="FF7E79"/>
                </a:solidFill>
              </a:rPr>
              <a:t>Fault</a:t>
            </a:r>
            <a:r>
              <a:rPr kumimoji="1" lang="en-GB" altLang="zh-CN" dirty="0"/>
              <a:t> can be latent</a:t>
            </a:r>
            <a:r>
              <a:rPr kumimoji="1" lang="en-US" altLang="en-GB" dirty="0"/>
              <a:t>(</a:t>
            </a:r>
            <a:r>
              <a:rPr kumimoji="1" lang="zh-CN" altLang="en-US" dirty="0"/>
              <a:t>潜在的</a:t>
            </a:r>
            <a:r>
              <a:rPr kumimoji="1" lang="en-US" altLang="en-GB" dirty="0"/>
              <a:t>)</a:t>
            </a:r>
            <a:r>
              <a:rPr kumimoji="1" lang="en-GB" altLang="zh-CN" dirty="0"/>
              <a:t> or active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if </a:t>
            </a:r>
            <a:r>
              <a:rPr kumimoji="1" lang="en-GB" altLang="zh-CN" dirty="0">
                <a:solidFill>
                  <a:srgbClr val="FF0000"/>
                </a:solidFill>
              </a:rPr>
              <a:t>active</a:t>
            </a:r>
            <a:r>
              <a:rPr kumimoji="1" lang="en-GB" altLang="zh-CN" dirty="0"/>
              <a:t>, get wrong data or control signals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rgbClr val="FF7E79"/>
                </a:solidFill>
              </a:rPr>
              <a:t>Error</a:t>
            </a:r>
            <a:r>
              <a:rPr kumimoji="1" lang="en-GB" altLang="zh-CN" dirty="0"/>
              <a:t> is the </a:t>
            </a:r>
            <a:r>
              <a:rPr kumimoji="1" lang="en-GB" altLang="zh-CN" dirty="0">
                <a:solidFill>
                  <a:srgbClr val="FF0000"/>
                </a:solidFill>
              </a:rPr>
              <a:t>results of active fault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e.g. violation of assertion or invariant of spec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discovery of errors is ad hoc (formal specification?)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rgbClr val="FF7E79"/>
                </a:solidFill>
              </a:rPr>
              <a:t>Failure</a:t>
            </a:r>
            <a:r>
              <a:rPr kumimoji="1" lang="en-GB" altLang="zh-CN" dirty="0"/>
              <a:t> happens if an </a:t>
            </a:r>
            <a:r>
              <a:rPr kumimoji="1" lang="en-GB" altLang="zh-CN" dirty="0">
                <a:solidFill>
                  <a:srgbClr val="FF0000"/>
                </a:solidFill>
              </a:rPr>
              <a:t>error is not detected and masked</a:t>
            </a:r>
            <a:endParaRPr kumimoji="1" lang="en-GB" altLang="zh-CN" dirty="0">
              <a:solidFill>
                <a:srgbClr val="FF0000"/>
              </a:solidFill>
            </a:endParaRPr>
          </a:p>
          <a:p>
            <a:pPr lvl="1"/>
            <a:r>
              <a:rPr kumimoji="1" lang="en-GB" altLang="zh-CN" dirty="0"/>
              <a:t>not producing the intended result at an interface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611630" y="4593590"/>
            <a:ext cx="6738620" cy="38925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335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focus on </a:t>
            </a:r>
            <a:r>
              <a:rPr lang="en-US" altLang="zh-CN" sz="2335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crash</a:t>
            </a:r>
            <a:r>
              <a:rPr lang="en-US" altLang="zh-CN" sz="2335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this lecture.</a:t>
            </a:r>
            <a:r>
              <a:rPr lang="en-US" altLang="zh-CN" sz="2335" i="0" dirty="0">
                <a:latin typeface="Eras Medium ITC" pitchFamily="34" charset="0"/>
              </a:rPr>
              <a:t> </a:t>
            </a:r>
            <a:endParaRPr lang="en-US" altLang="zh-CN" sz="2335" i="0" dirty="0"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Time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/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/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/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Update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Cache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 = 0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100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100</a:t>
            </a:r>
            <a:endParaRPr lang="zh-CN" altLang="en-US" dirty="0"/>
          </a:p>
        </p:txBody>
      </p:sp>
      <p:sp>
        <p:nvSpPr>
          <p:cNvPr id="31" name="Rectangle 3"/>
          <p:cNvSpPr/>
          <p:nvPr/>
        </p:nvSpPr>
        <p:spPr>
          <a:xfrm>
            <a:off x="1871700" y="4223810"/>
            <a:ext cx="5478734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dirty="0"/>
              <a:t>Question: can we directly create a new </a:t>
            </a:r>
            <a:r>
              <a:rPr lang="en-US" altLang="zh-CN" dirty="0" err="1"/>
              <a:t>bank_temp</a:t>
            </a:r>
            <a:r>
              <a:rPr lang="en-US" altLang="zh-CN" dirty="0"/>
              <a:t>? 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Time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/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/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/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Update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Cache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a = 0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100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100</a:t>
            </a:r>
            <a:endParaRPr lang="zh-CN" altLang="en-US" dirty="0"/>
          </a:p>
        </p:txBody>
      </p:sp>
      <p:sp>
        <p:nvSpPr>
          <p:cNvPr id="31" name="Rectangle 3"/>
          <p:cNvSpPr/>
          <p:nvPr/>
        </p:nvSpPr>
        <p:spPr>
          <a:xfrm>
            <a:off x="1619672" y="4051371"/>
            <a:ext cx="5558070" cy="86042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dirty="0"/>
              <a:t>No. Because it </a:t>
            </a:r>
            <a:r>
              <a:rPr lang="en-US" altLang="zh-CN" dirty="0">
                <a:solidFill>
                  <a:srgbClr val="FF0000"/>
                </a:solidFill>
              </a:rPr>
              <a:t>will overwrite client 0’s results</a:t>
            </a:r>
            <a:r>
              <a:rPr lang="en-US" altLang="zh-CN" dirty="0"/>
              <a:t>.(client1</a:t>
            </a:r>
            <a:r>
              <a:rPr lang="zh-CN" altLang="en-US" dirty="0"/>
              <a:t>的</a:t>
            </a:r>
            <a:r>
              <a:rPr lang="en-US" altLang="zh-CN" dirty="0"/>
              <a:t>ab</a:t>
            </a:r>
            <a:r>
              <a:rPr lang="zh-CN" altLang="en-US" dirty="0"/>
              <a:t>数据会覆盖</a:t>
            </a:r>
            <a:r>
              <a:rPr lang="en-US" altLang="zh-CN" dirty="0"/>
              <a:t>client0</a:t>
            </a:r>
            <a:r>
              <a:rPr lang="zh-CN" altLang="en-US" dirty="0"/>
              <a:t>的</a:t>
            </a:r>
            <a:r>
              <a:rPr lang="en-US" altLang="zh-CN" dirty="0"/>
              <a:t>ab</a:t>
            </a:r>
            <a:r>
              <a:rPr lang="zh-CN" altLang="en-US" dirty="0"/>
              <a:t>数据</a:t>
            </a:r>
            <a:r>
              <a:rPr lang="en-US" altLang="zh-CN" dirty="0"/>
              <a:t>) </a:t>
            </a:r>
            <a:endParaRPr lang="en-US" altLang="zh-CN" dirty="0"/>
          </a:p>
          <a:p>
            <a:pPr marL="223520" indent="-223520" algn="ctr"/>
            <a:r>
              <a:rPr lang="en-US" altLang="zh-CN" dirty="0"/>
              <a:t>We can only </a:t>
            </a:r>
            <a:r>
              <a:rPr lang="en-US" altLang="zh-CN" dirty="0">
                <a:solidFill>
                  <a:srgbClr val="FF0000"/>
                </a:solidFill>
              </a:rPr>
              <a:t>reuse existing file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Time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/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/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  <p:sp>
          <p:nvSpPr>
            <p:cNvPr id="35" name="剪去单角的矩形 34"/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Update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Cache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 = 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c = 0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d = 200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748304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78146" y="516503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Update </a:t>
            </a:r>
            <a:r>
              <a:rPr kumimoji="1" lang="en-GB" altLang="zh-CN" dirty="0" err="1"/>
              <a:t>c,d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2931623" y="4036502"/>
            <a:ext cx="3993401" cy="592867"/>
          </a:xfrm>
          <a:prstGeom prst="wedgeRectCallout">
            <a:avLst>
              <a:gd name="adj1" fmla="val -3759"/>
              <a:gd name="adj2" fmla="val 94205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31623" y="4147941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 0 </a:t>
            </a:r>
            <a:r>
              <a:rPr kumimoji="1" lang="en-US" altLang="zh-CN" dirty="0" err="1"/>
              <a:t>stucks</a:t>
            </a:r>
            <a:r>
              <a:rPr kumimoji="1" lang="en-US" altLang="zh-CN" dirty="0"/>
              <a:t>, e.g., due to interrupts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Time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/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a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100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100</a:t>
              </a:r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39351" y="2486223"/>
            <a:ext cx="3213849" cy="1308746"/>
            <a:chOff x="-41915" y="3020272"/>
            <a:chExt cx="3213849" cy="1308746"/>
          </a:xfrm>
        </p:grpSpPr>
        <p:sp>
          <p:nvSpPr>
            <p:cNvPr id="36" name="矩形 35"/>
            <p:cNvSpPr/>
            <p:nvPr/>
          </p:nvSpPr>
          <p:spPr>
            <a:xfrm>
              <a:off x="-41915" y="3419626"/>
              <a:ext cx="135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 err="1"/>
                <a:t>Bank_temp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连接符 3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a = 0</a:t>
              </a:r>
              <a:endPara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200</a:t>
              </a:r>
              <a:endParaRPr lang="zh-CN" altLang="en-US" dirty="0"/>
            </a:p>
          </p:txBody>
        </p:sp>
        <p:sp>
          <p:nvSpPr>
            <p:cNvPr id="35" name="剪去单角的矩形 34"/>
            <p:cNvSpPr/>
            <p:nvPr/>
          </p:nvSpPr>
          <p:spPr>
            <a:xfrm>
              <a:off x="1423054" y="3366194"/>
              <a:ext cx="432048" cy="576063"/>
            </a:xfrm>
            <a:prstGeom prst="snip1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Update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8236" y="2486223"/>
            <a:ext cx="1258180" cy="1326507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61568" y="3880364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Cache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4748304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78146" y="516503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Update </a:t>
            </a:r>
            <a:r>
              <a:rPr kumimoji="1" lang="en-GB" altLang="zh-CN" dirty="0" err="1"/>
              <a:t>c,d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103306" y="2506470"/>
            <a:ext cx="1080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 = 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 = 100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c = 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d = 200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334961" y="5165032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 err="1"/>
              <a:t>fsync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6468926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594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would happen if multiple clients share the same file?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0 transfers 100 from a to b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Client 1 transfers 100 from c to d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529208" y="4945732"/>
            <a:ext cx="8085584" cy="0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2840" y="4761066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Time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02840" y="2503984"/>
            <a:ext cx="2901008" cy="1308746"/>
            <a:chOff x="270926" y="3020272"/>
            <a:chExt cx="2901008" cy="1308746"/>
          </a:xfrm>
        </p:grpSpPr>
        <p:sp>
          <p:nvSpPr>
            <p:cNvPr id="24" name="剪去单角的矩形 23"/>
            <p:cNvSpPr/>
            <p:nvPr/>
          </p:nvSpPr>
          <p:spPr>
            <a:xfrm>
              <a:off x="1155710" y="3366194"/>
              <a:ext cx="432048" cy="576063"/>
            </a:xfrm>
            <a:prstGeom prst="snip1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0926" y="3419626"/>
              <a:ext cx="7104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GB" altLang="zh-CN" dirty="0"/>
                <a:t>Bank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91814" y="3032874"/>
              <a:ext cx="1080120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/>
            <p:nvPr/>
          </p:nvCxnSpPr>
          <p:spPr>
            <a:xfrm flipV="1">
              <a:off x="1587758" y="3032874"/>
              <a:ext cx="504056" cy="386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1663958" y="3942257"/>
              <a:ext cx="427856" cy="36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091814" y="3020272"/>
              <a:ext cx="1080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a = 0</a:t>
              </a:r>
              <a:endPara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+mn-ea"/>
                  <a:sym typeface="+mn-lt"/>
                </a:rPr>
                <a:t>b = 100</a:t>
              </a:r>
              <a:endPara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c = 0</a:t>
              </a:r>
              <a:endParaRPr lang="en-US" altLang="zh-CN" dirty="0">
                <a:latin typeface="Consolas" panose="020B0609020204030204" pitchFamily="49" charset="0"/>
                <a:cs typeface="+mn-ea"/>
                <a:sym typeface="+mn-lt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+mn-ea"/>
                  <a:sym typeface="+mn-lt"/>
                </a:rPr>
                <a:t>d = 200</a:t>
              </a:r>
              <a:endParaRPr lang="zh-CN" altLang="en-US" dirty="0"/>
            </a:p>
          </p:txBody>
        </p:sp>
      </p:grpSp>
      <p:sp>
        <p:nvSpPr>
          <p:cNvPr id="55" name="椭圆 54"/>
          <p:cNvSpPr/>
          <p:nvPr/>
        </p:nvSpPr>
        <p:spPr>
          <a:xfrm>
            <a:off x="125963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55925" y="5165032"/>
            <a:ext cx="209544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Create shadow file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3023828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663788" y="5165032"/>
            <a:ext cx="11208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Update a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4748304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78146" y="516503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Update </a:t>
            </a:r>
            <a:r>
              <a:rPr kumimoji="1" lang="en-GB" altLang="zh-CN" dirty="0" err="1"/>
              <a:t>c,d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334961" y="5165032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 err="1"/>
              <a:t>fsync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6468926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244063" y="5173239"/>
            <a:ext cx="15440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Client 1 done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7587022" y="4761066"/>
            <a:ext cx="360040" cy="3693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标注 47"/>
          <p:cNvSpPr/>
          <p:nvPr/>
        </p:nvSpPr>
        <p:spPr>
          <a:xfrm>
            <a:off x="3962975" y="2976236"/>
            <a:ext cx="3993401" cy="836491"/>
          </a:xfrm>
          <a:prstGeom prst="wedgeRectCallout">
            <a:avLst>
              <a:gd name="adj1" fmla="val -68470"/>
              <a:gd name="adj2" fmla="val -4661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62975" y="3087675"/>
            <a:ext cx="398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 1 writes client 0’s intermediate </a:t>
            </a:r>
            <a:endParaRPr kumimoji="1" lang="en-US" altLang="zh-CN" dirty="0"/>
          </a:p>
          <a:p>
            <a:r>
              <a:rPr kumimoji="1" lang="en-US" altLang="zh-CN" dirty="0"/>
              <a:t>results. </a:t>
            </a:r>
            <a:endParaRPr kumimoji="1" lang="zh-CN" altLang="en-US" dirty="0"/>
          </a:p>
        </p:txBody>
      </p:sp>
      <p:pic>
        <p:nvPicPr>
          <p:cNvPr id="5" name="Picture 2" descr="闪电图片-卡通手绘闪电素材免费下载-PS1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812" y="4426751"/>
            <a:ext cx="721845" cy="7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68910" y="3947795"/>
            <a:ext cx="8363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这是第二种关于</a:t>
            </a:r>
            <a:r>
              <a:rPr lang="en-US" altLang="zh-CN" sz="1600"/>
              <a:t>shadow copy</a:t>
            </a:r>
            <a:r>
              <a:rPr lang="zh-CN" altLang="en-US" sz="1600"/>
              <a:t>的问题：即使共用同一个中间文件，一个</a:t>
            </a:r>
            <a:r>
              <a:rPr lang="en-US" altLang="zh-CN" sz="1600"/>
              <a:t>client</a:t>
            </a:r>
            <a:r>
              <a:rPr lang="zh-CN" altLang="en-US" sz="1600"/>
              <a:t>的</a:t>
            </a:r>
            <a:r>
              <a:rPr lang="en-US" altLang="zh-CN" sz="1600"/>
              <a:t>failure</a:t>
            </a:r>
            <a:r>
              <a:rPr lang="zh-CN" altLang="en-US" sz="1600"/>
              <a:t>会导致其他</a:t>
            </a:r>
            <a:r>
              <a:rPr lang="en-US" altLang="zh-CN" sz="1600"/>
              <a:t>client</a:t>
            </a:r>
            <a:r>
              <a:rPr lang="zh-CN" altLang="en-US" sz="1600"/>
              <a:t>也会出问题。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shadow copy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0432FF"/>
              </a:buClr>
              <a:buSzPct val="150000"/>
              <a:buFont typeface="系统字体常规体"/>
              <a:buChar char="✘"/>
            </a:pPr>
            <a:r>
              <a:rPr kumimoji="1" lang="en-GB" altLang="zh-CN" dirty="0"/>
              <a:t>Only one operation can happen at a time </a:t>
            </a:r>
            <a:endParaRPr kumimoji="1" lang="en-GB" altLang="zh-CN" dirty="0"/>
          </a:p>
          <a:p>
            <a:pPr lvl="2">
              <a:buClr>
                <a:srgbClr val="000000"/>
              </a:buClr>
              <a:buSzPct val="100000"/>
            </a:pPr>
            <a:r>
              <a:rPr kumimoji="1" lang="en-GB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We’ve shown the multiple clients example</a:t>
            </a:r>
            <a:endParaRPr kumimoji="1" lang="en-GB" altLang="zh-CN" dirty="0"/>
          </a:p>
          <a:p>
            <a:pPr lvl="1">
              <a:buClr>
                <a:srgbClr val="0432FF"/>
              </a:buClr>
              <a:buSzPct val="150000"/>
              <a:buFont typeface="系统字体常规体"/>
              <a:buChar char="✘"/>
            </a:pPr>
            <a:r>
              <a:rPr kumimoji="1" lang="en-GB" altLang="zh-CN" dirty="0"/>
              <a:t>Hard to </a:t>
            </a:r>
            <a:r>
              <a:rPr kumimoji="1" lang="en-GB" altLang="zh-CN" b="1" dirty="0">
                <a:solidFill>
                  <a:srgbClr val="C00000"/>
                </a:solidFill>
              </a:rPr>
              <a:t>generalize to multiple files </a:t>
            </a:r>
            <a:r>
              <a:rPr kumimoji="1" lang="en-GB" altLang="zh-CN" dirty="0"/>
              <a:t>or directories</a:t>
            </a:r>
            <a:r>
              <a:rPr kumimoji="1" lang="en-US" altLang="en-GB" dirty="0"/>
              <a:t>(</a:t>
            </a:r>
            <a:r>
              <a:rPr kumimoji="1" lang="zh-CN" altLang="en-US" dirty="0"/>
              <a:t>因为</a:t>
            </a:r>
            <a:r>
              <a:rPr kumimoji="1" lang="en-US" altLang="zh-CN" dirty="0"/>
              <a:t>journal</a:t>
            </a:r>
            <a:r>
              <a:rPr kumimoji="1" lang="zh-CN" altLang="en-US" dirty="0"/>
              <a:t>是一个文件，只能写到磁盘的一个位置</a:t>
            </a:r>
            <a:r>
              <a:rPr kumimoji="1" lang="en-US" altLang="en-GB" dirty="0"/>
              <a:t>)</a:t>
            </a:r>
            <a:endParaRPr kumimoji="1" lang="en-GB" altLang="zh-CN" dirty="0"/>
          </a:p>
          <a:p>
            <a:pPr lvl="2">
              <a:buClr>
                <a:schemeClr val="tx1"/>
              </a:buClr>
              <a:buSzPct val="100000"/>
            </a:pPr>
            <a:r>
              <a:rPr kumimoji="1" lang="en-GB" altLang="zh-CN" sz="1800" dirty="0"/>
              <a:t>Have to place all files in a single directory, or rename subdirs</a:t>
            </a:r>
            <a:endParaRPr kumimoji="1" lang="en-GB" altLang="zh-CN" sz="1800" dirty="0"/>
          </a:p>
          <a:p>
            <a:pPr lvl="1">
              <a:buClr>
                <a:srgbClr val="0432FF"/>
              </a:buClr>
              <a:buSzPct val="150000"/>
              <a:buFont typeface="系统字体常规体"/>
              <a:buChar char="✘"/>
            </a:pPr>
            <a:r>
              <a:rPr kumimoji="1" lang="en-GB" altLang="zh-CN" dirty="0"/>
              <a:t>Requires </a:t>
            </a:r>
            <a:r>
              <a:rPr kumimoji="1" lang="en-GB" altLang="zh-CN" dirty="0">
                <a:solidFill>
                  <a:srgbClr val="FF0000"/>
                </a:solidFill>
              </a:rPr>
              <a:t>copying the entire file</a:t>
            </a:r>
            <a:r>
              <a:rPr kumimoji="1" lang="en-GB" altLang="zh-CN" dirty="0"/>
              <a:t> for </a:t>
            </a:r>
            <a:r>
              <a:rPr kumimoji="1" lang="en-GB" altLang="zh-CN" dirty="0">
                <a:solidFill>
                  <a:srgbClr val="FF0000"/>
                </a:solidFill>
              </a:rPr>
              <a:t>any (small) change</a:t>
            </a:r>
            <a:endParaRPr kumimoji="1" lang="en-GB" altLang="zh-CN" dirty="0">
              <a:solidFill>
                <a:srgbClr val="FF0000"/>
              </a:solidFill>
            </a:endParaRPr>
          </a:p>
          <a:p>
            <a:endParaRPr kumimoji="1" lang="en-GB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14475" y="2497460"/>
            <a:ext cx="651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>
                <a:solidFill>
                  <a:srgbClr val="BE384B"/>
                </a:solidFill>
                <a:ea typeface="+mn-ea"/>
              </a:rPr>
              <a:t>Logging</a:t>
            </a:r>
            <a:endParaRPr lang="en-US" altLang="zh-CN" u="sng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228866"/>
            <a:ext cx="3992800" cy="900442"/>
          </a:xfrm>
        </p:spPr>
        <p:txBody>
          <a:bodyPr/>
          <a:lstStyle/>
          <a:p>
            <a:r>
              <a:rPr kumimoji="1" lang="en-US" altLang="zh-CN" dirty="0"/>
              <a:t>Logging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752528"/>
          </a:xfrm>
        </p:spPr>
        <p:txBody>
          <a:bodyPr/>
          <a:lstStyle/>
          <a:p>
            <a:r>
              <a:rPr kumimoji="1" lang="en-US" altLang="zh-CN" dirty="0"/>
              <a:t>Key idea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Avoid </a:t>
            </a:r>
            <a:r>
              <a:rPr kumimoji="1" lang="en-US" altLang="zh-CN" dirty="0">
                <a:solidFill>
                  <a:srgbClr val="FF0000"/>
                </a:solidFill>
              </a:rPr>
              <a:t>updating the disk states</a:t>
            </a:r>
            <a:r>
              <a:rPr kumimoji="1" lang="en-US" altLang="zh-CN" dirty="0"/>
              <a:t> until we can recovery it after failure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How to achieve so in shadow copy?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Buffer the updates in </a:t>
            </a:r>
            <a:r>
              <a:rPr kumimoji="1" lang="en-US" altLang="zh-CN" b="1" dirty="0">
                <a:solidFill>
                  <a:srgbClr val="C00000"/>
                </a:solidFill>
              </a:rPr>
              <a:t>a copy of the origin file 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We can generalize this by storing all the updates in a log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Log file: a file </a:t>
            </a:r>
            <a:r>
              <a:rPr kumimoji="1" lang="en-US" altLang="zh-CN" dirty="0">
                <a:solidFill>
                  <a:srgbClr val="FF0000"/>
                </a:solidFill>
              </a:rPr>
              <a:t>only contains the updated results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Log entries: contain the updated value of an atomic unit  (e.g., transfer)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3"/>
          <p:cNvSpPr/>
          <p:nvPr/>
        </p:nvSpPr>
        <p:spPr>
          <a:xfrm>
            <a:off x="1792965" y="5102837"/>
            <a:ext cx="5558070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dirty="0"/>
              <a:t>Question: which operations should be all-or-nothing? </a:t>
            </a:r>
            <a:endParaRPr lang="en-US" altLang="zh-CN" dirty="0"/>
          </a:p>
        </p:txBody>
      </p:sp>
      <p:sp>
        <p:nvSpPr>
          <p:cNvPr id="12" name="Rounded Rectangle 4"/>
          <p:cNvSpPr/>
          <p:nvPr/>
        </p:nvSpPr>
        <p:spPr>
          <a:xfrm>
            <a:off x="6289529" y="284252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6822929" y="284252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Arrow Connector 60"/>
          <p:cNvCxnSpPr/>
          <p:nvPr/>
        </p:nvCxnSpPr>
        <p:spPr>
          <a:xfrm flipH="1">
            <a:off x="8203019" y="409408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3"/>
          <p:cNvSpPr/>
          <p:nvPr/>
        </p:nvSpPr>
        <p:spPr>
          <a:xfrm>
            <a:off x="8050819" y="578612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Append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ounded Rectangle 12"/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0133" y="725505"/>
            <a:ext cx="466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file 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67267" y="304871"/>
            <a:ext cx="137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 entry 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形状 22"/>
          <p:cNvSpPr/>
          <p:nvPr/>
        </p:nvSpPr>
        <p:spPr>
          <a:xfrm>
            <a:off x="5514109" y="179810"/>
            <a:ext cx="1011382" cy="263535"/>
          </a:xfrm>
          <a:custGeom>
            <a:avLst/>
            <a:gdLst>
              <a:gd name="connsiteX0" fmla="*/ 0 w 1011382"/>
              <a:gd name="connsiteY0" fmla="*/ 221972 h 263535"/>
              <a:gd name="connsiteX1" fmla="*/ 457200 w 1011382"/>
              <a:gd name="connsiteY1" fmla="*/ 299 h 263535"/>
              <a:gd name="connsiteX2" fmla="*/ 1011382 w 1011382"/>
              <a:gd name="connsiteY2" fmla="*/ 263535 h 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382" h="263535">
                <a:moveTo>
                  <a:pt x="0" y="221972"/>
                </a:moveTo>
                <a:cubicBezTo>
                  <a:pt x="144318" y="107672"/>
                  <a:pt x="288636" y="-6628"/>
                  <a:pt x="457200" y="299"/>
                </a:cubicBezTo>
                <a:cubicBezTo>
                  <a:pt x="625764" y="7226"/>
                  <a:pt x="818573" y="135380"/>
                  <a:pt x="1011382" y="26353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Transaction and Commit Point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4701"/>
            <a:ext cx="8101013" cy="382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Transaction and Commit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call a set of operations that needs to be atomic transaction </a:t>
            </a:r>
            <a:endParaRPr kumimoji="1" lang="en-US" altLang="zh-CN" dirty="0"/>
          </a:p>
          <a:p>
            <a:r>
              <a:rPr kumimoji="1" lang="en-US" altLang="zh-CN" dirty="0"/>
              <a:t>Transaction typically provides interfaces for applications to mark the operations 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() </a:t>
            </a:r>
            <a:endParaRPr kumimoji="1" lang="en-US" altLang="zh-CN" dirty="0">
              <a:latin typeface="Consolas" panose="020B0609020204030204" pitchFamily="49" charset="0"/>
              <a:ea typeface="PingFang HK" panose="020B0400000000000000" pitchFamily="34" charset="-120"/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()</a:t>
            </a:r>
            <a:endParaRPr kumimoji="1" lang="en-US" altLang="zh-CN" dirty="0">
              <a:latin typeface="Consolas" panose="020B0609020204030204" pitchFamily="49" charset="0"/>
              <a:ea typeface="PingFang HK" panose="020B0400000000000000" pitchFamily="34" charset="-120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ea typeface="PingFang HK" panose="020B0400000000000000" pitchFamily="34" charset="-120"/>
                <a:cs typeface="Consolas" panose="020B0609020204030204" pitchFamily="49" charset="0"/>
              </a:rPr>
              <a:t>Updates between a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begin() &amp; commit() </a:t>
            </a:r>
            <a:r>
              <a:rPr kumimoji="1" lang="en-US" altLang="zh-CN" dirty="0">
                <a:solidFill>
                  <a:srgbClr val="FF0000"/>
                </a:solidFill>
                <a:ea typeface="PingFang HK" panose="020B0400000000000000" pitchFamily="34" charset="-120"/>
                <a:cs typeface="Consolas" panose="020B0609020204030204" pitchFamily="49" charset="0"/>
              </a:rPr>
              <a:t>are stored in a log entry </a:t>
            </a:r>
            <a:endParaRPr kumimoji="1" lang="en-US" altLang="zh-CN" dirty="0">
              <a:solidFill>
                <a:srgbClr val="FF0000"/>
              </a:solidFill>
              <a:ea typeface="PingFang HK" panose="020B0400000000000000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89529" y="284252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6822929" y="284252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12"/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0133" y="725505"/>
            <a:ext cx="466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file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67267" y="304871"/>
            <a:ext cx="137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 entry 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5514109" y="179810"/>
            <a:ext cx="1011382" cy="263535"/>
          </a:xfrm>
          <a:custGeom>
            <a:avLst/>
            <a:gdLst>
              <a:gd name="connsiteX0" fmla="*/ 0 w 1011382"/>
              <a:gd name="connsiteY0" fmla="*/ 221972 h 263535"/>
              <a:gd name="connsiteX1" fmla="*/ 457200 w 1011382"/>
              <a:gd name="connsiteY1" fmla="*/ 299 h 263535"/>
              <a:gd name="connsiteX2" fmla="*/ 1011382 w 1011382"/>
              <a:gd name="connsiteY2" fmla="*/ 263535 h 26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382" h="263535">
                <a:moveTo>
                  <a:pt x="0" y="221972"/>
                </a:moveTo>
                <a:cubicBezTo>
                  <a:pt x="144318" y="107672"/>
                  <a:pt x="288636" y="-6628"/>
                  <a:pt x="457200" y="299"/>
                </a:cubicBezTo>
                <a:cubicBezTo>
                  <a:pt x="625764" y="7226"/>
                  <a:pt x="818573" y="135380"/>
                  <a:pt x="1011382" y="26353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Straight Arrow Connector 60"/>
          <p:cNvCxnSpPr/>
          <p:nvPr/>
        </p:nvCxnSpPr>
        <p:spPr>
          <a:xfrm flipH="1">
            <a:off x="8355419" y="561808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3"/>
          <p:cNvSpPr/>
          <p:nvPr/>
        </p:nvSpPr>
        <p:spPr>
          <a:xfrm>
            <a:off x="8050819" y="578612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Append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failure leaves operations in a </a:t>
            </a:r>
            <a:r>
              <a:rPr kumimoji="1" lang="en-US" altLang="zh-CN" dirty="0">
                <a:solidFill>
                  <a:srgbClr val="0070C0"/>
                </a:solidFill>
              </a:rPr>
              <a:t>partial state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4714703" cy="4032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writing to a file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Question: what happen to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fputs</a:t>
            </a:r>
            <a:r>
              <a:rPr kumimoji="1" lang="en-US" altLang="zh-CN" dirty="0">
                <a:solidFill>
                  <a:srgbClr val="FF0000"/>
                </a:solidFill>
              </a:rPr>
              <a:t> under crash</a:t>
            </a:r>
            <a:r>
              <a:rPr kumimoji="1" lang="en-US" altLang="zh-CN" dirty="0"/>
              <a:t>? </a:t>
            </a:r>
            <a:endParaRPr kumimoji="1" lang="en-US" altLang="zh-CN" dirty="0"/>
          </a:p>
          <a:p>
            <a:r>
              <a:rPr kumimoji="1" lang="en-US" altLang="zh-CN" dirty="0"/>
              <a:t>What happens to </a:t>
            </a:r>
            <a:r>
              <a:rPr kumimoji="1" lang="en-US" altLang="zh-CN" dirty="0" err="1"/>
              <a:t>fputs</a:t>
            </a:r>
            <a:r>
              <a:rPr kumimoji="1" lang="en-US" altLang="zh-CN" dirty="0"/>
              <a:t>?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Not started </a:t>
            </a:r>
            <a:r>
              <a:rPr kumimoji="1" lang="en-US" altLang="zh-CN" dirty="0"/>
              <a:t>(in OS’s in-memory cache)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Doing</a:t>
            </a:r>
            <a:r>
              <a:rPr kumimoji="1" lang="en-US" altLang="zh-CN" dirty="0"/>
              <a:t> (writing a large data, not finished yet)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Done</a:t>
            </a:r>
            <a:r>
              <a:rPr kumimoji="1" lang="en-US" altLang="zh-CN" dirty="0"/>
              <a:t> (fine)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43" y="1091185"/>
            <a:ext cx="4115296" cy="2121950"/>
          </a:xfrm>
          <a:prstGeom prst="rect">
            <a:avLst/>
          </a:prstGeom>
        </p:spPr>
      </p:pic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79950" y="4369810"/>
            <a:ext cx="8838709" cy="11087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000" tIns="0" rIns="60000" bIns="30000">
            <a:spAutoFit/>
          </a:bodyPr>
          <a:lstStyle>
            <a:defPPr>
              <a:defRPr lang="en-US"/>
            </a:defPPr>
            <a:lvl1pPr algn="ctr">
              <a:defRPr sz="2800" i="1">
                <a:latin typeface="Candara" panose="020E0502030303020204" pitchFamily="34" charset="0"/>
              </a:defRPr>
            </a:lvl1pPr>
          </a:lstStyle>
          <a:p>
            <a:r>
              <a:rPr lang="en-US" altLang="zh-CN" sz="2335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should deal with the fact that a single write could fail.</a:t>
            </a:r>
            <a:endParaRPr lang="en-US" altLang="zh-CN" sz="2335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35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Otherwise, may affect the correctness of the applications!</a:t>
            </a:r>
            <a:r>
              <a:rPr lang="en-US" altLang="zh-CN" sz="2335" i="0" dirty="0">
                <a:latin typeface="Eras Medium ITC" pitchFamily="34" charset="0"/>
              </a:rPr>
              <a:t> </a:t>
            </a:r>
            <a:endParaRPr lang="en-US" altLang="zh-CN" sz="2335" i="0" dirty="0">
              <a:latin typeface="Eras Medium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).sync()(</a:t>
            </a:r>
            <a:r>
              <a:rPr lang="zh-CN" altLang="en-US" b="0" dirty="0">
                <a:latin typeface="Consolas" panose="020B0609020204030204" pitchFamily="49" charset="0"/>
                <a:cs typeface="+mn-ea"/>
                <a:sym typeface="+mn-lt"/>
              </a:rPr>
              <a:t>由于是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append,</a:t>
            </a:r>
            <a:r>
              <a:rPr lang="zh-CN" altLang="en-US" b="0" dirty="0">
                <a:latin typeface="Consolas" panose="020B0609020204030204" pitchFamily="49" charset="0"/>
                <a:cs typeface="+mn-ea"/>
                <a:sym typeface="+mn-lt"/>
              </a:rPr>
              <a:t>所以是比较快的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02840" y="4386822"/>
            <a:ext cx="8229600" cy="1179348"/>
          </a:xfrm>
        </p:spPr>
        <p:txBody>
          <a:bodyPr/>
          <a:lstStyle/>
          <a:p>
            <a:r>
              <a:rPr kumimoji="1" lang="en-US" altLang="zh-CN" dirty="0"/>
              <a:t>Updates are </a:t>
            </a:r>
            <a:r>
              <a:rPr kumimoji="1" lang="en-US" altLang="zh-CN" dirty="0">
                <a:solidFill>
                  <a:srgbClr val="FF0000"/>
                </a:solidFill>
              </a:rPr>
              <a:t>buffered in the memory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 prevent writing a temporal value to the disk 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31498" y="1741718"/>
            <a:ext cx="7304898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8" name="Rounded Rectangle 4"/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Rounded Rectangle 6"/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/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/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/>
            <p:cNvSpPr/>
            <p:nvPr/>
          </p:nvSpPr>
          <p:spPr>
            <a:xfrm>
              <a:off x="8050819" y="578612"/>
              <a:ext cx="105219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Append</a:t>
              </a:r>
              <a:endPara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02840" y="4386822"/>
            <a:ext cx="8229600" cy="1179348"/>
          </a:xfrm>
        </p:spPr>
        <p:txBody>
          <a:bodyPr/>
          <a:lstStyle/>
          <a:p>
            <a:r>
              <a:rPr kumimoji="1" lang="en-US" altLang="zh-CN" dirty="0"/>
              <a:t>Before we write the disk, write the log to the disk synchronously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Question: do we need these two steps to be atomic? How to achieve so?  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31498" y="2470032"/>
            <a:ext cx="7304898" cy="675499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/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/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/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/>
            <p:cNvSpPr/>
            <p:nvPr/>
          </p:nvSpPr>
          <p:spPr>
            <a:xfrm>
              <a:off x="8050819" y="578612"/>
              <a:ext cx="105219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ounded Rectangle 12"/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02840" y="4288849"/>
            <a:ext cx="8841160" cy="180901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Before we write the disk, write the log to the disk synchronously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Yes</a:t>
            </a:r>
            <a:r>
              <a:rPr kumimoji="1" lang="en-US" altLang="zh-CN" dirty="0"/>
              <a:t>. We need the log content to be atomically write to the disk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be simply achieved by adding a checksum to the content (</a:t>
            </a:r>
            <a:r>
              <a:rPr kumimoji="1" lang="zh-CN" altLang="en-US" dirty="0"/>
              <a:t>在写回之前判断数据和是否满足不变式来判断是否被中途修改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31498" y="2470032"/>
            <a:ext cx="7304898" cy="675499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/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/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/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/>
            <p:cNvSpPr/>
            <p:nvPr/>
          </p:nvSpPr>
          <p:spPr>
            <a:xfrm>
              <a:off x="8050819" y="578612"/>
              <a:ext cx="105219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ounded Rectangle 12"/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27584" y="1129308"/>
            <a:ext cx="7308812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02840" y="4288849"/>
            <a:ext cx="8229600" cy="1426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After the logging succeed, we can update the disk states 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46422" y="3361556"/>
            <a:ext cx="7304898" cy="675499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/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/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/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/>
            <p:cNvSpPr/>
            <p:nvPr/>
          </p:nvSpPr>
          <p:spPr>
            <a:xfrm>
              <a:off x="8050819" y="578612"/>
              <a:ext cx="105219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ounded Rectangle 12"/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27584" y="1129308"/>
            <a:ext cx="7308812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(bank) // ? 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02840" y="4620495"/>
            <a:ext cx="9237712" cy="1426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do we need to add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to the bank file?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 necessary , because after the failure, we can recovery all the contents from the commit log 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46422" y="3361556"/>
            <a:ext cx="7304898" cy="900442"/>
          </a:xfrm>
          <a:prstGeom prst="rect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/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/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/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/>
            <p:cNvSpPr/>
            <p:nvPr/>
          </p:nvSpPr>
          <p:spPr>
            <a:xfrm>
              <a:off x="8050819" y="578612"/>
              <a:ext cx="105219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ounded Rectangle 12"/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First try: commit logging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27584" y="1129308"/>
            <a:ext cx="7308812" cy="3045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2343" y="4362448"/>
            <a:ext cx="9237712" cy="14261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Question: What is the commit point of this  transaction? (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  <a:r>
              <a:rPr kumimoji="1" lang="en-US" altLang="zh-CN" dirty="0"/>
              <a:t>)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The line after</a:t>
            </a:r>
            <a:r>
              <a:rPr kumimoji="1" lang="en-US" altLang="zh-CN" dirty="0"/>
              <a:t> </a:t>
            </a:r>
            <a:r>
              <a:rPr lang="en-US" altLang="zh-CN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  <a:endParaRPr kumimoji="1"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/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/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/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/>
            <p:cNvSpPr/>
            <p:nvPr/>
          </p:nvSpPr>
          <p:spPr>
            <a:xfrm>
              <a:off x="8050819" y="578612"/>
              <a:ext cx="105219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ounded Rectangle 12"/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recovery of commit log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After reboot, we need to recover the systems to a consistent state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Based on the log entries  stored in the log file</a:t>
            </a:r>
            <a:endParaRPr kumimoji="1" lang="en-US" altLang="zh-CN" dirty="0"/>
          </a:p>
          <a:p>
            <a:r>
              <a:rPr kumimoji="1" lang="en-US" altLang="zh-CN" dirty="0"/>
              <a:t>Rules </a:t>
            </a:r>
            <a:endParaRPr kumimoji="1" lang="en-US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US" altLang="zh-CN" dirty="0"/>
              <a:t> Travel </a:t>
            </a:r>
            <a:r>
              <a:rPr kumimoji="1" lang="en-US" altLang="zh-CN" dirty="0">
                <a:solidFill>
                  <a:srgbClr val="FF0000"/>
                </a:solidFill>
              </a:rPr>
              <a:t>from start to end</a:t>
            </a:r>
            <a:endParaRPr kumimoji="1" lang="en-US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US" altLang="zh-CN" dirty="0"/>
              <a:t> Re-apply the updates recorded in a complete log entry</a:t>
            </a:r>
            <a:endParaRPr kumimoji="1" lang="en-US" altLang="zh-CN" dirty="0"/>
          </a:p>
          <a:p>
            <a:endParaRPr kumimoji="1" lang="en-US" altLang="zh-CN" dirty="0"/>
          </a:p>
          <a:p>
            <a:pPr marL="74295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6" name="Rounded Rectangle 4"/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Straight Arrow Connector 60"/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63"/>
            <p:cNvSpPr/>
            <p:nvPr/>
          </p:nvSpPr>
          <p:spPr>
            <a:xfrm>
              <a:off x="8050819" y="578612"/>
              <a:ext cx="105219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Append</a:t>
              </a:r>
              <a:endPara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9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Quick summary: commit logging (redo-only logging)(</a:t>
            </a:r>
            <a:r>
              <a:rPr kumimoji="1" lang="zh-CN" altLang="en-US" dirty="0"/>
              <a:t>只记录更新信息</a:t>
            </a:r>
            <a:r>
              <a:rPr kumimoji="1" lang="en-US" altLang="zh-CN" dirty="0"/>
              <a:t>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296144"/>
          </a:xfrm>
        </p:spPr>
        <p:txBody>
          <a:bodyPr/>
          <a:lstStyle/>
          <a:p>
            <a:r>
              <a:rPr kumimoji="1" lang="en-GB" altLang="zh-CN" dirty="0"/>
              <a:t>Keep a </a:t>
            </a:r>
            <a:r>
              <a:rPr kumimoji="1" lang="en-GB" altLang="zh-CN" dirty="0">
                <a:solidFill>
                  <a:srgbClr val="C00000"/>
                </a:solidFill>
              </a:rPr>
              <a:t>log</a:t>
            </a:r>
            <a:r>
              <a:rPr kumimoji="1" lang="en-GB" altLang="zh-CN" dirty="0"/>
              <a:t> of all update actions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Commit logging is also called </a:t>
            </a:r>
            <a:r>
              <a:rPr kumimoji="1" lang="en-GB" altLang="zh-CN" b="1" dirty="0">
                <a:solidFill>
                  <a:srgbClr val="C00000"/>
                </a:solidFill>
              </a:rPr>
              <a:t>redo-only logging</a:t>
            </a:r>
            <a:r>
              <a:rPr kumimoji="1" lang="en-GB" altLang="zh-CN" dirty="0"/>
              <a:t> in the literature 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ounded Rectangle 54"/>
          <p:cNvSpPr/>
          <p:nvPr/>
        </p:nvSpPr>
        <p:spPr>
          <a:xfrm>
            <a:off x="4283968" y="1129308"/>
            <a:ext cx="914400" cy="324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4" name="Rounded Rectangle 7"/>
          <p:cNvSpPr/>
          <p:nvPr/>
        </p:nvSpPr>
        <p:spPr>
          <a:xfrm>
            <a:off x="3830619" y="2759299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DO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Rounded Rectangle 8"/>
          <p:cNvSpPr/>
          <p:nvPr/>
        </p:nvSpPr>
        <p:spPr>
          <a:xfrm>
            <a:off x="5972961" y="2651299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ounded Rectangle 9"/>
          <p:cNvSpPr/>
          <p:nvPr/>
        </p:nvSpPr>
        <p:spPr>
          <a:xfrm>
            <a:off x="1831161" y="2651299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Old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7" name="Straight Arrow Connector 12"/>
          <p:cNvCxnSpPr>
            <a:stCxn id="36" idx="3"/>
            <a:endCxn id="34" idx="1"/>
          </p:cNvCxnSpPr>
          <p:nvPr/>
        </p:nvCxnSpPr>
        <p:spPr>
          <a:xfrm>
            <a:off x="2947161" y="2993299"/>
            <a:ext cx="883458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"/>
          <p:cNvCxnSpPr>
            <a:stCxn id="34" idx="3"/>
            <a:endCxn id="35" idx="1"/>
          </p:cNvCxnSpPr>
          <p:nvPr/>
        </p:nvCxnSpPr>
        <p:spPr>
          <a:xfrm>
            <a:off x="4982619" y="2993299"/>
            <a:ext cx="990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0"/>
          <p:cNvSpPr/>
          <p:nvPr/>
        </p:nvSpPr>
        <p:spPr>
          <a:xfrm>
            <a:off x="5972961" y="3489499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0" name="Straight Arrow Connector 21"/>
          <p:cNvCxnSpPr>
            <a:endCxn id="39" idx="1"/>
          </p:cNvCxnSpPr>
          <p:nvPr/>
        </p:nvCxnSpPr>
        <p:spPr>
          <a:xfrm>
            <a:off x="4982619" y="3103099"/>
            <a:ext cx="990342" cy="5484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26"/>
          <p:cNvSpPr/>
          <p:nvPr/>
        </p:nvSpPr>
        <p:spPr>
          <a:xfrm>
            <a:off x="3879858" y="44282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REDO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2" name="Rounded Rectangle 27"/>
          <p:cNvSpPr/>
          <p:nvPr/>
        </p:nvSpPr>
        <p:spPr>
          <a:xfrm>
            <a:off x="5995200" y="4612962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3" name="Rounded Rectangle 28"/>
          <p:cNvSpPr/>
          <p:nvPr/>
        </p:nvSpPr>
        <p:spPr>
          <a:xfrm>
            <a:off x="1800516" y="4320250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Old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4" name="Straight Arrow Connector 29"/>
          <p:cNvCxnSpPr>
            <a:stCxn id="43" idx="3"/>
            <a:endCxn id="41" idx="1"/>
          </p:cNvCxnSpPr>
          <p:nvPr/>
        </p:nvCxnSpPr>
        <p:spPr>
          <a:xfrm>
            <a:off x="2916516" y="4662250"/>
            <a:ext cx="963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0"/>
          <p:cNvCxnSpPr>
            <a:stCxn id="41" idx="3"/>
            <a:endCxn id="42" idx="1"/>
          </p:cNvCxnSpPr>
          <p:nvPr/>
        </p:nvCxnSpPr>
        <p:spPr>
          <a:xfrm>
            <a:off x="5031858" y="4662250"/>
            <a:ext cx="963342" cy="292712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31"/>
          <p:cNvSpPr/>
          <p:nvPr/>
        </p:nvSpPr>
        <p:spPr>
          <a:xfrm>
            <a:off x="1800516" y="50501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7" name="Straight Arrow Connector 32"/>
          <p:cNvCxnSpPr/>
          <p:nvPr/>
        </p:nvCxnSpPr>
        <p:spPr>
          <a:xfrm flipV="1">
            <a:off x="2687916" y="4775200"/>
            <a:ext cx="1164942" cy="5499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 animBg="1"/>
      <p:bldP spid="41" grpId="0" animBg="1"/>
      <p:bldP spid="42" grpId="0" animBg="1"/>
      <p:bldP spid="43" grpId="0" animBg="1"/>
      <p:bldP spid="4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14475" y="2497460"/>
            <a:ext cx="651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Journaling can be viewed as apply commit logging to filesystem</a:t>
            </a:r>
            <a:endParaRPr lang="en-US" altLang="zh-CN" u="sng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Pros &amp; Cons of redo-only logging so far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commit is extremely efficient: only one file append operations (w/(with) updated data)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Other methods, e.g., shadow copy copies the entire file</a:t>
            </a:r>
            <a:endParaRPr kumimoji="1" lang="en-US" altLang="zh-CN" sz="1800" dirty="0"/>
          </a:p>
          <a:p>
            <a:r>
              <a:rPr kumimoji="1" lang="en-US" altLang="zh-CN" dirty="0"/>
              <a:t>Cons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Wastes of disk I/O: all disk operations </a:t>
            </a:r>
            <a:r>
              <a:rPr kumimoji="1" lang="en-US" altLang="zh-CN" dirty="0">
                <a:solidFill>
                  <a:srgbClr val="FF0000"/>
                </a:solidFill>
              </a:rPr>
              <a:t>must happen at the commit point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updates must be buffered in the memory until the transaction commits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What if there is </a:t>
            </a:r>
            <a:r>
              <a:rPr kumimoji="1" lang="en-US" altLang="zh-CN" sz="1800" dirty="0">
                <a:solidFill>
                  <a:srgbClr val="FF0000"/>
                </a:solidFill>
              </a:rPr>
              <a:t>insufficient memory</a:t>
            </a:r>
            <a:r>
              <a:rPr kumimoji="1" lang="en-US" altLang="zh-CN" sz="1800" dirty="0"/>
              <a:t>? </a:t>
            </a:r>
            <a:endParaRPr kumimoji="1" lang="en-US" altLang="zh-CN" sz="1800" dirty="0"/>
          </a:p>
          <a:p>
            <a:pPr lvl="1"/>
            <a:r>
              <a:rPr kumimoji="1" lang="en-US" altLang="zh-CN" dirty="0"/>
              <a:t>The log file is continuously growing while most its updates </a:t>
            </a:r>
            <a:r>
              <a:rPr kumimoji="1" lang="en-US" altLang="zh-CN" dirty="0">
                <a:solidFill>
                  <a:srgbClr val="FF0000"/>
                </a:solidFill>
              </a:rPr>
              <a:t>are already flushed to the disk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endParaRPr kumimoji="1"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bank transfer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Suppose bank accounts are stored in a single file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  <a:r>
              <a:rPr kumimoji="1" lang="en-US" altLang="zh-CN" dirty="0"/>
              <a:t> is executed on a single machine with a single thread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 follows </a:t>
            </a:r>
            <a:r>
              <a:rPr kumimoji="1" lang="en-US" altLang="zh-CN" i="1" dirty="0">
                <a:solidFill>
                  <a:srgbClr val="FF0000"/>
                </a:solidFill>
              </a:rPr>
              <a:t>sequential consistency</a:t>
            </a:r>
            <a:r>
              <a:rPr kumimoji="1" lang="en-US" altLang="zh-CN" dirty="0">
                <a:solidFill>
                  <a:srgbClr val="FF0000"/>
                </a:solidFill>
              </a:rPr>
              <a:t> by default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 descr="支付宝怎么给朋友或者陌生人转账？ - 支付宝手机支付宝- 卡之国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21" y="2546111"/>
            <a:ext cx="1633357" cy="28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/>
          <p:nvPr/>
        </p:nvSpPr>
        <p:spPr>
          <a:xfrm>
            <a:off x="315619" y="2546111"/>
            <a:ext cx="4269160" cy="1656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transfer(bank, a, b, amt):</a:t>
            </a:r>
            <a:endParaRPr kumimoji="1" lang="en-GB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GB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    bank[a] = bank[a] – amt</a:t>
            </a:r>
            <a:endParaRPr kumimoji="1" lang="en-GB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GB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bank[b] = bank[b] + amt </a:t>
            </a:r>
            <a:endParaRPr kumimoji="1" lang="en-GB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15595" y="4649470"/>
            <a:ext cx="5680075" cy="5835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b="1" dirty="0">
                <a:solidFill>
                  <a:srgbClr val="BE384B"/>
                </a:solidFill>
              </a:rPr>
              <a:t>Application invariant(</a:t>
            </a:r>
            <a:r>
              <a:rPr lang="zh-CN" altLang="en-US" b="1" dirty="0">
                <a:solidFill>
                  <a:srgbClr val="BE384B"/>
                </a:solidFill>
              </a:rPr>
              <a:t>不变式</a:t>
            </a:r>
            <a:r>
              <a:rPr lang="en-US" altLang="zh-CN" b="1" dirty="0">
                <a:solidFill>
                  <a:srgbClr val="BE384B"/>
                </a:solidFill>
              </a:rPr>
              <a:t>) that must preserve</a:t>
            </a:r>
            <a:r>
              <a:rPr lang="en-US" altLang="zh-CN" dirty="0"/>
              <a:t>: </a:t>
            </a:r>
            <a:endParaRPr lang="en-US" altLang="zh-CN" dirty="0"/>
          </a:p>
          <a:p>
            <a:pPr marL="223520" indent="-223520"/>
            <a:r>
              <a:rPr lang="en-US" altLang="zh-CN" dirty="0"/>
              <a:t>  bank(a) + bank(b) </a:t>
            </a:r>
            <a:r>
              <a:rPr lang="en-US" altLang="zh-CN" dirty="0">
                <a:solidFill>
                  <a:srgbClr val="FF0000"/>
                </a:solidFill>
              </a:rPr>
              <a:t>never change</a:t>
            </a:r>
            <a:r>
              <a:rPr lang="en-US" altLang="zh-CN" dirty="0"/>
              <a:t>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Pros &amp; Cons of redo-only logging so far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Pros 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 commit is extremely efficient: only one file append operations (w/ updated data) 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kumimoji="1" lang="en-US" altLang="zh-CN" sz="1800" dirty="0">
                <a:solidFill>
                  <a:schemeClr val="bg1">
                    <a:lumMod val="65000"/>
                  </a:schemeClr>
                </a:solidFill>
              </a:rPr>
              <a:t>Other methods, e.g., shadow copy copies the entire file</a:t>
            </a:r>
            <a:endParaRPr kumimoji="1"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Cons 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Wastes of disk I/O: all disk operations must happen at the commit point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All updates must be buffered in the memory until the transaction commits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2"/>
            <a:r>
              <a:rPr kumimoji="1" lang="en-US" altLang="zh-CN" sz="1800" dirty="0">
                <a:solidFill>
                  <a:schemeClr val="tx1"/>
                </a:solidFill>
              </a:rPr>
              <a:t>What if there is insufficient memory? 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 log file is continuously growing while most its updates are already flushed to the disk 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kumimoji="1"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3"/>
          <p:cNvSpPr/>
          <p:nvPr/>
        </p:nvSpPr>
        <p:spPr>
          <a:xfrm>
            <a:off x="395214" y="5266548"/>
            <a:ext cx="8353572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dirty="0"/>
              <a:t>Unlike filesystem journaling, the user can commit a lot of entries in a transaction 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idea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368152"/>
          </a:xfrm>
        </p:spPr>
        <p:txBody>
          <a:bodyPr/>
          <a:lstStyle/>
          <a:p>
            <a:r>
              <a:rPr kumimoji="1" lang="en-US" altLang="zh-CN" dirty="0"/>
              <a:t>We allow the transaction directly writing </a:t>
            </a:r>
            <a:r>
              <a:rPr kumimoji="1" lang="en-US" altLang="zh-CN" dirty="0">
                <a:solidFill>
                  <a:srgbClr val="FF0000"/>
                </a:solidFill>
              </a:rPr>
              <a:t>uncommitted values</a:t>
            </a:r>
            <a:r>
              <a:rPr kumimoji="1" lang="en-US" altLang="zh-CN" dirty="0"/>
              <a:t> to the disk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Before the commit point to free-up memory space &amp; utilize disk I/O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763234" y="2128361"/>
            <a:ext cx="7308812" cy="1881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02840" y="4353938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Question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 to prevent a partial </a:t>
            </a:r>
            <a:r>
              <a:rPr kumimoji="1" lang="en-US" altLang="zh-CN"/>
              <a:t>updates from </a:t>
            </a:r>
            <a:r>
              <a:rPr kumimoji="1" lang="en-US" altLang="zh-CN" dirty="0"/>
              <a:t>uncommitted transactions? </a:t>
            </a:r>
            <a:endParaRPr kumimoji="1" lang="zh-CN" altLang="en-US" dirty="0"/>
          </a:p>
        </p:txBody>
      </p:sp>
      <p:sp>
        <p:nvSpPr>
          <p:cNvPr id="7" name="Rectangle 3"/>
          <p:cNvSpPr/>
          <p:nvPr/>
        </p:nvSpPr>
        <p:spPr>
          <a:xfrm>
            <a:off x="827584" y="5200724"/>
            <a:ext cx="6433441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dirty="0"/>
              <a:t>Idea: use log to </a:t>
            </a:r>
            <a:r>
              <a:rPr lang="en-US" altLang="zh-CN" b="1" dirty="0">
                <a:solidFill>
                  <a:srgbClr val="C00000"/>
                </a:solidFill>
              </a:rPr>
              <a:t>undo</a:t>
            </a:r>
            <a:r>
              <a:rPr lang="en-US" altLang="zh-CN" dirty="0"/>
              <a:t> updates of </a:t>
            </a:r>
            <a:r>
              <a:rPr lang="en-US" altLang="zh-CN" dirty="0">
                <a:solidFill>
                  <a:srgbClr val="FF0000"/>
                </a:solidFill>
              </a:rPr>
              <a:t>uncommitted transactions</a:t>
            </a:r>
            <a:r>
              <a:rPr lang="en-US" altLang="zh-CN" dirty="0"/>
              <a:t>!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71954" y="2940930"/>
            <a:ext cx="4176464" cy="935484"/>
          </a:xfrm>
          <a:prstGeom prst="rect">
            <a:avLst/>
          </a:prstGeom>
          <a:noFill/>
          <a:ln w="28575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81988" y="3021080"/>
            <a:ext cx="375807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The OS will flush the page back if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out of the memory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undo logging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Keep a </a:t>
            </a:r>
            <a:r>
              <a:rPr kumimoji="1" lang="en-GB" altLang="zh-CN" dirty="0">
                <a:solidFill>
                  <a:srgbClr val="C00000"/>
                </a:solidFill>
              </a:rPr>
              <a:t>log</a:t>
            </a:r>
            <a:r>
              <a:rPr kumimoji="1" lang="en-GB" altLang="zh-CN" dirty="0"/>
              <a:t> of all update actions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Each action has 3 required operations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ounded Rectangle 7"/>
          <p:cNvSpPr/>
          <p:nvPr/>
        </p:nvSpPr>
        <p:spPr>
          <a:xfrm>
            <a:off x="3852858" y="21197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DO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5995200" y="2011750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9"/>
          <p:cNvSpPr/>
          <p:nvPr/>
        </p:nvSpPr>
        <p:spPr>
          <a:xfrm>
            <a:off x="1853400" y="2011750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Old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8" name="Straight Arrow Connector 12"/>
          <p:cNvCxnSpPr>
            <a:stCxn id="7" idx="3"/>
            <a:endCxn id="5" idx="1"/>
          </p:cNvCxnSpPr>
          <p:nvPr/>
        </p:nvCxnSpPr>
        <p:spPr>
          <a:xfrm>
            <a:off x="2969400" y="2353750"/>
            <a:ext cx="883458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6"/>
          <p:cNvCxnSpPr>
            <a:stCxn id="5" idx="3"/>
            <a:endCxn id="6" idx="1"/>
          </p:cNvCxnSpPr>
          <p:nvPr/>
        </p:nvCxnSpPr>
        <p:spPr>
          <a:xfrm>
            <a:off x="5004858" y="2353750"/>
            <a:ext cx="990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/>
          <p:cNvSpPr/>
          <p:nvPr/>
        </p:nvSpPr>
        <p:spPr>
          <a:xfrm>
            <a:off x="5995200" y="28499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" name="Straight Arrow Connector 21"/>
          <p:cNvCxnSpPr>
            <a:endCxn id="10" idx="1"/>
          </p:cNvCxnSpPr>
          <p:nvPr/>
        </p:nvCxnSpPr>
        <p:spPr>
          <a:xfrm>
            <a:off x="5004858" y="2463550"/>
            <a:ext cx="990342" cy="5484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26"/>
          <p:cNvSpPr/>
          <p:nvPr/>
        </p:nvSpPr>
        <p:spPr>
          <a:xfrm>
            <a:off x="3879858" y="44282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D9F5FF"/>
              </a:gs>
              <a:gs pos="100000">
                <a:srgbClr val="FFCCCC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REDO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5995200" y="4612962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Rounded Rectangle 28"/>
          <p:cNvSpPr/>
          <p:nvPr/>
        </p:nvSpPr>
        <p:spPr>
          <a:xfrm>
            <a:off x="1800516" y="4320250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Old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5" name="Straight Arrow Connector 29"/>
          <p:cNvCxnSpPr>
            <a:stCxn id="14" idx="3"/>
            <a:endCxn id="12" idx="1"/>
          </p:cNvCxnSpPr>
          <p:nvPr/>
        </p:nvCxnSpPr>
        <p:spPr>
          <a:xfrm>
            <a:off x="2916516" y="4662250"/>
            <a:ext cx="96334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0"/>
          <p:cNvCxnSpPr>
            <a:stCxn id="12" idx="3"/>
            <a:endCxn id="13" idx="1"/>
          </p:cNvCxnSpPr>
          <p:nvPr/>
        </p:nvCxnSpPr>
        <p:spPr>
          <a:xfrm>
            <a:off x="5031858" y="4662250"/>
            <a:ext cx="963342" cy="292712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31"/>
          <p:cNvSpPr/>
          <p:nvPr/>
        </p:nvSpPr>
        <p:spPr>
          <a:xfrm>
            <a:off x="1800516" y="50501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8" name="Straight Arrow Connector 32"/>
          <p:cNvCxnSpPr/>
          <p:nvPr/>
        </p:nvCxnSpPr>
        <p:spPr>
          <a:xfrm flipV="1">
            <a:off x="2687916" y="4775200"/>
            <a:ext cx="1164942" cy="5499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37"/>
          <p:cNvSpPr/>
          <p:nvPr/>
        </p:nvSpPr>
        <p:spPr>
          <a:xfrm>
            <a:off x="3906300" y="3219850"/>
            <a:ext cx="1152000" cy="468000"/>
          </a:xfrm>
          <a:prstGeom prst="roundRect">
            <a:avLst/>
          </a:prstGeom>
          <a:gradFill flip="none" rotWithShape="1">
            <a:gsLst>
              <a:gs pos="0">
                <a:srgbClr val="FFCCCC"/>
              </a:gs>
              <a:gs pos="100000">
                <a:srgbClr val="D9F5FF"/>
              </a:gs>
            </a:gsLst>
            <a:lin ang="0" scaled="1"/>
            <a:tileRect/>
          </a:gra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UNDO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ounded Rectangle 39"/>
          <p:cNvSpPr/>
          <p:nvPr/>
        </p:nvSpPr>
        <p:spPr>
          <a:xfrm>
            <a:off x="5995200" y="3411539"/>
            <a:ext cx="1116000" cy="684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Old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ounded Rectangle 41"/>
          <p:cNvSpPr/>
          <p:nvPr/>
        </p:nvSpPr>
        <p:spPr>
          <a:xfrm>
            <a:off x="1853400" y="3004150"/>
            <a:ext cx="1116000" cy="684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New</a:t>
            </a:r>
            <a:endParaRPr lang="en-US" altLang="zh-CN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State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ounded Rectangle 42"/>
          <p:cNvSpPr/>
          <p:nvPr/>
        </p:nvSpPr>
        <p:spPr>
          <a:xfrm>
            <a:off x="2055000" y="3868150"/>
            <a:ext cx="914400" cy="324000"/>
          </a:xfrm>
          <a:prstGeom prst="roundRect">
            <a:avLst/>
          </a:prstGeom>
          <a:solidFill>
            <a:srgbClr val="D5FFD5"/>
          </a:solidFill>
          <a:ln w="63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3" name="Straight Arrow Connector 43"/>
          <p:cNvCxnSpPr>
            <a:stCxn id="21" idx="3"/>
          </p:cNvCxnSpPr>
          <p:nvPr/>
        </p:nvCxnSpPr>
        <p:spPr>
          <a:xfrm>
            <a:off x="2969400" y="3346150"/>
            <a:ext cx="883458" cy="750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4"/>
          <p:cNvCxnSpPr>
            <a:stCxn id="19" idx="3"/>
            <a:endCxn id="20" idx="1"/>
          </p:cNvCxnSpPr>
          <p:nvPr/>
        </p:nvCxnSpPr>
        <p:spPr>
          <a:xfrm>
            <a:off x="5058300" y="3453850"/>
            <a:ext cx="936900" cy="29968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5"/>
          <p:cNvCxnSpPr>
            <a:stCxn id="22" idx="3"/>
            <a:endCxn id="19" idx="1"/>
          </p:cNvCxnSpPr>
          <p:nvPr/>
        </p:nvCxnSpPr>
        <p:spPr>
          <a:xfrm flipV="1">
            <a:off x="2969400" y="3453850"/>
            <a:ext cx="936900" cy="576300"/>
          </a:xfrm>
          <a:prstGeom prst="straightConnector1">
            <a:avLst/>
          </a:prstGeom>
          <a:ln w="635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54"/>
          <p:cNvSpPr/>
          <p:nvPr/>
        </p:nvSpPr>
        <p:spPr>
          <a:xfrm>
            <a:off x="4283968" y="1129308"/>
            <a:ext cx="914400" cy="324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w/(with) undo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Before updates</a:t>
            </a:r>
            <a:r>
              <a:rPr kumimoji="1" lang="en-US" altLang="zh-CN" dirty="0"/>
              <a:t>, write an undo log record to the log file(write-ahead log)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Should contain sufficient information to undo uncommitted transactions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old values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Question: do we need the redo entry?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763234" y="2497460"/>
            <a:ext cx="7308812" cy="1881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076056" y="3438093"/>
            <a:ext cx="360040" cy="87315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64552" y="3551504"/>
            <a:ext cx="377944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GB" altLang="zh-CN" dirty="0"/>
              <a:t>Action (file name, offset, </a:t>
            </a:r>
            <a:r>
              <a:rPr kumimoji="1" lang="en-GB" altLang="zh-CN" b="1" dirty="0">
                <a:solidFill>
                  <a:srgbClr val="C00000"/>
                </a:solidFill>
              </a:rPr>
              <a:t>old value</a:t>
            </a:r>
            <a:r>
              <a:rPr kumimoji="1" lang="en-GB" altLang="zh-CN" dirty="0"/>
              <a:t>)</a:t>
            </a:r>
            <a:endParaRPr kumimoji="1" lang="en-GB" altLang="zh-CN" dirty="0"/>
          </a:p>
        </p:txBody>
      </p:sp>
      <p:sp>
        <p:nvSpPr>
          <p:cNvPr id="9" name="任意形状 8"/>
          <p:cNvSpPr/>
          <p:nvPr/>
        </p:nvSpPr>
        <p:spPr>
          <a:xfrm>
            <a:off x="4182406" y="3721328"/>
            <a:ext cx="779187" cy="144284"/>
          </a:xfrm>
          <a:custGeom>
            <a:avLst/>
            <a:gdLst>
              <a:gd name="connsiteX0" fmla="*/ 0 w 734291"/>
              <a:gd name="connsiteY0" fmla="*/ 19593 h 118114"/>
              <a:gd name="connsiteX1" fmla="*/ 304800 w 734291"/>
              <a:gd name="connsiteY1" fmla="*/ 5739 h 118114"/>
              <a:gd name="connsiteX2" fmla="*/ 498764 w 734291"/>
              <a:gd name="connsiteY2" fmla="*/ 102721 h 118114"/>
              <a:gd name="connsiteX3" fmla="*/ 734291 w 734291"/>
              <a:gd name="connsiteY3" fmla="*/ 116575 h 1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91" h="118114">
                <a:moveTo>
                  <a:pt x="0" y="19593"/>
                </a:moveTo>
                <a:cubicBezTo>
                  <a:pt x="110836" y="5738"/>
                  <a:pt x="221673" y="-8116"/>
                  <a:pt x="304800" y="5739"/>
                </a:cubicBezTo>
                <a:cubicBezTo>
                  <a:pt x="387927" y="19594"/>
                  <a:pt x="427182" y="84248"/>
                  <a:pt x="498764" y="102721"/>
                </a:cubicBezTo>
                <a:cubicBezTo>
                  <a:pt x="570346" y="121194"/>
                  <a:pt x="652318" y="118884"/>
                  <a:pt x="734291" y="1165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w/ undo-redo logging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538320" cy="4471925"/>
          </a:xfrm>
        </p:spPr>
        <p:txBody>
          <a:bodyPr/>
          <a:lstStyle/>
          <a:p>
            <a:r>
              <a:rPr kumimoji="1" lang="en-US" altLang="zh-CN" dirty="0"/>
              <a:t>Question: do we need the redo entry?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Depends on whether we wait for records[a] to be written to the disk (e.g., sync)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Typically, yes: </a:t>
            </a:r>
            <a:r>
              <a:rPr kumimoji="1" lang="en-US" altLang="zh-CN" dirty="0"/>
              <a:t>waiting two disk syncs are slow! 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Especially for non-logging writes: </a:t>
            </a:r>
            <a:r>
              <a:rPr kumimoji="1" lang="en-US" altLang="zh-CN" sz="1800" dirty="0">
                <a:solidFill>
                  <a:srgbClr val="FF0000"/>
                </a:solidFill>
              </a:rPr>
              <a:t>log is a fast sequential disk write</a:t>
            </a:r>
            <a:endParaRPr kumimoji="1"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763234" y="2785492"/>
            <a:ext cx="7308812" cy="237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("TX {id} commit”).sync()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076056" y="3729322"/>
            <a:ext cx="360040" cy="87315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64552" y="3842733"/>
            <a:ext cx="301621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GB" altLang="zh-CN" dirty="0"/>
              <a:t>Action (file name, offset, </a:t>
            </a:r>
            <a:r>
              <a:rPr kumimoji="1" lang="en-GB" altLang="zh-CN" b="1" dirty="0">
                <a:solidFill>
                  <a:srgbClr val="C00000"/>
                </a:solidFill>
              </a:rPr>
              <a:t>old &amp; new values</a:t>
            </a:r>
            <a:r>
              <a:rPr kumimoji="1" lang="en-GB" altLang="zh-CN" dirty="0"/>
              <a:t>)</a:t>
            </a:r>
            <a:endParaRPr kumimoji="1" lang="en-GB" altLang="zh-CN" dirty="0"/>
          </a:p>
        </p:txBody>
      </p:sp>
      <p:sp>
        <p:nvSpPr>
          <p:cNvPr id="8" name="任意形状 7"/>
          <p:cNvSpPr/>
          <p:nvPr/>
        </p:nvSpPr>
        <p:spPr>
          <a:xfrm>
            <a:off x="4182406" y="4012557"/>
            <a:ext cx="779187" cy="144284"/>
          </a:xfrm>
          <a:custGeom>
            <a:avLst/>
            <a:gdLst>
              <a:gd name="connsiteX0" fmla="*/ 0 w 734291"/>
              <a:gd name="connsiteY0" fmla="*/ 19593 h 118114"/>
              <a:gd name="connsiteX1" fmla="*/ 304800 w 734291"/>
              <a:gd name="connsiteY1" fmla="*/ 5739 h 118114"/>
              <a:gd name="connsiteX2" fmla="*/ 498764 w 734291"/>
              <a:gd name="connsiteY2" fmla="*/ 102721 h 118114"/>
              <a:gd name="connsiteX3" fmla="*/ 734291 w 734291"/>
              <a:gd name="connsiteY3" fmla="*/ 116575 h 1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91" h="118114">
                <a:moveTo>
                  <a:pt x="0" y="19593"/>
                </a:moveTo>
                <a:cubicBezTo>
                  <a:pt x="110836" y="5738"/>
                  <a:pt x="221673" y="-8116"/>
                  <a:pt x="304800" y="5739"/>
                </a:cubicBezTo>
                <a:cubicBezTo>
                  <a:pt x="387927" y="19594"/>
                  <a:pt x="427182" y="84248"/>
                  <a:pt x="498764" y="102721"/>
                </a:cubicBezTo>
                <a:cubicBezTo>
                  <a:pt x="570346" y="121194"/>
                  <a:pt x="652318" y="118884"/>
                  <a:pt x="734291" y="1165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 entry vs. log record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400" y="1130400"/>
            <a:ext cx="8383960" cy="3096339"/>
          </a:xfrm>
        </p:spPr>
        <p:txBody>
          <a:bodyPr/>
          <a:lstStyle/>
          <a:p>
            <a:r>
              <a:rPr kumimoji="1" lang="en-US" altLang="zh-CN" dirty="0"/>
              <a:t>Redo-only logging appends </a:t>
            </a:r>
            <a:r>
              <a:rPr kumimoji="1" lang="en-US" altLang="zh-CN" dirty="0">
                <a:solidFill>
                  <a:srgbClr val="C00000"/>
                </a:solidFill>
              </a:rPr>
              <a:t>log entry </a:t>
            </a:r>
            <a:r>
              <a:rPr kumimoji="1" lang="en-US" altLang="zh-CN" dirty="0"/>
              <a:t>to the log file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Containing </a:t>
            </a:r>
            <a:r>
              <a:rPr kumimoji="1" lang="en-US" altLang="zh-CN" dirty="0">
                <a:solidFill>
                  <a:srgbClr val="FF0000"/>
                </a:solidFill>
              </a:rPr>
              <a:t>all the updates</a:t>
            </a:r>
            <a:r>
              <a:rPr kumimoji="1" lang="en-US" altLang="zh-CN" dirty="0"/>
              <a:t> of the transaction 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Undo—redo</a:t>
            </a:r>
            <a:r>
              <a:rPr kumimoji="1" lang="en-US" altLang="zh-CN" dirty="0"/>
              <a:t> logging appends </a:t>
            </a:r>
            <a:r>
              <a:rPr kumimoji="1" lang="en-US" altLang="zh-CN" dirty="0">
                <a:solidFill>
                  <a:srgbClr val="C00000"/>
                </a:solidFill>
              </a:rPr>
              <a:t>log records </a:t>
            </a:r>
            <a:r>
              <a:rPr kumimoji="1" lang="en-US" altLang="zh-CN" dirty="0"/>
              <a:t>to the log file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Containing the updates of a </a:t>
            </a:r>
            <a:r>
              <a:rPr kumimoji="1" lang="en-US" altLang="zh-CN" dirty="0">
                <a:solidFill>
                  <a:srgbClr val="FF0000"/>
                </a:solidFill>
              </a:rPr>
              <a:t>single action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Log records from different transaction (TX)  may </a:t>
            </a:r>
            <a:r>
              <a:rPr kumimoji="1" lang="en-US" altLang="zh-CN" dirty="0">
                <a:solidFill>
                  <a:srgbClr val="FF0000"/>
                </a:solidFill>
              </a:rPr>
              <a:t>possibly interleave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E.g., the OS scheduler the transaction out 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Therefore, we further need pointer to trace actions from the same TX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33509" y="4638512"/>
            <a:ext cx="4882658" cy="810585"/>
            <a:chOff x="1550246" y="4690134"/>
            <a:chExt cx="4882658" cy="810585"/>
          </a:xfrm>
        </p:grpSpPr>
        <p:grpSp>
          <p:nvGrpSpPr>
            <p:cNvPr id="5" name="组合 4"/>
            <p:cNvGrpSpPr/>
            <p:nvPr/>
          </p:nvGrpSpPr>
          <p:grpSpPr>
            <a:xfrm>
              <a:off x="1550246" y="4690134"/>
              <a:ext cx="4882658" cy="810585"/>
              <a:chOff x="6289529" y="284252"/>
              <a:chExt cx="4882658" cy="810585"/>
            </a:xfrm>
          </p:grpSpPr>
          <p:sp>
            <p:nvSpPr>
              <p:cNvPr id="6" name="Rounded Rectangle 4"/>
              <p:cNvSpPr/>
              <p:nvPr/>
            </p:nvSpPr>
            <p:spPr>
              <a:xfrm>
                <a:off x="6289529" y="284252"/>
                <a:ext cx="540000" cy="360000"/>
              </a:xfrm>
              <a:prstGeom prst="roundRect">
                <a:avLst/>
              </a:prstGeom>
              <a:solidFill>
                <a:srgbClr val="D5FFD5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36000" rtlCol="0" anchor="ctr"/>
              <a:lstStyle/>
              <a:p>
                <a:pPr algn="ctr"/>
                <a:endPara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822929" y="284252"/>
                <a:ext cx="540000" cy="360000"/>
              </a:xfrm>
              <a:prstGeom prst="round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36000" rtlCol="0" anchor="ctr"/>
              <a:lstStyle/>
              <a:p>
                <a:pPr algn="ctr"/>
                <a:endPara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510133" y="725505"/>
                <a:ext cx="46620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 file </a:t>
                </a:r>
                <a:endParaRPr kumimoji="1"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Straight Arrow Connector 60"/>
              <p:cNvCxnSpPr/>
              <p:nvPr/>
            </p:nvCxnSpPr>
            <p:spPr>
              <a:xfrm flipH="1">
                <a:off x="8355419" y="561808"/>
                <a:ext cx="6096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63"/>
              <p:cNvSpPr/>
              <p:nvPr/>
            </p:nvSpPr>
            <p:spPr>
              <a:xfrm>
                <a:off x="8050819" y="578612"/>
                <a:ext cx="1015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Verdana" panose="020B0604030504040204" pitchFamily="34" charset="0"/>
                  </a:rPr>
                  <a:t>Append</a:t>
                </a:r>
                <a:endPara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2647376" y="4690134"/>
              <a:ext cx="540000" cy="360000"/>
            </a:xfrm>
            <a:prstGeom prst="round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46493" y="4211149"/>
            <a:ext cx="104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52289" y="3856822"/>
            <a:ext cx="92845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GB" altLang="zh-CN" dirty="0"/>
              <a:t>Record</a:t>
            </a:r>
            <a:endParaRPr lang="zh-CN" altLang="en-US" dirty="0"/>
          </a:p>
        </p:txBody>
      </p:sp>
      <p:sp>
        <p:nvSpPr>
          <p:cNvPr id="26" name="任意形状 25"/>
          <p:cNvSpPr/>
          <p:nvPr/>
        </p:nvSpPr>
        <p:spPr>
          <a:xfrm>
            <a:off x="5264442" y="4123134"/>
            <a:ext cx="39756" cy="450574"/>
          </a:xfrm>
          <a:custGeom>
            <a:avLst/>
            <a:gdLst>
              <a:gd name="connsiteX0" fmla="*/ 0 w 39756"/>
              <a:gd name="connsiteY0" fmla="*/ 0 h 450574"/>
              <a:gd name="connsiteX1" fmla="*/ 26504 w 39756"/>
              <a:gd name="connsiteY1" fmla="*/ 225287 h 450574"/>
              <a:gd name="connsiteX2" fmla="*/ 39756 w 39756"/>
              <a:gd name="connsiteY2" fmla="*/ 450574 h 45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56" h="450574">
                <a:moveTo>
                  <a:pt x="0" y="0"/>
                </a:moveTo>
                <a:cubicBezTo>
                  <a:pt x="9939" y="75095"/>
                  <a:pt x="19878" y="150191"/>
                  <a:pt x="26504" y="225287"/>
                </a:cubicBezTo>
                <a:cubicBezTo>
                  <a:pt x="33130" y="300383"/>
                  <a:pt x="36443" y="375478"/>
                  <a:pt x="39756" y="45057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ounded Rectangle 4"/>
          <p:cNvSpPr/>
          <p:nvPr/>
        </p:nvSpPr>
        <p:spPr>
          <a:xfrm>
            <a:off x="4576519" y="4652668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5109919" y="4652668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ounded Rectangle 7"/>
          <p:cNvSpPr/>
          <p:nvPr/>
        </p:nvSpPr>
        <p:spPr>
          <a:xfrm>
            <a:off x="5643319" y="4652668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1" name="Rounded Rectangle 8"/>
          <p:cNvSpPr/>
          <p:nvPr/>
        </p:nvSpPr>
        <p:spPr>
          <a:xfrm>
            <a:off x="6176719" y="4652668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2" name="Rounded Rectangle 12"/>
          <p:cNvSpPr/>
          <p:nvPr/>
        </p:nvSpPr>
        <p:spPr>
          <a:xfrm>
            <a:off x="6693626" y="4652668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3" name="Curved Connector 32"/>
          <p:cNvCxnSpPr>
            <a:stCxn id="27" idx="0"/>
          </p:cNvCxnSpPr>
          <p:nvPr/>
        </p:nvCxnSpPr>
        <p:spPr>
          <a:xfrm rot="16200000" flipH="1">
            <a:off x="5289919" y="4209268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3"/>
          <p:cNvCxnSpPr>
            <a:stCxn id="29" idx="2"/>
          </p:cNvCxnSpPr>
          <p:nvPr/>
        </p:nvCxnSpPr>
        <p:spPr>
          <a:xfrm rot="5400000" flipH="1" flipV="1">
            <a:off x="5826494" y="4386093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0"/>
          <p:cNvCxnSpPr>
            <a:endCxn id="32" idx="3"/>
          </p:cNvCxnSpPr>
          <p:nvPr/>
        </p:nvCxnSpPr>
        <p:spPr>
          <a:xfrm flipH="1">
            <a:off x="7233626" y="4832668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3"/>
          <p:cNvSpPr/>
          <p:nvPr/>
        </p:nvSpPr>
        <p:spPr>
          <a:xfrm>
            <a:off x="6947792" y="5012668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Append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950506" y="5075023"/>
            <a:ext cx="466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Log file 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all together: log record in undo-do logging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400" y="1130400"/>
            <a:ext cx="8229600" cy="2807692"/>
          </a:xfrm>
        </p:spPr>
        <p:txBody>
          <a:bodyPr/>
          <a:lstStyle/>
          <a:p>
            <a:r>
              <a:rPr kumimoji="1" lang="en-GB" altLang="zh-CN" dirty="0"/>
              <a:t>Each log record consists of 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/>
              <a:t>Transaction ID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/>
              <a:t>Action ID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Pointer to previous record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this transaction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/>
              <a:t>Action (file name, offset, old &amp; new value)</a:t>
            </a:r>
            <a:endParaRPr kumimoji="1" lang="en-GB" altLang="zh-CN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/>
              <a:t>…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22"/>
          <p:cNvCxnSpPr/>
          <p:nvPr/>
        </p:nvCxnSpPr>
        <p:spPr>
          <a:xfrm>
            <a:off x="457200" y="3721596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7"/>
          <p:cNvSpPr/>
          <p:nvPr/>
        </p:nvSpPr>
        <p:spPr>
          <a:xfrm>
            <a:off x="1801165" y="4435019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ectangle 28"/>
          <p:cNvSpPr/>
          <p:nvPr/>
        </p:nvSpPr>
        <p:spPr>
          <a:xfrm>
            <a:off x="1027526" y="4197489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ounded Rectangle 29"/>
          <p:cNvSpPr/>
          <p:nvPr/>
        </p:nvSpPr>
        <p:spPr>
          <a:xfrm>
            <a:off x="2334565" y="4435019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ounded Rectangle 30"/>
          <p:cNvSpPr/>
          <p:nvPr/>
        </p:nvSpPr>
        <p:spPr>
          <a:xfrm>
            <a:off x="2867965" y="4435019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ounded Rectangle 31"/>
          <p:cNvSpPr/>
          <p:nvPr/>
        </p:nvSpPr>
        <p:spPr>
          <a:xfrm>
            <a:off x="3401365" y="4435019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Rounded Rectangle 32"/>
          <p:cNvSpPr/>
          <p:nvPr/>
        </p:nvSpPr>
        <p:spPr>
          <a:xfrm>
            <a:off x="3934765" y="4435019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4" name="Curved Connector 33"/>
          <p:cNvCxnSpPr>
            <a:stCxn id="22" idx="0"/>
          </p:cNvCxnSpPr>
          <p:nvPr/>
        </p:nvCxnSpPr>
        <p:spPr>
          <a:xfrm rot="16200000" flipH="1">
            <a:off x="3851240" y="4255144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34"/>
          <p:cNvCxnSpPr>
            <a:stCxn id="18" idx="0"/>
          </p:cNvCxnSpPr>
          <p:nvPr/>
        </p:nvCxnSpPr>
        <p:spPr>
          <a:xfrm rot="16200000" flipH="1">
            <a:off x="2514565" y="3991619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35"/>
          <p:cNvCxnSpPr>
            <a:stCxn id="20" idx="2"/>
          </p:cNvCxnSpPr>
          <p:nvPr/>
        </p:nvCxnSpPr>
        <p:spPr>
          <a:xfrm rot="5400000" flipH="1" flipV="1">
            <a:off x="3051140" y="4168444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0"/>
          <p:cNvGrpSpPr/>
          <p:nvPr/>
        </p:nvGrpSpPr>
        <p:grpSpPr>
          <a:xfrm>
            <a:off x="4685126" y="4585692"/>
            <a:ext cx="3736148" cy="830997"/>
            <a:chOff x="4953000" y="5190530"/>
            <a:chExt cx="3736148" cy="830997"/>
          </a:xfrm>
        </p:grpSpPr>
        <p:sp>
          <p:nvSpPr>
            <p:cNvPr id="28" name="Rounded Rectangular Callout 5"/>
            <p:cNvSpPr/>
            <p:nvPr/>
          </p:nvSpPr>
          <p:spPr>
            <a:xfrm>
              <a:off x="4953000" y="5190530"/>
              <a:ext cx="3636000" cy="829270"/>
            </a:xfrm>
            <a:prstGeom prst="wedgeRoundRectCallout">
              <a:avLst>
                <a:gd name="adj1" fmla="val -59097"/>
                <a:gd name="adj2" fmla="val -49834"/>
                <a:gd name="adj3" fmla="val 16667"/>
              </a:avLst>
            </a:prstGeom>
            <a:solidFill>
              <a:srgbClr val="FFFFDD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36"/>
            <p:cNvSpPr/>
            <p:nvPr/>
          </p:nvSpPr>
          <p:spPr>
            <a:xfrm>
              <a:off x="5021156" y="5190530"/>
              <a:ext cx="36679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TID=1, AID=2, PTR=80, </a:t>
              </a:r>
              <a:b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</a:b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 panose="020B0604030504040204" pitchFamily="34" charset="0"/>
                </a:rPr>
                <a:t>ACT={A, 23, 3000, 2000}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all together: logging rules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4495795" cy="1978117"/>
          </a:xfrm>
        </p:spPr>
        <p:txBody>
          <a:bodyPr/>
          <a:lstStyle/>
          <a:p>
            <a:r>
              <a:rPr kumimoji="1" lang="en-GB" altLang="zh-CN" dirty="0"/>
              <a:t>Write log record to disk before modifying persistent state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 (e.g., replace A’s value) </a:t>
            </a:r>
            <a:endParaRPr kumimoji="1" lang="en-GB" altLang="zh-CN" dirty="0"/>
          </a:p>
          <a:p>
            <a:pPr lvl="1"/>
            <a:r>
              <a:rPr kumimoji="1" lang="en-GB" altLang="zh-CN" dirty="0">
                <a:solidFill>
                  <a:srgbClr val="FF0000"/>
                </a:solidFill>
              </a:rPr>
              <a:t>Write Ahead Log (WAL)</a:t>
            </a:r>
            <a:r>
              <a:rPr kumimoji="1" lang="en-GB" altLang="zh-CN" dirty="0"/>
              <a:t> protocol</a:t>
            </a:r>
            <a:endParaRPr kumimoji="1" lang="en-GB" altLang="zh-CN" dirty="0"/>
          </a:p>
          <a:p>
            <a:pPr lvl="1"/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an 10"/>
          <p:cNvSpPr/>
          <p:nvPr/>
        </p:nvSpPr>
        <p:spPr>
          <a:xfrm>
            <a:off x="3448563" y="4286765"/>
            <a:ext cx="459600" cy="372782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21"/>
          <p:cNvSpPr/>
          <p:nvPr/>
        </p:nvSpPr>
        <p:spPr>
          <a:xfrm>
            <a:off x="4136763" y="4286765"/>
            <a:ext cx="6102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7" name="Straight Connector 4"/>
          <p:cNvCxnSpPr>
            <a:stCxn id="5" idx="4"/>
          </p:cNvCxnSpPr>
          <p:nvPr/>
        </p:nvCxnSpPr>
        <p:spPr>
          <a:xfrm flipV="1">
            <a:off x="3908163" y="4188018"/>
            <a:ext cx="452400" cy="2851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3"/>
          <p:cNvCxnSpPr>
            <a:stCxn id="5" idx="3"/>
          </p:cNvCxnSpPr>
          <p:nvPr/>
        </p:nvCxnSpPr>
        <p:spPr>
          <a:xfrm>
            <a:off x="3678363" y="4659547"/>
            <a:ext cx="682200" cy="12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8"/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00" y="3960000"/>
            <a:ext cx="2002143" cy="11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20"/>
          <p:cNvSpPr/>
          <p:nvPr/>
        </p:nvSpPr>
        <p:spPr>
          <a:xfrm>
            <a:off x="5075783" y="4535264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24"/>
          <p:cNvSpPr/>
          <p:nvPr/>
        </p:nvSpPr>
        <p:spPr>
          <a:xfrm>
            <a:off x="5609183" y="4535264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ounded Rectangle 25"/>
          <p:cNvSpPr/>
          <p:nvPr/>
        </p:nvSpPr>
        <p:spPr>
          <a:xfrm>
            <a:off x="6142583" y="4535264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ounded Rectangle 26"/>
          <p:cNvSpPr/>
          <p:nvPr/>
        </p:nvSpPr>
        <p:spPr>
          <a:xfrm>
            <a:off x="6675983" y="4535264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ounded Rectangle 28"/>
          <p:cNvSpPr/>
          <p:nvPr/>
        </p:nvSpPr>
        <p:spPr>
          <a:xfrm>
            <a:off x="7209383" y="4535264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Curved Connector 29"/>
          <p:cNvCxnSpPr>
            <a:stCxn id="14" idx="0"/>
          </p:cNvCxnSpPr>
          <p:nvPr/>
        </p:nvCxnSpPr>
        <p:spPr>
          <a:xfrm rot="16200000" flipH="1">
            <a:off x="7125858" y="4355389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31"/>
          <p:cNvCxnSpPr>
            <a:stCxn id="11" idx="0"/>
          </p:cNvCxnSpPr>
          <p:nvPr/>
        </p:nvCxnSpPr>
        <p:spPr>
          <a:xfrm rot="16200000" flipH="1">
            <a:off x="5789183" y="4091864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32"/>
          <p:cNvCxnSpPr>
            <a:stCxn id="12" idx="2"/>
          </p:cNvCxnSpPr>
          <p:nvPr/>
        </p:nvCxnSpPr>
        <p:spPr>
          <a:xfrm rot="5400000" flipH="1" flipV="1">
            <a:off x="6325758" y="4268689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/>
          <p:nvPr/>
        </p:nvSpPr>
        <p:spPr>
          <a:xfrm>
            <a:off x="5262656" y="132436"/>
            <a:ext cx="3733805" cy="1583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transfer(bank, a, b, amt, log): // amt=10</a:t>
            </a:r>
            <a:endParaRPr lang="en-US" sz="12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records = 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sz="12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records[b] = records[b] + amt</a:t>
            </a:r>
            <a:endParaRPr lang="en-US" sz="12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("TX {id} commit”).sync()</a:t>
            </a:r>
            <a:endParaRPr lang="en-US" sz="1200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 it all together: logging rules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5262656" y="132436"/>
            <a:ext cx="3733805" cy="1583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transfer(bank, a, b, amt, log): // amt=10</a:t>
            </a:r>
            <a:endParaRPr 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records = </a:t>
            </a:r>
            <a:r>
              <a:rPr lang="en-US" sz="12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mmap</a:t>
            </a:r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(bank, ...)</a:t>
            </a:r>
            <a:endParaRPr 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2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log.append</a:t>
            </a:r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(...).sync() </a:t>
            </a:r>
            <a:endParaRPr 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records[a] = records[a] – amt</a:t>
            </a:r>
            <a:endParaRPr lang="en-US" altLang="zh-CN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2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log.append</a:t>
            </a:r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(...).sync() </a:t>
            </a:r>
            <a:endParaRPr lang="en-US" altLang="zh-CN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records[b] = records[b] + amt</a:t>
            </a:r>
            <a:endParaRPr 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log.append</a:t>
            </a:r>
            <a:r>
              <a:rPr 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("TX {id} commit”).sync()</a:t>
            </a:r>
            <a:endParaRPr 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02840" y="1129308"/>
            <a:ext cx="4959816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altLang="zh-CN" dirty="0">
                <a:latin typeface="微软雅黑" panose="020B0503020204020204" pitchFamily="34" charset="-122"/>
              </a:rPr>
              <a:t>Write log record to disk before modifying persistent state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 (e.g., replace A’s value)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pitchFamily="34" charset="-122"/>
              </a:rPr>
              <a:t>Write Ahead Log (WAL) protocol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r>
              <a:rPr kumimoji="1" lang="en-GB" altLang="zh-CN" dirty="0">
                <a:latin typeface="微软雅黑" panose="020B0503020204020204" pitchFamily="34" charset="-122"/>
              </a:rPr>
              <a:t>At </a:t>
            </a:r>
            <a:r>
              <a:rPr kumimoji="1" lang="en-GB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commit point</a:t>
            </a:r>
            <a:r>
              <a:rPr kumimoji="1" lang="en-GB" altLang="zh-CN" dirty="0">
                <a:latin typeface="微软雅黑" panose="020B0503020204020204" pitchFamily="34" charset="-122"/>
              </a:rPr>
              <a:t>, append a commit record to </a:t>
            </a:r>
            <a:r>
              <a:rPr kumimoji="1" lang="en-US" altLang="zh-CN" dirty="0">
                <a:latin typeface="微软雅黑" panose="020B0503020204020204" pitchFamily="34" charset="-122"/>
              </a:rPr>
              <a:t>the</a:t>
            </a:r>
            <a:r>
              <a:rPr kumimoji="1" lang="en-GB" altLang="zh-CN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log last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</a:rPr>
              <a:t>E.g., when user calls commit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1" name="Can 10"/>
          <p:cNvSpPr/>
          <p:nvPr/>
        </p:nvSpPr>
        <p:spPr>
          <a:xfrm>
            <a:off x="3448563" y="4286765"/>
            <a:ext cx="459600" cy="372782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4136763" y="4286765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3" name="Straight Connector 4"/>
          <p:cNvCxnSpPr>
            <a:stCxn id="11" idx="4"/>
          </p:cNvCxnSpPr>
          <p:nvPr/>
        </p:nvCxnSpPr>
        <p:spPr>
          <a:xfrm flipV="1">
            <a:off x="3908163" y="4188018"/>
            <a:ext cx="452400" cy="2851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3"/>
          <p:cNvCxnSpPr>
            <a:stCxn id="11" idx="3"/>
          </p:cNvCxnSpPr>
          <p:nvPr/>
        </p:nvCxnSpPr>
        <p:spPr>
          <a:xfrm>
            <a:off x="3678363" y="4659547"/>
            <a:ext cx="682200" cy="12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8"/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00" y="3960000"/>
            <a:ext cx="2002143" cy="11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20"/>
          <p:cNvSpPr/>
          <p:nvPr/>
        </p:nvSpPr>
        <p:spPr>
          <a:xfrm>
            <a:off x="50735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Rounded Rectangle 24"/>
          <p:cNvSpPr/>
          <p:nvPr/>
        </p:nvSpPr>
        <p:spPr>
          <a:xfrm>
            <a:off x="56069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25"/>
          <p:cNvSpPr/>
          <p:nvPr/>
        </p:nvSpPr>
        <p:spPr>
          <a:xfrm>
            <a:off x="61403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ounded Rectangle 26"/>
          <p:cNvSpPr/>
          <p:nvPr/>
        </p:nvSpPr>
        <p:spPr>
          <a:xfrm>
            <a:off x="66737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ounded Rectangle 28"/>
          <p:cNvSpPr/>
          <p:nvPr/>
        </p:nvSpPr>
        <p:spPr>
          <a:xfrm>
            <a:off x="72071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2" name="Curved Connector 29"/>
          <p:cNvCxnSpPr>
            <a:stCxn id="20" idx="0"/>
          </p:cNvCxnSpPr>
          <p:nvPr/>
        </p:nvCxnSpPr>
        <p:spPr>
          <a:xfrm rot="16200000" flipH="1">
            <a:off x="7123627" y="4227656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31"/>
          <p:cNvCxnSpPr>
            <a:stCxn id="17" idx="0"/>
          </p:cNvCxnSpPr>
          <p:nvPr/>
        </p:nvCxnSpPr>
        <p:spPr>
          <a:xfrm rot="16200000" flipH="1">
            <a:off x="5786952" y="3964131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32"/>
          <p:cNvCxnSpPr>
            <a:stCxn id="18" idx="2"/>
          </p:cNvCxnSpPr>
          <p:nvPr/>
        </p:nvCxnSpPr>
        <p:spPr>
          <a:xfrm rot="5400000" flipH="1" flipV="1">
            <a:off x="6323527" y="4140956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56"/>
          <p:cNvSpPr/>
          <p:nvPr/>
        </p:nvSpPr>
        <p:spPr>
          <a:xfrm>
            <a:off x="7747152" y="4407531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6" name="Curved Connector 57"/>
          <p:cNvCxnSpPr>
            <a:stCxn id="21" idx="2"/>
            <a:endCxn id="25" idx="3"/>
          </p:cNvCxnSpPr>
          <p:nvPr/>
        </p:nvCxnSpPr>
        <p:spPr>
          <a:xfrm rot="5400000" flipH="1" flipV="1">
            <a:off x="7657152" y="4407531"/>
            <a:ext cx="180000" cy="540000"/>
          </a:xfrm>
          <a:prstGeom prst="curvedConnector4">
            <a:avLst>
              <a:gd name="adj1" fmla="val -127000"/>
              <a:gd name="adj2" fmla="val 142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8"/>
          <p:cNvCxnSpPr/>
          <p:nvPr/>
        </p:nvCxnSpPr>
        <p:spPr>
          <a:xfrm>
            <a:off x="7882152" y="4098531"/>
            <a:ext cx="0" cy="288000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9"/>
          <p:cNvSpPr/>
          <p:nvPr/>
        </p:nvSpPr>
        <p:spPr>
          <a:xfrm>
            <a:off x="7647389" y="378859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Commit</a:t>
            </a:r>
            <a:endParaRPr lang="en-US" altLang="zh-CN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664296"/>
          </a:xfrm>
        </p:spPr>
        <p:txBody>
          <a:bodyPr/>
          <a:lstStyle/>
          <a:p>
            <a:r>
              <a:rPr kumimoji="1" lang="en-US" altLang="zh-CN" dirty="0"/>
              <a:t>Read the log and recover states according to its content</a:t>
            </a:r>
            <a:endParaRPr kumimoji="1" lang="en-US" altLang="zh-CN" dirty="0"/>
          </a:p>
          <a:p>
            <a:r>
              <a:rPr kumimoji="1" lang="en-US" altLang="zh-CN" dirty="0"/>
              <a:t>Rules: </a:t>
            </a:r>
            <a:endParaRPr kumimoji="1" lang="en-US" altLang="zh-CN" dirty="0"/>
          </a:p>
          <a:p>
            <a:pPr marL="702945" lvl="1" indent="-342900">
              <a:buFont typeface="+mj-lt"/>
              <a:buAutoNum type="arabicPeriod"/>
            </a:pPr>
            <a:r>
              <a:rPr kumimoji="1" lang="en-US" altLang="zh-CN" dirty="0"/>
              <a:t>Travel from end to start  </a:t>
            </a:r>
            <a:endParaRPr kumimoji="1" lang="en-US" altLang="zh-CN" dirty="0"/>
          </a:p>
          <a:p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9"/>
          <p:cNvSpPr/>
          <p:nvPr/>
        </p:nvSpPr>
        <p:spPr>
          <a:xfrm>
            <a:off x="2843530" y="476250"/>
            <a:ext cx="5128260" cy="40449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recovery from crash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ounded Rectangle 27"/>
          <p:cNvSpPr/>
          <p:nvPr/>
        </p:nvSpPr>
        <p:spPr>
          <a:xfrm>
            <a:off x="5247408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" name="Rounded Rectangle 20"/>
          <p:cNvSpPr/>
          <p:nvPr/>
        </p:nvSpPr>
        <p:spPr>
          <a:xfrm>
            <a:off x="2303808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4" name="Rectangle 21"/>
          <p:cNvSpPr/>
          <p:nvPr/>
        </p:nvSpPr>
        <p:spPr>
          <a:xfrm>
            <a:off x="1551643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Rounded Rectangle 24"/>
          <p:cNvSpPr/>
          <p:nvPr/>
        </p:nvSpPr>
        <p:spPr>
          <a:xfrm>
            <a:off x="2837208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ounded Rectangle 25"/>
          <p:cNvSpPr/>
          <p:nvPr/>
        </p:nvSpPr>
        <p:spPr>
          <a:xfrm>
            <a:off x="3370608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7" name="Rounded Rectangle 26"/>
          <p:cNvSpPr/>
          <p:nvPr/>
        </p:nvSpPr>
        <p:spPr>
          <a:xfrm>
            <a:off x="3904008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8" name="Rounded Rectangle 28"/>
          <p:cNvSpPr/>
          <p:nvPr/>
        </p:nvSpPr>
        <p:spPr>
          <a:xfrm>
            <a:off x="4437408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9" name="Curved Connector 29"/>
          <p:cNvCxnSpPr>
            <a:stCxn id="37" idx="0"/>
          </p:cNvCxnSpPr>
          <p:nvPr/>
        </p:nvCxnSpPr>
        <p:spPr>
          <a:xfrm rot="16200000" flipH="1">
            <a:off x="4353883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1"/>
          <p:cNvCxnSpPr>
            <a:stCxn id="33" idx="0"/>
          </p:cNvCxnSpPr>
          <p:nvPr/>
        </p:nvCxnSpPr>
        <p:spPr>
          <a:xfrm rot="16200000" flipH="1">
            <a:off x="3017208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2"/>
          <p:cNvCxnSpPr>
            <a:stCxn id="35" idx="2"/>
          </p:cNvCxnSpPr>
          <p:nvPr/>
        </p:nvCxnSpPr>
        <p:spPr>
          <a:xfrm rot="5400000" flipH="1" flipV="1">
            <a:off x="3553783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56"/>
          <p:cNvSpPr/>
          <p:nvPr/>
        </p:nvSpPr>
        <p:spPr>
          <a:xfrm>
            <a:off x="4977408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3" name="Curved Connector 57"/>
          <p:cNvCxnSpPr>
            <a:stCxn id="38" idx="2"/>
          </p:cNvCxnSpPr>
          <p:nvPr/>
        </p:nvCxnSpPr>
        <p:spPr>
          <a:xfrm rot="5400000" flipH="1" flipV="1">
            <a:off x="4819908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30"/>
          <p:cNvSpPr/>
          <p:nvPr/>
        </p:nvSpPr>
        <p:spPr>
          <a:xfrm>
            <a:off x="5785913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5" name="Curved Connector 35"/>
          <p:cNvCxnSpPr>
            <a:stCxn id="36" idx="2"/>
          </p:cNvCxnSpPr>
          <p:nvPr/>
        </p:nvCxnSpPr>
        <p:spPr>
          <a:xfrm rot="5400000" flipH="1" flipV="1">
            <a:off x="4507900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36"/>
          <p:cNvCxnSpPr/>
          <p:nvPr/>
        </p:nvCxnSpPr>
        <p:spPr>
          <a:xfrm rot="16200000" flipH="1">
            <a:off x="5728718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7"/>
          <p:cNvCxnSpPr/>
          <p:nvPr/>
        </p:nvCxnSpPr>
        <p:spPr>
          <a:xfrm>
            <a:off x="6084431" y="438504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/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bank transfer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2800041"/>
            <a:ext cx="8229600" cy="1512166"/>
          </a:xfrm>
        </p:spPr>
        <p:txBody>
          <a:bodyPr/>
          <a:lstStyle/>
          <a:p>
            <a:r>
              <a:rPr kumimoji="1" lang="en-US" altLang="zh-CN" dirty="0"/>
              <a:t>Question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What if an error happens during the 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fsync</a:t>
            </a:r>
            <a:r>
              <a:rPr kumimoji="1" lang="en-US" altLang="zh-CN" dirty="0"/>
              <a:t>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547495" y="1201420"/>
            <a:ext cx="6189980" cy="19380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amt):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...)(</a:t>
            </a:r>
            <a:r>
              <a:rPr lang="zh-CN" altLang="en-US" b="0" dirty="0">
                <a:latin typeface="Consolas" panose="020B0609020204030204" pitchFamily="49" charset="0"/>
                <a:cs typeface="+mn-ea"/>
                <a:sym typeface="+mn-lt"/>
              </a:rPr>
              <a:t>就是将磁盘中数据复制到内存中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...)(</a:t>
            </a:r>
            <a:r>
              <a:rPr lang="zh-CN" altLang="en-US" b="0" dirty="0">
                <a:latin typeface="Consolas" panose="020B0609020204030204" pitchFamily="49" charset="0"/>
                <a:cs typeface="+mn-ea"/>
                <a:sym typeface="+mn-lt"/>
              </a:rPr>
              <a:t>将内存中数据同步到磁盘中，开销很大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022340" y="950286"/>
            <a:ext cx="3240360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dirty="0"/>
              <a:t>Implementation (Simplified)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18795" y="3665220"/>
            <a:ext cx="3686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会出现数据不一致问题，并且可能会不再满足不变式</a:t>
            </a:r>
            <a:r>
              <a:rPr lang="en-US" altLang="zh-CN" sz="1600"/>
              <a:t>(</a:t>
            </a:r>
            <a:r>
              <a:rPr lang="zh-CN" altLang="en-US" sz="1600"/>
              <a:t>写了一部分</a:t>
            </a:r>
            <a:r>
              <a:rPr lang="en-US" altLang="zh-CN" sz="1600"/>
              <a:t>)</a:t>
            </a:r>
            <a:endParaRPr lang="en-US" altLang="zh-CN" sz="16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Recovery rules </a:t>
            </a:r>
            <a:endParaRPr kumimoji="1"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664296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Read the log and recover states according to its content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Rules: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marL="702945" lvl="1" indent="-342900">
              <a:buFont typeface="+mj-lt"/>
              <a:buAutoNum type="arabicPeriod"/>
            </a:pPr>
            <a:r>
              <a:rPr kumimoji="1" lang="en-US" altLang="zh-CN" b="0" dirty="0">
                <a:latin typeface="微软雅黑" panose="020B0503020204020204" pitchFamily="34" charset="-122"/>
              </a:rPr>
              <a:t>Travel from end to start  </a:t>
            </a:r>
            <a:endParaRPr kumimoji="1" lang="en-US" altLang="zh-CN" b="0" dirty="0">
              <a:latin typeface="微软雅黑" panose="020B0503020204020204" pitchFamily="34" charset="-122"/>
            </a:endParaRPr>
          </a:p>
          <a:p>
            <a:pPr marL="702945" lvl="1" indent="-342900">
              <a:buFont typeface="+mj-lt"/>
              <a:buAutoNum type="arabicPeriod"/>
            </a:pPr>
            <a:r>
              <a:rPr kumimoji="1" lang="en-GB" altLang="zh-CN" b="0" dirty="0">
                <a:latin typeface="微软雅黑" panose="020B0503020204020204" pitchFamily="34" charset="-122"/>
              </a:rPr>
              <a:t>Mark all transaction’s log record </a:t>
            </a:r>
            <a:r>
              <a:rPr kumimoji="1" lang="en-GB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w/o</a:t>
            </a:r>
            <a:r>
              <a:rPr kumimoji="1" lang="en-US" altLang="en-GB" dirty="0">
                <a:solidFill>
                  <a:srgbClr val="C00000"/>
                </a:solidFill>
                <a:latin typeface="微软雅黑" panose="020B0503020204020204" pitchFamily="34" charset="-122"/>
              </a:rPr>
              <a:t>(without)</a:t>
            </a:r>
            <a:r>
              <a:rPr kumimoji="1" lang="en-GB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 CMT </a:t>
            </a:r>
            <a:r>
              <a:rPr kumimoji="1" lang="en-GB" altLang="zh-CN" b="0" dirty="0">
                <a:latin typeface="微软雅黑" panose="020B0503020204020204" pitchFamily="34" charset="-122"/>
              </a:rPr>
              <a:t>log and append </a:t>
            </a:r>
            <a:r>
              <a:rPr kumimoji="1" lang="en-GB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ABORT log</a:t>
            </a:r>
            <a:endParaRPr kumimoji="1" lang="en-GB" altLang="zh-CN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endParaRPr kumimoji="1" lang="zh-CN" altLang="en-US" b="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9"/>
          <p:cNvSpPr/>
          <p:nvPr/>
        </p:nvSpPr>
        <p:spPr>
          <a:xfrm>
            <a:off x="2843530" y="476250"/>
            <a:ext cx="5233670" cy="40449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recovery from crash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Straight Connector 22"/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7"/>
          <p:cNvSpPr/>
          <p:nvPr/>
        </p:nvSpPr>
        <p:spPr>
          <a:xfrm>
            <a:off x="48420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ounded Rectangle 20"/>
          <p:cNvSpPr/>
          <p:nvPr/>
        </p:nvSpPr>
        <p:spPr>
          <a:xfrm>
            <a:off x="18984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21"/>
          <p:cNvSpPr/>
          <p:nvPr/>
        </p:nvSpPr>
        <p:spPr>
          <a:xfrm>
            <a:off x="1146235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Rounded Rectangle 24"/>
          <p:cNvSpPr/>
          <p:nvPr/>
        </p:nvSpPr>
        <p:spPr>
          <a:xfrm>
            <a:off x="24318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7" name="Rounded Rectangle 25"/>
          <p:cNvSpPr/>
          <p:nvPr/>
        </p:nvSpPr>
        <p:spPr>
          <a:xfrm>
            <a:off x="29652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8" name="Rounded Rectangle 26"/>
          <p:cNvSpPr/>
          <p:nvPr/>
        </p:nvSpPr>
        <p:spPr>
          <a:xfrm>
            <a:off x="34986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320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0" name="Curved Connector 29"/>
          <p:cNvCxnSpPr>
            <a:stCxn id="28" idx="0"/>
          </p:cNvCxnSpPr>
          <p:nvPr/>
        </p:nvCxnSpPr>
        <p:spPr>
          <a:xfrm rot="16200000" flipH="1">
            <a:off x="3948475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1"/>
          <p:cNvCxnSpPr>
            <a:stCxn id="24" idx="0"/>
          </p:cNvCxnSpPr>
          <p:nvPr/>
        </p:nvCxnSpPr>
        <p:spPr>
          <a:xfrm rot="16200000" flipH="1">
            <a:off x="2611800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32"/>
          <p:cNvCxnSpPr>
            <a:stCxn id="26" idx="2"/>
          </p:cNvCxnSpPr>
          <p:nvPr/>
        </p:nvCxnSpPr>
        <p:spPr>
          <a:xfrm rot="5400000" flipH="1" flipV="1">
            <a:off x="3148375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56"/>
          <p:cNvSpPr/>
          <p:nvPr/>
        </p:nvSpPr>
        <p:spPr>
          <a:xfrm>
            <a:off x="4572000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51" name="Curved Connector 57"/>
          <p:cNvCxnSpPr>
            <a:stCxn id="29" idx="2"/>
          </p:cNvCxnSpPr>
          <p:nvPr/>
        </p:nvCxnSpPr>
        <p:spPr>
          <a:xfrm rot="5400000" flipH="1" flipV="1">
            <a:off x="4414500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30"/>
          <p:cNvSpPr/>
          <p:nvPr/>
        </p:nvSpPr>
        <p:spPr>
          <a:xfrm>
            <a:off x="5380505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53" name="Curved Connector 35"/>
          <p:cNvCxnSpPr>
            <a:stCxn id="27" idx="2"/>
          </p:cNvCxnSpPr>
          <p:nvPr/>
        </p:nvCxnSpPr>
        <p:spPr>
          <a:xfrm rot="5400000" flipH="1" flipV="1">
            <a:off x="4102492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36"/>
          <p:cNvCxnSpPr/>
          <p:nvPr/>
        </p:nvCxnSpPr>
        <p:spPr>
          <a:xfrm rot="16200000" flipH="1">
            <a:off x="5323310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37"/>
          <p:cNvSpPr/>
          <p:nvPr/>
        </p:nvSpPr>
        <p:spPr>
          <a:xfrm>
            <a:off x="5934285" y="4694046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1026" name="Picture 2" descr="Prohibited Sign Forbidden Sign Abort Clipart | i2Clipart - Royalty Free  Public Domain Clipar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35" y="4758233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Recovery rules </a:t>
            </a:r>
            <a:endParaRPr kumimoji="1"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66429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Read the log and recover states according to its content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Rules: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marL="702945" lvl="1" indent="-342900">
              <a:buAutoNum type="arabicPeriod"/>
            </a:pPr>
            <a:r>
              <a:rPr kumimoji="1" lang="en-US" altLang="zh-CN" b="0" dirty="0">
                <a:latin typeface="微软雅黑" panose="020B0503020204020204" pitchFamily="34" charset="-122"/>
              </a:rPr>
              <a:t>Travel from end to start  </a:t>
            </a:r>
            <a:endParaRPr kumimoji="1" lang="en-US" altLang="zh-CN" b="0" dirty="0">
              <a:latin typeface="微软雅黑" panose="020B0503020204020204" pitchFamily="34" charset="-122"/>
            </a:endParaRPr>
          </a:p>
          <a:p>
            <a:pPr marL="702945" lvl="1" indent="-342900">
              <a:buAutoNum type="arabicPeriod"/>
            </a:pPr>
            <a:r>
              <a:rPr kumimoji="1" lang="en-GB" altLang="zh-CN" b="0" dirty="0">
                <a:latin typeface="微软雅黑" panose="020B0503020204020204" pitchFamily="34" charset="-122"/>
              </a:rPr>
              <a:t>Mark all transaction’s log record </a:t>
            </a:r>
            <a:r>
              <a:rPr kumimoji="1" lang="en-GB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w/o CMT </a:t>
            </a:r>
            <a:r>
              <a:rPr kumimoji="1" lang="en-GB" altLang="zh-CN" b="0" dirty="0">
                <a:latin typeface="微软雅黑" panose="020B0503020204020204" pitchFamily="34" charset="-122"/>
              </a:rPr>
              <a:t>log and append </a:t>
            </a:r>
            <a:r>
              <a:rPr kumimoji="1" lang="en-GB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ABORT log</a:t>
            </a:r>
            <a:endParaRPr kumimoji="1" lang="en-GB" altLang="zh-CN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marL="702945" lvl="1" indent="-342900">
              <a:buFontTx/>
              <a:buAutoNum type="arabicPeriod"/>
            </a:pPr>
            <a:r>
              <a:rPr kumimoji="1" lang="en-GB" altLang="zh-CN" b="0" dirty="0">
                <a:solidFill>
                  <a:schemeClr val="tx1"/>
                </a:solidFill>
                <a:latin typeface="微软雅黑" panose="020B0503020204020204" pitchFamily="34" charset="-122"/>
              </a:rPr>
              <a:t>UNDO ABORT logs from </a:t>
            </a:r>
            <a:r>
              <a:rPr kumimoji="1" lang="en-GB" altLang="zh-CN" b="0" dirty="0">
                <a:solidFill>
                  <a:srgbClr val="FF0000"/>
                </a:solidFill>
                <a:latin typeface="微软雅黑" panose="020B0503020204020204" pitchFamily="34" charset="-122"/>
              </a:rPr>
              <a:t>end to start</a:t>
            </a:r>
            <a:r>
              <a:rPr kumimoji="1" lang="en-GB" altLang="zh-CN" b="0" dirty="0">
                <a:solidFill>
                  <a:schemeClr val="tx1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en-GB" b="0" dirty="0">
                <a:solidFill>
                  <a:schemeClr val="tx1"/>
                </a:solidFill>
                <a:latin typeface="微软雅黑" panose="020B0503020204020204" pitchFamily="34" charset="-122"/>
              </a:rPr>
              <a:t>(</a:t>
            </a:r>
            <a:r>
              <a:rPr kumimoji="1" lang="zh-CN" altLang="en-US" b="0" dirty="0">
                <a:solidFill>
                  <a:schemeClr val="tx1"/>
                </a:solidFill>
                <a:latin typeface="微软雅黑" panose="020B0503020204020204" pitchFamily="34" charset="-122"/>
              </a:rPr>
              <a:t>因为数值可能被多次修改，所以从后往前才能恢复到未进行事务时的最小值</a:t>
            </a:r>
            <a:r>
              <a:rPr kumimoji="1" lang="en-US" altLang="en-GB" b="0" dirty="0">
                <a:solidFill>
                  <a:schemeClr val="tx1"/>
                </a:solidFill>
                <a:latin typeface="微软雅黑" panose="020B0503020204020204" pitchFamily="34" charset="-122"/>
              </a:rPr>
              <a:t>)</a:t>
            </a:r>
            <a:endParaRPr kumimoji="1" lang="en-GB" altLang="zh-CN" b="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kumimoji="1" lang="zh-CN" altLang="en-US" b="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9"/>
          <p:cNvSpPr/>
          <p:nvPr/>
        </p:nvSpPr>
        <p:spPr>
          <a:xfrm>
            <a:off x="2843530" y="476250"/>
            <a:ext cx="5087620" cy="40449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recovery from crash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Straight Connector 22"/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7"/>
          <p:cNvSpPr/>
          <p:nvPr/>
        </p:nvSpPr>
        <p:spPr>
          <a:xfrm>
            <a:off x="48420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Rounded Rectangle 20"/>
          <p:cNvSpPr/>
          <p:nvPr/>
        </p:nvSpPr>
        <p:spPr>
          <a:xfrm>
            <a:off x="18984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4" name="Rectangle 21"/>
          <p:cNvSpPr/>
          <p:nvPr/>
        </p:nvSpPr>
        <p:spPr>
          <a:xfrm>
            <a:off x="1146235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318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652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986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8" name="Rounded Rectangle 28"/>
          <p:cNvSpPr/>
          <p:nvPr/>
        </p:nvSpPr>
        <p:spPr>
          <a:xfrm>
            <a:off x="40320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9" name="Curved Connector 29"/>
          <p:cNvCxnSpPr>
            <a:stCxn id="27" idx="0"/>
          </p:cNvCxnSpPr>
          <p:nvPr/>
        </p:nvCxnSpPr>
        <p:spPr>
          <a:xfrm rot="16200000" flipH="1">
            <a:off x="3948475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31"/>
          <p:cNvCxnSpPr>
            <a:stCxn id="23" idx="0"/>
          </p:cNvCxnSpPr>
          <p:nvPr/>
        </p:nvCxnSpPr>
        <p:spPr>
          <a:xfrm rot="16200000" flipH="1">
            <a:off x="2611800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2"/>
          <p:cNvCxnSpPr>
            <a:stCxn id="25" idx="2"/>
          </p:cNvCxnSpPr>
          <p:nvPr/>
        </p:nvCxnSpPr>
        <p:spPr>
          <a:xfrm rot="5400000" flipH="1" flipV="1">
            <a:off x="3148375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6"/>
          <p:cNvSpPr/>
          <p:nvPr/>
        </p:nvSpPr>
        <p:spPr>
          <a:xfrm>
            <a:off x="4572000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3" name="Curved Connector 57"/>
          <p:cNvCxnSpPr>
            <a:stCxn id="28" idx="2"/>
          </p:cNvCxnSpPr>
          <p:nvPr/>
        </p:nvCxnSpPr>
        <p:spPr>
          <a:xfrm rot="5400000" flipH="1" flipV="1">
            <a:off x="4414500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0"/>
          <p:cNvSpPr/>
          <p:nvPr/>
        </p:nvSpPr>
        <p:spPr>
          <a:xfrm>
            <a:off x="5380505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5" name="Curved Connector 35"/>
          <p:cNvCxnSpPr>
            <a:stCxn id="26" idx="2"/>
          </p:cNvCxnSpPr>
          <p:nvPr/>
        </p:nvCxnSpPr>
        <p:spPr>
          <a:xfrm rot="5400000" flipH="1" flipV="1">
            <a:off x="4102492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6"/>
          <p:cNvCxnSpPr/>
          <p:nvPr/>
        </p:nvCxnSpPr>
        <p:spPr>
          <a:xfrm rot="16200000" flipH="1">
            <a:off x="5323310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34285" y="4694046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1" name="Straight Arrow Connector 34"/>
          <p:cNvCxnSpPr/>
          <p:nvPr/>
        </p:nvCxnSpPr>
        <p:spPr>
          <a:xfrm>
            <a:off x="5615268" y="4317064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9"/>
          <p:cNvSpPr/>
          <p:nvPr/>
        </p:nvSpPr>
        <p:spPr>
          <a:xfrm>
            <a:off x="5380505" y="4007132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UNDO</a:t>
            </a:r>
            <a:endParaRPr lang="en-US" altLang="zh-CN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43" name="Picture 2" descr="Prohibited Sign Forbidden Sign Abort Clipart | i2Clipart - Royalty Free  Public Domain Clipar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35" y="4758233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309877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Read the log and recover states according to its content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</a:rPr>
              <a:t>Rules: </a:t>
            </a:r>
            <a:endParaRPr kumimoji="1" lang="en-US" altLang="zh-CN" dirty="0">
              <a:latin typeface="微软雅黑" panose="020B0503020204020204" pitchFamily="34" charset="-122"/>
            </a:endParaRPr>
          </a:p>
          <a:p>
            <a:pPr marL="702945" lvl="1" indent="-342900">
              <a:buAutoNum type="arabicPeriod"/>
            </a:pPr>
            <a:r>
              <a:rPr kumimoji="1" lang="en-US" altLang="zh-CN" b="0" dirty="0">
                <a:latin typeface="微软雅黑" panose="020B0503020204020204" pitchFamily="34" charset="-122"/>
              </a:rPr>
              <a:t>Travel from end to start  </a:t>
            </a:r>
            <a:endParaRPr kumimoji="1" lang="en-US" altLang="zh-CN" b="0" dirty="0">
              <a:latin typeface="微软雅黑" panose="020B0503020204020204" pitchFamily="34" charset="-122"/>
            </a:endParaRPr>
          </a:p>
          <a:p>
            <a:pPr marL="702945" lvl="1" indent="-342900">
              <a:buAutoNum type="arabicPeriod"/>
            </a:pPr>
            <a:r>
              <a:rPr kumimoji="1" lang="en-GB" altLang="zh-CN" b="0" dirty="0">
                <a:latin typeface="微软雅黑" panose="020B0503020204020204" pitchFamily="34" charset="-122"/>
              </a:rPr>
              <a:t>Mark all transaction’s log record </a:t>
            </a:r>
            <a:r>
              <a:rPr kumimoji="1" lang="en-GB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w/o CMT </a:t>
            </a:r>
            <a:r>
              <a:rPr kumimoji="1" lang="en-GB" altLang="zh-CN" b="0" dirty="0">
                <a:latin typeface="微软雅黑" panose="020B0503020204020204" pitchFamily="34" charset="-122"/>
              </a:rPr>
              <a:t>log and append </a:t>
            </a:r>
            <a:r>
              <a:rPr kumimoji="1" lang="en-GB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ABORT log</a:t>
            </a:r>
            <a:endParaRPr kumimoji="1" lang="en-GB" altLang="zh-CN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marL="702945" lvl="1" indent="-342900">
              <a:buFontTx/>
              <a:buAutoNum type="arabicPeriod"/>
            </a:pPr>
            <a:r>
              <a:rPr kumimoji="1" lang="en-GB" altLang="zh-CN" b="0" dirty="0">
                <a:solidFill>
                  <a:schemeClr val="tx1"/>
                </a:solidFill>
                <a:latin typeface="微软雅黑" panose="020B0503020204020204" pitchFamily="34" charset="-122"/>
              </a:rPr>
              <a:t>UNDO ABORT logs from end to start </a:t>
            </a:r>
            <a:endParaRPr kumimoji="1" lang="en-GB" altLang="zh-CN" b="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702945" lvl="1" indent="-342900">
              <a:buFontTx/>
              <a:buAutoNum type="arabicPeriod"/>
            </a:pPr>
            <a:r>
              <a:rPr kumimoji="1" lang="en-US" altLang="zh-CN" b="0" dirty="0">
                <a:latin typeface="微软雅黑" panose="020B0503020204020204" pitchFamily="34" charset="-122"/>
              </a:rPr>
              <a:t>REDO CMT logs from 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</a:rPr>
              <a:t>start to end</a:t>
            </a:r>
            <a:endParaRPr kumimoji="1" lang="en-US" altLang="zh-CN" b="0" dirty="0">
              <a:latin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endParaRPr kumimoji="1" lang="en-GB" altLang="zh-CN" b="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kumimoji="1" lang="zh-CN" altLang="en-US" b="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9"/>
          <p:cNvSpPr/>
          <p:nvPr/>
        </p:nvSpPr>
        <p:spPr>
          <a:xfrm>
            <a:off x="2843530" y="476250"/>
            <a:ext cx="5280660" cy="40449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recovery from crash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Straight Connector 22"/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7"/>
          <p:cNvSpPr/>
          <p:nvPr/>
        </p:nvSpPr>
        <p:spPr>
          <a:xfrm>
            <a:off x="48420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4" name="Rounded Rectangle 20"/>
          <p:cNvSpPr/>
          <p:nvPr/>
        </p:nvSpPr>
        <p:spPr>
          <a:xfrm>
            <a:off x="18984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5" name="Rectangle 21"/>
          <p:cNvSpPr/>
          <p:nvPr/>
        </p:nvSpPr>
        <p:spPr>
          <a:xfrm>
            <a:off x="1146235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6" name="Rounded Rectangle 24"/>
          <p:cNvSpPr/>
          <p:nvPr/>
        </p:nvSpPr>
        <p:spPr>
          <a:xfrm>
            <a:off x="24318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7" name="Rounded Rectangle 25"/>
          <p:cNvSpPr/>
          <p:nvPr/>
        </p:nvSpPr>
        <p:spPr>
          <a:xfrm>
            <a:off x="29652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8" name="Rounded Rectangle 26"/>
          <p:cNvSpPr/>
          <p:nvPr/>
        </p:nvSpPr>
        <p:spPr>
          <a:xfrm>
            <a:off x="34986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9" name="Rounded Rectangle 28"/>
          <p:cNvSpPr/>
          <p:nvPr/>
        </p:nvSpPr>
        <p:spPr>
          <a:xfrm>
            <a:off x="40320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50" name="Curved Connector 29"/>
          <p:cNvCxnSpPr>
            <a:stCxn id="48" idx="0"/>
          </p:cNvCxnSpPr>
          <p:nvPr/>
        </p:nvCxnSpPr>
        <p:spPr>
          <a:xfrm rot="16200000" flipH="1">
            <a:off x="3948475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31"/>
          <p:cNvCxnSpPr>
            <a:stCxn id="44" idx="0"/>
          </p:cNvCxnSpPr>
          <p:nvPr/>
        </p:nvCxnSpPr>
        <p:spPr>
          <a:xfrm rot="16200000" flipH="1">
            <a:off x="2611800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32"/>
          <p:cNvCxnSpPr>
            <a:stCxn id="46" idx="2"/>
          </p:cNvCxnSpPr>
          <p:nvPr/>
        </p:nvCxnSpPr>
        <p:spPr>
          <a:xfrm rot="5400000" flipH="1" flipV="1">
            <a:off x="3148375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6"/>
          <p:cNvSpPr/>
          <p:nvPr/>
        </p:nvSpPr>
        <p:spPr>
          <a:xfrm>
            <a:off x="4572000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54" name="Curved Connector 57"/>
          <p:cNvCxnSpPr>
            <a:stCxn id="49" idx="2"/>
          </p:cNvCxnSpPr>
          <p:nvPr/>
        </p:nvCxnSpPr>
        <p:spPr>
          <a:xfrm rot="5400000" flipH="1" flipV="1">
            <a:off x="4414500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30"/>
          <p:cNvSpPr/>
          <p:nvPr/>
        </p:nvSpPr>
        <p:spPr>
          <a:xfrm>
            <a:off x="5380505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56" name="Curved Connector 35"/>
          <p:cNvCxnSpPr>
            <a:stCxn id="47" idx="2"/>
          </p:cNvCxnSpPr>
          <p:nvPr/>
        </p:nvCxnSpPr>
        <p:spPr>
          <a:xfrm rot="5400000" flipH="1" flipV="1">
            <a:off x="4102492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36"/>
          <p:cNvCxnSpPr/>
          <p:nvPr/>
        </p:nvCxnSpPr>
        <p:spPr>
          <a:xfrm rot="16200000" flipH="1">
            <a:off x="5323310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37"/>
          <p:cNvSpPr/>
          <p:nvPr/>
        </p:nvSpPr>
        <p:spPr>
          <a:xfrm>
            <a:off x="5934285" y="4694046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62" name="Straight Arrow Connector 34"/>
          <p:cNvCxnSpPr/>
          <p:nvPr/>
        </p:nvCxnSpPr>
        <p:spPr>
          <a:xfrm>
            <a:off x="4273363" y="4359980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39"/>
          <p:cNvSpPr/>
          <p:nvPr/>
        </p:nvSpPr>
        <p:spPr>
          <a:xfrm>
            <a:off x="4038600" y="40500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REDO</a:t>
            </a:r>
            <a:endParaRPr lang="en-US" altLang="zh-CN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28" name="Picture 2" descr="Prohibited Sign Forbidden Sign Abort Clipart | i2Clipart - Royalty Free  Public Domain Clipar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35" y="4758233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continuously growing of the log file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redo-only logging &amp; undo-redo logging append to the log file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log file is continuously growing while most its updates are already flushed to the disk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 large log file also makes recovery slow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We need to </a:t>
            </a:r>
            <a:r>
              <a:rPr kumimoji="1" lang="en-US" altLang="zh-CN" dirty="0">
                <a:solidFill>
                  <a:srgbClr val="C00000"/>
                </a:solidFill>
              </a:rPr>
              <a:t>checkpoint</a:t>
            </a:r>
            <a:r>
              <a:rPr kumimoji="1" lang="en-US" altLang="zh-CN" dirty="0">
                <a:solidFill>
                  <a:schemeClr val="tx1"/>
                </a:solidFill>
              </a:rPr>
              <a:t> to </a:t>
            </a:r>
            <a:r>
              <a:rPr kumimoji="1" lang="en-US" altLang="zh-CN" dirty="0">
                <a:solidFill>
                  <a:srgbClr val="FF0000"/>
                </a:solidFill>
              </a:rPr>
              <a:t>reduce</a:t>
            </a:r>
            <a:r>
              <a:rPr kumimoji="1" lang="en-US" altLang="zh-CN" dirty="0">
                <a:solidFill>
                  <a:schemeClr val="tx1"/>
                </a:solidFill>
              </a:rPr>
              <a:t> the log file size!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How to checkpoint?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Method: apply the contents of log to the disk states (checkpointed)</a:t>
            </a:r>
            <a:endParaRPr kumimoji="1" lang="en-GB" altLang="zh-CN" dirty="0"/>
          </a:p>
          <a:p>
            <a:r>
              <a:rPr kumimoji="1" lang="en-GB" altLang="zh-CN" dirty="0"/>
              <a:t>CKPT_ROOT</a:t>
            </a:r>
            <a:endParaRPr kumimoji="1" lang="en-US" altLang="zh-CN" dirty="0"/>
          </a:p>
          <a:p>
            <a:pPr lvl="1"/>
            <a:r>
              <a:rPr kumimoji="1" lang="en-GB" altLang="zh-CN" dirty="0">
                <a:solidFill>
                  <a:srgbClr val="FF0000"/>
                </a:solidFill>
              </a:rPr>
              <a:t>Points to the last checkpointed log file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Log content before can be safely discarded </a:t>
            </a: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Rectangle 16"/>
          <p:cNvSpPr/>
          <p:nvPr/>
        </p:nvSpPr>
        <p:spPr>
          <a:xfrm>
            <a:off x="1905000" y="4238575"/>
            <a:ext cx="1455420" cy="347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CKPT_ROOT</a:t>
            </a:r>
            <a:endParaRPr lang="en-US" altLang="zh-CN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" name="Curved Connector 17"/>
          <p:cNvCxnSpPr>
            <a:stCxn id="23" idx="0"/>
            <a:endCxn id="18" idx="6"/>
          </p:cNvCxnSpPr>
          <p:nvPr/>
        </p:nvCxnSpPr>
        <p:spPr>
          <a:xfrm rot="5400000" flipH="1" flipV="1">
            <a:off x="3133000" y="4657001"/>
            <a:ext cx="519500" cy="72499"/>
          </a:xfrm>
          <a:prstGeom prst="curvedConnector4">
            <a:avLst>
              <a:gd name="adj1" fmla="val 42782"/>
              <a:gd name="adj2" fmla="val 36276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8"/>
          <p:cNvSpPr/>
          <p:nvPr/>
        </p:nvSpPr>
        <p:spPr>
          <a:xfrm>
            <a:off x="3279000" y="43585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endParaRPr lang="zh-CN" altLang="en-US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Rectangle 19"/>
          <p:cNvSpPr/>
          <p:nvPr/>
        </p:nvSpPr>
        <p:spPr>
          <a:xfrm>
            <a:off x="1430989" y="4953001"/>
            <a:ext cx="11416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LAST_CKPT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0" name="Rounded Rectangle 20"/>
          <p:cNvSpPr/>
          <p:nvPr/>
        </p:nvSpPr>
        <p:spPr>
          <a:xfrm>
            <a:off x="2794001" y="4953000"/>
            <a:ext cx="450000" cy="30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ounded Rectangle 21"/>
          <p:cNvSpPr/>
          <p:nvPr/>
        </p:nvSpPr>
        <p:spPr>
          <a:xfrm>
            <a:off x="2569001" y="4953000"/>
            <a:ext cx="225000" cy="300000"/>
          </a:xfrm>
          <a:prstGeom prst="roundRect">
            <a:avLst/>
          </a:prstGeom>
          <a:solidFill>
            <a:srgbClr val="3366FF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22" name="Group 23"/>
          <p:cNvGrpSpPr/>
          <p:nvPr/>
        </p:nvGrpSpPr>
        <p:grpSpPr>
          <a:xfrm>
            <a:off x="3244001" y="4953000"/>
            <a:ext cx="225000" cy="300000"/>
            <a:chOff x="6511800" y="5943600"/>
            <a:chExt cx="270000" cy="360000"/>
          </a:xfrm>
          <a:solidFill>
            <a:srgbClr val="66FF66"/>
          </a:solidFill>
        </p:grpSpPr>
        <p:sp>
          <p:nvSpPr>
            <p:cNvPr id="23" name="Rounded Rectangle 24"/>
            <p:cNvSpPr/>
            <p:nvPr/>
          </p:nvSpPr>
          <p:spPr>
            <a:xfrm>
              <a:off x="6511800" y="5943600"/>
              <a:ext cx="270000" cy="36000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24" name="Straight Connector 25"/>
            <p:cNvCxnSpPr/>
            <p:nvPr/>
          </p:nvCxnSpPr>
          <p:spPr>
            <a:xfrm flipH="1"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/>
            <p:nvPr/>
          </p:nvCxnSpPr>
          <p:spPr>
            <a:xfrm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37"/>
          <p:cNvCxnSpPr/>
          <p:nvPr/>
        </p:nvCxnSpPr>
        <p:spPr>
          <a:xfrm>
            <a:off x="1270000" y="4127500"/>
            <a:ext cx="6667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How to checkpoint?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/>
          <a:lstStyle/>
          <a:p>
            <a:r>
              <a:rPr kumimoji="1" lang="en-GB" altLang="zh-CN"/>
              <a:t>How to checkpoint?</a:t>
            </a:r>
            <a:endParaRPr kumimoji="1" lang="en-GB" altLang="zh-CN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/>
              <a:t>Wait till no transactions are in progress</a:t>
            </a:r>
            <a:endParaRPr kumimoji="1" lang="en-GB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/>
          <p:nvPr/>
        </p:nvSpPr>
        <p:spPr>
          <a:xfrm>
            <a:off x="1905000" y="4238575"/>
            <a:ext cx="135806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CKPT_ROOT</a:t>
            </a:r>
            <a:endParaRPr lang="zh-CN" altLang="en-US" sz="1665"/>
          </a:p>
        </p:txBody>
      </p:sp>
      <p:cxnSp>
        <p:nvCxnSpPr>
          <p:cNvPr id="6" name="Curved Connector 17"/>
          <p:cNvCxnSpPr>
            <a:stCxn id="12" idx="0"/>
            <a:endCxn id="7" idx="6"/>
          </p:cNvCxnSpPr>
          <p:nvPr/>
        </p:nvCxnSpPr>
        <p:spPr>
          <a:xfrm rot="5400000" flipH="1" flipV="1">
            <a:off x="3133000" y="4657001"/>
            <a:ext cx="519500" cy="72499"/>
          </a:xfrm>
          <a:prstGeom prst="curvedConnector4">
            <a:avLst>
              <a:gd name="adj1" fmla="val 42782"/>
              <a:gd name="adj2" fmla="val 36276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8"/>
          <p:cNvSpPr/>
          <p:nvPr/>
        </p:nvSpPr>
        <p:spPr>
          <a:xfrm>
            <a:off x="3279000" y="43585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endParaRPr lang="zh-CN" altLang="en-US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9"/>
          <p:cNvSpPr/>
          <p:nvPr/>
        </p:nvSpPr>
        <p:spPr>
          <a:xfrm>
            <a:off x="1430989" y="4953001"/>
            <a:ext cx="11416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LAST_CKPT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9" name="Rounded Rectangle 20"/>
          <p:cNvSpPr/>
          <p:nvPr/>
        </p:nvSpPr>
        <p:spPr>
          <a:xfrm>
            <a:off x="2794001" y="4953000"/>
            <a:ext cx="450000" cy="30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21"/>
          <p:cNvSpPr/>
          <p:nvPr/>
        </p:nvSpPr>
        <p:spPr>
          <a:xfrm>
            <a:off x="2569001" y="4953000"/>
            <a:ext cx="225000" cy="300000"/>
          </a:xfrm>
          <a:prstGeom prst="roundRect">
            <a:avLst/>
          </a:prstGeom>
          <a:solidFill>
            <a:srgbClr val="3366FF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Group 23"/>
          <p:cNvGrpSpPr/>
          <p:nvPr/>
        </p:nvGrpSpPr>
        <p:grpSpPr>
          <a:xfrm>
            <a:off x="3244001" y="4953000"/>
            <a:ext cx="225000" cy="300000"/>
            <a:chOff x="6511800" y="5943600"/>
            <a:chExt cx="270000" cy="360000"/>
          </a:xfrm>
          <a:solidFill>
            <a:srgbClr val="66FF66"/>
          </a:solidFill>
        </p:grpSpPr>
        <p:sp>
          <p:nvSpPr>
            <p:cNvPr id="12" name="Rounded Rectangle 24"/>
            <p:cNvSpPr/>
            <p:nvPr/>
          </p:nvSpPr>
          <p:spPr>
            <a:xfrm>
              <a:off x="6511800" y="5943600"/>
              <a:ext cx="270000" cy="36000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3" name="Straight Connector 25"/>
            <p:cNvCxnSpPr/>
            <p:nvPr/>
          </p:nvCxnSpPr>
          <p:spPr>
            <a:xfrm flipH="1"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6"/>
            <p:cNvCxnSpPr/>
            <p:nvPr/>
          </p:nvCxnSpPr>
          <p:spPr>
            <a:xfrm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37"/>
          <p:cNvCxnSpPr/>
          <p:nvPr/>
        </p:nvCxnSpPr>
        <p:spPr>
          <a:xfrm>
            <a:off x="1270000" y="4127500"/>
            <a:ext cx="6667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How to checkpoint?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/>
          <a:lstStyle/>
          <a:p>
            <a:r>
              <a:rPr kumimoji="1" lang="en-GB" altLang="zh-CN" dirty="0">
                <a:latin typeface="微软雅黑" panose="020B0503020204020204" pitchFamily="34" charset="-122"/>
              </a:rPr>
              <a:t>How to checkpoint?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>
                <a:latin typeface="微软雅黑" panose="020B0503020204020204" pitchFamily="34" charset="-122"/>
              </a:rPr>
              <a:t>Wait till no </a:t>
            </a:r>
            <a:r>
              <a:rPr kumimoji="1" lang="en-GB" altLang="zh-CN" strike="sngStrike" dirty="0">
                <a:latin typeface="微软雅黑" panose="020B0503020204020204" pitchFamily="34" charset="-122"/>
              </a:rPr>
              <a:t>transactions</a:t>
            </a:r>
            <a:r>
              <a:rPr kumimoji="1" lang="en-GB" altLang="zh-CN" dirty="0">
                <a:latin typeface="微软雅黑" panose="020B0503020204020204" pitchFamily="34" charset="-122"/>
              </a:rPr>
              <a:t> are in progress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>
                <a:latin typeface="微软雅黑" panose="020B0503020204020204" pitchFamily="34" charset="-122"/>
              </a:rPr>
              <a:t>Write a </a:t>
            </a:r>
            <a:r>
              <a:rPr kumimoji="1" lang="en-GB" altLang="zh-CN" b="1" dirty="0">
                <a:solidFill>
                  <a:srgbClr val="C00000"/>
                </a:solidFill>
                <a:latin typeface="微软雅黑" panose="020B0503020204020204" pitchFamily="34" charset="-122"/>
              </a:rPr>
              <a:t>CKPT</a:t>
            </a:r>
            <a:r>
              <a:rPr kumimoji="1" lang="en-GB" altLang="zh-CN" dirty="0">
                <a:latin typeface="微软雅黑" panose="020B0503020204020204" pitchFamily="34" charset="-122"/>
              </a:rPr>
              <a:t> record to log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lvl="2"/>
            <a:r>
              <a:rPr kumimoji="1" lang="en-GB" altLang="zh-CN" sz="1800" dirty="0">
                <a:latin typeface="微软雅黑" panose="020B0503020204020204" pitchFamily="34" charset="-122"/>
              </a:rPr>
              <a:t>Contains a list of all transaction in process </a:t>
            </a:r>
            <a:br>
              <a:rPr kumimoji="1" lang="en-GB" altLang="zh-CN" sz="1800" dirty="0">
                <a:latin typeface="微软雅黑" panose="020B0503020204020204" pitchFamily="34" charset="-122"/>
              </a:rPr>
            </a:br>
            <a:r>
              <a:rPr kumimoji="1" lang="en-GB" altLang="zh-CN" sz="1800" dirty="0">
                <a:solidFill>
                  <a:srgbClr val="FF0000"/>
                </a:solidFill>
                <a:latin typeface="微软雅黑" panose="020B0503020204020204" pitchFamily="34" charset="-122"/>
              </a:rPr>
              <a:t>and pointers to their most recent log records</a:t>
            </a:r>
            <a:endParaRPr kumimoji="1" lang="en-GB" altLang="zh-CN" sz="1800" dirty="0">
              <a:latin typeface="微软雅黑" panose="020B0503020204020204" pitchFamily="34" charset="-122"/>
            </a:endParaRPr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>
                <a:latin typeface="微软雅黑" panose="020B0503020204020204" pitchFamily="34" charset="-122"/>
              </a:rPr>
              <a:t>Save all files 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dirty="0">
                <a:latin typeface="微软雅黑" panose="020B0503020204020204" pitchFamily="34" charset="-122"/>
              </a:rPr>
              <a:t>Atomically save checkpoint by updating checkpoint root to </a:t>
            </a:r>
            <a:r>
              <a:rPr kumimoji="1" lang="en-GB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new CKPT record</a:t>
            </a:r>
            <a:endParaRPr kumimoji="1" lang="en-GB" altLang="zh-CN" dirty="0">
              <a:latin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2506024" y="1074490"/>
            <a:ext cx="1925955" cy="27686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actions(undo log)</a:t>
            </a:r>
            <a:endParaRPr lang="en-US" altLang="zh-CN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Freeform 5"/>
          <p:cNvSpPr/>
          <p:nvPr/>
        </p:nvSpPr>
        <p:spPr>
          <a:xfrm>
            <a:off x="3194844" y="1293576"/>
            <a:ext cx="1056290" cy="622477"/>
          </a:xfrm>
          <a:custGeom>
            <a:avLst/>
            <a:gdLst>
              <a:gd name="connsiteX0" fmla="*/ 0 w 1056290"/>
              <a:gd name="connsiteY0" fmla="*/ 622477 h 622477"/>
              <a:gd name="connsiteX1" fmla="*/ 141890 w 1056290"/>
              <a:gd name="connsiteY1" fmla="*/ 464821 h 622477"/>
              <a:gd name="connsiteX2" fmla="*/ 141890 w 1056290"/>
              <a:gd name="connsiteY2" fmla="*/ 228339 h 622477"/>
              <a:gd name="connsiteX3" fmla="*/ 488731 w 1056290"/>
              <a:gd name="connsiteY3" fmla="*/ 149511 h 622477"/>
              <a:gd name="connsiteX4" fmla="*/ 914400 w 1056290"/>
              <a:gd name="connsiteY4" fmla="*/ 117980 h 622477"/>
              <a:gd name="connsiteX5" fmla="*/ 1008993 w 1056290"/>
              <a:gd name="connsiteY5" fmla="*/ 7621 h 622477"/>
              <a:gd name="connsiteX6" fmla="*/ 1056290 w 1056290"/>
              <a:gd name="connsiteY6" fmla="*/ 7621 h 62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90" h="622477">
                <a:moveTo>
                  <a:pt x="0" y="622477"/>
                </a:moveTo>
                <a:cubicBezTo>
                  <a:pt x="59121" y="576494"/>
                  <a:pt x="118242" y="530511"/>
                  <a:pt x="141890" y="464821"/>
                </a:cubicBezTo>
                <a:cubicBezTo>
                  <a:pt x="165538" y="399131"/>
                  <a:pt x="84083" y="280891"/>
                  <a:pt x="141890" y="228339"/>
                </a:cubicBezTo>
                <a:cubicBezTo>
                  <a:pt x="199697" y="175787"/>
                  <a:pt x="359979" y="167904"/>
                  <a:pt x="488731" y="149511"/>
                </a:cubicBezTo>
                <a:cubicBezTo>
                  <a:pt x="617483" y="131118"/>
                  <a:pt x="827690" y="141628"/>
                  <a:pt x="914400" y="117980"/>
                </a:cubicBezTo>
                <a:cubicBezTo>
                  <a:pt x="1001110" y="94332"/>
                  <a:pt x="985345" y="26014"/>
                  <a:pt x="1008993" y="7621"/>
                </a:cubicBezTo>
                <a:cubicBezTo>
                  <a:pt x="1032641" y="-10772"/>
                  <a:pt x="1027387" y="10248"/>
                  <a:pt x="1056290" y="7621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6"/>
          <p:cNvSpPr/>
          <p:nvPr/>
        </p:nvSpPr>
        <p:spPr>
          <a:xfrm>
            <a:off x="3052954" y="1443822"/>
            <a:ext cx="268014" cy="109624"/>
          </a:xfrm>
          <a:custGeom>
            <a:avLst/>
            <a:gdLst>
              <a:gd name="connsiteX0" fmla="*/ 536027 w 536027"/>
              <a:gd name="connsiteY0" fmla="*/ 252249 h 252249"/>
              <a:gd name="connsiteX1" fmla="*/ 236482 w 536027"/>
              <a:gd name="connsiteY1" fmla="*/ 204952 h 252249"/>
              <a:gd name="connsiteX2" fmla="*/ 78827 w 536027"/>
              <a:gd name="connsiteY2" fmla="*/ 110359 h 252249"/>
              <a:gd name="connsiteX3" fmla="*/ 0 w 536027"/>
              <a:gd name="connsiteY3" fmla="*/ 0 h 25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027" h="252249">
                <a:moveTo>
                  <a:pt x="536027" y="252249"/>
                </a:moveTo>
                <a:cubicBezTo>
                  <a:pt x="424354" y="240424"/>
                  <a:pt x="312682" y="228600"/>
                  <a:pt x="236482" y="204952"/>
                </a:cubicBezTo>
                <a:cubicBezTo>
                  <a:pt x="160282" y="181304"/>
                  <a:pt x="118241" y="144518"/>
                  <a:pt x="78827" y="110359"/>
                </a:cubicBezTo>
                <a:cubicBezTo>
                  <a:pt x="39413" y="76200"/>
                  <a:pt x="19706" y="38100"/>
                  <a:pt x="0" y="0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7"/>
          <p:cNvSpPr/>
          <p:nvPr/>
        </p:nvSpPr>
        <p:spPr>
          <a:xfrm>
            <a:off x="3320968" y="1793871"/>
            <a:ext cx="141889" cy="110358"/>
          </a:xfrm>
          <a:custGeom>
            <a:avLst/>
            <a:gdLst>
              <a:gd name="connsiteX0" fmla="*/ 0 w 141889"/>
              <a:gd name="connsiteY0" fmla="*/ 0 h 110358"/>
              <a:gd name="connsiteX1" fmla="*/ 141889 w 141889"/>
              <a:gd name="connsiteY1" fmla="*/ 110358 h 1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889" h="110358">
                <a:moveTo>
                  <a:pt x="0" y="0"/>
                </a:moveTo>
                <a:lnTo>
                  <a:pt x="141889" y="110358"/>
                </a:ln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ed Rectangle 9"/>
          <p:cNvSpPr/>
          <p:nvPr/>
        </p:nvSpPr>
        <p:spPr>
          <a:xfrm>
            <a:off x="4367198" y="4838638"/>
            <a:ext cx="450000" cy="30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1905000" y="4238575"/>
            <a:ext cx="135806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CKPT_ROOT</a:t>
            </a:r>
            <a:endParaRPr lang="en-US" altLang="zh-CN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ounded Rectangle 18"/>
          <p:cNvSpPr/>
          <p:nvPr/>
        </p:nvSpPr>
        <p:spPr>
          <a:xfrm>
            <a:off x="4142198" y="4838638"/>
            <a:ext cx="225000" cy="300000"/>
          </a:xfrm>
          <a:prstGeom prst="roundRect">
            <a:avLst/>
          </a:prstGeom>
          <a:solidFill>
            <a:srgbClr val="3366FF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3" name="Curved Connector 19"/>
          <p:cNvCxnSpPr>
            <a:stCxn id="38" idx="0"/>
            <a:endCxn id="31" idx="6"/>
          </p:cNvCxnSpPr>
          <p:nvPr/>
        </p:nvCxnSpPr>
        <p:spPr>
          <a:xfrm rot="5400000" flipH="1" flipV="1">
            <a:off x="3133000" y="4657001"/>
            <a:ext cx="519500" cy="72499"/>
          </a:xfrm>
          <a:prstGeom prst="curvedConnector4">
            <a:avLst>
              <a:gd name="adj1" fmla="val 42782"/>
              <a:gd name="adj2" fmla="val 36276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0"/>
          <p:cNvSpPr/>
          <p:nvPr/>
        </p:nvSpPr>
        <p:spPr>
          <a:xfrm>
            <a:off x="4815952" y="4838638"/>
            <a:ext cx="450000" cy="30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25" name="Group 23"/>
          <p:cNvGrpSpPr/>
          <p:nvPr/>
        </p:nvGrpSpPr>
        <p:grpSpPr>
          <a:xfrm>
            <a:off x="5277435" y="4838638"/>
            <a:ext cx="225000" cy="300000"/>
            <a:chOff x="6511800" y="5943600"/>
            <a:chExt cx="270000" cy="360000"/>
          </a:xfrm>
          <a:solidFill>
            <a:srgbClr val="66FF66"/>
          </a:solidFill>
        </p:grpSpPr>
        <p:sp>
          <p:nvSpPr>
            <p:cNvPr id="26" name="Rounded Rectangle 24"/>
            <p:cNvSpPr/>
            <p:nvPr/>
          </p:nvSpPr>
          <p:spPr>
            <a:xfrm>
              <a:off x="6511800" y="5943600"/>
              <a:ext cx="270000" cy="36000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27" name="Straight Connector 25"/>
            <p:cNvCxnSpPr/>
            <p:nvPr/>
          </p:nvCxnSpPr>
          <p:spPr>
            <a:xfrm flipH="1"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6"/>
            <p:cNvCxnSpPr/>
            <p:nvPr/>
          </p:nvCxnSpPr>
          <p:spPr>
            <a:xfrm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endCxn id="22" idx="2"/>
          </p:cNvCxnSpPr>
          <p:nvPr/>
        </p:nvCxnSpPr>
        <p:spPr>
          <a:xfrm flipV="1">
            <a:off x="4254698" y="5138638"/>
            <a:ext cx="0" cy="2588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64000" y="5334000"/>
            <a:ext cx="1136850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35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START_CKPT</a:t>
            </a:r>
            <a:endParaRPr lang="en-US" altLang="zh-CN" sz="1335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79000" y="43585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endParaRPr lang="zh-CN" altLang="en-US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2" name="Rectangle 33"/>
          <p:cNvSpPr/>
          <p:nvPr/>
        </p:nvSpPr>
        <p:spPr>
          <a:xfrm>
            <a:off x="5828739" y="4834750"/>
            <a:ext cx="1013419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35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END_CKPT</a:t>
            </a:r>
            <a:endParaRPr lang="en-US" altLang="zh-CN" sz="1335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3" name="Straight Arrow Connector 34"/>
          <p:cNvCxnSpPr/>
          <p:nvPr/>
        </p:nvCxnSpPr>
        <p:spPr>
          <a:xfrm flipH="1">
            <a:off x="5502435" y="4988638"/>
            <a:ext cx="32630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7"/>
          <p:cNvSpPr/>
          <p:nvPr/>
        </p:nvSpPr>
        <p:spPr>
          <a:xfrm>
            <a:off x="1430989" y="4953001"/>
            <a:ext cx="114165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LAST_CKPT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Rounded Rectangle 38"/>
          <p:cNvSpPr/>
          <p:nvPr/>
        </p:nvSpPr>
        <p:spPr>
          <a:xfrm>
            <a:off x="2794001" y="4953000"/>
            <a:ext cx="450000" cy="30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6" name="Rounded Rectangle 39"/>
          <p:cNvSpPr/>
          <p:nvPr/>
        </p:nvSpPr>
        <p:spPr>
          <a:xfrm>
            <a:off x="2569001" y="4953000"/>
            <a:ext cx="225000" cy="300000"/>
          </a:xfrm>
          <a:prstGeom prst="roundRect">
            <a:avLst/>
          </a:prstGeom>
          <a:solidFill>
            <a:srgbClr val="3366FF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37" name="Group 41"/>
          <p:cNvGrpSpPr/>
          <p:nvPr/>
        </p:nvGrpSpPr>
        <p:grpSpPr>
          <a:xfrm>
            <a:off x="3244001" y="4953000"/>
            <a:ext cx="225000" cy="300000"/>
            <a:chOff x="6511800" y="5943600"/>
            <a:chExt cx="270000" cy="360000"/>
          </a:xfrm>
          <a:solidFill>
            <a:srgbClr val="66FF66"/>
          </a:solidFill>
        </p:grpSpPr>
        <p:sp>
          <p:nvSpPr>
            <p:cNvPr id="38" name="Rounded Rectangle 42"/>
            <p:cNvSpPr/>
            <p:nvPr/>
          </p:nvSpPr>
          <p:spPr>
            <a:xfrm>
              <a:off x="6511800" y="5943600"/>
              <a:ext cx="270000" cy="36000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39" name="Straight Connector 43"/>
            <p:cNvCxnSpPr/>
            <p:nvPr/>
          </p:nvCxnSpPr>
          <p:spPr>
            <a:xfrm flipH="1"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4"/>
            <p:cNvCxnSpPr/>
            <p:nvPr/>
          </p:nvCxnSpPr>
          <p:spPr>
            <a:xfrm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urved Connector 53"/>
          <p:cNvCxnSpPr>
            <a:stCxn id="26" idx="0"/>
            <a:endCxn id="31" idx="7"/>
          </p:cNvCxnSpPr>
          <p:nvPr/>
        </p:nvCxnSpPr>
        <p:spPr>
          <a:xfrm rot="16200000" flipV="1">
            <a:off x="4169398" y="3618102"/>
            <a:ext cx="458172" cy="1982902"/>
          </a:xfrm>
          <a:prstGeom prst="curvedConnector3">
            <a:avLst>
              <a:gd name="adj1" fmla="val 117698"/>
            </a:avLst>
          </a:prstGeom>
          <a:ln w="3175">
            <a:solidFill>
              <a:srgbClr val="FF006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59"/>
          <p:cNvCxnSpPr/>
          <p:nvPr/>
        </p:nvCxnSpPr>
        <p:spPr>
          <a:xfrm>
            <a:off x="1270000" y="4127500"/>
            <a:ext cx="6667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30" grpId="0"/>
      <p:bldP spid="3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V="1">
            <a:off x="4381500" y="1270000"/>
            <a:ext cx="0" cy="2276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07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342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28" idx="3"/>
            <a:endCxn id="31" idx="1"/>
          </p:cNvCxnSpPr>
          <p:nvPr/>
        </p:nvCxnSpPr>
        <p:spPr>
          <a:xfrm>
            <a:off x="2528500" y="1642510"/>
            <a:ext cx="179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3"/>
            <a:endCxn id="44" idx="1"/>
          </p:cNvCxnSpPr>
          <p:nvPr/>
        </p:nvCxnSpPr>
        <p:spPr>
          <a:xfrm>
            <a:off x="3007500" y="1642510"/>
            <a:ext cx="335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922500" y="1567510"/>
            <a:ext cx="150000" cy="150000"/>
          </a:xfrm>
          <a:prstGeom prst="ellipse">
            <a:avLst/>
          </a:prstGeom>
          <a:solidFill>
            <a:srgbClr val="D5FFD5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48" name="Straight Arrow Connector 47"/>
          <p:cNvCxnSpPr>
            <a:stCxn id="47" idx="6"/>
            <a:endCxn id="28" idx="1"/>
          </p:cNvCxnSpPr>
          <p:nvPr/>
        </p:nvCxnSpPr>
        <p:spPr>
          <a:xfrm>
            <a:off x="2072500" y="164251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850500" y="1567510"/>
            <a:ext cx="150000" cy="150000"/>
          </a:xfrm>
          <a:prstGeom prst="ellipse">
            <a:avLst/>
          </a:prstGeom>
          <a:solidFill>
            <a:srgbClr val="D5FFD5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51" name="Straight Arrow Connector 50"/>
          <p:cNvCxnSpPr>
            <a:stCxn id="44" idx="3"/>
            <a:endCxn id="50" idx="2"/>
          </p:cNvCxnSpPr>
          <p:nvPr/>
        </p:nvCxnSpPr>
        <p:spPr>
          <a:xfrm>
            <a:off x="3642500" y="164251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7"/>
            <a:endCxn id="50" idx="3"/>
          </p:cNvCxnSpPr>
          <p:nvPr/>
        </p:nvCxnSpPr>
        <p:spPr>
          <a:xfrm flipH="1">
            <a:off x="3872467" y="158947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1"/>
            <a:endCxn id="50" idx="5"/>
          </p:cNvCxnSpPr>
          <p:nvPr/>
        </p:nvCxnSpPr>
        <p:spPr>
          <a:xfrm>
            <a:off x="3872467" y="158947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4350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005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5490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74" name="Straight Arrow Connector 73"/>
          <p:cNvCxnSpPr>
            <a:stCxn id="71" idx="3"/>
            <a:endCxn id="72" idx="1"/>
          </p:cNvCxnSpPr>
          <p:nvPr/>
        </p:nvCxnSpPr>
        <p:spPr>
          <a:xfrm>
            <a:off x="3735000" y="2061000"/>
            <a:ext cx="265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3"/>
            <a:endCxn id="73" idx="1"/>
          </p:cNvCxnSpPr>
          <p:nvPr/>
        </p:nvCxnSpPr>
        <p:spPr>
          <a:xfrm>
            <a:off x="4300500" y="2061000"/>
            <a:ext cx="248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057000" y="19860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79" name="Straight Arrow Connector 78"/>
          <p:cNvCxnSpPr>
            <a:stCxn id="73" idx="3"/>
            <a:endCxn id="78" idx="2"/>
          </p:cNvCxnSpPr>
          <p:nvPr/>
        </p:nvCxnSpPr>
        <p:spPr>
          <a:xfrm>
            <a:off x="4849000" y="206100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7"/>
            <a:endCxn id="78" idx="3"/>
          </p:cNvCxnSpPr>
          <p:nvPr/>
        </p:nvCxnSpPr>
        <p:spPr>
          <a:xfrm flipH="1">
            <a:off x="5078967" y="2007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8" idx="1"/>
            <a:endCxn id="78" idx="5"/>
          </p:cNvCxnSpPr>
          <p:nvPr/>
        </p:nvCxnSpPr>
        <p:spPr>
          <a:xfrm>
            <a:off x="5078967" y="2007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224500" y="2390000"/>
            <a:ext cx="300000" cy="15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842000" y="2390000"/>
            <a:ext cx="300000" cy="15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86" name="Straight Arrow Connector 85"/>
          <p:cNvCxnSpPr>
            <a:stCxn id="82" idx="3"/>
            <a:endCxn id="84" idx="1"/>
          </p:cNvCxnSpPr>
          <p:nvPr/>
        </p:nvCxnSpPr>
        <p:spPr>
          <a:xfrm>
            <a:off x="5524500" y="2465000"/>
            <a:ext cx="317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918500" y="2390000"/>
            <a:ext cx="150000" cy="1500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88" name="Straight Arrow Connector 87"/>
          <p:cNvCxnSpPr>
            <a:stCxn id="87" idx="6"/>
            <a:endCxn id="82" idx="1"/>
          </p:cNvCxnSpPr>
          <p:nvPr/>
        </p:nvCxnSpPr>
        <p:spPr>
          <a:xfrm>
            <a:off x="5068500" y="2465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350000" y="2390000"/>
            <a:ext cx="150000" cy="1500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0" name="Straight Arrow Connector 89"/>
          <p:cNvCxnSpPr>
            <a:stCxn id="84" idx="3"/>
            <a:endCxn id="89" idx="2"/>
          </p:cNvCxnSpPr>
          <p:nvPr/>
        </p:nvCxnSpPr>
        <p:spPr>
          <a:xfrm>
            <a:off x="6142000" y="246500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7"/>
            <a:endCxn id="89" idx="3"/>
          </p:cNvCxnSpPr>
          <p:nvPr/>
        </p:nvCxnSpPr>
        <p:spPr>
          <a:xfrm flipH="1">
            <a:off x="6371967" y="2411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1"/>
            <a:endCxn id="89" idx="5"/>
          </p:cNvCxnSpPr>
          <p:nvPr/>
        </p:nvCxnSpPr>
        <p:spPr>
          <a:xfrm>
            <a:off x="6371967" y="2411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7825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4" name="Straight Arrow Connector 93"/>
          <p:cNvCxnSpPr>
            <a:stCxn id="93" idx="3"/>
            <a:endCxn id="71" idx="1"/>
          </p:cNvCxnSpPr>
          <p:nvPr/>
        </p:nvCxnSpPr>
        <p:spPr>
          <a:xfrm>
            <a:off x="3082500" y="20610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476500" y="19860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6" name="Straight Arrow Connector 95"/>
          <p:cNvCxnSpPr>
            <a:stCxn id="95" idx="6"/>
            <a:endCxn id="93" idx="1"/>
          </p:cNvCxnSpPr>
          <p:nvPr/>
        </p:nvCxnSpPr>
        <p:spPr>
          <a:xfrm>
            <a:off x="2626500" y="2061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6730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5260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02" name="Straight Arrow Connector 101"/>
          <p:cNvCxnSpPr>
            <a:stCxn id="99" idx="3"/>
            <a:endCxn id="100" idx="1"/>
          </p:cNvCxnSpPr>
          <p:nvPr/>
        </p:nvCxnSpPr>
        <p:spPr>
          <a:xfrm>
            <a:off x="2973000" y="2886500"/>
            <a:ext cx="1553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3"/>
            <a:endCxn id="112" idx="1"/>
          </p:cNvCxnSpPr>
          <p:nvPr/>
        </p:nvCxnSpPr>
        <p:spPr>
          <a:xfrm>
            <a:off x="4826000" y="2886500"/>
            <a:ext cx="975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020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09" name="Straight Arrow Connector 108"/>
          <p:cNvCxnSpPr>
            <a:stCxn id="108" idx="3"/>
            <a:endCxn id="99" idx="1"/>
          </p:cNvCxnSpPr>
          <p:nvPr/>
        </p:nvCxnSpPr>
        <p:spPr>
          <a:xfrm>
            <a:off x="2320500" y="28865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714500" y="2811500"/>
            <a:ext cx="150000" cy="150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1" name="Straight Arrow Connector 110"/>
          <p:cNvCxnSpPr>
            <a:stCxn id="110" idx="6"/>
            <a:endCxn id="108" idx="1"/>
          </p:cNvCxnSpPr>
          <p:nvPr/>
        </p:nvCxnSpPr>
        <p:spPr>
          <a:xfrm>
            <a:off x="1864500" y="28865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801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3" name="Straight Arrow Connector 112"/>
          <p:cNvCxnSpPr>
            <a:stCxn id="112" idx="3"/>
            <a:endCxn id="115" idx="1"/>
          </p:cNvCxnSpPr>
          <p:nvPr/>
        </p:nvCxnSpPr>
        <p:spPr>
          <a:xfrm>
            <a:off x="6101500" y="2886500"/>
            <a:ext cx="520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6621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378373" y="3279000"/>
            <a:ext cx="300000" cy="150000"/>
          </a:xfrm>
          <a:prstGeom prst="roundRect">
            <a:avLst/>
          </a:prstGeom>
          <a:solidFill>
            <a:srgbClr val="3366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>
            <a:off x="6678373" y="33540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072373" y="3279000"/>
            <a:ext cx="150000" cy="15000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1" name="Straight Arrow Connector 120"/>
          <p:cNvCxnSpPr>
            <a:stCxn id="120" idx="6"/>
            <a:endCxn id="118" idx="1"/>
          </p:cNvCxnSpPr>
          <p:nvPr/>
        </p:nvCxnSpPr>
        <p:spPr>
          <a:xfrm>
            <a:off x="6222373" y="3354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33" idx="2"/>
          </p:cNvCxnSpPr>
          <p:nvPr/>
        </p:nvCxnSpPr>
        <p:spPr>
          <a:xfrm flipV="1">
            <a:off x="6793940" y="1836658"/>
            <a:ext cx="0" cy="2036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566231" y="948780"/>
            <a:ext cx="12073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Checkpoint 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133" name="Picture 3" descr="Z:\Teaching\sjtu\DS\2013\slides\lec8-log\classic-lightning-storm-weather-icon_desig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1" y="948780"/>
            <a:ext cx="887879" cy="88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内容占位符 2"/>
          <p:cNvSpPr>
            <a:spLocks noGrp="1"/>
          </p:cNvSpPr>
          <p:nvPr>
            <p:ph idx="1"/>
          </p:nvPr>
        </p:nvSpPr>
        <p:spPr>
          <a:xfrm>
            <a:off x="1206500" y="3644125"/>
            <a:ext cx="6919000" cy="1880375"/>
          </a:xfrm>
        </p:spPr>
        <p:txBody>
          <a:bodyPr>
            <a:normAutofit fontScale="90000" lnSpcReduction="10000"/>
          </a:bodyPr>
          <a:lstStyle/>
          <a:p>
            <a:pPr marL="415290" lvl="1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Read the latest checkpoint </a:t>
            </a:r>
            <a:b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</a:b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T2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T4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 are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ongoing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 transactions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415290" lvl="1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Read log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Wingdings" panose="05000000000000000000" pitchFamily="2" charset="2"/>
              </a:rPr>
              <a:t>T2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,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Wingdings" panose="05000000000000000000" pitchFamily="2" charset="2"/>
              </a:rPr>
              <a:t>T3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 are winners and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sym typeface="Wingdings" panose="05000000000000000000" pitchFamily="2" charset="2"/>
              </a:rPr>
              <a:t>T4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 is a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loser(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因为在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crash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T4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仍然没有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commit)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415290" lvl="1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Read log to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UNDO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 loser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 (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T4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)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415290" lvl="1" indent="-381000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Read log to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REDO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 winners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 (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T2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 and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T3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)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793940" y="1587501"/>
            <a:ext cx="670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Crash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60500" y="145015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968500" y="1868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T2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445000" y="2272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T3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206500" y="26941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T4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584293" y="3161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T5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275000" y="3683000"/>
            <a:ext cx="1920000" cy="38930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How about </a:t>
            </a:r>
            <a:r>
              <a:rPr lang="en-US" altLang="zh-CN" sz="233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3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Recovery with checkpoint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17820" y="4514215"/>
            <a:ext cx="3670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T5</a:t>
            </a:r>
            <a:r>
              <a:rPr lang="zh-CN" altLang="en-US" sz="1400"/>
              <a:t>什么不用做，因为其没有</a:t>
            </a:r>
            <a:r>
              <a:rPr lang="en-US" altLang="zh-CN" sz="1400"/>
              <a:t>commit</a:t>
            </a:r>
            <a:r>
              <a:rPr lang="zh-CN" altLang="en-US" sz="1400"/>
              <a:t>需要</a:t>
            </a:r>
            <a:r>
              <a:rPr lang="en-US" altLang="zh-CN" sz="1400"/>
              <a:t>UNDO</a:t>
            </a:r>
            <a:r>
              <a:rPr lang="zh-CN" altLang="en-US" sz="1400"/>
              <a:t>，但是</a:t>
            </a:r>
            <a:r>
              <a:rPr lang="en-US" altLang="zh-CN" sz="1400"/>
              <a:t>undo</a:t>
            </a:r>
            <a:r>
              <a:rPr lang="zh-CN" altLang="en-US" sz="1400"/>
              <a:t>的目的是恢复到</a:t>
            </a:r>
            <a:r>
              <a:rPr lang="en-US" altLang="zh-CN" sz="1400"/>
              <a:t>checkpoint</a:t>
            </a:r>
            <a:r>
              <a:rPr lang="zh-CN" altLang="en-US" sz="1400"/>
              <a:t>状态，但是</a:t>
            </a:r>
            <a:r>
              <a:rPr lang="en-US" altLang="zh-CN" sz="1400"/>
              <a:t>T5</a:t>
            </a:r>
            <a:r>
              <a:rPr lang="zh-CN" altLang="en-US" sz="1400"/>
              <a:t>在</a:t>
            </a:r>
            <a:r>
              <a:rPr lang="en-US" altLang="zh-CN" sz="1400"/>
              <a:t>checkpoint</a:t>
            </a:r>
            <a:r>
              <a:rPr lang="zh-CN" altLang="en-US" sz="1400"/>
              <a:t>哪里没有原始状态，所以简单的舍弃就可以了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Example: logging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4"/>
          <p:cNvSpPr/>
          <p:nvPr/>
        </p:nvSpPr>
        <p:spPr>
          <a:xfrm>
            <a:off x="5313423" y="1361116"/>
            <a:ext cx="528578" cy="797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60000" rIns="60000" rtlCol="0" anchor="t" anchorCtr="0"/>
          <a:lstStyle/>
          <a:p>
            <a:endParaRPr lang="en-US" altLang="zh-CN" sz="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</a:t>
            </a:r>
            <a:endParaRPr lang="zh-CN" altLang="en-US" sz="1500" baseline="-2500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15"/>
          <p:cNvSpPr/>
          <p:nvPr/>
        </p:nvSpPr>
        <p:spPr>
          <a:xfrm>
            <a:off x="2816500" y="2413000"/>
            <a:ext cx="780000" cy="390000"/>
          </a:xfrm>
          <a:prstGeom prst="roundRect">
            <a:avLst/>
          </a:prstGeom>
          <a:solidFill>
            <a:srgbClr val="B9EDFF"/>
          </a:solidFill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SysR</a:t>
            </a:r>
            <a:endParaRPr lang="en-US" altLang="zh-CN" sz="1500" b="1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7" name="Straight Arrow Connector 20"/>
          <p:cNvCxnSpPr/>
          <p:nvPr/>
        </p:nvCxnSpPr>
        <p:spPr>
          <a:xfrm>
            <a:off x="2803500" y="2032000"/>
            <a:ext cx="217500" cy="4151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2"/>
          <p:cNvSpPr/>
          <p:nvPr/>
        </p:nvSpPr>
        <p:spPr>
          <a:xfrm>
            <a:off x="6148078" y="1511342"/>
            <a:ext cx="741423" cy="52437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Table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" name="Straight Arrow Connector 23"/>
          <p:cNvCxnSpPr/>
          <p:nvPr/>
        </p:nvCxnSpPr>
        <p:spPr>
          <a:xfrm>
            <a:off x="5767078" y="1654721"/>
            <a:ext cx="3785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8"/>
          <p:cNvSpPr/>
          <p:nvPr/>
        </p:nvSpPr>
        <p:spPr>
          <a:xfrm>
            <a:off x="7418078" y="1143000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 D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7588000" y="1374379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 C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Freeform 34"/>
          <p:cNvSpPr/>
          <p:nvPr/>
        </p:nvSpPr>
        <p:spPr>
          <a:xfrm>
            <a:off x="6904828" y="1361117"/>
            <a:ext cx="513250" cy="406378"/>
          </a:xfrm>
          <a:custGeom>
            <a:avLst/>
            <a:gdLst>
              <a:gd name="connsiteX0" fmla="*/ 0 w 378373"/>
              <a:gd name="connsiteY0" fmla="*/ 268014 h 289252"/>
              <a:gd name="connsiteX1" fmla="*/ 141890 w 378373"/>
              <a:gd name="connsiteY1" fmla="*/ 268014 h 289252"/>
              <a:gd name="connsiteX2" fmla="*/ 141890 w 378373"/>
              <a:gd name="connsiteY2" fmla="*/ 47297 h 289252"/>
              <a:gd name="connsiteX3" fmla="*/ 378373 w 378373"/>
              <a:gd name="connsiteY3" fmla="*/ 0 h 28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73" h="289252">
                <a:moveTo>
                  <a:pt x="0" y="268014"/>
                </a:moveTo>
                <a:cubicBezTo>
                  <a:pt x="59121" y="286407"/>
                  <a:pt x="118242" y="304800"/>
                  <a:pt x="141890" y="268014"/>
                </a:cubicBezTo>
                <a:cubicBezTo>
                  <a:pt x="165538" y="231228"/>
                  <a:pt x="102476" y="91966"/>
                  <a:pt x="141890" y="47297"/>
                </a:cubicBezTo>
                <a:cubicBezTo>
                  <a:pt x="181304" y="2628"/>
                  <a:pt x="279838" y="1314"/>
                  <a:pt x="378373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Straight Arrow Connector 36"/>
          <p:cNvCxnSpPr>
            <a:endCxn id="33" idx="2"/>
          </p:cNvCxnSpPr>
          <p:nvPr/>
        </p:nvCxnSpPr>
        <p:spPr>
          <a:xfrm flipV="1">
            <a:off x="2294037" y="48332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/>
          <p:cNvSpPr/>
          <p:nvPr/>
        </p:nvSpPr>
        <p:spPr>
          <a:xfrm>
            <a:off x="1079500" y="1016000"/>
            <a:ext cx="2040000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$1000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$3000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$2000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7"/>
          <p:cNvSpPr/>
          <p:nvPr/>
        </p:nvSpPr>
        <p:spPr>
          <a:xfrm>
            <a:off x="3324000" y="1027081"/>
            <a:ext cx="1778788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Straight Arrow Connector 39"/>
          <p:cNvCxnSpPr/>
          <p:nvPr/>
        </p:nvCxnSpPr>
        <p:spPr>
          <a:xfrm flipH="1">
            <a:off x="3354500" y="2045480"/>
            <a:ext cx="489250" cy="4016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60"/>
          <p:cNvSpPr/>
          <p:nvPr/>
        </p:nvSpPr>
        <p:spPr>
          <a:xfrm>
            <a:off x="3359733" y="3232582"/>
            <a:ext cx="300000" cy="150000"/>
          </a:xfrm>
          <a:prstGeom prst="roundRect">
            <a:avLst/>
          </a:prstGeom>
          <a:solidFill>
            <a:srgbClr val="3366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8" name="Straight Arrow Connector 61"/>
          <p:cNvCxnSpPr>
            <a:stCxn id="17" idx="3"/>
          </p:cNvCxnSpPr>
          <p:nvPr/>
        </p:nvCxnSpPr>
        <p:spPr>
          <a:xfrm>
            <a:off x="3659733" y="3307582"/>
            <a:ext cx="600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62"/>
          <p:cNvSpPr/>
          <p:nvPr/>
        </p:nvSpPr>
        <p:spPr>
          <a:xfrm>
            <a:off x="2839233" y="3232582"/>
            <a:ext cx="150000" cy="15000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0" name="Straight Arrow Connector 63"/>
          <p:cNvCxnSpPr>
            <a:stCxn id="19" idx="6"/>
            <a:endCxn id="17" idx="1"/>
          </p:cNvCxnSpPr>
          <p:nvPr/>
        </p:nvCxnSpPr>
        <p:spPr>
          <a:xfrm>
            <a:off x="2989233" y="3307582"/>
            <a:ext cx="370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7"/>
          <p:cNvSpPr/>
          <p:nvPr/>
        </p:nvSpPr>
        <p:spPr>
          <a:xfrm>
            <a:off x="2331233" y="3115221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T2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2" name="Rounded Rectangle 68"/>
          <p:cNvSpPr/>
          <p:nvPr/>
        </p:nvSpPr>
        <p:spPr>
          <a:xfrm>
            <a:off x="1827000" y="3563442"/>
            <a:ext cx="960000" cy="1020000"/>
          </a:xfrm>
          <a:prstGeom prst="roundRect">
            <a:avLst>
              <a:gd name="adj" fmla="val 8399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File: F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ID: A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O: 3000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N:2000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Rounded Rectangle 70"/>
          <p:cNvSpPr/>
          <p:nvPr/>
        </p:nvSpPr>
        <p:spPr>
          <a:xfrm>
            <a:off x="3029733" y="3563442"/>
            <a:ext cx="960000" cy="1020000"/>
          </a:xfrm>
          <a:prstGeom prst="roundRect">
            <a:avLst>
              <a:gd name="adj" fmla="val 8399"/>
            </a:avLst>
          </a:prstGeom>
          <a:solidFill>
            <a:srgbClr val="3366FF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File: F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ID: C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O: 10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N:0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4" name="Straight Connector 72"/>
          <p:cNvCxnSpPr/>
          <p:nvPr/>
        </p:nvCxnSpPr>
        <p:spPr>
          <a:xfrm>
            <a:off x="1887000" y="4119067"/>
            <a:ext cx="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73"/>
          <p:cNvCxnSpPr/>
          <p:nvPr/>
        </p:nvCxnSpPr>
        <p:spPr>
          <a:xfrm>
            <a:off x="3089733" y="4119067"/>
            <a:ext cx="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94"/>
          <p:cNvSpPr/>
          <p:nvPr/>
        </p:nvSpPr>
        <p:spPr>
          <a:xfrm>
            <a:off x="2158233" y="2974861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7" name="Straight Arrow Connector 95"/>
          <p:cNvCxnSpPr>
            <a:stCxn id="26" idx="3"/>
          </p:cNvCxnSpPr>
          <p:nvPr/>
        </p:nvCxnSpPr>
        <p:spPr>
          <a:xfrm>
            <a:off x="2458233" y="3049861"/>
            <a:ext cx="1800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96"/>
          <p:cNvSpPr/>
          <p:nvPr/>
        </p:nvSpPr>
        <p:spPr>
          <a:xfrm>
            <a:off x="1759733" y="2974861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9" name="Straight Arrow Connector 97"/>
          <p:cNvCxnSpPr>
            <a:stCxn id="28" idx="6"/>
            <a:endCxn id="26" idx="1"/>
          </p:cNvCxnSpPr>
          <p:nvPr/>
        </p:nvCxnSpPr>
        <p:spPr>
          <a:xfrm>
            <a:off x="1909733" y="3049861"/>
            <a:ext cx="248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98"/>
          <p:cNvSpPr/>
          <p:nvPr/>
        </p:nvSpPr>
        <p:spPr>
          <a:xfrm>
            <a:off x="1251733" y="2857501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31" name="Straight Arrow Connector 112"/>
          <p:cNvCxnSpPr/>
          <p:nvPr/>
        </p:nvCxnSpPr>
        <p:spPr>
          <a:xfrm>
            <a:off x="1587500" y="4766221"/>
            <a:ext cx="60571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15"/>
          <p:cNvSpPr/>
          <p:nvPr/>
        </p:nvSpPr>
        <p:spPr>
          <a:xfrm>
            <a:off x="7299419" y="438150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" name="Rounded Rectangle 120"/>
          <p:cNvSpPr/>
          <p:nvPr/>
        </p:nvSpPr>
        <p:spPr>
          <a:xfrm>
            <a:off x="2069037" y="4683221"/>
            <a:ext cx="450000" cy="150000"/>
          </a:xfrm>
          <a:prstGeom prst="roundRect">
            <a:avLst/>
          </a:prstGeom>
          <a:solidFill>
            <a:srgbClr val="FFCDDE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4" name="Rounded Rectangle 122"/>
          <p:cNvSpPr/>
          <p:nvPr/>
        </p:nvSpPr>
        <p:spPr>
          <a:xfrm>
            <a:off x="3284733" y="4683221"/>
            <a:ext cx="450000" cy="150000"/>
          </a:xfrm>
          <a:prstGeom prst="roundRect">
            <a:avLst/>
          </a:prstGeom>
          <a:solidFill>
            <a:srgbClr val="B7DB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Rectangle 142"/>
          <p:cNvSpPr/>
          <p:nvPr/>
        </p:nvSpPr>
        <p:spPr>
          <a:xfrm>
            <a:off x="1841037" y="5083721"/>
            <a:ext cx="927811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A=A-1000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43"/>
          <p:cNvSpPr/>
          <p:nvPr/>
        </p:nvSpPr>
        <p:spPr>
          <a:xfrm>
            <a:off x="3169259" y="5083721"/>
            <a:ext cx="680949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C=C-10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Straight Arrow Connector 147"/>
          <p:cNvCxnSpPr/>
          <p:nvPr/>
        </p:nvCxnSpPr>
        <p:spPr>
          <a:xfrm flipV="1">
            <a:off x="35097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13423" y="1361116"/>
            <a:ext cx="528578" cy="797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60000" rIns="60000" rtlCol="0" anchor="t" anchorCtr="0"/>
          <a:lstStyle/>
          <a:p>
            <a:endParaRPr lang="en-US" altLang="zh-CN" sz="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</a:t>
            </a:r>
            <a:endParaRPr lang="zh-CN" altLang="en-US" sz="1500" baseline="-2500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16500" y="2413000"/>
            <a:ext cx="780000" cy="390000"/>
          </a:xfrm>
          <a:prstGeom prst="roundRect">
            <a:avLst/>
          </a:prstGeom>
          <a:solidFill>
            <a:srgbClr val="B9EDFF"/>
          </a:solidFill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SysR</a:t>
            </a:r>
            <a:endParaRPr lang="en-US" altLang="zh-CN" sz="1500" b="1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3500" y="2032000"/>
            <a:ext cx="217500" cy="4151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8078" y="1511342"/>
            <a:ext cx="741423" cy="52437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Table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67078" y="1654721"/>
            <a:ext cx="3785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18078" y="1143000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 D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8000" y="1374379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 C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904828" y="1361117"/>
            <a:ext cx="513250" cy="406378"/>
          </a:xfrm>
          <a:custGeom>
            <a:avLst/>
            <a:gdLst>
              <a:gd name="connsiteX0" fmla="*/ 0 w 378373"/>
              <a:gd name="connsiteY0" fmla="*/ 268014 h 289252"/>
              <a:gd name="connsiteX1" fmla="*/ 141890 w 378373"/>
              <a:gd name="connsiteY1" fmla="*/ 268014 h 289252"/>
              <a:gd name="connsiteX2" fmla="*/ 141890 w 378373"/>
              <a:gd name="connsiteY2" fmla="*/ 47297 h 289252"/>
              <a:gd name="connsiteX3" fmla="*/ 378373 w 378373"/>
              <a:gd name="connsiteY3" fmla="*/ 0 h 28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73" h="289252">
                <a:moveTo>
                  <a:pt x="0" y="268014"/>
                </a:moveTo>
                <a:cubicBezTo>
                  <a:pt x="59121" y="286407"/>
                  <a:pt x="118242" y="304800"/>
                  <a:pt x="141890" y="268014"/>
                </a:cubicBezTo>
                <a:cubicBezTo>
                  <a:pt x="165538" y="231228"/>
                  <a:pt x="102476" y="91966"/>
                  <a:pt x="141890" y="47297"/>
                </a:cubicBezTo>
                <a:cubicBezTo>
                  <a:pt x="181304" y="2628"/>
                  <a:pt x="279838" y="1314"/>
                  <a:pt x="378373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9500" y="1016000"/>
            <a:ext cx="2040000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$1000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$3000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$2000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000" y="1027081"/>
            <a:ext cx="1778788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54500" y="2045480"/>
            <a:ext cx="489250" cy="4016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359733" y="3232582"/>
            <a:ext cx="300000" cy="150000"/>
          </a:xfrm>
          <a:prstGeom prst="roundRect">
            <a:avLst/>
          </a:prstGeom>
          <a:solidFill>
            <a:srgbClr val="3366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62" name="Straight Arrow Connector 61"/>
          <p:cNvCxnSpPr>
            <a:stCxn id="61" idx="3"/>
          </p:cNvCxnSpPr>
          <p:nvPr/>
        </p:nvCxnSpPr>
        <p:spPr>
          <a:xfrm flipV="1">
            <a:off x="3659733" y="3307581"/>
            <a:ext cx="809500" cy="1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839233" y="3232582"/>
            <a:ext cx="150000" cy="15000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64" name="Straight Arrow Connector 63"/>
          <p:cNvCxnSpPr>
            <a:stCxn id="63" idx="6"/>
            <a:endCxn id="61" idx="1"/>
          </p:cNvCxnSpPr>
          <p:nvPr/>
        </p:nvCxnSpPr>
        <p:spPr>
          <a:xfrm>
            <a:off x="2989233" y="3307582"/>
            <a:ext cx="370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331233" y="3115221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T2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827000" y="3563442"/>
            <a:ext cx="960000" cy="1020000"/>
          </a:xfrm>
          <a:prstGeom prst="roundRect">
            <a:avLst>
              <a:gd name="adj" fmla="val 8399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File: F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ID: A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O: 3000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N:2000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029733" y="3563442"/>
            <a:ext cx="960000" cy="1020000"/>
          </a:xfrm>
          <a:prstGeom prst="roundRect">
            <a:avLst>
              <a:gd name="adj" fmla="val 8399"/>
            </a:avLst>
          </a:prstGeom>
          <a:solidFill>
            <a:srgbClr val="3366FF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File: F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ID: C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O: 10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N:0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887000" y="4119067"/>
            <a:ext cx="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89733" y="4119067"/>
            <a:ext cx="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109233" y="3563442"/>
            <a:ext cx="720000" cy="750000"/>
          </a:xfrm>
          <a:prstGeom prst="roundRect">
            <a:avLst>
              <a:gd name="adj" fmla="val 8399"/>
            </a:avLst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CKPT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T1, T2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158233" y="2974861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6" name="Straight Arrow Connector 95"/>
          <p:cNvCxnSpPr>
            <a:stCxn id="95" idx="3"/>
          </p:cNvCxnSpPr>
          <p:nvPr/>
        </p:nvCxnSpPr>
        <p:spPr>
          <a:xfrm>
            <a:off x="2458233" y="3049861"/>
            <a:ext cx="2011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759733" y="2974861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8" name="Straight Arrow Connector 97"/>
          <p:cNvCxnSpPr>
            <a:stCxn id="97" idx="6"/>
            <a:endCxn id="95" idx="1"/>
          </p:cNvCxnSpPr>
          <p:nvPr/>
        </p:nvCxnSpPr>
        <p:spPr>
          <a:xfrm>
            <a:off x="1909733" y="3049861"/>
            <a:ext cx="248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251733" y="2857501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587500" y="4766221"/>
            <a:ext cx="60571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299419" y="438150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56733" y="4683221"/>
            <a:ext cx="225000" cy="150000"/>
          </a:xfrm>
          <a:prstGeom prst="roundRect">
            <a:avLst/>
          </a:prstGeom>
          <a:solidFill>
            <a:srgbClr val="66FF66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848385" y="5083721"/>
            <a:ext cx="927811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A=A-1000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169259" y="5083721"/>
            <a:ext cx="680949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C=C-10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220130" y="5083721"/>
            <a:ext cx="498206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CKPT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4469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571875" y="4840112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2508250" y="4829721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Example: logging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13423" y="1361116"/>
            <a:ext cx="528578" cy="797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60000" rIns="60000" rtlCol="0" anchor="t" anchorCtr="0"/>
          <a:lstStyle/>
          <a:p>
            <a:endParaRPr lang="en-US" altLang="zh-CN" sz="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</a:t>
            </a:r>
            <a:endParaRPr lang="zh-CN" altLang="en-US" sz="1500" baseline="-2500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16500" y="2413000"/>
            <a:ext cx="780000" cy="390000"/>
          </a:xfrm>
          <a:prstGeom prst="roundRect">
            <a:avLst/>
          </a:prstGeom>
          <a:solidFill>
            <a:srgbClr val="B9EDFF"/>
          </a:solidFill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SysR</a:t>
            </a:r>
            <a:endParaRPr lang="en-US" altLang="zh-CN" sz="1500" b="1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3500" y="2032000"/>
            <a:ext cx="217500" cy="4151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8078" y="1511342"/>
            <a:ext cx="741423" cy="52437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Table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67078" y="1654721"/>
            <a:ext cx="3785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18078" y="1143000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 D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8000" y="1374379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 C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904828" y="1361117"/>
            <a:ext cx="513250" cy="406378"/>
          </a:xfrm>
          <a:custGeom>
            <a:avLst/>
            <a:gdLst>
              <a:gd name="connsiteX0" fmla="*/ 0 w 378373"/>
              <a:gd name="connsiteY0" fmla="*/ 268014 h 289252"/>
              <a:gd name="connsiteX1" fmla="*/ 141890 w 378373"/>
              <a:gd name="connsiteY1" fmla="*/ 268014 h 289252"/>
              <a:gd name="connsiteX2" fmla="*/ 141890 w 378373"/>
              <a:gd name="connsiteY2" fmla="*/ 47297 h 289252"/>
              <a:gd name="connsiteX3" fmla="*/ 378373 w 378373"/>
              <a:gd name="connsiteY3" fmla="*/ 0 h 28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73" h="289252">
                <a:moveTo>
                  <a:pt x="0" y="268014"/>
                </a:moveTo>
                <a:cubicBezTo>
                  <a:pt x="59121" y="286407"/>
                  <a:pt x="118242" y="304800"/>
                  <a:pt x="141890" y="268014"/>
                </a:cubicBezTo>
                <a:cubicBezTo>
                  <a:pt x="165538" y="231228"/>
                  <a:pt x="102476" y="91966"/>
                  <a:pt x="141890" y="47297"/>
                </a:cubicBezTo>
                <a:cubicBezTo>
                  <a:pt x="181304" y="2628"/>
                  <a:pt x="279838" y="1314"/>
                  <a:pt x="378373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9500" y="1016000"/>
            <a:ext cx="2040000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$1000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$3000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$2000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000" y="1027081"/>
            <a:ext cx="1778788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54500" y="2045480"/>
            <a:ext cx="489250" cy="4016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359733" y="3232582"/>
            <a:ext cx="300000" cy="150000"/>
          </a:xfrm>
          <a:prstGeom prst="roundRect">
            <a:avLst/>
          </a:prstGeom>
          <a:solidFill>
            <a:srgbClr val="3366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62" name="Straight Arrow Connector 61"/>
          <p:cNvCxnSpPr>
            <a:stCxn id="61" idx="3"/>
          </p:cNvCxnSpPr>
          <p:nvPr/>
        </p:nvCxnSpPr>
        <p:spPr>
          <a:xfrm>
            <a:off x="3659733" y="3307582"/>
            <a:ext cx="3642768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839233" y="3232582"/>
            <a:ext cx="150000" cy="15000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64" name="Straight Arrow Connector 63"/>
          <p:cNvCxnSpPr>
            <a:stCxn id="63" idx="6"/>
            <a:endCxn id="61" idx="1"/>
          </p:cNvCxnSpPr>
          <p:nvPr/>
        </p:nvCxnSpPr>
        <p:spPr>
          <a:xfrm>
            <a:off x="2989233" y="3307582"/>
            <a:ext cx="370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331233" y="3115221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T2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827000" y="3563442"/>
            <a:ext cx="960000" cy="1020000"/>
          </a:xfrm>
          <a:prstGeom prst="roundRect">
            <a:avLst>
              <a:gd name="adj" fmla="val 8399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File: F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ID: A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O: 3000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N:2000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029733" y="3563442"/>
            <a:ext cx="960000" cy="1020000"/>
          </a:xfrm>
          <a:prstGeom prst="roundRect">
            <a:avLst>
              <a:gd name="adj" fmla="val 8399"/>
            </a:avLst>
          </a:prstGeom>
          <a:solidFill>
            <a:srgbClr val="3366FF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File: F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ID: C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O: 10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N:0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887000" y="4119067"/>
            <a:ext cx="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89733" y="4119067"/>
            <a:ext cx="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109233" y="3563442"/>
            <a:ext cx="720000" cy="750000"/>
          </a:xfrm>
          <a:prstGeom prst="roundRect">
            <a:avLst>
              <a:gd name="adj" fmla="val 8399"/>
            </a:avLst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CKPT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T1, T2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144308" y="3563442"/>
            <a:ext cx="960000" cy="1020000"/>
          </a:xfrm>
          <a:prstGeom prst="roundRect">
            <a:avLst>
              <a:gd name="adj" fmla="val 8399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File: F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ID: B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O: 2000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N:3000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5204308" y="4119067"/>
            <a:ext cx="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395233" y="3563442"/>
            <a:ext cx="600000" cy="750000"/>
          </a:xfrm>
          <a:prstGeom prst="roundRect">
            <a:avLst>
              <a:gd name="adj" fmla="val 8399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CMT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474308" y="2974861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2" name="Straight Arrow Connector 91"/>
          <p:cNvCxnSpPr>
            <a:stCxn id="86" idx="3"/>
            <a:endCxn id="91" idx="2"/>
          </p:cNvCxnSpPr>
          <p:nvPr/>
        </p:nvCxnSpPr>
        <p:spPr>
          <a:xfrm>
            <a:off x="5774309" y="3049861"/>
            <a:ext cx="845924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620233" y="2974861"/>
            <a:ext cx="150000" cy="150000"/>
            <a:chOff x="4620600" y="4022568"/>
            <a:chExt cx="180000" cy="180000"/>
          </a:xfrm>
        </p:grpSpPr>
        <p:sp>
          <p:nvSpPr>
            <p:cNvPr id="91" name="Oval 90"/>
            <p:cNvSpPr/>
            <p:nvPr/>
          </p:nvSpPr>
          <p:spPr>
            <a:xfrm>
              <a:off x="4620600" y="4022568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93" name="Straight Connector 92"/>
            <p:cNvCxnSpPr>
              <a:stCxn id="91" idx="7"/>
              <a:endCxn id="91" idx="3"/>
            </p:cNvCxnSpPr>
            <p:nvPr/>
          </p:nvCxnSpPr>
          <p:spPr>
            <a:xfrm flipH="1">
              <a:off x="4646960" y="4048928"/>
              <a:ext cx="127280" cy="12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1" idx="1"/>
              <a:endCxn id="91" idx="5"/>
            </p:cNvCxnSpPr>
            <p:nvPr/>
          </p:nvCxnSpPr>
          <p:spPr>
            <a:xfrm>
              <a:off x="4646960" y="4048928"/>
              <a:ext cx="127280" cy="12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ounded Rectangle 94"/>
          <p:cNvSpPr/>
          <p:nvPr/>
        </p:nvSpPr>
        <p:spPr>
          <a:xfrm>
            <a:off x="2158233" y="2974861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6" name="Straight Arrow Connector 95"/>
          <p:cNvCxnSpPr>
            <a:stCxn id="95" idx="3"/>
            <a:endCxn id="86" idx="1"/>
          </p:cNvCxnSpPr>
          <p:nvPr/>
        </p:nvCxnSpPr>
        <p:spPr>
          <a:xfrm>
            <a:off x="2458233" y="3049861"/>
            <a:ext cx="3016076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759733" y="2974861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8" name="Straight Arrow Connector 97"/>
          <p:cNvCxnSpPr>
            <a:stCxn id="97" idx="6"/>
            <a:endCxn id="95" idx="1"/>
          </p:cNvCxnSpPr>
          <p:nvPr/>
        </p:nvCxnSpPr>
        <p:spPr>
          <a:xfrm>
            <a:off x="1909733" y="3049861"/>
            <a:ext cx="248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251733" y="2857501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238440" y="3114100"/>
            <a:ext cx="0" cy="2036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3" descr="Z:\Teaching\sjtu\DS\2013\slides\lec8-log\classic-lightning-storm-weather-icon_desig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1" y="2222501"/>
            <a:ext cx="887879" cy="88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7302500" y="2857501"/>
            <a:ext cx="670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Crash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587500" y="4766221"/>
            <a:ext cx="60571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299419" y="438150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56733" y="4683221"/>
            <a:ext cx="225000" cy="150000"/>
          </a:xfrm>
          <a:prstGeom prst="roundRect">
            <a:avLst/>
          </a:prstGeom>
          <a:solidFill>
            <a:srgbClr val="66FF66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399308" y="4683221"/>
            <a:ext cx="450000" cy="150000"/>
          </a:xfrm>
          <a:prstGeom prst="roundRect">
            <a:avLst/>
          </a:prstGeom>
          <a:solidFill>
            <a:srgbClr val="FFCDDE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582733" y="4683221"/>
            <a:ext cx="225000" cy="150000"/>
            <a:chOff x="6511800" y="5943600"/>
            <a:chExt cx="270000" cy="360000"/>
          </a:xfrm>
          <a:solidFill>
            <a:srgbClr val="FF97C1"/>
          </a:solidFill>
        </p:grpSpPr>
        <p:sp>
          <p:nvSpPr>
            <p:cNvPr id="134" name="Rounded Rectangle 133"/>
            <p:cNvSpPr/>
            <p:nvPr/>
          </p:nvSpPr>
          <p:spPr>
            <a:xfrm>
              <a:off x="6511800" y="5943600"/>
              <a:ext cx="270000" cy="36000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 flipH="1"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4220130" y="5083721"/>
            <a:ext cx="498206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CKPT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6779" y="5083721"/>
            <a:ext cx="955062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B=B+1000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474984" y="5083721"/>
            <a:ext cx="440498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T1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4469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5624308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695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848385" y="5083721"/>
            <a:ext cx="927811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A=A-1000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69259" y="5083721"/>
            <a:ext cx="680949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C=C-10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3571875" y="4840112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2508250" y="4829721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标题 3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en-GB" altLang="zh-CN"/>
              <a:t>Example: logging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13423" y="1361116"/>
            <a:ext cx="528578" cy="797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60000" rIns="60000" rtlCol="0" anchor="t" anchorCtr="0"/>
          <a:lstStyle/>
          <a:p>
            <a:endParaRPr lang="en-US" altLang="zh-CN" sz="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</a:t>
            </a:r>
            <a:endParaRPr lang="zh-CN" altLang="en-US" sz="1500" baseline="-2500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16500" y="2413000"/>
            <a:ext cx="780000" cy="390000"/>
          </a:xfrm>
          <a:prstGeom prst="roundRect">
            <a:avLst/>
          </a:prstGeom>
          <a:solidFill>
            <a:srgbClr val="B9EDFF"/>
          </a:solidFill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SysR</a:t>
            </a:r>
            <a:endParaRPr lang="en-US" altLang="zh-CN" sz="1500" b="1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3500" y="2032000"/>
            <a:ext cx="217500" cy="4151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8078" y="1511342"/>
            <a:ext cx="741423" cy="52437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Table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67078" y="1654721"/>
            <a:ext cx="3785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18078" y="1143000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 D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8000" y="1374379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 C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904828" y="1361117"/>
            <a:ext cx="513250" cy="406378"/>
          </a:xfrm>
          <a:custGeom>
            <a:avLst/>
            <a:gdLst>
              <a:gd name="connsiteX0" fmla="*/ 0 w 378373"/>
              <a:gd name="connsiteY0" fmla="*/ 268014 h 289252"/>
              <a:gd name="connsiteX1" fmla="*/ 141890 w 378373"/>
              <a:gd name="connsiteY1" fmla="*/ 268014 h 289252"/>
              <a:gd name="connsiteX2" fmla="*/ 141890 w 378373"/>
              <a:gd name="connsiteY2" fmla="*/ 47297 h 289252"/>
              <a:gd name="connsiteX3" fmla="*/ 378373 w 378373"/>
              <a:gd name="connsiteY3" fmla="*/ 0 h 28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73" h="289252">
                <a:moveTo>
                  <a:pt x="0" y="268014"/>
                </a:moveTo>
                <a:cubicBezTo>
                  <a:pt x="59121" y="286407"/>
                  <a:pt x="118242" y="304800"/>
                  <a:pt x="141890" y="268014"/>
                </a:cubicBezTo>
                <a:cubicBezTo>
                  <a:pt x="165538" y="231228"/>
                  <a:pt x="102476" y="91966"/>
                  <a:pt x="141890" y="47297"/>
                </a:cubicBezTo>
                <a:cubicBezTo>
                  <a:pt x="181304" y="2628"/>
                  <a:pt x="279838" y="1314"/>
                  <a:pt x="378373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9500" y="1016000"/>
            <a:ext cx="2040000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$1000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$3000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$2000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000" y="1027081"/>
            <a:ext cx="1778788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54500" y="2045480"/>
            <a:ext cx="489250" cy="4016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422000" y="2974861"/>
            <a:ext cx="150000" cy="150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8" name="Straight Arrow Connector 97"/>
          <p:cNvCxnSpPr>
            <a:stCxn id="97" idx="6"/>
          </p:cNvCxnSpPr>
          <p:nvPr/>
        </p:nvCxnSpPr>
        <p:spPr>
          <a:xfrm>
            <a:off x="4572000" y="3049861"/>
            <a:ext cx="510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211010" y="2536280"/>
            <a:ext cx="96051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Recovery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587500" y="4766221"/>
            <a:ext cx="60571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299419" y="438150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56733" y="4683221"/>
            <a:ext cx="225000" cy="150000"/>
          </a:xfrm>
          <a:prstGeom prst="roundRect">
            <a:avLst/>
          </a:prstGeom>
          <a:solidFill>
            <a:srgbClr val="66FF66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399308" y="4683221"/>
            <a:ext cx="450000" cy="150000"/>
          </a:xfrm>
          <a:prstGeom prst="roundRect">
            <a:avLst/>
          </a:prstGeom>
          <a:solidFill>
            <a:srgbClr val="FFCDDE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582733" y="4683221"/>
            <a:ext cx="225000" cy="150000"/>
            <a:chOff x="6511800" y="5943600"/>
            <a:chExt cx="270000" cy="360000"/>
          </a:xfrm>
          <a:solidFill>
            <a:srgbClr val="FF97C1"/>
          </a:solidFill>
        </p:grpSpPr>
        <p:sp>
          <p:nvSpPr>
            <p:cNvPr id="134" name="Rounded Rectangle 133"/>
            <p:cNvSpPr/>
            <p:nvPr/>
          </p:nvSpPr>
          <p:spPr>
            <a:xfrm>
              <a:off x="6511800" y="5943600"/>
              <a:ext cx="270000" cy="36000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 flipH="1"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4220130" y="5083721"/>
            <a:ext cx="498206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CKPT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6779" y="5083721"/>
            <a:ext cx="955062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B=B+1000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474984" y="5083721"/>
            <a:ext cx="440498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T1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4469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5624308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695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109233" y="3563442"/>
            <a:ext cx="720000" cy="750000"/>
          </a:xfrm>
          <a:prstGeom prst="roundRect">
            <a:avLst>
              <a:gd name="adj" fmla="val 8399"/>
            </a:avLst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CKPT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T1, T2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2553500" y="3072000"/>
            <a:ext cx="1320000" cy="141967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30000" rIns="6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en-US" altLang="zh-CN" sz="1500" i="0" u="sng">
                <a:latin typeface="微软雅黑" panose="020B0503020204020204" pitchFamily="34" charset="-122"/>
                <a:ea typeface="微软雅黑" panose="020B0503020204020204" pitchFamily="34" charset="-122"/>
              </a:rPr>
              <a:t>CKPT State</a:t>
            </a:r>
            <a:endParaRPr lang="en-US" altLang="zh-CN" sz="1500" i="0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A: 2000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B: 2000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C: 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D: 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48385" y="5083721"/>
            <a:ext cx="927811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A=A-1000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69259" y="5083721"/>
            <a:ext cx="680949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C=C-10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571875" y="4840112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2508250" y="4829721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recovery</a:t>
            </a:r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13423" y="1361116"/>
            <a:ext cx="528578" cy="797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60000" rIns="60000" rtlCol="0" anchor="t" anchorCtr="0"/>
          <a:lstStyle/>
          <a:p>
            <a:endParaRPr lang="en-US" altLang="zh-CN" sz="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</a:t>
            </a:r>
            <a:endParaRPr lang="zh-CN" altLang="en-US" sz="1500" baseline="-2500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16500" y="2413000"/>
            <a:ext cx="780000" cy="390000"/>
          </a:xfrm>
          <a:prstGeom prst="roundRect">
            <a:avLst/>
          </a:prstGeom>
          <a:solidFill>
            <a:srgbClr val="B9EDFF"/>
          </a:solidFill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SysR</a:t>
            </a:r>
            <a:endParaRPr lang="en-US" altLang="zh-CN" sz="1500" b="1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3500" y="2032000"/>
            <a:ext cx="217500" cy="4151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8078" y="1511342"/>
            <a:ext cx="741423" cy="52437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Table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67078" y="1654721"/>
            <a:ext cx="3785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18078" y="1143000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 D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8000" y="1374379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 C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904828" y="1361117"/>
            <a:ext cx="513250" cy="406378"/>
          </a:xfrm>
          <a:custGeom>
            <a:avLst/>
            <a:gdLst>
              <a:gd name="connsiteX0" fmla="*/ 0 w 378373"/>
              <a:gd name="connsiteY0" fmla="*/ 268014 h 289252"/>
              <a:gd name="connsiteX1" fmla="*/ 141890 w 378373"/>
              <a:gd name="connsiteY1" fmla="*/ 268014 h 289252"/>
              <a:gd name="connsiteX2" fmla="*/ 141890 w 378373"/>
              <a:gd name="connsiteY2" fmla="*/ 47297 h 289252"/>
              <a:gd name="connsiteX3" fmla="*/ 378373 w 378373"/>
              <a:gd name="connsiteY3" fmla="*/ 0 h 28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73" h="289252">
                <a:moveTo>
                  <a:pt x="0" y="268014"/>
                </a:moveTo>
                <a:cubicBezTo>
                  <a:pt x="59121" y="286407"/>
                  <a:pt x="118242" y="304800"/>
                  <a:pt x="141890" y="268014"/>
                </a:cubicBezTo>
                <a:cubicBezTo>
                  <a:pt x="165538" y="231228"/>
                  <a:pt x="102476" y="91966"/>
                  <a:pt x="141890" y="47297"/>
                </a:cubicBezTo>
                <a:cubicBezTo>
                  <a:pt x="181304" y="2628"/>
                  <a:pt x="279838" y="1314"/>
                  <a:pt x="378373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9500" y="1016000"/>
            <a:ext cx="2040000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$1000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$3000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$2000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000" y="1027081"/>
            <a:ext cx="1778788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54500" y="2045480"/>
            <a:ext cx="489250" cy="4016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415000" y="2974861"/>
            <a:ext cx="300000" cy="15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6" name="Straight Arrow Connector 95"/>
          <p:cNvCxnSpPr>
            <a:stCxn id="95" idx="3"/>
          </p:cNvCxnSpPr>
          <p:nvPr/>
        </p:nvCxnSpPr>
        <p:spPr>
          <a:xfrm>
            <a:off x="5715000" y="3049861"/>
            <a:ext cx="5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422000" y="2974861"/>
            <a:ext cx="150000" cy="150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8" name="Straight Arrow Connector 97"/>
          <p:cNvCxnSpPr>
            <a:stCxn id="97" idx="6"/>
            <a:endCxn id="95" idx="1"/>
          </p:cNvCxnSpPr>
          <p:nvPr/>
        </p:nvCxnSpPr>
        <p:spPr>
          <a:xfrm>
            <a:off x="4572000" y="3049861"/>
            <a:ext cx="843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211010" y="2536280"/>
            <a:ext cx="96051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Recovery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587500" y="4766221"/>
            <a:ext cx="60571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299419" y="438150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56733" y="4683221"/>
            <a:ext cx="225000" cy="150000"/>
          </a:xfrm>
          <a:prstGeom prst="roundRect">
            <a:avLst/>
          </a:prstGeom>
          <a:solidFill>
            <a:srgbClr val="66FF66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399308" y="4683221"/>
            <a:ext cx="450000" cy="150000"/>
          </a:xfrm>
          <a:prstGeom prst="roundRect">
            <a:avLst/>
          </a:prstGeom>
          <a:solidFill>
            <a:srgbClr val="FFCDDE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582733" y="4683221"/>
            <a:ext cx="225000" cy="150000"/>
            <a:chOff x="6511800" y="5943600"/>
            <a:chExt cx="270000" cy="360000"/>
          </a:xfrm>
          <a:solidFill>
            <a:srgbClr val="FF97C1"/>
          </a:solidFill>
        </p:grpSpPr>
        <p:sp>
          <p:nvSpPr>
            <p:cNvPr id="134" name="Rounded Rectangle 133"/>
            <p:cNvSpPr/>
            <p:nvPr/>
          </p:nvSpPr>
          <p:spPr>
            <a:xfrm>
              <a:off x="6511800" y="5943600"/>
              <a:ext cx="270000" cy="36000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 flipH="1"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4220130" y="5083721"/>
            <a:ext cx="498206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CKPT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6779" y="5083721"/>
            <a:ext cx="955062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B=B+1000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474984" y="5083721"/>
            <a:ext cx="440498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T1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4469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5624308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695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165785" y="3556000"/>
            <a:ext cx="720000" cy="36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UNDO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109233" y="3563442"/>
            <a:ext cx="720000" cy="750000"/>
          </a:xfrm>
          <a:prstGeom prst="roundRect">
            <a:avLst>
              <a:gd name="adj" fmla="val 8399"/>
            </a:avLst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CKPT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T1, T2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2553500" y="3072000"/>
            <a:ext cx="1320000" cy="141967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30000" rIns="6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en-US" altLang="zh-CN" sz="1500" i="0" u="sng">
                <a:latin typeface="微软雅黑" panose="020B0503020204020204" pitchFamily="34" charset="-122"/>
                <a:ea typeface="微软雅黑" panose="020B0503020204020204" pitchFamily="34" charset="-122"/>
              </a:rPr>
              <a:t>CKPT State</a:t>
            </a:r>
            <a:endParaRPr lang="en-US" altLang="zh-CN" sz="1500" i="0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A: 2000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B: 2000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C: </a:t>
            </a:r>
            <a:r>
              <a:rPr lang="en-US" altLang="zh-CN" sz="1835" i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835" i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D: 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48385" y="5083721"/>
            <a:ext cx="927811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A=A-1000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69259" y="5083721"/>
            <a:ext cx="680949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C=C-10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3571875" y="4840112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508250" y="4829721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74955" y="4073723"/>
            <a:ext cx="743465" cy="2308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C=C+10</a:t>
            </a:r>
            <a:endParaRPr lang="en-US" altLang="zh-CN" sz="1500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Straight Arrow Connector 82"/>
          <p:cNvCxnSpPr>
            <a:stCxn id="128" idx="0"/>
          </p:cNvCxnSpPr>
          <p:nvPr/>
        </p:nvCxnSpPr>
        <p:spPr>
          <a:xfrm flipV="1">
            <a:off x="4469232" y="4381501"/>
            <a:ext cx="591642" cy="3017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344086" y="3167559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recovery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13423" y="1361116"/>
            <a:ext cx="528578" cy="797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60000" rIns="60000" rtlCol="0" anchor="t" anchorCtr="0"/>
          <a:lstStyle/>
          <a:p>
            <a:endParaRPr lang="en-US" altLang="zh-CN" sz="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</a:t>
            </a:r>
            <a:endParaRPr lang="zh-CN" altLang="en-US" sz="1500" baseline="-2500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16500" y="2413000"/>
            <a:ext cx="780000" cy="390000"/>
          </a:xfrm>
          <a:prstGeom prst="roundRect">
            <a:avLst/>
          </a:prstGeom>
          <a:solidFill>
            <a:srgbClr val="B9EDFF"/>
          </a:solidFill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SysR</a:t>
            </a:r>
            <a:endParaRPr lang="en-US" altLang="zh-CN" sz="1500" b="1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3500" y="2032000"/>
            <a:ext cx="217500" cy="4151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8078" y="1511342"/>
            <a:ext cx="741423" cy="52437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Table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67078" y="1654721"/>
            <a:ext cx="3785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18078" y="1143000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 D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8000" y="1374379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 C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904828" y="1361117"/>
            <a:ext cx="513250" cy="406378"/>
          </a:xfrm>
          <a:custGeom>
            <a:avLst/>
            <a:gdLst>
              <a:gd name="connsiteX0" fmla="*/ 0 w 378373"/>
              <a:gd name="connsiteY0" fmla="*/ 268014 h 289252"/>
              <a:gd name="connsiteX1" fmla="*/ 141890 w 378373"/>
              <a:gd name="connsiteY1" fmla="*/ 268014 h 289252"/>
              <a:gd name="connsiteX2" fmla="*/ 141890 w 378373"/>
              <a:gd name="connsiteY2" fmla="*/ 47297 h 289252"/>
              <a:gd name="connsiteX3" fmla="*/ 378373 w 378373"/>
              <a:gd name="connsiteY3" fmla="*/ 0 h 28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73" h="289252">
                <a:moveTo>
                  <a:pt x="0" y="268014"/>
                </a:moveTo>
                <a:cubicBezTo>
                  <a:pt x="59121" y="286407"/>
                  <a:pt x="118242" y="304800"/>
                  <a:pt x="141890" y="268014"/>
                </a:cubicBezTo>
                <a:cubicBezTo>
                  <a:pt x="165538" y="231228"/>
                  <a:pt x="102476" y="91966"/>
                  <a:pt x="141890" y="47297"/>
                </a:cubicBezTo>
                <a:cubicBezTo>
                  <a:pt x="181304" y="2628"/>
                  <a:pt x="279838" y="1314"/>
                  <a:pt x="378373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9500" y="1016000"/>
            <a:ext cx="2040000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$1000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$3000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$2000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000" y="1027081"/>
            <a:ext cx="1778788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54500" y="2045480"/>
            <a:ext cx="489250" cy="4016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6350000" y="2974861"/>
            <a:ext cx="300000" cy="15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2" name="Straight Arrow Connector 91"/>
          <p:cNvCxnSpPr>
            <a:stCxn id="86" idx="3"/>
            <a:endCxn id="91" idx="2"/>
          </p:cNvCxnSpPr>
          <p:nvPr/>
        </p:nvCxnSpPr>
        <p:spPr>
          <a:xfrm>
            <a:off x="6650000" y="3049861"/>
            <a:ext cx="50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415000" y="2974861"/>
            <a:ext cx="300000" cy="15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6" name="Straight Arrow Connector 95"/>
          <p:cNvCxnSpPr>
            <a:stCxn id="95" idx="3"/>
            <a:endCxn id="86" idx="1"/>
          </p:cNvCxnSpPr>
          <p:nvPr/>
        </p:nvCxnSpPr>
        <p:spPr>
          <a:xfrm>
            <a:off x="5715000" y="3049861"/>
            <a:ext cx="635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422000" y="2974861"/>
            <a:ext cx="150000" cy="150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8" name="Straight Arrow Connector 97"/>
          <p:cNvCxnSpPr>
            <a:stCxn id="97" idx="6"/>
            <a:endCxn id="95" idx="1"/>
          </p:cNvCxnSpPr>
          <p:nvPr/>
        </p:nvCxnSpPr>
        <p:spPr>
          <a:xfrm>
            <a:off x="4572000" y="3049861"/>
            <a:ext cx="843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211010" y="2536280"/>
            <a:ext cx="96051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Recovery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587500" y="4766221"/>
            <a:ext cx="60571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299419" y="438150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56733" y="4683221"/>
            <a:ext cx="225000" cy="150000"/>
          </a:xfrm>
          <a:prstGeom prst="roundRect">
            <a:avLst/>
          </a:prstGeom>
          <a:solidFill>
            <a:srgbClr val="66FF66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399308" y="4683221"/>
            <a:ext cx="450000" cy="150000"/>
          </a:xfrm>
          <a:prstGeom prst="roundRect">
            <a:avLst/>
          </a:prstGeom>
          <a:solidFill>
            <a:srgbClr val="FFCDDE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582733" y="4683221"/>
            <a:ext cx="225000" cy="150000"/>
            <a:chOff x="6511800" y="5943600"/>
            <a:chExt cx="270000" cy="360000"/>
          </a:xfrm>
          <a:solidFill>
            <a:srgbClr val="FF97C1"/>
          </a:solidFill>
        </p:grpSpPr>
        <p:sp>
          <p:nvSpPr>
            <p:cNvPr id="134" name="Rounded Rectangle 133"/>
            <p:cNvSpPr/>
            <p:nvPr/>
          </p:nvSpPr>
          <p:spPr>
            <a:xfrm>
              <a:off x="6511800" y="5943600"/>
              <a:ext cx="270000" cy="36000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 flipH="1"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4220130" y="5083721"/>
            <a:ext cx="498206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CKPT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6779" y="5083721"/>
            <a:ext cx="955062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B=B+1000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474984" y="5083721"/>
            <a:ext cx="440498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T1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4469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5624308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695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096000" y="3556000"/>
            <a:ext cx="720000" cy="36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REDO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109233" y="3563442"/>
            <a:ext cx="720000" cy="750000"/>
          </a:xfrm>
          <a:prstGeom prst="roundRect">
            <a:avLst>
              <a:gd name="adj" fmla="val 8399"/>
            </a:avLst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CKPT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T1, T2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842000" y="3937000"/>
            <a:ext cx="558407" cy="730250"/>
          </a:xfrm>
          <a:custGeom>
            <a:avLst/>
            <a:gdLst>
              <a:gd name="connsiteX0" fmla="*/ 0 w 822488"/>
              <a:gd name="connsiteY0" fmla="*/ 876300 h 876300"/>
              <a:gd name="connsiteX1" fmla="*/ 800100 w 822488"/>
              <a:gd name="connsiteY1" fmla="*/ 400050 h 876300"/>
              <a:gd name="connsiteX2" fmla="*/ 609600 w 822488"/>
              <a:gd name="connsiteY2" fmla="*/ 228600 h 876300"/>
              <a:gd name="connsiteX3" fmla="*/ 704850 w 822488"/>
              <a:gd name="connsiteY3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488" h="876300">
                <a:moveTo>
                  <a:pt x="0" y="876300"/>
                </a:moveTo>
                <a:cubicBezTo>
                  <a:pt x="349250" y="692150"/>
                  <a:pt x="698500" y="508000"/>
                  <a:pt x="800100" y="400050"/>
                </a:cubicBezTo>
                <a:cubicBezTo>
                  <a:pt x="901700" y="292100"/>
                  <a:pt x="625475" y="295275"/>
                  <a:pt x="609600" y="228600"/>
                </a:cubicBezTo>
                <a:cubicBezTo>
                  <a:pt x="593725" y="161925"/>
                  <a:pt x="649287" y="80962"/>
                  <a:pt x="704850" y="0"/>
                </a:cubicBezTo>
              </a:path>
            </a:pathLst>
          </a:cu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2553500" y="3072000"/>
            <a:ext cx="1320000" cy="141967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30000" rIns="6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en-US" altLang="zh-CN" sz="1500" i="0" u="sng">
                <a:latin typeface="微软雅黑" panose="020B0503020204020204" pitchFamily="34" charset="-122"/>
                <a:ea typeface="微软雅黑" panose="020B0503020204020204" pitchFamily="34" charset="-122"/>
              </a:rPr>
              <a:t>CKPT State</a:t>
            </a:r>
            <a:endParaRPr lang="en-US" altLang="zh-CN" sz="1500" i="0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A: 2000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B: </a:t>
            </a:r>
            <a:r>
              <a:rPr lang="en-US" altLang="zh-CN" sz="1835" i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endParaRPr lang="en-US" altLang="zh-CN" sz="1835" i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C: 10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D: 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48385" y="5083721"/>
            <a:ext cx="927811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A=A-1000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69259" y="5083721"/>
            <a:ext cx="680949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C=C-10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3571875" y="4840112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508250" y="4829721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65785" y="3556000"/>
            <a:ext cx="720000" cy="36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UNDO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74955" y="4073723"/>
            <a:ext cx="743465" cy="2308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C=C+10</a:t>
            </a:r>
            <a:endParaRPr lang="en-US" altLang="zh-CN" sz="1500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69232" y="4381501"/>
            <a:ext cx="591642" cy="3017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33086" y="3167559"/>
            <a:ext cx="41973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44086" y="3167559"/>
            <a:ext cx="41973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T2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recovery</a:t>
            </a:r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13423" y="1361116"/>
            <a:ext cx="528578" cy="797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60000" rIns="60000" rtlCol="0" anchor="t" anchorCtr="0"/>
          <a:lstStyle/>
          <a:p>
            <a:endParaRPr lang="en-US" altLang="zh-CN" sz="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File</a:t>
            </a:r>
            <a:endParaRPr lang="zh-CN" altLang="en-US" sz="1500" baseline="-2500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16500" y="2413000"/>
            <a:ext cx="780000" cy="390000"/>
          </a:xfrm>
          <a:prstGeom prst="roundRect">
            <a:avLst/>
          </a:prstGeom>
          <a:solidFill>
            <a:srgbClr val="B9EDFF"/>
          </a:solidFill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SysR</a:t>
            </a:r>
            <a:endParaRPr lang="en-US" altLang="zh-CN" sz="1500" b="1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3500" y="2032000"/>
            <a:ext cx="217500" cy="4151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8078" y="1511342"/>
            <a:ext cx="741423" cy="52437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Page Table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67078" y="1654721"/>
            <a:ext cx="3785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18078" y="1143000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 D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8000" y="1374379"/>
            <a:ext cx="540000" cy="42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0000" tIns="60000" bIns="60000" rtlCol="0" anchor="t" anchorCtr="0"/>
          <a:lstStyle/>
          <a:p>
            <a:pPr>
              <a:lnSpc>
                <a:spcPct val="80000"/>
              </a:lnSpc>
            </a:pPr>
            <a:r>
              <a:rPr lang="en-US" altLang="zh-CN" sz="1665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 C</a:t>
            </a:r>
            <a:endParaRPr lang="en-US" altLang="zh-CN" sz="1665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904828" y="1361117"/>
            <a:ext cx="513250" cy="406378"/>
          </a:xfrm>
          <a:custGeom>
            <a:avLst/>
            <a:gdLst>
              <a:gd name="connsiteX0" fmla="*/ 0 w 378373"/>
              <a:gd name="connsiteY0" fmla="*/ 268014 h 289252"/>
              <a:gd name="connsiteX1" fmla="*/ 141890 w 378373"/>
              <a:gd name="connsiteY1" fmla="*/ 268014 h 289252"/>
              <a:gd name="connsiteX2" fmla="*/ 141890 w 378373"/>
              <a:gd name="connsiteY2" fmla="*/ 47297 h 289252"/>
              <a:gd name="connsiteX3" fmla="*/ 378373 w 378373"/>
              <a:gd name="connsiteY3" fmla="*/ 0 h 28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73" h="289252">
                <a:moveTo>
                  <a:pt x="0" y="268014"/>
                </a:moveTo>
                <a:cubicBezTo>
                  <a:pt x="59121" y="286407"/>
                  <a:pt x="118242" y="304800"/>
                  <a:pt x="141890" y="268014"/>
                </a:cubicBezTo>
                <a:cubicBezTo>
                  <a:pt x="165538" y="231228"/>
                  <a:pt x="102476" y="91966"/>
                  <a:pt x="141890" y="47297"/>
                </a:cubicBezTo>
                <a:cubicBezTo>
                  <a:pt x="181304" y="2628"/>
                  <a:pt x="279838" y="1314"/>
                  <a:pt x="378373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9500" y="1016000"/>
            <a:ext cx="2040000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$1000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$3000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$2000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000" y="1027081"/>
            <a:ext cx="1778788" cy="85096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5"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$10</a:t>
            </a:r>
            <a:b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To </a:t>
            </a:r>
            <a:r>
              <a:rPr lang="en-US" altLang="zh-CN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: $0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54500" y="2045480"/>
            <a:ext cx="489250" cy="4016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6350000" y="2974861"/>
            <a:ext cx="300000" cy="15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2" name="Straight Arrow Connector 91"/>
          <p:cNvCxnSpPr>
            <a:stCxn id="86" idx="3"/>
            <a:endCxn id="91" idx="2"/>
          </p:cNvCxnSpPr>
          <p:nvPr/>
        </p:nvCxnSpPr>
        <p:spPr>
          <a:xfrm>
            <a:off x="6650000" y="3049861"/>
            <a:ext cx="50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152500" y="2974861"/>
            <a:ext cx="150000" cy="150000"/>
            <a:chOff x="4620600" y="4022568"/>
            <a:chExt cx="180000" cy="180000"/>
          </a:xfrm>
          <a:solidFill>
            <a:srgbClr val="00B050"/>
          </a:solidFill>
        </p:grpSpPr>
        <p:sp>
          <p:nvSpPr>
            <p:cNvPr id="91" name="Oval 90"/>
            <p:cNvSpPr/>
            <p:nvPr/>
          </p:nvSpPr>
          <p:spPr>
            <a:xfrm>
              <a:off x="4620600" y="4022568"/>
              <a:ext cx="180000" cy="1800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93" name="Straight Connector 92"/>
            <p:cNvCxnSpPr>
              <a:stCxn id="91" idx="7"/>
              <a:endCxn id="91" idx="3"/>
            </p:cNvCxnSpPr>
            <p:nvPr/>
          </p:nvCxnSpPr>
          <p:spPr>
            <a:xfrm flipH="1">
              <a:off x="4646960" y="4048928"/>
              <a:ext cx="127280" cy="1272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1" idx="1"/>
              <a:endCxn id="91" idx="5"/>
            </p:cNvCxnSpPr>
            <p:nvPr/>
          </p:nvCxnSpPr>
          <p:spPr>
            <a:xfrm>
              <a:off x="4646960" y="4048928"/>
              <a:ext cx="127280" cy="1272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ounded Rectangle 94"/>
          <p:cNvSpPr/>
          <p:nvPr/>
        </p:nvSpPr>
        <p:spPr>
          <a:xfrm>
            <a:off x="5415000" y="2974861"/>
            <a:ext cx="300000" cy="15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6" name="Straight Arrow Connector 95"/>
          <p:cNvCxnSpPr>
            <a:stCxn id="95" idx="3"/>
            <a:endCxn id="86" idx="1"/>
          </p:cNvCxnSpPr>
          <p:nvPr/>
        </p:nvCxnSpPr>
        <p:spPr>
          <a:xfrm>
            <a:off x="5715000" y="3049861"/>
            <a:ext cx="635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422000" y="2974861"/>
            <a:ext cx="150000" cy="150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98" name="Straight Arrow Connector 97"/>
          <p:cNvCxnSpPr>
            <a:stCxn id="97" idx="6"/>
            <a:endCxn id="95" idx="1"/>
          </p:cNvCxnSpPr>
          <p:nvPr/>
        </p:nvCxnSpPr>
        <p:spPr>
          <a:xfrm>
            <a:off x="4572000" y="3049861"/>
            <a:ext cx="843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211010" y="2536280"/>
            <a:ext cx="96051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Recovery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587500" y="4766221"/>
            <a:ext cx="60571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299419" y="438150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Time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356733" y="4683221"/>
            <a:ext cx="225000" cy="150000"/>
          </a:xfrm>
          <a:prstGeom prst="roundRect">
            <a:avLst/>
          </a:prstGeom>
          <a:solidFill>
            <a:srgbClr val="66FF66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399308" y="4683221"/>
            <a:ext cx="450000" cy="150000"/>
          </a:xfrm>
          <a:prstGeom prst="roundRect">
            <a:avLst/>
          </a:prstGeom>
          <a:solidFill>
            <a:srgbClr val="FFCDDE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5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6582733" y="4683221"/>
            <a:ext cx="225000" cy="150000"/>
            <a:chOff x="6511800" y="5943600"/>
            <a:chExt cx="270000" cy="360000"/>
          </a:xfrm>
          <a:solidFill>
            <a:srgbClr val="FF97C1"/>
          </a:solidFill>
        </p:grpSpPr>
        <p:sp>
          <p:nvSpPr>
            <p:cNvPr id="134" name="Rounded Rectangle 133"/>
            <p:cNvSpPr/>
            <p:nvPr/>
          </p:nvSpPr>
          <p:spPr>
            <a:xfrm>
              <a:off x="6511800" y="5943600"/>
              <a:ext cx="270000" cy="360000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0000" rtlCol="0" anchor="ctr"/>
            <a:lstStyle/>
            <a:p>
              <a:pPr algn="ctr"/>
              <a:endParaRPr lang="zh-CN" altLang="en-US" sz="166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 flipH="1"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511800" y="5943600"/>
              <a:ext cx="270000" cy="34934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4220130" y="5083721"/>
            <a:ext cx="498206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CKPT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6779" y="5083721"/>
            <a:ext cx="955062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B=B+1000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474984" y="5083721"/>
            <a:ext cx="440498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T1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4469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5624308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695233" y="4829721"/>
            <a:ext cx="0" cy="31772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096000" y="3556000"/>
            <a:ext cx="720000" cy="36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REDO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109233" y="3563442"/>
            <a:ext cx="720000" cy="750000"/>
          </a:xfrm>
          <a:prstGeom prst="roundRect">
            <a:avLst>
              <a:gd name="adj" fmla="val 8399"/>
            </a:avLst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CKPT</a:t>
            </a:r>
            <a:endParaRPr lang="en-US" altLang="zh-CN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zh-CN" sz="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T1, T2</a:t>
            </a:r>
            <a:endParaRPr lang="zh-CN" altLang="en-US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842000" y="3937000"/>
            <a:ext cx="558407" cy="730250"/>
          </a:xfrm>
          <a:custGeom>
            <a:avLst/>
            <a:gdLst>
              <a:gd name="connsiteX0" fmla="*/ 0 w 822488"/>
              <a:gd name="connsiteY0" fmla="*/ 876300 h 876300"/>
              <a:gd name="connsiteX1" fmla="*/ 800100 w 822488"/>
              <a:gd name="connsiteY1" fmla="*/ 400050 h 876300"/>
              <a:gd name="connsiteX2" fmla="*/ 609600 w 822488"/>
              <a:gd name="connsiteY2" fmla="*/ 228600 h 876300"/>
              <a:gd name="connsiteX3" fmla="*/ 704850 w 822488"/>
              <a:gd name="connsiteY3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488" h="876300">
                <a:moveTo>
                  <a:pt x="0" y="876300"/>
                </a:moveTo>
                <a:cubicBezTo>
                  <a:pt x="349250" y="692150"/>
                  <a:pt x="698500" y="508000"/>
                  <a:pt x="800100" y="400050"/>
                </a:cubicBezTo>
                <a:cubicBezTo>
                  <a:pt x="901700" y="292100"/>
                  <a:pt x="625475" y="295275"/>
                  <a:pt x="609600" y="228600"/>
                </a:cubicBezTo>
                <a:cubicBezTo>
                  <a:pt x="593725" y="161925"/>
                  <a:pt x="649287" y="80962"/>
                  <a:pt x="704850" y="0"/>
                </a:cubicBezTo>
              </a:path>
            </a:pathLst>
          </a:cu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2553500" y="3072000"/>
            <a:ext cx="1320000" cy="141967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30000" rIns="6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r>
              <a:rPr lang="en-US" altLang="zh-CN" sz="1500" i="0" u="sng">
                <a:latin typeface="微软雅黑" panose="020B0503020204020204" pitchFamily="34" charset="-122"/>
                <a:ea typeface="微软雅黑" panose="020B0503020204020204" pitchFamily="34" charset="-122"/>
              </a:rPr>
              <a:t>Final State</a:t>
            </a:r>
            <a:endParaRPr lang="en-US" altLang="zh-CN" sz="1500" i="0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A: 2000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B: 3000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C: 10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35" i="0">
                <a:latin typeface="微软雅黑" panose="020B0503020204020204" pitchFamily="34" charset="-122"/>
                <a:ea typeface="微软雅黑" panose="020B0503020204020204" pitchFamily="34" charset="-122"/>
              </a:rPr>
              <a:t>   D: 0</a:t>
            </a:r>
            <a:endParaRPr lang="en-US" altLang="zh-CN" sz="1835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48385" y="5083721"/>
            <a:ext cx="927811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A=A-1000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69259" y="5083721"/>
            <a:ext cx="680949" cy="2308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C=C-10</a:t>
            </a:r>
            <a:endParaRPr lang="en-US" altLang="zh-CN" sz="15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3571875" y="4840112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2508250" y="4829721"/>
            <a:ext cx="539750" cy="366888"/>
          </a:xfrm>
          <a:custGeom>
            <a:avLst/>
            <a:gdLst>
              <a:gd name="connsiteX0" fmla="*/ 647700 w 647700"/>
              <a:gd name="connsiteY0" fmla="*/ 440266 h 440266"/>
              <a:gd name="connsiteX1" fmla="*/ 552450 w 647700"/>
              <a:gd name="connsiteY1" fmla="*/ 345016 h 440266"/>
              <a:gd name="connsiteX2" fmla="*/ 628650 w 647700"/>
              <a:gd name="connsiteY2" fmla="*/ 154516 h 440266"/>
              <a:gd name="connsiteX3" fmla="*/ 133350 w 647700"/>
              <a:gd name="connsiteY3" fmla="*/ 2116 h 440266"/>
              <a:gd name="connsiteX4" fmla="*/ 0 w 647700"/>
              <a:gd name="connsiteY4" fmla="*/ 268816 h 44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440266">
                <a:moveTo>
                  <a:pt x="647700" y="440266"/>
                </a:moveTo>
                <a:cubicBezTo>
                  <a:pt x="601662" y="416453"/>
                  <a:pt x="555625" y="392641"/>
                  <a:pt x="552450" y="345016"/>
                </a:cubicBezTo>
                <a:cubicBezTo>
                  <a:pt x="549275" y="297391"/>
                  <a:pt x="698500" y="211666"/>
                  <a:pt x="628650" y="154516"/>
                </a:cubicBezTo>
                <a:cubicBezTo>
                  <a:pt x="558800" y="97366"/>
                  <a:pt x="238125" y="-16934"/>
                  <a:pt x="133350" y="2116"/>
                </a:cubicBezTo>
                <a:cubicBezTo>
                  <a:pt x="28575" y="21166"/>
                  <a:pt x="14287" y="144991"/>
                  <a:pt x="0" y="268816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65785" y="3556000"/>
            <a:ext cx="720000" cy="36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UNDO</a:t>
            </a:r>
            <a:endParaRPr lang="en-US" altLang="zh-CN" sz="166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74955" y="4073723"/>
            <a:ext cx="743465" cy="2308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0000" tIns="0" rIns="30000" bIns="0">
            <a:spAutoFit/>
          </a:bodyPr>
          <a:lstStyle/>
          <a:p>
            <a:pPr algn="ctr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C=C+10</a:t>
            </a:r>
            <a:endParaRPr lang="en-US" altLang="zh-CN" sz="1500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69232" y="4381501"/>
            <a:ext cx="591642" cy="3017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33086" y="3167559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T2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44086" y="3167559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T1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21500" y="3167559"/>
            <a:ext cx="65915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Done</a:t>
            </a:r>
            <a:endParaRPr lang="en-US" altLang="zh-CN" sz="15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recovery</a:t>
            </a:r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Undo-redo logging vs. redo-only logging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Question: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Which one is faster during execution?(redo-only logging)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Which one is faster during recovery?  (redo-only logging</a:t>
            </a:r>
            <a:r>
              <a:rPr kumimoji="1" lang="zh-CN" altLang="en-US" dirty="0"/>
              <a:t>只需要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轮遍历，而</a:t>
            </a:r>
            <a:r>
              <a:rPr kumimoji="1" lang="en-US" altLang="zh-CN" dirty="0"/>
              <a:t>undo-redo</a:t>
            </a:r>
            <a:r>
              <a:rPr kumimoji="1" lang="zh-CN" altLang="en-US" dirty="0"/>
              <a:t>需要</a:t>
            </a:r>
            <a:r>
              <a:rPr kumimoji="1" lang="en-US" altLang="zh-CN" dirty="0"/>
              <a:t>3</a:t>
            </a:r>
            <a:r>
              <a:rPr kumimoji="1" lang="zh-CN" altLang="en-US" dirty="0"/>
              <a:t>轮遍历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Redo-only logging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Less disk operations compared with undo-redo logging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Only need </a:t>
            </a:r>
            <a:r>
              <a:rPr kumimoji="1" lang="en-US" altLang="zh-CN" dirty="0">
                <a:solidFill>
                  <a:srgbClr val="FF0000"/>
                </a:solidFill>
              </a:rPr>
              <a:t>one scan of the entire log file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UNDO-only Logging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Logging rules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Append </a:t>
            </a:r>
            <a:r>
              <a:rPr kumimoji="1" lang="en-GB" altLang="zh-CN" b="1" dirty="0">
                <a:solidFill>
                  <a:srgbClr val="C00000"/>
                </a:solidFill>
              </a:rPr>
              <a:t>UNDO</a:t>
            </a:r>
            <a:r>
              <a:rPr kumimoji="1" lang="en-GB" altLang="zh-CN" dirty="0"/>
              <a:t> log record </a:t>
            </a:r>
            <a:r>
              <a:rPr kumimoji="1" lang="en-GB" altLang="zh-CN" b="1" dirty="0">
                <a:solidFill>
                  <a:srgbClr val="C00000"/>
                </a:solidFill>
              </a:rPr>
              <a:t>before</a:t>
            </a:r>
            <a:r>
              <a:rPr kumimoji="1" lang="en-GB" altLang="zh-CN" dirty="0"/>
              <a:t> flushing state modification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State modification must be flushed before transaction committed </a:t>
            </a:r>
            <a:endParaRPr kumimoji="1" lang="en-GB" altLang="zh-CN" dirty="0"/>
          </a:p>
          <a:p>
            <a:pPr lvl="2"/>
            <a:r>
              <a:rPr kumimoji="1" lang="en-GB" altLang="zh-CN" dirty="0"/>
              <a:t>w/o REDO</a:t>
            </a:r>
            <a:endParaRPr kumimoji="1" lang="en-GB" altLang="zh-CN" dirty="0"/>
          </a:p>
          <a:p>
            <a:r>
              <a:rPr kumimoji="1" lang="en-GB" altLang="zh-CN" dirty="0"/>
              <a:t>Rarely used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Much slower than UNDO-REDO logging during </a:t>
            </a:r>
            <a:r>
              <a:rPr kumimoji="1" lang="en-GB" altLang="zh-CN" b="1" dirty="0">
                <a:solidFill>
                  <a:srgbClr val="C00000"/>
                </a:solidFill>
              </a:rPr>
              <a:t>execution</a:t>
            </a:r>
            <a:r>
              <a:rPr kumimoji="1" lang="en-GB" altLang="zh-CN" dirty="0"/>
              <a:t>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Though the </a:t>
            </a:r>
            <a:r>
              <a:rPr kumimoji="1" lang="en-GB" altLang="zh-CN" b="1" dirty="0">
                <a:solidFill>
                  <a:srgbClr val="C00000"/>
                </a:solidFill>
              </a:rPr>
              <a:t>recovery</a:t>
            </a:r>
            <a:r>
              <a:rPr kumimoji="1" lang="en-GB" altLang="zh-CN" dirty="0"/>
              <a:t> speed is faster 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Systematic methods to support all-or-nothing atomicity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Shadow copy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Logging</a:t>
            </a:r>
            <a:endParaRPr kumimoji="1" lang="en-US" altLang="zh-CN" dirty="0"/>
          </a:p>
          <a:p>
            <a:r>
              <a:rPr kumimoji="1" lang="en-US" altLang="zh-CN" dirty="0"/>
              <a:t>Logging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REDO logging 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r>
              <a:rPr kumimoji="1" lang="en-US" altLang="zh-CN" dirty="0"/>
              <a:t>UNDO-REDO logging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UNDO-only logging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 log necessary be stored in a log file?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No. It can be any mechanisms that </a:t>
            </a:r>
            <a:r>
              <a:rPr kumimoji="1" lang="en-US" altLang="zh-CN" dirty="0">
                <a:solidFill>
                  <a:srgbClr val="FF0000"/>
                </a:solidFill>
              </a:rPr>
              <a:t>supports atomic append &amp; fault tolerant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E.g., in-memory logs replicated on many servers(see later lectures) 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Logging: widely used in large-scale websites</a:t>
            </a:r>
            <a:endParaRPr kumimoji="1" lang="zh-CN" altLang="en-US" b="0"/>
          </a:p>
        </p:txBody>
      </p:sp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file system</a:t>
              </a:r>
              <a:endParaRPr lang="zh-CN" altLang="en-US" sz="16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database</a:t>
              </a:r>
              <a:endParaRPr lang="zh-CN" altLang="en-US" sz="16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</a:rPr>
                  <a:t>…</a:t>
                </a:r>
                <a:endParaRPr lang="zh-CN" altLang="en-US" sz="2400"/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caching</a:t>
              </a:r>
              <a:endParaRPr lang="zh-CN" altLang="en-US" sz="160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Load</a:t>
              </a:r>
              <a:endParaRPr kumimoji="1" lang="en-US" altLang="zh-CN" sz="1200">
                <a:solidFill>
                  <a:srgbClr val="000000"/>
                </a:solidFill>
              </a:endParaRPr>
            </a:p>
            <a:p>
              <a:r>
                <a:rPr kumimoji="1" lang="en-US" altLang="zh-CN" sz="1200">
                  <a:solidFill>
                    <a:srgbClr val="000000"/>
                  </a:solidFill>
                </a:rPr>
                <a:t>Balance</a:t>
              </a:r>
              <a:endParaRPr lang="zh-CN" altLang="en-US" sz="1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#1</a:t>
              </a:r>
              <a:endParaRPr kumimoji="1" lang="en-US" altLang="zh-CN" sz="1200" b="1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generate the page</a:t>
              </a:r>
              <a:endParaRPr kumimoji="1"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#2</a:t>
              </a:r>
              <a:endParaRPr kumimoji="1" lang="en-US" altLang="zh-CN" sz="1200" b="1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add the order</a:t>
              </a:r>
              <a:endParaRPr kumimoji="1"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Internet</a:t>
              </a:r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/>
              <a:t>Users</a:t>
            </a:r>
            <a:endParaRPr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CDN</a:t>
              </a:r>
              <a:endParaRPr lang="zh-CN" altLang="en-US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000000"/>
                  </a:solidFill>
                </a:rPr>
                <a:t>Message queue</a:t>
              </a:r>
              <a:endParaRPr lang="zh-CN" altLang="en-US" sz="1200"/>
            </a:p>
          </p:txBody>
        </p:sp>
      </p:grpSp>
      <p:sp>
        <p:nvSpPr>
          <p:cNvPr id="132" name="任意形状 131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56019" y="1209408"/>
            <a:ext cx="1817874" cy="11889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5436635" y="122116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5858859" y="282775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851445" y="4298712"/>
            <a:ext cx="867548" cy="978939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326942" y="5056135"/>
            <a:ext cx="1652115" cy="522437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2621771" y="1186391"/>
            <a:ext cx="626769" cy="228296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2557520" y="1437927"/>
            <a:ext cx="2436511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000">
                <a:solidFill>
                  <a:srgbClr val="000000"/>
                </a:solidFill>
              </a:rPr>
              <a:t>All can use logging to ensure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r>
              <a:rPr kumimoji="1" lang="en-US" altLang="zh-CN" sz="2000">
                <a:solidFill>
                  <a:srgbClr val="000000"/>
                </a:solidFill>
              </a:rPr>
              <a:t>atomicity!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Deconstructing </a:t>
            </a:r>
            <a:r>
              <a:rPr kumimoji="1" lang="en-US" altLang="zh-CN" dirty="0" err="1"/>
              <a:t>fsync</a:t>
            </a:r>
            <a:r>
              <a:rPr kumimoji="1" lang="en-US" altLang="zh-CN" dirty="0"/>
              <a:t> (SYNC)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547664" y="1201316"/>
            <a:ext cx="6189712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transfer(bank, a, b, amt): // amt=10</a:t>
            </a:r>
            <a:endParaRPr lang="en-US" altLang="zh-CN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records[a] = records[a] – amt</a:t>
            </a:r>
            <a:b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</a:b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records[b] = records[b] + amt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fsync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(bank, ...) 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3361556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2254" y="43328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Page cache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2601" y="363589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records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57407" y="3544059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182" y="3539772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14359" y="346880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37579" y="3466914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9000" y="3080162"/>
            <a:ext cx="3798375" cy="151216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21433" y="47374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+mn-ea"/>
                <a:sym typeface="+mn-lt"/>
              </a:rPr>
              <a:t>Disk</a:t>
            </a:r>
            <a:endParaRPr lang="zh-CN" altLang="en-US" dirty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0024" y="3267198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17799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68863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56638" y="3271016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07702" y="3262911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95477" y="3258624"/>
            <a:ext cx="360040" cy="552996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/>
        </p:nvSpPr>
        <p:spPr>
          <a:xfrm>
            <a:off x="2169108" y="2906619"/>
            <a:ext cx="2132333" cy="682887"/>
          </a:xfrm>
          <a:custGeom>
            <a:avLst/>
            <a:gdLst>
              <a:gd name="connsiteX0" fmla="*/ 107164 w 2132333"/>
              <a:gd name="connsiteY0" fmla="*/ 682887 h 682887"/>
              <a:gd name="connsiteX1" fmla="*/ 184986 w 2132333"/>
              <a:gd name="connsiteY1" fmla="*/ 225687 h 682887"/>
              <a:gd name="connsiteX2" fmla="*/ 1819232 w 2132333"/>
              <a:gd name="connsiteY2" fmla="*/ 1951 h 682887"/>
              <a:gd name="connsiteX3" fmla="*/ 2130518 w 2132333"/>
              <a:gd name="connsiteY3" fmla="*/ 342419 h 68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333" h="682887">
                <a:moveTo>
                  <a:pt x="107164" y="682887"/>
                </a:moveTo>
                <a:cubicBezTo>
                  <a:pt x="3402" y="511031"/>
                  <a:pt x="-100359" y="339176"/>
                  <a:pt x="184986" y="225687"/>
                </a:cubicBezTo>
                <a:cubicBezTo>
                  <a:pt x="470331" y="112198"/>
                  <a:pt x="1494977" y="-17504"/>
                  <a:pt x="1819232" y="1951"/>
                </a:cubicBezTo>
                <a:cubicBezTo>
                  <a:pt x="2143487" y="21406"/>
                  <a:pt x="2137002" y="181912"/>
                  <a:pt x="2130518" y="34241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2879090" y="3696335"/>
            <a:ext cx="1970405" cy="321945"/>
          </a:xfrm>
          <a:custGeom>
            <a:avLst/>
            <a:gdLst>
              <a:gd name="connsiteX0" fmla="*/ 0 w 2459110"/>
              <a:gd name="connsiteY0" fmla="*/ 0 h 322057"/>
              <a:gd name="connsiteX1" fmla="*/ 778213 w 2459110"/>
              <a:gd name="connsiteY1" fmla="*/ 48638 h 322057"/>
              <a:gd name="connsiteX2" fmla="*/ 865762 w 2459110"/>
              <a:gd name="connsiteY2" fmla="*/ 252919 h 322057"/>
              <a:gd name="connsiteX3" fmla="*/ 2247090 w 2459110"/>
              <a:gd name="connsiteY3" fmla="*/ 311285 h 322057"/>
              <a:gd name="connsiteX4" fmla="*/ 2431915 w 2459110"/>
              <a:gd name="connsiteY4" fmla="*/ 58366 h 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110" h="322057">
                <a:moveTo>
                  <a:pt x="0" y="0"/>
                </a:moveTo>
                <a:cubicBezTo>
                  <a:pt x="316959" y="3242"/>
                  <a:pt x="633919" y="6485"/>
                  <a:pt x="778213" y="48638"/>
                </a:cubicBezTo>
                <a:cubicBezTo>
                  <a:pt x="922507" y="90791"/>
                  <a:pt x="620949" y="209145"/>
                  <a:pt x="865762" y="252919"/>
                </a:cubicBezTo>
                <a:cubicBezTo>
                  <a:pt x="1110575" y="296693"/>
                  <a:pt x="1986065" y="343710"/>
                  <a:pt x="2247090" y="311285"/>
                </a:cubicBezTo>
                <a:cubicBezTo>
                  <a:pt x="2508115" y="278860"/>
                  <a:pt x="2470015" y="168613"/>
                  <a:pt x="2431915" y="5836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067944" y="3219281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a: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91164" y="3217388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B: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10</a:t>
            </a:r>
            <a:endParaRPr lang="en-US" altLang="zh-CN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0569ecf-4aea-4d85-b492-d5f84760c7f5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26827</Words>
  <Application>WPS 演示</Application>
  <PresentationFormat>全屏显示(16:10)</PresentationFormat>
  <Paragraphs>2004</Paragraphs>
  <Slides>89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10" baseType="lpstr">
      <vt:lpstr>Arial</vt:lpstr>
      <vt:lpstr>宋体</vt:lpstr>
      <vt:lpstr>Wingdings</vt:lpstr>
      <vt:lpstr>等线</vt:lpstr>
      <vt:lpstr>微软雅黑 Light</vt:lpstr>
      <vt:lpstr>微软雅黑</vt:lpstr>
      <vt:lpstr>Consolas</vt:lpstr>
      <vt:lpstr>Calibri</vt:lpstr>
      <vt:lpstr>Candara</vt:lpstr>
      <vt:lpstr>Comic Sans MS</vt:lpstr>
      <vt:lpstr>Eras Medium ITC</vt:lpstr>
      <vt:lpstr>Segoe Print</vt:lpstr>
      <vt:lpstr>PingFang SC Bold</vt:lpstr>
      <vt:lpstr>PingFang SC</vt:lpstr>
      <vt:lpstr>Arial Unicode MS</vt:lpstr>
      <vt:lpstr>系统字体常规体</vt:lpstr>
      <vt:lpstr>Verdana</vt:lpstr>
      <vt:lpstr>PingFang HK</vt:lpstr>
      <vt:lpstr>Microsoft JhengHei UI Light</vt:lpstr>
      <vt:lpstr>PMingLiU</vt:lpstr>
      <vt:lpstr>1_Office 主题​​</vt:lpstr>
      <vt:lpstr>Consistency under crash:  All-or-nothing atomicity  </vt:lpstr>
      <vt:lpstr>Review: consistency so far </vt:lpstr>
      <vt:lpstr>PowerPoint 演示文稿</vt:lpstr>
      <vt:lpstr>Review: Fault is common: fault, error, failure</vt:lpstr>
      <vt:lpstr>Challenge: failure leaves operations in a partial state</vt:lpstr>
      <vt:lpstr>Example: bank transfer </vt:lpstr>
      <vt:lpstr>Example: bank transfer </vt:lpstr>
      <vt:lpstr>Deconstructing fsync (SYNC) </vt:lpstr>
      <vt:lpstr>Deconstructing fsync (SYNC) </vt:lpstr>
      <vt:lpstr>Deconstructing fsync (SYNC) </vt:lpstr>
      <vt:lpstr>Deconstructing fsync (SYNC) </vt:lpstr>
      <vt:lpstr>Deconstructing fsync (SYNC) </vt:lpstr>
      <vt:lpstr>Deconstructing fsync (SYNC) </vt:lpstr>
      <vt:lpstr>Deconstructing fsync (SYNC) </vt:lpstr>
      <vt:lpstr>Ideal semantic: All-or-Nothing atomicity  </vt:lpstr>
      <vt:lpstr>Atomicity Violation</vt:lpstr>
      <vt:lpstr>Achieving atomicity: shadow copy </vt:lpstr>
      <vt:lpstr>Shadow copy </vt:lpstr>
      <vt:lpstr>Shadow copy </vt:lpstr>
      <vt:lpstr>rename(temp_bank, bank)</vt:lpstr>
      <vt:lpstr>rename(temp_bank, bank)</vt:lpstr>
      <vt:lpstr>rename(temp_bank, bank)</vt:lpstr>
      <vt:lpstr>rename(temp_bank, bank)</vt:lpstr>
      <vt:lpstr>rename(temp_bank, bank)</vt:lpstr>
      <vt:lpstr>rename(temp_bank, bank)</vt:lpstr>
      <vt:lpstr>PowerPoint 演示文稿</vt:lpstr>
      <vt:lpstr>Problem</vt:lpstr>
      <vt:lpstr>Naïve solution </vt:lpstr>
      <vt:lpstr>Solution: file system ensures the rename is atomic</vt:lpstr>
      <vt:lpstr>Journaling overview</vt:lpstr>
      <vt:lpstr>Rename via journaling </vt:lpstr>
      <vt:lpstr>Append a File via Journaling</vt:lpstr>
      <vt:lpstr>Journaling Drawbacks</vt:lpstr>
      <vt:lpstr>Mitigating(减轻) Journaling Drawbacks</vt:lpstr>
      <vt:lpstr>What if crash during the commit point?</vt:lpstr>
      <vt:lpstr>Back to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Drawbacks of shadow copy </vt:lpstr>
      <vt:lpstr>PowerPoint 演示文稿</vt:lpstr>
      <vt:lpstr>Logging </vt:lpstr>
      <vt:lpstr>Transaction and Commit Point</vt:lpstr>
      <vt:lpstr>Transaction and Commit Point</vt:lpstr>
      <vt:lpstr>First try: commit logging </vt:lpstr>
      <vt:lpstr>First try: commit logging </vt:lpstr>
      <vt:lpstr>First try: commit logging </vt:lpstr>
      <vt:lpstr>First try: commit logging </vt:lpstr>
      <vt:lpstr>First try: commit logging </vt:lpstr>
      <vt:lpstr>First try: commit logging </vt:lpstr>
      <vt:lpstr>Crash recovery of commit log </vt:lpstr>
      <vt:lpstr>Quick summary: commit logging (redo-only logging)(只记录更新信息) </vt:lpstr>
      <vt:lpstr>PowerPoint 演示文稿</vt:lpstr>
      <vt:lpstr>Pros &amp; Cons of redo-only logging so far </vt:lpstr>
      <vt:lpstr>Pros &amp; Cons of redo-only logging so far </vt:lpstr>
      <vt:lpstr>Basic idea</vt:lpstr>
      <vt:lpstr>Solution: undo logging</vt:lpstr>
      <vt:lpstr>Logging w/(with) undo </vt:lpstr>
      <vt:lpstr>Logging w/ undo-redo logging </vt:lpstr>
      <vt:lpstr>Log entry vs. log record </vt:lpstr>
      <vt:lpstr>Put it all together: log record in undo-do logging </vt:lpstr>
      <vt:lpstr>Put it all together: logging rules </vt:lpstr>
      <vt:lpstr>Put it all together: logging rules </vt:lpstr>
      <vt:lpstr>Recovery rules </vt:lpstr>
      <vt:lpstr>Recovery rules </vt:lpstr>
      <vt:lpstr>Recovery rules </vt:lpstr>
      <vt:lpstr>Recovery rules </vt:lpstr>
      <vt:lpstr>Problem: continuously growing of the log file </vt:lpstr>
      <vt:lpstr>How to checkpoint?</vt:lpstr>
      <vt:lpstr>How to checkpoint?</vt:lpstr>
      <vt:lpstr>How to checkpoint?</vt:lpstr>
      <vt:lpstr>Recovery with checkpoint</vt:lpstr>
      <vt:lpstr>Example: logging</vt:lpstr>
      <vt:lpstr>Example: logging</vt:lpstr>
      <vt:lpstr>Example: logging</vt:lpstr>
      <vt:lpstr>Example: recovery</vt:lpstr>
      <vt:lpstr>Example: recovery</vt:lpstr>
      <vt:lpstr>Example: recovery</vt:lpstr>
      <vt:lpstr>Example: recovery</vt:lpstr>
      <vt:lpstr>Undo-redo logging vs. redo-only logging</vt:lpstr>
      <vt:lpstr>UNDO-only Logging</vt:lpstr>
      <vt:lpstr>Summary</vt:lpstr>
      <vt:lpstr>Question</vt:lpstr>
      <vt:lpstr>Logging: widely used in large-scale websites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1580</cp:revision>
  <cp:lastPrinted>2020-03-02T13:38:00Z</cp:lastPrinted>
  <dcterms:created xsi:type="dcterms:W3CDTF">2017-11-24T09:35:00Z</dcterms:created>
  <dcterms:modified xsi:type="dcterms:W3CDTF">2022-11-13T13:00:07Z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AF7C3CB9F6E84B499202D140A836303D</vt:lpwstr>
  </property>
  <property fmtid="{D5CDD505-2E9C-101B-9397-08002B2CF9AE}" pid="3" name="KSOProductBuildVer">
    <vt:lpwstr>2052-11.1.0.12763</vt:lpwstr>
  </property>
</Properties>
</file>