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22"/>
  </p:handoutMasterIdLst>
  <p:sldIdLst>
    <p:sldId id="2241" r:id="rId3"/>
    <p:sldId id="2867" r:id="rId5"/>
    <p:sldId id="2862" r:id="rId6"/>
    <p:sldId id="2635" r:id="rId7"/>
    <p:sldId id="2868" r:id="rId8"/>
    <p:sldId id="2338" r:id="rId9"/>
    <p:sldId id="2339" r:id="rId10"/>
    <p:sldId id="2340" r:id="rId11"/>
    <p:sldId id="2345" r:id="rId12"/>
    <p:sldId id="2347" r:id="rId13"/>
    <p:sldId id="2346" r:id="rId14"/>
    <p:sldId id="2354" r:id="rId15"/>
    <p:sldId id="2353" r:id="rId16"/>
    <p:sldId id="2352" r:id="rId17"/>
    <p:sldId id="2351" r:id="rId18"/>
    <p:sldId id="2350" r:id="rId19"/>
    <p:sldId id="2349" r:id="rId20"/>
    <p:sldId id="2348" r:id="rId21"/>
    <p:sldId id="2640" r:id="rId22"/>
    <p:sldId id="2280" r:id="rId23"/>
    <p:sldId id="2641" r:id="rId24"/>
    <p:sldId id="2639" r:id="rId25"/>
    <p:sldId id="2873" r:id="rId26"/>
    <p:sldId id="2342" r:id="rId27"/>
    <p:sldId id="2642" r:id="rId28"/>
    <p:sldId id="2330" r:id="rId29"/>
    <p:sldId id="2331" r:id="rId30"/>
    <p:sldId id="2644" r:id="rId31"/>
    <p:sldId id="2648" r:id="rId32"/>
    <p:sldId id="2647" r:id="rId33"/>
    <p:sldId id="2646" r:id="rId34"/>
    <p:sldId id="2645" r:id="rId35"/>
    <p:sldId id="2649" r:id="rId36"/>
    <p:sldId id="2655" r:id="rId37"/>
    <p:sldId id="2654" r:id="rId38"/>
    <p:sldId id="2653" r:id="rId39"/>
    <p:sldId id="2652" r:id="rId40"/>
    <p:sldId id="2651" r:id="rId41"/>
    <p:sldId id="2650" r:id="rId42"/>
    <p:sldId id="2643" r:id="rId43"/>
    <p:sldId id="2332" r:id="rId44"/>
    <p:sldId id="2657" r:id="rId45"/>
    <p:sldId id="2661" r:id="rId46"/>
    <p:sldId id="2658" r:id="rId47"/>
    <p:sldId id="2659" r:id="rId48"/>
    <p:sldId id="2689" r:id="rId49"/>
    <p:sldId id="2702" r:id="rId50"/>
    <p:sldId id="2701" r:id="rId51"/>
    <p:sldId id="2700" r:id="rId52"/>
    <p:sldId id="2699" r:id="rId53"/>
    <p:sldId id="2698" r:id="rId54"/>
    <p:sldId id="2697" r:id="rId55"/>
    <p:sldId id="2696" r:id="rId56"/>
    <p:sldId id="2695" r:id="rId57"/>
    <p:sldId id="2694" r:id="rId58"/>
    <p:sldId id="2693" r:id="rId59"/>
    <p:sldId id="2692" r:id="rId60"/>
    <p:sldId id="2691" r:id="rId61"/>
    <p:sldId id="2690" r:id="rId62"/>
    <p:sldId id="2676" r:id="rId63"/>
    <p:sldId id="2685" r:id="rId64"/>
    <p:sldId id="287" r:id="rId65"/>
    <p:sldId id="2660" r:id="rId66"/>
    <p:sldId id="2686" r:id="rId67"/>
    <p:sldId id="2688" r:id="rId68"/>
    <p:sldId id="2703" r:id="rId69"/>
    <p:sldId id="2710" r:id="rId70"/>
    <p:sldId id="2709" r:id="rId71"/>
    <p:sldId id="2708" r:id="rId72"/>
    <p:sldId id="2707" r:id="rId73"/>
    <p:sldId id="2706" r:id="rId74"/>
    <p:sldId id="2705" r:id="rId75"/>
    <p:sldId id="2704" r:id="rId76"/>
    <p:sldId id="2726" r:id="rId77"/>
    <p:sldId id="2711" r:id="rId78"/>
    <p:sldId id="2713" r:id="rId79"/>
    <p:sldId id="2715" r:id="rId80"/>
    <p:sldId id="261" r:id="rId81"/>
    <p:sldId id="262" r:id="rId82"/>
    <p:sldId id="2716" r:id="rId83"/>
    <p:sldId id="2717" r:id="rId84"/>
    <p:sldId id="2718" r:id="rId85"/>
    <p:sldId id="2719" r:id="rId86"/>
    <p:sldId id="268" r:id="rId87"/>
    <p:sldId id="2720" r:id="rId88"/>
    <p:sldId id="270" r:id="rId89"/>
    <p:sldId id="271" r:id="rId90"/>
    <p:sldId id="272" r:id="rId91"/>
    <p:sldId id="273" r:id="rId92"/>
    <p:sldId id="316" r:id="rId93"/>
    <p:sldId id="274" r:id="rId94"/>
    <p:sldId id="2722" r:id="rId95"/>
    <p:sldId id="2723" r:id="rId96"/>
    <p:sldId id="2724" r:id="rId97"/>
    <p:sldId id="2871" r:id="rId98"/>
    <p:sldId id="2872" r:id="rId99"/>
    <p:sldId id="2725" r:id="rId100"/>
    <p:sldId id="2343" r:id="rId101"/>
    <p:sldId id="2344" r:id="rId102"/>
    <p:sldId id="2667" r:id="rId103"/>
    <p:sldId id="2727" r:id="rId104"/>
    <p:sldId id="2728" r:id="rId105"/>
    <p:sldId id="2729" r:id="rId106"/>
    <p:sldId id="2731" r:id="rId107"/>
    <p:sldId id="2730" r:id="rId108"/>
    <p:sldId id="2732" r:id="rId109"/>
    <p:sldId id="2326" r:id="rId110"/>
    <p:sldId id="2336" r:id="rId111"/>
    <p:sldId id="2734" r:id="rId112"/>
    <p:sldId id="2735" r:id="rId113"/>
    <p:sldId id="2283" r:id="rId114"/>
    <p:sldId id="2736" r:id="rId115"/>
    <p:sldId id="2869" r:id="rId116"/>
    <p:sldId id="2287" r:id="rId117"/>
    <p:sldId id="2870" r:id="rId118"/>
    <p:sldId id="2286" r:id="rId119"/>
    <p:sldId id="2290" r:id="rId120"/>
    <p:sldId id="2656" r:id="rId121"/>
  </p:sldIdLst>
  <p:sldSz cx="9144000" cy="5715000" type="screen16x10"/>
  <p:notesSz cx="6858000" cy="9144000"/>
  <p:custDataLst>
    <p:tags r:id="rId1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C00"/>
    <a:srgbClr val="BF569D"/>
    <a:srgbClr val="32C0D8"/>
    <a:srgbClr val="FF5F00"/>
    <a:srgbClr val="FF7E79"/>
    <a:srgbClr val="0432FF"/>
    <a:srgbClr val="F6F9D6"/>
    <a:srgbClr val="B0FFD3"/>
    <a:srgbClr val="00FDFF"/>
    <a:srgbClr val="73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4" autoAdjust="0"/>
    <p:restoredTop sz="92493" autoAdjust="0"/>
  </p:normalViewPr>
  <p:slideViewPr>
    <p:cSldViewPr>
      <p:cViewPr varScale="1">
        <p:scale>
          <a:sx n="134" d="100"/>
          <a:sy n="134" d="100"/>
        </p:scale>
        <p:origin x="1152" y="184"/>
      </p:cViewPr>
      <p:guideLst>
        <p:guide orient="horz" pos="2480"/>
        <p:guide pos="306"/>
        <p:guide pos="2924"/>
      </p:guideLst>
    </p:cSldViewPr>
  </p:slideViewPr>
  <p:outlineViewPr>
    <p:cViewPr>
      <p:scale>
        <a:sx n="33" d="100"/>
        <a:sy n="33" d="100"/>
      </p:scale>
      <p:origin x="0" y="-5720"/>
    </p:cViewPr>
  </p:outlineViewPr>
  <p:notesTextViewPr>
    <p:cViewPr>
      <p:scale>
        <a:sx n="65" d="100"/>
        <a:sy n="65" d="100"/>
      </p:scale>
      <p:origin x="0" y="0"/>
    </p:cViewPr>
  </p:notesTextViewPr>
  <p:sorterViewPr>
    <p:cViewPr>
      <p:scale>
        <a:sx n="66" d="100"/>
        <a:sy n="66" d="100"/>
      </p:scale>
      <p:origin x="0" y="0"/>
    </p:cViewPr>
  </p:sorterViewPr>
  <p:notesViewPr>
    <p:cSldViewPr>
      <p:cViewPr varScale="1">
        <p:scale>
          <a:sx n="85" d="100"/>
          <a:sy n="85" d="100"/>
        </p:scale>
        <p:origin x="2720" y="168"/>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6" Type="http://schemas.openxmlformats.org/officeDocument/2006/relationships/tags" Target="tags/tag1.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handoutMaster" Target="handoutMasters/handoutMaster1.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Can global lock prevent our previous race condition? </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Can global lock prevent our previous race condition? </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Can global lock prevent our previous race condition? </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Can global lock prevent our previous race condition? </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Can global lock prevent our previous race condition? </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Can global lock prevent our previous race condition? </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Can global lock prevent our previous race condition? </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Can global lock prevent our previous race condition? </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Can global lock prevent our previous race condition? </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Can global lock prevent our previous race condition? </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Can global lock prevent our previous race condition? </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Can global lock prevent our previous race condition? </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Correctness </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Performance </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这个例子里，没有</a:t>
            </a:r>
            <a:r>
              <a:rPr kumimoji="1" lang="en-US" altLang="zh-CN" dirty="0"/>
              <a:t>all-or-nothing</a:t>
            </a:r>
            <a:r>
              <a:rPr kumimoji="1" lang="zh-CN" altLang="en-US" dirty="0"/>
              <a:t>的问题</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normAutofit/>
          </a:bodyPr>
          <a:lstStyle>
            <a:lvl1pPr algn="ctr">
              <a:defRPr sz="4400">
                <a:latin typeface="+mj-lt"/>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02840" y="228866"/>
            <a:ext cx="8229600" cy="900442"/>
          </a:xfrm>
        </p:spPr>
        <p:txBody>
          <a:bodyPr>
            <a:normAutofit/>
          </a:bodyPr>
          <a:lstStyle>
            <a:lvl1pPr>
              <a:defRPr sz="2400" b="1">
                <a:solidFill>
                  <a:schemeClr val="accent1"/>
                </a:solidFill>
                <a:latin typeface="+mn-lt"/>
                <a:ea typeface="+mj-ea"/>
                <a:cs typeface="微软雅黑 Light" panose="020B0502040204020203" pitchFamily="34" charset="-122"/>
              </a:defRPr>
            </a:lvl1pPr>
          </a:lstStyle>
          <a:p>
            <a:r>
              <a:rPr lang="en-US" altLang="zh-CN" dirty="0"/>
              <a:t>xx</a:t>
            </a:r>
            <a:endParaRPr lang="zh-CN" altLang="en-US" dirty="0"/>
          </a:p>
        </p:txBody>
      </p:sp>
      <p:sp>
        <p:nvSpPr>
          <p:cNvPr id="3" name="内容占位符 2"/>
          <p:cNvSpPr>
            <a:spLocks noGrp="1"/>
          </p:cNvSpPr>
          <p:nvPr>
            <p:ph idx="1" hasCustomPrompt="1"/>
          </p:nvPr>
        </p:nvSpPr>
        <p:spPr>
          <a:xfrm>
            <a:off x="302840" y="1129308"/>
            <a:ext cx="8229600" cy="3771636"/>
          </a:xfrm>
        </p:spPr>
        <p:txBody>
          <a:bodyPr>
            <a:normAutofit/>
          </a:bodyPr>
          <a:lstStyle>
            <a:lvl1pPr marL="0" indent="0">
              <a:lnSpc>
                <a:spcPct val="120000"/>
              </a:lnSpc>
              <a:buFontTx/>
              <a:buNone/>
              <a:defRPr sz="1800" b="1" i="0">
                <a:latin typeface="+mn-lt"/>
                <a:ea typeface="微软雅黑" panose="020B0503020204020204" pitchFamily="34" charset="-122"/>
                <a:cs typeface="微软雅黑" panose="020B0503020204020204" pitchFamily="34" charset="-122"/>
              </a:defRPr>
            </a:lvl1pPr>
            <a:lvl2pPr marL="360045">
              <a:lnSpc>
                <a:spcPct val="120000"/>
              </a:lnSpc>
              <a:defRPr sz="1800" b="0" i="0">
                <a:latin typeface="+mn-lt"/>
                <a:ea typeface="微软雅黑" panose="020B0503020204020204" pitchFamily="34" charset="-122"/>
                <a:cs typeface="微软雅黑" panose="020B0503020204020204" pitchFamily="34" charset="-122"/>
              </a:defRPr>
            </a:lvl2pPr>
            <a:lvl3pPr>
              <a:lnSpc>
                <a:spcPct val="120000"/>
              </a:lnSpc>
              <a:defRPr sz="2000" b="0" i="0">
                <a:latin typeface="+mn-lt"/>
                <a:ea typeface="微软雅黑" panose="020B0503020204020204" pitchFamily="34" charset="-122"/>
                <a:cs typeface="微软雅黑" panose="020B0503020204020204" pitchFamily="34" charset="-122"/>
              </a:defRPr>
            </a:lvl3pPr>
            <a:lvl4pPr>
              <a:lnSpc>
                <a:spcPct val="120000"/>
              </a:lnSpc>
              <a:defRPr sz="1800" b="0" i="0">
                <a:latin typeface="+mn-lt"/>
                <a:ea typeface="微软雅黑" panose="020B0503020204020204" pitchFamily="34" charset="-122"/>
                <a:cs typeface="微软雅黑" panose="020B0503020204020204" pitchFamily="34" charset="-122"/>
              </a:defRPr>
            </a:lvl4pPr>
            <a:lvl5pPr>
              <a:lnSpc>
                <a:spcPct val="120000"/>
              </a:lnSpc>
              <a:defRPr sz="1800" b="0" i="0">
                <a:latin typeface="+mn-lt"/>
                <a:ea typeface="微软雅黑" panose="020B0503020204020204" pitchFamily="34" charset="-122"/>
                <a:cs typeface="微软雅黑" panose="020B0503020204020204" pitchFamily="34" charset="-122"/>
              </a:defRPr>
            </a:lvl5pPr>
          </a:lstStyle>
          <a:p>
            <a:pPr lvl="0"/>
            <a:r>
              <a:rPr lang="en-US" altLang="zh-CN" dirty="0" err="1"/>
              <a:t>yy</a:t>
            </a:r>
            <a:endParaRPr lang="zh-CN" altLang="en-US" dirty="0"/>
          </a:p>
          <a:p>
            <a:pPr lvl="1"/>
            <a:r>
              <a:rPr lang="en-US" altLang="zh-CN" dirty="0"/>
              <a:t>xx</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latin typeface="Consolas" panose="020B0609020204030204" pitchFamily="49" charset="0"/>
                <a:cs typeface="Consolas" panose="020B0609020204030204" pitchFamily="49" charset="0"/>
              </a:defRPr>
            </a:lvl1pPr>
          </a:lstStyle>
          <a:p>
            <a:fld id="{ADE361C3-C043-4A6E-BDCE-8DA1E7D90A3B}" type="slidenum">
              <a:rPr lang="zh-CN" altLang="en-US" smtClean="0"/>
            </a:fld>
            <a:endParaRPr lang="zh-CN" altLang="en-US" dirty="0"/>
          </a:p>
        </p:txBody>
      </p:sp>
      <p:sp>
        <p:nvSpPr>
          <p:cNvPr id="7" name="矩形 6"/>
          <p:cNvSpPr/>
          <p:nvPr userDrawn="1"/>
        </p:nvSpPr>
        <p:spPr>
          <a:xfrm>
            <a:off x="-180527" y="439062"/>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三角形 7"/>
          <p:cNvSpPr/>
          <p:nvPr userDrawn="1"/>
        </p:nvSpPr>
        <p:spPr>
          <a:xfrm rot="5400000">
            <a:off x="-160702" y="599536"/>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1" cap="none" baseline="0">
                <a:latin typeface="+mj-l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8" name="三角形 7"/>
          <p:cNvSpPr/>
          <p:nvPr userDrawn="1"/>
        </p:nvSpPr>
        <p:spPr>
          <a:xfrm rot="5400000">
            <a:off x="-160703" y="3920373"/>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1" y="5296962"/>
            <a:ext cx="2133600" cy="304271"/>
          </a:xfrm>
          <a:prstGeom prst="rect">
            <a:avLst/>
          </a:prstGeom>
        </p:spPr>
        <p:txBody>
          <a:bodyPr vert="horz" lIns="91440" tIns="45720" rIns="91440" bIns="45720" rtlCol="0" anchor="ctr"/>
          <a:lstStyle>
            <a:lvl1pPr algn="l">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endParaRPr lang="zh-CN" altLang="en-US" dirty="0"/>
          </a:p>
        </p:txBody>
      </p:sp>
      <p:sp>
        <p:nvSpPr>
          <p:cNvPr id="5" name="页脚占位符 4"/>
          <p:cNvSpPr>
            <a:spLocks noGrp="1"/>
          </p:cNvSpPr>
          <p:nvPr>
            <p:ph type="ftr" sz="quarter" idx="3"/>
          </p:nvPr>
        </p:nvSpPr>
        <p:spPr>
          <a:xfrm>
            <a:off x="3124201" y="5296962"/>
            <a:ext cx="2895600" cy="304271"/>
          </a:xfrm>
          <a:prstGeom prst="rect">
            <a:avLst/>
          </a:prstGeom>
        </p:spPr>
        <p:txBody>
          <a:bodyPr vert="horz" lIns="91440" tIns="45720" rIns="91440" bIns="45720" rtlCol="0" anchor="ctr"/>
          <a:lstStyle>
            <a:lvl1pPr algn="ctr">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endParaRPr lang="zh-CN" altLang="en-US"/>
          </a:p>
        </p:txBody>
      </p:sp>
      <p:sp>
        <p:nvSpPr>
          <p:cNvPr id="6" name="灯片编号占位符 5"/>
          <p:cNvSpPr>
            <a:spLocks noGrp="1"/>
          </p:cNvSpPr>
          <p:nvPr>
            <p:ph type="sldNum" sz="quarter" idx="4"/>
          </p:nvPr>
        </p:nvSpPr>
        <p:spPr>
          <a:xfrm>
            <a:off x="6553200" y="5296962"/>
            <a:ext cx="2133600" cy="304271"/>
          </a:xfrm>
          <a:prstGeom prst="rect">
            <a:avLst/>
          </a:prstGeom>
        </p:spPr>
        <p:txBody>
          <a:bodyPr vert="horz" lIns="91440" tIns="45720" rIns="91440" bIns="45720" rtlCol="0" anchor="ctr"/>
          <a:lstStyle>
            <a:lvl1pPr algn="r">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fld id="{ADE361C3-C043-4A6E-BDCE-8DA1E7D90A3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spcBef>
          <a:spcPct val="0"/>
        </a:spcBef>
        <a:buNone/>
        <a:defRPr sz="3600" b="1" kern="1200">
          <a:solidFill>
            <a:schemeClr val="accent1"/>
          </a:solidFill>
          <a:latin typeface="+mj-lt"/>
          <a:ea typeface="+mj-ea"/>
          <a:cs typeface="微软雅黑 Light" panose="020B0502040204020203" pitchFamily="34" charset="-122"/>
        </a:defRPr>
      </a:lvl1pPr>
    </p:titleStyle>
    <p:bodyStyle>
      <a:lvl1pPr marL="342900" indent="-342900" algn="l" defTabSz="914400" rtl="0" eaLnBrk="1" latinLnBrk="0" hangingPunct="1">
        <a:lnSpc>
          <a:spcPct val="120000"/>
        </a:lnSpc>
        <a:spcBef>
          <a:spcPts val="1200"/>
        </a:spcBef>
        <a:buFont typeface="Arial" panose="020B0604020202020204" pitchFamily="34" charset="0"/>
        <a:buChar char="•"/>
        <a:defRPr sz="2600" b="0" kern="1200">
          <a:solidFill>
            <a:schemeClr val="tx1">
              <a:lumMod val="75000"/>
              <a:lumOff val="25000"/>
            </a:schemeClr>
          </a:solidFill>
          <a:latin typeface="+mn-lt"/>
          <a:ea typeface="+mn-ea"/>
          <a:cs typeface="等线" panose="02010600030101010101" charset="-122"/>
        </a:defRPr>
      </a:lvl1pPr>
      <a:lvl2pPr marL="742950" indent="-285750" algn="l" defTabSz="914400" rtl="0" eaLnBrk="1" latinLnBrk="0" hangingPunct="1">
        <a:lnSpc>
          <a:spcPct val="120000"/>
        </a:lnSpc>
        <a:spcBef>
          <a:spcPct val="20000"/>
        </a:spcBef>
        <a:buFont typeface="Arial" panose="020B0604020202020204" pitchFamily="34" charset="0"/>
        <a:buChar char="–"/>
        <a:defRPr sz="2400" kern="1200">
          <a:solidFill>
            <a:schemeClr val="tx1">
              <a:lumMod val="75000"/>
              <a:lumOff val="25000"/>
            </a:schemeClr>
          </a:solidFill>
          <a:latin typeface="+mn-lt"/>
          <a:ea typeface="+mn-ea"/>
          <a:cs typeface="等线" panose="02010600030101010101"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2000" kern="1200">
          <a:solidFill>
            <a:schemeClr val="tx1">
              <a:lumMod val="75000"/>
              <a:lumOff val="25000"/>
            </a:schemeClr>
          </a:solidFill>
          <a:latin typeface="+mn-lt"/>
          <a:ea typeface="+mn-ea"/>
          <a:cs typeface="等线" panose="02010600030101010101"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等线" panose="02010600030101010101"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等线" panose="0201060003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tiff"/><Relationship Id="rId1" Type="http://schemas.openxmlformats.org/officeDocument/2006/relationships/image" Target="../media/image13.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image" Target="../media/image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image" Target="../media/image6.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image" Target="../media/image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8.emf"/></Relationships>
</file>

<file path=ppt/slides/_rels/slide9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85800" y="1470241"/>
            <a:ext cx="7772400" cy="1600685"/>
          </a:xfrm>
        </p:spPr>
        <p:txBody>
          <a:bodyPr>
            <a:noAutofit/>
          </a:bodyPr>
          <a:lstStyle/>
          <a:p>
            <a:pPr>
              <a:lnSpc>
                <a:spcPct val="110000"/>
              </a:lnSpc>
            </a:pPr>
            <a:r>
              <a:rPr kumimoji="1" lang="en-US" altLang="zh-CN" sz="3600" b="0" dirty="0"/>
              <a:t>Before-or-after atomicity, Serializability</a:t>
            </a:r>
            <a:br>
              <a:rPr kumimoji="1" lang="en-US" altLang="zh-CN" sz="3600" b="0" dirty="0"/>
            </a:br>
            <a:r>
              <a:rPr kumimoji="1" lang="en-US" altLang="zh-CN" sz="3600" b="0" dirty="0"/>
              <a:t>&amp; Transaction</a:t>
            </a:r>
            <a:endParaRPr kumimoji="1" lang="zh-CN" altLang="en-US" sz="3600" b="0" dirty="0">
              <a:latin typeface="+mn-lt"/>
            </a:endParaRPr>
          </a:p>
        </p:txBody>
      </p:sp>
      <p:pic>
        <p:nvPicPr>
          <p:cNvPr id="9" name="图片 8"/>
          <p:cNvPicPr>
            <a:picLocks noChangeAspect="1"/>
          </p:cNvPicPr>
          <p:nvPr/>
        </p:nvPicPr>
        <p:blipFill>
          <a:blip r:embed="rId1" cstate="screen">
            <a:duotone>
              <a:schemeClr val="accent1">
                <a:shade val="45000"/>
                <a:satMod val="135000"/>
              </a:schemeClr>
              <a:prstClr val="white"/>
            </a:duotone>
          </a:blip>
          <a:stretch>
            <a:fillRect/>
          </a:stretch>
        </p:blipFill>
        <p:spPr>
          <a:xfrm>
            <a:off x="5652120" y="252561"/>
            <a:ext cx="1362088" cy="492009"/>
          </a:xfrm>
          <a:prstGeom prst="rect">
            <a:avLst/>
          </a:prstGeom>
        </p:spPr>
      </p:pic>
      <p:sp>
        <p:nvSpPr>
          <p:cNvPr id="7" name="副标题 2"/>
          <p:cNvSpPr txBox="1"/>
          <p:nvPr/>
        </p:nvSpPr>
        <p:spPr>
          <a:xfrm>
            <a:off x="467544" y="252559"/>
            <a:ext cx="3240360" cy="504056"/>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200"/>
              </a:spcBef>
              <a:buFont typeface="Arial" panose="020B0604020202020204" pitchFamily="34" charset="0"/>
              <a:buNone/>
              <a:defRPr sz="2600" b="0" kern="1200">
                <a:solidFill>
                  <a:schemeClr val="tx1">
                    <a:tint val="75000"/>
                  </a:schemeClr>
                </a:solidFill>
                <a:latin typeface="+mn-ea"/>
                <a:ea typeface="+mn-ea"/>
                <a:cs typeface="等线" panose="02010600030101010101" charset="-122"/>
              </a:defRPr>
            </a:lvl1pPr>
            <a:lvl2pPr marL="457200" indent="0" algn="ctr" defTabSz="914400" rtl="0" eaLnBrk="1" latinLnBrk="0" hangingPunct="1">
              <a:lnSpc>
                <a:spcPct val="120000"/>
              </a:lnSpc>
              <a:spcBef>
                <a:spcPct val="20000"/>
              </a:spcBef>
              <a:buFont typeface="Arial" panose="020B0604020202020204" pitchFamily="34" charset="0"/>
              <a:buNone/>
              <a:defRPr sz="2400" kern="1200">
                <a:solidFill>
                  <a:schemeClr val="tx1">
                    <a:tint val="75000"/>
                  </a:schemeClr>
                </a:solidFill>
                <a:latin typeface="+mn-ea"/>
                <a:ea typeface="+mn-ea"/>
                <a:cs typeface="等线" panose="02010600030101010101" charset="-122"/>
              </a:defRPr>
            </a:lvl2pPr>
            <a:lvl3pPr marL="914400" indent="0" algn="ctr" defTabSz="914400" rtl="0" eaLnBrk="1" latinLnBrk="0" hangingPunct="1">
              <a:lnSpc>
                <a:spcPct val="120000"/>
              </a:lnSpc>
              <a:spcBef>
                <a:spcPct val="20000"/>
              </a:spcBef>
              <a:buFont typeface="Arial" panose="020B0604020202020204" pitchFamily="34" charset="0"/>
              <a:buNone/>
              <a:defRPr sz="2000" kern="1200">
                <a:solidFill>
                  <a:schemeClr val="tx1">
                    <a:tint val="75000"/>
                  </a:schemeClr>
                </a:solidFill>
                <a:latin typeface="+mn-ea"/>
                <a:ea typeface="+mn-ea"/>
                <a:cs typeface="等线" panose="02010600030101010101" charset="-122"/>
              </a:defRPr>
            </a:lvl3pPr>
            <a:lvl4pPr marL="13716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ea"/>
                <a:ea typeface="+mn-ea"/>
                <a:cs typeface="等线" panose="02010600030101010101" charset="-122"/>
              </a:defRPr>
            </a:lvl4pPr>
            <a:lvl5pPr marL="18288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ea"/>
                <a:ea typeface="+mn-ea"/>
                <a:cs typeface="等线" panose="02010600030101010101" charset="-122"/>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defRPr/>
            </a:pPr>
            <a:r>
              <a:rPr lang="en-US" altLang="zh-CN" sz="1400">
                <a:solidFill>
                  <a:srgbClr val="000000">
                    <a:lumMod val="75000"/>
                    <a:lumOff val="25000"/>
                  </a:srgbClr>
                </a:solidFill>
                <a:latin typeface="+mj-lt"/>
              </a:rPr>
              <a:t>SE3331-1 (2022 Fall)</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mj-lt"/>
              <a:ea typeface="微软雅黑" panose="020B0503020204020204" pitchFamily="34" charset="-122"/>
            </a:endParaRPr>
          </a:p>
        </p:txBody>
      </p:sp>
      <p:pic>
        <p:nvPicPr>
          <p:cNvPr id="8"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screen">
            <a:duotone>
              <a:schemeClr val="accent1">
                <a:shade val="45000"/>
                <a:satMod val="135000"/>
              </a:schemeClr>
              <a:prstClr val="white"/>
            </a:duotone>
          </a:blip>
          <a:srcRect/>
          <a:stretch>
            <a:fillRect/>
          </a:stretch>
        </p:blipFill>
        <p:spPr bwMode="auto">
          <a:xfrm>
            <a:off x="7164288" y="282539"/>
            <a:ext cx="1642840" cy="432048"/>
          </a:xfrm>
          <a:prstGeom prst="rect">
            <a:avLst/>
          </a:prstGeom>
          <a:noFill/>
        </p:spPr>
      </p:pic>
      <p:sp>
        <p:nvSpPr>
          <p:cNvPr id="10" name="副标题 5"/>
          <p:cNvSpPr>
            <a:spLocks noGrp="1"/>
          </p:cNvSpPr>
          <p:nvPr>
            <p:ph type="subTitle" idx="1"/>
          </p:nvPr>
        </p:nvSpPr>
        <p:spPr>
          <a:xfrm>
            <a:off x="685800" y="3412362"/>
            <a:ext cx="7772400" cy="1461362"/>
          </a:xfrm>
        </p:spPr>
        <p:txBody>
          <a:bodyPr>
            <a:noAutofit/>
          </a:bodyPr>
          <a:lstStyle/>
          <a:p>
            <a:pPr>
              <a:lnSpc>
                <a:spcPct val="150000"/>
              </a:lnSpc>
              <a:spcBef>
                <a:spcPts val="0"/>
              </a:spcBef>
            </a:pPr>
            <a:r>
              <a:rPr kumimoji="1" lang="en-US" altLang="zh-CN" sz="1800" dirty="0">
                <a:solidFill>
                  <a:schemeClr val="tx1">
                    <a:lumMod val="75000"/>
                    <a:lumOff val="25000"/>
                  </a:schemeClr>
                </a:solidFill>
                <a:latin typeface="+mj-lt"/>
              </a:rPr>
              <a:t>Yubin</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Xia</a:t>
            </a:r>
            <a:endParaRPr kumimoji="1" lang="en-US" altLang="zh-CN" sz="1800" dirty="0">
              <a:solidFill>
                <a:schemeClr val="tx1">
                  <a:lumMod val="75000"/>
                  <a:lumOff val="25000"/>
                </a:schemeClr>
              </a:solidFill>
              <a:latin typeface="+mj-lt"/>
            </a:endParaRPr>
          </a:p>
          <a:p>
            <a:pPr>
              <a:lnSpc>
                <a:spcPct val="150000"/>
              </a:lnSpc>
              <a:spcBef>
                <a:spcPts val="0"/>
              </a:spcBef>
            </a:pPr>
            <a:r>
              <a:rPr kumimoji="1" lang="en-US" altLang="zh-CN" sz="1800" dirty="0">
                <a:solidFill>
                  <a:schemeClr val="tx1">
                    <a:lumMod val="75000"/>
                    <a:lumOff val="25000"/>
                  </a:schemeClr>
                </a:solidFill>
                <a:latin typeface="+mj-lt"/>
              </a:rPr>
              <a:t>IPADS,</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Shanghai</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Jiao</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Tong</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University</a:t>
            </a:r>
            <a:endParaRPr kumimoji="1" lang="en-US" altLang="zh-CN" sz="1800" dirty="0">
              <a:solidFill>
                <a:schemeClr val="tx1">
                  <a:lumMod val="75000"/>
                  <a:lumOff val="25000"/>
                </a:schemeClr>
              </a:solidFill>
              <a:latin typeface="+mj-lt"/>
            </a:endParaRPr>
          </a:p>
          <a:p>
            <a:pPr>
              <a:lnSpc>
                <a:spcPct val="150000"/>
              </a:lnSpc>
              <a:spcBef>
                <a:spcPts val="0"/>
              </a:spcBef>
            </a:pPr>
            <a:r>
              <a:rPr kumimoji="1" lang="en-US" altLang="zh-CN" sz="1800" dirty="0">
                <a:solidFill>
                  <a:schemeClr val="tx1">
                    <a:lumMod val="50000"/>
                    <a:lumOff val="50000"/>
                  </a:schemeClr>
                </a:solidFill>
                <a:latin typeface="+mj-lt"/>
              </a:rPr>
              <a:t>https://</a:t>
            </a:r>
            <a:r>
              <a:rPr kumimoji="1" lang="en-US" altLang="zh-CN" sz="1800" dirty="0" err="1">
                <a:solidFill>
                  <a:schemeClr val="tx1">
                    <a:lumMod val="50000"/>
                    <a:lumOff val="50000"/>
                  </a:schemeClr>
                </a:solidFill>
                <a:latin typeface="+mj-lt"/>
              </a:rPr>
              <a:t>www.sjtu.edu.cn</a:t>
            </a:r>
            <a:endParaRPr kumimoji="1" lang="en-GB" altLang="zh-CN" sz="1800" dirty="0">
              <a:solidFill>
                <a:schemeClr val="tx1">
                  <a:lumMod val="50000"/>
                  <a:lumOff val="50000"/>
                </a:schemeClr>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2000" advTm="11626"/>
    </mc:Choice>
    <mc:Fallback>
      <p:transition spd="slow" advTm="116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Core problem: </a:t>
            </a:r>
            <a:r>
              <a:rPr kumimoji="1" lang="en-US" altLang="zh-CN" b="0" dirty="0"/>
              <a:t>atomicity of the + operator </a:t>
            </a:r>
            <a:endParaRPr kumimoji="1" lang="zh-CN" altLang="en-US" dirty="0"/>
          </a:p>
        </p:txBody>
      </p:sp>
      <p:sp>
        <p:nvSpPr>
          <p:cNvPr id="3" name="内容占位符 2"/>
          <p:cNvSpPr>
            <a:spLocks noGrp="1"/>
          </p:cNvSpPr>
          <p:nvPr>
            <p:ph idx="1"/>
          </p:nvPr>
        </p:nvSpPr>
        <p:spPr>
          <a:xfrm>
            <a:off x="302840" y="1129308"/>
            <a:ext cx="8841160" cy="3771636"/>
          </a:xfrm>
        </p:spPr>
        <p:txBody>
          <a:bodyPr/>
          <a:lstStyle/>
          <a:p>
            <a:r>
              <a:rPr kumimoji="1" lang="en-US" altLang="zh-CN" dirty="0"/>
              <a:t>Example</a:t>
            </a:r>
            <a:r>
              <a:rPr kumimoji="1" lang="en-US" altLang="zh-CN" b="0" dirty="0"/>
              <a:t>: consider </a:t>
            </a:r>
            <a:r>
              <a:rPr kumimoji="1" lang="en-US" altLang="zh-CN" dirty="0"/>
              <a:t>two</a:t>
            </a:r>
            <a:r>
              <a:rPr kumimoji="1" lang="en-US" altLang="zh-CN" b="0" dirty="0"/>
              <a:t> threads </a:t>
            </a:r>
            <a:r>
              <a:rPr kumimoji="1" lang="en-US" altLang="zh-CN" dirty="0"/>
              <a:t>access the same account concurrently</a:t>
            </a:r>
            <a:endParaRPr kumimoji="1" lang="en-US" altLang="zh-CN" dirty="0"/>
          </a:p>
          <a:p>
            <a:r>
              <a:rPr kumimoji="1" lang="en-US" altLang="zh-CN" dirty="0"/>
              <a:t>Why would this happen? </a:t>
            </a:r>
            <a:endParaRPr kumimoji="1" lang="en-US" altLang="zh-CN" dirty="0"/>
          </a:p>
          <a:p>
            <a:pPr lvl="1"/>
            <a:r>
              <a:rPr kumimoji="1" lang="en-US" altLang="zh-CN" dirty="0"/>
              <a:t>The </a:t>
            </a:r>
            <a:r>
              <a:rPr kumimoji="1" lang="en-US" altLang="zh-CN" dirty="0">
                <a:latin typeface="Consolas" panose="020B0609020204030204" pitchFamily="49" charset="0"/>
                <a:cs typeface="Consolas" panose="020B0609020204030204" pitchFamily="49" charset="0"/>
              </a:rPr>
              <a:t>deposit</a:t>
            </a:r>
            <a:r>
              <a:rPr kumimoji="1" lang="en-US" altLang="zh-CN" dirty="0"/>
              <a:t> function is </a:t>
            </a:r>
            <a:r>
              <a:rPr kumimoji="1" lang="en-US" altLang="zh-CN" b="1" dirty="0">
                <a:solidFill>
                  <a:srgbClr val="C00000"/>
                </a:solidFill>
              </a:rPr>
              <a:t>not atomic</a:t>
            </a:r>
            <a:endParaRPr kumimoji="1" lang="en-US" altLang="zh-CN" b="1" dirty="0">
              <a:solidFill>
                <a:srgbClr val="C00000"/>
              </a:solidFill>
            </a:endParaRPr>
          </a:p>
          <a:p>
            <a:pPr lvl="2">
              <a:buClr>
                <a:schemeClr val="tx1"/>
              </a:buClr>
            </a:pPr>
            <a:r>
              <a:rPr kumimoji="1" lang="en-US" altLang="zh-CN" sz="1600" b="1" dirty="0">
                <a:solidFill>
                  <a:srgbClr val="C00000"/>
                </a:solidFill>
              </a:rPr>
              <a:t> </a:t>
            </a:r>
            <a:r>
              <a:rPr kumimoji="1" lang="en-US" altLang="zh-CN" sz="1600" dirty="0">
                <a:solidFill>
                  <a:schemeClr val="tx1"/>
                </a:solidFill>
              </a:rPr>
              <a:t>Because CPU can only guarantee the atomicity of </a:t>
            </a:r>
            <a:r>
              <a:rPr kumimoji="1" lang="en-US" altLang="zh-CN" sz="1600" dirty="0">
                <a:solidFill>
                  <a:srgbClr val="FF0000"/>
                </a:solidFill>
              </a:rPr>
              <a:t>one instruction (</a:t>
            </a:r>
            <a:r>
              <a:rPr kumimoji="1" lang="zh-CN" altLang="en-US" sz="1600" dirty="0">
                <a:solidFill>
                  <a:srgbClr val="FF0000"/>
                </a:solidFill>
              </a:rPr>
              <a:t>而一行运算一般涉及到多个指令</a:t>
            </a:r>
            <a:r>
              <a:rPr kumimoji="1" lang="en-US" altLang="zh-CN" sz="1600" dirty="0">
                <a:solidFill>
                  <a:srgbClr val="FF0000"/>
                </a:solidFill>
              </a:rPr>
              <a:t>)</a:t>
            </a:r>
            <a:endParaRPr kumimoji="1" lang="zh-CN" altLang="en-US" sz="1600" dirty="0">
              <a:solidFill>
                <a:schemeClr val="tx1"/>
              </a:solidFill>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矩形 4"/>
          <p:cNvSpPr/>
          <p:nvPr/>
        </p:nvSpPr>
        <p:spPr>
          <a:xfrm>
            <a:off x="754194" y="3613834"/>
            <a:ext cx="3481158"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6" name="矩形 5"/>
          <p:cNvSpPr/>
          <p:nvPr/>
        </p:nvSpPr>
        <p:spPr>
          <a:xfrm>
            <a:off x="5292080" y="3257198"/>
            <a:ext cx="2795193" cy="1359603"/>
          </a:xfrm>
          <a:prstGeom prst="rect">
            <a:avLst/>
          </a:prstGeom>
          <a:ln w="3810">
            <a:solidFill>
              <a:schemeClr val="tx1"/>
            </a:solidFill>
          </a:ln>
        </p:spPr>
        <p:txBody>
          <a:bodyPr wrap="square">
            <a:spAutoFit/>
          </a:bodyPr>
          <a:lstStyle/>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mov    acct,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t>
            </a:r>
            <a:endParaRPr lang="en-US" altLang="zh-CN" dirty="0">
              <a:latin typeface="Courier New" panose="02070309020205020404" charset="0"/>
              <a:ea typeface="MS PGothic" panose="020B0600070205080204" pitchFamily="34" charset="-128"/>
              <a:cs typeface="Courier New" panose="02070309020205020404" charset="0"/>
            </a:endParaRPr>
          </a:p>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add    $amt,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t>
            </a:r>
            <a:endParaRPr lang="en-US" altLang="zh-CN" dirty="0">
              <a:latin typeface="Courier New" panose="02070309020205020404" charset="0"/>
              <a:ea typeface="MS PGothic" panose="020B0600070205080204" pitchFamily="34" charset="-128"/>
              <a:cs typeface="Courier New" panose="02070309020205020404" charset="0"/>
            </a:endParaRPr>
          </a:p>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mov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acct </a:t>
            </a:r>
            <a:endParaRPr lang="en-US" altLang="zh-CN" dirty="0">
              <a:latin typeface="Courier New" panose="02070309020205020404" charset="0"/>
              <a:ea typeface="MS PGothic" panose="020B0600070205080204" pitchFamily="34" charset="-128"/>
              <a:cs typeface="Courier New" panose="02070309020205020404" charset="0"/>
            </a:endParaRPr>
          </a:p>
        </p:txBody>
      </p:sp>
      <p:sp>
        <p:nvSpPr>
          <p:cNvPr id="7" name="矩形 6"/>
          <p:cNvSpPr/>
          <p:nvPr/>
        </p:nvSpPr>
        <p:spPr>
          <a:xfrm>
            <a:off x="1117477" y="4305638"/>
            <a:ext cx="2715423" cy="369332"/>
          </a:xfrm>
          <a:prstGeom prst="rect">
            <a:avLst/>
          </a:prstGeom>
        </p:spPr>
        <p:txBody>
          <a:bodyPr wrap="none">
            <a:spAutoFit/>
          </a:bodyPr>
          <a:lstStyle/>
          <a:p>
            <a:r>
              <a:rPr kumimoji="1" lang="en-US" altLang="zh-CN" dirty="0"/>
              <a:t>Developer’s written code</a:t>
            </a:r>
            <a:endParaRPr lang="zh-CN" altLang="en-US" dirty="0"/>
          </a:p>
        </p:txBody>
      </p:sp>
      <p:sp>
        <p:nvSpPr>
          <p:cNvPr id="8" name="矩形 7"/>
          <p:cNvSpPr/>
          <p:nvPr/>
        </p:nvSpPr>
        <p:spPr>
          <a:xfrm>
            <a:off x="5216548" y="4629276"/>
            <a:ext cx="2946256" cy="369332"/>
          </a:xfrm>
          <a:prstGeom prst="rect">
            <a:avLst/>
          </a:prstGeom>
        </p:spPr>
        <p:txBody>
          <a:bodyPr wrap="none">
            <a:spAutoFit/>
          </a:bodyPr>
          <a:lstStyle/>
          <a:p>
            <a:r>
              <a:rPr kumimoji="1" lang="en-US" altLang="zh-CN" dirty="0"/>
              <a:t>Compiler’s generated code</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1657350" y="2457450"/>
            <a:ext cx="58293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r>
              <a:rPr lang="en-US" altLang="zh-CN" kern="0" dirty="0">
                <a:solidFill>
                  <a:srgbClr val="BE384B"/>
                </a:solidFill>
                <a:ea typeface="+mn-ea"/>
              </a:rPr>
              <a:t>Question: what are the drawbacks of 2PL? </a:t>
            </a:r>
            <a:endParaRPr lang="en-US" altLang="zh-CN" kern="0" dirty="0">
              <a:solidFill>
                <a:srgbClr val="BE384B"/>
              </a:solidFill>
              <a:ea typeface="+mn-ea"/>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Deadlock</a:t>
            </a:r>
            <a:endParaRPr kumimoji="1" lang="zh-CN" altLang="en-US" dirty="0"/>
          </a:p>
        </p:txBody>
      </p:sp>
      <p:sp>
        <p:nvSpPr>
          <p:cNvPr id="3" name="内容占位符 2"/>
          <p:cNvSpPr>
            <a:spLocks noGrp="1"/>
          </p:cNvSpPr>
          <p:nvPr>
            <p:ph idx="1"/>
          </p:nvPr>
        </p:nvSpPr>
        <p:spPr/>
        <p:txBody>
          <a:bodyPr/>
          <a:lstStyle/>
          <a:p>
            <a:r>
              <a:rPr kumimoji="1" lang="en-US" altLang="zh-CN" dirty="0"/>
              <a:t>Two-phase lock is </a:t>
            </a:r>
            <a:r>
              <a:rPr kumimoji="1" lang="en-US" altLang="zh-CN" dirty="0">
                <a:ea typeface="MS PGothic" panose="020B0600070205080204" pitchFamily="34" charset="-128"/>
              </a:rPr>
              <a:t>p</a:t>
            </a:r>
            <a:r>
              <a:rPr lang="en-US" altLang="zh-CN" dirty="0">
                <a:ea typeface="MS PGothic" panose="020B0600070205080204" pitchFamily="34" charset="-128"/>
              </a:rPr>
              <a:t>essimistic(</a:t>
            </a:r>
            <a:r>
              <a:rPr lang="zh-CN" altLang="en-US" dirty="0">
                <a:ea typeface="宋体" panose="02010600030101010101" pitchFamily="2" charset="-122"/>
              </a:rPr>
              <a:t>悲观的</a:t>
            </a:r>
            <a:r>
              <a:rPr lang="en-US" altLang="zh-CN" dirty="0">
                <a:ea typeface="MS PGothic" panose="020B0600070205080204" pitchFamily="34" charset="-128"/>
              </a:rPr>
              <a:t>):</a:t>
            </a:r>
            <a:endParaRPr lang="en-US" altLang="zh-CN" dirty="0">
              <a:ea typeface="MS PGothic" panose="020B0600070205080204" pitchFamily="34" charset="-128"/>
            </a:endParaRPr>
          </a:p>
          <a:p>
            <a:pPr lvl="1"/>
            <a:r>
              <a:rPr kumimoji="1" lang="en-US" altLang="zh-CN" dirty="0">
                <a:ea typeface="MS PGothic" panose="020B0600070205080204" pitchFamily="34" charset="-128"/>
              </a:rPr>
              <a:t>Before proceed, each TX must wait for conflicting TX to release the lock</a:t>
            </a:r>
            <a:endParaRPr kumimoji="1" lang="en-US" altLang="zh-CN" dirty="0">
              <a:ea typeface="MS PGothic" panose="020B0600070205080204" pitchFamily="34" charset="-128"/>
            </a:endParaRPr>
          </a:p>
          <a:p>
            <a:pPr lvl="1"/>
            <a:r>
              <a:rPr kumimoji="1" lang="en-US" altLang="zh-CN" dirty="0">
                <a:ea typeface="MS PGothic" panose="020B0600070205080204" pitchFamily="34" charset="-128"/>
              </a:rPr>
              <a:t>What can happen if two TX are waiting for each other? </a:t>
            </a:r>
            <a:endParaRPr kumimoji="1" lang="zh-CN" altLang="en-US"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Deadlock: what if Thread 1 first acquires lock[a]?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graphicFrame>
        <p:nvGraphicFramePr>
          <p:cNvPr id="5" name="表格 29"/>
          <p:cNvGraphicFramePr>
            <a:graphicFrameLocks noGrp="1"/>
          </p:cNvGraphicFramePr>
          <p:nvPr/>
        </p:nvGraphicFramePr>
        <p:xfrm>
          <a:off x="683894" y="1069901"/>
          <a:ext cx="8460425" cy="502920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Acquire(lock[a])</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en-US" altLang="zh-CN" sz="1400" b="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Read(a)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Write(a) = 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b="1" dirty="0">
                          <a:solidFill>
                            <a:srgbClr val="C00000"/>
                          </a:solidFill>
                          <a:latin typeface="+mj-lt"/>
                        </a:rPr>
                        <a:t>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Release(lock[b])</a:t>
                      </a:r>
                      <a:endParaRPr lang="zh-CN" altLang="en-US" sz="1400" kern="1200" dirty="0">
                        <a:solidFill>
                          <a:schemeClr val="tx1"/>
                        </a:solidFill>
                        <a:highlight>
                          <a:srgbClr val="FFFF00"/>
                        </a:highligh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Acquire(lock[b])</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dirty="0">
                          <a:solidFill>
                            <a:schemeClr val="tx1"/>
                          </a:solidFill>
                          <a:latin typeface="+mj-lt"/>
                        </a:rPr>
                        <a:t>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latin typeface="+mn-lt"/>
                          <a:ea typeface="+mn-ea"/>
                          <a:cs typeface="+mn-cs"/>
                        </a:rPr>
                        <a:t>Read(b) = 20 </a:t>
                      </a:r>
                      <a:endParaRPr lang="zh-CN" altLang="en-US" sz="1400" kern="1200" dirty="0">
                        <a:solidFill>
                          <a:schemeClr val="tx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Acquire(lock[a])</a:t>
                      </a:r>
                      <a:endParaRPr lang="zh-CN" altLang="en-US" sz="1400" kern="1200" dirty="0">
                        <a:solidFill>
                          <a:schemeClr val="tx1"/>
                        </a:solidFill>
                        <a:highlight>
                          <a:srgbClr val="FFFF00"/>
                        </a:highligh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latin typeface="+mn-lt"/>
                          <a:ea typeface="+mn-ea"/>
                          <a:cs typeface="+mn-cs"/>
                        </a:rPr>
                        <a:t>Read(a) = 0 </a:t>
                      </a:r>
                      <a:endParaRPr lang="zh-CN" altLang="en-US" sz="1400" kern="1200" dirty="0">
                        <a:solidFill>
                          <a:schemeClr val="tx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Release(lock[a])</a:t>
                      </a:r>
                      <a:endParaRPr lang="zh-CN" altLang="en-US" sz="1400" kern="1200" dirty="0">
                        <a:solidFill>
                          <a:schemeClr val="tx1"/>
                        </a:solidFill>
                        <a:highlight>
                          <a:srgbClr val="FFFF00"/>
                        </a:highligh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dirty="0">
                          <a:solidFill>
                            <a:schemeClr val="tx1"/>
                          </a:solidFill>
                          <a:latin typeface="+mj-lt"/>
                        </a:rPr>
                        <a:t>0</a:t>
                      </a:r>
                      <a:endParaRPr lang="en-US" altLang="zh-CN" sz="1400" dirty="0">
                        <a:solidFill>
                          <a:schemeClr val="tx1"/>
                        </a:solidFill>
                        <a:latin typeface="+mj-lt"/>
                      </a:endParaRPr>
                    </a:p>
                    <a:p>
                      <a:pPr algn="ctr">
                        <a:lnSpc>
                          <a:spcPct val="100000"/>
                        </a:lnSpc>
                      </a:pPr>
                      <a:r>
                        <a:rPr lang="en-US" altLang="zh-CN" sz="1400" dirty="0">
                          <a:solidFill>
                            <a:schemeClr val="tx1"/>
                          </a:solidFill>
                          <a:latin typeface="+mj-lt"/>
                        </a:rPr>
                        <a:t>0</a:t>
                      </a:r>
                      <a:endParaRPr lang="en-US" altLang="zh-CN" sz="1400" dirty="0">
                        <a:solidFill>
                          <a:schemeClr val="tx1"/>
                        </a:solidFill>
                        <a:latin typeface="+mj-lt"/>
                      </a:endParaRPr>
                    </a:p>
                    <a:p>
                      <a:pPr algn="ctr">
                        <a:lnSpc>
                          <a:spcPct val="100000"/>
                        </a:lnSpc>
                      </a:pPr>
                      <a:r>
                        <a:rPr lang="en-US" altLang="zh-CN" sz="1400" dirty="0">
                          <a:solidFill>
                            <a:schemeClr val="tx1"/>
                          </a:solidFill>
                          <a:latin typeface="+mj-lt"/>
                        </a:rPr>
                        <a:t>0</a:t>
                      </a:r>
                      <a:endParaRPr lang="en-US" altLang="zh-CN" sz="1400" dirty="0">
                        <a:solidFill>
                          <a:schemeClr val="tx1"/>
                        </a:solidFill>
                        <a:latin typeface="+mj-lt"/>
                      </a:endParaRPr>
                    </a:p>
                    <a:p>
                      <a:pPr algn="ctr">
                        <a:lnSpc>
                          <a:spcPct val="100000"/>
                        </a:lnSpc>
                      </a:pPr>
                      <a:r>
                        <a:rPr lang="en-US" altLang="zh-CN" sz="1400" dirty="0">
                          <a:solidFill>
                            <a:schemeClr val="tx1"/>
                          </a:solidFill>
                          <a:latin typeface="+mj-lt"/>
                        </a:rPr>
                        <a:t>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en-US" altLang="zh-CN" sz="1400" b="1" dirty="0">
                        <a:solidFill>
                          <a:srgbClr val="C00000"/>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Deadlock: what if Thread 1 first acquires lock[a]? </a:t>
            </a:r>
            <a:endParaRPr kumimoji="1" lang="zh-CN" altLang="en-US" dirty="0"/>
          </a:p>
        </p:txBody>
      </p:sp>
      <p:sp>
        <p:nvSpPr>
          <p:cNvPr id="3" name="内容占位符 2"/>
          <p:cNvSpPr>
            <a:spLocks noGrp="1"/>
          </p:cNvSpPr>
          <p:nvPr>
            <p:ph idx="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graphicFrame>
        <p:nvGraphicFramePr>
          <p:cNvPr id="5" name="表格 29"/>
          <p:cNvGraphicFramePr>
            <a:graphicFrameLocks noGrp="1"/>
          </p:cNvGraphicFramePr>
          <p:nvPr/>
        </p:nvGraphicFramePr>
        <p:xfrm>
          <a:off x="683894" y="1069901"/>
          <a:ext cx="8460425" cy="396240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b="1" dirty="0">
                          <a:solidFill>
                            <a:srgbClr val="C00000"/>
                          </a:solidFill>
                          <a:highlight>
                            <a:srgbClr val="FFFF00"/>
                          </a:highlight>
                          <a:latin typeface="+mj-lt"/>
                        </a:rPr>
                        <a:t>Acquire(lock[a])</a:t>
                      </a:r>
                      <a:endParaRPr lang="zh-CN" altLang="en-US" sz="1400" b="1" dirty="0">
                        <a:solidFill>
                          <a:srgbClr val="C00000"/>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Deadlock: what if Thread 1 first acquires lock[a]? </a:t>
            </a:r>
            <a:endParaRPr kumimoji="1" lang="zh-CN" altLang="en-US" dirty="0"/>
          </a:p>
        </p:txBody>
      </p:sp>
      <p:sp>
        <p:nvSpPr>
          <p:cNvPr id="3" name="内容占位符 2"/>
          <p:cNvSpPr>
            <a:spLocks noGrp="1"/>
          </p:cNvSpPr>
          <p:nvPr>
            <p:ph idx="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graphicFrame>
        <p:nvGraphicFramePr>
          <p:cNvPr id="5" name="表格 29"/>
          <p:cNvGraphicFramePr>
            <a:graphicFrameLocks noGrp="1"/>
          </p:cNvGraphicFramePr>
          <p:nvPr/>
        </p:nvGraphicFramePr>
        <p:xfrm>
          <a:off x="683894" y="1069901"/>
          <a:ext cx="8460425" cy="438912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b="1" dirty="0">
                          <a:solidFill>
                            <a:srgbClr val="C00000"/>
                          </a:solidFill>
                          <a:highlight>
                            <a:srgbClr val="FFFF00"/>
                          </a:highlight>
                          <a:latin typeface="+mj-lt"/>
                        </a:rPr>
                        <a:t>Acquire(lock[a])</a:t>
                      </a:r>
                      <a:endParaRPr lang="zh-CN" altLang="en-US" sz="1400" b="1" dirty="0">
                        <a:solidFill>
                          <a:srgbClr val="C00000"/>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a:t>
                      </a:r>
                      <a:endParaRPr lang="en-US" altLang="zh-CN" sz="1400" dirty="0">
                        <a:solidFill>
                          <a:schemeClr val="tx1"/>
                        </a:solidFill>
                        <a:latin typeface="+mj-lt"/>
                      </a:endParaRPr>
                    </a:p>
                    <a:p>
                      <a:pPr algn="ctr">
                        <a:lnSpc>
                          <a:spcPct val="100000"/>
                        </a:lnSpc>
                      </a:pPr>
                      <a:endParaRPr lang="en-US" altLang="zh-CN" sz="1400" dirty="0">
                        <a:solidFill>
                          <a:schemeClr val="tx1"/>
                        </a:solidFill>
                        <a:latin typeface="+mj-lt"/>
                      </a:endParaRPr>
                    </a:p>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latin typeface="+mj-lt"/>
                        </a:rPr>
                        <a:t>Read(a) = 10</a:t>
                      </a:r>
                      <a:endParaRPr lang="en-US" altLang="zh-CN" sz="1400" dirty="0">
                        <a:solidFill>
                          <a:schemeClr val="tx1"/>
                        </a:solidFill>
                        <a:latin typeface="+mj-lt"/>
                      </a:endParaRPr>
                    </a:p>
                    <a:p>
                      <a:pPr algn="ctr">
                        <a:lnSpc>
                          <a:spcPct val="100000"/>
                        </a:lnSpc>
                      </a:pPr>
                      <a:endParaRPr lang="en-US" altLang="zh-CN" sz="1400" dirty="0">
                        <a:solidFill>
                          <a:schemeClr val="tx1"/>
                        </a:solidFill>
                        <a:latin typeface="+mj-lt"/>
                      </a:endParaRPr>
                    </a:p>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en-US" altLang="zh-CN" sz="140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Deadlock: what if Thread 1 first acquires lock[a]? </a:t>
            </a:r>
            <a:endParaRPr kumimoji="1" lang="zh-CN" altLang="en-US" dirty="0"/>
          </a:p>
        </p:txBody>
      </p:sp>
      <p:sp>
        <p:nvSpPr>
          <p:cNvPr id="3" name="内容占位符 2"/>
          <p:cNvSpPr>
            <a:spLocks noGrp="1"/>
          </p:cNvSpPr>
          <p:nvPr>
            <p:ph idx="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graphicFrame>
        <p:nvGraphicFramePr>
          <p:cNvPr id="5" name="表格 29"/>
          <p:cNvGraphicFramePr>
            <a:graphicFrameLocks noGrp="1"/>
          </p:cNvGraphicFramePr>
          <p:nvPr/>
        </p:nvGraphicFramePr>
        <p:xfrm>
          <a:off x="683894" y="1069901"/>
          <a:ext cx="8460425" cy="481584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b="1" dirty="0">
                          <a:solidFill>
                            <a:srgbClr val="C00000"/>
                          </a:solidFill>
                          <a:highlight>
                            <a:srgbClr val="FFFF00"/>
                          </a:highlight>
                          <a:latin typeface="+mj-lt"/>
                        </a:rPr>
                        <a:t>Acquire(lock[a])</a:t>
                      </a:r>
                      <a:endParaRPr lang="zh-CN" altLang="en-US" sz="1400" b="1" dirty="0">
                        <a:solidFill>
                          <a:srgbClr val="C00000"/>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a:t>
                      </a:r>
                      <a:endParaRPr lang="en-US" altLang="zh-CN" sz="1400" dirty="0">
                        <a:solidFill>
                          <a:schemeClr val="tx1"/>
                        </a:solidFill>
                        <a:latin typeface="+mj-lt"/>
                      </a:endParaRPr>
                    </a:p>
                    <a:p>
                      <a:pPr algn="ctr">
                        <a:lnSpc>
                          <a:spcPct val="100000"/>
                        </a:lnSpc>
                      </a:pPr>
                      <a:endParaRPr lang="en-US" altLang="zh-CN" sz="140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rgbClr val="C00000"/>
                          </a:solidFill>
                          <a:highlight>
                            <a:srgbClr val="FFFF00"/>
                          </a:highlight>
                          <a:latin typeface="+mn-lt"/>
                          <a:ea typeface="+mn-ea"/>
                          <a:cs typeface="+mn-cs"/>
                        </a:rPr>
                        <a:t>Acquire(lock[a])</a:t>
                      </a:r>
                      <a:endParaRPr lang="zh-CN" altLang="en-US" sz="1400" b="1" kern="1200" dirty="0">
                        <a:solidFill>
                          <a:srgbClr val="C00000"/>
                        </a:solidFill>
                        <a:highlight>
                          <a:srgbClr val="FFFF00"/>
                        </a:highlight>
                        <a:latin typeface="+mn-lt"/>
                        <a:ea typeface="+mn-ea"/>
                        <a:cs typeface="+mn-cs"/>
                      </a:endParaRPr>
                    </a:p>
                    <a:p>
                      <a:pPr algn="ctr">
                        <a:lnSpc>
                          <a:spcPct val="100000"/>
                        </a:lnSpc>
                      </a:pPr>
                      <a:endParaRPr lang="en-US" altLang="zh-CN"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latin typeface="+mj-lt"/>
                        </a:rPr>
                        <a:t>Read(a) = 10</a:t>
                      </a:r>
                      <a:endParaRPr lang="en-US" altLang="zh-CN" sz="1400" dirty="0">
                        <a:solidFill>
                          <a:schemeClr val="tx1"/>
                        </a:solidFill>
                        <a:latin typeface="+mj-lt"/>
                      </a:endParaRPr>
                    </a:p>
                    <a:p>
                      <a:pPr algn="ctr">
                        <a:lnSpc>
                          <a:spcPct val="100000"/>
                        </a:lnSpc>
                      </a:pPr>
                      <a:endParaRPr lang="en-US" altLang="zh-CN" sz="140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rgbClr val="C00000"/>
                          </a:solidFill>
                          <a:highlight>
                            <a:srgbClr val="FFFF00"/>
                          </a:highlight>
                          <a:latin typeface="+mn-lt"/>
                          <a:ea typeface="+mn-ea"/>
                          <a:cs typeface="+mn-cs"/>
                        </a:rPr>
                        <a:t>Acquire(lock[b])</a:t>
                      </a:r>
                      <a:endParaRPr lang="zh-CN" altLang="en-US" sz="1400" b="1" kern="1200" dirty="0">
                        <a:solidFill>
                          <a:srgbClr val="C00000"/>
                        </a:solidFill>
                        <a:highlight>
                          <a:srgbClr val="FFFF00"/>
                        </a:highlight>
                        <a:latin typeface="+mn-lt"/>
                        <a:ea typeface="+mn-ea"/>
                        <a:cs typeface="+mn-cs"/>
                      </a:endParaRPr>
                    </a:p>
                    <a:p>
                      <a:pPr algn="ctr">
                        <a:lnSpc>
                          <a:spcPct val="100000"/>
                        </a:lnSpc>
                      </a:pPr>
                      <a:endParaRPr lang="en-US" altLang="zh-CN" sz="1400" dirty="0">
                        <a:solidFill>
                          <a:schemeClr val="tx1"/>
                        </a:solidFill>
                        <a:latin typeface="+mj-lt"/>
                      </a:endParaRPr>
                    </a:p>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en-US" altLang="zh-CN" sz="140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Deadlock: what if Thread 1 first acquires lock[a]? </a:t>
            </a:r>
            <a:endParaRPr kumimoji="1" lang="zh-CN" altLang="en-US" dirty="0"/>
          </a:p>
        </p:txBody>
      </p:sp>
      <p:sp>
        <p:nvSpPr>
          <p:cNvPr id="3" name="内容占位符 2"/>
          <p:cNvSpPr>
            <a:spLocks noGrp="1"/>
          </p:cNvSpPr>
          <p:nvPr>
            <p:ph idx="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graphicFrame>
        <p:nvGraphicFramePr>
          <p:cNvPr id="5" name="表格 29"/>
          <p:cNvGraphicFramePr>
            <a:graphicFrameLocks noGrp="1"/>
          </p:cNvGraphicFramePr>
          <p:nvPr/>
        </p:nvGraphicFramePr>
        <p:xfrm>
          <a:off x="683894" y="1069901"/>
          <a:ext cx="8460425" cy="502920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b="1" dirty="0">
                          <a:solidFill>
                            <a:srgbClr val="C00000"/>
                          </a:solidFill>
                          <a:highlight>
                            <a:srgbClr val="FFFF00"/>
                          </a:highlight>
                          <a:latin typeface="+mj-lt"/>
                        </a:rPr>
                        <a:t>Acquire(lock[a])</a:t>
                      </a:r>
                      <a:endParaRPr lang="zh-CN" altLang="en-US" sz="1400" b="1" dirty="0">
                        <a:solidFill>
                          <a:srgbClr val="C00000"/>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a:t>
                      </a:r>
                      <a:endParaRPr lang="en-US" altLang="zh-CN" sz="1400" dirty="0">
                        <a:solidFill>
                          <a:schemeClr val="tx1"/>
                        </a:solidFill>
                        <a:latin typeface="+mj-lt"/>
                      </a:endParaRPr>
                    </a:p>
                    <a:p>
                      <a:pPr algn="ctr">
                        <a:lnSpc>
                          <a:spcPct val="100000"/>
                        </a:lnSpc>
                      </a:pPr>
                      <a:endParaRPr lang="en-US" altLang="zh-CN" sz="140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rgbClr val="C00000"/>
                          </a:solidFill>
                          <a:highlight>
                            <a:srgbClr val="FFFF00"/>
                          </a:highlight>
                          <a:latin typeface="+mn-lt"/>
                          <a:ea typeface="+mn-ea"/>
                          <a:cs typeface="+mn-cs"/>
                        </a:rPr>
                        <a:t>Acquire(lock[a])</a:t>
                      </a:r>
                      <a:endParaRPr lang="zh-CN" altLang="en-US" sz="1400" b="1" kern="1200" dirty="0">
                        <a:solidFill>
                          <a:srgbClr val="C00000"/>
                        </a:solidFill>
                        <a:highlight>
                          <a:srgbClr val="FFFF00"/>
                        </a:highlight>
                        <a:latin typeface="+mn-lt"/>
                        <a:ea typeface="+mn-ea"/>
                        <a:cs typeface="+mn-cs"/>
                      </a:endParaRPr>
                    </a:p>
                    <a:p>
                      <a:pPr algn="ctr">
                        <a:lnSpc>
                          <a:spcPct val="100000"/>
                        </a:lnSpc>
                      </a:pPr>
                      <a:endParaRPr lang="en-US" altLang="zh-CN" sz="140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rgbClr val="C00000"/>
                          </a:solidFill>
                          <a:highlight>
                            <a:srgbClr val="FFFF00"/>
                          </a:highlight>
                          <a:latin typeface="+mn-lt"/>
                          <a:ea typeface="+mn-ea"/>
                          <a:cs typeface="+mn-cs"/>
                        </a:rPr>
                        <a:t>Acquire(lock[a])</a:t>
                      </a:r>
                      <a:endParaRPr lang="zh-CN" altLang="en-US" sz="1400" b="1" kern="1200" dirty="0">
                        <a:solidFill>
                          <a:srgbClr val="C00000"/>
                        </a:solidFill>
                        <a:highlight>
                          <a:srgbClr val="FFFF00"/>
                        </a:highlight>
                        <a:latin typeface="+mn-lt"/>
                        <a:ea typeface="+mn-ea"/>
                        <a:cs typeface="+mn-cs"/>
                      </a:endParaRPr>
                    </a:p>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latin typeface="+mj-lt"/>
                        </a:rPr>
                        <a:t>Read(a) = 10</a:t>
                      </a:r>
                      <a:endParaRPr lang="en-US" altLang="zh-CN" sz="1400" dirty="0">
                        <a:solidFill>
                          <a:schemeClr val="tx1"/>
                        </a:solidFill>
                        <a:latin typeface="+mj-lt"/>
                      </a:endParaRPr>
                    </a:p>
                    <a:p>
                      <a:pPr algn="ctr">
                        <a:lnSpc>
                          <a:spcPct val="100000"/>
                        </a:lnSpc>
                      </a:pPr>
                      <a:endParaRPr lang="en-US" altLang="zh-CN" sz="140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rgbClr val="C00000"/>
                          </a:solidFill>
                          <a:highlight>
                            <a:srgbClr val="FFFF00"/>
                          </a:highlight>
                          <a:latin typeface="+mn-lt"/>
                          <a:ea typeface="+mn-ea"/>
                          <a:cs typeface="+mn-cs"/>
                        </a:rPr>
                        <a:t>Acquire(lock[b])</a:t>
                      </a:r>
                      <a:endParaRPr lang="zh-CN" altLang="en-US" sz="1400" b="1" kern="1200" dirty="0">
                        <a:solidFill>
                          <a:srgbClr val="C00000"/>
                        </a:solidFill>
                        <a:highlight>
                          <a:srgbClr val="FFFF00"/>
                        </a:highlight>
                        <a:latin typeface="+mn-lt"/>
                        <a:ea typeface="+mn-ea"/>
                        <a:cs typeface="+mn-cs"/>
                      </a:endParaRPr>
                    </a:p>
                    <a:p>
                      <a:pPr algn="ctr">
                        <a:lnSpc>
                          <a:spcPct val="100000"/>
                        </a:lnSpc>
                      </a:pPr>
                      <a:endParaRPr lang="en-US" altLang="zh-CN" sz="140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rgbClr val="C00000"/>
                          </a:solidFill>
                          <a:highlight>
                            <a:srgbClr val="FFFF00"/>
                          </a:highlight>
                          <a:latin typeface="+mn-lt"/>
                          <a:ea typeface="+mn-ea"/>
                          <a:cs typeface="+mn-cs"/>
                        </a:rPr>
                        <a:t>Acquire(lock[b])</a:t>
                      </a:r>
                      <a:endParaRPr lang="zh-CN" altLang="en-US" sz="1400" b="1" kern="1200" dirty="0">
                        <a:solidFill>
                          <a:srgbClr val="C00000"/>
                        </a:solidFill>
                        <a:highlight>
                          <a:srgbClr val="FFFF00"/>
                        </a:highlight>
                        <a:latin typeface="+mn-lt"/>
                        <a:ea typeface="+mn-ea"/>
                        <a:cs typeface="+mn-cs"/>
                      </a:endParaRPr>
                    </a:p>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en-US" altLang="zh-CN" sz="140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
        <p:nvSpPr>
          <p:cNvPr id="6" name="Rectangle 4"/>
          <p:cNvSpPr/>
          <p:nvPr/>
        </p:nvSpPr>
        <p:spPr>
          <a:xfrm>
            <a:off x="1194435" y="3554095"/>
            <a:ext cx="6834505" cy="312420"/>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Question: can thread 0 or thread 1 finishes the execution? </a:t>
            </a:r>
            <a:endParaRPr lang="en-US" altLang="zh-CN" dirty="0">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Resolving deadlock</a:t>
            </a:r>
            <a:endParaRPr kumimoji="1" lang="zh-CN" altLang="en-US" dirty="0"/>
          </a:p>
        </p:txBody>
      </p:sp>
      <p:sp>
        <p:nvSpPr>
          <p:cNvPr id="3" name="内容占位符 2"/>
          <p:cNvSpPr>
            <a:spLocks noGrp="1"/>
          </p:cNvSpPr>
          <p:nvPr>
            <p:ph idx="1"/>
          </p:nvPr>
        </p:nvSpPr>
        <p:spPr>
          <a:xfrm>
            <a:off x="457200" y="1129308"/>
            <a:ext cx="8229600" cy="4356826"/>
          </a:xfrm>
        </p:spPr>
        <p:txBody>
          <a:bodyPr>
            <a:normAutofit/>
          </a:bodyPr>
          <a:lstStyle/>
          <a:p>
            <a:r>
              <a:rPr kumimoji="1" lang="en-US" altLang="zh-CN" dirty="0"/>
              <a:t>1. Acquire locks in a </a:t>
            </a:r>
            <a:r>
              <a:rPr kumimoji="1" lang="en-US" altLang="zh-CN" dirty="0">
                <a:solidFill>
                  <a:srgbClr val="FF0000"/>
                </a:solidFill>
              </a:rPr>
              <a:t>pre-defined</a:t>
            </a:r>
            <a:r>
              <a:rPr kumimoji="1" lang="en-US" altLang="zh-CN" dirty="0"/>
              <a:t> order</a:t>
            </a:r>
            <a:endParaRPr kumimoji="1" lang="en-US" altLang="zh-CN" dirty="0"/>
          </a:p>
          <a:p>
            <a:pPr lvl="1">
              <a:spcAft>
                <a:spcPts val="1000"/>
              </a:spcAft>
            </a:pPr>
            <a:r>
              <a:rPr kumimoji="1" lang="en-US" altLang="zh-CN" dirty="0"/>
              <a:t> Not support general TX: TX must know the read/write sets before execution</a:t>
            </a:r>
            <a:endParaRPr kumimoji="1" lang="en-US" altLang="zh-CN" dirty="0"/>
          </a:p>
          <a:p>
            <a:r>
              <a:rPr kumimoji="1" lang="en-US" altLang="zh-CN" dirty="0"/>
              <a:t>2. Detect deadlock by </a:t>
            </a:r>
            <a:r>
              <a:rPr kumimoji="1" lang="en-US" altLang="zh-CN" dirty="0">
                <a:solidFill>
                  <a:srgbClr val="FF0000"/>
                </a:solidFill>
              </a:rPr>
              <a:t>calculating the conflict graph</a:t>
            </a:r>
            <a:endParaRPr kumimoji="1" lang="en-US" altLang="zh-CN" dirty="0"/>
          </a:p>
          <a:p>
            <a:pPr lvl="1"/>
            <a:r>
              <a:rPr kumimoji="1" lang="en-US" altLang="zh-CN" dirty="0"/>
              <a:t>If </a:t>
            </a:r>
            <a:r>
              <a:rPr kumimoji="1" lang="en-US" altLang="zh-CN" dirty="0">
                <a:solidFill>
                  <a:srgbClr val="FF0000"/>
                </a:solidFill>
              </a:rPr>
              <a:t>there is a cycle, then there must be a deadlock</a:t>
            </a:r>
            <a:endParaRPr kumimoji="1" lang="en-US" altLang="zh-CN" dirty="0"/>
          </a:p>
          <a:p>
            <a:pPr lvl="1"/>
            <a:r>
              <a:rPr kumimoji="1" lang="en-US" altLang="zh-CN" dirty="0"/>
              <a:t>Abort one TX to break the cycle</a:t>
            </a:r>
            <a:endParaRPr kumimoji="1" lang="en-US" altLang="zh-CN" dirty="0"/>
          </a:p>
          <a:p>
            <a:pPr lvl="1">
              <a:spcAft>
                <a:spcPts val="1000"/>
              </a:spcAft>
            </a:pPr>
            <a:r>
              <a:rPr kumimoji="1" lang="en-US" altLang="zh-CN" dirty="0"/>
              <a:t>High cost for detection</a:t>
            </a:r>
            <a:endParaRPr kumimoji="1" lang="en-US" altLang="zh-CN" dirty="0"/>
          </a:p>
          <a:p>
            <a:r>
              <a:rPr kumimoji="1" lang="en-US" altLang="zh-CN" dirty="0"/>
              <a:t>3. Using heuristics (e.g., timestamp) to pre-abort the TXs</a:t>
            </a:r>
            <a:endParaRPr kumimoji="1" lang="en-US" altLang="zh-CN" dirty="0"/>
          </a:p>
          <a:p>
            <a:pPr lvl="1"/>
            <a:r>
              <a:rPr kumimoji="1" lang="en-US" altLang="zh-CN" dirty="0"/>
              <a:t>May have false positive, or live locks</a:t>
            </a:r>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Recap </a:t>
            </a:r>
            <a:r>
              <a:rPr kumimoji="1" lang="en-US" altLang="zh-CN" b="0" dirty="0"/>
              <a:t>data management in a distributed setting is hard</a:t>
            </a:r>
            <a:endParaRPr kumimoji="1" lang="zh-CN" altLang="en-US" b="0" dirty="0"/>
          </a:p>
        </p:txBody>
      </p:sp>
      <p:sp>
        <p:nvSpPr>
          <p:cNvPr id="3" name="内容占位符 2"/>
          <p:cNvSpPr>
            <a:spLocks noGrp="1"/>
          </p:cNvSpPr>
          <p:nvPr>
            <p:ph idx="1"/>
          </p:nvPr>
        </p:nvSpPr>
        <p:spPr/>
        <p:txBody>
          <a:bodyPr/>
          <a:lstStyle/>
          <a:p>
            <a:r>
              <a:rPr kumimoji="1" lang="en-US" altLang="zh-CN" dirty="0"/>
              <a:t>Need consider multiple atomicity</a:t>
            </a:r>
            <a:endParaRPr kumimoji="1" lang="en-US" altLang="zh-CN" dirty="0"/>
          </a:p>
          <a:p>
            <a:pPr lvl="1"/>
            <a:r>
              <a:rPr kumimoji="1" lang="en-US" altLang="zh-CN" b="1" dirty="0">
                <a:solidFill>
                  <a:srgbClr val="BE384B"/>
                </a:solidFill>
              </a:rPr>
              <a:t>All-or-nothing Atomicity,</a:t>
            </a:r>
            <a:r>
              <a:rPr kumimoji="1" lang="en-US" altLang="zh-CN" dirty="0"/>
              <a:t> when an action container multiple steps </a:t>
            </a:r>
            <a:endParaRPr kumimoji="1" lang="en-US" altLang="zh-CN" dirty="0"/>
          </a:p>
          <a:p>
            <a:pPr lvl="1"/>
            <a:r>
              <a:rPr kumimoji="1" lang="en-US" altLang="zh-CN" b="1" dirty="0">
                <a:solidFill>
                  <a:srgbClr val="BE384B"/>
                </a:solidFill>
              </a:rPr>
              <a:t>Before-or-after Atomicity , </a:t>
            </a:r>
            <a:r>
              <a:rPr kumimoji="1" lang="en-US" altLang="zh-CN" dirty="0">
                <a:solidFill>
                  <a:schemeClr val="tx1"/>
                </a:solidFill>
              </a:rPr>
              <a:t>when actions can run concurrently (this lecture)</a:t>
            </a:r>
            <a:endParaRPr kumimoji="1" lang="en-US" altLang="zh-CN" dirty="0">
              <a:solidFill>
                <a:schemeClr val="tx1"/>
              </a:solidFill>
            </a:endParaRPr>
          </a:p>
          <a:p>
            <a:r>
              <a:rPr kumimoji="1" lang="en-US" altLang="zh-CN" dirty="0">
                <a:solidFill>
                  <a:schemeClr val="tx1"/>
                </a:solidFill>
              </a:rPr>
              <a:t>To distinguish these, we typically use different terms </a:t>
            </a:r>
            <a:endParaRPr kumimoji="1" lang="en-US" altLang="zh-CN" dirty="0">
              <a:solidFill>
                <a:schemeClr val="tx1"/>
              </a:solidFill>
            </a:endParaRPr>
          </a:p>
          <a:p>
            <a:pPr lvl="1"/>
            <a:r>
              <a:rPr kumimoji="1" lang="en-US" altLang="zh-CN" dirty="0">
                <a:solidFill>
                  <a:srgbClr val="FF0000"/>
                </a:solidFill>
              </a:rPr>
              <a:t>Atomicity</a:t>
            </a:r>
            <a:r>
              <a:rPr kumimoji="1" lang="en-US" altLang="zh-CN" dirty="0">
                <a:solidFill>
                  <a:schemeClr val="tx1"/>
                </a:solidFill>
              </a:rPr>
              <a:t> -&gt; commonly known as </a:t>
            </a:r>
            <a:r>
              <a:rPr kumimoji="1" lang="en-US" altLang="zh-CN" dirty="0">
                <a:solidFill>
                  <a:srgbClr val="FF0000"/>
                </a:solidFill>
              </a:rPr>
              <a:t>all-or-nothing</a:t>
            </a:r>
            <a:endParaRPr kumimoji="1" lang="en-US" altLang="zh-CN" dirty="0">
              <a:solidFill>
                <a:srgbClr val="FF0000"/>
              </a:solidFill>
            </a:endParaRPr>
          </a:p>
          <a:p>
            <a:pPr lvl="1"/>
            <a:r>
              <a:rPr kumimoji="1" lang="en-US" altLang="zh-CN" dirty="0">
                <a:solidFill>
                  <a:srgbClr val="FF0000"/>
                </a:solidFill>
              </a:rPr>
              <a:t>Isolation</a:t>
            </a:r>
            <a:r>
              <a:rPr kumimoji="1" lang="en-US" altLang="zh-CN" dirty="0">
                <a:solidFill>
                  <a:schemeClr val="tx1"/>
                </a:solidFill>
              </a:rPr>
              <a:t> -&gt; common refer to </a:t>
            </a:r>
            <a:r>
              <a:rPr kumimoji="1" lang="en-US" altLang="zh-CN" dirty="0">
                <a:solidFill>
                  <a:srgbClr val="FF0000"/>
                </a:solidFill>
              </a:rPr>
              <a:t>before-or-after</a:t>
            </a:r>
            <a:r>
              <a:rPr kumimoji="1" lang="en-US" altLang="zh-CN" dirty="0">
                <a:solidFill>
                  <a:schemeClr val="tx1"/>
                </a:solidFill>
              </a:rPr>
              <a:t>  </a:t>
            </a:r>
            <a:endParaRPr kumimoji="1" lang="en-US" altLang="zh-CN" dirty="0">
              <a:solidFill>
                <a:schemeClr val="tx1"/>
              </a:solidFill>
            </a:endParaRPr>
          </a:p>
          <a:p>
            <a:r>
              <a:rPr kumimoji="1" lang="en-US" altLang="zh-CN" dirty="0">
                <a:solidFill>
                  <a:schemeClr val="tx1"/>
                </a:solidFill>
              </a:rPr>
              <a:t>Resolving all these issues are challenging for the developers </a:t>
            </a:r>
            <a:endParaRPr kumimoji="1" lang="en-US" altLang="zh-CN" dirty="0">
              <a:solidFill>
                <a:schemeClr val="tx1"/>
              </a:solidFill>
            </a:endParaRPr>
          </a:p>
          <a:p>
            <a:pPr lvl="1"/>
            <a:r>
              <a:rPr kumimoji="1" lang="en-US" altLang="zh-CN" dirty="0">
                <a:solidFill>
                  <a:schemeClr val="tx1"/>
                </a:solidFill>
              </a:rPr>
              <a:t>Logging, recovery, locking, deadlock, etc. </a:t>
            </a:r>
            <a:endParaRPr kumimoji="1" lang="en-US" altLang="zh-CN" dirty="0">
              <a:solidFill>
                <a:schemeClr val="tx1"/>
              </a:solidFill>
            </a:endParaRPr>
          </a:p>
          <a:p>
            <a:pPr lvl="1"/>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Rectangle 4"/>
          <p:cNvSpPr/>
          <p:nvPr/>
        </p:nvSpPr>
        <p:spPr>
          <a:xfrm>
            <a:off x="1655676" y="4653981"/>
            <a:ext cx="5832648" cy="1143000"/>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sz="24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Can we provide a systematic </a:t>
            </a:r>
            <a:r>
              <a:rPr lang="en-US" altLang="zh-CN" sz="2400" b="1" dirty="0">
                <a:solidFill>
                  <a:srgbClr val="BE384B"/>
                </a:solidFill>
                <a:latin typeface="微软雅黑" panose="020B0503020204020204" pitchFamily="34" charset="-122"/>
                <a:ea typeface="微软雅黑" panose="020B0503020204020204" pitchFamily="34" charset="-122"/>
                <a:cs typeface="Verdana" panose="020B0604030504040204" pitchFamily="34" charset="0"/>
              </a:rPr>
              <a:t>abstraction</a:t>
            </a:r>
            <a:r>
              <a:rPr lang="en-US" altLang="zh-CN" sz="24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 to </a:t>
            </a:r>
            <a:r>
              <a:rPr lang="en-US" altLang="zh-CN" sz="2400" b="1" dirty="0">
                <a:solidFill>
                  <a:srgbClr val="BE384B"/>
                </a:solidFill>
                <a:latin typeface="微软雅黑" panose="020B0503020204020204" pitchFamily="34" charset="-122"/>
                <a:ea typeface="微软雅黑" panose="020B0503020204020204" pitchFamily="34" charset="-122"/>
                <a:cs typeface="Verdana" panose="020B0604030504040204" pitchFamily="34" charset="0"/>
              </a:rPr>
              <a:t>simplify data management</a:t>
            </a:r>
            <a:r>
              <a:rPr lang="en-US" altLang="zh-CN" sz="24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 </a:t>
            </a:r>
            <a:endParaRPr lang="en-US" altLang="zh-CN" sz="2400" dirty="0">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989584" y="2621230"/>
            <a:ext cx="7307708" cy="2053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r>
              <a:rPr lang="en-US" altLang="zh-CN" kern="0">
                <a:solidFill>
                  <a:srgbClr val="BE384B"/>
                </a:solidFill>
                <a:ea typeface="+mn-ea"/>
              </a:rPr>
              <a:t>Transactions</a:t>
            </a:r>
            <a:endParaRPr kumimoji="0" lang="en-US" altLang="zh-CN" b="0" kern="0">
              <a:solidFill>
                <a:srgbClr val="BE384B"/>
              </a:solidFill>
              <a:latin typeface="Courier New" panose="02070309020205020404" charset="0"/>
              <a:ea typeface="+mn-ea"/>
              <a:cs typeface="Courier New" panose="02070309020205020404" charset="0"/>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Core problem: </a:t>
            </a:r>
            <a:r>
              <a:rPr kumimoji="1" lang="en-US" altLang="zh-CN" b="0" dirty="0"/>
              <a:t>atomicity of the + operator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矩形 4"/>
          <p:cNvSpPr/>
          <p:nvPr/>
        </p:nvSpPr>
        <p:spPr>
          <a:xfrm>
            <a:off x="320285" y="1102189"/>
            <a:ext cx="3240360"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6" name="矩形 5"/>
          <p:cNvSpPr/>
          <p:nvPr/>
        </p:nvSpPr>
        <p:spPr>
          <a:xfrm>
            <a:off x="4575524" y="970352"/>
            <a:ext cx="2795193" cy="1359603"/>
          </a:xfrm>
          <a:prstGeom prst="rect">
            <a:avLst/>
          </a:prstGeom>
          <a:ln w="3810">
            <a:solidFill>
              <a:schemeClr val="tx1"/>
            </a:solidFill>
          </a:ln>
        </p:spPr>
        <p:txBody>
          <a:bodyPr wrap="square">
            <a:spAutoFit/>
          </a:bodyPr>
          <a:lstStyle/>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mov    acct,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t>
            </a:r>
            <a:endParaRPr lang="en-US" altLang="zh-CN" dirty="0">
              <a:latin typeface="Courier New" panose="02070309020205020404" charset="0"/>
              <a:ea typeface="MS PGothic" panose="020B0600070205080204" pitchFamily="34" charset="-128"/>
              <a:cs typeface="Courier New" panose="02070309020205020404" charset="0"/>
            </a:endParaRPr>
          </a:p>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add    $amt,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t>
            </a:r>
            <a:endParaRPr lang="en-US" altLang="zh-CN" dirty="0">
              <a:latin typeface="Courier New" panose="02070309020205020404" charset="0"/>
              <a:ea typeface="MS PGothic" panose="020B0600070205080204" pitchFamily="34" charset="-128"/>
              <a:cs typeface="Courier New" panose="02070309020205020404" charset="0"/>
            </a:endParaRPr>
          </a:p>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mov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acct </a:t>
            </a:r>
            <a:endParaRPr lang="en-US" altLang="zh-CN" dirty="0">
              <a:latin typeface="Courier New" panose="02070309020205020404" charset="0"/>
              <a:ea typeface="MS PGothic" panose="020B0600070205080204" pitchFamily="34" charset="-128"/>
              <a:cs typeface="Courier New" panose="02070309020205020404" charset="0"/>
            </a:endParaRPr>
          </a:p>
        </p:txBody>
      </p:sp>
      <p:sp>
        <p:nvSpPr>
          <p:cNvPr id="7" name="矩形 6"/>
          <p:cNvSpPr/>
          <p:nvPr/>
        </p:nvSpPr>
        <p:spPr>
          <a:xfrm>
            <a:off x="683568" y="1793993"/>
            <a:ext cx="2715423" cy="369332"/>
          </a:xfrm>
          <a:prstGeom prst="rect">
            <a:avLst/>
          </a:prstGeom>
        </p:spPr>
        <p:txBody>
          <a:bodyPr wrap="none">
            <a:spAutoFit/>
          </a:bodyPr>
          <a:lstStyle/>
          <a:p>
            <a:r>
              <a:rPr kumimoji="1" lang="en-US" altLang="zh-CN" dirty="0"/>
              <a:t>Developer’s written code</a:t>
            </a:r>
            <a:endParaRPr lang="zh-CN" altLang="en-US" dirty="0"/>
          </a:p>
        </p:txBody>
      </p:sp>
      <p:sp>
        <p:nvSpPr>
          <p:cNvPr id="8" name="矩形 7"/>
          <p:cNvSpPr/>
          <p:nvPr/>
        </p:nvSpPr>
        <p:spPr>
          <a:xfrm>
            <a:off x="4499992" y="2342430"/>
            <a:ext cx="2946256" cy="369332"/>
          </a:xfrm>
          <a:prstGeom prst="rect">
            <a:avLst/>
          </a:prstGeom>
        </p:spPr>
        <p:txBody>
          <a:bodyPr wrap="none">
            <a:spAutoFit/>
          </a:bodyPr>
          <a:lstStyle/>
          <a:p>
            <a:r>
              <a:rPr kumimoji="1" lang="en-US" altLang="zh-CN" dirty="0"/>
              <a:t>Compiler’s generated code</a:t>
            </a:r>
            <a:endParaRPr lang="zh-CN" altLang="en-US" dirty="0"/>
          </a:p>
        </p:txBody>
      </p:sp>
      <p:cxnSp>
        <p:nvCxnSpPr>
          <p:cNvPr id="10" name="直线连接符 9"/>
          <p:cNvCxnSpPr/>
          <p:nvPr/>
        </p:nvCxnSpPr>
        <p:spPr>
          <a:xfrm>
            <a:off x="-324544" y="2929508"/>
            <a:ext cx="100091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a:off x="527584" y="3793604"/>
            <a:ext cx="0" cy="108893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90872" y="5010381"/>
            <a:ext cx="689035" cy="369332"/>
          </a:xfrm>
          <a:prstGeom prst="rect">
            <a:avLst/>
          </a:prstGeom>
        </p:spPr>
        <p:txBody>
          <a:bodyPr wrap="none">
            <a:spAutoFit/>
          </a:bodyPr>
          <a:lstStyle/>
          <a:p>
            <a:r>
              <a:rPr kumimoji="1" lang="en-US" altLang="zh-CN" dirty="0"/>
              <a:t>Time</a:t>
            </a:r>
            <a:endParaRPr lang="zh-CN" altLang="en-US" dirty="0"/>
          </a:p>
        </p:txBody>
      </p:sp>
      <p:pic>
        <p:nvPicPr>
          <p:cNvPr id="15"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4390" y="4174619"/>
            <a:ext cx="276342" cy="658969"/>
          </a:xfrm>
          <a:prstGeom prst="rect">
            <a:avLst/>
          </a:prstGeom>
        </p:spPr>
      </p:pic>
      <p:sp>
        <p:nvSpPr>
          <p:cNvPr id="16" name="矩形 15"/>
          <p:cNvSpPr/>
          <p:nvPr/>
        </p:nvSpPr>
        <p:spPr>
          <a:xfrm>
            <a:off x="755576" y="3790984"/>
            <a:ext cx="453970" cy="369332"/>
          </a:xfrm>
          <a:prstGeom prst="rect">
            <a:avLst/>
          </a:prstGeom>
        </p:spPr>
        <p:txBody>
          <a:bodyPr wrap="none">
            <a:spAutoFit/>
          </a:bodyPr>
          <a:lstStyle/>
          <a:p>
            <a:r>
              <a:rPr kumimoji="1" lang="en-US" altLang="zh-CN" dirty="0"/>
              <a:t>T0</a:t>
            </a:r>
            <a:endParaRPr lang="zh-CN" altLang="en-US" dirty="0"/>
          </a:p>
        </p:txBody>
      </p:sp>
      <p:pic>
        <p:nvPicPr>
          <p:cNvPr id="17"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79002" y="4175338"/>
            <a:ext cx="276342" cy="658969"/>
          </a:xfrm>
          <a:prstGeom prst="rect">
            <a:avLst/>
          </a:prstGeom>
        </p:spPr>
      </p:pic>
      <p:sp>
        <p:nvSpPr>
          <p:cNvPr id="18" name="矩形 17"/>
          <p:cNvSpPr/>
          <p:nvPr/>
        </p:nvSpPr>
        <p:spPr>
          <a:xfrm>
            <a:off x="1390188" y="3791703"/>
            <a:ext cx="453970" cy="369332"/>
          </a:xfrm>
          <a:prstGeom prst="rect">
            <a:avLst/>
          </a:prstGeom>
        </p:spPr>
        <p:txBody>
          <a:bodyPr wrap="none">
            <a:spAutoFit/>
          </a:bodyPr>
          <a:lstStyle/>
          <a:p>
            <a:r>
              <a:rPr kumimoji="1" lang="en-US" altLang="zh-CN" dirty="0"/>
              <a:t>T1</a:t>
            </a:r>
            <a:endParaRPr lang="zh-CN" altLang="en-US" dirty="0"/>
          </a:p>
        </p:txBody>
      </p:sp>
      <p:sp>
        <p:nvSpPr>
          <p:cNvPr id="19" name="矩形 18"/>
          <p:cNvSpPr/>
          <p:nvPr/>
        </p:nvSpPr>
        <p:spPr>
          <a:xfrm>
            <a:off x="874549" y="4339963"/>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1755344" y="4339962"/>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2359148" y="4140480"/>
            <a:ext cx="1537040" cy="923330"/>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Deposit(bank,"alice”,10)</a:t>
            </a:r>
            <a:endParaRPr lang="is-IS" altLang="zh-CN" dirty="0">
              <a:solidFill>
                <a:prstClr val="black"/>
              </a:solidFill>
              <a:latin typeface="Consolas" panose="020B0609020204030204" pitchFamily="49" charset="0"/>
              <a:ea typeface="楷体" panose="02010609060101010101" charset="-122"/>
              <a:cs typeface="Courier"/>
            </a:endParaRPr>
          </a:p>
        </p:txBody>
      </p:sp>
      <p:cxnSp>
        <p:nvCxnSpPr>
          <p:cNvPr id="22" name="直线连接符 21"/>
          <p:cNvCxnSpPr/>
          <p:nvPr/>
        </p:nvCxnSpPr>
        <p:spPr>
          <a:xfrm flipV="1">
            <a:off x="1998420" y="4174619"/>
            <a:ext cx="299760" cy="196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p:nvPr/>
        </p:nvCxnSpPr>
        <p:spPr>
          <a:xfrm>
            <a:off x="1998420" y="4652743"/>
            <a:ext cx="271914" cy="411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648199" y="3012492"/>
            <a:ext cx="1146468" cy="369332"/>
          </a:xfrm>
          <a:prstGeom prst="rect">
            <a:avLst/>
          </a:prstGeom>
        </p:spPr>
        <p:txBody>
          <a:bodyPr wrap="none">
            <a:spAutoFit/>
          </a:bodyPr>
          <a:lstStyle/>
          <a:p>
            <a:r>
              <a:rPr kumimoji="1" lang="en-US" altLang="zh-CN" b="1" dirty="0"/>
              <a:t>Thread 0</a:t>
            </a:r>
            <a:endParaRPr lang="zh-CN" altLang="en-US" b="1" dirty="0"/>
          </a:p>
        </p:txBody>
      </p:sp>
      <p:sp>
        <p:nvSpPr>
          <p:cNvPr id="25" name="矩形 24"/>
          <p:cNvSpPr/>
          <p:nvPr/>
        </p:nvSpPr>
        <p:spPr>
          <a:xfrm>
            <a:off x="6069712" y="3012492"/>
            <a:ext cx="1146468" cy="369332"/>
          </a:xfrm>
          <a:prstGeom prst="rect">
            <a:avLst/>
          </a:prstGeom>
        </p:spPr>
        <p:txBody>
          <a:bodyPr wrap="none">
            <a:spAutoFit/>
          </a:bodyPr>
          <a:lstStyle/>
          <a:p>
            <a:r>
              <a:rPr kumimoji="1" lang="en-US" altLang="zh-CN" b="1" dirty="0"/>
              <a:t>Thread 1</a:t>
            </a:r>
            <a:endParaRPr lang="zh-CN" altLang="en-US" b="1" dirty="0"/>
          </a:p>
        </p:txBody>
      </p:sp>
      <p:sp>
        <p:nvSpPr>
          <p:cNvPr id="26" name="右箭头 25"/>
          <p:cNvSpPr/>
          <p:nvPr/>
        </p:nvSpPr>
        <p:spPr>
          <a:xfrm>
            <a:off x="4085946" y="4207607"/>
            <a:ext cx="396044" cy="783278"/>
          </a:xfrm>
          <a:prstGeom prst="rightArrow">
            <a:avLst>
              <a:gd name="adj1" fmla="val 50000"/>
              <a:gd name="adj2" fmla="val 57737"/>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7510244" y="3012492"/>
            <a:ext cx="1454244" cy="369332"/>
          </a:xfrm>
          <a:prstGeom prst="rect">
            <a:avLst/>
          </a:prstGeom>
        </p:spPr>
        <p:txBody>
          <a:bodyPr wrap="none">
            <a:spAutoFit/>
          </a:bodyPr>
          <a:lstStyle/>
          <a:p>
            <a:r>
              <a:rPr kumimoji="1" lang="en-US" altLang="zh-CN" b="1" dirty="0"/>
              <a:t>Bank[Alice]</a:t>
            </a:r>
            <a:endParaRPr lang="zh-CN" altLang="en-US" b="1" dirty="0"/>
          </a:p>
        </p:txBody>
      </p:sp>
      <p:sp>
        <p:nvSpPr>
          <p:cNvPr id="30" name="矩形 29"/>
          <p:cNvSpPr/>
          <p:nvPr/>
        </p:nvSpPr>
        <p:spPr>
          <a:xfrm>
            <a:off x="7924460" y="3354039"/>
            <a:ext cx="312906" cy="369332"/>
          </a:xfrm>
          <a:prstGeom prst="rect">
            <a:avLst/>
          </a:prstGeom>
        </p:spPr>
        <p:txBody>
          <a:bodyPr wrap="none">
            <a:spAutoFit/>
          </a:bodyPr>
          <a:lstStyle/>
          <a:p>
            <a:r>
              <a:rPr kumimoji="1" lang="en-US" altLang="zh-CN" dirty="0"/>
              <a:t>0</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ea typeface="宋体" panose="02010600030101010101" pitchFamily="2" charset="-122"/>
              </a:rPr>
              <a:t>What is a transaction (TX)?</a:t>
            </a:r>
            <a:endParaRPr kumimoji="1" lang="zh-CN" altLang="en-US" dirty="0"/>
          </a:p>
        </p:txBody>
      </p:sp>
      <p:sp>
        <p:nvSpPr>
          <p:cNvPr id="3" name="内容占位符 2"/>
          <p:cNvSpPr>
            <a:spLocks noGrp="1"/>
          </p:cNvSpPr>
          <p:nvPr>
            <p:ph idx="1"/>
          </p:nvPr>
        </p:nvSpPr>
        <p:spPr/>
        <p:txBody>
          <a:bodyPr/>
          <a:lstStyle/>
          <a:p>
            <a:r>
              <a:rPr kumimoji="1" lang="en-US" altLang="zh-CN" dirty="0">
                <a:ea typeface="宋体" panose="02010600030101010101" pitchFamily="2" charset="-122"/>
              </a:rPr>
              <a:t>An </a:t>
            </a:r>
            <a:r>
              <a:rPr kumimoji="1" lang="en-US" altLang="zh-CN" dirty="0">
                <a:solidFill>
                  <a:srgbClr val="FF0000"/>
                </a:solidFill>
                <a:ea typeface="宋体" panose="02010600030101010101" pitchFamily="2" charset="-122"/>
              </a:rPr>
              <a:t>abstraction</a:t>
            </a:r>
            <a:r>
              <a:rPr kumimoji="1" lang="en-US" altLang="zh-CN" dirty="0">
                <a:ea typeface="宋体" panose="02010600030101010101" pitchFamily="2" charset="-122"/>
              </a:rPr>
              <a:t> to manage the data</a:t>
            </a:r>
            <a:endParaRPr kumimoji="1" lang="en-US" altLang="zh-CN" dirty="0">
              <a:ea typeface="宋体" panose="02010600030101010101" pitchFamily="2" charset="-122"/>
            </a:endParaRPr>
          </a:p>
          <a:p>
            <a:r>
              <a:rPr kumimoji="1" lang="en-US" altLang="zh-CN" dirty="0">
                <a:ea typeface="宋体" panose="02010600030101010101" pitchFamily="2" charset="-122"/>
              </a:rPr>
              <a:t>Data is also an abstract concept, can be arbitrary computing data. Concrete examples including:</a:t>
            </a:r>
            <a:endParaRPr kumimoji="1" lang="en-US" altLang="zh-CN" dirty="0">
              <a:ea typeface="宋体" panose="02010600030101010101" pitchFamily="2" charset="-122"/>
            </a:endParaRPr>
          </a:p>
          <a:p>
            <a:pPr lvl="1"/>
            <a:r>
              <a:rPr kumimoji="1" lang="en-US" altLang="zh-CN" dirty="0">
                <a:ea typeface="宋体" panose="02010600030101010101" pitchFamily="2" charset="-122"/>
              </a:rPr>
              <a:t>Key-value store entries </a:t>
            </a:r>
            <a:endParaRPr kumimoji="1" lang="en-US" altLang="zh-CN" dirty="0">
              <a:ea typeface="宋体" panose="02010600030101010101" pitchFamily="2" charset="-122"/>
            </a:endParaRPr>
          </a:p>
          <a:p>
            <a:pPr lvl="1"/>
            <a:r>
              <a:rPr kumimoji="1" lang="en-US" altLang="zh-CN" dirty="0">
                <a:ea typeface="宋体" panose="02010600030101010101" pitchFamily="2" charset="-122"/>
              </a:rPr>
              <a:t>File system metadata (e.g., directory, </a:t>
            </a:r>
            <a:r>
              <a:rPr kumimoji="1" lang="en-US" altLang="zh-CN" dirty="0" err="1">
                <a:ea typeface="宋体" panose="02010600030101010101" pitchFamily="2" charset="-122"/>
              </a:rPr>
              <a:t>inode</a:t>
            </a:r>
            <a:r>
              <a:rPr kumimoji="1" lang="en-US" altLang="zh-CN" dirty="0">
                <a:ea typeface="宋体" panose="02010600030101010101" pitchFamily="2" charset="-122"/>
              </a:rPr>
              <a:t>, </a:t>
            </a:r>
            <a:r>
              <a:rPr kumimoji="1" lang="en-US" altLang="zh-CN" dirty="0" err="1">
                <a:ea typeface="宋体" panose="02010600030101010101" pitchFamily="2" charset="-122"/>
              </a:rPr>
              <a:t>etc</a:t>
            </a:r>
            <a:r>
              <a:rPr kumimoji="1" lang="en-US" altLang="zh-CN" dirty="0">
                <a:ea typeface="宋体" panose="02010600030101010101" pitchFamily="2" charset="-122"/>
              </a:rPr>
              <a:t>)</a:t>
            </a:r>
            <a:endParaRPr kumimoji="1" lang="en-US" altLang="zh-CN" dirty="0">
              <a:ea typeface="宋体" panose="02010600030101010101" pitchFamily="2" charset="-122"/>
            </a:endParaRPr>
          </a:p>
          <a:p>
            <a:pPr lvl="1"/>
            <a:r>
              <a:rPr kumimoji="1" lang="en-US" altLang="zh-CN" dirty="0">
                <a:ea typeface="宋体" panose="02010600030101010101" pitchFamily="2" charset="-122"/>
              </a:rPr>
              <a:t>Processor’s metadata (e.g., child processors)</a:t>
            </a:r>
            <a:endParaRPr kumimoji="1" lang="en-US" altLang="zh-CN" dirty="0">
              <a:ea typeface="宋体" panose="02010600030101010101" pitchFamily="2" charset="-122"/>
            </a:endParaRPr>
          </a:p>
          <a:p>
            <a:r>
              <a:rPr kumimoji="1" lang="en-US" altLang="zh-CN" dirty="0"/>
              <a:t>Look like similar program, with data managed by the TX system, and extra mark to denote the start/end of a TX</a:t>
            </a:r>
            <a:endParaRPr kumimoji="1" lang="zh-CN" altLang="en-US"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微软雅黑" panose="020B0503020204020204" pitchFamily="34" charset="-122"/>
                <a:ea typeface="微软雅黑" panose="020B0503020204020204" pitchFamily="34" charset="-122"/>
              </a:rPr>
              <a:t>TX: an abstraction to ease data management</a:t>
            </a:r>
            <a:endParaRPr kumimoji="1"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r>
              <a:rPr kumimoji="1" lang="en-US" altLang="zh-CN" dirty="0">
                <a:latin typeface="微软雅黑" panose="020B0503020204020204" pitchFamily="34" charset="-122"/>
              </a:rPr>
              <a:t>Transactions handle </a:t>
            </a:r>
            <a:r>
              <a:rPr kumimoji="1" lang="en-US" altLang="zh-CN" dirty="0">
                <a:solidFill>
                  <a:srgbClr val="BE384B"/>
                </a:solidFill>
                <a:latin typeface="微软雅黑" panose="020B0503020204020204" pitchFamily="34" charset="-122"/>
              </a:rPr>
              <a:t>failure atomicity</a:t>
            </a:r>
            <a:r>
              <a:rPr kumimoji="1" lang="en-US" altLang="zh-CN" dirty="0">
                <a:latin typeface="微软雅黑" panose="020B0503020204020204" pitchFamily="34" charset="-122"/>
              </a:rPr>
              <a:t> &amp; </a:t>
            </a:r>
            <a:r>
              <a:rPr kumimoji="1" lang="en-US" altLang="zh-CN" dirty="0">
                <a:solidFill>
                  <a:srgbClr val="BE384B"/>
                </a:solidFill>
                <a:latin typeface="微软雅黑" panose="020B0503020204020204" pitchFamily="34" charset="-122"/>
              </a:rPr>
              <a:t>race conditions</a:t>
            </a:r>
            <a:endParaRPr kumimoji="1" lang="en-US" altLang="zh-CN" dirty="0">
              <a:solidFill>
                <a:srgbClr val="BE384B"/>
              </a:solidFill>
              <a:latin typeface="微软雅黑" panose="020B0503020204020204" pitchFamily="34" charset="-122"/>
            </a:endParaRPr>
          </a:p>
          <a:p>
            <a:r>
              <a:rPr kumimoji="1" lang="en-US" altLang="zh-CN" dirty="0">
                <a:latin typeface="微软雅黑" panose="020B0503020204020204" pitchFamily="34" charset="-122"/>
              </a:rPr>
              <a:t>Writing with TX is straightforward</a:t>
            </a:r>
            <a:endParaRPr kumimoji="1" lang="en-US" altLang="zh-CN" dirty="0">
              <a:latin typeface="微软雅黑" panose="020B0503020204020204" pitchFamily="34" charset="-122"/>
            </a:endParaRPr>
          </a:p>
          <a:p>
            <a:pPr lvl="1"/>
            <a:r>
              <a:rPr kumimoji="1" lang="en-US" altLang="zh-CN" dirty="0">
                <a:latin typeface="微软雅黑" panose="020B0503020204020204" pitchFamily="34" charset="-122"/>
              </a:rPr>
              <a:t>Use </a:t>
            </a:r>
            <a:r>
              <a:rPr kumimoji="1" lang="en-US" altLang="zh-CN" dirty="0" err="1">
                <a:latin typeface="微软雅黑" panose="020B0503020204020204" pitchFamily="34" charset="-122"/>
                <a:cs typeface="Consolas" panose="020B0609020204030204" pitchFamily="49" charset="0"/>
              </a:rPr>
              <a:t>TX.begin</a:t>
            </a:r>
            <a:r>
              <a:rPr kumimoji="1" lang="en-US" altLang="zh-CN" dirty="0">
                <a:latin typeface="微软雅黑" panose="020B0503020204020204" pitchFamily="34" charset="-122"/>
                <a:cs typeface="Consolas" panose="020B0609020204030204" pitchFamily="49" charset="0"/>
              </a:rPr>
              <a:t> </a:t>
            </a:r>
            <a:r>
              <a:rPr kumimoji="1" lang="en-US" altLang="zh-CN" dirty="0">
                <a:latin typeface="微软雅黑" panose="020B0503020204020204" pitchFamily="34" charset="-122"/>
              </a:rPr>
              <a:t>to mark when a TX starts</a:t>
            </a:r>
            <a:endParaRPr kumimoji="1" lang="en-US" altLang="zh-CN" dirty="0">
              <a:latin typeface="微软雅黑" panose="020B0503020204020204" pitchFamily="34" charset="-122"/>
            </a:endParaRPr>
          </a:p>
          <a:p>
            <a:pPr lvl="1"/>
            <a:r>
              <a:rPr kumimoji="1" lang="en-US" altLang="zh-CN" dirty="0">
                <a:latin typeface="微软雅黑" panose="020B0503020204020204" pitchFamily="34" charset="-122"/>
              </a:rPr>
              <a:t>Use </a:t>
            </a:r>
            <a:r>
              <a:rPr kumimoji="1" lang="en-US" altLang="zh-CN" dirty="0" err="1">
                <a:latin typeface="微软雅黑" panose="020B0503020204020204" pitchFamily="34" charset="-122"/>
                <a:cs typeface="Consolas" panose="020B0609020204030204" pitchFamily="49" charset="0"/>
              </a:rPr>
              <a:t>TX.commit</a:t>
            </a:r>
            <a:r>
              <a:rPr kumimoji="1" lang="en-US" altLang="zh-CN" dirty="0">
                <a:latin typeface="微软雅黑" panose="020B0503020204020204" pitchFamily="34" charset="-122"/>
                <a:cs typeface="Consolas" panose="020B0609020204030204" pitchFamily="49" charset="0"/>
              </a:rPr>
              <a:t> </a:t>
            </a:r>
            <a:r>
              <a:rPr kumimoji="1" lang="en-US" altLang="zh-CN" dirty="0">
                <a:latin typeface="微软雅黑" panose="020B0503020204020204" pitchFamily="34" charset="-122"/>
              </a:rPr>
              <a:t>to commit the TX</a:t>
            </a:r>
            <a:endParaRPr kumimoji="1" lang="en-US" altLang="zh-CN" dirty="0">
              <a:latin typeface="微软雅黑" panose="020B0503020204020204" pitchFamily="34" charset="-122"/>
            </a:endParaRPr>
          </a:p>
          <a:p>
            <a:pPr lvl="1"/>
            <a:r>
              <a:rPr kumimoji="1" lang="en-US" altLang="zh-CN" dirty="0">
                <a:latin typeface="微软雅黑" panose="020B0503020204020204" pitchFamily="34" charset="-122"/>
              </a:rPr>
              <a:t>Rewrite the data read/write with TX’s interface</a:t>
            </a:r>
            <a:endParaRPr kumimoji="1" lang="en-US" altLang="zh-CN" dirty="0">
              <a:latin typeface="微软雅黑" panose="020B0503020204020204" pitchFamily="34" charset="-122"/>
            </a:endParaRPr>
          </a:p>
          <a:p>
            <a:pPr lvl="2">
              <a:lnSpc>
                <a:spcPct val="150000"/>
              </a:lnSpc>
            </a:pPr>
            <a:r>
              <a:rPr kumimoji="1" lang="en-US" altLang="zh-CN" dirty="0">
                <a:latin typeface="微软雅黑" panose="020B0503020204020204" pitchFamily="34" charset="-122"/>
              </a:rPr>
              <a:t>E.g., </a:t>
            </a:r>
            <a:r>
              <a:rPr lang="en-US" altLang="zh-CN" dirty="0">
                <a:solidFill>
                  <a:prstClr val="black"/>
                </a:solidFill>
                <a:latin typeface="微软雅黑" panose="020B0503020204020204" pitchFamily="34" charset="-122"/>
                <a:cs typeface="Courier"/>
              </a:rPr>
              <a:t>bank[a] = bank[a] – amt </a:t>
            </a:r>
            <a:endParaRPr kumimoji="1" lang="en-US" altLang="zh-CN" dirty="0">
              <a:latin typeface="微软雅黑" panose="020B0503020204020204" pitchFamily="34" charset="-122"/>
            </a:endParaRPr>
          </a:p>
          <a:p>
            <a:pPr marL="914400" lvl="2" indent="0">
              <a:lnSpc>
                <a:spcPct val="150000"/>
              </a:lnSpc>
              <a:buNone/>
            </a:pPr>
            <a:r>
              <a:rPr lang="en-US" altLang="zh-CN" dirty="0" err="1">
                <a:solidFill>
                  <a:prstClr val="black"/>
                </a:solidFill>
                <a:latin typeface="微软雅黑" panose="020B0503020204020204" pitchFamily="34" charset="-122"/>
                <a:cs typeface="Courier"/>
              </a:rPr>
              <a:t>tx.write</a:t>
            </a:r>
            <a:r>
              <a:rPr lang="en-US" altLang="zh-CN" dirty="0">
                <a:solidFill>
                  <a:prstClr val="black"/>
                </a:solidFill>
                <a:latin typeface="微软雅黑" panose="020B0503020204020204" pitchFamily="34" charset="-122"/>
                <a:cs typeface="Courier"/>
              </a:rPr>
              <a:t>(a, </a:t>
            </a:r>
            <a:r>
              <a:rPr lang="en-US" altLang="zh-CN" dirty="0" err="1">
                <a:solidFill>
                  <a:prstClr val="black"/>
                </a:solidFill>
                <a:latin typeface="微软雅黑" panose="020B0503020204020204" pitchFamily="34" charset="-122"/>
                <a:cs typeface="Courier"/>
              </a:rPr>
              <a:t>tx.read</a:t>
            </a:r>
            <a:r>
              <a:rPr lang="en-US" altLang="zh-CN" dirty="0">
                <a:solidFill>
                  <a:prstClr val="black"/>
                </a:solidFill>
                <a:latin typeface="微软雅黑" panose="020B0503020204020204" pitchFamily="34" charset="-122"/>
                <a:cs typeface="Courier"/>
              </a:rPr>
              <a:t>(a) – amt);</a:t>
            </a:r>
            <a:endParaRPr lang="en-US" altLang="zh-CN" dirty="0">
              <a:solidFill>
                <a:prstClr val="black"/>
              </a:solidFill>
              <a:latin typeface="微软雅黑" panose="020B0503020204020204" pitchFamily="34" charset="-122"/>
              <a:cs typeface="Courier"/>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pitchFamily="34" charset="-122"/>
                <a:ea typeface="微软雅黑" panose="020B0503020204020204" pitchFamily="34" charset="-122"/>
              </a:rPr>
            </a:fld>
            <a:endParaRPr lang="zh-CN" altLang="en-US" smtClean="0">
              <a:latin typeface="微软雅黑" panose="020B0503020204020204" pitchFamily="34" charset="-122"/>
              <a:ea typeface="微软雅黑" panose="020B0503020204020204" pitchFamily="34" charset="-122"/>
            </a:endParaRPr>
          </a:p>
        </p:txBody>
      </p:sp>
      <p:sp>
        <p:nvSpPr>
          <p:cNvPr id="6" name="任意形状 5"/>
          <p:cNvSpPr/>
          <p:nvPr/>
        </p:nvSpPr>
        <p:spPr>
          <a:xfrm>
            <a:off x="5225143" y="3396343"/>
            <a:ext cx="528525" cy="513128"/>
          </a:xfrm>
          <a:custGeom>
            <a:avLst/>
            <a:gdLst>
              <a:gd name="connsiteX0" fmla="*/ 0 w 528525"/>
              <a:gd name="connsiteY0" fmla="*/ 0 h 513128"/>
              <a:gd name="connsiteX1" fmla="*/ 381000 w 528525"/>
              <a:gd name="connsiteY1" fmla="*/ 43543 h 513128"/>
              <a:gd name="connsiteX2" fmla="*/ 511628 w 528525"/>
              <a:gd name="connsiteY2" fmla="*/ 468086 h 513128"/>
              <a:gd name="connsiteX3" fmla="*/ 32657 w 528525"/>
              <a:gd name="connsiteY3" fmla="*/ 500743 h 513128"/>
              <a:gd name="connsiteX4" fmla="*/ 32657 w 528525"/>
              <a:gd name="connsiteY4" fmla="*/ 500743 h 513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25" h="513128">
                <a:moveTo>
                  <a:pt x="0" y="0"/>
                </a:moveTo>
                <a:lnTo>
                  <a:pt x="381000" y="43543"/>
                </a:lnTo>
                <a:cubicBezTo>
                  <a:pt x="466271" y="121557"/>
                  <a:pt x="569685" y="391886"/>
                  <a:pt x="511628" y="468086"/>
                </a:cubicBezTo>
                <a:cubicBezTo>
                  <a:pt x="453571" y="544286"/>
                  <a:pt x="32657" y="500743"/>
                  <a:pt x="32657" y="500743"/>
                </a:cubicBezTo>
                <a:lnTo>
                  <a:pt x="32657" y="500743"/>
                </a:lnTo>
              </a:path>
            </a:pathLst>
          </a:custGeom>
          <a:noFill/>
          <a:ln w="25400">
            <a:solidFill>
              <a:srgbClr val="BE384B"/>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7" name="Content Placeholder 2"/>
          <p:cNvSpPr txBox="1"/>
          <p:nvPr/>
        </p:nvSpPr>
        <p:spPr>
          <a:xfrm>
            <a:off x="273377" y="4391384"/>
            <a:ext cx="3930977" cy="900442"/>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spcBef>
                <a:spcPts val="0"/>
              </a:spcBef>
            </a:pPr>
            <a:r>
              <a:rPr lang="en-US" altLang="zh-CN" sz="1600" b="0" dirty="0">
                <a:solidFill>
                  <a:prstClr val="black"/>
                </a:solidFill>
                <a:latin typeface="微软雅黑" panose="020B0503020204020204" pitchFamily="34" charset="-122"/>
                <a:ea typeface="微软雅黑" panose="020B0503020204020204" pitchFamily="34" charset="-122"/>
                <a:cs typeface="Courier"/>
              </a:rPr>
              <a:t>transfer(bank, a, b, amt):</a:t>
            </a:r>
            <a:endParaRPr lang="en-US" altLang="zh-CN" sz="1600" b="0" dirty="0">
              <a:solidFill>
                <a:prstClr val="black"/>
              </a:solidFill>
              <a:latin typeface="微软雅黑" panose="020B0503020204020204" pitchFamily="34" charset="-122"/>
              <a:ea typeface="微软雅黑" panose="020B0503020204020204" pitchFamily="34" charset="-122"/>
              <a:cs typeface="Courier"/>
            </a:endParaRPr>
          </a:p>
          <a:p>
            <a:pPr>
              <a:lnSpc>
                <a:spcPct val="100000"/>
              </a:lnSpc>
              <a:spcBef>
                <a:spcPts val="0"/>
              </a:spcBef>
            </a:pPr>
            <a:r>
              <a:rPr lang="en-US" altLang="zh-CN" sz="1600" b="0" dirty="0">
                <a:solidFill>
                  <a:prstClr val="black"/>
                </a:solidFill>
                <a:latin typeface="微软雅黑" panose="020B0503020204020204" pitchFamily="34" charset="-122"/>
                <a:ea typeface="微软雅黑" panose="020B0503020204020204" pitchFamily="34" charset="-122"/>
                <a:cs typeface="Courier"/>
              </a:rPr>
              <a:t>    bank[b] = bank[b] + amt</a:t>
            </a:r>
            <a:endParaRPr lang="en-US" altLang="zh-CN" sz="1600" b="0" dirty="0">
              <a:solidFill>
                <a:prstClr val="black"/>
              </a:solidFill>
              <a:latin typeface="微软雅黑" panose="020B0503020204020204" pitchFamily="34" charset="-122"/>
              <a:ea typeface="微软雅黑" panose="020B0503020204020204" pitchFamily="34" charset="-122"/>
              <a:cs typeface="Courier"/>
            </a:endParaRPr>
          </a:p>
          <a:p>
            <a:pPr>
              <a:lnSpc>
                <a:spcPct val="100000"/>
              </a:lnSpc>
              <a:spcBef>
                <a:spcPts val="0"/>
              </a:spcBef>
            </a:pPr>
            <a:r>
              <a:rPr lang="en-US" altLang="zh-CN" sz="1600" b="0" dirty="0">
                <a:solidFill>
                  <a:prstClr val="black"/>
                </a:solidFill>
                <a:latin typeface="微软雅黑" panose="020B0503020204020204" pitchFamily="34" charset="-122"/>
                <a:ea typeface="微软雅黑" panose="020B0503020204020204" pitchFamily="34" charset="-122"/>
                <a:cs typeface="Courier"/>
              </a:rPr>
              <a:t>    bank[a] = bank[a] - amt </a:t>
            </a:r>
            <a:endParaRPr lang="en-US" altLang="zh-CN" sz="1600" b="0" dirty="0">
              <a:solidFill>
                <a:prstClr val="black"/>
              </a:solidFill>
              <a:latin typeface="微软雅黑" panose="020B0503020204020204" pitchFamily="34" charset="-122"/>
              <a:ea typeface="微软雅黑" panose="020B0503020204020204" pitchFamily="34" charset="-122"/>
              <a:cs typeface="Courier"/>
            </a:endParaRPr>
          </a:p>
          <a:p>
            <a:pPr>
              <a:lnSpc>
                <a:spcPct val="100000"/>
              </a:lnSpc>
              <a:spcBef>
                <a:spcPts val="1370"/>
              </a:spcBef>
            </a:pPr>
            <a:endParaRPr lang="en-US" altLang="zh-CN" sz="1600" b="0" dirty="0">
              <a:solidFill>
                <a:prstClr val="black"/>
              </a:solidFill>
              <a:latin typeface="微软雅黑" panose="020B0503020204020204" pitchFamily="34" charset="-122"/>
              <a:ea typeface="微软雅黑" panose="020B0503020204020204" pitchFamily="34" charset="-122"/>
              <a:cs typeface="Courier"/>
            </a:endParaRPr>
          </a:p>
          <a:p>
            <a:pPr>
              <a:lnSpc>
                <a:spcPct val="100000"/>
              </a:lnSpc>
              <a:spcBef>
                <a:spcPts val="1370"/>
              </a:spcBef>
            </a:pPr>
            <a:endParaRPr lang="en-US" altLang="zh-CN" sz="1600" b="0" dirty="0">
              <a:solidFill>
                <a:prstClr val="black"/>
              </a:solidFill>
              <a:latin typeface="微软雅黑" panose="020B0503020204020204" pitchFamily="34" charset="-122"/>
              <a:ea typeface="微软雅黑" panose="020B0503020204020204" pitchFamily="34" charset="-122"/>
              <a:cs typeface="Courier"/>
            </a:endParaRPr>
          </a:p>
        </p:txBody>
      </p:sp>
      <p:sp>
        <p:nvSpPr>
          <p:cNvPr id="8" name="Content Placeholder 2"/>
          <p:cNvSpPr txBox="1"/>
          <p:nvPr/>
        </p:nvSpPr>
        <p:spPr>
          <a:xfrm>
            <a:off x="4812811" y="4176269"/>
            <a:ext cx="4296264" cy="1330672"/>
          </a:xfrm>
          <a:prstGeom prst="rect">
            <a:avLst/>
          </a:prstGeom>
          <a:solidFill>
            <a:schemeClr val="bg1"/>
          </a:solidFill>
          <a:ln>
            <a:solidFill>
              <a:srgbClr val="C00000"/>
            </a:solidFill>
          </a:ln>
        </p:spPr>
        <p:txBody>
          <a:bodyPr vert="horz" lIns="91440" tIns="45720" rIns="91440" bIns="45720" rtlCol="0">
            <a:no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spcBef>
                <a:spcPts val="0"/>
              </a:spcBef>
            </a:pPr>
            <a:r>
              <a:rPr lang="en-US" altLang="zh-CN" sz="1600" b="0">
                <a:solidFill>
                  <a:prstClr val="black"/>
                </a:solidFill>
                <a:latin typeface="微软雅黑" panose="020B0503020204020204" pitchFamily="34" charset="-122"/>
                <a:ea typeface="微软雅黑" panose="020B0503020204020204" pitchFamily="34" charset="-122"/>
                <a:cs typeface="Courier"/>
              </a:rPr>
              <a:t>transfer(bank, a, b, amt, </a:t>
            </a:r>
            <a:r>
              <a:rPr lang="en-US" altLang="zh-CN" sz="1600" b="0" err="1">
                <a:solidFill>
                  <a:srgbClr val="C00000"/>
                </a:solidFill>
                <a:latin typeface="微软雅黑" panose="020B0503020204020204" pitchFamily="34" charset="-122"/>
                <a:ea typeface="微软雅黑" panose="020B0503020204020204" pitchFamily="34" charset="-122"/>
                <a:cs typeface="Courier"/>
              </a:rPr>
              <a:t>tx</a:t>
            </a:r>
            <a:r>
              <a:rPr lang="en-US" altLang="zh-CN" sz="1600" b="0">
                <a:solidFill>
                  <a:prstClr val="black"/>
                </a:solidFill>
                <a:latin typeface="微软雅黑" panose="020B0503020204020204" pitchFamily="34" charset="-122"/>
                <a:ea typeface="微软雅黑" panose="020B0503020204020204" pitchFamily="34" charset="-122"/>
                <a:cs typeface="Courier"/>
              </a:rPr>
              <a:t>):</a:t>
            </a:r>
            <a:endParaRPr lang="en-US" altLang="zh-CN" sz="1600" b="0">
              <a:solidFill>
                <a:prstClr val="black"/>
              </a:solidFill>
              <a:latin typeface="微软雅黑" panose="020B0503020204020204" pitchFamily="34" charset="-122"/>
              <a:ea typeface="微软雅黑" panose="020B0503020204020204" pitchFamily="34" charset="-122"/>
              <a:cs typeface="Courier"/>
            </a:endParaRPr>
          </a:p>
          <a:p>
            <a:pPr>
              <a:lnSpc>
                <a:spcPct val="100000"/>
              </a:lnSpc>
              <a:spcBef>
                <a:spcPts val="0"/>
              </a:spcBef>
            </a:pPr>
            <a:r>
              <a:rPr lang="en-US" altLang="zh-CN" sz="1600" b="0">
                <a:solidFill>
                  <a:srgbClr val="C00000"/>
                </a:solidFill>
                <a:latin typeface="微软雅黑" panose="020B0503020204020204" pitchFamily="34" charset="-122"/>
                <a:ea typeface="微软雅黑" panose="020B0503020204020204" pitchFamily="34" charset="-122"/>
                <a:cs typeface="Courier"/>
              </a:rPr>
              <a:t>    </a:t>
            </a:r>
            <a:r>
              <a:rPr lang="en-US" altLang="zh-CN" sz="1600" b="0" err="1">
                <a:solidFill>
                  <a:srgbClr val="C00000"/>
                </a:solidFill>
                <a:latin typeface="微软雅黑" panose="020B0503020204020204" pitchFamily="34" charset="-122"/>
                <a:ea typeface="微软雅黑" panose="020B0503020204020204" pitchFamily="34" charset="-122"/>
                <a:cs typeface="Courier"/>
              </a:rPr>
              <a:t>tx.begin</a:t>
            </a:r>
            <a:r>
              <a:rPr lang="en-US" altLang="zh-CN" sz="1600" b="0">
                <a:solidFill>
                  <a:srgbClr val="C00000"/>
                </a:solidFill>
                <a:latin typeface="微软雅黑" panose="020B0503020204020204" pitchFamily="34" charset="-122"/>
                <a:ea typeface="微软雅黑" panose="020B0503020204020204" pitchFamily="34" charset="-122"/>
                <a:cs typeface="Courier"/>
              </a:rPr>
              <a:t>()</a:t>
            </a:r>
            <a:endParaRPr lang="en-US" altLang="zh-CN" sz="1600" b="0">
              <a:solidFill>
                <a:srgbClr val="C00000"/>
              </a:solidFill>
              <a:latin typeface="微软雅黑" panose="020B0503020204020204" pitchFamily="34" charset="-122"/>
              <a:ea typeface="微软雅黑" panose="020B0503020204020204" pitchFamily="34" charset="-122"/>
              <a:cs typeface="Courier"/>
            </a:endParaRPr>
          </a:p>
          <a:p>
            <a:pPr>
              <a:lnSpc>
                <a:spcPct val="100000"/>
              </a:lnSpc>
              <a:spcBef>
                <a:spcPts val="0"/>
              </a:spcBef>
            </a:pPr>
            <a:r>
              <a:rPr lang="en-US" altLang="zh-CN" sz="1600" b="0">
                <a:solidFill>
                  <a:prstClr val="black"/>
                </a:solidFill>
                <a:latin typeface="微软雅黑" panose="020B0503020204020204" pitchFamily="34" charset="-122"/>
                <a:ea typeface="微软雅黑" panose="020B0503020204020204" pitchFamily="34" charset="-122"/>
                <a:cs typeface="Courier"/>
              </a:rPr>
              <a:t>    </a:t>
            </a:r>
            <a:r>
              <a:rPr lang="en-US" altLang="zh-CN" sz="1600" b="0" err="1">
                <a:solidFill>
                  <a:prstClr val="black"/>
                </a:solidFill>
                <a:latin typeface="微软雅黑" panose="020B0503020204020204" pitchFamily="34" charset="-122"/>
                <a:ea typeface="微软雅黑" panose="020B0503020204020204" pitchFamily="34" charset="-122"/>
                <a:cs typeface="Courier"/>
              </a:rPr>
              <a:t>tx.write</a:t>
            </a:r>
            <a:r>
              <a:rPr lang="en-US" altLang="zh-CN" sz="1600" b="0">
                <a:solidFill>
                  <a:prstClr val="black"/>
                </a:solidFill>
                <a:latin typeface="微软雅黑" panose="020B0503020204020204" pitchFamily="34" charset="-122"/>
                <a:ea typeface="微软雅黑" panose="020B0503020204020204" pitchFamily="34" charset="-122"/>
                <a:cs typeface="Courier"/>
              </a:rPr>
              <a:t>(b, </a:t>
            </a:r>
            <a:r>
              <a:rPr lang="en-US" altLang="zh-CN" sz="1600" b="0" err="1">
                <a:solidFill>
                  <a:prstClr val="black"/>
                </a:solidFill>
                <a:latin typeface="微软雅黑" panose="020B0503020204020204" pitchFamily="34" charset="-122"/>
                <a:ea typeface="微软雅黑" panose="020B0503020204020204" pitchFamily="34" charset="-122"/>
                <a:cs typeface="Courier"/>
              </a:rPr>
              <a:t>tx.read</a:t>
            </a:r>
            <a:r>
              <a:rPr lang="en-US" altLang="zh-CN" sz="1600" b="0">
                <a:solidFill>
                  <a:prstClr val="black"/>
                </a:solidFill>
                <a:latin typeface="微软雅黑" panose="020B0503020204020204" pitchFamily="34" charset="-122"/>
                <a:ea typeface="微软雅黑" panose="020B0503020204020204" pitchFamily="34" charset="-122"/>
                <a:cs typeface="Courier"/>
              </a:rPr>
              <a:t>(b) + amt);        </a:t>
            </a:r>
            <a:endParaRPr lang="en-US" altLang="zh-CN" sz="1600" b="0">
              <a:solidFill>
                <a:prstClr val="black"/>
              </a:solidFill>
              <a:latin typeface="微软雅黑" panose="020B0503020204020204" pitchFamily="34" charset="-122"/>
              <a:ea typeface="微软雅黑" panose="020B0503020204020204" pitchFamily="34" charset="-122"/>
              <a:cs typeface="Courier"/>
            </a:endParaRPr>
          </a:p>
          <a:p>
            <a:pPr>
              <a:lnSpc>
                <a:spcPct val="100000"/>
              </a:lnSpc>
              <a:spcBef>
                <a:spcPts val="0"/>
              </a:spcBef>
            </a:pPr>
            <a:r>
              <a:rPr lang="en-US" altLang="zh-CN" sz="1600" b="0">
                <a:solidFill>
                  <a:prstClr val="black"/>
                </a:solidFill>
                <a:latin typeface="微软雅黑" panose="020B0503020204020204" pitchFamily="34" charset="-122"/>
                <a:ea typeface="微软雅黑" panose="020B0503020204020204" pitchFamily="34" charset="-122"/>
                <a:cs typeface="Courier"/>
              </a:rPr>
              <a:t>    </a:t>
            </a:r>
            <a:r>
              <a:rPr lang="en-US" altLang="zh-CN" sz="1600" b="0" err="1">
                <a:solidFill>
                  <a:prstClr val="black"/>
                </a:solidFill>
                <a:latin typeface="微软雅黑" panose="020B0503020204020204" pitchFamily="34" charset="-122"/>
                <a:ea typeface="微软雅黑" panose="020B0503020204020204" pitchFamily="34" charset="-122"/>
                <a:cs typeface="Courier"/>
              </a:rPr>
              <a:t>tx.write</a:t>
            </a:r>
            <a:r>
              <a:rPr lang="en-US" altLang="zh-CN" sz="1600" b="0">
                <a:solidFill>
                  <a:prstClr val="black"/>
                </a:solidFill>
                <a:latin typeface="微软雅黑" panose="020B0503020204020204" pitchFamily="34" charset="-122"/>
                <a:ea typeface="微软雅黑" panose="020B0503020204020204" pitchFamily="34" charset="-122"/>
                <a:cs typeface="Courier"/>
              </a:rPr>
              <a:t>(a, </a:t>
            </a:r>
            <a:r>
              <a:rPr lang="en-US" altLang="zh-CN" sz="1600" b="0" err="1">
                <a:solidFill>
                  <a:prstClr val="black"/>
                </a:solidFill>
                <a:latin typeface="微软雅黑" panose="020B0503020204020204" pitchFamily="34" charset="-122"/>
                <a:ea typeface="微软雅黑" panose="020B0503020204020204" pitchFamily="34" charset="-122"/>
                <a:cs typeface="Courier"/>
              </a:rPr>
              <a:t>tx.read</a:t>
            </a:r>
            <a:r>
              <a:rPr lang="en-US" altLang="zh-CN" sz="1600" b="0">
                <a:solidFill>
                  <a:prstClr val="black"/>
                </a:solidFill>
                <a:latin typeface="微软雅黑" panose="020B0503020204020204" pitchFamily="34" charset="-122"/>
                <a:ea typeface="微软雅黑" panose="020B0503020204020204" pitchFamily="34" charset="-122"/>
                <a:cs typeface="Courier"/>
              </a:rPr>
              <a:t>(a) – amt);</a:t>
            </a:r>
            <a:endParaRPr lang="en-US" altLang="zh-CN" sz="1600" b="0">
              <a:solidFill>
                <a:prstClr val="black"/>
              </a:solidFill>
              <a:latin typeface="微软雅黑" panose="020B0503020204020204" pitchFamily="34" charset="-122"/>
              <a:ea typeface="微软雅黑" panose="020B0503020204020204" pitchFamily="34" charset="-122"/>
              <a:cs typeface="Courier"/>
            </a:endParaRPr>
          </a:p>
          <a:p>
            <a:pPr>
              <a:lnSpc>
                <a:spcPct val="100000"/>
              </a:lnSpc>
              <a:spcBef>
                <a:spcPts val="0"/>
              </a:spcBef>
            </a:pPr>
            <a:r>
              <a:rPr lang="en-US" altLang="zh-CN" sz="1600" b="0">
                <a:solidFill>
                  <a:srgbClr val="C00000"/>
                </a:solidFill>
                <a:latin typeface="微软雅黑" panose="020B0503020204020204" pitchFamily="34" charset="-122"/>
                <a:ea typeface="微软雅黑" panose="020B0503020204020204" pitchFamily="34" charset="-122"/>
                <a:cs typeface="Courier"/>
              </a:rPr>
              <a:t>    </a:t>
            </a:r>
            <a:r>
              <a:rPr lang="en-US" altLang="zh-CN" sz="1600" b="0" err="1">
                <a:solidFill>
                  <a:srgbClr val="C00000"/>
                </a:solidFill>
                <a:latin typeface="微软雅黑" panose="020B0503020204020204" pitchFamily="34" charset="-122"/>
                <a:ea typeface="微软雅黑" panose="020B0503020204020204" pitchFamily="34" charset="-122"/>
                <a:cs typeface="Courier"/>
              </a:rPr>
              <a:t>tx.commit</a:t>
            </a:r>
            <a:r>
              <a:rPr lang="en-US" altLang="zh-CN" sz="1600" b="0">
                <a:solidFill>
                  <a:srgbClr val="C00000"/>
                </a:solidFill>
                <a:latin typeface="微软雅黑" panose="020B0503020204020204" pitchFamily="34" charset="-122"/>
                <a:ea typeface="微软雅黑" panose="020B0503020204020204" pitchFamily="34" charset="-122"/>
                <a:cs typeface="Courier"/>
              </a:rPr>
              <a:t>()</a:t>
            </a:r>
            <a:endParaRPr lang="en-US" altLang="zh-CN" sz="1600" b="0">
              <a:solidFill>
                <a:srgbClr val="C00000"/>
              </a:solidFill>
              <a:latin typeface="微软雅黑" panose="020B0503020204020204" pitchFamily="34" charset="-122"/>
              <a:ea typeface="微软雅黑" panose="020B0503020204020204" pitchFamily="34" charset="-122"/>
              <a:cs typeface="Courier"/>
            </a:endParaRPr>
          </a:p>
          <a:p>
            <a:pPr>
              <a:lnSpc>
                <a:spcPct val="100000"/>
              </a:lnSpc>
              <a:spcBef>
                <a:spcPts val="0"/>
              </a:spcBef>
            </a:pPr>
            <a:endParaRPr lang="en-US" altLang="zh-CN" sz="1600" b="0">
              <a:solidFill>
                <a:prstClr val="black"/>
              </a:solidFill>
              <a:latin typeface="微软雅黑" panose="020B0503020204020204" pitchFamily="34" charset="-122"/>
              <a:ea typeface="微软雅黑" panose="020B0503020204020204" pitchFamily="34" charset="-122"/>
              <a:cs typeface="Courier"/>
            </a:endParaRPr>
          </a:p>
          <a:p>
            <a:pPr>
              <a:lnSpc>
                <a:spcPct val="100000"/>
              </a:lnSpc>
              <a:spcBef>
                <a:spcPts val="1370"/>
              </a:spcBef>
            </a:pPr>
            <a:endParaRPr lang="en-US" altLang="zh-CN" sz="1600" b="0">
              <a:solidFill>
                <a:prstClr val="black"/>
              </a:solidFill>
              <a:latin typeface="微软雅黑" panose="020B0503020204020204" pitchFamily="34" charset="-122"/>
              <a:ea typeface="微软雅黑" panose="020B0503020204020204" pitchFamily="34" charset="-122"/>
              <a:cs typeface="Courier"/>
            </a:endParaRPr>
          </a:p>
          <a:p>
            <a:pPr>
              <a:lnSpc>
                <a:spcPct val="100000"/>
              </a:lnSpc>
              <a:spcBef>
                <a:spcPts val="1370"/>
              </a:spcBef>
            </a:pPr>
            <a:endParaRPr lang="en-US" altLang="zh-CN" sz="1600" b="0">
              <a:solidFill>
                <a:prstClr val="black"/>
              </a:solidFill>
              <a:latin typeface="微软雅黑" panose="020B0503020204020204" pitchFamily="34" charset="-122"/>
              <a:ea typeface="微软雅黑" panose="020B0503020204020204" pitchFamily="34" charset="-122"/>
              <a:cs typeface="Courier"/>
            </a:endParaRPr>
          </a:p>
        </p:txBody>
      </p:sp>
      <p:sp>
        <p:nvSpPr>
          <p:cNvPr id="5" name="右箭头 4"/>
          <p:cNvSpPr/>
          <p:nvPr/>
        </p:nvSpPr>
        <p:spPr>
          <a:xfrm>
            <a:off x="4128942" y="4641258"/>
            <a:ext cx="810706" cy="432638"/>
          </a:xfrm>
          <a:prstGeom prst="rightArrow">
            <a:avLst/>
          </a:prstGeom>
          <a:solidFill>
            <a:schemeClr val="bg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9" name="Rectangle 4"/>
          <p:cNvSpPr/>
          <p:nvPr/>
        </p:nvSpPr>
        <p:spPr>
          <a:xfrm>
            <a:off x="1109414" y="5193591"/>
            <a:ext cx="1888802" cy="313350"/>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a:solidFill>
                  <a:prstClr val="black"/>
                </a:solidFill>
                <a:latin typeface="微软雅黑" panose="020B0503020204020204" pitchFamily="34" charset="-122"/>
                <a:ea typeface="微软雅黑" panose="020B0503020204020204" pitchFamily="34" charset="-122"/>
                <a:cs typeface="Verdana" panose="020B0604030504040204" pitchFamily="34" charset="0"/>
              </a:rPr>
              <a:t>Program </a:t>
            </a:r>
            <a:endParaRPr lang="en-US" altLang="zh-CN">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
        <p:nvSpPr>
          <p:cNvPr id="10" name="Rectangle 4"/>
          <p:cNvSpPr/>
          <p:nvPr/>
        </p:nvSpPr>
        <p:spPr>
          <a:xfrm>
            <a:off x="6796428" y="5240737"/>
            <a:ext cx="1888802" cy="313350"/>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a:solidFill>
                  <a:prstClr val="black"/>
                </a:solidFill>
                <a:latin typeface="微软雅黑" panose="020B0503020204020204" pitchFamily="34" charset="-122"/>
                <a:ea typeface="微软雅黑" panose="020B0503020204020204" pitchFamily="34" charset="-122"/>
                <a:cs typeface="Verdana" panose="020B0604030504040204" pitchFamily="34" charset="0"/>
              </a:rPr>
              <a:t>Transaction </a:t>
            </a:r>
            <a:endParaRPr lang="en-US" altLang="zh-CN">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
        <p:nvSpPr>
          <p:cNvPr id="11" name="文本框 10"/>
          <p:cNvSpPr txBox="1"/>
          <p:nvPr/>
        </p:nvSpPr>
        <p:spPr>
          <a:xfrm>
            <a:off x="3145536" y="896112"/>
            <a:ext cx="184731" cy="369332"/>
          </a:xfrm>
          <a:prstGeom prst="rect">
            <a:avLst/>
          </a:prstGeom>
          <a:noFill/>
        </p:spPr>
        <p:txBody>
          <a:bodyPr wrap="none" rtlCol="0">
            <a:spAutoFit/>
          </a:bodyPr>
          <a:lstStyle/>
          <a:p>
            <a:endParaRPr kumimoji="1"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199" y="1129308"/>
            <a:ext cx="8651875" cy="4167654"/>
          </a:xfrm>
        </p:spPr>
        <p:txBody>
          <a:bodyPr/>
          <a:lstStyle/>
          <a:p>
            <a:r>
              <a:rPr kumimoji="1" lang="en-US" altLang="zh-CN" b="0" dirty="0"/>
              <a:t>The program btw </a:t>
            </a:r>
            <a:r>
              <a:rPr kumimoji="1" lang="en-US" altLang="zh-CN" b="0" dirty="0">
                <a:latin typeface="Consolas" panose="020B0609020204030204" pitchFamily="49" charset="0"/>
                <a:cs typeface="Consolas" panose="020B0609020204030204" pitchFamily="49" charset="0"/>
              </a:rPr>
              <a:t>{ </a:t>
            </a:r>
            <a:r>
              <a:rPr kumimoji="1" lang="en-US" altLang="zh-CN" b="0" dirty="0" err="1">
                <a:latin typeface="Consolas" panose="020B0609020204030204" pitchFamily="49" charset="0"/>
                <a:cs typeface="Consolas" panose="020B0609020204030204" pitchFamily="49" charset="0"/>
              </a:rPr>
              <a:t>tx.begin</a:t>
            </a:r>
            <a:r>
              <a:rPr kumimoji="1" lang="en-US" altLang="zh-CN" b="0" dirty="0">
                <a:latin typeface="Consolas" panose="020B0609020204030204" pitchFamily="49" charset="0"/>
                <a:cs typeface="Consolas" panose="020B0609020204030204" pitchFamily="49" charset="0"/>
              </a:rPr>
              <a:t>() &amp; </a:t>
            </a:r>
            <a:r>
              <a:rPr kumimoji="1" lang="en-US" altLang="zh-CN" b="0" dirty="0" err="1">
                <a:latin typeface="Consolas" panose="020B0609020204030204" pitchFamily="49" charset="0"/>
                <a:cs typeface="Consolas" panose="020B0609020204030204" pitchFamily="49" charset="0"/>
              </a:rPr>
              <a:t>tx.commit</a:t>
            </a:r>
            <a:r>
              <a:rPr kumimoji="1" lang="en-US" altLang="zh-CN" b="0" dirty="0">
                <a:latin typeface="Consolas" panose="020B0609020204030204" pitchFamily="49" charset="0"/>
                <a:cs typeface="Consolas" panose="020B0609020204030204" pitchFamily="49" charset="0"/>
              </a:rPr>
              <a:t>() } </a:t>
            </a:r>
            <a:r>
              <a:rPr kumimoji="1" lang="en-US" altLang="zh-CN" b="0" dirty="0"/>
              <a:t>has the following properties:</a:t>
            </a:r>
            <a:endParaRPr kumimoji="1" lang="en-US" altLang="zh-CN" b="0" dirty="0"/>
          </a:p>
          <a:p>
            <a:r>
              <a:rPr kumimoji="1" lang="en-GB" altLang="zh-CN" dirty="0">
                <a:solidFill>
                  <a:srgbClr val="FF0000"/>
                </a:solidFill>
                <a:latin typeface="Courier New" panose="02070309020205020404" charset="0"/>
                <a:cs typeface="Courier New" panose="02070309020205020404" charset="0"/>
              </a:rPr>
              <a:t>A</a:t>
            </a:r>
            <a:r>
              <a:rPr kumimoji="1" lang="zh-CN" altLang="en-US" dirty="0">
                <a:solidFill>
                  <a:srgbClr val="FF0000"/>
                </a:solidFill>
              </a:rPr>
              <a:t>：</a:t>
            </a:r>
            <a:r>
              <a:rPr kumimoji="1" lang="en-GB" altLang="zh-CN" dirty="0">
                <a:solidFill>
                  <a:srgbClr val="FF0000"/>
                </a:solidFill>
              </a:rPr>
              <a:t>Atomicity</a:t>
            </a:r>
            <a:r>
              <a:rPr kumimoji="1" lang="zh-CN" altLang="en-US" dirty="0">
                <a:solidFill>
                  <a:srgbClr val="FF0000"/>
                </a:solidFill>
              </a:rPr>
              <a:t> </a:t>
            </a:r>
            <a:endParaRPr kumimoji="1" lang="en-US" altLang="zh-CN" dirty="0">
              <a:solidFill>
                <a:srgbClr val="FF0000"/>
              </a:solidFill>
            </a:endParaRPr>
          </a:p>
          <a:p>
            <a:pPr lvl="1"/>
            <a:r>
              <a:rPr kumimoji="1" lang="en-US" altLang="zh-CN" dirty="0">
                <a:solidFill>
                  <a:srgbClr val="FF0000"/>
                </a:solidFill>
              </a:rPr>
              <a:t>All or nothing</a:t>
            </a:r>
            <a:r>
              <a:rPr kumimoji="1" lang="en-US" altLang="zh-CN" dirty="0">
                <a:solidFill>
                  <a:schemeClr val="tx1">
                    <a:lumMod val="95000"/>
                    <a:lumOff val="5000"/>
                  </a:schemeClr>
                </a:solidFill>
              </a:rPr>
              <a:t> atomicity </a:t>
            </a:r>
            <a:endParaRPr kumimoji="1" lang="en-GB" altLang="zh-CN" dirty="0">
              <a:solidFill>
                <a:schemeClr val="tx1">
                  <a:lumMod val="95000"/>
                  <a:lumOff val="5000"/>
                </a:schemeClr>
              </a:solidFill>
            </a:endParaRPr>
          </a:p>
          <a:p>
            <a:r>
              <a:rPr kumimoji="1" lang="en-GB" altLang="zh-CN" dirty="0">
                <a:solidFill>
                  <a:srgbClr val="FF0000"/>
                </a:solidFill>
                <a:latin typeface="Courier New" panose="02070309020205020404" charset="0"/>
                <a:cs typeface="Courier New" panose="02070309020205020404" charset="0"/>
              </a:rPr>
              <a:t>C</a:t>
            </a:r>
            <a:r>
              <a:rPr kumimoji="1" lang="zh-CN" altLang="en-US" dirty="0">
                <a:solidFill>
                  <a:srgbClr val="FF0000"/>
                </a:solidFill>
              </a:rPr>
              <a:t>：</a:t>
            </a:r>
            <a:r>
              <a:rPr kumimoji="1" lang="en-GB" altLang="zh-CN" dirty="0">
                <a:solidFill>
                  <a:srgbClr val="FF0000"/>
                </a:solidFill>
              </a:rPr>
              <a:t>Consistency</a:t>
            </a:r>
            <a:endParaRPr kumimoji="1" lang="en-GB" altLang="zh-CN" dirty="0">
              <a:solidFill>
                <a:srgbClr val="FF0000"/>
              </a:solidFill>
            </a:endParaRPr>
          </a:p>
          <a:p>
            <a:r>
              <a:rPr kumimoji="1" lang="en-GB" altLang="zh-CN" dirty="0">
                <a:solidFill>
                  <a:srgbClr val="FF0000"/>
                </a:solidFill>
                <a:latin typeface="Courier New" panose="02070309020205020404" charset="0"/>
                <a:cs typeface="Courier New" panose="02070309020205020404" charset="0"/>
              </a:rPr>
              <a:t>I</a:t>
            </a:r>
            <a:r>
              <a:rPr kumimoji="1" lang="zh-CN" altLang="en-US" dirty="0">
                <a:solidFill>
                  <a:srgbClr val="FF0000"/>
                </a:solidFill>
              </a:rPr>
              <a:t>：</a:t>
            </a:r>
            <a:r>
              <a:rPr kumimoji="1" lang="en-GB" altLang="zh-CN" dirty="0">
                <a:solidFill>
                  <a:srgbClr val="FF0000"/>
                </a:solidFill>
              </a:rPr>
              <a:t>Isolation</a:t>
            </a:r>
            <a:r>
              <a:rPr kumimoji="1" lang="zh-CN" altLang="en-US" dirty="0">
                <a:solidFill>
                  <a:srgbClr val="FF0000"/>
                </a:solidFill>
              </a:rPr>
              <a:t>    </a:t>
            </a:r>
            <a:endParaRPr kumimoji="1" lang="en-US" altLang="zh-CN" dirty="0">
              <a:solidFill>
                <a:srgbClr val="FF0000"/>
              </a:solidFill>
            </a:endParaRPr>
          </a:p>
          <a:p>
            <a:pPr lvl="1"/>
            <a:r>
              <a:rPr kumimoji="1" lang="en-GB" altLang="zh-CN" dirty="0">
                <a:solidFill>
                  <a:srgbClr val="FF0000"/>
                </a:solidFill>
              </a:rPr>
              <a:t>(informally) before-of-after</a:t>
            </a:r>
            <a:r>
              <a:rPr kumimoji="1" lang="en-GB" altLang="zh-CN" dirty="0">
                <a:solidFill>
                  <a:schemeClr val="tx1">
                    <a:lumMod val="95000"/>
                    <a:lumOff val="5000"/>
                  </a:schemeClr>
                </a:solidFill>
              </a:rPr>
              <a:t> atomicity </a:t>
            </a:r>
            <a:endParaRPr kumimoji="1" lang="en-GB" altLang="zh-CN" dirty="0">
              <a:solidFill>
                <a:schemeClr val="tx1">
                  <a:lumMod val="95000"/>
                  <a:lumOff val="5000"/>
                </a:schemeClr>
              </a:solidFill>
            </a:endParaRPr>
          </a:p>
          <a:p>
            <a:r>
              <a:rPr kumimoji="1" lang="en-GB" altLang="zh-CN" dirty="0">
                <a:solidFill>
                  <a:srgbClr val="FF0000"/>
                </a:solidFill>
                <a:latin typeface="Courier New" panose="02070309020205020404" charset="0"/>
                <a:cs typeface="Courier New" panose="02070309020205020404" charset="0"/>
              </a:rPr>
              <a:t>D</a:t>
            </a:r>
            <a:r>
              <a:rPr kumimoji="1" lang="zh-CN" altLang="en-US" dirty="0">
                <a:solidFill>
                  <a:srgbClr val="FF0000"/>
                </a:solidFill>
              </a:rPr>
              <a:t>：</a:t>
            </a:r>
            <a:r>
              <a:rPr kumimoji="1" lang="en-GB" altLang="zh-CN" dirty="0">
                <a:solidFill>
                  <a:srgbClr val="FF0000"/>
                </a:solidFill>
              </a:rPr>
              <a:t>Durability</a:t>
            </a:r>
            <a:endParaRPr kumimoji="1" lang="en-GB" altLang="zh-CN" dirty="0">
              <a:solidFill>
                <a:schemeClr val="tx1">
                  <a:lumMod val="95000"/>
                  <a:lumOff val="5000"/>
                </a:schemeClr>
              </a:solidFill>
            </a:endParaRPr>
          </a:p>
          <a:p>
            <a:pPr lvl="1"/>
            <a:r>
              <a:rPr kumimoji="1" lang="en-US" altLang="zh-CN" dirty="0"/>
              <a:t>Committed TX’s data on </a:t>
            </a:r>
            <a:r>
              <a:rPr kumimoji="1" lang="en-US" altLang="zh-CN" dirty="0">
                <a:solidFill>
                  <a:srgbClr val="FF0000"/>
                </a:solidFill>
              </a:rPr>
              <a:t>durable storage</a:t>
            </a:r>
            <a:r>
              <a:rPr kumimoji="1" lang="en-US" altLang="zh-CN" dirty="0"/>
              <a:t> </a:t>
            </a:r>
            <a:endParaRPr kumimoji="1" lang="en-US" altLang="zh-CN" dirty="0"/>
          </a:p>
          <a:p>
            <a:endParaRPr kumimoji="1" lang="zh-CN" altLang="en-US" dirty="0"/>
          </a:p>
        </p:txBody>
      </p:sp>
      <p:sp>
        <p:nvSpPr>
          <p:cNvPr id="2" name="标题 1"/>
          <p:cNvSpPr>
            <a:spLocks noGrp="1"/>
          </p:cNvSpPr>
          <p:nvPr>
            <p:ph type="title"/>
          </p:nvPr>
        </p:nvSpPr>
        <p:spPr/>
        <p:txBody>
          <a:bodyPr/>
          <a:lstStyle/>
          <a:p>
            <a:r>
              <a:rPr kumimoji="1" lang="en-US" altLang="zh-CN"/>
              <a:t>What can a TX provide?  ACID </a:t>
            </a:r>
            <a:endParaRPr kumimoji="1"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Picture 2" descr="What Is Design for Reliability (DfR)? | Ansys Blo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41331" y="3842394"/>
            <a:ext cx="2602632" cy="1735088"/>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5316172" y="1626111"/>
            <a:ext cx="2315066" cy="2398884"/>
            <a:chOff x="4132946" y="1869526"/>
            <a:chExt cx="2315066" cy="2398884"/>
          </a:xfrm>
        </p:grpSpPr>
        <p:sp>
          <p:nvSpPr>
            <p:cNvPr id="9" name="矩形 8"/>
            <p:cNvSpPr/>
            <p:nvPr/>
          </p:nvSpPr>
          <p:spPr>
            <a:xfrm>
              <a:off x="4278480" y="2209428"/>
              <a:ext cx="1800200" cy="1224136"/>
            </a:xfrm>
            <a:prstGeom prst="rect">
              <a:avLst/>
            </a:prstGeom>
            <a:noFill/>
            <a:ln w="38100">
              <a:solidFill>
                <a:srgbClr val="BE384B"/>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合 11"/>
            <p:cNvGrpSpPr/>
            <p:nvPr/>
          </p:nvGrpSpPr>
          <p:grpSpPr>
            <a:xfrm>
              <a:off x="4132946" y="1869526"/>
              <a:ext cx="2315066" cy="2398884"/>
              <a:chOff x="4132946" y="1869526"/>
              <a:chExt cx="2315066" cy="2398884"/>
            </a:xfrm>
          </p:grpSpPr>
          <p:sp>
            <p:nvSpPr>
              <p:cNvPr id="6" name="矩形 5"/>
              <p:cNvSpPr/>
              <p:nvPr/>
            </p:nvSpPr>
            <p:spPr>
              <a:xfrm>
                <a:off x="4278480" y="1869526"/>
                <a:ext cx="1800200" cy="2015604"/>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1" name="组合 10"/>
              <p:cNvGrpSpPr/>
              <p:nvPr/>
            </p:nvGrpSpPr>
            <p:grpSpPr>
              <a:xfrm>
                <a:off x="4132946" y="1911538"/>
                <a:ext cx="2315066" cy="2356872"/>
                <a:chOff x="4132946" y="1911538"/>
                <a:chExt cx="2315066" cy="2356872"/>
              </a:xfrm>
            </p:grpSpPr>
            <p:sp>
              <p:nvSpPr>
                <p:cNvPr id="7" name="矩形 6"/>
                <p:cNvSpPr/>
                <p:nvPr/>
              </p:nvSpPr>
              <p:spPr>
                <a:xfrm>
                  <a:off x="4283968" y="1911538"/>
                  <a:ext cx="1704313" cy="1754326"/>
                </a:xfrm>
                <a:prstGeom prst="rect">
                  <a:avLst/>
                </a:prstGeom>
              </p:spPr>
              <p:txBody>
                <a:bodyPr wrap="none">
                  <a:spAutoFit/>
                </a:bodyPr>
                <a:lstStyle/>
                <a:p>
                  <a:r>
                    <a:rPr kumimoji="1" lang="en-US" altLang="zh-CN" dirty="0">
                      <a:latin typeface="Consolas" panose="020B0609020204030204" pitchFamily="49" charset="0"/>
                      <a:cs typeface="Consolas" panose="020B0609020204030204" pitchFamily="49" charset="0"/>
                    </a:rPr>
                    <a:t>...</a:t>
                  </a:r>
                  <a:endParaRPr kumimoji="1" lang="en-US" altLang="zh-CN" dirty="0">
                    <a:latin typeface="Consolas" panose="020B0609020204030204" pitchFamily="49" charset="0"/>
                    <a:cs typeface="Consolas" panose="020B0609020204030204" pitchFamily="49" charset="0"/>
                  </a:endParaRPr>
                </a:p>
                <a:p>
                  <a:r>
                    <a:rPr kumimoji="1" lang="en-US" altLang="zh-CN" dirty="0" err="1">
                      <a:latin typeface="Consolas" panose="020B0609020204030204" pitchFamily="49" charset="0"/>
                      <a:cs typeface="Consolas" panose="020B0609020204030204" pitchFamily="49" charset="0"/>
                    </a:rPr>
                    <a:t>tx.begin</a:t>
                  </a:r>
                  <a:r>
                    <a:rPr kumimoji="1" lang="en-US" altLang="zh-CN" dirty="0">
                      <a:latin typeface="Consolas" panose="020B0609020204030204" pitchFamily="49" charset="0"/>
                      <a:cs typeface="Consolas" panose="020B0609020204030204" pitchFamily="49" charset="0"/>
                    </a:rPr>
                    <a:t>();</a:t>
                  </a:r>
                  <a:endParaRPr kumimoji="1" lang="en-US" altLang="zh-CN" dirty="0">
                    <a:latin typeface="Consolas" panose="020B0609020204030204" pitchFamily="49" charset="0"/>
                    <a:cs typeface="Consolas" panose="020B0609020204030204" pitchFamily="49" charset="0"/>
                  </a:endParaRPr>
                </a:p>
                <a:p>
                  <a:r>
                    <a:rPr kumimoji="1" lang="en-US" altLang="zh-CN" dirty="0">
                      <a:latin typeface="Consolas" panose="020B0609020204030204" pitchFamily="49" charset="0"/>
                      <a:cs typeface="Consolas" panose="020B0609020204030204" pitchFamily="49" charset="0"/>
                    </a:rPr>
                    <a:t>...</a:t>
                  </a:r>
                  <a:endParaRPr kumimoji="1" lang="en-US" altLang="zh-CN" dirty="0">
                    <a:latin typeface="Consolas" panose="020B0609020204030204" pitchFamily="49" charset="0"/>
                    <a:cs typeface="Consolas" panose="020B0609020204030204" pitchFamily="49" charset="0"/>
                  </a:endParaRPr>
                </a:p>
                <a:p>
                  <a:r>
                    <a:rPr kumimoji="1" lang="en-US" altLang="zh-CN" dirty="0">
                      <a:latin typeface="Consolas" panose="020B0609020204030204" pitchFamily="49" charset="0"/>
                      <a:cs typeface="Consolas" panose="020B0609020204030204" pitchFamily="49" charset="0"/>
                    </a:rPr>
                    <a:t>...</a:t>
                  </a:r>
                  <a:endParaRPr kumimoji="1" lang="en-US" altLang="zh-CN" dirty="0">
                    <a:latin typeface="Consolas" panose="020B0609020204030204" pitchFamily="49" charset="0"/>
                    <a:cs typeface="Consolas" panose="020B0609020204030204" pitchFamily="49" charset="0"/>
                  </a:endParaRPr>
                </a:p>
                <a:p>
                  <a:r>
                    <a:rPr kumimoji="1" lang="en-US" altLang="zh-CN" dirty="0" err="1">
                      <a:latin typeface="Consolas" panose="020B0609020204030204" pitchFamily="49" charset="0"/>
                      <a:cs typeface="Consolas" panose="020B0609020204030204" pitchFamily="49" charset="0"/>
                    </a:rPr>
                    <a:t>tx.commit</a:t>
                  </a:r>
                  <a:r>
                    <a:rPr kumimoji="1" lang="en-US" altLang="zh-CN" dirty="0">
                      <a:latin typeface="Consolas" panose="020B0609020204030204" pitchFamily="49" charset="0"/>
                      <a:cs typeface="Consolas" panose="020B0609020204030204" pitchFamily="49" charset="0"/>
                    </a:rPr>
                    <a:t>();</a:t>
                  </a:r>
                  <a:endParaRPr kumimoji="1" lang="en-US" altLang="zh-CN" dirty="0">
                    <a:latin typeface="Consolas" panose="020B0609020204030204" pitchFamily="49" charset="0"/>
                    <a:cs typeface="Consolas" panose="020B0609020204030204" pitchFamily="49" charset="0"/>
                  </a:endParaRPr>
                </a:p>
                <a:p>
                  <a:r>
                    <a:rPr kumimoji="1" lang="en-US" altLang="zh-CN" dirty="0">
                      <a:latin typeface="Consolas" panose="020B0609020204030204" pitchFamily="49" charset="0"/>
                      <a:cs typeface="Consolas" panose="020B0609020204030204" pitchFamily="49" charset="0"/>
                    </a:rPr>
                    <a:t>...</a:t>
                  </a:r>
                  <a:endParaRPr lang="zh-CN" altLang="en-US" dirty="0"/>
                </a:p>
              </p:txBody>
            </p:sp>
            <p:sp>
              <p:nvSpPr>
                <p:cNvPr id="8" name="矩形 7"/>
                <p:cNvSpPr/>
                <p:nvPr/>
              </p:nvSpPr>
              <p:spPr>
                <a:xfrm>
                  <a:off x="4132946" y="3899078"/>
                  <a:ext cx="2236510" cy="369332"/>
                </a:xfrm>
                <a:prstGeom prst="rect">
                  <a:avLst/>
                </a:prstGeom>
              </p:spPr>
              <p:txBody>
                <a:bodyPr wrap="none">
                  <a:spAutoFit/>
                </a:bodyPr>
                <a:lstStyle/>
                <a:p>
                  <a:r>
                    <a:rPr kumimoji="1" lang="en-US" altLang="zh-CN" dirty="0"/>
                    <a:t>Application program</a:t>
                  </a:r>
                  <a:endParaRPr lang="zh-CN" altLang="en-US" dirty="0"/>
                </a:p>
              </p:txBody>
            </p:sp>
            <p:sp>
              <p:nvSpPr>
                <p:cNvPr id="10" name="矩形 9"/>
                <p:cNvSpPr/>
                <p:nvPr/>
              </p:nvSpPr>
              <p:spPr>
                <a:xfrm rot="5400000">
                  <a:off x="5888884" y="2604035"/>
                  <a:ext cx="748923" cy="369332"/>
                </a:xfrm>
                <a:prstGeom prst="rect">
                  <a:avLst/>
                </a:prstGeom>
              </p:spPr>
              <p:txBody>
                <a:bodyPr wrap="none">
                  <a:spAutoFit/>
                </a:bodyPr>
                <a:lstStyle/>
                <a:p>
                  <a:r>
                    <a:rPr kumimoji="1" lang="en-US" altLang="zh-CN" b="1" dirty="0">
                      <a:solidFill>
                        <a:srgbClr val="BE384B"/>
                      </a:solidFill>
                    </a:rPr>
                    <a:t>ACID</a:t>
                  </a:r>
                  <a:endParaRPr lang="zh-CN" altLang="en-US" b="1" dirty="0">
                    <a:solidFill>
                      <a:srgbClr val="BE384B"/>
                    </a:solidFill>
                  </a:endParaRPr>
                </a:p>
              </p:txBody>
            </p:sp>
          </p:grpSp>
        </p:grpSp>
      </p:gr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Atomicity </a:t>
            </a:r>
            <a:endParaRPr kumimoji="1" lang="zh-CN" altLang="en-US" dirty="0"/>
          </a:p>
        </p:txBody>
      </p:sp>
      <p:sp>
        <p:nvSpPr>
          <p:cNvPr id="3" name="内容占位符 2"/>
          <p:cNvSpPr>
            <a:spLocks noGrp="1"/>
          </p:cNvSpPr>
          <p:nvPr>
            <p:ph idx="1"/>
          </p:nvPr>
        </p:nvSpPr>
        <p:spPr/>
        <p:txBody>
          <a:bodyPr/>
          <a:lstStyle/>
          <a:p>
            <a:r>
              <a:rPr kumimoji="1" lang="en-US" altLang="zh-CN" dirty="0"/>
              <a:t>An action is atomic if happens completely or not at all </a:t>
            </a:r>
            <a:endParaRPr kumimoji="1" lang="en-US" altLang="zh-CN" dirty="0"/>
          </a:p>
          <a:p>
            <a:pPr lvl="1"/>
            <a:r>
              <a:rPr kumimoji="1" lang="en-US" altLang="zh-CN" dirty="0"/>
              <a:t>Action is an abstraction, can contain many operations </a:t>
            </a:r>
            <a:endParaRPr kumimoji="1" lang="en-US" altLang="zh-CN" dirty="0"/>
          </a:p>
          <a:p>
            <a:pPr lvl="2"/>
            <a:r>
              <a:rPr kumimoji="1" lang="en-US" altLang="zh-CN" sz="1800" dirty="0"/>
              <a:t>E.g., multiple disk writes, multiple memory reads/writes</a:t>
            </a:r>
            <a:endParaRPr kumimoji="1" lang="en-US" altLang="zh-CN" sz="1800" dirty="0"/>
          </a:p>
          <a:p>
            <a:r>
              <a:rPr kumimoji="1" lang="en-US" altLang="zh-CN" dirty="0"/>
              <a:t>Tools &amp; techniques to achieve so </a:t>
            </a:r>
            <a:endParaRPr kumimoji="1" lang="en-US" altLang="zh-CN" dirty="0"/>
          </a:p>
          <a:p>
            <a:pPr lvl="1"/>
            <a:r>
              <a:rPr kumimoji="1" lang="en-US" altLang="zh-CN" dirty="0"/>
              <a:t>Logging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Isolation &amp; Durability </a:t>
            </a:r>
            <a:endParaRPr kumimoji="1" lang="zh-CN" altLang="en-US"/>
          </a:p>
        </p:txBody>
      </p:sp>
      <p:sp>
        <p:nvSpPr>
          <p:cNvPr id="3" name="内容占位符 2"/>
          <p:cNvSpPr>
            <a:spLocks noGrp="1"/>
          </p:cNvSpPr>
          <p:nvPr>
            <p:ph idx="1"/>
          </p:nvPr>
        </p:nvSpPr>
        <p:spPr/>
        <p:txBody>
          <a:bodyPr/>
          <a:lstStyle/>
          <a:p>
            <a:r>
              <a:rPr kumimoji="1" lang="en-US" altLang="zh-CN" dirty="0">
                <a:latin typeface="微软雅黑" panose="020B0503020204020204" pitchFamily="34" charset="-122"/>
              </a:rPr>
              <a:t>Isolation: Two concurrently transactions are isolated </a:t>
            </a:r>
            <a:endParaRPr kumimoji="1" lang="en-US" altLang="zh-CN" dirty="0">
              <a:latin typeface="微软雅黑" panose="020B0503020204020204" pitchFamily="34" charset="-122"/>
            </a:endParaRPr>
          </a:p>
          <a:p>
            <a:pPr lvl="1"/>
            <a:r>
              <a:rPr kumimoji="1" lang="en-US" altLang="zh-CN" dirty="0">
                <a:latin typeface="微软雅黑" panose="020B0503020204020204" pitchFamily="34" charset="-122"/>
              </a:rPr>
              <a:t>E.g., not viewing the intermediate results of another TX</a:t>
            </a:r>
            <a:endParaRPr kumimoji="1" lang="en-US" altLang="zh-CN" dirty="0">
              <a:latin typeface="微软雅黑" panose="020B0503020204020204" pitchFamily="34" charset="-122"/>
            </a:endParaRPr>
          </a:p>
          <a:p>
            <a:pPr lvl="1"/>
            <a:r>
              <a:rPr kumimoji="1" lang="en-US" altLang="zh-CN" dirty="0">
                <a:latin typeface="微软雅黑" panose="020B0503020204020204" pitchFamily="34" charset="-122"/>
              </a:rPr>
              <a:t>Avoid the race conditions </a:t>
            </a:r>
            <a:endParaRPr kumimoji="1" lang="en-US" altLang="zh-CN" dirty="0">
              <a:latin typeface="微软雅黑" panose="020B0503020204020204" pitchFamily="34" charset="-122"/>
            </a:endParaRPr>
          </a:p>
          <a:p>
            <a:pPr lvl="2"/>
            <a:r>
              <a:rPr kumimoji="1" lang="en-US" altLang="zh-CN" sz="1800" dirty="0">
                <a:latin typeface="微软雅黑" panose="020B0503020204020204" pitchFamily="34" charset="-122"/>
              </a:rPr>
              <a:t>Serializability is the ideal one (Achieved via 2PL &amp; others)</a:t>
            </a:r>
            <a:endParaRPr kumimoji="1" lang="en-US" altLang="zh-CN" sz="1800" dirty="0">
              <a:latin typeface="微软雅黑" panose="020B0503020204020204" pitchFamily="34" charset="-122"/>
            </a:endParaRPr>
          </a:p>
          <a:p>
            <a:pPr marL="74295" lvl="1" indent="0">
              <a:buNone/>
            </a:pPr>
            <a:endParaRPr kumimoji="1" lang="en-US" altLang="zh-CN" dirty="0">
              <a:latin typeface="微软雅黑" panose="020B0503020204020204" pitchFamily="34" charset="-122"/>
            </a:endParaRPr>
          </a:p>
          <a:p>
            <a:endParaRPr kumimoji="1" lang="en-US" altLang="zh-CN" dirty="0">
              <a:latin typeface="微软雅黑" panose="020B0503020204020204" pitchFamily="34" charset="-122"/>
            </a:endParaRPr>
          </a:p>
          <a:p>
            <a:r>
              <a:rPr kumimoji="1" lang="en-US" altLang="zh-CN" dirty="0">
                <a:latin typeface="微软雅黑" panose="020B0503020204020204" pitchFamily="34" charset="-122"/>
              </a:rPr>
              <a:t>Durability</a:t>
            </a:r>
            <a:endParaRPr kumimoji="1" lang="en-US" altLang="zh-CN" dirty="0">
              <a:latin typeface="微软雅黑" panose="020B0503020204020204" pitchFamily="34" charset="-122"/>
            </a:endParaRPr>
          </a:p>
          <a:p>
            <a:pPr lvl="1"/>
            <a:r>
              <a:rPr kumimoji="1" lang="en-US" altLang="zh-CN" dirty="0">
                <a:latin typeface="微软雅黑" panose="020B0503020204020204" pitchFamily="34" charset="-122"/>
              </a:rPr>
              <a:t>Once a transaction is committed, its changes (e.g., writes) must durably stored to a persistent storage</a:t>
            </a:r>
            <a:endParaRPr kumimoji="1" lang="en-US" altLang="zh-CN" dirty="0">
              <a:latin typeface="微软雅黑" panose="020B0503020204020204" pitchFamily="34" charset="-122"/>
            </a:endParaRPr>
          </a:p>
          <a:p>
            <a:endParaRPr kumimoji="1" lang="en-US" altLang="zh-CN" dirty="0">
              <a:latin typeface="微软雅黑" panose="020B0503020204020204" pitchFamily="34" charset="-122"/>
            </a:endParaRPr>
          </a:p>
          <a:p>
            <a:endParaRPr kumimoji="1" lang="zh-CN" altLang="en-US"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pitchFamily="34" charset="-122"/>
                <a:ea typeface="微软雅黑" panose="020B0503020204020204" pitchFamily="34" charset="-122"/>
              </a:rPr>
            </a:fld>
            <a:endParaRPr lang="zh-CN" altLang="en-US" smtClean="0">
              <a:latin typeface="微软雅黑" panose="020B0503020204020204" pitchFamily="34" charset="-122"/>
              <a:ea typeface="微软雅黑" panose="020B0503020204020204" pitchFamily="34" charset="-122"/>
            </a:endParaRPr>
          </a:p>
        </p:txBody>
      </p:sp>
      <p:sp>
        <p:nvSpPr>
          <p:cNvPr id="5" name="Rectangle 4"/>
          <p:cNvSpPr/>
          <p:nvPr/>
        </p:nvSpPr>
        <p:spPr>
          <a:xfrm>
            <a:off x="512650" y="2843062"/>
            <a:ext cx="7731757" cy="344128"/>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sz="20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But there </a:t>
            </a:r>
            <a:r>
              <a:rPr lang="en-US" altLang="zh-CN" sz="2000">
                <a:solidFill>
                  <a:prstClr val="black"/>
                </a:solidFill>
                <a:latin typeface="微软雅黑" panose="020B0503020204020204" pitchFamily="34" charset="-122"/>
                <a:ea typeface="微软雅黑" panose="020B0503020204020204" pitchFamily="34" charset="-122"/>
                <a:cs typeface="Verdana" panose="020B0604030504040204" pitchFamily="34" charset="0"/>
              </a:rPr>
              <a:t>are other </a:t>
            </a:r>
            <a:r>
              <a:rPr lang="en-US" altLang="zh-CN" sz="20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isolation levels, we will talk about this later</a:t>
            </a:r>
            <a:endParaRPr lang="en-US" altLang="zh-CN" sz="2000" dirty="0">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989584" y="2621230"/>
            <a:ext cx="7307708" cy="2053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r>
              <a:rPr lang="en-US" altLang="zh-CN" kern="0" dirty="0">
                <a:solidFill>
                  <a:srgbClr val="BE384B"/>
                </a:solidFill>
                <a:ea typeface="+mn-ea"/>
              </a:rPr>
              <a:t>What about consistency? Do logging &amp; locking sufficient to ensure consistency? </a:t>
            </a:r>
            <a:endParaRPr lang="en-US" altLang="zh-CN" kern="0" dirty="0">
              <a:solidFill>
                <a:srgbClr val="BE384B"/>
              </a:solidFill>
              <a:ea typeface="+mn-ea"/>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Consistency</a:t>
            </a:r>
            <a:endParaRPr kumimoji="1" lang="zh-CN" altLang="en-US"/>
          </a:p>
        </p:txBody>
      </p:sp>
      <p:sp>
        <p:nvSpPr>
          <p:cNvPr id="3" name="内容占位符 2"/>
          <p:cNvSpPr>
            <a:spLocks noGrp="1"/>
          </p:cNvSpPr>
          <p:nvPr>
            <p:ph idx="1"/>
          </p:nvPr>
        </p:nvSpPr>
        <p:spPr/>
        <p:txBody>
          <a:bodyPr/>
          <a:lstStyle/>
          <a:p>
            <a:r>
              <a:rPr lang="en-US" altLang="zh-CN" dirty="0"/>
              <a:t>Transaction must change the data from a consistent state to another</a:t>
            </a:r>
            <a:endParaRPr lang="en-US" altLang="zh-CN" dirty="0"/>
          </a:p>
          <a:p>
            <a:pPr lvl="1"/>
            <a:r>
              <a:rPr kumimoji="1" lang="en-US" altLang="zh-CN" dirty="0"/>
              <a:t>Being</a:t>
            </a:r>
            <a:r>
              <a:rPr kumimoji="1" lang="zh-CN" altLang="en-US" dirty="0"/>
              <a:t> </a:t>
            </a:r>
            <a:r>
              <a:rPr kumimoji="1" lang="en-US" altLang="zh-CN" dirty="0"/>
              <a:t>consistent is </a:t>
            </a:r>
            <a:r>
              <a:rPr kumimoji="1" lang="en-US" altLang="zh-CN" b="1" dirty="0">
                <a:solidFill>
                  <a:srgbClr val="BE384B"/>
                </a:solidFill>
              </a:rPr>
              <a:t>defined by the applications</a:t>
            </a:r>
            <a:endParaRPr kumimoji="1" lang="en-US" altLang="zh-CN" b="1" dirty="0">
              <a:solidFill>
                <a:srgbClr val="BE384B"/>
              </a:solidFill>
            </a:endParaRPr>
          </a:p>
          <a:p>
            <a:pPr lvl="1">
              <a:spcAft>
                <a:spcPts val="600"/>
              </a:spcAft>
            </a:pPr>
            <a:r>
              <a:rPr kumimoji="1" lang="en-US" altLang="zh-CN" dirty="0"/>
              <a:t>E.g., transfer should leave the </a:t>
            </a:r>
            <a:r>
              <a:rPr kumimoji="1" lang="en-US" altLang="zh-CN" dirty="0">
                <a:latin typeface="Consolas" panose="020B0609020204030204" pitchFamily="49" charset="0"/>
                <a:cs typeface="Consolas" panose="020B0609020204030204" pitchFamily="49" charset="0"/>
              </a:rPr>
              <a:t>sum(bank[a] + bank[b]) </a:t>
            </a:r>
            <a:r>
              <a:rPr kumimoji="1" lang="en-US" altLang="zh-CN" b="1" dirty="0">
                <a:solidFill>
                  <a:srgbClr val="BE384B"/>
                </a:solidFill>
              </a:rPr>
              <a:t>unchanged</a:t>
            </a:r>
            <a:r>
              <a:rPr kumimoji="1" lang="en-US" altLang="zh-CN" dirty="0"/>
              <a:t> </a:t>
            </a:r>
            <a:endParaRPr kumimoji="1" lang="en-US" altLang="zh-CN" dirty="0"/>
          </a:p>
          <a:p>
            <a:r>
              <a:rPr kumimoji="1" lang="en-US" altLang="zh-CN" dirty="0"/>
              <a:t>Transaction alone is not sufficient for consistency </a:t>
            </a:r>
            <a:endParaRPr kumimoji="1" lang="en-US" altLang="zh-CN" dirty="0"/>
          </a:p>
          <a:p>
            <a:pPr lvl="1"/>
            <a:r>
              <a:rPr kumimoji="1" lang="en-US" altLang="zh-CN" dirty="0"/>
              <a:t>E.g., if the programmer writes the incorrect program...</a:t>
            </a:r>
            <a:endParaRPr kumimoji="1" lang="en-US" altLang="zh-CN" dirty="0"/>
          </a:p>
          <a:p>
            <a:pPr lvl="2"/>
            <a:r>
              <a:rPr kumimoji="1" lang="en-US" altLang="zh-CN" dirty="0">
                <a:latin typeface="Consolas" panose="020B0609020204030204" pitchFamily="49" charset="0"/>
                <a:cs typeface="Consolas" panose="020B0609020204030204" pitchFamily="49" charset="0"/>
              </a:rPr>
              <a:t>bank[a] = bank[a] - amt * 2</a:t>
            </a:r>
            <a:endParaRPr kumimoji="1" lang="zh-CN" altLang="en-US" dirty="0">
              <a:latin typeface="Consolas" panose="020B0609020204030204" pitchFamily="49" charset="0"/>
              <a:cs typeface="Consolas" panose="020B0609020204030204" pitchFamily="49" charset="0"/>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12640" y="3749106"/>
            <a:ext cx="5040560" cy="1673171"/>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Enforcing ACID properties</a:t>
            </a:r>
            <a:endParaRPr kumimoji="1" lang="zh-CN" altLang="en-US"/>
          </a:p>
        </p:txBody>
      </p:sp>
      <p:sp>
        <p:nvSpPr>
          <p:cNvPr id="3" name="内容占位符 2"/>
          <p:cNvSpPr>
            <a:spLocks noGrp="1"/>
          </p:cNvSpPr>
          <p:nvPr>
            <p:ph idx="1"/>
          </p:nvPr>
        </p:nvSpPr>
        <p:spPr>
          <a:xfrm>
            <a:off x="302840" y="1129307"/>
            <a:ext cx="8229600" cy="4471925"/>
          </a:xfrm>
        </p:spPr>
        <p:txBody>
          <a:bodyPr/>
          <a:lstStyle/>
          <a:p>
            <a:r>
              <a:rPr kumimoji="1" lang="en-US" altLang="zh-CN" dirty="0"/>
              <a:t>Enforcing A &amp; D:</a:t>
            </a:r>
            <a:endParaRPr kumimoji="1" lang="en-US" altLang="zh-CN" dirty="0"/>
          </a:p>
          <a:p>
            <a:pPr lvl="1"/>
            <a:r>
              <a:rPr kumimoji="1" lang="en-US" altLang="zh-CN" dirty="0"/>
              <a:t>Logging and recovery (see the last lecture)</a:t>
            </a:r>
            <a:endParaRPr kumimoji="1" lang="en-US" altLang="zh-CN" dirty="0"/>
          </a:p>
          <a:p>
            <a:r>
              <a:rPr kumimoji="1" lang="en-US" altLang="zh-CN" dirty="0"/>
              <a:t>Enforcing C:</a:t>
            </a:r>
            <a:endParaRPr kumimoji="1" lang="en-US" altLang="zh-CN" dirty="0"/>
          </a:p>
          <a:p>
            <a:pPr lvl="1">
              <a:buFontTx/>
              <a:buChar char="-"/>
            </a:pPr>
            <a:r>
              <a:rPr lang="en-US" altLang="zh-CN" dirty="0"/>
              <a:t>Database constraint system (not covered in this class)</a:t>
            </a:r>
            <a:endParaRPr lang="en-US" altLang="zh-CN" dirty="0"/>
          </a:p>
          <a:p>
            <a:r>
              <a:rPr kumimoji="1" lang="en-US" altLang="zh-CN" dirty="0"/>
              <a:t>Enforcing I:</a:t>
            </a:r>
            <a:endParaRPr kumimoji="1" lang="en-US" altLang="zh-CN" dirty="0"/>
          </a:p>
          <a:p>
            <a:pPr lvl="1">
              <a:buFontTx/>
              <a:buChar char="-"/>
            </a:pPr>
            <a:r>
              <a:rPr kumimoji="1" lang="en-US" altLang="zh-CN" dirty="0"/>
              <a:t>Concurrency control methods (this lecture)</a:t>
            </a:r>
            <a:endParaRPr kumimoji="1" lang="en-US" altLang="zh-CN" dirty="0"/>
          </a:p>
          <a:p>
            <a:endParaRPr kumimoji="1" lang="en-US" altLang="zh-CN" dirty="0"/>
          </a:p>
          <a:p>
            <a:r>
              <a:rPr kumimoji="1" lang="en-US" altLang="zh-CN" dirty="0"/>
              <a:t>Transactions will automatically &amp; transparently apply these techniques for the programmer </a:t>
            </a:r>
            <a:endParaRPr kumimoji="1" lang="en-US" altLang="zh-CN" dirty="0"/>
          </a:p>
          <a:p>
            <a:pPr lvl="1"/>
            <a:r>
              <a:rPr kumimoji="1" lang="en-US" altLang="zh-CN" dirty="0"/>
              <a:t>E.g., acquire locking during </a:t>
            </a:r>
            <a:r>
              <a:rPr kumimoji="1" lang="en-US" altLang="zh-CN" dirty="0" err="1"/>
              <a:t>tx.read</a:t>
            </a:r>
            <a:r>
              <a:rPr kumimoji="1" lang="en-US" altLang="zh-CN" dirty="0"/>
              <a:t>() / </a:t>
            </a:r>
            <a:r>
              <a:rPr kumimoji="1" lang="en-US" altLang="zh-CN" dirty="0" err="1"/>
              <a:t>tx.write</a:t>
            </a:r>
            <a:r>
              <a:rPr kumimoji="1" lang="en-US" altLang="zh-CN" dirty="0"/>
              <a:t>()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Summary of systems that support transactions</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grpSp>
        <p:nvGrpSpPr>
          <p:cNvPr id="13" name="组合 12"/>
          <p:cNvGrpSpPr/>
          <p:nvPr/>
        </p:nvGrpSpPr>
        <p:grpSpPr>
          <a:xfrm>
            <a:off x="4183440" y="1485792"/>
            <a:ext cx="4902373" cy="3455430"/>
            <a:chOff x="3938787" y="1490302"/>
            <a:chExt cx="5205213" cy="3616110"/>
          </a:xfrm>
        </p:grpSpPr>
        <p:sp>
          <p:nvSpPr>
            <p:cNvPr id="5" name="矩形 4"/>
            <p:cNvSpPr/>
            <p:nvPr/>
          </p:nvSpPr>
          <p:spPr>
            <a:xfrm>
              <a:off x="5962809" y="1490302"/>
              <a:ext cx="1326004" cy="369332"/>
            </a:xfrm>
            <a:prstGeom prst="rect">
              <a:avLst/>
            </a:prstGeom>
          </p:spPr>
          <p:txBody>
            <a:bodyPr wrap="none">
              <a:spAutoFit/>
            </a:bodyPr>
            <a:lstStyle/>
            <a:p>
              <a:r>
                <a:rPr kumimoji="1" lang="en-US" altLang="zh-CN" b="1" dirty="0">
                  <a:solidFill>
                    <a:srgbClr val="C00000"/>
                  </a:solidFill>
                </a:rPr>
                <a:t>Scalability</a:t>
              </a:r>
              <a:endParaRPr lang="zh-CN" altLang="en-US" b="1" dirty="0">
                <a:solidFill>
                  <a:srgbClr val="C00000"/>
                </a:solidFill>
              </a:endParaRPr>
            </a:p>
          </p:txBody>
        </p:sp>
        <p:sp>
          <p:nvSpPr>
            <p:cNvPr id="6" name="矩形 5"/>
            <p:cNvSpPr/>
            <p:nvPr/>
          </p:nvSpPr>
          <p:spPr>
            <a:xfrm>
              <a:off x="4572000" y="4737080"/>
              <a:ext cx="1556836" cy="369332"/>
            </a:xfrm>
            <a:prstGeom prst="rect">
              <a:avLst/>
            </a:prstGeom>
          </p:spPr>
          <p:txBody>
            <a:bodyPr wrap="none">
              <a:spAutoFit/>
            </a:bodyPr>
            <a:lstStyle/>
            <a:p>
              <a:r>
                <a:rPr kumimoji="1" lang="en-US" altLang="zh-CN" b="1" dirty="0">
                  <a:solidFill>
                    <a:srgbClr val="C00000"/>
                  </a:solidFill>
                </a:rPr>
                <a:t>Consistency</a:t>
              </a:r>
              <a:endParaRPr lang="zh-CN" altLang="en-US" b="1" dirty="0">
                <a:solidFill>
                  <a:srgbClr val="C00000"/>
                </a:solidFill>
              </a:endParaRPr>
            </a:p>
          </p:txBody>
        </p:sp>
        <p:sp>
          <p:nvSpPr>
            <p:cNvPr id="7" name="矩形 6"/>
            <p:cNvSpPr/>
            <p:nvPr/>
          </p:nvSpPr>
          <p:spPr>
            <a:xfrm>
              <a:off x="6950899" y="4737080"/>
              <a:ext cx="1890261" cy="369332"/>
            </a:xfrm>
            <a:prstGeom prst="rect">
              <a:avLst/>
            </a:prstGeom>
          </p:spPr>
          <p:txBody>
            <a:bodyPr wrap="none">
              <a:spAutoFit/>
            </a:bodyPr>
            <a:lstStyle/>
            <a:p>
              <a:r>
                <a:rPr kumimoji="1" lang="en-US" altLang="zh-CN" b="1" dirty="0">
                  <a:solidFill>
                    <a:srgbClr val="C00000"/>
                  </a:solidFill>
                </a:rPr>
                <a:t>Fault tolerance </a:t>
              </a:r>
              <a:endParaRPr kumimoji="1" lang="en-US" altLang="zh-CN" b="1" dirty="0">
                <a:solidFill>
                  <a:srgbClr val="C00000"/>
                </a:solidFill>
              </a:endParaRPr>
            </a:p>
          </p:txBody>
        </p:sp>
        <p:sp>
          <p:nvSpPr>
            <p:cNvPr id="8" name="矩形 7"/>
            <p:cNvSpPr/>
            <p:nvPr/>
          </p:nvSpPr>
          <p:spPr>
            <a:xfrm>
              <a:off x="3938787" y="2142936"/>
              <a:ext cx="1672253" cy="646331"/>
            </a:xfrm>
            <a:prstGeom prst="rect">
              <a:avLst/>
            </a:prstGeom>
          </p:spPr>
          <p:txBody>
            <a:bodyPr wrap="none">
              <a:spAutoFit/>
            </a:bodyPr>
            <a:lstStyle/>
            <a:p>
              <a:r>
                <a:rPr kumimoji="1" lang="en-US" altLang="zh-CN" b="1" dirty="0">
                  <a:solidFill>
                    <a:srgbClr val="C00000"/>
                  </a:solidFill>
                </a:rPr>
                <a:t>Ease of </a:t>
              </a:r>
              <a:endParaRPr kumimoji="1" lang="en-US" altLang="zh-CN" b="1" dirty="0">
                <a:solidFill>
                  <a:srgbClr val="C00000"/>
                </a:solidFill>
              </a:endParaRPr>
            </a:p>
            <a:p>
              <a:r>
                <a:rPr kumimoji="1" lang="en-US" altLang="zh-CN" b="1" dirty="0">
                  <a:solidFill>
                    <a:srgbClr val="C00000"/>
                  </a:solidFill>
                </a:rPr>
                <a:t>programming</a:t>
              </a:r>
              <a:endParaRPr lang="zh-CN" altLang="en-US" b="1" dirty="0">
                <a:solidFill>
                  <a:srgbClr val="C00000"/>
                </a:solidFill>
              </a:endParaRPr>
            </a:p>
          </p:txBody>
        </p:sp>
        <p:sp>
          <p:nvSpPr>
            <p:cNvPr id="9" name="矩形 8"/>
            <p:cNvSpPr/>
            <p:nvPr/>
          </p:nvSpPr>
          <p:spPr>
            <a:xfrm>
              <a:off x="7548691" y="2281436"/>
              <a:ext cx="1595309" cy="369332"/>
            </a:xfrm>
            <a:prstGeom prst="rect">
              <a:avLst/>
            </a:prstGeom>
          </p:spPr>
          <p:txBody>
            <a:bodyPr wrap="none">
              <a:spAutoFit/>
            </a:bodyPr>
            <a:lstStyle/>
            <a:p>
              <a:r>
                <a:rPr kumimoji="1" lang="en-US" altLang="zh-CN" b="1" dirty="0">
                  <a:solidFill>
                    <a:srgbClr val="C00000"/>
                  </a:solidFill>
                </a:rPr>
                <a:t>Performance</a:t>
              </a:r>
              <a:endParaRPr lang="zh-CN" altLang="en-US" b="1" dirty="0">
                <a:solidFill>
                  <a:srgbClr val="C00000"/>
                </a:solidFill>
              </a:endParaRPr>
            </a:p>
          </p:txBody>
        </p:sp>
        <p:sp>
          <p:nvSpPr>
            <p:cNvPr id="10" name="多边形"/>
            <p:cNvSpPr>
              <a:spLocks noChangeAspect="1"/>
            </p:cNvSpPr>
            <p:nvPr/>
          </p:nvSpPr>
          <p:spPr>
            <a:xfrm>
              <a:off x="5162010" y="1972096"/>
              <a:ext cx="2825010" cy="2608246"/>
            </a:xfrm>
            <a:prstGeom prst="pentagon">
              <a:avLst/>
            </a:prstGeom>
            <a:noFill/>
            <a:ln w="6350">
              <a:solidFill>
                <a:schemeClr val="tx2"/>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p>
          </p:txBody>
        </p:sp>
        <p:sp>
          <p:nvSpPr>
            <p:cNvPr id="11" name="多边形"/>
            <p:cNvSpPr>
              <a:spLocks noChangeAspect="1"/>
            </p:cNvSpPr>
            <p:nvPr/>
          </p:nvSpPr>
          <p:spPr>
            <a:xfrm>
              <a:off x="5185834" y="2368336"/>
              <a:ext cx="2144149" cy="2240260"/>
            </a:xfrm>
            <a:custGeom>
              <a:avLst/>
              <a:gdLst>
                <a:gd name="connsiteX0" fmla="*/ 0 w 300020"/>
                <a:gd name="connsiteY0" fmla="*/ 105804 h 276999"/>
                <a:gd name="connsiteX1" fmla="*/ 150010 w 300020"/>
                <a:gd name="connsiteY1" fmla="*/ 0 h 276999"/>
                <a:gd name="connsiteX2" fmla="*/ 300020 w 300020"/>
                <a:gd name="connsiteY2" fmla="*/ 105804 h 276999"/>
                <a:gd name="connsiteX3" fmla="*/ 242721 w 300020"/>
                <a:gd name="connsiteY3" fmla="*/ 276998 h 276999"/>
                <a:gd name="connsiteX4" fmla="*/ 57299 w 300020"/>
                <a:gd name="connsiteY4" fmla="*/ 276998 h 276999"/>
                <a:gd name="connsiteX5" fmla="*/ 0 w 300020"/>
                <a:gd name="connsiteY5" fmla="*/ 105804 h 276999"/>
                <a:gd name="connsiteX0-1" fmla="*/ 0 w 300020"/>
                <a:gd name="connsiteY0-2" fmla="*/ 285418 h 456612"/>
                <a:gd name="connsiteX1-3" fmla="*/ 133681 w 300020"/>
                <a:gd name="connsiteY1-4" fmla="*/ 0 h 456612"/>
                <a:gd name="connsiteX2-5" fmla="*/ 300020 w 300020"/>
                <a:gd name="connsiteY2-6" fmla="*/ 285418 h 456612"/>
                <a:gd name="connsiteX3-7" fmla="*/ 242721 w 300020"/>
                <a:gd name="connsiteY3-8" fmla="*/ 456612 h 456612"/>
                <a:gd name="connsiteX4-9" fmla="*/ 57299 w 300020"/>
                <a:gd name="connsiteY4-10" fmla="*/ 456612 h 456612"/>
                <a:gd name="connsiteX5-11" fmla="*/ 0 w 300020"/>
                <a:gd name="connsiteY5-12" fmla="*/ 285418 h 456612"/>
                <a:gd name="connsiteX0-13" fmla="*/ 0 w 300020"/>
                <a:gd name="connsiteY0-14" fmla="*/ 269090 h 440284"/>
                <a:gd name="connsiteX1-15" fmla="*/ 133681 w 300020"/>
                <a:gd name="connsiteY1-16" fmla="*/ 0 h 440284"/>
                <a:gd name="connsiteX2-17" fmla="*/ 300020 w 300020"/>
                <a:gd name="connsiteY2-18" fmla="*/ 269090 h 440284"/>
                <a:gd name="connsiteX3-19" fmla="*/ 242721 w 300020"/>
                <a:gd name="connsiteY3-20" fmla="*/ 440284 h 440284"/>
                <a:gd name="connsiteX4-21" fmla="*/ 57299 w 300020"/>
                <a:gd name="connsiteY4-22" fmla="*/ 440284 h 440284"/>
                <a:gd name="connsiteX5-23" fmla="*/ 0 w 300020"/>
                <a:gd name="connsiteY5-24" fmla="*/ 269090 h 440284"/>
                <a:gd name="connsiteX0-25" fmla="*/ 0 w 471470"/>
                <a:gd name="connsiteY0-26" fmla="*/ 269090 h 440284"/>
                <a:gd name="connsiteX1-27" fmla="*/ 133681 w 471470"/>
                <a:gd name="connsiteY1-28" fmla="*/ 0 h 440284"/>
                <a:gd name="connsiteX2-29" fmla="*/ 471470 w 471470"/>
                <a:gd name="connsiteY2-30" fmla="*/ 228268 h 440284"/>
                <a:gd name="connsiteX3-31" fmla="*/ 242721 w 471470"/>
                <a:gd name="connsiteY3-32" fmla="*/ 440284 h 440284"/>
                <a:gd name="connsiteX4-33" fmla="*/ 57299 w 471470"/>
                <a:gd name="connsiteY4-34" fmla="*/ 440284 h 440284"/>
                <a:gd name="connsiteX5-35" fmla="*/ 0 w 471470"/>
                <a:gd name="connsiteY5-36" fmla="*/ 269090 h 440284"/>
                <a:gd name="connsiteX0-37" fmla="*/ 0 w 471470"/>
                <a:gd name="connsiteY0-38" fmla="*/ 269090 h 570912"/>
                <a:gd name="connsiteX1-39" fmla="*/ 133681 w 471470"/>
                <a:gd name="connsiteY1-40" fmla="*/ 0 h 570912"/>
                <a:gd name="connsiteX2-41" fmla="*/ 471470 w 471470"/>
                <a:gd name="connsiteY2-42" fmla="*/ 228268 h 570912"/>
                <a:gd name="connsiteX3-43" fmla="*/ 332528 w 471470"/>
                <a:gd name="connsiteY3-44" fmla="*/ 570912 h 570912"/>
                <a:gd name="connsiteX4-45" fmla="*/ 57299 w 471470"/>
                <a:gd name="connsiteY4-46" fmla="*/ 440284 h 570912"/>
                <a:gd name="connsiteX5-47" fmla="*/ 0 w 471470"/>
                <a:gd name="connsiteY5-48" fmla="*/ 269090 h 570912"/>
                <a:gd name="connsiteX0-49" fmla="*/ 0 w 471470"/>
                <a:gd name="connsiteY0-50" fmla="*/ 269090 h 562748"/>
                <a:gd name="connsiteX1-51" fmla="*/ 133681 w 471470"/>
                <a:gd name="connsiteY1-52" fmla="*/ 0 h 562748"/>
                <a:gd name="connsiteX2-53" fmla="*/ 471470 w 471470"/>
                <a:gd name="connsiteY2-54" fmla="*/ 228268 h 562748"/>
                <a:gd name="connsiteX3-55" fmla="*/ 308035 w 471470"/>
                <a:gd name="connsiteY3-56" fmla="*/ 562748 h 562748"/>
                <a:gd name="connsiteX4-57" fmla="*/ 57299 w 471470"/>
                <a:gd name="connsiteY4-58" fmla="*/ 440284 h 562748"/>
                <a:gd name="connsiteX5-59" fmla="*/ 0 w 471470"/>
                <a:gd name="connsiteY5-60" fmla="*/ 269090 h 562748"/>
                <a:gd name="connsiteX0-61" fmla="*/ 8016 w 479486"/>
                <a:gd name="connsiteY0-62" fmla="*/ 269090 h 562748"/>
                <a:gd name="connsiteX1-63" fmla="*/ 141697 w 479486"/>
                <a:gd name="connsiteY1-64" fmla="*/ 0 h 562748"/>
                <a:gd name="connsiteX2-65" fmla="*/ 479486 w 479486"/>
                <a:gd name="connsiteY2-66" fmla="*/ 228268 h 562748"/>
                <a:gd name="connsiteX3-67" fmla="*/ 316051 w 479486"/>
                <a:gd name="connsiteY3-68" fmla="*/ 562748 h 562748"/>
                <a:gd name="connsiteX4-69" fmla="*/ 0 w 479486"/>
                <a:gd name="connsiteY4-70" fmla="*/ 472942 h 562748"/>
                <a:gd name="connsiteX5-71" fmla="*/ 8016 w 479486"/>
                <a:gd name="connsiteY5-72" fmla="*/ 269090 h 562748"/>
                <a:gd name="connsiteX0-73" fmla="*/ 8016 w 479486"/>
                <a:gd name="connsiteY0-74" fmla="*/ 260926 h 554584"/>
                <a:gd name="connsiteX1-75" fmla="*/ 158026 w 479486"/>
                <a:gd name="connsiteY1-76" fmla="*/ 0 h 554584"/>
                <a:gd name="connsiteX2-77" fmla="*/ 479486 w 479486"/>
                <a:gd name="connsiteY2-78" fmla="*/ 220104 h 554584"/>
                <a:gd name="connsiteX3-79" fmla="*/ 316051 w 479486"/>
                <a:gd name="connsiteY3-80" fmla="*/ 554584 h 554584"/>
                <a:gd name="connsiteX4-81" fmla="*/ 0 w 479486"/>
                <a:gd name="connsiteY4-82" fmla="*/ 464778 h 554584"/>
                <a:gd name="connsiteX5-83" fmla="*/ 8016 w 479486"/>
                <a:gd name="connsiteY5-84" fmla="*/ 260926 h 554584"/>
                <a:gd name="connsiteX0-85" fmla="*/ 0 w 471470"/>
                <a:gd name="connsiteY0-86" fmla="*/ 260926 h 554584"/>
                <a:gd name="connsiteX1-87" fmla="*/ 150010 w 471470"/>
                <a:gd name="connsiteY1-88" fmla="*/ 0 h 554584"/>
                <a:gd name="connsiteX2-89" fmla="*/ 471470 w 471470"/>
                <a:gd name="connsiteY2-90" fmla="*/ 220104 h 554584"/>
                <a:gd name="connsiteX3-91" fmla="*/ 308035 w 471470"/>
                <a:gd name="connsiteY3-92" fmla="*/ 554584 h 554584"/>
                <a:gd name="connsiteX4-93" fmla="*/ 49134 w 471470"/>
                <a:gd name="connsiteY4-94" fmla="*/ 440285 h 554584"/>
                <a:gd name="connsiteX5-95" fmla="*/ 0 w 471470"/>
                <a:gd name="connsiteY5-96" fmla="*/ 260926 h 554584"/>
                <a:gd name="connsiteX0-97" fmla="*/ 0 w 471470"/>
                <a:gd name="connsiteY0-98" fmla="*/ 260926 h 570912"/>
                <a:gd name="connsiteX1-99" fmla="*/ 150010 w 471470"/>
                <a:gd name="connsiteY1-100" fmla="*/ 0 h 570912"/>
                <a:gd name="connsiteX2-101" fmla="*/ 471470 w 471470"/>
                <a:gd name="connsiteY2-102" fmla="*/ 220104 h 570912"/>
                <a:gd name="connsiteX3-103" fmla="*/ 348856 w 471470"/>
                <a:gd name="connsiteY3-104" fmla="*/ 570912 h 570912"/>
                <a:gd name="connsiteX4-105" fmla="*/ 49134 w 471470"/>
                <a:gd name="connsiteY4-106" fmla="*/ 440285 h 570912"/>
                <a:gd name="connsiteX5-107" fmla="*/ 0 w 471470"/>
                <a:gd name="connsiteY5-108" fmla="*/ 260926 h 570912"/>
                <a:gd name="connsiteX0-109" fmla="*/ 0 w 471470"/>
                <a:gd name="connsiteY0-110" fmla="*/ 270070 h 580056"/>
                <a:gd name="connsiteX1-111" fmla="*/ 140866 w 471470"/>
                <a:gd name="connsiteY1-112" fmla="*/ 0 h 580056"/>
                <a:gd name="connsiteX2-113" fmla="*/ 471470 w 471470"/>
                <a:gd name="connsiteY2-114" fmla="*/ 229248 h 580056"/>
                <a:gd name="connsiteX3-115" fmla="*/ 348856 w 471470"/>
                <a:gd name="connsiteY3-116" fmla="*/ 580056 h 580056"/>
                <a:gd name="connsiteX4-117" fmla="*/ 49134 w 471470"/>
                <a:gd name="connsiteY4-118" fmla="*/ 449429 h 580056"/>
                <a:gd name="connsiteX5-119" fmla="*/ 0 w 471470"/>
                <a:gd name="connsiteY5-120" fmla="*/ 270070 h 580056"/>
                <a:gd name="connsiteX0-121" fmla="*/ 0 w 471470"/>
                <a:gd name="connsiteY0-122" fmla="*/ 251782 h 561768"/>
                <a:gd name="connsiteX1-123" fmla="*/ 131722 w 471470"/>
                <a:gd name="connsiteY1-124" fmla="*/ 0 h 561768"/>
                <a:gd name="connsiteX2-125" fmla="*/ 471470 w 471470"/>
                <a:gd name="connsiteY2-126" fmla="*/ 210960 h 561768"/>
                <a:gd name="connsiteX3-127" fmla="*/ 348856 w 471470"/>
                <a:gd name="connsiteY3-128" fmla="*/ 561768 h 561768"/>
                <a:gd name="connsiteX4-129" fmla="*/ 49134 w 471470"/>
                <a:gd name="connsiteY4-130" fmla="*/ 431141 h 561768"/>
                <a:gd name="connsiteX5-131" fmla="*/ 0 w 471470"/>
                <a:gd name="connsiteY5-132" fmla="*/ 251782 h 561768"/>
                <a:gd name="connsiteX0-133" fmla="*/ 0 w 471470"/>
                <a:gd name="connsiteY0-134" fmla="*/ 260926 h 570912"/>
                <a:gd name="connsiteX1-135" fmla="*/ 168298 w 471470"/>
                <a:gd name="connsiteY1-136" fmla="*/ 0 h 570912"/>
                <a:gd name="connsiteX2-137" fmla="*/ 471470 w 471470"/>
                <a:gd name="connsiteY2-138" fmla="*/ 220104 h 570912"/>
                <a:gd name="connsiteX3-139" fmla="*/ 348856 w 471470"/>
                <a:gd name="connsiteY3-140" fmla="*/ 570912 h 570912"/>
                <a:gd name="connsiteX4-141" fmla="*/ 49134 w 471470"/>
                <a:gd name="connsiteY4-142" fmla="*/ 440285 h 570912"/>
                <a:gd name="connsiteX5-143" fmla="*/ 0 w 471470"/>
                <a:gd name="connsiteY5-144" fmla="*/ 260926 h 570912"/>
                <a:gd name="connsiteX0-145" fmla="*/ 0 w 706873"/>
                <a:gd name="connsiteY0-146" fmla="*/ 284176 h 570912"/>
                <a:gd name="connsiteX1-147" fmla="*/ 403701 w 706873"/>
                <a:gd name="connsiteY1-148" fmla="*/ 0 h 570912"/>
                <a:gd name="connsiteX2-149" fmla="*/ 706873 w 706873"/>
                <a:gd name="connsiteY2-150" fmla="*/ 220104 h 570912"/>
                <a:gd name="connsiteX3-151" fmla="*/ 584259 w 706873"/>
                <a:gd name="connsiteY3-152" fmla="*/ 570912 h 570912"/>
                <a:gd name="connsiteX4-153" fmla="*/ 284537 w 706873"/>
                <a:gd name="connsiteY4-154" fmla="*/ 440285 h 570912"/>
                <a:gd name="connsiteX5-155" fmla="*/ 0 w 706873"/>
                <a:gd name="connsiteY5-156" fmla="*/ 284176 h 570912"/>
                <a:gd name="connsiteX0-157" fmla="*/ 0 w 706873"/>
                <a:gd name="connsiteY0-158" fmla="*/ 223146 h 509882"/>
                <a:gd name="connsiteX1-159" fmla="*/ 403701 w 706873"/>
                <a:gd name="connsiteY1-160" fmla="*/ 0 h 509882"/>
                <a:gd name="connsiteX2-161" fmla="*/ 706873 w 706873"/>
                <a:gd name="connsiteY2-162" fmla="*/ 159074 h 509882"/>
                <a:gd name="connsiteX3-163" fmla="*/ 584259 w 706873"/>
                <a:gd name="connsiteY3-164" fmla="*/ 509882 h 509882"/>
                <a:gd name="connsiteX4-165" fmla="*/ 284537 w 706873"/>
                <a:gd name="connsiteY4-166" fmla="*/ 379255 h 509882"/>
                <a:gd name="connsiteX5-167" fmla="*/ 0 w 706873"/>
                <a:gd name="connsiteY5-168" fmla="*/ 223146 h 509882"/>
                <a:gd name="connsiteX0-169" fmla="*/ 0 w 640030"/>
                <a:gd name="connsiteY0-170" fmla="*/ 223146 h 509882"/>
                <a:gd name="connsiteX1-171" fmla="*/ 403701 w 640030"/>
                <a:gd name="connsiteY1-172" fmla="*/ 0 h 509882"/>
                <a:gd name="connsiteX2-173" fmla="*/ 640030 w 640030"/>
                <a:gd name="connsiteY2-174" fmla="*/ 240448 h 509882"/>
                <a:gd name="connsiteX3-175" fmla="*/ 584259 w 640030"/>
                <a:gd name="connsiteY3-176" fmla="*/ 509882 h 509882"/>
                <a:gd name="connsiteX4-177" fmla="*/ 284537 w 640030"/>
                <a:gd name="connsiteY4-178" fmla="*/ 379255 h 509882"/>
                <a:gd name="connsiteX5-179" fmla="*/ 0 w 640030"/>
                <a:gd name="connsiteY5-180" fmla="*/ 223146 h 509882"/>
                <a:gd name="connsiteX0-181" fmla="*/ 0 w 640030"/>
                <a:gd name="connsiteY0-182" fmla="*/ 223146 h 681349"/>
                <a:gd name="connsiteX1-183" fmla="*/ 403701 w 640030"/>
                <a:gd name="connsiteY1-184" fmla="*/ 0 h 681349"/>
                <a:gd name="connsiteX2-185" fmla="*/ 640030 w 640030"/>
                <a:gd name="connsiteY2-186" fmla="*/ 240448 h 681349"/>
                <a:gd name="connsiteX3-187" fmla="*/ 639477 w 640030"/>
                <a:gd name="connsiteY3-188" fmla="*/ 681349 h 681349"/>
                <a:gd name="connsiteX4-189" fmla="*/ 284537 w 640030"/>
                <a:gd name="connsiteY4-190" fmla="*/ 379255 h 681349"/>
                <a:gd name="connsiteX5-191" fmla="*/ 0 w 640030"/>
                <a:gd name="connsiteY5-192" fmla="*/ 223146 h 681349"/>
                <a:gd name="connsiteX0-193" fmla="*/ 0 w 640030"/>
                <a:gd name="connsiteY0-194" fmla="*/ 223146 h 693126"/>
                <a:gd name="connsiteX1-195" fmla="*/ 403701 w 640030"/>
                <a:gd name="connsiteY1-196" fmla="*/ 0 h 693126"/>
                <a:gd name="connsiteX2-197" fmla="*/ 640030 w 640030"/>
                <a:gd name="connsiteY2-198" fmla="*/ 240448 h 693126"/>
                <a:gd name="connsiteX3-199" fmla="*/ 639477 w 640030"/>
                <a:gd name="connsiteY3-200" fmla="*/ 681349 h 693126"/>
                <a:gd name="connsiteX4-201" fmla="*/ 153757 w 640030"/>
                <a:gd name="connsiteY4-202" fmla="*/ 693126 h 693126"/>
                <a:gd name="connsiteX5-203" fmla="*/ 0 w 640030"/>
                <a:gd name="connsiteY5-204" fmla="*/ 223146 h 693126"/>
                <a:gd name="connsiteX0-205" fmla="*/ 0 w 640030"/>
                <a:gd name="connsiteY0-206" fmla="*/ 170834 h 640814"/>
                <a:gd name="connsiteX1-207" fmla="*/ 415326 w 640030"/>
                <a:gd name="connsiteY1-208" fmla="*/ 0 h 640814"/>
                <a:gd name="connsiteX2-209" fmla="*/ 640030 w 640030"/>
                <a:gd name="connsiteY2-210" fmla="*/ 188136 h 640814"/>
                <a:gd name="connsiteX3-211" fmla="*/ 639477 w 640030"/>
                <a:gd name="connsiteY3-212" fmla="*/ 629037 h 640814"/>
                <a:gd name="connsiteX4-213" fmla="*/ 153757 w 640030"/>
                <a:gd name="connsiteY4-214" fmla="*/ 640814 h 640814"/>
                <a:gd name="connsiteX5-215" fmla="*/ 0 w 640030"/>
                <a:gd name="connsiteY5-216" fmla="*/ 170834 h 640814"/>
                <a:gd name="connsiteX0-217" fmla="*/ 0 w 639477"/>
                <a:gd name="connsiteY0-218" fmla="*/ 170834 h 640814"/>
                <a:gd name="connsiteX1-219" fmla="*/ 415326 w 639477"/>
                <a:gd name="connsiteY1-220" fmla="*/ 0 h 640814"/>
                <a:gd name="connsiteX2-221" fmla="*/ 584812 w 639477"/>
                <a:gd name="connsiteY2-222" fmla="*/ 211386 h 640814"/>
                <a:gd name="connsiteX3-223" fmla="*/ 639477 w 639477"/>
                <a:gd name="connsiteY3-224" fmla="*/ 629037 h 640814"/>
                <a:gd name="connsiteX4-225" fmla="*/ 153757 w 639477"/>
                <a:gd name="connsiteY4-226" fmla="*/ 640814 h 640814"/>
                <a:gd name="connsiteX5-227" fmla="*/ 0 w 639477"/>
                <a:gd name="connsiteY5-228" fmla="*/ 170834 h 640814"/>
                <a:gd name="connsiteX0-229" fmla="*/ 0 w 639477"/>
                <a:gd name="connsiteY0-230" fmla="*/ 170834 h 640814"/>
                <a:gd name="connsiteX1-231" fmla="*/ 415326 w 639477"/>
                <a:gd name="connsiteY1-232" fmla="*/ 0 h 640814"/>
                <a:gd name="connsiteX2-233" fmla="*/ 584812 w 639477"/>
                <a:gd name="connsiteY2-234" fmla="*/ 211386 h 640814"/>
                <a:gd name="connsiteX3-235" fmla="*/ 639477 w 639477"/>
                <a:gd name="connsiteY3-236" fmla="*/ 629037 h 640814"/>
                <a:gd name="connsiteX4-237" fmla="*/ 153757 w 639477"/>
                <a:gd name="connsiteY4-238" fmla="*/ 640814 h 640814"/>
                <a:gd name="connsiteX5-239" fmla="*/ 0 w 639477"/>
                <a:gd name="connsiteY5-240" fmla="*/ 170834 h 640814"/>
                <a:gd name="connsiteX0-241" fmla="*/ 0 w 613322"/>
                <a:gd name="connsiteY0-242" fmla="*/ 170834 h 640814"/>
                <a:gd name="connsiteX1-243" fmla="*/ 415326 w 613322"/>
                <a:gd name="connsiteY1-244" fmla="*/ 0 h 640814"/>
                <a:gd name="connsiteX2-245" fmla="*/ 584812 w 613322"/>
                <a:gd name="connsiteY2-246" fmla="*/ 211386 h 640814"/>
                <a:gd name="connsiteX3-247" fmla="*/ 613321 w 613322"/>
                <a:gd name="connsiteY3-248" fmla="*/ 565100 h 640814"/>
                <a:gd name="connsiteX4-249" fmla="*/ 153757 w 613322"/>
                <a:gd name="connsiteY4-250" fmla="*/ 640814 h 640814"/>
                <a:gd name="connsiteX5-251" fmla="*/ 0 w 613322"/>
                <a:gd name="connsiteY5-252" fmla="*/ 170834 h 6408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13322" h="640814">
                  <a:moveTo>
                    <a:pt x="0" y="170834"/>
                  </a:moveTo>
                  <a:lnTo>
                    <a:pt x="415326" y="0"/>
                  </a:lnTo>
                  <a:lnTo>
                    <a:pt x="584812" y="211386"/>
                  </a:lnTo>
                  <a:cubicBezTo>
                    <a:pt x="599159" y="358353"/>
                    <a:pt x="613505" y="418133"/>
                    <a:pt x="613321" y="565100"/>
                  </a:cubicBezTo>
                  <a:lnTo>
                    <a:pt x="153757" y="640814"/>
                  </a:lnTo>
                  <a:lnTo>
                    <a:pt x="0" y="170834"/>
                  </a:lnTo>
                  <a:close/>
                </a:path>
              </a:pathLst>
            </a:custGeom>
            <a:noFill/>
            <a:ln w="22225">
              <a:solidFill>
                <a:srgbClr val="C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p>
          </p:txBody>
        </p:sp>
      </p:grpSp>
      <p:sp>
        <p:nvSpPr>
          <p:cNvPr id="12" name="内容占位符 2"/>
          <p:cNvSpPr>
            <a:spLocks noGrp="1"/>
          </p:cNvSpPr>
          <p:nvPr>
            <p:ph idx="1"/>
          </p:nvPr>
        </p:nvSpPr>
        <p:spPr>
          <a:xfrm>
            <a:off x="302840" y="1129307"/>
            <a:ext cx="3909120" cy="4471925"/>
          </a:xfrm>
        </p:spPr>
        <p:txBody>
          <a:bodyPr/>
          <a:lstStyle/>
          <a:p>
            <a:r>
              <a:rPr kumimoji="1" lang="en-US" altLang="zh-CN" dirty="0"/>
              <a:t>e.g., relational databases</a:t>
            </a:r>
            <a:endParaRPr kumimoji="1" lang="en-US" altLang="zh-CN" dirty="0"/>
          </a:p>
          <a:p>
            <a:r>
              <a:rPr kumimoji="1" lang="en-US" altLang="zh-CN" dirty="0"/>
              <a:t>Easy of programming</a:t>
            </a:r>
            <a:endParaRPr kumimoji="1" lang="en-US" altLang="zh-CN" dirty="0"/>
          </a:p>
          <a:p>
            <a:pPr lvl="1"/>
            <a:r>
              <a:rPr kumimoji="1" lang="en-US" altLang="zh-CN" dirty="0"/>
              <a:t>E.g., Developers don’t need to consider race condition</a:t>
            </a:r>
            <a:endParaRPr kumimoji="1" lang="en-US" altLang="zh-CN" dirty="0"/>
          </a:p>
          <a:p>
            <a:r>
              <a:rPr kumimoji="1" lang="en-US" altLang="zh-CN" dirty="0"/>
              <a:t>Consistency</a:t>
            </a:r>
            <a:endParaRPr kumimoji="1" lang="en-US" altLang="zh-CN" dirty="0"/>
          </a:p>
          <a:p>
            <a:pPr lvl="1"/>
            <a:r>
              <a:rPr kumimoji="1" lang="en-US" altLang="zh-CN" dirty="0"/>
              <a:t>Support Serializability </a:t>
            </a:r>
            <a:endParaRPr kumimoji="1" lang="en-US" altLang="zh-CN" dirty="0"/>
          </a:p>
          <a:p>
            <a:r>
              <a:rPr kumimoji="1" lang="en-US" altLang="zh-CN" dirty="0"/>
              <a:t>Fault tolerance </a:t>
            </a:r>
            <a:endParaRPr kumimoji="1" lang="en-US" altLang="zh-CN" dirty="0"/>
          </a:p>
          <a:p>
            <a:pPr lvl="1"/>
            <a:r>
              <a:rPr kumimoji="1" lang="en-US" altLang="zh-CN" dirty="0"/>
              <a:t>Durability (But no availability)</a:t>
            </a:r>
            <a:endParaRPr kumimoji="1" lang="en-US" altLang="zh-CN" dirty="0"/>
          </a:p>
          <a:p>
            <a:r>
              <a:rPr kumimoji="1" lang="en-US" altLang="zh-CN" dirty="0"/>
              <a:t>Performance &amp; scalability </a:t>
            </a:r>
            <a:endParaRPr kumimoji="1" lang="en-US" altLang="zh-CN" dirty="0"/>
          </a:p>
          <a:p>
            <a:pPr lvl="1"/>
            <a:r>
              <a:rPr kumimoji="1" lang="en-US" altLang="zh-CN" dirty="0"/>
              <a:t>ACID comes at costs!</a:t>
            </a:r>
            <a:endParaRPr kumimoji="1" lang="zh-CN" altLang="en-US" dirty="0"/>
          </a:p>
        </p:txBody>
      </p:sp>
      <p:sp>
        <p:nvSpPr>
          <p:cNvPr id="14" name="多边形"/>
          <p:cNvSpPr>
            <a:spLocks noChangeAspect="1"/>
          </p:cNvSpPr>
          <p:nvPr/>
        </p:nvSpPr>
        <p:spPr>
          <a:xfrm>
            <a:off x="5580112" y="2194796"/>
            <a:ext cx="2164062" cy="2027173"/>
          </a:xfrm>
          <a:prstGeom prst="pentagon">
            <a:avLst/>
          </a:prstGeom>
          <a:noFill/>
          <a:ln w="6350">
            <a:solidFill>
              <a:schemeClr val="bg1">
                <a:lumMod val="85000"/>
              </a:schemeClr>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p>
        </p:txBody>
      </p:sp>
      <p:sp>
        <p:nvSpPr>
          <p:cNvPr id="15" name="多边形"/>
          <p:cNvSpPr>
            <a:spLocks noChangeAspect="1"/>
          </p:cNvSpPr>
          <p:nvPr/>
        </p:nvSpPr>
        <p:spPr>
          <a:xfrm>
            <a:off x="5810956" y="2474654"/>
            <a:ext cx="1719808" cy="1611021"/>
          </a:xfrm>
          <a:prstGeom prst="pentagon">
            <a:avLst/>
          </a:prstGeom>
          <a:noFill/>
          <a:ln w="6350">
            <a:solidFill>
              <a:schemeClr val="bg1">
                <a:lumMod val="85000"/>
              </a:schemeClr>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p>
        </p:txBody>
      </p:sp>
      <p:sp>
        <p:nvSpPr>
          <p:cNvPr id="16" name="多边形"/>
          <p:cNvSpPr>
            <a:spLocks noChangeAspect="1"/>
          </p:cNvSpPr>
          <p:nvPr/>
        </p:nvSpPr>
        <p:spPr>
          <a:xfrm>
            <a:off x="6064338" y="2747685"/>
            <a:ext cx="1200932" cy="1124967"/>
          </a:xfrm>
          <a:prstGeom prst="pentagon">
            <a:avLst/>
          </a:prstGeom>
          <a:noFill/>
          <a:ln w="6350">
            <a:solidFill>
              <a:schemeClr val="bg1">
                <a:lumMod val="85000"/>
              </a:schemeClr>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p>
        </p:txBody>
      </p:sp>
      <p:sp>
        <p:nvSpPr>
          <p:cNvPr id="17" name="多边形"/>
          <p:cNvSpPr>
            <a:spLocks noChangeAspect="1"/>
          </p:cNvSpPr>
          <p:nvPr/>
        </p:nvSpPr>
        <p:spPr>
          <a:xfrm>
            <a:off x="6307836" y="3030339"/>
            <a:ext cx="726048" cy="680122"/>
          </a:xfrm>
          <a:prstGeom prst="pentagon">
            <a:avLst/>
          </a:prstGeom>
          <a:noFill/>
          <a:ln w="6350">
            <a:solidFill>
              <a:schemeClr val="bg1">
                <a:lumMod val="85000"/>
              </a:schemeClr>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Core problem: </a:t>
            </a:r>
            <a:r>
              <a:rPr kumimoji="1" lang="en-US" altLang="zh-CN" b="0" dirty="0"/>
              <a:t>atomicity of the + operator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矩形 4"/>
          <p:cNvSpPr/>
          <p:nvPr/>
        </p:nvSpPr>
        <p:spPr>
          <a:xfrm>
            <a:off x="320285" y="1102189"/>
            <a:ext cx="3240360"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6" name="矩形 5"/>
          <p:cNvSpPr/>
          <p:nvPr/>
        </p:nvSpPr>
        <p:spPr>
          <a:xfrm>
            <a:off x="4575524" y="970352"/>
            <a:ext cx="2795193" cy="1359603"/>
          </a:xfrm>
          <a:prstGeom prst="rect">
            <a:avLst/>
          </a:prstGeom>
          <a:ln w="3810">
            <a:solidFill>
              <a:schemeClr val="tx1"/>
            </a:solidFill>
          </a:ln>
        </p:spPr>
        <p:txBody>
          <a:bodyPr wrap="square">
            <a:spAutoFit/>
          </a:bodyPr>
          <a:lstStyle/>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mov    acct,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t>
            </a:r>
            <a:endParaRPr lang="en-US" altLang="zh-CN" dirty="0">
              <a:latin typeface="Courier New" panose="02070309020205020404" charset="0"/>
              <a:ea typeface="MS PGothic" panose="020B0600070205080204" pitchFamily="34" charset="-128"/>
              <a:cs typeface="Courier New" panose="02070309020205020404" charset="0"/>
            </a:endParaRPr>
          </a:p>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add    $amt,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t>
            </a:r>
            <a:endParaRPr lang="en-US" altLang="zh-CN" dirty="0">
              <a:latin typeface="Courier New" panose="02070309020205020404" charset="0"/>
              <a:ea typeface="MS PGothic" panose="020B0600070205080204" pitchFamily="34" charset="-128"/>
              <a:cs typeface="Courier New" panose="02070309020205020404" charset="0"/>
            </a:endParaRPr>
          </a:p>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mov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acct </a:t>
            </a:r>
            <a:endParaRPr lang="en-US" altLang="zh-CN" dirty="0">
              <a:latin typeface="Courier New" panose="02070309020205020404" charset="0"/>
              <a:ea typeface="MS PGothic" panose="020B0600070205080204" pitchFamily="34" charset="-128"/>
              <a:cs typeface="Courier New" panose="02070309020205020404" charset="0"/>
            </a:endParaRPr>
          </a:p>
        </p:txBody>
      </p:sp>
      <p:sp>
        <p:nvSpPr>
          <p:cNvPr id="7" name="矩形 6"/>
          <p:cNvSpPr/>
          <p:nvPr/>
        </p:nvSpPr>
        <p:spPr>
          <a:xfrm>
            <a:off x="683568" y="1793993"/>
            <a:ext cx="2715423" cy="369332"/>
          </a:xfrm>
          <a:prstGeom prst="rect">
            <a:avLst/>
          </a:prstGeom>
        </p:spPr>
        <p:txBody>
          <a:bodyPr wrap="none">
            <a:spAutoFit/>
          </a:bodyPr>
          <a:lstStyle/>
          <a:p>
            <a:r>
              <a:rPr kumimoji="1" lang="en-US" altLang="zh-CN" dirty="0"/>
              <a:t>Developer’s written code</a:t>
            </a:r>
            <a:endParaRPr lang="zh-CN" altLang="en-US" dirty="0"/>
          </a:p>
        </p:txBody>
      </p:sp>
      <p:sp>
        <p:nvSpPr>
          <p:cNvPr id="8" name="矩形 7"/>
          <p:cNvSpPr/>
          <p:nvPr/>
        </p:nvSpPr>
        <p:spPr>
          <a:xfrm>
            <a:off x="4499992" y="2342430"/>
            <a:ext cx="2946256" cy="369332"/>
          </a:xfrm>
          <a:prstGeom prst="rect">
            <a:avLst/>
          </a:prstGeom>
        </p:spPr>
        <p:txBody>
          <a:bodyPr wrap="none">
            <a:spAutoFit/>
          </a:bodyPr>
          <a:lstStyle/>
          <a:p>
            <a:r>
              <a:rPr kumimoji="1" lang="en-US" altLang="zh-CN" dirty="0"/>
              <a:t>Compiler’s generated code</a:t>
            </a:r>
            <a:endParaRPr lang="zh-CN" altLang="en-US" dirty="0"/>
          </a:p>
        </p:txBody>
      </p:sp>
      <p:cxnSp>
        <p:nvCxnSpPr>
          <p:cNvPr id="10" name="直线连接符 9"/>
          <p:cNvCxnSpPr/>
          <p:nvPr/>
        </p:nvCxnSpPr>
        <p:spPr>
          <a:xfrm>
            <a:off x="-324544" y="2929508"/>
            <a:ext cx="100091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a:off x="527584" y="3793604"/>
            <a:ext cx="0" cy="108893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90872" y="5010381"/>
            <a:ext cx="689035" cy="369332"/>
          </a:xfrm>
          <a:prstGeom prst="rect">
            <a:avLst/>
          </a:prstGeom>
        </p:spPr>
        <p:txBody>
          <a:bodyPr wrap="none">
            <a:spAutoFit/>
          </a:bodyPr>
          <a:lstStyle/>
          <a:p>
            <a:r>
              <a:rPr kumimoji="1" lang="en-US" altLang="zh-CN" dirty="0"/>
              <a:t>Time</a:t>
            </a:r>
            <a:endParaRPr lang="zh-CN" altLang="en-US" dirty="0"/>
          </a:p>
        </p:txBody>
      </p:sp>
      <p:pic>
        <p:nvPicPr>
          <p:cNvPr id="15"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4390" y="4174619"/>
            <a:ext cx="276342" cy="658969"/>
          </a:xfrm>
          <a:prstGeom prst="rect">
            <a:avLst/>
          </a:prstGeom>
        </p:spPr>
      </p:pic>
      <p:sp>
        <p:nvSpPr>
          <p:cNvPr id="16" name="矩形 15"/>
          <p:cNvSpPr/>
          <p:nvPr/>
        </p:nvSpPr>
        <p:spPr>
          <a:xfrm>
            <a:off x="755576" y="3790984"/>
            <a:ext cx="453970" cy="369332"/>
          </a:xfrm>
          <a:prstGeom prst="rect">
            <a:avLst/>
          </a:prstGeom>
        </p:spPr>
        <p:txBody>
          <a:bodyPr wrap="none">
            <a:spAutoFit/>
          </a:bodyPr>
          <a:lstStyle/>
          <a:p>
            <a:r>
              <a:rPr kumimoji="1" lang="en-US" altLang="zh-CN" dirty="0"/>
              <a:t>T0</a:t>
            </a:r>
            <a:endParaRPr lang="zh-CN" altLang="en-US" dirty="0"/>
          </a:p>
        </p:txBody>
      </p:sp>
      <p:pic>
        <p:nvPicPr>
          <p:cNvPr id="17"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79002" y="4175338"/>
            <a:ext cx="276342" cy="658969"/>
          </a:xfrm>
          <a:prstGeom prst="rect">
            <a:avLst/>
          </a:prstGeom>
        </p:spPr>
      </p:pic>
      <p:sp>
        <p:nvSpPr>
          <p:cNvPr id="18" name="矩形 17"/>
          <p:cNvSpPr/>
          <p:nvPr/>
        </p:nvSpPr>
        <p:spPr>
          <a:xfrm>
            <a:off x="1390188" y="3791703"/>
            <a:ext cx="453970" cy="369332"/>
          </a:xfrm>
          <a:prstGeom prst="rect">
            <a:avLst/>
          </a:prstGeom>
        </p:spPr>
        <p:txBody>
          <a:bodyPr wrap="none">
            <a:spAutoFit/>
          </a:bodyPr>
          <a:lstStyle/>
          <a:p>
            <a:r>
              <a:rPr kumimoji="1" lang="en-US" altLang="zh-CN" dirty="0"/>
              <a:t>T1</a:t>
            </a:r>
            <a:endParaRPr lang="zh-CN" altLang="en-US" dirty="0"/>
          </a:p>
        </p:txBody>
      </p:sp>
      <p:sp>
        <p:nvSpPr>
          <p:cNvPr id="19" name="矩形 18"/>
          <p:cNvSpPr/>
          <p:nvPr/>
        </p:nvSpPr>
        <p:spPr>
          <a:xfrm>
            <a:off x="874549" y="4339963"/>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1755344" y="4339962"/>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2359148" y="4140480"/>
            <a:ext cx="1537040" cy="923330"/>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Deposit(bank,"alice”,10)</a:t>
            </a:r>
            <a:endParaRPr lang="is-IS" altLang="zh-CN" dirty="0">
              <a:solidFill>
                <a:prstClr val="black"/>
              </a:solidFill>
              <a:latin typeface="Consolas" panose="020B0609020204030204" pitchFamily="49" charset="0"/>
              <a:ea typeface="楷体" panose="02010609060101010101" charset="-122"/>
              <a:cs typeface="Courier"/>
            </a:endParaRPr>
          </a:p>
        </p:txBody>
      </p:sp>
      <p:cxnSp>
        <p:nvCxnSpPr>
          <p:cNvPr id="22" name="直线连接符 21"/>
          <p:cNvCxnSpPr/>
          <p:nvPr/>
        </p:nvCxnSpPr>
        <p:spPr>
          <a:xfrm flipV="1">
            <a:off x="1998420" y="4174619"/>
            <a:ext cx="299760" cy="196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p:nvPr/>
        </p:nvCxnSpPr>
        <p:spPr>
          <a:xfrm>
            <a:off x="1998420" y="4652743"/>
            <a:ext cx="271914" cy="411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648199" y="3012492"/>
            <a:ext cx="1146468" cy="369332"/>
          </a:xfrm>
          <a:prstGeom prst="rect">
            <a:avLst/>
          </a:prstGeom>
        </p:spPr>
        <p:txBody>
          <a:bodyPr wrap="none">
            <a:spAutoFit/>
          </a:bodyPr>
          <a:lstStyle/>
          <a:p>
            <a:r>
              <a:rPr kumimoji="1" lang="en-US" altLang="zh-CN" b="1" dirty="0"/>
              <a:t>Thread 0</a:t>
            </a:r>
            <a:endParaRPr lang="zh-CN" altLang="en-US" b="1" dirty="0"/>
          </a:p>
        </p:txBody>
      </p:sp>
      <p:sp>
        <p:nvSpPr>
          <p:cNvPr id="25" name="矩形 24"/>
          <p:cNvSpPr/>
          <p:nvPr/>
        </p:nvSpPr>
        <p:spPr>
          <a:xfrm>
            <a:off x="6069712" y="3012492"/>
            <a:ext cx="1146468" cy="369332"/>
          </a:xfrm>
          <a:prstGeom prst="rect">
            <a:avLst/>
          </a:prstGeom>
        </p:spPr>
        <p:txBody>
          <a:bodyPr wrap="none">
            <a:spAutoFit/>
          </a:bodyPr>
          <a:lstStyle/>
          <a:p>
            <a:r>
              <a:rPr kumimoji="1" lang="en-US" altLang="zh-CN" b="1" dirty="0"/>
              <a:t>Thread 1</a:t>
            </a:r>
            <a:endParaRPr lang="zh-CN" altLang="en-US" b="1" dirty="0"/>
          </a:p>
        </p:txBody>
      </p:sp>
      <p:sp>
        <p:nvSpPr>
          <p:cNvPr id="26" name="右箭头 25"/>
          <p:cNvSpPr/>
          <p:nvPr/>
        </p:nvSpPr>
        <p:spPr>
          <a:xfrm>
            <a:off x="4085946" y="4207607"/>
            <a:ext cx="396044" cy="783278"/>
          </a:xfrm>
          <a:prstGeom prst="rightArrow">
            <a:avLst>
              <a:gd name="adj1" fmla="val 50000"/>
              <a:gd name="adj2" fmla="val 57737"/>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7510244" y="3012492"/>
            <a:ext cx="1454244" cy="369332"/>
          </a:xfrm>
          <a:prstGeom prst="rect">
            <a:avLst/>
          </a:prstGeom>
        </p:spPr>
        <p:txBody>
          <a:bodyPr wrap="none">
            <a:spAutoFit/>
          </a:bodyPr>
          <a:lstStyle/>
          <a:p>
            <a:r>
              <a:rPr kumimoji="1" lang="en-US" altLang="zh-CN" b="1" dirty="0"/>
              <a:t>Bank[Alice]</a:t>
            </a:r>
            <a:endParaRPr lang="zh-CN" altLang="en-US" b="1" dirty="0"/>
          </a:p>
        </p:txBody>
      </p:sp>
      <p:sp>
        <p:nvSpPr>
          <p:cNvPr id="30" name="矩形 29"/>
          <p:cNvSpPr/>
          <p:nvPr/>
        </p:nvSpPr>
        <p:spPr>
          <a:xfrm>
            <a:off x="7924460" y="3354039"/>
            <a:ext cx="312906" cy="369332"/>
          </a:xfrm>
          <a:prstGeom prst="rect">
            <a:avLst/>
          </a:prstGeom>
        </p:spPr>
        <p:txBody>
          <a:bodyPr wrap="none">
            <a:spAutoFit/>
          </a:bodyPr>
          <a:lstStyle/>
          <a:p>
            <a:r>
              <a:rPr kumimoji="1" lang="en-US" altLang="zh-CN" dirty="0"/>
              <a:t>0</a:t>
            </a:r>
            <a:endParaRPr lang="zh-CN" altLang="en-US" dirty="0"/>
          </a:p>
        </p:txBody>
      </p:sp>
      <p:cxnSp>
        <p:nvCxnSpPr>
          <p:cNvPr id="33" name="直线箭头连接符 32"/>
          <p:cNvCxnSpPr/>
          <p:nvPr/>
        </p:nvCxnSpPr>
        <p:spPr>
          <a:xfrm flipH="1">
            <a:off x="7380344" y="3829430"/>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622664" y="3644373"/>
            <a:ext cx="1223412" cy="369332"/>
          </a:xfrm>
          <a:prstGeom prst="rect">
            <a:avLst/>
          </a:prstGeom>
        </p:spPr>
        <p:txBody>
          <a:bodyPr wrap="none">
            <a:spAutoFit/>
          </a:bodyPr>
          <a:lstStyle/>
          <a:p>
            <a:r>
              <a:rPr kumimoji="1" lang="en-US" altLang="zh-CN" dirty="0"/>
              <a:t>Read acct</a:t>
            </a:r>
            <a:endParaRPr lang="zh-CN" altLang="en-US" dirty="0"/>
          </a:p>
        </p:txBody>
      </p:sp>
      <p:sp>
        <p:nvSpPr>
          <p:cNvPr id="37" name="矩形 36"/>
          <p:cNvSpPr/>
          <p:nvPr/>
        </p:nvSpPr>
        <p:spPr>
          <a:xfrm>
            <a:off x="7924460" y="3650951"/>
            <a:ext cx="312906" cy="369332"/>
          </a:xfrm>
          <a:prstGeom prst="rect">
            <a:avLst/>
          </a:prstGeom>
        </p:spPr>
        <p:txBody>
          <a:bodyPr wrap="square">
            <a:spAutoFit/>
          </a:bodyPr>
          <a:lstStyle/>
          <a:p>
            <a:r>
              <a:rPr kumimoji="1" lang="en-US" altLang="zh-CN" dirty="0"/>
              <a:t>0</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Core problem: </a:t>
            </a:r>
            <a:r>
              <a:rPr kumimoji="1" lang="en-US" altLang="zh-CN" b="0" dirty="0"/>
              <a:t>atomicity of the + operator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矩形 4"/>
          <p:cNvSpPr/>
          <p:nvPr/>
        </p:nvSpPr>
        <p:spPr>
          <a:xfrm>
            <a:off x="320285" y="1102189"/>
            <a:ext cx="3240360"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6" name="矩形 5"/>
          <p:cNvSpPr/>
          <p:nvPr/>
        </p:nvSpPr>
        <p:spPr>
          <a:xfrm>
            <a:off x="4575524" y="970352"/>
            <a:ext cx="2795193" cy="1359603"/>
          </a:xfrm>
          <a:prstGeom prst="rect">
            <a:avLst/>
          </a:prstGeom>
          <a:ln w="3810">
            <a:solidFill>
              <a:schemeClr val="tx1"/>
            </a:solidFill>
          </a:ln>
        </p:spPr>
        <p:txBody>
          <a:bodyPr wrap="square">
            <a:spAutoFit/>
          </a:bodyPr>
          <a:lstStyle/>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mov    acct,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t>
            </a:r>
            <a:endParaRPr lang="en-US" altLang="zh-CN" dirty="0">
              <a:latin typeface="Courier New" panose="02070309020205020404" charset="0"/>
              <a:ea typeface="MS PGothic" panose="020B0600070205080204" pitchFamily="34" charset="-128"/>
              <a:cs typeface="Courier New" panose="02070309020205020404" charset="0"/>
            </a:endParaRPr>
          </a:p>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add    $amt,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t>
            </a:r>
            <a:endParaRPr lang="en-US" altLang="zh-CN" dirty="0">
              <a:latin typeface="Courier New" panose="02070309020205020404" charset="0"/>
              <a:ea typeface="MS PGothic" panose="020B0600070205080204" pitchFamily="34" charset="-128"/>
              <a:cs typeface="Courier New" panose="02070309020205020404" charset="0"/>
            </a:endParaRPr>
          </a:p>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mov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acct </a:t>
            </a:r>
            <a:endParaRPr lang="en-US" altLang="zh-CN" dirty="0">
              <a:latin typeface="Courier New" panose="02070309020205020404" charset="0"/>
              <a:ea typeface="MS PGothic" panose="020B0600070205080204" pitchFamily="34" charset="-128"/>
              <a:cs typeface="Courier New" panose="02070309020205020404" charset="0"/>
            </a:endParaRPr>
          </a:p>
        </p:txBody>
      </p:sp>
      <p:sp>
        <p:nvSpPr>
          <p:cNvPr id="7" name="矩形 6"/>
          <p:cNvSpPr/>
          <p:nvPr/>
        </p:nvSpPr>
        <p:spPr>
          <a:xfrm>
            <a:off x="683568" y="1793993"/>
            <a:ext cx="2715423" cy="369332"/>
          </a:xfrm>
          <a:prstGeom prst="rect">
            <a:avLst/>
          </a:prstGeom>
        </p:spPr>
        <p:txBody>
          <a:bodyPr wrap="none">
            <a:spAutoFit/>
          </a:bodyPr>
          <a:lstStyle/>
          <a:p>
            <a:r>
              <a:rPr kumimoji="1" lang="en-US" altLang="zh-CN" dirty="0"/>
              <a:t>Developer’s written code</a:t>
            </a:r>
            <a:endParaRPr lang="zh-CN" altLang="en-US" dirty="0"/>
          </a:p>
        </p:txBody>
      </p:sp>
      <p:sp>
        <p:nvSpPr>
          <p:cNvPr id="8" name="矩形 7"/>
          <p:cNvSpPr/>
          <p:nvPr/>
        </p:nvSpPr>
        <p:spPr>
          <a:xfrm>
            <a:off x="4499992" y="2342430"/>
            <a:ext cx="2946256" cy="369332"/>
          </a:xfrm>
          <a:prstGeom prst="rect">
            <a:avLst/>
          </a:prstGeom>
        </p:spPr>
        <p:txBody>
          <a:bodyPr wrap="none">
            <a:spAutoFit/>
          </a:bodyPr>
          <a:lstStyle/>
          <a:p>
            <a:r>
              <a:rPr kumimoji="1" lang="en-US" altLang="zh-CN" dirty="0"/>
              <a:t>Compiler’s generated code</a:t>
            </a:r>
            <a:endParaRPr lang="zh-CN" altLang="en-US" dirty="0"/>
          </a:p>
        </p:txBody>
      </p:sp>
      <p:cxnSp>
        <p:nvCxnSpPr>
          <p:cNvPr id="10" name="直线连接符 9"/>
          <p:cNvCxnSpPr/>
          <p:nvPr/>
        </p:nvCxnSpPr>
        <p:spPr>
          <a:xfrm>
            <a:off x="-324544" y="2929508"/>
            <a:ext cx="100091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a:off x="527584" y="3793604"/>
            <a:ext cx="0" cy="108893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90872" y="5010381"/>
            <a:ext cx="689035" cy="369332"/>
          </a:xfrm>
          <a:prstGeom prst="rect">
            <a:avLst/>
          </a:prstGeom>
        </p:spPr>
        <p:txBody>
          <a:bodyPr wrap="none">
            <a:spAutoFit/>
          </a:bodyPr>
          <a:lstStyle/>
          <a:p>
            <a:r>
              <a:rPr kumimoji="1" lang="en-US" altLang="zh-CN" dirty="0"/>
              <a:t>Time</a:t>
            </a:r>
            <a:endParaRPr lang="zh-CN" altLang="en-US" dirty="0"/>
          </a:p>
        </p:txBody>
      </p:sp>
      <p:pic>
        <p:nvPicPr>
          <p:cNvPr id="15"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4390" y="4174619"/>
            <a:ext cx="276342" cy="658969"/>
          </a:xfrm>
          <a:prstGeom prst="rect">
            <a:avLst/>
          </a:prstGeom>
        </p:spPr>
      </p:pic>
      <p:sp>
        <p:nvSpPr>
          <p:cNvPr id="16" name="矩形 15"/>
          <p:cNvSpPr/>
          <p:nvPr/>
        </p:nvSpPr>
        <p:spPr>
          <a:xfrm>
            <a:off x="755576" y="3790984"/>
            <a:ext cx="453970" cy="369332"/>
          </a:xfrm>
          <a:prstGeom prst="rect">
            <a:avLst/>
          </a:prstGeom>
        </p:spPr>
        <p:txBody>
          <a:bodyPr wrap="none">
            <a:spAutoFit/>
          </a:bodyPr>
          <a:lstStyle/>
          <a:p>
            <a:r>
              <a:rPr kumimoji="1" lang="en-US" altLang="zh-CN" dirty="0"/>
              <a:t>T0</a:t>
            </a:r>
            <a:endParaRPr lang="zh-CN" altLang="en-US" dirty="0"/>
          </a:p>
        </p:txBody>
      </p:sp>
      <p:pic>
        <p:nvPicPr>
          <p:cNvPr id="17"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79002" y="4175338"/>
            <a:ext cx="276342" cy="658969"/>
          </a:xfrm>
          <a:prstGeom prst="rect">
            <a:avLst/>
          </a:prstGeom>
        </p:spPr>
      </p:pic>
      <p:sp>
        <p:nvSpPr>
          <p:cNvPr id="18" name="矩形 17"/>
          <p:cNvSpPr/>
          <p:nvPr/>
        </p:nvSpPr>
        <p:spPr>
          <a:xfrm>
            <a:off x="1390188" y="3791703"/>
            <a:ext cx="453970" cy="369332"/>
          </a:xfrm>
          <a:prstGeom prst="rect">
            <a:avLst/>
          </a:prstGeom>
        </p:spPr>
        <p:txBody>
          <a:bodyPr wrap="none">
            <a:spAutoFit/>
          </a:bodyPr>
          <a:lstStyle/>
          <a:p>
            <a:r>
              <a:rPr kumimoji="1" lang="en-US" altLang="zh-CN" dirty="0"/>
              <a:t>T1</a:t>
            </a:r>
            <a:endParaRPr lang="zh-CN" altLang="en-US" dirty="0"/>
          </a:p>
        </p:txBody>
      </p:sp>
      <p:sp>
        <p:nvSpPr>
          <p:cNvPr id="19" name="矩形 18"/>
          <p:cNvSpPr/>
          <p:nvPr/>
        </p:nvSpPr>
        <p:spPr>
          <a:xfrm>
            <a:off x="874549" y="4339963"/>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1755344" y="4339962"/>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2359148" y="4140480"/>
            <a:ext cx="1537040" cy="923330"/>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Deposit(bank,"alice”,10)</a:t>
            </a:r>
            <a:endParaRPr lang="is-IS" altLang="zh-CN" dirty="0">
              <a:solidFill>
                <a:prstClr val="black"/>
              </a:solidFill>
              <a:latin typeface="Consolas" panose="020B0609020204030204" pitchFamily="49" charset="0"/>
              <a:ea typeface="楷体" panose="02010609060101010101" charset="-122"/>
              <a:cs typeface="Courier"/>
            </a:endParaRPr>
          </a:p>
        </p:txBody>
      </p:sp>
      <p:cxnSp>
        <p:nvCxnSpPr>
          <p:cNvPr id="22" name="直线连接符 21"/>
          <p:cNvCxnSpPr/>
          <p:nvPr/>
        </p:nvCxnSpPr>
        <p:spPr>
          <a:xfrm flipV="1">
            <a:off x="1998420" y="4174619"/>
            <a:ext cx="299760" cy="196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p:nvPr/>
        </p:nvCxnSpPr>
        <p:spPr>
          <a:xfrm>
            <a:off x="1998420" y="4652743"/>
            <a:ext cx="271914" cy="411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648199" y="3012492"/>
            <a:ext cx="1146468" cy="369332"/>
          </a:xfrm>
          <a:prstGeom prst="rect">
            <a:avLst/>
          </a:prstGeom>
        </p:spPr>
        <p:txBody>
          <a:bodyPr wrap="none">
            <a:spAutoFit/>
          </a:bodyPr>
          <a:lstStyle/>
          <a:p>
            <a:r>
              <a:rPr kumimoji="1" lang="en-US" altLang="zh-CN" b="1" dirty="0"/>
              <a:t>Thread 0</a:t>
            </a:r>
            <a:endParaRPr lang="zh-CN" altLang="en-US" b="1" dirty="0"/>
          </a:p>
        </p:txBody>
      </p:sp>
      <p:sp>
        <p:nvSpPr>
          <p:cNvPr id="25" name="矩形 24"/>
          <p:cNvSpPr/>
          <p:nvPr/>
        </p:nvSpPr>
        <p:spPr>
          <a:xfrm>
            <a:off x="6069712" y="3012492"/>
            <a:ext cx="1146468" cy="369332"/>
          </a:xfrm>
          <a:prstGeom prst="rect">
            <a:avLst/>
          </a:prstGeom>
        </p:spPr>
        <p:txBody>
          <a:bodyPr wrap="none">
            <a:spAutoFit/>
          </a:bodyPr>
          <a:lstStyle/>
          <a:p>
            <a:r>
              <a:rPr kumimoji="1" lang="en-US" altLang="zh-CN" b="1" dirty="0"/>
              <a:t>Thread 1</a:t>
            </a:r>
            <a:endParaRPr lang="zh-CN" altLang="en-US" b="1" dirty="0"/>
          </a:p>
        </p:txBody>
      </p:sp>
      <p:sp>
        <p:nvSpPr>
          <p:cNvPr id="26" name="右箭头 25"/>
          <p:cNvSpPr/>
          <p:nvPr/>
        </p:nvSpPr>
        <p:spPr>
          <a:xfrm>
            <a:off x="4085946" y="4207607"/>
            <a:ext cx="396044" cy="783278"/>
          </a:xfrm>
          <a:prstGeom prst="rightArrow">
            <a:avLst>
              <a:gd name="adj1" fmla="val 50000"/>
              <a:gd name="adj2" fmla="val 57737"/>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7510244" y="3012492"/>
            <a:ext cx="1454244" cy="369332"/>
          </a:xfrm>
          <a:prstGeom prst="rect">
            <a:avLst/>
          </a:prstGeom>
        </p:spPr>
        <p:txBody>
          <a:bodyPr wrap="none">
            <a:spAutoFit/>
          </a:bodyPr>
          <a:lstStyle/>
          <a:p>
            <a:r>
              <a:rPr kumimoji="1" lang="en-US" altLang="zh-CN" b="1" dirty="0"/>
              <a:t>Bank[Alice]</a:t>
            </a:r>
            <a:endParaRPr lang="zh-CN" altLang="en-US" b="1" dirty="0"/>
          </a:p>
        </p:txBody>
      </p:sp>
      <p:sp>
        <p:nvSpPr>
          <p:cNvPr id="30" name="矩形 29"/>
          <p:cNvSpPr/>
          <p:nvPr/>
        </p:nvSpPr>
        <p:spPr>
          <a:xfrm>
            <a:off x="7924460" y="3354039"/>
            <a:ext cx="312906" cy="369332"/>
          </a:xfrm>
          <a:prstGeom prst="rect">
            <a:avLst/>
          </a:prstGeom>
        </p:spPr>
        <p:txBody>
          <a:bodyPr wrap="none">
            <a:spAutoFit/>
          </a:bodyPr>
          <a:lstStyle/>
          <a:p>
            <a:r>
              <a:rPr kumimoji="1" lang="en-US" altLang="zh-CN" dirty="0"/>
              <a:t>0</a:t>
            </a:r>
            <a:endParaRPr lang="zh-CN" altLang="en-US" dirty="0"/>
          </a:p>
        </p:txBody>
      </p:sp>
      <p:cxnSp>
        <p:nvCxnSpPr>
          <p:cNvPr id="33" name="直线箭头连接符 32"/>
          <p:cNvCxnSpPr/>
          <p:nvPr/>
        </p:nvCxnSpPr>
        <p:spPr>
          <a:xfrm flipH="1">
            <a:off x="7380344" y="3829430"/>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a:off x="7380344" y="4177628"/>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622664" y="3644373"/>
            <a:ext cx="1223412" cy="369332"/>
          </a:xfrm>
          <a:prstGeom prst="rect">
            <a:avLst/>
          </a:prstGeom>
        </p:spPr>
        <p:txBody>
          <a:bodyPr wrap="none">
            <a:spAutoFit/>
          </a:bodyPr>
          <a:lstStyle/>
          <a:p>
            <a:r>
              <a:rPr kumimoji="1" lang="en-US" altLang="zh-CN" dirty="0"/>
              <a:t>Read acct</a:t>
            </a:r>
            <a:endParaRPr lang="zh-CN" altLang="en-US" dirty="0"/>
          </a:p>
        </p:txBody>
      </p:sp>
      <p:sp>
        <p:nvSpPr>
          <p:cNvPr id="36" name="矩形 35"/>
          <p:cNvSpPr/>
          <p:nvPr/>
        </p:nvSpPr>
        <p:spPr>
          <a:xfrm>
            <a:off x="6025872" y="3986703"/>
            <a:ext cx="1223412" cy="369332"/>
          </a:xfrm>
          <a:prstGeom prst="rect">
            <a:avLst/>
          </a:prstGeom>
        </p:spPr>
        <p:txBody>
          <a:bodyPr wrap="none">
            <a:spAutoFit/>
          </a:bodyPr>
          <a:lstStyle/>
          <a:p>
            <a:r>
              <a:rPr kumimoji="1" lang="en-US" altLang="zh-CN" dirty="0"/>
              <a:t>Read acct</a:t>
            </a:r>
            <a:endParaRPr lang="zh-CN" altLang="en-US" dirty="0"/>
          </a:p>
        </p:txBody>
      </p:sp>
      <p:sp>
        <p:nvSpPr>
          <p:cNvPr id="37" name="矩形 36"/>
          <p:cNvSpPr/>
          <p:nvPr/>
        </p:nvSpPr>
        <p:spPr>
          <a:xfrm>
            <a:off x="7924460" y="3650951"/>
            <a:ext cx="312906" cy="369332"/>
          </a:xfrm>
          <a:prstGeom prst="rect">
            <a:avLst/>
          </a:prstGeom>
        </p:spPr>
        <p:txBody>
          <a:bodyPr wrap="square">
            <a:spAutoFit/>
          </a:bodyPr>
          <a:lstStyle/>
          <a:p>
            <a:r>
              <a:rPr kumimoji="1" lang="en-US" altLang="zh-CN" dirty="0"/>
              <a:t>0</a:t>
            </a:r>
            <a:endParaRPr lang="zh-CN" altLang="en-US" dirty="0"/>
          </a:p>
        </p:txBody>
      </p:sp>
      <p:sp>
        <p:nvSpPr>
          <p:cNvPr id="38" name="矩形 37"/>
          <p:cNvSpPr/>
          <p:nvPr/>
        </p:nvSpPr>
        <p:spPr>
          <a:xfrm>
            <a:off x="7924460" y="3935680"/>
            <a:ext cx="312906" cy="369332"/>
          </a:xfrm>
          <a:prstGeom prst="rect">
            <a:avLst/>
          </a:prstGeom>
        </p:spPr>
        <p:txBody>
          <a:bodyPr wrap="square">
            <a:spAutoFit/>
          </a:bodyPr>
          <a:lstStyle/>
          <a:p>
            <a:r>
              <a:rPr kumimoji="1" lang="en-US" altLang="zh-CN" dirty="0"/>
              <a:t>0</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Core problem: </a:t>
            </a:r>
            <a:r>
              <a:rPr kumimoji="1" lang="en-US" altLang="zh-CN" b="0" dirty="0"/>
              <a:t>atomicity of the + operator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矩形 4"/>
          <p:cNvSpPr/>
          <p:nvPr/>
        </p:nvSpPr>
        <p:spPr>
          <a:xfrm>
            <a:off x="320285" y="1102189"/>
            <a:ext cx="3240360"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6" name="矩形 5"/>
          <p:cNvSpPr/>
          <p:nvPr/>
        </p:nvSpPr>
        <p:spPr>
          <a:xfrm>
            <a:off x="4575524" y="970352"/>
            <a:ext cx="2795193" cy="1359603"/>
          </a:xfrm>
          <a:prstGeom prst="rect">
            <a:avLst/>
          </a:prstGeom>
          <a:ln w="3810">
            <a:solidFill>
              <a:schemeClr val="tx1"/>
            </a:solidFill>
          </a:ln>
        </p:spPr>
        <p:txBody>
          <a:bodyPr wrap="square">
            <a:spAutoFit/>
          </a:bodyPr>
          <a:lstStyle/>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mov    acct,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t>
            </a:r>
            <a:endParaRPr lang="en-US" altLang="zh-CN" dirty="0">
              <a:latin typeface="Courier New" panose="02070309020205020404" charset="0"/>
              <a:ea typeface="MS PGothic" panose="020B0600070205080204" pitchFamily="34" charset="-128"/>
              <a:cs typeface="Courier New" panose="02070309020205020404" charset="0"/>
            </a:endParaRPr>
          </a:p>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add    $amt,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t>
            </a:r>
            <a:endParaRPr lang="en-US" altLang="zh-CN" dirty="0">
              <a:latin typeface="Courier New" panose="02070309020205020404" charset="0"/>
              <a:ea typeface="MS PGothic" panose="020B0600070205080204" pitchFamily="34" charset="-128"/>
              <a:cs typeface="Courier New" panose="02070309020205020404" charset="0"/>
            </a:endParaRPr>
          </a:p>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mov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acct </a:t>
            </a:r>
            <a:endParaRPr lang="en-US" altLang="zh-CN" dirty="0">
              <a:latin typeface="Courier New" panose="02070309020205020404" charset="0"/>
              <a:ea typeface="MS PGothic" panose="020B0600070205080204" pitchFamily="34" charset="-128"/>
              <a:cs typeface="Courier New" panose="02070309020205020404" charset="0"/>
            </a:endParaRPr>
          </a:p>
        </p:txBody>
      </p:sp>
      <p:sp>
        <p:nvSpPr>
          <p:cNvPr id="7" name="矩形 6"/>
          <p:cNvSpPr/>
          <p:nvPr/>
        </p:nvSpPr>
        <p:spPr>
          <a:xfrm>
            <a:off x="683568" y="1793993"/>
            <a:ext cx="2715423" cy="369332"/>
          </a:xfrm>
          <a:prstGeom prst="rect">
            <a:avLst/>
          </a:prstGeom>
        </p:spPr>
        <p:txBody>
          <a:bodyPr wrap="none">
            <a:spAutoFit/>
          </a:bodyPr>
          <a:lstStyle/>
          <a:p>
            <a:r>
              <a:rPr kumimoji="1" lang="en-US" altLang="zh-CN" dirty="0"/>
              <a:t>Developer’s written code</a:t>
            </a:r>
            <a:endParaRPr lang="zh-CN" altLang="en-US" dirty="0"/>
          </a:p>
        </p:txBody>
      </p:sp>
      <p:sp>
        <p:nvSpPr>
          <p:cNvPr id="8" name="矩形 7"/>
          <p:cNvSpPr/>
          <p:nvPr/>
        </p:nvSpPr>
        <p:spPr>
          <a:xfrm>
            <a:off x="4499992" y="2342430"/>
            <a:ext cx="2946256" cy="369332"/>
          </a:xfrm>
          <a:prstGeom prst="rect">
            <a:avLst/>
          </a:prstGeom>
        </p:spPr>
        <p:txBody>
          <a:bodyPr wrap="none">
            <a:spAutoFit/>
          </a:bodyPr>
          <a:lstStyle/>
          <a:p>
            <a:r>
              <a:rPr kumimoji="1" lang="en-US" altLang="zh-CN" dirty="0"/>
              <a:t>Compiler’s generated code</a:t>
            </a:r>
            <a:endParaRPr lang="zh-CN" altLang="en-US" dirty="0"/>
          </a:p>
        </p:txBody>
      </p:sp>
      <p:cxnSp>
        <p:nvCxnSpPr>
          <p:cNvPr id="10" name="直线连接符 9"/>
          <p:cNvCxnSpPr/>
          <p:nvPr/>
        </p:nvCxnSpPr>
        <p:spPr>
          <a:xfrm>
            <a:off x="-324544" y="2929508"/>
            <a:ext cx="100091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a:off x="527584" y="3793604"/>
            <a:ext cx="0" cy="108893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90872" y="5010381"/>
            <a:ext cx="689035" cy="369332"/>
          </a:xfrm>
          <a:prstGeom prst="rect">
            <a:avLst/>
          </a:prstGeom>
        </p:spPr>
        <p:txBody>
          <a:bodyPr wrap="none">
            <a:spAutoFit/>
          </a:bodyPr>
          <a:lstStyle/>
          <a:p>
            <a:r>
              <a:rPr kumimoji="1" lang="en-US" altLang="zh-CN" dirty="0"/>
              <a:t>Time</a:t>
            </a:r>
            <a:endParaRPr lang="zh-CN" altLang="en-US" dirty="0"/>
          </a:p>
        </p:txBody>
      </p:sp>
      <p:pic>
        <p:nvPicPr>
          <p:cNvPr id="15"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4390" y="4174619"/>
            <a:ext cx="276342" cy="658969"/>
          </a:xfrm>
          <a:prstGeom prst="rect">
            <a:avLst/>
          </a:prstGeom>
        </p:spPr>
      </p:pic>
      <p:sp>
        <p:nvSpPr>
          <p:cNvPr id="16" name="矩形 15"/>
          <p:cNvSpPr/>
          <p:nvPr/>
        </p:nvSpPr>
        <p:spPr>
          <a:xfrm>
            <a:off x="755576" y="3790984"/>
            <a:ext cx="453970" cy="369332"/>
          </a:xfrm>
          <a:prstGeom prst="rect">
            <a:avLst/>
          </a:prstGeom>
        </p:spPr>
        <p:txBody>
          <a:bodyPr wrap="none">
            <a:spAutoFit/>
          </a:bodyPr>
          <a:lstStyle/>
          <a:p>
            <a:r>
              <a:rPr kumimoji="1" lang="en-US" altLang="zh-CN" dirty="0"/>
              <a:t>T0</a:t>
            </a:r>
            <a:endParaRPr lang="zh-CN" altLang="en-US" dirty="0"/>
          </a:p>
        </p:txBody>
      </p:sp>
      <p:pic>
        <p:nvPicPr>
          <p:cNvPr id="17"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79002" y="4175338"/>
            <a:ext cx="276342" cy="658969"/>
          </a:xfrm>
          <a:prstGeom prst="rect">
            <a:avLst/>
          </a:prstGeom>
        </p:spPr>
      </p:pic>
      <p:sp>
        <p:nvSpPr>
          <p:cNvPr id="18" name="矩形 17"/>
          <p:cNvSpPr/>
          <p:nvPr/>
        </p:nvSpPr>
        <p:spPr>
          <a:xfrm>
            <a:off x="1390188" y="3791703"/>
            <a:ext cx="453970" cy="369332"/>
          </a:xfrm>
          <a:prstGeom prst="rect">
            <a:avLst/>
          </a:prstGeom>
        </p:spPr>
        <p:txBody>
          <a:bodyPr wrap="none">
            <a:spAutoFit/>
          </a:bodyPr>
          <a:lstStyle/>
          <a:p>
            <a:r>
              <a:rPr kumimoji="1" lang="en-US" altLang="zh-CN" dirty="0"/>
              <a:t>T1</a:t>
            </a:r>
            <a:endParaRPr lang="zh-CN" altLang="en-US" dirty="0"/>
          </a:p>
        </p:txBody>
      </p:sp>
      <p:sp>
        <p:nvSpPr>
          <p:cNvPr id="19" name="矩形 18"/>
          <p:cNvSpPr/>
          <p:nvPr/>
        </p:nvSpPr>
        <p:spPr>
          <a:xfrm>
            <a:off x="874549" y="4339963"/>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1755344" y="4339962"/>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2359148" y="4140480"/>
            <a:ext cx="1537040" cy="923330"/>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Deposit(bank,"alice”,10)</a:t>
            </a:r>
            <a:endParaRPr lang="is-IS" altLang="zh-CN" dirty="0">
              <a:solidFill>
                <a:prstClr val="black"/>
              </a:solidFill>
              <a:latin typeface="Consolas" panose="020B0609020204030204" pitchFamily="49" charset="0"/>
              <a:ea typeface="楷体" panose="02010609060101010101" charset="-122"/>
              <a:cs typeface="Courier"/>
            </a:endParaRPr>
          </a:p>
        </p:txBody>
      </p:sp>
      <p:cxnSp>
        <p:nvCxnSpPr>
          <p:cNvPr id="22" name="直线连接符 21"/>
          <p:cNvCxnSpPr/>
          <p:nvPr/>
        </p:nvCxnSpPr>
        <p:spPr>
          <a:xfrm flipV="1">
            <a:off x="1998420" y="4174619"/>
            <a:ext cx="299760" cy="196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p:nvPr/>
        </p:nvCxnSpPr>
        <p:spPr>
          <a:xfrm>
            <a:off x="1998420" y="4652743"/>
            <a:ext cx="271914" cy="411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648199" y="3012492"/>
            <a:ext cx="1146468" cy="369332"/>
          </a:xfrm>
          <a:prstGeom prst="rect">
            <a:avLst/>
          </a:prstGeom>
        </p:spPr>
        <p:txBody>
          <a:bodyPr wrap="none">
            <a:spAutoFit/>
          </a:bodyPr>
          <a:lstStyle/>
          <a:p>
            <a:r>
              <a:rPr kumimoji="1" lang="en-US" altLang="zh-CN" b="1" dirty="0"/>
              <a:t>Thread 0</a:t>
            </a:r>
            <a:endParaRPr lang="zh-CN" altLang="en-US" b="1" dirty="0"/>
          </a:p>
        </p:txBody>
      </p:sp>
      <p:sp>
        <p:nvSpPr>
          <p:cNvPr id="25" name="矩形 24"/>
          <p:cNvSpPr/>
          <p:nvPr/>
        </p:nvSpPr>
        <p:spPr>
          <a:xfrm>
            <a:off x="6069712" y="3012492"/>
            <a:ext cx="1146468" cy="369332"/>
          </a:xfrm>
          <a:prstGeom prst="rect">
            <a:avLst/>
          </a:prstGeom>
        </p:spPr>
        <p:txBody>
          <a:bodyPr wrap="none">
            <a:spAutoFit/>
          </a:bodyPr>
          <a:lstStyle/>
          <a:p>
            <a:r>
              <a:rPr kumimoji="1" lang="en-US" altLang="zh-CN" b="1" dirty="0"/>
              <a:t>Thread 1</a:t>
            </a:r>
            <a:endParaRPr lang="zh-CN" altLang="en-US" b="1" dirty="0"/>
          </a:p>
        </p:txBody>
      </p:sp>
      <p:sp>
        <p:nvSpPr>
          <p:cNvPr id="26" name="右箭头 25"/>
          <p:cNvSpPr/>
          <p:nvPr/>
        </p:nvSpPr>
        <p:spPr>
          <a:xfrm>
            <a:off x="4085946" y="4207607"/>
            <a:ext cx="396044" cy="783278"/>
          </a:xfrm>
          <a:prstGeom prst="rightArrow">
            <a:avLst>
              <a:gd name="adj1" fmla="val 50000"/>
              <a:gd name="adj2" fmla="val 57737"/>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7510244" y="3012492"/>
            <a:ext cx="1454244" cy="369332"/>
          </a:xfrm>
          <a:prstGeom prst="rect">
            <a:avLst/>
          </a:prstGeom>
        </p:spPr>
        <p:txBody>
          <a:bodyPr wrap="none">
            <a:spAutoFit/>
          </a:bodyPr>
          <a:lstStyle/>
          <a:p>
            <a:r>
              <a:rPr kumimoji="1" lang="en-US" altLang="zh-CN" b="1" dirty="0"/>
              <a:t>Bank[Alice]</a:t>
            </a:r>
            <a:endParaRPr lang="zh-CN" altLang="en-US" b="1" dirty="0"/>
          </a:p>
        </p:txBody>
      </p:sp>
      <p:sp>
        <p:nvSpPr>
          <p:cNvPr id="30" name="矩形 29"/>
          <p:cNvSpPr/>
          <p:nvPr/>
        </p:nvSpPr>
        <p:spPr>
          <a:xfrm>
            <a:off x="7924460" y="3354039"/>
            <a:ext cx="312906" cy="369332"/>
          </a:xfrm>
          <a:prstGeom prst="rect">
            <a:avLst/>
          </a:prstGeom>
        </p:spPr>
        <p:txBody>
          <a:bodyPr wrap="none">
            <a:spAutoFit/>
          </a:bodyPr>
          <a:lstStyle/>
          <a:p>
            <a:r>
              <a:rPr kumimoji="1" lang="en-US" altLang="zh-CN" dirty="0"/>
              <a:t>0</a:t>
            </a:r>
            <a:endParaRPr lang="zh-CN" altLang="en-US" dirty="0"/>
          </a:p>
        </p:txBody>
      </p:sp>
      <p:cxnSp>
        <p:nvCxnSpPr>
          <p:cNvPr id="33" name="直线箭头连接符 32"/>
          <p:cNvCxnSpPr/>
          <p:nvPr/>
        </p:nvCxnSpPr>
        <p:spPr>
          <a:xfrm flipH="1">
            <a:off x="7380344" y="3829430"/>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a:off x="7380344" y="4177628"/>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622664" y="3644373"/>
            <a:ext cx="1223412" cy="369332"/>
          </a:xfrm>
          <a:prstGeom prst="rect">
            <a:avLst/>
          </a:prstGeom>
        </p:spPr>
        <p:txBody>
          <a:bodyPr wrap="none">
            <a:spAutoFit/>
          </a:bodyPr>
          <a:lstStyle/>
          <a:p>
            <a:r>
              <a:rPr kumimoji="1" lang="en-US" altLang="zh-CN" dirty="0"/>
              <a:t>Read acct</a:t>
            </a:r>
            <a:endParaRPr lang="zh-CN" altLang="en-US" dirty="0"/>
          </a:p>
        </p:txBody>
      </p:sp>
      <p:sp>
        <p:nvSpPr>
          <p:cNvPr id="36" name="矩形 35"/>
          <p:cNvSpPr/>
          <p:nvPr/>
        </p:nvSpPr>
        <p:spPr>
          <a:xfrm>
            <a:off x="6025872" y="3986703"/>
            <a:ext cx="1223412" cy="369332"/>
          </a:xfrm>
          <a:prstGeom prst="rect">
            <a:avLst/>
          </a:prstGeom>
        </p:spPr>
        <p:txBody>
          <a:bodyPr wrap="none">
            <a:spAutoFit/>
          </a:bodyPr>
          <a:lstStyle/>
          <a:p>
            <a:r>
              <a:rPr kumimoji="1" lang="en-US" altLang="zh-CN" dirty="0"/>
              <a:t>Read acct</a:t>
            </a:r>
            <a:endParaRPr lang="zh-CN" altLang="en-US" dirty="0"/>
          </a:p>
        </p:txBody>
      </p:sp>
      <p:sp>
        <p:nvSpPr>
          <p:cNvPr id="37" name="矩形 36"/>
          <p:cNvSpPr/>
          <p:nvPr/>
        </p:nvSpPr>
        <p:spPr>
          <a:xfrm>
            <a:off x="7924460" y="3650951"/>
            <a:ext cx="312906" cy="369332"/>
          </a:xfrm>
          <a:prstGeom prst="rect">
            <a:avLst/>
          </a:prstGeom>
        </p:spPr>
        <p:txBody>
          <a:bodyPr wrap="square">
            <a:spAutoFit/>
          </a:bodyPr>
          <a:lstStyle/>
          <a:p>
            <a:r>
              <a:rPr kumimoji="1" lang="en-US" altLang="zh-CN" dirty="0"/>
              <a:t>0</a:t>
            </a:r>
            <a:endParaRPr lang="zh-CN" altLang="en-US" dirty="0"/>
          </a:p>
        </p:txBody>
      </p:sp>
      <p:sp>
        <p:nvSpPr>
          <p:cNvPr id="38" name="矩形 37"/>
          <p:cNvSpPr/>
          <p:nvPr/>
        </p:nvSpPr>
        <p:spPr>
          <a:xfrm>
            <a:off x="7924460" y="3935680"/>
            <a:ext cx="312906" cy="369332"/>
          </a:xfrm>
          <a:prstGeom prst="rect">
            <a:avLst/>
          </a:prstGeom>
        </p:spPr>
        <p:txBody>
          <a:bodyPr wrap="square">
            <a:spAutoFit/>
          </a:bodyPr>
          <a:lstStyle/>
          <a:p>
            <a:r>
              <a:rPr kumimoji="1" lang="en-US" altLang="zh-CN" dirty="0"/>
              <a:t>0</a:t>
            </a:r>
            <a:endParaRPr lang="zh-CN" altLang="en-US" dirty="0"/>
          </a:p>
        </p:txBody>
      </p:sp>
      <p:sp>
        <p:nvSpPr>
          <p:cNvPr id="39" name="矩形 38"/>
          <p:cNvSpPr/>
          <p:nvPr/>
        </p:nvSpPr>
        <p:spPr>
          <a:xfrm>
            <a:off x="4654611" y="4305012"/>
            <a:ext cx="1133644" cy="369332"/>
          </a:xfrm>
          <a:prstGeom prst="rect">
            <a:avLst/>
          </a:prstGeom>
        </p:spPr>
        <p:txBody>
          <a:bodyPr wrap="none">
            <a:spAutoFit/>
          </a:bodyPr>
          <a:lstStyle/>
          <a:p>
            <a:r>
              <a:rPr kumimoji="1" lang="en-US" altLang="zh-CN" dirty="0"/>
              <a:t>Increase </a:t>
            </a:r>
            <a:endParaRPr lang="zh-CN" altLang="en-US" dirty="0"/>
          </a:p>
        </p:txBody>
      </p:sp>
      <p:sp>
        <p:nvSpPr>
          <p:cNvPr id="43" name="矩形 42"/>
          <p:cNvSpPr/>
          <p:nvPr/>
        </p:nvSpPr>
        <p:spPr>
          <a:xfrm>
            <a:off x="7924460" y="4246989"/>
            <a:ext cx="312906" cy="369332"/>
          </a:xfrm>
          <a:prstGeom prst="rect">
            <a:avLst/>
          </a:prstGeom>
        </p:spPr>
        <p:txBody>
          <a:bodyPr wrap="square">
            <a:spAutoFit/>
          </a:bodyPr>
          <a:lstStyle/>
          <a:p>
            <a:r>
              <a:rPr kumimoji="1" lang="en-US" altLang="zh-CN" dirty="0"/>
              <a:t>0</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Core problem: </a:t>
            </a:r>
            <a:r>
              <a:rPr kumimoji="1" lang="en-US" altLang="zh-CN" b="0" dirty="0"/>
              <a:t>atomicity of the + operator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矩形 4"/>
          <p:cNvSpPr/>
          <p:nvPr/>
        </p:nvSpPr>
        <p:spPr>
          <a:xfrm>
            <a:off x="320285" y="1102189"/>
            <a:ext cx="3240360"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6" name="矩形 5"/>
          <p:cNvSpPr/>
          <p:nvPr/>
        </p:nvSpPr>
        <p:spPr>
          <a:xfrm>
            <a:off x="4575524" y="970352"/>
            <a:ext cx="2795193" cy="1359603"/>
          </a:xfrm>
          <a:prstGeom prst="rect">
            <a:avLst/>
          </a:prstGeom>
          <a:ln w="3810">
            <a:solidFill>
              <a:schemeClr val="tx1"/>
            </a:solidFill>
          </a:ln>
        </p:spPr>
        <p:txBody>
          <a:bodyPr wrap="square">
            <a:spAutoFit/>
          </a:bodyPr>
          <a:lstStyle/>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mov    acct,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t>
            </a:r>
            <a:endParaRPr lang="en-US" altLang="zh-CN" dirty="0">
              <a:latin typeface="Courier New" panose="02070309020205020404" charset="0"/>
              <a:ea typeface="MS PGothic" panose="020B0600070205080204" pitchFamily="34" charset="-128"/>
              <a:cs typeface="Courier New" panose="02070309020205020404" charset="0"/>
            </a:endParaRPr>
          </a:p>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add    $amt,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t>
            </a:r>
            <a:endParaRPr lang="en-US" altLang="zh-CN" dirty="0">
              <a:latin typeface="Courier New" panose="02070309020205020404" charset="0"/>
              <a:ea typeface="MS PGothic" panose="020B0600070205080204" pitchFamily="34" charset="-128"/>
              <a:cs typeface="Courier New" panose="02070309020205020404" charset="0"/>
            </a:endParaRPr>
          </a:p>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mov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acct </a:t>
            </a:r>
            <a:endParaRPr lang="en-US" altLang="zh-CN" dirty="0">
              <a:latin typeface="Courier New" panose="02070309020205020404" charset="0"/>
              <a:ea typeface="MS PGothic" panose="020B0600070205080204" pitchFamily="34" charset="-128"/>
              <a:cs typeface="Courier New" panose="02070309020205020404" charset="0"/>
            </a:endParaRPr>
          </a:p>
        </p:txBody>
      </p:sp>
      <p:sp>
        <p:nvSpPr>
          <p:cNvPr id="7" name="矩形 6"/>
          <p:cNvSpPr/>
          <p:nvPr/>
        </p:nvSpPr>
        <p:spPr>
          <a:xfrm>
            <a:off x="683568" y="1793993"/>
            <a:ext cx="2715423" cy="369332"/>
          </a:xfrm>
          <a:prstGeom prst="rect">
            <a:avLst/>
          </a:prstGeom>
        </p:spPr>
        <p:txBody>
          <a:bodyPr wrap="none">
            <a:spAutoFit/>
          </a:bodyPr>
          <a:lstStyle/>
          <a:p>
            <a:r>
              <a:rPr kumimoji="1" lang="en-US" altLang="zh-CN" dirty="0"/>
              <a:t>Developer’s written code</a:t>
            </a:r>
            <a:endParaRPr lang="zh-CN" altLang="en-US" dirty="0"/>
          </a:p>
        </p:txBody>
      </p:sp>
      <p:sp>
        <p:nvSpPr>
          <p:cNvPr id="8" name="矩形 7"/>
          <p:cNvSpPr/>
          <p:nvPr/>
        </p:nvSpPr>
        <p:spPr>
          <a:xfrm>
            <a:off x="4499992" y="2342430"/>
            <a:ext cx="2946256" cy="369332"/>
          </a:xfrm>
          <a:prstGeom prst="rect">
            <a:avLst/>
          </a:prstGeom>
        </p:spPr>
        <p:txBody>
          <a:bodyPr wrap="none">
            <a:spAutoFit/>
          </a:bodyPr>
          <a:lstStyle/>
          <a:p>
            <a:r>
              <a:rPr kumimoji="1" lang="en-US" altLang="zh-CN" dirty="0"/>
              <a:t>Compiler’s generated code</a:t>
            </a:r>
            <a:endParaRPr lang="zh-CN" altLang="en-US" dirty="0"/>
          </a:p>
        </p:txBody>
      </p:sp>
      <p:cxnSp>
        <p:nvCxnSpPr>
          <p:cNvPr id="10" name="直线连接符 9"/>
          <p:cNvCxnSpPr/>
          <p:nvPr/>
        </p:nvCxnSpPr>
        <p:spPr>
          <a:xfrm>
            <a:off x="-324544" y="2929508"/>
            <a:ext cx="100091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a:off x="527584" y="3793604"/>
            <a:ext cx="0" cy="108893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90872" y="5010381"/>
            <a:ext cx="689035" cy="369332"/>
          </a:xfrm>
          <a:prstGeom prst="rect">
            <a:avLst/>
          </a:prstGeom>
        </p:spPr>
        <p:txBody>
          <a:bodyPr wrap="none">
            <a:spAutoFit/>
          </a:bodyPr>
          <a:lstStyle/>
          <a:p>
            <a:r>
              <a:rPr kumimoji="1" lang="en-US" altLang="zh-CN" dirty="0"/>
              <a:t>Time</a:t>
            </a:r>
            <a:endParaRPr lang="zh-CN" altLang="en-US" dirty="0"/>
          </a:p>
        </p:txBody>
      </p:sp>
      <p:pic>
        <p:nvPicPr>
          <p:cNvPr id="15"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4390" y="4174619"/>
            <a:ext cx="276342" cy="658969"/>
          </a:xfrm>
          <a:prstGeom prst="rect">
            <a:avLst/>
          </a:prstGeom>
        </p:spPr>
      </p:pic>
      <p:sp>
        <p:nvSpPr>
          <p:cNvPr id="16" name="矩形 15"/>
          <p:cNvSpPr/>
          <p:nvPr/>
        </p:nvSpPr>
        <p:spPr>
          <a:xfrm>
            <a:off x="755576" y="3790984"/>
            <a:ext cx="453970" cy="369332"/>
          </a:xfrm>
          <a:prstGeom prst="rect">
            <a:avLst/>
          </a:prstGeom>
        </p:spPr>
        <p:txBody>
          <a:bodyPr wrap="none">
            <a:spAutoFit/>
          </a:bodyPr>
          <a:lstStyle/>
          <a:p>
            <a:r>
              <a:rPr kumimoji="1" lang="en-US" altLang="zh-CN" dirty="0"/>
              <a:t>T0</a:t>
            </a:r>
            <a:endParaRPr lang="zh-CN" altLang="en-US" dirty="0"/>
          </a:p>
        </p:txBody>
      </p:sp>
      <p:pic>
        <p:nvPicPr>
          <p:cNvPr id="17"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79002" y="4175338"/>
            <a:ext cx="276342" cy="658969"/>
          </a:xfrm>
          <a:prstGeom prst="rect">
            <a:avLst/>
          </a:prstGeom>
        </p:spPr>
      </p:pic>
      <p:sp>
        <p:nvSpPr>
          <p:cNvPr id="18" name="矩形 17"/>
          <p:cNvSpPr/>
          <p:nvPr/>
        </p:nvSpPr>
        <p:spPr>
          <a:xfrm>
            <a:off x="1390188" y="3791703"/>
            <a:ext cx="453970" cy="369332"/>
          </a:xfrm>
          <a:prstGeom prst="rect">
            <a:avLst/>
          </a:prstGeom>
        </p:spPr>
        <p:txBody>
          <a:bodyPr wrap="none">
            <a:spAutoFit/>
          </a:bodyPr>
          <a:lstStyle/>
          <a:p>
            <a:r>
              <a:rPr kumimoji="1" lang="en-US" altLang="zh-CN" dirty="0"/>
              <a:t>T1</a:t>
            </a:r>
            <a:endParaRPr lang="zh-CN" altLang="en-US" dirty="0"/>
          </a:p>
        </p:txBody>
      </p:sp>
      <p:sp>
        <p:nvSpPr>
          <p:cNvPr id="19" name="矩形 18"/>
          <p:cNvSpPr/>
          <p:nvPr/>
        </p:nvSpPr>
        <p:spPr>
          <a:xfrm>
            <a:off x="874549" y="4339963"/>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1755344" y="4339962"/>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2359148" y="4140480"/>
            <a:ext cx="1537040" cy="923330"/>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Deposit(bank,"alice”,10)</a:t>
            </a:r>
            <a:endParaRPr lang="is-IS" altLang="zh-CN" dirty="0">
              <a:solidFill>
                <a:prstClr val="black"/>
              </a:solidFill>
              <a:latin typeface="Consolas" panose="020B0609020204030204" pitchFamily="49" charset="0"/>
              <a:ea typeface="楷体" panose="02010609060101010101" charset="-122"/>
              <a:cs typeface="Courier"/>
            </a:endParaRPr>
          </a:p>
        </p:txBody>
      </p:sp>
      <p:cxnSp>
        <p:nvCxnSpPr>
          <p:cNvPr id="22" name="直线连接符 21"/>
          <p:cNvCxnSpPr/>
          <p:nvPr/>
        </p:nvCxnSpPr>
        <p:spPr>
          <a:xfrm flipV="1">
            <a:off x="1998420" y="4174619"/>
            <a:ext cx="299760" cy="196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p:nvPr/>
        </p:nvCxnSpPr>
        <p:spPr>
          <a:xfrm>
            <a:off x="1998420" y="4652743"/>
            <a:ext cx="271914" cy="411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648199" y="3012492"/>
            <a:ext cx="1146468" cy="369332"/>
          </a:xfrm>
          <a:prstGeom prst="rect">
            <a:avLst/>
          </a:prstGeom>
        </p:spPr>
        <p:txBody>
          <a:bodyPr wrap="none">
            <a:spAutoFit/>
          </a:bodyPr>
          <a:lstStyle/>
          <a:p>
            <a:r>
              <a:rPr kumimoji="1" lang="en-US" altLang="zh-CN" b="1" dirty="0"/>
              <a:t>Thread 0</a:t>
            </a:r>
            <a:endParaRPr lang="zh-CN" altLang="en-US" b="1" dirty="0"/>
          </a:p>
        </p:txBody>
      </p:sp>
      <p:sp>
        <p:nvSpPr>
          <p:cNvPr id="25" name="矩形 24"/>
          <p:cNvSpPr/>
          <p:nvPr/>
        </p:nvSpPr>
        <p:spPr>
          <a:xfrm>
            <a:off x="6069712" y="3012492"/>
            <a:ext cx="1146468" cy="369332"/>
          </a:xfrm>
          <a:prstGeom prst="rect">
            <a:avLst/>
          </a:prstGeom>
        </p:spPr>
        <p:txBody>
          <a:bodyPr wrap="none">
            <a:spAutoFit/>
          </a:bodyPr>
          <a:lstStyle/>
          <a:p>
            <a:r>
              <a:rPr kumimoji="1" lang="en-US" altLang="zh-CN" b="1" dirty="0"/>
              <a:t>Thread 1</a:t>
            </a:r>
            <a:endParaRPr lang="zh-CN" altLang="en-US" b="1" dirty="0"/>
          </a:p>
        </p:txBody>
      </p:sp>
      <p:sp>
        <p:nvSpPr>
          <p:cNvPr id="26" name="右箭头 25"/>
          <p:cNvSpPr/>
          <p:nvPr/>
        </p:nvSpPr>
        <p:spPr>
          <a:xfrm>
            <a:off x="4085946" y="4207607"/>
            <a:ext cx="396044" cy="783278"/>
          </a:xfrm>
          <a:prstGeom prst="rightArrow">
            <a:avLst>
              <a:gd name="adj1" fmla="val 50000"/>
              <a:gd name="adj2" fmla="val 57737"/>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7510244" y="3012492"/>
            <a:ext cx="1454244" cy="369332"/>
          </a:xfrm>
          <a:prstGeom prst="rect">
            <a:avLst/>
          </a:prstGeom>
        </p:spPr>
        <p:txBody>
          <a:bodyPr wrap="none">
            <a:spAutoFit/>
          </a:bodyPr>
          <a:lstStyle/>
          <a:p>
            <a:r>
              <a:rPr kumimoji="1" lang="en-US" altLang="zh-CN" b="1" dirty="0"/>
              <a:t>Bank[Alice]</a:t>
            </a:r>
            <a:endParaRPr lang="zh-CN" altLang="en-US" b="1" dirty="0"/>
          </a:p>
        </p:txBody>
      </p:sp>
      <p:sp>
        <p:nvSpPr>
          <p:cNvPr id="30" name="矩形 29"/>
          <p:cNvSpPr/>
          <p:nvPr/>
        </p:nvSpPr>
        <p:spPr>
          <a:xfrm>
            <a:off x="7924460" y="3354039"/>
            <a:ext cx="312906" cy="369332"/>
          </a:xfrm>
          <a:prstGeom prst="rect">
            <a:avLst/>
          </a:prstGeom>
        </p:spPr>
        <p:txBody>
          <a:bodyPr wrap="none">
            <a:spAutoFit/>
          </a:bodyPr>
          <a:lstStyle/>
          <a:p>
            <a:r>
              <a:rPr kumimoji="1" lang="en-US" altLang="zh-CN" dirty="0"/>
              <a:t>0</a:t>
            </a:r>
            <a:endParaRPr lang="zh-CN" altLang="en-US" dirty="0"/>
          </a:p>
        </p:txBody>
      </p:sp>
      <p:cxnSp>
        <p:nvCxnSpPr>
          <p:cNvPr id="33" name="直线箭头连接符 32"/>
          <p:cNvCxnSpPr/>
          <p:nvPr/>
        </p:nvCxnSpPr>
        <p:spPr>
          <a:xfrm flipH="1">
            <a:off x="7380344" y="3829430"/>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a:off x="7380344" y="4177628"/>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622664" y="3644373"/>
            <a:ext cx="1223412" cy="369332"/>
          </a:xfrm>
          <a:prstGeom prst="rect">
            <a:avLst/>
          </a:prstGeom>
        </p:spPr>
        <p:txBody>
          <a:bodyPr wrap="none">
            <a:spAutoFit/>
          </a:bodyPr>
          <a:lstStyle/>
          <a:p>
            <a:r>
              <a:rPr kumimoji="1" lang="en-US" altLang="zh-CN" dirty="0"/>
              <a:t>Read acct</a:t>
            </a:r>
            <a:endParaRPr lang="zh-CN" altLang="en-US" dirty="0"/>
          </a:p>
        </p:txBody>
      </p:sp>
      <p:sp>
        <p:nvSpPr>
          <p:cNvPr id="36" name="矩形 35"/>
          <p:cNvSpPr/>
          <p:nvPr/>
        </p:nvSpPr>
        <p:spPr>
          <a:xfrm>
            <a:off x="6025872" y="3986703"/>
            <a:ext cx="1223412" cy="369332"/>
          </a:xfrm>
          <a:prstGeom prst="rect">
            <a:avLst/>
          </a:prstGeom>
        </p:spPr>
        <p:txBody>
          <a:bodyPr wrap="none">
            <a:spAutoFit/>
          </a:bodyPr>
          <a:lstStyle/>
          <a:p>
            <a:r>
              <a:rPr kumimoji="1" lang="en-US" altLang="zh-CN" dirty="0"/>
              <a:t>Read acct</a:t>
            </a:r>
            <a:endParaRPr lang="zh-CN" altLang="en-US" dirty="0"/>
          </a:p>
        </p:txBody>
      </p:sp>
      <p:sp>
        <p:nvSpPr>
          <p:cNvPr id="37" name="矩形 36"/>
          <p:cNvSpPr/>
          <p:nvPr/>
        </p:nvSpPr>
        <p:spPr>
          <a:xfrm>
            <a:off x="7924460" y="3650951"/>
            <a:ext cx="312906" cy="369332"/>
          </a:xfrm>
          <a:prstGeom prst="rect">
            <a:avLst/>
          </a:prstGeom>
        </p:spPr>
        <p:txBody>
          <a:bodyPr wrap="square">
            <a:spAutoFit/>
          </a:bodyPr>
          <a:lstStyle/>
          <a:p>
            <a:r>
              <a:rPr kumimoji="1" lang="en-US" altLang="zh-CN" dirty="0"/>
              <a:t>0</a:t>
            </a:r>
            <a:endParaRPr lang="zh-CN" altLang="en-US" dirty="0"/>
          </a:p>
        </p:txBody>
      </p:sp>
      <p:sp>
        <p:nvSpPr>
          <p:cNvPr id="38" name="矩形 37"/>
          <p:cNvSpPr/>
          <p:nvPr/>
        </p:nvSpPr>
        <p:spPr>
          <a:xfrm>
            <a:off x="7924460" y="3935680"/>
            <a:ext cx="312906" cy="369332"/>
          </a:xfrm>
          <a:prstGeom prst="rect">
            <a:avLst/>
          </a:prstGeom>
        </p:spPr>
        <p:txBody>
          <a:bodyPr wrap="square">
            <a:spAutoFit/>
          </a:bodyPr>
          <a:lstStyle/>
          <a:p>
            <a:r>
              <a:rPr kumimoji="1" lang="en-US" altLang="zh-CN" dirty="0"/>
              <a:t>0</a:t>
            </a:r>
            <a:endParaRPr lang="zh-CN" altLang="en-US" dirty="0"/>
          </a:p>
        </p:txBody>
      </p:sp>
      <p:sp>
        <p:nvSpPr>
          <p:cNvPr id="39" name="矩形 38"/>
          <p:cNvSpPr/>
          <p:nvPr/>
        </p:nvSpPr>
        <p:spPr>
          <a:xfrm>
            <a:off x="4654611" y="4305012"/>
            <a:ext cx="1133644" cy="369332"/>
          </a:xfrm>
          <a:prstGeom prst="rect">
            <a:avLst/>
          </a:prstGeom>
        </p:spPr>
        <p:txBody>
          <a:bodyPr wrap="none">
            <a:spAutoFit/>
          </a:bodyPr>
          <a:lstStyle/>
          <a:p>
            <a:r>
              <a:rPr kumimoji="1" lang="en-US" altLang="zh-CN" dirty="0"/>
              <a:t>Increase </a:t>
            </a:r>
            <a:endParaRPr lang="zh-CN" altLang="en-US" dirty="0"/>
          </a:p>
        </p:txBody>
      </p:sp>
      <p:sp>
        <p:nvSpPr>
          <p:cNvPr id="40" name="矩形 39"/>
          <p:cNvSpPr/>
          <p:nvPr/>
        </p:nvSpPr>
        <p:spPr>
          <a:xfrm>
            <a:off x="6082536" y="4601079"/>
            <a:ext cx="1133644" cy="369332"/>
          </a:xfrm>
          <a:prstGeom prst="rect">
            <a:avLst/>
          </a:prstGeom>
        </p:spPr>
        <p:txBody>
          <a:bodyPr wrap="none">
            <a:spAutoFit/>
          </a:bodyPr>
          <a:lstStyle/>
          <a:p>
            <a:r>
              <a:rPr kumimoji="1" lang="en-US" altLang="zh-CN" dirty="0"/>
              <a:t>Increase </a:t>
            </a:r>
            <a:endParaRPr lang="zh-CN" altLang="en-US" dirty="0"/>
          </a:p>
        </p:txBody>
      </p:sp>
      <p:sp>
        <p:nvSpPr>
          <p:cNvPr id="43" name="矩形 42"/>
          <p:cNvSpPr/>
          <p:nvPr/>
        </p:nvSpPr>
        <p:spPr>
          <a:xfrm>
            <a:off x="7924460" y="4246989"/>
            <a:ext cx="312906" cy="369332"/>
          </a:xfrm>
          <a:prstGeom prst="rect">
            <a:avLst/>
          </a:prstGeom>
        </p:spPr>
        <p:txBody>
          <a:bodyPr wrap="square">
            <a:spAutoFit/>
          </a:bodyPr>
          <a:lstStyle/>
          <a:p>
            <a:r>
              <a:rPr kumimoji="1" lang="en-US" altLang="zh-CN" dirty="0"/>
              <a:t>0</a:t>
            </a:r>
            <a:endParaRPr lang="zh-CN" altLang="en-US" dirty="0"/>
          </a:p>
        </p:txBody>
      </p:sp>
      <p:sp>
        <p:nvSpPr>
          <p:cNvPr id="44" name="矩形 43"/>
          <p:cNvSpPr/>
          <p:nvPr/>
        </p:nvSpPr>
        <p:spPr>
          <a:xfrm>
            <a:off x="7928294" y="4552630"/>
            <a:ext cx="312906" cy="369332"/>
          </a:xfrm>
          <a:prstGeom prst="rect">
            <a:avLst/>
          </a:prstGeom>
        </p:spPr>
        <p:txBody>
          <a:bodyPr wrap="square">
            <a:spAutoFit/>
          </a:bodyPr>
          <a:lstStyle/>
          <a:p>
            <a:r>
              <a:rPr kumimoji="1" lang="en-US" altLang="zh-CN" dirty="0"/>
              <a:t>0</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Core problem: </a:t>
            </a:r>
            <a:r>
              <a:rPr kumimoji="1" lang="en-US" altLang="zh-CN" b="0" dirty="0"/>
              <a:t>atomicity of the + operator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矩形 4"/>
          <p:cNvSpPr/>
          <p:nvPr/>
        </p:nvSpPr>
        <p:spPr>
          <a:xfrm>
            <a:off x="320285" y="1102189"/>
            <a:ext cx="3240360"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6" name="矩形 5"/>
          <p:cNvSpPr/>
          <p:nvPr/>
        </p:nvSpPr>
        <p:spPr>
          <a:xfrm>
            <a:off x="4575524" y="970352"/>
            <a:ext cx="2795193" cy="1359603"/>
          </a:xfrm>
          <a:prstGeom prst="rect">
            <a:avLst/>
          </a:prstGeom>
          <a:ln w="3810">
            <a:solidFill>
              <a:schemeClr val="tx1"/>
            </a:solidFill>
          </a:ln>
        </p:spPr>
        <p:txBody>
          <a:bodyPr wrap="square">
            <a:spAutoFit/>
          </a:bodyPr>
          <a:lstStyle/>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mov    acct,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t>
            </a:r>
            <a:endParaRPr lang="en-US" altLang="zh-CN" dirty="0">
              <a:latin typeface="Courier New" panose="02070309020205020404" charset="0"/>
              <a:ea typeface="MS PGothic" panose="020B0600070205080204" pitchFamily="34" charset="-128"/>
              <a:cs typeface="Courier New" panose="02070309020205020404" charset="0"/>
            </a:endParaRPr>
          </a:p>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add    $amt,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t>
            </a:r>
            <a:endParaRPr lang="en-US" altLang="zh-CN" dirty="0">
              <a:latin typeface="Courier New" panose="02070309020205020404" charset="0"/>
              <a:ea typeface="MS PGothic" panose="020B0600070205080204" pitchFamily="34" charset="-128"/>
              <a:cs typeface="Courier New" panose="02070309020205020404" charset="0"/>
            </a:endParaRPr>
          </a:p>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mov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acct </a:t>
            </a:r>
            <a:endParaRPr lang="en-US" altLang="zh-CN" dirty="0">
              <a:latin typeface="Courier New" panose="02070309020205020404" charset="0"/>
              <a:ea typeface="MS PGothic" panose="020B0600070205080204" pitchFamily="34" charset="-128"/>
              <a:cs typeface="Courier New" panose="02070309020205020404" charset="0"/>
            </a:endParaRPr>
          </a:p>
        </p:txBody>
      </p:sp>
      <p:sp>
        <p:nvSpPr>
          <p:cNvPr id="7" name="矩形 6"/>
          <p:cNvSpPr/>
          <p:nvPr/>
        </p:nvSpPr>
        <p:spPr>
          <a:xfrm>
            <a:off x="683568" y="1793993"/>
            <a:ext cx="2715423" cy="369332"/>
          </a:xfrm>
          <a:prstGeom prst="rect">
            <a:avLst/>
          </a:prstGeom>
        </p:spPr>
        <p:txBody>
          <a:bodyPr wrap="none">
            <a:spAutoFit/>
          </a:bodyPr>
          <a:lstStyle/>
          <a:p>
            <a:r>
              <a:rPr kumimoji="1" lang="en-US" altLang="zh-CN" dirty="0"/>
              <a:t>Developer’s written code</a:t>
            </a:r>
            <a:endParaRPr lang="zh-CN" altLang="en-US" dirty="0"/>
          </a:p>
        </p:txBody>
      </p:sp>
      <p:sp>
        <p:nvSpPr>
          <p:cNvPr id="8" name="矩形 7"/>
          <p:cNvSpPr/>
          <p:nvPr/>
        </p:nvSpPr>
        <p:spPr>
          <a:xfrm>
            <a:off x="4499992" y="2342430"/>
            <a:ext cx="2946256" cy="369332"/>
          </a:xfrm>
          <a:prstGeom prst="rect">
            <a:avLst/>
          </a:prstGeom>
        </p:spPr>
        <p:txBody>
          <a:bodyPr wrap="none">
            <a:spAutoFit/>
          </a:bodyPr>
          <a:lstStyle/>
          <a:p>
            <a:r>
              <a:rPr kumimoji="1" lang="en-US" altLang="zh-CN" dirty="0"/>
              <a:t>Compiler’s generated code</a:t>
            </a:r>
            <a:endParaRPr lang="zh-CN" altLang="en-US" dirty="0"/>
          </a:p>
        </p:txBody>
      </p:sp>
      <p:cxnSp>
        <p:nvCxnSpPr>
          <p:cNvPr id="10" name="直线连接符 9"/>
          <p:cNvCxnSpPr/>
          <p:nvPr/>
        </p:nvCxnSpPr>
        <p:spPr>
          <a:xfrm>
            <a:off x="-324544" y="2929508"/>
            <a:ext cx="100091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a:off x="527584" y="3793604"/>
            <a:ext cx="0" cy="108893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90872" y="5010381"/>
            <a:ext cx="689035" cy="369332"/>
          </a:xfrm>
          <a:prstGeom prst="rect">
            <a:avLst/>
          </a:prstGeom>
        </p:spPr>
        <p:txBody>
          <a:bodyPr wrap="none">
            <a:spAutoFit/>
          </a:bodyPr>
          <a:lstStyle/>
          <a:p>
            <a:r>
              <a:rPr kumimoji="1" lang="en-US" altLang="zh-CN" dirty="0"/>
              <a:t>Time</a:t>
            </a:r>
            <a:endParaRPr lang="zh-CN" altLang="en-US" dirty="0"/>
          </a:p>
        </p:txBody>
      </p:sp>
      <p:pic>
        <p:nvPicPr>
          <p:cNvPr id="15"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4390" y="4174619"/>
            <a:ext cx="276342" cy="658969"/>
          </a:xfrm>
          <a:prstGeom prst="rect">
            <a:avLst/>
          </a:prstGeom>
        </p:spPr>
      </p:pic>
      <p:sp>
        <p:nvSpPr>
          <p:cNvPr id="16" name="矩形 15"/>
          <p:cNvSpPr/>
          <p:nvPr/>
        </p:nvSpPr>
        <p:spPr>
          <a:xfrm>
            <a:off x="755576" y="3790984"/>
            <a:ext cx="453970" cy="369332"/>
          </a:xfrm>
          <a:prstGeom prst="rect">
            <a:avLst/>
          </a:prstGeom>
        </p:spPr>
        <p:txBody>
          <a:bodyPr wrap="none">
            <a:spAutoFit/>
          </a:bodyPr>
          <a:lstStyle/>
          <a:p>
            <a:r>
              <a:rPr kumimoji="1" lang="en-US" altLang="zh-CN" dirty="0"/>
              <a:t>T0</a:t>
            </a:r>
            <a:endParaRPr lang="zh-CN" altLang="en-US" dirty="0"/>
          </a:p>
        </p:txBody>
      </p:sp>
      <p:pic>
        <p:nvPicPr>
          <p:cNvPr id="17"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79002" y="4175338"/>
            <a:ext cx="276342" cy="658969"/>
          </a:xfrm>
          <a:prstGeom prst="rect">
            <a:avLst/>
          </a:prstGeom>
        </p:spPr>
      </p:pic>
      <p:sp>
        <p:nvSpPr>
          <p:cNvPr id="18" name="矩形 17"/>
          <p:cNvSpPr/>
          <p:nvPr/>
        </p:nvSpPr>
        <p:spPr>
          <a:xfrm>
            <a:off x="1390188" y="3791703"/>
            <a:ext cx="453970" cy="369332"/>
          </a:xfrm>
          <a:prstGeom prst="rect">
            <a:avLst/>
          </a:prstGeom>
        </p:spPr>
        <p:txBody>
          <a:bodyPr wrap="none">
            <a:spAutoFit/>
          </a:bodyPr>
          <a:lstStyle/>
          <a:p>
            <a:r>
              <a:rPr kumimoji="1" lang="en-US" altLang="zh-CN" dirty="0"/>
              <a:t>T1</a:t>
            </a:r>
            <a:endParaRPr lang="zh-CN" altLang="en-US" dirty="0"/>
          </a:p>
        </p:txBody>
      </p:sp>
      <p:sp>
        <p:nvSpPr>
          <p:cNvPr id="19" name="矩形 18"/>
          <p:cNvSpPr/>
          <p:nvPr/>
        </p:nvSpPr>
        <p:spPr>
          <a:xfrm>
            <a:off x="874549" y="4339963"/>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1755344" y="4339962"/>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2359148" y="4140480"/>
            <a:ext cx="1537040" cy="923330"/>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Deposit(bank,"alice”,10)</a:t>
            </a:r>
            <a:endParaRPr lang="is-IS" altLang="zh-CN" dirty="0">
              <a:solidFill>
                <a:prstClr val="black"/>
              </a:solidFill>
              <a:latin typeface="Consolas" panose="020B0609020204030204" pitchFamily="49" charset="0"/>
              <a:ea typeface="楷体" panose="02010609060101010101" charset="-122"/>
              <a:cs typeface="Courier"/>
            </a:endParaRPr>
          </a:p>
        </p:txBody>
      </p:sp>
      <p:cxnSp>
        <p:nvCxnSpPr>
          <p:cNvPr id="22" name="直线连接符 21"/>
          <p:cNvCxnSpPr/>
          <p:nvPr/>
        </p:nvCxnSpPr>
        <p:spPr>
          <a:xfrm flipV="1">
            <a:off x="1998420" y="4174619"/>
            <a:ext cx="299760" cy="196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p:nvPr/>
        </p:nvCxnSpPr>
        <p:spPr>
          <a:xfrm>
            <a:off x="1998420" y="4652743"/>
            <a:ext cx="271914" cy="411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648199" y="3012492"/>
            <a:ext cx="1146468" cy="369332"/>
          </a:xfrm>
          <a:prstGeom prst="rect">
            <a:avLst/>
          </a:prstGeom>
        </p:spPr>
        <p:txBody>
          <a:bodyPr wrap="none">
            <a:spAutoFit/>
          </a:bodyPr>
          <a:lstStyle/>
          <a:p>
            <a:r>
              <a:rPr kumimoji="1" lang="en-US" altLang="zh-CN" b="1" dirty="0"/>
              <a:t>Thread 0</a:t>
            </a:r>
            <a:endParaRPr lang="zh-CN" altLang="en-US" b="1" dirty="0"/>
          </a:p>
        </p:txBody>
      </p:sp>
      <p:sp>
        <p:nvSpPr>
          <p:cNvPr id="25" name="矩形 24"/>
          <p:cNvSpPr/>
          <p:nvPr/>
        </p:nvSpPr>
        <p:spPr>
          <a:xfrm>
            <a:off x="6069712" y="3012492"/>
            <a:ext cx="1146468" cy="369332"/>
          </a:xfrm>
          <a:prstGeom prst="rect">
            <a:avLst/>
          </a:prstGeom>
        </p:spPr>
        <p:txBody>
          <a:bodyPr wrap="none">
            <a:spAutoFit/>
          </a:bodyPr>
          <a:lstStyle/>
          <a:p>
            <a:r>
              <a:rPr kumimoji="1" lang="en-US" altLang="zh-CN" b="1" dirty="0"/>
              <a:t>Thread 1</a:t>
            </a:r>
            <a:endParaRPr lang="zh-CN" altLang="en-US" b="1" dirty="0"/>
          </a:p>
        </p:txBody>
      </p:sp>
      <p:sp>
        <p:nvSpPr>
          <p:cNvPr id="26" name="右箭头 25"/>
          <p:cNvSpPr/>
          <p:nvPr/>
        </p:nvSpPr>
        <p:spPr>
          <a:xfrm>
            <a:off x="4085946" y="4207607"/>
            <a:ext cx="396044" cy="783278"/>
          </a:xfrm>
          <a:prstGeom prst="rightArrow">
            <a:avLst>
              <a:gd name="adj1" fmla="val 50000"/>
              <a:gd name="adj2" fmla="val 57737"/>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7510244" y="3012492"/>
            <a:ext cx="1454244" cy="369332"/>
          </a:xfrm>
          <a:prstGeom prst="rect">
            <a:avLst/>
          </a:prstGeom>
        </p:spPr>
        <p:txBody>
          <a:bodyPr wrap="none">
            <a:spAutoFit/>
          </a:bodyPr>
          <a:lstStyle/>
          <a:p>
            <a:r>
              <a:rPr kumimoji="1" lang="en-US" altLang="zh-CN" b="1" dirty="0"/>
              <a:t>Bank[Alice]</a:t>
            </a:r>
            <a:endParaRPr lang="zh-CN" altLang="en-US" b="1" dirty="0"/>
          </a:p>
        </p:txBody>
      </p:sp>
      <p:sp>
        <p:nvSpPr>
          <p:cNvPr id="30" name="矩形 29"/>
          <p:cNvSpPr/>
          <p:nvPr/>
        </p:nvSpPr>
        <p:spPr>
          <a:xfrm>
            <a:off x="7924460" y="3354039"/>
            <a:ext cx="312906" cy="369332"/>
          </a:xfrm>
          <a:prstGeom prst="rect">
            <a:avLst/>
          </a:prstGeom>
        </p:spPr>
        <p:txBody>
          <a:bodyPr wrap="none">
            <a:spAutoFit/>
          </a:bodyPr>
          <a:lstStyle/>
          <a:p>
            <a:r>
              <a:rPr kumimoji="1" lang="en-US" altLang="zh-CN" dirty="0"/>
              <a:t>0</a:t>
            </a:r>
            <a:endParaRPr lang="zh-CN" altLang="en-US" dirty="0"/>
          </a:p>
        </p:txBody>
      </p:sp>
      <p:cxnSp>
        <p:nvCxnSpPr>
          <p:cNvPr id="33" name="直线箭头连接符 32"/>
          <p:cNvCxnSpPr/>
          <p:nvPr/>
        </p:nvCxnSpPr>
        <p:spPr>
          <a:xfrm flipH="1">
            <a:off x="7380344" y="3829430"/>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a:off x="7380344" y="4177628"/>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622664" y="3644373"/>
            <a:ext cx="1223412" cy="369332"/>
          </a:xfrm>
          <a:prstGeom prst="rect">
            <a:avLst/>
          </a:prstGeom>
        </p:spPr>
        <p:txBody>
          <a:bodyPr wrap="none">
            <a:spAutoFit/>
          </a:bodyPr>
          <a:lstStyle/>
          <a:p>
            <a:r>
              <a:rPr kumimoji="1" lang="en-US" altLang="zh-CN" dirty="0"/>
              <a:t>Read acct</a:t>
            </a:r>
            <a:endParaRPr lang="zh-CN" altLang="en-US" dirty="0"/>
          </a:p>
        </p:txBody>
      </p:sp>
      <p:sp>
        <p:nvSpPr>
          <p:cNvPr id="36" name="矩形 35"/>
          <p:cNvSpPr/>
          <p:nvPr/>
        </p:nvSpPr>
        <p:spPr>
          <a:xfrm>
            <a:off x="6025872" y="3986703"/>
            <a:ext cx="1223412" cy="369332"/>
          </a:xfrm>
          <a:prstGeom prst="rect">
            <a:avLst/>
          </a:prstGeom>
        </p:spPr>
        <p:txBody>
          <a:bodyPr wrap="none">
            <a:spAutoFit/>
          </a:bodyPr>
          <a:lstStyle/>
          <a:p>
            <a:r>
              <a:rPr kumimoji="1" lang="en-US" altLang="zh-CN" dirty="0"/>
              <a:t>Read acct</a:t>
            </a:r>
            <a:endParaRPr lang="zh-CN" altLang="en-US" dirty="0"/>
          </a:p>
        </p:txBody>
      </p:sp>
      <p:sp>
        <p:nvSpPr>
          <p:cNvPr id="37" name="矩形 36"/>
          <p:cNvSpPr/>
          <p:nvPr/>
        </p:nvSpPr>
        <p:spPr>
          <a:xfrm>
            <a:off x="7924460" y="3650951"/>
            <a:ext cx="312906" cy="369332"/>
          </a:xfrm>
          <a:prstGeom prst="rect">
            <a:avLst/>
          </a:prstGeom>
        </p:spPr>
        <p:txBody>
          <a:bodyPr wrap="square">
            <a:spAutoFit/>
          </a:bodyPr>
          <a:lstStyle/>
          <a:p>
            <a:r>
              <a:rPr kumimoji="1" lang="en-US" altLang="zh-CN" dirty="0"/>
              <a:t>0</a:t>
            </a:r>
            <a:endParaRPr lang="zh-CN" altLang="en-US" dirty="0"/>
          </a:p>
        </p:txBody>
      </p:sp>
      <p:sp>
        <p:nvSpPr>
          <p:cNvPr id="38" name="矩形 37"/>
          <p:cNvSpPr/>
          <p:nvPr/>
        </p:nvSpPr>
        <p:spPr>
          <a:xfrm>
            <a:off x="7924460" y="3935680"/>
            <a:ext cx="312906" cy="369332"/>
          </a:xfrm>
          <a:prstGeom prst="rect">
            <a:avLst/>
          </a:prstGeom>
        </p:spPr>
        <p:txBody>
          <a:bodyPr wrap="square">
            <a:spAutoFit/>
          </a:bodyPr>
          <a:lstStyle/>
          <a:p>
            <a:r>
              <a:rPr kumimoji="1" lang="en-US" altLang="zh-CN" dirty="0"/>
              <a:t>0</a:t>
            </a:r>
            <a:endParaRPr lang="zh-CN" altLang="en-US" dirty="0"/>
          </a:p>
        </p:txBody>
      </p:sp>
      <p:sp>
        <p:nvSpPr>
          <p:cNvPr id="39" name="矩形 38"/>
          <p:cNvSpPr/>
          <p:nvPr/>
        </p:nvSpPr>
        <p:spPr>
          <a:xfrm>
            <a:off x="4654611" y="4305012"/>
            <a:ext cx="1133644" cy="369332"/>
          </a:xfrm>
          <a:prstGeom prst="rect">
            <a:avLst/>
          </a:prstGeom>
        </p:spPr>
        <p:txBody>
          <a:bodyPr wrap="none">
            <a:spAutoFit/>
          </a:bodyPr>
          <a:lstStyle/>
          <a:p>
            <a:r>
              <a:rPr kumimoji="1" lang="en-US" altLang="zh-CN" dirty="0"/>
              <a:t>Increase </a:t>
            </a:r>
            <a:endParaRPr lang="zh-CN" altLang="en-US" dirty="0"/>
          </a:p>
        </p:txBody>
      </p:sp>
      <p:sp>
        <p:nvSpPr>
          <p:cNvPr id="40" name="矩形 39"/>
          <p:cNvSpPr/>
          <p:nvPr/>
        </p:nvSpPr>
        <p:spPr>
          <a:xfrm>
            <a:off x="6082536" y="4601079"/>
            <a:ext cx="1133644" cy="369332"/>
          </a:xfrm>
          <a:prstGeom prst="rect">
            <a:avLst/>
          </a:prstGeom>
        </p:spPr>
        <p:txBody>
          <a:bodyPr wrap="none">
            <a:spAutoFit/>
          </a:bodyPr>
          <a:lstStyle/>
          <a:p>
            <a:r>
              <a:rPr kumimoji="1" lang="en-US" altLang="zh-CN" dirty="0"/>
              <a:t>Increase </a:t>
            </a:r>
            <a:endParaRPr lang="zh-CN" altLang="en-US" dirty="0"/>
          </a:p>
        </p:txBody>
      </p:sp>
      <p:sp>
        <p:nvSpPr>
          <p:cNvPr id="41" name="矩形 40"/>
          <p:cNvSpPr/>
          <p:nvPr/>
        </p:nvSpPr>
        <p:spPr>
          <a:xfrm>
            <a:off x="4673568" y="4855129"/>
            <a:ext cx="1206421" cy="369332"/>
          </a:xfrm>
          <a:prstGeom prst="rect">
            <a:avLst/>
          </a:prstGeom>
        </p:spPr>
        <p:txBody>
          <a:bodyPr wrap="none">
            <a:spAutoFit/>
          </a:bodyPr>
          <a:lstStyle/>
          <a:p>
            <a:r>
              <a:rPr kumimoji="1" lang="en-US" altLang="zh-CN" dirty="0"/>
              <a:t>Write acct</a:t>
            </a:r>
            <a:endParaRPr lang="zh-CN" altLang="en-US" dirty="0"/>
          </a:p>
        </p:txBody>
      </p:sp>
      <p:sp>
        <p:nvSpPr>
          <p:cNvPr id="43" name="矩形 42"/>
          <p:cNvSpPr/>
          <p:nvPr/>
        </p:nvSpPr>
        <p:spPr>
          <a:xfrm>
            <a:off x="7924460" y="4246989"/>
            <a:ext cx="312906" cy="369332"/>
          </a:xfrm>
          <a:prstGeom prst="rect">
            <a:avLst/>
          </a:prstGeom>
        </p:spPr>
        <p:txBody>
          <a:bodyPr wrap="square">
            <a:spAutoFit/>
          </a:bodyPr>
          <a:lstStyle/>
          <a:p>
            <a:r>
              <a:rPr kumimoji="1" lang="en-US" altLang="zh-CN" dirty="0"/>
              <a:t>0</a:t>
            </a:r>
            <a:endParaRPr lang="zh-CN" altLang="en-US" dirty="0"/>
          </a:p>
        </p:txBody>
      </p:sp>
      <p:sp>
        <p:nvSpPr>
          <p:cNvPr id="44" name="矩形 43"/>
          <p:cNvSpPr/>
          <p:nvPr/>
        </p:nvSpPr>
        <p:spPr>
          <a:xfrm>
            <a:off x="7928294" y="4552630"/>
            <a:ext cx="312906" cy="369332"/>
          </a:xfrm>
          <a:prstGeom prst="rect">
            <a:avLst/>
          </a:prstGeom>
        </p:spPr>
        <p:txBody>
          <a:bodyPr wrap="square">
            <a:spAutoFit/>
          </a:bodyPr>
          <a:lstStyle/>
          <a:p>
            <a:r>
              <a:rPr kumimoji="1" lang="en-US" altLang="zh-CN" dirty="0"/>
              <a:t>0</a:t>
            </a:r>
            <a:endParaRPr lang="zh-CN" altLang="en-US" dirty="0"/>
          </a:p>
        </p:txBody>
      </p:sp>
      <p:sp>
        <p:nvSpPr>
          <p:cNvPr id="45" name="矩形 44"/>
          <p:cNvSpPr/>
          <p:nvPr/>
        </p:nvSpPr>
        <p:spPr>
          <a:xfrm>
            <a:off x="7851318" y="4861872"/>
            <a:ext cx="459190" cy="369332"/>
          </a:xfrm>
          <a:prstGeom prst="rect">
            <a:avLst/>
          </a:prstGeom>
        </p:spPr>
        <p:txBody>
          <a:bodyPr wrap="square">
            <a:spAutoFit/>
          </a:bodyPr>
          <a:lstStyle/>
          <a:p>
            <a:r>
              <a:rPr kumimoji="1" lang="en-US" altLang="zh-CN" dirty="0"/>
              <a:t>10</a:t>
            </a:r>
            <a:endParaRPr lang="zh-CN" altLang="en-US" dirty="0"/>
          </a:p>
        </p:txBody>
      </p:sp>
      <p:cxnSp>
        <p:nvCxnSpPr>
          <p:cNvPr id="47" name="直线箭头连接符 46"/>
          <p:cNvCxnSpPr/>
          <p:nvPr/>
        </p:nvCxnSpPr>
        <p:spPr>
          <a:xfrm flipH="1">
            <a:off x="7380344" y="5046538"/>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549515" y="1508760"/>
            <a:ext cx="1136650" cy="368300"/>
          </a:xfrm>
          <a:prstGeom prst="rect">
            <a:avLst/>
          </a:prstGeom>
          <a:noFill/>
        </p:spPr>
        <p:txBody>
          <a:bodyPr wrap="square" rtlCol="0">
            <a:spAutoFit/>
          </a:bodyPr>
          <a:p>
            <a:r>
              <a:rPr lang="en-US" altLang="zh-CN"/>
              <a:t>RMW</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Core problem: </a:t>
            </a:r>
            <a:r>
              <a:rPr kumimoji="1" lang="en-US" altLang="zh-CN" b="0" dirty="0"/>
              <a:t>atomicity of the + operator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矩形 4"/>
          <p:cNvSpPr/>
          <p:nvPr/>
        </p:nvSpPr>
        <p:spPr>
          <a:xfrm>
            <a:off x="320285" y="1102189"/>
            <a:ext cx="3240360"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6" name="矩形 5"/>
          <p:cNvSpPr/>
          <p:nvPr/>
        </p:nvSpPr>
        <p:spPr>
          <a:xfrm>
            <a:off x="4575524" y="970352"/>
            <a:ext cx="2795193" cy="1359603"/>
          </a:xfrm>
          <a:prstGeom prst="rect">
            <a:avLst/>
          </a:prstGeom>
          <a:ln w="3810">
            <a:solidFill>
              <a:schemeClr val="tx1"/>
            </a:solidFill>
          </a:ln>
        </p:spPr>
        <p:txBody>
          <a:bodyPr wrap="square">
            <a:spAutoFit/>
          </a:bodyPr>
          <a:lstStyle/>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mov    acct,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t>
            </a:r>
            <a:endParaRPr lang="en-US" altLang="zh-CN" dirty="0">
              <a:latin typeface="Courier New" panose="02070309020205020404" charset="0"/>
              <a:ea typeface="MS PGothic" panose="020B0600070205080204" pitchFamily="34" charset="-128"/>
              <a:cs typeface="Courier New" panose="02070309020205020404" charset="0"/>
            </a:endParaRPr>
          </a:p>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add    $amt,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t>
            </a:r>
            <a:endParaRPr lang="en-US" altLang="zh-CN" dirty="0">
              <a:latin typeface="Courier New" panose="02070309020205020404" charset="0"/>
              <a:ea typeface="MS PGothic" panose="020B0600070205080204" pitchFamily="34" charset="-128"/>
              <a:cs typeface="Courier New" panose="02070309020205020404" charset="0"/>
            </a:endParaRPr>
          </a:p>
          <a:p>
            <a:pPr marL="0" lvl="2">
              <a:lnSpc>
                <a:spcPct val="150000"/>
              </a:lnSpc>
              <a:spcBef>
                <a:spcPct val="10000"/>
              </a:spcBef>
              <a:buNone/>
            </a:pPr>
            <a:r>
              <a:rPr lang="en-US" altLang="zh-CN" dirty="0">
                <a:latin typeface="Courier New" panose="02070309020205020404" charset="0"/>
                <a:ea typeface="MS PGothic" panose="020B0600070205080204" pitchFamily="34" charset="-128"/>
                <a:cs typeface="Courier New" panose="02070309020205020404" charset="0"/>
              </a:rPr>
              <a:t>mov    %</a:t>
            </a:r>
            <a:r>
              <a:rPr lang="en-US" altLang="zh-CN" dirty="0" err="1">
                <a:latin typeface="Courier New" panose="02070309020205020404" charset="0"/>
                <a:ea typeface="MS PGothic" panose="020B0600070205080204" pitchFamily="34" charset="-128"/>
                <a:cs typeface="Courier New" panose="02070309020205020404" charset="0"/>
              </a:rPr>
              <a:t>eax</a:t>
            </a:r>
            <a:r>
              <a:rPr lang="en-US" altLang="zh-CN" dirty="0">
                <a:latin typeface="Courier New" panose="02070309020205020404" charset="0"/>
                <a:ea typeface="MS PGothic" panose="020B0600070205080204" pitchFamily="34" charset="-128"/>
                <a:cs typeface="Courier New" panose="02070309020205020404" charset="0"/>
              </a:rPr>
              <a:t>, acct </a:t>
            </a:r>
            <a:endParaRPr lang="en-US" altLang="zh-CN" dirty="0">
              <a:latin typeface="Courier New" panose="02070309020205020404" charset="0"/>
              <a:ea typeface="MS PGothic" panose="020B0600070205080204" pitchFamily="34" charset="-128"/>
              <a:cs typeface="Courier New" panose="02070309020205020404" charset="0"/>
            </a:endParaRPr>
          </a:p>
        </p:txBody>
      </p:sp>
      <p:sp>
        <p:nvSpPr>
          <p:cNvPr id="7" name="矩形 6"/>
          <p:cNvSpPr/>
          <p:nvPr/>
        </p:nvSpPr>
        <p:spPr>
          <a:xfrm>
            <a:off x="683568" y="1793993"/>
            <a:ext cx="2715423" cy="369332"/>
          </a:xfrm>
          <a:prstGeom prst="rect">
            <a:avLst/>
          </a:prstGeom>
        </p:spPr>
        <p:txBody>
          <a:bodyPr wrap="none">
            <a:spAutoFit/>
          </a:bodyPr>
          <a:lstStyle/>
          <a:p>
            <a:r>
              <a:rPr kumimoji="1" lang="en-US" altLang="zh-CN" dirty="0"/>
              <a:t>Developer’s written code</a:t>
            </a:r>
            <a:endParaRPr lang="zh-CN" altLang="en-US" dirty="0"/>
          </a:p>
        </p:txBody>
      </p:sp>
      <p:sp>
        <p:nvSpPr>
          <p:cNvPr id="8" name="矩形 7"/>
          <p:cNvSpPr/>
          <p:nvPr/>
        </p:nvSpPr>
        <p:spPr>
          <a:xfrm>
            <a:off x="4499992" y="2342430"/>
            <a:ext cx="2946256" cy="369332"/>
          </a:xfrm>
          <a:prstGeom prst="rect">
            <a:avLst/>
          </a:prstGeom>
        </p:spPr>
        <p:txBody>
          <a:bodyPr wrap="none">
            <a:spAutoFit/>
          </a:bodyPr>
          <a:lstStyle/>
          <a:p>
            <a:r>
              <a:rPr kumimoji="1" lang="en-US" altLang="zh-CN" dirty="0"/>
              <a:t>Compiler’s generated code</a:t>
            </a:r>
            <a:endParaRPr lang="zh-CN" altLang="en-US" dirty="0"/>
          </a:p>
        </p:txBody>
      </p:sp>
      <p:cxnSp>
        <p:nvCxnSpPr>
          <p:cNvPr id="13" name="直线箭头连接符 12"/>
          <p:cNvCxnSpPr/>
          <p:nvPr/>
        </p:nvCxnSpPr>
        <p:spPr>
          <a:xfrm>
            <a:off x="527584" y="3793604"/>
            <a:ext cx="0" cy="108893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90872" y="5010381"/>
            <a:ext cx="689035" cy="369332"/>
          </a:xfrm>
          <a:prstGeom prst="rect">
            <a:avLst/>
          </a:prstGeom>
        </p:spPr>
        <p:txBody>
          <a:bodyPr wrap="none">
            <a:spAutoFit/>
          </a:bodyPr>
          <a:lstStyle/>
          <a:p>
            <a:r>
              <a:rPr kumimoji="1" lang="en-US" altLang="zh-CN" dirty="0"/>
              <a:t>Time</a:t>
            </a:r>
            <a:endParaRPr lang="zh-CN" altLang="en-US" dirty="0"/>
          </a:p>
        </p:txBody>
      </p:sp>
      <p:pic>
        <p:nvPicPr>
          <p:cNvPr id="15"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4390" y="4174619"/>
            <a:ext cx="276342" cy="658969"/>
          </a:xfrm>
          <a:prstGeom prst="rect">
            <a:avLst/>
          </a:prstGeom>
        </p:spPr>
      </p:pic>
      <p:sp>
        <p:nvSpPr>
          <p:cNvPr id="16" name="矩形 15"/>
          <p:cNvSpPr/>
          <p:nvPr/>
        </p:nvSpPr>
        <p:spPr>
          <a:xfrm>
            <a:off x="755576" y="3790984"/>
            <a:ext cx="453970" cy="369332"/>
          </a:xfrm>
          <a:prstGeom prst="rect">
            <a:avLst/>
          </a:prstGeom>
        </p:spPr>
        <p:txBody>
          <a:bodyPr wrap="none">
            <a:spAutoFit/>
          </a:bodyPr>
          <a:lstStyle/>
          <a:p>
            <a:r>
              <a:rPr kumimoji="1" lang="en-US" altLang="zh-CN" dirty="0"/>
              <a:t>T0</a:t>
            </a:r>
            <a:endParaRPr lang="zh-CN" altLang="en-US" dirty="0"/>
          </a:p>
        </p:txBody>
      </p:sp>
      <p:pic>
        <p:nvPicPr>
          <p:cNvPr id="17"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79002" y="4175338"/>
            <a:ext cx="276342" cy="658969"/>
          </a:xfrm>
          <a:prstGeom prst="rect">
            <a:avLst/>
          </a:prstGeom>
        </p:spPr>
      </p:pic>
      <p:sp>
        <p:nvSpPr>
          <p:cNvPr id="18" name="矩形 17"/>
          <p:cNvSpPr/>
          <p:nvPr/>
        </p:nvSpPr>
        <p:spPr>
          <a:xfrm>
            <a:off x="1390188" y="3791703"/>
            <a:ext cx="453970" cy="369332"/>
          </a:xfrm>
          <a:prstGeom prst="rect">
            <a:avLst/>
          </a:prstGeom>
        </p:spPr>
        <p:txBody>
          <a:bodyPr wrap="none">
            <a:spAutoFit/>
          </a:bodyPr>
          <a:lstStyle/>
          <a:p>
            <a:r>
              <a:rPr kumimoji="1" lang="en-US" altLang="zh-CN" dirty="0"/>
              <a:t>T1</a:t>
            </a:r>
            <a:endParaRPr lang="zh-CN" altLang="en-US" dirty="0"/>
          </a:p>
        </p:txBody>
      </p:sp>
      <p:sp>
        <p:nvSpPr>
          <p:cNvPr id="19" name="矩形 18"/>
          <p:cNvSpPr/>
          <p:nvPr/>
        </p:nvSpPr>
        <p:spPr>
          <a:xfrm>
            <a:off x="874549" y="4339963"/>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1755344" y="4339962"/>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2359148" y="4140480"/>
            <a:ext cx="1537040" cy="923330"/>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Deposit(bank,"alice”,10)</a:t>
            </a:r>
            <a:endParaRPr lang="is-IS" altLang="zh-CN" dirty="0">
              <a:solidFill>
                <a:prstClr val="black"/>
              </a:solidFill>
              <a:latin typeface="Consolas" panose="020B0609020204030204" pitchFamily="49" charset="0"/>
              <a:ea typeface="楷体" panose="02010609060101010101" charset="-122"/>
              <a:cs typeface="Courier"/>
            </a:endParaRPr>
          </a:p>
        </p:txBody>
      </p:sp>
      <p:cxnSp>
        <p:nvCxnSpPr>
          <p:cNvPr id="22" name="直线连接符 21"/>
          <p:cNvCxnSpPr/>
          <p:nvPr/>
        </p:nvCxnSpPr>
        <p:spPr>
          <a:xfrm flipV="1">
            <a:off x="1998420" y="4174619"/>
            <a:ext cx="299760" cy="196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p:nvPr/>
        </p:nvCxnSpPr>
        <p:spPr>
          <a:xfrm>
            <a:off x="1998420" y="4652743"/>
            <a:ext cx="271914" cy="411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648199" y="3012492"/>
            <a:ext cx="1146468" cy="369332"/>
          </a:xfrm>
          <a:prstGeom prst="rect">
            <a:avLst/>
          </a:prstGeom>
        </p:spPr>
        <p:txBody>
          <a:bodyPr wrap="none">
            <a:spAutoFit/>
          </a:bodyPr>
          <a:lstStyle/>
          <a:p>
            <a:r>
              <a:rPr kumimoji="1" lang="en-US" altLang="zh-CN" b="1" dirty="0"/>
              <a:t>Thread 0</a:t>
            </a:r>
            <a:endParaRPr lang="zh-CN" altLang="en-US" b="1" dirty="0"/>
          </a:p>
        </p:txBody>
      </p:sp>
      <p:sp>
        <p:nvSpPr>
          <p:cNvPr id="25" name="矩形 24"/>
          <p:cNvSpPr/>
          <p:nvPr/>
        </p:nvSpPr>
        <p:spPr>
          <a:xfrm>
            <a:off x="6069712" y="3012492"/>
            <a:ext cx="1146468" cy="369332"/>
          </a:xfrm>
          <a:prstGeom prst="rect">
            <a:avLst/>
          </a:prstGeom>
        </p:spPr>
        <p:txBody>
          <a:bodyPr wrap="none">
            <a:spAutoFit/>
          </a:bodyPr>
          <a:lstStyle/>
          <a:p>
            <a:r>
              <a:rPr kumimoji="1" lang="en-US" altLang="zh-CN" b="1" dirty="0"/>
              <a:t>Thread 1</a:t>
            </a:r>
            <a:endParaRPr lang="zh-CN" altLang="en-US" b="1" dirty="0"/>
          </a:p>
        </p:txBody>
      </p:sp>
      <p:sp>
        <p:nvSpPr>
          <p:cNvPr id="26" name="右箭头 25"/>
          <p:cNvSpPr/>
          <p:nvPr/>
        </p:nvSpPr>
        <p:spPr>
          <a:xfrm>
            <a:off x="4085946" y="4207607"/>
            <a:ext cx="396044" cy="783278"/>
          </a:xfrm>
          <a:prstGeom prst="rightArrow">
            <a:avLst>
              <a:gd name="adj1" fmla="val 50000"/>
              <a:gd name="adj2" fmla="val 57737"/>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7510244" y="3012492"/>
            <a:ext cx="1454244" cy="369332"/>
          </a:xfrm>
          <a:prstGeom prst="rect">
            <a:avLst/>
          </a:prstGeom>
        </p:spPr>
        <p:txBody>
          <a:bodyPr wrap="none">
            <a:spAutoFit/>
          </a:bodyPr>
          <a:lstStyle/>
          <a:p>
            <a:r>
              <a:rPr kumimoji="1" lang="en-US" altLang="zh-CN" b="1" dirty="0"/>
              <a:t>Bank[Alice]</a:t>
            </a:r>
            <a:endParaRPr lang="zh-CN" altLang="en-US" b="1" dirty="0"/>
          </a:p>
        </p:txBody>
      </p:sp>
      <p:sp>
        <p:nvSpPr>
          <p:cNvPr id="30" name="矩形 29"/>
          <p:cNvSpPr/>
          <p:nvPr/>
        </p:nvSpPr>
        <p:spPr>
          <a:xfrm>
            <a:off x="7924460" y="3354039"/>
            <a:ext cx="312906" cy="369332"/>
          </a:xfrm>
          <a:prstGeom prst="rect">
            <a:avLst/>
          </a:prstGeom>
        </p:spPr>
        <p:txBody>
          <a:bodyPr wrap="none">
            <a:spAutoFit/>
          </a:bodyPr>
          <a:lstStyle/>
          <a:p>
            <a:r>
              <a:rPr kumimoji="1" lang="en-US" altLang="zh-CN" dirty="0"/>
              <a:t>0</a:t>
            </a:r>
            <a:endParaRPr lang="zh-CN" altLang="en-US" dirty="0"/>
          </a:p>
        </p:txBody>
      </p:sp>
      <p:cxnSp>
        <p:nvCxnSpPr>
          <p:cNvPr id="33" name="直线箭头连接符 32"/>
          <p:cNvCxnSpPr/>
          <p:nvPr/>
        </p:nvCxnSpPr>
        <p:spPr>
          <a:xfrm flipH="1">
            <a:off x="7380344" y="3829430"/>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a:off x="7380344" y="4177628"/>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622664" y="3644373"/>
            <a:ext cx="1223412" cy="369332"/>
          </a:xfrm>
          <a:prstGeom prst="rect">
            <a:avLst/>
          </a:prstGeom>
        </p:spPr>
        <p:txBody>
          <a:bodyPr wrap="none">
            <a:spAutoFit/>
          </a:bodyPr>
          <a:lstStyle/>
          <a:p>
            <a:r>
              <a:rPr kumimoji="1" lang="en-US" altLang="zh-CN" dirty="0"/>
              <a:t>Read acct</a:t>
            </a:r>
            <a:endParaRPr lang="zh-CN" altLang="en-US" dirty="0"/>
          </a:p>
        </p:txBody>
      </p:sp>
      <p:sp>
        <p:nvSpPr>
          <p:cNvPr id="36" name="矩形 35"/>
          <p:cNvSpPr/>
          <p:nvPr/>
        </p:nvSpPr>
        <p:spPr>
          <a:xfrm>
            <a:off x="6025872" y="3986703"/>
            <a:ext cx="1223412" cy="369332"/>
          </a:xfrm>
          <a:prstGeom prst="rect">
            <a:avLst/>
          </a:prstGeom>
        </p:spPr>
        <p:txBody>
          <a:bodyPr wrap="none">
            <a:spAutoFit/>
          </a:bodyPr>
          <a:lstStyle/>
          <a:p>
            <a:r>
              <a:rPr kumimoji="1" lang="en-US" altLang="zh-CN" dirty="0"/>
              <a:t>Read acct</a:t>
            </a:r>
            <a:endParaRPr lang="zh-CN" altLang="en-US" dirty="0"/>
          </a:p>
        </p:txBody>
      </p:sp>
      <p:sp>
        <p:nvSpPr>
          <p:cNvPr id="37" name="矩形 36"/>
          <p:cNvSpPr/>
          <p:nvPr/>
        </p:nvSpPr>
        <p:spPr>
          <a:xfrm>
            <a:off x="7924460" y="3650951"/>
            <a:ext cx="312906" cy="369332"/>
          </a:xfrm>
          <a:prstGeom prst="rect">
            <a:avLst/>
          </a:prstGeom>
        </p:spPr>
        <p:txBody>
          <a:bodyPr wrap="square">
            <a:spAutoFit/>
          </a:bodyPr>
          <a:lstStyle/>
          <a:p>
            <a:r>
              <a:rPr kumimoji="1" lang="en-US" altLang="zh-CN" dirty="0"/>
              <a:t>0</a:t>
            </a:r>
            <a:endParaRPr lang="zh-CN" altLang="en-US" dirty="0"/>
          </a:p>
        </p:txBody>
      </p:sp>
      <p:sp>
        <p:nvSpPr>
          <p:cNvPr id="38" name="矩形 37"/>
          <p:cNvSpPr/>
          <p:nvPr/>
        </p:nvSpPr>
        <p:spPr>
          <a:xfrm>
            <a:off x="7924460" y="3935680"/>
            <a:ext cx="312906" cy="369332"/>
          </a:xfrm>
          <a:prstGeom prst="rect">
            <a:avLst/>
          </a:prstGeom>
        </p:spPr>
        <p:txBody>
          <a:bodyPr wrap="square">
            <a:spAutoFit/>
          </a:bodyPr>
          <a:lstStyle/>
          <a:p>
            <a:r>
              <a:rPr kumimoji="1" lang="en-US" altLang="zh-CN" dirty="0"/>
              <a:t>0</a:t>
            </a:r>
            <a:endParaRPr lang="zh-CN" altLang="en-US" dirty="0"/>
          </a:p>
        </p:txBody>
      </p:sp>
      <p:sp>
        <p:nvSpPr>
          <p:cNvPr id="39" name="矩形 38"/>
          <p:cNvSpPr/>
          <p:nvPr/>
        </p:nvSpPr>
        <p:spPr>
          <a:xfrm>
            <a:off x="4654611" y="4305012"/>
            <a:ext cx="1133644" cy="369332"/>
          </a:xfrm>
          <a:prstGeom prst="rect">
            <a:avLst/>
          </a:prstGeom>
        </p:spPr>
        <p:txBody>
          <a:bodyPr wrap="none">
            <a:spAutoFit/>
          </a:bodyPr>
          <a:lstStyle/>
          <a:p>
            <a:r>
              <a:rPr kumimoji="1" lang="en-US" altLang="zh-CN" dirty="0"/>
              <a:t>Increase </a:t>
            </a:r>
            <a:endParaRPr lang="zh-CN" altLang="en-US" dirty="0"/>
          </a:p>
        </p:txBody>
      </p:sp>
      <p:sp>
        <p:nvSpPr>
          <p:cNvPr id="40" name="矩形 39"/>
          <p:cNvSpPr/>
          <p:nvPr/>
        </p:nvSpPr>
        <p:spPr>
          <a:xfrm>
            <a:off x="6082536" y="4601079"/>
            <a:ext cx="1133644" cy="369332"/>
          </a:xfrm>
          <a:prstGeom prst="rect">
            <a:avLst/>
          </a:prstGeom>
        </p:spPr>
        <p:txBody>
          <a:bodyPr wrap="none">
            <a:spAutoFit/>
          </a:bodyPr>
          <a:lstStyle/>
          <a:p>
            <a:r>
              <a:rPr kumimoji="1" lang="en-US" altLang="zh-CN" dirty="0"/>
              <a:t>Increase </a:t>
            </a:r>
            <a:endParaRPr lang="zh-CN" altLang="en-US" dirty="0"/>
          </a:p>
        </p:txBody>
      </p:sp>
      <p:sp>
        <p:nvSpPr>
          <p:cNvPr id="41" name="矩形 40"/>
          <p:cNvSpPr/>
          <p:nvPr/>
        </p:nvSpPr>
        <p:spPr>
          <a:xfrm>
            <a:off x="4673568" y="4855129"/>
            <a:ext cx="1206421" cy="369332"/>
          </a:xfrm>
          <a:prstGeom prst="rect">
            <a:avLst/>
          </a:prstGeom>
        </p:spPr>
        <p:txBody>
          <a:bodyPr wrap="none">
            <a:spAutoFit/>
          </a:bodyPr>
          <a:lstStyle/>
          <a:p>
            <a:r>
              <a:rPr kumimoji="1" lang="en-US" altLang="zh-CN" dirty="0"/>
              <a:t>Write acct</a:t>
            </a:r>
            <a:endParaRPr lang="zh-CN" altLang="en-US" dirty="0"/>
          </a:p>
        </p:txBody>
      </p:sp>
      <p:sp>
        <p:nvSpPr>
          <p:cNvPr id="42" name="矩形 41"/>
          <p:cNvSpPr/>
          <p:nvPr/>
        </p:nvSpPr>
        <p:spPr>
          <a:xfrm>
            <a:off x="6034096" y="5152464"/>
            <a:ext cx="1206421" cy="369332"/>
          </a:xfrm>
          <a:prstGeom prst="rect">
            <a:avLst/>
          </a:prstGeom>
        </p:spPr>
        <p:txBody>
          <a:bodyPr wrap="none">
            <a:spAutoFit/>
          </a:bodyPr>
          <a:lstStyle/>
          <a:p>
            <a:r>
              <a:rPr kumimoji="1" lang="en-US" altLang="zh-CN" dirty="0"/>
              <a:t>Write acct</a:t>
            </a:r>
            <a:endParaRPr lang="zh-CN" altLang="en-US" dirty="0"/>
          </a:p>
        </p:txBody>
      </p:sp>
      <p:sp>
        <p:nvSpPr>
          <p:cNvPr id="43" name="矩形 42"/>
          <p:cNvSpPr/>
          <p:nvPr/>
        </p:nvSpPr>
        <p:spPr>
          <a:xfrm>
            <a:off x="7924460" y="4246989"/>
            <a:ext cx="312906" cy="369332"/>
          </a:xfrm>
          <a:prstGeom prst="rect">
            <a:avLst/>
          </a:prstGeom>
        </p:spPr>
        <p:txBody>
          <a:bodyPr wrap="square">
            <a:spAutoFit/>
          </a:bodyPr>
          <a:lstStyle/>
          <a:p>
            <a:r>
              <a:rPr kumimoji="1" lang="en-US" altLang="zh-CN" dirty="0"/>
              <a:t>0</a:t>
            </a:r>
            <a:endParaRPr lang="zh-CN" altLang="en-US" dirty="0"/>
          </a:p>
        </p:txBody>
      </p:sp>
      <p:sp>
        <p:nvSpPr>
          <p:cNvPr id="44" name="矩形 43"/>
          <p:cNvSpPr/>
          <p:nvPr/>
        </p:nvSpPr>
        <p:spPr>
          <a:xfrm>
            <a:off x="7928294" y="4552630"/>
            <a:ext cx="312906" cy="369332"/>
          </a:xfrm>
          <a:prstGeom prst="rect">
            <a:avLst/>
          </a:prstGeom>
        </p:spPr>
        <p:txBody>
          <a:bodyPr wrap="square">
            <a:spAutoFit/>
          </a:bodyPr>
          <a:lstStyle/>
          <a:p>
            <a:r>
              <a:rPr kumimoji="1" lang="en-US" altLang="zh-CN" dirty="0"/>
              <a:t>0</a:t>
            </a:r>
            <a:endParaRPr lang="zh-CN" altLang="en-US" dirty="0"/>
          </a:p>
        </p:txBody>
      </p:sp>
      <p:sp>
        <p:nvSpPr>
          <p:cNvPr id="45" name="矩形 44"/>
          <p:cNvSpPr/>
          <p:nvPr/>
        </p:nvSpPr>
        <p:spPr>
          <a:xfrm>
            <a:off x="7851318" y="4861872"/>
            <a:ext cx="459190" cy="369332"/>
          </a:xfrm>
          <a:prstGeom prst="rect">
            <a:avLst/>
          </a:prstGeom>
        </p:spPr>
        <p:txBody>
          <a:bodyPr wrap="square">
            <a:spAutoFit/>
          </a:bodyPr>
          <a:lstStyle/>
          <a:p>
            <a:r>
              <a:rPr kumimoji="1" lang="en-US" altLang="zh-CN" dirty="0"/>
              <a:t>10</a:t>
            </a:r>
            <a:endParaRPr lang="zh-CN" altLang="en-US" dirty="0"/>
          </a:p>
        </p:txBody>
      </p:sp>
      <p:sp>
        <p:nvSpPr>
          <p:cNvPr id="46" name="矩形 45"/>
          <p:cNvSpPr/>
          <p:nvPr/>
        </p:nvSpPr>
        <p:spPr>
          <a:xfrm>
            <a:off x="7851318" y="5157143"/>
            <a:ext cx="459190" cy="369332"/>
          </a:xfrm>
          <a:prstGeom prst="rect">
            <a:avLst/>
          </a:prstGeom>
        </p:spPr>
        <p:txBody>
          <a:bodyPr wrap="square">
            <a:spAutoFit/>
          </a:bodyPr>
          <a:lstStyle/>
          <a:p>
            <a:r>
              <a:rPr kumimoji="1" lang="en-US" altLang="zh-CN" b="1" dirty="0">
                <a:solidFill>
                  <a:srgbClr val="C00000"/>
                </a:solidFill>
              </a:rPr>
              <a:t>10</a:t>
            </a:r>
            <a:endParaRPr lang="zh-CN" altLang="en-US" b="1" dirty="0">
              <a:solidFill>
                <a:srgbClr val="C00000"/>
              </a:solidFill>
            </a:endParaRPr>
          </a:p>
        </p:txBody>
      </p:sp>
      <p:cxnSp>
        <p:nvCxnSpPr>
          <p:cNvPr id="47" name="直线箭头连接符 46"/>
          <p:cNvCxnSpPr/>
          <p:nvPr/>
        </p:nvCxnSpPr>
        <p:spPr>
          <a:xfrm flipH="1">
            <a:off x="7380344" y="5046538"/>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p:nvPr/>
        </p:nvCxnSpPr>
        <p:spPr>
          <a:xfrm flipH="1">
            <a:off x="7380344" y="5379713"/>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8" name="直线连接符 47"/>
          <p:cNvCxnSpPr/>
          <p:nvPr/>
        </p:nvCxnSpPr>
        <p:spPr>
          <a:xfrm>
            <a:off x="-324544" y="2929508"/>
            <a:ext cx="100091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The </a:t>
            </a:r>
            <a:r>
              <a:rPr kumimoji="1" lang="en-US" altLang="zh-CN" dirty="0"/>
              <a:t>race condition </a:t>
            </a:r>
            <a:r>
              <a:rPr kumimoji="1" lang="en-US" altLang="zh-CN" b="0" dirty="0"/>
              <a:t>problem</a:t>
            </a:r>
            <a:endParaRPr kumimoji="1" lang="zh-CN" altLang="en-US" b="0" dirty="0"/>
          </a:p>
        </p:txBody>
      </p:sp>
      <p:sp>
        <p:nvSpPr>
          <p:cNvPr id="3" name="内容占位符 2"/>
          <p:cNvSpPr>
            <a:spLocks noGrp="1"/>
          </p:cNvSpPr>
          <p:nvPr>
            <p:ph idx="1"/>
          </p:nvPr>
        </p:nvSpPr>
        <p:spPr>
          <a:xfrm>
            <a:off x="302840" y="1129308"/>
            <a:ext cx="8229600" cy="1728192"/>
          </a:xfrm>
        </p:spPr>
        <p:txBody>
          <a:bodyPr/>
          <a:lstStyle/>
          <a:p>
            <a:r>
              <a:rPr lang="en-GB" altLang="zh-CN" dirty="0"/>
              <a:t>When two or more threads access </a:t>
            </a:r>
            <a:r>
              <a:rPr lang="en-GB" altLang="zh-CN" dirty="0">
                <a:solidFill>
                  <a:srgbClr val="FF0000"/>
                </a:solidFill>
              </a:rPr>
              <a:t>shared data</a:t>
            </a:r>
            <a:r>
              <a:rPr lang="en-GB" altLang="zh-CN" dirty="0"/>
              <a:t> and </a:t>
            </a:r>
            <a:r>
              <a:rPr lang="en-GB" altLang="zh-CN" dirty="0">
                <a:solidFill>
                  <a:srgbClr val="FF0000"/>
                </a:solidFill>
              </a:rPr>
              <a:t>at least</a:t>
            </a:r>
            <a:r>
              <a:rPr lang="en-GB" altLang="zh-CN" dirty="0"/>
              <a:t> one is write</a:t>
            </a:r>
            <a:endParaRPr lang="en-GB" altLang="zh-CN" dirty="0"/>
          </a:p>
          <a:p>
            <a:r>
              <a:rPr kumimoji="1" lang="en-US" altLang="zh-CN" dirty="0"/>
              <a:t>Timing dependent error involving shared state</a:t>
            </a:r>
            <a:endParaRPr kumimoji="1" lang="en-US" altLang="zh-CN" dirty="0"/>
          </a:p>
          <a:p>
            <a:pPr lvl="1"/>
            <a:r>
              <a:rPr kumimoji="1" lang="en-US" altLang="zh-CN" dirty="0"/>
              <a:t>Whether it happens depends on how threads scheduled</a:t>
            </a:r>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矩形 4"/>
          <p:cNvSpPr/>
          <p:nvPr/>
        </p:nvSpPr>
        <p:spPr>
          <a:xfrm>
            <a:off x="255587" y="2753387"/>
            <a:ext cx="1146468" cy="369332"/>
          </a:xfrm>
          <a:prstGeom prst="rect">
            <a:avLst/>
          </a:prstGeom>
        </p:spPr>
        <p:txBody>
          <a:bodyPr wrap="none">
            <a:spAutoFit/>
          </a:bodyPr>
          <a:lstStyle/>
          <a:p>
            <a:r>
              <a:rPr kumimoji="1" lang="en-US" altLang="zh-CN" b="1" dirty="0"/>
              <a:t>Thread 0</a:t>
            </a:r>
            <a:endParaRPr lang="zh-CN" altLang="en-US" b="1" dirty="0"/>
          </a:p>
        </p:txBody>
      </p:sp>
      <p:sp>
        <p:nvSpPr>
          <p:cNvPr id="6" name="矩形 5"/>
          <p:cNvSpPr/>
          <p:nvPr/>
        </p:nvSpPr>
        <p:spPr>
          <a:xfrm>
            <a:off x="1677100" y="2753387"/>
            <a:ext cx="1146468" cy="369332"/>
          </a:xfrm>
          <a:prstGeom prst="rect">
            <a:avLst/>
          </a:prstGeom>
        </p:spPr>
        <p:txBody>
          <a:bodyPr wrap="none">
            <a:spAutoFit/>
          </a:bodyPr>
          <a:lstStyle/>
          <a:p>
            <a:r>
              <a:rPr kumimoji="1" lang="en-US" altLang="zh-CN" b="1" dirty="0"/>
              <a:t>Thread 1</a:t>
            </a:r>
            <a:endParaRPr lang="zh-CN" altLang="en-US" b="1" dirty="0"/>
          </a:p>
        </p:txBody>
      </p:sp>
      <p:sp>
        <p:nvSpPr>
          <p:cNvPr id="7" name="矩形 6"/>
          <p:cNvSpPr/>
          <p:nvPr/>
        </p:nvSpPr>
        <p:spPr>
          <a:xfrm>
            <a:off x="3117632" y="2753387"/>
            <a:ext cx="1454244" cy="369332"/>
          </a:xfrm>
          <a:prstGeom prst="rect">
            <a:avLst/>
          </a:prstGeom>
        </p:spPr>
        <p:txBody>
          <a:bodyPr wrap="none">
            <a:spAutoFit/>
          </a:bodyPr>
          <a:lstStyle/>
          <a:p>
            <a:r>
              <a:rPr kumimoji="1" lang="en-US" altLang="zh-CN" b="1" dirty="0"/>
              <a:t>Bank[Alice]</a:t>
            </a:r>
            <a:endParaRPr lang="zh-CN" altLang="en-US" b="1" dirty="0"/>
          </a:p>
        </p:txBody>
      </p:sp>
      <p:sp>
        <p:nvSpPr>
          <p:cNvPr id="8" name="矩形 7"/>
          <p:cNvSpPr/>
          <p:nvPr/>
        </p:nvSpPr>
        <p:spPr>
          <a:xfrm>
            <a:off x="3531848" y="3094934"/>
            <a:ext cx="312906" cy="369332"/>
          </a:xfrm>
          <a:prstGeom prst="rect">
            <a:avLst/>
          </a:prstGeom>
        </p:spPr>
        <p:txBody>
          <a:bodyPr wrap="none">
            <a:spAutoFit/>
          </a:bodyPr>
          <a:lstStyle/>
          <a:p>
            <a:r>
              <a:rPr kumimoji="1" lang="en-US" altLang="zh-CN" dirty="0"/>
              <a:t>0</a:t>
            </a:r>
            <a:endParaRPr lang="zh-CN" altLang="en-US" dirty="0"/>
          </a:p>
        </p:txBody>
      </p:sp>
      <p:cxnSp>
        <p:nvCxnSpPr>
          <p:cNvPr id="9" name="直线箭头连接符 8"/>
          <p:cNvCxnSpPr/>
          <p:nvPr/>
        </p:nvCxnSpPr>
        <p:spPr>
          <a:xfrm flipH="1">
            <a:off x="2987732" y="3570325"/>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flipH="1">
            <a:off x="2987732" y="3918523"/>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0052" y="3385268"/>
            <a:ext cx="1223412" cy="369332"/>
          </a:xfrm>
          <a:prstGeom prst="rect">
            <a:avLst/>
          </a:prstGeom>
        </p:spPr>
        <p:txBody>
          <a:bodyPr wrap="none">
            <a:spAutoFit/>
          </a:bodyPr>
          <a:lstStyle/>
          <a:p>
            <a:r>
              <a:rPr kumimoji="1" lang="en-US" altLang="zh-CN" dirty="0"/>
              <a:t>Read acct</a:t>
            </a:r>
            <a:endParaRPr lang="zh-CN" altLang="en-US" dirty="0"/>
          </a:p>
        </p:txBody>
      </p:sp>
      <p:sp>
        <p:nvSpPr>
          <p:cNvPr id="12" name="矩形 11"/>
          <p:cNvSpPr/>
          <p:nvPr/>
        </p:nvSpPr>
        <p:spPr>
          <a:xfrm>
            <a:off x="1633260" y="3727598"/>
            <a:ext cx="1223412" cy="369332"/>
          </a:xfrm>
          <a:prstGeom prst="rect">
            <a:avLst/>
          </a:prstGeom>
        </p:spPr>
        <p:txBody>
          <a:bodyPr wrap="none">
            <a:spAutoFit/>
          </a:bodyPr>
          <a:lstStyle/>
          <a:p>
            <a:r>
              <a:rPr kumimoji="1" lang="en-US" altLang="zh-CN" dirty="0"/>
              <a:t>Read acct</a:t>
            </a:r>
            <a:endParaRPr lang="zh-CN" altLang="en-US" dirty="0"/>
          </a:p>
        </p:txBody>
      </p:sp>
      <p:sp>
        <p:nvSpPr>
          <p:cNvPr id="13" name="矩形 12"/>
          <p:cNvSpPr/>
          <p:nvPr/>
        </p:nvSpPr>
        <p:spPr>
          <a:xfrm>
            <a:off x="3531848" y="3391846"/>
            <a:ext cx="312906" cy="369332"/>
          </a:xfrm>
          <a:prstGeom prst="rect">
            <a:avLst/>
          </a:prstGeom>
        </p:spPr>
        <p:txBody>
          <a:bodyPr wrap="square">
            <a:spAutoFit/>
          </a:bodyPr>
          <a:lstStyle/>
          <a:p>
            <a:r>
              <a:rPr kumimoji="1" lang="en-US" altLang="zh-CN" dirty="0"/>
              <a:t>0</a:t>
            </a:r>
            <a:endParaRPr lang="zh-CN" altLang="en-US" dirty="0"/>
          </a:p>
        </p:txBody>
      </p:sp>
      <p:sp>
        <p:nvSpPr>
          <p:cNvPr id="14" name="矩形 13"/>
          <p:cNvSpPr/>
          <p:nvPr/>
        </p:nvSpPr>
        <p:spPr>
          <a:xfrm>
            <a:off x="3531848" y="3676575"/>
            <a:ext cx="312906" cy="369332"/>
          </a:xfrm>
          <a:prstGeom prst="rect">
            <a:avLst/>
          </a:prstGeom>
        </p:spPr>
        <p:txBody>
          <a:bodyPr wrap="square">
            <a:spAutoFit/>
          </a:bodyPr>
          <a:lstStyle/>
          <a:p>
            <a:r>
              <a:rPr kumimoji="1" lang="en-US" altLang="zh-CN" dirty="0"/>
              <a:t>0</a:t>
            </a:r>
            <a:endParaRPr lang="zh-CN" altLang="en-US" dirty="0"/>
          </a:p>
        </p:txBody>
      </p:sp>
      <p:sp>
        <p:nvSpPr>
          <p:cNvPr id="15" name="矩形 14"/>
          <p:cNvSpPr/>
          <p:nvPr/>
        </p:nvSpPr>
        <p:spPr>
          <a:xfrm>
            <a:off x="261999" y="4045907"/>
            <a:ext cx="1133644" cy="369332"/>
          </a:xfrm>
          <a:prstGeom prst="rect">
            <a:avLst/>
          </a:prstGeom>
        </p:spPr>
        <p:txBody>
          <a:bodyPr wrap="none">
            <a:spAutoFit/>
          </a:bodyPr>
          <a:lstStyle/>
          <a:p>
            <a:r>
              <a:rPr kumimoji="1" lang="en-US" altLang="zh-CN" dirty="0"/>
              <a:t>Increase </a:t>
            </a:r>
            <a:endParaRPr lang="zh-CN" altLang="en-US" dirty="0"/>
          </a:p>
        </p:txBody>
      </p:sp>
      <p:sp>
        <p:nvSpPr>
          <p:cNvPr id="16" name="矩形 15"/>
          <p:cNvSpPr/>
          <p:nvPr/>
        </p:nvSpPr>
        <p:spPr>
          <a:xfrm>
            <a:off x="1689924" y="4341974"/>
            <a:ext cx="1133644" cy="369332"/>
          </a:xfrm>
          <a:prstGeom prst="rect">
            <a:avLst/>
          </a:prstGeom>
        </p:spPr>
        <p:txBody>
          <a:bodyPr wrap="none">
            <a:spAutoFit/>
          </a:bodyPr>
          <a:lstStyle/>
          <a:p>
            <a:r>
              <a:rPr kumimoji="1" lang="en-US" altLang="zh-CN" dirty="0"/>
              <a:t>Increase </a:t>
            </a:r>
            <a:endParaRPr lang="zh-CN" altLang="en-US" dirty="0"/>
          </a:p>
        </p:txBody>
      </p:sp>
      <p:sp>
        <p:nvSpPr>
          <p:cNvPr id="17" name="矩形 16"/>
          <p:cNvSpPr/>
          <p:nvPr/>
        </p:nvSpPr>
        <p:spPr>
          <a:xfrm>
            <a:off x="280956" y="4596024"/>
            <a:ext cx="1206421" cy="369332"/>
          </a:xfrm>
          <a:prstGeom prst="rect">
            <a:avLst/>
          </a:prstGeom>
        </p:spPr>
        <p:txBody>
          <a:bodyPr wrap="none">
            <a:spAutoFit/>
          </a:bodyPr>
          <a:lstStyle/>
          <a:p>
            <a:r>
              <a:rPr kumimoji="1" lang="en-US" altLang="zh-CN" dirty="0"/>
              <a:t>Write acct</a:t>
            </a:r>
            <a:endParaRPr lang="zh-CN" altLang="en-US" dirty="0"/>
          </a:p>
        </p:txBody>
      </p:sp>
      <p:sp>
        <p:nvSpPr>
          <p:cNvPr id="18" name="矩形 17"/>
          <p:cNvSpPr/>
          <p:nvPr/>
        </p:nvSpPr>
        <p:spPr>
          <a:xfrm>
            <a:off x="1641484" y="4893359"/>
            <a:ext cx="1206421" cy="369332"/>
          </a:xfrm>
          <a:prstGeom prst="rect">
            <a:avLst/>
          </a:prstGeom>
        </p:spPr>
        <p:txBody>
          <a:bodyPr wrap="none">
            <a:spAutoFit/>
          </a:bodyPr>
          <a:lstStyle/>
          <a:p>
            <a:r>
              <a:rPr kumimoji="1" lang="en-US" altLang="zh-CN" dirty="0"/>
              <a:t>Write acct</a:t>
            </a:r>
            <a:endParaRPr lang="zh-CN" altLang="en-US" dirty="0"/>
          </a:p>
        </p:txBody>
      </p:sp>
      <p:sp>
        <p:nvSpPr>
          <p:cNvPr id="19" name="矩形 18"/>
          <p:cNvSpPr/>
          <p:nvPr/>
        </p:nvSpPr>
        <p:spPr>
          <a:xfrm>
            <a:off x="3531848" y="3987884"/>
            <a:ext cx="312906" cy="369332"/>
          </a:xfrm>
          <a:prstGeom prst="rect">
            <a:avLst/>
          </a:prstGeom>
        </p:spPr>
        <p:txBody>
          <a:bodyPr wrap="square">
            <a:spAutoFit/>
          </a:bodyPr>
          <a:lstStyle/>
          <a:p>
            <a:r>
              <a:rPr kumimoji="1" lang="en-US" altLang="zh-CN" dirty="0"/>
              <a:t>0</a:t>
            </a:r>
            <a:endParaRPr lang="zh-CN" altLang="en-US" dirty="0"/>
          </a:p>
        </p:txBody>
      </p:sp>
      <p:sp>
        <p:nvSpPr>
          <p:cNvPr id="20" name="矩形 19"/>
          <p:cNvSpPr/>
          <p:nvPr/>
        </p:nvSpPr>
        <p:spPr>
          <a:xfrm>
            <a:off x="3535682" y="4293525"/>
            <a:ext cx="312906" cy="369332"/>
          </a:xfrm>
          <a:prstGeom prst="rect">
            <a:avLst/>
          </a:prstGeom>
        </p:spPr>
        <p:txBody>
          <a:bodyPr wrap="square">
            <a:spAutoFit/>
          </a:bodyPr>
          <a:lstStyle/>
          <a:p>
            <a:r>
              <a:rPr kumimoji="1" lang="en-US" altLang="zh-CN" dirty="0"/>
              <a:t>0</a:t>
            </a:r>
            <a:endParaRPr lang="zh-CN" altLang="en-US" dirty="0"/>
          </a:p>
        </p:txBody>
      </p:sp>
      <p:sp>
        <p:nvSpPr>
          <p:cNvPr id="21" name="矩形 20"/>
          <p:cNvSpPr/>
          <p:nvPr/>
        </p:nvSpPr>
        <p:spPr>
          <a:xfrm>
            <a:off x="3458706" y="4602767"/>
            <a:ext cx="459190" cy="369332"/>
          </a:xfrm>
          <a:prstGeom prst="rect">
            <a:avLst/>
          </a:prstGeom>
        </p:spPr>
        <p:txBody>
          <a:bodyPr wrap="square">
            <a:spAutoFit/>
          </a:bodyPr>
          <a:lstStyle/>
          <a:p>
            <a:r>
              <a:rPr kumimoji="1" lang="en-US" altLang="zh-CN" dirty="0"/>
              <a:t>10</a:t>
            </a:r>
            <a:endParaRPr lang="zh-CN" altLang="en-US" dirty="0"/>
          </a:p>
        </p:txBody>
      </p:sp>
      <p:sp>
        <p:nvSpPr>
          <p:cNvPr id="22" name="矩形 21"/>
          <p:cNvSpPr/>
          <p:nvPr/>
        </p:nvSpPr>
        <p:spPr>
          <a:xfrm>
            <a:off x="3458706" y="4898038"/>
            <a:ext cx="459190" cy="369332"/>
          </a:xfrm>
          <a:prstGeom prst="rect">
            <a:avLst/>
          </a:prstGeom>
        </p:spPr>
        <p:txBody>
          <a:bodyPr wrap="square">
            <a:spAutoFit/>
          </a:bodyPr>
          <a:lstStyle/>
          <a:p>
            <a:r>
              <a:rPr kumimoji="1" lang="en-US" altLang="zh-CN" b="1" dirty="0">
                <a:solidFill>
                  <a:srgbClr val="C00000"/>
                </a:solidFill>
              </a:rPr>
              <a:t>10</a:t>
            </a:r>
            <a:endParaRPr lang="zh-CN" altLang="en-US" b="1" dirty="0">
              <a:solidFill>
                <a:srgbClr val="C00000"/>
              </a:solidFill>
            </a:endParaRPr>
          </a:p>
        </p:txBody>
      </p:sp>
      <p:cxnSp>
        <p:nvCxnSpPr>
          <p:cNvPr id="23" name="直线箭头连接符 22"/>
          <p:cNvCxnSpPr/>
          <p:nvPr/>
        </p:nvCxnSpPr>
        <p:spPr>
          <a:xfrm flipH="1">
            <a:off x="2987732" y="4787433"/>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p:nvPr/>
        </p:nvCxnSpPr>
        <p:spPr>
          <a:xfrm flipH="1">
            <a:off x="2987732" y="5120608"/>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5" name="直线连接符 24"/>
          <p:cNvCxnSpPr/>
          <p:nvPr/>
        </p:nvCxnSpPr>
        <p:spPr>
          <a:xfrm>
            <a:off x="4644008" y="2523625"/>
            <a:ext cx="0" cy="3636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4951784" y="2753387"/>
            <a:ext cx="1146468" cy="369332"/>
          </a:xfrm>
          <a:prstGeom prst="rect">
            <a:avLst/>
          </a:prstGeom>
        </p:spPr>
        <p:txBody>
          <a:bodyPr wrap="none">
            <a:spAutoFit/>
          </a:bodyPr>
          <a:lstStyle/>
          <a:p>
            <a:r>
              <a:rPr kumimoji="1" lang="en-US" altLang="zh-CN" b="1" dirty="0"/>
              <a:t>Thread 0</a:t>
            </a:r>
            <a:endParaRPr lang="zh-CN" altLang="en-US" b="1" dirty="0"/>
          </a:p>
        </p:txBody>
      </p:sp>
      <p:sp>
        <p:nvSpPr>
          <p:cNvPr id="28" name="矩形 27"/>
          <p:cNvSpPr/>
          <p:nvPr/>
        </p:nvSpPr>
        <p:spPr>
          <a:xfrm>
            <a:off x="6373297" y="2753387"/>
            <a:ext cx="1146468" cy="369332"/>
          </a:xfrm>
          <a:prstGeom prst="rect">
            <a:avLst/>
          </a:prstGeom>
        </p:spPr>
        <p:txBody>
          <a:bodyPr wrap="none">
            <a:spAutoFit/>
          </a:bodyPr>
          <a:lstStyle/>
          <a:p>
            <a:r>
              <a:rPr kumimoji="1" lang="en-US" altLang="zh-CN" b="1" dirty="0"/>
              <a:t>Thread 1</a:t>
            </a:r>
            <a:endParaRPr lang="zh-CN" altLang="en-US" b="1" dirty="0"/>
          </a:p>
        </p:txBody>
      </p:sp>
      <p:sp>
        <p:nvSpPr>
          <p:cNvPr id="29" name="矩形 28"/>
          <p:cNvSpPr/>
          <p:nvPr/>
        </p:nvSpPr>
        <p:spPr>
          <a:xfrm>
            <a:off x="7683929" y="2753387"/>
            <a:ext cx="1454244" cy="369332"/>
          </a:xfrm>
          <a:prstGeom prst="rect">
            <a:avLst/>
          </a:prstGeom>
        </p:spPr>
        <p:txBody>
          <a:bodyPr wrap="none">
            <a:spAutoFit/>
          </a:bodyPr>
          <a:lstStyle/>
          <a:p>
            <a:r>
              <a:rPr kumimoji="1" lang="en-US" altLang="zh-CN" b="1" dirty="0"/>
              <a:t>Bank[Alice]</a:t>
            </a:r>
            <a:endParaRPr lang="zh-CN" altLang="en-US" b="1" dirty="0"/>
          </a:p>
        </p:txBody>
      </p:sp>
      <p:sp>
        <p:nvSpPr>
          <p:cNvPr id="30" name="矩形 29"/>
          <p:cNvSpPr/>
          <p:nvPr/>
        </p:nvSpPr>
        <p:spPr>
          <a:xfrm>
            <a:off x="8228045" y="3094934"/>
            <a:ext cx="312906" cy="369332"/>
          </a:xfrm>
          <a:prstGeom prst="rect">
            <a:avLst/>
          </a:prstGeom>
        </p:spPr>
        <p:txBody>
          <a:bodyPr wrap="none">
            <a:spAutoFit/>
          </a:bodyPr>
          <a:lstStyle/>
          <a:p>
            <a:r>
              <a:rPr kumimoji="1" lang="en-US" altLang="zh-CN" dirty="0"/>
              <a:t>0</a:t>
            </a:r>
            <a:endParaRPr lang="zh-CN" altLang="en-US" dirty="0"/>
          </a:p>
        </p:txBody>
      </p:sp>
      <p:cxnSp>
        <p:nvCxnSpPr>
          <p:cNvPr id="31" name="直线箭头连接符 30"/>
          <p:cNvCxnSpPr/>
          <p:nvPr/>
        </p:nvCxnSpPr>
        <p:spPr>
          <a:xfrm flipH="1">
            <a:off x="7683929" y="3570325"/>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926249" y="3385268"/>
            <a:ext cx="1223412" cy="369332"/>
          </a:xfrm>
          <a:prstGeom prst="rect">
            <a:avLst/>
          </a:prstGeom>
        </p:spPr>
        <p:txBody>
          <a:bodyPr wrap="none">
            <a:spAutoFit/>
          </a:bodyPr>
          <a:lstStyle/>
          <a:p>
            <a:r>
              <a:rPr kumimoji="1" lang="en-US" altLang="zh-CN" dirty="0"/>
              <a:t>Read acct</a:t>
            </a:r>
            <a:endParaRPr lang="zh-CN" altLang="en-US" dirty="0"/>
          </a:p>
        </p:txBody>
      </p:sp>
      <p:sp>
        <p:nvSpPr>
          <p:cNvPr id="34" name="矩形 33"/>
          <p:cNvSpPr/>
          <p:nvPr/>
        </p:nvSpPr>
        <p:spPr>
          <a:xfrm>
            <a:off x="6295694" y="4276535"/>
            <a:ext cx="1223412" cy="369332"/>
          </a:xfrm>
          <a:prstGeom prst="rect">
            <a:avLst/>
          </a:prstGeom>
        </p:spPr>
        <p:txBody>
          <a:bodyPr wrap="none">
            <a:spAutoFit/>
          </a:bodyPr>
          <a:lstStyle/>
          <a:p>
            <a:r>
              <a:rPr kumimoji="1" lang="en-US" altLang="zh-CN" dirty="0"/>
              <a:t>Read acct</a:t>
            </a:r>
            <a:endParaRPr lang="zh-CN" altLang="en-US" dirty="0"/>
          </a:p>
        </p:txBody>
      </p:sp>
      <p:sp>
        <p:nvSpPr>
          <p:cNvPr id="35" name="矩形 34"/>
          <p:cNvSpPr/>
          <p:nvPr/>
        </p:nvSpPr>
        <p:spPr>
          <a:xfrm>
            <a:off x="8228045" y="3391846"/>
            <a:ext cx="312906" cy="369332"/>
          </a:xfrm>
          <a:prstGeom prst="rect">
            <a:avLst/>
          </a:prstGeom>
        </p:spPr>
        <p:txBody>
          <a:bodyPr wrap="square">
            <a:spAutoFit/>
          </a:bodyPr>
          <a:lstStyle/>
          <a:p>
            <a:r>
              <a:rPr kumimoji="1" lang="en-US" altLang="zh-CN" dirty="0"/>
              <a:t>0</a:t>
            </a:r>
            <a:endParaRPr lang="zh-CN" altLang="en-US" dirty="0"/>
          </a:p>
        </p:txBody>
      </p:sp>
      <p:sp>
        <p:nvSpPr>
          <p:cNvPr id="36" name="矩形 35"/>
          <p:cNvSpPr/>
          <p:nvPr/>
        </p:nvSpPr>
        <p:spPr>
          <a:xfrm>
            <a:off x="8228045" y="3676575"/>
            <a:ext cx="312906" cy="369332"/>
          </a:xfrm>
          <a:prstGeom prst="rect">
            <a:avLst/>
          </a:prstGeom>
        </p:spPr>
        <p:txBody>
          <a:bodyPr wrap="square">
            <a:spAutoFit/>
          </a:bodyPr>
          <a:lstStyle/>
          <a:p>
            <a:r>
              <a:rPr kumimoji="1" lang="en-US" altLang="zh-CN" dirty="0"/>
              <a:t>0</a:t>
            </a:r>
            <a:endParaRPr lang="zh-CN" altLang="en-US" dirty="0"/>
          </a:p>
        </p:txBody>
      </p:sp>
      <p:sp>
        <p:nvSpPr>
          <p:cNvPr id="37" name="矩形 36"/>
          <p:cNvSpPr/>
          <p:nvPr/>
        </p:nvSpPr>
        <p:spPr>
          <a:xfrm>
            <a:off x="4948243" y="3649588"/>
            <a:ext cx="1133644" cy="369332"/>
          </a:xfrm>
          <a:prstGeom prst="rect">
            <a:avLst/>
          </a:prstGeom>
        </p:spPr>
        <p:txBody>
          <a:bodyPr wrap="none">
            <a:spAutoFit/>
          </a:bodyPr>
          <a:lstStyle/>
          <a:p>
            <a:r>
              <a:rPr kumimoji="1" lang="en-US" altLang="zh-CN" dirty="0"/>
              <a:t>Increase </a:t>
            </a:r>
            <a:endParaRPr lang="zh-CN" altLang="en-US" dirty="0"/>
          </a:p>
        </p:txBody>
      </p:sp>
      <p:sp>
        <p:nvSpPr>
          <p:cNvPr id="39" name="矩形 38"/>
          <p:cNvSpPr/>
          <p:nvPr/>
        </p:nvSpPr>
        <p:spPr>
          <a:xfrm>
            <a:off x="4896258" y="4045907"/>
            <a:ext cx="1206421" cy="369332"/>
          </a:xfrm>
          <a:prstGeom prst="rect">
            <a:avLst/>
          </a:prstGeom>
        </p:spPr>
        <p:txBody>
          <a:bodyPr wrap="none">
            <a:spAutoFit/>
          </a:bodyPr>
          <a:lstStyle/>
          <a:p>
            <a:r>
              <a:rPr kumimoji="1" lang="en-US" altLang="zh-CN" dirty="0"/>
              <a:t>Write acct</a:t>
            </a:r>
            <a:endParaRPr lang="zh-CN" altLang="en-US" dirty="0"/>
          </a:p>
        </p:txBody>
      </p:sp>
      <p:sp>
        <p:nvSpPr>
          <p:cNvPr id="40" name="矩形 39"/>
          <p:cNvSpPr/>
          <p:nvPr/>
        </p:nvSpPr>
        <p:spPr>
          <a:xfrm>
            <a:off x="6337681" y="4893359"/>
            <a:ext cx="1206421" cy="369332"/>
          </a:xfrm>
          <a:prstGeom prst="rect">
            <a:avLst/>
          </a:prstGeom>
        </p:spPr>
        <p:txBody>
          <a:bodyPr wrap="none">
            <a:spAutoFit/>
          </a:bodyPr>
          <a:lstStyle/>
          <a:p>
            <a:r>
              <a:rPr kumimoji="1" lang="en-US" altLang="zh-CN" dirty="0"/>
              <a:t>Write acct</a:t>
            </a:r>
            <a:endParaRPr lang="zh-CN" altLang="en-US" dirty="0"/>
          </a:p>
        </p:txBody>
      </p:sp>
      <p:sp>
        <p:nvSpPr>
          <p:cNvPr id="41" name="矩形 40"/>
          <p:cNvSpPr/>
          <p:nvPr/>
        </p:nvSpPr>
        <p:spPr>
          <a:xfrm>
            <a:off x="8127228" y="3994773"/>
            <a:ext cx="458755" cy="369332"/>
          </a:xfrm>
          <a:prstGeom prst="rect">
            <a:avLst/>
          </a:prstGeom>
        </p:spPr>
        <p:txBody>
          <a:bodyPr wrap="square">
            <a:spAutoFit/>
          </a:bodyPr>
          <a:lstStyle/>
          <a:p>
            <a:r>
              <a:rPr kumimoji="1" lang="en-US" altLang="zh-CN" dirty="0"/>
              <a:t>10</a:t>
            </a:r>
            <a:endParaRPr lang="zh-CN" altLang="en-US" dirty="0"/>
          </a:p>
        </p:txBody>
      </p:sp>
      <p:sp>
        <p:nvSpPr>
          <p:cNvPr id="43" name="矩形 42"/>
          <p:cNvSpPr/>
          <p:nvPr/>
        </p:nvSpPr>
        <p:spPr>
          <a:xfrm>
            <a:off x="8154903" y="4602767"/>
            <a:ext cx="459190" cy="369332"/>
          </a:xfrm>
          <a:prstGeom prst="rect">
            <a:avLst/>
          </a:prstGeom>
        </p:spPr>
        <p:txBody>
          <a:bodyPr wrap="square">
            <a:spAutoFit/>
          </a:bodyPr>
          <a:lstStyle/>
          <a:p>
            <a:r>
              <a:rPr kumimoji="1" lang="en-US" altLang="zh-CN" dirty="0"/>
              <a:t>10</a:t>
            </a:r>
            <a:endParaRPr lang="zh-CN" altLang="en-US" dirty="0"/>
          </a:p>
        </p:txBody>
      </p:sp>
      <p:sp>
        <p:nvSpPr>
          <p:cNvPr id="44" name="矩形 43"/>
          <p:cNvSpPr/>
          <p:nvPr/>
        </p:nvSpPr>
        <p:spPr>
          <a:xfrm>
            <a:off x="8154903" y="4935942"/>
            <a:ext cx="459190" cy="369332"/>
          </a:xfrm>
          <a:prstGeom prst="rect">
            <a:avLst/>
          </a:prstGeom>
        </p:spPr>
        <p:txBody>
          <a:bodyPr wrap="square">
            <a:spAutoFit/>
          </a:bodyPr>
          <a:lstStyle/>
          <a:p>
            <a:r>
              <a:rPr kumimoji="1" lang="en-US" altLang="zh-CN" b="1" dirty="0">
                <a:solidFill>
                  <a:srgbClr val="C00000"/>
                </a:solidFill>
              </a:rPr>
              <a:t>20</a:t>
            </a:r>
            <a:endParaRPr lang="zh-CN" altLang="en-US" b="1" dirty="0">
              <a:solidFill>
                <a:srgbClr val="C00000"/>
              </a:solidFill>
            </a:endParaRPr>
          </a:p>
        </p:txBody>
      </p:sp>
      <p:cxnSp>
        <p:nvCxnSpPr>
          <p:cNvPr id="45" name="直线箭头连接符 44"/>
          <p:cNvCxnSpPr/>
          <p:nvPr/>
        </p:nvCxnSpPr>
        <p:spPr>
          <a:xfrm flipH="1">
            <a:off x="7683929" y="4194606"/>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6" name="直线箭头连接符 45"/>
          <p:cNvCxnSpPr/>
          <p:nvPr/>
        </p:nvCxnSpPr>
        <p:spPr>
          <a:xfrm flipH="1">
            <a:off x="7683929" y="5120608"/>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8133030" y="4276535"/>
            <a:ext cx="458755" cy="369332"/>
          </a:xfrm>
          <a:prstGeom prst="rect">
            <a:avLst/>
          </a:prstGeom>
        </p:spPr>
        <p:txBody>
          <a:bodyPr wrap="square">
            <a:spAutoFit/>
          </a:bodyPr>
          <a:lstStyle/>
          <a:p>
            <a:r>
              <a:rPr kumimoji="1" lang="en-US" altLang="zh-CN" dirty="0"/>
              <a:t>10</a:t>
            </a:r>
            <a:endParaRPr lang="zh-CN" altLang="en-US" dirty="0"/>
          </a:p>
        </p:txBody>
      </p:sp>
      <p:cxnSp>
        <p:nvCxnSpPr>
          <p:cNvPr id="49" name="直线箭头连接符 48"/>
          <p:cNvCxnSpPr/>
          <p:nvPr/>
        </p:nvCxnSpPr>
        <p:spPr>
          <a:xfrm flipH="1">
            <a:off x="7683929" y="4478191"/>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6407335" y="4558833"/>
            <a:ext cx="1133644" cy="369332"/>
          </a:xfrm>
          <a:prstGeom prst="rect">
            <a:avLst/>
          </a:prstGeom>
        </p:spPr>
        <p:txBody>
          <a:bodyPr wrap="none">
            <a:spAutoFit/>
          </a:bodyPr>
          <a:lstStyle/>
          <a:p>
            <a:r>
              <a:rPr kumimoji="1" lang="en-US" altLang="zh-CN" dirty="0"/>
              <a:t>Increase </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panose="020B0600070205080204" pitchFamily="34" charset="-128"/>
              </a:rPr>
              <a:t>Race condition </a:t>
            </a:r>
            <a:r>
              <a:rPr lang="en-US" altLang="zh-CN" dirty="0">
                <a:ea typeface="楷体_GB2312" charset="0"/>
              </a:rPr>
              <a:t>is</a:t>
            </a:r>
            <a:r>
              <a:rPr lang="en-US" altLang="zh-CN" dirty="0">
                <a:ea typeface="楷体_GB2312" charset="0"/>
                <a:cs typeface="楷体_GB2312" charset="0"/>
              </a:rPr>
              <a:t> </a:t>
            </a:r>
            <a:r>
              <a:rPr lang="en-US" altLang="zh-CN" dirty="0">
                <a:ea typeface="MS PGothic" panose="020B0600070205080204" pitchFamily="34" charset="-128"/>
                <a:cs typeface="楷体_GB2312" charset="0"/>
              </a:rPr>
              <a:t>h</a:t>
            </a:r>
            <a:r>
              <a:rPr lang="en-US" altLang="zh-CN" dirty="0">
                <a:ea typeface="MS PGothic" panose="020B0600070205080204" pitchFamily="34" charset="-128"/>
              </a:rPr>
              <a:t>ard to control</a:t>
            </a:r>
            <a:endParaRPr kumimoji="1" lang="zh-CN" altLang="en-US" dirty="0"/>
          </a:p>
        </p:txBody>
      </p:sp>
      <p:sp>
        <p:nvSpPr>
          <p:cNvPr id="3" name="内容占位符 2"/>
          <p:cNvSpPr>
            <a:spLocks noGrp="1"/>
          </p:cNvSpPr>
          <p:nvPr>
            <p:ph idx="1"/>
          </p:nvPr>
        </p:nvSpPr>
        <p:spPr>
          <a:xfrm>
            <a:off x="302840" y="1129308"/>
            <a:ext cx="8229600" cy="4032448"/>
          </a:xfrm>
        </p:spPr>
        <p:txBody>
          <a:bodyPr>
            <a:normAutofit/>
          </a:bodyPr>
          <a:lstStyle/>
          <a:p>
            <a:r>
              <a:rPr kumimoji="1" lang="en-US" altLang="zh-CN" dirty="0"/>
              <a:t>Must make sure all possible schedules are safe</a:t>
            </a:r>
            <a:endParaRPr kumimoji="1" lang="en-US" altLang="zh-CN" dirty="0"/>
          </a:p>
          <a:p>
            <a:pPr lvl="1"/>
            <a:r>
              <a:rPr kumimoji="1" lang="en-US" altLang="zh-CN" dirty="0"/>
              <a:t>Number of possible schedules permutations is huge</a:t>
            </a:r>
            <a:endParaRPr kumimoji="1" lang="en-US" altLang="zh-CN" dirty="0"/>
          </a:p>
          <a:p>
            <a:pPr lvl="1"/>
            <a:r>
              <a:rPr kumimoji="1" lang="en-US" altLang="zh-CN" dirty="0"/>
              <a:t>Bad schedules that will and will not work sometimes  </a:t>
            </a:r>
            <a:endParaRPr kumimoji="1" lang="en-US" altLang="zh-CN" dirty="0"/>
          </a:p>
          <a:p>
            <a:r>
              <a:rPr kumimoji="1" lang="en-US" altLang="zh-CN" dirty="0"/>
              <a:t>They are intermittent(</a:t>
            </a:r>
            <a:r>
              <a:rPr kumimoji="1" lang="zh-CN" altLang="en-US" dirty="0"/>
              <a:t>断断续续的</a:t>
            </a:r>
            <a:r>
              <a:rPr kumimoji="1" lang="en-US" altLang="zh-CN" dirty="0"/>
              <a:t>)</a:t>
            </a:r>
            <a:endParaRPr kumimoji="1" lang="en-US" altLang="zh-CN" dirty="0"/>
          </a:p>
          <a:p>
            <a:pPr lvl="1"/>
            <a:r>
              <a:rPr kumimoji="1" lang="en-US" altLang="zh-CN" dirty="0"/>
              <a:t>Small timing changes between invocations might result in different behavior which can hide bug (e.g., Therac-25)</a:t>
            </a:r>
            <a:endParaRPr kumimoji="1" lang="en-US" altLang="zh-CN" dirty="0"/>
          </a:p>
          <a:p>
            <a:pPr lvl="1"/>
            <a:r>
              <a:rPr kumimoji="1" lang="en-US" altLang="zh-CN" dirty="0"/>
              <a:t>Also known as </a:t>
            </a:r>
            <a:r>
              <a:rPr kumimoji="1" lang="en-US" altLang="zh-CN" b="1" dirty="0">
                <a:solidFill>
                  <a:srgbClr val="C00000"/>
                </a:solidFill>
              </a:rPr>
              <a:t>Heisenbugs</a:t>
            </a:r>
            <a:r>
              <a:rPr kumimoji="1" lang="en-US" altLang="zh-CN" dirty="0"/>
              <a:t> (Heisenberg uncertainty)(</a:t>
            </a:r>
            <a:r>
              <a:rPr kumimoji="1" lang="zh-CN" altLang="en-US" dirty="0"/>
              <a:t>并发</a:t>
            </a:r>
            <a:r>
              <a:rPr kumimoji="1" lang="en-US" altLang="zh-CN" dirty="0"/>
              <a:t>BUG)</a:t>
            </a:r>
            <a:endParaRPr kumimoji="1" lang="en-US" altLang="zh-CN" dirty="0"/>
          </a:p>
          <a:p>
            <a:pPr lvl="2"/>
            <a:r>
              <a:rPr kumimoji="1" lang="en-US" altLang="zh-CN" sz="1800" dirty="0"/>
              <a:t>Possible</a:t>
            </a:r>
            <a:r>
              <a:rPr kumimoji="1" lang="zh-CN" altLang="en-US" sz="1800" dirty="0"/>
              <a:t> </a:t>
            </a:r>
            <a:r>
              <a:rPr kumimoji="1" lang="en-US" altLang="zh-CN" sz="1800" dirty="0"/>
              <a:t>system</a:t>
            </a:r>
            <a:r>
              <a:rPr kumimoji="1" lang="zh-CN" altLang="en-US" sz="1800" dirty="0"/>
              <a:t> </a:t>
            </a:r>
            <a:r>
              <a:rPr kumimoji="1" lang="en-US" altLang="zh-CN" sz="1800" dirty="0"/>
              <a:t>solution-1: </a:t>
            </a:r>
            <a:r>
              <a:rPr kumimoji="1" lang="en-US" altLang="zh-CN" sz="1800" dirty="0">
                <a:solidFill>
                  <a:srgbClr val="FF0000"/>
                </a:solidFill>
              </a:rPr>
              <a:t>DMT</a:t>
            </a:r>
            <a:r>
              <a:rPr kumimoji="1" lang="en-US" altLang="zh-CN" sz="1800" dirty="0"/>
              <a:t> (Deterministic Multi-Threading)</a:t>
            </a:r>
            <a:endParaRPr kumimoji="1" lang="en-US" altLang="zh-CN" sz="1800" dirty="0"/>
          </a:p>
          <a:p>
            <a:pPr lvl="2"/>
            <a:r>
              <a:rPr kumimoji="1" lang="en-US" altLang="zh-CN" sz="1800" dirty="0"/>
              <a:t>Possible</a:t>
            </a:r>
            <a:r>
              <a:rPr kumimoji="1" lang="zh-CN" altLang="en-US" sz="1800" dirty="0"/>
              <a:t> </a:t>
            </a:r>
            <a:r>
              <a:rPr kumimoji="1" lang="en-US" altLang="zh-CN" sz="1800" dirty="0"/>
              <a:t>system</a:t>
            </a:r>
            <a:r>
              <a:rPr kumimoji="1" lang="zh-CN" altLang="en-US" sz="1800" dirty="0"/>
              <a:t> </a:t>
            </a:r>
            <a:r>
              <a:rPr kumimoji="1" lang="en-US" altLang="zh-CN" sz="1800" dirty="0"/>
              <a:t>solution-2: Record and Replay</a:t>
            </a:r>
            <a:endParaRPr kumimoji="1" lang="en-US" altLang="zh-CN" sz="1800" dirty="0"/>
          </a:p>
          <a:p>
            <a:pPr lvl="2"/>
            <a:r>
              <a:rPr kumimoji="1" lang="en-US" altLang="zh-CN" sz="1800" dirty="0"/>
              <a:t>Both</a:t>
            </a:r>
            <a:r>
              <a:rPr kumimoji="1" lang="zh-CN" altLang="en-US" sz="1800" dirty="0"/>
              <a:t> </a:t>
            </a:r>
            <a:r>
              <a:rPr kumimoji="1" lang="en-US" altLang="zh-CN" sz="1800" dirty="0"/>
              <a:t>are</a:t>
            </a:r>
            <a:r>
              <a:rPr kumimoji="1" lang="zh-CN" altLang="en-US" sz="1800" dirty="0"/>
              <a:t> </a:t>
            </a:r>
            <a:r>
              <a:rPr kumimoji="1" lang="en-US" altLang="zh-CN" sz="1800" dirty="0"/>
              <a:t>hard</a:t>
            </a:r>
            <a:r>
              <a:rPr kumimoji="1" lang="zh-CN" altLang="en-US" sz="1800" dirty="0"/>
              <a:t> </a:t>
            </a:r>
            <a:r>
              <a:rPr kumimoji="1" lang="en-US" altLang="zh-CN" sz="1800" dirty="0"/>
              <a:t>in</a:t>
            </a:r>
            <a:r>
              <a:rPr kumimoji="1" lang="zh-CN" altLang="en-US" sz="1800" dirty="0"/>
              <a:t> </a:t>
            </a:r>
            <a:r>
              <a:rPr kumimoji="1" lang="en-US" altLang="zh-CN" sz="1800" dirty="0"/>
              <a:t>either</a:t>
            </a:r>
            <a:r>
              <a:rPr kumimoji="1" lang="zh-CN" altLang="en-US" sz="1800" dirty="0"/>
              <a:t> </a:t>
            </a:r>
            <a:r>
              <a:rPr kumimoji="1" lang="en-US" altLang="zh-CN" sz="1800" dirty="0"/>
              <a:t>correctness</a:t>
            </a:r>
            <a:r>
              <a:rPr kumimoji="1" lang="zh-CN" altLang="en-US" sz="1800" dirty="0"/>
              <a:t> </a:t>
            </a:r>
            <a:r>
              <a:rPr kumimoji="1" lang="en-US" altLang="zh-CN" sz="1800" dirty="0"/>
              <a:t>or</a:t>
            </a:r>
            <a:r>
              <a:rPr kumimoji="1" lang="zh-CN" altLang="en-US" sz="1800" dirty="0"/>
              <a:t> </a:t>
            </a:r>
            <a:r>
              <a:rPr kumimoji="1" lang="en-US" altLang="zh-CN" sz="1800" dirty="0"/>
              <a:t>cost,</a:t>
            </a:r>
            <a:r>
              <a:rPr kumimoji="1" lang="zh-CN" altLang="en-US" sz="1800" dirty="0"/>
              <a:t> </a:t>
            </a:r>
            <a:r>
              <a:rPr kumimoji="1" lang="en-US" altLang="zh-CN" sz="1800" dirty="0"/>
              <a:t>or</a:t>
            </a:r>
            <a:r>
              <a:rPr kumimoji="1" lang="zh-CN" altLang="en-US" sz="1800" dirty="0"/>
              <a:t> </a:t>
            </a:r>
            <a:r>
              <a:rPr kumimoji="1" lang="en-US" altLang="zh-CN" sz="1800" dirty="0"/>
              <a:t>both</a:t>
            </a:r>
            <a:endParaRPr kumimoji="1" lang="en-US" altLang="zh-CN" sz="180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79375" y="5116830"/>
            <a:ext cx="8870950" cy="583565"/>
          </a:xfrm>
          <a:prstGeom prst="rect">
            <a:avLst/>
          </a:prstGeom>
          <a:noFill/>
        </p:spPr>
        <p:txBody>
          <a:bodyPr wrap="square" rtlCol="0">
            <a:spAutoFit/>
          </a:bodyPr>
          <a:p>
            <a:r>
              <a:rPr lang="en-US" altLang="zh-CN" sz="1600"/>
              <a:t>DMT:</a:t>
            </a:r>
            <a:r>
              <a:rPr lang="zh-CN" altLang="en-US" sz="1600"/>
              <a:t>就是尝试记录程序正确运行时的状态，并在之后的并发运行中进行一个恢复的操作，而这不是很现实，一个主要原因是状态很难保存，多是底层的</a:t>
            </a:r>
            <a:r>
              <a:rPr lang="en-US" altLang="zh-CN" sz="1600"/>
              <a:t>interleave</a:t>
            </a:r>
            <a:r>
              <a:rPr lang="zh-CN" altLang="en-US" sz="1600"/>
              <a:t>以及指令。</a:t>
            </a:r>
            <a:endParaRPr lang="zh-CN" alt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539750" y="2281436"/>
            <a:ext cx="7794030" cy="165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r>
              <a:rPr lang="en-US" altLang="zh-CN" kern="0" dirty="0">
                <a:solidFill>
                  <a:srgbClr val="BE384B"/>
                </a:solidFill>
                <a:ea typeface="+mn-ea"/>
              </a:rPr>
              <a:t>Consistency can break under </a:t>
            </a:r>
            <a:r>
              <a:rPr lang="en-US" altLang="zh-CN" kern="0" dirty="0">
                <a:solidFill>
                  <a:srgbClr val="BE384B"/>
                </a:solidFill>
                <a:highlight>
                  <a:srgbClr val="FFFF00"/>
                </a:highlight>
                <a:ea typeface="+mn-ea"/>
              </a:rPr>
              <a:t>fault</a:t>
            </a:r>
            <a:r>
              <a:rPr lang="en-US" altLang="zh-CN" kern="0" dirty="0">
                <a:solidFill>
                  <a:srgbClr val="BE384B"/>
                </a:solidFill>
                <a:ea typeface="+mn-ea"/>
              </a:rPr>
              <a:t>, even for </a:t>
            </a:r>
            <a:r>
              <a:rPr lang="en-US" altLang="zh-CN" u="sng" kern="0" dirty="0">
                <a:solidFill>
                  <a:srgbClr val="BE384B"/>
                </a:solidFill>
                <a:ea typeface="+mn-ea"/>
              </a:rPr>
              <a:t>the strongest consistency model</a:t>
            </a:r>
            <a:endParaRPr lang="en-US" altLang="zh-CN" u="sng" kern="0" dirty="0">
              <a:solidFill>
                <a:srgbClr val="BE384B"/>
              </a:solidFill>
              <a:ea typeface="+mn-ea"/>
            </a:endParaRPr>
          </a:p>
          <a:p>
            <a:pPr algn="ctr"/>
            <a:endParaRPr lang="en-US" altLang="zh-CN" kern="0" dirty="0">
              <a:solidFill>
                <a:srgbClr val="BE384B"/>
              </a:solidFill>
              <a:ea typeface="+mn-ea"/>
            </a:endParaRPr>
          </a:p>
          <a:p>
            <a:pPr algn="ctr"/>
            <a:r>
              <a:rPr lang="en-US" altLang="zh-CN" kern="0" dirty="0">
                <a:solidFill>
                  <a:srgbClr val="BE384B"/>
                </a:solidFill>
                <a:ea typeface="+mn-ea"/>
              </a:rPr>
              <a:t> </a:t>
            </a:r>
            <a:endParaRPr kumimoji="0" lang="en-US" altLang="zh-CN" kern="0" dirty="0">
              <a:solidFill>
                <a:srgbClr val="BE384B"/>
              </a:solidFill>
              <a:ea typeface="+mn-ea"/>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Race condition is bad, and is common</a:t>
            </a:r>
            <a:endParaRPr kumimoji="1" lang="zh-CN" altLang="en-US"/>
          </a:p>
        </p:txBody>
      </p:sp>
      <p:sp>
        <p:nvSpPr>
          <p:cNvPr id="3" name="内容占位符 2"/>
          <p:cNvSpPr>
            <a:spLocks noGrp="1"/>
          </p:cNvSpPr>
          <p:nvPr>
            <p:ph idx="1"/>
          </p:nvPr>
        </p:nvSpPr>
        <p:spPr/>
        <p:txBody>
          <a:bodyPr/>
          <a:lstStyle/>
          <a:p>
            <a:r>
              <a:rPr kumimoji="1" lang="en-US" altLang="zh-CN" dirty="0"/>
              <a:t>Real-world computing systems embrace concurrency</a:t>
            </a:r>
            <a:endParaRPr kumimoji="1" lang="en-US" altLang="zh-CN" dirty="0"/>
          </a:p>
          <a:p>
            <a:pPr lvl="1"/>
            <a:r>
              <a:rPr kumimoji="1" lang="en-US" altLang="zh-CN" dirty="0"/>
              <a:t>E.g., embrace the design of distributed systems </a:t>
            </a:r>
            <a:endParaRPr kumimoji="1" lang="en-US" altLang="zh-CN" dirty="0"/>
          </a:p>
          <a:p>
            <a:r>
              <a:rPr kumimoji="1" lang="en-US" altLang="zh-CN" dirty="0"/>
              <a:t>Bad: race condition brings </a:t>
            </a:r>
            <a:r>
              <a:rPr lang="en-US" altLang="zh-CN" dirty="0"/>
              <a:t>unsatisfactory</a:t>
            </a:r>
            <a:r>
              <a:rPr kumimoji="1" lang="en-US" altLang="zh-CN" dirty="0"/>
              <a:t> to the customers</a:t>
            </a:r>
            <a:endParaRPr kumimoji="1" lang="en-US" altLang="zh-CN" dirty="0"/>
          </a:p>
          <a:p>
            <a:pPr lvl="1"/>
            <a:r>
              <a:rPr kumimoji="1" lang="en-US" altLang="zh-CN" dirty="0"/>
              <a:t>E.g., the comment system in </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Picture 2" descr="Zhihu · GitHub"/>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79912" y="2393213"/>
            <a:ext cx="468394" cy="468394"/>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2"/>
          <a:stretch>
            <a:fillRect/>
          </a:stretch>
        </p:blipFill>
        <p:spPr>
          <a:xfrm>
            <a:off x="7034369" y="1123016"/>
            <a:ext cx="1930061" cy="3606167"/>
          </a:xfrm>
          <a:prstGeom prst="rect">
            <a:avLst/>
          </a:prstGeom>
        </p:spPr>
      </p:pic>
      <p:sp>
        <p:nvSpPr>
          <p:cNvPr id="7" name="圆角矩形标注 6"/>
          <p:cNvSpPr/>
          <p:nvPr/>
        </p:nvSpPr>
        <p:spPr bwMode="auto">
          <a:xfrm>
            <a:off x="3891248" y="3979302"/>
            <a:ext cx="3501918" cy="658044"/>
          </a:xfrm>
          <a:prstGeom prst="wedgeRoundRectCallout">
            <a:avLst>
              <a:gd name="adj1" fmla="val 38973"/>
              <a:gd name="adj2" fmla="val -78475"/>
              <a:gd name="adj3" fmla="val 16667"/>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lstStyle/>
          <a:p>
            <a:pPr marL="342900" marR="0" indent="-342900" algn="l" defTabSz="914400" rtl="0" eaLnBrk="0" fontAlgn="base" latinLnBrk="0" hangingPunct="0">
              <a:lnSpc>
                <a:spcPct val="100000"/>
              </a:lnSpc>
              <a:spcBef>
                <a:spcPct val="20000"/>
              </a:spcBef>
              <a:spcAft>
                <a:spcPct val="0"/>
              </a:spcAft>
              <a:buClrTx/>
              <a:buSzTx/>
              <a:buFontTx/>
              <a:buNone/>
            </a:pPr>
            <a:endParaRPr kumimoji="1" lang="zh-CN" altLang="en-US" sz="2400" b="1" i="0" u="none" strike="noStrike" cap="none" normalizeH="0" baseline="0">
              <a:ln>
                <a:noFill/>
              </a:ln>
              <a:solidFill>
                <a:srgbClr val="000000"/>
              </a:solidFill>
              <a:effectLst/>
              <a:latin typeface="Times New Roman" panose="02020603050405020304" pitchFamily="18" charset="0"/>
            </a:endParaRPr>
          </a:p>
        </p:txBody>
      </p:sp>
      <p:sp>
        <p:nvSpPr>
          <p:cNvPr id="8" name="矩形 7"/>
          <p:cNvSpPr/>
          <p:nvPr/>
        </p:nvSpPr>
        <p:spPr>
          <a:xfrm>
            <a:off x="3936782" y="3982478"/>
            <a:ext cx="4750018" cy="830997"/>
          </a:xfrm>
          <a:prstGeom prst="rect">
            <a:avLst/>
          </a:prstGeom>
        </p:spPr>
        <p:txBody>
          <a:bodyPr wrap="none">
            <a:spAutoFit/>
          </a:bodyPr>
          <a:lstStyle/>
          <a:p>
            <a:r>
              <a:rPr lang="en-US" altLang="zh-CN" dirty="0">
                <a:latin typeface="+mn-lt"/>
              </a:rPr>
              <a:t>Show 5 comments;</a:t>
            </a:r>
            <a:endParaRPr lang="en-US" altLang="zh-CN" dirty="0">
              <a:latin typeface="+mn-lt"/>
            </a:endParaRPr>
          </a:p>
          <a:p>
            <a:r>
              <a:rPr lang="en-US" altLang="zh-CN" dirty="0">
                <a:latin typeface="+mn-lt"/>
              </a:rPr>
              <a:t>But only 3 presented on the app</a:t>
            </a:r>
            <a:endParaRPr lang="zh-CN" altLang="en-US" dirty="0">
              <a:latin typeface="+mn-lt"/>
            </a:endParaRPr>
          </a:p>
        </p:txBody>
      </p:sp>
      <p:pic>
        <p:nvPicPr>
          <p:cNvPr id="9" name="图片 8"/>
          <p:cNvPicPr>
            <a:picLocks noChangeAspect="1"/>
          </p:cNvPicPr>
          <p:nvPr/>
        </p:nvPicPr>
        <p:blipFill>
          <a:blip r:embed="rId3"/>
          <a:stretch>
            <a:fillRect/>
          </a:stretch>
        </p:blipFill>
        <p:spPr>
          <a:xfrm>
            <a:off x="562917" y="2896318"/>
            <a:ext cx="3050701" cy="279581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Race</a:t>
            </a:r>
            <a:r>
              <a:rPr kumimoji="1" lang="zh-CN" altLang="en-US"/>
              <a:t> </a:t>
            </a:r>
            <a:r>
              <a:rPr kumimoji="1" lang="en-US" altLang="zh-CN"/>
              <a:t>in</a:t>
            </a:r>
            <a:r>
              <a:rPr kumimoji="1" lang="zh-CN" altLang="en-US"/>
              <a:t> </a:t>
            </a:r>
            <a:r>
              <a:rPr kumimoji="1" lang="en-US" altLang="zh-CN"/>
              <a:t>Kernel</a:t>
            </a:r>
            <a:endParaRPr kumimoji="1"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图片 4"/>
          <p:cNvPicPr>
            <a:picLocks noChangeAspect="1"/>
          </p:cNvPicPr>
          <p:nvPr/>
        </p:nvPicPr>
        <p:blipFill rotWithShape="1">
          <a:blip r:embed="rId1"/>
          <a:srcRect b="17240"/>
          <a:stretch>
            <a:fillRect/>
          </a:stretch>
        </p:blipFill>
        <p:spPr>
          <a:xfrm>
            <a:off x="3396456" y="532750"/>
            <a:ext cx="5715000" cy="4729708"/>
          </a:xfrm>
          <a:prstGeom prst="rect">
            <a:avLst/>
          </a:prstGeom>
        </p:spPr>
      </p:pic>
      <p:sp>
        <p:nvSpPr>
          <p:cNvPr id="6" name="矩形 5"/>
          <p:cNvSpPr/>
          <p:nvPr/>
        </p:nvSpPr>
        <p:spPr>
          <a:xfrm>
            <a:off x="1714500" y="5347638"/>
            <a:ext cx="5715000" cy="307777"/>
          </a:xfrm>
          <a:prstGeom prst="rect">
            <a:avLst/>
          </a:prstGeom>
        </p:spPr>
        <p:txBody>
          <a:bodyPr wrap="square">
            <a:spAutoFit/>
          </a:bodyPr>
          <a:lstStyle/>
          <a:p>
            <a:pPr algn="ctr"/>
            <a:r>
              <a:rPr lang="en-US" altLang="zh-CN" sz="1400">
                <a:latin typeface="Arial" panose="020B0604020202020204" pitchFamily="34" charset="0"/>
                <a:cs typeface="Arial" panose="020B0604020202020204" pitchFamily="34" charset="0"/>
              </a:rPr>
              <a:t>[S&amp;P'19]</a:t>
            </a:r>
            <a:r>
              <a:rPr lang="zh-CN" altLang="en-US" sz="1400">
                <a:latin typeface="Arial" panose="020B0604020202020204" pitchFamily="34" charset="0"/>
                <a:cs typeface="Arial" panose="020B0604020202020204" pitchFamily="34" charset="0"/>
              </a:rPr>
              <a:t> </a:t>
            </a:r>
            <a:r>
              <a:rPr lang="en-GB" altLang="zh-CN" sz="1400">
                <a:latin typeface="Arial" panose="020B0604020202020204" pitchFamily="34" charset="0"/>
                <a:cs typeface="Arial" panose="020B0604020202020204" pitchFamily="34" charset="0"/>
              </a:rPr>
              <a:t>RAZZER: Finding Kernel Race Bugs through Fuzzing</a:t>
            </a:r>
            <a:endParaRPr lang="zh-CN" altLang="en-US" sz="1400">
              <a:latin typeface="Arial" panose="020B0604020202020204" pitchFamily="34" charset="0"/>
              <a:cs typeface="Arial" panose="020B0604020202020204" pitchFamily="34" charset="0"/>
            </a:endParaRPr>
          </a:p>
        </p:txBody>
      </p:sp>
      <p:sp>
        <p:nvSpPr>
          <p:cNvPr id="9" name="内容占位符 2"/>
          <p:cNvSpPr txBox="1"/>
          <p:nvPr/>
        </p:nvSpPr>
        <p:spPr>
          <a:xfrm>
            <a:off x="457200" y="1151796"/>
            <a:ext cx="3322712" cy="419584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altLang="zh-CN" b="0" dirty="0"/>
              <a:t>A simplified race example on CVE-2017-2636</a:t>
            </a:r>
            <a:endParaRPr lang="en-GB" altLang="zh-CN" b="0" dirty="0"/>
          </a:p>
          <a:p>
            <a:pPr>
              <a:lnSpc>
                <a:spcPct val="110000"/>
              </a:lnSpc>
            </a:pPr>
            <a:endParaRPr lang="en-GB" altLang="zh-CN" b="0" dirty="0"/>
          </a:p>
          <a:p>
            <a:r>
              <a:rPr lang="en-GB" altLang="zh-CN" b="0" dirty="0"/>
              <a:t>As a user program executes two </a:t>
            </a:r>
            <a:r>
              <a:rPr lang="en-GB" altLang="zh-CN" b="0" dirty="0" err="1"/>
              <a:t>syscalls</a:t>
            </a:r>
            <a:r>
              <a:rPr lang="en-GB" altLang="zh-CN" b="0" dirty="0"/>
              <a:t> concurrently, a data race on </a:t>
            </a:r>
            <a:r>
              <a:rPr lang="en-GB" altLang="zh-CN" b="0" dirty="0" err="1">
                <a:latin typeface="Consolas" panose="020B0609020204030204" pitchFamily="49" charset="0"/>
                <a:cs typeface="Consolas" panose="020B0609020204030204" pitchFamily="49" charset="0"/>
              </a:rPr>
              <a:t>n_hdlc</a:t>
            </a:r>
            <a:r>
              <a:rPr lang="en-GB" altLang="zh-CN" b="0" dirty="0">
                <a:latin typeface="Consolas" panose="020B0609020204030204" pitchFamily="49" charset="0"/>
                <a:cs typeface="Consolas" panose="020B0609020204030204" pitchFamily="49" charset="0"/>
              </a:rPr>
              <a:t>-&gt;</a:t>
            </a:r>
            <a:r>
              <a:rPr lang="en-GB" altLang="zh-CN" b="0" dirty="0" err="1">
                <a:latin typeface="Consolas" panose="020B0609020204030204" pitchFamily="49" charset="0"/>
                <a:cs typeface="Consolas" panose="020B0609020204030204" pitchFamily="49" charset="0"/>
              </a:rPr>
              <a:t>tbuf</a:t>
            </a:r>
            <a:r>
              <a:rPr lang="en-GB" altLang="zh-CN" b="0" dirty="0">
                <a:latin typeface="Consolas" panose="020B0609020204030204" pitchFamily="49" charset="0"/>
                <a:cs typeface="Consolas" panose="020B0609020204030204" pitchFamily="49" charset="0"/>
              </a:rPr>
              <a:t> </a:t>
            </a:r>
            <a:r>
              <a:rPr lang="en-GB" altLang="zh-CN" b="0" dirty="0"/>
              <a:t>may occur depending on the execution order, which leads to a double</a:t>
            </a:r>
            <a:r>
              <a:rPr lang="en-US" altLang="zh-CN" b="0" dirty="0"/>
              <a:t>-</a:t>
            </a:r>
            <a:r>
              <a:rPr lang="en-GB" altLang="zh-CN" b="0" dirty="0"/>
              <a:t>free issue allowing an attacker to launch privilege escalation attack</a:t>
            </a:r>
            <a:endParaRPr kumimoji="1" lang="zh-CN" altLang="en-US" b="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Race</a:t>
            </a:r>
            <a:r>
              <a:rPr kumimoji="1" lang="zh-CN" altLang="en-US" dirty="0"/>
              <a:t> </a:t>
            </a:r>
            <a:r>
              <a:rPr kumimoji="1" lang="en-US" altLang="zh-CN" dirty="0"/>
              <a:t>condition</a:t>
            </a:r>
            <a:r>
              <a:rPr kumimoji="1" lang="zh-CN" altLang="en-US" dirty="0"/>
              <a:t> </a:t>
            </a:r>
            <a:r>
              <a:rPr kumimoji="1" lang="en-US" altLang="zh-CN" dirty="0"/>
              <a:t>in</a:t>
            </a:r>
            <a:r>
              <a:rPr kumimoji="1" lang="zh-CN" altLang="en-US" dirty="0"/>
              <a:t> </a:t>
            </a:r>
            <a:r>
              <a:rPr kumimoji="1" lang="en-US" altLang="zh-CN" dirty="0"/>
              <a:t>Therac-25</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图片 4"/>
          <p:cNvPicPr>
            <a:picLocks noChangeAspect="1"/>
          </p:cNvPicPr>
          <p:nvPr/>
        </p:nvPicPr>
        <p:blipFill rotWithShape="1">
          <a:blip r:embed="rId1"/>
          <a:srcRect r="4308" b="1018"/>
          <a:stretch>
            <a:fillRect/>
          </a:stretch>
        </p:blipFill>
        <p:spPr>
          <a:xfrm>
            <a:off x="251520" y="1429814"/>
            <a:ext cx="3662659" cy="2808312"/>
          </a:xfrm>
          <a:prstGeom prst="rect">
            <a:avLst/>
          </a:prstGeom>
        </p:spPr>
      </p:pic>
      <p:pic>
        <p:nvPicPr>
          <p:cNvPr id="6" name="图片 5"/>
          <p:cNvPicPr>
            <a:picLocks noChangeAspect="1"/>
          </p:cNvPicPr>
          <p:nvPr/>
        </p:nvPicPr>
        <p:blipFill>
          <a:blip r:embed="rId2"/>
          <a:stretch>
            <a:fillRect/>
          </a:stretch>
        </p:blipFill>
        <p:spPr>
          <a:xfrm>
            <a:off x="4078288" y="1320700"/>
            <a:ext cx="4696868" cy="2937810"/>
          </a:xfrm>
          <a:prstGeom prst="rect">
            <a:avLst/>
          </a:prstGeom>
        </p:spPr>
      </p:pic>
      <p:sp>
        <p:nvSpPr>
          <p:cNvPr id="7" name="矩形 6"/>
          <p:cNvSpPr/>
          <p:nvPr/>
        </p:nvSpPr>
        <p:spPr>
          <a:xfrm>
            <a:off x="251520" y="4585692"/>
            <a:ext cx="8652227" cy="923330"/>
          </a:xfrm>
          <a:prstGeom prst="rect">
            <a:avLst/>
          </a:prstGeom>
        </p:spPr>
        <p:txBody>
          <a:bodyPr wrap="square">
            <a:spAutoFit/>
          </a:bodyPr>
          <a:lstStyle/>
          <a:p>
            <a:pPr algn="just"/>
            <a:r>
              <a:rPr lang="en-GB" altLang="zh-CN">
                <a:latin typeface="Arial" panose="020B0604020202020204" pitchFamily="34" charset="0"/>
                <a:cs typeface="Arial" panose="020B0604020202020204" pitchFamily="34" charset="0"/>
              </a:rPr>
              <a:t>The equipment control task did not properly synchronize with the operator interface task, so that race conditions occurred if the operator changed the setup too quickly.</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I</a:t>
            </a:r>
            <a:r>
              <a:rPr lang="en-GB" altLang="zh-CN">
                <a:latin typeface="Arial" panose="020B0604020202020204" pitchFamily="34" charset="0"/>
                <a:cs typeface="Arial" panose="020B0604020202020204" pitchFamily="34" charset="0"/>
              </a:rPr>
              <a:t>n three cases, the injured patients later died as a result of the overdose</a:t>
            </a:r>
            <a:r>
              <a:rPr lang="en-US" altLang="zh-CN">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en-US" altLang="zh-CN" dirty="0"/>
              <a:t>Before-or-After</a:t>
            </a:r>
            <a:r>
              <a:rPr lang="zh-CN" altLang="en-US" dirty="0"/>
              <a:t> </a:t>
            </a:r>
            <a:r>
              <a:rPr lang="en-US" altLang="zh-CN" dirty="0"/>
              <a:t>Atomicity(isolation)</a:t>
            </a:r>
            <a:endParaRPr lang="zh-CN" altLang="en-US" dirty="0"/>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Goal: </a:t>
            </a:r>
            <a:r>
              <a:rPr kumimoji="1" lang="en-US" altLang="zh-CN" dirty="0"/>
              <a:t>before-or-after atomicity </a:t>
            </a:r>
            <a:endParaRPr kumimoji="1" lang="zh-CN" altLang="en-US" dirty="0"/>
          </a:p>
        </p:txBody>
      </p:sp>
      <p:sp>
        <p:nvSpPr>
          <p:cNvPr id="3" name="内容占位符 2"/>
          <p:cNvSpPr>
            <a:spLocks noGrp="1"/>
          </p:cNvSpPr>
          <p:nvPr>
            <p:ph idx="1"/>
          </p:nvPr>
        </p:nvSpPr>
        <p:spPr/>
        <p:txBody>
          <a:bodyPr/>
          <a:lstStyle/>
          <a:p>
            <a:r>
              <a:rPr kumimoji="1" lang="en-GB" altLang="zh-CN" dirty="0"/>
              <a:t>To prevent hazard produced by race condition, we need concurrent actions to be atomic</a:t>
            </a:r>
            <a:endParaRPr kumimoji="1" lang="en-GB" altLang="zh-CN" dirty="0"/>
          </a:p>
          <a:p>
            <a:pPr lvl="1"/>
            <a:r>
              <a:rPr kumimoji="1" lang="en-GB" altLang="zh-CN" dirty="0"/>
              <a:t>E.g., cannot see/overwrites the </a:t>
            </a:r>
            <a:r>
              <a:rPr lang="en-GB" altLang="zh-CN" b="1" dirty="0"/>
              <a:t>intermediate</a:t>
            </a:r>
            <a:r>
              <a:rPr kumimoji="1" lang="en-GB" altLang="zh-CN" dirty="0"/>
              <a:t> states of a concurrent action </a:t>
            </a:r>
            <a:endParaRPr kumimoji="1" lang="en-GB"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6" name="矩形 5"/>
          <p:cNvSpPr/>
          <p:nvPr/>
        </p:nvSpPr>
        <p:spPr>
          <a:xfrm>
            <a:off x="3712095" y="2672834"/>
            <a:ext cx="1146468" cy="369332"/>
          </a:xfrm>
          <a:prstGeom prst="rect">
            <a:avLst/>
          </a:prstGeom>
        </p:spPr>
        <p:txBody>
          <a:bodyPr wrap="none">
            <a:spAutoFit/>
          </a:bodyPr>
          <a:lstStyle/>
          <a:p>
            <a:r>
              <a:rPr kumimoji="1" lang="en-US" altLang="zh-CN" b="1" dirty="0"/>
              <a:t>Thread 0</a:t>
            </a:r>
            <a:endParaRPr lang="zh-CN" altLang="en-US" b="1" dirty="0"/>
          </a:p>
        </p:txBody>
      </p:sp>
      <p:sp>
        <p:nvSpPr>
          <p:cNvPr id="7" name="矩形 6"/>
          <p:cNvSpPr/>
          <p:nvPr/>
        </p:nvSpPr>
        <p:spPr>
          <a:xfrm>
            <a:off x="5133608" y="2672834"/>
            <a:ext cx="1146468" cy="369332"/>
          </a:xfrm>
          <a:prstGeom prst="rect">
            <a:avLst/>
          </a:prstGeom>
        </p:spPr>
        <p:txBody>
          <a:bodyPr wrap="none">
            <a:spAutoFit/>
          </a:bodyPr>
          <a:lstStyle/>
          <a:p>
            <a:r>
              <a:rPr kumimoji="1" lang="en-US" altLang="zh-CN" b="1" dirty="0"/>
              <a:t>Thread 1</a:t>
            </a:r>
            <a:endParaRPr lang="zh-CN" altLang="en-US" b="1" dirty="0"/>
          </a:p>
        </p:txBody>
      </p:sp>
      <p:sp>
        <p:nvSpPr>
          <p:cNvPr id="8" name="矩形 7"/>
          <p:cNvSpPr/>
          <p:nvPr/>
        </p:nvSpPr>
        <p:spPr>
          <a:xfrm>
            <a:off x="6574140" y="2672834"/>
            <a:ext cx="1454244" cy="369332"/>
          </a:xfrm>
          <a:prstGeom prst="rect">
            <a:avLst/>
          </a:prstGeom>
        </p:spPr>
        <p:txBody>
          <a:bodyPr wrap="none">
            <a:spAutoFit/>
          </a:bodyPr>
          <a:lstStyle/>
          <a:p>
            <a:r>
              <a:rPr kumimoji="1" lang="en-US" altLang="zh-CN" b="1" dirty="0"/>
              <a:t>Bank[Alice]</a:t>
            </a:r>
            <a:endParaRPr lang="zh-CN" altLang="en-US" b="1" dirty="0"/>
          </a:p>
        </p:txBody>
      </p:sp>
      <p:sp>
        <p:nvSpPr>
          <p:cNvPr id="9" name="矩形 8"/>
          <p:cNvSpPr/>
          <p:nvPr/>
        </p:nvSpPr>
        <p:spPr>
          <a:xfrm>
            <a:off x="6988356" y="3014381"/>
            <a:ext cx="312906" cy="369332"/>
          </a:xfrm>
          <a:prstGeom prst="rect">
            <a:avLst/>
          </a:prstGeom>
        </p:spPr>
        <p:txBody>
          <a:bodyPr wrap="none">
            <a:spAutoFit/>
          </a:bodyPr>
          <a:lstStyle/>
          <a:p>
            <a:r>
              <a:rPr kumimoji="1" lang="en-US" altLang="zh-CN" dirty="0"/>
              <a:t>0</a:t>
            </a:r>
            <a:endParaRPr lang="zh-CN" altLang="en-US" dirty="0"/>
          </a:p>
        </p:txBody>
      </p:sp>
      <p:cxnSp>
        <p:nvCxnSpPr>
          <p:cNvPr id="10" name="直线箭头连接符 9"/>
          <p:cNvCxnSpPr/>
          <p:nvPr/>
        </p:nvCxnSpPr>
        <p:spPr>
          <a:xfrm flipH="1">
            <a:off x="6444240" y="3489772"/>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p:nvPr/>
        </p:nvCxnSpPr>
        <p:spPr>
          <a:xfrm flipH="1">
            <a:off x="6444240" y="3837970"/>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686560" y="3304715"/>
            <a:ext cx="1223412" cy="369332"/>
          </a:xfrm>
          <a:prstGeom prst="rect">
            <a:avLst/>
          </a:prstGeom>
        </p:spPr>
        <p:txBody>
          <a:bodyPr wrap="none">
            <a:spAutoFit/>
          </a:bodyPr>
          <a:lstStyle/>
          <a:p>
            <a:r>
              <a:rPr kumimoji="1" lang="en-US" altLang="zh-CN" dirty="0"/>
              <a:t>Read acct</a:t>
            </a:r>
            <a:endParaRPr lang="zh-CN" altLang="en-US" dirty="0"/>
          </a:p>
        </p:txBody>
      </p:sp>
      <p:sp>
        <p:nvSpPr>
          <p:cNvPr id="13" name="矩形 12"/>
          <p:cNvSpPr/>
          <p:nvPr/>
        </p:nvSpPr>
        <p:spPr>
          <a:xfrm>
            <a:off x="5089768" y="3647045"/>
            <a:ext cx="1223412" cy="369332"/>
          </a:xfrm>
          <a:prstGeom prst="rect">
            <a:avLst/>
          </a:prstGeom>
        </p:spPr>
        <p:txBody>
          <a:bodyPr wrap="none">
            <a:spAutoFit/>
          </a:bodyPr>
          <a:lstStyle/>
          <a:p>
            <a:r>
              <a:rPr kumimoji="1" lang="en-US" altLang="zh-CN" dirty="0"/>
              <a:t>Read acct</a:t>
            </a:r>
            <a:endParaRPr lang="zh-CN" altLang="en-US" dirty="0"/>
          </a:p>
        </p:txBody>
      </p:sp>
      <p:sp>
        <p:nvSpPr>
          <p:cNvPr id="14" name="矩形 13"/>
          <p:cNvSpPr/>
          <p:nvPr/>
        </p:nvSpPr>
        <p:spPr>
          <a:xfrm>
            <a:off x="6988356" y="3311293"/>
            <a:ext cx="312906" cy="369332"/>
          </a:xfrm>
          <a:prstGeom prst="rect">
            <a:avLst/>
          </a:prstGeom>
        </p:spPr>
        <p:txBody>
          <a:bodyPr wrap="square">
            <a:spAutoFit/>
          </a:bodyPr>
          <a:lstStyle/>
          <a:p>
            <a:r>
              <a:rPr kumimoji="1" lang="en-US" altLang="zh-CN" dirty="0"/>
              <a:t>0</a:t>
            </a:r>
            <a:endParaRPr lang="zh-CN" altLang="en-US" dirty="0"/>
          </a:p>
        </p:txBody>
      </p:sp>
      <p:sp>
        <p:nvSpPr>
          <p:cNvPr id="15" name="矩形 14"/>
          <p:cNvSpPr/>
          <p:nvPr/>
        </p:nvSpPr>
        <p:spPr>
          <a:xfrm>
            <a:off x="6988356" y="3596022"/>
            <a:ext cx="312906" cy="369332"/>
          </a:xfrm>
          <a:prstGeom prst="rect">
            <a:avLst/>
          </a:prstGeom>
        </p:spPr>
        <p:txBody>
          <a:bodyPr wrap="square">
            <a:spAutoFit/>
          </a:bodyPr>
          <a:lstStyle/>
          <a:p>
            <a:r>
              <a:rPr kumimoji="1" lang="en-US" altLang="zh-CN" dirty="0"/>
              <a:t>0</a:t>
            </a:r>
            <a:endParaRPr lang="zh-CN" altLang="en-US" dirty="0"/>
          </a:p>
        </p:txBody>
      </p:sp>
      <p:sp>
        <p:nvSpPr>
          <p:cNvPr id="16" name="矩形 15"/>
          <p:cNvSpPr/>
          <p:nvPr/>
        </p:nvSpPr>
        <p:spPr>
          <a:xfrm>
            <a:off x="3718507" y="3965354"/>
            <a:ext cx="1133644" cy="369332"/>
          </a:xfrm>
          <a:prstGeom prst="rect">
            <a:avLst/>
          </a:prstGeom>
        </p:spPr>
        <p:txBody>
          <a:bodyPr wrap="none">
            <a:spAutoFit/>
          </a:bodyPr>
          <a:lstStyle/>
          <a:p>
            <a:r>
              <a:rPr kumimoji="1" lang="en-US" altLang="zh-CN" dirty="0"/>
              <a:t>Increase </a:t>
            </a:r>
            <a:endParaRPr lang="zh-CN" altLang="en-US" dirty="0"/>
          </a:p>
        </p:txBody>
      </p:sp>
      <p:sp>
        <p:nvSpPr>
          <p:cNvPr id="17" name="矩形 16"/>
          <p:cNvSpPr/>
          <p:nvPr/>
        </p:nvSpPr>
        <p:spPr>
          <a:xfrm>
            <a:off x="5146432" y="4261421"/>
            <a:ext cx="1133644" cy="369332"/>
          </a:xfrm>
          <a:prstGeom prst="rect">
            <a:avLst/>
          </a:prstGeom>
        </p:spPr>
        <p:txBody>
          <a:bodyPr wrap="none">
            <a:spAutoFit/>
          </a:bodyPr>
          <a:lstStyle/>
          <a:p>
            <a:r>
              <a:rPr kumimoji="1" lang="en-US" altLang="zh-CN" dirty="0"/>
              <a:t>Increase </a:t>
            </a:r>
            <a:endParaRPr lang="zh-CN" altLang="en-US" dirty="0"/>
          </a:p>
        </p:txBody>
      </p:sp>
      <p:sp>
        <p:nvSpPr>
          <p:cNvPr id="18" name="矩形 17"/>
          <p:cNvSpPr/>
          <p:nvPr/>
        </p:nvSpPr>
        <p:spPr>
          <a:xfrm>
            <a:off x="3737464" y="4515471"/>
            <a:ext cx="1206421" cy="369332"/>
          </a:xfrm>
          <a:prstGeom prst="rect">
            <a:avLst/>
          </a:prstGeom>
        </p:spPr>
        <p:txBody>
          <a:bodyPr wrap="none">
            <a:spAutoFit/>
          </a:bodyPr>
          <a:lstStyle/>
          <a:p>
            <a:r>
              <a:rPr kumimoji="1" lang="en-US" altLang="zh-CN" dirty="0"/>
              <a:t>Write acct</a:t>
            </a:r>
            <a:endParaRPr lang="zh-CN" altLang="en-US" dirty="0"/>
          </a:p>
        </p:txBody>
      </p:sp>
      <p:sp>
        <p:nvSpPr>
          <p:cNvPr id="19" name="矩形 18"/>
          <p:cNvSpPr/>
          <p:nvPr/>
        </p:nvSpPr>
        <p:spPr>
          <a:xfrm>
            <a:off x="5097992" y="4812806"/>
            <a:ext cx="1206421" cy="369332"/>
          </a:xfrm>
          <a:prstGeom prst="rect">
            <a:avLst/>
          </a:prstGeom>
        </p:spPr>
        <p:txBody>
          <a:bodyPr wrap="none">
            <a:spAutoFit/>
          </a:bodyPr>
          <a:lstStyle/>
          <a:p>
            <a:r>
              <a:rPr kumimoji="1" lang="en-US" altLang="zh-CN" dirty="0"/>
              <a:t>Write acct</a:t>
            </a:r>
            <a:endParaRPr lang="zh-CN" altLang="en-US" dirty="0"/>
          </a:p>
        </p:txBody>
      </p:sp>
      <p:sp>
        <p:nvSpPr>
          <p:cNvPr id="20" name="矩形 19"/>
          <p:cNvSpPr/>
          <p:nvPr/>
        </p:nvSpPr>
        <p:spPr>
          <a:xfrm>
            <a:off x="6988356" y="3907331"/>
            <a:ext cx="312906" cy="369332"/>
          </a:xfrm>
          <a:prstGeom prst="rect">
            <a:avLst/>
          </a:prstGeom>
        </p:spPr>
        <p:txBody>
          <a:bodyPr wrap="square">
            <a:spAutoFit/>
          </a:bodyPr>
          <a:lstStyle/>
          <a:p>
            <a:r>
              <a:rPr kumimoji="1" lang="en-US" altLang="zh-CN" dirty="0"/>
              <a:t>0</a:t>
            </a:r>
            <a:endParaRPr lang="zh-CN" altLang="en-US" dirty="0"/>
          </a:p>
        </p:txBody>
      </p:sp>
      <p:sp>
        <p:nvSpPr>
          <p:cNvPr id="21" name="矩形 20"/>
          <p:cNvSpPr/>
          <p:nvPr/>
        </p:nvSpPr>
        <p:spPr>
          <a:xfrm>
            <a:off x="6992190" y="4212972"/>
            <a:ext cx="312906" cy="369332"/>
          </a:xfrm>
          <a:prstGeom prst="rect">
            <a:avLst/>
          </a:prstGeom>
        </p:spPr>
        <p:txBody>
          <a:bodyPr wrap="square">
            <a:spAutoFit/>
          </a:bodyPr>
          <a:lstStyle/>
          <a:p>
            <a:r>
              <a:rPr kumimoji="1" lang="en-US" altLang="zh-CN" dirty="0"/>
              <a:t>0</a:t>
            </a:r>
            <a:endParaRPr lang="zh-CN" altLang="en-US" dirty="0"/>
          </a:p>
        </p:txBody>
      </p:sp>
      <p:sp>
        <p:nvSpPr>
          <p:cNvPr id="22" name="矩形 21"/>
          <p:cNvSpPr/>
          <p:nvPr/>
        </p:nvSpPr>
        <p:spPr>
          <a:xfrm>
            <a:off x="6915214" y="4522214"/>
            <a:ext cx="459190" cy="369332"/>
          </a:xfrm>
          <a:prstGeom prst="rect">
            <a:avLst/>
          </a:prstGeom>
        </p:spPr>
        <p:txBody>
          <a:bodyPr wrap="square">
            <a:spAutoFit/>
          </a:bodyPr>
          <a:lstStyle/>
          <a:p>
            <a:r>
              <a:rPr kumimoji="1" lang="en-US" altLang="zh-CN" dirty="0"/>
              <a:t>10</a:t>
            </a:r>
            <a:endParaRPr lang="zh-CN" altLang="en-US" dirty="0"/>
          </a:p>
        </p:txBody>
      </p:sp>
      <p:sp>
        <p:nvSpPr>
          <p:cNvPr id="23" name="矩形 22"/>
          <p:cNvSpPr/>
          <p:nvPr/>
        </p:nvSpPr>
        <p:spPr>
          <a:xfrm>
            <a:off x="6915214" y="4817485"/>
            <a:ext cx="459190" cy="369332"/>
          </a:xfrm>
          <a:prstGeom prst="rect">
            <a:avLst/>
          </a:prstGeom>
        </p:spPr>
        <p:txBody>
          <a:bodyPr wrap="square">
            <a:spAutoFit/>
          </a:bodyPr>
          <a:lstStyle/>
          <a:p>
            <a:r>
              <a:rPr kumimoji="1" lang="en-US" altLang="zh-CN" b="1" dirty="0">
                <a:solidFill>
                  <a:srgbClr val="C00000"/>
                </a:solidFill>
              </a:rPr>
              <a:t>10</a:t>
            </a:r>
            <a:endParaRPr lang="zh-CN" altLang="en-US" b="1" dirty="0">
              <a:solidFill>
                <a:srgbClr val="C00000"/>
              </a:solidFill>
            </a:endParaRPr>
          </a:p>
        </p:txBody>
      </p:sp>
      <p:cxnSp>
        <p:nvCxnSpPr>
          <p:cNvPr id="24" name="直线箭头连接符 23"/>
          <p:cNvCxnSpPr/>
          <p:nvPr/>
        </p:nvCxnSpPr>
        <p:spPr>
          <a:xfrm flipH="1">
            <a:off x="6444240" y="4706880"/>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5" name="直线箭头连接符 24"/>
          <p:cNvCxnSpPr/>
          <p:nvPr/>
        </p:nvCxnSpPr>
        <p:spPr>
          <a:xfrm flipH="1">
            <a:off x="6444240" y="5040055"/>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333780" y="3685899"/>
            <a:ext cx="4982636" cy="318309"/>
          </a:xfrm>
          <a:prstGeom prst="rect">
            <a:avLst/>
          </a:prstGeom>
          <a:noFill/>
          <a:ln w="127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标注 26"/>
          <p:cNvSpPr/>
          <p:nvPr/>
        </p:nvSpPr>
        <p:spPr>
          <a:xfrm>
            <a:off x="611561" y="2505176"/>
            <a:ext cx="2347878" cy="1073980"/>
          </a:xfrm>
          <a:prstGeom prst="wedgeRectCallout">
            <a:avLst>
              <a:gd name="adj1" fmla="val 60258"/>
              <a:gd name="adj2" fmla="val 87117"/>
            </a:avLst>
          </a:prstGeom>
          <a:noFill/>
          <a:ln w="127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717003" y="2580501"/>
            <a:ext cx="2432981" cy="923330"/>
          </a:xfrm>
          <a:prstGeom prst="rect">
            <a:avLst/>
          </a:prstGeom>
        </p:spPr>
        <p:txBody>
          <a:bodyPr wrap="square">
            <a:spAutoFit/>
          </a:bodyPr>
          <a:lstStyle/>
          <a:p>
            <a:r>
              <a:rPr kumimoji="1" lang="en-GB" altLang="zh-CN" dirty="0"/>
              <a:t>Thread 1 </a:t>
            </a:r>
            <a:r>
              <a:rPr kumimoji="1" lang="en-US" altLang="zh-CN" dirty="0"/>
              <a:t>should</a:t>
            </a:r>
            <a:r>
              <a:rPr kumimoji="1" lang="zh-CN" altLang="en-US" dirty="0"/>
              <a:t> </a:t>
            </a:r>
            <a:r>
              <a:rPr kumimoji="1" lang="en-US" altLang="zh-CN" dirty="0"/>
              <a:t>not</a:t>
            </a:r>
            <a:r>
              <a:rPr kumimoji="1" lang="zh-CN" altLang="en-US" dirty="0"/>
              <a:t> </a:t>
            </a:r>
            <a:r>
              <a:rPr kumimoji="1" lang="en-GB" altLang="zh-CN" dirty="0"/>
              <a:t>see the </a:t>
            </a:r>
            <a:r>
              <a:rPr kumimoji="1" lang="en-GB" altLang="zh-CN" dirty="0">
                <a:solidFill>
                  <a:srgbClr val="FF0000"/>
                </a:solidFill>
              </a:rPr>
              <a:t>intermediate states of thread 0</a:t>
            </a:r>
            <a:endParaRPr kumimoji="1" lang="en-GB" altLang="zh-CN" dirty="0">
              <a:solidFill>
                <a:srgbClr val="FF0000"/>
              </a:solidFill>
            </a:endParaRPr>
          </a:p>
        </p:txBody>
      </p:sp>
      <p:sp>
        <p:nvSpPr>
          <p:cNvPr id="5" name="文本框 4"/>
          <p:cNvSpPr txBox="1"/>
          <p:nvPr/>
        </p:nvSpPr>
        <p:spPr>
          <a:xfrm>
            <a:off x="196215" y="3682365"/>
            <a:ext cx="3048000" cy="1753235"/>
          </a:xfrm>
          <a:prstGeom prst="rect">
            <a:avLst/>
          </a:prstGeom>
          <a:noFill/>
        </p:spPr>
        <p:txBody>
          <a:bodyPr wrap="square" rtlCol="0">
            <a:spAutoFit/>
          </a:bodyPr>
          <a:p>
            <a:r>
              <a:rPr lang="en-US" altLang="zh-CN"/>
              <a:t>before-or-after atomicity</a:t>
            </a:r>
            <a:endParaRPr lang="en-US" altLang="zh-CN"/>
          </a:p>
          <a:p>
            <a:r>
              <a:rPr lang="zh-CN" altLang="en-US"/>
              <a:t>相对于</a:t>
            </a:r>
            <a:r>
              <a:rPr lang="en-US" altLang="zh-CN"/>
              <a:t>all-or-nothing atomicity</a:t>
            </a:r>
            <a:r>
              <a:rPr lang="zh-CN" altLang="en-US"/>
              <a:t>而言更加强调的是执行的顺序问题。</a:t>
            </a:r>
            <a:r>
              <a:rPr lang="en-US" altLang="zh-CN"/>
              <a:t>(all-or-nothing</a:t>
            </a:r>
            <a:r>
              <a:rPr lang="zh-CN" altLang="en-US"/>
              <a:t>更加强调的是执行的完整性。</a:t>
            </a:r>
            <a:r>
              <a:rPr lang="en-US" altLang="zh-CN"/>
              <a:t>)</a:t>
            </a: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Goal: </a:t>
            </a:r>
            <a:r>
              <a:rPr kumimoji="1" lang="en-US" altLang="zh-CN" dirty="0"/>
              <a:t>before-or-after atomicity (</a:t>
            </a:r>
            <a:r>
              <a:rPr kumimoji="1" lang="en-US" altLang="zh-CN" dirty="0" err="1"/>
              <a:t>a.k.a</a:t>
            </a:r>
            <a:r>
              <a:rPr kumimoji="1" lang="en-US" altLang="zh-CN" dirty="0"/>
              <a:t>, Isolation) </a:t>
            </a:r>
            <a:endParaRPr kumimoji="1" lang="zh-CN" altLang="en-US" dirty="0"/>
          </a:p>
        </p:txBody>
      </p:sp>
      <p:sp>
        <p:nvSpPr>
          <p:cNvPr id="3" name="内容占位符 2"/>
          <p:cNvSpPr>
            <a:spLocks noGrp="1"/>
          </p:cNvSpPr>
          <p:nvPr>
            <p:ph idx="1"/>
          </p:nvPr>
        </p:nvSpPr>
        <p:spPr>
          <a:xfrm>
            <a:off x="302840" y="3001517"/>
            <a:ext cx="8229600" cy="1152128"/>
          </a:xfrm>
          <a:ln>
            <a:solidFill>
              <a:schemeClr val="tx1"/>
            </a:solidFill>
          </a:ln>
        </p:spPr>
        <p:txBody>
          <a:bodyPr/>
          <a:lstStyle/>
          <a:p>
            <a:pPr algn="ctr"/>
            <a:r>
              <a:rPr kumimoji="1" lang="en-GB" altLang="zh-CN" dirty="0"/>
              <a:t>Concurrent </a:t>
            </a:r>
            <a:r>
              <a:rPr kumimoji="1" lang="en-GB" altLang="zh-CN" b="0" dirty="0"/>
              <a:t>actions have the </a:t>
            </a:r>
            <a:r>
              <a:rPr kumimoji="1" lang="en-GB" altLang="zh-CN" dirty="0"/>
              <a:t>before-or-after property </a:t>
            </a:r>
            <a:r>
              <a:rPr kumimoji="1" lang="en-GB" altLang="zh-CN" b="0" dirty="0"/>
              <a:t>if their effect from the point of view of their invokers is as </a:t>
            </a:r>
            <a:r>
              <a:rPr kumimoji="1" lang="en-GB" altLang="zh-CN" dirty="0"/>
              <a:t>if the actions occurred either </a:t>
            </a:r>
            <a:r>
              <a:rPr kumimoji="1" lang="en-GB" altLang="zh-CN" dirty="0">
                <a:solidFill>
                  <a:srgbClr val="FF0000"/>
                </a:solidFill>
              </a:rPr>
              <a:t>completely before or completely after</a:t>
            </a:r>
            <a:r>
              <a:rPr kumimoji="1" lang="en-GB" altLang="zh-CN" dirty="0"/>
              <a:t> one another</a:t>
            </a:r>
            <a:endParaRPr kumimoji="1" lang="en-GB"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内容占位符 2"/>
          <p:cNvSpPr txBox="1"/>
          <p:nvPr/>
        </p:nvSpPr>
        <p:spPr>
          <a:xfrm>
            <a:off x="302840" y="1129308"/>
            <a:ext cx="8229600" cy="158417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20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GB" altLang="zh-CN"/>
              <a:t>To prevent hazard produced by race condition, we need concurrent actions to be atomic</a:t>
            </a:r>
            <a:endParaRPr kumimoji="1" lang="en-GB" altLang="zh-CN"/>
          </a:p>
          <a:p>
            <a:pPr lvl="1"/>
            <a:r>
              <a:rPr kumimoji="1" lang="en-GB" altLang="zh-CN"/>
              <a:t>E.g., cannot see/overwrites the </a:t>
            </a:r>
            <a:r>
              <a:rPr lang="en-GB" altLang="zh-CN" b="1"/>
              <a:t>intermediate</a:t>
            </a:r>
            <a:r>
              <a:rPr kumimoji="1" lang="en-GB" altLang="zh-CN"/>
              <a:t> states of a concurrent action </a:t>
            </a:r>
            <a:endParaRPr kumimoji="1" lang="en-GB" altLang="zh-CN" dirty="0"/>
          </a:p>
        </p:txBody>
      </p:sp>
      <p:sp>
        <p:nvSpPr>
          <p:cNvPr id="6" name="Rectangle 4"/>
          <p:cNvSpPr/>
          <p:nvPr/>
        </p:nvSpPr>
        <p:spPr>
          <a:xfrm>
            <a:off x="1655676" y="2676618"/>
            <a:ext cx="5832648" cy="404495"/>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sz="2400" dirty="0">
                <a:solidFill>
                  <a:prstClr val="black"/>
                </a:solidFill>
                <a:latin typeface="微软雅黑" panose="020B0503020204020204" pitchFamily="34" charset="-122"/>
                <a:ea typeface="微软雅黑" panose="020B0503020204020204" pitchFamily="34" charset="-122"/>
                <a:cs typeface="Comic Sans MS" panose="030F0702030302020204" pitchFamily="66" charset="0"/>
              </a:rPr>
              <a:t>Before or after atomicity</a:t>
            </a:r>
            <a:endParaRPr lang="en-US" altLang="zh-CN" sz="2400" dirty="0">
              <a:solidFill>
                <a:prstClr val="black"/>
              </a:solidFill>
              <a:latin typeface="微软雅黑" panose="020B0503020204020204" pitchFamily="34" charset="-122"/>
              <a:ea typeface="微软雅黑" panose="020B0503020204020204" pitchFamily="34" charset="-122"/>
              <a:cs typeface="Comic Sans MS" panose="030F0702030302020204" pitchFamily="66"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Use </a:t>
            </a:r>
            <a:r>
              <a:rPr kumimoji="1" lang="en-US" altLang="zh-CN" b="0" dirty="0">
                <a:solidFill>
                  <a:srgbClr val="0070C0"/>
                </a:solidFill>
              </a:rPr>
              <a:t>locking</a:t>
            </a:r>
            <a:r>
              <a:rPr kumimoji="1" lang="en-US" altLang="zh-CN" b="0" dirty="0"/>
              <a:t> to achieve before-or-after</a:t>
            </a:r>
            <a:endParaRPr kumimoji="1" lang="zh-CN" altLang="en-US" dirty="0"/>
          </a:p>
        </p:txBody>
      </p:sp>
      <p:sp>
        <p:nvSpPr>
          <p:cNvPr id="3" name="内容占位符 2"/>
          <p:cNvSpPr>
            <a:spLocks noGrp="1"/>
          </p:cNvSpPr>
          <p:nvPr>
            <p:ph idx="1"/>
          </p:nvPr>
        </p:nvSpPr>
        <p:spPr/>
        <p:txBody>
          <a:bodyPr/>
          <a:lstStyle/>
          <a:p>
            <a:r>
              <a:rPr kumimoji="1" lang="en-US" altLang="zh-CN" dirty="0"/>
              <a:t>Locks: </a:t>
            </a:r>
            <a:r>
              <a:rPr lang="en-GB" altLang="zh-CN" b="0" dirty="0"/>
              <a:t>allow only </a:t>
            </a:r>
            <a:r>
              <a:rPr lang="en-GB" altLang="zh-CN" b="0" dirty="0">
                <a:solidFill>
                  <a:srgbClr val="FF0000"/>
                </a:solidFill>
              </a:rPr>
              <a:t>one CPU</a:t>
            </a:r>
            <a:r>
              <a:rPr lang="en-GB" altLang="zh-CN" b="0" dirty="0"/>
              <a:t> to be inside a piece of code at a time </a:t>
            </a:r>
            <a:endParaRPr lang="en-GB" altLang="zh-CN" dirty="0"/>
          </a:p>
          <a:p>
            <a:pPr lvl="1"/>
            <a:r>
              <a:rPr kumimoji="1" lang="en-US" altLang="zh-CN" dirty="0"/>
              <a:t>Programs can </a:t>
            </a:r>
            <a:r>
              <a:rPr kumimoji="1" lang="en-US" altLang="zh-CN" b="1" dirty="0"/>
              <a:t>acquire</a:t>
            </a:r>
            <a:r>
              <a:rPr kumimoji="1" lang="en-US" altLang="zh-CN" dirty="0"/>
              <a:t> and </a:t>
            </a:r>
            <a:r>
              <a:rPr kumimoji="1" lang="en-US" altLang="zh-CN" b="1" dirty="0"/>
              <a:t>release</a:t>
            </a:r>
            <a:r>
              <a:rPr kumimoji="1" lang="en-US" altLang="zh-CN" dirty="0"/>
              <a:t> the lock</a:t>
            </a:r>
            <a:endParaRPr kumimoji="1" lang="en-US" altLang="zh-CN" dirty="0"/>
          </a:p>
          <a:p>
            <a:pPr lvl="1"/>
            <a:r>
              <a:rPr kumimoji="1" lang="en-US" altLang="zh-CN" dirty="0"/>
              <a:t>Example: </a:t>
            </a:r>
            <a:r>
              <a:rPr kumimoji="1" lang="en-US" altLang="zh-CN" dirty="0" err="1">
                <a:latin typeface="Courier New" panose="02070309020205020404" charset="0"/>
                <a:cs typeface="Courier New" panose="02070309020205020404" charset="0"/>
              </a:rPr>
              <a:t>pthread_mutex</a:t>
            </a:r>
            <a:endParaRPr kumimoji="1" lang="en-US" altLang="zh-CN" dirty="0">
              <a:latin typeface="Courier New" panose="02070309020205020404" charset="0"/>
              <a:cs typeface="Courier New" panose="02070309020205020404" charset="0"/>
            </a:endParaRPr>
          </a:p>
          <a:p>
            <a:r>
              <a:rPr kumimoji="1" lang="en-US" altLang="zh-CN" dirty="0">
                <a:latin typeface="+mj-lt"/>
                <a:cs typeface="Consolas" panose="020B0609020204030204" pitchFamily="49" charset="0"/>
              </a:rPr>
              <a:t>Implementing the locks efficiently is a broad topic </a:t>
            </a:r>
            <a:endParaRPr kumimoji="1" lang="en-US" altLang="zh-CN" dirty="0">
              <a:latin typeface="+mj-lt"/>
              <a:cs typeface="Consolas" panose="020B0609020204030204" pitchFamily="49" charset="0"/>
            </a:endParaRPr>
          </a:p>
          <a:p>
            <a:pPr lvl="1"/>
            <a:r>
              <a:rPr kumimoji="1" lang="en-US" altLang="zh-CN" dirty="0">
                <a:latin typeface="+mj-lt"/>
                <a:cs typeface="Consolas" panose="020B0609020204030204" pitchFamily="49" charset="0"/>
              </a:rPr>
              <a:t>And is non-trivial: out of the scope of this lecture </a:t>
            </a:r>
            <a:endParaRPr kumimoji="1" lang="en-US" altLang="zh-CN" dirty="0">
              <a:latin typeface="+mj-lt"/>
              <a:cs typeface="Consolas" panose="020B0609020204030204" pitchFamily="49" charset="0"/>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文本框 4"/>
          <p:cNvSpPr txBox="1"/>
          <p:nvPr/>
        </p:nvSpPr>
        <p:spPr>
          <a:xfrm>
            <a:off x="518795" y="3300730"/>
            <a:ext cx="7647940" cy="645160"/>
          </a:xfrm>
          <a:prstGeom prst="rect">
            <a:avLst/>
          </a:prstGeom>
          <a:noFill/>
        </p:spPr>
        <p:txBody>
          <a:bodyPr wrap="square" rtlCol="0">
            <a:spAutoFit/>
          </a:bodyPr>
          <a:p>
            <a:r>
              <a:rPr lang="en-US" altLang="zh-CN"/>
              <a:t>ICS</a:t>
            </a:r>
            <a:r>
              <a:rPr lang="zh-CN" altLang="en-US"/>
              <a:t>中已经提到了一些关于软件层面手动实现</a:t>
            </a:r>
            <a:r>
              <a:rPr lang="en-US" altLang="zh-CN"/>
              <a:t>”</a:t>
            </a:r>
            <a:r>
              <a:rPr lang="zh-CN" altLang="en-US"/>
              <a:t>锁</a:t>
            </a:r>
            <a:r>
              <a:rPr lang="en-US" altLang="zh-CN"/>
              <a:t>”</a:t>
            </a:r>
            <a:r>
              <a:rPr lang="zh-CN" altLang="en-US"/>
              <a:t>得方式：</a:t>
            </a:r>
            <a:endParaRPr lang="zh-CN" altLang="en-US"/>
          </a:p>
          <a:p>
            <a:r>
              <a:rPr lang="en-US" altLang="zh-CN"/>
              <a:t>Test-and-Set,Compare-and-Swap,Fetch-and-Add</a:t>
            </a:r>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Use locking to achieve before-or-after: </a:t>
            </a:r>
            <a:r>
              <a:rPr kumimoji="1" lang="en-US" altLang="zh-CN" dirty="0"/>
              <a:t>global lock</a:t>
            </a:r>
            <a:endParaRPr kumimoji="1" lang="zh-CN" altLang="en-US" dirty="0"/>
          </a:p>
        </p:txBody>
      </p:sp>
      <p:sp>
        <p:nvSpPr>
          <p:cNvPr id="3" name="内容占位符 2"/>
          <p:cNvSpPr>
            <a:spLocks noGrp="1"/>
          </p:cNvSpPr>
          <p:nvPr>
            <p:ph idx="1"/>
          </p:nvPr>
        </p:nvSpPr>
        <p:spPr>
          <a:xfrm>
            <a:off x="302840" y="1129308"/>
            <a:ext cx="8229600" cy="2160240"/>
          </a:xfrm>
        </p:spPr>
        <p:txBody>
          <a:bodyPr>
            <a:normAutofit/>
          </a:bodyPr>
          <a:lstStyle/>
          <a:p>
            <a:r>
              <a:rPr kumimoji="1" lang="en-US" altLang="zh-CN" dirty="0"/>
              <a:t>Locks: </a:t>
            </a:r>
            <a:r>
              <a:rPr lang="en-GB" altLang="zh-CN" b="0" dirty="0"/>
              <a:t>allow only one CPU </a:t>
            </a:r>
            <a:r>
              <a:rPr lang="en-US" altLang="zh-CN" b="0" dirty="0"/>
              <a:t>core</a:t>
            </a:r>
            <a:r>
              <a:rPr lang="zh-CN" altLang="en-US" b="0" dirty="0"/>
              <a:t> </a:t>
            </a:r>
            <a:r>
              <a:rPr lang="en-GB" altLang="zh-CN" b="0" dirty="0"/>
              <a:t>to run</a:t>
            </a:r>
            <a:r>
              <a:rPr lang="zh-CN" altLang="en-US" b="0" dirty="0"/>
              <a:t> </a:t>
            </a:r>
            <a:r>
              <a:rPr lang="en-GB" altLang="zh-CN" b="0" dirty="0"/>
              <a:t>a piece of code at a time </a:t>
            </a:r>
            <a:endParaRPr lang="en-GB" altLang="zh-CN" dirty="0"/>
          </a:p>
          <a:p>
            <a:pPr lvl="1"/>
            <a:r>
              <a:rPr kumimoji="1" lang="en-US" altLang="zh-CN" dirty="0"/>
              <a:t>Programs can </a:t>
            </a:r>
            <a:r>
              <a:rPr kumimoji="1" lang="en-US" altLang="zh-CN" b="1" dirty="0"/>
              <a:t>acquire</a:t>
            </a:r>
            <a:r>
              <a:rPr kumimoji="1" lang="en-US" altLang="zh-CN" dirty="0"/>
              <a:t> and </a:t>
            </a:r>
            <a:r>
              <a:rPr kumimoji="1" lang="en-US" altLang="zh-CN" b="1" dirty="0"/>
              <a:t>release</a:t>
            </a:r>
            <a:r>
              <a:rPr kumimoji="1" lang="en-US" altLang="zh-CN" dirty="0"/>
              <a:t> the lock</a:t>
            </a:r>
            <a:endParaRPr kumimoji="1" lang="en-US" altLang="zh-CN" dirty="0"/>
          </a:p>
          <a:p>
            <a:r>
              <a:rPr kumimoji="1" lang="en-US" altLang="zh-CN" dirty="0"/>
              <a:t>Global lock:(</a:t>
            </a:r>
            <a:r>
              <a:rPr kumimoji="1" lang="zh-CN" altLang="en-US" dirty="0"/>
              <a:t>全局锁，好处是直接防止了内部代码的并行问题，但是性能不好</a:t>
            </a:r>
            <a:r>
              <a:rPr kumimoji="1" lang="en-US" altLang="zh-CN" dirty="0"/>
              <a:t>) </a:t>
            </a:r>
            <a:endParaRPr kumimoji="1" lang="en-US" altLang="zh-CN" dirty="0"/>
          </a:p>
          <a:p>
            <a:pPr lvl="1"/>
            <a:r>
              <a:rPr kumimoji="1" lang="en-US" altLang="zh-CN" dirty="0"/>
              <a:t>The action must acquire the global lock before executing, and release it after it commits</a:t>
            </a:r>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7" name="矩形 6"/>
          <p:cNvSpPr/>
          <p:nvPr/>
        </p:nvSpPr>
        <p:spPr>
          <a:xfrm>
            <a:off x="302840" y="3919447"/>
            <a:ext cx="3240360"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8" name="矩形 7"/>
          <p:cNvSpPr/>
          <p:nvPr/>
        </p:nvSpPr>
        <p:spPr>
          <a:xfrm>
            <a:off x="4417640" y="3697494"/>
            <a:ext cx="4261318" cy="1200329"/>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lock</a:t>
            </a:r>
            <a:r>
              <a:rPr lang="en-US" altLang="zh-CN" dirty="0">
                <a:solidFill>
                  <a:prstClr val="black"/>
                </a:solidFill>
                <a:latin typeface="Consolas" panose="020B0609020204030204" pitchFamily="49" charset="0"/>
                <a:ea typeface="楷体" panose="02010609060101010101" charset="-122"/>
                <a:cs typeface="Courier"/>
              </a:rPr>
              <a:t>, acct, amt):</a:t>
            </a:r>
            <a:endParaRPr lang="en-US" altLang="zh-CN" dirty="0">
              <a:solidFill>
                <a:prstClr val="black"/>
              </a:solidFill>
              <a:latin typeface="Consolas" panose="020B0609020204030204" pitchFamily="49" charset="0"/>
              <a:ea typeface="楷体" panose="02010609060101010101" charset="-122"/>
              <a:cs typeface="Courier"/>
            </a:endParaRPr>
          </a:p>
          <a:p>
            <a:r>
              <a:rPr lang="en-US" altLang="zh-CN" dirty="0">
                <a:solidFill>
                  <a:prstClr val="black"/>
                </a:solidFill>
                <a:latin typeface="Consolas" panose="020B0609020204030204" pitchFamily="49" charset="0"/>
                <a:ea typeface="楷体" panose="02010609060101010101" charset="-122"/>
                <a:cs typeface="Courier"/>
              </a:rPr>
              <a:t>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acquire(lock)</a:t>
            </a:r>
            <a:endParaRPr lang="en-US" altLang="zh-CN" dirty="0">
              <a:solidFill>
                <a:prstClr val="black"/>
              </a:solidFill>
              <a:highlight>
                <a:srgbClr val="FFFF00"/>
              </a:highlight>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a:t>
            </a:r>
            <a:r>
              <a:rPr lang="is-IS" altLang="zh-CN" dirty="0">
                <a:solidFill>
                  <a:prstClr val="black"/>
                </a:solidFill>
                <a:highlight>
                  <a:srgbClr val="FFFF00"/>
                </a:highlight>
                <a:latin typeface="Consolas" panose="020B0609020204030204" pitchFamily="49" charset="0"/>
                <a:ea typeface="楷体" panose="02010609060101010101" charset="-122"/>
                <a:cs typeface="Courier"/>
              </a:rPr>
              <a:t>release(lock)</a:t>
            </a:r>
            <a:endParaRPr lang="is-IS" altLang="zh-CN" dirty="0">
              <a:solidFill>
                <a:prstClr val="black"/>
              </a:solidFill>
              <a:highlight>
                <a:srgbClr val="FFFF00"/>
              </a:highlight>
              <a:latin typeface="Consolas" panose="020B0609020204030204" pitchFamily="49" charset="0"/>
              <a:ea typeface="楷体" panose="02010609060101010101" charset="-122"/>
              <a:cs typeface="Courier"/>
            </a:endParaRPr>
          </a:p>
        </p:txBody>
      </p:sp>
      <p:sp>
        <p:nvSpPr>
          <p:cNvPr id="10" name="右箭头 9"/>
          <p:cNvSpPr/>
          <p:nvPr/>
        </p:nvSpPr>
        <p:spPr>
          <a:xfrm>
            <a:off x="3764396" y="4017501"/>
            <a:ext cx="432048" cy="450221"/>
          </a:xfrm>
          <a:prstGeom prst="rightArrow">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Use locking to achieve before-or-after: </a:t>
            </a:r>
            <a:r>
              <a:rPr kumimoji="1" lang="en-US" altLang="zh-CN" dirty="0"/>
              <a:t>global lock</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12" name="矩形 11"/>
          <p:cNvSpPr/>
          <p:nvPr/>
        </p:nvSpPr>
        <p:spPr>
          <a:xfrm>
            <a:off x="440093" y="1205859"/>
            <a:ext cx="3240360"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13" name="矩形 12"/>
          <p:cNvSpPr/>
          <p:nvPr/>
        </p:nvSpPr>
        <p:spPr>
          <a:xfrm>
            <a:off x="4673997" y="998220"/>
            <a:ext cx="4261318" cy="1200329"/>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lock</a:t>
            </a:r>
            <a:r>
              <a:rPr lang="en-US" altLang="zh-CN" dirty="0">
                <a:solidFill>
                  <a:prstClr val="black"/>
                </a:solidFill>
                <a:latin typeface="Consolas" panose="020B0609020204030204" pitchFamily="49" charset="0"/>
                <a:ea typeface="楷体" panose="02010609060101010101" charset="-122"/>
                <a:cs typeface="Courier"/>
              </a:rPr>
              <a:t>, acct, amt):</a:t>
            </a:r>
            <a:endParaRPr lang="en-US" altLang="zh-CN" dirty="0">
              <a:solidFill>
                <a:prstClr val="black"/>
              </a:solidFill>
              <a:latin typeface="Consolas" panose="020B0609020204030204" pitchFamily="49" charset="0"/>
              <a:ea typeface="楷体" panose="02010609060101010101" charset="-122"/>
              <a:cs typeface="Courier"/>
            </a:endParaRPr>
          </a:p>
          <a:p>
            <a:r>
              <a:rPr lang="en-US" altLang="zh-CN" dirty="0">
                <a:solidFill>
                  <a:prstClr val="black"/>
                </a:solidFill>
                <a:latin typeface="Consolas" panose="020B0609020204030204" pitchFamily="49" charset="0"/>
                <a:ea typeface="楷体" panose="02010609060101010101" charset="-122"/>
                <a:cs typeface="Courier"/>
              </a:rPr>
              <a:t>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acquire(lock)</a:t>
            </a:r>
            <a:endParaRPr lang="en-US" altLang="zh-CN" dirty="0">
              <a:solidFill>
                <a:prstClr val="black"/>
              </a:solidFill>
              <a:highlight>
                <a:srgbClr val="FFFF00"/>
              </a:highlight>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a:t>
            </a:r>
            <a:r>
              <a:rPr lang="is-IS" altLang="zh-CN" dirty="0">
                <a:solidFill>
                  <a:prstClr val="black"/>
                </a:solidFill>
                <a:highlight>
                  <a:srgbClr val="FFFF00"/>
                </a:highlight>
                <a:latin typeface="Consolas" panose="020B0609020204030204" pitchFamily="49" charset="0"/>
                <a:ea typeface="楷体" panose="02010609060101010101" charset="-122"/>
                <a:cs typeface="Courier"/>
              </a:rPr>
              <a:t>release(lock)</a:t>
            </a:r>
            <a:endParaRPr lang="is-IS" altLang="zh-CN" dirty="0">
              <a:solidFill>
                <a:prstClr val="black"/>
              </a:solidFill>
              <a:highlight>
                <a:srgbClr val="FFFF00"/>
              </a:highlight>
              <a:latin typeface="Consolas" panose="020B0609020204030204" pitchFamily="49" charset="0"/>
              <a:ea typeface="楷体" panose="02010609060101010101" charset="-122"/>
              <a:cs typeface="Courier"/>
            </a:endParaRPr>
          </a:p>
        </p:txBody>
      </p:sp>
      <p:sp>
        <p:nvSpPr>
          <p:cNvPr id="14" name="右箭头 13"/>
          <p:cNvSpPr/>
          <p:nvPr/>
        </p:nvSpPr>
        <p:spPr>
          <a:xfrm>
            <a:off x="3901649" y="1303913"/>
            <a:ext cx="432048" cy="450221"/>
          </a:xfrm>
          <a:prstGeom prst="rightArrow">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142153"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16" name="矩形 15"/>
          <p:cNvSpPr/>
          <p:nvPr/>
        </p:nvSpPr>
        <p:spPr>
          <a:xfrm>
            <a:off x="1563666"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17" name="矩形 16"/>
          <p:cNvSpPr/>
          <p:nvPr/>
        </p:nvSpPr>
        <p:spPr>
          <a:xfrm>
            <a:off x="3004198" y="2353444"/>
            <a:ext cx="1454244" cy="369332"/>
          </a:xfrm>
          <a:prstGeom prst="rect">
            <a:avLst/>
          </a:prstGeom>
        </p:spPr>
        <p:txBody>
          <a:bodyPr wrap="none">
            <a:spAutoFit/>
          </a:bodyPr>
          <a:lstStyle/>
          <a:p>
            <a:r>
              <a:rPr kumimoji="1" lang="en-US" altLang="zh-CN" b="1" dirty="0"/>
              <a:t>Bank[Alice]</a:t>
            </a:r>
            <a:endParaRPr lang="zh-CN" altLang="en-US" b="1" dirty="0"/>
          </a:p>
        </p:txBody>
      </p:sp>
      <p:sp>
        <p:nvSpPr>
          <p:cNvPr id="18" name="矩形 17"/>
          <p:cNvSpPr/>
          <p:nvPr/>
        </p:nvSpPr>
        <p:spPr>
          <a:xfrm>
            <a:off x="3418414" y="2694991"/>
            <a:ext cx="312906" cy="369332"/>
          </a:xfrm>
          <a:prstGeom prst="rect">
            <a:avLst/>
          </a:prstGeom>
        </p:spPr>
        <p:txBody>
          <a:bodyPr wrap="none">
            <a:spAutoFit/>
          </a:bodyPr>
          <a:lstStyle/>
          <a:p>
            <a:r>
              <a:rPr kumimoji="1" lang="en-US" altLang="zh-CN" dirty="0"/>
              <a:t>0</a:t>
            </a:r>
            <a:endParaRPr lang="zh-CN" altLang="en-US" dirty="0"/>
          </a:p>
        </p:txBody>
      </p:sp>
      <p:cxnSp>
        <p:nvCxnSpPr>
          <p:cNvPr id="19" name="直线箭头连接符 18"/>
          <p:cNvCxnSpPr/>
          <p:nvPr/>
        </p:nvCxnSpPr>
        <p:spPr>
          <a:xfrm flipH="1">
            <a:off x="2874298" y="3170382"/>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flipH="1">
            <a:off x="2874298" y="3518580"/>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6618" y="2985325"/>
            <a:ext cx="1223412" cy="369332"/>
          </a:xfrm>
          <a:prstGeom prst="rect">
            <a:avLst/>
          </a:prstGeom>
        </p:spPr>
        <p:txBody>
          <a:bodyPr wrap="none">
            <a:spAutoFit/>
          </a:bodyPr>
          <a:lstStyle/>
          <a:p>
            <a:r>
              <a:rPr kumimoji="1" lang="en-US" altLang="zh-CN" dirty="0"/>
              <a:t>Read acct</a:t>
            </a:r>
            <a:endParaRPr lang="zh-CN" altLang="en-US" dirty="0"/>
          </a:p>
        </p:txBody>
      </p:sp>
      <p:sp>
        <p:nvSpPr>
          <p:cNvPr id="22" name="矩形 21"/>
          <p:cNvSpPr/>
          <p:nvPr/>
        </p:nvSpPr>
        <p:spPr>
          <a:xfrm>
            <a:off x="1519826" y="3327655"/>
            <a:ext cx="1223412" cy="369332"/>
          </a:xfrm>
          <a:prstGeom prst="rect">
            <a:avLst/>
          </a:prstGeom>
        </p:spPr>
        <p:txBody>
          <a:bodyPr wrap="none">
            <a:spAutoFit/>
          </a:bodyPr>
          <a:lstStyle/>
          <a:p>
            <a:r>
              <a:rPr kumimoji="1" lang="en-US" altLang="zh-CN" dirty="0"/>
              <a:t>Read acct</a:t>
            </a:r>
            <a:endParaRPr lang="zh-CN" altLang="en-US" dirty="0"/>
          </a:p>
        </p:txBody>
      </p:sp>
      <p:sp>
        <p:nvSpPr>
          <p:cNvPr id="23" name="矩形 22"/>
          <p:cNvSpPr/>
          <p:nvPr/>
        </p:nvSpPr>
        <p:spPr>
          <a:xfrm>
            <a:off x="3418414" y="2991903"/>
            <a:ext cx="312906" cy="369332"/>
          </a:xfrm>
          <a:prstGeom prst="rect">
            <a:avLst/>
          </a:prstGeom>
        </p:spPr>
        <p:txBody>
          <a:bodyPr wrap="square">
            <a:spAutoFit/>
          </a:bodyPr>
          <a:lstStyle/>
          <a:p>
            <a:r>
              <a:rPr kumimoji="1" lang="en-US" altLang="zh-CN" dirty="0"/>
              <a:t>0</a:t>
            </a:r>
            <a:endParaRPr lang="zh-CN" altLang="en-US" dirty="0"/>
          </a:p>
        </p:txBody>
      </p:sp>
      <p:sp>
        <p:nvSpPr>
          <p:cNvPr id="24" name="矩形 23"/>
          <p:cNvSpPr/>
          <p:nvPr/>
        </p:nvSpPr>
        <p:spPr>
          <a:xfrm>
            <a:off x="3418414" y="3276632"/>
            <a:ext cx="312906" cy="369332"/>
          </a:xfrm>
          <a:prstGeom prst="rect">
            <a:avLst/>
          </a:prstGeom>
        </p:spPr>
        <p:txBody>
          <a:bodyPr wrap="square">
            <a:spAutoFit/>
          </a:bodyPr>
          <a:lstStyle/>
          <a:p>
            <a:r>
              <a:rPr kumimoji="1" lang="en-US" altLang="zh-CN" dirty="0"/>
              <a:t>0</a:t>
            </a:r>
            <a:endParaRPr lang="zh-CN" altLang="en-US" dirty="0"/>
          </a:p>
        </p:txBody>
      </p:sp>
      <p:sp>
        <p:nvSpPr>
          <p:cNvPr id="25" name="矩形 24"/>
          <p:cNvSpPr/>
          <p:nvPr/>
        </p:nvSpPr>
        <p:spPr>
          <a:xfrm>
            <a:off x="148565" y="3645964"/>
            <a:ext cx="1133644" cy="369332"/>
          </a:xfrm>
          <a:prstGeom prst="rect">
            <a:avLst/>
          </a:prstGeom>
        </p:spPr>
        <p:txBody>
          <a:bodyPr wrap="none">
            <a:spAutoFit/>
          </a:bodyPr>
          <a:lstStyle/>
          <a:p>
            <a:r>
              <a:rPr kumimoji="1" lang="en-US" altLang="zh-CN" dirty="0"/>
              <a:t>Increase </a:t>
            </a:r>
            <a:endParaRPr lang="zh-CN" altLang="en-US" dirty="0"/>
          </a:p>
        </p:txBody>
      </p:sp>
      <p:sp>
        <p:nvSpPr>
          <p:cNvPr id="26" name="矩形 25"/>
          <p:cNvSpPr/>
          <p:nvPr/>
        </p:nvSpPr>
        <p:spPr>
          <a:xfrm>
            <a:off x="1576490" y="3942031"/>
            <a:ext cx="1133644" cy="369332"/>
          </a:xfrm>
          <a:prstGeom prst="rect">
            <a:avLst/>
          </a:prstGeom>
        </p:spPr>
        <p:txBody>
          <a:bodyPr wrap="none">
            <a:spAutoFit/>
          </a:bodyPr>
          <a:lstStyle/>
          <a:p>
            <a:r>
              <a:rPr kumimoji="1" lang="en-US" altLang="zh-CN" dirty="0"/>
              <a:t>Increase </a:t>
            </a:r>
            <a:endParaRPr lang="zh-CN" altLang="en-US" dirty="0"/>
          </a:p>
        </p:txBody>
      </p:sp>
      <p:sp>
        <p:nvSpPr>
          <p:cNvPr id="27" name="矩形 26"/>
          <p:cNvSpPr/>
          <p:nvPr/>
        </p:nvSpPr>
        <p:spPr>
          <a:xfrm>
            <a:off x="167522" y="4196081"/>
            <a:ext cx="1206421" cy="369332"/>
          </a:xfrm>
          <a:prstGeom prst="rect">
            <a:avLst/>
          </a:prstGeom>
        </p:spPr>
        <p:txBody>
          <a:bodyPr wrap="none">
            <a:spAutoFit/>
          </a:bodyPr>
          <a:lstStyle/>
          <a:p>
            <a:r>
              <a:rPr kumimoji="1" lang="en-US" altLang="zh-CN" dirty="0"/>
              <a:t>Write acct</a:t>
            </a:r>
            <a:endParaRPr lang="zh-CN" altLang="en-US" dirty="0"/>
          </a:p>
        </p:txBody>
      </p:sp>
      <p:sp>
        <p:nvSpPr>
          <p:cNvPr id="28" name="矩形 27"/>
          <p:cNvSpPr/>
          <p:nvPr/>
        </p:nvSpPr>
        <p:spPr>
          <a:xfrm>
            <a:off x="1528050" y="4493416"/>
            <a:ext cx="1206421" cy="369332"/>
          </a:xfrm>
          <a:prstGeom prst="rect">
            <a:avLst/>
          </a:prstGeom>
        </p:spPr>
        <p:txBody>
          <a:bodyPr wrap="none">
            <a:spAutoFit/>
          </a:bodyPr>
          <a:lstStyle/>
          <a:p>
            <a:r>
              <a:rPr kumimoji="1" lang="en-US" altLang="zh-CN" dirty="0"/>
              <a:t>Write acct</a:t>
            </a:r>
            <a:endParaRPr lang="zh-CN" altLang="en-US" dirty="0"/>
          </a:p>
        </p:txBody>
      </p:sp>
      <p:sp>
        <p:nvSpPr>
          <p:cNvPr id="29" name="矩形 28"/>
          <p:cNvSpPr/>
          <p:nvPr/>
        </p:nvSpPr>
        <p:spPr>
          <a:xfrm>
            <a:off x="3418414" y="3587941"/>
            <a:ext cx="312906" cy="369332"/>
          </a:xfrm>
          <a:prstGeom prst="rect">
            <a:avLst/>
          </a:prstGeom>
        </p:spPr>
        <p:txBody>
          <a:bodyPr wrap="square">
            <a:spAutoFit/>
          </a:bodyPr>
          <a:lstStyle/>
          <a:p>
            <a:r>
              <a:rPr kumimoji="1" lang="en-US" altLang="zh-CN" dirty="0"/>
              <a:t>0</a:t>
            </a:r>
            <a:endParaRPr lang="zh-CN" altLang="en-US" dirty="0"/>
          </a:p>
        </p:txBody>
      </p:sp>
      <p:sp>
        <p:nvSpPr>
          <p:cNvPr id="30" name="矩形 29"/>
          <p:cNvSpPr/>
          <p:nvPr/>
        </p:nvSpPr>
        <p:spPr>
          <a:xfrm>
            <a:off x="3422248" y="3893582"/>
            <a:ext cx="312906" cy="369332"/>
          </a:xfrm>
          <a:prstGeom prst="rect">
            <a:avLst/>
          </a:prstGeom>
        </p:spPr>
        <p:txBody>
          <a:bodyPr wrap="square">
            <a:spAutoFit/>
          </a:bodyPr>
          <a:lstStyle/>
          <a:p>
            <a:r>
              <a:rPr kumimoji="1" lang="en-US" altLang="zh-CN" dirty="0"/>
              <a:t>0</a:t>
            </a:r>
            <a:endParaRPr lang="zh-CN" altLang="en-US" dirty="0"/>
          </a:p>
        </p:txBody>
      </p:sp>
      <p:sp>
        <p:nvSpPr>
          <p:cNvPr id="31" name="矩形 30"/>
          <p:cNvSpPr/>
          <p:nvPr/>
        </p:nvSpPr>
        <p:spPr>
          <a:xfrm>
            <a:off x="3345272" y="4202824"/>
            <a:ext cx="459190" cy="369332"/>
          </a:xfrm>
          <a:prstGeom prst="rect">
            <a:avLst/>
          </a:prstGeom>
        </p:spPr>
        <p:txBody>
          <a:bodyPr wrap="square">
            <a:spAutoFit/>
          </a:bodyPr>
          <a:lstStyle/>
          <a:p>
            <a:r>
              <a:rPr kumimoji="1" lang="en-US" altLang="zh-CN" dirty="0"/>
              <a:t>10</a:t>
            </a:r>
            <a:endParaRPr lang="zh-CN" altLang="en-US" dirty="0"/>
          </a:p>
        </p:txBody>
      </p:sp>
      <p:sp>
        <p:nvSpPr>
          <p:cNvPr id="32" name="矩形 31"/>
          <p:cNvSpPr/>
          <p:nvPr/>
        </p:nvSpPr>
        <p:spPr>
          <a:xfrm>
            <a:off x="3345272" y="4498095"/>
            <a:ext cx="459190" cy="369332"/>
          </a:xfrm>
          <a:prstGeom prst="rect">
            <a:avLst/>
          </a:prstGeom>
        </p:spPr>
        <p:txBody>
          <a:bodyPr wrap="square">
            <a:spAutoFit/>
          </a:bodyPr>
          <a:lstStyle/>
          <a:p>
            <a:r>
              <a:rPr kumimoji="1" lang="en-US" altLang="zh-CN" b="1" dirty="0">
                <a:solidFill>
                  <a:srgbClr val="C00000"/>
                </a:solidFill>
              </a:rPr>
              <a:t>10</a:t>
            </a:r>
            <a:endParaRPr lang="zh-CN" altLang="en-US" b="1" dirty="0">
              <a:solidFill>
                <a:srgbClr val="C00000"/>
              </a:solidFill>
            </a:endParaRPr>
          </a:p>
        </p:txBody>
      </p:sp>
      <p:cxnSp>
        <p:nvCxnSpPr>
          <p:cNvPr id="33" name="直线箭头连接符 32"/>
          <p:cNvCxnSpPr/>
          <p:nvPr/>
        </p:nvCxnSpPr>
        <p:spPr>
          <a:xfrm flipH="1">
            <a:off x="2874298" y="4387490"/>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a:off x="2874298" y="4720665"/>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670075"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36" name="矩形 35"/>
          <p:cNvSpPr/>
          <p:nvPr/>
        </p:nvSpPr>
        <p:spPr>
          <a:xfrm>
            <a:off x="6091588"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37" name="矩形 36"/>
          <p:cNvSpPr/>
          <p:nvPr/>
        </p:nvSpPr>
        <p:spPr>
          <a:xfrm>
            <a:off x="7532120" y="2353444"/>
            <a:ext cx="1454244" cy="369332"/>
          </a:xfrm>
          <a:prstGeom prst="rect">
            <a:avLst/>
          </a:prstGeom>
        </p:spPr>
        <p:txBody>
          <a:bodyPr wrap="none">
            <a:spAutoFit/>
          </a:bodyPr>
          <a:lstStyle/>
          <a:p>
            <a:r>
              <a:rPr kumimoji="1" lang="en-US" altLang="zh-CN" b="1" dirty="0"/>
              <a:t>Bank[Alice]</a:t>
            </a:r>
            <a:endParaRPr lang="zh-CN" altLang="en-US" b="1" dirty="0"/>
          </a:p>
        </p:txBody>
      </p:sp>
      <p:cxnSp>
        <p:nvCxnSpPr>
          <p:cNvPr id="38" name="直线连接符 37"/>
          <p:cNvCxnSpPr/>
          <p:nvPr/>
        </p:nvCxnSpPr>
        <p:spPr>
          <a:xfrm>
            <a:off x="4455938" y="2404988"/>
            <a:ext cx="0" cy="3636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右箭头 38"/>
          <p:cNvSpPr/>
          <p:nvPr/>
        </p:nvSpPr>
        <p:spPr>
          <a:xfrm>
            <a:off x="4397095" y="2400043"/>
            <a:ext cx="315595" cy="285446"/>
          </a:xfrm>
          <a:prstGeom prst="rightArrow">
            <a:avLst/>
          </a:prstGeom>
          <a:solidFill>
            <a:schemeClr val="bg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p:cNvSpPr/>
          <p:nvPr/>
        </p:nvSpPr>
        <p:spPr>
          <a:xfrm>
            <a:off x="8102789" y="2615993"/>
            <a:ext cx="312906" cy="369332"/>
          </a:xfrm>
          <a:prstGeom prst="rect">
            <a:avLst/>
          </a:prstGeom>
        </p:spPr>
        <p:txBody>
          <a:bodyPr wrap="none">
            <a:spAutoFit/>
          </a:bodyPr>
          <a:lstStyle/>
          <a:p>
            <a:r>
              <a:rPr kumimoji="1" lang="en-US" altLang="zh-CN" dirty="0"/>
              <a:t>0</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Use locking to achieve before-or-after: </a:t>
            </a:r>
            <a:r>
              <a:rPr kumimoji="1" lang="en-US" altLang="zh-CN" dirty="0"/>
              <a:t>global lock</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12" name="矩形 11"/>
          <p:cNvSpPr/>
          <p:nvPr/>
        </p:nvSpPr>
        <p:spPr>
          <a:xfrm>
            <a:off x="440093" y="1205859"/>
            <a:ext cx="3240360"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13" name="矩形 12"/>
          <p:cNvSpPr/>
          <p:nvPr/>
        </p:nvSpPr>
        <p:spPr>
          <a:xfrm>
            <a:off x="4673997" y="998220"/>
            <a:ext cx="4261318" cy="1200329"/>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lock</a:t>
            </a:r>
            <a:r>
              <a:rPr lang="en-US" altLang="zh-CN" dirty="0">
                <a:solidFill>
                  <a:prstClr val="black"/>
                </a:solidFill>
                <a:latin typeface="Consolas" panose="020B0609020204030204" pitchFamily="49" charset="0"/>
                <a:ea typeface="楷体" panose="02010609060101010101" charset="-122"/>
                <a:cs typeface="Courier"/>
              </a:rPr>
              <a:t>, acct, amt):</a:t>
            </a:r>
            <a:endParaRPr lang="en-US" altLang="zh-CN" dirty="0">
              <a:solidFill>
                <a:prstClr val="black"/>
              </a:solidFill>
              <a:latin typeface="Consolas" panose="020B0609020204030204" pitchFamily="49" charset="0"/>
              <a:ea typeface="楷体" panose="02010609060101010101" charset="-122"/>
              <a:cs typeface="Courier"/>
            </a:endParaRPr>
          </a:p>
          <a:p>
            <a:r>
              <a:rPr lang="en-US" altLang="zh-CN" dirty="0">
                <a:solidFill>
                  <a:prstClr val="black"/>
                </a:solidFill>
                <a:latin typeface="Consolas" panose="020B0609020204030204" pitchFamily="49" charset="0"/>
                <a:ea typeface="楷体" panose="02010609060101010101" charset="-122"/>
                <a:cs typeface="Courier"/>
              </a:rPr>
              <a:t>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acquire(lock)</a:t>
            </a:r>
            <a:endParaRPr lang="en-US" altLang="zh-CN" dirty="0">
              <a:solidFill>
                <a:prstClr val="black"/>
              </a:solidFill>
              <a:highlight>
                <a:srgbClr val="FFFF00"/>
              </a:highlight>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a:t>
            </a:r>
            <a:r>
              <a:rPr lang="is-IS" altLang="zh-CN" dirty="0">
                <a:solidFill>
                  <a:prstClr val="black"/>
                </a:solidFill>
                <a:highlight>
                  <a:srgbClr val="FFFF00"/>
                </a:highlight>
                <a:latin typeface="Consolas" panose="020B0609020204030204" pitchFamily="49" charset="0"/>
                <a:ea typeface="楷体" panose="02010609060101010101" charset="-122"/>
                <a:cs typeface="Courier"/>
              </a:rPr>
              <a:t>release(lock)</a:t>
            </a:r>
            <a:endParaRPr lang="is-IS" altLang="zh-CN" dirty="0">
              <a:solidFill>
                <a:prstClr val="black"/>
              </a:solidFill>
              <a:highlight>
                <a:srgbClr val="FFFF00"/>
              </a:highlight>
              <a:latin typeface="Consolas" panose="020B0609020204030204" pitchFamily="49" charset="0"/>
              <a:ea typeface="楷体" panose="02010609060101010101" charset="-122"/>
              <a:cs typeface="Courier"/>
            </a:endParaRPr>
          </a:p>
        </p:txBody>
      </p:sp>
      <p:sp>
        <p:nvSpPr>
          <p:cNvPr id="14" name="右箭头 13"/>
          <p:cNvSpPr/>
          <p:nvPr/>
        </p:nvSpPr>
        <p:spPr>
          <a:xfrm>
            <a:off x="3901649" y="1303913"/>
            <a:ext cx="432048" cy="450221"/>
          </a:xfrm>
          <a:prstGeom prst="rightArrow">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142153"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16" name="矩形 15"/>
          <p:cNvSpPr/>
          <p:nvPr/>
        </p:nvSpPr>
        <p:spPr>
          <a:xfrm>
            <a:off x="1563666"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17" name="矩形 16"/>
          <p:cNvSpPr/>
          <p:nvPr/>
        </p:nvSpPr>
        <p:spPr>
          <a:xfrm>
            <a:off x="3004198" y="2353444"/>
            <a:ext cx="1454244" cy="369332"/>
          </a:xfrm>
          <a:prstGeom prst="rect">
            <a:avLst/>
          </a:prstGeom>
        </p:spPr>
        <p:txBody>
          <a:bodyPr wrap="none">
            <a:spAutoFit/>
          </a:bodyPr>
          <a:lstStyle/>
          <a:p>
            <a:r>
              <a:rPr kumimoji="1" lang="en-US" altLang="zh-CN" b="1" dirty="0"/>
              <a:t>Bank[Alice]</a:t>
            </a:r>
            <a:endParaRPr lang="zh-CN" altLang="en-US" b="1" dirty="0"/>
          </a:p>
        </p:txBody>
      </p:sp>
      <p:sp>
        <p:nvSpPr>
          <p:cNvPr id="18" name="矩形 17"/>
          <p:cNvSpPr/>
          <p:nvPr/>
        </p:nvSpPr>
        <p:spPr>
          <a:xfrm>
            <a:off x="3418414" y="2694991"/>
            <a:ext cx="312906" cy="369332"/>
          </a:xfrm>
          <a:prstGeom prst="rect">
            <a:avLst/>
          </a:prstGeom>
        </p:spPr>
        <p:txBody>
          <a:bodyPr wrap="none">
            <a:spAutoFit/>
          </a:bodyPr>
          <a:lstStyle/>
          <a:p>
            <a:r>
              <a:rPr kumimoji="1" lang="en-US" altLang="zh-CN" dirty="0"/>
              <a:t>0</a:t>
            </a:r>
            <a:endParaRPr lang="zh-CN" altLang="en-US" dirty="0"/>
          </a:p>
        </p:txBody>
      </p:sp>
      <p:cxnSp>
        <p:nvCxnSpPr>
          <p:cNvPr id="19" name="直线箭头连接符 18"/>
          <p:cNvCxnSpPr/>
          <p:nvPr/>
        </p:nvCxnSpPr>
        <p:spPr>
          <a:xfrm flipH="1">
            <a:off x="2874298" y="3170382"/>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flipH="1">
            <a:off x="2874298" y="3518580"/>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6618" y="2985325"/>
            <a:ext cx="1223412" cy="369332"/>
          </a:xfrm>
          <a:prstGeom prst="rect">
            <a:avLst/>
          </a:prstGeom>
        </p:spPr>
        <p:txBody>
          <a:bodyPr wrap="none">
            <a:spAutoFit/>
          </a:bodyPr>
          <a:lstStyle/>
          <a:p>
            <a:r>
              <a:rPr kumimoji="1" lang="en-US" altLang="zh-CN" dirty="0"/>
              <a:t>Read acct</a:t>
            </a:r>
            <a:endParaRPr lang="zh-CN" altLang="en-US" dirty="0"/>
          </a:p>
        </p:txBody>
      </p:sp>
      <p:sp>
        <p:nvSpPr>
          <p:cNvPr id="22" name="矩形 21"/>
          <p:cNvSpPr/>
          <p:nvPr/>
        </p:nvSpPr>
        <p:spPr>
          <a:xfrm>
            <a:off x="1519826" y="3327655"/>
            <a:ext cx="1223412" cy="369332"/>
          </a:xfrm>
          <a:prstGeom prst="rect">
            <a:avLst/>
          </a:prstGeom>
        </p:spPr>
        <p:txBody>
          <a:bodyPr wrap="none">
            <a:spAutoFit/>
          </a:bodyPr>
          <a:lstStyle/>
          <a:p>
            <a:r>
              <a:rPr kumimoji="1" lang="en-US" altLang="zh-CN" dirty="0"/>
              <a:t>Read acct</a:t>
            </a:r>
            <a:endParaRPr lang="zh-CN" altLang="en-US" dirty="0"/>
          </a:p>
        </p:txBody>
      </p:sp>
      <p:sp>
        <p:nvSpPr>
          <p:cNvPr id="23" name="矩形 22"/>
          <p:cNvSpPr/>
          <p:nvPr/>
        </p:nvSpPr>
        <p:spPr>
          <a:xfrm>
            <a:off x="3418414" y="2991903"/>
            <a:ext cx="312906" cy="369332"/>
          </a:xfrm>
          <a:prstGeom prst="rect">
            <a:avLst/>
          </a:prstGeom>
        </p:spPr>
        <p:txBody>
          <a:bodyPr wrap="square">
            <a:spAutoFit/>
          </a:bodyPr>
          <a:lstStyle/>
          <a:p>
            <a:r>
              <a:rPr kumimoji="1" lang="en-US" altLang="zh-CN" dirty="0"/>
              <a:t>0</a:t>
            </a:r>
            <a:endParaRPr lang="zh-CN" altLang="en-US" dirty="0"/>
          </a:p>
        </p:txBody>
      </p:sp>
      <p:sp>
        <p:nvSpPr>
          <p:cNvPr id="24" name="矩形 23"/>
          <p:cNvSpPr/>
          <p:nvPr/>
        </p:nvSpPr>
        <p:spPr>
          <a:xfrm>
            <a:off x="3418414" y="3276632"/>
            <a:ext cx="312906" cy="369332"/>
          </a:xfrm>
          <a:prstGeom prst="rect">
            <a:avLst/>
          </a:prstGeom>
        </p:spPr>
        <p:txBody>
          <a:bodyPr wrap="square">
            <a:spAutoFit/>
          </a:bodyPr>
          <a:lstStyle/>
          <a:p>
            <a:r>
              <a:rPr kumimoji="1" lang="en-US" altLang="zh-CN" dirty="0"/>
              <a:t>0</a:t>
            </a:r>
            <a:endParaRPr lang="zh-CN" altLang="en-US" dirty="0"/>
          </a:p>
        </p:txBody>
      </p:sp>
      <p:sp>
        <p:nvSpPr>
          <p:cNvPr id="25" name="矩形 24"/>
          <p:cNvSpPr/>
          <p:nvPr/>
        </p:nvSpPr>
        <p:spPr>
          <a:xfrm>
            <a:off x="148565" y="3645964"/>
            <a:ext cx="1133644" cy="369332"/>
          </a:xfrm>
          <a:prstGeom prst="rect">
            <a:avLst/>
          </a:prstGeom>
        </p:spPr>
        <p:txBody>
          <a:bodyPr wrap="none">
            <a:spAutoFit/>
          </a:bodyPr>
          <a:lstStyle/>
          <a:p>
            <a:r>
              <a:rPr kumimoji="1" lang="en-US" altLang="zh-CN" dirty="0"/>
              <a:t>Increase </a:t>
            </a:r>
            <a:endParaRPr lang="zh-CN" altLang="en-US" dirty="0"/>
          </a:p>
        </p:txBody>
      </p:sp>
      <p:sp>
        <p:nvSpPr>
          <p:cNvPr id="26" name="矩形 25"/>
          <p:cNvSpPr/>
          <p:nvPr/>
        </p:nvSpPr>
        <p:spPr>
          <a:xfrm>
            <a:off x="1576490" y="3942031"/>
            <a:ext cx="1133644" cy="369332"/>
          </a:xfrm>
          <a:prstGeom prst="rect">
            <a:avLst/>
          </a:prstGeom>
        </p:spPr>
        <p:txBody>
          <a:bodyPr wrap="none">
            <a:spAutoFit/>
          </a:bodyPr>
          <a:lstStyle/>
          <a:p>
            <a:r>
              <a:rPr kumimoji="1" lang="en-US" altLang="zh-CN" dirty="0"/>
              <a:t>Increase </a:t>
            </a:r>
            <a:endParaRPr lang="zh-CN" altLang="en-US" dirty="0"/>
          </a:p>
        </p:txBody>
      </p:sp>
      <p:sp>
        <p:nvSpPr>
          <p:cNvPr id="27" name="矩形 26"/>
          <p:cNvSpPr/>
          <p:nvPr/>
        </p:nvSpPr>
        <p:spPr>
          <a:xfrm>
            <a:off x="167522" y="4196081"/>
            <a:ext cx="1206421" cy="369332"/>
          </a:xfrm>
          <a:prstGeom prst="rect">
            <a:avLst/>
          </a:prstGeom>
        </p:spPr>
        <p:txBody>
          <a:bodyPr wrap="none">
            <a:spAutoFit/>
          </a:bodyPr>
          <a:lstStyle/>
          <a:p>
            <a:r>
              <a:rPr kumimoji="1" lang="en-US" altLang="zh-CN" dirty="0"/>
              <a:t>Write acct</a:t>
            </a:r>
            <a:endParaRPr lang="zh-CN" altLang="en-US" dirty="0"/>
          </a:p>
        </p:txBody>
      </p:sp>
      <p:sp>
        <p:nvSpPr>
          <p:cNvPr id="28" name="矩形 27"/>
          <p:cNvSpPr/>
          <p:nvPr/>
        </p:nvSpPr>
        <p:spPr>
          <a:xfrm>
            <a:off x="1528050" y="4493416"/>
            <a:ext cx="1206421" cy="369332"/>
          </a:xfrm>
          <a:prstGeom prst="rect">
            <a:avLst/>
          </a:prstGeom>
        </p:spPr>
        <p:txBody>
          <a:bodyPr wrap="none">
            <a:spAutoFit/>
          </a:bodyPr>
          <a:lstStyle/>
          <a:p>
            <a:r>
              <a:rPr kumimoji="1" lang="en-US" altLang="zh-CN" dirty="0"/>
              <a:t>Write acct</a:t>
            </a:r>
            <a:endParaRPr lang="zh-CN" altLang="en-US" dirty="0"/>
          </a:p>
        </p:txBody>
      </p:sp>
      <p:sp>
        <p:nvSpPr>
          <p:cNvPr id="29" name="矩形 28"/>
          <p:cNvSpPr/>
          <p:nvPr/>
        </p:nvSpPr>
        <p:spPr>
          <a:xfrm>
            <a:off x="3418414" y="3587941"/>
            <a:ext cx="312906" cy="369332"/>
          </a:xfrm>
          <a:prstGeom prst="rect">
            <a:avLst/>
          </a:prstGeom>
        </p:spPr>
        <p:txBody>
          <a:bodyPr wrap="square">
            <a:spAutoFit/>
          </a:bodyPr>
          <a:lstStyle/>
          <a:p>
            <a:r>
              <a:rPr kumimoji="1" lang="en-US" altLang="zh-CN" dirty="0"/>
              <a:t>0</a:t>
            </a:r>
            <a:endParaRPr lang="zh-CN" altLang="en-US" dirty="0"/>
          </a:p>
        </p:txBody>
      </p:sp>
      <p:sp>
        <p:nvSpPr>
          <p:cNvPr id="30" name="矩形 29"/>
          <p:cNvSpPr/>
          <p:nvPr/>
        </p:nvSpPr>
        <p:spPr>
          <a:xfrm>
            <a:off x="3422248" y="3893582"/>
            <a:ext cx="312906" cy="369332"/>
          </a:xfrm>
          <a:prstGeom prst="rect">
            <a:avLst/>
          </a:prstGeom>
        </p:spPr>
        <p:txBody>
          <a:bodyPr wrap="square">
            <a:spAutoFit/>
          </a:bodyPr>
          <a:lstStyle/>
          <a:p>
            <a:r>
              <a:rPr kumimoji="1" lang="en-US" altLang="zh-CN" dirty="0"/>
              <a:t>0</a:t>
            </a:r>
            <a:endParaRPr lang="zh-CN" altLang="en-US" dirty="0"/>
          </a:p>
        </p:txBody>
      </p:sp>
      <p:sp>
        <p:nvSpPr>
          <p:cNvPr id="31" name="矩形 30"/>
          <p:cNvSpPr/>
          <p:nvPr/>
        </p:nvSpPr>
        <p:spPr>
          <a:xfrm>
            <a:off x="3345272" y="4202824"/>
            <a:ext cx="459190" cy="369332"/>
          </a:xfrm>
          <a:prstGeom prst="rect">
            <a:avLst/>
          </a:prstGeom>
        </p:spPr>
        <p:txBody>
          <a:bodyPr wrap="square">
            <a:spAutoFit/>
          </a:bodyPr>
          <a:lstStyle/>
          <a:p>
            <a:r>
              <a:rPr kumimoji="1" lang="en-US" altLang="zh-CN" dirty="0"/>
              <a:t>10</a:t>
            </a:r>
            <a:endParaRPr lang="zh-CN" altLang="en-US" dirty="0"/>
          </a:p>
        </p:txBody>
      </p:sp>
      <p:sp>
        <p:nvSpPr>
          <p:cNvPr id="32" name="矩形 31"/>
          <p:cNvSpPr/>
          <p:nvPr/>
        </p:nvSpPr>
        <p:spPr>
          <a:xfrm>
            <a:off x="3345272" y="4498095"/>
            <a:ext cx="459190" cy="369332"/>
          </a:xfrm>
          <a:prstGeom prst="rect">
            <a:avLst/>
          </a:prstGeom>
        </p:spPr>
        <p:txBody>
          <a:bodyPr wrap="square">
            <a:spAutoFit/>
          </a:bodyPr>
          <a:lstStyle/>
          <a:p>
            <a:r>
              <a:rPr kumimoji="1" lang="en-US" altLang="zh-CN" b="1" dirty="0">
                <a:solidFill>
                  <a:srgbClr val="C00000"/>
                </a:solidFill>
              </a:rPr>
              <a:t>10</a:t>
            </a:r>
            <a:endParaRPr lang="zh-CN" altLang="en-US" b="1" dirty="0">
              <a:solidFill>
                <a:srgbClr val="C00000"/>
              </a:solidFill>
            </a:endParaRPr>
          </a:p>
        </p:txBody>
      </p:sp>
      <p:cxnSp>
        <p:nvCxnSpPr>
          <p:cNvPr id="33" name="直线箭头连接符 32"/>
          <p:cNvCxnSpPr/>
          <p:nvPr/>
        </p:nvCxnSpPr>
        <p:spPr>
          <a:xfrm flipH="1">
            <a:off x="2874298" y="4387490"/>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a:off x="2874298" y="4720665"/>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670075"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36" name="矩形 35"/>
          <p:cNvSpPr/>
          <p:nvPr/>
        </p:nvSpPr>
        <p:spPr>
          <a:xfrm>
            <a:off x="6091588"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37" name="矩形 36"/>
          <p:cNvSpPr/>
          <p:nvPr/>
        </p:nvSpPr>
        <p:spPr>
          <a:xfrm>
            <a:off x="7532120" y="2353444"/>
            <a:ext cx="1454244" cy="369332"/>
          </a:xfrm>
          <a:prstGeom prst="rect">
            <a:avLst/>
          </a:prstGeom>
        </p:spPr>
        <p:txBody>
          <a:bodyPr wrap="none">
            <a:spAutoFit/>
          </a:bodyPr>
          <a:lstStyle/>
          <a:p>
            <a:r>
              <a:rPr kumimoji="1" lang="en-US" altLang="zh-CN" b="1" dirty="0"/>
              <a:t>Bank[Alice]</a:t>
            </a:r>
            <a:endParaRPr lang="zh-CN" altLang="en-US" b="1" dirty="0"/>
          </a:p>
        </p:txBody>
      </p:sp>
      <p:cxnSp>
        <p:nvCxnSpPr>
          <p:cNvPr id="38" name="直线连接符 37"/>
          <p:cNvCxnSpPr/>
          <p:nvPr/>
        </p:nvCxnSpPr>
        <p:spPr>
          <a:xfrm>
            <a:off x="4455938" y="2404988"/>
            <a:ext cx="0" cy="3636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右箭头 38"/>
          <p:cNvSpPr/>
          <p:nvPr/>
        </p:nvSpPr>
        <p:spPr>
          <a:xfrm>
            <a:off x="4397095" y="2400043"/>
            <a:ext cx="315595" cy="285446"/>
          </a:xfrm>
          <a:prstGeom prst="rightArrow">
            <a:avLst/>
          </a:prstGeom>
          <a:solidFill>
            <a:schemeClr val="bg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p:cNvSpPr/>
          <p:nvPr/>
        </p:nvSpPr>
        <p:spPr>
          <a:xfrm>
            <a:off x="8102789" y="2615993"/>
            <a:ext cx="312906" cy="369332"/>
          </a:xfrm>
          <a:prstGeom prst="rect">
            <a:avLst/>
          </a:prstGeom>
        </p:spPr>
        <p:txBody>
          <a:bodyPr wrap="none">
            <a:spAutoFit/>
          </a:bodyPr>
          <a:lstStyle/>
          <a:p>
            <a:r>
              <a:rPr kumimoji="1" lang="en-US" altLang="zh-CN" dirty="0"/>
              <a:t>0</a:t>
            </a:r>
            <a:endParaRPr lang="zh-CN" altLang="en-US" dirty="0"/>
          </a:p>
        </p:txBody>
      </p:sp>
      <p:sp>
        <p:nvSpPr>
          <p:cNvPr id="41" name="矩形 40"/>
          <p:cNvSpPr/>
          <p:nvPr/>
        </p:nvSpPr>
        <p:spPr>
          <a:xfrm>
            <a:off x="4514782" y="2984938"/>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43" name="矩形 42"/>
          <p:cNvSpPr/>
          <p:nvPr/>
        </p:nvSpPr>
        <p:spPr>
          <a:xfrm>
            <a:off x="8102789" y="2991903"/>
            <a:ext cx="312906" cy="369332"/>
          </a:xfrm>
          <a:prstGeom prst="rect">
            <a:avLst/>
          </a:prstGeom>
        </p:spPr>
        <p:txBody>
          <a:bodyPr wrap="none">
            <a:spAutoFit/>
          </a:bodyPr>
          <a:lstStyle/>
          <a:p>
            <a:r>
              <a:rPr kumimoji="1" lang="en-US" altLang="zh-CN" dirty="0"/>
              <a:t>0</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Review: </a:t>
            </a:r>
            <a:r>
              <a:rPr kumimoji="1" lang="en-GB" altLang="zh-CN" dirty="0"/>
              <a:t>All-or-Nothing atomicity </a:t>
            </a:r>
            <a:r>
              <a:rPr kumimoji="1" lang="en-US" altLang="zh-CN" dirty="0"/>
              <a:t> </a:t>
            </a:r>
            <a:endParaRPr kumimoji="1" lang="zh-CN" altLang="en-US" dirty="0"/>
          </a:p>
        </p:txBody>
      </p:sp>
      <p:sp>
        <p:nvSpPr>
          <p:cNvPr id="3" name="内容占位符 2"/>
          <p:cNvSpPr>
            <a:spLocks noGrp="1"/>
          </p:cNvSpPr>
          <p:nvPr>
            <p:ph idx="1"/>
          </p:nvPr>
        </p:nvSpPr>
        <p:spPr>
          <a:xfrm>
            <a:off x="302840" y="1129308"/>
            <a:ext cx="8229600" cy="4356826"/>
          </a:xfrm>
        </p:spPr>
        <p:txBody>
          <a:bodyPr>
            <a:normAutofit/>
          </a:bodyPr>
          <a:lstStyle/>
          <a:p>
            <a:r>
              <a:rPr kumimoji="1" lang="en-US" altLang="zh-CN" dirty="0"/>
              <a:t>An action is atomic if it</a:t>
            </a:r>
            <a:r>
              <a:rPr kumimoji="1" lang="zh-CN" altLang="en-US" dirty="0"/>
              <a:t> </a:t>
            </a:r>
            <a:r>
              <a:rPr kumimoji="1" lang="en-US" altLang="zh-CN" dirty="0"/>
              <a:t>happens </a:t>
            </a:r>
            <a:r>
              <a:rPr kumimoji="1" lang="en-US" altLang="zh-CN" dirty="0">
                <a:solidFill>
                  <a:srgbClr val="FF0000"/>
                </a:solidFill>
              </a:rPr>
              <a:t>completely or not at all(</a:t>
            </a:r>
            <a:r>
              <a:rPr kumimoji="1" lang="zh-CN" altLang="en-US" dirty="0">
                <a:solidFill>
                  <a:srgbClr val="FF0000"/>
                </a:solidFill>
              </a:rPr>
              <a:t>取决于</a:t>
            </a:r>
            <a:r>
              <a:rPr kumimoji="1" lang="en-US" altLang="zh-CN" dirty="0">
                <a:solidFill>
                  <a:srgbClr val="FF0000"/>
                </a:solidFill>
              </a:rPr>
              <a:t>commit</a:t>
            </a:r>
            <a:r>
              <a:rPr kumimoji="1" lang="zh-CN" altLang="en-US" dirty="0">
                <a:solidFill>
                  <a:srgbClr val="FF0000"/>
                </a:solidFill>
              </a:rPr>
              <a:t>的时机以及</a:t>
            </a:r>
            <a:r>
              <a:rPr kumimoji="1" lang="en-US" altLang="zh-CN" dirty="0">
                <a:solidFill>
                  <a:srgbClr val="FF0000"/>
                </a:solidFill>
              </a:rPr>
              <a:t>crash</a:t>
            </a:r>
            <a:r>
              <a:rPr kumimoji="1" lang="zh-CN" altLang="en-US" dirty="0">
                <a:solidFill>
                  <a:srgbClr val="FF0000"/>
                </a:solidFill>
              </a:rPr>
              <a:t>的时机</a:t>
            </a:r>
            <a:r>
              <a:rPr kumimoji="1" lang="en-US" altLang="zh-CN" dirty="0">
                <a:solidFill>
                  <a:srgbClr val="FF0000"/>
                </a:solidFill>
              </a:rPr>
              <a:t>)</a:t>
            </a:r>
            <a:endParaRPr kumimoji="1" lang="en-US" altLang="zh-CN" dirty="0"/>
          </a:p>
          <a:p>
            <a:pPr lvl="1"/>
            <a:r>
              <a:rPr kumimoji="1" lang="en-US" altLang="zh-CN" dirty="0"/>
              <a:t>Action is an abstraction, can contain many operations </a:t>
            </a:r>
            <a:endParaRPr kumimoji="1" lang="en-US" altLang="zh-CN" dirty="0"/>
          </a:p>
          <a:p>
            <a:pPr lvl="2"/>
            <a:r>
              <a:rPr kumimoji="1" lang="en-US" altLang="zh-CN" sz="1800" dirty="0"/>
              <a:t>E.g., multiple disk writes, multiple memory reads/writes</a:t>
            </a:r>
            <a:endParaRPr kumimoji="1" lang="en-US" altLang="zh-CN" sz="1800" dirty="0"/>
          </a:p>
          <a:p>
            <a:r>
              <a:rPr kumimoji="1" lang="en-GB" altLang="zh-CN" dirty="0"/>
              <a:t>Atomicity makes it much easier to reason about failures</a:t>
            </a:r>
            <a:endParaRPr kumimoji="1" lang="en-GB" altLang="zh-CN" dirty="0"/>
          </a:p>
          <a:p>
            <a:pPr lvl="1"/>
            <a:r>
              <a:rPr kumimoji="1" lang="en-GB" altLang="zh-CN" dirty="0"/>
              <a:t>Need to think about the consequences of the action happening or not happening, but not about the action </a:t>
            </a:r>
            <a:r>
              <a:rPr kumimoji="1" lang="en-GB" altLang="zh-CN" b="1" i="1" dirty="0">
                <a:solidFill>
                  <a:srgbClr val="BE384B"/>
                </a:solidFill>
              </a:rPr>
              <a:t>partially</a:t>
            </a:r>
            <a:r>
              <a:rPr kumimoji="1" lang="en-GB" altLang="zh-CN" dirty="0"/>
              <a:t> happening </a:t>
            </a:r>
            <a:endParaRPr kumimoji="1" lang="en-GB" altLang="zh-CN" dirty="0"/>
          </a:p>
          <a:p>
            <a:r>
              <a:rPr kumimoji="1" lang="en-US" altLang="zh-CN" dirty="0"/>
              <a:t>An action can be a group of other atomic actions </a:t>
            </a:r>
            <a:endParaRPr kumimoji="1" lang="en-US" altLang="zh-CN" dirty="0"/>
          </a:p>
          <a:p>
            <a:pPr lvl="1"/>
            <a:r>
              <a:rPr kumimoji="1" lang="en-US" altLang="zh-CN" dirty="0"/>
              <a:t>Under certain scenarios, a group of action is not atomic even all its sub-op is atomic! E.g., write the disk page containing record A</a:t>
            </a:r>
            <a:endParaRPr kumimoji="1" lang="en-US" altLang="zh-CN" dirty="0"/>
          </a:p>
          <a:p>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Use locking to achieve before-or-after: </a:t>
            </a:r>
            <a:r>
              <a:rPr kumimoji="1" lang="en-US" altLang="zh-CN" dirty="0"/>
              <a:t>global lock</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12" name="矩形 11"/>
          <p:cNvSpPr/>
          <p:nvPr/>
        </p:nvSpPr>
        <p:spPr>
          <a:xfrm>
            <a:off x="440093" y="1205859"/>
            <a:ext cx="3240360"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13" name="矩形 12"/>
          <p:cNvSpPr/>
          <p:nvPr/>
        </p:nvSpPr>
        <p:spPr>
          <a:xfrm>
            <a:off x="4673997" y="998220"/>
            <a:ext cx="4261318" cy="1200329"/>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lock</a:t>
            </a:r>
            <a:r>
              <a:rPr lang="en-US" altLang="zh-CN" dirty="0">
                <a:solidFill>
                  <a:prstClr val="black"/>
                </a:solidFill>
                <a:latin typeface="Consolas" panose="020B0609020204030204" pitchFamily="49" charset="0"/>
                <a:ea typeface="楷体" panose="02010609060101010101" charset="-122"/>
                <a:cs typeface="Courier"/>
              </a:rPr>
              <a:t>, acct, amt):</a:t>
            </a:r>
            <a:endParaRPr lang="en-US" altLang="zh-CN" dirty="0">
              <a:solidFill>
                <a:prstClr val="black"/>
              </a:solidFill>
              <a:latin typeface="Consolas" panose="020B0609020204030204" pitchFamily="49" charset="0"/>
              <a:ea typeface="楷体" panose="02010609060101010101" charset="-122"/>
              <a:cs typeface="Courier"/>
            </a:endParaRPr>
          </a:p>
          <a:p>
            <a:r>
              <a:rPr lang="en-US" altLang="zh-CN" dirty="0">
                <a:solidFill>
                  <a:prstClr val="black"/>
                </a:solidFill>
                <a:latin typeface="Consolas" panose="020B0609020204030204" pitchFamily="49" charset="0"/>
                <a:ea typeface="楷体" panose="02010609060101010101" charset="-122"/>
                <a:cs typeface="Courier"/>
              </a:rPr>
              <a:t>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acquire(lock)</a:t>
            </a:r>
            <a:endParaRPr lang="en-US" altLang="zh-CN" dirty="0">
              <a:solidFill>
                <a:prstClr val="black"/>
              </a:solidFill>
              <a:highlight>
                <a:srgbClr val="FFFF00"/>
              </a:highlight>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a:t>
            </a:r>
            <a:r>
              <a:rPr lang="is-IS" altLang="zh-CN" dirty="0">
                <a:solidFill>
                  <a:prstClr val="black"/>
                </a:solidFill>
                <a:highlight>
                  <a:srgbClr val="FFFF00"/>
                </a:highlight>
                <a:latin typeface="Consolas" panose="020B0609020204030204" pitchFamily="49" charset="0"/>
                <a:ea typeface="楷体" panose="02010609060101010101" charset="-122"/>
                <a:cs typeface="Courier"/>
              </a:rPr>
              <a:t>release(lock)</a:t>
            </a:r>
            <a:endParaRPr lang="is-IS" altLang="zh-CN" dirty="0">
              <a:solidFill>
                <a:prstClr val="black"/>
              </a:solidFill>
              <a:highlight>
                <a:srgbClr val="FFFF00"/>
              </a:highlight>
              <a:latin typeface="Consolas" panose="020B0609020204030204" pitchFamily="49" charset="0"/>
              <a:ea typeface="楷体" panose="02010609060101010101" charset="-122"/>
              <a:cs typeface="Courier"/>
            </a:endParaRPr>
          </a:p>
        </p:txBody>
      </p:sp>
      <p:sp>
        <p:nvSpPr>
          <p:cNvPr id="14" name="右箭头 13"/>
          <p:cNvSpPr/>
          <p:nvPr/>
        </p:nvSpPr>
        <p:spPr>
          <a:xfrm>
            <a:off x="3901649" y="1303913"/>
            <a:ext cx="432048" cy="450221"/>
          </a:xfrm>
          <a:prstGeom prst="rightArrow">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142153"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16" name="矩形 15"/>
          <p:cNvSpPr/>
          <p:nvPr/>
        </p:nvSpPr>
        <p:spPr>
          <a:xfrm>
            <a:off x="1563666"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17" name="矩形 16"/>
          <p:cNvSpPr/>
          <p:nvPr/>
        </p:nvSpPr>
        <p:spPr>
          <a:xfrm>
            <a:off x="3004198" y="2353444"/>
            <a:ext cx="1454244" cy="369332"/>
          </a:xfrm>
          <a:prstGeom prst="rect">
            <a:avLst/>
          </a:prstGeom>
        </p:spPr>
        <p:txBody>
          <a:bodyPr wrap="none">
            <a:spAutoFit/>
          </a:bodyPr>
          <a:lstStyle/>
          <a:p>
            <a:r>
              <a:rPr kumimoji="1" lang="en-US" altLang="zh-CN" b="1" dirty="0"/>
              <a:t>Bank[Alice]</a:t>
            </a:r>
            <a:endParaRPr lang="zh-CN" altLang="en-US" b="1" dirty="0"/>
          </a:p>
        </p:txBody>
      </p:sp>
      <p:sp>
        <p:nvSpPr>
          <p:cNvPr id="18" name="矩形 17"/>
          <p:cNvSpPr/>
          <p:nvPr/>
        </p:nvSpPr>
        <p:spPr>
          <a:xfrm>
            <a:off x="3418414" y="2694991"/>
            <a:ext cx="312906" cy="369332"/>
          </a:xfrm>
          <a:prstGeom prst="rect">
            <a:avLst/>
          </a:prstGeom>
        </p:spPr>
        <p:txBody>
          <a:bodyPr wrap="none">
            <a:spAutoFit/>
          </a:bodyPr>
          <a:lstStyle/>
          <a:p>
            <a:r>
              <a:rPr kumimoji="1" lang="en-US" altLang="zh-CN" dirty="0"/>
              <a:t>0</a:t>
            </a:r>
            <a:endParaRPr lang="zh-CN" altLang="en-US" dirty="0"/>
          </a:p>
        </p:txBody>
      </p:sp>
      <p:cxnSp>
        <p:nvCxnSpPr>
          <p:cNvPr id="19" name="直线箭头连接符 18"/>
          <p:cNvCxnSpPr/>
          <p:nvPr/>
        </p:nvCxnSpPr>
        <p:spPr>
          <a:xfrm flipH="1">
            <a:off x="2874298" y="3170382"/>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flipH="1">
            <a:off x="2874298" y="3518580"/>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6618" y="2985325"/>
            <a:ext cx="1223412" cy="369332"/>
          </a:xfrm>
          <a:prstGeom prst="rect">
            <a:avLst/>
          </a:prstGeom>
        </p:spPr>
        <p:txBody>
          <a:bodyPr wrap="none">
            <a:spAutoFit/>
          </a:bodyPr>
          <a:lstStyle/>
          <a:p>
            <a:r>
              <a:rPr kumimoji="1" lang="en-US" altLang="zh-CN" dirty="0"/>
              <a:t>Read acct</a:t>
            </a:r>
            <a:endParaRPr lang="zh-CN" altLang="en-US" dirty="0"/>
          </a:p>
        </p:txBody>
      </p:sp>
      <p:sp>
        <p:nvSpPr>
          <p:cNvPr id="22" name="矩形 21"/>
          <p:cNvSpPr/>
          <p:nvPr/>
        </p:nvSpPr>
        <p:spPr>
          <a:xfrm>
            <a:off x="1519826" y="3327655"/>
            <a:ext cx="1223412" cy="369332"/>
          </a:xfrm>
          <a:prstGeom prst="rect">
            <a:avLst/>
          </a:prstGeom>
        </p:spPr>
        <p:txBody>
          <a:bodyPr wrap="none">
            <a:spAutoFit/>
          </a:bodyPr>
          <a:lstStyle/>
          <a:p>
            <a:r>
              <a:rPr kumimoji="1" lang="en-US" altLang="zh-CN" dirty="0"/>
              <a:t>Read acct</a:t>
            </a:r>
            <a:endParaRPr lang="zh-CN" altLang="en-US" dirty="0"/>
          </a:p>
        </p:txBody>
      </p:sp>
      <p:sp>
        <p:nvSpPr>
          <p:cNvPr id="23" name="矩形 22"/>
          <p:cNvSpPr/>
          <p:nvPr/>
        </p:nvSpPr>
        <p:spPr>
          <a:xfrm>
            <a:off x="3418414" y="2991903"/>
            <a:ext cx="312906" cy="369332"/>
          </a:xfrm>
          <a:prstGeom prst="rect">
            <a:avLst/>
          </a:prstGeom>
        </p:spPr>
        <p:txBody>
          <a:bodyPr wrap="square">
            <a:spAutoFit/>
          </a:bodyPr>
          <a:lstStyle/>
          <a:p>
            <a:r>
              <a:rPr kumimoji="1" lang="en-US" altLang="zh-CN" dirty="0"/>
              <a:t>0</a:t>
            </a:r>
            <a:endParaRPr lang="zh-CN" altLang="en-US" dirty="0"/>
          </a:p>
        </p:txBody>
      </p:sp>
      <p:sp>
        <p:nvSpPr>
          <p:cNvPr id="24" name="矩形 23"/>
          <p:cNvSpPr/>
          <p:nvPr/>
        </p:nvSpPr>
        <p:spPr>
          <a:xfrm>
            <a:off x="3418414" y="3276632"/>
            <a:ext cx="312906" cy="369332"/>
          </a:xfrm>
          <a:prstGeom prst="rect">
            <a:avLst/>
          </a:prstGeom>
        </p:spPr>
        <p:txBody>
          <a:bodyPr wrap="square">
            <a:spAutoFit/>
          </a:bodyPr>
          <a:lstStyle/>
          <a:p>
            <a:r>
              <a:rPr kumimoji="1" lang="en-US" altLang="zh-CN" dirty="0"/>
              <a:t>0</a:t>
            </a:r>
            <a:endParaRPr lang="zh-CN" altLang="en-US" dirty="0"/>
          </a:p>
        </p:txBody>
      </p:sp>
      <p:sp>
        <p:nvSpPr>
          <p:cNvPr id="25" name="矩形 24"/>
          <p:cNvSpPr/>
          <p:nvPr/>
        </p:nvSpPr>
        <p:spPr>
          <a:xfrm>
            <a:off x="148565" y="3645964"/>
            <a:ext cx="1133644" cy="369332"/>
          </a:xfrm>
          <a:prstGeom prst="rect">
            <a:avLst/>
          </a:prstGeom>
        </p:spPr>
        <p:txBody>
          <a:bodyPr wrap="none">
            <a:spAutoFit/>
          </a:bodyPr>
          <a:lstStyle/>
          <a:p>
            <a:r>
              <a:rPr kumimoji="1" lang="en-US" altLang="zh-CN" dirty="0"/>
              <a:t>Increase </a:t>
            </a:r>
            <a:endParaRPr lang="zh-CN" altLang="en-US" dirty="0"/>
          </a:p>
        </p:txBody>
      </p:sp>
      <p:sp>
        <p:nvSpPr>
          <p:cNvPr id="26" name="矩形 25"/>
          <p:cNvSpPr/>
          <p:nvPr/>
        </p:nvSpPr>
        <p:spPr>
          <a:xfrm>
            <a:off x="1576490" y="3942031"/>
            <a:ext cx="1133644" cy="369332"/>
          </a:xfrm>
          <a:prstGeom prst="rect">
            <a:avLst/>
          </a:prstGeom>
        </p:spPr>
        <p:txBody>
          <a:bodyPr wrap="none">
            <a:spAutoFit/>
          </a:bodyPr>
          <a:lstStyle/>
          <a:p>
            <a:r>
              <a:rPr kumimoji="1" lang="en-US" altLang="zh-CN" dirty="0"/>
              <a:t>Increase </a:t>
            </a:r>
            <a:endParaRPr lang="zh-CN" altLang="en-US" dirty="0"/>
          </a:p>
        </p:txBody>
      </p:sp>
      <p:sp>
        <p:nvSpPr>
          <p:cNvPr id="27" name="矩形 26"/>
          <p:cNvSpPr/>
          <p:nvPr/>
        </p:nvSpPr>
        <p:spPr>
          <a:xfrm>
            <a:off x="167522" y="4196081"/>
            <a:ext cx="1206421" cy="369332"/>
          </a:xfrm>
          <a:prstGeom prst="rect">
            <a:avLst/>
          </a:prstGeom>
        </p:spPr>
        <p:txBody>
          <a:bodyPr wrap="none">
            <a:spAutoFit/>
          </a:bodyPr>
          <a:lstStyle/>
          <a:p>
            <a:r>
              <a:rPr kumimoji="1" lang="en-US" altLang="zh-CN" dirty="0"/>
              <a:t>Write acct</a:t>
            </a:r>
            <a:endParaRPr lang="zh-CN" altLang="en-US" dirty="0"/>
          </a:p>
        </p:txBody>
      </p:sp>
      <p:sp>
        <p:nvSpPr>
          <p:cNvPr id="28" name="矩形 27"/>
          <p:cNvSpPr/>
          <p:nvPr/>
        </p:nvSpPr>
        <p:spPr>
          <a:xfrm>
            <a:off x="1528050" y="4493416"/>
            <a:ext cx="1206421" cy="369332"/>
          </a:xfrm>
          <a:prstGeom prst="rect">
            <a:avLst/>
          </a:prstGeom>
        </p:spPr>
        <p:txBody>
          <a:bodyPr wrap="none">
            <a:spAutoFit/>
          </a:bodyPr>
          <a:lstStyle/>
          <a:p>
            <a:r>
              <a:rPr kumimoji="1" lang="en-US" altLang="zh-CN" dirty="0"/>
              <a:t>Write acct</a:t>
            </a:r>
            <a:endParaRPr lang="zh-CN" altLang="en-US" dirty="0"/>
          </a:p>
        </p:txBody>
      </p:sp>
      <p:sp>
        <p:nvSpPr>
          <p:cNvPr id="29" name="矩形 28"/>
          <p:cNvSpPr/>
          <p:nvPr/>
        </p:nvSpPr>
        <p:spPr>
          <a:xfrm>
            <a:off x="3418414" y="3587941"/>
            <a:ext cx="312906" cy="369332"/>
          </a:xfrm>
          <a:prstGeom prst="rect">
            <a:avLst/>
          </a:prstGeom>
        </p:spPr>
        <p:txBody>
          <a:bodyPr wrap="square">
            <a:spAutoFit/>
          </a:bodyPr>
          <a:lstStyle/>
          <a:p>
            <a:r>
              <a:rPr kumimoji="1" lang="en-US" altLang="zh-CN" dirty="0"/>
              <a:t>0</a:t>
            </a:r>
            <a:endParaRPr lang="zh-CN" altLang="en-US" dirty="0"/>
          </a:p>
        </p:txBody>
      </p:sp>
      <p:sp>
        <p:nvSpPr>
          <p:cNvPr id="30" name="矩形 29"/>
          <p:cNvSpPr/>
          <p:nvPr/>
        </p:nvSpPr>
        <p:spPr>
          <a:xfrm>
            <a:off x="3422248" y="3893582"/>
            <a:ext cx="312906" cy="369332"/>
          </a:xfrm>
          <a:prstGeom prst="rect">
            <a:avLst/>
          </a:prstGeom>
        </p:spPr>
        <p:txBody>
          <a:bodyPr wrap="square">
            <a:spAutoFit/>
          </a:bodyPr>
          <a:lstStyle/>
          <a:p>
            <a:r>
              <a:rPr kumimoji="1" lang="en-US" altLang="zh-CN" dirty="0"/>
              <a:t>0</a:t>
            </a:r>
            <a:endParaRPr lang="zh-CN" altLang="en-US" dirty="0"/>
          </a:p>
        </p:txBody>
      </p:sp>
      <p:sp>
        <p:nvSpPr>
          <p:cNvPr id="31" name="矩形 30"/>
          <p:cNvSpPr/>
          <p:nvPr/>
        </p:nvSpPr>
        <p:spPr>
          <a:xfrm>
            <a:off x="3345272" y="4202824"/>
            <a:ext cx="459190" cy="369332"/>
          </a:xfrm>
          <a:prstGeom prst="rect">
            <a:avLst/>
          </a:prstGeom>
        </p:spPr>
        <p:txBody>
          <a:bodyPr wrap="square">
            <a:spAutoFit/>
          </a:bodyPr>
          <a:lstStyle/>
          <a:p>
            <a:r>
              <a:rPr kumimoji="1" lang="en-US" altLang="zh-CN" dirty="0"/>
              <a:t>10</a:t>
            </a:r>
            <a:endParaRPr lang="zh-CN" altLang="en-US" dirty="0"/>
          </a:p>
        </p:txBody>
      </p:sp>
      <p:sp>
        <p:nvSpPr>
          <p:cNvPr id="32" name="矩形 31"/>
          <p:cNvSpPr/>
          <p:nvPr/>
        </p:nvSpPr>
        <p:spPr>
          <a:xfrm>
            <a:off x="3345272" y="4498095"/>
            <a:ext cx="459190" cy="369332"/>
          </a:xfrm>
          <a:prstGeom prst="rect">
            <a:avLst/>
          </a:prstGeom>
        </p:spPr>
        <p:txBody>
          <a:bodyPr wrap="square">
            <a:spAutoFit/>
          </a:bodyPr>
          <a:lstStyle/>
          <a:p>
            <a:r>
              <a:rPr kumimoji="1" lang="en-US" altLang="zh-CN" b="1" dirty="0">
                <a:solidFill>
                  <a:srgbClr val="C00000"/>
                </a:solidFill>
              </a:rPr>
              <a:t>10</a:t>
            </a:r>
            <a:endParaRPr lang="zh-CN" altLang="en-US" b="1" dirty="0">
              <a:solidFill>
                <a:srgbClr val="C00000"/>
              </a:solidFill>
            </a:endParaRPr>
          </a:p>
        </p:txBody>
      </p:sp>
      <p:cxnSp>
        <p:nvCxnSpPr>
          <p:cNvPr id="33" name="直线箭头连接符 32"/>
          <p:cNvCxnSpPr/>
          <p:nvPr/>
        </p:nvCxnSpPr>
        <p:spPr>
          <a:xfrm flipH="1">
            <a:off x="2874298" y="4387490"/>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a:off x="2874298" y="4720665"/>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670075"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36" name="矩形 35"/>
          <p:cNvSpPr/>
          <p:nvPr/>
        </p:nvSpPr>
        <p:spPr>
          <a:xfrm>
            <a:off x="6091588"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37" name="矩形 36"/>
          <p:cNvSpPr/>
          <p:nvPr/>
        </p:nvSpPr>
        <p:spPr>
          <a:xfrm>
            <a:off x="7532120" y="2353444"/>
            <a:ext cx="1454244" cy="369332"/>
          </a:xfrm>
          <a:prstGeom prst="rect">
            <a:avLst/>
          </a:prstGeom>
        </p:spPr>
        <p:txBody>
          <a:bodyPr wrap="none">
            <a:spAutoFit/>
          </a:bodyPr>
          <a:lstStyle/>
          <a:p>
            <a:r>
              <a:rPr kumimoji="1" lang="en-US" altLang="zh-CN" b="1" dirty="0"/>
              <a:t>Bank[Alice]</a:t>
            </a:r>
            <a:endParaRPr lang="zh-CN" altLang="en-US" b="1" dirty="0"/>
          </a:p>
        </p:txBody>
      </p:sp>
      <p:cxnSp>
        <p:nvCxnSpPr>
          <p:cNvPr id="38" name="直线连接符 37"/>
          <p:cNvCxnSpPr/>
          <p:nvPr/>
        </p:nvCxnSpPr>
        <p:spPr>
          <a:xfrm>
            <a:off x="4455938" y="2404988"/>
            <a:ext cx="0" cy="3636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右箭头 38"/>
          <p:cNvSpPr/>
          <p:nvPr/>
        </p:nvSpPr>
        <p:spPr>
          <a:xfrm>
            <a:off x="4397095" y="2400043"/>
            <a:ext cx="315595" cy="285446"/>
          </a:xfrm>
          <a:prstGeom prst="rightArrow">
            <a:avLst/>
          </a:prstGeom>
          <a:solidFill>
            <a:schemeClr val="bg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p:cNvSpPr/>
          <p:nvPr/>
        </p:nvSpPr>
        <p:spPr>
          <a:xfrm>
            <a:off x="8102789" y="2615993"/>
            <a:ext cx="312906" cy="369332"/>
          </a:xfrm>
          <a:prstGeom prst="rect">
            <a:avLst/>
          </a:prstGeom>
        </p:spPr>
        <p:txBody>
          <a:bodyPr wrap="none">
            <a:spAutoFit/>
          </a:bodyPr>
          <a:lstStyle/>
          <a:p>
            <a:r>
              <a:rPr kumimoji="1" lang="en-US" altLang="zh-CN" dirty="0"/>
              <a:t>0</a:t>
            </a:r>
            <a:endParaRPr lang="zh-CN" altLang="en-US" dirty="0"/>
          </a:p>
        </p:txBody>
      </p:sp>
      <p:sp>
        <p:nvSpPr>
          <p:cNvPr id="41" name="矩形 40"/>
          <p:cNvSpPr/>
          <p:nvPr/>
        </p:nvSpPr>
        <p:spPr>
          <a:xfrm>
            <a:off x="4514782" y="2984938"/>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43" name="矩形 42"/>
          <p:cNvSpPr/>
          <p:nvPr/>
        </p:nvSpPr>
        <p:spPr>
          <a:xfrm>
            <a:off x="8102789" y="2991903"/>
            <a:ext cx="312906" cy="369332"/>
          </a:xfrm>
          <a:prstGeom prst="rect">
            <a:avLst/>
          </a:prstGeom>
        </p:spPr>
        <p:txBody>
          <a:bodyPr wrap="none">
            <a:spAutoFit/>
          </a:bodyPr>
          <a:lstStyle/>
          <a:p>
            <a:r>
              <a:rPr kumimoji="1" lang="en-US" altLang="zh-CN" dirty="0"/>
              <a:t>0</a:t>
            </a:r>
            <a:endParaRPr lang="zh-CN" altLang="en-US" dirty="0"/>
          </a:p>
        </p:txBody>
      </p:sp>
      <p:sp>
        <p:nvSpPr>
          <p:cNvPr id="44" name="矩形 43"/>
          <p:cNvSpPr/>
          <p:nvPr/>
        </p:nvSpPr>
        <p:spPr>
          <a:xfrm>
            <a:off x="8102789" y="3293458"/>
            <a:ext cx="312906" cy="369332"/>
          </a:xfrm>
          <a:prstGeom prst="rect">
            <a:avLst/>
          </a:prstGeom>
        </p:spPr>
        <p:txBody>
          <a:bodyPr wrap="none">
            <a:spAutoFit/>
          </a:bodyPr>
          <a:lstStyle/>
          <a:p>
            <a:r>
              <a:rPr kumimoji="1" lang="en-US" altLang="zh-CN" dirty="0"/>
              <a:t>0</a:t>
            </a:r>
            <a:endParaRPr lang="zh-CN" altLang="en-US" dirty="0"/>
          </a:p>
        </p:txBody>
      </p:sp>
      <p:cxnSp>
        <p:nvCxnSpPr>
          <p:cNvPr id="45" name="直线箭头连接符 44"/>
          <p:cNvCxnSpPr/>
          <p:nvPr/>
        </p:nvCxnSpPr>
        <p:spPr>
          <a:xfrm flipH="1">
            <a:off x="7388120" y="3440945"/>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628976" y="3270304"/>
            <a:ext cx="1223412" cy="369332"/>
          </a:xfrm>
          <a:prstGeom prst="rect">
            <a:avLst/>
          </a:prstGeom>
        </p:spPr>
        <p:txBody>
          <a:bodyPr wrap="none">
            <a:spAutoFit/>
          </a:bodyPr>
          <a:lstStyle/>
          <a:p>
            <a:r>
              <a:rPr kumimoji="1" lang="en-US" altLang="zh-CN" dirty="0"/>
              <a:t>Read acct</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Use locking to achieve before-or-after: </a:t>
            </a:r>
            <a:r>
              <a:rPr kumimoji="1" lang="en-US" altLang="zh-CN" dirty="0"/>
              <a:t>global lock</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12" name="矩形 11"/>
          <p:cNvSpPr/>
          <p:nvPr/>
        </p:nvSpPr>
        <p:spPr>
          <a:xfrm>
            <a:off x="440093" y="1205859"/>
            <a:ext cx="3240360"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13" name="矩形 12"/>
          <p:cNvSpPr/>
          <p:nvPr/>
        </p:nvSpPr>
        <p:spPr>
          <a:xfrm>
            <a:off x="4673997" y="998220"/>
            <a:ext cx="4261318" cy="1200329"/>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lock</a:t>
            </a:r>
            <a:r>
              <a:rPr lang="en-US" altLang="zh-CN" dirty="0">
                <a:solidFill>
                  <a:prstClr val="black"/>
                </a:solidFill>
                <a:latin typeface="Consolas" panose="020B0609020204030204" pitchFamily="49" charset="0"/>
                <a:ea typeface="楷体" panose="02010609060101010101" charset="-122"/>
                <a:cs typeface="Courier"/>
              </a:rPr>
              <a:t>, acct, amt):</a:t>
            </a:r>
            <a:endParaRPr lang="en-US" altLang="zh-CN" dirty="0">
              <a:solidFill>
                <a:prstClr val="black"/>
              </a:solidFill>
              <a:latin typeface="Consolas" panose="020B0609020204030204" pitchFamily="49" charset="0"/>
              <a:ea typeface="楷体" panose="02010609060101010101" charset="-122"/>
              <a:cs typeface="Courier"/>
            </a:endParaRPr>
          </a:p>
          <a:p>
            <a:r>
              <a:rPr lang="en-US" altLang="zh-CN" dirty="0">
                <a:solidFill>
                  <a:prstClr val="black"/>
                </a:solidFill>
                <a:latin typeface="Consolas" panose="020B0609020204030204" pitchFamily="49" charset="0"/>
                <a:ea typeface="楷体" panose="02010609060101010101" charset="-122"/>
                <a:cs typeface="Courier"/>
              </a:rPr>
              <a:t>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acquire(lock)</a:t>
            </a:r>
            <a:endParaRPr lang="en-US" altLang="zh-CN" dirty="0">
              <a:solidFill>
                <a:prstClr val="black"/>
              </a:solidFill>
              <a:highlight>
                <a:srgbClr val="FFFF00"/>
              </a:highlight>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a:t>
            </a:r>
            <a:r>
              <a:rPr lang="is-IS" altLang="zh-CN" dirty="0">
                <a:solidFill>
                  <a:prstClr val="black"/>
                </a:solidFill>
                <a:highlight>
                  <a:srgbClr val="FFFF00"/>
                </a:highlight>
                <a:latin typeface="Consolas" panose="020B0609020204030204" pitchFamily="49" charset="0"/>
                <a:ea typeface="楷体" panose="02010609060101010101" charset="-122"/>
                <a:cs typeface="Courier"/>
              </a:rPr>
              <a:t>release(lock)</a:t>
            </a:r>
            <a:endParaRPr lang="is-IS" altLang="zh-CN" dirty="0">
              <a:solidFill>
                <a:prstClr val="black"/>
              </a:solidFill>
              <a:highlight>
                <a:srgbClr val="FFFF00"/>
              </a:highlight>
              <a:latin typeface="Consolas" panose="020B0609020204030204" pitchFamily="49" charset="0"/>
              <a:ea typeface="楷体" panose="02010609060101010101" charset="-122"/>
              <a:cs typeface="Courier"/>
            </a:endParaRPr>
          </a:p>
        </p:txBody>
      </p:sp>
      <p:sp>
        <p:nvSpPr>
          <p:cNvPr id="14" name="右箭头 13"/>
          <p:cNvSpPr/>
          <p:nvPr/>
        </p:nvSpPr>
        <p:spPr>
          <a:xfrm>
            <a:off x="3901649" y="1303913"/>
            <a:ext cx="432048" cy="450221"/>
          </a:xfrm>
          <a:prstGeom prst="rightArrow">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142153"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16" name="矩形 15"/>
          <p:cNvSpPr/>
          <p:nvPr/>
        </p:nvSpPr>
        <p:spPr>
          <a:xfrm>
            <a:off x="1563666"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17" name="矩形 16"/>
          <p:cNvSpPr/>
          <p:nvPr/>
        </p:nvSpPr>
        <p:spPr>
          <a:xfrm>
            <a:off x="3004198" y="2353444"/>
            <a:ext cx="1454244" cy="369332"/>
          </a:xfrm>
          <a:prstGeom prst="rect">
            <a:avLst/>
          </a:prstGeom>
        </p:spPr>
        <p:txBody>
          <a:bodyPr wrap="none">
            <a:spAutoFit/>
          </a:bodyPr>
          <a:lstStyle/>
          <a:p>
            <a:r>
              <a:rPr kumimoji="1" lang="en-US" altLang="zh-CN" b="1" dirty="0"/>
              <a:t>Bank[Alice]</a:t>
            </a:r>
            <a:endParaRPr lang="zh-CN" altLang="en-US" b="1" dirty="0"/>
          </a:p>
        </p:txBody>
      </p:sp>
      <p:sp>
        <p:nvSpPr>
          <p:cNvPr id="18" name="矩形 17"/>
          <p:cNvSpPr/>
          <p:nvPr/>
        </p:nvSpPr>
        <p:spPr>
          <a:xfrm>
            <a:off x="3418414" y="2694991"/>
            <a:ext cx="312906" cy="369332"/>
          </a:xfrm>
          <a:prstGeom prst="rect">
            <a:avLst/>
          </a:prstGeom>
        </p:spPr>
        <p:txBody>
          <a:bodyPr wrap="none">
            <a:spAutoFit/>
          </a:bodyPr>
          <a:lstStyle/>
          <a:p>
            <a:r>
              <a:rPr kumimoji="1" lang="en-US" altLang="zh-CN" dirty="0"/>
              <a:t>0</a:t>
            </a:r>
            <a:endParaRPr lang="zh-CN" altLang="en-US" dirty="0"/>
          </a:p>
        </p:txBody>
      </p:sp>
      <p:cxnSp>
        <p:nvCxnSpPr>
          <p:cNvPr id="19" name="直线箭头连接符 18"/>
          <p:cNvCxnSpPr/>
          <p:nvPr/>
        </p:nvCxnSpPr>
        <p:spPr>
          <a:xfrm flipH="1">
            <a:off x="2874298" y="3170382"/>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flipH="1">
            <a:off x="2874298" y="3518580"/>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6618" y="2985325"/>
            <a:ext cx="1223412" cy="369332"/>
          </a:xfrm>
          <a:prstGeom prst="rect">
            <a:avLst/>
          </a:prstGeom>
        </p:spPr>
        <p:txBody>
          <a:bodyPr wrap="none">
            <a:spAutoFit/>
          </a:bodyPr>
          <a:lstStyle/>
          <a:p>
            <a:r>
              <a:rPr kumimoji="1" lang="en-US" altLang="zh-CN" dirty="0"/>
              <a:t>Read acct</a:t>
            </a:r>
            <a:endParaRPr lang="zh-CN" altLang="en-US" dirty="0"/>
          </a:p>
        </p:txBody>
      </p:sp>
      <p:sp>
        <p:nvSpPr>
          <p:cNvPr id="22" name="矩形 21"/>
          <p:cNvSpPr/>
          <p:nvPr/>
        </p:nvSpPr>
        <p:spPr>
          <a:xfrm>
            <a:off x="1519826" y="3327655"/>
            <a:ext cx="1223412" cy="369332"/>
          </a:xfrm>
          <a:prstGeom prst="rect">
            <a:avLst/>
          </a:prstGeom>
        </p:spPr>
        <p:txBody>
          <a:bodyPr wrap="none">
            <a:spAutoFit/>
          </a:bodyPr>
          <a:lstStyle/>
          <a:p>
            <a:r>
              <a:rPr kumimoji="1" lang="en-US" altLang="zh-CN" dirty="0"/>
              <a:t>Read acct</a:t>
            </a:r>
            <a:endParaRPr lang="zh-CN" altLang="en-US" dirty="0"/>
          </a:p>
        </p:txBody>
      </p:sp>
      <p:sp>
        <p:nvSpPr>
          <p:cNvPr id="23" name="矩形 22"/>
          <p:cNvSpPr/>
          <p:nvPr/>
        </p:nvSpPr>
        <p:spPr>
          <a:xfrm>
            <a:off x="3418414" y="2991903"/>
            <a:ext cx="312906" cy="369332"/>
          </a:xfrm>
          <a:prstGeom prst="rect">
            <a:avLst/>
          </a:prstGeom>
        </p:spPr>
        <p:txBody>
          <a:bodyPr wrap="square">
            <a:spAutoFit/>
          </a:bodyPr>
          <a:lstStyle/>
          <a:p>
            <a:r>
              <a:rPr kumimoji="1" lang="en-US" altLang="zh-CN" dirty="0"/>
              <a:t>0</a:t>
            </a:r>
            <a:endParaRPr lang="zh-CN" altLang="en-US" dirty="0"/>
          </a:p>
        </p:txBody>
      </p:sp>
      <p:sp>
        <p:nvSpPr>
          <p:cNvPr id="24" name="矩形 23"/>
          <p:cNvSpPr/>
          <p:nvPr/>
        </p:nvSpPr>
        <p:spPr>
          <a:xfrm>
            <a:off x="3418414" y="3276632"/>
            <a:ext cx="312906" cy="369332"/>
          </a:xfrm>
          <a:prstGeom prst="rect">
            <a:avLst/>
          </a:prstGeom>
        </p:spPr>
        <p:txBody>
          <a:bodyPr wrap="square">
            <a:spAutoFit/>
          </a:bodyPr>
          <a:lstStyle/>
          <a:p>
            <a:r>
              <a:rPr kumimoji="1" lang="en-US" altLang="zh-CN" dirty="0"/>
              <a:t>0</a:t>
            </a:r>
            <a:endParaRPr lang="zh-CN" altLang="en-US" dirty="0"/>
          </a:p>
        </p:txBody>
      </p:sp>
      <p:sp>
        <p:nvSpPr>
          <p:cNvPr id="25" name="矩形 24"/>
          <p:cNvSpPr/>
          <p:nvPr/>
        </p:nvSpPr>
        <p:spPr>
          <a:xfrm>
            <a:off x="148565" y="3645964"/>
            <a:ext cx="1133644" cy="369332"/>
          </a:xfrm>
          <a:prstGeom prst="rect">
            <a:avLst/>
          </a:prstGeom>
        </p:spPr>
        <p:txBody>
          <a:bodyPr wrap="none">
            <a:spAutoFit/>
          </a:bodyPr>
          <a:lstStyle/>
          <a:p>
            <a:r>
              <a:rPr kumimoji="1" lang="en-US" altLang="zh-CN" dirty="0"/>
              <a:t>Increase </a:t>
            </a:r>
            <a:endParaRPr lang="zh-CN" altLang="en-US" dirty="0"/>
          </a:p>
        </p:txBody>
      </p:sp>
      <p:sp>
        <p:nvSpPr>
          <p:cNvPr id="26" name="矩形 25"/>
          <p:cNvSpPr/>
          <p:nvPr/>
        </p:nvSpPr>
        <p:spPr>
          <a:xfrm>
            <a:off x="1576490" y="3942031"/>
            <a:ext cx="1133644" cy="369332"/>
          </a:xfrm>
          <a:prstGeom prst="rect">
            <a:avLst/>
          </a:prstGeom>
        </p:spPr>
        <p:txBody>
          <a:bodyPr wrap="none">
            <a:spAutoFit/>
          </a:bodyPr>
          <a:lstStyle/>
          <a:p>
            <a:r>
              <a:rPr kumimoji="1" lang="en-US" altLang="zh-CN" dirty="0"/>
              <a:t>Increase </a:t>
            </a:r>
            <a:endParaRPr lang="zh-CN" altLang="en-US" dirty="0"/>
          </a:p>
        </p:txBody>
      </p:sp>
      <p:sp>
        <p:nvSpPr>
          <p:cNvPr id="27" name="矩形 26"/>
          <p:cNvSpPr/>
          <p:nvPr/>
        </p:nvSpPr>
        <p:spPr>
          <a:xfrm>
            <a:off x="167522" y="4196081"/>
            <a:ext cx="1206421" cy="369332"/>
          </a:xfrm>
          <a:prstGeom prst="rect">
            <a:avLst/>
          </a:prstGeom>
        </p:spPr>
        <p:txBody>
          <a:bodyPr wrap="none">
            <a:spAutoFit/>
          </a:bodyPr>
          <a:lstStyle/>
          <a:p>
            <a:r>
              <a:rPr kumimoji="1" lang="en-US" altLang="zh-CN" dirty="0"/>
              <a:t>Write acct</a:t>
            </a:r>
            <a:endParaRPr lang="zh-CN" altLang="en-US" dirty="0"/>
          </a:p>
        </p:txBody>
      </p:sp>
      <p:sp>
        <p:nvSpPr>
          <p:cNvPr id="28" name="矩形 27"/>
          <p:cNvSpPr/>
          <p:nvPr/>
        </p:nvSpPr>
        <p:spPr>
          <a:xfrm>
            <a:off x="1528050" y="4493416"/>
            <a:ext cx="1206421" cy="369332"/>
          </a:xfrm>
          <a:prstGeom prst="rect">
            <a:avLst/>
          </a:prstGeom>
        </p:spPr>
        <p:txBody>
          <a:bodyPr wrap="none">
            <a:spAutoFit/>
          </a:bodyPr>
          <a:lstStyle/>
          <a:p>
            <a:r>
              <a:rPr kumimoji="1" lang="en-US" altLang="zh-CN" dirty="0"/>
              <a:t>Write acct</a:t>
            </a:r>
            <a:endParaRPr lang="zh-CN" altLang="en-US" dirty="0"/>
          </a:p>
        </p:txBody>
      </p:sp>
      <p:sp>
        <p:nvSpPr>
          <p:cNvPr id="29" name="矩形 28"/>
          <p:cNvSpPr/>
          <p:nvPr/>
        </p:nvSpPr>
        <p:spPr>
          <a:xfrm>
            <a:off x="3418414" y="3587941"/>
            <a:ext cx="312906" cy="369332"/>
          </a:xfrm>
          <a:prstGeom prst="rect">
            <a:avLst/>
          </a:prstGeom>
        </p:spPr>
        <p:txBody>
          <a:bodyPr wrap="square">
            <a:spAutoFit/>
          </a:bodyPr>
          <a:lstStyle/>
          <a:p>
            <a:r>
              <a:rPr kumimoji="1" lang="en-US" altLang="zh-CN" dirty="0"/>
              <a:t>0</a:t>
            </a:r>
            <a:endParaRPr lang="zh-CN" altLang="en-US" dirty="0"/>
          </a:p>
        </p:txBody>
      </p:sp>
      <p:sp>
        <p:nvSpPr>
          <p:cNvPr id="30" name="矩形 29"/>
          <p:cNvSpPr/>
          <p:nvPr/>
        </p:nvSpPr>
        <p:spPr>
          <a:xfrm>
            <a:off x="3422248" y="3893582"/>
            <a:ext cx="312906" cy="369332"/>
          </a:xfrm>
          <a:prstGeom prst="rect">
            <a:avLst/>
          </a:prstGeom>
        </p:spPr>
        <p:txBody>
          <a:bodyPr wrap="square">
            <a:spAutoFit/>
          </a:bodyPr>
          <a:lstStyle/>
          <a:p>
            <a:r>
              <a:rPr kumimoji="1" lang="en-US" altLang="zh-CN" dirty="0"/>
              <a:t>0</a:t>
            </a:r>
            <a:endParaRPr lang="zh-CN" altLang="en-US" dirty="0"/>
          </a:p>
        </p:txBody>
      </p:sp>
      <p:sp>
        <p:nvSpPr>
          <p:cNvPr id="31" name="矩形 30"/>
          <p:cNvSpPr/>
          <p:nvPr/>
        </p:nvSpPr>
        <p:spPr>
          <a:xfrm>
            <a:off x="3345272" y="4202824"/>
            <a:ext cx="459190" cy="369332"/>
          </a:xfrm>
          <a:prstGeom prst="rect">
            <a:avLst/>
          </a:prstGeom>
        </p:spPr>
        <p:txBody>
          <a:bodyPr wrap="square">
            <a:spAutoFit/>
          </a:bodyPr>
          <a:lstStyle/>
          <a:p>
            <a:r>
              <a:rPr kumimoji="1" lang="en-US" altLang="zh-CN" dirty="0"/>
              <a:t>10</a:t>
            </a:r>
            <a:endParaRPr lang="zh-CN" altLang="en-US" dirty="0"/>
          </a:p>
        </p:txBody>
      </p:sp>
      <p:sp>
        <p:nvSpPr>
          <p:cNvPr id="32" name="矩形 31"/>
          <p:cNvSpPr/>
          <p:nvPr/>
        </p:nvSpPr>
        <p:spPr>
          <a:xfrm>
            <a:off x="3345272" y="4498095"/>
            <a:ext cx="459190" cy="369332"/>
          </a:xfrm>
          <a:prstGeom prst="rect">
            <a:avLst/>
          </a:prstGeom>
        </p:spPr>
        <p:txBody>
          <a:bodyPr wrap="square">
            <a:spAutoFit/>
          </a:bodyPr>
          <a:lstStyle/>
          <a:p>
            <a:r>
              <a:rPr kumimoji="1" lang="en-US" altLang="zh-CN" b="1" dirty="0">
                <a:solidFill>
                  <a:srgbClr val="C00000"/>
                </a:solidFill>
              </a:rPr>
              <a:t>10</a:t>
            </a:r>
            <a:endParaRPr lang="zh-CN" altLang="en-US" b="1" dirty="0">
              <a:solidFill>
                <a:srgbClr val="C00000"/>
              </a:solidFill>
            </a:endParaRPr>
          </a:p>
        </p:txBody>
      </p:sp>
      <p:cxnSp>
        <p:nvCxnSpPr>
          <p:cNvPr id="33" name="直线箭头连接符 32"/>
          <p:cNvCxnSpPr/>
          <p:nvPr/>
        </p:nvCxnSpPr>
        <p:spPr>
          <a:xfrm flipH="1">
            <a:off x="2874298" y="4387490"/>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a:off x="2874298" y="4720665"/>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670075"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36" name="矩形 35"/>
          <p:cNvSpPr/>
          <p:nvPr/>
        </p:nvSpPr>
        <p:spPr>
          <a:xfrm>
            <a:off x="6091588"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37" name="矩形 36"/>
          <p:cNvSpPr/>
          <p:nvPr/>
        </p:nvSpPr>
        <p:spPr>
          <a:xfrm>
            <a:off x="7532120" y="2353444"/>
            <a:ext cx="1454244" cy="369332"/>
          </a:xfrm>
          <a:prstGeom prst="rect">
            <a:avLst/>
          </a:prstGeom>
        </p:spPr>
        <p:txBody>
          <a:bodyPr wrap="none">
            <a:spAutoFit/>
          </a:bodyPr>
          <a:lstStyle/>
          <a:p>
            <a:r>
              <a:rPr kumimoji="1" lang="en-US" altLang="zh-CN" b="1" dirty="0"/>
              <a:t>Bank[Alice]</a:t>
            </a:r>
            <a:endParaRPr lang="zh-CN" altLang="en-US" b="1" dirty="0"/>
          </a:p>
        </p:txBody>
      </p:sp>
      <p:cxnSp>
        <p:nvCxnSpPr>
          <p:cNvPr id="38" name="直线连接符 37"/>
          <p:cNvCxnSpPr/>
          <p:nvPr/>
        </p:nvCxnSpPr>
        <p:spPr>
          <a:xfrm>
            <a:off x="4455938" y="2404988"/>
            <a:ext cx="0" cy="3636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右箭头 38"/>
          <p:cNvSpPr/>
          <p:nvPr/>
        </p:nvSpPr>
        <p:spPr>
          <a:xfrm>
            <a:off x="4397095" y="2400043"/>
            <a:ext cx="315595" cy="285446"/>
          </a:xfrm>
          <a:prstGeom prst="rightArrow">
            <a:avLst/>
          </a:prstGeom>
          <a:solidFill>
            <a:schemeClr val="bg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p:cNvSpPr/>
          <p:nvPr/>
        </p:nvSpPr>
        <p:spPr>
          <a:xfrm>
            <a:off x="8102789" y="2615993"/>
            <a:ext cx="312906" cy="369332"/>
          </a:xfrm>
          <a:prstGeom prst="rect">
            <a:avLst/>
          </a:prstGeom>
        </p:spPr>
        <p:txBody>
          <a:bodyPr wrap="none">
            <a:spAutoFit/>
          </a:bodyPr>
          <a:lstStyle/>
          <a:p>
            <a:r>
              <a:rPr kumimoji="1" lang="en-US" altLang="zh-CN" dirty="0"/>
              <a:t>0</a:t>
            </a:r>
            <a:endParaRPr lang="zh-CN" altLang="en-US" dirty="0"/>
          </a:p>
        </p:txBody>
      </p:sp>
      <p:sp>
        <p:nvSpPr>
          <p:cNvPr id="41" name="矩形 40"/>
          <p:cNvSpPr/>
          <p:nvPr/>
        </p:nvSpPr>
        <p:spPr>
          <a:xfrm>
            <a:off x="4514782" y="2984938"/>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43" name="矩形 42"/>
          <p:cNvSpPr/>
          <p:nvPr/>
        </p:nvSpPr>
        <p:spPr>
          <a:xfrm>
            <a:off x="8102789" y="2991903"/>
            <a:ext cx="312906" cy="369332"/>
          </a:xfrm>
          <a:prstGeom prst="rect">
            <a:avLst/>
          </a:prstGeom>
        </p:spPr>
        <p:txBody>
          <a:bodyPr wrap="none">
            <a:spAutoFit/>
          </a:bodyPr>
          <a:lstStyle/>
          <a:p>
            <a:r>
              <a:rPr kumimoji="1" lang="en-US" altLang="zh-CN" dirty="0"/>
              <a:t>0</a:t>
            </a:r>
            <a:endParaRPr lang="zh-CN" altLang="en-US" dirty="0"/>
          </a:p>
        </p:txBody>
      </p:sp>
      <p:sp>
        <p:nvSpPr>
          <p:cNvPr id="44" name="矩形 43"/>
          <p:cNvSpPr/>
          <p:nvPr/>
        </p:nvSpPr>
        <p:spPr>
          <a:xfrm>
            <a:off x="8102789" y="3293458"/>
            <a:ext cx="312906" cy="369332"/>
          </a:xfrm>
          <a:prstGeom prst="rect">
            <a:avLst/>
          </a:prstGeom>
        </p:spPr>
        <p:txBody>
          <a:bodyPr wrap="none">
            <a:spAutoFit/>
          </a:bodyPr>
          <a:lstStyle/>
          <a:p>
            <a:r>
              <a:rPr kumimoji="1" lang="en-US" altLang="zh-CN" dirty="0"/>
              <a:t>0</a:t>
            </a:r>
            <a:endParaRPr lang="zh-CN" altLang="en-US" dirty="0"/>
          </a:p>
        </p:txBody>
      </p:sp>
      <p:cxnSp>
        <p:nvCxnSpPr>
          <p:cNvPr id="45" name="直线箭头连接符 44"/>
          <p:cNvCxnSpPr/>
          <p:nvPr/>
        </p:nvCxnSpPr>
        <p:spPr>
          <a:xfrm flipH="1">
            <a:off x="7388120" y="3440945"/>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628976" y="3270304"/>
            <a:ext cx="1223412" cy="369332"/>
          </a:xfrm>
          <a:prstGeom prst="rect">
            <a:avLst/>
          </a:prstGeom>
        </p:spPr>
        <p:txBody>
          <a:bodyPr wrap="none">
            <a:spAutoFit/>
          </a:bodyPr>
          <a:lstStyle/>
          <a:p>
            <a:r>
              <a:rPr kumimoji="1" lang="en-US" altLang="zh-CN" dirty="0"/>
              <a:t>Read acct</a:t>
            </a:r>
            <a:endParaRPr lang="zh-CN" altLang="en-US" dirty="0"/>
          </a:p>
        </p:txBody>
      </p:sp>
      <p:sp>
        <p:nvSpPr>
          <p:cNvPr id="47" name="矩形 46"/>
          <p:cNvSpPr/>
          <p:nvPr/>
        </p:nvSpPr>
        <p:spPr>
          <a:xfrm>
            <a:off x="5899228" y="3587941"/>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49" name="矩形 48"/>
          <p:cNvSpPr/>
          <p:nvPr/>
        </p:nvSpPr>
        <p:spPr>
          <a:xfrm>
            <a:off x="8102789" y="3587146"/>
            <a:ext cx="312906" cy="369332"/>
          </a:xfrm>
          <a:prstGeom prst="rect">
            <a:avLst/>
          </a:prstGeom>
        </p:spPr>
        <p:txBody>
          <a:bodyPr wrap="none">
            <a:spAutoFit/>
          </a:bodyPr>
          <a:lstStyle/>
          <a:p>
            <a:r>
              <a:rPr kumimoji="1" lang="en-US" altLang="zh-CN" dirty="0"/>
              <a:t>0</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Use locking to achieve before-or-after: </a:t>
            </a:r>
            <a:r>
              <a:rPr kumimoji="1" lang="en-US" altLang="zh-CN" dirty="0"/>
              <a:t>global lock</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12" name="矩形 11"/>
          <p:cNvSpPr/>
          <p:nvPr/>
        </p:nvSpPr>
        <p:spPr>
          <a:xfrm>
            <a:off x="440093" y="1205859"/>
            <a:ext cx="3240360"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13" name="矩形 12"/>
          <p:cNvSpPr/>
          <p:nvPr/>
        </p:nvSpPr>
        <p:spPr>
          <a:xfrm>
            <a:off x="4673997" y="998220"/>
            <a:ext cx="4261318" cy="1200329"/>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lock</a:t>
            </a:r>
            <a:r>
              <a:rPr lang="en-US" altLang="zh-CN" dirty="0">
                <a:solidFill>
                  <a:prstClr val="black"/>
                </a:solidFill>
                <a:latin typeface="Consolas" panose="020B0609020204030204" pitchFamily="49" charset="0"/>
                <a:ea typeface="楷体" panose="02010609060101010101" charset="-122"/>
                <a:cs typeface="Courier"/>
              </a:rPr>
              <a:t>, acct, amt):</a:t>
            </a:r>
            <a:endParaRPr lang="en-US" altLang="zh-CN" dirty="0">
              <a:solidFill>
                <a:prstClr val="black"/>
              </a:solidFill>
              <a:latin typeface="Consolas" panose="020B0609020204030204" pitchFamily="49" charset="0"/>
              <a:ea typeface="楷体" panose="02010609060101010101" charset="-122"/>
              <a:cs typeface="Courier"/>
            </a:endParaRPr>
          </a:p>
          <a:p>
            <a:r>
              <a:rPr lang="en-US" altLang="zh-CN" dirty="0">
                <a:solidFill>
                  <a:prstClr val="black"/>
                </a:solidFill>
                <a:latin typeface="Consolas" panose="020B0609020204030204" pitchFamily="49" charset="0"/>
                <a:ea typeface="楷体" panose="02010609060101010101" charset="-122"/>
                <a:cs typeface="Courier"/>
              </a:rPr>
              <a:t>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acquire(lock)</a:t>
            </a:r>
            <a:endParaRPr lang="en-US" altLang="zh-CN" dirty="0">
              <a:solidFill>
                <a:prstClr val="black"/>
              </a:solidFill>
              <a:highlight>
                <a:srgbClr val="FFFF00"/>
              </a:highlight>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a:t>
            </a:r>
            <a:r>
              <a:rPr lang="is-IS" altLang="zh-CN" dirty="0">
                <a:solidFill>
                  <a:prstClr val="black"/>
                </a:solidFill>
                <a:highlight>
                  <a:srgbClr val="FFFF00"/>
                </a:highlight>
                <a:latin typeface="Consolas" panose="020B0609020204030204" pitchFamily="49" charset="0"/>
                <a:ea typeface="楷体" panose="02010609060101010101" charset="-122"/>
                <a:cs typeface="Courier"/>
              </a:rPr>
              <a:t>release(lock)</a:t>
            </a:r>
            <a:endParaRPr lang="is-IS" altLang="zh-CN" dirty="0">
              <a:solidFill>
                <a:prstClr val="black"/>
              </a:solidFill>
              <a:highlight>
                <a:srgbClr val="FFFF00"/>
              </a:highlight>
              <a:latin typeface="Consolas" panose="020B0609020204030204" pitchFamily="49" charset="0"/>
              <a:ea typeface="楷体" panose="02010609060101010101" charset="-122"/>
              <a:cs typeface="Courier"/>
            </a:endParaRPr>
          </a:p>
        </p:txBody>
      </p:sp>
      <p:sp>
        <p:nvSpPr>
          <p:cNvPr id="14" name="右箭头 13"/>
          <p:cNvSpPr/>
          <p:nvPr/>
        </p:nvSpPr>
        <p:spPr>
          <a:xfrm>
            <a:off x="3901649" y="1303913"/>
            <a:ext cx="432048" cy="450221"/>
          </a:xfrm>
          <a:prstGeom prst="rightArrow">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142153"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16" name="矩形 15"/>
          <p:cNvSpPr/>
          <p:nvPr/>
        </p:nvSpPr>
        <p:spPr>
          <a:xfrm>
            <a:off x="1563666"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17" name="矩形 16"/>
          <p:cNvSpPr/>
          <p:nvPr/>
        </p:nvSpPr>
        <p:spPr>
          <a:xfrm>
            <a:off x="3004198" y="2353444"/>
            <a:ext cx="1454244" cy="369332"/>
          </a:xfrm>
          <a:prstGeom prst="rect">
            <a:avLst/>
          </a:prstGeom>
        </p:spPr>
        <p:txBody>
          <a:bodyPr wrap="none">
            <a:spAutoFit/>
          </a:bodyPr>
          <a:lstStyle/>
          <a:p>
            <a:r>
              <a:rPr kumimoji="1" lang="en-US" altLang="zh-CN" b="1" dirty="0"/>
              <a:t>Bank[Alice]</a:t>
            </a:r>
            <a:endParaRPr lang="zh-CN" altLang="en-US" b="1" dirty="0"/>
          </a:p>
        </p:txBody>
      </p:sp>
      <p:sp>
        <p:nvSpPr>
          <p:cNvPr id="18" name="矩形 17"/>
          <p:cNvSpPr/>
          <p:nvPr/>
        </p:nvSpPr>
        <p:spPr>
          <a:xfrm>
            <a:off x="3418414" y="2694991"/>
            <a:ext cx="312906" cy="369332"/>
          </a:xfrm>
          <a:prstGeom prst="rect">
            <a:avLst/>
          </a:prstGeom>
        </p:spPr>
        <p:txBody>
          <a:bodyPr wrap="none">
            <a:spAutoFit/>
          </a:bodyPr>
          <a:lstStyle/>
          <a:p>
            <a:r>
              <a:rPr kumimoji="1" lang="en-US" altLang="zh-CN" dirty="0"/>
              <a:t>0</a:t>
            </a:r>
            <a:endParaRPr lang="zh-CN" altLang="en-US" dirty="0"/>
          </a:p>
        </p:txBody>
      </p:sp>
      <p:cxnSp>
        <p:nvCxnSpPr>
          <p:cNvPr id="19" name="直线箭头连接符 18"/>
          <p:cNvCxnSpPr/>
          <p:nvPr/>
        </p:nvCxnSpPr>
        <p:spPr>
          <a:xfrm flipH="1">
            <a:off x="2874298" y="3170382"/>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flipH="1">
            <a:off x="2874298" y="3518580"/>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6618" y="2985325"/>
            <a:ext cx="1223412" cy="369332"/>
          </a:xfrm>
          <a:prstGeom prst="rect">
            <a:avLst/>
          </a:prstGeom>
        </p:spPr>
        <p:txBody>
          <a:bodyPr wrap="none">
            <a:spAutoFit/>
          </a:bodyPr>
          <a:lstStyle/>
          <a:p>
            <a:r>
              <a:rPr kumimoji="1" lang="en-US" altLang="zh-CN" dirty="0"/>
              <a:t>Read acct</a:t>
            </a:r>
            <a:endParaRPr lang="zh-CN" altLang="en-US" dirty="0"/>
          </a:p>
        </p:txBody>
      </p:sp>
      <p:sp>
        <p:nvSpPr>
          <p:cNvPr id="22" name="矩形 21"/>
          <p:cNvSpPr/>
          <p:nvPr/>
        </p:nvSpPr>
        <p:spPr>
          <a:xfrm>
            <a:off x="1519826" y="3327655"/>
            <a:ext cx="1223412" cy="369332"/>
          </a:xfrm>
          <a:prstGeom prst="rect">
            <a:avLst/>
          </a:prstGeom>
        </p:spPr>
        <p:txBody>
          <a:bodyPr wrap="none">
            <a:spAutoFit/>
          </a:bodyPr>
          <a:lstStyle/>
          <a:p>
            <a:r>
              <a:rPr kumimoji="1" lang="en-US" altLang="zh-CN" dirty="0"/>
              <a:t>Read acct</a:t>
            </a:r>
            <a:endParaRPr lang="zh-CN" altLang="en-US" dirty="0"/>
          </a:p>
        </p:txBody>
      </p:sp>
      <p:sp>
        <p:nvSpPr>
          <p:cNvPr id="23" name="矩形 22"/>
          <p:cNvSpPr/>
          <p:nvPr/>
        </p:nvSpPr>
        <p:spPr>
          <a:xfrm>
            <a:off x="3418414" y="2991903"/>
            <a:ext cx="312906" cy="369332"/>
          </a:xfrm>
          <a:prstGeom prst="rect">
            <a:avLst/>
          </a:prstGeom>
        </p:spPr>
        <p:txBody>
          <a:bodyPr wrap="square">
            <a:spAutoFit/>
          </a:bodyPr>
          <a:lstStyle/>
          <a:p>
            <a:r>
              <a:rPr kumimoji="1" lang="en-US" altLang="zh-CN" dirty="0"/>
              <a:t>0</a:t>
            </a:r>
            <a:endParaRPr lang="zh-CN" altLang="en-US" dirty="0"/>
          </a:p>
        </p:txBody>
      </p:sp>
      <p:sp>
        <p:nvSpPr>
          <p:cNvPr id="24" name="矩形 23"/>
          <p:cNvSpPr/>
          <p:nvPr/>
        </p:nvSpPr>
        <p:spPr>
          <a:xfrm>
            <a:off x="3418414" y="3276632"/>
            <a:ext cx="312906" cy="369332"/>
          </a:xfrm>
          <a:prstGeom prst="rect">
            <a:avLst/>
          </a:prstGeom>
        </p:spPr>
        <p:txBody>
          <a:bodyPr wrap="square">
            <a:spAutoFit/>
          </a:bodyPr>
          <a:lstStyle/>
          <a:p>
            <a:r>
              <a:rPr kumimoji="1" lang="en-US" altLang="zh-CN" dirty="0"/>
              <a:t>0</a:t>
            </a:r>
            <a:endParaRPr lang="zh-CN" altLang="en-US" dirty="0"/>
          </a:p>
        </p:txBody>
      </p:sp>
      <p:sp>
        <p:nvSpPr>
          <p:cNvPr id="25" name="矩形 24"/>
          <p:cNvSpPr/>
          <p:nvPr/>
        </p:nvSpPr>
        <p:spPr>
          <a:xfrm>
            <a:off x="148565" y="3645964"/>
            <a:ext cx="1133644" cy="369332"/>
          </a:xfrm>
          <a:prstGeom prst="rect">
            <a:avLst/>
          </a:prstGeom>
        </p:spPr>
        <p:txBody>
          <a:bodyPr wrap="none">
            <a:spAutoFit/>
          </a:bodyPr>
          <a:lstStyle/>
          <a:p>
            <a:r>
              <a:rPr kumimoji="1" lang="en-US" altLang="zh-CN" dirty="0"/>
              <a:t>Increase </a:t>
            </a:r>
            <a:endParaRPr lang="zh-CN" altLang="en-US" dirty="0"/>
          </a:p>
        </p:txBody>
      </p:sp>
      <p:sp>
        <p:nvSpPr>
          <p:cNvPr id="26" name="矩形 25"/>
          <p:cNvSpPr/>
          <p:nvPr/>
        </p:nvSpPr>
        <p:spPr>
          <a:xfrm>
            <a:off x="1576490" y="3942031"/>
            <a:ext cx="1133644" cy="369332"/>
          </a:xfrm>
          <a:prstGeom prst="rect">
            <a:avLst/>
          </a:prstGeom>
        </p:spPr>
        <p:txBody>
          <a:bodyPr wrap="none">
            <a:spAutoFit/>
          </a:bodyPr>
          <a:lstStyle/>
          <a:p>
            <a:r>
              <a:rPr kumimoji="1" lang="en-US" altLang="zh-CN" dirty="0"/>
              <a:t>Increase </a:t>
            </a:r>
            <a:endParaRPr lang="zh-CN" altLang="en-US" dirty="0"/>
          </a:p>
        </p:txBody>
      </p:sp>
      <p:sp>
        <p:nvSpPr>
          <p:cNvPr id="27" name="矩形 26"/>
          <p:cNvSpPr/>
          <p:nvPr/>
        </p:nvSpPr>
        <p:spPr>
          <a:xfrm>
            <a:off x="167522" y="4196081"/>
            <a:ext cx="1206421" cy="369332"/>
          </a:xfrm>
          <a:prstGeom prst="rect">
            <a:avLst/>
          </a:prstGeom>
        </p:spPr>
        <p:txBody>
          <a:bodyPr wrap="none">
            <a:spAutoFit/>
          </a:bodyPr>
          <a:lstStyle/>
          <a:p>
            <a:r>
              <a:rPr kumimoji="1" lang="en-US" altLang="zh-CN" dirty="0"/>
              <a:t>Write acct</a:t>
            </a:r>
            <a:endParaRPr lang="zh-CN" altLang="en-US" dirty="0"/>
          </a:p>
        </p:txBody>
      </p:sp>
      <p:sp>
        <p:nvSpPr>
          <p:cNvPr id="28" name="矩形 27"/>
          <p:cNvSpPr/>
          <p:nvPr/>
        </p:nvSpPr>
        <p:spPr>
          <a:xfrm>
            <a:off x="1528050" y="4493416"/>
            <a:ext cx="1206421" cy="369332"/>
          </a:xfrm>
          <a:prstGeom prst="rect">
            <a:avLst/>
          </a:prstGeom>
        </p:spPr>
        <p:txBody>
          <a:bodyPr wrap="none">
            <a:spAutoFit/>
          </a:bodyPr>
          <a:lstStyle/>
          <a:p>
            <a:r>
              <a:rPr kumimoji="1" lang="en-US" altLang="zh-CN" dirty="0"/>
              <a:t>Write acct</a:t>
            </a:r>
            <a:endParaRPr lang="zh-CN" altLang="en-US" dirty="0"/>
          </a:p>
        </p:txBody>
      </p:sp>
      <p:sp>
        <p:nvSpPr>
          <p:cNvPr id="29" name="矩形 28"/>
          <p:cNvSpPr/>
          <p:nvPr/>
        </p:nvSpPr>
        <p:spPr>
          <a:xfrm>
            <a:off x="3418414" y="3587941"/>
            <a:ext cx="312906" cy="369332"/>
          </a:xfrm>
          <a:prstGeom prst="rect">
            <a:avLst/>
          </a:prstGeom>
        </p:spPr>
        <p:txBody>
          <a:bodyPr wrap="square">
            <a:spAutoFit/>
          </a:bodyPr>
          <a:lstStyle/>
          <a:p>
            <a:r>
              <a:rPr kumimoji="1" lang="en-US" altLang="zh-CN" dirty="0"/>
              <a:t>0</a:t>
            </a:r>
            <a:endParaRPr lang="zh-CN" altLang="en-US" dirty="0"/>
          </a:p>
        </p:txBody>
      </p:sp>
      <p:sp>
        <p:nvSpPr>
          <p:cNvPr id="30" name="矩形 29"/>
          <p:cNvSpPr/>
          <p:nvPr/>
        </p:nvSpPr>
        <p:spPr>
          <a:xfrm>
            <a:off x="3422248" y="3893582"/>
            <a:ext cx="312906" cy="369332"/>
          </a:xfrm>
          <a:prstGeom prst="rect">
            <a:avLst/>
          </a:prstGeom>
        </p:spPr>
        <p:txBody>
          <a:bodyPr wrap="square">
            <a:spAutoFit/>
          </a:bodyPr>
          <a:lstStyle/>
          <a:p>
            <a:r>
              <a:rPr kumimoji="1" lang="en-US" altLang="zh-CN" dirty="0"/>
              <a:t>0</a:t>
            </a:r>
            <a:endParaRPr lang="zh-CN" altLang="en-US" dirty="0"/>
          </a:p>
        </p:txBody>
      </p:sp>
      <p:sp>
        <p:nvSpPr>
          <p:cNvPr id="31" name="矩形 30"/>
          <p:cNvSpPr/>
          <p:nvPr/>
        </p:nvSpPr>
        <p:spPr>
          <a:xfrm>
            <a:off x="3345272" y="4202824"/>
            <a:ext cx="459190" cy="369332"/>
          </a:xfrm>
          <a:prstGeom prst="rect">
            <a:avLst/>
          </a:prstGeom>
        </p:spPr>
        <p:txBody>
          <a:bodyPr wrap="square">
            <a:spAutoFit/>
          </a:bodyPr>
          <a:lstStyle/>
          <a:p>
            <a:r>
              <a:rPr kumimoji="1" lang="en-US" altLang="zh-CN" dirty="0"/>
              <a:t>10</a:t>
            </a:r>
            <a:endParaRPr lang="zh-CN" altLang="en-US" dirty="0"/>
          </a:p>
        </p:txBody>
      </p:sp>
      <p:sp>
        <p:nvSpPr>
          <p:cNvPr id="32" name="矩形 31"/>
          <p:cNvSpPr/>
          <p:nvPr/>
        </p:nvSpPr>
        <p:spPr>
          <a:xfrm>
            <a:off x="3345272" y="4498095"/>
            <a:ext cx="459190" cy="369332"/>
          </a:xfrm>
          <a:prstGeom prst="rect">
            <a:avLst/>
          </a:prstGeom>
        </p:spPr>
        <p:txBody>
          <a:bodyPr wrap="square">
            <a:spAutoFit/>
          </a:bodyPr>
          <a:lstStyle/>
          <a:p>
            <a:r>
              <a:rPr kumimoji="1" lang="en-US" altLang="zh-CN" b="1" dirty="0">
                <a:solidFill>
                  <a:srgbClr val="C00000"/>
                </a:solidFill>
              </a:rPr>
              <a:t>10</a:t>
            </a:r>
            <a:endParaRPr lang="zh-CN" altLang="en-US" b="1" dirty="0">
              <a:solidFill>
                <a:srgbClr val="C00000"/>
              </a:solidFill>
            </a:endParaRPr>
          </a:p>
        </p:txBody>
      </p:sp>
      <p:cxnSp>
        <p:nvCxnSpPr>
          <p:cNvPr id="33" name="直线箭头连接符 32"/>
          <p:cNvCxnSpPr/>
          <p:nvPr/>
        </p:nvCxnSpPr>
        <p:spPr>
          <a:xfrm flipH="1">
            <a:off x="2874298" y="4387490"/>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a:off x="2874298" y="4720665"/>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670075"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36" name="矩形 35"/>
          <p:cNvSpPr/>
          <p:nvPr/>
        </p:nvSpPr>
        <p:spPr>
          <a:xfrm>
            <a:off x="6091588"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37" name="矩形 36"/>
          <p:cNvSpPr/>
          <p:nvPr/>
        </p:nvSpPr>
        <p:spPr>
          <a:xfrm>
            <a:off x="7532120" y="2353444"/>
            <a:ext cx="1454244" cy="369332"/>
          </a:xfrm>
          <a:prstGeom prst="rect">
            <a:avLst/>
          </a:prstGeom>
        </p:spPr>
        <p:txBody>
          <a:bodyPr wrap="none">
            <a:spAutoFit/>
          </a:bodyPr>
          <a:lstStyle/>
          <a:p>
            <a:r>
              <a:rPr kumimoji="1" lang="en-US" altLang="zh-CN" b="1" dirty="0"/>
              <a:t>Bank[Alice]</a:t>
            </a:r>
            <a:endParaRPr lang="zh-CN" altLang="en-US" b="1" dirty="0"/>
          </a:p>
        </p:txBody>
      </p:sp>
      <p:cxnSp>
        <p:nvCxnSpPr>
          <p:cNvPr id="38" name="直线连接符 37"/>
          <p:cNvCxnSpPr/>
          <p:nvPr/>
        </p:nvCxnSpPr>
        <p:spPr>
          <a:xfrm>
            <a:off x="4455938" y="2404988"/>
            <a:ext cx="0" cy="3636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右箭头 38"/>
          <p:cNvSpPr/>
          <p:nvPr/>
        </p:nvSpPr>
        <p:spPr>
          <a:xfrm>
            <a:off x="4397095" y="2400043"/>
            <a:ext cx="315595" cy="285446"/>
          </a:xfrm>
          <a:prstGeom prst="rightArrow">
            <a:avLst/>
          </a:prstGeom>
          <a:solidFill>
            <a:schemeClr val="bg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p:cNvSpPr/>
          <p:nvPr/>
        </p:nvSpPr>
        <p:spPr>
          <a:xfrm>
            <a:off x="8102789" y="2615993"/>
            <a:ext cx="312906" cy="369332"/>
          </a:xfrm>
          <a:prstGeom prst="rect">
            <a:avLst/>
          </a:prstGeom>
        </p:spPr>
        <p:txBody>
          <a:bodyPr wrap="none">
            <a:spAutoFit/>
          </a:bodyPr>
          <a:lstStyle/>
          <a:p>
            <a:r>
              <a:rPr kumimoji="1" lang="en-US" altLang="zh-CN" dirty="0"/>
              <a:t>0</a:t>
            </a:r>
            <a:endParaRPr lang="zh-CN" altLang="en-US" dirty="0"/>
          </a:p>
        </p:txBody>
      </p:sp>
      <p:sp>
        <p:nvSpPr>
          <p:cNvPr id="41" name="矩形 40"/>
          <p:cNvSpPr/>
          <p:nvPr/>
        </p:nvSpPr>
        <p:spPr>
          <a:xfrm>
            <a:off x="4514782" y="2984938"/>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43" name="矩形 42"/>
          <p:cNvSpPr/>
          <p:nvPr/>
        </p:nvSpPr>
        <p:spPr>
          <a:xfrm>
            <a:off x="8102789" y="2991903"/>
            <a:ext cx="312906" cy="369332"/>
          </a:xfrm>
          <a:prstGeom prst="rect">
            <a:avLst/>
          </a:prstGeom>
        </p:spPr>
        <p:txBody>
          <a:bodyPr wrap="none">
            <a:spAutoFit/>
          </a:bodyPr>
          <a:lstStyle/>
          <a:p>
            <a:r>
              <a:rPr kumimoji="1" lang="en-US" altLang="zh-CN" dirty="0"/>
              <a:t>0</a:t>
            </a:r>
            <a:endParaRPr lang="zh-CN" altLang="en-US" dirty="0"/>
          </a:p>
        </p:txBody>
      </p:sp>
      <p:sp>
        <p:nvSpPr>
          <p:cNvPr id="44" name="矩形 43"/>
          <p:cNvSpPr/>
          <p:nvPr/>
        </p:nvSpPr>
        <p:spPr>
          <a:xfrm>
            <a:off x="8102789" y="3293458"/>
            <a:ext cx="312906" cy="369332"/>
          </a:xfrm>
          <a:prstGeom prst="rect">
            <a:avLst/>
          </a:prstGeom>
        </p:spPr>
        <p:txBody>
          <a:bodyPr wrap="none">
            <a:spAutoFit/>
          </a:bodyPr>
          <a:lstStyle/>
          <a:p>
            <a:r>
              <a:rPr kumimoji="1" lang="en-US" altLang="zh-CN" dirty="0"/>
              <a:t>0</a:t>
            </a:r>
            <a:endParaRPr lang="zh-CN" altLang="en-US" dirty="0"/>
          </a:p>
        </p:txBody>
      </p:sp>
      <p:cxnSp>
        <p:nvCxnSpPr>
          <p:cNvPr id="45" name="直线箭头连接符 44"/>
          <p:cNvCxnSpPr/>
          <p:nvPr/>
        </p:nvCxnSpPr>
        <p:spPr>
          <a:xfrm flipH="1">
            <a:off x="7388120" y="3440945"/>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628976" y="3270304"/>
            <a:ext cx="1223412" cy="369332"/>
          </a:xfrm>
          <a:prstGeom prst="rect">
            <a:avLst/>
          </a:prstGeom>
        </p:spPr>
        <p:txBody>
          <a:bodyPr wrap="none">
            <a:spAutoFit/>
          </a:bodyPr>
          <a:lstStyle/>
          <a:p>
            <a:r>
              <a:rPr kumimoji="1" lang="en-US" altLang="zh-CN" dirty="0"/>
              <a:t>Read acct</a:t>
            </a:r>
            <a:endParaRPr lang="zh-CN" altLang="en-US" dirty="0"/>
          </a:p>
        </p:txBody>
      </p:sp>
      <p:sp>
        <p:nvSpPr>
          <p:cNvPr id="47" name="矩形 46"/>
          <p:cNvSpPr/>
          <p:nvPr/>
        </p:nvSpPr>
        <p:spPr>
          <a:xfrm>
            <a:off x="5899228" y="3587941"/>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49" name="矩形 48"/>
          <p:cNvSpPr/>
          <p:nvPr/>
        </p:nvSpPr>
        <p:spPr>
          <a:xfrm>
            <a:off x="8102789" y="3587146"/>
            <a:ext cx="312906" cy="369332"/>
          </a:xfrm>
          <a:prstGeom prst="rect">
            <a:avLst/>
          </a:prstGeom>
        </p:spPr>
        <p:txBody>
          <a:bodyPr wrap="none">
            <a:spAutoFit/>
          </a:bodyPr>
          <a:lstStyle/>
          <a:p>
            <a:r>
              <a:rPr kumimoji="1" lang="en-US" altLang="zh-CN" dirty="0"/>
              <a:t>0</a:t>
            </a:r>
            <a:endParaRPr lang="zh-CN" altLang="en-US" dirty="0"/>
          </a:p>
        </p:txBody>
      </p:sp>
      <p:sp>
        <p:nvSpPr>
          <p:cNvPr id="50" name="矩形 49"/>
          <p:cNvSpPr/>
          <p:nvPr/>
        </p:nvSpPr>
        <p:spPr>
          <a:xfrm>
            <a:off x="5999252" y="3893582"/>
            <a:ext cx="1223412" cy="369332"/>
          </a:xfrm>
          <a:prstGeom prst="rect">
            <a:avLst/>
          </a:prstGeom>
        </p:spPr>
        <p:txBody>
          <a:bodyPr wrap="none">
            <a:spAutoFit/>
          </a:bodyPr>
          <a:lstStyle/>
          <a:p>
            <a:r>
              <a:rPr kumimoji="1" lang="en-US" altLang="zh-CN" dirty="0"/>
              <a:t>Read acct</a:t>
            </a:r>
            <a:endParaRPr lang="zh-CN" altLang="en-US" dirty="0"/>
          </a:p>
        </p:txBody>
      </p:sp>
      <p:cxnSp>
        <p:nvCxnSpPr>
          <p:cNvPr id="51" name="直线箭头连接符 50"/>
          <p:cNvCxnSpPr/>
          <p:nvPr/>
        </p:nvCxnSpPr>
        <p:spPr>
          <a:xfrm flipH="1">
            <a:off x="7401372" y="4097698"/>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8102789" y="3911563"/>
            <a:ext cx="312906" cy="369332"/>
          </a:xfrm>
          <a:prstGeom prst="rect">
            <a:avLst/>
          </a:prstGeom>
        </p:spPr>
        <p:txBody>
          <a:bodyPr wrap="none">
            <a:spAutoFit/>
          </a:bodyPr>
          <a:lstStyle/>
          <a:p>
            <a:r>
              <a:rPr kumimoji="1" lang="en-US" altLang="zh-CN" dirty="0"/>
              <a:t>0</a:t>
            </a:r>
            <a:endParaRPr lang="zh-CN" altLang="en-US" dirty="0"/>
          </a:p>
        </p:txBody>
      </p:sp>
      <p:sp>
        <p:nvSpPr>
          <p:cNvPr id="48" name="矩形 47"/>
          <p:cNvSpPr/>
          <p:nvPr/>
        </p:nvSpPr>
        <p:spPr>
          <a:xfrm>
            <a:off x="5914036" y="3953013"/>
            <a:ext cx="2481134" cy="318309"/>
          </a:xfrm>
          <a:prstGeom prst="rect">
            <a:avLst/>
          </a:prstGeom>
          <a:noFill/>
          <a:ln w="127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Rectangle 4"/>
          <p:cNvSpPr/>
          <p:nvPr/>
        </p:nvSpPr>
        <p:spPr>
          <a:xfrm>
            <a:off x="4752360" y="4449009"/>
            <a:ext cx="3824924" cy="404495"/>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sz="24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Can</a:t>
            </a:r>
            <a:r>
              <a:rPr lang="zh-CN" altLang="en-US" sz="24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 </a:t>
            </a:r>
            <a:r>
              <a:rPr lang="en-US" altLang="zh-CN" sz="24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this happen?</a:t>
            </a:r>
            <a:endParaRPr lang="en-US" altLang="zh-CN" sz="2400" dirty="0">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Use locking to achieve before-or-after: </a:t>
            </a:r>
            <a:r>
              <a:rPr kumimoji="1" lang="en-US" altLang="zh-CN" dirty="0"/>
              <a:t>global lock</a:t>
            </a:r>
            <a:endParaRPr kumimoji="1" lang="zh-CN" altLang="en-US" dirty="0"/>
          </a:p>
        </p:txBody>
      </p:sp>
      <p:sp>
        <p:nvSpPr>
          <p:cNvPr id="12" name="矩形 11"/>
          <p:cNvSpPr/>
          <p:nvPr/>
        </p:nvSpPr>
        <p:spPr>
          <a:xfrm>
            <a:off x="440093" y="1205859"/>
            <a:ext cx="3240360"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13" name="矩形 12"/>
          <p:cNvSpPr/>
          <p:nvPr/>
        </p:nvSpPr>
        <p:spPr>
          <a:xfrm>
            <a:off x="4673997" y="998220"/>
            <a:ext cx="4261318" cy="1200329"/>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lock</a:t>
            </a:r>
            <a:r>
              <a:rPr lang="en-US" altLang="zh-CN" dirty="0">
                <a:solidFill>
                  <a:prstClr val="black"/>
                </a:solidFill>
                <a:latin typeface="Consolas" panose="020B0609020204030204" pitchFamily="49" charset="0"/>
                <a:ea typeface="楷体" panose="02010609060101010101" charset="-122"/>
                <a:cs typeface="Courier"/>
              </a:rPr>
              <a:t>, acct, amt):</a:t>
            </a:r>
            <a:endParaRPr lang="en-US" altLang="zh-CN" dirty="0">
              <a:solidFill>
                <a:prstClr val="black"/>
              </a:solidFill>
              <a:latin typeface="Consolas" panose="020B0609020204030204" pitchFamily="49" charset="0"/>
              <a:ea typeface="楷体" panose="02010609060101010101" charset="-122"/>
              <a:cs typeface="Courier"/>
            </a:endParaRPr>
          </a:p>
          <a:p>
            <a:r>
              <a:rPr lang="en-US" altLang="zh-CN" dirty="0">
                <a:solidFill>
                  <a:prstClr val="black"/>
                </a:solidFill>
                <a:latin typeface="Consolas" panose="020B0609020204030204" pitchFamily="49" charset="0"/>
                <a:ea typeface="楷体" panose="02010609060101010101" charset="-122"/>
                <a:cs typeface="Courier"/>
              </a:rPr>
              <a:t>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acquire(lock)</a:t>
            </a:r>
            <a:endParaRPr lang="en-US" altLang="zh-CN" dirty="0">
              <a:solidFill>
                <a:prstClr val="black"/>
              </a:solidFill>
              <a:highlight>
                <a:srgbClr val="FFFF00"/>
              </a:highlight>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a:t>
            </a:r>
            <a:r>
              <a:rPr lang="is-IS" altLang="zh-CN" dirty="0">
                <a:solidFill>
                  <a:prstClr val="black"/>
                </a:solidFill>
                <a:highlight>
                  <a:srgbClr val="FFFF00"/>
                </a:highlight>
                <a:latin typeface="Consolas" panose="020B0609020204030204" pitchFamily="49" charset="0"/>
                <a:ea typeface="楷体" panose="02010609060101010101" charset="-122"/>
                <a:cs typeface="Courier"/>
              </a:rPr>
              <a:t>release(lock)</a:t>
            </a:r>
            <a:endParaRPr lang="is-IS" altLang="zh-CN" dirty="0">
              <a:solidFill>
                <a:prstClr val="black"/>
              </a:solidFill>
              <a:highlight>
                <a:srgbClr val="FFFF00"/>
              </a:highlight>
              <a:latin typeface="Consolas" panose="020B0609020204030204" pitchFamily="49" charset="0"/>
              <a:ea typeface="楷体" panose="02010609060101010101" charset="-122"/>
              <a:cs typeface="Courier"/>
            </a:endParaRPr>
          </a:p>
        </p:txBody>
      </p:sp>
      <p:sp>
        <p:nvSpPr>
          <p:cNvPr id="14" name="右箭头 13"/>
          <p:cNvSpPr/>
          <p:nvPr/>
        </p:nvSpPr>
        <p:spPr>
          <a:xfrm>
            <a:off x="3901649" y="1303913"/>
            <a:ext cx="432048" cy="450221"/>
          </a:xfrm>
          <a:prstGeom prst="rightArrow">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142153"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16" name="矩形 15"/>
          <p:cNvSpPr/>
          <p:nvPr/>
        </p:nvSpPr>
        <p:spPr>
          <a:xfrm>
            <a:off x="1563666"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17" name="矩形 16"/>
          <p:cNvSpPr/>
          <p:nvPr/>
        </p:nvSpPr>
        <p:spPr>
          <a:xfrm>
            <a:off x="3004198" y="2353444"/>
            <a:ext cx="1454244" cy="369332"/>
          </a:xfrm>
          <a:prstGeom prst="rect">
            <a:avLst/>
          </a:prstGeom>
        </p:spPr>
        <p:txBody>
          <a:bodyPr wrap="none">
            <a:spAutoFit/>
          </a:bodyPr>
          <a:lstStyle/>
          <a:p>
            <a:r>
              <a:rPr kumimoji="1" lang="en-US" altLang="zh-CN" b="1" dirty="0"/>
              <a:t>Bank[Alice]</a:t>
            </a:r>
            <a:endParaRPr lang="zh-CN" altLang="en-US" b="1" dirty="0"/>
          </a:p>
        </p:txBody>
      </p:sp>
      <p:sp>
        <p:nvSpPr>
          <p:cNvPr id="18" name="矩形 17"/>
          <p:cNvSpPr/>
          <p:nvPr/>
        </p:nvSpPr>
        <p:spPr>
          <a:xfrm>
            <a:off x="3418414" y="2694991"/>
            <a:ext cx="312906" cy="369332"/>
          </a:xfrm>
          <a:prstGeom prst="rect">
            <a:avLst/>
          </a:prstGeom>
        </p:spPr>
        <p:txBody>
          <a:bodyPr wrap="none">
            <a:spAutoFit/>
          </a:bodyPr>
          <a:lstStyle/>
          <a:p>
            <a:r>
              <a:rPr kumimoji="1" lang="en-US" altLang="zh-CN" dirty="0"/>
              <a:t>0</a:t>
            </a:r>
            <a:endParaRPr lang="zh-CN" altLang="en-US" dirty="0"/>
          </a:p>
        </p:txBody>
      </p:sp>
      <p:cxnSp>
        <p:nvCxnSpPr>
          <p:cNvPr id="19" name="直线箭头连接符 18"/>
          <p:cNvCxnSpPr/>
          <p:nvPr/>
        </p:nvCxnSpPr>
        <p:spPr>
          <a:xfrm flipH="1">
            <a:off x="2874298" y="3170382"/>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flipH="1">
            <a:off x="2874298" y="3518580"/>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6618" y="2985325"/>
            <a:ext cx="1223412" cy="369332"/>
          </a:xfrm>
          <a:prstGeom prst="rect">
            <a:avLst/>
          </a:prstGeom>
        </p:spPr>
        <p:txBody>
          <a:bodyPr wrap="none">
            <a:spAutoFit/>
          </a:bodyPr>
          <a:lstStyle/>
          <a:p>
            <a:r>
              <a:rPr kumimoji="1" lang="en-US" altLang="zh-CN" dirty="0"/>
              <a:t>Read acct</a:t>
            </a:r>
            <a:endParaRPr lang="zh-CN" altLang="en-US" dirty="0"/>
          </a:p>
        </p:txBody>
      </p:sp>
      <p:sp>
        <p:nvSpPr>
          <p:cNvPr id="22" name="矩形 21"/>
          <p:cNvSpPr/>
          <p:nvPr/>
        </p:nvSpPr>
        <p:spPr>
          <a:xfrm>
            <a:off x="1519826" y="3327655"/>
            <a:ext cx="1223412" cy="369332"/>
          </a:xfrm>
          <a:prstGeom prst="rect">
            <a:avLst/>
          </a:prstGeom>
        </p:spPr>
        <p:txBody>
          <a:bodyPr wrap="none">
            <a:spAutoFit/>
          </a:bodyPr>
          <a:lstStyle/>
          <a:p>
            <a:r>
              <a:rPr kumimoji="1" lang="en-US" altLang="zh-CN" dirty="0"/>
              <a:t>Read acct</a:t>
            </a:r>
            <a:endParaRPr lang="zh-CN" altLang="en-US" dirty="0"/>
          </a:p>
        </p:txBody>
      </p:sp>
      <p:sp>
        <p:nvSpPr>
          <p:cNvPr id="23" name="矩形 22"/>
          <p:cNvSpPr/>
          <p:nvPr/>
        </p:nvSpPr>
        <p:spPr>
          <a:xfrm>
            <a:off x="3418414" y="2991903"/>
            <a:ext cx="312906" cy="369332"/>
          </a:xfrm>
          <a:prstGeom prst="rect">
            <a:avLst/>
          </a:prstGeom>
        </p:spPr>
        <p:txBody>
          <a:bodyPr wrap="square">
            <a:spAutoFit/>
          </a:bodyPr>
          <a:lstStyle/>
          <a:p>
            <a:r>
              <a:rPr kumimoji="1" lang="en-US" altLang="zh-CN" dirty="0"/>
              <a:t>0</a:t>
            </a:r>
            <a:endParaRPr lang="zh-CN" altLang="en-US" dirty="0"/>
          </a:p>
        </p:txBody>
      </p:sp>
      <p:sp>
        <p:nvSpPr>
          <p:cNvPr id="24" name="矩形 23"/>
          <p:cNvSpPr/>
          <p:nvPr/>
        </p:nvSpPr>
        <p:spPr>
          <a:xfrm>
            <a:off x="3418414" y="3276632"/>
            <a:ext cx="312906" cy="369332"/>
          </a:xfrm>
          <a:prstGeom prst="rect">
            <a:avLst/>
          </a:prstGeom>
        </p:spPr>
        <p:txBody>
          <a:bodyPr wrap="square">
            <a:spAutoFit/>
          </a:bodyPr>
          <a:lstStyle/>
          <a:p>
            <a:r>
              <a:rPr kumimoji="1" lang="en-US" altLang="zh-CN" dirty="0"/>
              <a:t>0</a:t>
            </a:r>
            <a:endParaRPr lang="zh-CN" altLang="en-US" dirty="0"/>
          </a:p>
        </p:txBody>
      </p:sp>
      <p:sp>
        <p:nvSpPr>
          <p:cNvPr id="25" name="矩形 24"/>
          <p:cNvSpPr/>
          <p:nvPr/>
        </p:nvSpPr>
        <p:spPr>
          <a:xfrm>
            <a:off x="148565" y="3645964"/>
            <a:ext cx="1133644" cy="369332"/>
          </a:xfrm>
          <a:prstGeom prst="rect">
            <a:avLst/>
          </a:prstGeom>
        </p:spPr>
        <p:txBody>
          <a:bodyPr wrap="none">
            <a:spAutoFit/>
          </a:bodyPr>
          <a:lstStyle/>
          <a:p>
            <a:r>
              <a:rPr kumimoji="1" lang="en-US" altLang="zh-CN" dirty="0"/>
              <a:t>Increase </a:t>
            </a:r>
            <a:endParaRPr lang="zh-CN" altLang="en-US" dirty="0"/>
          </a:p>
        </p:txBody>
      </p:sp>
      <p:sp>
        <p:nvSpPr>
          <p:cNvPr id="26" name="矩形 25"/>
          <p:cNvSpPr/>
          <p:nvPr/>
        </p:nvSpPr>
        <p:spPr>
          <a:xfrm>
            <a:off x="1576490" y="3942031"/>
            <a:ext cx="1133644" cy="369332"/>
          </a:xfrm>
          <a:prstGeom prst="rect">
            <a:avLst/>
          </a:prstGeom>
        </p:spPr>
        <p:txBody>
          <a:bodyPr wrap="none">
            <a:spAutoFit/>
          </a:bodyPr>
          <a:lstStyle/>
          <a:p>
            <a:r>
              <a:rPr kumimoji="1" lang="en-US" altLang="zh-CN" dirty="0"/>
              <a:t>Increase </a:t>
            </a:r>
            <a:endParaRPr lang="zh-CN" altLang="en-US" dirty="0"/>
          </a:p>
        </p:txBody>
      </p:sp>
      <p:sp>
        <p:nvSpPr>
          <p:cNvPr id="27" name="矩形 26"/>
          <p:cNvSpPr/>
          <p:nvPr/>
        </p:nvSpPr>
        <p:spPr>
          <a:xfrm>
            <a:off x="167522" y="4196081"/>
            <a:ext cx="1206421" cy="369332"/>
          </a:xfrm>
          <a:prstGeom prst="rect">
            <a:avLst/>
          </a:prstGeom>
        </p:spPr>
        <p:txBody>
          <a:bodyPr wrap="none">
            <a:spAutoFit/>
          </a:bodyPr>
          <a:lstStyle/>
          <a:p>
            <a:r>
              <a:rPr kumimoji="1" lang="en-US" altLang="zh-CN" dirty="0"/>
              <a:t>Write acct</a:t>
            </a:r>
            <a:endParaRPr lang="zh-CN" altLang="en-US" dirty="0"/>
          </a:p>
        </p:txBody>
      </p:sp>
      <p:sp>
        <p:nvSpPr>
          <p:cNvPr id="28" name="矩形 27"/>
          <p:cNvSpPr/>
          <p:nvPr/>
        </p:nvSpPr>
        <p:spPr>
          <a:xfrm>
            <a:off x="1528050" y="4493416"/>
            <a:ext cx="1206421" cy="369332"/>
          </a:xfrm>
          <a:prstGeom prst="rect">
            <a:avLst/>
          </a:prstGeom>
        </p:spPr>
        <p:txBody>
          <a:bodyPr wrap="none">
            <a:spAutoFit/>
          </a:bodyPr>
          <a:lstStyle/>
          <a:p>
            <a:r>
              <a:rPr kumimoji="1" lang="en-US" altLang="zh-CN" dirty="0"/>
              <a:t>Write acct</a:t>
            </a:r>
            <a:endParaRPr lang="zh-CN" altLang="en-US" dirty="0"/>
          </a:p>
        </p:txBody>
      </p:sp>
      <p:sp>
        <p:nvSpPr>
          <p:cNvPr id="29" name="矩形 28"/>
          <p:cNvSpPr/>
          <p:nvPr/>
        </p:nvSpPr>
        <p:spPr>
          <a:xfrm>
            <a:off x="3418414" y="3587941"/>
            <a:ext cx="312906" cy="369332"/>
          </a:xfrm>
          <a:prstGeom prst="rect">
            <a:avLst/>
          </a:prstGeom>
        </p:spPr>
        <p:txBody>
          <a:bodyPr wrap="square">
            <a:spAutoFit/>
          </a:bodyPr>
          <a:lstStyle/>
          <a:p>
            <a:r>
              <a:rPr kumimoji="1" lang="en-US" altLang="zh-CN" dirty="0"/>
              <a:t>0</a:t>
            </a:r>
            <a:endParaRPr lang="zh-CN" altLang="en-US" dirty="0"/>
          </a:p>
        </p:txBody>
      </p:sp>
      <p:sp>
        <p:nvSpPr>
          <p:cNvPr id="30" name="矩形 29"/>
          <p:cNvSpPr/>
          <p:nvPr/>
        </p:nvSpPr>
        <p:spPr>
          <a:xfrm>
            <a:off x="3422248" y="3893582"/>
            <a:ext cx="312906" cy="369332"/>
          </a:xfrm>
          <a:prstGeom prst="rect">
            <a:avLst/>
          </a:prstGeom>
        </p:spPr>
        <p:txBody>
          <a:bodyPr wrap="square">
            <a:spAutoFit/>
          </a:bodyPr>
          <a:lstStyle/>
          <a:p>
            <a:r>
              <a:rPr kumimoji="1" lang="en-US" altLang="zh-CN" dirty="0"/>
              <a:t>0</a:t>
            </a:r>
            <a:endParaRPr lang="zh-CN" altLang="en-US" dirty="0"/>
          </a:p>
        </p:txBody>
      </p:sp>
      <p:sp>
        <p:nvSpPr>
          <p:cNvPr id="31" name="矩形 30"/>
          <p:cNvSpPr/>
          <p:nvPr/>
        </p:nvSpPr>
        <p:spPr>
          <a:xfrm>
            <a:off x="3345272" y="4202824"/>
            <a:ext cx="459190" cy="369332"/>
          </a:xfrm>
          <a:prstGeom prst="rect">
            <a:avLst/>
          </a:prstGeom>
        </p:spPr>
        <p:txBody>
          <a:bodyPr wrap="square">
            <a:spAutoFit/>
          </a:bodyPr>
          <a:lstStyle/>
          <a:p>
            <a:r>
              <a:rPr kumimoji="1" lang="en-US" altLang="zh-CN" dirty="0"/>
              <a:t>10</a:t>
            </a:r>
            <a:endParaRPr lang="zh-CN" altLang="en-US" dirty="0"/>
          </a:p>
        </p:txBody>
      </p:sp>
      <p:sp>
        <p:nvSpPr>
          <p:cNvPr id="32" name="矩形 31"/>
          <p:cNvSpPr/>
          <p:nvPr/>
        </p:nvSpPr>
        <p:spPr>
          <a:xfrm>
            <a:off x="3345272" y="4498095"/>
            <a:ext cx="459190" cy="369332"/>
          </a:xfrm>
          <a:prstGeom prst="rect">
            <a:avLst/>
          </a:prstGeom>
        </p:spPr>
        <p:txBody>
          <a:bodyPr wrap="square">
            <a:spAutoFit/>
          </a:bodyPr>
          <a:lstStyle/>
          <a:p>
            <a:r>
              <a:rPr kumimoji="1" lang="en-US" altLang="zh-CN" b="1" dirty="0">
                <a:solidFill>
                  <a:srgbClr val="C00000"/>
                </a:solidFill>
              </a:rPr>
              <a:t>10</a:t>
            </a:r>
            <a:endParaRPr lang="zh-CN" altLang="en-US" b="1" dirty="0">
              <a:solidFill>
                <a:srgbClr val="C00000"/>
              </a:solidFill>
            </a:endParaRPr>
          </a:p>
        </p:txBody>
      </p:sp>
      <p:cxnSp>
        <p:nvCxnSpPr>
          <p:cNvPr id="33" name="直线箭头连接符 32"/>
          <p:cNvCxnSpPr/>
          <p:nvPr/>
        </p:nvCxnSpPr>
        <p:spPr>
          <a:xfrm flipH="1">
            <a:off x="2874298" y="4387490"/>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a:off x="2874298" y="4720665"/>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670075"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36" name="矩形 35"/>
          <p:cNvSpPr/>
          <p:nvPr/>
        </p:nvSpPr>
        <p:spPr>
          <a:xfrm>
            <a:off x="6091588"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37" name="矩形 36"/>
          <p:cNvSpPr/>
          <p:nvPr/>
        </p:nvSpPr>
        <p:spPr>
          <a:xfrm>
            <a:off x="7532120" y="2353444"/>
            <a:ext cx="1454244" cy="369332"/>
          </a:xfrm>
          <a:prstGeom prst="rect">
            <a:avLst/>
          </a:prstGeom>
        </p:spPr>
        <p:txBody>
          <a:bodyPr wrap="none">
            <a:spAutoFit/>
          </a:bodyPr>
          <a:lstStyle/>
          <a:p>
            <a:r>
              <a:rPr kumimoji="1" lang="en-US" altLang="zh-CN" b="1" dirty="0"/>
              <a:t>Bank[Alice]</a:t>
            </a:r>
            <a:endParaRPr lang="zh-CN" altLang="en-US" b="1" dirty="0"/>
          </a:p>
        </p:txBody>
      </p:sp>
      <p:cxnSp>
        <p:nvCxnSpPr>
          <p:cNvPr id="38" name="直线连接符 37"/>
          <p:cNvCxnSpPr/>
          <p:nvPr/>
        </p:nvCxnSpPr>
        <p:spPr>
          <a:xfrm>
            <a:off x="4455938" y="2404988"/>
            <a:ext cx="0" cy="3636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右箭头 38"/>
          <p:cNvSpPr/>
          <p:nvPr/>
        </p:nvSpPr>
        <p:spPr>
          <a:xfrm>
            <a:off x="4397095" y="2400043"/>
            <a:ext cx="315595" cy="285446"/>
          </a:xfrm>
          <a:prstGeom prst="rightArrow">
            <a:avLst/>
          </a:prstGeom>
          <a:solidFill>
            <a:schemeClr val="bg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p:cNvSpPr/>
          <p:nvPr/>
        </p:nvSpPr>
        <p:spPr>
          <a:xfrm>
            <a:off x="8102789" y="2615993"/>
            <a:ext cx="312906" cy="369332"/>
          </a:xfrm>
          <a:prstGeom prst="rect">
            <a:avLst/>
          </a:prstGeom>
        </p:spPr>
        <p:txBody>
          <a:bodyPr wrap="none">
            <a:spAutoFit/>
          </a:bodyPr>
          <a:lstStyle/>
          <a:p>
            <a:r>
              <a:rPr kumimoji="1" lang="en-US" altLang="zh-CN" dirty="0"/>
              <a:t>0</a:t>
            </a:r>
            <a:endParaRPr lang="zh-CN" altLang="en-US" dirty="0"/>
          </a:p>
        </p:txBody>
      </p:sp>
      <p:sp>
        <p:nvSpPr>
          <p:cNvPr id="41" name="矩形 40"/>
          <p:cNvSpPr/>
          <p:nvPr/>
        </p:nvSpPr>
        <p:spPr>
          <a:xfrm>
            <a:off x="4514782" y="2984938"/>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43" name="矩形 42"/>
          <p:cNvSpPr/>
          <p:nvPr/>
        </p:nvSpPr>
        <p:spPr>
          <a:xfrm>
            <a:off x="8102789" y="2991903"/>
            <a:ext cx="312906" cy="369332"/>
          </a:xfrm>
          <a:prstGeom prst="rect">
            <a:avLst/>
          </a:prstGeom>
        </p:spPr>
        <p:txBody>
          <a:bodyPr wrap="none">
            <a:spAutoFit/>
          </a:bodyPr>
          <a:lstStyle/>
          <a:p>
            <a:r>
              <a:rPr kumimoji="1" lang="en-US" altLang="zh-CN" dirty="0"/>
              <a:t>0</a:t>
            </a:r>
            <a:endParaRPr lang="zh-CN" altLang="en-US" dirty="0"/>
          </a:p>
        </p:txBody>
      </p:sp>
      <p:sp>
        <p:nvSpPr>
          <p:cNvPr id="44" name="矩形 43"/>
          <p:cNvSpPr/>
          <p:nvPr/>
        </p:nvSpPr>
        <p:spPr>
          <a:xfrm>
            <a:off x="8102789" y="3293458"/>
            <a:ext cx="312906" cy="369332"/>
          </a:xfrm>
          <a:prstGeom prst="rect">
            <a:avLst/>
          </a:prstGeom>
        </p:spPr>
        <p:txBody>
          <a:bodyPr wrap="none">
            <a:spAutoFit/>
          </a:bodyPr>
          <a:lstStyle/>
          <a:p>
            <a:r>
              <a:rPr kumimoji="1" lang="en-US" altLang="zh-CN" dirty="0"/>
              <a:t>0</a:t>
            </a:r>
            <a:endParaRPr lang="zh-CN" altLang="en-US" dirty="0"/>
          </a:p>
        </p:txBody>
      </p:sp>
      <p:cxnSp>
        <p:nvCxnSpPr>
          <p:cNvPr id="45" name="直线箭头连接符 44"/>
          <p:cNvCxnSpPr/>
          <p:nvPr/>
        </p:nvCxnSpPr>
        <p:spPr>
          <a:xfrm flipH="1">
            <a:off x="7388120" y="3440945"/>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628976" y="3270304"/>
            <a:ext cx="1223412" cy="369332"/>
          </a:xfrm>
          <a:prstGeom prst="rect">
            <a:avLst/>
          </a:prstGeom>
        </p:spPr>
        <p:txBody>
          <a:bodyPr wrap="none">
            <a:spAutoFit/>
          </a:bodyPr>
          <a:lstStyle/>
          <a:p>
            <a:r>
              <a:rPr kumimoji="1" lang="en-US" altLang="zh-CN" dirty="0"/>
              <a:t>Read acct</a:t>
            </a:r>
            <a:endParaRPr lang="zh-CN" altLang="en-US" dirty="0"/>
          </a:p>
        </p:txBody>
      </p:sp>
      <p:sp>
        <p:nvSpPr>
          <p:cNvPr id="47" name="矩形 46"/>
          <p:cNvSpPr/>
          <p:nvPr/>
        </p:nvSpPr>
        <p:spPr>
          <a:xfrm>
            <a:off x="5899228" y="3587941"/>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49" name="矩形 48"/>
          <p:cNvSpPr/>
          <p:nvPr/>
        </p:nvSpPr>
        <p:spPr>
          <a:xfrm>
            <a:off x="8102789" y="3587146"/>
            <a:ext cx="312906" cy="369332"/>
          </a:xfrm>
          <a:prstGeom prst="rect">
            <a:avLst/>
          </a:prstGeom>
        </p:spPr>
        <p:txBody>
          <a:bodyPr wrap="none">
            <a:spAutoFit/>
          </a:bodyPr>
          <a:lstStyle/>
          <a:p>
            <a:r>
              <a:rPr kumimoji="1" lang="en-US" altLang="zh-CN" dirty="0"/>
              <a:t>0</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Use locking to achieve before-or-after: </a:t>
            </a:r>
            <a:r>
              <a:rPr kumimoji="1" lang="en-US" altLang="zh-CN" dirty="0"/>
              <a:t>global lock</a:t>
            </a:r>
            <a:endParaRPr kumimoji="1" lang="zh-CN" altLang="en-US" dirty="0"/>
          </a:p>
        </p:txBody>
      </p:sp>
      <p:sp>
        <p:nvSpPr>
          <p:cNvPr id="12" name="矩形 11"/>
          <p:cNvSpPr/>
          <p:nvPr/>
        </p:nvSpPr>
        <p:spPr>
          <a:xfrm>
            <a:off x="440093" y="1205859"/>
            <a:ext cx="3240360"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13" name="矩形 12"/>
          <p:cNvSpPr/>
          <p:nvPr/>
        </p:nvSpPr>
        <p:spPr>
          <a:xfrm>
            <a:off x="4673997" y="998220"/>
            <a:ext cx="4261318" cy="1200329"/>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lock</a:t>
            </a:r>
            <a:r>
              <a:rPr lang="en-US" altLang="zh-CN" dirty="0">
                <a:solidFill>
                  <a:prstClr val="black"/>
                </a:solidFill>
                <a:latin typeface="Consolas" panose="020B0609020204030204" pitchFamily="49" charset="0"/>
                <a:ea typeface="楷体" panose="02010609060101010101" charset="-122"/>
                <a:cs typeface="Courier"/>
              </a:rPr>
              <a:t>, acct, amt):</a:t>
            </a:r>
            <a:endParaRPr lang="en-US" altLang="zh-CN" dirty="0">
              <a:solidFill>
                <a:prstClr val="black"/>
              </a:solidFill>
              <a:latin typeface="Consolas" panose="020B0609020204030204" pitchFamily="49" charset="0"/>
              <a:ea typeface="楷体" panose="02010609060101010101" charset="-122"/>
              <a:cs typeface="Courier"/>
            </a:endParaRPr>
          </a:p>
          <a:p>
            <a:r>
              <a:rPr lang="en-US" altLang="zh-CN" dirty="0">
                <a:solidFill>
                  <a:prstClr val="black"/>
                </a:solidFill>
                <a:latin typeface="Consolas" panose="020B0609020204030204" pitchFamily="49" charset="0"/>
                <a:ea typeface="楷体" panose="02010609060101010101" charset="-122"/>
                <a:cs typeface="Courier"/>
              </a:rPr>
              <a:t>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acquire(lock)</a:t>
            </a:r>
            <a:endParaRPr lang="en-US" altLang="zh-CN" dirty="0">
              <a:solidFill>
                <a:prstClr val="black"/>
              </a:solidFill>
              <a:highlight>
                <a:srgbClr val="FFFF00"/>
              </a:highlight>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a:t>
            </a:r>
            <a:r>
              <a:rPr lang="is-IS" altLang="zh-CN" dirty="0">
                <a:solidFill>
                  <a:prstClr val="black"/>
                </a:solidFill>
                <a:highlight>
                  <a:srgbClr val="FFFF00"/>
                </a:highlight>
                <a:latin typeface="Consolas" panose="020B0609020204030204" pitchFamily="49" charset="0"/>
                <a:ea typeface="楷体" panose="02010609060101010101" charset="-122"/>
                <a:cs typeface="Courier"/>
              </a:rPr>
              <a:t>release(lock)</a:t>
            </a:r>
            <a:endParaRPr lang="is-IS" altLang="zh-CN" dirty="0">
              <a:solidFill>
                <a:prstClr val="black"/>
              </a:solidFill>
              <a:highlight>
                <a:srgbClr val="FFFF00"/>
              </a:highlight>
              <a:latin typeface="Consolas" panose="020B0609020204030204" pitchFamily="49" charset="0"/>
              <a:ea typeface="楷体" panose="02010609060101010101" charset="-122"/>
              <a:cs typeface="Courier"/>
            </a:endParaRPr>
          </a:p>
        </p:txBody>
      </p:sp>
      <p:sp>
        <p:nvSpPr>
          <p:cNvPr id="14" name="右箭头 13"/>
          <p:cNvSpPr/>
          <p:nvPr/>
        </p:nvSpPr>
        <p:spPr>
          <a:xfrm>
            <a:off x="3901649" y="1303913"/>
            <a:ext cx="432048" cy="450221"/>
          </a:xfrm>
          <a:prstGeom prst="rightArrow">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142153"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16" name="矩形 15"/>
          <p:cNvSpPr/>
          <p:nvPr/>
        </p:nvSpPr>
        <p:spPr>
          <a:xfrm>
            <a:off x="1563666"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17" name="矩形 16"/>
          <p:cNvSpPr/>
          <p:nvPr/>
        </p:nvSpPr>
        <p:spPr>
          <a:xfrm>
            <a:off x="3004198" y="2353444"/>
            <a:ext cx="1454244" cy="369332"/>
          </a:xfrm>
          <a:prstGeom prst="rect">
            <a:avLst/>
          </a:prstGeom>
        </p:spPr>
        <p:txBody>
          <a:bodyPr wrap="none">
            <a:spAutoFit/>
          </a:bodyPr>
          <a:lstStyle/>
          <a:p>
            <a:r>
              <a:rPr kumimoji="1" lang="en-US" altLang="zh-CN" b="1" dirty="0"/>
              <a:t>Bank[Alice]</a:t>
            </a:r>
            <a:endParaRPr lang="zh-CN" altLang="en-US" b="1" dirty="0"/>
          </a:p>
        </p:txBody>
      </p:sp>
      <p:sp>
        <p:nvSpPr>
          <p:cNvPr id="18" name="矩形 17"/>
          <p:cNvSpPr/>
          <p:nvPr/>
        </p:nvSpPr>
        <p:spPr>
          <a:xfrm>
            <a:off x="3418414" y="2694991"/>
            <a:ext cx="312906" cy="369332"/>
          </a:xfrm>
          <a:prstGeom prst="rect">
            <a:avLst/>
          </a:prstGeom>
        </p:spPr>
        <p:txBody>
          <a:bodyPr wrap="none">
            <a:spAutoFit/>
          </a:bodyPr>
          <a:lstStyle/>
          <a:p>
            <a:r>
              <a:rPr kumimoji="1" lang="en-US" altLang="zh-CN" dirty="0"/>
              <a:t>0</a:t>
            </a:r>
            <a:endParaRPr lang="zh-CN" altLang="en-US" dirty="0"/>
          </a:p>
        </p:txBody>
      </p:sp>
      <p:cxnSp>
        <p:nvCxnSpPr>
          <p:cNvPr id="19" name="直线箭头连接符 18"/>
          <p:cNvCxnSpPr/>
          <p:nvPr/>
        </p:nvCxnSpPr>
        <p:spPr>
          <a:xfrm flipH="1">
            <a:off x="2874298" y="3170382"/>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flipH="1">
            <a:off x="2874298" y="3518580"/>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6618" y="2985325"/>
            <a:ext cx="1223412" cy="369332"/>
          </a:xfrm>
          <a:prstGeom prst="rect">
            <a:avLst/>
          </a:prstGeom>
        </p:spPr>
        <p:txBody>
          <a:bodyPr wrap="none">
            <a:spAutoFit/>
          </a:bodyPr>
          <a:lstStyle/>
          <a:p>
            <a:r>
              <a:rPr kumimoji="1" lang="en-US" altLang="zh-CN" dirty="0"/>
              <a:t>Read acct</a:t>
            </a:r>
            <a:endParaRPr lang="zh-CN" altLang="en-US" dirty="0"/>
          </a:p>
        </p:txBody>
      </p:sp>
      <p:sp>
        <p:nvSpPr>
          <p:cNvPr id="22" name="矩形 21"/>
          <p:cNvSpPr/>
          <p:nvPr/>
        </p:nvSpPr>
        <p:spPr>
          <a:xfrm>
            <a:off x="1519826" y="3327655"/>
            <a:ext cx="1223412" cy="369332"/>
          </a:xfrm>
          <a:prstGeom prst="rect">
            <a:avLst/>
          </a:prstGeom>
        </p:spPr>
        <p:txBody>
          <a:bodyPr wrap="none">
            <a:spAutoFit/>
          </a:bodyPr>
          <a:lstStyle/>
          <a:p>
            <a:r>
              <a:rPr kumimoji="1" lang="en-US" altLang="zh-CN" dirty="0"/>
              <a:t>Read acct</a:t>
            </a:r>
            <a:endParaRPr lang="zh-CN" altLang="en-US" dirty="0"/>
          </a:p>
        </p:txBody>
      </p:sp>
      <p:sp>
        <p:nvSpPr>
          <p:cNvPr id="23" name="矩形 22"/>
          <p:cNvSpPr/>
          <p:nvPr/>
        </p:nvSpPr>
        <p:spPr>
          <a:xfrm>
            <a:off x="3418414" y="2991903"/>
            <a:ext cx="312906" cy="369332"/>
          </a:xfrm>
          <a:prstGeom prst="rect">
            <a:avLst/>
          </a:prstGeom>
        </p:spPr>
        <p:txBody>
          <a:bodyPr wrap="square">
            <a:spAutoFit/>
          </a:bodyPr>
          <a:lstStyle/>
          <a:p>
            <a:r>
              <a:rPr kumimoji="1" lang="en-US" altLang="zh-CN" dirty="0"/>
              <a:t>0</a:t>
            </a:r>
            <a:endParaRPr lang="zh-CN" altLang="en-US" dirty="0"/>
          </a:p>
        </p:txBody>
      </p:sp>
      <p:sp>
        <p:nvSpPr>
          <p:cNvPr id="24" name="矩形 23"/>
          <p:cNvSpPr/>
          <p:nvPr/>
        </p:nvSpPr>
        <p:spPr>
          <a:xfrm>
            <a:off x="3418414" y="3276632"/>
            <a:ext cx="312906" cy="369332"/>
          </a:xfrm>
          <a:prstGeom prst="rect">
            <a:avLst/>
          </a:prstGeom>
        </p:spPr>
        <p:txBody>
          <a:bodyPr wrap="square">
            <a:spAutoFit/>
          </a:bodyPr>
          <a:lstStyle/>
          <a:p>
            <a:r>
              <a:rPr kumimoji="1" lang="en-US" altLang="zh-CN" dirty="0"/>
              <a:t>0</a:t>
            </a:r>
            <a:endParaRPr lang="zh-CN" altLang="en-US" dirty="0"/>
          </a:p>
        </p:txBody>
      </p:sp>
      <p:sp>
        <p:nvSpPr>
          <p:cNvPr id="25" name="矩形 24"/>
          <p:cNvSpPr/>
          <p:nvPr/>
        </p:nvSpPr>
        <p:spPr>
          <a:xfrm>
            <a:off x="148565" y="3645964"/>
            <a:ext cx="1133644" cy="369332"/>
          </a:xfrm>
          <a:prstGeom prst="rect">
            <a:avLst/>
          </a:prstGeom>
        </p:spPr>
        <p:txBody>
          <a:bodyPr wrap="none">
            <a:spAutoFit/>
          </a:bodyPr>
          <a:lstStyle/>
          <a:p>
            <a:r>
              <a:rPr kumimoji="1" lang="en-US" altLang="zh-CN" dirty="0"/>
              <a:t>Increase </a:t>
            </a:r>
            <a:endParaRPr lang="zh-CN" altLang="en-US" dirty="0"/>
          </a:p>
        </p:txBody>
      </p:sp>
      <p:sp>
        <p:nvSpPr>
          <p:cNvPr id="26" name="矩形 25"/>
          <p:cNvSpPr/>
          <p:nvPr/>
        </p:nvSpPr>
        <p:spPr>
          <a:xfrm>
            <a:off x="1576490" y="3942031"/>
            <a:ext cx="1133644" cy="369332"/>
          </a:xfrm>
          <a:prstGeom prst="rect">
            <a:avLst/>
          </a:prstGeom>
        </p:spPr>
        <p:txBody>
          <a:bodyPr wrap="none">
            <a:spAutoFit/>
          </a:bodyPr>
          <a:lstStyle/>
          <a:p>
            <a:r>
              <a:rPr kumimoji="1" lang="en-US" altLang="zh-CN" dirty="0"/>
              <a:t>Increase </a:t>
            </a:r>
            <a:endParaRPr lang="zh-CN" altLang="en-US" dirty="0"/>
          </a:p>
        </p:txBody>
      </p:sp>
      <p:sp>
        <p:nvSpPr>
          <p:cNvPr id="27" name="矩形 26"/>
          <p:cNvSpPr/>
          <p:nvPr/>
        </p:nvSpPr>
        <p:spPr>
          <a:xfrm>
            <a:off x="167522" y="4196081"/>
            <a:ext cx="1206421" cy="369332"/>
          </a:xfrm>
          <a:prstGeom prst="rect">
            <a:avLst/>
          </a:prstGeom>
        </p:spPr>
        <p:txBody>
          <a:bodyPr wrap="none">
            <a:spAutoFit/>
          </a:bodyPr>
          <a:lstStyle/>
          <a:p>
            <a:r>
              <a:rPr kumimoji="1" lang="en-US" altLang="zh-CN" dirty="0"/>
              <a:t>Write acct</a:t>
            </a:r>
            <a:endParaRPr lang="zh-CN" altLang="en-US" dirty="0"/>
          </a:p>
        </p:txBody>
      </p:sp>
      <p:sp>
        <p:nvSpPr>
          <p:cNvPr id="28" name="矩形 27"/>
          <p:cNvSpPr/>
          <p:nvPr/>
        </p:nvSpPr>
        <p:spPr>
          <a:xfrm>
            <a:off x="1528050" y="4493416"/>
            <a:ext cx="1206421" cy="369332"/>
          </a:xfrm>
          <a:prstGeom prst="rect">
            <a:avLst/>
          </a:prstGeom>
        </p:spPr>
        <p:txBody>
          <a:bodyPr wrap="none">
            <a:spAutoFit/>
          </a:bodyPr>
          <a:lstStyle/>
          <a:p>
            <a:r>
              <a:rPr kumimoji="1" lang="en-US" altLang="zh-CN" dirty="0"/>
              <a:t>Write acct</a:t>
            </a:r>
            <a:endParaRPr lang="zh-CN" altLang="en-US" dirty="0"/>
          </a:p>
        </p:txBody>
      </p:sp>
      <p:sp>
        <p:nvSpPr>
          <p:cNvPr id="29" name="矩形 28"/>
          <p:cNvSpPr/>
          <p:nvPr/>
        </p:nvSpPr>
        <p:spPr>
          <a:xfrm>
            <a:off x="3418414" y="3587941"/>
            <a:ext cx="312906" cy="369332"/>
          </a:xfrm>
          <a:prstGeom prst="rect">
            <a:avLst/>
          </a:prstGeom>
        </p:spPr>
        <p:txBody>
          <a:bodyPr wrap="square">
            <a:spAutoFit/>
          </a:bodyPr>
          <a:lstStyle/>
          <a:p>
            <a:r>
              <a:rPr kumimoji="1" lang="en-US" altLang="zh-CN" dirty="0"/>
              <a:t>0</a:t>
            </a:r>
            <a:endParaRPr lang="zh-CN" altLang="en-US" dirty="0"/>
          </a:p>
        </p:txBody>
      </p:sp>
      <p:sp>
        <p:nvSpPr>
          <p:cNvPr id="30" name="矩形 29"/>
          <p:cNvSpPr/>
          <p:nvPr/>
        </p:nvSpPr>
        <p:spPr>
          <a:xfrm>
            <a:off x="3422248" y="3893582"/>
            <a:ext cx="312906" cy="369332"/>
          </a:xfrm>
          <a:prstGeom prst="rect">
            <a:avLst/>
          </a:prstGeom>
        </p:spPr>
        <p:txBody>
          <a:bodyPr wrap="square">
            <a:spAutoFit/>
          </a:bodyPr>
          <a:lstStyle/>
          <a:p>
            <a:r>
              <a:rPr kumimoji="1" lang="en-US" altLang="zh-CN" dirty="0"/>
              <a:t>0</a:t>
            </a:r>
            <a:endParaRPr lang="zh-CN" altLang="en-US" dirty="0"/>
          </a:p>
        </p:txBody>
      </p:sp>
      <p:sp>
        <p:nvSpPr>
          <p:cNvPr id="31" name="矩形 30"/>
          <p:cNvSpPr/>
          <p:nvPr/>
        </p:nvSpPr>
        <p:spPr>
          <a:xfrm>
            <a:off x="3345272" y="4202824"/>
            <a:ext cx="459190" cy="369332"/>
          </a:xfrm>
          <a:prstGeom prst="rect">
            <a:avLst/>
          </a:prstGeom>
        </p:spPr>
        <p:txBody>
          <a:bodyPr wrap="square">
            <a:spAutoFit/>
          </a:bodyPr>
          <a:lstStyle/>
          <a:p>
            <a:r>
              <a:rPr kumimoji="1" lang="en-US" altLang="zh-CN" dirty="0"/>
              <a:t>10</a:t>
            </a:r>
            <a:endParaRPr lang="zh-CN" altLang="en-US" dirty="0"/>
          </a:p>
        </p:txBody>
      </p:sp>
      <p:sp>
        <p:nvSpPr>
          <p:cNvPr id="32" name="矩形 31"/>
          <p:cNvSpPr/>
          <p:nvPr/>
        </p:nvSpPr>
        <p:spPr>
          <a:xfrm>
            <a:off x="3345272" y="4498095"/>
            <a:ext cx="459190" cy="369332"/>
          </a:xfrm>
          <a:prstGeom prst="rect">
            <a:avLst/>
          </a:prstGeom>
        </p:spPr>
        <p:txBody>
          <a:bodyPr wrap="square">
            <a:spAutoFit/>
          </a:bodyPr>
          <a:lstStyle/>
          <a:p>
            <a:r>
              <a:rPr kumimoji="1" lang="en-US" altLang="zh-CN" b="1" dirty="0">
                <a:solidFill>
                  <a:srgbClr val="C00000"/>
                </a:solidFill>
              </a:rPr>
              <a:t>10</a:t>
            </a:r>
            <a:endParaRPr lang="zh-CN" altLang="en-US" b="1" dirty="0">
              <a:solidFill>
                <a:srgbClr val="C00000"/>
              </a:solidFill>
            </a:endParaRPr>
          </a:p>
        </p:txBody>
      </p:sp>
      <p:cxnSp>
        <p:nvCxnSpPr>
          <p:cNvPr id="33" name="直线箭头连接符 32"/>
          <p:cNvCxnSpPr/>
          <p:nvPr/>
        </p:nvCxnSpPr>
        <p:spPr>
          <a:xfrm flipH="1">
            <a:off x="2874298" y="4387490"/>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a:off x="2874298" y="4720665"/>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670075"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36" name="矩形 35"/>
          <p:cNvSpPr/>
          <p:nvPr/>
        </p:nvSpPr>
        <p:spPr>
          <a:xfrm>
            <a:off x="6091588"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37" name="矩形 36"/>
          <p:cNvSpPr/>
          <p:nvPr/>
        </p:nvSpPr>
        <p:spPr>
          <a:xfrm>
            <a:off x="7532120" y="2353444"/>
            <a:ext cx="1454244" cy="369332"/>
          </a:xfrm>
          <a:prstGeom prst="rect">
            <a:avLst/>
          </a:prstGeom>
        </p:spPr>
        <p:txBody>
          <a:bodyPr wrap="none">
            <a:spAutoFit/>
          </a:bodyPr>
          <a:lstStyle/>
          <a:p>
            <a:r>
              <a:rPr kumimoji="1" lang="en-US" altLang="zh-CN" b="1" dirty="0"/>
              <a:t>Bank[Alice]</a:t>
            </a:r>
            <a:endParaRPr lang="zh-CN" altLang="en-US" b="1" dirty="0"/>
          </a:p>
        </p:txBody>
      </p:sp>
      <p:cxnSp>
        <p:nvCxnSpPr>
          <p:cNvPr id="38" name="直线连接符 37"/>
          <p:cNvCxnSpPr/>
          <p:nvPr/>
        </p:nvCxnSpPr>
        <p:spPr>
          <a:xfrm>
            <a:off x="4455938" y="2404988"/>
            <a:ext cx="0" cy="3636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右箭头 38"/>
          <p:cNvSpPr/>
          <p:nvPr/>
        </p:nvSpPr>
        <p:spPr>
          <a:xfrm>
            <a:off x="4397095" y="2400043"/>
            <a:ext cx="315595" cy="285446"/>
          </a:xfrm>
          <a:prstGeom prst="rightArrow">
            <a:avLst/>
          </a:prstGeom>
          <a:solidFill>
            <a:schemeClr val="bg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p:cNvSpPr/>
          <p:nvPr/>
        </p:nvSpPr>
        <p:spPr>
          <a:xfrm>
            <a:off x="8102789" y="2615993"/>
            <a:ext cx="312906" cy="369332"/>
          </a:xfrm>
          <a:prstGeom prst="rect">
            <a:avLst/>
          </a:prstGeom>
        </p:spPr>
        <p:txBody>
          <a:bodyPr wrap="none">
            <a:spAutoFit/>
          </a:bodyPr>
          <a:lstStyle/>
          <a:p>
            <a:r>
              <a:rPr kumimoji="1" lang="en-US" altLang="zh-CN" dirty="0"/>
              <a:t>0</a:t>
            </a:r>
            <a:endParaRPr lang="zh-CN" altLang="en-US" dirty="0"/>
          </a:p>
        </p:txBody>
      </p:sp>
      <p:sp>
        <p:nvSpPr>
          <p:cNvPr id="41" name="矩形 40"/>
          <p:cNvSpPr/>
          <p:nvPr/>
        </p:nvSpPr>
        <p:spPr>
          <a:xfrm>
            <a:off x="4514782" y="2984938"/>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43" name="矩形 42"/>
          <p:cNvSpPr/>
          <p:nvPr/>
        </p:nvSpPr>
        <p:spPr>
          <a:xfrm>
            <a:off x="8102789" y="2991903"/>
            <a:ext cx="312906" cy="369332"/>
          </a:xfrm>
          <a:prstGeom prst="rect">
            <a:avLst/>
          </a:prstGeom>
        </p:spPr>
        <p:txBody>
          <a:bodyPr wrap="none">
            <a:spAutoFit/>
          </a:bodyPr>
          <a:lstStyle/>
          <a:p>
            <a:r>
              <a:rPr kumimoji="1" lang="en-US" altLang="zh-CN" dirty="0"/>
              <a:t>0</a:t>
            </a:r>
            <a:endParaRPr lang="zh-CN" altLang="en-US" dirty="0"/>
          </a:p>
        </p:txBody>
      </p:sp>
      <p:sp>
        <p:nvSpPr>
          <p:cNvPr id="44" name="矩形 43"/>
          <p:cNvSpPr/>
          <p:nvPr/>
        </p:nvSpPr>
        <p:spPr>
          <a:xfrm>
            <a:off x="8102789" y="3293458"/>
            <a:ext cx="312906" cy="369332"/>
          </a:xfrm>
          <a:prstGeom prst="rect">
            <a:avLst/>
          </a:prstGeom>
        </p:spPr>
        <p:txBody>
          <a:bodyPr wrap="none">
            <a:spAutoFit/>
          </a:bodyPr>
          <a:lstStyle/>
          <a:p>
            <a:r>
              <a:rPr kumimoji="1" lang="en-US" altLang="zh-CN" dirty="0"/>
              <a:t>0</a:t>
            </a:r>
            <a:endParaRPr lang="zh-CN" altLang="en-US" dirty="0"/>
          </a:p>
        </p:txBody>
      </p:sp>
      <p:cxnSp>
        <p:nvCxnSpPr>
          <p:cNvPr id="45" name="直线箭头连接符 44"/>
          <p:cNvCxnSpPr/>
          <p:nvPr/>
        </p:nvCxnSpPr>
        <p:spPr>
          <a:xfrm flipH="1">
            <a:off x="7388120" y="3440945"/>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628976" y="3270304"/>
            <a:ext cx="1223412" cy="369332"/>
          </a:xfrm>
          <a:prstGeom prst="rect">
            <a:avLst/>
          </a:prstGeom>
        </p:spPr>
        <p:txBody>
          <a:bodyPr wrap="none">
            <a:spAutoFit/>
          </a:bodyPr>
          <a:lstStyle/>
          <a:p>
            <a:r>
              <a:rPr kumimoji="1" lang="en-US" altLang="zh-CN" dirty="0"/>
              <a:t>Read acct</a:t>
            </a:r>
            <a:endParaRPr lang="zh-CN" altLang="en-US" dirty="0"/>
          </a:p>
        </p:txBody>
      </p:sp>
      <p:sp>
        <p:nvSpPr>
          <p:cNvPr id="47" name="矩形 46"/>
          <p:cNvSpPr/>
          <p:nvPr/>
        </p:nvSpPr>
        <p:spPr>
          <a:xfrm>
            <a:off x="5899228" y="3587941"/>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49" name="矩形 48"/>
          <p:cNvSpPr/>
          <p:nvPr/>
        </p:nvSpPr>
        <p:spPr>
          <a:xfrm>
            <a:off x="8102789" y="3587146"/>
            <a:ext cx="312906" cy="369332"/>
          </a:xfrm>
          <a:prstGeom prst="rect">
            <a:avLst/>
          </a:prstGeom>
        </p:spPr>
        <p:txBody>
          <a:bodyPr wrap="none">
            <a:spAutoFit/>
          </a:bodyPr>
          <a:lstStyle/>
          <a:p>
            <a:r>
              <a:rPr kumimoji="1" lang="en-US" altLang="zh-CN" dirty="0"/>
              <a:t>0</a:t>
            </a:r>
            <a:endParaRPr lang="zh-CN" altLang="en-US" dirty="0"/>
          </a:p>
        </p:txBody>
      </p:sp>
      <p:sp>
        <p:nvSpPr>
          <p:cNvPr id="42" name="矩形 41"/>
          <p:cNvSpPr/>
          <p:nvPr/>
        </p:nvSpPr>
        <p:spPr>
          <a:xfrm>
            <a:off x="4642147" y="3890382"/>
            <a:ext cx="1133644" cy="369332"/>
          </a:xfrm>
          <a:prstGeom prst="rect">
            <a:avLst/>
          </a:prstGeom>
        </p:spPr>
        <p:txBody>
          <a:bodyPr wrap="none">
            <a:spAutoFit/>
          </a:bodyPr>
          <a:lstStyle/>
          <a:p>
            <a:r>
              <a:rPr kumimoji="1" lang="en-US" altLang="zh-CN" dirty="0"/>
              <a:t>Increase </a:t>
            </a:r>
            <a:endParaRPr lang="zh-CN" altLang="en-US" dirty="0"/>
          </a:p>
        </p:txBody>
      </p:sp>
      <p:sp>
        <p:nvSpPr>
          <p:cNvPr id="50" name="矩形 49"/>
          <p:cNvSpPr/>
          <p:nvPr/>
        </p:nvSpPr>
        <p:spPr>
          <a:xfrm>
            <a:off x="8102789" y="3888701"/>
            <a:ext cx="465306" cy="369332"/>
          </a:xfrm>
          <a:prstGeom prst="rect">
            <a:avLst/>
          </a:prstGeom>
        </p:spPr>
        <p:txBody>
          <a:bodyPr wrap="square">
            <a:spAutoFit/>
          </a:bodyPr>
          <a:lstStyle/>
          <a:p>
            <a:r>
              <a:rPr kumimoji="1" lang="en-US" altLang="zh-CN" dirty="0"/>
              <a:t>0</a:t>
            </a:r>
            <a:endParaRPr lang="zh-CN" altLang="en-US" dirty="0"/>
          </a:p>
        </p:txBody>
      </p:sp>
      <p:sp>
        <p:nvSpPr>
          <p:cNvPr id="56" name="矩形 55"/>
          <p:cNvSpPr/>
          <p:nvPr/>
        </p:nvSpPr>
        <p:spPr>
          <a:xfrm>
            <a:off x="5874306" y="3887773"/>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48" name="Rectangle 4"/>
          <p:cNvSpPr/>
          <p:nvPr/>
        </p:nvSpPr>
        <p:spPr>
          <a:xfrm>
            <a:off x="4867019" y="4517678"/>
            <a:ext cx="3824924" cy="774065"/>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sz="24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Thread is stuck at the acquiring the lock</a:t>
            </a:r>
            <a:endParaRPr lang="en-US" altLang="zh-CN" sz="2400" dirty="0">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Use locking to achieve before-or-after: </a:t>
            </a:r>
            <a:r>
              <a:rPr kumimoji="1" lang="en-US" altLang="zh-CN" dirty="0"/>
              <a:t>global lock</a:t>
            </a:r>
            <a:endParaRPr kumimoji="1" lang="zh-CN" altLang="en-US" dirty="0"/>
          </a:p>
        </p:txBody>
      </p:sp>
      <p:sp>
        <p:nvSpPr>
          <p:cNvPr id="12" name="矩形 11"/>
          <p:cNvSpPr/>
          <p:nvPr/>
        </p:nvSpPr>
        <p:spPr>
          <a:xfrm>
            <a:off x="440093" y="1205859"/>
            <a:ext cx="3240360"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13" name="矩形 12"/>
          <p:cNvSpPr/>
          <p:nvPr/>
        </p:nvSpPr>
        <p:spPr>
          <a:xfrm>
            <a:off x="4673997" y="998220"/>
            <a:ext cx="4261318" cy="1200329"/>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lock</a:t>
            </a:r>
            <a:r>
              <a:rPr lang="en-US" altLang="zh-CN" dirty="0">
                <a:solidFill>
                  <a:prstClr val="black"/>
                </a:solidFill>
                <a:latin typeface="Consolas" panose="020B0609020204030204" pitchFamily="49" charset="0"/>
                <a:ea typeface="楷体" panose="02010609060101010101" charset="-122"/>
                <a:cs typeface="Courier"/>
              </a:rPr>
              <a:t>, acct, amt):</a:t>
            </a:r>
            <a:endParaRPr lang="en-US" altLang="zh-CN" dirty="0">
              <a:solidFill>
                <a:prstClr val="black"/>
              </a:solidFill>
              <a:latin typeface="Consolas" panose="020B0609020204030204" pitchFamily="49" charset="0"/>
              <a:ea typeface="楷体" panose="02010609060101010101" charset="-122"/>
              <a:cs typeface="Courier"/>
            </a:endParaRPr>
          </a:p>
          <a:p>
            <a:r>
              <a:rPr lang="en-US" altLang="zh-CN" dirty="0">
                <a:solidFill>
                  <a:prstClr val="black"/>
                </a:solidFill>
                <a:latin typeface="Consolas" panose="020B0609020204030204" pitchFamily="49" charset="0"/>
                <a:ea typeface="楷体" panose="02010609060101010101" charset="-122"/>
                <a:cs typeface="Courier"/>
              </a:rPr>
              <a:t>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acquire(lock)</a:t>
            </a:r>
            <a:endParaRPr lang="en-US" altLang="zh-CN" dirty="0">
              <a:solidFill>
                <a:prstClr val="black"/>
              </a:solidFill>
              <a:highlight>
                <a:srgbClr val="FFFF00"/>
              </a:highlight>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a:t>
            </a:r>
            <a:r>
              <a:rPr lang="is-IS" altLang="zh-CN" dirty="0">
                <a:solidFill>
                  <a:prstClr val="black"/>
                </a:solidFill>
                <a:highlight>
                  <a:srgbClr val="FFFF00"/>
                </a:highlight>
                <a:latin typeface="Consolas" panose="020B0609020204030204" pitchFamily="49" charset="0"/>
                <a:ea typeface="楷体" panose="02010609060101010101" charset="-122"/>
                <a:cs typeface="Courier"/>
              </a:rPr>
              <a:t>release(lock)</a:t>
            </a:r>
            <a:endParaRPr lang="is-IS" altLang="zh-CN" dirty="0">
              <a:solidFill>
                <a:prstClr val="black"/>
              </a:solidFill>
              <a:highlight>
                <a:srgbClr val="FFFF00"/>
              </a:highlight>
              <a:latin typeface="Consolas" panose="020B0609020204030204" pitchFamily="49" charset="0"/>
              <a:ea typeface="楷体" panose="02010609060101010101" charset="-122"/>
              <a:cs typeface="Courier"/>
            </a:endParaRPr>
          </a:p>
        </p:txBody>
      </p:sp>
      <p:sp>
        <p:nvSpPr>
          <p:cNvPr id="14" name="右箭头 13"/>
          <p:cNvSpPr/>
          <p:nvPr/>
        </p:nvSpPr>
        <p:spPr>
          <a:xfrm>
            <a:off x="3901649" y="1303913"/>
            <a:ext cx="432048" cy="450221"/>
          </a:xfrm>
          <a:prstGeom prst="rightArrow">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142153"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16" name="矩形 15"/>
          <p:cNvSpPr/>
          <p:nvPr/>
        </p:nvSpPr>
        <p:spPr>
          <a:xfrm>
            <a:off x="1563666"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17" name="矩形 16"/>
          <p:cNvSpPr/>
          <p:nvPr/>
        </p:nvSpPr>
        <p:spPr>
          <a:xfrm>
            <a:off x="3004198" y="2353444"/>
            <a:ext cx="1454244" cy="369332"/>
          </a:xfrm>
          <a:prstGeom prst="rect">
            <a:avLst/>
          </a:prstGeom>
        </p:spPr>
        <p:txBody>
          <a:bodyPr wrap="none">
            <a:spAutoFit/>
          </a:bodyPr>
          <a:lstStyle/>
          <a:p>
            <a:r>
              <a:rPr kumimoji="1" lang="en-US" altLang="zh-CN" b="1" dirty="0"/>
              <a:t>Bank[Alice]</a:t>
            </a:r>
            <a:endParaRPr lang="zh-CN" altLang="en-US" b="1" dirty="0"/>
          </a:p>
        </p:txBody>
      </p:sp>
      <p:sp>
        <p:nvSpPr>
          <p:cNvPr id="18" name="矩形 17"/>
          <p:cNvSpPr/>
          <p:nvPr/>
        </p:nvSpPr>
        <p:spPr>
          <a:xfrm>
            <a:off x="3418414" y="2694991"/>
            <a:ext cx="312906" cy="369332"/>
          </a:xfrm>
          <a:prstGeom prst="rect">
            <a:avLst/>
          </a:prstGeom>
        </p:spPr>
        <p:txBody>
          <a:bodyPr wrap="none">
            <a:spAutoFit/>
          </a:bodyPr>
          <a:lstStyle/>
          <a:p>
            <a:r>
              <a:rPr kumimoji="1" lang="en-US" altLang="zh-CN" dirty="0"/>
              <a:t>0</a:t>
            </a:r>
            <a:endParaRPr lang="zh-CN" altLang="en-US" dirty="0"/>
          </a:p>
        </p:txBody>
      </p:sp>
      <p:cxnSp>
        <p:nvCxnSpPr>
          <p:cNvPr id="19" name="直线箭头连接符 18"/>
          <p:cNvCxnSpPr/>
          <p:nvPr/>
        </p:nvCxnSpPr>
        <p:spPr>
          <a:xfrm flipH="1">
            <a:off x="2874298" y="3170382"/>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flipH="1">
            <a:off x="2874298" y="3518580"/>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6618" y="2985325"/>
            <a:ext cx="1223412" cy="369332"/>
          </a:xfrm>
          <a:prstGeom prst="rect">
            <a:avLst/>
          </a:prstGeom>
        </p:spPr>
        <p:txBody>
          <a:bodyPr wrap="none">
            <a:spAutoFit/>
          </a:bodyPr>
          <a:lstStyle/>
          <a:p>
            <a:r>
              <a:rPr kumimoji="1" lang="en-US" altLang="zh-CN" dirty="0"/>
              <a:t>Read acct</a:t>
            </a:r>
            <a:endParaRPr lang="zh-CN" altLang="en-US" dirty="0"/>
          </a:p>
        </p:txBody>
      </p:sp>
      <p:sp>
        <p:nvSpPr>
          <p:cNvPr id="22" name="矩形 21"/>
          <p:cNvSpPr/>
          <p:nvPr/>
        </p:nvSpPr>
        <p:spPr>
          <a:xfrm>
            <a:off x="1519826" y="3327655"/>
            <a:ext cx="1223412" cy="369332"/>
          </a:xfrm>
          <a:prstGeom prst="rect">
            <a:avLst/>
          </a:prstGeom>
        </p:spPr>
        <p:txBody>
          <a:bodyPr wrap="none">
            <a:spAutoFit/>
          </a:bodyPr>
          <a:lstStyle/>
          <a:p>
            <a:r>
              <a:rPr kumimoji="1" lang="en-US" altLang="zh-CN" dirty="0"/>
              <a:t>Read acct</a:t>
            </a:r>
            <a:endParaRPr lang="zh-CN" altLang="en-US" dirty="0"/>
          </a:p>
        </p:txBody>
      </p:sp>
      <p:sp>
        <p:nvSpPr>
          <p:cNvPr id="23" name="矩形 22"/>
          <p:cNvSpPr/>
          <p:nvPr/>
        </p:nvSpPr>
        <p:spPr>
          <a:xfrm>
            <a:off x="3418414" y="2991903"/>
            <a:ext cx="312906" cy="369332"/>
          </a:xfrm>
          <a:prstGeom prst="rect">
            <a:avLst/>
          </a:prstGeom>
        </p:spPr>
        <p:txBody>
          <a:bodyPr wrap="square">
            <a:spAutoFit/>
          </a:bodyPr>
          <a:lstStyle/>
          <a:p>
            <a:r>
              <a:rPr kumimoji="1" lang="en-US" altLang="zh-CN" dirty="0"/>
              <a:t>0</a:t>
            </a:r>
            <a:endParaRPr lang="zh-CN" altLang="en-US" dirty="0"/>
          </a:p>
        </p:txBody>
      </p:sp>
      <p:sp>
        <p:nvSpPr>
          <p:cNvPr id="24" name="矩形 23"/>
          <p:cNvSpPr/>
          <p:nvPr/>
        </p:nvSpPr>
        <p:spPr>
          <a:xfrm>
            <a:off x="3418414" y="3276632"/>
            <a:ext cx="312906" cy="369332"/>
          </a:xfrm>
          <a:prstGeom prst="rect">
            <a:avLst/>
          </a:prstGeom>
        </p:spPr>
        <p:txBody>
          <a:bodyPr wrap="square">
            <a:spAutoFit/>
          </a:bodyPr>
          <a:lstStyle/>
          <a:p>
            <a:r>
              <a:rPr kumimoji="1" lang="en-US" altLang="zh-CN" dirty="0"/>
              <a:t>0</a:t>
            </a:r>
            <a:endParaRPr lang="zh-CN" altLang="en-US" dirty="0"/>
          </a:p>
        </p:txBody>
      </p:sp>
      <p:sp>
        <p:nvSpPr>
          <p:cNvPr id="25" name="矩形 24"/>
          <p:cNvSpPr/>
          <p:nvPr/>
        </p:nvSpPr>
        <p:spPr>
          <a:xfrm>
            <a:off x="148565" y="3645964"/>
            <a:ext cx="1133644" cy="369332"/>
          </a:xfrm>
          <a:prstGeom prst="rect">
            <a:avLst/>
          </a:prstGeom>
        </p:spPr>
        <p:txBody>
          <a:bodyPr wrap="none">
            <a:spAutoFit/>
          </a:bodyPr>
          <a:lstStyle/>
          <a:p>
            <a:r>
              <a:rPr kumimoji="1" lang="en-US" altLang="zh-CN" dirty="0"/>
              <a:t>Increase </a:t>
            </a:r>
            <a:endParaRPr lang="zh-CN" altLang="en-US" dirty="0"/>
          </a:p>
        </p:txBody>
      </p:sp>
      <p:sp>
        <p:nvSpPr>
          <p:cNvPr id="26" name="矩形 25"/>
          <p:cNvSpPr/>
          <p:nvPr/>
        </p:nvSpPr>
        <p:spPr>
          <a:xfrm>
            <a:off x="1576490" y="3942031"/>
            <a:ext cx="1133644" cy="369332"/>
          </a:xfrm>
          <a:prstGeom prst="rect">
            <a:avLst/>
          </a:prstGeom>
        </p:spPr>
        <p:txBody>
          <a:bodyPr wrap="none">
            <a:spAutoFit/>
          </a:bodyPr>
          <a:lstStyle/>
          <a:p>
            <a:r>
              <a:rPr kumimoji="1" lang="en-US" altLang="zh-CN" dirty="0"/>
              <a:t>Increase </a:t>
            </a:r>
            <a:endParaRPr lang="zh-CN" altLang="en-US" dirty="0"/>
          </a:p>
        </p:txBody>
      </p:sp>
      <p:sp>
        <p:nvSpPr>
          <p:cNvPr id="27" name="矩形 26"/>
          <p:cNvSpPr/>
          <p:nvPr/>
        </p:nvSpPr>
        <p:spPr>
          <a:xfrm>
            <a:off x="167522" y="4196081"/>
            <a:ext cx="1206421" cy="369332"/>
          </a:xfrm>
          <a:prstGeom prst="rect">
            <a:avLst/>
          </a:prstGeom>
        </p:spPr>
        <p:txBody>
          <a:bodyPr wrap="none">
            <a:spAutoFit/>
          </a:bodyPr>
          <a:lstStyle/>
          <a:p>
            <a:r>
              <a:rPr kumimoji="1" lang="en-US" altLang="zh-CN" dirty="0"/>
              <a:t>Write acct</a:t>
            </a:r>
            <a:endParaRPr lang="zh-CN" altLang="en-US" dirty="0"/>
          </a:p>
        </p:txBody>
      </p:sp>
      <p:sp>
        <p:nvSpPr>
          <p:cNvPr id="28" name="矩形 27"/>
          <p:cNvSpPr/>
          <p:nvPr/>
        </p:nvSpPr>
        <p:spPr>
          <a:xfrm>
            <a:off x="1528050" y="4493416"/>
            <a:ext cx="1206421" cy="369332"/>
          </a:xfrm>
          <a:prstGeom prst="rect">
            <a:avLst/>
          </a:prstGeom>
        </p:spPr>
        <p:txBody>
          <a:bodyPr wrap="none">
            <a:spAutoFit/>
          </a:bodyPr>
          <a:lstStyle/>
          <a:p>
            <a:r>
              <a:rPr kumimoji="1" lang="en-US" altLang="zh-CN" dirty="0"/>
              <a:t>Write acct</a:t>
            </a:r>
            <a:endParaRPr lang="zh-CN" altLang="en-US" dirty="0"/>
          </a:p>
        </p:txBody>
      </p:sp>
      <p:sp>
        <p:nvSpPr>
          <p:cNvPr id="29" name="矩形 28"/>
          <p:cNvSpPr/>
          <p:nvPr/>
        </p:nvSpPr>
        <p:spPr>
          <a:xfrm>
            <a:off x="3418414" y="3587941"/>
            <a:ext cx="312906" cy="369332"/>
          </a:xfrm>
          <a:prstGeom prst="rect">
            <a:avLst/>
          </a:prstGeom>
        </p:spPr>
        <p:txBody>
          <a:bodyPr wrap="square">
            <a:spAutoFit/>
          </a:bodyPr>
          <a:lstStyle/>
          <a:p>
            <a:r>
              <a:rPr kumimoji="1" lang="en-US" altLang="zh-CN" dirty="0"/>
              <a:t>0</a:t>
            </a:r>
            <a:endParaRPr lang="zh-CN" altLang="en-US" dirty="0"/>
          </a:p>
        </p:txBody>
      </p:sp>
      <p:sp>
        <p:nvSpPr>
          <p:cNvPr id="30" name="矩形 29"/>
          <p:cNvSpPr/>
          <p:nvPr/>
        </p:nvSpPr>
        <p:spPr>
          <a:xfrm>
            <a:off x="3422248" y="3893582"/>
            <a:ext cx="312906" cy="369332"/>
          </a:xfrm>
          <a:prstGeom prst="rect">
            <a:avLst/>
          </a:prstGeom>
        </p:spPr>
        <p:txBody>
          <a:bodyPr wrap="square">
            <a:spAutoFit/>
          </a:bodyPr>
          <a:lstStyle/>
          <a:p>
            <a:r>
              <a:rPr kumimoji="1" lang="en-US" altLang="zh-CN" dirty="0"/>
              <a:t>0</a:t>
            </a:r>
            <a:endParaRPr lang="zh-CN" altLang="en-US" dirty="0"/>
          </a:p>
        </p:txBody>
      </p:sp>
      <p:sp>
        <p:nvSpPr>
          <p:cNvPr id="31" name="矩形 30"/>
          <p:cNvSpPr/>
          <p:nvPr/>
        </p:nvSpPr>
        <p:spPr>
          <a:xfrm>
            <a:off x="3345272" y="4202824"/>
            <a:ext cx="459190" cy="369332"/>
          </a:xfrm>
          <a:prstGeom prst="rect">
            <a:avLst/>
          </a:prstGeom>
        </p:spPr>
        <p:txBody>
          <a:bodyPr wrap="square">
            <a:spAutoFit/>
          </a:bodyPr>
          <a:lstStyle/>
          <a:p>
            <a:r>
              <a:rPr kumimoji="1" lang="en-US" altLang="zh-CN" dirty="0"/>
              <a:t>10</a:t>
            </a:r>
            <a:endParaRPr lang="zh-CN" altLang="en-US" dirty="0"/>
          </a:p>
        </p:txBody>
      </p:sp>
      <p:sp>
        <p:nvSpPr>
          <p:cNvPr id="32" name="矩形 31"/>
          <p:cNvSpPr/>
          <p:nvPr/>
        </p:nvSpPr>
        <p:spPr>
          <a:xfrm>
            <a:off x="3345272" y="4498095"/>
            <a:ext cx="459190" cy="369332"/>
          </a:xfrm>
          <a:prstGeom prst="rect">
            <a:avLst/>
          </a:prstGeom>
        </p:spPr>
        <p:txBody>
          <a:bodyPr wrap="square">
            <a:spAutoFit/>
          </a:bodyPr>
          <a:lstStyle/>
          <a:p>
            <a:r>
              <a:rPr kumimoji="1" lang="en-US" altLang="zh-CN" b="1" dirty="0">
                <a:solidFill>
                  <a:srgbClr val="C00000"/>
                </a:solidFill>
              </a:rPr>
              <a:t>10</a:t>
            </a:r>
            <a:endParaRPr lang="zh-CN" altLang="en-US" b="1" dirty="0">
              <a:solidFill>
                <a:srgbClr val="C00000"/>
              </a:solidFill>
            </a:endParaRPr>
          </a:p>
        </p:txBody>
      </p:sp>
      <p:cxnSp>
        <p:nvCxnSpPr>
          <p:cNvPr id="33" name="直线箭头连接符 32"/>
          <p:cNvCxnSpPr/>
          <p:nvPr/>
        </p:nvCxnSpPr>
        <p:spPr>
          <a:xfrm flipH="1">
            <a:off x="2874298" y="4387490"/>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a:off x="2874298" y="4720665"/>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670075"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36" name="矩形 35"/>
          <p:cNvSpPr/>
          <p:nvPr/>
        </p:nvSpPr>
        <p:spPr>
          <a:xfrm>
            <a:off x="6091588"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37" name="矩形 36"/>
          <p:cNvSpPr/>
          <p:nvPr/>
        </p:nvSpPr>
        <p:spPr>
          <a:xfrm>
            <a:off x="7532120" y="2353444"/>
            <a:ext cx="1454244" cy="369332"/>
          </a:xfrm>
          <a:prstGeom prst="rect">
            <a:avLst/>
          </a:prstGeom>
        </p:spPr>
        <p:txBody>
          <a:bodyPr wrap="none">
            <a:spAutoFit/>
          </a:bodyPr>
          <a:lstStyle/>
          <a:p>
            <a:r>
              <a:rPr kumimoji="1" lang="en-US" altLang="zh-CN" b="1" dirty="0"/>
              <a:t>Bank[Alice]</a:t>
            </a:r>
            <a:endParaRPr lang="zh-CN" altLang="en-US" b="1" dirty="0"/>
          </a:p>
        </p:txBody>
      </p:sp>
      <p:cxnSp>
        <p:nvCxnSpPr>
          <p:cNvPr id="38" name="直线连接符 37"/>
          <p:cNvCxnSpPr/>
          <p:nvPr/>
        </p:nvCxnSpPr>
        <p:spPr>
          <a:xfrm>
            <a:off x="4455938" y="2404988"/>
            <a:ext cx="0" cy="3636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右箭头 38"/>
          <p:cNvSpPr/>
          <p:nvPr/>
        </p:nvSpPr>
        <p:spPr>
          <a:xfrm>
            <a:off x="4397095" y="2400043"/>
            <a:ext cx="315595" cy="285446"/>
          </a:xfrm>
          <a:prstGeom prst="rightArrow">
            <a:avLst/>
          </a:prstGeom>
          <a:solidFill>
            <a:schemeClr val="bg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p:cNvSpPr/>
          <p:nvPr/>
        </p:nvSpPr>
        <p:spPr>
          <a:xfrm>
            <a:off x="8102789" y="2615993"/>
            <a:ext cx="312906" cy="369332"/>
          </a:xfrm>
          <a:prstGeom prst="rect">
            <a:avLst/>
          </a:prstGeom>
        </p:spPr>
        <p:txBody>
          <a:bodyPr wrap="none">
            <a:spAutoFit/>
          </a:bodyPr>
          <a:lstStyle/>
          <a:p>
            <a:r>
              <a:rPr kumimoji="1" lang="en-US" altLang="zh-CN" dirty="0"/>
              <a:t>0</a:t>
            </a:r>
            <a:endParaRPr lang="zh-CN" altLang="en-US" dirty="0"/>
          </a:p>
        </p:txBody>
      </p:sp>
      <p:sp>
        <p:nvSpPr>
          <p:cNvPr id="41" name="矩形 40"/>
          <p:cNvSpPr/>
          <p:nvPr/>
        </p:nvSpPr>
        <p:spPr>
          <a:xfrm>
            <a:off x="4514782" y="2984938"/>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43" name="矩形 42"/>
          <p:cNvSpPr/>
          <p:nvPr/>
        </p:nvSpPr>
        <p:spPr>
          <a:xfrm>
            <a:off x="8102789" y="2991903"/>
            <a:ext cx="312906" cy="369332"/>
          </a:xfrm>
          <a:prstGeom prst="rect">
            <a:avLst/>
          </a:prstGeom>
        </p:spPr>
        <p:txBody>
          <a:bodyPr wrap="none">
            <a:spAutoFit/>
          </a:bodyPr>
          <a:lstStyle/>
          <a:p>
            <a:r>
              <a:rPr kumimoji="1" lang="en-US" altLang="zh-CN" dirty="0"/>
              <a:t>0</a:t>
            </a:r>
            <a:endParaRPr lang="zh-CN" altLang="en-US" dirty="0"/>
          </a:p>
        </p:txBody>
      </p:sp>
      <p:sp>
        <p:nvSpPr>
          <p:cNvPr id="44" name="矩形 43"/>
          <p:cNvSpPr/>
          <p:nvPr/>
        </p:nvSpPr>
        <p:spPr>
          <a:xfrm>
            <a:off x="8102789" y="3293458"/>
            <a:ext cx="312906" cy="369332"/>
          </a:xfrm>
          <a:prstGeom prst="rect">
            <a:avLst/>
          </a:prstGeom>
        </p:spPr>
        <p:txBody>
          <a:bodyPr wrap="none">
            <a:spAutoFit/>
          </a:bodyPr>
          <a:lstStyle/>
          <a:p>
            <a:r>
              <a:rPr kumimoji="1" lang="en-US" altLang="zh-CN" dirty="0"/>
              <a:t>0</a:t>
            </a:r>
            <a:endParaRPr lang="zh-CN" altLang="en-US" dirty="0"/>
          </a:p>
        </p:txBody>
      </p:sp>
      <p:cxnSp>
        <p:nvCxnSpPr>
          <p:cNvPr id="45" name="直线箭头连接符 44"/>
          <p:cNvCxnSpPr/>
          <p:nvPr/>
        </p:nvCxnSpPr>
        <p:spPr>
          <a:xfrm flipH="1">
            <a:off x="7388120" y="3440945"/>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628976" y="3270304"/>
            <a:ext cx="1223412" cy="369332"/>
          </a:xfrm>
          <a:prstGeom prst="rect">
            <a:avLst/>
          </a:prstGeom>
        </p:spPr>
        <p:txBody>
          <a:bodyPr wrap="none">
            <a:spAutoFit/>
          </a:bodyPr>
          <a:lstStyle/>
          <a:p>
            <a:r>
              <a:rPr kumimoji="1" lang="en-US" altLang="zh-CN" dirty="0"/>
              <a:t>Read acct</a:t>
            </a:r>
            <a:endParaRPr lang="zh-CN" altLang="en-US" dirty="0"/>
          </a:p>
        </p:txBody>
      </p:sp>
      <p:sp>
        <p:nvSpPr>
          <p:cNvPr id="47" name="矩形 46"/>
          <p:cNvSpPr/>
          <p:nvPr/>
        </p:nvSpPr>
        <p:spPr>
          <a:xfrm>
            <a:off x="5899228" y="3587941"/>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49" name="矩形 48"/>
          <p:cNvSpPr/>
          <p:nvPr/>
        </p:nvSpPr>
        <p:spPr>
          <a:xfrm>
            <a:off x="8102789" y="3587146"/>
            <a:ext cx="312906" cy="369332"/>
          </a:xfrm>
          <a:prstGeom prst="rect">
            <a:avLst/>
          </a:prstGeom>
        </p:spPr>
        <p:txBody>
          <a:bodyPr wrap="none">
            <a:spAutoFit/>
          </a:bodyPr>
          <a:lstStyle/>
          <a:p>
            <a:r>
              <a:rPr kumimoji="1" lang="en-US" altLang="zh-CN" dirty="0"/>
              <a:t>0</a:t>
            </a:r>
            <a:endParaRPr lang="zh-CN" altLang="en-US" dirty="0"/>
          </a:p>
        </p:txBody>
      </p:sp>
      <p:sp>
        <p:nvSpPr>
          <p:cNvPr id="42" name="矩形 41"/>
          <p:cNvSpPr/>
          <p:nvPr/>
        </p:nvSpPr>
        <p:spPr>
          <a:xfrm>
            <a:off x="4642147" y="3890382"/>
            <a:ext cx="1133644" cy="369332"/>
          </a:xfrm>
          <a:prstGeom prst="rect">
            <a:avLst/>
          </a:prstGeom>
        </p:spPr>
        <p:txBody>
          <a:bodyPr wrap="none">
            <a:spAutoFit/>
          </a:bodyPr>
          <a:lstStyle/>
          <a:p>
            <a:r>
              <a:rPr kumimoji="1" lang="en-US" altLang="zh-CN" dirty="0"/>
              <a:t>Increase </a:t>
            </a:r>
            <a:endParaRPr lang="zh-CN" altLang="en-US" dirty="0"/>
          </a:p>
        </p:txBody>
      </p:sp>
      <p:sp>
        <p:nvSpPr>
          <p:cNvPr id="48" name="矩形 47"/>
          <p:cNvSpPr/>
          <p:nvPr/>
        </p:nvSpPr>
        <p:spPr>
          <a:xfrm>
            <a:off x="4628976" y="4171088"/>
            <a:ext cx="1334661" cy="369332"/>
          </a:xfrm>
          <a:prstGeom prst="rect">
            <a:avLst/>
          </a:prstGeom>
        </p:spPr>
        <p:txBody>
          <a:bodyPr wrap="none">
            <a:spAutoFit/>
          </a:bodyPr>
          <a:lstStyle/>
          <a:p>
            <a:r>
              <a:rPr kumimoji="1" lang="en-US" altLang="zh-CN" dirty="0"/>
              <a:t>Write back </a:t>
            </a:r>
            <a:endParaRPr lang="zh-CN" altLang="en-US" dirty="0"/>
          </a:p>
        </p:txBody>
      </p:sp>
      <p:sp>
        <p:nvSpPr>
          <p:cNvPr id="50" name="矩形 49"/>
          <p:cNvSpPr/>
          <p:nvPr/>
        </p:nvSpPr>
        <p:spPr>
          <a:xfrm>
            <a:off x="8102789" y="3888701"/>
            <a:ext cx="465306" cy="369332"/>
          </a:xfrm>
          <a:prstGeom prst="rect">
            <a:avLst/>
          </a:prstGeom>
        </p:spPr>
        <p:txBody>
          <a:bodyPr wrap="square">
            <a:spAutoFit/>
          </a:bodyPr>
          <a:lstStyle/>
          <a:p>
            <a:r>
              <a:rPr kumimoji="1" lang="en-US" altLang="zh-CN" dirty="0"/>
              <a:t>0</a:t>
            </a:r>
            <a:endParaRPr lang="zh-CN" altLang="en-US" dirty="0"/>
          </a:p>
        </p:txBody>
      </p:sp>
      <p:sp>
        <p:nvSpPr>
          <p:cNvPr id="51" name="矩形 50"/>
          <p:cNvSpPr/>
          <p:nvPr/>
        </p:nvSpPr>
        <p:spPr>
          <a:xfrm>
            <a:off x="8026589" y="4174042"/>
            <a:ext cx="465306" cy="369332"/>
          </a:xfrm>
          <a:prstGeom prst="rect">
            <a:avLst/>
          </a:prstGeom>
        </p:spPr>
        <p:txBody>
          <a:bodyPr wrap="square">
            <a:spAutoFit/>
          </a:bodyPr>
          <a:lstStyle/>
          <a:p>
            <a:r>
              <a:rPr kumimoji="1" lang="en-US" altLang="zh-CN" dirty="0"/>
              <a:t>10</a:t>
            </a:r>
            <a:endParaRPr lang="zh-CN" altLang="en-US" dirty="0"/>
          </a:p>
        </p:txBody>
      </p:sp>
      <p:cxnSp>
        <p:nvCxnSpPr>
          <p:cNvPr id="53" name="直线箭头连接符 52"/>
          <p:cNvCxnSpPr/>
          <p:nvPr/>
        </p:nvCxnSpPr>
        <p:spPr>
          <a:xfrm flipH="1">
            <a:off x="7476000" y="4387490"/>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874306" y="3887773"/>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57" name="矩形 56"/>
          <p:cNvSpPr/>
          <p:nvPr/>
        </p:nvSpPr>
        <p:spPr>
          <a:xfrm>
            <a:off x="5879043" y="4196081"/>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Use locking to achieve before-or-after: </a:t>
            </a:r>
            <a:r>
              <a:rPr kumimoji="1" lang="en-US" altLang="zh-CN" dirty="0"/>
              <a:t>global lock</a:t>
            </a:r>
            <a:endParaRPr kumimoji="1" lang="zh-CN" altLang="en-US" dirty="0"/>
          </a:p>
        </p:txBody>
      </p:sp>
      <p:sp>
        <p:nvSpPr>
          <p:cNvPr id="12" name="矩形 11"/>
          <p:cNvSpPr/>
          <p:nvPr/>
        </p:nvSpPr>
        <p:spPr>
          <a:xfrm>
            <a:off x="440093" y="1205859"/>
            <a:ext cx="3240360"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13" name="矩形 12"/>
          <p:cNvSpPr/>
          <p:nvPr/>
        </p:nvSpPr>
        <p:spPr>
          <a:xfrm>
            <a:off x="4673997" y="998220"/>
            <a:ext cx="4261318" cy="1200329"/>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lock</a:t>
            </a:r>
            <a:r>
              <a:rPr lang="en-US" altLang="zh-CN" dirty="0">
                <a:solidFill>
                  <a:prstClr val="black"/>
                </a:solidFill>
                <a:latin typeface="Consolas" panose="020B0609020204030204" pitchFamily="49" charset="0"/>
                <a:ea typeface="楷体" panose="02010609060101010101" charset="-122"/>
                <a:cs typeface="Courier"/>
              </a:rPr>
              <a:t>, acct, amt):</a:t>
            </a:r>
            <a:endParaRPr lang="en-US" altLang="zh-CN" dirty="0">
              <a:solidFill>
                <a:prstClr val="black"/>
              </a:solidFill>
              <a:latin typeface="Consolas" panose="020B0609020204030204" pitchFamily="49" charset="0"/>
              <a:ea typeface="楷体" panose="02010609060101010101" charset="-122"/>
              <a:cs typeface="Courier"/>
            </a:endParaRPr>
          </a:p>
          <a:p>
            <a:r>
              <a:rPr lang="en-US" altLang="zh-CN" dirty="0">
                <a:solidFill>
                  <a:prstClr val="black"/>
                </a:solidFill>
                <a:latin typeface="Consolas" panose="020B0609020204030204" pitchFamily="49" charset="0"/>
                <a:ea typeface="楷体" panose="02010609060101010101" charset="-122"/>
                <a:cs typeface="Courier"/>
              </a:rPr>
              <a:t>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acquire(lock)</a:t>
            </a:r>
            <a:endParaRPr lang="en-US" altLang="zh-CN" dirty="0">
              <a:solidFill>
                <a:prstClr val="black"/>
              </a:solidFill>
              <a:highlight>
                <a:srgbClr val="FFFF00"/>
              </a:highlight>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a:t>
            </a:r>
            <a:r>
              <a:rPr lang="is-IS" altLang="zh-CN" dirty="0">
                <a:solidFill>
                  <a:prstClr val="black"/>
                </a:solidFill>
                <a:highlight>
                  <a:srgbClr val="FFFF00"/>
                </a:highlight>
                <a:latin typeface="Consolas" panose="020B0609020204030204" pitchFamily="49" charset="0"/>
                <a:ea typeface="楷体" panose="02010609060101010101" charset="-122"/>
                <a:cs typeface="Courier"/>
              </a:rPr>
              <a:t>release(lock)</a:t>
            </a:r>
            <a:endParaRPr lang="is-IS" altLang="zh-CN" dirty="0">
              <a:solidFill>
                <a:prstClr val="black"/>
              </a:solidFill>
              <a:highlight>
                <a:srgbClr val="FFFF00"/>
              </a:highlight>
              <a:latin typeface="Consolas" panose="020B0609020204030204" pitchFamily="49" charset="0"/>
              <a:ea typeface="楷体" panose="02010609060101010101" charset="-122"/>
              <a:cs typeface="Courier"/>
            </a:endParaRPr>
          </a:p>
        </p:txBody>
      </p:sp>
      <p:sp>
        <p:nvSpPr>
          <p:cNvPr id="14" name="右箭头 13"/>
          <p:cNvSpPr/>
          <p:nvPr/>
        </p:nvSpPr>
        <p:spPr>
          <a:xfrm>
            <a:off x="3901649" y="1303913"/>
            <a:ext cx="432048" cy="450221"/>
          </a:xfrm>
          <a:prstGeom prst="rightArrow">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142153"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16" name="矩形 15"/>
          <p:cNvSpPr/>
          <p:nvPr/>
        </p:nvSpPr>
        <p:spPr>
          <a:xfrm>
            <a:off x="1563666"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17" name="矩形 16"/>
          <p:cNvSpPr/>
          <p:nvPr/>
        </p:nvSpPr>
        <p:spPr>
          <a:xfrm>
            <a:off x="3004198" y="2353444"/>
            <a:ext cx="1454244" cy="369332"/>
          </a:xfrm>
          <a:prstGeom prst="rect">
            <a:avLst/>
          </a:prstGeom>
        </p:spPr>
        <p:txBody>
          <a:bodyPr wrap="none">
            <a:spAutoFit/>
          </a:bodyPr>
          <a:lstStyle/>
          <a:p>
            <a:r>
              <a:rPr kumimoji="1" lang="en-US" altLang="zh-CN" b="1" dirty="0"/>
              <a:t>Bank[Alice]</a:t>
            </a:r>
            <a:endParaRPr lang="zh-CN" altLang="en-US" b="1" dirty="0"/>
          </a:p>
        </p:txBody>
      </p:sp>
      <p:sp>
        <p:nvSpPr>
          <p:cNvPr id="18" name="矩形 17"/>
          <p:cNvSpPr/>
          <p:nvPr/>
        </p:nvSpPr>
        <p:spPr>
          <a:xfrm>
            <a:off x="3418414" y="2694991"/>
            <a:ext cx="312906" cy="369332"/>
          </a:xfrm>
          <a:prstGeom prst="rect">
            <a:avLst/>
          </a:prstGeom>
        </p:spPr>
        <p:txBody>
          <a:bodyPr wrap="none">
            <a:spAutoFit/>
          </a:bodyPr>
          <a:lstStyle/>
          <a:p>
            <a:r>
              <a:rPr kumimoji="1" lang="en-US" altLang="zh-CN" dirty="0"/>
              <a:t>0</a:t>
            </a:r>
            <a:endParaRPr lang="zh-CN" altLang="en-US" dirty="0"/>
          </a:p>
        </p:txBody>
      </p:sp>
      <p:cxnSp>
        <p:nvCxnSpPr>
          <p:cNvPr id="19" name="直线箭头连接符 18"/>
          <p:cNvCxnSpPr/>
          <p:nvPr/>
        </p:nvCxnSpPr>
        <p:spPr>
          <a:xfrm flipH="1">
            <a:off x="2874298" y="3170382"/>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flipH="1">
            <a:off x="2874298" y="3518580"/>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6618" y="2985325"/>
            <a:ext cx="1223412" cy="369332"/>
          </a:xfrm>
          <a:prstGeom prst="rect">
            <a:avLst/>
          </a:prstGeom>
        </p:spPr>
        <p:txBody>
          <a:bodyPr wrap="none">
            <a:spAutoFit/>
          </a:bodyPr>
          <a:lstStyle/>
          <a:p>
            <a:r>
              <a:rPr kumimoji="1" lang="en-US" altLang="zh-CN" dirty="0"/>
              <a:t>Read acct</a:t>
            </a:r>
            <a:endParaRPr lang="zh-CN" altLang="en-US" dirty="0"/>
          </a:p>
        </p:txBody>
      </p:sp>
      <p:sp>
        <p:nvSpPr>
          <p:cNvPr id="22" name="矩形 21"/>
          <p:cNvSpPr/>
          <p:nvPr/>
        </p:nvSpPr>
        <p:spPr>
          <a:xfrm>
            <a:off x="1519826" y="3327655"/>
            <a:ext cx="1223412" cy="369332"/>
          </a:xfrm>
          <a:prstGeom prst="rect">
            <a:avLst/>
          </a:prstGeom>
        </p:spPr>
        <p:txBody>
          <a:bodyPr wrap="none">
            <a:spAutoFit/>
          </a:bodyPr>
          <a:lstStyle/>
          <a:p>
            <a:r>
              <a:rPr kumimoji="1" lang="en-US" altLang="zh-CN" dirty="0"/>
              <a:t>Read acct</a:t>
            </a:r>
            <a:endParaRPr lang="zh-CN" altLang="en-US" dirty="0"/>
          </a:p>
        </p:txBody>
      </p:sp>
      <p:sp>
        <p:nvSpPr>
          <p:cNvPr id="23" name="矩形 22"/>
          <p:cNvSpPr/>
          <p:nvPr/>
        </p:nvSpPr>
        <p:spPr>
          <a:xfrm>
            <a:off x="3418414" y="2991903"/>
            <a:ext cx="312906" cy="369332"/>
          </a:xfrm>
          <a:prstGeom prst="rect">
            <a:avLst/>
          </a:prstGeom>
        </p:spPr>
        <p:txBody>
          <a:bodyPr wrap="square">
            <a:spAutoFit/>
          </a:bodyPr>
          <a:lstStyle/>
          <a:p>
            <a:r>
              <a:rPr kumimoji="1" lang="en-US" altLang="zh-CN" dirty="0"/>
              <a:t>0</a:t>
            </a:r>
            <a:endParaRPr lang="zh-CN" altLang="en-US" dirty="0"/>
          </a:p>
        </p:txBody>
      </p:sp>
      <p:sp>
        <p:nvSpPr>
          <p:cNvPr id="24" name="矩形 23"/>
          <p:cNvSpPr/>
          <p:nvPr/>
        </p:nvSpPr>
        <p:spPr>
          <a:xfrm>
            <a:off x="3418414" y="3276632"/>
            <a:ext cx="312906" cy="369332"/>
          </a:xfrm>
          <a:prstGeom prst="rect">
            <a:avLst/>
          </a:prstGeom>
        </p:spPr>
        <p:txBody>
          <a:bodyPr wrap="square">
            <a:spAutoFit/>
          </a:bodyPr>
          <a:lstStyle/>
          <a:p>
            <a:r>
              <a:rPr kumimoji="1" lang="en-US" altLang="zh-CN" dirty="0"/>
              <a:t>0</a:t>
            </a:r>
            <a:endParaRPr lang="zh-CN" altLang="en-US" dirty="0"/>
          </a:p>
        </p:txBody>
      </p:sp>
      <p:sp>
        <p:nvSpPr>
          <p:cNvPr id="25" name="矩形 24"/>
          <p:cNvSpPr/>
          <p:nvPr/>
        </p:nvSpPr>
        <p:spPr>
          <a:xfrm>
            <a:off x="148565" y="3645964"/>
            <a:ext cx="1133644" cy="369332"/>
          </a:xfrm>
          <a:prstGeom prst="rect">
            <a:avLst/>
          </a:prstGeom>
        </p:spPr>
        <p:txBody>
          <a:bodyPr wrap="none">
            <a:spAutoFit/>
          </a:bodyPr>
          <a:lstStyle/>
          <a:p>
            <a:r>
              <a:rPr kumimoji="1" lang="en-US" altLang="zh-CN" dirty="0"/>
              <a:t>Increase </a:t>
            </a:r>
            <a:endParaRPr lang="zh-CN" altLang="en-US" dirty="0"/>
          </a:p>
        </p:txBody>
      </p:sp>
      <p:sp>
        <p:nvSpPr>
          <p:cNvPr id="26" name="矩形 25"/>
          <p:cNvSpPr/>
          <p:nvPr/>
        </p:nvSpPr>
        <p:spPr>
          <a:xfrm>
            <a:off x="1576490" y="3942031"/>
            <a:ext cx="1133644" cy="369332"/>
          </a:xfrm>
          <a:prstGeom prst="rect">
            <a:avLst/>
          </a:prstGeom>
        </p:spPr>
        <p:txBody>
          <a:bodyPr wrap="none">
            <a:spAutoFit/>
          </a:bodyPr>
          <a:lstStyle/>
          <a:p>
            <a:r>
              <a:rPr kumimoji="1" lang="en-US" altLang="zh-CN" dirty="0"/>
              <a:t>Increase </a:t>
            </a:r>
            <a:endParaRPr lang="zh-CN" altLang="en-US" dirty="0"/>
          </a:p>
        </p:txBody>
      </p:sp>
      <p:sp>
        <p:nvSpPr>
          <p:cNvPr id="27" name="矩形 26"/>
          <p:cNvSpPr/>
          <p:nvPr/>
        </p:nvSpPr>
        <p:spPr>
          <a:xfrm>
            <a:off x="167522" y="4196081"/>
            <a:ext cx="1206421" cy="369332"/>
          </a:xfrm>
          <a:prstGeom prst="rect">
            <a:avLst/>
          </a:prstGeom>
        </p:spPr>
        <p:txBody>
          <a:bodyPr wrap="none">
            <a:spAutoFit/>
          </a:bodyPr>
          <a:lstStyle/>
          <a:p>
            <a:r>
              <a:rPr kumimoji="1" lang="en-US" altLang="zh-CN" dirty="0"/>
              <a:t>Write acct</a:t>
            </a:r>
            <a:endParaRPr lang="zh-CN" altLang="en-US" dirty="0"/>
          </a:p>
        </p:txBody>
      </p:sp>
      <p:sp>
        <p:nvSpPr>
          <p:cNvPr id="28" name="矩形 27"/>
          <p:cNvSpPr/>
          <p:nvPr/>
        </p:nvSpPr>
        <p:spPr>
          <a:xfrm>
            <a:off x="1528050" y="4493416"/>
            <a:ext cx="1206421" cy="369332"/>
          </a:xfrm>
          <a:prstGeom prst="rect">
            <a:avLst/>
          </a:prstGeom>
        </p:spPr>
        <p:txBody>
          <a:bodyPr wrap="none">
            <a:spAutoFit/>
          </a:bodyPr>
          <a:lstStyle/>
          <a:p>
            <a:r>
              <a:rPr kumimoji="1" lang="en-US" altLang="zh-CN" dirty="0"/>
              <a:t>Write acct</a:t>
            </a:r>
            <a:endParaRPr lang="zh-CN" altLang="en-US" dirty="0"/>
          </a:p>
        </p:txBody>
      </p:sp>
      <p:sp>
        <p:nvSpPr>
          <p:cNvPr id="29" name="矩形 28"/>
          <p:cNvSpPr/>
          <p:nvPr/>
        </p:nvSpPr>
        <p:spPr>
          <a:xfrm>
            <a:off x="3418414" y="3587941"/>
            <a:ext cx="312906" cy="369332"/>
          </a:xfrm>
          <a:prstGeom prst="rect">
            <a:avLst/>
          </a:prstGeom>
        </p:spPr>
        <p:txBody>
          <a:bodyPr wrap="square">
            <a:spAutoFit/>
          </a:bodyPr>
          <a:lstStyle/>
          <a:p>
            <a:r>
              <a:rPr kumimoji="1" lang="en-US" altLang="zh-CN" dirty="0"/>
              <a:t>0</a:t>
            </a:r>
            <a:endParaRPr lang="zh-CN" altLang="en-US" dirty="0"/>
          </a:p>
        </p:txBody>
      </p:sp>
      <p:sp>
        <p:nvSpPr>
          <p:cNvPr id="30" name="矩形 29"/>
          <p:cNvSpPr/>
          <p:nvPr/>
        </p:nvSpPr>
        <p:spPr>
          <a:xfrm>
            <a:off x="3422248" y="3893582"/>
            <a:ext cx="312906" cy="369332"/>
          </a:xfrm>
          <a:prstGeom prst="rect">
            <a:avLst/>
          </a:prstGeom>
        </p:spPr>
        <p:txBody>
          <a:bodyPr wrap="square">
            <a:spAutoFit/>
          </a:bodyPr>
          <a:lstStyle/>
          <a:p>
            <a:r>
              <a:rPr kumimoji="1" lang="en-US" altLang="zh-CN" dirty="0"/>
              <a:t>0</a:t>
            </a:r>
            <a:endParaRPr lang="zh-CN" altLang="en-US" dirty="0"/>
          </a:p>
        </p:txBody>
      </p:sp>
      <p:sp>
        <p:nvSpPr>
          <p:cNvPr id="31" name="矩形 30"/>
          <p:cNvSpPr/>
          <p:nvPr/>
        </p:nvSpPr>
        <p:spPr>
          <a:xfrm>
            <a:off x="3345272" y="4202824"/>
            <a:ext cx="459190" cy="369332"/>
          </a:xfrm>
          <a:prstGeom prst="rect">
            <a:avLst/>
          </a:prstGeom>
        </p:spPr>
        <p:txBody>
          <a:bodyPr wrap="square">
            <a:spAutoFit/>
          </a:bodyPr>
          <a:lstStyle/>
          <a:p>
            <a:r>
              <a:rPr kumimoji="1" lang="en-US" altLang="zh-CN" dirty="0"/>
              <a:t>10</a:t>
            </a:r>
            <a:endParaRPr lang="zh-CN" altLang="en-US" dirty="0"/>
          </a:p>
        </p:txBody>
      </p:sp>
      <p:sp>
        <p:nvSpPr>
          <p:cNvPr id="32" name="矩形 31"/>
          <p:cNvSpPr/>
          <p:nvPr/>
        </p:nvSpPr>
        <p:spPr>
          <a:xfrm>
            <a:off x="3345272" y="4498095"/>
            <a:ext cx="459190" cy="369332"/>
          </a:xfrm>
          <a:prstGeom prst="rect">
            <a:avLst/>
          </a:prstGeom>
        </p:spPr>
        <p:txBody>
          <a:bodyPr wrap="square">
            <a:spAutoFit/>
          </a:bodyPr>
          <a:lstStyle/>
          <a:p>
            <a:r>
              <a:rPr kumimoji="1" lang="en-US" altLang="zh-CN" b="1" dirty="0">
                <a:solidFill>
                  <a:srgbClr val="C00000"/>
                </a:solidFill>
              </a:rPr>
              <a:t>10</a:t>
            </a:r>
            <a:endParaRPr lang="zh-CN" altLang="en-US" b="1" dirty="0">
              <a:solidFill>
                <a:srgbClr val="C00000"/>
              </a:solidFill>
            </a:endParaRPr>
          </a:p>
        </p:txBody>
      </p:sp>
      <p:cxnSp>
        <p:nvCxnSpPr>
          <p:cNvPr id="33" name="直线箭头连接符 32"/>
          <p:cNvCxnSpPr/>
          <p:nvPr/>
        </p:nvCxnSpPr>
        <p:spPr>
          <a:xfrm flipH="1">
            <a:off x="2874298" y="4387490"/>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a:off x="2874298" y="4720665"/>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670075"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36" name="矩形 35"/>
          <p:cNvSpPr/>
          <p:nvPr/>
        </p:nvSpPr>
        <p:spPr>
          <a:xfrm>
            <a:off x="6091588"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37" name="矩形 36"/>
          <p:cNvSpPr/>
          <p:nvPr/>
        </p:nvSpPr>
        <p:spPr>
          <a:xfrm>
            <a:off x="7532120" y="2353444"/>
            <a:ext cx="1454244" cy="369332"/>
          </a:xfrm>
          <a:prstGeom prst="rect">
            <a:avLst/>
          </a:prstGeom>
        </p:spPr>
        <p:txBody>
          <a:bodyPr wrap="none">
            <a:spAutoFit/>
          </a:bodyPr>
          <a:lstStyle/>
          <a:p>
            <a:r>
              <a:rPr kumimoji="1" lang="en-US" altLang="zh-CN" b="1" dirty="0"/>
              <a:t>Bank[Alice]</a:t>
            </a:r>
            <a:endParaRPr lang="zh-CN" altLang="en-US" b="1" dirty="0"/>
          </a:p>
        </p:txBody>
      </p:sp>
      <p:cxnSp>
        <p:nvCxnSpPr>
          <p:cNvPr id="38" name="直线连接符 37"/>
          <p:cNvCxnSpPr/>
          <p:nvPr/>
        </p:nvCxnSpPr>
        <p:spPr>
          <a:xfrm>
            <a:off x="4455938" y="2404988"/>
            <a:ext cx="0" cy="3636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右箭头 38"/>
          <p:cNvSpPr/>
          <p:nvPr/>
        </p:nvSpPr>
        <p:spPr>
          <a:xfrm>
            <a:off x="4397095" y="2400043"/>
            <a:ext cx="315595" cy="285446"/>
          </a:xfrm>
          <a:prstGeom prst="rightArrow">
            <a:avLst/>
          </a:prstGeom>
          <a:solidFill>
            <a:schemeClr val="bg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p:cNvSpPr/>
          <p:nvPr/>
        </p:nvSpPr>
        <p:spPr>
          <a:xfrm>
            <a:off x="8102789" y="2615993"/>
            <a:ext cx="312906" cy="369332"/>
          </a:xfrm>
          <a:prstGeom prst="rect">
            <a:avLst/>
          </a:prstGeom>
        </p:spPr>
        <p:txBody>
          <a:bodyPr wrap="none">
            <a:spAutoFit/>
          </a:bodyPr>
          <a:lstStyle/>
          <a:p>
            <a:r>
              <a:rPr kumimoji="1" lang="en-US" altLang="zh-CN" dirty="0"/>
              <a:t>0</a:t>
            </a:r>
            <a:endParaRPr lang="zh-CN" altLang="en-US" dirty="0"/>
          </a:p>
        </p:txBody>
      </p:sp>
      <p:sp>
        <p:nvSpPr>
          <p:cNvPr id="41" name="矩形 40"/>
          <p:cNvSpPr/>
          <p:nvPr/>
        </p:nvSpPr>
        <p:spPr>
          <a:xfrm>
            <a:off x="4514782" y="2984938"/>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43" name="矩形 42"/>
          <p:cNvSpPr/>
          <p:nvPr/>
        </p:nvSpPr>
        <p:spPr>
          <a:xfrm>
            <a:off x="8102789" y="2991903"/>
            <a:ext cx="312906" cy="369332"/>
          </a:xfrm>
          <a:prstGeom prst="rect">
            <a:avLst/>
          </a:prstGeom>
        </p:spPr>
        <p:txBody>
          <a:bodyPr wrap="none">
            <a:spAutoFit/>
          </a:bodyPr>
          <a:lstStyle/>
          <a:p>
            <a:r>
              <a:rPr kumimoji="1" lang="en-US" altLang="zh-CN" dirty="0"/>
              <a:t>0</a:t>
            </a:r>
            <a:endParaRPr lang="zh-CN" altLang="en-US" dirty="0"/>
          </a:p>
        </p:txBody>
      </p:sp>
      <p:sp>
        <p:nvSpPr>
          <p:cNvPr id="44" name="矩形 43"/>
          <p:cNvSpPr/>
          <p:nvPr/>
        </p:nvSpPr>
        <p:spPr>
          <a:xfrm>
            <a:off x="8102789" y="3293458"/>
            <a:ext cx="312906" cy="369332"/>
          </a:xfrm>
          <a:prstGeom prst="rect">
            <a:avLst/>
          </a:prstGeom>
        </p:spPr>
        <p:txBody>
          <a:bodyPr wrap="none">
            <a:spAutoFit/>
          </a:bodyPr>
          <a:lstStyle/>
          <a:p>
            <a:r>
              <a:rPr kumimoji="1" lang="en-US" altLang="zh-CN" dirty="0"/>
              <a:t>0</a:t>
            </a:r>
            <a:endParaRPr lang="zh-CN" altLang="en-US" dirty="0"/>
          </a:p>
        </p:txBody>
      </p:sp>
      <p:cxnSp>
        <p:nvCxnSpPr>
          <p:cNvPr id="45" name="直线箭头连接符 44"/>
          <p:cNvCxnSpPr/>
          <p:nvPr/>
        </p:nvCxnSpPr>
        <p:spPr>
          <a:xfrm flipH="1">
            <a:off x="7388120" y="3440945"/>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628976" y="3270304"/>
            <a:ext cx="1223412" cy="369332"/>
          </a:xfrm>
          <a:prstGeom prst="rect">
            <a:avLst/>
          </a:prstGeom>
        </p:spPr>
        <p:txBody>
          <a:bodyPr wrap="none">
            <a:spAutoFit/>
          </a:bodyPr>
          <a:lstStyle/>
          <a:p>
            <a:r>
              <a:rPr kumimoji="1" lang="en-US" altLang="zh-CN" dirty="0"/>
              <a:t>Read acct</a:t>
            </a:r>
            <a:endParaRPr lang="zh-CN" altLang="en-US" dirty="0"/>
          </a:p>
        </p:txBody>
      </p:sp>
      <p:sp>
        <p:nvSpPr>
          <p:cNvPr id="47" name="矩形 46"/>
          <p:cNvSpPr/>
          <p:nvPr/>
        </p:nvSpPr>
        <p:spPr>
          <a:xfrm>
            <a:off x="5899228" y="3587941"/>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49" name="矩形 48"/>
          <p:cNvSpPr/>
          <p:nvPr/>
        </p:nvSpPr>
        <p:spPr>
          <a:xfrm>
            <a:off x="8102789" y="3587146"/>
            <a:ext cx="312906" cy="369332"/>
          </a:xfrm>
          <a:prstGeom prst="rect">
            <a:avLst/>
          </a:prstGeom>
        </p:spPr>
        <p:txBody>
          <a:bodyPr wrap="none">
            <a:spAutoFit/>
          </a:bodyPr>
          <a:lstStyle/>
          <a:p>
            <a:r>
              <a:rPr kumimoji="1" lang="en-US" altLang="zh-CN" dirty="0"/>
              <a:t>0</a:t>
            </a:r>
            <a:endParaRPr lang="zh-CN" altLang="en-US" dirty="0"/>
          </a:p>
        </p:txBody>
      </p:sp>
      <p:sp>
        <p:nvSpPr>
          <p:cNvPr id="42" name="矩形 41"/>
          <p:cNvSpPr/>
          <p:nvPr/>
        </p:nvSpPr>
        <p:spPr>
          <a:xfrm>
            <a:off x="4642147" y="3890382"/>
            <a:ext cx="1133644" cy="369332"/>
          </a:xfrm>
          <a:prstGeom prst="rect">
            <a:avLst/>
          </a:prstGeom>
        </p:spPr>
        <p:txBody>
          <a:bodyPr wrap="none">
            <a:spAutoFit/>
          </a:bodyPr>
          <a:lstStyle/>
          <a:p>
            <a:r>
              <a:rPr kumimoji="1" lang="en-US" altLang="zh-CN" dirty="0"/>
              <a:t>Increase </a:t>
            </a:r>
            <a:endParaRPr lang="zh-CN" altLang="en-US" dirty="0"/>
          </a:p>
        </p:txBody>
      </p:sp>
      <p:sp>
        <p:nvSpPr>
          <p:cNvPr id="48" name="矩形 47"/>
          <p:cNvSpPr/>
          <p:nvPr/>
        </p:nvSpPr>
        <p:spPr>
          <a:xfrm>
            <a:off x="4628976" y="4171088"/>
            <a:ext cx="1334661" cy="369332"/>
          </a:xfrm>
          <a:prstGeom prst="rect">
            <a:avLst/>
          </a:prstGeom>
        </p:spPr>
        <p:txBody>
          <a:bodyPr wrap="none">
            <a:spAutoFit/>
          </a:bodyPr>
          <a:lstStyle/>
          <a:p>
            <a:r>
              <a:rPr kumimoji="1" lang="en-US" altLang="zh-CN" dirty="0"/>
              <a:t>Write back </a:t>
            </a:r>
            <a:endParaRPr lang="zh-CN" altLang="en-US" dirty="0"/>
          </a:p>
        </p:txBody>
      </p:sp>
      <p:sp>
        <p:nvSpPr>
          <p:cNvPr id="50" name="矩形 49"/>
          <p:cNvSpPr/>
          <p:nvPr/>
        </p:nvSpPr>
        <p:spPr>
          <a:xfrm>
            <a:off x="8102789" y="3888701"/>
            <a:ext cx="465306" cy="369332"/>
          </a:xfrm>
          <a:prstGeom prst="rect">
            <a:avLst/>
          </a:prstGeom>
        </p:spPr>
        <p:txBody>
          <a:bodyPr wrap="square">
            <a:spAutoFit/>
          </a:bodyPr>
          <a:lstStyle/>
          <a:p>
            <a:r>
              <a:rPr kumimoji="1" lang="en-US" altLang="zh-CN" dirty="0"/>
              <a:t>0</a:t>
            </a:r>
            <a:endParaRPr lang="zh-CN" altLang="en-US" dirty="0"/>
          </a:p>
        </p:txBody>
      </p:sp>
      <p:sp>
        <p:nvSpPr>
          <p:cNvPr id="51" name="矩形 50"/>
          <p:cNvSpPr/>
          <p:nvPr/>
        </p:nvSpPr>
        <p:spPr>
          <a:xfrm>
            <a:off x="8026589" y="4174042"/>
            <a:ext cx="465306" cy="369332"/>
          </a:xfrm>
          <a:prstGeom prst="rect">
            <a:avLst/>
          </a:prstGeom>
        </p:spPr>
        <p:txBody>
          <a:bodyPr wrap="square">
            <a:spAutoFit/>
          </a:bodyPr>
          <a:lstStyle/>
          <a:p>
            <a:r>
              <a:rPr kumimoji="1" lang="en-US" altLang="zh-CN" dirty="0"/>
              <a:t>10</a:t>
            </a:r>
            <a:endParaRPr lang="zh-CN" altLang="en-US" dirty="0"/>
          </a:p>
        </p:txBody>
      </p:sp>
      <p:cxnSp>
        <p:nvCxnSpPr>
          <p:cNvPr id="53" name="直线箭头连接符 52"/>
          <p:cNvCxnSpPr/>
          <p:nvPr/>
        </p:nvCxnSpPr>
        <p:spPr>
          <a:xfrm flipH="1">
            <a:off x="7476000" y="4387490"/>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8026589" y="4459383"/>
            <a:ext cx="465306" cy="369332"/>
          </a:xfrm>
          <a:prstGeom prst="rect">
            <a:avLst/>
          </a:prstGeom>
        </p:spPr>
        <p:txBody>
          <a:bodyPr wrap="square">
            <a:spAutoFit/>
          </a:bodyPr>
          <a:lstStyle/>
          <a:p>
            <a:r>
              <a:rPr kumimoji="1" lang="en-US" altLang="zh-CN" dirty="0"/>
              <a:t>10</a:t>
            </a:r>
            <a:endParaRPr lang="zh-CN" altLang="en-US" dirty="0"/>
          </a:p>
        </p:txBody>
      </p:sp>
      <p:sp>
        <p:nvSpPr>
          <p:cNvPr id="55" name="矩形 54"/>
          <p:cNvSpPr/>
          <p:nvPr/>
        </p:nvSpPr>
        <p:spPr>
          <a:xfrm>
            <a:off x="4443027" y="4482502"/>
            <a:ext cx="1595309" cy="369332"/>
          </a:xfrm>
          <a:prstGeom prst="rect">
            <a:avLst/>
          </a:prstGeom>
        </p:spPr>
        <p:txBody>
          <a:bodyPr wrap="none">
            <a:spAutoFit/>
          </a:bodyPr>
          <a:lstStyle/>
          <a:p>
            <a:r>
              <a:rPr kumimoji="1" lang="en-US" altLang="zh-CN" dirty="0">
                <a:highlight>
                  <a:srgbClr val="FFFF00"/>
                </a:highlight>
              </a:rPr>
              <a:t>Release(lock)</a:t>
            </a:r>
            <a:endParaRPr lang="zh-CN" altLang="en-US" dirty="0">
              <a:highlight>
                <a:srgbClr val="FFFF00"/>
              </a:highlight>
            </a:endParaRPr>
          </a:p>
        </p:txBody>
      </p:sp>
      <p:sp>
        <p:nvSpPr>
          <p:cNvPr id="56" name="矩形 55"/>
          <p:cNvSpPr/>
          <p:nvPr/>
        </p:nvSpPr>
        <p:spPr>
          <a:xfrm>
            <a:off x="5874306" y="3887773"/>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57" name="矩形 56"/>
          <p:cNvSpPr/>
          <p:nvPr/>
        </p:nvSpPr>
        <p:spPr>
          <a:xfrm>
            <a:off x="5879043" y="4196081"/>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58" name="矩形 57"/>
          <p:cNvSpPr/>
          <p:nvPr/>
        </p:nvSpPr>
        <p:spPr>
          <a:xfrm>
            <a:off x="5899228" y="4484376"/>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Use locking to achieve before-or-after: </a:t>
            </a:r>
            <a:r>
              <a:rPr kumimoji="1" lang="en-US" altLang="zh-CN" dirty="0"/>
              <a:t>global lock</a:t>
            </a:r>
            <a:endParaRPr kumimoji="1" lang="zh-CN" altLang="en-US" dirty="0"/>
          </a:p>
        </p:txBody>
      </p:sp>
      <p:sp>
        <p:nvSpPr>
          <p:cNvPr id="12" name="矩形 11"/>
          <p:cNvSpPr/>
          <p:nvPr/>
        </p:nvSpPr>
        <p:spPr>
          <a:xfrm>
            <a:off x="440093" y="1205859"/>
            <a:ext cx="3240360"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13" name="矩形 12"/>
          <p:cNvSpPr/>
          <p:nvPr/>
        </p:nvSpPr>
        <p:spPr>
          <a:xfrm>
            <a:off x="4673997" y="998220"/>
            <a:ext cx="4261318" cy="1200329"/>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lock</a:t>
            </a:r>
            <a:r>
              <a:rPr lang="en-US" altLang="zh-CN" dirty="0">
                <a:solidFill>
                  <a:prstClr val="black"/>
                </a:solidFill>
                <a:latin typeface="Consolas" panose="020B0609020204030204" pitchFamily="49" charset="0"/>
                <a:ea typeface="楷体" panose="02010609060101010101" charset="-122"/>
                <a:cs typeface="Courier"/>
              </a:rPr>
              <a:t>, acct, amt):</a:t>
            </a:r>
            <a:endParaRPr lang="en-US" altLang="zh-CN" dirty="0">
              <a:solidFill>
                <a:prstClr val="black"/>
              </a:solidFill>
              <a:latin typeface="Consolas" panose="020B0609020204030204" pitchFamily="49" charset="0"/>
              <a:ea typeface="楷体" panose="02010609060101010101" charset="-122"/>
              <a:cs typeface="Courier"/>
            </a:endParaRPr>
          </a:p>
          <a:p>
            <a:r>
              <a:rPr lang="en-US" altLang="zh-CN" dirty="0">
                <a:solidFill>
                  <a:prstClr val="black"/>
                </a:solidFill>
                <a:latin typeface="Consolas" panose="020B0609020204030204" pitchFamily="49" charset="0"/>
                <a:ea typeface="楷体" panose="02010609060101010101" charset="-122"/>
                <a:cs typeface="Courier"/>
              </a:rPr>
              <a:t>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acquire(lock)</a:t>
            </a:r>
            <a:endParaRPr lang="en-US" altLang="zh-CN" dirty="0">
              <a:solidFill>
                <a:prstClr val="black"/>
              </a:solidFill>
              <a:highlight>
                <a:srgbClr val="FFFF00"/>
              </a:highlight>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a:t>
            </a:r>
            <a:r>
              <a:rPr lang="is-IS" altLang="zh-CN" dirty="0">
                <a:solidFill>
                  <a:prstClr val="black"/>
                </a:solidFill>
                <a:highlight>
                  <a:srgbClr val="FFFF00"/>
                </a:highlight>
                <a:latin typeface="Consolas" panose="020B0609020204030204" pitchFamily="49" charset="0"/>
                <a:ea typeface="楷体" panose="02010609060101010101" charset="-122"/>
                <a:cs typeface="Courier"/>
              </a:rPr>
              <a:t>release(lock)</a:t>
            </a:r>
            <a:endParaRPr lang="is-IS" altLang="zh-CN" dirty="0">
              <a:solidFill>
                <a:prstClr val="black"/>
              </a:solidFill>
              <a:highlight>
                <a:srgbClr val="FFFF00"/>
              </a:highlight>
              <a:latin typeface="Consolas" panose="020B0609020204030204" pitchFamily="49" charset="0"/>
              <a:ea typeface="楷体" panose="02010609060101010101" charset="-122"/>
              <a:cs typeface="Courier"/>
            </a:endParaRPr>
          </a:p>
        </p:txBody>
      </p:sp>
      <p:sp>
        <p:nvSpPr>
          <p:cNvPr id="14" name="右箭头 13"/>
          <p:cNvSpPr/>
          <p:nvPr/>
        </p:nvSpPr>
        <p:spPr>
          <a:xfrm>
            <a:off x="3901649" y="1303913"/>
            <a:ext cx="432048" cy="450221"/>
          </a:xfrm>
          <a:prstGeom prst="rightArrow">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142153"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16" name="矩形 15"/>
          <p:cNvSpPr/>
          <p:nvPr/>
        </p:nvSpPr>
        <p:spPr>
          <a:xfrm>
            <a:off x="1563666"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17" name="矩形 16"/>
          <p:cNvSpPr/>
          <p:nvPr/>
        </p:nvSpPr>
        <p:spPr>
          <a:xfrm>
            <a:off x="3004198" y="2353444"/>
            <a:ext cx="1454244" cy="369332"/>
          </a:xfrm>
          <a:prstGeom prst="rect">
            <a:avLst/>
          </a:prstGeom>
        </p:spPr>
        <p:txBody>
          <a:bodyPr wrap="none">
            <a:spAutoFit/>
          </a:bodyPr>
          <a:lstStyle/>
          <a:p>
            <a:r>
              <a:rPr kumimoji="1" lang="en-US" altLang="zh-CN" b="1" dirty="0"/>
              <a:t>Bank[Alice]</a:t>
            </a:r>
            <a:endParaRPr lang="zh-CN" altLang="en-US" b="1" dirty="0"/>
          </a:p>
        </p:txBody>
      </p:sp>
      <p:sp>
        <p:nvSpPr>
          <p:cNvPr id="18" name="矩形 17"/>
          <p:cNvSpPr/>
          <p:nvPr/>
        </p:nvSpPr>
        <p:spPr>
          <a:xfrm>
            <a:off x="3418414" y="2694991"/>
            <a:ext cx="312906" cy="369332"/>
          </a:xfrm>
          <a:prstGeom prst="rect">
            <a:avLst/>
          </a:prstGeom>
        </p:spPr>
        <p:txBody>
          <a:bodyPr wrap="none">
            <a:spAutoFit/>
          </a:bodyPr>
          <a:lstStyle/>
          <a:p>
            <a:r>
              <a:rPr kumimoji="1" lang="en-US" altLang="zh-CN" dirty="0"/>
              <a:t>0</a:t>
            </a:r>
            <a:endParaRPr lang="zh-CN" altLang="en-US" dirty="0"/>
          </a:p>
        </p:txBody>
      </p:sp>
      <p:cxnSp>
        <p:nvCxnSpPr>
          <p:cNvPr id="19" name="直线箭头连接符 18"/>
          <p:cNvCxnSpPr/>
          <p:nvPr/>
        </p:nvCxnSpPr>
        <p:spPr>
          <a:xfrm flipH="1">
            <a:off x="2874298" y="3170382"/>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flipH="1">
            <a:off x="2874298" y="3518580"/>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6618" y="2985325"/>
            <a:ext cx="1223412" cy="369332"/>
          </a:xfrm>
          <a:prstGeom prst="rect">
            <a:avLst/>
          </a:prstGeom>
        </p:spPr>
        <p:txBody>
          <a:bodyPr wrap="none">
            <a:spAutoFit/>
          </a:bodyPr>
          <a:lstStyle/>
          <a:p>
            <a:r>
              <a:rPr kumimoji="1" lang="en-US" altLang="zh-CN" dirty="0"/>
              <a:t>Read acct</a:t>
            </a:r>
            <a:endParaRPr lang="zh-CN" altLang="en-US" dirty="0"/>
          </a:p>
        </p:txBody>
      </p:sp>
      <p:sp>
        <p:nvSpPr>
          <p:cNvPr id="22" name="矩形 21"/>
          <p:cNvSpPr/>
          <p:nvPr/>
        </p:nvSpPr>
        <p:spPr>
          <a:xfrm>
            <a:off x="1519826" y="3327655"/>
            <a:ext cx="1223412" cy="369332"/>
          </a:xfrm>
          <a:prstGeom prst="rect">
            <a:avLst/>
          </a:prstGeom>
        </p:spPr>
        <p:txBody>
          <a:bodyPr wrap="none">
            <a:spAutoFit/>
          </a:bodyPr>
          <a:lstStyle/>
          <a:p>
            <a:r>
              <a:rPr kumimoji="1" lang="en-US" altLang="zh-CN" dirty="0"/>
              <a:t>Read acct</a:t>
            </a:r>
            <a:endParaRPr lang="zh-CN" altLang="en-US" dirty="0"/>
          </a:p>
        </p:txBody>
      </p:sp>
      <p:sp>
        <p:nvSpPr>
          <p:cNvPr id="23" name="矩形 22"/>
          <p:cNvSpPr/>
          <p:nvPr/>
        </p:nvSpPr>
        <p:spPr>
          <a:xfrm>
            <a:off x="3418414" y="2991903"/>
            <a:ext cx="312906" cy="369332"/>
          </a:xfrm>
          <a:prstGeom prst="rect">
            <a:avLst/>
          </a:prstGeom>
        </p:spPr>
        <p:txBody>
          <a:bodyPr wrap="square">
            <a:spAutoFit/>
          </a:bodyPr>
          <a:lstStyle/>
          <a:p>
            <a:r>
              <a:rPr kumimoji="1" lang="en-US" altLang="zh-CN" dirty="0"/>
              <a:t>0</a:t>
            </a:r>
            <a:endParaRPr lang="zh-CN" altLang="en-US" dirty="0"/>
          </a:p>
        </p:txBody>
      </p:sp>
      <p:sp>
        <p:nvSpPr>
          <p:cNvPr id="24" name="矩形 23"/>
          <p:cNvSpPr/>
          <p:nvPr/>
        </p:nvSpPr>
        <p:spPr>
          <a:xfrm>
            <a:off x="3418414" y="3276632"/>
            <a:ext cx="312906" cy="369332"/>
          </a:xfrm>
          <a:prstGeom prst="rect">
            <a:avLst/>
          </a:prstGeom>
        </p:spPr>
        <p:txBody>
          <a:bodyPr wrap="square">
            <a:spAutoFit/>
          </a:bodyPr>
          <a:lstStyle/>
          <a:p>
            <a:r>
              <a:rPr kumimoji="1" lang="en-US" altLang="zh-CN" dirty="0"/>
              <a:t>0</a:t>
            </a:r>
            <a:endParaRPr lang="zh-CN" altLang="en-US" dirty="0"/>
          </a:p>
        </p:txBody>
      </p:sp>
      <p:sp>
        <p:nvSpPr>
          <p:cNvPr id="25" name="矩形 24"/>
          <p:cNvSpPr/>
          <p:nvPr/>
        </p:nvSpPr>
        <p:spPr>
          <a:xfrm>
            <a:off x="148565" y="3645964"/>
            <a:ext cx="1133644" cy="369332"/>
          </a:xfrm>
          <a:prstGeom prst="rect">
            <a:avLst/>
          </a:prstGeom>
        </p:spPr>
        <p:txBody>
          <a:bodyPr wrap="none">
            <a:spAutoFit/>
          </a:bodyPr>
          <a:lstStyle/>
          <a:p>
            <a:r>
              <a:rPr kumimoji="1" lang="en-US" altLang="zh-CN" dirty="0"/>
              <a:t>Increase </a:t>
            </a:r>
            <a:endParaRPr lang="zh-CN" altLang="en-US" dirty="0"/>
          </a:p>
        </p:txBody>
      </p:sp>
      <p:sp>
        <p:nvSpPr>
          <p:cNvPr id="26" name="矩形 25"/>
          <p:cNvSpPr/>
          <p:nvPr/>
        </p:nvSpPr>
        <p:spPr>
          <a:xfrm>
            <a:off x="1576490" y="3942031"/>
            <a:ext cx="1133644" cy="369332"/>
          </a:xfrm>
          <a:prstGeom prst="rect">
            <a:avLst/>
          </a:prstGeom>
        </p:spPr>
        <p:txBody>
          <a:bodyPr wrap="none">
            <a:spAutoFit/>
          </a:bodyPr>
          <a:lstStyle/>
          <a:p>
            <a:r>
              <a:rPr kumimoji="1" lang="en-US" altLang="zh-CN" dirty="0"/>
              <a:t>Increase </a:t>
            </a:r>
            <a:endParaRPr lang="zh-CN" altLang="en-US" dirty="0"/>
          </a:p>
        </p:txBody>
      </p:sp>
      <p:sp>
        <p:nvSpPr>
          <p:cNvPr id="27" name="矩形 26"/>
          <p:cNvSpPr/>
          <p:nvPr/>
        </p:nvSpPr>
        <p:spPr>
          <a:xfrm>
            <a:off x="167522" y="4196081"/>
            <a:ext cx="1206421" cy="369332"/>
          </a:xfrm>
          <a:prstGeom prst="rect">
            <a:avLst/>
          </a:prstGeom>
        </p:spPr>
        <p:txBody>
          <a:bodyPr wrap="none">
            <a:spAutoFit/>
          </a:bodyPr>
          <a:lstStyle/>
          <a:p>
            <a:r>
              <a:rPr kumimoji="1" lang="en-US" altLang="zh-CN" dirty="0"/>
              <a:t>Write acct</a:t>
            </a:r>
            <a:endParaRPr lang="zh-CN" altLang="en-US" dirty="0"/>
          </a:p>
        </p:txBody>
      </p:sp>
      <p:sp>
        <p:nvSpPr>
          <p:cNvPr id="28" name="矩形 27"/>
          <p:cNvSpPr/>
          <p:nvPr/>
        </p:nvSpPr>
        <p:spPr>
          <a:xfrm>
            <a:off x="1528050" y="4493416"/>
            <a:ext cx="1206421" cy="369332"/>
          </a:xfrm>
          <a:prstGeom prst="rect">
            <a:avLst/>
          </a:prstGeom>
        </p:spPr>
        <p:txBody>
          <a:bodyPr wrap="none">
            <a:spAutoFit/>
          </a:bodyPr>
          <a:lstStyle/>
          <a:p>
            <a:r>
              <a:rPr kumimoji="1" lang="en-US" altLang="zh-CN" dirty="0"/>
              <a:t>Write acct</a:t>
            </a:r>
            <a:endParaRPr lang="zh-CN" altLang="en-US" dirty="0"/>
          </a:p>
        </p:txBody>
      </p:sp>
      <p:sp>
        <p:nvSpPr>
          <p:cNvPr id="29" name="矩形 28"/>
          <p:cNvSpPr/>
          <p:nvPr/>
        </p:nvSpPr>
        <p:spPr>
          <a:xfrm>
            <a:off x="3418414" y="3587941"/>
            <a:ext cx="312906" cy="369332"/>
          </a:xfrm>
          <a:prstGeom prst="rect">
            <a:avLst/>
          </a:prstGeom>
        </p:spPr>
        <p:txBody>
          <a:bodyPr wrap="square">
            <a:spAutoFit/>
          </a:bodyPr>
          <a:lstStyle/>
          <a:p>
            <a:r>
              <a:rPr kumimoji="1" lang="en-US" altLang="zh-CN" dirty="0"/>
              <a:t>0</a:t>
            </a:r>
            <a:endParaRPr lang="zh-CN" altLang="en-US" dirty="0"/>
          </a:p>
        </p:txBody>
      </p:sp>
      <p:sp>
        <p:nvSpPr>
          <p:cNvPr id="30" name="矩形 29"/>
          <p:cNvSpPr/>
          <p:nvPr/>
        </p:nvSpPr>
        <p:spPr>
          <a:xfrm>
            <a:off x="3422248" y="3893582"/>
            <a:ext cx="312906" cy="369332"/>
          </a:xfrm>
          <a:prstGeom prst="rect">
            <a:avLst/>
          </a:prstGeom>
        </p:spPr>
        <p:txBody>
          <a:bodyPr wrap="square">
            <a:spAutoFit/>
          </a:bodyPr>
          <a:lstStyle/>
          <a:p>
            <a:r>
              <a:rPr kumimoji="1" lang="en-US" altLang="zh-CN" dirty="0"/>
              <a:t>0</a:t>
            </a:r>
            <a:endParaRPr lang="zh-CN" altLang="en-US" dirty="0"/>
          </a:p>
        </p:txBody>
      </p:sp>
      <p:sp>
        <p:nvSpPr>
          <p:cNvPr id="31" name="矩形 30"/>
          <p:cNvSpPr/>
          <p:nvPr/>
        </p:nvSpPr>
        <p:spPr>
          <a:xfrm>
            <a:off x="3345272" y="4202824"/>
            <a:ext cx="459190" cy="369332"/>
          </a:xfrm>
          <a:prstGeom prst="rect">
            <a:avLst/>
          </a:prstGeom>
        </p:spPr>
        <p:txBody>
          <a:bodyPr wrap="square">
            <a:spAutoFit/>
          </a:bodyPr>
          <a:lstStyle/>
          <a:p>
            <a:r>
              <a:rPr kumimoji="1" lang="en-US" altLang="zh-CN" dirty="0"/>
              <a:t>10</a:t>
            </a:r>
            <a:endParaRPr lang="zh-CN" altLang="en-US" dirty="0"/>
          </a:p>
        </p:txBody>
      </p:sp>
      <p:sp>
        <p:nvSpPr>
          <p:cNvPr id="32" name="矩形 31"/>
          <p:cNvSpPr/>
          <p:nvPr/>
        </p:nvSpPr>
        <p:spPr>
          <a:xfrm>
            <a:off x="3345272" y="4498095"/>
            <a:ext cx="459190" cy="369332"/>
          </a:xfrm>
          <a:prstGeom prst="rect">
            <a:avLst/>
          </a:prstGeom>
        </p:spPr>
        <p:txBody>
          <a:bodyPr wrap="square">
            <a:spAutoFit/>
          </a:bodyPr>
          <a:lstStyle/>
          <a:p>
            <a:r>
              <a:rPr kumimoji="1" lang="en-US" altLang="zh-CN" b="1" dirty="0">
                <a:solidFill>
                  <a:srgbClr val="C00000"/>
                </a:solidFill>
              </a:rPr>
              <a:t>10</a:t>
            </a:r>
            <a:endParaRPr lang="zh-CN" altLang="en-US" b="1" dirty="0">
              <a:solidFill>
                <a:srgbClr val="C00000"/>
              </a:solidFill>
            </a:endParaRPr>
          </a:p>
        </p:txBody>
      </p:sp>
      <p:cxnSp>
        <p:nvCxnSpPr>
          <p:cNvPr id="33" name="直线箭头连接符 32"/>
          <p:cNvCxnSpPr/>
          <p:nvPr/>
        </p:nvCxnSpPr>
        <p:spPr>
          <a:xfrm flipH="1">
            <a:off x="2874298" y="4387490"/>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a:off x="2874298" y="4720665"/>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670075"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36" name="矩形 35"/>
          <p:cNvSpPr/>
          <p:nvPr/>
        </p:nvSpPr>
        <p:spPr>
          <a:xfrm>
            <a:off x="6091588"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37" name="矩形 36"/>
          <p:cNvSpPr/>
          <p:nvPr/>
        </p:nvSpPr>
        <p:spPr>
          <a:xfrm>
            <a:off x="7532120" y="2353444"/>
            <a:ext cx="1454244" cy="369332"/>
          </a:xfrm>
          <a:prstGeom prst="rect">
            <a:avLst/>
          </a:prstGeom>
        </p:spPr>
        <p:txBody>
          <a:bodyPr wrap="none">
            <a:spAutoFit/>
          </a:bodyPr>
          <a:lstStyle/>
          <a:p>
            <a:r>
              <a:rPr kumimoji="1" lang="en-US" altLang="zh-CN" b="1" dirty="0"/>
              <a:t>Bank[Alice]</a:t>
            </a:r>
            <a:endParaRPr lang="zh-CN" altLang="en-US" b="1" dirty="0"/>
          </a:p>
        </p:txBody>
      </p:sp>
      <p:cxnSp>
        <p:nvCxnSpPr>
          <p:cNvPr id="38" name="直线连接符 37"/>
          <p:cNvCxnSpPr/>
          <p:nvPr/>
        </p:nvCxnSpPr>
        <p:spPr>
          <a:xfrm>
            <a:off x="4455938" y="2404988"/>
            <a:ext cx="0" cy="3636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右箭头 38"/>
          <p:cNvSpPr/>
          <p:nvPr/>
        </p:nvSpPr>
        <p:spPr>
          <a:xfrm>
            <a:off x="4397095" y="2400043"/>
            <a:ext cx="315595" cy="285446"/>
          </a:xfrm>
          <a:prstGeom prst="rightArrow">
            <a:avLst/>
          </a:prstGeom>
          <a:solidFill>
            <a:schemeClr val="bg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p:cNvSpPr/>
          <p:nvPr/>
        </p:nvSpPr>
        <p:spPr>
          <a:xfrm>
            <a:off x="8102789" y="2615993"/>
            <a:ext cx="312906" cy="369332"/>
          </a:xfrm>
          <a:prstGeom prst="rect">
            <a:avLst/>
          </a:prstGeom>
        </p:spPr>
        <p:txBody>
          <a:bodyPr wrap="none">
            <a:spAutoFit/>
          </a:bodyPr>
          <a:lstStyle/>
          <a:p>
            <a:r>
              <a:rPr kumimoji="1" lang="en-US" altLang="zh-CN" dirty="0"/>
              <a:t>0</a:t>
            </a:r>
            <a:endParaRPr lang="zh-CN" altLang="en-US" dirty="0"/>
          </a:p>
        </p:txBody>
      </p:sp>
      <p:sp>
        <p:nvSpPr>
          <p:cNvPr id="41" name="矩形 40"/>
          <p:cNvSpPr/>
          <p:nvPr/>
        </p:nvSpPr>
        <p:spPr>
          <a:xfrm>
            <a:off x="4514782" y="2984938"/>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43" name="矩形 42"/>
          <p:cNvSpPr/>
          <p:nvPr/>
        </p:nvSpPr>
        <p:spPr>
          <a:xfrm>
            <a:off x="8102789" y="2991903"/>
            <a:ext cx="312906" cy="369332"/>
          </a:xfrm>
          <a:prstGeom prst="rect">
            <a:avLst/>
          </a:prstGeom>
        </p:spPr>
        <p:txBody>
          <a:bodyPr wrap="none">
            <a:spAutoFit/>
          </a:bodyPr>
          <a:lstStyle/>
          <a:p>
            <a:r>
              <a:rPr kumimoji="1" lang="en-US" altLang="zh-CN" dirty="0"/>
              <a:t>0</a:t>
            </a:r>
            <a:endParaRPr lang="zh-CN" altLang="en-US" dirty="0"/>
          </a:p>
        </p:txBody>
      </p:sp>
      <p:sp>
        <p:nvSpPr>
          <p:cNvPr id="44" name="矩形 43"/>
          <p:cNvSpPr/>
          <p:nvPr/>
        </p:nvSpPr>
        <p:spPr>
          <a:xfrm>
            <a:off x="8102789" y="3293458"/>
            <a:ext cx="312906" cy="369332"/>
          </a:xfrm>
          <a:prstGeom prst="rect">
            <a:avLst/>
          </a:prstGeom>
        </p:spPr>
        <p:txBody>
          <a:bodyPr wrap="none">
            <a:spAutoFit/>
          </a:bodyPr>
          <a:lstStyle/>
          <a:p>
            <a:r>
              <a:rPr kumimoji="1" lang="en-US" altLang="zh-CN" dirty="0"/>
              <a:t>0</a:t>
            </a:r>
            <a:endParaRPr lang="zh-CN" altLang="en-US" dirty="0"/>
          </a:p>
        </p:txBody>
      </p:sp>
      <p:cxnSp>
        <p:nvCxnSpPr>
          <p:cNvPr id="45" name="直线箭头连接符 44"/>
          <p:cNvCxnSpPr/>
          <p:nvPr/>
        </p:nvCxnSpPr>
        <p:spPr>
          <a:xfrm flipH="1">
            <a:off x="7388120" y="3440945"/>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628976" y="3270304"/>
            <a:ext cx="1223412" cy="369332"/>
          </a:xfrm>
          <a:prstGeom prst="rect">
            <a:avLst/>
          </a:prstGeom>
        </p:spPr>
        <p:txBody>
          <a:bodyPr wrap="none">
            <a:spAutoFit/>
          </a:bodyPr>
          <a:lstStyle/>
          <a:p>
            <a:r>
              <a:rPr kumimoji="1" lang="en-US" altLang="zh-CN" dirty="0"/>
              <a:t>Read acct</a:t>
            </a:r>
            <a:endParaRPr lang="zh-CN" altLang="en-US" dirty="0"/>
          </a:p>
        </p:txBody>
      </p:sp>
      <p:sp>
        <p:nvSpPr>
          <p:cNvPr id="47" name="矩形 46"/>
          <p:cNvSpPr/>
          <p:nvPr/>
        </p:nvSpPr>
        <p:spPr>
          <a:xfrm>
            <a:off x="5899228" y="3587941"/>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49" name="矩形 48"/>
          <p:cNvSpPr/>
          <p:nvPr/>
        </p:nvSpPr>
        <p:spPr>
          <a:xfrm>
            <a:off x="8102789" y="3587146"/>
            <a:ext cx="312906" cy="369332"/>
          </a:xfrm>
          <a:prstGeom prst="rect">
            <a:avLst/>
          </a:prstGeom>
        </p:spPr>
        <p:txBody>
          <a:bodyPr wrap="none">
            <a:spAutoFit/>
          </a:bodyPr>
          <a:lstStyle/>
          <a:p>
            <a:r>
              <a:rPr kumimoji="1" lang="en-US" altLang="zh-CN" dirty="0"/>
              <a:t>0</a:t>
            </a:r>
            <a:endParaRPr lang="zh-CN" altLang="en-US" dirty="0"/>
          </a:p>
        </p:txBody>
      </p:sp>
      <p:sp>
        <p:nvSpPr>
          <p:cNvPr id="42" name="矩形 41"/>
          <p:cNvSpPr/>
          <p:nvPr/>
        </p:nvSpPr>
        <p:spPr>
          <a:xfrm>
            <a:off x="4642147" y="3890382"/>
            <a:ext cx="1133644" cy="369332"/>
          </a:xfrm>
          <a:prstGeom prst="rect">
            <a:avLst/>
          </a:prstGeom>
        </p:spPr>
        <p:txBody>
          <a:bodyPr wrap="none">
            <a:spAutoFit/>
          </a:bodyPr>
          <a:lstStyle/>
          <a:p>
            <a:r>
              <a:rPr kumimoji="1" lang="en-US" altLang="zh-CN" dirty="0"/>
              <a:t>Increase </a:t>
            </a:r>
            <a:endParaRPr lang="zh-CN" altLang="en-US" dirty="0"/>
          </a:p>
        </p:txBody>
      </p:sp>
      <p:sp>
        <p:nvSpPr>
          <p:cNvPr id="48" name="矩形 47"/>
          <p:cNvSpPr/>
          <p:nvPr/>
        </p:nvSpPr>
        <p:spPr>
          <a:xfrm>
            <a:off x="4628976" y="4171088"/>
            <a:ext cx="1334661" cy="369332"/>
          </a:xfrm>
          <a:prstGeom prst="rect">
            <a:avLst/>
          </a:prstGeom>
        </p:spPr>
        <p:txBody>
          <a:bodyPr wrap="none">
            <a:spAutoFit/>
          </a:bodyPr>
          <a:lstStyle/>
          <a:p>
            <a:r>
              <a:rPr kumimoji="1" lang="en-US" altLang="zh-CN" dirty="0"/>
              <a:t>Write back </a:t>
            </a:r>
            <a:endParaRPr lang="zh-CN" altLang="en-US" dirty="0"/>
          </a:p>
        </p:txBody>
      </p:sp>
      <p:sp>
        <p:nvSpPr>
          <p:cNvPr id="50" name="矩形 49"/>
          <p:cNvSpPr/>
          <p:nvPr/>
        </p:nvSpPr>
        <p:spPr>
          <a:xfrm>
            <a:off x="8102789" y="3888701"/>
            <a:ext cx="465306" cy="369332"/>
          </a:xfrm>
          <a:prstGeom prst="rect">
            <a:avLst/>
          </a:prstGeom>
        </p:spPr>
        <p:txBody>
          <a:bodyPr wrap="square">
            <a:spAutoFit/>
          </a:bodyPr>
          <a:lstStyle/>
          <a:p>
            <a:r>
              <a:rPr kumimoji="1" lang="en-US" altLang="zh-CN" dirty="0"/>
              <a:t>0</a:t>
            </a:r>
            <a:endParaRPr lang="zh-CN" altLang="en-US" dirty="0"/>
          </a:p>
        </p:txBody>
      </p:sp>
      <p:sp>
        <p:nvSpPr>
          <p:cNvPr id="51" name="矩形 50"/>
          <p:cNvSpPr/>
          <p:nvPr/>
        </p:nvSpPr>
        <p:spPr>
          <a:xfrm>
            <a:off x="8026589" y="4174042"/>
            <a:ext cx="465306" cy="369332"/>
          </a:xfrm>
          <a:prstGeom prst="rect">
            <a:avLst/>
          </a:prstGeom>
        </p:spPr>
        <p:txBody>
          <a:bodyPr wrap="square">
            <a:spAutoFit/>
          </a:bodyPr>
          <a:lstStyle/>
          <a:p>
            <a:r>
              <a:rPr kumimoji="1" lang="en-US" altLang="zh-CN" dirty="0"/>
              <a:t>10</a:t>
            </a:r>
            <a:endParaRPr lang="zh-CN" altLang="en-US" dirty="0"/>
          </a:p>
        </p:txBody>
      </p:sp>
      <p:cxnSp>
        <p:nvCxnSpPr>
          <p:cNvPr id="53" name="直线箭头连接符 52"/>
          <p:cNvCxnSpPr/>
          <p:nvPr/>
        </p:nvCxnSpPr>
        <p:spPr>
          <a:xfrm flipH="1">
            <a:off x="7476000" y="4387490"/>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8026589" y="4459383"/>
            <a:ext cx="465306" cy="369332"/>
          </a:xfrm>
          <a:prstGeom prst="rect">
            <a:avLst/>
          </a:prstGeom>
        </p:spPr>
        <p:txBody>
          <a:bodyPr wrap="square">
            <a:spAutoFit/>
          </a:bodyPr>
          <a:lstStyle/>
          <a:p>
            <a:r>
              <a:rPr kumimoji="1" lang="en-US" altLang="zh-CN" dirty="0"/>
              <a:t>10</a:t>
            </a:r>
            <a:endParaRPr lang="zh-CN" altLang="en-US" dirty="0"/>
          </a:p>
        </p:txBody>
      </p:sp>
      <p:sp>
        <p:nvSpPr>
          <p:cNvPr id="55" name="矩形 54"/>
          <p:cNvSpPr/>
          <p:nvPr/>
        </p:nvSpPr>
        <p:spPr>
          <a:xfrm>
            <a:off x="4443027" y="4482502"/>
            <a:ext cx="1595309" cy="369332"/>
          </a:xfrm>
          <a:prstGeom prst="rect">
            <a:avLst/>
          </a:prstGeom>
        </p:spPr>
        <p:txBody>
          <a:bodyPr wrap="none">
            <a:spAutoFit/>
          </a:bodyPr>
          <a:lstStyle/>
          <a:p>
            <a:r>
              <a:rPr kumimoji="1" lang="en-US" altLang="zh-CN" dirty="0">
                <a:highlight>
                  <a:srgbClr val="FFFF00"/>
                </a:highlight>
              </a:rPr>
              <a:t>Release(lock)</a:t>
            </a:r>
            <a:endParaRPr lang="zh-CN" altLang="en-US" dirty="0">
              <a:highlight>
                <a:srgbClr val="FFFF00"/>
              </a:highlight>
            </a:endParaRPr>
          </a:p>
        </p:txBody>
      </p:sp>
      <p:sp>
        <p:nvSpPr>
          <p:cNvPr id="56" name="矩形 55"/>
          <p:cNvSpPr/>
          <p:nvPr/>
        </p:nvSpPr>
        <p:spPr>
          <a:xfrm>
            <a:off x="5874306" y="3887773"/>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57" name="矩形 56"/>
          <p:cNvSpPr/>
          <p:nvPr/>
        </p:nvSpPr>
        <p:spPr>
          <a:xfrm>
            <a:off x="5879043" y="4196081"/>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58" name="矩形 57"/>
          <p:cNvSpPr/>
          <p:nvPr/>
        </p:nvSpPr>
        <p:spPr>
          <a:xfrm>
            <a:off x="5899228" y="4484376"/>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59" name="矩形 58"/>
          <p:cNvSpPr/>
          <p:nvPr/>
        </p:nvSpPr>
        <p:spPr>
          <a:xfrm>
            <a:off x="6044953" y="4744914"/>
            <a:ext cx="1133644" cy="369332"/>
          </a:xfrm>
          <a:prstGeom prst="rect">
            <a:avLst/>
          </a:prstGeom>
        </p:spPr>
        <p:txBody>
          <a:bodyPr wrap="none">
            <a:spAutoFit/>
          </a:bodyPr>
          <a:lstStyle/>
          <a:p>
            <a:r>
              <a:rPr kumimoji="1" lang="en-US" altLang="zh-CN" dirty="0"/>
              <a:t>Increase </a:t>
            </a:r>
            <a:endParaRPr lang="zh-CN" altLang="en-US" dirty="0"/>
          </a:p>
        </p:txBody>
      </p:sp>
      <p:sp>
        <p:nvSpPr>
          <p:cNvPr id="61" name="矩形 60"/>
          <p:cNvSpPr/>
          <p:nvPr/>
        </p:nvSpPr>
        <p:spPr>
          <a:xfrm>
            <a:off x="8046774" y="4744914"/>
            <a:ext cx="465306" cy="369332"/>
          </a:xfrm>
          <a:prstGeom prst="rect">
            <a:avLst/>
          </a:prstGeom>
        </p:spPr>
        <p:txBody>
          <a:bodyPr wrap="square">
            <a:spAutoFit/>
          </a:bodyPr>
          <a:lstStyle/>
          <a:p>
            <a:r>
              <a:rPr kumimoji="1" lang="en-US" altLang="zh-CN" dirty="0"/>
              <a:t>10</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Use locking to achieve before-or-after: </a:t>
            </a:r>
            <a:r>
              <a:rPr kumimoji="1" lang="en-US" altLang="zh-CN" dirty="0"/>
              <a:t>global lock</a:t>
            </a:r>
            <a:endParaRPr kumimoji="1" lang="zh-CN" altLang="en-US" dirty="0"/>
          </a:p>
        </p:txBody>
      </p:sp>
      <p:sp>
        <p:nvSpPr>
          <p:cNvPr id="12" name="矩形 11"/>
          <p:cNvSpPr/>
          <p:nvPr/>
        </p:nvSpPr>
        <p:spPr>
          <a:xfrm>
            <a:off x="440093" y="1205859"/>
            <a:ext cx="3240360"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13" name="矩形 12"/>
          <p:cNvSpPr/>
          <p:nvPr/>
        </p:nvSpPr>
        <p:spPr>
          <a:xfrm>
            <a:off x="4673997" y="998220"/>
            <a:ext cx="4261318" cy="1200329"/>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lock</a:t>
            </a:r>
            <a:r>
              <a:rPr lang="en-US" altLang="zh-CN" dirty="0">
                <a:solidFill>
                  <a:prstClr val="black"/>
                </a:solidFill>
                <a:latin typeface="Consolas" panose="020B0609020204030204" pitchFamily="49" charset="0"/>
                <a:ea typeface="楷体" panose="02010609060101010101" charset="-122"/>
                <a:cs typeface="Courier"/>
              </a:rPr>
              <a:t>, acct, amt):</a:t>
            </a:r>
            <a:endParaRPr lang="en-US" altLang="zh-CN" dirty="0">
              <a:solidFill>
                <a:prstClr val="black"/>
              </a:solidFill>
              <a:latin typeface="Consolas" panose="020B0609020204030204" pitchFamily="49" charset="0"/>
              <a:ea typeface="楷体" panose="02010609060101010101" charset="-122"/>
              <a:cs typeface="Courier"/>
            </a:endParaRPr>
          </a:p>
          <a:p>
            <a:r>
              <a:rPr lang="en-US" altLang="zh-CN" dirty="0">
                <a:solidFill>
                  <a:prstClr val="black"/>
                </a:solidFill>
                <a:latin typeface="Consolas" panose="020B0609020204030204" pitchFamily="49" charset="0"/>
                <a:ea typeface="楷体" panose="02010609060101010101" charset="-122"/>
                <a:cs typeface="Courier"/>
              </a:rPr>
              <a:t>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acquire(lock)</a:t>
            </a:r>
            <a:endParaRPr lang="en-US" altLang="zh-CN" dirty="0">
              <a:solidFill>
                <a:prstClr val="black"/>
              </a:solidFill>
              <a:highlight>
                <a:srgbClr val="FFFF00"/>
              </a:highlight>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a:t>
            </a:r>
            <a:r>
              <a:rPr lang="is-IS" altLang="zh-CN" dirty="0">
                <a:solidFill>
                  <a:prstClr val="black"/>
                </a:solidFill>
                <a:highlight>
                  <a:srgbClr val="FFFF00"/>
                </a:highlight>
                <a:latin typeface="Consolas" panose="020B0609020204030204" pitchFamily="49" charset="0"/>
                <a:ea typeface="楷体" panose="02010609060101010101" charset="-122"/>
                <a:cs typeface="Courier"/>
              </a:rPr>
              <a:t>release(lock)</a:t>
            </a:r>
            <a:endParaRPr lang="is-IS" altLang="zh-CN" dirty="0">
              <a:solidFill>
                <a:prstClr val="black"/>
              </a:solidFill>
              <a:highlight>
                <a:srgbClr val="FFFF00"/>
              </a:highlight>
              <a:latin typeface="Consolas" panose="020B0609020204030204" pitchFamily="49" charset="0"/>
              <a:ea typeface="楷体" panose="02010609060101010101" charset="-122"/>
              <a:cs typeface="Courier"/>
            </a:endParaRPr>
          </a:p>
        </p:txBody>
      </p:sp>
      <p:sp>
        <p:nvSpPr>
          <p:cNvPr id="14" name="右箭头 13"/>
          <p:cNvSpPr/>
          <p:nvPr/>
        </p:nvSpPr>
        <p:spPr>
          <a:xfrm>
            <a:off x="3901649" y="1303913"/>
            <a:ext cx="432048" cy="450221"/>
          </a:xfrm>
          <a:prstGeom prst="rightArrow">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142153"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16" name="矩形 15"/>
          <p:cNvSpPr/>
          <p:nvPr/>
        </p:nvSpPr>
        <p:spPr>
          <a:xfrm>
            <a:off x="1563666"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17" name="矩形 16"/>
          <p:cNvSpPr/>
          <p:nvPr/>
        </p:nvSpPr>
        <p:spPr>
          <a:xfrm>
            <a:off x="3004198" y="2353444"/>
            <a:ext cx="1454244" cy="369332"/>
          </a:xfrm>
          <a:prstGeom prst="rect">
            <a:avLst/>
          </a:prstGeom>
        </p:spPr>
        <p:txBody>
          <a:bodyPr wrap="none">
            <a:spAutoFit/>
          </a:bodyPr>
          <a:lstStyle/>
          <a:p>
            <a:r>
              <a:rPr kumimoji="1" lang="en-US" altLang="zh-CN" b="1" dirty="0"/>
              <a:t>Bank[Alice]</a:t>
            </a:r>
            <a:endParaRPr lang="zh-CN" altLang="en-US" b="1" dirty="0"/>
          </a:p>
        </p:txBody>
      </p:sp>
      <p:sp>
        <p:nvSpPr>
          <p:cNvPr id="18" name="矩形 17"/>
          <p:cNvSpPr/>
          <p:nvPr/>
        </p:nvSpPr>
        <p:spPr>
          <a:xfrm>
            <a:off x="3418414" y="2694991"/>
            <a:ext cx="312906" cy="369332"/>
          </a:xfrm>
          <a:prstGeom prst="rect">
            <a:avLst/>
          </a:prstGeom>
        </p:spPr>
        <p:txBody>
          <a:bodyPr wrap="none">
            <a:spAutoFit/>
          </a:bodyPr>
          <a:lstStyle/>
          <a:p>
            <a:r>
              <a:rPr kumimoji="1" lang="en-US" altLang="zh-CN" dirty="0"/>
              <a:t>0</a:t>
            </a:r>
            <a:endParaRPr lang="zh-CN" altLang="en-US" dirty="0"/>
          </a:p>
        </p:txBody>
      </p:sp>
      <p:cxnSp>
        <p:nvCxnSpPr>
          <p:cNvPr id="19" name="直线箭头连接符 18"/>
          <p:cNvCxnSpPr/>
          <p:nvPr/>
        </p:nvCxnSpPr>
        <p:spPr>
          <a:xfrm flipH="1">
            <a:off x="2874298" y="3170382"/>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flipH="1">
            <a:off x="2874298" y="3518580"/>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6618" y="2985325"/>
            <a:ext cx="1223412" cy="369332"/>
          </a:xfrm>
          <a:prstGeom prst="rect">
            <a:avLst/>
          </a:prstGeom>
        </p:spPr>
        <p:txBody>
          <a:bodyPr wrap="none">
            <a:spAutoFit/>
          </a:bodyPr>
          <a:lstStyle/>
          <a:p>
            <a:r>
              <a:rPr kumimoji="1" lang="en-US" altLang="zh-CN" dirty="0"/>
              <a:t>Read acct</a:t>
            </a:r>
            <a:endParaRPr lang="zh-CN" altLang="en-US" dirty="0"/>
          </a:p>
        </p:txBody>
      </p:sp>
      <p:sp>
        <p:nvSpPr>
          <p:cNvPr id="22" name="矩形 21"/>
          <p:cNvSpPr/>
          <p:nvPr/>
        </p:nvSpPr>
        <p:spPr>
          <a:xfrm>
            <a:off x="1519826" y="3327655"/>
            <a:ext cx="1223412" cy="369332"/>
          </a:xfrm>
          <a:prstGeom prst="rect">
            <a:avLst/>
          </a:prstGeom>
        </p:spPr>
        <p:txBody>
          <a:bodyPr wrap="none">
            <a:spAutoFit/>
          </a:bodyPr>
          <a:lstStyle/>
          <a:p>
            <a:r>
              <a:rPr kumimoji="1" lang="en-US" altLang="zh-CN" dirty="0"/>
              <a:t>Read acct</a:t>
            </a:r>
            <a:endParaRPr lang="zh-CN" altLang="en-US" dirty="0"/>
          </a:p>
        </p:txBody>
      </p:sp>
      <p:sp>
        <p:nvSpPr>
          <p:cNvPr id="23" name="矩形 22"/>
          <p:cNvSpPr/>
          <p:nvPr/>
        </p:nvSpPr>
        <p:spPr>
          <a:xfrm>
            <a:off x="3418414" y="2991903"/>
            <a:ext cx="312906" cy="369332"/>
          </a:xfrm>
          <a:prstGeom prst="rect">
            <a:avLst/>
          </a:prstGeom>
        </p:spPr>
        <p:txBody>
          <a:bodyPr wrap="square">
            <a:spAutoFit/>
          </a:bodyPr>
          <a:lstStyle/>
          <a:p>
            <a:r>
              <a:rPr kumimoji="1" lang="en-US" altLang="zh-CN" dirty="0"/>
              <a:t>0</a:t>
            </a:r>
            <a:endParaRPr lang="zh-CN" altLang="en-US" dirty="0"/>
          </a:p>
        </p:txBody>
      </p:sp>
      <p:sp>
        <p:nvSpPr>
          <p:cNvPr id="24" name="矩形 23"/>
          <p:cNvSpPr/>
          <p:nvPr/>
        </p:nvSpPr>
        <p:spPr>
          <a:xfrm>
            <a:off x="3418414" y="3276632"/>
            <a:ext cx="312906" cy="369332"/>
          </a:xfrm>
          <a:prstGeom prst="rect">
            <a:avLst/>
          </a:prstGeom>
        </p:spPr>
        <p:txBody>
          <a:bodyPr wrap="square">
            <a:spAutoFit/>
          </a:bodyPr>
          <a:lstStyle/>
          <a:p>
            <a:r>
              <a:rPr kumimoji="1" lang="en-US" altLang="zh-CN" dirty="0"/>
              <a:t>0</a:t>
            </a:r>
            <a:endParaRPr lang="zh-CN" altLang="en-US" dirty="0"/>
          </a:p>
        </p:txBody>
      </p:sp>
      <p:sp>
        <p:nvSpPr>
          <p:cNvPr id="25" name="矩形 24"/>
          <p:cNvSpPr/>
          <p:nvPr/>
        </p:nvSpPr>
        <p:spPr>
          <a:xfrm>
            <a:off x="148565" y="3645964"/>
            <a:ext cx="1133644" cy="369332"/>
          </a:xfrm>
          <a:prstGeom prst="rect">
            <a:avLst/>
          </a:prstGeom>
        </p:spPr>
        <p:txBody>
          <a:bodyPr wrap="none">
            <a:spAutoFit/>
          </a:bodyPr>
          <a:lstStyle/>
          <a:p>
            <a:r>
              <a:rPr kumimoji="1" lang="en-US" altLang="zh-CN" dirty="0"/>
              <a:t>Increase </a:t>
            </a:r>
            <a:endParaRPr lang="zh-CN" altLang="en-US" dirty="0"/>
          </a:p>
        </p:txBody>
      </p:sp>
      <p:sp>
        <p:nvSpPr>
          <p:cNvPr id="26" name="矩形 25"/>
          <p:cNvSpPr/>
          <p:nvPr/>
        </p:nvSpPr>
        <p:spPr>
          <a:xfrm>
            <a:off x="1576490" y="3942031"/>
            <a:ext cx="1133644" cy="369332"/>
          </a:xfrm>
          <a:prstGeom prst="rect">
            <a:avLst/>
          </a:prstGeom>
        </p:spPr>
        <p:txBody>
          <a:bodyPr wrap="none">
            <a:spAutoFit/>
          </a:bodyPr>
          <a:lstStyle/>
          <a:p>
            <a:r>
              <a:rPr kumimoji="1" lang="en-US" altLang="zh-CN" dirty="0"/>
              <a:t>Increase </a:t>
            </a:r>
            <a:endParaRPr lang="zh-CN" altLang="en-US" dirty="0"/>
          </a:p>
        </p:txBody>
      </p:sp>
      <p:sp>
        <p:nvSpPr>
          <p:cNvPr id="27" name="矩形 26"/>
          <p:cNvSpPr/>
          <p:nvPr/>
        </p:nvSpPr>
        <p:spPr>
          <a:xfrm>
            <a:off x="167522" y="4196081"/>
            <a:ext cx="1206421" cy="369332"/>
          </a:xfrm>
          <a:prstGeom prst="rect">
            <a:avLst/>
          </a:prstGeom>
        </p:spPr>
        <p:txBody>
          <a:bodyPr wrap="none">
            <a:spAutoFit/>
          </a:bodyPr>
          <a:lstStyle/>
          <a:p>
            <a:r>
              <a:rPr kumimoji="1" lang="en-US" altLang="zh-CN" dirty="0"/>
              <a:t>Write acct</a:t>
            </a:r>
            <a:endParaRPr lang="zh-CN" altLang="en-US" dirty="0"/>
          </a:p>
        </p:txBody>
      </p:sp>
      <p:sp>
        <p:nvSpPr>
          <p:cNvPr id="28" name="矩形 27"/>
          <p:cNvSpPr/>
          <p:nvPr/>
        </p:nvSpPr>
        <p:spPr>
          <a:xfrm>
            <a:off x="1528050" y="4493416"/>
            <a:ext cx="1206421" cy="369332"/>
          </a:xfrm>
          <a:prstGeom prst="rect">
            <a:avLst/>
          </a:prstGeom>
        </p:spPr>
        <p:txBody>
          <a:bodyPr wrap="none">
            <a:spAutoFit/>
          </a:bodyPr>
          <a:lstStyle/>
          <a:p>
            <a:r>
              <a:rPr kumimoji="1" lang="en-US" altLang="zh-CN" dirty="0"/>
              <a:t>Write acct</a:t>
            </a:r>
            <a:endParaRPr lang="zh-CN" altLang="en-US" dirty="0"/>
          </a:p>
        </p:txBody>
      </p:sp>
      <p:sp>
        <p:nvSpPr>
          <p:cNvPr id="29" name="矩形 28"/>
          <p:cNvSpPr/>
          <p:nvPr/>
        </p:nvSpPr>
        <p:spPr>
          <a:xfrm>
            <a:off x="3418414" y="3587941"/>
            <a:ext cx="312906" cy="369332"/>
          </a:xfrm>
          <a:prstGeom prst="rect">
            <a:avLst/>
          </a:prstGeom>
        </p:spPr>
        <p:txBody>
          <a:bodyPr wrap="square">
            <a:spAutoFit/>
          </a:bodyPr>
          <a:lstStyle/>
          <a:p>
            <a:r>
              <a:rPr kumimoji="1" lang="en-US" altLang="zh-CN" dirty="0"/>
              <a:t>0</a:t>
            </a:r>
            <a:endParaRPr lang="zh-CN" altLang="en-US" dirty="0"/>
          </a:p>
        </p:txBody>
      </p:sp>
      <p:sp>
        <p:nvSpPr>
          <p:cNvPr id="30" name="矩形 29"/>
          <p:cNvSpPr/>
          <p:nvPr/>
        </p:nvSpPr>
        <p:spPr>
          <a:xfrm>
            <a:off x="3422248" y="3893582"/>
            <a:ext cx="312906" cy="369332"/>
          </a:xfrm>
          <a:prstGeom prst="rect">
            <a:avLst/>
          </a:prstGeom>
        </p:spPr>
        <p:txBody>
          <a:bodyPr wrap="square">
            <a:spAutoFit/>
          </a:bodyPr>
          <a:lstStyle/>
          <a:p>
            <a:r>
              <a:rPr kumimoji="1" lang="en-US" altLang="zh-CN" dirty="0"/>
              <a:t>0</a:t>
            </a:r>
            <a:endParaRPr lang="zh-CN" altLang="en-US" dirty="0"/>
          </a:p>
        </p:txBody>
      </p:sp>
      <p:sp>
        <p:nvSpPr>
          <p:cNvPr id="31" name="矩形 30"/>
          <p:cNvSpPr/>
          <p:nvPr/>
        </p:nvSpPr>
        <p:spPr>
          <a:xfrm>
            <a:off x="3345272" y="4202824"/>
            <a:ext cx="459190" cy="369332"/>
          </a:xfrm>
          <a:prstGeom prst="rect">
            <a:avLst/>
          </a:prstGeom>
        </p:spPr>
        <p:txBody>
          <a:bodyPr wrap="square">
            <a:spAutoFit/>
          </a:bodyPr>
          <a:lstStyle/>
          <a:p>
            <a:r>
              <a:rPr kumimoji="1" lang="en-US" altLang="zh-CN" dirty="0"/>
              <a:t>10</a:t>
            </a:r>
            <a:endParaRPr lang="zh-CN" altLang="en-US" dirty="0"/>
          </a:p>
        </p:txBody>
      </p:sp>
      <p:sp>
        <p:nvSpPr>
          <p:cNvPr id="32" name="矩形 31"/>
          <p:cNvSpPr/>
          <p:nvPr/>
        </p:nvSpPr>
        <p:spPr>
          <a:xfrm>
            <a:off x="3345272" y="4498095"/>
            <a:ext cx="459190" cy="369332"/>
          </a:xfrm>
          <a:prstGeom prst="rect">
            <a:avLst/>
          </a:prstGeom>
        </p:spPr>
        <p:txBody>
          <a:bodyPr wrap="square">
            <a:spAutoFit/>
          </a:bodyPr>
          <a:lstStyle/>
          <a:p>
            <a:r>
              <a:rPr kumimoji="1" lang="en-US" altLang="zh-CN" b="1" dirty="0">
                <a:solidFill>
                  <a:srgbClr val="C00000"/>
                </a:solidFill>
              </a:rPr>
              <a:t>10</a:t>
            </a:r>
            <a:endParaRPr lang="zh-CN" altLang="en-US" b="1" dirty="0">
              <a:solidFill>
                <a:srgbClr val="C00000"/>
              </a:solidFill>
            </a:endParaRPr>
          </a:p>
        </p:txBody>
      </p:sp>
      <p:cxnSp>
        <p:nvCxnSpPr>
          <p:cNvPr id="33" name="直线箭头连接符 32"/>
          <p:cNvCxnSpPr/>
          <p:nvPr/>
        </p:nvCxnSpPr>
        <p:spPr>
          <a:xfrm flipH="1">
            <a:off x="2874298" y="4387490"/>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a:off x="2874298" y="4720665"/>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670075"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36" name="矩形 35"/>
          <p:cNvSpPr/>
          <p:nvPr/>
        </p:nvSpPr>
        <p:spPr>
          <a:xfrm>
            <a:off x="6091588"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37" name="矩形 36"/>
          <p:cNvSpPr/>
          <p:nvPr/>
        </p:nvSpPr>
        <p:spPr>
          <a:xfrm>
            <a:off x="7532120" y="2353444"/>
            <a:ext cx="1454244" cy="369332"/>
          </a:xfrm>
          <a:prstGeom prst="rect">
            <a:avLst/>
          </a:prstGeom>
        </p:spPr>
        <p:txBody>
          <a:bodyPr wrap="none">
            <a:spAutoFit/>
          </a:bodyPr>
          <a:lstStyle/>
          <a:p>
            <a:r>
              <a:rPr kumimoji="1" lang="en-US" altLang="zh-CN" b="1" dirty="0"/>
              <a:t>Bank[Alice]</a:t>
            </a:r>
            <a:endParaRPr lang="zh-CN" altLang="en-US" b="1" dirty="0"/>
          </a:p>
        </p:txBody>
      </p:sp>
      <p:cxnSp>
        <p:nvCxnSpPr>
          <p:cNvPr id="38" name="直线连接符 37"/>
          <p:cNvCxnSpPr/>
          <p:nvPr/>
        </p:nvCxnSpPr>
        <p:spPr>
          <a:xfrm>
            <a:off x="4455938" y="2404988"/>
            <a:ext cx="0" cy="3636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右箭头 38"/>
          <p:cNvSpPr/>
          <p:nvPr/>
        </p:nvSpPr>
        <p:spPr>
          <a:xfrm>
            <a:off x="4397095" y="2400043"/>
            <a:ext cx="315595" cy="285446"/>
          </a:xfrm>
          <a:prstGeom prst="rightArrow">
            <a:avLst/>
          </a:prstGeom>
          <a:solidFill>
            <a:schemeClr val="bg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p:cNvSpPr/>
          <p:nvPr/>
        </p:nvSpPr>
        <p:spPr>
          <a:xfrm>
            <a:off x="8102789" y="2615993"/>
            <a:ext cx="312906" cy="369332"/>
          </a:xfrm>
          <a:prstGeom prst="rect">
            <a:avLst/>
          </a:prstGeom>
        </p:spPr>
        <p:txBody>
          <a:bodyPr wrap="none">
            <a:spAutoFit/>
          </a:bodyPr>
          <a:lstStyle/>
          <a:p>
            <a:r>
              <a:rPr kumimoji="1" lang="en-US" altLang="zh-CN" dirty="0"/>
              <a:t>0</a:t>
            </a:r>
            <a:endParaRPr lang="zh-CN" altLang="en-US" dirty="0"/>
          </a:p>
        </p:txBody>
      </p:sp>
      <p:sp>
        <p:nvSpPr>
          <p:cNvPr id="41" name="矩形 40"/>
          <p:cNvSpPr/>
          <p:nvPr/>
        </p:nvSpPr>
        <p:spPr>
          <a:xfrm>
            <a:off x="4514782" y="2984938"/>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43" name="矩形 42"/>
          <p:cNvSpPr/>
          <p:nvPr/>
        </p:nvSpPr>
        <p:spPr>
          <a:xfrm>
            <a:off x="8102789" y="2991903"/>
            <a:ext cx="312906" cy="369332"/>
          </a:xfrm>
          <a:prstGeom prst="rect">
            <a:avLst/>
          </a:prstGeom>
        </p:spPr>
        <p:txBody>
          <a:bodyPr wrap="none">
            <a:spAutoFit/>
          </a:bodyPr>
          <a:lstStyle/>
          <a:p>
            <a:r>
              <a:rPr kumimoji="1" lang="en-US" altLang="zh-CN" dirty="0"/>
              <a:t>0</a:t>
            </a:r>
            <a:endParaRPr lang="zh-CN" altLang="en-US" dirty="0"/>
          </a:p>
        </p:txBody>
      </p:sp>
      <p:sp>
        <p:nvSpPr>
          <p:cNvPr id="44" name="矩形 43"/>
          <p:cNvSpPr/>
          <p:nvPr/>
        </p:nvSpPr>
        <p:spPr>
          <a:xfrm>
            <a:off x="8102789" y="3293458"/>
            <a:ext cx="312906" cy="369332"/>
          </a:xfrm>
          <a:prstGeom prst="rect">
            <a:avLst/>
          </a:prstGeom>
        </p:spPr>
        <p:txBody>
          <a:bodyPr wrap="none">
            <a:spAutoFit/>
          </a:bodyPr>
          <a:lstStyle/>
          <a:p>
            <a:r>
              <a:rPr kumimoji="1" lang="en-US" altLang="zh-CN" dirty="0"/>
              <a:t>0</a:t>
            </a:r>
            <a:endParaRPr lang="zh-CN" altLang="en-US" dirty="0"/>
          </a:p>
        </p:txBody>
      </p:sp>
      <p:cxnSp>
        <p:nvCxnSpPr>
          <p:cNvPr id="45" name="直线箭头连接符 44"/>
          <p:cNvCxnSpPr/>
          <p:nvPr/>
        </p:nvCxnSpPr>
        <p:spPr>
          <a:xfrm flipH="1">
            <a:off x="7388120" y="3440945"/>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628976" y="3270304"/>
            <a:ext cx="1223412" cy="369332"/>
          </a:xfrm>
          <a:prstGeom prst="rect">
            <a:avLst/>
          </a:prstGeom>
        </p:spPr>
        <p:txBody>
          <a:bodyPr wrap="none">
            <a:spAutoFit/>
          </a:bodyPr>
          <a:lstStyle/>
          <a:p>
            <a:r>
              <a:rPr kumimoji="1" lang="en-US" altLang="zh-CN" dirty="0"/>
              <a:t>Read acct</a:t>
            </a:r>
            <a:endParaRPr lang="zh-CN" altLang="en-US" dirty="0"/>
          </a:p>
        </p:txBody>
      </p:sp>
      <p:sp>
        <p:nvSpPr>
          <p:cNvPr id="47" name="矩形 46"/>
          <p:cNvSpPr/>
          <p:nvPr/>
        </p:nvSpPr>
        <p:spPr>
          <a:xfrm>
            <a:off x="5899228" y="3587941"/>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49" name="矩形 48"/>
          <p:cNvSpPr/>
          <p:nvPr/>
        </p:nvSpPr>
        <p:spPr>
          <a:xfrm>
            <a:off x="8102789" y="3587146"/>
            <a:ext cx="312906" cy="369332"/>
          </a:xfrm>
          <a:prstGeom prst="rect">
            <a:avLst/>
          </a:prstGeom>
        </p:spPr>
        <p:txBody>
          <a:bodyPr wrap="none">
            <a:spAutoFit/>
          </a:bodyPr>
          <a:lstStyle/>
          <a:p>
            <a:r>
              <a:rPr kumimoji="1" lang="en-US" altLang="zh-CN" dirty="0"/>
              <a:t>0</a:t>
            </a:r>
            <a:endParaRPr lang="zh-CN" altLang="en-US" dirty="0"/>
          </a:p>
        </p:txBody>
      </p:sp>
      <p:sp>
        <p:nvSpPr>
          <p:cNvPr id="42" name="矩形 41"/>
          <p:cNvSpPr/>
          <p:nvPr/>
        </p:nvSpPr>
        <p:spPr>
          <a:xfrm>
            <a:off x="4642147" y="3890382"/>
            <a:ext cx="1133644" cy="369332"/>
          </a:xfrm>
          <a:prstGeom prst="rect">
            <a:avLst/>
          </a:prstGeom>
        </p:spPr>
        <p:txBody>
          <a:bodyPr wrap="none">
            <a:spAutoFit/>
          </a:bodyPr>
          <a:lstStyle/>
          <a:p>
            <a:r>
              <a:rPr kumimoji="1" lang="en-US" altLang="zh-CN" dirty="0"/>
              <a:t>Increase </a:t>
            </a:r>
            <a:endParaRPr lang="zh-CN" altLang="en-US" dirty="0"/>
          </a:p>
        </p:txBody>
      </p:sp>
      <p:sp>
        <p:nvSpPr>
          <p:cNvPr id="48" name="矩形 47"/>
          <p:cNvSpPr/>
          <p:nvPr/>
        </p:nvSpPr>
        <p:spPr>
          <a:xfrm>
            <a:off x="4628976" y="4171088"/>
            <a:ext cx="1334661" cy="369332"/>
          </a:xfrm>
          <a:prstGeom prst="rect">
            <a:avLst/>
          </a:prstGeom>
        </p:spPr>
        <p:txBody>
          <a:bodyPr wrap="none">
            <a:spAutoFit/>
          </a:bodyPr>
          <a:lstStyle/>
          <a:p>
            <a:r>
              <a:rPr kumimoji="1" lang="en-US" altLang="zh-CN" dirty="0"/>
              <a:t>Write back </a:t>
            </a:r>
            <a:endParaRPr lang="zh-CN" altLang="en-US" dirty="0"/>
          </a:p>
        </p:txBody>
      </p:sp>
      <p:sp>
        <p:nvSpPr>
          <p:cNvPr id="50" name="矩形 49"/>
          <p:cNvSpPr/>
          <p:nvPr/>
        </p:nvSpPr>
        <p:spPr>
          <a:xfrm>
            <a:off x="8102789" y="3888701"/>
            <a:ext cx="465306" cy="369332"/>
          </a:xfrm>
          <a:prstGeom prst="rect">
            <a:avLst/>
          </a:prstGeom>
        </p:spPr>
        <p:txBody>
          <a:bodyPr wrap="square">
            <a:spAutoFit/>
          </a:bodyPr>
          <a:lstStyle/>
          <a:p>
            <a:r>
              <a:rPr kumimoji="1" lang="en-US" altLang="zh-CN" dirty="0"/>
              <a:t>0</a:t>
            </a:r>
            <a:endParaRPr lang="zh-CN" altLang="en-US" dirty="0"/>
          </a:p>
        </p:txBody>
      </p:sp>
      <p:sp>
        <p:nvSpPr>
          <p:cNvPr id="51" name="矩形 50"/>
          <p:cNvSpPr/>
          <p:nvPr/>
        </p:nvSpPr>
        <p:spPr>
          <a:xfrm>
            <a:off x="8026589" y="4174042"/>
            <a:ext cx="465306" cy="369332"/>
          </a:xfrm>
          <a:prstGeom prst="rect">
            <a:avLst/>
          </a:prstGeom>
        </p:spPr>
        <p:txBody>
          <a:bodyPr wrap="square">
            <a:spAutoFit/>
          </a:bodyPr>
          <a:lstStyle/>
          <a:p>
            <a:r>
              <a:rPr kumimoji="1" lang="en-US" altLang="zh-CN" dirty="0"/>
              <a:t>10</a:t>
            </a:r>
            <a:endParaRPr lang="zh-CN" altLang="en-US" dirty="0"/>
          </a:p>
        </p:txBody>
      </p:sp>
      <p:cxnSp>
        <p:nvCxnSpPr>
          <p:cNvPr id="53" name="直线箭头连接符 52"/>
          <p:cNvCxnSpPr/>
          <p:nvPr/>
        </p:nvCxnSpPr>
        <p:spPr>
          <a:xfrm flipH="1">
            <a:off x="7476000" y="4387490"/>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8026589" y="4459383"/>
            <a:ext cx="465306" cy="369332"/>
          </a:xfrm>
          <a:prstGeom prst="rect">
            <a:avLst/>
          </a:prstGeom>
        </p:spPr>
        <p:txBody>
          <a:bodyPr wrap="square">
            <a:spAutoFit/>
          </a:bodyPr>
          <a:lstStyle/>
          <a:p>
            <a:r>
              <a:rPr kumimoji="1" lang="en-US" altLang="zh-CN" dirty="0"/>
              <a:t>10</a:t>
            </a:r>
            <a:endParaRPr lang="zh-CN" altLang="en-US" dirty="0"/>
          </a:p>
        </p:txBody>
      </p:sp>
      <p:sp>
        <p:nvSpPr>
          <p:cNvPr id="55" name="矩形 54"/>
          <p:cNvSpPr/>
          <p:nvPr/>
        </p:nvSpPr>
        <p:spPr>
          <a:xfrm>
            <a:off x="4443027" y="4482502"/>
            <a:ext cx="1595309" cy="369332"/>
          </a:xfrm>
          <a:prstGeom prst="rect">
            <a:avLst/>
          </a:prstGeom>
        </p:spPr>
        <p:txBody>
          <a:bodyPr wrap="none">
            <a:spAutoFit/>
          </a:bodyPr>
          <a:lstStyle/>
          <a:p>
            <a:r>
              <a:rPr kumimoji="1" lang="en-US" altLang="zh-CN" dirty="0">
                <a:highlight>
                  <a:srgbClr val="FFFF00"/>
                </a:highlight>
              </a:rPr>
              <a:t>Release(lock)</a:t>
            </a:r>
            <a:endParaRPr lang="zh-CN" altLang="en-US" dirty="0">
              <a:highlight>
                <a:srgbClr val="FFFF00"/>
              </a:highlight>
            </a:endParaRPr>
          </a:p>
        </p:txBody>
      </p:sp>
      <p:sp>
        <p:nvSpPr>
          <p:cNvPr id="56" name="矩形 55"/>
          <p:cNvSpPr/>
          <p:nvPr/>
        </p:nvSpPr>
        <p:spPr>
          <a:xfrm>
            <a:off x="5874306" y="3887773"/>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57" name="矩形 56"/>
          <p:cNvSpPr/>
          <p:nvPr/>
        </p:nvSpPr>
        <p:spPr>
          <a:xfrm>
            <a:off x="5879043" y="4196081"/>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58" name="矩形 57"/>
          <p:cNvSpPr/>
          <p:nvPr/>
        </p:nvSpPr>
        <p:spPr>
          <a:xfrm>
            <a:off x="5899228" y="4484376"/>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59" name="矩形 58"/>
          <p:cNvSpPr/>
          <p:nvPr/>
        </p:nvSpPr>
        <p:spPr>
          <a:xfrm>
            <a:off x="6044953" y="4744914"/>
            <a:ext cx="1133644" cy="369332"/>
          </a:xfrm>
          <a:prstGeom prst="rect">
            <a:avLst/>
          </a:prstGeom>
        </p:spPr>
        <p:txBody>
          <a:bodyPr wrap="none">
            <a:spAutoFit/>
          </a:bodyPr>
          <a:lstStyle/>
          <a:p>
            <a:r>
              <a:rPr kumimoji="1" lang="en-US" altLang="zh-CN" dirty="0"/>
              <a:t>Increase </a:t>
            </a:r>
            <a:endParaRPr lang="zh-CN" altLang="en-US" dirty="0"/>
          </a:p>
        </p:txBody>
      </p:sp>
      <p:sp>
        <p:nvSpPr>
          <p:cNvPr id="60" name="矩形 59"/>
          <p:cNvSpPr/>
          <p:nvPr/>
        </p:nvSpPr>
        <p:spPr>
          <a:xfrm>
            <a:off x="6031782" y="5025620"/>
            <a:ext cx="1334661" cy="369332"/>
          </a:xfrm>
          <a:prstGeom prst="rect">
            <a:avLst/>
          </a:prstGeom>
        </p:spPr>
        <p:txBody>
          <a:bodyPr wrap="none">
            <a:spAutoFit/>
          </a:bodyPr>
          <a:lstStyle/>
          <a:p>
            <a:r>
              <a:rPr kumimoji="1" lang="en-US" altLang="zh-CN" dirty="0"/>
              <a:t>Write back </a:t>
            </a:r>
            <a:endParaRPr lang="zh-CN" altLang="en-US" dirty="0"/>
          </a:p>
        </p:txBody>
      </p:sp>
      <p:sp>
        <p:nvSpPr>
          <p:cNvPr id="61" name="矩形 60"/>
          <p:cNvSpPr/>
          <p:nvPr/>
        </p:nvSpPr>
        <p:spPr>
          <a:xfrm>
            <a:off x="8046774" y="4744914"/>
            <a:ext cx="465306" cy="369332"/>
          </a:xfrm>
          <a:prstGeom prst="rect">
            <a:avLst/>
          </a:prstGeom>
        </p:spPr>
        <p:txBody>
          <a:bodyPr wrap="square">
            <a:spAutoFit/>
          </a:bodyPr>
          <a:lstStyle/>
          <a:p>
            <a:r>
              <a:rPr kumimoji="1" lang="en-US" altLang="zh-CN" dirty="0"/>
              <a:t>10</a:t>
            </a:r>
            <a:endParaRPr lang="zh-CN" altLang="en-US" dirty="0"/>
          </a:p>
        </p:txBody>
      </p:sp>
      <p:sp>
        <p:nvSpPr>
          <p:cNvPr id="62" name="矩形 61"/>
          <p:cNvSpPr/>
          <p:nvPr/>
        </p:nvSpPr>
        <p:spPr>
          <a:xfrm>
            <a:off x="8054372" y="5025620"/>
            <a:ext cx="465306" cy="369332"/>
          </a:xfrm>
          <a:prstGeom prst="rect">
            <a:avLst/>
          </a:prstGeom>
        </p:spPr>
        <p:txBody>
          <a:bodyPr wrap="square">
            <a:spAutoFit/>
          </a:bodyPr>
          <a:lstStyle/>
          <a:p>
            <a:r>
              <a:rPr kumimoji="1" lang="en-US" altLang="zh-CN" dirty="0">
                <a:solidFill>
                  <a:srgbClr val="C00000"/>
                </a:solidFill>
              </a:rPr>
              <a:t>20</a:t>
            </a:r>
            <a:endParaRPr lang="zh-CN" altLang="en-US" dirty="0">
              <a:solidFill>
                <a:srgbClr val="C00000"/>
              </a:solidFill>
            </a:endParaRPr>
          </a:p>
        </p:txBody>
      </p:sp>
      <p:cxnSp>
        <p:nvCxnSpPr>
          <p:cNvPr id="63" name="直线箭头连接符 62"/>
          <p:cNvCxnSpPr/>
          <p:nvPr/>
        </p:nvCxnSpPr>
        <p:spPr>
          <a:xfrm flipH="1">
            <a:off x="7476000" y="5210286"/>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Use locking to achieve before-or-after: </a:t>
            </a:r>
            <a:r>
              <a:rPr kumimoji="1" lang="en-US" altLang="zh-CN" dirty="0"/>
              <a:t>global lock</a:t>
            </a:r>
            <a:endParaRPr kumimoji="1" lang="zh-CN" altLang="en-US" dirty="0"/>
          </a:p>
        </p:txBody>
      </p:sp>
      <p:sp>
        <p:nvSpPr>
          <p:cNvPr id="12" name="矩形 11"/>
          <p:cNvSpPr/>
          <p:nvPr/>
        </p:nvSpPr>
        <p:spPr>
          <a:xfrm>
            <a:off x="440093" y="1205859"/>
            <a:ext cx="3240360"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13" name="矩形 12"/>
          <p:cNvSpPr/>
          <p:nvPr/>
        </p:nvSpPr>
        <p:spPr>
          <a:xfrm>
            <a:off x="4673997" y="998220"/>
            <a:ext cx="4261318" cy="1200329"/>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lock</a:t>
            </a:r>
            <a:r>
              <a:rPr lang="en-US" altLang="zh-CN" dirty="0">
                <a:solidFill>
                  <a:prstClr val="black"/>
                </a:solidFill>
                <a:latin typeface="Consolas" panose="020B0609020204030204" pitchFamily="49" charset="0"/>
                <a:ea typeface="楷体" panose="02010609060101010101" charset="-122"/>
                <a:cs typeface="Courier"/>
              </a:rPr>
              <a:t>, acct, amt):</a:t>
            </a:r>
            <a:endParaRPr lang="en-US" altLang="zh-CN" dirty="0">
              <a:solidFill>
                <a:prstClr val="black"/>
              </a:solidFill>
              <a:latin typeface="Consolas" panose="020B0609020204030204" pitchFamily="49" charset="0"/>
              <a:ea typeface="楷体" panose="02010609060101010101" charset="-122"/>
              <a:cs typeface="Courier"/>
            </a:endParaRPr>
          </a:p>
          <a:p>
            <a:r>
              <a:rPr lang="en-US" altLang="zh-CN" dirty="0">
                <a:solidFill>
                  <a:prstClr val="black"/>
                </a:solidFill>
                <a:latin typeface="Consolas" panose="020B0609020204030204" pitchFamily="49" charset="0"/>
                <a:ea typeface="楷体" panose="02010609060101010101" charset="-122"/>
                <a:cs typeface="Courier"/>
              </a:rPr>
              <a:t>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acquire(lock)</a:t>
            </a:r>
            <a:endParaRPr lang="en-US" altLang="zh-CN" dirty="0">
              <a:solidFill>
                <a:prstClr val="black"/>
              </a:solidFill>
              <a:highlight>
                <a:srgbClr val="FFFF00"/>
              </a:highlight>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a:t>
            </a:r>
            <a:r>
              <a:rPr lang="is-IS" altLang="zh-CN" dirty="0">
                <a:solidFill>
                  <a:prstClr val="black"/>
                </a:solidFill>
                <a:highlight>
                  <a:srgbClr val="FFFF00"/>
                </a:highlight>
                <a:latin typeface="Consolas" panose="020B0609020204030204" pitchFamily="49" charset="0"/>
                <a:ea typeface="楷体" panose="02010609060101010101" charset="-122"/>
                <a:cs typeface="Courier"/>
              </a:rPr>
              <a:t>release(lock)</a:t>
            </a:r>
            <a:endParaRPr lang="is-IS" altLang="zh-CN" dirty="0">
              <a:solidFill>
                <a:prstClr val="black"/>
              </a:solidFill>
              <a:highlight>
                <a:srgbClr val="FFFF00"/>
              </a:highlight>
              <a:latin typeface="Consolas" panose="020B0609020204030204" pitchFamily="49" charset="0"/>
              <a:ea typeface="楷体" panose="02010609060101010101" charset="-122"/>
              <a:cs typeface="Courier"/>
            </a:endParaRPr>
          </a:p>
        </p:txBody>
      </p:sp>
      <p:sp>
        <p:nvSpPr>
          <p:cNvPr id="14" name="右箭头 13"/>
          <p:cNvSpPr/>
          <p:nvPr/>
        </p:nvSpPr>
        <p:spPr>
          <a:xfrm>
            <a:off x="3901649" y="1303913"/>
            <a:ext cx="432048" cy="450221"/>
          </a:xfrm>
          <a:prstGeom prst="rightArrow">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142153"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16" name="矩形 15"/>
          <p:cNvSpPr/>
          <p:nvPr/>
        </p:nvSpPr>
        <p:spPr>
          <a:xfrm>
            <a:off x="1563666"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17" name="矩形 16"/>
          <p:cNvSpPr/>
          <p:nvPr/>
        </p:nvSpPr>
        <p:spPr>
          <a:xfrm>
            <a:off x="3004198" y="2353444"/>
            <a:ext cx="1454244" cy="369332"/>
          </a:xfrm>
          <a:prstGeom prst="rect">
            <a:avLst/>
          </a:prstGeom>
        </p:spPr>
        <p:txBody>
          <a:bodyPr wrap="none">
            <a:spAutoFit/>
          </a:bodyPr>
          <a:lstStyle/>
          <a:p>
            <a:r>
              <a:rPr kumimoji="1" lang="en-US" altLang="zh-CN" b="1" dirty="0"/>
              <a:t>Bank[Alice]</a:t>
            </a:r>
            <a:endParaRPr lang="zh-CN" altLang="en-US" b="1" dirty="0"/>
          </a:p>
        </p:txBody>
      </p:sp>
      <p:sp>
        <p:nvSpPr>
          <p:cNvPr id="18" name="矩形 17"/>
          <p:cNvSpPr/>
          <p:nvPr/>
        </p:nvSpPr>
        <p:spPr>
          <a:xfrm>
            <a:off x="3418414" y="2694991"/>
            <a:ext cx="312906" cy="369332"/>
          </a:xfrm>
          <a:prstGeom prst="rect">
            <a:avLst/>
          </a:prstGeom>
        </p:spPr>
        <p:txBody>
          <a:bodyPr wrap="none">
            <a:spAutoFit/>
          </a:bodyPr>
          <a:lstStyle/>
          <a:p>
            <a:r>
              <a:rPr kumimoji="1" lang="en-US" altLang="zh-CN" dirty="0"/>
              <a:t>0</a:t>
            </a:r>
            <a:endParaRPr lang="zh-CN" altLang="en-US" dirty="0"/>
          </a:p>
        </p:txBody>
      </p:sp>
      <p:cxnSp>
        <p:nvCxnSpPr>
          <p:cNvPr id="19" name="直线箭头连接符 18"/>
          <p:cNvCxnSpPr/>
          <p:nvPr/>
        </p:nvCxnSpPr>
        <p:spPr>
          <a:xfrm flipH="1">
            <a:off x="2874298" y="3170382"/>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flipH="1">
            <a:off x="2874298" y="3518580"/>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6618" y="2985325"/>
            <a:ext cx="1223412" cy="369332"/>
          </a:xfrm>
          <a:prstGeom prst="rect">
            <a:avLst/>
          </a:prstGeom>
        </p:spPr>
        <p:txBody>
          <a:bodyPr wrap="none">
            <a:spAutoFit/>
          </a:bodyPr>
          <a:lstStyle/>
          <a:p>
            <a:r>
              <a:rPr kumimoji="1" lang="en-US" altLang="zh-CN" dirty="0"/>
              <a:t>Read acct</a:t>
            </a:r>
            <a:endParaRPr lang="zh-CN" altLang="en-US" dirty="0"/>
          </a:p>
        </p:txBody>
      </p:sp>
      <p:sp>
        <p:nvSpPr>
          <p:cNvPr id="22" name="矩形 21"/>
          <p:cNvSpPr/>
          <p:nvPr/>
        </p:nvSpPr>
        <p:spPr>
          <a:xfrm>
            <a:off x="1519826" y="3327655"/>
            <a:ext cx="1223412" cy="369332"/>
          </a:xfrm>
          <a:prstGeom prst="rect">
            <a:avLst/>
          </a:prstGeom>
        </p:spPr>
        <p:txBody>
          <a:bodyPr wrap="none">
            <a:spAutoFit/>
          </a:bodyPr>
          <a:lstStyle/>
          <a:p>
            <a:r>
              <a:rPr kumimoji="1" lang="en-US" altLang="zh-CN" dirty="0"/>
              <a:t>Read acct</a:t>
            </a:r>
            <a:endParaRPr lang="zh-CN" altLang="en-US" dirty="0"/>
          </a:p>
        </p:txBody>
      </p:sp>
      <p:sp>
        <p:nvSpPr>
          <p:cNvPr id="23" name="矩形 22"/>
          <p:cNvSpPr/>
          <p:nvPr/>
        </p:nvSpPr>
        <p:spPr>
          <a:xfrm>
            <a:off x="3418414" y="2991903"/>
            <a:ext cx="312906" cy="369332"/>
          </a:xfrm>
          <a:prstGeom prst="rect">
            <a:avLst/>
          </a:prstGeom>
        </p:spPr>
        <p:txBody>
          <a:bodyPr wrap="square">
            <a:spAutoFit/>
          </a:bodyPr>
          <a:lstStyle/>
          <a:p>
            <a:r>
              <a:rPr kumimoji="1" lang="en-US" altLang="zh-CN" dirty="0"/>
              <a:t>0</a:t>
            </a:r>
            <a:endParaRPr lang="zh-CN" altLang="en-US" dirty="0"/>
          </a:p>
        </p:txBody>
      </p:sp>
      <p:sp>
        <p:nvSpPr>
          <p:cNvPr id="24" name="矩形 23"/>
          <p:cNvSpPr/>
          <p:nvPr/>
        </p:nvSpPr>
        <p:spPr>
          <a:xfrm>
            <a:off x="3418414" y="3276632"/>
            <a:ext cx="312906" cy="369332"/>
          </a:xfrm>
          <a:prstGeom prst="rect">
            <a:avLst/>
          </a:prstGeom>
        </p:spPr>
        <p:txBody>
          <a:bodyPr wrap="square">
            <a:spAutoFit/>
          </a:bodyPr>
          <a:lstStyle/>
          <a:p>
            <a:r>
              <a:rPr kumimoji="1" lang="en-US" altLang="zh-CN" dirty="0"/>
              <a:t>0</a:t>
            </a:r>
            <a:endParaRPr lang="zh-CN" altLang="en-US" dirty="0"/>
          </a:p>
        </p:txBody>
      </p:sp>
      <p:sp>
        <p:nvSpPr>
          <p:cNvPr id="25" name="矩形 24"/>
          <p:cNvSpPr/>
          <p:nvPr/>
        </p:nvSpPr>
        <p:spPr>
          <a:xfrm>
            <a:off x="148565" y="3645964"/>
            <a:ext cx="1133644" cy="369332"/>
          </a:xfrm>
          <a:prstGeom prst="rect">
            <a:avLst/>
          </a:prstGeom>
        </p:spPr>
        <p:txBody>
          <a:bodyPr wrap="none">
            <a:spAutoFit/>
          </a:bodyPr>
          <a:lstStyle/>
          <a:p>
            <a:r>
              <a:rPr kumimoji="1" lang="en-US" altLang="zh-CN" dirty="0"/>
              <a:t>Increase </a:t>
            </a:r>
            <a:endParaRPr lang="zh-CN" altLang="en-US" dirty="0"/>
          </a:p>
        </p:txBody>
      </p:sp>
      <p:sp>
        <p:nvSpPr>
          <p:cNvPr id="26" name="矩形 25"/>
          <p:cNvSpPr/>
          <p:nvPr/>
        </p:nvSpPr>
        <p:spPr>
          <a:xfrm>
            <a:off x="1576490" y="3942031"/>
            <a:ext cx="1133644" cy="369332"/>
          </a:xfrm>
          <a:prstGeom prst="rect">
            <a:avLst/>
          </a:prstGeom>
        </p:spPr>
        <p:txBody>
          <a:bodyPr wrap="none">
            <a:spAutoFit/>
          </a:bodyPr>
          <a:lstStyle/>
          <a:p>
            <a:r>
              <a:rPr kumimoji="1" lang="en-US" altLang="zh-CN" dirty="0"/>
              <a:t>Increase </a:t>
            </a:r>
            <a:endParaRPr lang="zh-CN" altLang="en-US" dirty="0"/>
          </a:p>
        </p:txBody>
      </p:sp>
      <p:sp>
        <p:nvSpPr>
          <p:cNvPr id="27" name="矩形 26"/>
          <p:cNvSpPr/>
          <p:nvPr/>
        </p:nvSpPr>
        <p:spPr>
          <a:xfrm>
            <a:off x="167522" y="4196081"/>
            <a:ext cx="1206421" cy="369332"/>
          </a:xfrm>
          <a:prstGeom prst="rect">
            <a:avLst/>
          </a:prstGeom>
        </p:spPr>
        <p:txBody>
          <a:bodyPr wrap="none">
            <a:spAutoFit/>
          </a:bodyPr>
          <a:lstStyle/>
          <a:p>
            <a:r>
              <a:rPr kumimoji="1" lang="en-US" altLang="zh-CN" dirty="0"/>
              <a:t>Write acct</a:t>
            </a:r>
            <a:endParaRPr lang="zh-CN" altLang="en-US" dirty="0"/>
          </a:p>
        </p:txBody>
      </p:sp>
      <p:sp>
        <p:nvSpPr>
          <p:cNvPr id="28" name="矩形 27"/>
          <p:cNvSpPr/>
          <p:nvPr/>
        </p:nvSpPr>
        <p:spPr>
          <a:xfrm>
            <a:off x="1528050" y="4493416"/>
            <a:ext cx="1206421" cy="369332"/>
          </a:xfrm>
          <a:prstGeom prst="rect">
            <a:avLst/>
          </a:prstGeom>
        </p:spPr>
        <p:txBody>
          <a:bodyPr wrap="none">
            <a:spAutoFit/>
          </a:bodyPr>
          <a:lstStyle/>
          <a:p>
            <a:r>
              <a:rPr kumimoji="1" lang="en-US" altLang="zh-CN" dirty="0"/>
              <a:t>Write acct</a:t>
            </a:r>
            <a:endParaRPr lang="zh-CN" altLang="en-US" dirty="0"/>
          </a:p>
        </p:txBody>
      </p:sp>
      <p:sp>
        <p:nvSpPr>
          <p:cNvPr id="29" name="矩形 28"/>
          <p:cNvSpPr/>
          <p:nvPr/>
        </p:nvSpPr>
        <p:spPr>
          <a:xfrm>
            <a:off x="3418414" y="3587941"/>
            <a:ext cx="312906" cy="369332"/>
          </a:xfrm>
          <a:prstGeom prst="rect">
            <a:avLst/>
          </a:prstGeom>
        </p:spPr>
        <p:txBody>
          <a:bodyPr wrap="square">
            <a:spAutoFit/>
          </a:bodyPr>
          <a:lstStyle/>
          <a:p>
            <a:r>
              <a:rPr kumimoji="1" lang="en-US" altLang="zh-CN" dirty="0"/>
              <a:t>0</a:t>
            </a:r>
            <a:endParaRPr lang="zh-CN" altLang="en-US" dirty="0"/>
          </a:p>
        </p:txBody>
      </p:sp>
      <p:sp>
        <p:nvSpPr>
          <p:cNvPr id="30" name="矩形 29"/>
          <p:cNvSpPr/>
          <p:nvPr/>
        </p:nvSpPr>
        <p:spPr>
          <a:xfrm>
            <a:off x="3422248" y="3893582"/>
            <a:ext cx="312906" cy="369332"/>
          </a:xfrm>
          <a:prstGeom prst="rect">
            <a:avLst/>
          </a:prstGeom>
        </p:spPr>
        <p:txBody>
          <a:bodyPr wrap="square">
            <a:spAutoFit/>
          </a:bodyPr>
          <a:lstStyle/>
          <a:p>
            <a:r>
              <a:rPr kumimoji="1" lang="en-US" altLang="zh-CN" dirty="0"/>
              <a:t>0</a:t>
            </a:r>
            <a:endParaRPr lang="zh-CN" altLang="en-US" dirty="0"/>
          </a:p>
        </p:txBody>
      </p:sp>
      <p:sp>
        <p:nvSpPr>
          <p:cNvPr id="31" name="矩形 30"/>
          <p:cNvSpPr/>
          <p:nvPr/>
        </p:nvSpPr>
        <p:spPr>
          <a:xfrm>
            <a:off x="3345272" y="4202824"/>
            <a:ext cx="459190" cy="369332"/>
          </a:xfrm>
          <a:prstGeom prst="rect">
            <a:avLst/>
          </a:prstGeom>
        </p:spPr>
        <p:txBody>
          <a:bodyPr wrap="square">
            <a:spAutoFit/>
          </a:bodyPr>
          <a:lstStyle/>
          <a:p>
            <a:r>
              <a:rPr kumimoji="1" lang="en-US" altLang="zh-CN" dirty="0"/>
              <a:t>10</a:t>
            </a:r>
            <a:endParaRPr lang="zh-CN" altLang="en-US" dirty="0"/>
          </a:p>
        </p:txBody>
      </p:sp>
      <p:sp>
        <p:nvSpPr>
          <p:cNvPr id="32" name="矩形 31"/>
          <p:cNvSpPr/>
          <p:nvPr/>
        </p:nvSpPr>
        <p:spPr>
          <a:xfrm>
            <a:off x="3345272" y="4498095"/>
            <a:ext cx="459190" cy="369332"/>
          </a:xfrm>
          <a:prstGeom prst="rect">
            <a:avLst/>
          </a:prstGeom>
        </p:spPr>
        <p:txBody>
          <a:bodyPr wrap="square">
            <a:spAutoFit/>
          </a:bodyPr>
          <a:lstStyle/>
          <a:p>
            <a:r>
              <a:rPr kumimoji="1" lang="en-US" altLang="zh-CN" b="1" dirty="0">
                <a:solidFill>
                  <a:srgbClr val="C00000"/>
                </a:solidFill>
              </a:rPr>
              <a:t>10</a:t>
            </a:r>
            <a:endParaRPr lang="zh-CN" altLang="en-US" b="1" dirty="0">
              <a:solidFill>
                <a:srgbClr val="C00000"/>
              </a:solidFill>
            </a:endParaRPr>
          </a:p>
        </p:txBody>
      </p:sp>
      <p:cxnSp>
        <p:nvCxnSpPr>
          <p:cNvPr id="33" name="直线箭头连接符 32"/>
          <p:cNvCxnSpPr/>
          <p:nvPr/>
        </p:nvCxnSpPr>
        <p:spPr>
          <a:xfrm flipH="1">
            <a:off x="2874298" y="4387490"/>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a:off x="2874298" y="4720665"/>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670075"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36" name="矩形 35"/>
          <p:cNvSpPr/>
          <p:nvPr/>
        </p:nvSpPr>
        <p:spPr>
          <a:xfrm>
            <a:off x="6091588"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37" name="矩形 36"/>
          <p:cNvSpPr/>
          <p:nvPr/>
        </p:nvSpPr>
        <p:spPr>
          <a:xfrm>
            <a:off x="7532120" y="2353444"/>
            <a:ext cx="1454244" cy="369332"/>
          </a:xfrm>
          <a:prstGeom prst="rect">
            <a:avLst/>
          </a:prstGeom>
        </p:spPr>
        <p:txBody>
          <a:bodyPr wrap="none">
            <a:spAutoFit/>
          </a:bodyPr>
          <a:lstStyle/>
          <a:p>
            <a:r>
              <a:rPr kumimoji="1" lang="en-US" altLang="zh-CN" b="1" dirty="0"/>
              <a:t>Bank[Alice]</a:t>
            </a:r>
            <a:endParaRPr lang="zh-CN" altLang="en-US" b="1" dirty="0"/>
          </a:p>
        </p:txBody>
      </p:sp>
      <p:cxnSp>
        <p:nvCxnSpPr>
          <p:cNvPr id="38" name="直线连接符 37"/>
          <p:cNvCxnSpPr/>
          <p:nvPr/>
        </p:nvCxnSpPr>
        <p:spPr>
          <a:xfrm>
            <a:off x="4455938" y="2404988"/>
            <a:ext cx="0" cy="3636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右箭头 38"/>
          <p:cNvSpPr/>
          <p:nvPr/>
        </p:nvSpPr>
        <p:spPr>
          <a:xfrm>
            <a:off x="4397095" y="2400043"/>
            <a:ext cx="315595" cy="285446"/>
          </a:xfrm>
          <a:prstGeom prst="rightArrow">
            <a:avLst/>
          </a:prstGeom>
          <a:solidFill>
            <a:schemeClr val="bg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p:cNvSpPr/>
          <p:nvPr/>
        </p:nvSpPr>
        <p:spPr>
          <a:xfrm>
            <a:off x="8102789" y="2615993"/>
            <a:ext cx="312906" cy="369332"/>
          </a:xfrm>
          <a:prstGeom prst="rect">
            <a:avLst/>
          </a:prstGeom>
        </p:spPr>
        <p:txBody>
          <a:bodyPr wrap="none">
            <a:spAutoFit/>
          </a:bodyPr>
          <a:lstStyle/>
          <a:p>
            <a:r>
              <a:rPr kumimoji="1" lang="en-US" altLang="zh-CN" dirty="0"/>
              <a:t>0</a:t>
            </a:r>
            <a:endParaRPr lang="zh-CN" altLang="en-US" dirty="0"/>
          </a:p>
        </p:txBody>
      </p:sp>
      <p:sp>
        <p:nvSpPr>
          <p:cNvPr id="41" name="矩形 40"/>
          <p:cNvSpPr/>
          <p:nvPr/>
        </p:nvSpPr>
        <p:spPr>
          <a:xfrm>
            <a:off x="4514782" y="2984938"/>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43" name="矩形 42"/>
          <p:cNvSpPr/>
          <p:nvPr/>
        </p:nvSpPr>
        <p:spPr>
          <a:xfrm>
            <a:off x="8102789" y="2991903"/>
            <a:ext cx="312906" cy="369332"/>
          </a:xfrm>
          <a:prstGeom prst="rect">
            <a:avLst/>
          </a:prstGeom>
        </p:spPr>
        <p:txBody>
          <a:bodyPr wrap="none">
            <a:spAutoFit/>
          </a:bodyPr>
          <a:lstStyle/>
          <a:p>
            <a:r>
              <a:rPr kumimoji="1" lang="en-US" altLang="zh-CN" dirty="0"/>
              <a:t>0</a:t>
            </a:r>
            <a:endParaRPr lang="zh-CN" altLang="en-US" dirty="0"/>
          </a:p>
        </p:txBody>
      </p:sp>
      <p:sp>
        <p:nvSpPr>
          <p:cNvPr id="44" name="矩形 43"/>
          <p:cNvSpPr/>
          <p:nvPr/>
        </p:nvSpPr>
        <p:spPr>
          <a:xfrm>
            <a:off x="8102789" y="3293458"/>
            <a:ext cx="312906" cy="369332"/>
          </a:xfrm>
          <a:prstGeom prst="rect">
            <a:avLst/>
          </a:prstGeom>
        </p:spPr>
        <p:txBody>
          <a:bodyPr wrap="none">
            <a:spAutoFit/>
          </a:bodyPr>
          <a:lstStyle/>
          <a:p>
            <a:r>
              <a:rPr kumimoji="1" lang="en-US" altLang="zh-CN" dirty="0"/>
              <a:t>0</a:t>
            </a:r>
            <a:endParaRPr lang="zh-CN" altLang="en-US" dirty="0"/>
          </a:p>
        </p:txBody>
      </p:sp>
      <p:cxnSp>
        <p:nvCxnSpPr>
          <p:cNvPr id="45" name="直线箭头连接符 44"/>
          <p:cNvCxnSpPr/>
          <p:nvPr/>
        </p:nvCxnSpPr>
        <p:spPr>
          <a:xfrm flipH="1">
            <a:off x="7388120" y="3440945"/>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628976" y="3270304"/>
            <a:ext cx="1223412" cy="369332"/>
          </a:xfrm>
          <a:prstGeom prst="rect">
            <a:avLst/>
          </a:prstGeom>
        </p:spPr>
        <p:txBody>
          <a:bodyPr wrap="none">
            <a:spAutoFit/>
          </a:bodyPr>
          <a:lstStyle/>
          <a:p>
            <a:r>
              <a:rPr kumimoji="1" lang="en-US" altLang="zh-CN" dirty="0"/>
              <a:t>Read acct</a:t>
            </a:r>
            <a:endParaRPr lang="zh-CN" altLang="en-US" dirty="0"/>
          </a:p>
        </p:txBody>
      </p:sp>
      <p:sp>
        <p:nvSpPr>
          <p:cNvPr id="47" name="矩形 46"/>
          <p:cNvSpPr/>
          <p:nvPr/>
        </p:nvSpPr>
        <p:spPr>
          <a:xfrm>
            <a:off x="5899228" y="3587941"/>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49" name="矩形 48"/>
          <p:cNvSpPr/>
          <p:nvPr/>
        </p:nvSpPr>
        <p:spPr>
          <a:xfrm>
            <a:off x="8102789" y="3587146"/>
            <a:ext cx="312906" cy="369332"/>
          </a:xfrm>
          <a:prstGeom prst="rect">
            <a:avLst/>
          </a:prstGeom>
        </p:spPr>
        <p:txBody>
          <a:bodyPr wrap="none">
            <a:spAutoFit/>
          </a:bodyPr>
          <a:lstStyle/>
          <a:p>
            <a:r>
              <a:rPr kumimoji="1" lang="en-US" altLang="zh-CN" dirty="0"/>
              <a:t>0</a:t>
            </a:r>
            <a:endParaRPr lang="zh-CN" altLang="en-US" dirty="0"/>
          </a:p>
        </p:txBody>
      </p:sp>
      <p:sp>
        <p:nvSpPr>
          <p:cNvPr id="42" name="矩形 41"/>
          <p:cNvSpPr/>
          <p:nvPr/>
        </p:nvSpPr>
        <p:spPr>
          <a:xfrm>
            <a:off x="4642147" y="3890382"/>
            <a:ext cx="1133644" cy="369332"/>
          </a:xfrm>
          <a:prstGeom prst="rect">
            <a:avLst/>
          </a:prstGeom>
        </p:spPr>
        <p:txBody>
          <a:bodyPr wrap="none">
            <a:spAutoFit/>
          </a:bodyPr>
          <a:lstStyle/>
          <a:p>
            <a:r>
              <a:rPr kumimoji="1" lang="en-US" altLang="zh-CN" dirty="0"/>
              <a:t>Increase </a:t>
            </a:r>
            <a:endParaRPr lang="zh-CN" altLang="en-US" dirty="0"/>
          </a:p>
        </p:txBody>
      </p:sp>
      <p:sp>
        <p:nvSpPr>
          <p:cNvPr id="48" name="矩形 47"/>
          <p:cNvSpPr/>
          <p:nvPr/>
        </p:nvSpPr>
        <p:spPr>
          <a:xfrm>
            <a:off x="4628976" y="4171088"/>
            <a:ext cx="1334661" cy="369332"/>
          </a:xfrm>
          <a:prstGeom prst="rect">
            <a:avLst/>
          </a:prstGeom>
        </p:spPr>
        <p:txBody>
          <a:bodyPr wrap="none">
            <a:spAutoFit/>
          </a:bodyPr>
          <a:lstStyle/>
          <a:p>
            <a:r>
              <a:rPr kumimoji="1" lang="en-US" altLang="zh-CN" dirty="0"/>
              <a:t>Write back </a:t>
            </a:r>
            <a:endParaRPr lang="zh-CN" altLang="en-US" dirty="0"/>
          </a:p>
        </p:txBody>
      </p:sp>
      <p:sp>
        <p:nvSpPr>
          <p:cNvPr id="50" name="矩形 49"/>
          <p:cNvSpPr/>
          <p:nvPr/>
        </p:nvSpPr>
        <p:spPr>
          <a:xfrm>
            <a:off x="8102789" y="3888701"/>
            <a:ext cx="465306" cy="369332"/>
          </a:xfrm>
          <a:prstGeom prst="rect">
            <a:avLst/>
          </a:prstGeom>
        </p:spPr>
        <p:txBody>
          <a:bodyPr wrap="square">
            <a:spAutoFit/>
          </a:bodyPr>
          <a:lstStyle/>
          <a:p>
            <a:r>
              <a:rPr kumimoji="1" lang="en-US" altLang="zh-CN" dirty="0"/>
              <a:t>0</a:t>
            </a:r>
            <a:endParaRPr lang="zh-CN" altLang="en-US" dirty="0"/>
          </a:p>
        </p:txBody>
      </p:sp>
      <p:sp>
        <p:nvSpPr>
          <p:cNvPr id="51" name="矩形 50"/>
          <p:cNvSpPr/>
          <p:nvPr/>
        </p:nvSpPr>
        <p:spPr>
          <a:xfrm>
            <a:off x="8026589" y="4174042"/>
            <a:ext cx="465306" cy="369332"/>
          </a:xfrm>
          <a:prstGeom prst="rect">
            <a:avLst/>
          </a:prstGeom>
        </p:spPr>
        <p:txBody>
          <a:bodyPr wrap="square">
            <a:spAutoFit/>
          </a:bodyPr>
          <a:lstStyle/>
          <a:p>
            <a:r>
              <a:rPr kumimoji="1" lang="en-US" altLang="zh-CN" dirty="0"/>
              <a:t>10</a:t>
            </a:r>
            <a:endParaRPr lang="zh-CN" altLang="en-US" dirty="0"/>
          </a:p>
        </p:txBody>
      </p:sp>
      <p:cxnSp>
        <p:nvCxnSpPr>
          <p:cNvPr id="53" name="直线箭头连接符 52"/>
          <p:cNvCxnSpPr/>
          <p:nvPr/>
        </p:nvCxnSpPr>
        <p:spPr>
          <a:xfrm flipH="1">
            <a:off x="7476000" y="4387490"/>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8026589" y="4459383"/>
            <a:ext cx="465306" cy="369332"/>
          </a:xfrm>
          <a:prstGeom prst="rect">
            <a:avLst/>
          </a:prstGeom>
        </p:spPr>
        <p:txBody>
          <a:bodyPr wrap="square">
            <a:spAutoFit/>
          </a:bodyPr>
          <a:lstStyle/>
          <a:p>
            <a:r>
              <a:rPr kumimoji="1" lang="en-US" altLang="zh-CN" dirty="0"/>
              <a:t>10</a:t>
            </a:r>
            <a:endParaRPr lang="zh-CN" altLang="en-US" dirty="0"/>
          </a:p>
        </p:txBody>
      </p:sp>
      <p:sp>
        <p:nvSpPr>
          <p:cNvPr id="55" name="矩形 54"/>
          <p:cNvSpPr/>
          <p:nvPr/>
        </p:nvSpPr>
        <p:spPr>
          <a:xfrm>
            <a:off x="4443027" y="4482502"/>
            <a:ext cx="1595309" cy="369332"/>
          </a:xfrm>
          <a:prstGeom prst="rect">
            <a:avLst/>
          </a:prstGeom>
        </p:spPr>
        <p:txBody>
          <a:bodyPr wrap="none">
            <a:spAutoFit/>
          </a:bodyPr>
          <a:lstStyle/>
          <a:p>
            <a:r>
              <a:rPr kumimoji="1" lang="en-US" altLang="zh-CN" dirty="0">
                <a:highlight>
                  <a:srgbClr val="FFFF00"/>
                </a:highlight>
              </a:rPr>
              <a:t>Release(lock)</a:t>
            </a:r>
            <a:endParaRPr lang="zh-CN" altLang="en-US" dirty="0">
              <a:highlight>
                <a:srgbClr val="FFFF00"/>
              </a:highlight>
            </a:endParaRPr>
          </a:p>
        </p:txBody>
      </p:sp>
      <p:sp>
        <p:nvSpPr>
          <p:cNvPr id="56" name="矩形 55"/>
          <p:cNvSpPr/>
          <p:nvPr/>
        </p:nvSpPr>
        <p:spPr>
          <a:xfrm>
            <a:off x="5874306" y="3887773"/>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57" name="矩形 56"/>
          <p:cNvSpPr/>
          <p:nvPr/>
        </p:nvSpPr>
        <p:spPr>
          <a:xfrm>
            <a:off x="5879043" y="4196081"/>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58" name="矩形 57"/>
          <p:cNvSpPr/>
          <p:nvPr/>
        </p:nvSpPr>
        <p:spPr>
          <a:xfrm>
            <a:off x="5899228" y="4484376"/>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59" name="矩形 58"/>
          <p:cNvSpPr/>
          <p:nvPr/>
        </p:nvSpPr>
        <p:spPr>
          <a:xfrm>
            <a:off x="6044953" y="4744914"/>
            <a:ext cx="1133644" cy="369332"/>
          </a:xfrm>
          <a:prstGeom prst="rect">
            <a:avLst/>
          </a:prstGeom>
        </p:spPr>
        <p:txBody>
          <a:bodyPr wrap="none">
            <a:spAutoFit/>
          </a:bodyPr>
          <a:lstStyle/>
          <a:p>
            <a:r>
              <a:rPr kumimoji="1" lang="en-US" altLang="zh-CN" dirty="0"/>
              <a:t>Increase </a:t>
            </a:r>
            <a:endParaRPr lang="zh-CN" altLang="en-US" dirty="0"/>
          </a:p>
        </p:txBody>
      </p:sp>
      <p:sp>
        <p:nvSpPr>
          <p:cNvPr id="60" name="矩形 59"/>
          <p:cNvSpPr/>
          <p:nvPr/>
        </p:nvSpPr>
        <p:spPr>
          <a:xfrm>
            <a:off x="6031782" y="5025620"/>
            <a:ext cx="1334661" cy="369332"/>
          </a:xfrm>
          <a:prstGeom prst="rect">
            <a:avLst/>
          </a:prstGeom>
        </p:spPr>
        <p:txBody>
          <a:bodyPr wrap="none">
            <a:spAutoFit/>
          </a:bodyPr>
          <a:lstStyle/>
          <a:p>
            <a:r>
              <a:rPr kumimoji="1" lang="en-US" altLang="zh-CN" dirty="0"/>
              <a:t>Write back </a:t>
            </a:r>
            <a:endParaRPr lang="zh-CN" altLang="en-US" dirty="0"/>
          </a:p>
        </p:txBody>
      </p:sp>
      <p:sp>
        <p:nvSpPr>
          <p:cNvPr id="61" name="矩形 60"/>
          <p:cNvSpPr/>
          <p:nvPr/>
        </p:nvSpPr>
        <p:spPr>
          <a:xfrm>
            <a:off x="8046774" y="4744914"/>
            <a:ext cx="465306" cy="369332"/>
          </a:xfrm>
          <a:prstGeom prst="rect">
            <a:avLst/>
          </a:prstGeom>
        </p:spPr>
        <p:txBody>
          <a:bodyPr wrap="square">
            <a:spAutoFit/>
          </a:bodyPr>
          <a:lstStyle/>
          <a:p>
            <a:r>
              <a:rPr kumimoji="1" lang="en-US" altLang="zh-CN" dirty="0"/>
              <a:t>10</a:t>
            </a:r>
            <a:endParaRPr lang="zh-CN" altLang="en-US" dirty="0"/>
          </a:p>
        </p:txBody>
      </p:sp>
      <p:sp>
        <p:nvSpPr>
          <p:cNvPr id="62" name="矩形 61"/>
          <p:cNvSpPr/>
          <p:nvPr/>
        </p:nvSpPr>
        <p:spPr>
          <a:xfrm>
            <a:off x="8054372" y="5025620"/>
            <a:ext cx="465306" cy="369332"/>
          </a:xfrm>
          <a:prstGeom prst="rect">
            <a:avLst/>
          </a:prstGeom>
        </p:spPr>
        <p:txBody>
          <a:bodyPr wrap="square">
            <a:spAutoFit/>
          </a:bodyPr>
          <a:lstStyle/>
          <a:p>
            <a:r>
              <a:rPr kumimoji="1" lang="en-US" altLang="zh-CN" dirty="0">
                <a:solidFill>
                  <a:srgbClr val="C00000"/>
                </a:solidFill>
              </a:rPr>
              <a:t>20</a:t>
            </a:r>
            <a:endParaRPr lang="zh-CN" altLang="en-US" dirty="0">
              <a:solidFill>
                <a:srgbClr val="C00000"/>
              </a:solidFill>
            </a:endParaRPr>
          </a:p>
        </p:txBody>
      </p:sp>
      <p:cxnSp>
        <p:nvCxnSpPr>
          <p:cNvPr id="63" name="直线箭头连接符 62"/>
          <p:cNvCxnSpPr/>
          <p:nvPr/>
        </p:nvCxnSpPr>
        <p:spPr>
          <a:xfrm flipH="1">
            <a:off x="7476000" y="5210286"/>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5886876" y="5339732"/>
            <a:ext cx="1595309" cy="369332"/>
          </a:xfrm>
          <a:prstGeom prst="rect">
            <a:avLst/>
          </a:prstGeom>
        </p:spPr>
        <p:txBody>
          <a:bodyPr wrap="none">
            <a:spAutoFit/>
          </a:bodyPr>
          <a:lstStyle/>
          <a:p>
            <a:r>
              <a:rPr kumimoji="1" lang="en-US" altLang="zh-CN" dirty="0">
                <a:highlight>
                  <a:srgbClr val="FFFF00"/>
                </a:highlight>
              </a:rPr>
              <a:t>Release(lock)</a:t>
            </a:r>
            <a:endParaRPr lang="zh-CN" altLang="en-US" dirty="0">
              <a:highlight>
                <a:srgbClr val="FFFF00"/>
              </a:highlight>
            </a:endParaRPr>
          </a:p>
        </p:txBody>
      </p:sp>
      <p:sp>
        <p:nvSpPr>
          <p:cNvPr id="65" name="矩形 64"/>
          <p:cNvSpPr/>
          <p:nvPr/>
        </p:nvSpPr>
        <p:spPr>
          <a:xfrm>
            <a:off x="8061970" y="5333850"/>
            <a:ext cx="465306" cy="369332"/>
          </a:xfrm>
          <a:prstGeom prst="rect">
            <a:avLst/>
          </a:prstGeom>
        </p:spPr>
        <p:txBody>
          <a:bodyPr wrap="square">
            <a:spAutoFit/>
          </a:bodyPr>
          <a:lstStyle/>
          <a:p>
            <a:r>
              <a:rPr kumimoji="1" lang="en-US" altLang="zh-CN" dirty="0">
                <a:solidFill>
                  <a:srgbClr val="C00000"/>
                </a:solidFill>
              </a:rPr>
              <a:t>20</a:t>
            </a:r>
            <a:endParaRPr lang="zh-CN" altLang="en-US" dirty="0">
              <a:solidFill>
                <a:srgbClr val="C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Review: techniques to support all-or-nothing </a:t>
            </a:r>
            <a:endParaRPr kumimoji="1" lang="zh-CN" altLang="en-US" dirty="0"/>
          </a:p>
        </p:txBody>
      </p:sp>
      <p:sp>
        <p:nvSpPr>
          <p:cNvPr id="3" name="内容占位符 2"/>
          <p:cNvSpPr>
            <a:spLocks noGrp="1"/>
          </p:cNvSpPr>
          <p:nvPr>
            <p:ph idx="1"/>
          </p:nvPr>
        </p:nvSpPr>
        <p:spPr/>
        <p:txBody>
          <a:bodyPr/>
          <a:lstStyle/>
          <a:p>
            <a:r>
              <a:rPr kumimoji="1" lang="en-US" altLang="zh-CN" dirty="0"/>
              <a:t>Systematic methods to support all-or-nothing atomicity</a:t>
            </a:r>
            <a:endParaRPr kumimoji="1" lang="en-US" altLang="zh-CN" dirty="0"/>
          </a:p>
          <a:p>
            <a:pPr lvl="1"/>
            <a:r>
              <a:rPr kumimoji="1" lang="en-US" altLang="zh-CN" dirty="0"/>
              <a:t>Shadow copy</a:t>
            </a:r>
            <a:endParaRPr kumimoji="1" lang="en-US" altLang="zh-CN" dirty="0"/>
          </a:p>
          <a:p>
            <a:pPr lvl="1"/>
            <a:r>
              <a:rPr kumimoji="1" lang="en-US" altLang="zh-CN" dirty="0"/>
              <a:t>Logging</a:t>
            </a:r>
            <a:endParaRPr kumimoji="1" lang="en-US" altLang="zh-CN" dirty="0"/>
          </a:p>
          <a:p>
            <a:r>
              <a:rPr kumimoji="1" lang="en-US" altLang="zh-CN" dirty="0"/>
              <a:t>Logging</a:t>
            </a:r>
            <a:endParaRPr kumimoji="1" lang="en-US" altLang="zh-CN" dirty="0"/>
          </a:p>
          <a:p>
            <a:pPr lvl="1"/>
            <a:r>
              <a:rPr kumimoji="1" lang="en-US" altLang="zh-CN" dirty="0">
                <a:solidFill>
                  <a:srgbClr val="000000">
                    <a:lumMod val="75000"/>
                    <a:lumOff val="25000"/>
                  </a:srgbClr>
                </a:solidFill>
              </a:rPr>
              <a:t>REDO logging </a:t>
            </a:r>
            <a:endParaRPr kumimoji="1" lang="en-US" altLang="zh-CN" dirty="0">
              <a:solidFill>
                <a:srgbClr val="000000">
                  <a:lumMod val="75000"/>
                  <a:lumOff val="25000"/>
                </a:srgbClr>
              </a:solidFill>
            </a:endParaRPr>
          </a:p>
          <a:p>
            <a:pPr lvl="1"/>
            <a:r>
              <a:rPr kumimoji="1" lang="en-US" altLang="zh-CN" dirty="0"/>
              <a:t>UNDO-REDO logging</a:t>
            </a:r>
            <a:endParaRPr kumimoji="1" lang="en-US" altLang="zh-CN" dirty="0"/>
          </a:p>
          <a:p>
            <a:pPr lvl="1"/>
            <a:r>
              <a:rPr kumimoji="1" lang="en-US" altLang="zh-CN" dirty="0"/>
              <a:t>UNDO-only logging</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60248" y="3738348"/>
            <a:ext cx="276342" cy="658969"/>
          </a:xfrm>
          <a:prstGeom prst="rect">
            <a:avLst/>
          </a:prstGeom>
        </p:spPr>
      </p:pic>
      <p:sp>
        <p:nvSpPr>
          <p:cNvPr id="2" name="标题 1"/>
          <p:cNvSpPr>
            <a:spLocks noGrp="1"/>
          </p:cNvSpPr>
          <p:nvPr>
            <p:ph type="title"/>
          </p:nvPr>
        </p:nvSpPr>
        <p:spPr/>
        <p:txBody>
          <a:bodyPr/>
          <a:lstStyle/>
          <a:p>
            <a:r>
              <a:rPr kumimoji="1" lang="en-US" altLang="zh-CN" b="0" dirty="0"/>
              <a:t>Use locking to achieve before-or-after: </a:t>
            </a:r>
            <a:r>
              <a:rPr kumimoji="1" lang="en-US" altLang="zh-CN" dirty="0"/>
              <a:t>global lock</a:t>
            </a:r>
            <a:endParaRPr kumimoji="1" lang="zh-CN" altLang="en-US" dirty="0"/>
          </a:p>
        </p:txBody>
      </p:sp>
      <p:sp>
        <p:nvSpPr>
          <p:cNvPr id="3" name="内容占位符 2"/>
          <p:cNvSpPr>
            <a:spLocks noGrp="1"/>
          </p:cNvSpPr>
          <p:nvPr>
            <p:ph idx="1"/>
          </p:nvPr>
        </p:nvSpPr>
        <p:spPr>
          <a:xfrm>
            <a:off x="302840" y="1129308"/>
            <a:ext cx="8229600" cy="3384376"/>
          </a:xfrm>
        </p:spPr>
        <p:txBody>
          <a:bodyPr>
            <a:normAutofit fontScale="80000"/>
          </a:bodyPr>
          <a:lstStyle/>
          <a:p>
            <a:r>
              <a:rPr kumimoji="1" lang="en-US" altLang="zh-CN" dirty="0"/>
              <a:t>Locks: </a:t>
            </a:r>
            <a:r>
              <a:rPr lang="en-GB" altLang="zh-CN" b="0" dirty="0"/>
              <a:t>allow only one CPU to be inside a piece of code at a time </a:t>
            </a:r>
            <a:endParaRPr lang="en-GB" altLang="zh-CN" dirty="0"/>
          </a:p>
          <a:p>
            <a:pPr lvl="1"/>
            <a:r>
              <a:rPr kumimoji="1" lang="en-US" altLang="zh-CN" dirty="0"/>
              <a:t>Programs can </a:t>
            </a:r>
            <a:r>
              <a:rPr kumimoji="1" lang="en-US" altLang="zh-CN" b="1" dirty="0"/>
              <a:t>acquire</a:t>
            </a:r>
            <a:r>
              <a:rPr kumimoji="1" lang="en-US" altLang="zh-CN" dirty="0"/>
              <a:t> and </a:t>
            </a:r>
            <a:r>
              <a:rPr kumimoji="1" lang="en-US" altLang="zh-CN" b="1" dirty="0"/>
              <a:t>release</a:t>
            </a:r>
            <a:r>
              <a:rPr kumimoji="1" lang="en-US" altLang="zh-CN" dirty="0"/>
              <a:t> the lock</a:t>
            </a:r>
            <a:endParaRPr kumimoji="1" lang="en-US" altLang="zh-CN" dirty="0"/>
          </a:p>
          <a:p>
            <a:r>
              <a:rPr kumimoji="1" lang="en-US" altLang="zh-CN" dirty="0"/>
              <a:t>Global lock: </a:t>
            </a:r>
            <a:endParaRPr kumimoji="1" lang="en-US" altLang="zh-CN" dirty="0"/>
          </a:p>
          <a:p>
            <a:pPr lvl="1"/>
            <a:r>
              <a:rPr kumimoji="1" lang="en-US" altLang="zh-CN" dirty="0"/>
              <a:t>The action must acquire the global lock before executing, and release it after it commits</a:t>
            </a:r>
            <a:endParaRPr kumimoji="1" lang="en-US" altLang="zh-CN" dirty="0"/>
          </a:p>
          <a:p>
            <a:r>
              <a:rPr kumimoji="1" lang="en-US" altLang="zh-CN" dirty="0"/>
              <a:t>Drawback</a:t>
            </a:r>
            <a:endParaRPr kumimoji="1" lang="en-US" altLang="zh-CN" dirty="0"/>
          </a:p>
          <a:p>
            <a:pPr lvl="1"/>
            <a:r>
              <a:rPr lang="en-US" altLang="zh-CN" dirty="0">
                <a:ea typeface="MS PGothic" panose="020B0600070205080204" pitchFamily="34" charset="-128"/>
              </a:rPr>
              <a:t>Only allow one action to run at a time(</a:t>
            </a:r>
            <a:endParaRPr lang="en-US" altLang="zh-CN" dirty="0">
              <a:ea typeface="MS PGothic" panose="020B0600070205080204" pitchFamily="34" charset="-128"/>
            </a:endParaRPr>
          </a:p>
          <a:p>
            <a:pPr marL="74295" lvl="1" indent="0">
              <a:buNone/>
            </a:pPr>
            <a:r>
              <a:rPr lang="zh-CN" altLang="en-US" dirty="0">
                <a:ea typeface="宋体" panose="02010600030101010101" pitchFamily="2" charset="-122"/>
              </a:rPr>
              <a:t>并行程序被完全的串行化了，与希望的</a:t>
            </a:r>
            <a:endParaRPr lang="zh-CN" altLang="en-US" dirty="0">
              <a:ea typeface="宋体" panose="02010600030101010101" pitchFamily="2" charset="-122"/>
            </a:endParaRPr>
          </a:p>
          <a:p>
            <a:pPr marL="74295" lvl="1" indent="0">
              <a:buNone/>
            </a:pPr>
            <a:r>
              <a:rPr lang="zh-CN" altLang="en-US" dirty="0">
                <a:ea typeface="宋体" panose="02010600030101010101" pitchFamily="2" charset="-122"/>
              </a:rPr>
              <a:t>通过并行来提高性能相悖，并且在一个</a:t>
            </a:r>
            <a:endParaRPr lang="zh-CN" altLang="en-US" dirty="0">
              <a:ea typeface="宋体" panose="02010600030101010101" pitchFamily="2" charset="-122"/>
            </a:endParaRPr>
          </a:p>
          <a:p>
            <a:pPr marL="74295" lvl="1" indent="0">
              <a:buNone/>
            </a:pPr>
            <a:r>
              <a:rPr lang="en-US" altLang="zh-CN" dirty="0">
                <a:ea typeface="宋体" panose="02010600030101010101" pitchFamily="2" charset="-122"/>
              </a:rPr>
              <a:t>thread</a:t>
            </a:r>
            <a:r>
              <a:rPr lang="zh-CN" altLang="en-US" dirty="0">
                <a:ea typeface="宋体" panose="02010600030101010101" pitchFamily="2" charset="-122"/>
              </a:rPr>
              <a:t>拿到锁之后其余的</a:t>
            </a:r>
            <a:r>
              <a:rPr lang="en-US" altLang="zh-CN" dirty="0">
                <a:ea typeface="宋体" panose="02010600030101010101" pitchFamily="2" charset="-122"/>
              </a:rPr>
              <a:t>thread</a:t>
            </a:r>
            <a:r>
              <a:rPr lang="zh-CN" altLang="en-US" dirty="0">
                <a:ea typeface="宋体" panose="02010600030101010101" pitchFamily="2" charset="-122"/>
              </a:rPr>
              <a:t>会处于</a:t>
            </a:r>
            <a:endParaRPr lang="zh-CN" altLang="en-US" dirty="0">
              <a:ea typeface="宋体" panose="02010600030101010101" pitchFamily="2" charset="-122"/>
            </a:endParaRPr>
          </a:p>
          <a:p>
            <a:pPr marL="74295" lvl="1" indent="0">
              <a:buNone/>
            </a:pPr>
            <a:r>
              <a:rPr lang="zh-CN" altLang="en-US" dirty="0">
                <a:ea typeface="宋体" panose="02010600030101010101" pitchFamily="2" charset="-122"/>
              </a:rPr>
              <a:t>饥饿状态</a:t>
            </a:r>
            <a:r>
              <a:rPr lang="en-US" altLang="zh-CN" dirty="0">
                <a:ea typeface="MS PGothic" panose="020B0600070205080204" pitchFamily="34" charset="-128"/>
              </a:rPr>
              <a:t>)</a:t>
            </a:r>
            <a:endParaRPr lang="en-US" altLang="zh-CN" dirty="0">
              <a:ea typeface="MS PGothic" panose="020B0600070205080204" pitchFamily="34" charset="-128"/>
            </a:endParaRPr>
          </a:p>
          <a:p>
            <a:endParaRPr kumimoji="1" lang="zh-CN" altLang="en-US" dirty="0"/>
          </a:p>
        </p:txBody>
      </p:sp>
      <p:cxnSp>
        <p:nvCxnSpPr>
          <p:cNvPr id="10" name="直线箭头连接符 9"/>
          <p:cNvCxnSpPr>
            <a:endCxn id="11" idx="0"/>
          </p:cNvCxnSpPr>
          <p:nvPr/>
        </p:nvCxnSpPr>
        <p:spPr>
          <a:xfrm>
            <a:off x="8520395" y="3400255"/>
            <a:ext cx="12045" cy="1896707"/>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187922" y="5296962"/>
            <a:ext cx="689035" cy="369332"/>
          </a:xfrm>
          <a:prstGeom prst="rect">
            <a:avLst/>
          </a:prstGeom>
        </p:spPr>
        <p:txBody>
          <a:bodyPr wrap="none">
            <a:spAutoFit/>
          </a:bodyPr>
          <a:lstStyle/>
          <a:p>
            <a:r>
              <a:rPr kumimoji="1" lang="en-US" altLang="zh-CN" dirty="0"/>
              <a:t>Time</a:t>
            </a:r>
            <a:endParaRPr lang="zh-CN" altLang="en-US" dirty="0"/>
          </a:p>
        </p:txBody>
      </p:sp>
      <p:sp>
        <p:nvSpPr>
          <p:cNvPr id="12" name="矩形 11"/>
          <p:cNvSpPr/>
          <p:nvPr/>
        </p:nvSpPr>
        <p:spPr>
          <a:xfrm>
            <a:off x="5171434" y="3325919"/>
            <a:ext cx="453970" cy="369332"/>
          </a:xfrm>
          <a:prstGeom prst="rect">
            <a:avLst/>
          </a:prstGeom>
        </p:spPr>
        <p:txBody>
          <a:bodyPr wrap="none">
            <a:spAutoFit/>
          </a:bodyPr>
          <a:lstStyle/>
          <a:p>
            <a:r>
              <a:rPr kumimoji="1" lang="en-US" altLang="zh-CN" dirty="0"/>
              <a:t>T0</a:t>
            </a:r>
            <a:endParaRPr lang="zh-CN" altLang="en-US" dirty="0"/>
          </a:p>
        </p:txBody>
      </p:sp>
      <p:pic>
        <p:nvPicPr>
          <p:cNvPr id="13"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94860" y="3710273"/>
            <a:ext cx="276342" cy="658969"/>
          </a:xfrm>
          <a:prstGeom prst="rect">
            <a:avLst/>
          </a:prstGeom>
        </p:spPr>
      </p:pic>
      <p:sp>
        <p:nvSpPr>
          <p:cNvPr id="14" name="矩形 13"/>
          <p:cNvSpPr/>
          <p:nvPr/>
        </p:nvSpPr>
        <p:spPr>
          <a:xfrm>
            <a:off x="5806046" y="3326638"/>
            <a:ext cx="453970" cy="369332"/>
          </a:xfrm>
          <a:prstGeom prst="rect">
            <a:avLst/>
          </a:prstGeom>
        </p:spPr>
        <p:txBody>
          <a:bodyPr wrap="none">
            <a:spAutoFit/>
          </a:bodyPr>
          <a:lstStyle/>
          <a:p>
            <a:r>
              <a:rPr kumimoji="1" lang="en-US" altLang="zh-CN" dirty="0"/>
              <a:t>T1</a:t>
            </a:r>
            <a:endParaRPr lang="zh-CN" altLang="en-US" dirty="0"/>
          </a:p>
        </p:txBody>
      </p:sp>
      <p:sp>
        <p:nvSpPr>
          <p:cNvPr id="15" name="矩形 14"/>
          <p:cNvSpPr/>
          <p:nvPr/>
        </p:nvSpPr>
        <p:spPr>
          <a:xfrm>
            <a:off x="5290407" y="3874898"/>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5940152" y="3874897"/>
            <a:ext cx="216024" cy="282601"/>
          </a:xfrm>
          <a:prstGeom prst="rect">
            <a:avLst/>
          </a:prstGeom>
          <a:solidFill>
            <a:srgbClr val="32C0D8"/>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p:nvSpPr>
        <p:spPr>
          <a:xfrm>
            <a:off x="6886015" y="3325200"/>
            <a:ext cx="453970" cy="369332"/>
          </a:xfrm>
          <a:prstGeom prst="rect">
            <a:avLst/>
          </a:prstGeom>
        </p:spPr>
        <p:txBody>
          <a:bodyPr wrap="none">
            <a:spAutoFit/>
          </a:bodyPr>
          <a:lstStyle/>
          <a:p>
            <a:r>
              <a:rPr kumimoji="1" lang="en-US" altLang="zh-CN" dirty="0"/>
              <a:t>T0</a:t>
            </a:r>
            <a:endParaRPr lang="zh-CN" altLang="en-US" dirty="0"/>
          </a:p>
        </p:txBody>
      </p:sp>
      <p:sp>
        <p:nvSpPr>
          <p:cNvPr id="19" name="矩形 18"/>
          <p:cNvSpPr/>
          <p:nvPr/>
        </p:nvSpPr>
        <p:spPr>
          <a:xfrm>
            <a:off x="7520627" y="3325919"/>
            <a:ext cx="453970" cy="369332"/>
          </a:xfrm>
          <a:prstGeom prst="rect">
            <a:avLst/>
          </a:prstGeom>
        </p:spPr>
        <p:txBody>
          <a:bodyPr wrap="none">
            <a:spAutoFit/>
          </a:bodyPr>
          <a:lstStyle/>
          <a:p>
            <a:r>
              <a:rPr kumimoji="1" lang="en-US" altLang="zh-CN" dirty="0"/>
              <a:t>T1</a:t>
            </a:r>
            <a:endParaRPr lang="zh-CN" altLang="en-US" dirty="0"/>
          </a:p>
        </p:txBody>
      </p:sp>
      <p:pic>
        <p:nvPicPr>
          <p:cNvPr id="20"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80958" y="3710273"/>
            <a:ext cx="276342" cy="1586689"/>
          </a:xfrm>
          <a:prstGeom prst="rect">
            <a:avLst/>
          </a:prstGeom>
        </p:spPr>
      </p:pic>
      <p:pic>
        <p:nvPicPr>
          <p:cNvPr id="21"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20000" y="3738348"/>
            <a:ext cx="276342" cy="1558614"/>
          </a:xfrm>
          <a:prstGeom prst="rect">
            <a:avLst/>
          </a:prstGeom>
        </p:spPr>
      </p:pic>
      <p:sp>
        <p:nvSpPr>
          <p:cNvPr id="22" name="右箭头 21"/>
          <p:cNvSpPr/>
          <p:nvPr/>
        </p:nvSpPr>
        <p:spPr>
          <a:xfrm>
            <a:off x="6432909" y="3271111"/>
            <a:ext cx="432048" cy="450221"/>
          </a:xfrm>
          <a:prstGeom prst="rightArrow">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5894860" y="2870678"/>
            <a:ext cx="1473480" cy="369332"/>
          </a:xfrm>
          <a:prstGeom prst="rect">
            <a:avLst/>
          </a:prstGeom>
        </p:spPr>
        <p:txBody>
          <a:bodyPr wrap="none">
            <a:spAutoFit/>
          </a:bodyPr>
          <a:lstStyle/>
          <a:p>
            <a:r>
              <a:rPr kumimoji="1" lang="en-US" altLang="zh-CN" dirty="0"/>
              <a:t>+ global lock</a:t>
            </a:r>
            <a:endParaRPr lang="zh-CN" altLang="en-US" dirty="0"/>
          </a:p>
        </p:txBody>
      </p:sp>
      <p:sp>
        <p:nvSpPr>
          <p:cNvPr id="24" name="矩形 23"/>
          <p:cNvSpPr/>
          <p:nvPr/>
        </p:nvSpPr>
        <p:spPr>
          <a:xfrm>
            <a:off x="6983938" y="4017562"/>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a:off x="7672824" y="4430567"/>
            <a:ext cx="216024" cy="282601"/>
          </a:xfrm>
          <a:prstGeom prst="rect">
            <a:avLst/>
          </a:prstGeom>
          <a:solidFill>
            <a:srgbClr val="32C0D8"/>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6983938" y="3895785"/>
            <a:ext cx="216024" cy="126924"/>
          </a:xfrm>
          <a:prstGeom prst="rect">
            <a:avLst/>
          </a:prstGeom>
          <a:solidFill>
            <a:srgbClr val="FFFC00"/>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p:nvSpPr>
        <p:spPr>
          <a:xfrm>
            <a:off x="7666504" y="3898471"/>
            <a:ext cx="216024" cy="534782"/>
          </a:xfrm>
          <a:prstGeom prst="rect">
            <a:avLst/>
          </a:prstGeom>
          <a:solidFill>
            <a:srgbClr val="FFFC00"/>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8412383" y="3992369"/>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8420296" y="4430566"/>
            <a:ext cx="216024" cy="282601"/>
          </a:xfrm>
          <a:prstGeom prst="rect">
            <a:avLst/>
          </a:prstGeom>
          <a:solidFill>
            <a:srgbClr val="32C0D8"/>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0" name="直线连接符 29"/>
          <p:cNvCxnSpPr/>
          <p:nvPr/>
        </p:nvCxnSpPr>
        <p:spPr>
          <a:xfrm>
            <a:off x="5128196" y="4166124"/>
            <a:ext cx="3705523"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288691" y="5295356"/>
            <a:ext cx="276342" cy="150534"/>
          </a:xfrm>
          <a:prstGeom prst="rect">
            <a:avLst/>
          </a:prstGeom>
          <a:solidFill>
            <a:srgbClr val="32C0D8"/>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p:nvSpPr>
        <p:spPr>
          <a:xfrm>
            <a:off x="4572000" y="5193722"/>
            <a:ext cx="1505540" cy="369332"/>
          </a:xfrm>
          <a:prstGeom prst="rect">
            <a:avLst/>
          </a:prstGeom>
        </p:spPr>
        <p:txBody>
          <a:bodyPr wrap="none">
            <a:spAutoFit/>
          </a:bodyPr>
          <a:lstStyle/>
          <a:p>
            <a:r>
              <a:rPr kumimoji="1" lang="en-US" altLang="zh-CN" dirty="0"/>
              <a:t>Deposit(bob)</a:t>
            </a:r>
            <a:endParaRPr lang="zh-CN" altLang="en-US" dirty="0"/>
          </a:p>
        </p:txBody>
      </p:sp>
      <p:sp>
        <p:nvSpPr>
          <p:cNvPr id="33" name="矩形 32"/>
          <p:cNvSpPr/>
          <p:nvPr/>
        </p:nvSpPr>
        <p:spPr>
          <a:xfrm>
            <a:off x="6288691" y="4969535"/>
            <a:ext cx="276342" cy="150534"/>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a:off x="4572000" y="4860136"/>
            <a:ext cx="1620957" cy="369332"/>
          </a:xfrm>
          <a:prstGeom prst="rect">
            <a:avLst/>
          </a:prstGeom>
        </p:spPr>
        <p:txBody>
          <a:bodyPr wrap="none">
            <a:spAutoFit/>
          </a:bodyPr>
          <a:lstStyle/>
          <a:p>
            <a:r>
              <a:rPr kumimoji="1" lang="en-US" altLang="zh-CN" dirty="0"/>
              <a:t>Deposit(Alice)</a:t>
            </a:r>
            <a:endParaRPr lang="zh-CN" altLang="en-US" dirty="0"/>
          </a:p>
        </p:txBody>
      </p:sp>
      <p:sp>
        <p:nvSpPr>
          <p:cNvPr id="35" name="矩形 34"/>
          <p:cNvSpPr/>
          <p:nvPr/>
        </p:nvSpPr>
        <p:spPr>
          <a:xfrm>
            <a:off x="6288691" y="4666342"/>
            <a:ext cx="276342" cy="150534"/>
          </a:xfrm>
          <a:prstGeom prst="rect">
            <a:avLst/>
          </a:prstGeom>
          <a:solidFill>
            <a:srgbClr val="FFFC00"/>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矩形 35"/>
          <p:cNvSpPr/>
          <p:nvPr/>
        </p:nvSpPr>
        <p:spPr>
          <a:xfrm>
            <a:off x="4572000" y="4556781"/>
            <a:ext cx="1723549" cy="369332"/>
          </a:xfrm>
          <a:prstGeom prst="rect">
            <a:avLst/>
          </a:prstGeom>
        </p:spPr>
        <p:txBody>
          <a:bodyPr wrap="none">
            <a:spAutoFit/>
          </a:bodyPr>
          <a:lstStyle/>
          <a:p>
            <a:r>
              <a:rPr kumimoji="1" lang="en-US" altLang="zh-CN" dirty="0"/>
              <a:t>Requiring</a:t>
            </a:r>
            <a:r>
              <a:rPr kumimoji="1" lang="zh-CN" altLang="en-US" dirty="0"/>
              <a:t> </a:t>
            </a:r>
            <a:r>
              <a:rPr kumimoji="1" lang="en-US" altLang="zh-CN" dirty="0"/>
              <a:t>Lock</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5496" y="4005500"/>
            <a:ext cx="4261318" cy="1200329"/>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lock</a:t>
            </a:r>
            <a:r>
              <a:rPr lang="en-US" altLang="zh-CN" dirty="0">
                <a:solidFill>
                  <a:prstClr val="black"/>
                </a:solidFill>
                <a:latin typeface="Consolas" panose="020B0609020204030204" pitchFamily="49" charset="0"/>
                <a:ea typeface="楷体" panose="02010609060101010101" charset="-122"/>
                <a:cs typeface="Courier"/>
              </a:rPr>
              <a:t>, acct, amt):</a:t>
            </a:r>
            <a:endParaRPr lang="en-US" altLang="zh-CN" dirty="0">
              <a:solidFill>
                <a:prstClr val="black"/>
              </a:solidFill>
              <a:latin typeface="Consolas" panose="020B0609020204030204" pitchFamily="49" charset="0"/>
              <a:ea typeface="楷体" panose="02010609060101010101" charset="-122"/>
              <a:cs typeface="Courier"/>
            </a:endParaRPr>
          </a:p>
          <a:p>
            <a:r>
              <a:rPr lang="en-US" altLang="zh-CN" dirty="0">
                <a:solidFill>
                  <a:prstClr val="black"/>
                </a:solidFill>
                <a:latin typeface="Consolas" panose="020B0609020204030204" pitchFamily="49" charset="0"/>
                <a:ea typeface="楷体" panose="02010609060101010101" charset="-122"/>
                <a:cs typeface="Courier"/>
              </a:rPr>
              <a:t>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acquire(lock)</a:t>
            </a:r>
            <a:endParaRPr lang="en-US" altLang="zh-CN" dirty="0">
              <a:solidFill>
                <a:prstClr val="black"/>
              </a:solidFill>
              <a:highlight>
                <a:srgbClr val="FFFF00"/>
              </a:highlight>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a:t>
            </a:r>
            <a:r>
              <a:rPr lang="is-IS" altLang="zh-CN" dirty="0">
                <a:solidFill>
                  <a:prstClr val="black"/>
                </a:solidFill>
                <a:highlight>
                  <a:srgbClr val="FFFF00"/>
                </a:highlight>
                <a:latin typeface="Consolas" panose="020B0609020204030204" pitchFamily="49" charset="0"/>
                <a:ea typeface="楷体" panose="02010609060101010101" charset="-122"/>
                <a:cs typeface="Courier"/>
              </a:rPr>
              <a:t>release(lock)</a:t>
            </a:r>
            <a:endParaRPr lang="is-IS" altLang="zh-CN" dirty="0">
              <a:solidFill>
                <a:prstClr val="black"/>
              </a:solidFill>
              <a:highlight>
                <a:srgbClr val="FFFF00"/>
              </a:highlight>
              <a:latin typeface="Consolas" panose="020B0609020204030204" pitchFamily="49" charset="0"/>
              <a:ea typeface="楷体" panose="02010609060101010101" charset="-122"/>
              <a:cs typeface="Courier"/>
            </a:endParaRPr>
          </a:p>
        </p:txBody>
      </p:sp>
      <p:sp>
        <p:nvSpPr>
          <p:cNvPr id="2" name="标题 1"/>
          <p:cNvSpPr>
            <a:spLocks noGrp="1"/>
          </p:cNvSpPr>
          <p:nvPr>
            <p:ph type="title"/>
          </p:nvPr>
        </p:nvSpPr>
        <p:spPr>
          <a:xfrm>
            <a:off x="302840" y="228866"/>
            <a:ext cx="8383960" cy="900442"/>
          </a:xfrm>
        </p:spPr>
        <p:txBody>
          <a:bodyPr/>
          <a:lstStyle/>
          <a:p>
            <a:r>
              <a:rPr kumimoji="1" lang="en-US" altLang="zh-CN" b="0" dirty="0"/>
              <a:t>Use locking to achieve before-or-after: </a:t>
            </a:r>
            <a:r>
              <a:rPr kumimoji="1" lang="en-US" altLang="zh-CN" dirty="0"/>
              <a:t>fine-grained(</a:t>
            </a:r>
            <a:r>
              <a:rPr kumimoji="1" lang="zh-CN" altLang="en-US" dirty="0"/>
              <a:t>细粒度</a:t>
            </a:r>
            <a:r>
              <a:rPr kumimoji="1" lang="en-US" altLang="zh-CN" dirty="0"/>
              <a:t>) locking</a:t>
            </a:r>
            <a:endParaRPr kumimoji="1" lang="zh-CN" altLang="en-US" dirty="0"/>
          </a:p>
        </p:txBody>
      </p:sp>
      <p:sp>
        <p:nvSpPr>
          <p:cNvPr id="3" name="内容占位符 2"/>
          <p:cNvSpPr>
            <a:spLocks noGrp="1"/>
          </p:cNvSpPr>
          <p:nvPr>
            <p:ph idx="1"/>
          </p:nvPr>
        </p:nvSpPr>
        <p:spPr>
          <a:xfrm>
            <a:off x="302840" y="1129308"/>
            <a:ext cx="4653649" cy="3771636"/>
          </a:xfrm>
        </p:spPr>
        <p:txBody>
          <a:bodyPr/>
          <a:lstStyle/>
          <a:p>
            <a:r>
              <a:rPr kumimoji="1" lang="en-US" altLang="zh-CN" dirty="0"/>
              <a:t>Fine-grained locking: </a:t>
            </a:r>
            <a:endParaRPr kumimoji="1" lang="en-US" altLang="zh-CN" dirty="0"/>
          </a:p>
          <a:p>
            <a:pPr lvl="1"/>
            <a:r>
              <a:rPr kumimoji="1" lang="en-US" altLang="zh-CN" dirty="0">
                <a:solidFill>
                  <a:srgbClr val="FF0000"/>
                </a:solidFill>
              </a:rPr>
              <a:t>Each</a:t>
            </a:r>
            <a:r>
              <a:rPr kumimoji="1" lang="en-US" altLang="zh-CN" dirty="0"/>
              <a:t> shared data has one lock</a:t>
            </a:r>
            <a:endParaRPr kumimoji="1" lang="en-US" altLang="zh-CN" dirty="0"/>
          </a:p>
          <a:p>
            <a:pPr lvl="1"/>
            <a:r>
              <a:rPr kumimoji="1" lang="en-US" altLang="zh-CN" dirty="0"/>
              <a:t>E.g., a lock for Alice &amp; a lock for Bob</a:t>
            </a:r>
            <a:endParaRPr kumimoji="1" lang="en-US" altLang="zh-CN" dirty="0"/>
          </a:p>
          <a:p>
            <a:r>
              <a:rPr kumimoji="1" lang="en-US" altLang="zh-CN" dirty="0"/>
              <a:t>Locking rule: </a:t>
            </a:r>
            <a:endParaRPr kumimoji="1" lang="en-US" altLang="zh-CN" dirty="0"/>
          </a:p>
          <a:p>
            <a:pPr lvl="1"/>
            <a:r>
              <a:rPr kumimoji="1" lang="en-US" altLang="zh-CN" dirty="0"/>
              <a:t>The action must </a:t>
            </a:r>
            <a:r>
              <a:rPr kumimoji="1" lang="en-US" altLang="zh-CN" dirty="0">
                <a:solidFill>
                  <a:srgbClr val="FF0000"/>
                </a:solidFill>
              </a:rPr>
              <a:t>acquire the shared data’s lock before access</a:t>
            </a:r>
            <a:r>
              <a:rPr kumimoji="1" lang="en-US" altLang="zh-CN" dirty="0"/>
              <a:t> it, and </a:t>
            </a:r>
            <a:r>
              <a:rPr kumimoji="1" lang="en-US" altLang="zh-CN" dirty="0">
                <a:solidFill>
                  <a:srgbClr val="FF0000"/>
                </a:solidFill>
              </a:rPr>
              <a:t>releases it after the data access finishes</a:t>
            </a:r>
            <a:r>
              <a:rPr kumimoji="1" lang="en-US" altLang="zh-CN" dirty="0"/>
              <a:t> </a:t>
            </a:r>
            <a:endParaRPr kumimoji="1" lang="en-US" altLang="zh-CN" dirty="0"/>
          </a:p>
          <a:p>
            <a:pPr lvl="1"/>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6169634" y="941158"/>
            <a:ext cx="708644" cy="708644"/>
          </a:xfrm>
          <a:prstGeom prst="rect">
            <a:avLst/>
          </a:prstGeom>
        </p:spPr>
      </p:pic>
      <p:pic>
        <p:nvPicPr>
          <p:cNvPr id="6" name="图片 5"/>
          <p:cNvPicPr>
            <a:picLocks noChangeAspect="1"/>
          </p:cNvPicPr>
          <p:nvPr/>
        </p:nvPicPr>
        <p:blipFill>
          <a:blip r:embed="rId2"/>
          <a:stretch>
            <a:fillRect/>
          </a:stretch>
        </p:blipFill>
        <p:spPr>
          <a:xfrm>
            <a:off x="7215266" y="941158"/>
            <a:ext cx="708644" cy="708644"/>
          </a:xfrm>
          <a:prstGeom prst="rect">
            <a:avLst/>
          </a:prstGeom>
        </p:spPr>
      </p:pic>
      <p:sp>
        <p:nvSpPr>
          <p:cNvPr id="7" name="矩形 6"/>
          <p:cNvSpPr/>
          <p:nvPr/>
        </p:nvSpPr>
        <p:spPr>
          <a:xfrm>
            <a:off x="8084869" y="941158"/>
            <a:ext cx="595035" cy="584775"/>
          </a:xfrm>
          <a:prstGeom prst="rect">
            <a:avLst/>
          </a:prstGeom>
        </p:spPr>
        <p:txBody>
          <a:bodyPr wrap="none">
            <a:spAutoFit/>
          </a:bodyPr>
          <a:lstStyle/>
          <a:p>
            <a:r>
              <a:rPr kumimoji="1" lang="en-US" altLang="zh-CN" sz="3200" dirty="0"/>
              <a:t>…</a:t>
            </a:r>
            <a:endParaRPr lang="zh-CN" altLang="en-US" sz="3200" dirty="0"/>
          </a:p>
        </p:txBody>
      </p:sp>
      <p:sp>
        <p:nvSpPr>
          <p:cNvPr id="8" name="矩形 7"/>
          <p:cNvSpPr/>
          <p:nvPr/>
        </p:nvSpPr>
        <p:spPr>
          <a:xfrm>
            <a:off x="5933288" y="1668938"/>
            <a:ext cx="1069524" cy="369332"/>
          </a:xfrm>
          <a:prstGeom prst="rect">
            <a:avLst/>
          </a:prstGeom>
        </p:spPr>
        <p:txBody>
          <a:bodyPr wrap="none">
            <a:spAutoFit/>
          </a:bodyPr>
          <a:lstStyle/>
          <a:p>
            <a:r>
              <a:rPr kumimoji="1" lang="en-US" altLang="zh-CN" dirty="0"/>
              <a:t>Alice: 0¥</a:t>
            </a:r>
            <a:endParaRPr lang="zh-CN" altLang="en-US" dirty="0"/>
          </a:p>
        </p:txBody>
      </p:sp>
      <p:sp>
        <p:nvSpPr>
          <p:cNvPr id="9" name="矩形 8"/>
          <p:cNvSpPr/>
          <p:nvPr/>
        </p:nvSpPr>
        <p:spPr>
          <a:xfrm>
            <a:off x="7128096" y="1649802"/>
            <a:ext cx="979755" cy="369332"/>
          </a:xfrm>
          <a:prstGeom prst="rect">
            <a:avLst/>
          </a:prstGeom>
        </p:spPr>
        <p:txBody>
          <a:bodyPr wrap="none">
            <a:spAutoFit/>
          </a:bodyPr>
          <a:lstStyle/>
          <a:p>
            <a:r>
              <a:rPr kumimoji="1" lang="en-US" altLang="zh-CN" dirty="0"/>
              <a:t>Bob: 0¥</a:t>
            </a:r>
            <a:endParaRPr lang="zh-CN" altLang="en-US" dirty="0"/>
          </a:p>
        </p:txBody>
      </p:sp>
      <p:sp>
        <p:nvSpPr>
          <p:cNvPr id="10" name="矩形 9"/>
          <p:cNvSpPr/>
          <p:nvPr/>
        </p:nvSpPr>
        <p:spPr>
          <a:xfrm>
            <a:off x="4828249" y="1668938"/>
            <a:ext cx="1197764" cy="369332"/>
          </a:xfrm>
          <a:prstGeom prst="rect">
            <a:avLst/>
          </a:prstGeom>
        </p:spPr>
        <p:txBody>
          <a:bodyPr wrap="none">
            <a:spAutoFit/>
          </a:bodyPr>
          <a:lstStyle/>
          <a:p>
            <a:r>
              <a:rPr lang="is-IS" altLang="zh-CN" dirty="0">
                <a:solidFill>
                  <a:prstClr val="black"/>
                </a:solidFill>
                <a:latin typeface="Consolas" panose="020B0609020204030204" pitchFamily="49" charset="0"/>
                <a:ea typeface="楷体" panose="02010609060101010101" charset="-122"/>
                <a:cs typeface="Courier"/>
              </a:rPr>
              <a:t>Bank = [</a:t>
            </a:r>
            <a:endParaRPr lang="zh-CN" altLang="en-US" dirty="0"/>
          </a:p>
        </p:txBody>
      </p:sp>
      <p:sp>
        <p:nvSpPr>
          <p:cNvPr id="11" name="矩形 10"/>
          <p:cNvSpPr/>
          <p:nvPr/>
        </p:nvSpPr>
        <p:spPr>
          <a:xfrm>
            <a:off x="4822873" y="2191313"/>
            <a:ext cx="1197764" cy="369332"/>
          </a:xfrm>
          <a:prstGeom prst="rect">
            <a:avLst/>
          </a:prstGeom>
        </p:spPr>
        <p:txBody>
          <a:bodyPr wrap="none">
            <a:spAutoFit/>
          </a:bodyPr>
          <a:lstStyle/>
          <a:p>
            <a:r>
              <a:rPr lang="is-IS" altLang="zh-CN" dirty="0">
                <a:solidFill>
                  <a:prstClr val="black"/>
                </a:solidFill>
                <a:latin typeface="Consolas" panose="020B0609020204030204" pitchFamily="49" charset="0"/>
                <a:ea typeface="楷体" panose="02010609060101010101" charset="-122"/>
                <a:cs typeface="Courier"/>
              </a:rPr>
              <a:t>Lock = [</a:t>
            </a:r>
            <a:endParaRPr lang="zh-CN" altLang="en-US" dirty="0"/>
          </a:p>
        </p:txBody>
      </p:sp>
      <p:pic>
        <p:nvPicPr>
          <p:cNvPr id="12" name="图片 11"/>
          <p:cNvPicPr>
            <a:picLocks noChangeAspect="1"/>
          </p:cNvPicPr>
          <p:nvPr/>
        </p:nvPicPr>
        <p:blipFill>
          <a:blip r:embed="rId3"/>
          <a:stretch>
            <a:fillRect/>
          </a:stretch>
        </p:blipFill>
        <p:spPr>
          <a:xfrm>
            <a:off x="6252442" y="2189432"/>
            <a:ext cx="431216" cy="431216"/>
          </a:xfrm>
          <a:prstGeom prst="rect">
            <a:avLst/>
          </a:prstGeom>
        </p:spPr>
      </p:pic>
      <p:pic>
        <p:nvPicPr>
          <p:cNvPr id="13" name="图片 12"/>
          <p:cNvPicPr>
            <a:picLocks noChangeAspect="1"/>
          </p:cNvPicPr>
          <p:nvPr/>
        </p:nvPicPr>
        <p:blipFill>
          <a:blip r:embed="rId3"/>
          <a:stretch>
            <a:fillRect/>
          </a:stretch>
        </p:blipFill>
        <p:spPr>
          <a:xfrm>
            <a:off x="7353980" y="2200610"/>
            <a:ext cx="431216" cy="431216"/>
          </a:xfrm>
          <a:prstGeom prst="rect">
            <a:avLst/>
          </a:prstGeom>
        </p:spPr>
      </p:pic>
      <p:sp>
        <p:nvSpPr>
          <p:cNvPr id="15" name="矩形 14"/>
          <p:cNvSpPr/>
          <p:nvPr/>
        </p:nvSpPr>
        <p:spPr>
          <a:xfrm>
            <a:off x="4747619" y="4016035"/>
            <a:ext cx="4261318" cy="1200329"/>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lock</a:t>
            </a:r>
            <a:r>
              <a:rPr lang="en-US" altLang="zh-CN" dirty="0">
                <a:solidFill>
                  <a:prstClr val="black"/>
                </a:solidFill>
                <a:latin typeface="Consolas" panose="020B0609020204030204" pitchFamily="49" charset="0"/>
                <a:ea typeface="楷体" panose="02010609060101010101" charset="-122"/>
                <a:cs typeface="Courier"/>
              </a:rPr>
              <a:t>, acct, amt):</a:t>
            </a:r>
            <a:endParaRPr lang="en-US" altLang="zh-CN" dirty="0">
              <a:solidFill>
                <a:prstClr val="black"/>
              </a:solidFill>
              <a:latin typeface="Consolas" panose="020B0609020204030204" pitchFamily="49" charset="0"/>
              <a:ea typeface="楷体" panose="02010609060101010101" charset="-122"/>
              <a:cs typeface="Courier"/>
            </a:endParaRPr>
          </a:p>
          <a:p>
            <a:r>
              <a:rPr lang="en-US" altLang="zh-CN" dirty="0">
                <a:solidFill>
                  <a:prstClr val="black"/>
                </a:solidFill>
                <a:latin typeface="Consolas" panose="020B0609020204030204" pitchFamily="49" charset="0"/>
                <a:ea typeface="楷体" panose="02010609060101010101" charset="-122"/>
                <a:cs typeface="Courier"/>
              </a:rPr>
              <a:t>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acquire(lock[acct])</a:t>
            </a:r>
            <a:endParaRPr lang="en-US" altLang="zh-CN" dirty="0">
              <a:solidFill>
                <a:prstClr val="black"/>
              </a:solidFill>
              <a:highlight>
                <a:srgbClr val="FFFF00"/>
              </a:highlight>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a:t>
            </a:r>
            <a:r>
              <a:rPr lang="is-IS" altLang="zh-CN" dirty="0">
                <a:solidFill>
                  <a:prstClr val="black"/>
                </a:solidFill>
                <a:highlight>
                  <a:srgbClr val="FFFF00"/>
                </a:highlight>
                <a:latin typeface="Consolas" panose="020B0609020204030204" pitchFamily="49" charset="0"/>
                <a:ea typeface="楷体" panose="02010609060101010101" charset="-122"/>
                <a:cs typeface="Courier"/>
              </a:rPr>
              <a:t>release(lock[acct])</a:t>
            </a:r>
            <a:endParaRPr lang="is-IS" altLang="zh-CN" dirty="0">
              <a:solidFill>
                <a:prstClr val="black"/>
              </a:solidFill>
              <a:highlight>
                <a:srgbClr val="FFFF00"/>
              </a:highlight>
              <a:latin typeface="Consolas" panose="020B0609020204030204" pitchFamily="49" charset="0"/>
              <a:ea typeface="楷体" panose="02010609060101010101" charset="-122"/>
              <a:cs typeface="Courier"/>
            </a:endParaRPr>
          </a:p>
        </p:txBody>
      </p:sp>
      <p:sp>
        <p:nvSpPr>
          <p:cNvPr id="16" name="右箭头 15"/>
          <p:cNvSpPr/>
          <p:nvPr/>
        </p:nvSpPr>
        <p:spPr>
          <a:xfrm>
            <a:off x="4247623" y="4359501"/>
            <a:ext cx="575249" cy="450221"/>
          </a:xfrm>
          <a:prstGeom prst="rightArrow">
            <a:avLst/>
          </a:prstGeom>
          <a:solidFill>
            <a:schemeClr val="bg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2840" y="228866"/>
            <a:ext cx="8733656" cy="900442"/>
          </a:xfrm>
        </p:spPr>
        <p:txBody>
          <a:bodyPr/>
          <a:lstStyle/>
          <a:p>
            <a:r>
              <a:rPr kumimoji="1" lang="en-US" altLang="zh-CN" b="0" dirty="0"/>
              <a:t>Use locking to achieve before-or-after: </a:t>
            </a:r>
            <a:r>
              <a:rPr kumimoji="1" lang="en-US" altLang="zh-CN" dirty="0"/>
              <a:t>fine-grained locking</a:t>
            </a:r>
            <a:endParaRPr kumimoji="1" lang="zh-CN" altLang="en-US" dirty="0"/>
          </a:p>
        </p:txBody>
      </p:sp>
      <p:sp>
        <p:nvSpPr>
          <p:cNvPr id="5" name="矩形 4"/>
          <p:cNvSpPr/>
          <p:nvPr/>
        </p:nvSpPr>
        <p:spPr>
          <a:xfrm>
            <a:off x="107504" y="1094596"/>
            <a:ext cx="4261318" cy="1200329"/>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lock</a:t>
            </a:r>
            <a:r>
              <a:rPr lang="en-US" altLang="zh-CN" dirty="0">
                <a:solidFill>
                  <a:prstClr val="black"/>
                </a:solidFill>
                <a:latin typeface="Consolas" panose="020B0609020204030204" pitchFamily="49" charset="0"/>
                <a:ea typeface="楷体" panose="02010609060101010101" charset="-122"/>
                <a:cs typeface="Courier"/>
              </a:rPr>
              <a:t>, acct, amt):</a:t>
            </a:r>
            <a:endParaRPr lang="en-US" altLang="zh-CN" dirty="0">
              <a:solidFill>
                <a:prstClr val="black"/>
              </a:solidFill>
              <a:latin typeface="Consolas" panose="020B0609020204030204" pitchFamily="49" charset="0"/>
              <a:ea typeface="楷体" panose="02010609060101010101" charset="-122"/>
              <a:cs typeface="Courier"/>
            </a:endParaRPr>
          </a:p>
          <a:p>
            <a:r>
              <a:rPr lang="en-US" altLang="zh-CN" dirty="0">
                <a:solidFill>
                  <a:prstClr val="black"/>
                </a:solidFill>
                <a:latin typeface="Consolas" panose="020B0609020204030204" pitchFamily="49" charset="0"/>
                <a:ea typeface="楷体" panose="02010609060101010101" charset="-122"/>
                <a:cs typeface="Courier"/>
              </a:rPr>
              <a:t>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acquire(lock)</a:t>
            </a:r>
            <a:endParaRPr lang="en-US" altLang="zh-CN" dirty="0">
              <a:solidFill>
                <a:prstClr val="black"/>
              </a:solidFill>
              <a:highlight>
                <a:srgbClr val="FFFF00"/>
              </a:highlight>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a:t>
            </a:r>
            <a:r>
              <a:rPr lang="is-IS" altLang="zh-CN" dirty="0">
                <a:solidFill>
                  <a:prstClr val="black"/>
                </a:solidFill>
                <a:highlight>
                  <a:srgbClr val="FFFF00"/>
                </a:highlight>
                <a:latin typeface="Consolas" panose="020B0609020204030204" pitchFamily="49" charset="0"/>
                <a:ea typeface="楷体" panose="02010609060101010101" charset="-122"/>
                <a:cs typeface="Courier"/>
              </a:rPr>
              <a:t>release(lock)</a:t>
            </a:r>
            <a:endParaRPr lang="is-IS" altLang="zh-CN" dirty="0">
              <a:solidFill>
                <a:prstClr val="black"/>
              </a:solidFill>
              <a:highlight>
                <a:srgbClr val="FFFF00"/>
              </a:highlight>
              <a:latin typeface="Consolas" panose="020B0609020204030204" pitchFamily="49" charset="0"/>
              <a:ea typeface="楷体" panose="02010609060101010101" charset="-122"/>
              <a:cs typeface="Courier"/>
            </a:endParaRPr>
          </a:p>
        </p:txBody>
      </p:sp>
      <p:sp>
        <p:nvSpPr>
          <p:cNvPr id="6" name="矩形 5"/>
          <p:cNvSpPr/>
          <p:nvPr/>
        </p:nvSpPr>
        <p:spPr>
          <a:xfrm>
            <a:off x="4819627" y="1105131"/>
            <a:ext cx="4261318" cy="1200329"/>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lock</a:t>
            </a:r>
            <a:r>
              <a:rPr lang="en-US" altLang="zh-CN" dirty="0">
                <a:solidFill>
                  <a:prstClr val="black"/>
                </a:solidFill>
                <a:latin typeface="Consolas" panose="020B0609020204030204" pitchFamily="49" charset="0"/>
                <a:ea typeface="楷体" panose="02010609060101010101" charset="-122"/>
                <a:cs typeface="Courier"/>
              </a:rPr>
              <a:t>, acct, amt):</a:t>
            </a:r>
            <a:endParaRPr lang="en-US" altLang="zh-CN" dirty="0">
              <a:solidFill>
                <a:prstClr val="black"/>
              </a:solidFill>
              <a:latin typeface="Consolas" panose="020B0609020204030204" pitchFamily="49" charset="0"/>
              <a:ea typeface="楷体" panose="02010609060101010101" charset="-122"/>
              <a:cs typeface="Courier"/>
            </a:endParaRPr>
          </a:p>
          <a:p>
            <a:r>
              <a:rPr lang="en-US" altLang="zh-CN" dirty="0">
                <a:solidFill>
                  <a:prstClr val="black"/>
                </a:solidFill>
                <a:latin typeface="Consolas" panose="020B0609020204030204" pitchFamily="49" charset="0"/>
                <a:ea typeface="楷体" panose="02010609060101010101" charset="-122"/>
                <a:cs typeface="Courier"/>
              </a:rPr>
              <a:t>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acquire(lock[acct])</a:t>
            </a:r>
            <a:endParaRPr lang="en-US" altLang="zh-CN" dirty="0">
              <a:solidFill>
                <a:prstClr val="black"/>
              </a:solidFill>
              <a:highlight>
                <a:srgbClr val="FFFF00"/>
              </a:highlight>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a:t>
            </a:r>
            <a:r>
              <a:rPr lang="is-IS" altLang="zh-CN" dirty="0">
                <a:solidFill>
                  <a:prstClr val="black"/>
                </a:solidFill>
                <a:highlight>
                  <a:srgbClr val="FFFF00"/>
                </a:highlight>
                <a:latin typeface="Consolas" panose="020B0609020204030204" pitchFamily="49" charset="0"/>
                <a:ea typeface="楷体" panose="02010609060101010101" charset="-122"/>
                <a:cs typeface="Courier"/>
              </a:rPr>
              <a:t>release(lock[acct])</a:t>
            </a:r>
            <a:endParaRPr lang="is-IS" altLang="zh-CN" dirty="0">
              <a:solidFill>
                <a:prstClr val="black"/>
              </a:solidFill>
              <a:highlight>
                <a:srgbClr val="FFFF00"/>
              </a:highlight>
              <a:latin typeface="Consolas" panose="020B0609020204030204" pitchFamily="49" charset="0"/>
              <a:ea typeface="楷体" panose="02010609060101010101" charset="-122"/>
              <a:cs typeface="Courier"/>
            </a:endParaRPr>
          </a:p>
        </p:txBody>
      </p:sp>
      <p:sp>
        <p:nvSpPr>
          <p:cNvPr id="7" name="右箭头 6"/>
          <p:cNvSpPr/>
          <p:nvPr/>
        </p:nvSpPr>
        <p:spPr>
          <a:xfrm>
            <a:off x="4319631" y="1448597"/>
            <a:ext cx="575249" cy="450221"/>
          </a:xfrm>
          <a:prstGeom prst="rightArrow">
            <a:avLst/>
          </a:prstGeom>
          <a:solidFill>
            <a:schemeClr val="bg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4670075" y="2353444"/>
            <a:ext cx="1146468" cy="369332"/>
          </a:xfrm>
          <a:prstGeom prst="rect">
            <a:avLst/>
          </a:prstGeom>
        </p:spPr>
        <p:txBody>
          <a:bodyPr wrap="none">
            <a:spAutoFit/>
          </a:bodyPr>
          <a:lstStyle/>
          <a:p>
            <a:r>
              <a:rPr kumimoji="1" lang="en-US" altLang="zh-CN" b="1" dirty="0"/>
              <a:t>Thread 0</a:t>
            </a:r>
            <a:endParaRPr lang="zh-CN" altLang="en-US" b="1" dirty="0"/>
          </a:p>
        </p:txBody>
      </p:sp>
      <p:sp>
        <p:nvSpPr>
          <p:cNvPr id="9" name="矩形 8"/>
          <p:cNvSpPr/>
          <p:nvPr/>
        </p:nvSpPr>
        <p:spPr>
          <a:xfrm>
            <a:off x="6091588" y="2353444"/>
            <a:ext cx="1146468" cy="369332"/>
          </a:xfrm>
          <a:prstGeom prst="rect">
            <a:avLst/>
          </a:prstGeom>
        </p:spPr>
        <p:txBody>
          <a:bodyPr wrap="none">
            <a:spAutoFit/>
          </a:bodyPr>
          <a:lstStyle/>
          <a:p>
            <a:r>
              <a:rPr kumimoji="1" lang="en-US" altLang="zh-CN" b="1" dirty="0"/>
              <a:t>Thread 1</a:t>
            </a:r>
            <a:endParaRPr lang="zh-CN" altLang="en-US" b="1" dirty="0"/>
          </a:p>
        </p:txBody>
      </p:sp>
      <p:sp>
        <p:nvSpPr>
          <p:cNvPr id="10" name="矩形 9"/>
          <p:cNvSpPr/>
          <p:nvPr/>
        </p:nvSpPr>
        <p:spPr>
          <a:xfrm>
            <a:off x="7532120" y="2353444"/>
            <a:ext cx="1454244" cy="369332"/>
          </a:xfrm>
          <a:prstGeom prst="rect">
            <a:avLst/>
          </a:prstGeom>
        </p:spPr>
        <p:txBody>
          <a:bodyPr wrap="none">
            <a:spAutoFit/>
          </a:bodyPr>
          <a:lstStyle/>
          <a:p>
            <a:r>
              <a:rPr kumimoji="1" lang="en-US" altLang="zh-CN" b="1" dirty="0"/>
              <a:t>Bank[Alice]</a:t>
            </a:r>
            <a:endParaRPr lang="zh-CN" altLang="en-US" b="1" dirty="0"/>
          </a:p>
        </p:txBody>
      </p:sp>
      <p:sp>
        <p:nvSpPr>
          <p:cNvPr id="11" name="矩形 10"/>
          <p:cNvSpPr/>
          <p:nvPr/>
        </p:nvSpPr>
        <p:spPr>
          <a:xfrm>
            <a:off x="8102789" y="2615993"/>
            <a:ext cx="312906" cy="369332"/>
          </a:xfrm>
          <a:prstGeom prst="rect">
            <a:avLst/>
          </a:prstGeom>
        </p:spPr>
        <p:txBody>
          <a:bodyPr wrap="none">
            <a:spAutoFit/>
          </a:bodyPr>
          <a:lstStyle/>
          <a:p>
            <a:r>
              <a:rPr kumimoji="1" lang="en-US" altLang="zh-CN" dirty="0"/>
              <a:t>0</a:t>
            </a:r>
            <a:endParaRPr lang="zh-CN" altLang="en-US" dirty="0"/>
          </a:p>
        </p:txBody>
      </p:sp>
      <p:sp>
        <p:nvSpPr>
          <p:cNvPr id="12" name="矩形 11"/>
          <p:cNvSpPr/>
          <p:nvPr/>
        </p:nvSpPr>
        <p:spPr>
          <a:xfrm>
            <a:off x="4514782" y="2984938"/>
            <a:ext cx="2133918" cy="369332"/>
          </a:xfrm>
          <a:prstGeom prst="rect">
            <a:avLst/>
          </a:prstGeom>
        </p:spPr>
        <p:txBody>
          <a:bodyPr wrap="none">
            <a:spAutoFit/>
          </a:bodyPr>
          <a:lstStyle/>
          <a:p>
            <a:r>
              <a:rPr kumimoji="1" lang="en-US" altLang="zh-CN" dirty="0">
                <a:highlight>
                  <a:srgbClr val="FFFF00"/>
                </a:highlight>
              </a:rPr>
              <a:t>Acquire(lock[</a:t>
            </a:r>
            <a:r>
              <a:rPr kumimoji="1" lang="en-US" altLang="zh-CN" dirty="0" err="1">
                <a:highlight>
                  <a:srgbClr val="FFFF00"/>
                </a:highlight>
              </a:rPr>
              <a:t>alice</a:t>
            </a:r>
            <a:r>
              <a:rPr kumimoji="1" lang="en-US" altLang="zh-CN" dirty="0">
                <a:highlight>
                  <a:srgbClr val="FFFF00"/>
                </a:highlight>
              </a:rPr>
              <a:t>])</a:t>
            </a:r>
            <a:endParaRPr lang="zh-CN" altLang="en-US" dirty="0">
              <a:highlight>
                <a:srgbClr val="FFFF00"/>
              </a:highlight>
            </a:endParaRPr>
          </a:p>
        </p:txBody>
      </p:sp>
      <p:sp>
        <p:nvSpPr>
          <p:cNvPr id="13" name="矩形 12"/>
          <p:cNvSpPr/>
          <p:nvPr/>
        </p:nvSpPr>
        <p:spPr>
          <a:xfrm>
            <a:off x="8102789" y="2991903"/>
            <a:ext cx="312906" cy="369332"/>
          </a:xfrm>
          <a:prstGeom prst="rect">
            <a:avLst/>
          </a:prstGeom>
        </p:spPr>
        <p:txBody>
          <a:bodyPr wrap="none">
            <a:spAutoFit/>
          </a:bodyPr>
          <a:lstStyle/>
          <a:p>
            <a:r>
              <a:rPr kumimoji="1" lang="en-US" altLang="zh-CN" dirty="0"/>
              <a:t>0</a:t>
            </a:r>
            <a:endParaRPr lang="zh-CN" altLang="en-US" dirty="0"/>
          </a:p>
        </p:txBody>
      </p:sp>
      <p:sp>
        <p:nvSpPr>
          <p:cNvPr id="14" name="矩形 13"/>
          <p:cNvSpPr/>
          <p:nvPr/>
        </p:nvSpPr>
        <p:spPr>
          <a:xfrm>
            <a:off x="8102789" y="3293458"/>
            <a:ext cx="312906" cy="369332"/>
          </a:xfrm>
          <a:prstGeom prst="rect">
            <a:avLst/>
          </a:prstGeom>
        </p:spPr>
        <p:txBody>
          <a:bodyPr wrap="none">
            <a:spAutoFit/>
          </a:bodyPr>
          <a:lstStyle/>
          <a:p>
            <a:r>
              <a:rPr kumimoji="1" lang="en-US" altLang="zh-CN" dirty="0"/>
              <a:t>0</a:t>
            </a:r>
            <a:endParaRPr lang="zh-CN" altLang="en-US" dirty="0"/>
          </a:p>
        </p:txBody>
      </p:sp>
      <p:cxnSp>
        <p:nvCxnSpPr>
          <p:cNvPr id="15" name="直线箭头连接符 14"/>
          <p:cNvCxnSpPr/>
          <p:nvPr/>
        </p:nvCxnSpPr>
        <p:spPr>
          <a:xfrm flipH="1">
            <a:off x="7388120" y="3440945"/>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628976" y="3270304"/>
            <a:ext cx="1223412" cy="369332"/>
          </a:xfrm>
          <a:prstGeom prst="rect">
            <a:avLst/>
          </a:prstGeom>
        </p:spPr>
        <p:txBody>
          <a:bodyPr wrap="none">
            <a:spAutoFit/>
          </a:bodyPr>
          <a:lstStyle/>
          <a:p>
            <a:r>
              <a:rPr kumimoji="1" lang="en-US" altLang="zh-CN" dirty="0"/>
              <a:t>Read acct</a:t>
            </a:r>
            <a:endParaRPr lang="zh-CN" altLang="en-US" dirty="0"/>
          </a:p>
        </p:txBody>
      </p:sp>
      <p:sp>
        <p:nvSpPr>
          <p:cNvPr id="17" name="矩形 16"/>
          <p:cNvSpPr/>
          <p:nvPr/>
        </p:nvSpPr>
        <p:spPr>
          <a:xfrm>
            <a:off x="5899228" y="3587941"/>
            <a:ext cx="2133918" cy="369332"/>
          </a:xfrm>
          <a:prstGeom prst="rect">
            <a:avLst/>
          </a:prstGeom>
        </p:spPr>
        <p:txBody>
          <a:bodyPr wrap="none">
            <a:spAutoFit/>
          </a:bodyPr>
          <a:lstStyle/>
          <a:p>
            <a:r>
              <a:rPr kumimoji="1" lang="en-US" altLang="zh-CN" dirty="0">
                <a:highlight>
                  <a:srgbClr val="FFFF00"/>
                </a:highlight>
              </a:rPr>
              <a:t>Acquire(lock[</a:t>
            </a:r>
            <a:r>
              <a:rPr kumimoji="1" lang="en-US" altLang="zh-CN" dirty="0" err="1">
                <a:highlight>
                  <a:srgbClr val="FFFF00"/>
                </a:highlight>
              </a:rPr>
              <a:t>alice</a:t>
            </a:r>
            <a:r>
              <a:rPr kumimoji="1" lang="en-US" altLang="zh-CN" dirty="0">
                <a:highlight>
                  <a:srgbClr val="FFFF00"/>
                </a:highlight>
              </a:rPr>
              <a:t>])</a:t>
            </a:r>
            <a:endParaRPr lang="zh-CN" altLang="en-US" dirty="0">
              <a:highlight>
                <a:srgbClr val="FFFF00"/>
              </a:highlight>
            </a:endParaRPr>
          </a:p>
        </p:txBody>
      </p:sp>
      <p:sp>
        <p:nvSpPr>
          <p:cNvPr id="18" name="矩形 17"/>
          <p:cNvSpPr/>
          <p:nvPr/>
        </p:nvSpPr>
        <p:spPr>
          <a:xfrm>
            <a:off x="8102789" y="3587146"/>
            <a:ext cx="312906" cy="369332"/>
          </a:xfrm>
          <a:prstGeom prst="rect">
            <a:avLst/>
          </a:prstGeom>
        </p:spPr>
        <p:txBody>
          <a:bodyPr wrap="none">
            <a:spAutoFit/>
          </a:bodyPr>
          <a:lstStyle/>
          <a:p>
            <a:r>
              <a:rPr kumimoji="1" lang="en-US" altLang="zh-CN" dirty="0"/>
              <a:t>0</a:t>
            </a:r>
            <a:endParaRPr lang="zh-CN" altLang="en-US" dirty="0"/>
          </a:p>
        </p:txBody>
      </p:sp>
      <p:sp>
        <p:nvSpPr>
          <p:cNvPr id="19" name="矩形 18"/>
          <p:cNvSpPr/>
          <p:nvPr/>
        </p:nvSpPr>
        <p:spPr>
          <a:xfrm>
            <a:off x="4642147" y="3890382"/>
            <a:ext cx="1133644" cy="369332"/>
          </a:xfrm>
          <a:prstGeom prst="rect">
            <a:avLst/>
          </a:prstGeom>
        </p:spPr>
        <p:txBody>
          <a:bodyPr wrap="none">
            <a:spAutoFit/>
          </a:bodyPr>
          <a:lstStyle/>
          <a:p>
            <a:r>
              <a:rPr kumimoji="1" lang="en-US" altLang="zh-CN" dirty="0"/>
              <a:t>Increase </a:t>
            </a:r>
            <a:endParaRPr lang="zh-CN" altLang="en-US" dirty="0"/>
          </a:p>
        </p:txBody>
      </p:sp>
      <p:sp>
        <p:nvSpPr>
          <p:cNvPr id="20" name="矩形 19"/>
          <p:cNvSpPr/>
          <p:nvPr/>
        </p:nvSpPr>
        <p:spPr>
          <a:xfrm>
            <a:off x="4628976" y="4171088"/>
            <a:ext cx="1334661" cy="369332"/>
          </a:xfrm>
          <a:prstGeom prst="rect">
            <a:avLst/>
          </a:prstGeom>
        </p:spPr>
        <p:txBody>
          <a:bodyPr wrap="none">
            <a:spAutoFit/>
          </a:bodyPr>
          <a:lstStyle/>
          <a:p>
            <a:r>
              <a:rPr kumimoji="1" lang="en-US" altLang="zh-CN" dirty="0"/>
              <a:t>Write back </a:t>
            </a:r>
            <a:endParaRPr lang="zh-CN" altLang="en-US" dirty="0"/>
          </a:p>
        </p:txBody>
      </p:sp>
      <p:sp>
        <p:nvSpPr>
          <p:cNvPr id="21" name="矩形 20"/>
          <p:cNvSpPr/>
          <p:nvPr/>
        </p:nvSpPr>
        <p:spPr>
          <a:xfrm>
            <a:off x="8102789" y="3888701"/>
            <a:ext cx="465306" cy="369332"/>
          </a:xfrm>
          <a:prstGeom prst="rect">
            <a:avLst/>
          </a:prstGeom>
        </p:spPr>
        <p:txBody>
          <a:bodyPr wrap="square">
            <a:spAutoFit/>
          </a:bodyPr>
          <a:lstStyle/>
          <a:p>
            <a:r>
              <a:rPr kumimoji="1" lang="en-US" altLang="zh-CN" dirty="0"/>
              <a:t>0</a:t>
            </a:r>
            <a:endParaRPr lang="zh-CN" altLang="en-US" dirty="0"/>
          </a:p>
        </p:txBody>
      </p:sp>
      <p:sp>
        <p:nvSpPr>
          <p:cNvPr id="22" name="矩形 21"/>
          <p:cNvSpPr/>
          <p:nvPr/>
        </p:nvSpPr>
        <p:spPr>
          <a:xfrm>
            <a:off x="8026589" y="4174042"/>
            <a:ext cx="465306" cy="369332"/>
          </a:xfrm>
          <a:prstGeom prst="rect">
            <a:avLst/>
          </a:prstGeom>
        </p:spPr>
        <p:txBody>
          <a:bodyPr wrap="square">
            <a:spAutoFit/>
          </a:bodyPr>
          <a:lstStyle/>
          <a:p>
            <a:r>
              <a:rPr kumimoji="1" lang="en-US" altLang="zh-CN" dirty="0"/>
              <a:t>10</a:t>
            </a:r>
            <a:endParaRPr lang="zh-CN" altLang="en-US" dirty="0"/>
          </a:p>
        </p:txBody>
      </p:sp>
      <p:cxnSp>
        <p:nvCxnSpPr>
          <p:cNvPr id="23" name="直线箭头连接符 22"/>
          <p:cNvCxnSpPr/>
          <p:nvPr/>
        </p:nvCxnSpPr>
        <p:spPr>
          <a:xfrm flipH="1">
            <a:off x="7476000" y="4387490"/>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8026589" y="4459383"/>
            <a:ext cx="465306" cy="369332"/>
          </a:xfrm>
          <a:prstGeom prst="rect">
            <a:avLst/>
          </a:prstGeom>
        </p:spPr>
        <p:txBody>
          <a:bodyPr wrap="square">
            <a:spAutoFit/>
          </a:bodyPr>
          <a:lstStyle/>
          <a:p>
            <a:r>
              <a:rPr kumimoji="1" lang="en-US" altLang="zh-CN" dirty="0"/>
              <a:t>10</a:t>
            </a:r>
            <a:endParaRPr lang="zh-CN" altLang="en-US" dirty="0"/>
          </a:p>
        </p:txBody>
      </p:sp>
      <p:sp>
        <p:nvSpPr>
          <p:cNvPr id="25" name="矩形 24"/>
          <p:cNvSpPr/>
          <p:nvPr/>
        </p:nvSpPr>
        <p:spPr>
          <a:xfrm>
            <a:off x="4610891" y="4484376"/>
            <a:ext cx="1274708" cy="646331"/>
          </a:xfrm>
          <a:prstGeom prst="rect">
            <a:avLst/>
          </a:prstGeom>
        </p:spPr>
        <p:txBody>
          <a:bodyPr wrap="none">
            <a:spAutoFit/>
          </a:bodyPr>
          <a:lstStyle/>
          <a:p>
            <a:r>
              <a:rPr kumimoji="1" lang="en-US" altLang="zh-CN" dirty="0">
                <a:highlight>
                  <a:srgbClr val="FFFF00"/>
                </a:highlight>
              </a:rPr>
              <a:t>Release(</a:t>
            </a:r>
            <a:endParaRPr kumimoji="1" lang="en-US" altLang="zh-CN" dirty="0">
              <a:highlight>
                <a:srgbClr val="FFFF00"/>
              </a:highlight>
            </a:endParaRPr>
          </a:p>
          <a:p>
            <a:r>
              <a:rPr kumimoji="1" lang="en-US" altLang="zh-CN" dirty="0">
                <a:highlight>
                  <a:srgbClr val="FFFF00"/>
                </a:highlight>
              </a:rPr>
              <a:t>lock[</a:t>
            </a:r>
            <a:r>
              <a:rPr kumimoji="1" lang="en-US" altLang="zh-CN" dirty="0" err="1">
                <a:highlight>
                  <a:srgbClr val="FFFF00"/>
                </a:highlight>
              </a:rPr>
              <a:t>alice</a:t>
            </a:r>
            <a:r>
              <a:rPr kumimoji="1" lang="en-US" altLang="zh-CN" dirty="0">
                <a:highlight>
                  <a:srgbClr val="FFFF00"/>
                </a:highlight>
              </a:rPr>
              <a:t>])</a:t>
            </a:r>
            <a:endParaRPr lang="zh-CN" altLang="en-US" dirty="0">
              <a:highlight>
                <a:srgbClr val="FFFF00"/>
              </a:highlight>
            </a:endParaRPr>
          </a:p>
        </p:txBody>
      </p:sp>
      <p:sp>
        <p:nvSpPr>
          <p:cNvPr id="26" name="矩形 25"/>
          <p:cNvSpPr/>
          <p:nvPr/>
        </p:nvSpPr>
        <p:spPr>
          <a:xfrm>
            <a:off x="5874306" y="3887773"/>
            <a:ext cx="2133918" cy="369332"/>
          </a:xfrm>
          <a:prstGeom prst="rect">
            <a:avLst/>
          </a:prstGeom>
        </p:spPr>
        <p:txBody>
          <a:bodyPr wrap="none">
            <a:spAutoFit/>
          </a:bodyPr>
          <a:lstStyle/>
          <a:p>
            <a:r>
              <a:rPr kumimoji="1" lang="en-US" altLang="zh-CN" dirty="0">
                <a:highlight>
                  <a:srgbClr val="FFFF00"/>
                </a:highlight>
              </a:rPr>
              <a:t>Acquire(lock[</a:t>
            </a:r>
            <a:r>
              <a:rPr kumimoji="1" lang="en-US" altLang="zh-CN" dirty="0" err="1">
                <a:highlight>
                  <a:srgbClr val="FFFF00"/>
                </a:highlight>
              </a:rPr>
              <a:t>alice</a:t>
            </a:r>
            <a:r>
              <a:rPr kumimoji="1" lang="en-US" altLang="zh-CN" dirty="0">
                <a:highlight>
                  <a:srgbClr val="FFFF00"/>
                </a:highlight>
              </a:rPr>
              <a:t>])</a:t>
            </a:r>
            <a:endParaRPr lang="zh-CN" altLang="en-US" dirty="0">
              <a:highlight>
                <a:srgbClr val="FFFF00"/>
              </a:highlight>
            </a:endParaRPr>
          </a:p>
        </p:txBody>
      </p:sp>
      <p:sp>
        <p:nvSpPr>
          <p:cNvPr id="27" name="矩形 26"/>
          <p:cNvSpPr/>
          <p:nvPr/>
        </p:nvSpPr>
        <p:spPr>
          <a:xfrm>
            <a:off x="5879043" y="4196081"/>
            <a:ext cx="2133918" cy="369332"/>
          </a:xfrm>
          <a:prstGeom prst="rect">
            <a:avLst/>
          </a:prstGeom>
        </p:spPr>
        <p:txBody>
          <a:bodyPr wrap="none">
            <a:spAutoFit/>
          </a:bodyPr>
          <a:lstStyle/>
          <a:p>
            <a:r>
              <a:rPr kumimoji="1" lang="en-US" altLang="zh-CN" dirty="0">
                <a:highlight>
                  <a:srgbClr val="FFFF00"/>
                </a:highlight>
              </a:rPr>
              <a:t>Acquire(lock[</a:t>
            </a:r>
            <a:r>
              <a:rPr kumimoji="1" lang="en-US" altLang="zh-CN" dirty="0" err="1">
                <a:highlight>
                  <a:srgbClr val="FFFF00"/>
                </a:highlight>
              </a:rPr>
              <a:t>alice</a:t>
            </a:r>
            <a:r>
              <a:rPr kumimoji="1" lang="en-US" altLang="zh-CN" dirty="0">
                <a:highlight>
                  <a:srgbClr val="FFFF00"/>
                </a:highlight>
              </a:rPr>
              <a:t>])</a:t>
            </a:r>
            <a:endParaRPr lang="zh-CN" altLang="en-US" dirty="0">
              <a:highlight>
                <a:srgbClr val="FFFF00"/>
              </a:highlight>
            </a:endParaRPr>
          </a:p>
        </p:txBody>
      </p:sp>
      <p:sp>
        <p:nvSpPr>
          <p:cNvPr id="28" name="矩形 27"/>
          <p:cNvSpPr/>
          <p:nvPr/>
        </p:nvSpPr>
        <p:spPr>
          <a:xfrm>
            <a:off x="5899228" y="4484376"/>
            <a:ext cx="2133918" cy="369332"/>
          </a:xfrm>
          <a:prstGeom prst="rect">
            <a:avLst/>
          </a:prstGeom>
        </p:spPr>
        <p:txBody>
          <a:bodyPr wrap="none">
            <a:spAutoFit/>
          </a:bodyPr>
          <a:lstStyle/>
          <a:p>
            <a:r>
              <a:rPr kumimoji="1" lang="en-US" altLang="zh-CN" dirty="0">
                <a:highlight>
                  <a:srgbClr val="FFFF00"/>
                </a:highlight>
              </a:rPr>
              <a:t>Acquire(lock[</a:t>
            </a:r>
            <a:r>
              <a:rPr kumimoji="1" lang="en-US" altLang="zh-CN" dirty="0" err="1">
                <a:highlight>
                  <a:srgbClr val="FFFF00"/>
                </a:highlight>
              </a:rPr>
              <a:t>alice</a:t>
            </a:r>
            <a:r>
              <a:rPr kumimoji="1" lang="en-US" altLang="zh-CN" dirty="0">
                <a:highlight>
                  <a:srgbClr val="FFFF00"/>
                </a:highlight>
              </a:rPr>
              <a:t>])</a:t>
            </a:r>
            <a:endParaRPr lang="zh-CN" altLang="en-US" dirty="0">
              <a:highlight>
                <a:srgbClr val="FFFF00"/>
              </a:highlight>
            </a:endParaRPr>
          </a:p>
        </p:txBody>
      </p:sp>
      <p:sp>
        <p:nvSpPr>
          <p:cNvPr id="29" name="矩形 28"/>
          <p:cNvSpPr/>
          <p:nvPr/>
        </p:nvSpPr>
        <p:spPr>
          <a:xfrm>
            <a:off x="6044953" y="4744914"/>
            <a:ext cx="1133644" cy="369332"/>
          </a:xfrm>
          <a:prstGeom prst="rect">
            <a:avLst/>
          </a:prstGeom>
        </p:spPr>
        <p:txBody>
          <a:bodyPr wrap="none">
            <a:spAutoFit/>
          </a:bodyPr>
          <a:lstStyle/>
          <a:p>
            <a:r>
              <a:rPr kumimoji="1" lang="en-US" altLang="zh-CN" dirty="0"/>
              <a:t>Increase </a:t>
            </a:r>
            <a:endParaRPr lang="zh-CN" altLang="en-US" dirty="0"/>
          </a:p>
        </p:txBody>
      </p:sp>
      <p:sp>
        <p:nvSpPr>
          <p:cNvPr id="30" name="矩形 29"/>
          <p:cNvSpPr/>
          <p:nvPr/>
        </p:nvSpPr>
        <p:spPr>
          <a:xfrm>
            <a:off x="6031782" y="5025620"/>
            <a:ext cx="1334661" cy="369332"/>
          </a:xfrm>
          <a:prstGeom prst="rect">
            <a:avLst/>
          </a:prstGeom>
        </p:spPr>
        <p:txBody>
          <a:bodyPr wrap="none">
            <a:spAutoFit/>
          </a:bodyPr>
          <a:lstStyle/>
          <a:p>
            <a:r>
              <a:rPr kumimoji="1" lang="en-US" altLang="zh-CN" dirty="0"/>
              <a:t>Write back </a:t>
            </a:r>
            <a:endParaRPr lang="zh-CN" altLang="en-US" dirty="0"/>
          </a:p>
        </p:txBody>
      </p:sp>
      <p:sp>
        <p:nvSpPr>
          <p:cNvPr id="31" name="矩形 30"/>
          <p:cNvSpPr/>
          <p:nvPr/>
        </p:nvSpPr>
        <p:spPr>
          <a:xfrm>
            <a:off x="8046774" y="4744914"/>
            <a:ext cx="465306" cy="369332"/>
          </a:xfrm>
          <a:prstGeom prst="rect">
            <a:avLst/>
          </a:prstGeom>
        </p:spPr>
        <p:txBody>
          <a:bodyPr wrap="square">
            <a:spAutoFit/>
          </a:bodyPr>
          <a:lstStyle/>
          <a:p>
            <a:r>
              <a:rPr kumimoji="1" lang="en-US" altLang="zh-CN" dirty="0"/>
              <a:t>10</a:t>
            </a:r>
            <a:endParaRPr lang="zh-CN" altLang="en-US" dirty="0"/>
          </a:p>
        </p:txBody>
      </p:sp>
      <p:sp>
        <p:nvSpPr>
          <p:cNvPr id="32" name="矩形 31"/>
          <p:cNvSpPr/>
          <p:nvPr/>
        </p:nvSpPr>
        <p:spPr>
          <a:xfrm>
            <a:off x="8054372" y="5025620"/>
            <a:ext cx="465306" cy="369332"/>
          </a:xfrm>
          <a:prstGeom prst="rect">
            <a:avLst/>
          </a:prstGeom>
        </p:spPr>
        <p:txBody>
          <a:bodyPr wrap="square">
            <a:spAutoFit/>
          </a:bodyPr>
          <a:lstStyle/>
          <a:p>
            <a:r>
              <a:rPr kumimoji="1" lang="en-US" altLang="zh-CN" dirty="0">
                <a:solidFill>
                  <a:srgbClr val="C00000"/>
                </a:solidFill>
              </a:rPr>
              <a:t>20</a:t>
            </a:r>
            <a:endParaRPr lang="zh-CN" altLang="en-US" dirty="0">
              <a:solidFill>
                <a:srgbClr val="C00000"/>
              </a:solidFill>
            </a:endParaRPr>
          </a:p>
        </p:txBody>
      </p:sp>
      <p:cxnSp>
        <p:nvCxnSpPr>
          <p:cNvPr id="33" name="直线箭头连接符 32"/>
          <p:cNvCxnSpPr/>
          <p:nvPr/>
        </p:nvCxnSpPr>
        <p:spPr>
          <a:xfrm flipH="1">
            <a:off x="7476000" y="5210286"/>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886876" y="5339732"/>
            <a:ext cx="2198038" cy="369332"/>
          </a:xfrm>
          <a:prstGeom prst="rect">
            <a:avLst/>
          </a:prstGeom>
        </p:spPr>
        <p:txBody>
          <a:bodyPr wrap="none">
            <a:spAutoFit/>
          </a:bodyPr>
          <a:lstStyle/>
          <a:p>
            <a:r>
              <a:rPr kumimoji="1" lang="en-US" altLang="zh-CN" dirty="0">
                <a:highlight>
                  <a:srgbClr val="FFFF00"/>
                </a:highlight>
              </a:rPr>
              <a:t>Release(lock[</a:t>
            </a:r>
            <a:r>
              <a:rPr kumimoji="1" lang="en-US" altLang="zh-CN" dirty="0" err="1">
                <a:highlight>
                  <a:srgbClr val="FFFF00"/>
                </a:highlight>
              </a:rPr>
              <a:t>alice</a:t>
            </a:r>
            <a:r>
              <a:rPr kumimoji="1" lang="en-US" altLang="zh-CN" dirty="0">
                <a:highlight>
                  <a:srgbClr val="FFFF00"/>
                </a:highlight>
              </a:rPr>
              <a:t>])</a:t>
            </a:r>
            <a:endParaRPr lang="zh-CN" altLang="en-US" dirty="0">
              <a:highlight>
                <a:srgbClr val="FFFF00"/>
              </a:highlight>
            </a:endParaRPr>
          </a:p>
        </p:txBody>
      </p:sp>
      <p:sp>
        <p:nvSpPr>
          <p:cNvPr id="35" name="矩形 34"/>
          <p:cNvSpPr/>
          <p:nvPr/>
        </p:nvSpPr>
        <p:spPr>
          <a:xfrm>
            <a:off x="8061970" y="5333850"/>
            <a:ext cx="465306" cy="369332"/>
          </a:xfrm>
          <a:prstGeom prst="rect">
            <a:avLst/>
          </a:prstGeom>
        </p:spPr>
        <p:txBody>
          <a:bodyPr wrap="square">
            <a:spAutoFit/>
          </a:bodyPr>
          <a:lstStyle/>
          <a:p>
            <a:r>
              <a:rPr kumimoji="1" lang="en-US" altLang="zh-CN" dirty="0">
                <a:solidFill>
                  <a:srgbClr val="C00000"/>
                </a:solidFill>
              </a:rPr>
              <a:t>20</a:t>
            </a:r>
            <a:endParaRPr lang="zh-CN" altLang="en-US" dirty="0">
              <a:solidFill>
                <a:srgbClr val="C00000"/>
              </a:solidFill>
            </a:endParaRPr>
          </a:p>
        </p:txBody>
      </p:sp>
      <p:sp>
        <p:nvSpPr>
          <p:cNvPr id="65" name="矩形 64"/>
          <p:cNvSpPr/>
          <p:nvPr/>
        </p:nvSpPr>
        <p:spPr>
          <a:xfrm>
            <a:off x="250943" y="2312570"/>
            <a:ext cx="1146468" cy="369332"/>
          </a:xfrm>
          <a:prstGeom prst="rect">
            <a:avLst/>
          </a:prstGeom>
        </p:spPr>
        <p:txBody>
          <a:bodyPr wrap="none">
            <a:spAutoFit/>
          </a:bodyPr>
          <a:lstStyle/>
          <a:p>
            <a:r>
              <a:rPr kumimoji="1" lang="en-US" altLang="zh-CN" b="1" dirty="0"/>
              <a:t>Thread 0</a:t>
            </a:r>
            <a:endParaRPr lang="zh-CN" altLang="en-US" b="1" dirty="0"/>
          </a:p>
        </p:txBody>
      </p:sp>
      <p:sp>
        <p:nvSpPr>
          <p:cNvPr id="66" name="矩形 65"/>
          <p:cNvSpPr/>
          <p:nvPr/>
        </p:nvSpPr>
        <p:spPr>
          <a:xfrm>
            <a:off x="1672456" y="2312570"/>
            <a:ext cx="1146468" cy="369332"/>
          </a:xfrm>
          <a:prstGeom prst="rect">
            <a:avLst/>
          </a:prstGeom>
        </p:spPr>
        <p:txBody>
          <a:bodyPr wrap="none">
            <a:spAutoFit/>
          </a:bodyPr>
          <a:lstStyle/>
          <a:p>
            <a:r>
              <a:rPr kumimoji="1" lang="en-US" altLang="zh-CN" b="1" dirty="0"/>
              <a:t>Thread 1</a:t>
            </a:r>
            <a:endParaRPr lang="zh-CN" altLang="en-US" b="1" dirty="0"/>
          </a:p>
        </p:txBody>
      </p:sp>
      <p:sp>
        <p:nvSpPr>
          <p:cNvPr id="67" name="矩形 66"/>
          <p:cNvSpPr/>
          <p:nvPr/>
        </p:nvSpPr>
        <p:spPr>
          <a:xfrm>
            <a:off x="3112988" y="2312570"/>
            <a:ext cx="1454244" cy="369332"/>
          </a:xfrm>
          <a:prstGeom prst="rect">
            <a:avLst/>
          </a:prstGeom>
        </p:spPr>
        <p:txBody>
          <a:bodyPr wrap="none">
            <a:spAutoFit/>
          </a:bodyPr>
          <a:lstStyle/>
          <a:p>
            <a:r>
              <a:rPr kumimoji="1" lang="en-US" altLang="zh-CN" b="1" dirty="0"/>
              <a:t>Bank[Alice]</a:t>
            </a:r>
            <a:endParaRPr lang="zh-CN" altLang="en-US" b="1" dirty="0"/>
          </a:p>
        </p:txBody>
      </p:sp>
      <p:sp>
        <p:nvSpPr>
          <p:cNvPr id="68" name="矩形 67"/>
          <p:cNvSpPr/>
          <p:nvPr/>
        </p:nvSpPr>
        <p:spPr>
          <a:xfrm>
            <a:off x="3683657" y="2575119"/>
            <a:ext cx="312906" cy="369332"/>
          </a:xfrm>
          <a:prstGeom prst="rect">
            <a:avLst/>
          </a:prstGeom>
        </p:spPr>
        <p:txBody>
          <a:bodyPr wrap="none">
            <a:spAutoFit/>
          </a:bodyPr>
          <a:lstStyle/>
          <a:p>
            <a:r>
              <a:rPr kumimoji="1" lang="en-US" altLang="zh-CN" dirty="0"/>
              <a:t>0</a:t>
            </a:r>
            <a:endParaRPr lang="zh-CN" altLang="en-US" dirty="0"/>
          </a:p>
        </p:txBody>
      </p:sp>
      <p:sp>
        <p:nvSpPr>
          <p:cNvPr id="69" name="矩形 68"/>
          <p:cNvSpPr/>
          <p:nvPr/>
        </p:nvSpPr>
        <p:spPr>
          <a:xfrm>
            <a:off x="95650" y="2944064"/>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70" name="矩形 69"/>
          <p:cNvSpPr/>
          <p:nvPr/>
        </p:nvSpPr>
        <p:spPr>
          <a:xfrm>
            <a:off x="3683657" y="2951029"/>
            <a:ext cx="312906" cy="369332"/>
          </a:xfrm>
          <a:prstGeom prst="rect">
            <a:avLst/>
          </a:prstGeom>
        </p:spPr>
        <p:txBody>
          <a:bodyPr wrap="none">
            <a:spAutoFit/>
          </a:bodyPr>
          <a:lstStyle/>
          <a:p>
            <a:r>
              <a:rPr kumimoji="1" lang="en-US" altLang="zh-CN" dirty="0"/>
              <a:t>0</a:t>
            </a:r>
            <a:endParaRPr lang="zh-CN" altLang="en-US" dirty="0"/>
          </a:p>
        </p:txBody>
      </p:sp>
      <p:sp>
        <p:nvSpPr>
          <p:cNvPr id="71" name="矩形 70"/>
          <p:cNvSpPr/>
          <p:nvPr/>
        </p:nvSpPr>
        <p:spPr>
          <a:xfrm>
            <a:off x="3683657" y="3252584"/>
            <a:ext cx="312906" cy="369332"/>
          </a:xfrm>
          <a:prstGeom prst="rect">
            <a:avLst/>
          </a:prstGeom>
        </p:spPr>
        <p:txBody>
          <a:bodyPr wrap="none">
            <a:spAutoFit/>
          </a:bodyPr>
          <a:lstStyle/>
          <a:p>
            <a:r>
              <a:rPr kumimoji="1" lang="en-US" altLang="zh-CN" dirty="0"/>
              <a:t>0</a:t>
            </a:r>
            <a:endParaRPr lang="zh-CN" altLang="en-US" dirty="0"/>
          </a:p>
        </p:txBody>
      </p:sp>
      <p:cxnSp>
        <p:nvCxnSpPr>
          <p:cNvPr id="72" name="直线箭头连接符 71"/>
          <p:cNvCxnSpPr/>
          <p:nvPr/>
        </p:nvCxnSpPr>
        <p:spPr>
          <a:xfrm flipH="1">
            <a:off x="2968988" y="3400071"/>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209844" y="3229430"/>
            <a:ext cx="1223412" cy="369332"/>
          </a:xfrm>
          <a:prstGeom prst="rect">
            <a:avLst/>
          </a:prstGeom>
        </p:spPr>
        <p:txBody>
          <a:bodyPr wrap="none">
            <a:spAutoFit/>
          </a:bodyPr>
          <a:lstStyle/>
          <a:p>
            <a:r>
              <a:rPr kumimoji="1" lang="en-US" altLang="zh-CN" dirty="0"/>
              <a:t>Read acct</a:t>
            </a:r>
            <a:endParaRPr lang="zh-CN" altLang="en-US" dirty="0"/>
          </a:p>
        </p:txBody>
      </p:sp>
      <p:sp>
        <p:nvSpPr>
          <p:cNvPr id="74" name="矩形 73"/>
          <p:cNvSpPr/>
          <p:nvPr/>
        </p:nvSpPr>
        <p:spPr>
          <a:xfrm>
            <a:off x="1480096" y="3547067"/>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75" name="矩形 74"/>
          <p:cNvSpPr/>
          <p:nvPr/>
        </p:nvSpPr>
        <p:spPr>
          <a:xfrm>
            <a:off x="3683657" y="3546272"/>
            <a:ext cx="312906" cy="369332"/>
          </a:xfrm>
          <a:prstGeom prst="rect">
            <a:avLst/>
          </a:prstGeom>
        </p:spPr>
        <p:txBody>
          <a:bodyPr wrap="none">
            <a:spAutoFit/>
          </a:bodyPr>
          <a:lstStyle/>
          <a:p>
            <a:r>
              <a:rPr kumimoji="1" lang="en-US" altLang="zh-CN" dirty="0"/>
              <a:t>0</a:t>
            </a:r>
            <a:endParaRPr lang="zh-CN" altLang="en-US" dirty="0"/>
          </a:p>
        </p:txBody>
      </p:sp>
      <p:sp>
        <p:nvSpPr>
          <p:cNvPr id="76" name="矩形 75"/>
          <p:cNvSpPr/>
          <p:nvPr/>
        </p:nvSpPr>
        <p:spPr>
          <a:xfrm>
            <a:off x="223015" y="3849508"/>
            <a:ext cx="1133644" cy="369332"/>
          </a:xfrm>
          <a:prstGeom prst="rect">
            <a:avLst/>
          </a:prstGeom>
        </p:spPr>
        <p:txBody>
          <a:bodyPr wrap="none">
            <a:spAutoFit/>
          </a:bodyPr>
          <a:lstStyle/>
          <a:p>
            <a:r>
              <a:rPr kumimoji="1" lang="en-US" altLang="zh-CN" dirty="0"/>
              <a:t>Increase </a:t>
            </a:r>
            <a:endParaRPr lang="zh-CN" altLang="en-US" dirty="0"/>
          </a:p>
        </p:txBody>
      </p:sp>
      <p:sp>
        <p:nvSpPr>
          <p:cNvPr id="77" name="矩形 76"/>
          <p:cNvSpPr/>
          <p:nvPr/>
        </p:nvSpPr>
        <p:spPr>
          <a:xfrm>
            <a:off x="209844" y="4130214"/>
            <a:ext cx="1334661" cy="369332"/>
          </a:xfrm>
          <a:prstGeom prst="rect">
            <a:avLst/>
          </a:prstGeom>
        </p:spPr>
        <p:txBody>
          <a:bodyPr wrap="none">
            <a:spAutoFit/>
          </a:bodyPr>
          <a:lstStyle/>
          <a:p>
            <a:r>
              <a:rPr kumimoji="1" lang="en-US" altLang="zh-CN" dirty="0"/>
              <a:t>Write back </a:t>
            </a:r>
            <a:endParaRPr lang="zh-CN" altLang="en-US" dirty="0"/>
          </a:p>
        </p:txBody>
      </p:sp>
      <p:sp>
        <p:nvSpPr>
          <p:cNvPr id="78" name="矩形 77"/>
          <p:cNvSpPr/>
          <p:nvPr/>
        </p:nvSpPr>
        <p:spPr>
          <a:xfrm>
            <a:off x="3683657" y="3847827"/>
            <a:ext cx="465306" cy="369332"/>
          </a:xfrm>
          <a:prstGeom prst="rect">
            <a:avLst/>
          </a:prstGeom>
        </p:spPr>
        <p:txBody>
          <a:bodyPr wrap="square">
            <a:spAutoFit/>
          </a:bodyPr>
          <a:lstStyle/>
          <a:p>
            <a:r>
              <a:rPr kumimoji="1" lang="en-US" altLang="zh-CN" dirty="0"/>
              <a:t>0</a:t>
            </a:r>
            <a:endParaRPr lang="zh-CN" altLang="en-US" dirty="0"/>
          </a:p>
        </p:txBody>
      </p:sp>
      <p:sp>
        <p:nvSpPr>
          <p:cNvPr id="79" name="矩形 78"/>
          <p:cNvSpPr/>
          <p:nvPr/>
        </p:nvSpPr>
        <p:spPr>
          <a:xfrm>
            <a:off x="3607457" y="4133168"/>
            <a:ext cx="465306" cy="369332"/>
          </a:xfrm>
          <a:prstGeom prst="rect">
            <a:avLst/>
          </a:prstGeom>
        </p:spPr>
        <p:txBody>
          <a:bodyPr wrap="square">
            <a:spAutoFit/>
          </a:bodyPr>
          <a:lstStyle/>
          <a:p>
            <a:r>
              <a:rPr kumimoji="1" lang="en-US" altLang="zh-CN" dirty="0"/>
              <a:t>10</a:t>
            </a:r>
            <a:endParaRPr lang="zh-CN" altLang="en-US" dirty="0"/>
          </a:p>
        </p:txBody>
      </p:sp>
      <p:cxnSp>
        <p:nvCxnSpPr>
          <p:cNvPr id="80" name="直线箭头连接符 79"/>
          <p:cNvCxnSpPr/>
          <p:nvPr/>
        </p:nvCxnSpPr>
        <p:spPr>
          <a:xfrm flipH="1">
            <a:off x="3056868" y="4346616"/>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3607457" y="4418509"/>
            <a:ext cx="465306" cy="369332"/>
          </a:xfrm>
          <a:prstGeom prst="rect">
            <a:avLst/>
          </a:prstGeom>
        </p:spPr>
        <p:txBody>
          <a:bodyPr wrap="square">
            <a:spAutoFit/>
          </a:bodyPr>
          <a:lstStyle/>
          <a:p>
            <a:r>
              <a:rPr kumimoji="1" lang="en-US" altLang="zh-CN" dirty="0"/>
              <a:t>10</a:t>
            </a:r>
            <a:endParaRPr lang="zh-CN" altLang="en-US" dirty="0"/>
          </a:p>
        </p:txBody>
      </p:sp>
      <p:sp>
        <p:nvSpPr>
          <p:cNvPr id="82" name="矩形 81"/>
          <p:cNvSpPr/>
          <p:nvPr/>
        </p:nvSpPr>
        <p:spPr>
          <a:xfrm>
            <a:off x="23895" y="4441628"/>
            <a:ext cx="1595309" cy="369332"/>
          </a:xfrm>
          <a:prstGeom prst="rect">
            <a:avLst/>
          </a:prstGeom>
        </p:spPr>
        <p:txBody>
          <a:bodyPr wrap="none">
            <a:spAutoFit/>
          </a:bodyPr>
          <a:lstStyle/>
          <a:p>
            <a:r>
              <a:rPr kumimoji="1" lang="en-US" altLang="zh-CN" dirty="0">
                <a:highlight>
                  <a:srgbClr val="FFFF00"/>
                </a:highlight>
              </a:rPr>
              <a:t>Release(lock)</a:t>
            </a:r>
            <a:endParaRPr lang="zh-CN" altLang="en-US" dirty="0">
              <a:highlight>
                <a:srgbClr val="FFFF00"/>
              </a:highlight>
            </a:endParaRPr>
          </a:p>
        </p:txBody>
      </p:sp>
      <p:sp>
        <p:nvSpPr>
          <p:cNvPr id="83" name="矩形 82"/>
          <p:cNvSpPr/>
          <p:nvPr/>
        </p:nvSpPr>
        <p:spPr>
          <a:xfrm>
            <a:off x="1455174" y="3846899"/>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84" name="矩形 83"/>
          <p:cNvSpPr/>
          <p:nvPr/>
        </p:nvSpPr>
        <p:spPr>
          <a:xfrm>
            <a:off x="1459911" y="4155207"/>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85" name="矩形 84"/>
          <p:cNvSpPr/>
          <p:nvPr/>
        </p:nvSpPr>
        <p:spPr>
          <a:xfrm>
            <a:off x="1480096" y="4443502"/>
            <a:ext cx="1531188" cy="369332"/>
          </a:xfrm>
          <a:prstGeom prst="rect">
            <a:avLst/>
          </a:prstGeom>
        </p:spPr>
        <p:txBody>
          <a:bodyPr wrap="none">
            <a:spAutoFit/>
          </a:bodyPr>
          <a:lstStyle/>
          <a:p>
            <a:r>
              <a:rPr kumimoji="1" lang="en-US" altLang="zh-CN" dirty="0">
                <a:highlight>
                  <a:srgbClr val="FFFF00"/>
                </a:highlight>
              </a:rPr>
              <a:t>Acquire(lock)</a:t>
            </a:r>
            <a:endParaRPr lang="zh-CN" altLang="en-US" dirty="0">
              <a:highlight>
                <a:srgbClr val="FFFF00"/>
              </a:highlight>
            </a:endParaRPr>
          </a:p>
        </p:txBody>
      </p:sp>
      <p:sp>
        <p:nvSpPr>
          <p:cNvPr id="86" name="矩形 85"/>
          <p:cNvSpPr/>
          <p:nvPr/>
        </p:nvSpPr>
        <p:spPr>
          <a:xfrm>
            <a:off x="1625821" y="4704040"/>
            <a:ext cx="1133644" cy="369332"/>
          </a:xfrm>
          <a:prstGeom prst="rect">
            <a:avLst/>
          </a:prstGeom>
        </p:spPr>
        <p:txBody>
          <a:bodyPr wrap="none">
            <a:spAutoFit/>
          </a:bodyPr>
          <a:lstStyle/>
          <a:p>
            <a:r>
              <a:rPr kumimoji="1" lang="en-US" altLang="zh-CN" dirty="0"/>
              <a:t>Increase </a:t>
            </a:r>
            <a:endParaRPr lang="zh-CN" altLang="en-US" dirty="0"/>
          </a:p>
        </p:txBody>
      </p:sp>
      <p:sp>
        <p:nvSpPr>
          <p:cNvPr id="87" name="矩形 86"/>
          <p:cNvSpPr/>
          <p:nvPr/>
        </p:nvSpPr>
        <p:spPr>
          <a:xfrm>
            <a:off x="1612650" y="4984746"/>
            <a:ext cx="1334661" cy="369332"/>
          </a:xfrm>
          <a:prstGeom prst="rect">
            <a:avLst/>
          </a:prstGeom>
        </p:spPr>
        <p:txBody>
          <a:bodyPr wrap="none">
            <a:spAutoFit/>
          </a:bodyPr>
          <a:lstStyle/>
          <a:p>
            <a:r>
              <a:rPr kumimoji="1" lang="en-US" altLang="zh-CN" dirty="0"/>
              <a:t>Write back </a:t>
            </a:r>
            <a:endParaRPr lang="zh-CN" altLang="en-US" dirty="0"/>
          </a:p>
        </p:txBody>
      </p:sp>
      <p:sp>
        <p:nvSpPr>
          <p:cNvPr id="88" name="矩形 87"/>
          <p:cNvSpPr/>
          <p:nvPr/>
        </p:nvSpPr>
        <p:spPr>
          <a:xfrm>
            <a:off x="3627642" y="4704040"/>
            <a:ext cx="465306" cy="369332"/>
          </a:xfrm>
          <a:prstGeom prst="rect">
            <a:avLst/>
          </a:prstGeom>
        </p:spPr>
        <p:txBody>
          <a:bodyPr wrap="square">
            <a:spAutoFit/>
          </a:bodyPr>
          <a:lstStyle/>
          <a:p>
            <a:r>
              <a:rPr kumimoji="1" lang="en-US" altLang="zh-CN" dirty="0"/>
              <a:t>10</a:t>
            </a:r>
            <a:endParaRPr lang="zh-CN" altLang="en-US" dirty="0"/>
          </a:p>
        </p:txBody>
      </p:sp>
      <p:sp>
        <p:nvSpPr>
          <p:cNvPr id="89" name="矩形 88"/>
          <p:cNvSpPr/>
          <p:nvPr/>
        </p:nvSpPr>
        <p:spPr>
          <a:xfrm>
            <a:off x="3635240" y="4984746"/>
            <a:ext cx="465306" cy="369332"/>
          </a:xfrm>
          <a:prstGeom prst="rect">
            <a:avLst/>
          </a:prstGeom>
        </p:spPr>
        <p:txBody>
          <a:bodyPr wrap="square">
            <a:spAutoFit/>
          </a:bodyPr>
          <a:lstStyle/>
          <a:p>
            <a:r>
              <a:rPr kumimoji="1" lang="en-US" altLang="zh-CN" dirty="0">
                <a:solidFill>
                  <a:srgbClr val="C00000"/>
                </a:solidFill>
              </a:rPr>
              <a:t>20</a:t>
            </a:r>
            <a:endParaRPr lang="zh-CN" altLang="en-US" dirty="0">
              <a:solidFill>
                <a:srgbClr val="C00000"/>
              </a:solidFill>
            </a:endParaRPr>
          </a:p>
        </p:txBody>
      </p:sp>
      <p:cxnSp>
        <p:nvCxnSpPr>
          <p:cNvPr id="90" name="直线箭头连接符 89"/>
          <p:cNvCxnSpPr/>
          <p:nvPr/>
        </p:nvCxnSpPr>
        <p:spPr>
          <a:xfrm flipH="1">
            <a:off x="3056868" y="5169412"/>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1467744" y="5298858"/>
            <a:ext cx="1595309" cy="369332"/>
          </a:xfrm>
          <a:prstGeom prst="rect">
            <a:avLst/>
          </a:prstGeom>
        </p:spPr>
        <p:txBody>
          <a:bodyPr wrap="none">
            <a:spAutoFit/>
          </a:bodyPr>
          <a:lstStyle/>
          <a:p>
            <a:r>
              <a:rPr kumimoji="1" lang="en-US" altLang="zh-CN" dirty="0">
                <a:highlight>
                  <a:srgbClr val="FFFF00"/>
                </a:highlight>
              </a:rPr>
              <a:t>Release(lock)</a:t>
            </a:r>
            <a:endParaRPr lang="zh-CN" altLang="en-US" dirty="0">
              <a:highlight>
                <a:srgbClr val="FFFF00"/>
              </a:highlight>
            </a:endParaRPr>
          </a:p>
        </p:txBody>
      </p:sp>
      <p:sp>
        <p:nvSpPr>
          <p:cNvPr id="92" name="矩形 91"/>
          <p:cNvSpPr/>
          <p:nvPr/>
        </p:nvSpPr>
        <p:spPr>
          <a:xfrm>
            <a:off x="3642838" y="5292976"/>
            <a:ext cx="465306" cy="369332"/>
          </a:xfrm>
          <a:prstGeom prst="rect">
            <a:avLst/>
          </a:prstGeom>
        </p:spPr>
        <p:txBody>
          <a:bodyPr wrap="square">
            <a:spAutoFit/>
          </a:bodyPr>
          <a:lstStyle/>
          <a:p>
            <a:r>
              <a:rPr kumimoji="1" lang="en-US" altLang="zh-CN" dirty="0">
                <a:solidFill>
                  <a:srgbClr val="C00000"/>
                </a:solidFill>
              </a:rPr>
              <a:t>20</a:t>
            </a:r>
            <a:endParaRPr lang="zh-CN" altLang="en-US" dirty="0">
              <a:solidFill>
                <a:srgbClr val="C00000"/>
              </a:solidFill>
            </a:endParaRPr>
          </a:p>
        </p:txBody>
      </p:sp>
      <p:cxnSp>
        <p:nvCxnSpPr>
          <p:cNvPr id="94" name="直线连接符 93"/>
          <p:cNvCxnSpPr/>
          <p:nvPr/>
        </p:nvCxnSpPr>
        <p:spPr>
          <a:xfrm>
            <a:off x="4518891" y="2259273"/>
            <a:ext cx="0" cy="39139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Rectangle 4"/>
          <p:cNvSpPr/>
          <p:nvPr/>
        </p:nvSpPr>
        <p:spPr>
          <a:xfrm>
            <a:off x="1412989" y="890101"/>
            <a:ext cx="1466499" cy="312420"/>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Global</a:t>
            </a:r>
            <a:endParaRPr lang="en-US" altLang="zh-CN" dirty="0">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
        <p:nvSpPr>
          <p:cNvPr id="96" name="Rectangle 4"/>
          <p:cNvSpPr/>
          <p:nvPr/>
        </p:nvSpPr>
        <p:spPr>
          <a:xfrm>
            <a:off x="6365979" y="913586"/>
            <a:ext cx="1642081" cy="312420"/>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Fine-grained</a:t>
            </a:r>
            <a:endParaRPr lang="en-US" altLang="zh-CN" dirty="0">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21833" y="2787863"/>
            <a:ext cx="276342" cy="512064"/>
          </a:xfrm>
          <a:prstGeom prst="rect">
            <a:avLst/>
          </a:prstGeom>
        </p:spPr>
      </p:pic>
      <p:pic>
        <p:nvPicPr>
          <p:cNvPr id="9"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2088" y="2777485"/>
            <a:ext cx="276342" cy="512064"/>
          </a:xfrm>
          <a:prstGeom prst="rect">
            <a:avLst/>
          </a:prstGeom>
        </p:spPr>
      </p:pic>
      <p:sp>
        <p:nvSpPr>
          <p:cNvPr id="2" name="标题 1"/>
          <p:cNvSpPr>
            <a:spLocks noGrp="1"/>
          </p:cNvSpPr>
          <p:nvPr>
            <p:ph type="title"/>
          </p:nvPr>
        </p:nvSpPr>
        <p:spPr>
          <a:xfrm>
            <a:off x="302840" y="228866"/>
            <a:ext cx="8841160" cy="900442"/>
          </a:xfrm>
        </p:spPr>
        <p:txBody>
          <a:bodyPr/>
          <a:lstStyle/>
          <a:p>
            <a:r>
              <a:rPr kumimoji="1" lang="en-US" altLang="zh-CN" b="0" dirty="0"/>
              <a:t>Use locking to achieve before-or-after: </a:t>
            </a:r>
            <a:r>
              <a:rPr kumimoji="1" lang="en-US" altLang="zh-CN" dirty="0"/>
              <a:t>fine-grained locking</a:t>
            </a:r>
            <a:endParaRPr kumimoji="1" lang="zh-CN" altLang="en-US" dirty="0"/>
          </a:p>
        </p:txBody>
      </p:sp>
      <p:sp>
        <p:nvSpPr>
          <p:cNvPr id="3" name="内容占位符 2"/>
          <p:cNvSpPr>
            <a:spLocks noGrp="1"/>
          </p:cNvSpPr>
          <p:nvPr>
            <p:ph idx="1"/>
          </p:nvPr>
        </p:nvSpPr>
        <p:spPr>
          <a:xfrm>
            <a:off x="302840" y="1129308"/>
            <a:ext cx="8229600" cy="817485"/>
          </a:xfrm>
        </p:spPr>
        <p:txBody>
          <a:bodyPr/>
          <a:lstStyle/>
          <a:p>
            <a:r>
              <a:rPr kumimoji="1" lang="en-US" altLang="zh-CN" dirty="0"/>
              <a:t>Fine-grained locking allows </a:t>
            </a:r>
            <a:r>
              <a:rPr kumimoji="1" lang="en-US" altLang="zh-CN" dirty="0">
                <a:solidFill>
                  <a:srgbClr val="FF0000"/>
                </a:solidFill>
              </a:rPr>
              <a:t>more concurrency</a:t>
            </a:r>
            <a:endParaRPr kumimoji="1" lang="en-US" altLang="zh-CN" dirty="0"/>
          </a:p>
          <a:p>
            <a:pPr lvl="1"/>
            <a:r>
              <a:rPr kumimoji="1" lang="en-US" altLang="zh-CN" dirty="0"/>
              <a:t>If the deposits operate on different accounts, they can run concurrently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矩形 4"/>
          <p:cNvSpPr/>
          <p:nvPr/>
        </p:nvSpPr>
        <p:spPr>
          <a:xfrm>
            <a:off x="683274" y="2301055"/>
            <a:ext cx="453970" cy="369332"/>
          </a:xfrm>
          <a:prstGeom prst="rect">
            <a:avLst/>
          </a:prstGeom>
        </p:spPr>
        <p:txBody>
          <a:bodyPr wrap="none">
            <a:spAutoFit/>
          </a:bodyPr>
          <a:lstStyle/>
          <a:p>
            <a:r>
              <a:rPr kumimoji="1" lang="en-US" altLang="zh-CN" dirty="0"/>
              <a:t>T0</a:t>
            </a:r>
            <a:endParaRPr lang="zh-CN" altLang="en-US" dirty="0"/>
          </a:p>
        </p:txBody>
      </p:sp>
      <p:sp>
        <p:nvSpPr>
          <p:cNvPr id="6" name="矩形 5"/>
          <p:cNvSpPr/>
          <p:nvPr/>
        </p:nvSpPr>
        <p:spPr>
          <a:xfrm>
            <a:off x="1317886" y="2301774"/>
            <a:ext cx="453970" cy="369332"/>
          </a:xfrm>
          <a:prstGeom prst="rect">
            <a:avLst/>
          </a:prstGeom>
        </p:spPr>
        <p:txBody>
          <a:bodyPr wrap="none">
            <a:spAutoFit/>
          </a:bodyPr>
          <a:lstStyle/>
          <a:p>
            <a:r>
              <a:rPr kumimoji="1" lang="en-US" altLang="zh-CN" dirty="0"/>
              <a:t>T1</a:t>
            </a:r>
            <a:endParaRPr lang="zh-CN" altLang="en-US" dirty="0"/>
          </a:p>
        </p:txBody>
      </p:sp>
      <p:sp>
        <p:nvSpPr>
          <p:cNvPr id="7" name="矩形 6"/>
          <p:cNvSpPr/>
          <p:nvPr/>
        </p:nvSpPr>
        <p:spPr>
          <a:xfrm>
            <a:off x="802247" y="2850034"/>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1451992" y="2850033"/>
            <a:ext cx="216024" cy="282601"/>
          </a:xfrm>
          <a:prstGeom prst="rect">
            <a:avLst/>
          </a:prstGeom>
          <a:solidFill>
            <a:srgbClr val="32C0D8"/>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箭头连接符 11"/>
          <p:cNvCxnSpPr>
            <a:endCxn id="13" idx="0"/>
          </p:cNvCxnSpPr>
          <p:nvPr/>
        </p:nvCxnSpPr>
        <p:spPr>
          <a:xfrm>
            <a:off x="492047" y="2341195"/>
            <a:ext cx="12045" cy="1896707"/>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59574" y="4237902"/>
            <a:ext cx="689035" cy="369332"/>
          </a:xfrm>
          <a:prstGeom prst="rect">
            <a:avLst/>
          </a:prstGeom>
        </p:spPr>
        <p:txBody>
          <a:bodyPr wrap="none">
            <a:spAutoFit/>
          </a:bodyPr>
          <a:lstStyle/>
          <a:p>
            <a:r>
              <a:rPr kumimoji="1" lang="en-US" altLang="zh-CN" dirty="0"/>
              <a:t>Time</a:t>
            </a:r>
            <a:endParaRPr lang="zh-CN" altLang="en-US" dirty="0"/>
          </a:p>
        </p:txBody>
      </p:sp>
      <p:sp>
        <p:nvSpPr>
          <p:cNvPr id="14" name="矩形 13"/>
          <p:cNvSpPr/>
          <p:nvPr/>
        </p:nvSpPr>
        <p:spPr>
          <a:xfrm>
            <a:off x="1782975" y="5186763"/>
            <a:ext cx="276342" cy="150534"/>
          </a:xfrm>
          <a:prstGeom prst="rect">
            <a:avLst/>
          </a:prstGeom>
          <a:solidFill>
            <a:srgbClr val="32C0D8"/>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192635" y="5085129"/>
            <a:ext cx="1505540" cy="369332"/>
          </a:xfrm>
          <a:prstGeom prst="rect">
            <a:avLst/>
          </a:prstGeom>
        </p:spPr>
        <p:txBody>
          <a:bodyPr wrap="none">
            <a:spAutoFit/>
          </a:bodyPr>
          <a:lstStyle/>
          <a:p>
            <a:r>
              <a:rPr kumimoji="1" lang="en-US" altLang="zh-CN" dirty="0"/>
              <a:t>Deposit(bob)</a:t>
            </a:r>
            <a:endParaRPr lang="zh-CN" altLang="en-US" dirty="0"/>
          </a:p>
        </p:txBody>
      </p:sp>
      <p:sp>
        <p:nvSpPr>
          <p:cNvPr id="16" name="矩形 15"/>
          <p:cNvSpPr/>
          <p:nvPr/>
        </p:nvSpPr>
        <p:spPr>
          <a:xfrm>
            <a:off x="1789630" y="4860942"/>
            <a:ext cx="276342" cy="150534"/>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62304" y="4751543"/>
            <a:ext cx="1620957" cy="369332"/>
          </a:xfrm>
          <a:prstGeom prst="rect">
            <a:avLst/>
          </a:prstGeom>
        </p:spPr>
        <p:txBody>
          <a:bodyPr wrap="none">
            <a:spAutoFit/>
          </a:bodyPr>
          <a:lstStyle/>
          <a:p>
            <a:r>
              <a:rPr kumimoji="1" lang="en-US" altLang="zh-CN" dirty="0"/>
              <a:t>Deposit(Alice)</a:t>
            </a:r>
            <a:endParaRPr lang="zh-CN" altLang="en-US" dirty="0"/>
          </a:p>
        </p:txBody>
      </p:sp>
      <p:sp>
        <p:nvSpPr>
          <p:cNvPr id="18" name="矩形 17"/>
          <p:cNvSpPr/>
          <p:nvPr/>
        </p:nvSpPr>
        <p:spPr>
          <a:xfrm>
            <a:off x="2915816" y="2128128"/>
            <a:ext cx="1146468" cy="369332"/>
          </a:xfrm>
          <a:prstGeom prst="rect">
            <a:avLst/>
          </a:prstGeom>
        </p:spPr>
        <p:txBody>
          <a:bodyPr wrap="none">
            <a:spAutoFit/>
          </a:bodyPr>
          <a:lstStyle/>
          <a:p>
            <a:r>
              <a:rPr kumimoji="1" lang="en-US" altLang="zh-CN" b="1" dirty="0"/>
              <a:t>Thread 0</a:t>
            </a:r>
            <a:endParaRPr lang="zh-CN" altLang="en-US" b="1" dirty="0"/>
          </a:p>
        </p:txBody>
      </p:sp>
      <p:sp>
        <p:nvSpPr>
          <p:cNvPr id="19" name="矩形 18"/>
          <p:cNvSpPr/>
          <p:nvPr/>
        </p:nvSpPr>
        <p:spPr>
          <a:xfrm>
            <a:off x="4405386" y="2128128"/>
            <a:ext cx="1146468" cy="369332"/>
          </a:xfrm>
          <a:prstGeom prst="rect">
            <a:avLst/>
          </a:prstGeom>
        </p:spPr>
        <p:txBody>
          <a:bodyPr wrap="none">
            <a:spAutoFit/>
          </a:bodyPr>
          <a:lstStyle/>
          <a:p>
            <a:r>
              <a:rPr kumimoji="1" lang="en-US" altLang="zh-CN" b="1" dirty="0"/>
              <a:t>Thread 1</a:t>
            </a:r>
            <a:endParaRPr lang="zh-CN" altLang="en-US" b="1" dirty="0"/>
          </a:p>
        </p:txBody>
      </p:sp>
      <p:sp>
        <p:nvSpPr>
          <p:cNvPr id="20" name="矩形 19"/>
          <p:cNvSpPr/>
          <p:nvPr/>
        </p:nvSpPr>
        <p:spPr>
          <a:xfrm>
            <a:off x="5926068" y="2128128"/>
            <a:ext cx="1454244" cy="369332"/>
          </a:xfrm>
          <a:prstGeom prst="rect">
            <a:avLst/>
          </a:prstGeom>
        </p:spPr>
        <p:txBody>
          <a:bodyPr wrap="none">
            <a:spAutoFit/>
          </a:bodyPr>
          <a:lstStyle/>
          <a:p>
            <a:r>
              <a:rPr kumimoji="1" lang="en-US" altLang="zh-CN" b="1" dirty="0"/>
              <a:t>Bank[Alice]</a:t>
            </a:r>
            <a:endParaRPr lang="zh-CN" altLang="en-US" b="1" dirty="0"/>
          </a:p>
        </p:txBody>
      </p:sp>
      <p:sp>
        <p:nvSpPr>
          <p:cNvPr id="21" name="矩形 20"/>
          <p:cNvSpPr/>
          <p:nvPr/>
        </p:nvSpPr>
        <p:spPr>
          <a:xfrm>
            <a:off x="7540828" y="2128128"/>
            <a:ext cx="1351652" cy="369332"/>
          </a:xfrm>
          <a:prstGeom prst="rect">
            <a:avLst/>
          </a:prstGeom>
        </p:spPr>
        <p:txBody>
          <a:bodyPr wrap="none">
            <a:spAutoFit/>
          </a:bodyPr>
          <a:lstStyle/>
          <a:p>
            <a:r>
              <a:rPr kumimoji="1" lang="en-US" altLang="zh-CN" b="1" dirty="0"/>
              <a:t>Bank[Bob]</a:t>
            </a:r>
            <a:endParaRPr lang="zh-CN" altLang="en-US" b="1" dirty="0"/>
          </a:p>
        </p:txBody>
      </p:sp>
      <p:sp>
        <p:nvSpPr>
          <p:cNvPr id="22" name="矩形 21"/>
          <p:cNvSpPr/>
          <p:nvPr/>
        </p:nvSpPr>
        <p:spPr>
          <a:xfrm>
            <a:off x="2506480" y="2532434"/>
            <a:ext cx="1915909" cy="338554"/>
          </a:xfrm>
          <a:prstGeom prst="rect">
            <a:avLst/>
          </a:prstGeom>
        </p:spPr>
        <p:txBody>
          <a:bodyPr wrap="none">
            <a:spAutoFit/>
          </a:bodyPr>
          <a:lstStyle/>
          <a:p>
            <a:r>
              <a:rPr kumimoji="1" lang="en-US" altLang="zh-CN" sz="1600" dirty="0">
                <a:highlight>
                  <a:srgbClr val="FFFF00"/>
                </a:highlight>
              </a:rPr>
              <a:t>Acquire(lock[</a:t>
            </a:r>
            <a:r>
              <a:rPr kumimoji="1" lang="en-US" altLang="zh-CN" sz="1600" dirty="0" err="1">
                <a:highlight>
                  <a:srgbClr val="FFFF00"/>
                </a:highlight>
              </a:rPr>
              <a:t>alice</a:t>
            </a:r>
            <a:r>
              <a:rPr kumimoji="1" lang="en-US" altLang="zh-CN" sz="1600" dirty="0">
                <a:highlight>
                  <a:srgbClr val="FFFF00"/>
                </a:highlight>
              </a:rPr>
              <a:t>])</a:t>
            </a:r>
            <a:endParaRPr lang="zh-CN" altLang="en-US" sz="1600" dirty="0">
              <a:highlight>
                <a:srgbClr val="FFFF00"/>
              </a:highlight>
            </a:endParaRPr>
          </a:p>
        </p:txBody>
      </p:sp>
      <p:sp>
        <p:nvSpPr>
          <p:cNvPr id="23" name="矩形 22"/>
          <p:cNvSpPr/>
          <p:nvPr/>
        </p:nvSpPr>
        <p:spPr>
          <a:xfrm>
            <a:off x="4312013" y="2537559"/>
            <a:ext cx="1837362" cy="338554"/>
          </a:xfrm>
          <a:prstGeom prst="rect">
            <a:avLst/>
          </a:prstGeom>
        </p:spPr>
        <p:txBody>
          <a:bodyPr wrap="none">
            <a:spAutoFit/>
          </a:bodyPr>
          <a:lstStyle/>
          <a:p>
            <a:r>
              <a:rPr kumimoji="1" lang="en-US" altLang="zh-CN" sz="1600" dirty="0">
                <a:highlight>
                  <a:srgbClr val="FFFF00"/>
                </a:highlight>
              </a:rPr>
              <a:t>Acquire(lock[bob])</a:t>
            </a:r>
            <a:endParaRPr lang="zh-CN" altLang="en-US" sz="1600" dirty="0">
              <a:highlight>
                <a:srgbClr val="FFFF00"/>
              </a:highlight>
            </a:endParaRPr>
          </a:p>
        </p:txBody>
      </p:sp>
      <p:sp>
        <p:nvSpPr>
          <p:cNvPr id="24" name="矩形 23"/>
          <p:cNvSpPr/>
          <p:nvPr/>
        </p:nvSpPr>
        <p:spPr>
          <a:xfrm>
            <a:off x="6456959" y="2532819"/>
            <a:ext cx="220208" cy="338169"/>
          </a:xfrm>
          <a:prstGeom prst="rect">
            <a:avLst/>
          </a:prstGeom>
        </p:spPr>
        <p:txBody>
          <a:bodyPr wrap="square">
            <a:spAutoFit/>
          </a:bodyPr>
          <a:lstStyle/>
          <a:p>
            <a:r>
              <a:rPr kumimoji="1" lang="en-US" altLang="zh-CN" sz="1600" dirty="0"/>
              <a:t>0</a:t>
            </a:r>
            <a:endParaRPr lang="zh-CN" altLang="en-US" sz="1600" dirty="0"/>
          </a:p>
        </p:txBody>
      </p:sp>
      <p:sp>
        <p:nvSpPr>
          <p:cNvPr id="25" name="矩形 24"/>
          <p:cNvSpPr/>
          <p:nvPr/>
        </p:nvSpPr>
        <p:spPr>
          <a:xfrm>
            <a:off x="7999195" y="2532434"/>
            <a:ext cx="220208" cy="338169"/>
          </a:xfrm>
          <a:prstGeom prst="rect">
            <a:avLst/>
          </a:prstGeom>
        </p:spPr>
        <p:txBody>
          <a:bodyPr wrap="square">
            <a:spAutoFit/>
          </a:bodyPr>
          <a:lstStyle/>
          <a:p>
            <a:r>
              <a:rPr kumimoji="1" lang="en-US" altLang="zh-CN" sz="1600" dirty="0"/>
              <a:t>0</a:t>
            </a:r>
            <a:endParaRPr lang="zh-CN" altLang="en-US" sz="1600" dirty="0"/>
          </a:p>
        </p:txBody>
      </p:sp>
      <p:sp>
        <p:nvSpPr>
          <p:cNvPr id="26" name="矩形 25"/>
          <p:cNvSpPr/>
          <p:nvPr/>
        </p:nvSpPr>
        <p:spPr>
          <a:xfrm>
            <a:off x="2986432" y="2857500"/>
            <a:ext cx="1107996" cy="338554"/>
          </a:xfrm>
          <a:prstGeom prst="rect">
            <a:avLst/>
          </a:prstGeom>
        </p:spPr>
        <p:txBody>
          <a:bodyPr wrap="none">
            <a:spAutoFit/>
          </a:bodyPr>
          <a:lstStyle/>
          <a:p>
            <a:r>
              <a:rPr kumimoji="1" lang="en-US" altLang="zh-CN" sz="1600" dirty="0"/>
              <a:t>Read acct</a:t>
            </a:r>
            <a:endParaRPr lang="zh-CN" altLang="en-US" sz="1600" dirty="0"/>
          </a:p>
        </p:txBody>
      </p:sp>
      <p:sp>
        <p:nvSpPr>
          <p:cNvPr id="27" name="矩形 26"/>
          <p:cNvSpPr/>
          <p:nvPr/>
        </p:nvSpPr>
        <p:spPr>
          <a:xfrm>
            <a:off x="4548396" y="2857500"/>
            <a:ext cx="1107996" cy="338554"/>
          </a:xfrm>
          <a:prstGeom prst="rect">
            <a:avLst/>
          </a:prstGeom>
        </p:spPr>
        <p:txBody>
          <a:bodyPr wrap="none">
            <a:spAutoFit/>
          </a:bodyPr>
          <a:lstStyle/>
          <a:p>
            <a:r>
              <a:rPr kumimoji="1" lang="en-US" altLang="zh-CN" sz="1600" dirty="0"/>
              <a:t>Read acct</a:t>
            </a:r>
            <a:endParaRPr lang="zh-CN" altLang="en-US" sz="1600" dirty="0"/>
          </a:p>
        </p:txBody>
      </p:sp>
      <p:sp>
        <p:nvSpPr>
          <p:cNvPr id="28" name="矩形 27"/>
          <p:cNvSpPr/>
          <p:nvPr/>
        </p:nvSpPr>
        <p:spPr>
          <a:xfrm>
            <a:off x="2986432" y="3206414"/>
            <a:ext cx="971741" cy="338554"/>
          </a:xfrm>
          <a:prstGeom prst="rect">
            <a:avLst/>
          </a:prstGeom>
        </p:spPr>
        <p:txBody>
          <a:bodyPr wrap="none">
            <a:spAutoFit/>
          </a:bodyPr>
          <a:lstStyle/>
          <a:p>
            <a:r>
              <a:rPr kumimoji="1" lang="en-US" altLang="zh-CN" sz="1600" dirty="0"/>
              <a:t>Increase</a:t>
            </a:r>
            <a:endParaRPr lang="zh-CN" altLang="en-US" sz="1600" dirty="0"/>
          </a:p>
        </p:txBody>
      </p:sp>
      <p:sp>
        <p:nvSpPr>
          <p:cNvPr id="29" name="矩形 28"/>
          <p:cNvSpPr/>
          <p:nvPr/>
        </p:nvSpPr>
        <p:spPr>
          <a:xfrm>
            <a:off x="4616523" y="3204294"/>
            <a:ext cx="971741" cy="338554"/>
          </a:xfrm>
          <a:prstGeom prst="rect">
            <a:avLst/>
          </a:prstGeom>
        </p:spPr>
        <p:txBody>
          <a:bodyPr wrap="none">
            <a:spAutoFit/>
          </a:bodyPr>
          <a:lstStyle/>
          <a:p>
            <a:r>
              <a:rPr kumimoji="1" lang="en-US" altLang="zh-CN" sz="1600" dirty="0"/>
              <a:t>Increase</a:t>
            </a:r>
            <a:endParaRPr lang="zh-CN" altLang="en-US" sz="1600" dirty="0"/>
          </a:p>
        </p:txBody>
      </p:sp>
      <p:sp>
        <p:nvSpPr>
          <p:cNvPr id="30" name="矩形 29"/>
          <p:cNvSpPr/>
          <p:nvPr/>
        </p:nvSpPr>
        <p:spPr>
          <a:xfrm>
            <a:off x="3003179" y="3571149"/>
            <a:ext cx="1150764" cy="338554"/>
          </a:xfrm>
          <a:prstGeom prst="rect">
            <a:avLst/>
          </a:prstGeom>
        </p:spPr>
        <p:txBody>
          <a:bodyPr wrap="none">
            <a:spAutoFit/>
          </a:bodyPr>
          <a:lstStyle/>
          <a:p>
            <a:r>
              <a:rPr kumimoji="1" lang="en-US" altLang="zh-CN" sz="1600" dirty="0"/>
              <a:t>Write back</a:t>
            </a:r>
            <a:endParaRPr lang="zh-CN" altLang="en-US" sz="1600" dirty="0"/>
          </a:p>
        </p:txBody>
      </p:sp>
      <p:sp>
        <p:nvSpPr>
          <p:cNvPr id="31" name="矩形 30"/>
          <p:cNvSpPr/>
          <p:nvPr/>
        </p:nvSpPr>
        <p:spPr>
          <a:xfrm>
            <a:off x="4547886" y="3571149"/>
            <a:ext cx="1150764" cy="338554"/>
          </a:xfrm>
          <a:prstGeom prst="rect">
            <a:avLst/>
          </a:prstGeom>
        </p:spPr>
        <p:txBody>
          <a:bodyPr wrap="none">
            <a:spAutoFit/>
          </a:bodyPr>
          <a:lstStyle/>
          <a:p>
            <a:r>
              <a:rPr kumimoji="1" lang="en-US" altLang="zh-CN" sz="1600" dirty="0"/>
              <a:t>Write back</a:t>
            </a:r>
            <a:endParaRPr lang="zh-CN" altLang="en-US" sz="1600" dirty="0"/>
          </a:p>
        </p:txBody>
      </p:sp>
      <p:sp>
        <p:nvSpPr>
          <p:cNvPr id="32" name="矩形 31"/>
          <p:cNvSpPr/>
          <p:nvPr/>
        </p:nvSpPr>
        <p:spPr>
          <a:xfrm>
            <a:off x="2478426" y="3969789"/>
            <a:ext cx="1972015" cy="338554"/>
          </a:xfrm>
          <a:prstGeom prst="rect">
            <a:avLst/>
          </a:prstGeom>
        </p:spPr>
        <p:txBody>
          <a:bodyPr wrap="none">
            <a:spAutoFit/>
          </a:bodyPr>
          <a:lstStyle/>
          <a:p>
            <a:r>
              <a:rPr kumimoji="1" lang="en-US" altLang="zh-CN" sz="1600" dirty="0">
                <a:highlight>
                  <a:srgbClr val="FFFF00"/>
                </a:highlight>
              </a:rPr>
              <a:t>Release(lock[</a:t>
            </a:r>
            <a:r>
              <a:rPr kumimoji="1" lang="en-US" altLang="zh-CN" sz="1600" dirty="0" err="1">
                <a:highlight>
                  <a:srgbClr val="FFFF00"/>
                </a:highlight>
              </a:rPr>
              <a:t>alice</a:t>
            </a:r>
            <a:r>
              <a:rPr kumimoji="1" lang="en-US" altLang="zh-CN" sz="1600" dirty="0">
                <a:highlight>
                  <a:srgbClr val="FFFF00"/>
                </a:highlight>
              </a:rPr>
              <a:t>])</a:t>
            </a:r>
            <a:endParaRPr lang="zh-CN" altLang="en-US" sz="1600" dirty="0">
              <a:highlight>
                <a:srgbClr val="FFFF00"/>
              </a:highlight>
            </a:endParaRPr>
          </a:p>
        </p:txBody>
      </p:sp>
      <p:sp>
        <p:nvSpPr>
          <p:cNvPr id="33" name="矩形 32"/>
          <p:cNvSpPr/>
          <p:nvPr/>
        </p:nvSpPr>
        <p:spPr>
          <a:xfrm>
            <a:off x="4349213" y="3962623"/>
            <a:ext cx="1893467" cy="338554"/>
          </a:xfrm>
          <a:prstGeom prst="rect">
            <a:avLst/>
          </a:prstGeom>
        </p:spPr>
        <p:txBody>
          <a:bodyPr wrap="none">
            <a:spAutoFit/>
          </a:bodyPr>
          <a:lstStyle/>
          <a:p>
            <a:r>
              <a:rPr kumimoji="1" lang="en-US" altLang="zh-CN" sz="1600" dirty="0">
                <a:highlight>
                  <a:srgbClr val="FFFF00"/>
                </a:highlight>
              </a:rPr>
              <a:t>Release(lock[bob])</a:t>
            </a:r>
            <a:endParaRPr lang="zh-CN" altLang="en-US" sz="1600" dirty="0">
              <a:highlight>
                <a:srgbClr val="FFFF00"/>
              </a:highlight>
            </a:endParaRPr>
          </a:p>
        </p:txBody>
      </p:sp>
      <p:sp>
        <p:nvSpPr>
          <p:cNvPr id="34" name="矩形 33"/>
          <p:cNvSpPr/>
          <p:nvPr/>
        </p:nvSpPr>
        <p:spPr>
          <a:xfrm>
            <a:off x="6456959" y="2794850"/>
            <a:ext cx="220208" cy="338169"/>
          </a:xfrm>
          <a:prstGeom prst="rect">
            <a:avLst/>
          </a:prstGeom>
        </p:spPr>
        <p:txBody>
          <a:bodyPr wrap="square">
            <a:spAutoFit/>
          </a:bodyPr>
          <a:lstStyle/>
          <a:p>
            <a:r>
              <a:rPr kumimoji="1" lang="en-US" altLang="zh-CN" sz="1600" dirty="0"/>
              <a:t>0</a:t>
            </a:r>
            <a:endParaRPr lang="zh-CN" altLang="en-US" sz="1600" dirty="0"/>
          </a:p>
        </p:txBody>
      </p:sp>
      <p:sp>
        <p:nvSpPr>
          <p:cNvPr id="35" name="矩形 34"/>
          <p:cNvSpPr/>
          <p:nvPr/>
        </p:nvSpPr>
        <p:spPr>
          <a:xfrm>
            <a:off x="7999195" y="2794465"/>
            <a:ext cx="220208" cy="338169"/>
          </a:xfrm>
          <a:prstGeom prst="rect">
            <a:avLst/>
          </a:prstGeom>
        </p:spPr>
        <p:txBody>
          <a:bodyPr wrap="square">
            <a:spAutoFit/>
          </a:bodyPr>
          <a:lstStyle/>
          <a:p>
            <a:r>
              <a:rPr kumimoji="1" lang="en-US" altLang="zh-CN" sz="1600" dirty="0"/>
              <a:t>0</a:t>
            </a:r>
            <a:endParaRPr lang="zh-CN" altLang="en-US" sz="1600" dirty="0"/>
          </a:p>
        </p:txBody>
      </p:sp>
      <p:sp>
        <p:nvSpPr>
          <p:cNvPr id="36" name="矩形 35"/>
          <p:cNvSpPr/>
          <p:nvPr/>
        </p:nvSpPr>
        <p:spPr>
          <a:xfrm>
            <a:off x="6456959" y="3120849"/>
            <a:ext cx="220208" cy="338169"/>
          </a:xfrm>
          <a:prstGeom prst="rect">
            <a:avLst/>
          </a:prstGeom>
        </p:spPr>
        <p:txBody>
          <a:bodyPr wrap="square">
            <a:spAutoFit/>
          </a:bodyPr>
          <a:lstStyle/>
          <a:p>
            <a:r>
              <a:rPr kumimoji="1" lang="en-US" altLang="zh-CN" sz="1600" dirty="0"/>
              <a:t>0</a:t>
            </a:r>
            <a:endParaRPr lang="zh-CN" altLang="en-US" sz="1600" dirty="0"/>
          </a:p>
        </p:txBody>
      </p:sp>
      <p:sp>
        <p:nvSpPr>
          <p:cNvPr id="37" name="矩形 36"/>
          <p:cNvSpPr/>
          <p:nvPr/>
        </p:nvSpPr>
        <p:spPr>
          <a:xfrm>
            <a:off x="7999195" y="3120464"/>
            <a:ext cx="220208" cy="338169"/>
          </a:xfrm>
          <a:prstGeom prst="rect">
            <a:avLst/>
          </a:prstGeom>
        </p:spPr>
        <p:txBody>
          <a:bodyPr wrap="square">
            <a:spAutoFit/>
          </a:bodyPr>
          <a:lstStyle/>
          <a:p>
            <a:r>
              <a:rPr kumimoji="1" lang="en-US" altLang="zh-CN" sz="1600" dirty="0"/>
              <a:t>0</a:t>
            </a:r>
            <a:endParaRPr lang="zh-CN" altLang="en-US" sz="1600" dirty="0"/>
          </a:p>
        </p:txBody>
      </p:sp>
      <p:sp>
        <p:nvSpPr>
          <p:cNvPr id="38" name="矩形 37"/>
          <p:cNvSpPr/>
          <p:nvPr/>
        </p:nvSpPr>
        <p:spPr>
          <a:xfrm>
            <a:off x="6454488" y="3571149"/>
            <a:ext cx="444071" cy="338554"/>
          </a:xfrm>
          <a:prstGeom prst="rect">
            <a:avLst/>
          </a:prstGeom>
        </p:spPr>
        <p:txBody>
          <a:bodyPr wrap="square">
            <a:spAutoFit/>
          </a:bodyPr>
          <a:lstStyle/>
          <a:p>
            <a:r>
              <a:rPr kumimoji="1" lang="en-US" altLang="zh-CN" sz="1600" dirty="0"/>
              <a:t>10</a:t>
            </a:r>
            <a:endParaRPr lang="zh-CN" altLang="en-US" sz="1600" dirty="0"/>
          </a:p>
        </p:txBody>
      </p:sp>
      <p:sp>
        <p:nvSpPr>
          <p:cNvPr id="40" name="矩形 39"/>
          <p:cNvSpPr/>
          <p:nvPr/>
        </p:nvSpPr>
        <p:spPr>
          <a:xfrm>
            <a:off x="7956376" y="3571149"/>
            <a:ext cx="444071" cy="338554"/>
          </a:xfrm>
          <a:prstGeom prst="rect">
            <a:avLst/>
          </a:prstGeom>
        </p:spPr>
        <p:txBody>
          <a:bodyPr wrap="square">
            <a:spAutoFit/>
          </a:bodyPr>
          <a:lstStyle/>
          <a:p>
            <a:r>
              <a:rPr kumimoji="1" lang="en-US" altLang="zh-CN" sz="1600" dirty="0"/>
              <a:t>10</a:t>
            </a:r>
            <a:endParaRPr lang="zh-CN" altLang="en-US" sz="1600" dirty="0"/>
          </a:p>
        </p:txBody>
      </p:sp>
      <p:sp>
        <p:nvSpPr>
          <p:cNvPr id="41" name="矩形 40"/>
          <p:cNvSpPr/>
          <p:nvPr/>
        </p:nvSpPr>
        <p:spPr>
          <a:xfrm>
            <a:off x="6454488" y="3896763"/>
            <a:ext cx="444071" cy="338554"/>
          </a:xfrm>
          <a:prstGeom prst="rect">
            <a:avLst/>
          </a:prstGeom>
        </p:spPr>
        <p:txBody>
          <a:bodyPr wrap="square">
            <a:spAutoFit/>
          </a:bodyPr>
          <a:lstStyle/>
          <a:p>
            <a:r>
              <a:rPr kumimoji="1" lang="en-US" altLang="zh-CN" sz="1600" dirty="0"/>
              <a:t>10</a:t>
            </a:r>
            <a:endParaRPr lang="zh-CN" altLang="en-US" sz="1600" dirty="0"/>
          </a:p>
        </p:txBody>
      </p:sp>
      <p:sp>
        <p:nvSpPr>
          <p:cNvPr id="42" name="矩形 41"/>
          <p:cNvSpPr/>
          <p:nvPr/>
        </p:nvSpPr>
        <p:spPr>
          <a:xfrm>
            <a:off x="7956376" y="3896763"/>
            <a:ext cx="444071" cy="338554"/>
          </a:xfrm>
          <a:prstGeom prst="rect">
            <a:avLst/>
          </a:prstGeom>
        </p:spPr>
        <p:txBody>
          <a:bodyPr wrap="square">
            <a:spAutoFit/>
          </a:bodyPr>
          <a:lstStyle/>
          <a:p>
            <a:r>
              <a:rPr kumimoji="1" lang="en-US" altLang="zh-CN" sz="1600" dirty="0"/>
              <a:t>10</a:t>
            </a:r>
            <a:endParaRPr lang="zh-CN" altLang="en-US" sz="1600" dirty="0"/>
          </a:p>
        </p:txBody>
      </p:sp>
      <p:sp>
        <p:nvSpPr>
          <p:cNvPr id="43" name="Rectangle 4"/>
          <p:cNvSpPr/>
          <p:nvPr/>
        </p:nvSpPr>
        <p:spPr>
          <a:xfrm>
            <a:off x="3707969" y="4694622"/>
            <a:ext cx="3981361" cy="312420"/>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Two deposits can run concurrently!</a:t>
            </a:r>
            <a:endParaRPr lang="en-US" altLang="zh-CN" dirty="0">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cxnSp>
        <p:nvCxnSpPr>
          <p:cNvPr id="45" name="直线箭头连接符 44"/>
          <p:cNvCxnSpPr/>
          <p:nvPr/>
        </p:nvCxnSpPr>
        <p:spPr>
          <a:xfrm flipH="1">
            <a:off x="5954680" y="3001516"/>
            <a:ext cx="288000" cy="0"/>
          </a:xfrm>
          <a:prstGeom prst="straightConnector1">
            <a:avLst/>
          </a:prstGeom>
          <a:ln w="1524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线箭头连接符 45"/>
          <p:cNvCxnSpPr/>
          <p:nvPr/>
        </p:nvCxnSpPr>
        <p:spPr>
          <a:xfrm flipH="1">
            <a:off x="5954680" y="3721596"/>
            <a:ext cx="288000" cy="0"/>
          </a:xfrm>
          <a:prstGeom prst="straightConnector1">
            <a:avLst/>
          </a:prstGeom>
          <a:ln w="1524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7739956" y="4585692"/>
            <a:ext cx="444071" cy="461665"/>
          </a:xfrm>
          <a:prstGeom prst="rect">
            <a:avLst/>
          </a:prstGeom>
          <a:noFill/>
        </p:spPr>
        <p:txBody>
          <a:bodyPr wrap="square">
            <a:spAutoFit/>
          </a:bodyPr>
          <a:lstStyle/>
          <a:p>
            <a:r>
              <a:rPr lang="zh-CN" altLang="en-US" sz="2400" dirty="0"/>
              <a:t>👍</a:t>
            </a:r>
            <a:endParaRPr lang="zh-CN" alt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2840" y="228866"/>
            <a:ext cx="8383960" cy="900442"/>
          </a:xfrm>
        </p:spPr>
        <p:txBody>
          <a:bodyPr/>
          <a:lstStyle/>
          <a:p>
            <a:r>
              <a:rPr kumimoji="1" lang="en-US" altLang="zh-CN" b="0" dirty="0"/>
              <a:t>Use locking to achieve before-or-after: </a:t>
            </a:r>
            <a:r>
              <a:rPr kumimoji="1" lang="en-US" altLang="zh-CN" dirty="0"/>
              <a:t>fine-grained locking</a:t>
            </a:r>
            <a:endParaRPr kumimoji="1" lang="zh-CN" altLang="en-US" dirty="0"/>
          </a:p>
        </p:txBody>
      </p:sp>
      <p:sp>
        <p:nvSpPr>
          <p:cNvPr id="3" name="内容占位符 2"/>
          <p:cNvSpPr>
            <a:spLocks noGrp="1"/>
          </p:cNvSpPr>
          <p:nvPr>
            <p:ph idx="1"/>
          </p:nvPr>
        </p:nvSpPr>
        <p:spPr>
          <a:xfrm>
            <a:off x="302840" y="1129308"/>
            <a:ext cx="4520033" cy="3771636"/>
          </a:xfrm>
        </p:spPr>
        <p:txBody>
          <a:bodyPr/>
          <a:lstStyle/>
          <a:p>
            <a:r>
              <a:rPr kumimoji="1" lang="en-US" altLang="zh-CN" dirty="0"/>
              <a:t>Fine-grained locking: </a:t>
            </a:r>
            <a:endParaRPr kumimoji="1" lang="en-US" altLang="zh-CN" dirty="0"/>
          </a:p>
          <a:p>
            <a:pPr lvl="1"/>
            <a:r>
              <a:rPr kumimoji="1" lang="en-US" altLang="zh-CN" dirty="0"/>
              <a:t>Each data record has one lock</a:t>
            </a:r>
            <a:endParaRPr kumimoji="1" lang="en-US" altLang="zh-CN" dirty="0"/>
          </a:p>
          <a:p>
            <a:pPr lvl="1"/>
            <a:r>
              <a:rPr kumimoji="1" lang="en-US" altLang="zh-CN" dirty="0"/>
              <a:t>E.g., a lock for Alice &amp; a lock for Bob</a:t>
            </a:r>
            <a:endParaRPr kumimoji="1" lang="en-US" altLang="zh-CN" dirty="0"/>
          </a:p>
          <a:p>
            <a:r>
              <a:rPr kumimoji="1" lang="en-US" altLang="zh-CN" dirty="0"/>
              <a:t>Lock acquire rule: </a:t>
            </a:r>
            <a:endParaRPr kumimoji="1" lang="en-US" altLang="zh-CN" dirty="0"/>
          </a:p>
          <a:p>
            <a:pPr lvl="1"/>
            <a:r>
              <a:rPr kumimoji="1" lang="en-US" altLang="zh-CN" dirty="0"/>
              <a:t>The action must acquire the account lock before access it, and releases it after the data access finishes </a:t>
            </a:r>
            <a:endParaRPr kumimoji="1" lang="en-US" altLang="zh-CN" dirty="0"/>
          </a:p>
          <a:p>
            <a:pPr lvl="1"/>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6169634" y="941158"/>
            <a:ext cx="708644" cy="708644"/>
          </a:xfrm>
          <a:prstGeom prst="rect">
            <a:avLst/>
          </a:prstGeom>
        </p:spPr>
      </p:pic>
      <p:pic>
        <p:nvPicPr>
          <p:cNvPr id="6" name="图片 5"/>
          <p:cNvPicPr>
            <a:picLocks noChangeAspect="1"/>
          </p:cNvPicPr>
          <p:nvPr/>
        </p:nvPicPr>
        <p:blipFill>
          <a:blip r:embed="rId2"/>
          <a:stretch>
            <a:fillRect/>
          </a:stretch>
        </p:blipFill>
        <p:spPr>
          <a:xfrm>
            <a:off x="7215266" y="941158"/>
            <a:ext cx="708644" cy="708644"/>
          </a:xfrm>
          <a:prstGeom prst="rect">
            <a:avLst/>
          </a:prstGeom>
        </p:spPr>
      </p:pic>
      <p:sp>
        <p:nvSpPr>
          <p:cNvPr id="7" name="矩形 6"/>
          <p:cNvSpPr/>
          <p:nvPr/>
        </p:nvSpPr>
        <p:spPr>
          <a:xfrm>
            <a:off x="8084869" y="941158"/>
            <a:ext cx="595035" cy="584775"/>
          </a:xfrm>
          <a:prstGeom prst="rect">
            <a:avLst/>
          </a:prstGeom>
        </p:spPr>
        <p:txBody>
          <a:bodyPr wrap="none">
            <a:spAutoFit/>
          </a:bodyPr>
          <a:lstStyle/>
          <a:p>
            <a:r>
              <a:rPr kumimoji="1" lang="en-US" altLang="zh-CN" sz="3200" dirty="0"/>
              <a:t>…</a:t>
            </a:r>
            <a:endParaRPr lang="zh-CN" altLang="en-US" sz="3200" dirty="0"/>
          </a:p>
        </p:txBody>
      </p:sp>
      <p:sp>
        <p:nvSpPr>
          <p:cNvPr id="8" name="矩形 7"/>
          <p:cNvSpPr/>
          <p:nvPr/>
        </p:nvSpPr>
        <p:spPr>
          <a:xfrm>
            <a:off x="5933288" y="1668938"/>
            <a:ext cx="1069524" cy="369332"/>
          </a:xfrm>
          <a:prstGeom prst="rect">
            <a:avLst/>
          </a:prstGeom>
        </p:spPr>
        <p:txBody>
          <a:bodyPr wrap="none">
            <a:spAutoFit/>
          </a:bodyPr>
          <a:lstStyle/>
          <a:p>
            <a:r>
              <a:rPr kumimoji="1" lang="en-US" altLang="zh-CN" dirty="0"/>
              <a:t>Alice: 0¥</a:t>
            </a:r>
            <a:endParaRPr lang="zh-CN" altLang="en-US" dirty="0"/>
          </a:p>
        </p:txBody>
      </p:sp>
      <p:sp>
        <p:nvSpPr>
          <p:cNvPr id="9" name="矩形 8"/>
          <p:cNvSpPr/>
          <p:nvPr/>
        </p:nvSpPr>
        <p:spPr>
          <a:xfrm>
            <a:off x="7128096" y="1649802"/>
            <a:ext cx="979755" cy="369332"/>
          </a:xfrm>
          <a:prstGeom prst="rect">
            <a:avLst/>
          </a:prstGeom>
        </p:spPr>
        <p:txBody>
          <a:bodyPr wrap="none">
            <a:spAutoFit/>
          </a:bodyPr>
          <a:lstStyle/>
          <a:p>
            <a:r>
              <a:rPr kumimoji="1" lang="en-US" altLang="zh-CN" dirty="0"/>
              <a:t>Bob: 0¥</a:t>
            </a:r>
            <a:endParaRPr lang="zh-CN" altLang="en-US" dirty="0"/>
          </a:p>
        </p:txBody>
      </p:sp>
      <p:sp>
        <p:nvSpPr>
          <p:cNvPr id="10" name="矩形 9"/>
          <p:cNvSpPr/>
          <p:nvPr/>
        </p:nvSpPr>
        <p:spPr>
          <a:xfrm>
            <a:off x="4828249" y="1668938"/>
            <a:ext cx="1197764" cy="369332"/>
          </a:xfrm>
          <a:prstGeom prst="rect">
            <a:avLst/>
          </a:prstGeom>
        </p:spPr>
        <p:txBody>
          <a:bodyPr wrap="none">
            <a:spAutoFit/>
          </a:bodyPr>
          <a:lstStyle/>
          <a:p>
            <a:r>
              <a:rPr lang="is-IS" altLang="zh-CN" dirty="0">
                <a:solidFill>
                  <a:prstClr val="black"/>
                </a:solidFill>
                <a:latin typeface="Consolas" panose="020B0609020204030204" pitchFamily="49" charset="0"/>
                <a:ea typeface="楷体" panose="02010609060101010101" charset="-122"/>
                <a:cs typeface="Courier"/>
              </a:rPr>
              <a:t>Bank = [</a:t>
            </a:r>
            <a:endParaRPr lang="zh-CN" altLang="en-US" dirty="0"/>
          </a:p>
        </p:txBody>
      </p:sp>
      <p:sp>
        <p:nvSpPr>
          <p:cNvPr id="11" name="矩形 10"/>
          <p:cNvSpPr/>
          <p:nvPr/>
        </p:nvSpPr>
        <p:spPr>
          <a:xfrm>
            <a:off x="4822873" y="2191313"/>
            <a:ext cx="1197764" cy="369332"/>
          </a:xfrm>
          <a:prstGeom prst="rect">
            <a:avLst/>
          </a:prstGeom>
        </p:spPr>
        <p:txBody>
          <a:bodyPr wrap="none">
            <a:spAutoFit/>
          </a:bodyPr>
          <a:lstStyle/>
          <a:p>
            <a:r>
              <a:rPr lang="is-IS" altLang="zh-CN" dirty="0">
                <a:solidFill>
                  <a:prstClr val="black"/>
                </a:solidFill>
                <a:latin typeface="Consolas" panose="020B0609020204030204" pitchFamily="49" charset="0"/>
                <a:ea typeface="楷体" panose="02010609060101010101" charset="-122"/>
                <a:cs typeface="Courier"/>
              </a:rPr>
              <a:t>Lock = [</a:t>
            </a:r>
            <a:endParaRPr lang="zh-CN" altLang="en-US" dirty="0"/>
          </a:p>
        </p:txBody>
      </p:sp>
      <p:pic>
        <p:nvPicPr>
          <p:cNvPr id="12" name="图片 11"/>
          <p:cNvPicPr>
            <a:picLocks noChangeAspect="1"/>
          </p:cNvPicPr>
          <p:nvPr/>
        </p:nvPicPr>
        <p:blipFill>
          <a:blip r:embed="rId3"/>
          <a:stretch>
            <a:fillRect/>
          </a:stretch>
        </p:blipFill>
        <p:spPr>
          <a:xfrm>
            <a:off x="6252442" y="2189432"/>
            <a:ext cx="431216" cy="431216"/>
          </a:xfrm>
          <a:prstGeom prst="rect">
            <a:avLst/>
          </a:prstGeom>
        </p:spPr>
      </p:pic>
      <p:pic>
        <p:nvPicPr>
          <p:cNvPr id="13" name="图片 12"/>
          <p:cNvPicPr>
            <a:picLocks noChangeAspect="1"/>
          </p:cNvPicPr>
          <p:nvPr/>
        </p:nvPicPr>
        <p:blipFill>
          <a:blip r:embed="rId3"/>
          <a:stretch>
            <a:fillRect/>
          </a:stretch>
        </p:blipFill>
        <p:spPr>
          <a:xfrm>
            <a:off x="7353980" y="2200610"/>
            <a:ext cx="431216" cy="431216"/>
          </a:xfrm>
          <a:prstGeom prst="rect">
            <a:avLst/>
          </a:prstGeom>
        </p:spPr>
      </p:pic>
      <p:sp>
        <p:nvSpPr>
          <p:cNvPr id="18" name="Rectangle 4"/>
          <p:cNvSpPr/>
          <p:nvPr/>
        </p:nvSpPr>
        <p:spPr>
          <a:xfrm>
            <a:off x="1440233" y="4296762"/>
            <a:ext cx="6097546" cy="774065"/>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sz="24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Question: can fine-grained locking avoids all the race conditions?</a:t>
            </a:r>
            <a:r>
              <a:rPr lang="en-US" altLang="zh-CN" sz="2400" dirty="0">
                <a:solidFill>
                  <a:prstClr val="black"/>
                </a:solidFill>
                <a:latin typeface="Eras Medium ITC" pitchFamily="34" charset="0"/>
                <a:ea typeface="Verdana" panose="020B0604030504040204" pitchFamily="34" charset="0"/>
                <a:cs typeface="Verdana" panose="020B0604030504040204" pitchFamily="34" charset="0"/>
              </a:rPr>
              <a:t> </a:t>
            </a:r>
            <a:endParaRPr lang="en-US" altLang="zh-CN" sz="2400" dirty="0">
              <a:solidFill>
                <a:prstClr val="black"/>
              </a:solidFill>
              <a:latin typeface="Eras Medium ITC" pitchFamily="34" charset="0"/>
              <a:ea typeface="Verdana" panose="020B0604030504040204" pitchFamily="34" charset="0"/>
              <a:cs typeface="Verdana" panose="020B060403050404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Another example: </a:t>
            </a:r>
            <a:r>
              <a:rPr kumimoji="1" lang="en-US" altLang="zh-CN" b="0" dirty="0"/>
              <a:t>multiple records</a:t>
            </a:r>
            <a:endParaRPr kumimoji="1" lang="zh-CN" altLang="en-US" b="0" dirty="0"/>
          </a:p>
        </p:txBody>
      </p:sp>
      <p:sp>
        <p:nvSpPr>
          <p:cNvPr id="3" name="内容占位符 2"/>
          <p:cNvSpPr>
            <a:spLocks noGrp="1"/>
          </p:cNvSpPr>
          <p:nvPr>
            <p:ph idx="1"/>
          </p:nvPr>
        </p:nvSpPr>
        <p:spPr>
          <a:xfrm>
            <a:off x="302840" y="1129308"/>
            <a:ext cx="8229600" cy="646565"/>
          </a:xfrm>
        </p:spPr>
        <p:txBody>
          <a:bodyPr/>
          <a:lstStyle/>
          <a:p>
            <a:r>
              <a:rPr kumimoji="1" lang="en-US" altLang="zh-CN" b="0" dirty="0"/>
              <a:t>Transfer + Audit for the bank application</a:t>
            </a:r>
            <a:endParaRPr kumimoji="1" lang="zh-CN" altLang="en-US"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6474047" y="372721"/>
            <a:ext cx="708644" cy="708644"/>
          </a:xfrm>
          <a:prstGeom prst="rect">
            <a:avLst/>
          </a:prstGeom>
        </p:spPr>
      </p:pic>
      <p:pic>
        <p:nvPicPr>
          <p:cNvPr id="6" name="图片 5"/>
          <p:cNvPicPr>
            <a:picLocks noChangeAspect="1"/>
          </p:cNvPicPr>
          <p:nvPr/>
        </p:nvPicPr>
        <p:blipFill>
          <a:blip r:embed="rId2"/>
          <a:stretch>
            <a:fillRect/>
          </a:stretch>
        </p:blipFill>
        <p:spPr>
          <a:xfrm>
            <a:off x="7519679" y="372721"/>
            <a:ext cx="708644" cy="708644"/>
          </a:xfrm>
          <a:prstGeom prst="rect">
            <a:avLst/>
          </a:prstGeom>
        </p:spPr>
      </p:pic>
      <p:sp>
        <p:nvSpPr>
          <p:cNvPr id="7" name="矩形 6"/>
          <p:cNvSpPr/>
          <p:nvPr/>
        </p:nvSpPr>
        <p:spPr>
          <a:xfrm>
            <a:off x="8389282" y="372721"/>
            <a:ext cx="595035" cy="584775"/>
          </a:xfrm>
          <a:prstGeom prst="rect">
            <a:avLst/>
          </a:prstGeom>
        </p:spPr>
        <p:txBody>
          <a:bodyPr wrap="none">
            <a:spAutoFit/>
          </a:bodyPr>
          <a:lstStyle/>
          <a:p>
            <a:r>
              <a:rPr kumimoji="1" lang="en-US" altLang="zh-CN" sz="3200" dirty="0"/>
              <a:t>…</a:t>
            </a:r>
            <a:endParaRPr lang="zh-CN" altLang="en-US" sz="3200" dirty="0"/>
          </a:p>
        </p:txBody>
      </p:sp>
      <p:sp>
        <p:nvSpPr>
          <p:cNvPr id="8" name="矩形 7"/>
          <p:cNvSpPr/>
          <p:nvPr/>
        </p:nvSpPr>
        <p:spPr>
          <a:xfrm>
            <a:off x="6106505" y="1096242"/>
            <a:ext cx="1197764" cy="369332"/>
          </a:xfrm>
          <a:prstGeom prst="rect">
            <a:avLst/>
          </a:prstGeom>
        </p:spPr>
        <p:txBody>
          <a:bodyPr wrap="none">
            <a:spAutoFit/>
          </a:bodyPr>
          <a:lstStyle/>
          <a:p>
            <a:r>
              <a:rPr kumimoji="1" lang="en-US" altLang="zh-CN" dirty="0"/>
              <a:t>Alice: 10¥</a:t>
            </a:r>
            <a:endParaRPr lang="zh-CN" altLang="en-US" dirty="0"/>
          </a:p>
        </p:txBody>
      </p:sp>
      <p:sp>
        <p:nvSpPr>
          <p:cNvPr id="9" name="矩形 8"/>
          <p:cNvSpPr/>
          <p:nvPr/>
        </p:nvSpPr>
        <p:spPr>
          <a:xfrm>
            <a:off x="7432509" y="1081365"/>
            <a:ext cx="1107996" cy="369332"/>
          </a:xfrm>
          <a:prstGeom prst="rect">
            <a:avLst/>
          </a:prstGeom>
        </p:spPr>
        <p:txBody>
          <a:bodyPr wrap="none">
            <a:spAutoFit/>
          </a:bodyPr>
          <a:lstStyle/>
          <a:p>
            <a:r>
              <a:rPr kumimoji="1" lang="en-US" altLang="zh-CN" dirty="0"/>
              <a:t>Bob: 10¥</a:t>
            </a:r>
            <a:endParaRPr lang="zh-CN" altLang="en-US" dirty="0"/>
          </a:p>
        </p:txBody>
      </p:sp>
      <p:pic>
        <p:nvPicPr>
          <p:cNvPr id="12" name="图片 11"/>
          <p:cNvPicPr>
            <a:picLocks noChangeAspect="1"/>
          </p:cNvPicPr>
          <p:nvPr/>
        </p:nvPicPr>
        <p:blipFill>
          <a:blip r:embed="rId3"/>
          <a:stretch>
            <a:fillRect/>
          </a:stretch>
        </p:blipFill>
        <p:spPr>
          <a:xfrm>
            <a:off x="6556855" y="1620995"/>
            <a:ext cx="431216" cy="431216"/>
          </a:xfrm>
          <a:prstGeom prst="rect">
            <a:avLst/>
          </a:prstGeom>
        </p:spPr>
      </p:pic>
      <p:pic>
        <p:nvPicPr>
          <p:cNvPr id="13" name="图片 12"/>
          <p:cNvPicPr>
            <a:picLocks noChangeAspect="1"/>
          </p:cNvPicPr>
          <p:nvPr/>
        </p:nvPicPr>
        <p:blipFill>
          <a:blip r:embed="rId3"/>
          <a:stretch>
            <a:fillRect/>
          </a:stretch>
        </p:blipFill>
        <p:spPr>
          <a:xfrm>
            <a:off x="7658393" y="1632173"/>
            <a:ext cx="431216" cy="431216"/>
          </a:xfrm>
          <a:prstGeom prst="rect">
            <a:avLst/>
          </a:prstGeom>
        </p:spPr>
      </p:pic>
      <p:sp>
        <p:nvSpPr>
          <p:cNvPr id="14" name="矩形 13"/>
          <p:cNvSpPr/>
          <p:nvPr/>
        </p:nvSpPr>
        <p:spPr>
          <a:xfrm>
            <a:off x="302840" y="2388564"/>
            <a:ext cx="4554616" cy="2031325"/>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Transfer(bank, locks, a, b, amt):</a:t>
            </a:r>
            <a:endParaRPr lang="en-US" altLang="zh-CN" dirty="0">
              <a:solidFill>
                <a:prstClr val="black"/>
              </a:solidFill>
              <a:latin typeface="Consolas" panose="020B0609020204030204" pitchFamily="49" charset="0"/>
              <a:ea typeface="楷体" panose="02010609060101010101" charset="-122"/>
              <a:cs typeface="Courier"/>
            </a:endParaRPr>
          </a:p>
          <a:p>
            <a:r>
              <a:rPr lang="en-US" altLang="zh-CN" dirty="0">
                <a:solidFill>
                  <a:prstClr val="black"/>
                </a:solidFill>
                <a:latin typeface="Consolas" panose="020B0609020204030204" pitchFamily="49" charset="0"/>
                <a:ea typeface="楷体" panose="02010609060101010101" charset="-122"/>
                <a:cs typeface="Courier"/>
              </a:rPr>
              <a:t>    </a:t>
            </a:r>
            <a:r>
              <a:rPr lang="en-US" altLang="zh-CN" dirty="0">
                <a:solidFill>
                  <a:prstClr val="black"/>
                </a:solidFill>
                <a:highlight>
                  <a:srgbClr val="FFFF00"/>
                </a:highlight>
                <a:latin typeface="Consolas" panose="020B0609020204030204" pitchFamily="49" charset="0"/>
                <a:ea typeface="楷体" panose="02010609060101010101" charset="-122"/>
                <a:cs typeface="Courier"/>
              </a:rPr>
              <a:t>Acquire(lock[b])</a:t>
            </a:r>
            <a:endParaRPr lang="en-US" altLang="zh-CN" dirty="0">
              <a:solidFill>
                <a:prstClr val="black"/>
              </a:solidFill>
              <a:highlight>
                <a:srgbClr val="FFFF00"/>
              </a:highlight>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bank[b] += amt</a:t>
            </a:r>
            <a:endParaRPr lang="is-I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a:t>
            </a:r>
            <a:r>
              <a:rPr lang="is-IS" altLang="zh-CN" dirty="0">
                <a:solidFill>
                  <a:prstClr val="black"/>
                </a:solidFill>
                <a:highlight>
                  <a:srgbClr val="FFFF00"/>
                </a:highlight>
                <a:latin typeface="Consolas" panose="020B0609020204030204" pitchFamily="49" charset="0"/>
                <a:ea typeface="楷体" panose="02010609060101010101" charset="-122"/>
                <a:cs typeface="Courier"/>
              </a:rPr>
              <a:t>Release(lock[b])</a:t>
            </a:r>
            <a:endParaRPr lang="is-IS" altLang="zh-CN" dirty="0">
              <a:solidFill>
                <a:prstClr val="black"/>
              </a:solidFill>
              <a:highlight>
                <a:srgbClr val="FFFF00"/>
              </a:highlight>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a:t>
            </a:r>
            <a:r>
              <a:rPr lang="is-IS" altLang="zh-CN" dirty="0">
                <a:solidFill>
                  <a:prstClr val="black"/>
                </a:solidFill>
                <a:highlight>
                  <a:srgbClr val="FFFF00"/>
                </a:highlight>
                <a:latin typeface="Consolas" panose="020B0609020204030204" pitchFamily="49" charset="0"/>
                <a:ea typeface="楷体" panose="02010609060101010101" charset="-122"/>
                <a:cs typeface="Courier"/>
              </a:rPr>
              <a:t>Acquire(lock[a])</a:t>
            </a:r>
            <a:endParaRPr lang="is-IS" altLang="zh-CN" dirty="0">
              <a:solidFill>
                <a:prstClr val="black"/>
              </a:solidFill>
              <a:highlight>
                <a:srgbClr val="FFFF00"/>
              </a:highlight>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 -= amt</a:t>
            </a:r>
            <a:endParaRPr lang="is-I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a:t>
            </a:r>
            <a:r>
              <a:rPr lang="is-IS" altLang="zh-CN" dirty="0">
                <a:solidFill>
                  <a:prstClr val="black"/>
                </a:solidFill>
                <a:highlight>
                  <a:srgbClr val="FFFF00"/>
                </a:highlight>
                <a:latin typeface="Consolas" panose="020B0609020204030204" pitchFamily="49" charset="0"/>
                <a:ea typeface="楷体" panose="02010609060101010101" charset="-122"/>
                <a:cs typeface="Courier"/>
              </a:rPr>
              <a:t>Release(lock[a])</a:t>
            </a:r>
            <a:endParaRPr lang="is-IS" altLang="zh-CN" dirty="0">
              <a:solidFill>
                <a:prstClr val="black"/>
              </a:solidFill>
              <a:highlight>
                <a:srgbClr val="FFFF00"/>
              </a:highlight>
              <a:latin typeface="Consolas" panose="020B0609020204030204" pitchFamily="49" charset="0"/>
              <a:ea typeface="楷体" panose="02010609060101010101" charset="-122"/>
              <a:cs typeface="Courier"/>
            </a:endParaRPr>
          </a:p>
        </p:txBody>
      </p:sp>
      <p:sp>
        <p:nvSpPr>
          <p:cNvPr id="15" name="矩形 14"/>
          <p:cNvSpPr/>
          <p:nvPr/>
        </p:nvSpPr>
        <p:spPr>
          <a:xfrm>
            <a:off x="5220072" y="2388565"/>
            <a:ext cx="3618512" cy="2031325"/>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Audit(bank):</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sum = 0</a:t>
            </a:r>
            <a:endParaRPr lang="is-I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for acct in bank:</a:t>
            </a:r>
            <a:endParaRPr lang="is-I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a:t>
            </a:r>
            <a:r>
              <a:rPr lang="is-IS" altLang="zh-CN" dirty="0">
                <a:solidFill>
                  <a:prstClr val="black"/>
                </a:solidFill>
                <a:highlight>
                  <a:srgbClr val="FFFF00"/>
                </a:highlight>
                <a:latin typeface="Consolas" panose="020B0609020204030204" pitchFamily="49" charset="0"/>
                <a:ea typeface="楷体" panose="02010609060101010101" charset="-122"/>
                <a:cs typeface="Courier"/>
              </a:rPr>
              <a:t>Acquire(locks[acct])</a:t>
            </a:r>
            <a:endParaRPr lang="is-IS" altLang="zh-CN" dirty="0">
              <a:solidFill>
                <a:prstClr val="black"/>
              </a:solidFill>
              <a:highlight>
                <a:srgbClr val="FFFF00"/>
              </a:highlight>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sum += bank[acct]</a:t>
            </a:r>
            <a:endParaRPr lang="is-I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a:t>
            </a:r>
            <a:r>
              <a:rPr lang="is-IS" altLang="zh-CN" dirty="0">
                <a:solidFill>
                  <a:prstClr val="black"/>
                </a:solidFill>
                <a:highlight>
                  <a:srgbClr val="FFFF00"/>
                </a:highlight>
                <a:latin typeface="Consolas" panose="020B0609020204030204" pitchFamily="49" charset="0"/>
                <a:ea typeface="楷体" panose="02010609060101010101" charset="-122"/>
                <a:cs typeface="Courier"/>
              </a:rPr>
              <a:t>Release(locks[acct])</a:t>
            </a:r>
            <a:endParaRPr lang="is-IS" altLang="zh-CN" dirty="0">
              <a:solidFill>
                <a:prstClr val="black"/>
              </a:solidFill>
              <a:highlight>
                <a:srgbClr val="FFFF00"/>
              </a:highlight>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print(sum)</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10" name="Rectangle 4"/>
          <p:cNvSpPr/>
          <p:nvPr/>
        </p:nvSpPr>
        <p:spPr>
          <a:xfrm>
            <a:off x="1487794" y="4674082"/>
            <a:ext cx="6097546" cy="774065"/>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sz="24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Question: what is the ideal output of Audit? 20</a:t>
            </a:r>
            <a:r>
              <a:rPr lang="zh-CN" altLang="en-US" sz="24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a:t>
            </a:r>
            <a:endParaRPr lang="zh-CN" altLang="en-US" sz="2400" dirty="0">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
        <p:nvSpPr>
          <p:cNvPr id="11" name="文本框 10"/>
          <p:cNvSpPr txBox="1"/>
          <p:nvPr/>
        </p:nvSpPr>
        <p:spPr>
          <a:xfrm>
            <a:off x="3143250" y="2839720"/>
            <a:ext cx="1652270" cy="1168400"/>
          </a:xfrm>
          <a:prstGeom prst="rect">
            <a:avLst/>
          </a:prstGeom>
          <a:noFill/>
        </p:spPr>
        <p:txBody>
          <a:bodyPr wrap="square" rtlCol="0">
            <a:spAutoFit/>
          </a:bodyPr>
          <a:p>
            <a:r>
              <a:rPr lang="zh-CN" altLang="en-US" sz="1400"/>
              <a:t>放锁操作本身也可能是非原子的，并且放锁与获取下一把锁之间的间隙也是可能被并行的。</a:t>
            </a:r>
            <a:endParaRPr lang="zh-CN" altLang="en-US"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Accessing multiple records</a:t>
            </a:r>
            <a:endParaRPr kumimoji="1" lang="zh-CN" altLang="en-US" b="0" dirty="0"/>
          </a:p>
        </p:txBody>
      </p:sp>
      <p:sp>
        <p:nvSpPr>
          <p:cNvPr id="20" name="矩形 19"/>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21" name="矩形 20"/>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22" name="直线箭头连接符 21"/>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graphicFrame>
        <p:nvGraphicFramePr>
          <p:cNvPr id="16" name="表格 29"/>
          <p:cNvGraphicFramePr>
            <a:graphicFrameLocks noGrp="1"/>
          </p:cNvGraphicFramePr>
          <p:nvPr/>
        </p:nvGraphicFramePr>
        <p:xfrm>
          <a:off x="683894" y="1069901"/>
          <a:ext cx="8460425" cy="396240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Accessing multiple records</a:t>
            </a:r>
            <a:endParaRPr kumimoji="1" lang="zh-CN" altLang="en-US" b="0" dirty="0"/>
          </a:p>
        </p:txBody>
      </p:sp>
      <p:sp>
        <p:nvSpPr>
          <p:cNvPr id="20" name="矩形 19"/>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21" name="矩形 20"/>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22" name="直线箭头连接符 21"/>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graphicFrame>
        <p:nvGraphicFramePr>
          <p:cNvPr id="16" name="表格 29"/>
          <p:cNvGraphicFramePr>
            <a:graphicFrameLocks noGrp="1"/>
          </p:cNvGraphicFramePr>
          <p:nvPr/>
        </p:nvGraphicFramePr>
        <p:xfrm>
          <a:off x="683894" y="1069901"/>
          <a:ext cx="8460425" cy="396240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Accessing multiple records</a:t>
            </a:r>
            <a:endParaRPr kumimoji="1" lang="zh-CN" altLang="en-US" b="0" dirty="0"/>
          </a:p>
        </p:txBody>
      </p:sp>
      <p:sp>
        <p:nvSpPr>
          <p:cNvPr id="20" name="矩形 19"/>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21" name="矩形 20"/>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22" name="直线箭头连接符 21"/>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graphicFrame>
        <p:nvGraphicFramePr>
          <p:cNvPr id="16" name="表格 29"/>
          <p:cNvGraphicFramePr>
            <a:graphicFrameLocks noGrp="1"/>
          </p:cNvGraphicFramePr>
          <p:nvPr/>
        </p:nvGraphicFramePr>
        <p:xfrm>
          <a:off x="683894" y="1069901"/>
          <a:ext cx="8460425" cy="396240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Accessing multiple records</a:t>
            </a:r>
            <a:endParaRPr kumimoji="1" lang="zh-CN" altLang="en-US" b="0" dirty="0"/>
          </a:p>
        </p:txBody>
      </p:sp>
      <p:sp>
        <p:nvSpPr>
          <p:cNvPr id="20" name="矩形 19"/>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21" name="矩形 20"/>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22" name="直线箭头连接符 21"/>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graphicFrame>
        <p:nvGraphicFramePr>
          <p:cNvPr id="16" name="表格 29"/>
          <p:cNvGraphicFramePr>
            <a:graphicFrameLocks noGrp="1"/>
          </p:cNvGraphicFramePr>
          <p:nvPr/>
        </p:nvGraphicFramePr>
        <p:xfrm>
          <a:off x="683894" y="1069901"/>
          <a:ext cx="8460425" cy="396240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539750" y="2565400"/>
            <a:ext cx="779403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r>
              <a:rPr lang="en-US" altLang="zh-CN" kern="0" dirty="0">
                <a:solidFill>
                  <a:srgbClr val="BE384B"/>
                </a:solidFill>
                <a:ea typeface="+mn-ea"/>
              </a:rPr>
              <a:t>Consistency can break under </a:t>
            </a:r>
            <a:r>
              <a:rPr lang="en-US" altLang="zh-CN" kern="0" dirty="0">
                <a:solidFill>
                  <a:srgbClr val="BE384B"/>
                </a:solidFill>
                <a:highlight>
                  <a:srgbClr val="FFFF00"/>
                </a:highlight>
                <a:ea typeface="+mn-ea"/>
              </a:rPr>
              <a:t>concurrency</a:t>
            </a:r>
            <a:r>
              <a:rPr lang="en-US" altLang="zh-CN" kern="0" dirty="0">
                <a:solidFill>
                  <a:srgbClr val="BE384B"/>
                </a:solidFill>
                <a:ea typeface="+mn-ea"/>
              </a:rPr>
              <a:t>, even for </a:t>
            </a:r>
            <a:r>
              <a:rPr lang="en-US" altLang="zh-CN" u="sng" kern="0" dirty="0">
                <a:solidFill>
                  <a:srgbClr val="BE384B"/>
                </a:solidFill>
                <a:ea typeface="+mn-ea"/>
              </a:rPr>
              <a:t>the strongest consistency model + all-or-nothing atomicity</a:t>
            </a:r>
            <a:endParaRPr lang="en-US" altLang="zh-CN" u="sng" kern="0" dirty="0">
              <a:solidFill>
                <a:srgbClr val="BE384B"/>
              </a:solidFill>
              <a:ea typeface="+mn-ea"/>
            </a:endParaRPr>
          </a:p>
          <a:p>
            <a:pPr algn="ctr"/>
            <a:endParaRPr lang="en-US" altLang="zh-CN" kern="0" dirty="0">
              <a:solidFill>
                <a:srgbClr val="BE384B"/>
              </a:solidFill>
              <a:ea typeface="+mn-ea"/>
            </a:endParaRPr>
          </a:p>
          <a:p>
            <a:pPr algn="ctr"/>
            <a:r>
              <a:rPr lang="en-US" altLang="zh-CN" kern="0" dirty="0">
                <a:solidFill>
                  <a:srgbClr val="BE384B"/>
                </a:solidFill>
                <a:ea typeface="+mn-ea"/>
              </a:rPr>
              <a:t> </a:t>
            </a:r>
            <a:endParaRPr kumimoji="0" lang="en-US" altLang="zh-CN" kern="0" dirty="0">
              <a:solidFill>
                <a:srgbClr val="BE384B"/>
              </a:solidFill>
              <a:ea typeface="+mn-ea"/>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Accessing multiple records</a:t>
            </a:r>
            <a:endParaRPr kumimoji="1" lang="zh-CN" altLang="en-US" b="0" dirty="0"/>
          </a:p>
        </p:txBody>
      </p:sp>
      <p:sp>
        <p:nvSpPr>
          <p:cNvPr id="20" name="矩形 19"/>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21" name="矩形 20"/>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22" name="直线箭头连接符 21"/>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graphicFrame>
        <p:nvGraphicFramePr>
          <p:cNvPr id="16" name="表格 29"/>
          <p:cNvGraphicFramePr>
            <a:graphicFrameLocks noGrp="1"/>
          </p:cNvGraphicFramePr>
          <p:nvPr/>
        </p:nvGraphicFramePr>
        <p:xfrm>
          <a:off x="683894" y="1069901"/>
          <a:ext cx="8460425" cy="396240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highlight>
                            <a:srgbClr val="FFFF00"/>
                          </a:highlight>
                          <a:latin typeface="+mj-lt"/>
                        </a:rPr>
                        <a:t>Release(lock[b])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Accessing multiple records</a:t>
            </a:r>
            <a:endParaRPr kumimoji="1" lang="zh-CN" altLang="en-US" b="0" dirty="0"/>
          </a:p>
        </p:txBody>
      </p:sp>
      <p:sp>
        <p:nvSpPr>
          <p:cNvPr id="20" name="矩形 19"/>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21" name="矩形 20"/>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22" name="直线箭头连接符 21"/>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graphicFrame>
        <p:nvGraphicFramePr>
          <p:cNvPr id="16" name="表格 29"/>
          <p:cNvGraphicFramePr>
            <a:graphicFrameLocks noGrp="1"/>
          </p:cNvGraphicFramePr>
          <p:nvPr/>
        </p:nvGraphicFramePr>
        <p:xfrm>
          <a:off x="683894" y="1069901"/>
          <a:ext cx="8460425" cy="396240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highlight>
                            <a:srgbClr val="FFFF00"/>
                          </a:highlight>
                          <a:latin typeface="+mj-lt"/>
                        </a:rPr>
                        <a:t>Release(lock[b])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Read(b)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
        <p:nvSpPr>
          <p:cNvPr id="3" name="文本框 2"/>
          <p:cNvSpPr txBox="1"/>
          <p:nvPr/>
        </p:nvSpPr>
        <p:spPr>
          <a:xfrm>
            <a:off x="1260475" y="3272790"/>
            <a:ext cx="6448425" cy="1076325"/>
          </a:xfrm>
          <a:prstGeom prst="rect">
            <a:avLst/>
          </a:prstGeom>
          <a:noFill/>
        </p:spPr>
        <p:txBody>
          <a:bodyPr wrap="square" rtlCol="0">
            <a:spAutoFit/>
          </a:bodyPr>
          <a:p>
            <a:r>
              <a:rPr lang="zh-CN" altLang="en-US" sz="1600"/>
              <a:t>按照正常的事务逻辑而言，应该是</a:t>
            </a:r>
            <a:r>
              <a:rPr lang="en-US" altLang="zh-CN" sz="1600"/>
              <a:t>b</a:t>
            </a:r>
            <a:r>
              <a:rPr lang="zh-CN" altLang="en-US" sz="1600"/>
              <a:t>放锁之后会去获取</a:t>
            </a:r>
            <a:r>
              <a:rPr lang="en-US" altLang="zh-CN" sz="1600"/>
              <a:t>a</a:t>
            </a:r>
            <a:r>
              <a:rPr lang="zh-CN" altLang="en-US" sz="1600"/>
              <a:t>对应的细粒度锁来完成整个事务，但是由于并没有对于拿锁顺序做出任何保证，使得上述的</a:t>
            </a:r>
            <a:r>
              <a:rPr lang="en-US" altLang="zh-CN" sz="1600"/>
              <a:t>audit</a:t>
            </a:r>
            <a:r>
              <a:rPr lang="zh-CN" altLang="en-US" sz="1600"/>
              <a:t>在错误的时间去获取</a:t>
            </a:r>
            <a:r>
              <a:rPr lang="en-US" altLang="zh-CN" sz="1600"/>
              <a:t>lock</a:t>
            </a:r>
            <a:r>
              <a:rPr lang="zh-CN" altLang="en-US" sz="1600"/>
              <a:t>的现象发生，即</a:t>
            </a:r>
            <a:r>
              <a:rPr lang="en-US" altLang="zh-CN" sz="1600"/>
              <a:t>audit</a:t>
            </a:r>
            <a:r>
              <a:rPr lang="zh-CN" altLang="en-US" sz="1600"/>
              <a:t>事务获取了转账事务的一个中间状态。</a:t>
            </a:r>
            <a:endParaRPr lang="zh-CN" altLang="en-US" sz="16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Accessing multiple records</a:t>
            </a:r>
            <a:endParaRPr kumimoji="1" lang="zh-CN" altLang="en-US" b="0" dirty="0"/>
          </a:p>
        </p:txBody>
      </p:sp>
      <p:sp>
        <p:nvSpPr>
          <p:cNvPr id="20" name="矩形 19"/>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21" name="矩形 20"/>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22" name="直线箭头连接符 21"/>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graphicFrame>
        <p:nvGraphicFramePr>
          <p:cNvPr id="16" name="表格 29"/>
          <p:cNvGraphicFramePr>
            <a:graphicFrameLocks noGrp="1"/>
          </p:cNvGraphicFramePr>
          <p:nvPr/>
        </p:nvGraphicFramePr>
        <p:xfrm>
          <a:off x="683894" y="1069901"/>
          <a:ext cx="8460425" cy="396240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highlight>
                            <a:srgbClr val="FFFF00"/>
                          </a:highlight>
                          <a:latin typeface="+mj-lt"/>
                        </a:rPr>
                        <a:t>Release(lock[b])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Read(b)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Release(lock[b])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Accessing multiple records</a:t>
            </a:r>
            <a:endParaRPr kumimoji="1" lang="zh-CN" altLang="en-US" b="0" dirty="0"/>
          </a:p>
        </p:txBody>
      </p:sp>
      <p:sp>
        <p:nvSpPr>
          <p:cNvPr id="20" name="矩形 19"/>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21" name="矩形 20"/>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22" name="直线箭头连接符 21"/>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graphicFrame>
        <p:nvGraphicFramePr>
          <p:cNvPr id="16" name="表格 29"/>
          <p:cNvGraphicFramePr>
            <a:graphicFrameLocks noGrp="1"/>
          </p:cNvGraphicFramePr>
          <p:nvPr/>
        </p:nvGraphicFramePr>
        <p:xfrm>
          <a:off x="683894" y="1069901"/>
          <a:ext cx="8460425" cy="417576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highlight>
                            <a:srgbClr val="FFFF00"/>
                          </a:highlight>
                          <a:latin typeface="+mj-lt"/>
                        </a:rPr>
                        <a:t>Release(lock[b])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Read(b)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Release(lock[b])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highlight>
                            <a:srgbClr val="FFFF00"/>
                          </a:highlight>
                          <a:latin typeface="+mj-lt"/>
                        </a:rPr>
                        <a:t>Acquire(lock[a])</a:t>
                      </a:r>
                      <a:endParaRPr lang="zh-CN" altLang="en-US" sz="1400" dirty="0">
                        <a:solidFill>
                          <a:schemeClr val="tx1"/>
                        </a:solidFill>
                        <a:highlight>
                          <a:srgbClr val="FFFF00"/>
                        </a:highlight>
                        <a:latin typeface="+mj-lt"/>
                      </a:endParaRPr>
                    </a:p>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en-US" altLang="zh-CN" sz="1400" dirty="0">
                        <a:solidFill>
                          <a:schemeClr val="tx1"/>
                        </a:solidFill>
                        <a:latin typeface="+mj-lt"/>
                      </a:endParaRPr>
                    </a:p>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Accessing multiple records</a:t>
            </a:r>
            <a:endParaRPr kumimoji="1" lang="zh-CN" altLang="en-US" b="0" dirty="0"/>
          </a:p>
        </p:txBody>
      </p:sp>
      <p:sp>
        <p:nvSpPr>
          <p:cNvPr id="20" name="矩形 19"/>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21" name="矩形 20"/>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22" name="直线箭头连接符 21"/>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graphicFrame>
        <p:nvGraphicFramePr>
          <p:cNvPr id="16" name="表格 29"/>
          <p:cNvGraphicFramePr>
            <a:graphicFrameLocks noGrp="1"/>
          </p:cNvGraphicFramePr>
          <p:nvPr/>
        </p:nvGraphicFramePr>
        <p:xfrm>
          <a:off x="683894" y="1069901"/>
          <a:ext cx="8460425" cy="417576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highlight>
                            <a:srgbClr val="FFFF00"/>
                          </a:highlight>
                          <a:latin typeface="+mj-lt"/>
                        </a:rPr>
                        <a:t>Release(lock[b])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Read(b)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Release(lock[b])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highlight>
                            <a:srgbClr val="FFFF00"/>
                          </a:highlight>
                          <a:latin typeface="+mj-lt"/>
                        </a:rPr>
                        <a:t>Acquire(lock[a])</a:t>
                      </a:r>
                      <a:endParaRPr lang="zh-CN" altLang="en-US" sz="1400" dirty="0">
                        <a:solidFill>
                          <a:schemeClr val="tx1"/>
                        </a:solidFill>
                        <a:highlight>
                          <a:srgbClr val="FFFF00"/>
                        </a:highlight>
                        <a:latin typeface="+mj-lt"/>
                      </a:endParaRPr>
                    </a:p>
                    <a:p>
                      <a:pPr algn="ctr">
                        <a:lnSpc>
                          <a:spcPct val="100000"/>
                        </a:lnSpc>
                      </a:pPr>
                      <a:r>
                        <a:rPr lang="en-US" altLang="zh-CN" sz="1400" dirty="0">
                          <a:solidFill>
                            <a:schemeClr val="tx1"/>
                          </a:solidFill>
                          <a:latin typeface="+mj-lt"/>
                        </a:rPr>
                        <a:t>Read(a) = 10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en-US" altLang="zh-CN" sz="1400" dirty="0">
                        <a:solidFill>
                          <a:schemeClr val="tx1"/>
                        </a:solidFill>
                        <a:latin typeface="+mj-lt"/>
                      </a:endParaRPr>
                    </a:p>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30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Accessing multiple records</a:t>
            </a:r>
            <a:endParaRPr kumimoji="1" lang="zh-CN" altLang="en-US" b="0" dirty="0"/>
          </a:p>
        </p:txBody>
      </p:sp>
      <p:sp>
        <p:nvSpPr>
          <p:cNvPr id="20" name="矩形 19"/>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21" name="矩形 20"/>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22" name="直线箭头连接符 21"/>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graphicFrame>
        <p:nvGraphicFramePr>
          <p:cNvPr id="16" name="表格 29"/>
          <p:cNvGraphicFramePr>
            <a:graphicFrameLocks noGrp="1"/>
          </p:cNvGraphicFramePr>
          <p:nvPr/>
        </p:nvGraphicFramePr>
        <p:xfrm>
          <a:off x="683894" y="1069901"/>
          <a:ext cx="8460425" cy="417576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highlight>
                            <a:srgbClr val="FFFF00"/>
                          </a:highlight>
                          <a:latin typeface="+mj-lt"/>
                        </a:rPr>
                        <a:t>Release(lock[b])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Read(b)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Release(lock[b])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highlight>
                            <a:srgbClr val="FFFF00"/>
                          </a:highlight>
                          <a:latin typeface="+mj-lt"/>
                        </a:rPr>
                        <a:t>Acquire(lock[a])</a:t>
                      </a:r>
                      <a:endParaRPr lang="zh-CN" altLang="en-US" sz="1400" dirty="0">
                        <a:solidFill>
                          <a:schemeClr val="tx1"/>
                        </a:solidFill>
                        <a:highlight>
                          <a:srgbClr val="FFFF00"/>
                        </a:highlight>
                        <a:latin typeface="+mj-lt"/>
                      </a:endParaRPr>
                    </a:p>
                    <a:p>
                      <a:pPr algn="ctr">
                        <a:lnSpc>
                          <a:spcPct val="100000"/>
                        </a:lnSpc>
                      </a:pPr>
                      <a:r>
                        <a:rPr lang="en-US" altLang="zh-CN" sz="1400" dirty="0">
                          <a:solidFill>
                            <a:schemeClr val="tx1"/>
                          </a:solidFill>
                          <a:latin typeface="+mj-lt"/>
                        </a:rPr>
                        <a:t>Read(a) = 10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en-US" altLang="zh-CN" sz="1400" dirty="0">
                        <a:solidFill>
                          <a:schemeClr val="tx1"/>
                        </a:solidFill>
                        <a:latin typeface="+mj-lt"/>
                      </a:endParaRPr>
                    </a:p>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30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Release(lock[a])</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30</a:t>
                      </a: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Accessing multiple records</a:t>
            </a:r>
            <a:endParaRPr kumimoji="1" lang="zh-CN" altLang="en-US" b="0" dirty="0"/>
          </a:p>
        </p:txBody>
      </p:sp>
      <p:sp>
        <p:nvSpPr>
          <p:cNvPr id="20" name="矩形 19"/>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21" name="矩形 20"/>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22" name="直线箭头连接符 21"/>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graphicFrame>
        <p:nvGraphicFramePr>
          <p:cNvPr id="16" name="表格 29"/>
          <p:cNvGraphicFramePr>
            <a:graphicFrameLocks noGrp="1"/>
          </p:cNvGraphicFramePr>
          <p:nvPr/>
        </p:nvGraphicFramePr>
        <p:xfrm>
          <a:off x="683894" y="1069901"/>
          <a:ext cx="8460425" cy="438912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highlight>
                            <a:srgbClr val="FFFF00"/>
                          </a:highlight>
                          <a:latin typeface="+mj-lt"/>
                        </a:rPr>
                        <a:t>Release(lock[b])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Read(b)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Release(lock[b])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highlight>
                            <a:srgbClr val="FFFF00"/>
                          </a:highlight>
                          <a:latin typeface="+mj-lt"/>
                        </a:rPr>
                        <a:t>Acquire(lock[a])</a:t>
                      </a:r>
                      <a:endParaRPr lang="zh-CN" altLang="en-US" sz="1400" dirty="0">
                        <a:solidFill>
                          <a:schemeClr val="tx1"/>
                        </a:solidFill>
                        <a:highlight>
                          <a:srgbClr val="FFFF00"/>
                        </a:highlight>
                        <a:latin typeface="+mj-lt"/>
                      </a:endParaRPr>
                    </a:p>
                    <a:p>
                      <a:pPr algn="ctr">
                        <a:lnSpc>
                          <a:spcPct val="100000"/>
                        </a:lnSpc>
                      </a:pPr>
                      <a:r>
                        <a:rPr lang="en-US" altLang="zh-CN" sz="1400" dirty="0">
                          <a:solidFill>
                            <a:schemeClr val="tx1"/>
                          </a:solidFill>
                          <a:latin typeface="+mj-lt"/>
                        </a:rPr>
                        <a:t>Read(a) = 10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en-US" altLang="zh-CN" sz="1400" dirty="0">
                        <a:solidFill>
                          <a:schemeClr val="tx1"/>
                        </a:solidFill>
                        <a:latin typeface="+mj-lt"/>
                      </a:endParaRPr>
                    </a:p>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30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Release(lock[a])</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30</a:t>
                      </a: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Acquire(lock[a])</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dirty="0">
                          <a:solidFill>
                            <a:schemeClr val="tx1"/>
                          </a:solidFill>
                          <a:latin typeface="+mj-lt"/>
                        </a:rPr>
                        <a:t>10</a:t>
                      </a:r>
                      <a:endParaRPr lang="en-US" altLang="zh-CN" sz="1400" dirty="0">
                        <a:solidFill>
                          <a:schemeClr val="tx1"/>
                        </a:solidFill>
                        <a:latin typeface="+mj-lt"/>
                      </a:endParaRPr>
                    </a:p>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30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Accessing multiple records</a:t>
            </a:r>
            <a:endParaRPr kumimoji="1" lang="zh-CN" altLang="en-US" b="0" dirty="0"/>
          </a:p>
        </p:txBody>
      </p:sp>
      <p:sp>
        <p:nvSpPr>
          <p:cNvPr id="20" name="矩形 19"/>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21" name="矩形 20"/>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22" name="直线箭头连接符 21"/>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graphicFrame>
        <p:nvGraphicFramePr>
          <p:cNvPr id="16" name="表格 29"/>
          <p:cNvGraphicFramePr>
            <a:graphicFrameLocks noGrp="1"/>
          </p:cNvGraphicFramePr>
          <p:nvPr/>
        </p:nvGraphicFramePr>
        <p:xfrm>
          <a:off x="683894" y="1069901"/>
          <a:ext cx="8460425" cy="438912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highlight>
                            <a:srgbClr val="FFFF00"/>
                          </a:highlight>
                          <a:latin typeface="+mj-lt"/>
                        </a:rPr>
                        <a:t>Release(lock[b])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Read(b)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Release(lock[b])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highlight>
                            <a:srgbClr val="FFFF00"/>
                          </a:highlight>
                          <a:latin typeface="+mj-lt"/>
                        </a:rPr>
                        <a:t>Acquire(lock[a])</a:t>
                      </a:r>
                      <a:endParaRPr lang="zh-CN" altLang="en-US" sz="1400" dirty="0">
                        <a:solidFill>
                          <a:schemeClr val="tx1"/>
                        </a:solidFill>
                        <a:highlight>
                          <a:srgbClr val="FFFF00"/>
                        </a:highlight>
                        <a:latin typeface="+mj-lt"/>
                      </a:endParaRPr>
                    </a:p>
                    <a:p>
                      <a:pPr algn="ctr">
                        <a:lnSpc>
                          <a:spcPct val="100000"/>
                        </a:lnSpc>
                      </a:pPr>
                      <a:r>
                        <a:rPr lang="en-US" altLang="zh-CN" sz="1400" dirty="0">
                          <a:solidFill>
                            <a:schemeClr val="tx1"/>
                          </a:solidFill>
                          <a:latin typeface="+mj-lt"/>
                        </a:rPr>
                        <a:t>Read(a) = 10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en-US" altLang="zh-CN" sz="1400" dirty="0">
                        <a:solidFill>
                          <a:schemeClr val="tx1"/>
                        </a:solidFill>
                        <a:latin typeface="+mj-lt"/>
                      </a:endParaRPr>
                    </a:p>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30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Release(lock[a])</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30</a:t>
                      </a: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Acquire(lock[a])</a:t>
                      </a:r>
                      <a:endParaRPr lang="zh-CN" altLang="en-US" sz="1400" kern="1200" dirty="0">
                        <a:solidFill>
                          <a:schemeClr val="tx1"/>
                        </a:solidFill>
                        <a:highlight>
                          <a:srgbClr val="FFFF00"/>
                        </a:highligh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Read(a) = 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dirty="0">
                          <a:solidFill>
                            <a:schemeClr val="tx1"/>
                          </a:solidFill>
                          <a:latin typeface="+mj-lt"/>
                        </a:rPr>
                        <a:t>10</a:t>
                      </a:r>
                      <a:endParaRPr lang="en-US" altLang="zh-CN" sz="1400" dirty="0">
                        <a:solidFill>
                          <a:schemeClr val="tx1"/>
                        </a:solidFill>
                        <a:latin typeface="+mj-lt"/>
                      </a:endParaRPr>
                    </a:p>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30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30</a:t>
                      </a: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Accessing multiple records</a:t>
            </a:r>
            <a:endParaRPr kumimoji="1" lang="zh-CN" altLang="en-US" b="0" dirty="0"/>
          </a:p>
        </p:txBody>
      </p:sp>
      <p:sp>
        <p:nvSpPr>
          <p:cNvPr id="20" name="矩形 19"/>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21" name="矩形 20"/>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22" name="直线箭头连接符 21"/>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graphicFrame>
        <p:nvGraphicFramePr>
          <p:cNvPr id="16" name="表格 29"/>
          <p:cNvGraphicFramePr>
            <a:graphicFrameLocks noGrp="1"/>
          </p:cNvGraphicFramePr>
          <p:nvPr/>
        </p:nvGraphicFramePr>
        <p:xfrm>
          <a:off x="683894" y="1069901"/>
          <a:ext cx="8460425" cy="438912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highlight>
                            <a:srgbClr val="FFFF00"/>
                          </a:highlight>
                          <a:latin typeface="+mj-lt"/>
                        </a:rPr>
                        <a:t>Release(lock[b])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Read(b)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Release(lock[b])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highlight>
                            <a:srgbClr val="FFFF00"/>
                          </a:highlight>
                          <a:latin typeface="+mj-lt"/>
                        </a:rPr>
                        <a:t>Acquire(lock[a])</a:t>
                      </a:r>
                      <a:endParaRPr lang="zh-CN" altLang="en-US" sz="1400" dirty="0">
                        <a:solidFill>
                          <a:schemeClr val="tx1"/>
                        </a:solidFill>
                        <a:highlight>
                          <a:srgbClr val="FFFF00"/>
                        </a:highlight>
                        <a:latin typeface="+mj-lt"/>
                      </a:endParaRPr>
                    </a:p>
                    <a:p>
                      <a:pPr algn="ctr">
                        <a:lnSpc>
                          <a:spcPct val="100000"/>
                        </a:lnSpc>
                      </a:pPr>
                      <a:r>
                        <a:rPr lang="en-US" altLang="zh-CN" sz="1400" dirty="0">
                          <a:solidFill>
                            <a:schemeClr val="tx1"/>
                          </a:solidFill>
                          <a:latin typeface="+mj-lt"/>
                        </a:rPr>
                        <a:t>Read(a) = 10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en-US" altLang="zh-CN" sz="1400" dirty="0">
                        <a:solidFill>
                          <a:schemeClr val="tx1"/>
                        </a:solidFill>
                        <a:latin typeface="+mj-lt"/>
                      </a:endParaRPr>
                    </a:p>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30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Release(lock[a])</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30</a:t>
                      </a: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Acquire(lock[a])</a:t>
                      </a:r>
                      <a:endParaRPr lang="zh-CN" altLang="en-US" sz="1400" kern="1200" dirty="0">
                        <a:solidFill>
                          <a:schemeClr val="tx1"/>
                        </a:solidFill>
                        <a:highlight>
                          <a:srgbClr val="FFFF00"/>
                        </a:highligh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Read(a) = 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dirty="0">
                          <a:solidFill>
                            <a:schemeClr val="tx1"/>
                          </a:solidFill>
                          <a:latin typeface="+mj-lt"/>
                        </a:rPr>
                        <a:t>10</a:t>
                      </a:r>
                      <a:endParaRPr lang="en-US" altLang="zh-CN" sz="1400" dirty="0">
                        <a:solidFill>
                          <a:schemeClr val="tx1"/>
                        </a:solidFill>
                        <a:latin typeface="+mj-lt"/>
                      </a:endParaRPr>
                    </a:p>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30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30</a:t>
                      </a: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Write(a) = 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b="1" dirty="0">
                          <a:solidFill>
                            <a:srgbClr val="C00000"/>
                          </a:solidFill>
                          <a:latin typeface="+mj-lt"/>
                        </a:rPr>
                        <a:t>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30</a:t>
                      </a: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Accessing multiple records</a:t>
            </a:r>
            <a:endParaRPr kumimoji="1" lang="zh-CN" altLang="en-US" b="0" dirty="0"/>
          </a:p>
        </p:txBody>
      </p:sp>
      <p:sp>
        <p:nvSpPr>
          <p:cNvPr id="20" name="矩形 19"/>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21" name="矩形 20"/>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22" name="直线箭头连接符 21"/>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graphicFrame>
        <p:nvGraphicFramePr>
          <p:cNvPr id="16" name="表格 29"/>
          <p:cNvGraphicFramePr>
            <a:graphicFrameLocks noGrp="1"/>
          </p:cNvGraphicFramePr>
          <p:nvPr/>
        </p:nvGraphicFramePr>
        <p:xfrm>
          <a:off x="683894" y="1069901"/>
          <a:ext cx="8460425" cy="438912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highlight>
                            <a:srgbClr val="FFFF00"/>
                          </a:highlight>
                          <a:latin typeface="+mj-lt"/>
                        </a:rPr>
                        <a:t>Release(lock[b])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Read(b)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Release(lock[b])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highlight>
                            <a:srgbClr val="FFFF00"/>
                          </a:highlight>
                          <a:latin typeface="+mj-lt"/>
                        </a:rPr>
                        <a:t>Acquire(lock[a])</a:t>
                      </a:r>
                      <a:endParaRPr lang="zh-CN" altLang="en-US" sz="1400" dirty="0">
                        <a:solidFill>
                          <a:schemeClr val="tx1"/>
                        </a:solidFill>
                        <a:highlight>
                          <a:srgbClr val="FFFF00"/>
                        </a:highlight>
                        <a:latin typeface="+mj-lt"/>
                      </a:endParaRPr>
                    </a:p>
                    <a:p>
                      <a:pPr algn="ctr">
                        <a:lnSpc>
                          <a:spcPct val="100000"/>
                        </a:lnSpc>
                      </a:pPr>
                      <a:r>
                        <a:rPr lang="en-US" altLang="zh-CN" sz="1400" dirty="0">
                          <a:solidFill>
                            <a:schemeClr val="tx1"/>
                          </a:solidFill>
                          <a:latin typeface="+mj-lt"/>
                        </a:rPr>
                        <a:t>Read(a) = 10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en-US" altLang="zh-CN" sz="1400" dirty="0">
                        <a:solidFill>
                          <a:schemeClr val="tx1"/>
                        </a:solidFill>
                        <a:latin typeface="+mj-lt"/>
                      </a:endParaRPr>
                    </a:p>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Release(lock[a])</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30</a:t>
                      </a: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Acquire(lock[a])</a:t>
                      </a:r>
                      <a:endParaRPr lang="zh-CN" altLang="en-US" sz="1400" kern="1200" dirty="0">
                        <a:solidFill>
                          <a:schemeClr val="tx1"/>
                        </a:solidFill>
                        <a:highlight>
                          <a:srgbClr val="FFFF00"/>
                        </a:highligh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Read(a) = 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dirty="0">
                          <a:solidFill>
                            <a:schemeClr val="tx1"/>
                          </a:solidFill>
                          <a:latin typeface="+mj-lt"/>
                        </a:rPr>
                        <a:t>10</a:t>
                      </a:r>
                      <a:endParaRPr lang="en-US" altLang="zh-CN" sz="1400" dirty="0">
                        <a:solidFill>
                          <a:schemeClr val="tx1"/>
                        </a:solidFill>
                        <a:latin typeface="+mj-lt"/>
                      </a:endParaRPr>
                    </a:p>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30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30</a:t>
                      </a: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Write(a) = 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b="1" dirty="0">
                          <a:solidFill>
                            <a:srgbClr val="C00000"/>
                          </a:solidFill>
                          <a:latin typeface="+mj-lt"/>
                        </a:rPr>
                        <a:t>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30</a:t>
                      </a: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Release(lock[a])</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b="1" dirty="0">
                          <a:solidFill>
                            <a:srgbClr val="C00000"/>
                          </a:solidFill>
                          <a:latin typeface="+mj-lt"/>
                        </a:rPr>
                        <a:t>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30</a:t>
                      </a: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Why we need concurrency? </a:t>
            </a:r>
            <a:endParaRPr kumimoji="1" lang="zh-CN" altLang="en-US" dirty="0"/>
          </a:p>
        </p:txBody>
      </p:sp>
      <p:sp>
        <p:nvSpPr>
          <p:cNvPr id="3" name="内容占位符 2"/>
          <p:cNvSpPr>
            <a:spLocks noGrp="1"/>
          </p:cNvSpPr>
          <p:nvPr>
            <p:ph idx="1"/>
          </p:nvPr>
        </p:nvSpPr>
        <p:spPr>
          <a:xfrm>
            <a:off x="302840" y="1129308"/>
            <a:ext cx="8538320" cy="3771636"/>
          </a:xfrm>
        </p:spPr>
        <p:txBody>
          <a:bodyPr/>
          <a:lstStyle/>
          <a:p>
            <a:r>
              <a:rPr kumimoji="1" lang="en-US" altLang="zh-CN" dirty="0"/>
              <a:t>In order to scale to a higher performance </a:t>
            </a:r>
            <a:endParaRPr kumimoji="1" lang="en-US" altLang="zh-CN" dirty="0"/>
          </a:p>
          <a:p>
            <a:r>
              <a:rPr kumimoji="1" lang="en-US" altLang="zh-CN" dirty="0"/>
              <a:t>Single-thread is insufficient </a:t>
            </a:r>
            <a:endParaRPr kumimoji="1" lang="en-US" altLang="zh-CN" dirty="0"/>
          </a:p>
          <a:p>
            <a:pPr lvl="1"/>
            <a:r>
              <a:rPr kumimoji="1" lang="en-US" altLang="zh-CN" dirty="0"/>
              <a:t>The end of </a:t>
            </a:r>
            <a:r>
              <a:rPr lang="en-GB" altLang="zh-CN" dirty="0"/>
              <a:t>Moore‘s Law</a:t>
            </a:r>
            <a:r>
              <a:rPr lang="zh-CN" altLang="en-US" dirty="0"/>
              <a:t> </a:t>
            </a:r>
            <a:r>
              <a:rPr lang="en-US" altLang="zh-CN" dirty="0"/>
              <a:t>and </a:t>
            </a:r>
            <a:r>
              <a:rPr lang="en-GB" altLang="zh-CN" dirty="0"/>
              <a:t>Dennard's scaling: single core perf. doesn’t grow</a:t>
            </a:r>
            <a:endParaRPr kumimoji="1" lang="zh-CN" altLang="en-US" dirty="0"/>
          </a:p>
          <a:p>
            <a:r>
              <a:rPr kumimoji="1" lang="en-US" altLang="zh-CN" dirty="0">
                <a:solidFill>
                  <a:srgbClr val="FF0000"/>
                </a:solidFill>
              </a:rPr>
              <a:t>Scale up</a:t>
            </a:r>
            <a:endParaRPr kumimoji="1" lang="en-US" altLang="zh-CN" dirty="0"/>
          </a:p>
          <a:p>
            <a:pPr lvl="1"/>
            <a:r>
              <a:rPr kumimoji="1" lang="en-US" altLang="zh-CN" dirty="0"/>
              <a:t>Using </a:t>
            </a:r>
            <a:r>
              <a:rPr kumimoji="1" lang="en-US" altLang="zh-CN" dirty="0">
                <a:solidFill>
                  <a:srgbClr val="FF0000"/>
                </a:solidFill>
              </a:rPr>
              <a:t>multiple cores</a:t>
            </a:r>
            <a:r>
              <a:rPr kumimoji="1" lang="en-US" altLang="zh-CN" dirty="0"/>
              <a:t> </a:t>
            </a:r>
            <a:endParaRPr kumimoji="1" lang="en-US" altLang="zh-CN" dirty="0"/>
          </a:p>
          <a:p>
            <a:r>
              <a:rPr kumimoji="1" lang="en-US" altLang="zh-CN" dirty="0">
                <a:solidFill>
                  <a:srgbClr val="FF0000"/>
                </a:solidFill>
              </a:rPr>
              <a:t>Scale out</a:t>
            </a:r>
            <a:endParaRPr kumimoji="1" lang="en-US" altLang="zh-CN" dirty="0"/>
          </a:p>
          <a:p>
            <a:pPr lvl="1"/>
            <a:r>
              <a:rPr kumimoji="1" lang="en-US" altLang="zh-CN" dirty="0"/>
              <a:t>Using </a:t>
            </a:r>
            <a:r>
              <a:rPr kumimoji="1" lang="en-US" altLang="zh-CN" dirty="0">
                <a:solidFill>
                  <a:srgbClr val="FF0000"/>
                </a:solidFill>
              </a:rPr>
              <a:t>multiple machines</a:t>
            </a:r>
            <a:r>
              <a:rPr kumimoji="1" lang="en-US" altLang="zh-CN" dirty="0"/>
              <a:t> </a:t>
            </a:r>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1026" name="Picture 2" descr="Dennard-Skalieru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52728" y="2767484"/>
            <a:ext cx="3888432" cy="19442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MULTI-CORE PROCESSORS. Multicore processors | by Neel Malwatkar | Nerd For  Tech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279970"/>
            <a:ext cx="2033984" cy="101699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933018" y="5264431"/>
            <a:ext cx="1082348" cy="369332"/>
          </a:xfrm>
          <a:prstGeom prst="rect">
            <a:avLst/>
          </a:prstGeom>
        </p:spPr>
        <p:txBody>
          <a:bodyPr wrap="none">
            <a:spAutoFit/>
          </a:bodyPr>
          <a:lstStyle/>
          <a:p>
            <a:r>
              <a:rPr kumimoji="1" lang="en-US" altLang="zh-CN" dirty="0"/>
              <a:t>Scale up</a:t>
            </a:r>
            <a:endParaRPr lang="zh-CN" altLang="en-US" dirty="0"/>
          </a:p>
        </p:txBody>
      </p:sp>
      <p:pic>
        <p:nvPicPr>
          <p:cNvPr id="8" name="Picture 2" descr="High-Performance Computing Clusters (HPC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4279970"/>
            <a:ext cx="2282794" cy="89409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3439844" y="5264431"/>
            <a:ext cx="1146468" cy="369332"/>
          </a:xfrm>
          <a:prstGeom prst="rect">
            <a:avLst/>
          </a:prstGeom>
        </p:spPr>
        <p:txBody>
          <a:bodyPr wrap="none">
            <a:spAutoFit/>
          </a:bodyPr>
          <a:lstStyle/>
          <a:p>
            <a:r>
              <a:rPr kumimoji="1" lang="en-US" altLang="zh-CN" dirty="0"/>
              <a:t>Scale out</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Problem: </a:t>
            </a:r>
            <a:r>
              <a:rPr kumimoji="1" lang="en-US" altLang="zh-CN" b="0" dirty="0"/>
              <a:t>accessing multiple records</a:t>
            </a:r>
            <a:endParaRPr kumimoji="1" lang="zh-CN" altLang="en-US" dirty="0"/>
          </a:p>
        </p:txBody>
      </p:sp>
      <p:sp>
        <p:nvSpPr>
          <p:cNvPr id="3" name="内容占位符 2"/>
          <p:cNvSpPr>
            <a:spLocks noGrp="1"/>
          </p:cNvSpPr>
          <p:nvPr>
            <p:ph idx="1"/>
          </p:nvPr>
        </p:nvSpPr>
        <p:spPr/>
        <p:txBody>
          <a:bodyPr/>
          <a:lstStyle/>
          <a:p>
            <a:r>
              <a:rPr kumimoji="1" lang="en-US" altLang="zh-CN" dirty="0"/>
              <a:t>Question #1: </a:t>
            </a:r>
            <a:endParaRPr kumimoji="1" lang="en-US" altLang="zh-CN" dirty="0"/>
          </a:p>
          <a:p>
            <a:pPr lvl="1"/>
            <a:r>
              <a:rPr kumimoji="1" lang="en-US" altLang="zh-CN" b="0" dirty="0"/>
              <a:t>Is the final state of the program correct? Yes. </a:t>
            </a:r>
            <a:endParaRPr kumimoji="1" lang="en-US" altLang="zh-CN" b="0" dirty="0"/>
          </a:p>
          <a:p>
            <a:r>
              <a:rPr kumimoji="1" lang="en-US" altLang="zh-CN" dirty="0"/>
              <a:t>Question #2</a:t>
            </a:r>
            <a:r>
              <a:rPr kumimoji="1" lang="en-US" altLang="zh-CN" b="0" dirty="0"/>
              <a:t>: </a:t>
            </a:r>
            <a:endParaRPr kumimoji="1" lang="en-US" altLang="zh-CN" b="0" dirty="0"/>
          </a:p>
          <a:p>
            <a:pPr lvl="1"/>
            <a:r>
              <a:rPr kumimoji="1" lang="en-US" altLang="zh-CN" b="0" dirty="0"/>
              <a:t>Is the sum of the audit correct? No !</a:t>
            </a:r>
            <a:endParaRPr kumimoji="1" lang="en-US" altLang="zh-CN" b="0" dirty="0"/>
          </a:p>
          <a:p>
            <a:pPr lvl="1"/>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6" name="图片 5" descr="文本&#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3289548"/>
            <a:ext cx="9144000" cy="1534081"/>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Problem: </a:t>
            </a:r>
            <a:r>
              <a:rPr kumimoji="1" lang="en-US" altLang="zh-CN" b="0" dirty="0"/>
              <a:t>accessing multiple records</a:t>
            </a:r>
            <a:endParaRPr kumimoji="1" lang="zh-CN" altLang="en-US" dirty="0"/>
          </a:p>
        </p:txBody>
      </p:sp>
      <p:sp>
        <p:nvSpPr>
          <p:cNvPr id="3" name="内容占位符 2"/>
          <p:cNvSpPr>
            <a:spLocks noGrp="1"/>
          </p:cNvSpPr>
          <p:nvPr>
            <p:ph idx="1"/>
          </p:nvPr>
        </p:nvSpPr>
        <p:spPr/>
        <p:txBody>
          <a:bodyPr/>
          <a:lstStyle/>
          <a:p>
            <a:r>
              <a:rPr kumimoji="1" lang="en-US" altLang="zh-CN" dirty="0"/>
              <a:t>Core problem </a:t>
            </a:r>
            <a:endParaRPr kumimoji="1" lang="en-US" altLang="zh-CN" dirty="0"/>
          </a:p>
          <a:p>
            <a:pPr lvl="1"/>
            <a:r>
              <a:rPr kumimoji="1" lang="en-US" altLang="zh-CN" dirty="0"/>
              <a:t>Thread 1 is seeing Thread 0‘s action’s </a:t>
            </a:r>
            <a:r>
              <a:rPr kumimoji="1" lang="en-US" altLang="zh-CN" dirty="0">
                <a:solidFill>
                  <a:srgbClr val="FF0000"/>
                </a:solidFill>
              </a:rPr>
              <a:t>intermediate result</a:t>
            </a:r>
            <a:endParaRPr kumimoji="1" lang="en-US" altLang="zh-CN" dirty="0">
              <a:solidFill>
                <a:srgbClr val="FF0000"/>
              </a:solidFill>
            </a:endParaRPr>
          </a:p>
          <a:p>
            <a:r>
              <a:rPr kumimoji="1" lang="en-US" altLang="zh-CN" dirty="0"/>
              <a:t>Insight</a:t>
            </a:r>
            <a:endParaRPr kumimoji="1" lang="en-US" altLang="zh-CN" dirty="0"/>
          </a:p>
          <a:p>
            <a:pPr lvl="1"/>
            <a:r>
              <a:rPr kumimoji="1" lang="en-US" altLang="zh-CN" dirty="0"/>
              <a:t>we need to </a:t>
            </a:r>
            <a:r>
              <a:rPr kumimoji="1" lang="en-US" altLang="zh-CN" dirty="0">
                <a:solidFill>
                  <a:srgbClr val="FF0000"/>
                </a:solidFill>
              </a:rPr>
              <a:t>delay the lock release time</a:t>
            </a:r>
            <a:r>
              <a:rPr kumimoji="1" lang="en-US" altLang="zh-CN" dirty="0"/>
              <a:t> for each shared data</a:t>
            </a:r>
            <a:endParaRPr kumimoji="1" lang="en-US" altLang="zh-CN" dirty="0"/>
          </a:p>
          <a:p>
            <a:pPr lvl="2"/>
            <a:r>
              <a:rPr kumimoji="1" lang="en-US" altLang="zh-CN" dirty="0"/>
              <a:t>Until all the transaction’s updates finish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8" name="圆角矩形 7"/>
          <p:cNvSpPr/>
          <p:nvPr/>
        </p:nvSpPr>
        <p:spPr>
          <a:xfrm>
            <a:off x="2555776" y="3865612"/>
            <a:ext cx="1728192" cy="288032"/>
          </a:xfrm>
          <a:prstGeom prst="roundRect">
            <a:avLst/>
          </a:prstGeom>
          <a:noFill/>
          <a:ln w="127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p>
        </p:txBody>
      </p:sp>
      <p:pic>
        <p:nvPicPr>
          <p:cNvPr id="11" name="图片 10"/>
          <p:cNvPicPr>
            <a:picLocks noChangeAspect="1"/>
          </p:cNvPicPr>
          <p:nvPr/>
        </p:nvPicPr>
        <p:blipFill rotWithShape="1">
          <a:blip r:embed="rId1"/>
          <a:srcRect t="27242" b="33321"/>
          <a:stretch>
            <a:fillRect/>
          </a:stretch>
        </p:blipFill>
        <p:spPr>
          <a:xfrm>
            <a:off x="344860" y="3533970"/>
            <a:ext cx="8496300" cy="1762992"/>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2839" y="228866"/>
            <a:ext cx="8612353" cy="900442"/>
          </a:xfrm>
        </p:spPr>
        <p:txBody>
          <a:bodyPr>
            <a:normAutofit/>
          </a:bodyPr>
          <a:lstStyle/>
          <a:p>
            <a:r>
              <a:rPr lang="en-US" altLang="zh-CN" dirty="0">
                <a:ea typeface="MS PGothic" panose="020B0600070205080204" pitchFamily="34" charset="-128"/>
              </a:rPr>
              <a:t>Solution:</a:t>
            </a:r>
            <a:r>
              <a:rPr lang="zh-CN" altLang="en-US" dirty="0">
                <a:ea typeface="MS PGothic" panose="020B0600070205080204" pitchFamily="34" charset="-128"/>
              </a:rPr>
              <a:t> </a:t>
            </a:r>
            <a:r>
              <a:rPr lang="en-US" altLang="zh-CN" dirty="0">
                <a:ea typeface="MS PGothic" panose="020B0600070205080204" pitchFamily="34" charset="-128"/>
              </a:rPr>
              <a:t>acquire</a:t>
            </a:r>
            <a:r>
              <a:rPr lang="zh-CN" altLang="en-US" dirty="0">
                <a:ea typeface="MS PGothic" panose="020B0600070205080204" pitchFamily="34" charset="-128"/>
              </a:rPr>
              <a:t> </a:t>
            </a:r>
            <a:r>
              <a:rPr lang="en-US" altLang="zh-CN" dirty="0">
                <a:ea typeface="MS PGothic" panose="020B0600070205080204" pitchFamily="34" charset="-128"/>
              </a:rPr>
              <a:t>all</a:t>
            </a:r>
            <a:r>
              <a:rPr lang="zh-CN" altLang="en-US" dirty="0">
                <a:ea typeface="MS PGothic" panose="020B0600070205080204" pitchFamily="34" charset="-128"/>
              </a:rPr>
              <a:t> </a:t>
            </a:r>
            <a:r>
              <a:rPr lang="en-US" altLang="zh-CN" dirty="0">
                <a:ea typeface="MS PGothic" panose="020B0600070205080204" pitchFamily="34" charset="-128"/>
              </a:rPr>
              <a:t>locks</a:t>
            </a:r>
            <a:r>
              <a:rPr lang="zh-CN" altLang="en-US" dirty="0">
                <a:ea typeface="MS PGothic" panose="020B0600070205080204" pitchFamily="34" charset="-128"/>
              </a:rPr>
              <a:t> </a:t>
            </a:r>
            <a:r>
              <a:rPr lang="en-US" altLang="zh-CN" dirty="0">
                <a:ea typeface="MS PGothic" panose="020B0600070205080204" pitchFamily="34" charset="-128"/>
              </a:rPr>
              <a:t>first,</a:t>
            </a:r>
            <a:r>
              <a:rPr lang="zh-CN" altLang="en-US" dirty="0">
                <a:ea typeface="MS PGothic" panose="020B0600070205080204" pitchFamily="34" charset="-128"/>
              </a:rPr>
              <a:t> </a:t>
            </a:r>
            <a:r>
              <a:rPr lang="en-US" altLang="zh-CN" dirty="0">
                <a:ea typeface="MS PGothic" panose="020B0600070205080204" pitchFamily="34" charset="-128"/>
              </a:rPr>
              <a:t>and</a:t>
            </a:r>
            <a:r>
              <a:rPr lang="zh-CN" altLang="en-US" dirty="0">
                <a:ea typeface="MS PGothic" panose="020B0600070205080204" pitchFamily="34" charset="-128"/>
              </a:rPr>
              <a:t> </a:t>
            </a:r>
            <a:r>
              <a:rPr lang="en-US" altLang="zh-CN" dirty="0">
                <a:ea typeface="MS PGothic" panose="020B0600070205080204" pitchFamily="34" charset="-128"/>
              </a:rPr>
              <a:t>release</a:t>
            </a:r>
            <a:r>
              <a:rPr lang="zh-CN" altLang="en-US" dirty="0">
                <a:ea typeface="MS PGothic" panose="020B0600070205080204" pitchFamily="34" charset="-128"/>
              </a:rPr>
              <a:t> </a:t>
            </a:r>
            <a:r>
              <a:rPr lang="en-US" altLang="zh-CN" dirty="0">
                <a:ea typeface="MS PGothic" panose="020B0600070205080204" pitchFamily="34" charset="-128"/>
              </a:rPr>
              <a:t>them</a:t>
            </a:r>
            <a:r>
              <a:rPr lang="zh-CN" altLang="en-US" dirty="0">
                <a:ea typeface="MS PGothic" panose="020B0600070205080204" pitchFamily="34" charset="-128"/>
              </a:rPr>
              <a:t> </a:t>
            </a:r>
            <a:r>
              <a:rPr lang="en-US" altLang="zh-CN" dirty="0">
                <a:ea typeface="MS PGothic" panose="020B0600070205080204" pitchFamily="34" charset="-128"/>
              </a:rPr>
              <a:t>at</a:t>
            </a:r>
            <a:r>
              <a:rPr lang="zh-CN" altLang="en-US" dirty="0">
                <a:ea typeface="MS PGothic" panose="020B0600070205080204" pitchFamily="34" charset="-128"/>
              </a:rPr>
              <a:t> </a:t>
            </a:r>
            <a:r>
              <a:rPr lang="en-US" altLang="zh-CN" dirty="0">
                <a:ea typeface="MS PGothic" panose="020B0600070205080204" pitchFamily="34" charset="-128"/>
              </a:rPr>
              <a:t>last</a:t>
            </a:r>
            <a:endParaRPr lang="zh-CN" altLang="en-US" dirty="0">
              <a:ea typeface="MS PGothic" panose="020B0600070205080204" pitchFamily="34" charset="-128"/>
            </a:endParaRP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fld>
            <a:endParaRPr lang="zh-CN" altLang="en-US" dirty="0"/>
          </a:p>
        </p:txBody>
      </p:sp>
      <p:cxnSp>
        <p:nvCxnSpPr>
          <p:cNvPr id="6" name="直线箭头连接符 5"/>
          <p:cNvCxnSpPr/>
          <p:nvPr/>
        </p:nvCxnSpPr>
        <p:spPr>
          <a:xfrm flipV="1">
            <a:off x="785194" y="1392659"/>
            <a:ext cx="0" cy="3840427"/>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7" name="直线箭头连接符 6"/>
          <p:cNvCxnSpPr/>
          <p:nvPr/>
        </p:nvCxnSpPr>
        <p:spPr>
          <a:xfrm>
            <a:off x="497162" y="5053066"/>
            <a:ext cx="8179294" cy="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2" name="文本框 11"/>
          <p:cNvSpPr txBox="1"/>
          <p:nvPr/>
        </p:nvSpPr>
        <p:spPr>
          <a:xfrm>
            <a:off x="3347864" y="5077747"/>
            <a:ext cx="2736304" cy="461665"/>
          </a:xfrm>
          <a:prstGeom prst="rect">
            <a:avLst/>
          </a:prstGeom>
          <a:noFill/>
        </p:spPr>
        <p:txBody>
          <a:bodyPr wrap="square" rtlCol="0">
            <a:spAutoFit/>
          </a:bodyPr>
          <a:lstStyle/>
          <a:p>
            <a:pPr algn="ctr"/>
            <a:r>
              <a:rPr kumimoji="1" lang="en-US" altLang="zh-CN" sz="2400" dirty="0">
                <a:latin typeface="Arial" panose="020B0604020202020204" pitchFamily="34" charset="0"/>
                <a:cs typeface="Arial" panose="020B0604020202020204" pitchFamily="34" charset="0"/>
              </a:rPr>
              <a:t>Time</a:t>
            </a:r>
            <a:endParaRPr kumimoji="1" lang="zh-CN" altLang="en-US" sz="2400" dirty="0">
              <a:latin typeface="Arial" panose="020B0604020202020204" pitchFamily="34" charset="0"/>
              <a:cs typeface="Arial" panose="020B0604020202020204" pitchFamily="34" charset="0"/>
            </a:endParaRPr>
          </a:p>
        </p:txBody>
      </p:sp>
      <p:sp>
        <p:nvSpPr>
          <p:cNvPr id="13" name="文本框 12"/>
          <p:cNvSpPr txBox="1"/>
          <p:nvPr/>
        </p:nvSpPr>
        <p:spPr>
          <a:xfrm rot="16200000">
            <a:off x="-657774" y="2782007"/>
            <a:ext cx="2280253" cy="461665"/>
          </a:xfrm>
          <a:prstGeom prst="rect">
            <a:avLst/>
          </a:prstGeom>
          <a:noFill/>
        </p:spPr>
        <p:txBody>
          <a:bodyPr wrap="square" rtlCol="0">
            <a:spAutoFit/>
          </a:bodyPr>
          <a:lstStyle/>
          <a:p>
            <a:pPr algn="ctr"/>
            <a:r>
              <a:rPr kumimoji="1" lang="en-US" altLang="zh-CN" sz="2400" dirty="0">
                <a:latin typeface="Arial" panose="020B0604020202020204" pitchFamily="34" charset="0"/>
                <a:cs typeface="Arial" panose="020B0604020202020204" pitchFamily="34" charset="0"/>
              </a:rPr>
              <a:t>Lock</a:t>
            </a:r>
            <a:endParaRPr kumimoji="1" lang="zh-CN" altLang="en-US" sz="2400" dirty="0">
              <a:latin typeface="Arial" panose="020B0604020202020204" pitchFamily="34" charset="0"/>
              <a:cs typeface="Arial" panose="020B0604020202020204" pitchFamily="34" charset="0"/>
            </a:endParaRPr>
          </a:p>
        </p:txBody>
      </p:sp>
      <p:cxnSp>
        <p:nvCxnSpPr>
          <p:cNvPr id="15" name="直线连接符 14"/>
          <p:cNvCxnSpPr/>
          <p:nvPr/>
        </p:nvCxnSpPr>
        <p:spPr>
          <a:xfrm flipV="1">
            <a:off x="1217242" y="4477680"/>
            <a:ext cx="216024" cy="600067"/>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6" name="直线连接符 15"/>
          <p:cNvCxnSpPr/>
          <p:nvPr/>
        </p:nvCxnSpPr>
        <p:spPr>
          <a:xfrm>
            <a:off x="1433266" y="4477680"/>
            <a:ext cx="114398" cy="0"/>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0" name="直线连接符 19"/>
          <p:cNvCxnSpPr/>
          <p:nvPr/>
        </p:nvCxnSpPr>
        <p:spPr>
          <a:xfrm flipV="1">
            <a:off x="1547664" y="3877613"/>
            <a:ext cx="216024" cy="600067"/>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1" name="直线连接符 20"/>
          <p:cNvCxnSpPr/>
          <p:nvPr/>
        </p:nvCxnSpPr>
        <p:spPr>
          <a:xfrm>
            <a:off x="1763688" y="3877613"/>
            <a:ext cx="86669" cy="0"/>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2" name="直线连接符 21"/>
          <p:cNvCxnSpPr/>
          <p:nvPr/>
        </p:nvCxnSpPr>
        <p:spPr>
          <a:xfrm flipV="1">
            <a:off x="1835696" y="3277547"/>
            <a:ext cx="216024" cy="600067"/>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3" name="直线连接符 22"/>
          <p:cNvCxnSpPr/>
          <p:nvPr/>
        </p:nvCxnSpPr>
        <p:spPr>
          <a:xfrm>
            <a:off x="2051720" y="3277547"/>
            <a:ext cx="72008" cy="0"/>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4" name="直线连接符 23"/>
          <p:cNvCxnSpPr/>
          <p:nvPr/>
        </p:nvCxnSpPr>
        <p:spPr>
          <a:xfrm flipV="1">
            <a:off x="2123728" y="2677480"/>
            <a:ext cx="216024" cy="600067"/>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5" name="直线连接符 24"/>
          <p:cNvCxnSpPr/>
          <p:nvPr/>
        </p:nvCxnSpPr>
        <p:spPr>
          <a:xfrm>
            <a:off x="2339752" y="2677480"/>
            <a:ext cx="4824536" cy="0"/>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8" name="直线连接符 27"/>
          <p:cNvCxnSpPr/>
          <p:nvPr/>
        </p:nvCxnSpPr>
        <p:spPr>
          <a:xfrm flipH="1" flipV="1">
            <a:off x="7164288" y="2677480"/>
            <a:ext cx="216024" cy="600067"/>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0" name="直线连接符 29"/>
          <p:cNvCxnSpPr/>
          <p:nvPr/>
        </p:nvCxnSpPr>
        <p:spPr>
          <a:xfrm>
            <a:off x="7380312" y="3277547"/>
            <a:ext cx="144016" cy="0"/>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2" name="直线连接符 31"/>
          <p:cNvCxnSpPr/>
          <p:nvPr/>
        </p:nvCxnSpPr>
        <p:spPr>
          <a:xfrm flipH="1" flipV="1">
            <a:off x="7524328" y="3277547"/>
            <a:ext cx="216024" cy="600067"/>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3" name="直线连接符 32"/>
          <p:cNvCxnSpPr/>
          <p:nvPr/>
        </p:nvCxnSpPr>
        <p:spPr>
          <a:xfrm>
            <a:off x="7740352" y="3877613"/>
            <a:ext cx="144016" cy="0"/>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4" name="直线连接符 33"/>
          <p:cNvCxnSpPr/>
          <p:nvPr/>
        </p:nvCxnSpPr>
        <p:spPr>
          <a:xfrm flipH="1" flipV="1">
            <a:off x="7884368" y="3877613"/>
            <a:ext cx="216024" cy="600067"/>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a:off x="8100392" y="4477680"/>
            <a:ext cx="144016" cy="0"/>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6" name="直线连接符 35"/>
          <p:cNvCxnSpPr/>
          <p:nvPr/>
        </p:nvCxnSpPr>
        <p:spPr>
          <a:xfrm flipH="1" flipV="1">
            <a:off x="8244408" y="4477680"/>
            <a:ext cx="216024" cy="600067"/>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14" name="矩形 13"/>
          <p:cNvSpPr/>
          <p:nvPr/>
        </p:nvSpPr>
        <p:spPr>
          <a:xfrm>
            <a:off x="1700312" y="1480462"/>
            <a:ext cx="1382109" cy="400110"/>
          </a:xfrm>
          <a:prstGeom prst="rect">
            <a:avLst/>
          </a:prstGeom>
        </p:spPr>
        <p:txBody>
          <a:bodyPr wrap="none">
            <a:spAutoFit/>
          </a:bodyPr>
          <a:lstStyle/>
          <a:p>
            <a:pPr algn="ctr"/>
            <a:r>
              <a:rPr kumimoji="1" lang="en-US" altLang="zh-CN" sz="2000" dirty="0">
                <a:solidFill>
                  <a:schemeClr val="accent1"/>
                </a:solidFill>
                <a:latin typeface="Arial" panose="020B0604020202020204" pitchFamily="34" charset="0"/>
                <a:cs typeface="Arial" panose="020B0604020202020204" pitchFamily="34" charset="0"/>
              </a:rPr>
              <a:t>Lock Point</a:t>
            </a:r>
            <a:endParaRPr kumimoji="1" lang="zh-CN" altLang="en-US" sz="2000" dirty="0">
              <a:solidFill>
                <a:schemeClr val="accent1"/>
              </a:solidFill>
              <a:latin typeface="Arial" panose="020B0604020202020204" pitchFamily="34" charset="0"/>
              <a:cs typeface="Arial" panose="020B0604020202020204" pitchFamily="34" charset="0"/>
            </a:endParaRPr>
          </a:p>
        </p:txBody>
      </p:sp>
      <p:sp>
        <p:nvSpPr>
          <p:cNvPr id="17" name="下箭头 16"/>
          <p:cNvSpPr/>
          <p:nvPr/>
        </p:nvSpPr>
        <p:spPr>
          <a:xfrm>
            <a:off x="2066677" y="1897394"/>
            <a:ext cx="576064" cy="660073"/>
          </a:xfrm>
          <a:prstGeom prst="downArrow">
            <a:avLst>
              <a:gd name="adj1" fmla="val 2278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26" name="矩形 25"/>
          <p:cNvSpPr/>
          <p:nvPr/>
        </p:nvSpPr>
        <p:spPr>
          <a:xfrm>
            <a:off x="1733187" y="3979675"/>
            <a:ext cx="1838965" cy="400110"/>
          </a:xfrm>
          <a:prstGeom prst="rect">
            <a:avLst/>
          </a:prstGeom>
        </p:spPr>
        <p:txBody>
          <a:bodyPr wrap="none">
            <a:spAutoFit/>
          </a:bodyPr>
          <a:lstStyle/>
          <a:p>
            <a:pPr algn="ctr"/>
            <a:r>
              <a:rPr kumimoji="1" lang="en-US" altLang="zh-CN" sz="2000" dirty="0">
                <a:solidFill>
                  <a:schemeClr val="accent1"/>
                </a:solidFill>
                <a:latin typeface="Arial" panose="020B0604020202020204" pitchFamily="34" charset="0"/>
                <a:cs typeface="Arial" panose="020B0604020202020204" pitchFamily="34" charset="0"/>
              </a:rPr>
              <a:t>Acquire lock-B</a:t>
            </a:r>
            <a:endParaRPr kumimoji="1" lang="zh-CN" altLang="en-US" sz="2000" dirty="0">
              <a:solidFill>
                <a:schemeClr val="accent1"/>
              </a:solidFill>
              <a:latin typeface="Arial" panose="020B0604020202020204" pitchFamily="34" charset="0"/>
              <a:cs typeface="Arial" panose="020B0604020202020204" pitchFamily="34" charset="0"/>
            </a:endParaRPr>
          </a:p>
        </p:txBody>
      </p:sp>
      <p:sp>
        <p:nvSpPr>
          <p:cNvPr id="27" name="矩形 26"/>
          <p:cNvSpPr/>
          <p:nvPr/>
        </p:nvSpPr>
        <p:spPr>
          <a:xfrm>
            <a:off x="1970672" y="3418120"/>
            <a:ext cx="1853392" cy="400110"/>
          </a:xfrm>
          <a:prstGeom prst="rect">
            <a:avLst/>
          </a:prstGeom>
        </p:spPr>
        <p:txBody>
          <a:bodyPr wrap="none">
            <a:spAutoFit/>
          </a:bodyPr>
          <a:lstStyle/>
          <a:p>
            <a:pPr algn="ctr"/>
            <a:r>
              <a:rPr kumimoji="1" lang="en-US" altLang="zh-CN" sz="2000" dirty="0">
                <a:solidFill>
                  <a:schemeClr val="accent1"/>
                </a:solidFill>
                <a:latin typeface="Arial" panose="020B0604020202020204" pitchFamily="34" charset="0"/>
                <a:cs typeface="Arial" panose="020B0604020202020204" pitchFamily="34" charset="0"/>
              </a:rPr>
              <a:t>Acquire lock-C</a:t>
            </a:r>
            <a:endParaRPr kumimoji="1" lang="zh-CN" altLang="en-US" sz="2000" dirty="0">
              <a:solidFill>
                <a:schemeClr val="accent1"/>
              </a:solidFill>
              <a:latin typeface="Arial" panose="020B0604020202020204" pitchFamily="34" charset="0"/>
              <a:cs typeface="Arial" panose="020B0604020202020204" pitchFamily="34" charset="0"/>
            </a:endParaRPr>
          </a:p>
        </p:txBody>
      </p:sp>
      <p:sp>
        <p:nvSpPr>
          <p:cNvPr id="29" name="矩形 28"/>
          <p:cNvSpPr/>
          <p:nvPr/>
        </p:nvSpPr>
        <p:spPr>
          <a:xfrm>
            <a:off x="2198757" y="2843985"/>
            <a:ext cx="1853392" cy="400110"/>
          </a:xfrm>
          <a:prstGeom prst="rect">
            <a:avLst/>
          </a:prstGeom>
        </p:spPr>
        <p:txBody>
          <a:bodyPr wrap="none">
            <a:spAutoFit/>
          </a:bodyPr>
          <a:lstStyle/>
          <a:p>
            <a:pPr algn="ctr"/>
            <a:r>
              <a:rPr kumimoji="1" lang="en-US" altLang="zh-CN" sz="2000" dirty="0">
                <a:solidFill>
                  <a:schemeClr val="accent1"/>
                </a:solidFill>
                <a:latin typeface="Arial" panose="020B0604020202020204" pitchFamily="34" charset="0"/>
                <a:cs typeface="Arial" panose="020B0604020202020204" pitchFamily="34" charset="0"/>
              </a:rPr>
              <a:t>Acquire lock-D</a:t>
            </a:r>
            <a:endParaRPr kumimoji="1" lang="zh-CN" altLang="en-US" sz="2000" dirty="0">
              <a:solidFill>
                <a:schemeClr val="accent1"/>
              </a:solidFill>
              <a:latin typeface="Arial" panose="020B0604020202020204" pitchFamily="34" charset="0"/>
              <a:cs typeface="Arial" panose="020B0604020202020204" pitchFamily="34" charset="0"/>
            </a:endParaRPr>
          </a:p>
        </p:txBody>
      </p:sp>
      <p:sp>
        <p:nvSpPr>
          <p:cNvPr id="31" name="矩形 30"/>
          <p:cNvSpPr/>
          <p:nvPr/>
        </p:nvSpPr>
        <p:spPr>
          <a:xfrm>
            <a:off x="1471884" y="4571656"/>
            <a:ext cx="1838966" cy="400110"/>
          </a:xfrm>
          <a:prstGeom prst="rect">
            <a:avLst/>
          </a:prstGeom>
        </p:spPr>
        <p:txBody>
          <a:bodyPr wrap="none">
            <a:spAutoFit/>
          </a:bodyPr>
          <a:lstStyle/>
          <a:p>
            <a:pPr algn="ctr"/>
            <a:r>
              <a:rPr kumimoji="1" lang="en-US" altLang="zh-CN" sz="2000" dirty="0">
                <a:solidFill>
                  <a:schemeClr val="accent1"/>
                </a:solidFill>
                <a:latin typeface="Arial" panose="020B0604020202020204" pitchFamily="34" charset="0"/>
                <a:cs typeface="Arial" panose="020B0604020202020204" pitchFamily="34" charset="0"/>
              </a:rPr>
              <a:t>Acquire lock-A</a:t>
            </a:r>
            <a:endParaRPr kumimoji="1" lang="zh-CN" altLang="en-US" sz="2000" dirty="0">
              <a:solidFill>
                <a:schemeClr val="accent1"/>
              </a:solidFill>
              <a:latin typeface="Arial" panose="020B0604020202020204" pitchFamily="34" charset="0"/>
              <a:cs typeface="Arial" panose="020B0604020202020204" pitchFamily="34" charset="0"/>
            </a:endParaRPr>
          </a:p>
        </p:txBody>
      </p:sp>
      <p:sp>
        <p:nvSpPr>
          <p:cNvPr id="37" name="矩形 36"/>
          <p:cNvSpPr/>
          <p:nvPr/>
        </p:nvSpPr>
        <p:spPr>
          <a:xfrm>
            <a:off x="5807818" y="3979675"/>
            <a:ext cx="1911101" cy="400110"/>
          </a:xfrm>
          <a:prstGeom prst="rect">
            <a:avLst/>
          </a:prstGeom>
        </p:spPr>
        <p:txBody>
          <a:bodyPr wrap="none">
            <a:spAutoFit/>
          </a:bodyPr>
          <a:lstStyle/>
          <a:p>
            <a:pPr algn="ctr"/>
            <a:r>
              <a:rPr kumimoji="1" lang="en-US" altLang="zh-CN" sz="2000" dirty="0">
                <a:solidFill>
                  <a:schemeClr val="accent1"/>
                </a:solidFill>
                <a:latin typeface="Arial" panose="020B0604020202020204" pitchFamily="34" charset="0"/>
                <a:cs typeface="Arial" panose="020B0604020202020204" pitchFamily="34" charset="0"/>
              </a:rPr>
              <a:t>Release lock-B</a:t>
            </a:r>
            <a:endParaRPr kumimoji="1" lang="zh-CN" altLang="en-US" sz="2000" dirty="0">
              <a:solidFill>
                <a:schemeClr val="accent1"/>
              </a:solidFill>
              <a:latin typeface="Arial" panose="020B0604020202020204" pitchFamily="34" charset="0"/>
              <a:cs typeface="Arial" panose="020B0604020202020204" pitchFamily="34" charset="0"/>
            </a:endParaRPr>
          </a:p>
        </p:txBody>
      </p:sp>
      <p:sp>
        <p:nvSpPr>
          <p:cNvPr id="38" name="矩形 37"/>
          <p:cNvSpPr/>
          <p:nvPr/>
        </p:nvSpPr>
        <p:spPr>
          <a:xfrm>
            <a:off x="5578312" y="3418120"/>
            <a:ext cx="1925527" cy="400110"/>
          </a:xfrm>
          <a:prstGeom prst="rect">
            <a:avLst/>
          </a:prstGeom>
        </p:spPr>
        <p:txBody>
          <a:bodyPr wrap="none">
            <a:spAutoFit/>
          </a:bodyPr>
          <a:lstStyle/>
          <a:p>
            <a:pPr algn="ctr"/>
            <a:r>
              <a:rPr kumimoji="1" lang="en-US" altLang="zh-CN" sz="2000" dirty="0">
                <a:solidFill>
                  <a:schemeClr val="accent1"/>
                </a:solidFill>
                <a:latin typeface="Arial" panose="020B0604020202020204" pitchFamily="34" charset="0"/>
                <a:cs typeface="Arial" panose="020B0604020202020204" pitchFamily="34" charset="0"/>
              </a:rPr>
              <a:t>Release lock-C</a:t>
            </a:r>
            <a:endParaRPr kumimoji="1" lang="zh-CN" altLang="en-US" sz="2000" dirty="0">
              <a:solidFill>
                <a:schemeClr val="accent1"/>
              </a:solidFill>
              <a:latin typeface="Arial" panose="020B0604020202020204" pitchFamily="34" charset="0"/>
              <a:cs typeface="Arial" panose="020B0604020202020204" pitchFamily="34" charset="0"/>
            </a:endParaRPr>
          </a:p>
        </p:txBody>
      </p:sp>
      <p:sp>
        <p:nvSpPr>
          <p:cNvPr id="39" name="矩形 38"/>
          <p:cNvSpPr/>
          <p:nvPr/>
        </p:nvSpPr>
        <p:spPr>
          <a:xfrm>
            <a:off x="5430603" y="2843985"/>
            <a:ext cx="1925528" cy="400110"/>
          </a:xfrm>
          <a:prstGeom prst="rect">
            <a:avLst/>
          </a:prstGeom>
        </p:spPr>
        <p:txBody>
          <a:bodyPr wrap="none">
            <a:spAutoFit/>
          </a:bodyPr>
          <a:lstStyle/>
          <a:p>
            <a:pPr algn="ctr"/>
            <a:r>
              <a:rPr kumimoji="1" lang="en-US" altLang="zh-CN" sz="2000" dirty="0">
                <a:solidFill>
                  <a:schemeClr val="accent1"/>
                </a:solidFill>
                <a:latin typeface="Arial" panose="020B0604020202020204" pitchFamily="34" charset="0"/>
                <a:cs typeface="Arial" panose="020B0604020202020204" pitchFamily="34" charset="0"/>
              </a:rPr>
              <a:t>Release lock-D</a:t>
            </a:r>
            <a:endParaRPr kumimoji="1" lang="zh-CN" altLang="en-US" sz="2000" dirty="0">
              <a:solidFill>
                <a:schemeClr val="accent1"/>
              </a:solidFill>
              <a:latin typeface="Arial" panose="020B0604020202020204" pitchFamily="34" charset="0"/>
              <a:cs typeface="Arial" panose="020B0604020202020204" pitchFamily="34" charset="0"/>
            </a:endParaRPr>
          </a:p>
        </p:txBody>
      </p:sp>
      <p:sp>
        <p:nvSpPr>
          <p:cNvPr id="40" name="矩形 39"/>
          <p:cNvSpPr/>
          <p:nvPr/>
        </p:nvSpPr>
        <p:spPr>
          <a:xfrm>
            <a:off x="6083170" y="4571656"/>
            <a:ext cx="1911101" cy="400110"/>
          </a:xfrm>
          <a:prstGeom prst="rect">
            <a:avLst/>
          </a:prstGeom>
        </p:spPr>
        <p:txBody>
          <a:bodyPr wrap="none">
            <a:spAutoFit/>
          </a:bodyPr>
          <a:lstStyle/>
          <a:p>
            <a:pPr algn="ctr"/>
            <a:r>
              <a:rPr kumimoji="1" lang="en-US" altLang="zh-CN" sz="2000" dirty="0">
                <a:solidFill>
                  <a:schemeClr val="accent1"/>
                </a:solidFill>
                <a:latin typeface="Arial" panose="020B0604020202020204" pitchFamily="34" charset="0"/>
                <a:cs typeface="Arial" panose="020B0604020202020204" pitchFamily="34" charset="0"/>
              </a:rPr>
              <a:t>Release lock-A</a:t>
            </a:r>
            <a:endParaRPr kumimoji="1" lang="zh-CN" altLang="en-US" sz="2000" dirty="0">
              <a:solidFill>
                <a:schemeClr val="accent1"/>
              </a:solidFill>
              <a:latin typeface="Arial" panose="020B0604020202020204" pitchFamily="34" charset="0"/>
              <a:cs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2840" y="228866"/>
            <a:ext cx="8841160" cy="900442"/>
          </a:xfrm>
        </p:spPr>
        <p:txBody>
          <a:bodyPr/>
          <a:lstStyle/>
          <a:p>
            <a:r>
              <a:rPr kumimoji="1" lang="en-US" altLang="zh-CN" dirty="0"/>
              <a:t>Two-phase locking (2PL)</a:t>
            </a:r>
            <a:endParaRPr kumimoji="1" lang="zh-CN" altLang="en-US" dirty="0"/>
          </a:p>
        </p:txBody>
      </p:sp>
      <p:sp>
        <p:nvSpPr>
          <p:cNvPr id="3" name="内容占位符 2"/>
          <p:cNvSpPr>
            <a:spLocks noGrp="1"/>
          </p:cNvSpPr>
          <p:nvPr>
            <p:ph idx="1"/>
          </p:nvPr>
        </p:nvSpPr>
        <p:spPr>
          <a:xfrm>
            <a:off x="302840" y="1129308"/>
            <a:ext cx="4520033" cy="3771636"/>
          </a:xfrm>
        </p:spPr>
        <p:txBody>
          <a:bodyPr/>
          <a:lstStyle/>
          <a:p>
            <a:r>
              <a:rPr kumimoji="1" lang="en-US" altLang="zh-CN" dirty="0"/>
              <a:t>Fine-grained locking: </a:t>
            </a:r>
            <a:endParaRPr kumimoji="1" lang="en-US" altLang="zh-CN" dirty="0"/>
          </a:p>
          <a:p>
            <a:pPr lvl="1"/>
            <a:r>
              <a:rPr kumimoji="1" lang="en-US" altLang="zh-CN" dirty="0"/>
              <a:t>Each shared data has one lock</a:t>
            </a:r>
            <a:endParaRPr kumimoji="1" lang="en-US" altLang="zh-CN" dirty="0"/>
          </a:p>
          <a:p>
            <a:pPr lvl="1"/>
            <a:r>
              <a:rPr kumimoji="1" lang="en-US" altLang="zh-CN" dirty="0"/>
              <a:t>E.g., a lock for Alice &amp; a lock for Bob</a:t>
            </a:r>
            <a:endParaRPr kumimoji="1" lang="en-US" altLang="zh-CN" dirty="0"/>
          </a:p>
          <a:p>
            <a:r>
              <a:rPr kumimoji="1" lang="en-US" altLang="zh-CN" dirty="0"/>
              <a:t>2PL locking rule: </a:t>
            </a:r>
            <a:endParaRPr kumimoji="1" lang="en-US" altLang="zh-CN" dirty="0"/>
          </a:p>
          <a:p>
            <a:pPr lvl="1"/>
            <a:r>
              <a:rPr kumimoji="1" lang="en-US" altLang="zh-CN" dirty="0"/>
              <a:t>The action must acquire the shared data’s lock before access it, </a:t>
            </a:r>
            <a:r>
              <a:rPr kumimoji="1" lang="en-US" altLang="zh-CN" strike="sngStrike" dirty="0"/>
              <a:t>and releases it after the data access finishes</a:t>
            </a:r>
            <a:r>
              <a:rPr kumimoji="1" lang="en-US" altLang="zh-CN" dirty="0"/>
              <a:t> </a:t>
            </a:r>
            <a:r>
              <a:rPr kumimoji="1" lang="en-US" altLang="zh-CN" dirty="0">
                <a:highlight>
                  <a:srgbClr val="FFFF00"/>
                </a:highlight>
              </a:rPr>
              <a:t>and release it until the action finishes</a:t>
            </a:r>
            <a:endParaRPr kumimoji="1" lang="en-US" altLang="zh-CN" dirty="0">
              <a:highlight>
                <a:srgbClr val="FFFF00"/>
              </a:highlight>
            </a:endParaRPr>
          </a:p>
          <a:p>
            <a:pPr lvl="1"/>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6169634" y="941158"/>
            <a:ext cx="708644" cy="708644"/>
          </a:xfrm>
          <a:prstGeom prst="rect">
            <a:avLst/>
          </a:prstGeom>
        </p:spPr>
      </p:pic>
      <p:pic>
        <p:nvPicPr>
          <p:cNvPr id="6" name="图片 5"/>
          <p:cNvPicPr>
            <a:picLocks noChangeAspect="1"/>
          </p:cNvPicPr>
          <p:nvPr/>
        </p:nvPicPr>
        <p:blipFill>
          <a:blip r:embed="rId2"/>
          <a:stretch>
            <a:fillRect/>
          </a:stretch>
        </p:blipFill>
        <p:spPr>
          <a:xfrm>
            <a:off x="7215266" y="941158"/>
            <a:ext cx="708644" cy="708644"/>
          </a:xfrm>
          <a:prstGeom prst="rect">
            <a:avLst/>
          </a:prstGeom>
        </p:spPr>
      </p:pic>
      <p:sp>
        <p:nvSpPr>
          <p:cNvPr id="7" name="矩形 6"/>
          <p:cNvSpPr/>
          <p:nvPr/>
        </p:nvSpPr>
        <p:spPr>
          <a:xfrm>
            <a:off x="8084869" y="941158"/>
            <a:ext cx="595035" cy="584775"/>
          </a:xfrm>
          <a:prstGeom prst="rect">
            <a:avLst/>
          </a:prstGeom>
        </p:spPr>
        <p:txBody>
          <a:bodyPr wrap="none">
            <a:spAutoFit/>
          </a:bodyPr>
          <a:lstStyle/>
          <a:p>
            <a:r>
              <a:rPr kumimoji="1" lang="en-US" altLang="zh-CN" sz="3200" dirty="0"/>
              <a:t>…</a:t>
            </a:r>
            <a:endParaRPr lang="zh-CN" altLang="en-US" sz="3200" dirty="0"/>
          </a:p>
        </p:txBody>
      </p:sp>
      <p:sp>
        <p:nvSpPr>
          <p:cNvPr id="8" name="矩形 7"/>
          <p:cNvSpPr/>
          <p:nvPr/>
        </p:nvSpPr>
        <p:spPr>
          <a:xfrm>
            <a:off x="5933288" y="1668938"/>
            <a:ext cx="1069524" cy="369332"/>
          </a:xfrm>
          <a:prstGeom prst="rect">
            <a:avLst/>
          </a:prstGeom>
        </p:spPr>
        <p:txBody>
          <a:bodyPr wrap="none">
            <a:spAutoFit/>
          </a:bodyPr>
          <a:lstStyle/>
          <a:p>
            <a:r>
              <a:rPr kumimoji="1" lang="en-US" altLang="zh-CN" dirty="0"/>
              <a:t>Alice: 0¥</a:t>
            </a:r>
            <a:endParaRPr lang="zh-CN" altLang="en-US" dirty="0"/>
          </a:p>
        </p:txBody>
      </p:sp>
      <p:sp>
        <p:nvSpPr>
          <p:cNvPr id="9" name="矩形 8"/>
          <p:cNvSpPr/>
          <p:nvPr/>
        </p:nvSpPr>
        <p:spPr>
          <a:xfrm>
            <a:off x="7128096" y="1649802"/>
            <a:ext cx="979755" cy="369332"/>
          </a:xfrm>
          <a:prstGeom prst="rect">
            <a:avLst/>
          </a:prstGeom>
        </p:spPr>
        <p:txBody>
          <a:bodyPr wrap="none">
            <a:spAutoFit/>
          </a:bodyPr>
          <a:lstStyle/>
          <a:p>
            <a:r>
              <a:rPr kumimoji="1" lang="en-US" altLang="zh-CN" dirty="0"/>
              <a:t>Bob: 0¥</a:t>
            </a:r>
            <a:endParaRPr lang="zh-CN" altLang="en-US" dirty="0"/>
          </a:p>
        </p:txBody>
      </p:sp>
      <p:sp>
        <p:nvSpPr>
          <p:cNvPr id="10" name="矩形 9"/>
          <p:cNvSpPr/>
          <p:nvPr/>
        </p:nvSpPr>
        <p:spPr>
          <a:xfrm>
            <a:off x="4828249" y="1668938"/>
            <a:ext cx="1197764" cy="369332"/>
          </a:xfrm>
          <a:prstGeom prst="rect">
            <a:avLst/>
          </a:prstGeom>
        </p:spPr>
        <p:txBody>
          <a:bodyPr wrap="none">
            <a:spAutoFit/>
          </a:bodyPr>
          <a:lstStyle/>
          <a:p>
            <a:r>
              <a:rPr lang="is-IS" altLang="zh-CN" dirty="0">
                <a:solidFill>
                  <a:prstClr val="black"/>
                </a:solidFill>
                <a:latin typeface="Consolas" panose="020B0609020204030204" pitchFamily="49" charset="0"/>
                <a:ea typeface="楷体" panose="02010609060101010101" charset="-122"/>
                <a:cs typeface="Courier"/>
              </a:rPr>
              <a:t>Bank = [</a:t>
            </a:r>
            <a:endParaRPr lang="zh-CN" altLang="en-US" dirty="0"/>
          </a:p>
        </p:txBody>
      </p:sp>
      <p:sp>
        <p:nvSpPr>
          <p:cNvPr id="11" name="矩形 10"/>
          <p:cNvSpPr/>
          <p:nvPr/>
        </p:nvSpPr>
        <p:spPr>
          <a:xfrm>
            <a:off x="4822873" y="2191313"/>
            <a:ext cx="1197764" cy="369332"/>
          </a:xfrm>
          <a:prstGeom prst="rect">
            <a:avLst/>
          </a:prstGeom>
        </p:spPr>
        <p:txBody>
          <a:bodyPr wrap="none">
            <a:spAutoFit/>
          </a:bodyPr>
          <a:lstStyle/>
          <a:p>
            <a:r>
              <a:rPr lang="is-IS" altLang="zh-CN" dirty="0">
                <a:solidFill>
                  <a:prstClr val="black"/>
                </a:solidFill>
                <a:latin typeface="Consolas" panose="020B0609020204030204" pitchFamily="49" charset="0"/>
                <a:ea typeface="楷体" panose="02010609060101010101" charset="-122"/>
                <a:cs typeface="Courier"/>
              </a:rPr>
              <a:t>Lock = [</a:t>
            </a:r>
            <a:endParaRPr lang="zh-CN" altLang="en-US" dirty="0"/>
          </a:p>
        </p:txBody>
      </p:sp>
      <p:pic>
        <p:nvPicPr>
          <p:cNvPr id="12" name="图片 11"/>
          <p:cNvPicPr>
            <a:picLocks noChangeAspect="1"/>
          </p:cNvPicPr>
          <p:nvPr/>
        </p:nvPicPr>
        <p:blipFill>
          <a:blip r:embed="rId3"/>
          <a:stretch>
            <a:fillRect/>
          </a:stretch>
        </p:blipFill>
        <p:spPr>
          <a:xfrm>
            <a:off x="6252442" y="2189432"/>
            <a:ext cx="431216" cy="431216"/>
          </a:xfrm>
          <a:prstGeom prst="rect">
            <a:avLst/>
          </a:prstGeom>
        </p:spPr>
      </p:pic>
      <p:pic>
        <p:nvPicPr>
          <p:cNvPr id="13" name="图片 12"/>
          <p:cNvPicPr>
            <a:picLocks noChangeAspect="1"/>
          </p:cNvPicPr>
          <p:nvPr/>
        </p:nvPicPr>
        <p:blipFill>
          <a:blip r:embed="rId3"/>
          <a:stretch>
            <a:fillRect/>
          </a:stretch>
        </p:blipFill>
        <p:spPr>
          <a:xfrm>
            <a:off x="7353980" y="2200610"/>
            <a:ext cx="431216" cy="431216"/>
          </a:xfrm>
          <a:prstGeom prst="rect">
            <a:avLst/>
          </a:prstGeom>
        </p:spPr>
      </p:pic>
      <p:sp>
        <p:nvSpPr>
          <p:cNvPr id="14" name="文本框 13"/>
          <p:cNvSpPr txBox="1"/>
          <p:nvPr/>
        </p:nvSpPr>
        <p:spPr>
          <a:xfrm>
            <a:off x="4664075" y="2931795"/>
            <a:ext cx="4251960" cy="1076325"/>
          </a:xfrm>
          <a:prstGeom prst="rect">
            <a:avLst/>
          </a:prstGeom>
          <a:noFill/>
        </p:spPr>
        <p:txBody>
          <a:bodyPr wrap="square" rtlCol="0">
            <a:spAutoFit/>
          </a:bodyPr>
          <a:p>
            <a:r>
              <a:rPr lang="en-US" altLang="zh-CN" sz="1600"/>
              <a:t>2PL</a:t>
            </a:r>
            <a:r>
              <a:rPr lang="zh-CN" altLang="en-US" sz="1600"/>
              <a:t>机制是：在拿锁过程中不允许放锁，在放锁过程中不允许在拿锁。即，在事务已经</a:t>
            </a:r>
            <a:r>
              <a:rPr lang="en-US" altLang="zh-CN" sz="1600"/>
              <a:t>release</a:t>
            </a:r>
            <a:r>
              <a:rPr lang="zh-CN" altLang="en-US" sz="1600"/>
              <a:t>第一把锁之后，就不会再去重新</a:t>
            </a:r>
            <a:r>
              <a:rPr lang="en-US" altLang="zh-CN" sz="1600"/>
              <a:t>acquire</a:t>
            </a:r>
            <a:r>
              <a:rPr lang="zh-CN" altLang="en-US" sz="1600"/>
              <a:t>一个</a:t>
            </a:r>
            <a:r>
              <a:rPr lang="en-US" altLang="zh-CN" sz="1600"/>
              <a:t>lock</a:t>
            </a:r>
            <a:r>
              <a:rPr lang="zh-CN" altLang="en-US" sz="1600"/>
              <a:t>了。</a:t>
            </a:r>
            <a:endParaRPr lang="zh-CN" altLang="en-US" sz="16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微软雅黑" panose="020B0503020204020204" pitchFamily="34" charset="-122"/>
                <a:ea typeface="微软雅黑" panose="020B0503020204020204" pitchFamily="34" charset="-122"/>
              </a:rPr>
              <a:t>Two-phase locking (2PL)</a:t>
            </a:r>
            <a:endParaRPr kumimoji="1"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kumimoji="1" lang="en-US" altLang="zh-CN" dirty="0">
                <a:latin typeface="微软雅黑" panose="020B0503020204020204" pitchFamily="34" charset="-122"/>
              </a:rPr>
              <a:t>2PL Lock acquire rule: </a:t>
            </a:r>
            <a:endParaRPr kumimoji="1" lang="en-US" altLang="zh-CN" dirty="0">
              <a:latin typeface="微软雅黑" panose="020B0503020204020204" pitchFamily="34" charset="-122"/>
            </a:endParaRPr>
          </a:p>
          <a:p>
            <a:pPr lvl="1"/>
            <a:r>
              <a:rPr kumimoji="1" lang="en-US" altLang="zh-CN" dirty="0">
                <a:latin typeface="微软雅黑" panose="020B0503020204020204" pitchFamily="34" charset="-122"/>
              </a:rPr>
              <a:t>The action must acquire the shared data’s </a:t>
            </a:r>
            <a:r>
              <a:rPr kumimoji="1" lang="en-US" altLang="zh-CN" dirty="0">
                <a:solidFill>
                  <a:srgbClr val="FF0000"/>
                </a:solidFill>
                <a:latin typeface="微软雅黑" panose="020B0503020204020204" pitchFamily="34" charset="-122"/>
              </a:rPr>
              <a:t>lock before access it</a:t>
            </a:r>
            <a:r>
              <a:rPr kumimoji="1" lang="en-US" altLang="zh-CN" dirty="0">
                <a:latin typeface="微软雅黑" panose="020B0503020204020204" pitchFamily="34" charset="-122"/>
              </a:rPr>
              <a:t>, and release it </a:t>
            </a:r>
            <a:r>
              <a:rPr kumimoji="1" lang="en-US" altLang="zh-CN">
                <a:latin typeface="微软雅黑" panose="020B0503020204020204" pitchFamily="34" charset="-122"/>
              </a:rPr>
              <a:t>until all the </a:t>
            </a:r>
            <a:r>
              <a:rPr kumimoji="1" lang="en-US" altLang="zh-CN" dirty="0">
                <a:latin typeface="微软雅黑" panose="020B0503020204020204" pitchFamily="34" charset="-122"/>
              </a:rPr>
              <a:t>action finishes</a:t>
            </a:r>
            <a:endParaRPr kumimoji="1" lang="en-US" altLang="zh-CN" dirty="0">
              <a:latin typeface="微软雅黑" panose="020B0503020204020204" pitchFamily="34" charset="-122"/>
            </a:endParaRPr>
          </a:p>
          <a:p>
            <a:endParaRPr kumimoji="1" lang="zh-CN" altLang="en-US"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pitchFamily="34" charset="-122"/>
                <a:ea typeface="微软雅黑" panose="020B0503020204020204" pitchFamily="34" charset="-122"/>
              </a:rPr>
            </a:fld>
            <a:endParaRPr lang="zh-CN" altLang="en-US" dirty="0" smtClean="0">
              <a:latin typeface="微软雅黑" panose="020B0503020204020204" pitchFamily="34" charset="-122"/>
              <a:ea typeface="微软雅黑" panose="020B0503020204020204" pitchFamily="34" charset="-122"/>
            </a:endParaRPr>
          </a:p>
        </p:txBody>
      </p:sp>
      <p:sp>
        <p:nvSpPr>
          <p:cNvPr id="14" name="矩形 13"/>
          <p:cNvSpPr/>
          <p:nvPr/>
        </p:nvSpPr>
        <p:spPr>
          <a:xfrm>
            <a:off x="123766" y="2869619"/>
            <a:ext cx="4269160" cy="2031325"/>
          </a:xfrm>
          <a:prstGeom prst="rect">
            <a:avLst/>
          </a:prstGeom>
          <a:ln w="3810">
            <a:solidFill>
              <a:schemeClr val="tx1"/>
            </a:solidFill>
          </a:ln>
        </p:spPr>
        <p:txBody>
          <a:bodyPr wrap="square">
            <a:spAutoFit/>
          </a:bodyPr>
          <a:lstStyle/>
          <a:p>
            <a:r>
              <a:rPr lang="en-US" altLang="zh-CN" dirty="0">
                <a:solidFill>
                  <a:prstClr val="black"/>
                </a:solidFill>
                <a:latin typeface="微软雅黑" panose="020B0503020204020204" pitchFamily="34" charset="-122"/>
                <a:ea typeface="微软雅黑" panose="020B0503020204020204" pitchFamily="34" charset="-122"/>
                <a:cs typeface="Courier"/>
              </a:rPr>
              <a:t>Transfer(bank, locks, a, b, amt):</a:t>
            </a:r>
            <a:endParaRPr lang="en-US" altLang="zh-CN" dirty="0">
              <a:solidFill>
                <a:prstClr val="black"/>
              </a:solidFill>
              <a:latin typeface="微软雅黑" panose="020B0503020204020204" pitchFamily="34" charset="-122"/>
              <a:ea typeface="微软雅黑" panose="020B0503020204020204" pitchFamily="34" charset="-122"/>
              <a:cs typeface="Courier"/>
            </a:endParaRPr>
          </a:p>
          <a:p>
            <a:r>
              <a:rPr lang="en-US" altLang="zh-CN" dirty="0">
                <a:solidFill>
                  <a:prstClr val="black"/>
                </a:solidFill>
                <a:latin typeface="微软雅黑" panose="020B0503020204020204" pitchFamily="34" charset="-122"/>
                <a:ea typeface="微软雅黑" panose="020B0503020204020204" pitchFamily="34" charset="-122"/>
                <a:cs typeface="Courier"/>
              </a:rPr>
              <a:t>    </a:t>
            </a:r>
            <a:r>
              <a:rPr lang="en-US" altLang="zh-CN" dirty="0">
                <a:solidFill>
                  <a:prstClr val="black"/>
                </a:solidFill>
                <a:highlight>
                  <a:srgbClr val="FFFF00"/>
                </a:highlight>
                <a:latin typeface="微软雅黑" panose="020B0503020204020204" pitchFamily="34" charset="-122"/>
                <a:ea typeface="微软雅黑" panose="020B0503020204020204" pitchFamily="34" charset="-122"/>
                <a:cs typeface="Courier"/>
              </a:rPr>
              <a:t>Acquire(lock[b]</a:t>
            </a:r>
            <a:endParaRPr lang="en-US" altLang="zh-CN" dirty="0">
              <a:solidFill>
                <a:prstClr val="black"/>
              </a:solidFill>
              <a:highlight>
                <a:srgbClr val="FFFF00"/>
              </a:highlight>
              <a:latin typeface="微软雅黑" panose="020B0503020204020204" pitchFamily="34" charset="-122"/>
              <a:ea typeface="微软雅黑" panose="020B0503020204020204" pitchFamily="34" charset="-122"/>
              <a:cs typeface="Courier"/>
            </a:endParaRPr>
          </a:p>
          <a:p>
            <a:r>
              <a:rPr lang="is-IS" altLang="zh-CN" dirty="0">
                <a:solidFill>
                  <a:prstClr val="black"/>
                </a:solidFill>
                <a:latin typeface="微软雅黑" panose="020B0503020204020204" pitchFamily="34" charset="-122"/>
                <a:ea typeface="微软雅黑" panose="020B0503020204020204" pitchFamily="34" charset="-122"/>
                <a:cs typeface="Courier"/>
              </a:rPr>
              <a:t>    bank[b] += amt</a:t>
            </a:r>
            <a:endParaRPr lang="is-IS" altLang="zh-CN" dirty="0">
              <a:solidFill>
                <a:prstClr val="black"/>
              </a:solidFill>
              <a:latin typeface="微软雅黑" panose="020B0503020204020204" pitchFamily="34" charset="-122"/>
              <a:ea typeface="微软雅黑" panose="020B0503020204020204" pitchFamily="34" charset="-122"/>
              <a:cs typeface="Courier"/>
            </a:endParaRPr>
          </a:p>
          <a:p>
            <a:r>
              <a:rPr lang="is-IS" altLang="zh-CN" dirty="0">
                <a:solidFill>
                  <a:prstClr val="black"/>
                </a:solidFill>
                <a:latin typeface="微软雅黑" panose="020B0503020204020204" pitchFamily="34" charset="-122"/>
                <a:ea typeface="微软雅黑" panose="020B0503020204020204" pitchFamily="34" charset="-122"/>
                <a:cs typeface="Courier"/>
              </a:rPr>
              <a:t>    </a:t>
            </a:r>
            <a:r>
              <a:rPr lang="is-IS" altLang="zh-CN" dirty="0">
                <a:solidFill>
                  <a:prstClr val="black"/>
                </a:solidFill>
                <a:highlight>
                  <a:srgbClr val="FFFF00"/>
                </a:highlight>
                <a:latin typeface="微软雅黑" panose="020B0503020204020204" pitchFamily="34" charset="-122"/>
                <a:ea typeface="微软雅黑" panose="020B0503020204020204" pitchFamily="34" charset="-122"/>
                <a:cs typeface="Courier"/>
              </a:rPr>
              <a:t>Release(lock[b])</a:t>
            </a:r>
            <a:endParaRPr lang="is-IS" altLang="zh-CN" dirty="0">
              <a:solidFill>
                <a:prstClr val="black"/>
              </a:solidFill>
              <a:highlight>
                <a:srgbClr val="FFFF00"/>
              </a:highlight>
              <a:latin typeface="微软雅黑" panose="020B0503020204020204" pitchFamily="34" charset="-122"/>
              <a:ea typeface="微软雅黑" panose="020B0503020204020204" pitchFamily="34" charset="-122"/>
              <a:cs typeface="Courier"/>
            </a:endParaRPr>
          </a:p>
          <a:p>
            <a:r>
              <a:rPr lang="is-IS" altLang="zh-CN" dirty="0">
                <a:solidFill>
                  <a:prstClr val="black"/>
                </a:solidFill>
                <a:latin typeface="微软雅黑" panose="020B0503020204020204" pitchFamily="34" charset="-122"/>
                <a:ea typeface="微软雅黑" panose="020B0503020204020204" pitchFamily="34" charset="-122"/>
                <a:cs typeface="Courier"/>
              </a:rPr>
              <a:t>    </a:t>
            </a:r>
            <a:r>
              <a:rPr lang="is-IS" altLang="zh-CN" dirty="0">
                <a:solidFill>
                  <a:prstClr val="black"/>
                </a:solidFill>
                <a:highlight>
                  <a:srgbClr val="FFFF00"/>
                </a:highlight>
                <a:latin typeface="微软雅黑" panose="020B0503020204020204" pitchFamily="34" charset="-122"/>
                <a:ea typeface="微软雅黑" panose="020B0503020204020204" pitchFamily="34" charset="-122"/>
                <a:cs typeface="Courier"/>
              </a:rPr>
              <a:t>Acquire(lock[a])</a:t>
            </a:r>
            <a:endParaRPr lang="is-IS" altLang="zh-CN" dirty="0">
              <a:solidFill>
                <a:prstClr val="black"/>
              </a:solidFill>
              <a:highlight>
                <a:srgbClr val="FFFF00"/>
              </a:highlight>
              <a:latin typeface="微软雅黑" panose="020B0503020204020204" pitchFamily="34" charset="-122"/>
              <a:ea typeface="微软雅黑" panose="020B0503020204020204" pitchFamily="34" charset="-122"/>
              <a:cs typeface="Courier"/>
            </a:endParaRPr>
          </a:p>
          <a:p>
            <a:r>
              <a:rPr lang="is-IS" altLang="zh-CN" dirty="0">
                <a:solidFill>
                  <a:prstClr val="black"/>
                </a:solidFill>
                <a:latin typeface="微软雅黑" panose="020B0503020204020204" pitchFamily="34" charset="-122"/>
                <a:ea typeface="微软雅黑" panose="020B0503020204020204" pitchFamily="34" charset="-122"/>
                <a:cs typeface="Courier"/>
              </a:rPr>
              <a:t>    bank[a] -= amt</a:t>
            </a:r>
            <a:endParaRPr lang="is-IS" altLang="zh-CN" dirty="0">
              <a:solidFill>
                <a:prstClr val="black"/>
              </a:solidFill>
              <a:latin typeface="微软雅黑" panose="020B0503020204020204" pitchFamily="34" charset="-122"/>
              <a:ea typeface="微软雅黑" panose="020B0503020204020204" pitchFamily="34" charset="-122"/>
              <a:cs typeface="Courier"/>
            </a:endParaRPr>
          </a:p>
          <a:p>
            <a:r>
              <a:rPr lang="is-IS" altLang="zh-CN" dirty="0">
                <a:solidFill>
                  <a:prstClr val="black"/>
                </a:solidFill>
                <a:latin typeface="微软雅黑" panose="020B0503020204020204" pitchFamily="34" charset="-122"/>
                <a:ea typeface="微软雅黑" panose="020B0503020204020204" pitchFamily="34" charset="-122"/>
                <a:cs typeface="Courier"/>
              </a:rPr>
              <a:t>    </a:t>
            </a:r>
            <a:r>
              <a:rPr lang="is-IS" altLang="zh-CN" dirty="0">
                <a:solidFill>
                  <a:prstClr val="black"/>
                </a:solidFill>
                <a:highlight>
                  <a:srgbClr val="FFFF00"/>
                </a:highlight>
                <a:latin typeface="微软雅黑" panose="020B0503020204020204" pitchFamily="34" charset="-122"/>
                <a:ea typeface="微软雅黑" panose="020B0503020204020204" pitchFamily="34" charset="-122"/>
                <a:cs typeface="Courier"/>
              </a:rPr>
              <a:t>Release(lock[a])</a:t>
            </a:r>
            <a:endParaRPr lang="is-IS" altLang="zh-CN" dirty="0">
              <a:solidFill>
                <a:prstClr val="black"/>
              </a:solidFill>
              <a:highlight>
                <a:srgbClr val="FFFF00"/>
              </a:highlight>
              <a:latin typeface="微软雅黑" panose="020B0503020204020204" pitchFamily="34" charset="-122"/>
              <a:ea typeface="微软雅黑" panose="020B0503020204020204" pitchFamily="34" charset="-122"/>
              <a:cs typeface="Courier"/>
            </a:endParaRPr>
          </a:p>
        </p:txBody>
      </p:sp>
      <p:sp>
        <p:nvSpPr>
          <p:cNvPr id="16" name="矩形 15"/>
          <p:cNvSpPr/>
          <p:nvPr/>
        </p:nvSpPr>
        <p:spPr>
          <a:xfrm>
            <a:off x="4788024" y="2869619"/>
            <a:ext cx="4269160" cy="2308324"/>
          </a:xfrm>
          <a:prstGeom prst="rect">
            <a:avLst/>
          </a:prstGeom>
          <a:ln w="3810">
            <a:solidFill>
              <a:schemeClr val="tx1"/>
            </a:solidFill>
          </a:ln>
        </p:spPr>
        <p:txBody>
          <a:bodyPr wrap="square">
            <a:spAutoFit/>
          </a:bodyPr>
          <a:lstStyle/>
          <a:p>
            <a:r>
              <a:rPr lang="en-US" altLang="zh-CN" dirty="0">
                <a:solidFill>
                  <a:prstClr val="black"/>
                </a:solidFill>
                <a:latin typeface="微软雅黑" panose="020B0503020204020204" pitchFamily="34" charset="-122"/>
                <a:ea typeface="微软雅黑" panose="020B0503020204020204" pitchFamily="34" charset="-122"/>
                <a:cs typeface="Courier"/>
              </a:rPr>
              <a:t>Transfer(bank, locks, a, b, amt):</a:t>
            </a:r>
            <a:endParaRPr lang="en-US" altLang="zh-CN" dirty="0">
              <a:solidFill>
                <a:prstClr val="black"/>
              </a:solidFill>
              <a:latin typeface="微软雅黑" panose="020B0503020204020204" pitchFamily="34" charset="-122"/>
              <a:ea typeface="微软雅黑" panose="020B0503020204020204" pitchFamily="34" charset="-122"/>
              <a:cs typeface="Courier"/>
            </a:endParaRPr>
          </a:p>
          <a:p>
            <a:r>
              <a:rPr lang="en-US" altLang="zh-CN" dirty="0">
                <a:solidFill>
                  <a:prstClr val="black"/>
                </a:solidFill>
                <a:latin typeface="微软雅黑" panose="020B0503020204020204" pitchFamily="34" charset="-122"/>
                <a:ea typeface="微软雅黑" panose="020B0503020204020204" pitchFamily="34" charset="-122"/>
                <a:cs typeface="Courier"/>
              </a:rPr>
              <a:t>    </a:t>
            </a:r>
            <a:r>
              <a:rPr lang="en-US" altLang="zh-CN" dirty="0">
                <a:solidFill>
                  <a:prstClr val="black"/>
                </a:solidFill>
                <a:highlight>
                  <a:srgbClr val="FFFF00"/>
                </a:highlight>
                <a:latin typeface="微软雅黑" panose="020B0503020204020204" pitchFamily="34" charset="-122"/>
                <a:ea typeface="微软雅黑" panose="020B0503020204020204" pitchFamily="34" charset="-122"/>
                <a:cs typeface="Courier"/>
              </a:rPr>
              <a:t>Acquire(lock[b]</a:t>
            </a:r>
            <a:endParaRPr lang="en-US" altLang="zh-CN" dirty="0">
              <a:solidFill>
                <a:prstClr val="black"/>
              </a:solidFill>
              <a:highlight>
                <a:srgbClr val="FFFF00"/>
              </a:highlight>
              <a:latin typeface="微软雅黑" panose="020B0503020204020204" pitchFamily="34" charset="-122"/>
              <a:ea typeface="微软雅黑" panose="020B0503020204020204" pitchFamily="34" charset="-122"/>
              <a:cs typeface="Courier"/>
            </a:endParaRPr>
          </a:p>
          <a:p>
            <a:r>
              <a:rPr lang="is-IS" altLang="zh-CN" dirty="0">
                <a:solidFill>
                  <a:prstClr val="black"/>
                </a:solidFill>
                <a:latin typeface="微软雅黑" panose="020B0503020204020204" pitchFamily="34" charset="-122"/>
                <a:ea typeface="微软雅黑" panose="020B0503020204020204" pitchFamily="34" charset="-122"/>
                <a:cs typeface="Courier"/>
              </a:rPr>
              <a:t>    bank[b] += amt</a:t>
            </a:r>
            <a:endParaRPr lang="is-IS" altLang="zh-CN" dirty="0">
              <a:solidFill>
                <a:prstClr val="black"/>
              </a:solidFill>
              <a:latin typeface="微软雅黑" panose="020B0503020204020204" pitchFamily="34" charset="-122"/>
              <a:ea typeface="微软雅黑" panose="020B0503020204020204" pitchFamily="34" charset="-122"/>
              <a:cs typeface="Courier"/>
            </a:endParaRPr>
          </a:p>
          <a:p>
            <a:endParaRPr lang="is-IS" altLang="zh-CN" dirty="0">
              <a:solidFill>
                <a:prstClr val="black"/>
              </a:solidFill>
              <a:latin typeface="微软雅黑" panose="020B0503020204020204" pitchFamily="34" charset="-122"/>
              <a:ea typeface="微软雅黑" panose="020B0503020204020204" pitchFamily="34" charset="-122"/>
              <a:cs typeface="Courier"/>
            </a:endParaRPr>
          </a:p>
          <a:p>
            <a:r>
              <a:rPr lang="is-IS" altLang="zh-CN" dirty="0">
                <a:solidFill>
                  <a:prstClr val="black"/>
                </a:solidFill>
                <a:latin typeface="微软雅黑" panose="020B0503020204020204" pitchFamily="34" charset="-122"/>
                <a:ea typeface="微软雅黑" panose="020B0503020204020204" pitchFamily="34" charset="-122"/>
                <a:cs typeface="Courier"/>
              </a:rPr>
              <a:t>    </a:t>
            </a:r>
            <a:r>
              <a:rPr lang="is-IS" altLang="zh-CN" dirty="0">
                <a:solidFill>
                  <a:prstClr val="black"/>
                </a:solidFill>
                <a:highlight>
                  <a:srgbClr val="FFFF00"/>
                </a:highlight>
                <a:latin typeface="微软雅黑" panose="020B0503020204020204" pitchFamily="34" charset="-122"/>
                <a:ea typeface="微软雅黑" panose="020B0503020204020204" pitchFamily="34" charset="-122"/>
                <a:cs typeface="Courier"/>
              </a:rPr>
              <a:t>Acquire(lock[a])</a:t>
            </a:r>
            <a:endParaRPr lang="is-IS" altLang="zh-CN" dirty="0">
              <a:solidFill>
                <a:prstClr val="black"/>
              </a:solidFill>
              <a:highlight>
                <a:srgbClr val="FFFF00"/>
              </a:highlight>
              <a:latin typeface="微软雅黑" panose="020B0503020204020204" pitchFamily="34" charset="-122"/>
              <a:ea typeface="微软雅黑" panose="020B0503020204020204" pitchFamily="34" charset="-122"/>
              <a:cs typeface="Courier"/>
            </a:endParaRPr>
          </a:p>
          <a:p>
            <a:r>
              <a:rPr lang="is-IS" altLang="zh-CN" dirty="0">
                <a:solidFill>
                  <a:prstClr val="black"/>
                </a:solidFill>
                <a:latin typeface="微软雅黑" panose="020B0503020204020204" pitchFamily="34" charset="-122"/>
                <a:ea typeface="微软雅黑" panose="020B0503020204020204" pitchFamily="34" charset="-122"/>
                <a:cs typeface="Courier"/>
              </a:rPr>
              <a:t>    bank[a] -= amt</a:t>
            </a:r>
            <a:endParaRPr lang="is-IS" altLang="zh-CN" dirty="0">
              <a:solidFill>
                <a:prstClr val="black"/>
              </a:solidFill>
              <a:latin typeface="微软雅黑" panose="020B0503020204020204" pitchFamily="34" charset="-122"/>
              <a:ea typeface="微软雅黑" panose="020B0503020204020204" pitchFamily="34" charset="-122"/>
              <a:cs typeface="Courier"/>
            </a:endParaRPr>
          </a:p>
          <a:p>
            <a:r>
              <a:rPr lang="is-IS" altLang="zh-CN" dirty="0">
                <a:solidFill>
                  <a:prstClr val="black"/>
                </a:solidFill>
                <a:latin typeface="微软雅黑" panose="020B0503020204020204" pitchFamily="34" charset="-122"/>
                <a:ea typeface="微软雅黑" panose="020B0503020204020204" pitchFamily="34" charset="-122"/>
                <a:cs typeface="Courier"/>
              </a:rPr>
              <a:t>    </a:t>
            </a:r>
            <a:r>
              <a:rPr lang="is-IS" altLang="zh-CN" dirty="0">
                <a:solidFill>
                  <a:prstClr val="black"/>
                </a:solidFill>
                <a:highlight>
                  <a:srgbClr val="FFFF00"/>
                </a:highlight>
                <a:latin typeface="微软雅黑" panose="020B0503020204020204" pitchFamily="34" charset="-122"/>
                <a:ea typeface="微软雅黑" panose="020B0503020204020204" pitchFamily="34" charset="-122"/>
                <a:cs typeface="Courier"/>
              </a:rPr>
              <a:t>Release(lock[a])</a:t>
            </a:r>
            <a:endParaRPr lang="is-IS" altLang="zh-CN" dirty="0">
              <a:solidFill>
                <a:prstClr val="black"/>
              </a:solidFill>
              <a:highlight>
                <a:srgbClr val="FFFF00"/>
              </a:highlight>
              <a:latin typeface="微软雅黑" panose="020B0503020204020204" pitchFamily="34" charset="-122"/>
              <a:ea typeface="微软雅黑" panose="020B0503020204020204" pitchFamily="34" charset="-122"/>
              <a:cs typeface="Courier"/>
            </a:endParaRPr>
          </a:p>
          <a:p>
            <a:r>
              <a:rPr lang="is-IS" altLang="zh-CN" dirty="0">
                <a:solidFill>
                  <a:prstClr val="black"/>
                </a:solidFill>
                <a:latin typeface="微软雅黑" panose="020B0503020204020204" pitchFamily="34" charset="-122"/>
                <a:ea typeface="微软雅黑" panose="020B0503020204020204" pitchFamily="34" charset="-122"/>
                <a:cs typeface="Courier"/>
              </a:rPr>
              <a:t>    </a:t>
            </a:r>
            <a:r>
              <a:rPr lang="is-IS" altLang="zh-CN" dirty="0">
                <a:solidFill>
                  <a:prstClr val="black"/>
                </a:solidFill>
                <a:highlight>
                  <a:srgbClr val="FFFF00"/>
                </a:highlight>
                <a:latin typeface="微软雅黑" panose="020B0503020204020204" pitchFamily="34" charset="-122"/>
                <a:ea typeface="微软雅黑" panose="020B0503020204020204" pitchFamily="34" charset="-122"/>
                <a:cs typeface="Courier"/>
              </a:rPr>
              <a:t>Release(lock[b])</a:t>
            </a:r>
            <a:endParaRPr lang="is-IS" altLang="zh-CN" dirty="0">
              <a:solidFill>
                <a:prstClr val="black"/>
              </a:solidFill>
              <a:highlight>
                <a:srgbClr val="FFFF00"/>
              </a:highlight>
              <a:latin typeface="微软雅黑" panose="020B0503020204020204" pitchFamily="34" charset="-122"/>
              <a:ea typeface="微软雅黑" panose="020B0503020204020204" pitchFamily="34" charset="-122"/>
              <a:cs typeface="Courier"/>
            </a:endParaRPr>
          </a:p>
        </p:txBody>
      </p:sp>
      <p:sp>
        <p:nvSpPr>
          <p:cNvPr id="17" name="任意形状 16"/>
          <p:cNvSpPr/>
          <p:nvPr/>
        </p:nvSpPr>
        <p:spPr>
          <a:xfrm>
            <a:off x="233465" y="3880022"/>
            <a:ext cx="619151" cy="1266501"/>
          </a:xfrm>
          <a:custGeom>
            <a:avLst/>
            <a:gdLst>
              <a:gd name="connsiteX0" fmla="*/ 421443 w 619151"/>
              <a:gd name="connsiteY0" fmla="*/ 0 h 1266501"/>
              <a:gd name="connsiteX1" fmla="*/ 112524 w 619151"/>
              <a:gd name="connsiteY1" fmla="*/ 172994 h 1266501"/>
              <a:gd name="connsiteX2" fmla="*/ 1313 w 619151"/>
              <a:gd name="connsiteY2" fmla="*/ 395416 h 1266501"/>
              <a:gd name="connsiteX3" fmla="*/ 174308 w 619151"/>
              <a:gd name="connsiteY3" fmla="*/ 518983 h 1266501"/>
              <a:gd name="connsiteX4" fmla="*/ 199021 w 619151"/>
              <a:gd name="connsiteY4" fmla="*/ 1210962 h 1266501"/>
              <a:gd name="connsiteX5" fmla="*/ 619151 w 619151"/>
              <a:gd name="connsiteY5" fmla="*/ 1173892 h 126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151" h="1266501">
                <a:moveTo>
                  <a:pt x="421443" y="0"/>
                </a:moveTo>
                <a:cubicBezTo>
                  <a:pt x="301994" y="53545"/>
                  <a:pt x="182546" y="107091"/>
                  <a:pt x="112524" y="172994"/>
                </a:cubicBezTo>
                <a:cubicBezTo>
                  <a:pt x="42502" y="238897"/>
                  <a:pt x="-8984" y="337751"/>
                  <a:pt x="1313" y="395416"/>
                </a:cubicBezTo>
                <a:cubicBezTo>
                  <a:pt x="11610" y="453081"/>
                  <a:pt x="141357" y="383059"/>
                  <a:pt x="174308" y="518983"/>
                </a:cubicBezTo>
                <a:cubicBezTo>
                  <a:pt x="207259" y="654907"/>
                  <a:pt x="124880" y="1101810"/>
                  <a:pt x="199021" y="1210962"/>
                </a:cubicBezTo>
                <a:cubicBezTo>
                  <a:pt x="273162" y="1320114"/>
                  <a:pt x="446156" y="1247003"/>
                  <a:pt x="619151" y="1173892"/>
                </a:cubicBezTo>
              </a:path>
            </a:pathLst>
          </a:custGeom>
          <a:noFill/>
          <a:ln w="1905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8" name="右箭头 17"/>
          <p:cNvSpPr/>
          <p:nvPr/>
        </p:nvSpPr>
        <p:spPr>
          <a:xfrm>
            <a:off x="4284914" y="3663998"/>
            <a:ext cx="611122" cy="432048"/>
          </a:xfrm>
          <a:prstGeom prst="rightArrow">
            <a:avLst/>
          </a:prstGeom>
          <a:solidFill>
            <a:schemeClr val="bg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9" name="Rectangle 4"/>
          <p:cNvSpPr/>
          <p:nvPr/>
        </p:nvSpPr>
        <p:spPr>
          <a:xfrm>
            <a:off x="611560" y="2563623"/>
            <a:ext cx="3147864" cy="313350"/>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Fine-grained locking</a:t>
            </a:r>
            <a:endParaRPr lang="en-US" altLang="zh-CN" dirty="0">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
        <p:nvSpPr>
          <p:cNvPr id="20" name="Rectangle 4"/>
          <p:cNvSpPr/>
          <p:nvPr/>
        </p:nvSpPr>
        <p:spPr>
          <a:xfrm>
            <a:off x="5348605" y="2563495"/>
            <a:ext cx="3533775" cy="312420"/>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Fine-grained locking + </a:t>
            </a:r>
            <a:r>
              <a:rPr lang="en-US" altLang="zh-CN" b="1"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2PL</a:t>
            </a:r>
            <a:endParaRPr lang="en-US" altLang="zh-CN" b="1" dirty="0">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
        <p:nvSpPr>
          <p:cNvPr id="5" name="文本框 4"/>
          <p:cNvSpPr txBox="1"/>
          <p:nvPr/>
        </p:nvSpPr>
        <p:spPr>
          <a:xfrm>
            <a:off x="2987675" y="840740"/>
            <a:ext cx="5958205" cy="829945"/>
          </a:xfrm>
          <a:prstGeom prst="rect">
            <a:avLst/>
          </a:prstGeom>
          <a:noFill/>
        </p:spPr>
        <p:txBody>
          <a:bodyPr wrap="square" rtlCol="0">
            <a:spAutoFit/>
          </a:bodyPr>
          <a:p>
            <a:r>
              <a:rPr lang="zh-CN" altLang="en-US" sz="1600"/>
              <a:t>这里的一个问题是</a:t>
            </a:r>
            <a:r>
              <a:rPr lang="en-US" altLang="zh-CN" sz="1600"/>
              <a:t>,</a:t>
            </a:r>
            <a:r>
              <a:rPr lang="zh-CN" altLang="en-US" sz="1600"/>
              <a:t>在程序刚开始时并不好确定需要访问的</a:t>
            </a:r>
            <a:r>
              <a:rPr lang="en-US" altLang="zh-CN" sz="1600"/>
              <a:t>shared var</a:t>
            </a:r>
            <a:r>
              <a:rPr lang="zh-CN" altLang="en-US" sz="1600"/>
              <a:t>有哪些，但是可以在运行过程中遇到要访问的变量之前在</a:t>
            </a:r>
            <a:r>
              <a:rPr lang="en-US" altLang="zh-CN" sz="1600"/>
              <a:t>acquire lock</a:t>
            </a:r>
            <a:endParaRPr lang="en-US" altLang="zh-CN" sz="16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Two-phase locking (2PL)</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矩形 4"/>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6" name="矩形 5"/>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7" name="直线箭头连接符 6"/>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sp>
        <p:nvSpPr>
          <p:cNvPr id="10" name="矩形 9"/>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11" name="矩形 10"/>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12" name="直线箭头连接符 11"/>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graphicFrame>
        <p:nvGraphicFramePr>
          <p:cNvPr id="14" name="表格 29"/>
          <p:cNvGraphicFramePr>
            <a:graphicFrameLocks noGrp="1"/>
          </p:cNvGraphicFramePr>
          <p:nvPr/>
        </p:nvGraphicFramePr>
        <p:xfrm>
          <a:off x="683894" y="1069901"/>
          <a:ext cx="8460425" cy="396240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algn="ctr">
                        <a:lnSpc>
                          <a:spcPct val="100000"/>
                        </a:lnSpc>
                      </a:pPr>
                      <a:r>
                        <a:rPr lang="en-US" altLang="zh-CN" sz="1400" strike="sngStrike" dirty="0">
                          <a:solidFill>
                            <a:schemeClr val="tx1"/>
                          </a:solidFill>
                          <a:highlight>
                            <a:srgbClr val="FFFF00"/>
                          </a:highlight>
                          <a:latin typeface="+mj-lt"/>
                        </a:rPr>
                        <a:t>Release(lock[b])</a:t>
                      </a:r>
                      <a:endParaRPr lang="zh-CN" altLang="en-US" sz="1400" strike="sngStrike" dirty="0">
                        <a:solidFill>
                          <a:schemeClr val="tx1"/>
                        </a:solidFill>
                        <a:highlight>
                          <a:srgbClr val="FFFF00"/>
                        </a:highlight>
                        <a:latin typeface="+mj-lt"/>
                      </a:endParaRPr>
                    </a:p>
                  </a:txBody>
                  <a:tcPr>
                    <a:noFill/>
                  </a:tcPr>
                </a:tc>
                <a:tc>
                  <a:txBody>
                    <a:bodyPr/>
                    <a:lstStyle/>
                    <a:p>
                      <a:pPr algn="ctr">
                        <a:lnSpc>
                          <a:spcPct val="100000"/>
                        </a:lnSpc>
                      </a:pPr>
                      <a:r>
                        <a:rPr lang="en-US" altLang="zh-CN" sz="140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Two-phase locking (2PL)</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矩形 4"/>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6" name="矩形 5"/>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7" name="直线箭头连接符 6"/>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sp>
        <p:nvSpPr>
          <p:cNvPr id="10" name="矩形 9"/>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11" name="矩形 10"/>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12" name="直线箭头连接符 11"/>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graphicFrame>
        <p:nvGraphicFramePr>
          <p:cNvPr id="14" name="表格 29"/>
          <p:cNvGraphicFramePr>
            <a:graphicFrameLocks noGrp="1"/>
          </p:cNvGraphicFramePr>
          <p:nvPr/>
        </p:nvGraphicFramePr>
        <p:xfrm>
          <a:off x="683894" y="1069901"/>
          <a:ext cx="8460425" cy="396240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Acquire(lock[a])</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en-US" altLang="zh-CN" sz="1400" b="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Two-phase locking (2PL)</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矩形 4"/>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6" name="矩形 5"/>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7" name="直线箭头连接符 6"/>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sp>
        <p:nvSpPr>
          <p:cNvPr id="10" name="矩形 9"/>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11" name="矩形 10"/>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12" name="直线箭头连接符 11"/>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graphicFrame>
        <p:nvGraphicFramePr>
          <p:cNvPr id="14" name="表格 29"/>
          <p:cNvGraphicFramePr>
            <a:graphicFrameLocks noGrp="1"/>
          </p:cNvGraphicFramePr>
          <p:nvPr/>
        </p:nvGraphicFramePr>
        <p:xfrm>
          <a:off x="683894" y="1069901"/>
          <a:ext cx="8460425" cy="396240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Acquire(lock[a])</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en-US" altLang="zh-CN" sz="1400" b="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Read(a)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endParaRPr lang="zh-CN" altLang="en-US" sz="1400" dirty="0">
                        <a:solidFill>
                          <a:schemeClr val="tx1"/>
                        </a:solidFill>
                        <a:latin typeface="+mj-lt"/>
                      </a:endParaRPr>
                    </a:p>
                  </a:txBody>
                  <a:tcPr>
                    <a:noFill/>
                  </a:tcPr>
                </a:tc>
                <a:tc>
                  <a:txBody>
                    <a:bodyPr/>
                    <a:lstStyle/>
                    <a:p>
                      <a:pPr algn="ctr">
                        <a:lnSpc>
                          <a:spcPct val="100000"/>
                        </a:lnSpc>
                      </a:pP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Two-phase locking (2PL)</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矩形 4"/>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6" name="矩形 5"/>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7" name="直线箭头连接符 6"/>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sp>
        <p:nvSpPr>
          <p:cNvPr id="10" name="矩形 9"/>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11" name="矩形 10"/>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12" name="直线箭头连接符 11"/>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graphicFrame>
        <p:nvGraphicFramePr>
          <p:cNvPr id="14" name="表格 29"/>
          <p:cNvGraphicFramePr>
            <a:graphicFrameLocks noGrp="1"/>
          </p:cNvGraphicFramePr>
          <p:nvPr/>
        </p:nvGraphicFramePr>
        <p:xfrm>
          <a:off x="683894" y="1069901"/>
          <a:ext cx="8460425" cy="396240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Acquire(lock[a])</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en-US" altLang="zh-CN" sz="1400" b="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Read(a)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Write(a) = 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b="1" dirty="0">
                          <a:solidFill>
                            <a:srgbClr val="C00000"/>
                          </a:solidFill>
                          <a:latin typeface="+mj-lt"/>
                        </a:rPr>
                        <a:t>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Two-phase locking (2PL)</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矩形 4"/>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6" name="矩形 5"/>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7" name="直线箭头连接符 6"/>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sp>
        <p:nvSpPr>
          <p:cNvPr id="10" name="矩形 9"/>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11" name="矩形 10"/>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12" name="直线箭头连接符 11"/>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graphicFrame>
        <p:nvGraphicFramePr>
          <p:cNvPr id="14" name="表格 29"/>
          <p:cNvGraphicFramePr>
            <a:graphicFrameLocks noGrp="1"/>
          </p:cNvGraphicFramePr>
          <p:nvPr/>
        </p:nvGraphicFramePr>
        <p:xfrm>
          <a:off x="683894" y="1069901"/>
          <a:ext cx="8460425" cy="417576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Acquire(lock[a])</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en-US" altLang="zh-CN" sz="1400" b="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Read(a)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Write(a) = 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b="1" dirty="0">
                          <a:solidFill>
                            <a:srgbClr val="C00000"/>
                          </a:solidFill>
                          <a:latin typeface="+mj-lt"/>
                        </a:rPr>
                        <a:t>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Release(lock[b])</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Acquire(lock[b])</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dirty="0">
                          <a:solidFill>
                            <a:schemeClr val="tx1"/>
                          </a:solidFill>
                          <a:latin typeface="+mj-lt"/>
                        </a:rPr>
                        <a:t>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Example: </a:t>
            </a:r>
            <a:r>
              <a:rPr kumimoji="1" lang="en-US" altLang="zh-CN" b="0" dirty="0"/>
              <a:t>bank account deposit</a:t>
            </a:r>
            <a:endParaRPr kumimoji="1" lang="zh-CN" altLang="en-US" b="0" dirty="0"/>
          </a:p>
        </p:txBody>
      </p:sp>
      <p:sp>
        <p:nvSpPr>
          <p:cNvPr id="3" name="内容占位符 2"/>
          <p:cNvSpPr>
            <a:spLocks noGrp="1"/>
          </p:cNvSpPr>
          <p:nvPr>
            <p:ph idx="1"/>
          </p:nvPr>
        </p:nvSpPr>
        <p:spPr>
          <a:xfrm>
            <a:off x="302840" y="1129308"/>
            <a:ext cx="4989240" cy="2808312"/>
          </a:xfrm>
        </p:spPr>
        <p:txBody>
          <a:bodyPr/>
          <a:lstStyle/>
          <a:p>
            <a:r>
              <a:rPr kumimoji="1" lang="en-US" altLang="zh-CN" dirty="0"/>
              <a:t>Single-thread (core) </a:t>
            </a:r>
            <a:endParaRPr kumimoji="1" lang="en-US" altLang="zh-CN" dirty="0"/>
          </a:p>
          <a:p>
            <a:pPr lvl="1"/>
            <a:r>
              <a:rPr kumimoji="1" lang="en-US" altLang="zh-CN" dirty="0"/>
              <a:t>Expected performance: D</a:t>
            </a:r>
            <a:endParaRPr kumimoji="1" lang="en-US" altLang="zh-CN" dirty="0"/>
          </a:p>
          <a:p>
            <a:r>
              <a:rPr kumimoji="1" lang="en-US" altLang="zh-CN" dirty="0"/>
              <a:t>Multiple-core (scale up)(ideal)</a:t>
            </a:r>
            <a:endParaRPr kumimoji="1" lang="en-US" altLang="zh-CN" dirty="0"/>
          </a:p>
          <a:p>
            <a:pPr lvl="1"/>
            <a:r>
              <a:rPr kumimoji="1" lang="en-US" altLang="zh-CN" dirty="0"/>
              <a:t>Expected performance: D * C</a:t>
            </a:r>
            <a:endParaRPr kumimoji="1" lang="en-US" altLang="zh-CN" dirty="0"/>
          </a:p>
          <a:p>
            <a:r>
              <a:rPr kumimoji="1" lang="en-US" altLang="zh-CN" dirty="0"/>
              <a:t>Multiple-machine (scale out)(ideal)</a:t>
            </a:r>
            <a:endParaRPr kumimoji="1" lang="en-US" altLang="zh-CN" dirty="0"/>
          </a:p>
          <a:p>
            <a:pPr lvl="1"/>
            <a:r>
              <a:rPr kumimoji="1" lang="en-US" altLang="zh-CN" dirty="0"/>
              <a:t>Expected performance: D * C * M</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6190664" y="375686"/>
            <a:ext cx="708644" cy="708644"/>
          </a:xfrm>
          <a:prstGeom prst="rect">
            <a:avLst/>
          </a:prstGeom>
        </p:spPr>
      </p:pic>
      <p:pic>
        <p:nvPicPr>
          <p:cNvPr id="6" name="图片 5"/>
          <p:cNvPicPr>
            <a:picLocks noChangeAspect="1"/>
          </p:cNvPicPr>
          <p:nvPr/>
        </p:nvPicPr>
        <p:blipFill>
          <a:blip r:embed="rId2"/>
          <a:stretch>
            <a:fillRect/>
          </a:stretch>
        </p:blipFill>
        <p:spPr>
          <a:xfrm>
            <a:off x="7236296" y="375686"/>
            <a:ext cx="708644" cy="708644"/>
          </a:xfrm>
          <a:prstGeom prst="rect">
            <a:avLst/>
          </a:prstGeom>
        </p:spPr>
      </p:pic>
      <p:sp>
        <p:nvSpPr>
          <p:cNvPr id="7" name="矩形 6"/>
          <p:cNvSpPr/>
          <p:nvPr/>
        </p:nvSpPr>
        <p:spPr>
          <a:xfrm>
            <a:off x="8105899" y="375686"/>
            <a:ext cx="595035" cy="584775"/>
          </a:xfrm>
          <a:prstGeom prst="rect">
            <a:avLst/>
          </a:prstGeom>
        </p:spPr>
        <p:txBody>
          <a:bodyPr wrap="none">
            <a:spAutoFit/>
          </a:bodyPr>
          <a:lstStyle/>
          <a:p>
            <a:r>
              <a:rPr kumimoji="1" lang="en-US" altLang="zh-CN" sz="3200" dirty="0"/>
              <a:t>…</a:t>
            </a:r>
            <a:endParaRPr lang="zh-CN" altLang="en-US" sz="3200" dirty="0"/>
          </a:p>
        </p:txBody>
      </p:sp>
      <p:sp>
        <p:nvSpPr>
          <p:cNvPr id="8" name="矩形 7"/>
          <p:cNvSpPr/>
          <p:nvPr/>
        </p:nvSpPr>
        <p:spPr>
          <a:xfrm>
            <a:off x="5954318" y="1103466"/>
            <a:ext cx="1069524" cy="369332"/>
          </a:xfrm>
          <a:prstGeom prst="rect">
            <a:avLst/>
          </a:prstGeom>
        </p:spPr>
        <p:txBody>
          <a:bodyPr wrap="none">
            <a:spAutoFit/>
          </a:bodyPr>
          <a:lstStyle/>
          <a:p>
            <a:r>
              <a:rPr kumimoji="1" lang="en-US" altLang="zh-CN" dirty="0"/>
              <a:t>Alice: 0¥</a:t>
            </a:r>
            <a:endParaRPr lang="zh-CN" altLang="en-US" dirty="0"/>
          </a:p>
        </p:txBody>
      </p:sp>
      <p:sp>
        <p:nvSpPr>
          <p:cNvPr id="9" name="矩形 8"/>
          <p:cNvSpPr/>
          <p:nvPr/>
        </p:nvSpPr>
        <p:spPr>
          <a:xfrm>
            <a:off x="7130637" y="1094946"/>
            <a:ext cx="979755" cy="369332"/>
          </a:xfrm>
          <a:prstGeom prst="rect">
            <a:avLst/>
          </a:prstGeom>
        </p:spPr>
        <p:txBody>
          <a:bodyPr wrap="none">
            <a:spAutoFit/>
          </a:bodyPr>
          <a:lstStyle/>
          <a:p>
            <a:r>
              <a:rPr kumimoji="1" lang="en-US" altLang="zh-CN" dirty="0"/>
              <a:t>Bob: 0¥</a:t>
            </a:r>
            <a:endParaRPr lang="zh-CN" altLang="en-US" dirty="0"/>
          </a:p>
        </p:txBody>
      </p:sp>
      <p:sp>
        <p:nvSpPr>
          <p:cNvPr id="11" name="矩形 10"/>
          <p:cNvSpPr/>
          <p:nvPr/>
        </p:nvSpPr>
        <p:spPr>
          <a:xfrm>
            <a:off x="5541323" y="1598763"/>
            <a:ext cx="3389945"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cxnSp>
        <p:nvCxnSpPr>
          <p:cNvPr id="13" name="直线箭头连接符 12"/>
          <p:cNvCxnSpPr/>
          <p:nvPr/>
        </p:nvCxnSpPr>
        <p:spPr>
          <a:xfrm>
            <a:off x="539552" y="3793604"/>
            <a:ext cx="0" cy="108893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95034" y="5017740"/>
            <a:ext cx="689035" cy="369332"/>
          </a:xfrm>
          <a:prstGeom prst="rect">
            <a:avLst/>
          </a:prstGeom>
        </p:spPr>
        <p:txBody>
          <a:bodyPr wrap="none">
            <a:spAutoFit/>
          </a:bodyPr>
          <a:lstStyle/>
          <a:p>
            <a:r>
              <a:rPr kumimoji="1" lang="en-US" altLang="zh-CN" dirty="0"/>
              <a:t>Time</a:t>
            </a:r>
            <a:endParaRPr lang="zh-CN" altLang="en-US" dirty="0"/>
          </a:p>
        </p:txBody>
      </p:sp>
      <p:pic>
        <p:nvPicPr>
          <p:cNvPr id="16" name="内容占位符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069" y="4477679"/>
            <a:ext cx="276342" cy="658969"/>
          </a:xfrm>
          <a:prstGeom prst="rect">
            <a:avLst/>
          </a:prstGeom>
        </p:spPr>
      </p:pic>
      <p:sp>
        <p:nvSpPr>
          <p:cNvPr id="34" name="矩形 33"/>
          <p:cNvSpPr/>
          <p:nvPr/>
        </p:nvSpPr>
        <p:spPr>
          <a:xfrm>
            <a:off x="922719" y="3861958"/>
            <a:ext cx="1556836" cy="369332"/>
          </a:xfrm>
          <a:prstGeom prst="rect">
            <a:avLst/>
          </a:prstGeom>
        </p:spPr>
        <p:txBody>
          <a:bodyPr wrap="none">
            <a:spAutoFit/>
          </a:bodyPr>
          <a:lstStyle/>
          <a:p>
            <a:r>
              <a:rPr kumimoji="1" lang="en-US" altLang="zh-CN" dirty="0"/>
              <a:t>Single-thread</a:t>
            </a:r>
            <a:endParaRPr lang="zh-CN" altLang="en-US" dirty="0"/>
          </a:p>
        </p:txBody>
      </p:sp>
      <p:pic>
        <p:nvPicPr>
          <p:cNvPr id="35" name="内容占位符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585" y="4480850"/>
            <a:ext cx="276342" cy="658969"/>
          </a:xfrm>
          <a:prstGeom prst="rect">
            <a:avLst/>
          </a:prstGeom>
        </p:spPr>
      </p:pic>
      <p:sp>
        <p:nvSpPr>
          <p:cNvPr id="36" name="矩形 35"/>
          <p:cNvSpPr/>
          <p:nvPr/>
        </p:nvSpPr>
        <p:spPr>
          <a:xfrm>
            <a:off x="3786540" y="3861958"/>
            <a:ext cx="1505540" cy="369332"/>
          </a:xfrm>
          <a:prstGeom prst="rect">
            <a:avLst/>
          </a:prstGeom>
        </p:spPr>
        <p:txBody>
          <a:bodyPr wrap="none">
            <a:spAutoFit/>
          </a:bodyPr>
          <a:lstStyle/>
          <a:p>
            <a:r>
              <a:rPr kumimoji="1" lang="en-US" altLang="zh-CN" dirty="0"/>
              <a:t>Multiple-core</a:t>
            </a:r>
            <a:endParaRPr lang="zh-CN" altLang="en-US" dirty="0"/>
          </a:p>
        </p:txBody>
      </p:sp>
      <p:pic>
        <p:nvPicPr>
          <p:cNvPr id="37" name="内容占位符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2174" y="4477679"/>
            <a:ext cx="276342" cy="658969"/>
          </a:xfrm>
          <a:prstGeom prst="rect">
            <a:avLst/>
          </a:prstGeom>
        </p:spPr>
      </p:pic>
      <p:pic>
        <p:nvPicPr>
          <p:cNvPr id="38" name="内容占位符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4997" y="4477679"/>
            <a:ext cx="276342" cy="658969"/>
          </a:xfrm>
          <a:prstGeom prst="rect">
            <a:avLst/>
          </a:prstGeom>
        </p:spPr>
      </p:pic>
      <p:sp>
        <p:nvSpPr>
          <p:cNvPr id="39" name="矩形 38"/>
          <p:cNvSpPr/>
          <p:nvPr/>
        </p:nvSpPr>
        <p:spPr>
          <a:xfrm>
            <a:off x="5954318" y="3861958"/>
            <a:ext cx="1928733" cy="369332"/>
          </a:xfrm>
          <a:prstGeom prst="rect">
            <a:avLst/>
          </a:prstGeom>
        </p:spPr>
        <p:txBody>
          <a:bodyPr wrap="none">
            <a:spAutoFit/>
          </a:bodyPr>
          <a:lstStyle/>
          <a:p>
            <a:r>
              <a:rPr kumimoji="1" lang="en-US" altLang="zh-CN" dirty="0"/>
              <a:t>Multiple-machine</a:t>
            </a:r>
            <a:endParaRPr lang="zh-CN" altLang="en-US" dirty="0"/>
          </a:p>
        </p:txBody>
      </p:sp>
      <p:grpSp>
        <p:nvGrpSpPr>
          <p:cNvPr id="43" name="组合 42"/>
          <p:cNvGrpSpPr/>
          <p:nvPr/>
        </p:nvGrpSpPr>
        <p:grpSpPr>
          <a:xfrm>
            <a:off x="5598022" y="4441676"/>
            <a:ext cx="1113519" cy="662140"/>
            <a:chOff x="5598022" y="4358771"/>
            <a:chExt cx="1113519" cy="662140"/>
          </a:xfrm>
        </p:grpSpPr>
        <p:pic>
          <p:nvPicPr>
            <p:cNvPr id="40" name="内容占位符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6610" y="4361942"/>
              <a:ext cx="276342" cy="658969"/>
            </a:xfrm>
            <a:prstGeom prst="rect">
              <a:avLst/>
            </a:prstGeom>
          </p:spPr>
        </p:pic>
        <p:pic>
          <p:nvPicPr>
            <p:cNvPr id="41" name="内容占位符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5199" y="4358771"/>
              <a:ext cx="276342" cy="658969"/>
            </a:xfrm>
            <a:prstGeom prst="rect">
              <a:avLst/>
            </a:prstGeom>
          </p:spPr>
        </p:pic>
        <p:pic>
          <p:nvPicPr>
            <p:cNvPr id="42" name="内容占位符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8022" y="4358771"/>
              <a:ext cx="276342" cy="658969"/>
            </a:xfrm>
            <a:prstGeom prst="rect">
              <a:avLst/>
            </a:prstGeom>
          </p:spPr>
        </p:pic>
      </p:grpSp>
      <p:sp>
        <p:nvSpPr>
          <p:cNvPr id="44" name="矩形 43"/>
          <p:cNvSpPr/>
          <p:nvPr/>
        </p:nvSpPr>
        <p:spPr>
          <a:xfrm>
            <a:off x="5448161" y="4383912"/>
            <a:ext cx="1463212" cy="752736"/>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5" name="组合 44"/>
          <p:cNvGrpSpPr/>
          <p:nvPr/>
        </p:nvGrpSpPr>
        <p:grpSpPr>
          <a:xfrm>
            <a:off x="7257671" y="4441676"/>
            <a:ext cx="1113519" cy="662140"/>
            <a:chOff x="5598022" y="4358771"/>
            <a:chExt cx="1113519" cy="662140"/>
          </a:xfrm>
        </p:grpSpPr>
        <p:pic>
          <p:nvPicPr>
            <p:cNvPr id="46" name="内容占位符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6610" y="4361942"/>
              <a:ext cx="276342" cy="658969"/>
            </a:xfrm>
            <a:prstGeom prst="rect">
              <a:avLst/>
            </a:prstGeom>
          </p:spPr>
        </p:pic>
        <p:pic>
          <p:nvPicPr>
            <p:cNvPr id="47" name="内容占位符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5199" y="4358771"/>
              <a:ext cx="276342" cy="658969"/>
            </a:xfrm>
            <a:prstGeom prst="rect">
              <a:avLst/>
            </a:prstGeom>
          </p:spPr>
        </p:pic>
        <p:pic>
          <p:nvPicPr>
            <p:cNvPr id="48" name="内容占位符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8022" y="4358771"/>
              <a:ext cx="276342" cy="658969"/>
            </a:xfrm>
            <a:prstGeom prst="rect">
              <a:avLst/>
            </a:prstGeom>
          </p:spPr>
        </p:pic>
      </p:grpSp>
      <p:sp>
        <p:nvSpPr>
          <p:cNvPr id="49" name="矩形 48"/>
          <p:cNvSpPr/>
          <p:nvPr/>
        </p:nvSpPr>
        <p:spPr>
          <a:xfrm>
            <a:off x="7107810" y="4383912"/>
            <a:ext cx="1463212" cy="752736"/>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矩形 49"/>
          <p:cNvSpPr/>
          <p:nvPr/>
        </p:nvSpPr>
        <p:spPr>
          <a:xfrm>
            <a:off x="1621768" y="4383912"/>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矩形 50"/>
          <p:cNvSpPr/>
          <p:nvPr/>
        </p:nvSpPr>
        <p:spPr>
          <a:xfrm>
            <a:off x="1621768" y="4770909"/>
            <a:ext cx="216024" cy="282601"/>
          </a:xfrm>
          <a:prstGeom prst="rect">
            <a:avLst/>
          </a:prstGeom>
          <a:solidFill>
            <a:srgbClr val="32C0D8"/>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矩形 51"/>
          <p:cNvSpPr/>
          <p:nvPr/>
        </p:nvSpPr>
        <p:spPr>
          <a:xfrm rot="5400000">
            <a:off x="1565922" y="5110905"/>
            <a:ext cx="543739" cy="523220"/>
          </a:xfrm>
          <a:prstGeom prst="rect">
            <a:avLst/>
          </a:prstGeom>
        </p:spPr>
        <p:txBody>
          <a:bodyPr wrap="none">
            <a:spAutoFit/>
          </a:bodyPr>
          <a:lstStyle/>
          <a:p>
            <a:r>
              <a:rPr kumimoji="1" lang="en-US" altLang="zh-CN" sz="2800" dirty="0"/>
              <a:t>…</a:t>
            </a:r>
            <a:endParaRPr lang="zh-CN" altLang="en-US" sz="2800" dirty="0"/>
          </a:p>
        </p:txBody>
      </p:sp>
      <p:sp>
        <p:nvSpPr>
          <p:cNvPr id="53" name="矩形 52"/>
          <p:cNvSpPr/>
          <p:nvPr/>
        </p:nvSpPr>
        <p:spPr>
          <a:xfrm>
            <a:off x="2137551" y="4345498"/>
            <a:ext cx="1319817" cy="461665"/>
          </a:xfrm>
          <a:prstGeom prst="rect">
            <a:avLst/>
          </a:prstGeom>
          <a:ln w="3810">
            <a:solidFill>
              <a:schemeClr val="tx1"/>
            </a:solidFill>
          </a:ln>
        </p:spPr>
        <p:txBody>
          <a:bodyPr wrap="square">
            <a:spAutoFit/>
          </a:bodyPr>
          <a:lstStyle/>
          <a:p>
            <a:r>
              <a:rPr lang="en-US" altLang="zh-CN" sz="1200" dirty="0">
                <a:solidFill>
                  <a:prstClr val="black"/>
                </a:solidFill>
                <a:latin typeface="Consolas" panose="020B0609020204030204" pitchFamily="49" charset="0"/>
                <a:ea typeface="楷体" panose="02010609060101010101" charset="-122"/>
                <a:cs typeface="Courier"/>
              </a:rPr>
              <a:t>Deposit(bank,"alice”,10)</a:t>
            </a:r>
            <a:endParaRPr lang="is-IS" altLang="zh-CN" sz="1200" dirty="0">
              <a:solidFill>
                <a:prstClr val="black"/>
              </a:solidFill>
              <a:latin typeface="Consolas" panose="020B0609020204030204" pitchFamily="49" charset="0"/>
              <a:ea typeface="楷体" panose="02010609060101010101" charset="-122"/>
              <a:cs typeface="Courier"/>
            </a:endParaRPr>
          </a:p>
        </p:txBody>
      </p:sp>
      <p:cxnSp>
        <p:nvCxnSpPr>
          <p:cNvPr id="55" name="直线连接符 54"/>
          <p:cNvCxnSpPr/>
          <p:nvPr/>
        </p:nvCxnSpPr>
        <p:spPr>
          <a:xfrm flipV="1">
            <a:off x="1837791" y="4338070"/>
            <a:ext cx="299760" cy="45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线连接符 56"/>
          <p:cNvCxnSpPr/>
          <p:nvPr/>
        </p:nvCxnSpPr>
        <p:spPr>
          <a:xfrm>
            <a:off x="1837791" y="4665422"/>
            <a:ext cx="299760" cy="172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849279" y="1103466"/>
            <a:ext cx="4237057" cy="369332"/>
          </a:xfrm>
          <a:prstGeom prst="rect">
            <a:avLst/>
          </a:prstGeom>
        </p:spPr>
        <p:txBody>
          <a:bodyPr wrap="none">
            <a:spAutoFit/>
          </a:bodyPr>
          <a:lstStyle/>
          <a:p>
            <a:r>
              <a:rPr lang="is-IS" altLang="zh-CN" dirty="0">
                <a:solidFill>
                  <a:prstClr val="black"/>
                </a:solidFill>
                <a:latin typeface="Consolas" panose="020B0609020204030204" pitchFamily="49" charset="0"/>
                <a:ea typeface="楷体" panose="02010609060101010101" charset="-122"/>
                <a:cs typeface="Courier"/>
              </a:rPr>
              <a:t>Bank = [</a:t>
            </a:r>
            <a:r>
              <a:rPr lang="zh-CN" altLang="en-US" dirty="0">
                <a:solidFill>
                  <a:prstClr val="black"/>
                </a:solidFill>
                <a:latin typeface="Consolas" panose="020B0609020204030204" pitchFamily="49" charset="0"/>
                <a:ea typeface="楷体" panose="02010609060101010101" charset="-122"/>
                <a:cs typeface="Courier"/>
              </a:rPr>
              <a:t>                  </a:t>
            </a:r>
            <a:r>
              <a:rPr lang="en-US" altLang="zh-CN" dirty="0">
                <a:solidFill>
                  <a:prstClr val="black"/>
                </a:solidFill>
                <a:latin typeface="Consolas" panose="020B0609020204030204" pitchFamily="49" charset="0"/>
                <a:ea typeface="楷体" panose="02010609060101010101" charset="-122"/>
                <a:cs typeface="Courier"/>
              </a:rPr>
              <a:t>...</a:t>
            </a:r>
            <a:r>
              <a:rPr lang="zh-CN" altLang="en-US" dirty="0">
                <a:solidFill>
                  <a:prstClr val="black"/>
                </a:solidFill>
                <a:latin typeface="Consolas" panose="020B0609020204030204" pitchFamily="49" charset="0"/>
                <a:ea typeface="楷体" panose="02010609060101010101" charset="-122"/>
                <a:cs typeface="Courier"/>
              </a:rPr>
              <a:t> </a:t>
            </a:r>
            <a:r>
              <a:rPr lang="en-US" altLang="zh-CN" dirty="0">
                <a:solidFill>
                  <a:prstClr val="black"/>
                </a:solidFill>
                <a:latin typeface="Consolas" panose="020B0609020204030204" pitchFamily="49" charset="0"/>
                <a:ea typeface="楷体" panose="02010609060101010101" charset="-122"/>
                <a:cs typeface="Courier"/>
              </a:rPr>
              <a:t>]</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Two-phase locking (2PL)</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矩形 4"/>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6" name="矩形 5"/>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7" name="直线箭头连接符 6"/>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sp>
        <p:nvSpPr>
          <p:cNvPr id="10" name="矩形 9"/>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11" name="矩形 10"/>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12" name="直线箭头连接符 11"/>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graphicFrame>
        <p:nvGraphicFramePr>
          <p:cNvPr id="14" name="表格 29"/>
          <p:cNvGraphicFramePr>
            <a:graphicFrameLocks noGrp="1"/>
          </p:cNvGraphicFramePr>
          <p:nvPr/>
        </p:nvGraphicFramePr>
        <p:xfrm>
          <a:off x="683894" y="1069901"/>
          <a:ext cx="8460425" cy="481584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Acquire(lock[a])</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en-US" altLang="zh-CN" sz="1400" b="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Read(a)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Write(a) = 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b="1" dirty="0">
                          <a:solidFill>
                            <a:srgbClr val="C00000"/>
                          </a:solidFill>
                          <a:latin typeface="+mj-lt"/>
                        </a:rPr>
                        <a:t>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Release(lock[b])</a:t>
                      </a:r>
                      <a:endParaRPr lang="zh-CN" altLang="en-US" sz="1400" kern="1200" dirty="0">
                        <a:solidFill>
                          <a:schemeClr val="tx1"/>
                        </a:solidFill>
                        <a:highlight>
                          <a:srgbClr val="FFFF00"/>
                        </a:highligh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Release(lock[a])</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Acquire(lock[b])</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dirty="0">
                          <a:solidFill>
                            <a:schemeClr val="tx1"/>
                          </a:solidFill>
                          <a:latin typeface="+mj-lt"/>
                        </a:rPr>
                        <a:t>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latin typeface="+mn-lt"/>
                          <a:ea typeface="+mn-ea"/>
                          <a:cs typeface="+mn-cs"/>
                        </a:rPr>
                        <a:t>Read(b) = 20 </a:t>
                      </a:r>
                      <a:endParaRPr lang="zh-CN" altLang="en-US" sz="1400" kern="1200" dirty="0">
                        <a:solidFill>
                          <a:schemeClr val="tx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dirty="0">
                          <a:solidFill>
                            <a:schemeClr val="tx1"/>
                          </a:solidFill>
                          <a:latin typeface="+mj-lt"/>
                        </a:rPr>
                        <a:t>0</a:t>
                      </a:r>
                      <a:endParaRPr lang="en-US" altLang="zh-CN" sz="1400" dirty="0">
                        <a:solidFill>
                          <a:schemeClr val="tx1"/>
                        </a:solidFill>
                        <a:latin typeface="+mj-lt"/>
                      </a:endParaRPr>
                    </a:p>
                    <a:p>
                      <a:pPr algn="ctr">
                        <a:lnSpc>
                          <a:spcPct val="100000"/>
                        </a:lnSpc>
                      </a:pPr>
                      <a:endParaRPr lang="en-US" altLang="zh-CN" sz="1400" dirty="0">
                        <a:solidFill>
                          <a:schemeClr val="tx1"/>
                        </a:solidFill>
                        <a:latin typeface="+mj-lt"/>
                      </a:endParaRPr>
                    </a:p>
                    <a:p>
                      <a:pPr algn="ctr">
                        <a:lnSpc>
                          <a:spcPct val="100000"/>
                        </a:lnSpc>
                      </a:pPr>
                      <a:endParaRPr lang="en-US" altLang="zh-CN" sz="1400" dirty="0">
                        <a:solidFill>
                          <a:schemeClr val="tx1"/>
                        </a:solidFill>
                        <a:latin typeface="+mj-lt"/>
                      </a:endParaRPr>
                    </a:p>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Two-phase locking (2PL)</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矩形 4"/>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6" name="矩形 5"/>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7" name="直线箭头连接符 6"/>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sp>
        <p:nvSpPr>
          <p:cNvPr id="10" name="矩形 9"/>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11" name="矩形 10"/>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12" name="直线箭头连接符 11"/>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graphicFrame>
        <p:nvGraphicFramePr>
          <p:cNvPr id="14" name="表格 29"/>
          <p:cNvGraphicFramePr>
            <a:graphicFrameLocks noGrp="1"/>
          </p:cNvGraphicFramePr>
          <p:nvPr/>
        </p:nvGraphicFramePr>
        <p:xfrm>
          <a:off x="683894" y="1069901"/>
          <a:ext cx="8460425" cy="481584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Acquire(lock[a])</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en-US" altLang="zh-CN" sz="1400" b="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Read(a)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Write(a) = 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b="1" dirty="0">
                          <a:solidFill>
                            <a:srgbClr val="C00000"/>
                          </a:solidFill>
                          <a:latin typeface="+mj-lt"/>
                        </a:rPr>
                        <a:t>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Release(lock[b])</a:t>
                      </a:r>
                      <a:endParaRPr lang="zh-CN" altLang="en-US" sz="1400" kern="1200" dirty="0">
                        <a:solidFill>
                          <a:schemeClr val="tx1"/>
                        </a:solidFill>
                        <a:highlight>
                          <a:srgbClr val="FFFF00"/>
                        </a:highligh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Release(lock[a])</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Acquire(lock[b])</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dirty="0">
                          <a:solidFill>
                            <a:schemeClr val="tx1"/>
                          </a:solidFill>
                          <a:latin typeface="+mj-lt"/>
                        </a:rPr>
                        <a:t>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latin typeface="+mn-lt"/>
                          <a:ea typeface="+mn-ea"/>
                          <a:cs typeface="+mn-cs"/>
                        </a:rPr>
                        <a:t>Read(b) = 20 </a:t>
                      </a:r>
                      <a:endParaRPr lang="zh-CN" altLang="en-US" sz="1400" kern="1200" dirty="0">
                        <a:solidFill>
                          <a:schemeClr val="tx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Acquire(lock[a])</a:t>
                      </a:r>
                      <a:endParaRPr lang="zh-CN" altLang="en-US" sz="1400" kern="1200" dirty="0">
                        <a:solidFill>
                          <a:schemeClr val="tx1"/>
                        </a:solidFill>
                        <a:highlight>
                          <a:srgbClr val="FFFF00"/>
                        </a:highligh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dirty="0">
                          <a:solidFill>
                            <a:schemeClr val="tx1"/>
                          </a:solidFill>
                          <a:latin typeface="+mj-lt"/>
                        </a:rPr>
                        <a:t>0</a:t>
                      </a:r>
                      <a:endParaRPr lang="en-US" altLang="zh-CN" sz="1400" dirty="0">
                        <a:solidFill>
                          <a:schemeClr val="tx1"/>
                        </a:solidFill>
                        <a:latin typeface="+mj-lt"/>
                      </a:endParaRPr>
                    </a:p>
                    <a:p>
                      <a:pPr algn="ctr">
                        <a:lnSpc>
                          <a:spcPct val="100000"/>
                        </a:lnSpc>
                      </a:pPr>
                      <a:r>
                        <a:rPr lang="en-US" altLang="zh-CN" sz="1400" dirty="0">
                          <a:solidFill>
                            <a:schemeClr val="tx1"/>
                          </a:solidFill>
                          <a:latin typeface="+mj-lt"/>
                        </a:rPr>
                        <a:t>0</a:t>
                      </a:r>
                      <a:endParaRPr lang="en-US" altLang="zh-CN" sz="1400" dirty="0">
                        <a:solidFill>
                          <a:schemeClr val="tx1"/>
                        </a:solidFill>
                        <a:latin typeface="+mj-lt"/>
                      </a:endParaRPr>
                    </a:p>
                    <a:p>
                      <a:pPr algn="ctr">
                        <a:lnSpc>
                          <a:spcPct val="100000"/>
                        </a:lnSpc>
                      </a:pPr>
                      <a:endParaRPr lang="en-US" altLang="zh-CN" sz="1400" dirty="0">
                        <a:solidFill>
                          <a:schemeClr val="tx1"/>
                        </a:solidFill>
                        <a:latin typeface="+mj-lt"/>
                      </a:endParaRPr>
                    </a:p>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Two-phase locking (2PL)</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矩形 4"/>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6" name="矩形 5"/>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7" name="直线箭头连接符 6"/>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sp>
        <p:nvSpPr>
          <p:cNvPr id="10" name="矩形 9"/>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11" name="矩形 10"/>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12" name="直线箭头连接符 11"/>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graphicFrame>
        <p:nvGraphicFramePr>
          <p:cNvPr id="14" name="表格 29"/>
          <p:cNvGraphicFramePr>
            <a:graphicFrameLocks noGrp="1"/>
          </p:cNvGraphicFramePr>
          <p:nvPr/>
        </p:nvGraphicFramePr>
        <p:xfrm>
          <a:off x="683894" y="1069901"/>
          <a:ext cx="8460425" cy="481584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Acquire(lock[a])</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en-US" altLang="zh-CN" sz="1400" b="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Read(a)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Write(a) = 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b="1" dirty="0">
                          <a:solidFill>
                            <a:srgbClr val="C00000"/>
                          </a:solidFill>
                          <a:latin typeface="+mj-lt"/>
                        </a:rPr>
                        <a:t>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Release(lock[b])</a:t>
                      </a:r>
                      <a:endParaRPr lang="en-US" altLang="zh-CN" sz="1400" kern="1200" dirty="0">
                        <a:solidFill>
                          <a:schemeClr val="tx1"/>
                        </a:solidFill>
                        <a:highlight>
                          <a:srgbClr val="FFFF00"/>
                        </a:highligh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Release(lock[a])</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Acquire(lock[b])</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dirty="0">
                          <a:solidFill>
                            <a:schemeClr val="tx1"/>
                          </a:solidFill>
                          <a:latin typeface="+mj-lt"/>
                        </a:rPr>
                        <a:t>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latin typeface="+mn-lt"/>
                          <a:ea typeface="+mn-ea"/>
                          <a:cs typeface="+mn-cs"/>
                        </a:rPr>
                        <a:t>Read(b) = 20 </a:t>
                      </a:r>
                      <a:endParaRPr lang="zh-CN" altLang="en-US" sz="1400" kern="1200" dirty="0">
                        <a:solidFill>
                          <a:schemeClr val="tx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Acquire(lock[a])</a:t>
                      </a:r>
                      <a:endParaRPr lang="zh-CN" altLang="en-US" sz="1400" kern="1200" dirty="0">
                        <a:solidFill>
                          <a:schemeClr val="tx1"/>
                        </a:solidFill>
                        <a:highlight>
                          <a:srgbClr val="FFFF00"/>
                        </a:highligh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latin typeface="+mn-lt"/>
                          <a:ea typeface="+mn-ea"/>
                          <a:cs typeface="+mn-cs"/>
                        </a:rPr>
                        <a:t>Read(a) = 0 </a:t>
                      </a:r>
                      <a:endParaRPr lang="zh-CN" altLang="en-US" sz="1400" kern="1200" dirty="0">
                        <a:solidFill>
                          <a:schemeClr val="tx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dirty="0">
                          <a:solidFill>
                            <a:schemeClr val="tx1"/>
                          </a:solidFill>
                          <a:latin typeface="+mj-lt"/>
                        </a:rPr>
                        <a:t>0</a:t>
                      </a:r>
                      <a:endParaRPr lang="en-US" altLang="zh-CN" sz="1400" dirty="0">
                        <a:solidFill>
                          <a:schemeClr val="tx1"/>
                        </a:solidFill>
                        <a:latin typeface="+mj-lt"/>
                      </a:endParaRPr>
                    </a:p>
                    <a:p>
                      <a:pPr algn="ctr">
                        <a:lnSpc>
                          <a:spcPct val="100000"/>
                        </a:lnSpc>
                      </a:pPr>
                      <a:r>
                        <a:rPr lang="en-US" altLang="zh-CN" sz="1400" dirty="0">
                          <a:solidFill>
                            <a:schemeClr val="tx1"/>
                          </a:solidFill>
                          <a:latin typeface="+mj-lt"/>
                        </a:rPr>
                        <a:t>0</a:t>
                      </a:r>
                      <a:endParaRPr lang="en-US" altLang="zh-CN" sz="1400" dirty="0">
                        <a:solidFill>
                          <a:schemeClr val="tx1"/>
                        </a:solidFill>
                        <a:latin typeface="+mj-lt"/>
                      </a:endParaRPr>
                    </a:p>
                    <a:p>
                      <a:pPr algn="ctr">
                        <a:lnSpc>
                          <a:spcPct val="100000"/>
                        </a:lnSpc>
                      </a:pPr>
                      <a:r>
                        <a:rPr lang="en-US" altLang="zh-CN" sz="1400" dirty="0">
                          <a:solidFill>
                            <a:schemeClr val="tx1"/>
                          </a:solidFill>
                          <a:latin typeface="+mj-lt"/>
                        </a:rPr>
                        <a:t>0</a:t>
                      </a:r>
                      <a:endParaRPr lang="en-US" altLang="zh-CN" sz="1400" dirty="0">
                        <a:solidFill>
                          <a:schemeClr val="tx1"/>
                        </a:solidFill>
                        <a:latin typeface="+mj-lt"/>
                      </a:endParaRPr>
                    </a:p>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Two-phase locking (2PL)</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矩形 4"/>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6" name="矩形 5"/>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7" name="直线箭头连接符 6"/>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sp>
        <p:nvSpPr>
          <p:cNvPr id="10" name="矩形 9"/>
          <p:cNvSpPr/>
          <p:nvPr/>
        </p:nvSpPr>
        <p:spPr>
          <a:xfrm>
            <a:off x="5729565" y="366627"/>
            <a:ext cx="1980029" cy="584775"/>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Transfer</a:t>
            </a:r>
            <a:endParaRPr kumimoji="1" lang="en-US" altLang="zh-CN" sz="1600" dirty="0">
              <a:latin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cs typeface="Consolas" panose="020B0609020204030204" pitchFamily="49" charset="0"/>
              </a:rPr>
              <a:t>(</a:t>
            </a:r>
            <a:r>
              <a:rPr kumimoji="1" lang="en-US" altLang="zh-CN" sz="1600" dirty="0" err="1">
                <a:latin typeface="Consolas" panose="020B0609020204030204" pitchFamily="49" charset="0"/>
                <a:cs typeface="Consolas" panose="020B0609020204030204" pitchFamily="49" charset="0"/>
              </a:rPr>
              <a:t>alice</a:t>
            </a:r>
            <a:r>
              <a:rPr kumimoji="1" lang="en-US" altLang="zh-CN" sz="1600" dirty="0">
                <a:latin typeface="Consolas" panose="020B0609020204030204" pitchFamily="49" charset="0"/>
                <a:cs typeface="Consolas" panose="020B0609020204030204" pitchFamily="49" charset="0"/>
              </a:rPr>
              <a:t>, bob, 10)</a:t>
            </a:r>
            <a:endParaRPr lang="zh-CN" altLang="en-US" sz="1600" dirty="0">
              <a:latin typeface="Consolas" panose="020B0609020204030204" pitchFamily="49" charset="0"/>
              <a:cs typeface="Consolas" panose="020B0609020204030204" pitchFamily="49" charset="0"/>
            </a:endParaRPr>
          </a:p>
        </p:txBody>
      </p:sp>
      <p:sp>
        <p:nvSpPr>
          <p:cNvPr id="11" name="矩形 10"/>
          <p:cNvSpPr/>
          <p:nvPr/>
        </p:nvSpPr>
        <p:spPr>
          <a:xfrm>
            <a:off x="7709594" y="548987"/>
            <a:ext cx="970137" cy="338554"/>
          </a:xfrm>
          <a:prstGeom prst="rect">
            <a:avLst/>
          </a:prstGeom>
        </p:spPr>
        <p:txBody>
          <a:bodyPr wrap="none">
            <a:spAutoFit/>
          </a:bodyPr>
          <a:lstStyle/>
          <a:p>
            <a:pPr algn="ctr"/>
            <a:r>
              <a:rPr kumimoji="1" lang="en-US" altLang="zh-CN" sz="1600" dirty="0">
                <a:latin typeface="Consolas" panose="020B0609020204030204" pitchFamily="49" charset="0"/>
                <a:cs typeface="Consolas" panose="020B0609020204030204" pitchFamily="49" charset="0"/>
              </a:rPr>
              <a:t>Audit()</a:t>
            </a:r>
            <a:endParaRPr lang="zh-CN" altLang="en-US" sz="1600" dirty="0">
              <a:latin typeface="Consolas" panose="020B0609020204030204" pitchFamily="49" charset="0"/>
              <a:cs typeface="Consolas" panose="020B0609020204030204" pitchFamily="49" charset="0"/>
            </a:endParaRPr>
          </a:p>
        </p:txBody>
      </p:sp>
      <p:cxnSp>
        <p:nvCxnSpPr>
          <p:cNvPr id="12" name="直线箭头连接符 11"/>
          <p:cNvCxnSpPr/>
          <p:nvPr/>
        </p:nvCxnSpPr>
        <p:spPr>
          <a:xfrm>
            <a:off x="486162" y="1223969"/>
            <a:ext cx="0" cy="39166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1806" y="5139295"/>
            <a:ext cx="689035" cy="338554"/>
          </a:xfrm>
          <a:prstGeom prst="rect">
            <a:avLst/>
          </a:prstGeom>
        </p:spPr>
        <p:txBody>
          <a:bodyPr wrap="square">
            <a:spAutoFit/>
          </a:bodyPr>
          <a:lstStyle/>
          <a:p>
            <a:r>
              <a:rPr kumimoji="1" lang="en-US" altLang="zh-CN" sz="1600" dirty="0"/>
              <a:t>Time</a:t>
            </a:r>
            <a:endParaRPr lang="zh-CN" altLang="en-US" sz="1600" dirty="0"/>
          </a:p>
        </p:txBody>
      </p:sp>
      <p:graphicFrame>
        <p:nvGraphicFramePr>
          <p:cNvPr id="14" name="表格 29"/>
          <p:cNvGraphicFramePr>
            <a:graphicFrameLocks noGrp="1"/>
          </p:cNvGraphicFramePr>
          <p:nvPr/>
        </p:nvGraphicFramePr>
        <p:xfrm>
          <a:off x="683894" y="1069901"/>
          <a:ext cx="8460425" cy="5029200"/>
        </p:xfrm>
        <a:graphic>
          <a:graphicData uri="http://schemas.openxmlformats.org/drawingml/2006/table">
            <a:tbl>
              <a:tblPr firstRow="1" bandRow="1">
                <a:tableStyleId>{93296810-A885-4BE3-A3E7-6D5BEEA58F35}</a:tableStyleId>
              </a:tblPr>
              <a:tblGrid>
                <a:gridCol w="2016220"/>
                <a:gridCol w="2016224"/>
                <a:gridCol w="1728192"/>
                <a:gridCol w="1296144"/>
                <a:gridCol w="1403645"/>
              </a:tblGrid>
              <a:tr h="0">
                <a:tc>
                  <a:txBody>
                    <a:bodyPr/>
                    <a:lstStyle/>
                    <a:p>
                      <a:pPr algn="ctr">
                        <a:lnSpc>
                          <a:spcPct val="100000"/>
                        </a:lnSpc>
                      </a:pPr>
                      <a:r>
                        <a:rPr lang="en-US" altLang="zh-CN" sz="1400" dirty="0">
                          <a:solidFill>
                            <a:schemeClr val="tx1"/>
                          </a:solidFill>
                          <a:latin typeface="+mj-lt"/>
                        </a:rPr>
                        <a:t>Thread 0 (Transfer)</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Thread 1 (Audit)</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Bank[Alice]</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Bank[bob]</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altLang="zh-CN" sz="1400" dirty="0">
                          <a:solidFill>
                            <a:schemeClr val="tx1"/>
                          </a:solidFill>
                          <a:latin typeface="+mj-lt"/>
                        </a:rPr>
                        <a:t>Sum</a:t>
                      </a:r>
                      <a:endParaRPr lang="zh-CN" altLang="en-US" sz="1400" dirty="0">
                        <a:solidFill>
                          <a:schemeClr val="tx1"/>
                        </a:solidFill>
                        <a:latin typeface="+mj-lt"/>
                      </a:endParaRPr>
                    </a:p>
                  </a:txBody>
                  <a:tcPr>
                    <a:lnB w="12700" cap="flat" cmpd="sng" algn="ctr">
                      <a:solidFill>
                        <a:schemeClr val="tx1"/>
                      </a:solidFill>
                      <a:prstDash val="solid"/>
                      <a:round/>
                      <a:headEnd type="none" w="med" len="med"/>
                      <a:tailEnd type="none" w="med" len="med"/>
                    </a:lnB>
                    <a:noFill/>
                  </a:tcPr>
                </a:tc>
              </a:tr>
              <a:tr h="0">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lnT w="12700" cap="flat" cmpd="sng" algn="ctr">
                      <a:solidFill>
                        <a:schemeClr val="tx1"/>
                      </a:solidFill>
                      <a:prstDash val="solid"/>
                      <a:round/>
                      <a:headEnd type="none" w="med" len="med"/>
                      <a:tailEnd type="none" w="med" len="med"/>
                    </a:lnT>
                    <a:noFill/>
                  </a:tcPr>
                </a:tc>
              </a:tr>
              <a:tr h="0">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Read(b)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Write(b) = 20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Acquire(lock[a])</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en-US" altLang="zh-CN" sz="1400" b="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Read(a) = 10 </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10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mj-lt"/>
                        </a:rPr>
                        <a:t>0</a:t>
                      </a:r>
                      <a:endParaRPr lang="zh-CN" altLang="en-US" sz="1400" dirty="0">
                        <a:solidFill>
                          <a:schemeClr val="tx1"/>
                        </a:solidFill>
                        <a:latin typeface="+mj-lt"/>
                      </a:endParaRPr>
                    </a:p>
                  </a:txBody>
                  <a:tcPr>
                    <a:noFill/>
                  </a:tcPr>
                </a:tc>
              </a:tr>
              <a:tr h="0">
                <a:tc>
                  <a:txBody>
                    <a:bodyPr/>
                    <a:lstStyle/>
                    <a:p>
                      <a:pPr algn="ctr">
                        <a:lnSpc>
                          <a:spcPct val="100000"/>
                        </a:lnSpc>
                      </a:pPr>
                      <a:r>
                        <a:rPr lang="en-US" altLang="zh-CN" sz="1400" dirty="0">
                          <a:solidFill>
                            <a:schemeClr val="tx1"/>
                          </a:solidFill>
                          <a:latin typeface="+mj-lt"/>
                        </a:rPr>
                        <a:t>Write(a) = 0</a:t>
                      </a:r>
                      <a:endParaRPr lang="zh-CN" altLang="en-US" sz="1400" dirty="0">
                        <a:solidFill>
                          <a:schemeClr val="tx1"/>
                        </a:solidFill>
                        <a:latin typeface="+mj-lt"/>
                      </a:endParaRPr>
                    </a:p>
                  </a:txBody>
                  <a:tcPr>
                    <a:noFill/>
                  </a:tcPr>
                </a:tc>
                <a:tc>
                  <a:txBody>
                    <a:bodyPr/>
                    <a:lstStyle/>
                    <a:p>
                      <a:pPr algn="ctr">
                        <a:lnSpc>
                          <a:spcPct val="100000"/>
                        </a:lnSpc>
                      </a:pPr>
                      <a:r>
                        <a:rPr lang="en-US" altLang="zh-CN" sz="1400" dirty="0">
                          <a:solidFill>
                            <a:schemeClr val="tx1"/>
                          </a:solidFill>
                          <a:highlight>
                            <a:srgbClr val="FFFF00"/>
                          </a:highlight>
                          <a:latin typeface="+mj-lt"/>
                        </a:rPr>
                        <a:t>Acquire(lock[b])</a:t>
                      </a:r>
                      <a:endParaRPr lang="zh-CN" altLang="en-US" sz="1400" dirty="0">
                        <a:solidFill>
                          <a:schemeClr val="tx1"/>
                        </a:solidFill>
                        <a:highlight>
                          <a:srgbClr val="FFFF00"/>
                        </a:highlight>
                        <a:latin typeface="+mj-lt"/>
                      </a:endParaRPr>
                    </a:p>
                  </a:txBody>
                  <a:tcPr>
                    <a:noFill/>
                  </a:tcPr>
                </a:tc>
                <a:tc>
                  <a:txBody>
                    <a:bodyPr/>
                    <a:lstStyle/>
                    <a:p>
                      <a:pPr algn="ctr">
                        <a:lnSpc>
                          <a:spcPct val="100000"/>
                        </a:lnSpc>
                      </a:pPr>
                      <a:r>
                        <a:rPr lang="en-US" altLang="zh-CN" sz="1400" b="1" dirty="0">
                          <a:solidFill>
                            <a:srgbClr val="C00000"/>
                          </a:solidFill>
                          <a:latin typeface="+mj-lt"/>
                        </a:rPr>
                        <a:t>0</a:t>
                      </a: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Release(lock[b])</a:t>
                      </a:r>
                      <a:endParaRPr lang="zh-CN" altLang="en-US" sz="1400" kern="1200" dirty="0">
                        <a:solidFill>
                          <a:schemeClr val="tx1"/>
                        </a:solidFill>
                        <a:highlight>
                          <a:srgbClr val="FFFF00"/>
                        </a:highligh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Release(lock[a])</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Acquire(lock[b])</a:t>
                      </a: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dirty="0">
                          <a:solidFill>
                            <a:schemeClr val="tx1"/>
                          </a:solidFill>
                          <a:latin typeface="+mj-lt"/>
                        </a:rPr>
                        <a:t>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latin typeface="+mn-lt"/>
                          <a:ea typeface="+mn-ea"/>
                          <a:cs typeface="+mn-cs"/>
                        </a:rPr>
                        <a:t>Read(b) = 20 </a:t>
                      </a:r>
                      <a:endParaRPr lang="zh-CN" altLang="en-US" sz="1400" kern="1200" dirty="0">
                        <a:solidFill>
                          <a:schemeClr val="tx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Acquire(lock[a])</a:t>
                      </a:r>
                      <a:endParaRPr lang="zh-CN" altLang="en-US" sz="1400" kern="1200" dirty="0">
                        <a:solidFill>
                          <a:schemeClr val="tx1"/>
                        </a:solidFill>
                        <a:highlight>
                          <a:srgbClr val="FFFF00"/>
                        </a:highligh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latin typeface="+mn-lt"/>
                          <a:ea typeface="+mn-ea"/>
                          <a:cs typeface="+mn-cs"/>
                        </a:rPr>
                        <a:t>Read(a) = 0 </a:t>
                      </a:r>
                      <a:endParaRPr lang="zh-CN" altLang="en-US" sz="1400" kern="1200" dirty="0">
                        <a:solidFill>
                          <a:schemeClr val="tx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highlight>
                            <a:srgbClr val="FFFF00"/>
                          </a:highlight>
                          <a:latin typeface="+mn-lt"/>
                          <a:ea typeface="+mn-ea"/>
                          <a:cs typeface="+mn-cs"/>
                        </a:rPr>
                        <a:t>Release(lock[a])</a:t>
                      </a:r>
                      <a:endParaRPr lang="zh-CN" altLang="en-US" sz="1400" kern="1200" dirty="0">
                        <a:solidFill>
                          <a:schemeClr val="tx1"/>
                        </a:solidFill>
                        <a:highlight>
                          <a:srgbClr val="FFFF00"/>
                        </a:highligh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r>
                        <a:rPr lang="en-US" altLang="zh-CN" sz="1400" dirty="0">
                          <a:solidFill>
                            <a:schemeClr val="tx1"/>
                          </a:solidFill>
                          <a:latin typeface="+mj-lt"/>
                        </a:rPr>
                        <a:t>0</a:t>
                      </a:r>
                      <a:endParaRPr lang="en-US" altLang="zh-CN" sz="1400" dirty="0">
                        <a:solidFill>
                          <a:schemeClr val="tx1"/>
                        </a:solidFill>
                        <a:latin typeface="+mj-lt"/>
                      </a:endParaRPr>
                    </a:p>
                    <a:p>
                      <a:pPr algn="ctr">
                        <a:lnSpc>
                          <a:spcPct val="100000"/>
                        </a:lnSpc>
                      </a:pPr>
                      <a:r>
                        <a:rPr lang="en-US" altLang="zh-CN" sz="1400" dirty="0">
                          <a:solidFill>
                            <a:schemeClr val="tx1"/>
                          </a:solidFill>
                          <a:latin typeface="+mj-lt"/>
                        </a:rPr>
                        <a:t>0</a:t>
                      </a:r>
                      <a:endParaRPr lang="en-US" altLang="zh-CN" sz="1400" dirty="0">
                        <a:solidFill>
                          <a:schemeClr val="tx1"/>
                        </a:solidFill>
                        <a:latin typeface="+mj-lt"/>
                      </a:endParaRPr>
                    </a:p>
                    <a:p>
                      <a:pPr algn="ctr">
                        <a:lnSpc>
                          <a:spcPct val="100000"/>
                        </a:lnSpc>
                      </a:pPr>
                      <a:r>
                        <a:rPr lang="en-US" altLang="zh-CN" sz="1400" dirty="0">
                          <a:solidFill>
                            <a:schemeClr val="tx1"/>
                          </a:solidFill>
                          <a:latin typeface="+mj-lt"/>
                        </a:rPr>
                        <a:t>0</a:t>
                      </a:r>
                      <a:endParaRPr lang="en-US" altLang="zh-CN" sz="1400" dirty="0">
                        <a:solidFill>
                          <a:schemeClr val="tx1"/>
                        </a:solidFill>
                        <a:latin typeface="+mj-lt"/>
                      </a:endParaRPr>
                    </a:p>
                    <a:p>
                      <a:pPr algn="ctr">
                        <a:lnSpc>
                          <a:spcPct val="100000"/>
                        </a:lnSpc>
                      </a:pPr>
                      <a:r>
                        <a:rPr lang="en-US" altLang="zh-CN" sz="1400" dirty="0">
                          <a:solidFill>
                            <a:schemeClr val="tx1"/>
                          </a:solidFill>
                          <a:latin typeface="+mj-lt"/>
                        </a:rPr>
                        <a:t>0</a:t>
                      </a: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j-lt"/>
                        </a:rPr>
                        <a:t>20</a:t>
                      </a:r>
                      <a:endParaRPr lang="en-US" altLang="zh-CN" sz="1400" b="0"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en-US" altLang="zh-CN" sz="1400" b="1" dirty="0">
                        <a:solidFill>
                          <a:srgbClr val="C00000"/>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C00000"/>
                          </a:solidFill>
                          <a:latin typeface="+mj-lt"/>
                        </a:rPr>
                        <a:t>20</a:t>
                      </a: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0" dirty="0">
                        <a:solidFill>
                          <a:schemeClr val="tx1"/>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dirty="0">
                        <a:solidFill>
                          <a:schemeClr val="tx1"/>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solidFill>
                        <a:highlight>
                          <a:srgbClr val="FFFF00"/>
                        </a:highlight>
                        <a:latin typeface="+mn-lt"/>
                        <a:ea typeface="+mn-ea"/>
                        <a:cs typeface="+mn-cs"/>
                      </a:endParaRPr>
                    </a:p>
                  </a:txBody>
                  <a:tcPr>
                    <a:noFill/>
                  </a:tcPr>
                </a:tc>
                <a:tc>
                  <a:txBody>
                    <a:bodyPr/>
                    <a:lstStyle/>
                    <a:p>
                      <a:pPr algn="ctr">
                        <a:lnSpc>
                          <a:spcPct val="100000"/>
                        </a:lnSpc>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1" dirty="0">
                        <a:solidFill>
                          <a:srgbClr val="C00000"/>
                        </a:solidFill>
                        <a:latin typeface="+mj-lt"/>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400" b="1" dirty="0">
                        <a:solidFill>
                          <a:srgbClr val="C00000"/>
                        </a:solidFill>
                        <a:latin typeface="+mj-lt"/>
                      </a:endParaRPr>
                    </a:p>
                  </a:txBody>
                  <a:tcPr>
                    <a:noFill/>
                  </a:tcPr>
                </a:tc>
              </a:tr>
            </a:tbl>
          </a:graphicData>
        </a:graphic>
      </p:graphicFrame>
      <p:sp>
        <p:nvSpPr>
          <p:cNvPr id="15" name="Rectangle 4"/>
          <p:cNvSpPr/>
          <p:nvPr/>
        </p:nvSpPr>
        <p:spPr>
          <a:xfrm>
            <a:off x="1727114" y="5119056"/>
            <a:ext cx="5832648" cy="404495"/>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sz="24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Audit </a:t>
            </a:r>
            <a:r>
              <a:rPr lang="en-US" altLang="zh-CN" sz="240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appears</a:t>
            </a:r>
            <a:r>
              <a:rPr lang="en-US" altLang="zh-CN" sz="24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 to run after the transfer</a:t>
            </a:r>
            <a:endParaRPr lang="en-US" altLang="zh-CN" sz="2400" dirty="0">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
        <p:nvSpPr>
          <p:cNvPr id="3" name="文本框 2"/>
          <p:cNvSpPr txBox="1"/>
          <p:nvPr/>
        </p:nvSpPr>
        <p:spPr>
          <a:xfrm>
            <a:off x="611505" y="4009390"/>
            <a:ext cx="2367915" cy="1383665"/>
          </a:xfrm>
          <a:prstGeom prst="rect">
            <a:avLst/>
          </a:prstGeom>
          <a:noFill/>
        </p:spPr>
        <p:txBody>
          <a:bodyPr wrap="square" rtlCol="0">
            <a:spAutoFit/>
          </a:bodyPr>
          <a:p>
            <a:r>
              <a:rPr lang="zh-CN" altLang="en-US" sz="1400"/>
              <a:t>这里的</a:t>
            </a:r>
            <a:r>
              <a:rPr lang="en-US" altLang="zh-CN" sz="1400"/>
              <a:t>”appear”</a:t>
            </a:r>
            <a:r>
              <a:rPr lang="zh-CN" altLang="en-US" sz="1400"/>
              <a:t>的意思是</a:t>
            </a:r>
            <a:r>
              <a:rPr lang="en-US" altLang="zh-CN" sz="1400"/>
              <a:t>:</a:t>
            </a:r>
            <a:r>
              <a:rPr lang="zh-CN" altLang="en-US" sz="1400"/>
              <a:t>虽然</a:t>
            </a:r>
            <a:r>
              <a:rPr lang="en-US" altLang="zh-CN" sz="1400"/>
              <a:t>audit</a:t>
            </a:r>
            <a:r>
              <a:rPr lang="zh-CN" altLang="en-US" sz="1400"/>
              <a:t>事务可能是在转账事务之前或者同时开始的，但是由于锁的控制作用使得其真正起作用的时间点是在转账事务之后。</a:t>
            </a:r>
            <a:endParaRPr lang="zh-CN" altLang="en-US" sz="14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Two-phase locking (2PL)</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5" name="图片 4"/>
          <p:cNvPicPr>
            <a:picLocks noChangeAspect="1"/>
          </p:cNvPicPr>
          <p:nvPr/>
        </p:nvPicPr>
        <p:blipFill rotWithShape="1">
          <a:blip r:embed="rId1"/>
          <a:srcRect b="-2000"/>
          <a:stretch>
            <a:fillRect/>
          </a:stretch>
        </p:blipFill>
        <p:spPr>
          <a:xfrm>
            <a:off x="507188" y="1175207"/>
            <a:ext cx="7856488" cy="3914541"/>
          </a:xfrm>
          <a:prstGeom prst="rect">
            <a:avLst/>
          </a:prstGeom>
        </p:spPr>
      </p:pic>
      <p:sp>
        <p:nvSpPr>
          <p:cNvPr id="6" name="矩形 5"/>
          <p:cNvSpPr/>
          <p:nvPr/>
        </p:nvSpPr>
        <p:spPr>
          <a:xfrm>
            <a:off x="422108" y="4900944"/>
            <a:ext cx="2349692" cy="360040"/>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7" name="矩形 6"/>
          <p:cNvSpPr/>
          <p:nvPr/>
        </p:nvSpPr>
        <p:spPr>
          <a:xfrm>
            <a:off x="6365212" y="4701990"/>
            <a:ext cx="2349692" cy="360040"/>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2840" y="228866"/>
            <a:ext cx="8538320" cy="900442"/>
          </a:xfrm>
        </p:spPr>
        <p:txBody>
          <a:bodyPr/>
          <a:lstStyle/>
          <a:p>
            <a:r>
              <a:rPr kumimoji="1" lang="en-US" altLang="zh-CN" b="0" dirty="0"/>
              <a:t>Use locking to achieve before-or-after: </a:t>
            </a:r>
            <a:r>
              <a:rPr kumimoji="1" lang="en-US" altLang="zh-CN" dirty="0"/>
              <a:t>2PL</a:t>
            </a:r>
            <a:endParaRPr kumimoji="1" lang="zh-CN" altLang="en-US" dirty="0"/>
          </a:p>
        </p:txBody>
      </p:sp>
      <p:sp>
        <p:nvSpPr>
          <p:cNvPr id="3" name="内容占位符 2"/>
          <p:cNvSpPr>
            <a:spLocks noGrp="1"/>
          </p:cNvSpPr>
          <p:nvPr>
            <p:ph idx="1"/>
          </p:nvPr>
        </p:nvSpPr>
        <p:spPr>
          <a:xfrm>
            <a:off x="302840" y="1129308"/>
            <a:ext cx="8229600" cy="4167654"/>
          </a:xfrm>
        </p:spPr>
        <p:txBody>
          <a:bodyPr>
            <a:normAutofit/>
          </a:bodyPr>
          <a:lstStyle/>
          <a:p>
            <a:r>
              <a:rPr kumimoji="1" lang="en-US" altLang="zh-CN" dirty="0"/>
              <a:t>2PL can guarantee before or after atomicity with </a:t>
            </a:r>
            <a:r>
              <a:rPr kumimoji="1" lang="en-US" altLang="zh-CN" dirty="0">
                <a:solidFill>
                  <a:srgbClr val="C00000"/>
                </a:solidFill>
              </a:rPr>
              <a:t>serializability</a:t>
            </a:r>
            <a:endParaRPr kumimoji="1" lang="en-US" altLang="zh-CN" dirty="0">
              <a:solidFill>
                <a:srgbClr val="C00000"/>
              </a:solidFill>
            </a:endParaRPr>
          </a:p>
          <a:p>
            <a:pPr lvl="1"/>
            <a:r>
              <a:rPr lang="en-US" altLang="zh-CN" dirty="0"/>
              <a:t>Run actions T1, T2, .., TN concurrently, and have it "</a:t>
            </a:r>
            <a:r>
              <a:rPr lang="en-US" altLang="zh-CN" dirty="0">
                <a:solidFill>
                  <a:srgbClr val="BE384B"/>
                </a:solidFill>
              </a:rPr>
              <a:t>appears</a:t>
            </a:r>
            <a:r>
              <a:rPr lang="en-US" altLang="zh-CN" dirty="0"/>
              <a:t>" as if they ran sequentially (we will prove it later)</a:t>
            </a:r>
            <a:endParaRPr kumimoji="1" lang="en-US" altLang="zh-CN" b="1" dirty="0">
              <a:solidFill>
                <a:srgbClr val="C00000"/>
              </a:solidFill>
            </a:endParaRPr>
          </a:p>
          <a:p>
            <a:pPr lvl="1"/>
            <a:endParaRPr kumimoji="1" lang="en-US" altLang="zh-CN" b="1" dirty="0">
              <a:solidFill>
                <a:srgbClr val="C00000"/>
              </a:solidFill>
            </a:endParaRPr>
          </a:p>
          <a:p>
            <a:pPr lvl="1"/>
            <a:endParaRPr kumimoji="1" lang="en-US" altLang="zh-CN" b="1" dirty="0">
              <a:solidFill>
                <a:srgbClr val="C00000"/>
              </a:solidFill>
            </a:endParaRPr>
          </a:p>
          <a:p>
            <a:pPr lvl="1"/>
            <a:endParaRPr kumimoji="1" lang="en-US" altLang="zh-CN" b="1" dirty="0">
              <a:solidFill>
                <a:srgbClr val="C00000"/>
              </a:solidFill>
            </a:endParaRPr>
          </a:p>
          <a:p>
            <a:pPr lvl="1"/>
            <a:endParaRPr kumimoji="1" lang="en-US" altLang="zh-CN" b="1" dirty="0">
              <a:solidFill>
                <a:srgbClr val="C00000"/>
              </a:solidFill>
            </a:endParaRPr>
          </a:p>
          <a:p>
            <a:endParaRPr kumimoji="1" lang="en-US" altLang="zh-CN" dirty="0">
              <a:solidFill>
                <a:srgbClr val="C00000"/>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内容占位符 2"/>
          <p:cNvSpPr txBox="1"/>
          <p:nvPr/>
        </p:nvSpPr>
        <p:spPr>
          <a:xfrm>
            <a:off x="328508" y="2857500"/>
            <a:ext cx="8229600" cy="1152128"/>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20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kumimoji="1" lang="en-GB" altLang="zh-CN" dirty="0"/>
              <a:t>Concurrent </a:t>
            </a:r>
            <a:r>
              <a:rPr kumimoji="1" lang="en-GB" altLang="zh-CN" b="0" dirty="0"/>
              <a:t>actions have the </a:t>
            </a:r>
            <a:r>
              <a:rPr kumimoji="1" lang="en-GB" altLang="zh-CN" dirty="0"/>
              <a:t>before-or-after property </a:t>
            </a:r>
            <a:r>
              <a:rPr kumimoji="1" lang="en-GB" altLang="zh-CN" b="0" dirty="0"/>
              <a:t>if their effect from the point of view of their invokers is as </a:t>
            </a:r>
            <a:r>
              <a:rPr kumimoji="1" lang="en-GB" altLang="zh-CN" dirty="0"/>
              <a:t>if the actions occurred either completely before or completely after one another</a:t>
            </a:r>
            <a:endParaRPr kumimoji="1" lang="en-GB" altLang="zh-CN" dirty="0"/>
          </a:p>
        </p:txBody>
      </p:sp>
      <p:sp>
        <p:nvSpPr>
          <p:cNvPr id="6" name="Rectangle 4"/>
          <p:cNvSpPr/>
          <p:nvPr/>
        </p:nvSpPr>
        <p:spPr>
          <a:xfrm>
            <a:off x="1681344" y="2532601"/>
            <a:ext cx="5832648" cy="404495"/>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sz="24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Before or after atomicity</a:t>
            </a:r>
            <a:endParaRPr lang="en-US" altLang="zh-CN" sz="2400" dirty="0">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2840" y="228866"/>
            <a:ext cx="8538320" cy="900442"/>
          </a:xfrm>
        </p:spPr>
        <p:txBody>
          <a:bodyPr/>
          <a:lstStyle/>
          <a:p>
            <a:r>
              <a:rPr kumimoji="1" lang="en-US" altLang="zh-CN" dirty="0"/>
              <a:t>Serializability</a:t>
            </a:r>
            <a:endParaRPr kumimoji="1" lang="zh-CN" altLang="en-US" dirty="0"/>
          </a:p>
        </p:txBody>
      </p:sp>
      <p:sp>
        <p:nvSpPr>
          <p:cNvPr id="3" name="内容占位符 2"/>
          <p:cNvSpPr>
            <a:spLocks noGrp="1"/>
          </p:cNvSpPr>
          <p:nvPr>
            <p:ph idx="1"/>
          </p:nvPr>
        </p:nvSpPr>
        <p:spPr>
          <a:xfrm>
            <a:off x="302840" y="1129308"/>
            <a:ext cx="8229600" cy="4167654"/>
          </a:xfrm>
        </p:spPr>
        <p:txBody>
          <a:bodyPr>
            <a:normAutofit/>
          </a:bodyPr>
          <a:lstStyle/>
          <a:p>
            <a:r>
              <a:rPr kumimoji="1" lang="en-US" altLang="zh-CN" dirty="0"/>
              <a:t>2PL can guarantee before or after atomicity with serializability</a:t>
            </a:r>
            <a:endParaRPr kumimoji="1" lang="en-US" altLang="zh-CN" dirty="0"/>
          </a:p>
          <a:p>
            <a:pPr lvl="1"/>
            <a:r>
              <a:rPr lang="en-US" altLang="zh-CN" dirty="0"/>
              <a:t>Run actions T1, T2, .., TN concurrently, and have it "</a:t>
            </a:r>
            <a:r>
              <a:rPr lang="en-US" altLang="zh-CN" dirty="0">
                <a:solidFill>
                  <a:srgbClr val="BE384B"/>
                </a:solidFill>
              </a:rPr>
              <a:t>appears</a:t>
            </a:r>
            <a:r>
              <a:rPr lang="en-US" altLang="zh-CN" dirty="0"/>
              <a:t>" as if they ran sequentially (we will prove it later)</a:t>
            </a:r>
            <a:endParaRPr kumimoji="1" lang="en-US" altLang="zh-CN" b="1" dirty="0">
              <a:solidFill>
                <a:srgbClr val="C00000"/>
              </a:solidFill>
            </a:endParaRPr>
          </a:p>
          <a:p>
            <a:pPr lvl="1"/>
            <a:endParaRPr kumimoji="1" lang="en-US" altLang="zh-CN" b="1" dirty="0">
              <a:solidFill>
                <a:srgbClr val="C00000"/>
              </a:solidFill>
            </a:endParaRPr>
          </a:p>
          <a:p>
            <a:pPr lvl="1"/>
            <a:endParaRPr kumimoji="1" lang="en-US" altLang="zh-CN" b="1" dirty="0">
              <a:solidFill>
                <a:srgbClr val="C00000"/>
              </a:solidFill>
            </a:endParaRPr>
          </a:p>
          <a:p>
            <a:pPr lvl="1"/>
            <a:endParaRPr kumimoji="1" lang="en-US" altLang="zh-CN" b="1" dirty="0">
              <a:solidFill>
                <a:srgbClr val="C00000"/>
              </a:solidFill>
            </a:endParaRPr>
          </a:p>
          <a:p>
            <a:pPr lvl="1"/>
            <a:endParaRPr kumimoji="1" lang="en-US" altLang="zh-CN" b="1" dirty="0">
              <a:solidFill>
                <a:srgbClr val="C00000"/>
              </a:solidFill>
            </a:endParaRPr>
          </a:p>
          <a:p>
            <a:endParaRPr kumimoji="1" lang="en-US" altLang="zh-CN" dirty="0">
              <a:solidFill>
                <a:srgbClr val="C00000"/>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7" name="文本框 6"/>
          <p:cNvSpPr txBox="1"/>
          <p:nvPr/>
        </p:nvSpPr>
        <p:spPr>
          <a:xfrm>
            <a:off x="3851920" y="2288801"/>
            <a:ext cx="3600400" cy="369332"/>
          </a:xfrm>
          <a:prstGeom prst="rect">
            <a:avLst/>
          </a:prstGeom>
          <a:noFill/>
        </p:spPr>
        <p:txBody>
          <a:bodyPr wrap="square" rtlCol="0">
            <a:spAutoFit/>
          </a:bodyPr>
          <a:lstStyle/>
          <a:p>
            <a:r>
              <a:rPr lang="en-US" altLang="zh-CN" b="1" dirty="0">
                <a:solidFill>
                  <a:srgbClr val="C00000"/>
                </a:solidFill>
                <a:latin typeface="+mj-lt"/>
                <a:ea typeface="楷体" panose="02010609060101010101" charset="-122"/>
                <a:cs typeface="Myriad Pro Light SemiCond"/>
              </a:rPr>
              <a:t>What does this mean?</a:t>
            </a:r>
            <a:endParaRPr lang="zh-CN" altLang="en-US" b="1" dirty="0">
              <a:solidFill>
                <a:srgbClr val="C00000"/>
              </a:solidFill>
              <a:latin typeface="+mj-lt"/>
              <a:ea typeface="楷体" panose="02010609060101010101" charset="-122"/>
              <a:cs typeface="Myriad Pro Light SemiCond"/>
            </a:endParaRPr>
          </a:p>
        </p:txBody>
      </p:sp>
      <p:sp>
        <p:nvSpPr>
          <p:cNvPr id="8" name="任意形状 7"/>
          <p:cNvSpPr/>
          <p:nvPr/>
        </p:nvSpPr>
        <p:spPr>
          <a:xfrm>
            <a:off x="5545021" y="1912740"/>
            <a:ext cx="1021485" cy="326571"/>
          </a:xfrm>
          <a:custGeom>
            <a:avLst/>
            <a:gdLst>
              <a:gd name="connsiteX0" fmla="*/ 43252 w 1021485"/>
              <a:gd name="connsiteY0" fmla="*/ 326571 h 326571"/>
              <a:gd name="connsiteX1" fmla="*/ 97681 w 1021485"/>
              <a:gd name="connsiteY1" fmla="*/ 65314 h 326571"/>
              <a:gd name="connsiteX2" fmla="*/ 903224 w 1021485"/>
              <a:gd name="connsiteY2" fmla="*/ 261257 h 326571"/>
              <a:gd name="connsiteX3" fmla="*/ 1001195 w 1021485"/>
              <a:gd name="connsiteY3" fmla="*/ 0 h 326571"/>
            </a:gdLst>
            <a:ahLst/>
            <a:cxnLst>
              <a:cxn ang="0">
                <a:pos x="connsiteX0" y="connsiteY0"/>
              </a:cxn>
              <a:cxn ang="0">
                <a:pos x="connsiteX1" y="connsiteY1"/>
              </a:cxn>
              <a:cxn ang="0">
                <a:pos x="connsiteX2" y="connsiteY2"/>
              </a:cxn>
              <a:cxn ang="0">
                <a:pos x="connsiteX3" y="connsiteY3"/>
              </a:cxn>
            </a:cxnLst>
            <a:rect l="l" t="t" r="r" b="b"/>
            <a:pathLst>
              <a:path w="1021485" h="326571">
                <a:moveTo>
                  <a:pt x="43252" y="326571"/>
                </a:moveTo>
                <a:cubicBezTo>
                  <a:pt x="-1198" y="201385"/>
                  <a:pt x="-45648" y="76200"/>
                  <a:pt x="97681" y="65314"/>
                </a:cubicBezTo>
                <a:cubicBezTo>
                  <a:pt x="241010" y="54428"/>
                  <a:pt x="752638" y="272143"/>
                  <a:pt x="903224" y="261257"/>
                </a:cubicBezTo>
                <a:cubicBezTo>
                  <a:pt x="1053810" y="250371"/>
                  <a:pt x="1027502" y="125185"/>
                  <a:pt x="1001195" y="0"/>
                </a:cubicBezTo>
              </a:path>
            </a:pathLst>
          </a:custGeom>
          <a:noFill/>
          <a:ln w="25400">
            <a:solidFill>
              <a:srgbClr val="BE384B"/>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2840" y="228866"/>
            <a:ext cx="8538320" cy="900442"/>
          </a:xfrm>
        </p:spPr>
        <p:txBody>
          <a:bodyPr/>
          <a:lstStyle/>
          <a:p>
            <a:r>
              <a:rPr kumimoji="1" lang="en-US" altLang="zh-CN" dirty="0"/>
              <a:t>Serializability</a:t>
            </a:r>
            <a:endParaRPr kumimoji="1" lang="zh-CN" altLang="en-US" dirty="0"/>
          </a:p>
        </p:txBody>
      </p:sp>
      <p:sp>
        <p:nvSpPr>
          <p:cNvPr id="3" name="内容占位符 2"/>
          <p:cNvSpPr>
            <a:spLocks noGrp="1"/>
          </p:cNvSpPr>
          <p:nvPr>
            <p:ph idx="1"/>
          </p:nvPr>
        </p:nvSpPr>
        <p:spPr>
          <a:xfrm>
            <a:off x="302840" y="1129308"/>
            <a:ext cx="8229600" cy="4167654"/>
          </a:xfrm>
        </p:spPr>
        <p:txBody>
          <a:bodyPr>
            <a:normAutofit/>
          </a:bodyPr>
          <a:lstStyle/>
          <a:p>
            <a:r>
              <a:rPr kumimoji="1" lang="en-US" altLang="zh-CN" dirty="0"/>
              <a:t>2PL can guarantee before or after atomicity with serializability</a:t>
            </a:r>
            <a:endParaRPr kumimoji="1" lang="en-US" altLang="zh-CN" dirty="0"/>
          </a:p>
          <a:p>
            <a:pPr lvl="1"/>
            <a:r>
              <a:rPr lang="en-US" altLang="zh-CN" dirty="0"/>
              <a:t>Run actions T1, T2, .., TN concurrently, and have it "</a:t>
            </a:r>
            <a:r>
              <a:rPr lang="en-US" altLang="zh-CN" dirty="0">
                <a:solidFill>
                  <a:srgbClr val="BE384B"/>
                </a:solidFill>
              </a:rPr>
              <a:t>appears</a:t>
            </a:r>
            <a:r>
              <a:rPr lang="en-US" altLang="zh-CN" dirty="0"/>
              <a:t>" as if they ran sequentially (we will prove it later)</a:t>
            </a:r>
            <a:endParaRPr kumimoji="1" lang="en-US" altLang="zh-CN" b="1" dirty="0">
              <a:solidFill>
                <a:srgbClr val="C00000"/>
              </a:solidFill>
            </a:endParaRPr>
          </a:p>
          <a:p>
            <a:pPr lvl="1"/>
            <a:endParaRPr kumimoji="1" lang="en-US" altLang="zh-CN" b="1" dirty="0">
              <a:solidFill>
                <a:srgbClr val="C00000"/>
              </a:solidFill>
            </a:endParaRPr>
          </a:p>
          <a:p>
            <a:pPr lvl="1"/>
            <a:endParaRPr kumimoji="1" lang="en-US" altLang="zh-CN" b="1" dirty="0">
              <a:solidFill>
                <a:srgbClr val="C00000"/>
              </a:solidFill>
            </a:endParaRPr>
          </a:p>
          <a:p>
            <a:pPr lvl="1"/>
            <a:endParaRPr kumimoji="1" lang="en-US" altLang="zh-CN" b="1" dirty="0">
              <a:solidFill>
                <a:srgbClr val="C00000"/>
              </a:solidFill>
            </a:endParaRPr>
          </a:p>
          <a:p>
            <a:pPr lvl="1"/>
            <a:endParaRPr kumimoji="1" lang="en-US" altLang="zh-CN" b="1" dirty="0">
              <a:solidFill>
                <a:srgbClr val="C00000"/>
              </a:solidFill>
            </a:endParaRPr>
          </a:p>
          <a:p>
            <a:endParaRPr kumimoji="1" lang="en-US" altLang="zh-CN" dirty="0">
              <a:solidFill>
                <a:srgbClr val="C00000"/>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7" name="文本框 6"/>
          <p:cNvSpPr txBox="1"/>
          <p:nvPr/>
        </p:nvSpPr>
        <p:spPr>
          <a:xfrm>
            <a:off x="3851920" y="2288801"/>
            <a:ext cx="3600400" cy="369332"/>
          </a:xfrm>
          <a:prstGeom prst="rect">
            <a:avLst/>
          </a:prstGeom>
          <a:noFill/>
        </p:spPr>
        <p:txBody>
          <a:bodyPr wrap="square" rtlCol="0">
            <a:spAutoFit/>
          </a:bodyPr>
          <a:lstStyle/>
          <a:p>
            <a:r>
              <a:rPr lang="en-US" altLang="zh-CN" b="1" dirty="0">
                <a:solidFill>
                  <a:srgbClr val="C00000"/>
                </a:solidFill>
                <a:latin typeface="+mj-lt"/>
                <a:ea typeface="楷体" panose="02010609060101010101" charset="-122"/>
                <a:cs typeface="Myriad Pro Light SemiCond"/>
              </a:rPr>
              <a:t>What does this mean?</a:t>
            </a:r>
            <a:endParaRPr lang="zh-CN" altLang="en-US" b="1" dirty="0">
              <a:solidFill>
                <a:srgbClr val="C00000"/>
              </a:solidFill>
              <a:latin typeface="+mj-lt"/>
              <a:ea typeface="楷体" panose="02010609060101010101" charset="-122"/>
              <a:cs typeface="Myriad Pro Light SemiCond"/>
            </a:endParaRPr>
          </a:p>
        </p:txBody>
      </p:sp>
      <p:sp>
        <p:nvSpPr>
          <p:cNvPr id="8" name="任意形状 7"/>
          <p:cNvSpPr/>
          <p:nvPr/>
        </p:nvSpPr>
        <p:spPr>
          <a:xfrm>
            <a:off x="5545021" y="1912740"/>
            <a:ext cx="1021485" cy="326571"/>
          </a:xfrm>
          <a:custGeom>
            <a:avLst/>
            <a:gdLst>
              <a:gd name="connsiteX0" fmla="*/ 43252 w 1021485"/>
              <a:gd name="connsiteY0" fmla="*/ 326571 h 326571"/>
              <a:gd name="connsiteX1" fmla="*/ 97681 w 1021485"/>
              <a:gd name="connsiteY1" fmla="*/ 65314 h 326571"/>
              <a:gd name="connsiteX2" fmla="*/ 903224 w 1021485"/>
              <a:gd name="connsiteY2" fmla="*/ 261257 h 326571"/>
              <a:gd name="connsiteX3" fmla="*/ 1001195 w 1021485"/>
              <a:gd name="connsiteY3" fmla="*/ 0 h 326571"/>
            </a:gdLst>
            <a:ahLst/>
            <a:cxnLst>
              <a:cxn ang="0">
                <a:pos x="connsiteX0" y="connsiteY0"/>
              </a:cxn>
              <a:cxn ang="0">
                <a:pos x="connsiteX1" y="connsiteY1"/>
              </a:cxn>
              <a:cxn ang="0">
                <a:pos x="connsiteX2" y="connsiteY2"/>
              </a:cxn>
              <a:cxn ang="0">
                <a:pos x="connsiteX3" y="connsiteY3"/>
              </a:cxn>
            </a:cxnLst>
            <a:rect l="l" t="t" r="r" b="b"/>
            <a:pathLst>
              <a:path w="1021485" h="326571">
                <a:moveTo>
                  <a:pt x="43252" y="326571"/>
                </a:moveTo>
                <a:cubicBezTo>
                  <a:pt x="-1198" y="201385"/>
                  <a:pt x="-45648" y="76200"/>
                  <a:pt x="97681" y="65314"/>
                </a:cubicBezTo>
                <a:cubicBezTo>
                  <a:pt x="241010" y="54428"/>
                  <a:pt x="752638" y="272143"/>
                  <a:pt x="903224" y="261257"/>
                </a:cubicBezTo>
                <a:cubicBezTo>
                  <a:pt x="1053810" y="250371"/>
                  <a:pt x="1027502" y="125185"/>
                  <a:pt x="1001195" y="0"/>
                </a:cubicBezTo>
              </a:path>
            </a:pathLst>
          </a:custGeom>
          <a:noFill/>
          <a:ln w="25400">
            <a:solidFill>
              <a:srgbClr val="BE384B"/>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Content Placeholder 5"/>
          <p:cNvSpPr txBox="1"/>
          <p:nvPr/>
        </p:nvSpPr>
        <p:spPr>
          <a:xfrm>
            <a:off x="828040" y="3056890"/>
            <a:ext cx="3542665" cy="231965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Font typeface="Arial" panose="020B0604020202020204" pitchFamily="34" charset="0"/>
              <a:buNone/>
            </a:pPr>
            <a:r>
              <a:rPr lang="en-US" sz="2000" b="1" dirty="0">
                <a:solidFill>
                  <a:schemeClr val="accent2"/>
                </a:solidFill>
                <a:latin typeface="Consolas" panose="020B0609020204030204" pitchFamily="49" charset="0"/>
              </a:rPr>
              <a:t>T1</a:t>
            </a:r>
            <a:endParaRPr lang="en-US" sz="2000" b="1" dirty="0">
              <a:solidFill>
                <a:schemeClr val="accent2"/>
              </a:solidFill>
              <a:latin typeface="Consolas" panose="020B0609020204030204" pitchFamily="49" charset="0"/>
            </a:endParaRPr>
          </a:p>
          <a:p>
            <a:pPr marL="0" indent="0">
              <a:lnSpc>
                <a:spcPct val="60000"/>
              </a:lnSpc>
              <a:buFont typeface="Arial" panose="020B0604020202020204" pitchFamily="34" charset="0"/>
              <a:buNone/>
            </a:pPr>
            <a:r>
              <a:rPr lang="en-US" sz="2000" b="1" dirty="0">
                <a:latin typeface="Consolas" panose="020B0609020204030204" pitchFamily="49" charset="0"/>
              </a:rPr>
              <a:t>begin</a:t>
            </a:r>
            <a:endParaRPr lang="en-US" sz="2000" b="1" dirty="0">
              <a:latin typeface="Consolas" panose="020B0609020204030204" pitchFamily="49" charset="0"/>
            </a:endParaRPr>
          </a:p>
          <a:p>
            <a:pPr marL="0" indent="0">
              <a:lnSpc>
                <a:spcPct val="60000"/>
              </a:lnSpc>
              <a:buFont typeface="Arial" panose="020B0604020202020204" pitchFamily="34" charset="0"/>
              <a:buNone/>
            </a:pPr>
            <a:r>
              <a:rPr lang="en-US" sz="2000" dirty="0">
                <a:latin typeface="Consolas" panose="020B0609020204030204" pitchFamily="49" charset="0"/>
              </a:rPr>
              <a:t>read(x)(</a:t>
            </a:r>
            <a:r>
              <a:rPr lang="zh-CN" altLang="en-US" sz="2000" dirty="0">
                <a:latin typeface="Consolas" panose="020B0609020204030204" pitchFamily="49" charset="0"/>
              </a:rPr>
              <a:t>读取</a:t>
            </a:r>
            <a:r>
              <a:rPr lang="en-US" altLang="zh-CN" sz="2000" dirty="0">
                <a:latin typeface="Consolas" panose="020B0609020204030204" pitchFamily="49" charset="0"/>
              </a:rPr>
              <a:t>x</a:t>
            </a:r>
            <a:r>
              <a:rPr lang="zh-CN" altLang="en-US" sz="2000" dirty="0">
                <a:latin typeface="Consolas" panose="020B0609020204030204" pitchFamily="49" charset="0"/>
              </a:rPr>
              <a:t>却没有使用</a:t>
            </a:r>
            <a:r>
              <a:rPr lang="en-US" sz="2000" dirty="0">
                <a:latin typeface="Consolas" panose="020B0609020204030204" pitchFamily="49" charset="0"/>
              </a:rPr>
              <a:t>)</a:t>
            </a:r>
            <a:endParaRPr lang="en-US" sz="2000" dirty="0">
              <a:latin typeface="Consolas" panose="020B0609020204030204" pitchFamily="49" charset="0"/>
            </a:endParaRPr>
          </a:p>
          <a:p>
            <a:pPr marL="0" indent="0">
              <a:lnSpc>
                <a:spcPct val="60000"/>
              </a:lnSpc>
              <a:buFont typeface="Arial" panose="020B0604020202020204" pitchFamily="34" charset="0"/>
              <a:buNone/>
            </a:pPr>
            <a:r>
              <a:rPr lang="en-US" sz="2000" dirty="0" err="1">
                <a:latin typeface="Consolas" panose="020B0609020204030204" pitchFamily="49" charset="0"/>
              </a:rPr>
              <a:t>tmp</a:t>
            </a:r>
            <a:r>
              <a:rPr lang="en-US" sz="2000" dirty="0">
                <a:latin typeface="Consolas" panose="020B0609020204030204" pitchFamily="49" charset="0"/>
              </a:rPr>
              <a:t> = read(y)</a:t>
            </a:r>
            <a:endParaRPr lang="en-US" sz="2000" dirty="0">
              <a:latin typeface="Consolas" panose="020B0609020204030204" pitchFamily="49" charset="0"/>
            </a:endParaRPr>
          </a:p>
          <a:p>
            <a:pPr marL="0" indent="0">
              <a:lnSpc>
                <a:spcPct val="60000"/>
              </a:lnSpc>
              <a:buFont typeface="Arial" panose="020B0604020202020204" pitchFamily="34" charset="0"/>
              <a:buNone/>
            </a:pPr>
            <a:r>
              <a:rPr lang="en-US" sz="2000" dirty="0">
                <a:latin typeface="Consolas" panose="020B0609020204030204" pitchFamily="49" charset="0"/>
              </a:rPr>
              <a:t>write(y, tmp+10)</a:t>
            </a:r>
            <a:endParaRPr lang="en-US" sz="2000" dirty="0">
              <a:latin typeface="Consolas" panose="020B0609020204030204" pitchFamily="49" charset="0"/>
            </a:endParaRPr>
          </a:p>
          <a:p>
            <a:pPr marL="0" indent="0">
              <a:lnSpc>
                <a:spcPct val="60000"/>
              </a:lnSpc>
              <a:buFont typeface="Arial" panose="020B0604020202020204" pitchFamily="34" charset="0"/>
              <a:buNone/>
            </a:pPr>
            <a:r>
              <a:rPr lang="en-US" sz="2000" b="1" dirty="0">
                <a:latin typeface="Consolas" panose="020B0609020204030204" pitchFamily="49" charset="0"/>
              </a:rPr>
              <a:t>commit</a:t>
            </a:r>
            <a:endParaRPr lang="en-US" sz="2000" b="1" dirty="0">
              <a:latin typeface="Consolas" panose="020B0609020204030204" pitchFamily="49" charset="0"/>
            </a:endParaRPr>
          </a:p>
        </p:txBody>
      </p:sp>
      <p:sp>
        <p:nvSpPr>
          <p:cNvPr id="10" name="Content Placeholder 5"/>
          <p:cNvSpPr txBox="1"/>
          <p:nvPr/>
        </p:nvSpPr>
        <p:spPr>
          <a:xfrm>
            <a:off x="4787900" y="3056890"/>
            <a:ext cx="3637915" cy="231965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sz="2000" b="1" dirty="0">
                <a:solidFill>
                  <a:schemeClr val="accent1"/>
                </a:solidFill>
                <a:latin typeface="Consolas" panose="020B0609020204030204" pitchFamily="49" charset="0"/>
              </a:rPr>
              <a:t>T2</a:t>
            </a:r>
            <a:endParaRPr lang="en-US" sz="2000" b="1" dirty="0">
              <a:solidFill>
                <a:schemeClr val="accent1"/>
              </a:solidFill>
              <a:latin typeface="Consolas" panose="020B0609020204030204" pitchFamily="49" charset="0"/>
            </a:endParaRPr>
          </a:p>
          <a:p>
            <a:pPr marL="0" indent="0">
              <a:lnSpc>
                <a:spcPct val="60000"/>
              </a:lnSpc>
              <a:buNone/>
            </a:pPr>
            <a:r>
              <a:rPr lang="en-US" sz="2000" b="1" dirty="0">
                <a:latin typeface="Consolas" panose="020B0609020204030204" pitchFamily="49" charset="0"/>
              </a:rPr>
              <a:t>begin</a:t>
            </a:r>
            <a:endParaRPr lang="en-US" sz="2000" b="1" dirty="0">
              <a:latin typeface="Consolas" panose="020B0609020204030204" pitchFamily="49" charset="0"/>
            </a:endParaRPr>
          </a:p>
          <a:p>
            <a:pPr marL="0" indent="0">
              <a:lnSpc>
                <a:spcPct val="60000"/>
              </a:lnSpc>
              <a:buNone/>
            </a:pPr>
            <a:r>
              <a:rPr lang="en-US" sz="2000" dirty="0">
                <a:latin typeface="Consolas" panose="020B0609020204030204" pitchFamily="49" charset="0"/>
              </a:rPr>
              <a:t>write(x, 20)(blind write)</a:t>
            </a:r>
            <a:endParaRPr lang="en-US" sz="2000" dirty="0">
              <a:latin typeface="Consolas" panose="020B0609020204030204" pitchFamily="49" charset="0"/>
            </a:endParaRPr>
          </a:p>
          <a:p>
            <a:pPr marL="0" indent="0">
              <a:lnSpc>
                <a:spcPct val="60000"/>
              </a:lnSpc>
              <a:buNone/>
            </a:pPr>
            <a:r>
              <a:rPr lang="en-US" sz="2000" dirty="0">
                <a:latin typeface="Consolas" panose="020B0609020204030204" pitchFamily="49" charset="0"/>
              </a:rPr>
              <a:t>write(y, 30)</a:t>
            </a:r>
            <a:endParaRPr lang="en-US" sz="2000" dirty="0">
              <a:latin typeface="Consolas" panose="020B0609020204030204" pitchFamily="49" charset="0"/>
            </a:endParaRPr>
          </a:p>
          <a:p>
            <a:pPr marL="0" indent="0">
              <a:lnSpc>
                <a:spcPct val="60000"/>
              </a:lnSpc>
              <a:buNone/>
            </a:pPr>
            <a:r>
              <a:rPr lang="en-US" sz="2000" b="1" dirty="0">
                <a:latin typeface="Consolas" panose="020B0609020204030204" pitchFamily="49" charset="0"/>
              </a:rPr>
              <a:t>commit</a:t>
            </a:r>
            <a:endParaRPr lang="en-US" sz="2000" b="1" dirty="0">
              <a:latin typeface="Consolas" panose="020B0609020204030204" pitchFamily="49" charset="0"/>
            </a:endParaRPr>
          </a:p>
        </p:txBody>
      </p:sp>
      <p:sp>
        <p:nvSpPr>
          <p:cNvPr id="11" name="文本框 10"/>
          <p:cNvSpPr txBox="1"/>
          <p:nvPr/>
        </p:nvSpPr>
        <p:spPr>
          <a:xfrm>
            <a:off x="6053643" y="3065893"/>
            <a:ext cx="1703985" cy="369332"/>
          </a:xfrm>
          <a:prstGeom prst="rect">
            <a:avLst/>
          </a:prstGeom>
          <a:noFill/>
        </p:spPr>
        <p:txBody>
          <a:bodyPr wrap="square">
            <a:spAutoFit/>
          </a:bodyPr>
          <a:lstStyle/>
          <a:p>
            <a:r>
              <a:rPr lang="en-US" altLang="zh-CN" sz="1800" dirty="0">
                <a:latin typeface="Consolas" panose="020B0609020204030204" pitchFamily="49" charset="0"/>
              </a:rPr>
              <a:t>Action start </a:t>
            </a:r>
            <a:endParaRPr lang="zh-CN" altLang="en-US" dirty="0"/>
          </a:p>
        </p:txBody>
      </p:sp>
      <p:sp>
        <p:nvSpPr>
          <p:cNvPr id="6" name="任意形状 5"/>
          <p:cNvSpPr/>
          <p:nvPr/>
        </p:nvSpPr>
        <p:spPr>
          <a:xfrm>
            <a:off x="5637229" y="3148917"/>
            <a:ext cx="339365" cy="406359"/>
          </a:xfrm>
          <a:custGeom>
            <a:avLst/>
            <a:gdLst>
              <a:gd name="connsiteX0" fmla="*/ 339365 w 339365"/>
              <a:gd name="connsiteY0" fmla="*/ 37343 h 406359"/>
              <a:gd name="connsiteX1" fmla="*/ 179109 w 339365"/>
              <a:gd name="connsiteY1" fmla="*/ 27916 h 406359"/>
              <a:gd name="connsiteX2" fmla="*/ 197963 w 339365"/>
              <a:gd name="connsiteY2" fmla="*/ 348427 h 406359"/>
              <a:gd name="connsiteX3" fmla="*/ 0 w 339365"/>
              <a:gd name="connsiteY3" fmla="*/ 404988 h 406359"/>
            </a:gdLst>
            <a:ahLst/>
            <a:cxnLst>
              <a:cxn ang="0">
                <a:pos x="connsiteX0" y="connsiteY0"/>
              </a:cxn>
              <a:cxn ang="0">
                <a:pos x="connsiteX1" y="connsiteY1"/>
              </a:cxn>
              <a:cxn ang="0">
                <a:pos x="connsiteX2" y="connsiteY2"/>
              </a:cxn>
              <a:cxn ang="0">
                <a:pos x="connsiteX3" y="connsiteY3"/>
              </a:cxn>
            </a:cxnLst>
            <a:rect l="l" t="t" r="r" b="b"/>
            <a:pathLst>
              <a:path w="339365" h="406359">
                <a:moveTo>
                  <a:pt x="339365" y="37343"/>
                </a:moveTo>
                <a:cubicBezTo>
                  <a:pt x="271020" y="6706"/>
                  <a:pt x="202676" y="-23931"/>
                  <a:pt x="179109" y="27916"/>
                </a:cubicBezTo>
                <a:cubicBezTo>
                  <a:pt x="155542" y="79763"/>
                  <a:pt x="227814" y="285582"/>
                  <a:pt x="197963" y="348427"/>
                </a:cubicBezTo>
                <a:cubicBezTo>
                  <a:pt x="168111" y="411272"/>
                  <a:pt x="84055" y="408130"/>
                  <a:pt x="0" y="404988"/>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p:cNvSpPr txBox="1"/>
          <p:nvPr/>
        </p:nvSpPr>
        <p:spPr>
          <a:xfrm>
            <a:off x="6053643" y="4905995"/>
            <a:ext cx="1703985" cy="369332"/>
          </a:xfrm>
          <a:prstGeom prst="rect">
            <a:avLst/>
          </a:prstGeom>
          <a:noFill/>
        </p:spPr>
        <p:txBody>
          <a:bodyPr wrap="square">
            <a:spAutoFit/>
          </a:bodyPr>
          <a:lstStyle/>
          <a:p>
            <a:r>
              <a:rPr lang="en-US" altLang="zh-CN" sz="1800" dirty="0">
                <a:latin typeface="Consolas" panose="020B0609020204030204" pitchFamily="49" charset="0"/>
              </a:rPr>
              <a:t>Action end </a:t>
            </a:r>
            <a:endParaRPr lang="zh-CN" altLang="en-US" dirty="0"/>
          </a:p>
        </p:txBody>
      </p:sp>
      <p:sp>
        <p:nvSpPr>
          <p:cNvPr id="13" name="任意形状 12"/>
          <p:cNvSpPr/>
          <p:nvPr/>
        </p:nvSpPr>
        <p:spPr>
          <a:xfrm>
            <a:off x="5645653" y="4628561"/>
            <a:ext cx="359221" cy="529343"/>
          </a:xfrm>
          <a:custGeom>
            <a:avLst/>
            <a:gdLst>
              <a:gd name="connsiteX0" fmla="*/ 359221 w 359221"/>
              <a:gd name="connsiteY0" fmla="*/ 490194 h 529343"/>
              <a:gd name="connsiteX1" fmla="*/ 1003 w 359221"/>
              <a:gd name="connsiteY1" fmla="*/ 499620 h 529343"/>
              <a:gd name="connsiteX2" fmla="*/ 246100 w 359221"/>
              <a:gd name="connsiteY2" fmla="*/ 160255 h 529343"/>
              <a:gd name="connsiteX3" fmla="*/ 66990 w 359221"/>
              <a:gd name="connsiteY3" fmla="*/ 0 h 529343"/>
            </a:gdLst>
            <a:ahLst/>
            <a:cxnLst>
              <a:cxn ang="0">
                <a:pos x="connsiteX0" y="connsiteY0"/>
              </a:cxn>
              <a:cxn ang="0">
                <a:pos x="connsiteX1" y="connsiteY1"/>
              </a:cxn>
              <a:cxn ang="0">
                <a:pos x="connsiteX2" y="connsiteY2"/>
              </a:cxn>
              <a:cxn ang="0">
                <a:pos x="connsiteX3" y="connsiteY3"/>
              </a:cxn>
            </a:cxnLst>
            <a:rect l="l" t="t" r="r" b="b"/>
            <a:pathLst>
              <a:path w="359221" h="529343">
                <a:moveTo>
                  <a:pt x="359221" y="490194"/>
                </a:moveTo>
                <a:cubicBezTo>
                  <a:pt x="189538" y="522402"/>
                  <a:pt x="19856" y="554610"/>
                  <a:pt x="1003" y="499620"/>
                </a:cubicBezTo>
                <a:cubicBezTo>
                  <a:pt x="-17850" y="444630"/>
                  <a:pt x="235102" y="243525"/>
                  <a:pt x="246100" y="160255"/>
                </a:cubicBezTo>
                <a:cubicBezTo>
                  <a:pt x="257098" y="76985"/>
                  <a:pt x="162044" y="38492"/>
                  <a:pt x="66990" y="0"/>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48264" y="697260"/>
            <a:ext cx="1368152"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Content Placeholder 5"/>
          <p:cNvSpPr txBox="1"/>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Font typeface="Arial" panose="020B0604020202020204" pitchFamily="34" charset="0"/>
              <a:buNone/>
            </a:pPr>
            <a:r>
              <a:rPr lang="en-US" sz="1800" b="1">
                <a:solidFill>
                  <a:schemeClr val="accent2"/>
                </a:solidFill>
                <a:latin typeface="Consolas" panose="020B0609020204030204" pitchFamily="49" charset="0"/>
              </a:rPr>
              <a:t>T1</a:t>
            </a:r>
            <a:endParaRPr lang="en-US" sz="1800" b="1">
              <a:solidFill>
                <a:schemeClr val="accent2"/>
              </a:solidFill>
              <a:latin typeface="Consolas" panose="020B0609020204030204" pitchFamily="49" charset="0"/>
            </a:endParaRPr>
          </a:p>
          <a:p>
            <a:pPr marL="0" indent="0">
              <a:lnSpc>
                <a:spcPct val="60000"/>
              </a:lnSpc>
              <a:buFont typeface="Arial" panose="020B0604020202020204" pitchFamily="34" charset="0"/>
              <a:buNone/>
            </a:pPr>
            <a:r>
              <a:rPr lang="en-US" sz="1800" b="1">
                <a:latin typeface="Consolas" panose="020B0609020204030204" pitchFamily="49" charset="0"/>
              </a:rPr>
              <a:t>begin</a:t>
            </a:r>
            <a:endParaRPr lang="en-US" sz="1800" b="1">
              <a:latin typeface="Consolas" panose="020B0609020204030204" pitchFamily="49" charset="0"/>
            </a:endParaRPr>
          </a:p>
          <a:p>
            <a:pPr marL="0" indent="0">
              <a:lnSpc>
                <a:spcPct val="60000"/>
              </a:lnSpc>
              <a:buFont typeface="Arial" panose="020B0604020202020204" pitchFamily="34" charset="0"/>
              <a:buNone/>
            </a:pPr>
            <a:r>
              <a:rPr lang="en-US" sz="1800">
                <a:latin typeface="Consolas" panose="020B0609020204030204" pitchFamily="49" charset="0"/>
              </a:rPr>
              <a:t>read(x)</a:t>
            </a:r>
            <a:endParaRPr lang="en-US" sz="1800">
              <a:latin typeface="Consolas" panose="020B0609020204030204" pitchFamily="49" charset="0"/>
            </a:endParaRPr>
          </a:p>
          <a:p>
            <a:pPr marL="0" indent="0">
              <a:lnSpc>
                <a:spcPct val="60000"/>
              </a:lnSpc>
              <a:buFont typeface="Arial" panose="020B0604020202020204" pitchFamily="34" charset="0"/>
              <a:buNone/>
            </a:pPr>
            <a:r>
              <a:rPr lang="en-US" sz="1800" err="1">
                <a:latin typeface="Consolas" panose="020B0609020204030204" pitchFamily="49" charset="0"/>
              </a:rPr>
              <a:t>tmp</a:t>
            </a:r>
            <a:r>
              <a:rPr lang="en-US" sz="1800">
                <a:latin typeface="Consolas" panose="020B0609020204030204" pitchFamily="49" charset="0"/>
              </a:rPr>
              <a:t> = read(y)</a:t>
            </a:r>
            <a:endParaRPr lang="en-US" sz="1800">
              <a:latin typeface="Consolas" panose="020B0609020204030204" pitchFamily="49" charset="0"/>
            </a:endParaRPr>
          </a:p>
          <a:p>
            <a:pPr marL="0" indent="0">
              <a:lnSpc>
                <a:spcPct val="60000"/>
              </a:lnSpc>
              <a:buFont typeface="Arial" panose="020B0604020202020204" pitchFamily="34" charset="0"/>
              <a:buNone/>
            </a:pPr>
            <a:r>
              <a:rPr lang="en-US" sz="1800">
                <a:latin typeface="Consolas" panose="020B0609020204030204" pitchFamily="49" charset="0"/>
              </a:rPr>
              <a:t>write(y, tmp+10)</a:t>
            </a:r>
            <a:endParaRPr lang="en-US" sz="1800">
              <a:latin typeface="Consolas" panose="020B0609020204030204" pitchFamily="49" charset="0"/>
            </a:endParaRPr>
          </a:p>
          <a:p>
            <a:pPr marL="0" indent="0">
              <a:lnSpc>
                <a:spcPct val="60000"/>
              </a:lnSpc>
              <a:buFont typeface="Arial" panose="020B0604020202020204" pitchFamily="34" charset="0"/>
              <a:buNone/>
            </a:pPr>
            <a:r>
              <a:rPr lang="en-US" sz="1800" b="1">
                <a:latin typeface="Consolas" panose="020B0609020204030204" pitchFamily="49" charset="0"/>
              </a:rPr>
              <a:t>commit</a:t>
            </a:r>
            <a:endParaRPr lang="en-US" sz="1800" b="1">
              <a:latin typeface="Consolas" panose="020B0609020204030204" pitchFamily="49" charset="0"/>
            </a:endParaRPr>
          </a:p>
        </p:txBody>
      </p:sp>
      <p:sp>
        <p:nvSpPr>
          <p:cNvPr id="5" name="Content Placeholder 5"/>
          <p:cNvSpPr txBox="1"/>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sz="1800" b="1">
                <a:solidFill>
                  <a:schemeClr val="accent1"/>
                </a:solidFill>
                <a:latin typeface="Consolas" panose="020B0609020204030204" pitchFamily="49" charset="0"/>
              </a:rPr>
              <a:t>T2</a:t>
            </a:r>
            <a:endParaRPr lang="en-US" sz="1800" b="1">
              <a:solidFill>
                <a:schemeClr val="accent1"/>
              </a:solidFill>
              <a:latin typeface="Consolas" panose="020B0609020204030204" pitchFamily="49" charset="0"/>
            </a:endParaRPr>
          </a:p>
          <a:p>
            <a:pPr marL="0" indent="0">
              <a:lnSpc>
                <a:spcPct val="60000"/>
              </a:lnSpc>
              <a:buNone/>
            </a:pPr>
            <a:r>
              <a:rPr lang="en-US" sz="1800" b="1">
                <a:latin typeface="Consolas" panose="020B0609020204030204" pitchFamily="49" charset="0"/>
              </a:rPr>
              <a:t>begin</a:t>
            </a:r>
            <a:endParaRPr lang="en-US" sz="1800" b="1">
              <a:latin typeface="Consolas" panose="020B0609020204030204" pitchFamily="49" charset="0"/>
            </a:endParaRPr>
          </a:p>
          <a:p>
            <a:pPr marL="0" indent="0">
              <a:lnSpc>
                <a:spcPct val="60000"/>
              </a:lnSpc>
              <a:buNone/>
            </a:pPr>
            <a:r>
              <a:rPr lang="en-US" sz="1800">
                <a:latin typeface="Consolas" panose="020B0609020204030204" pitchFamily="49" charset="0"/>
              </a:rPr>
              <a:t>write(x, 20)</a:t>
            </a:r>
            <a:endParaRPr lang="en-US" sz="1800">
              <a:latin typeface="Consolas" panose="020B0609020204030204" pitchFamily="49" charset="0"/>
            </a:endParaRPr>
          </a:p>
          <a:p>
            <a:pPr marL="0" indent="0">
              <a:lnSpc>
                <a:spcPct val="60000"/>
              </a:lnSpc>
              <a:buNone/>
            </a:pPr>
            <a:r>
              <a:rPr lang="en-US" sz="1800">
                <a:latin typeface="Consolas" panose="020B0609020204030204" pitchFamily="49" charset="0"/>
              </a:rPr>
              <a:t>write(y, 30)</a:t>
            </a:r>
            <a:endParaRPr lang="en-US" sz="1800">
              <a:latin typeface="Consolas" panose="020B0609020204030204" pitchFamily="49" charset="0"/>
            </a:endParaRPr>
          </a:p>
          <a:p>
            <a:pPr marL="0" indent="0">
              <a:lnSpc>
                <a:spcPct val="60000"/>
              </a:lnSpc>
              <a:buNone/>
            </a:pPr>
            <a:r>
              <a:rPr lang="en-US" sz="1800" b="1">
                <a:latin typeface="Consolas" panose="020B0609020204030204" pitchFamily="49" charset="0"/>
              </a:rPr>
              <a:t>commit</a:t>
            </a:r>
            <a:endParaRPr lang="en-US" sz="1800" b="1">
              <a:latin typeface="Consolas" panose="020B0609020204030204" pitchFamily="49" charset="0"/>
            </a:endParaRPr>
          </a:p>
        </p:txBody>
      </p:sp>
      <p:sp>
        <p:nvSpPr>
          <p:cNvPr id="6" name="Content Placeholder 5"/>
          <p:cNvSpPr txBox="1"/>
          <p:nvPr/>
        </p:nvSpPr>
        <p:spPr>
          <a:xfrm>
            <a:off x="5652120" y="446197"/>
            <a:ext cx="3491880" cy="1187167"/>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sz="1600" b="1">
                <a:latin typeface="Consolas" panose="020B0609020204030204" pitchFamily="49" charset="0"/>
                <a:ea typeface="MS PGothic" panose="020B0600070205080204" pitchFamily="34" charset="-128"/>
              </a:rPr>
              <a:t>Possible sequential schedules</a:t>
            </a:r>
            <a:endParaRPr lang="en-US" sz="1600" b="1">
              <a:latin typeface="Consolas" panose="020B0609020204030204" pitchFamily="49" charset="0"/>
              <a:ea typeface="MS PGothic" panose="020B0600070205080204" pitchFamily="34" charset="-128"/>
            </a:endParaRPr>
          </a:p>
          <a:p>
            <a:pPr marL="0" indent="0">
              <a:lnSpc>
                <a:spcPct val="60000"/>
              </a:lnSpc>
              <a:buNone/>
            </a:pPr>
            <a:r>
              <a:rPr lang="en-US" sz="1800">
                <a:latin typeface="Consolas" panose="020B0609020204030204" pitchFamily="49" charset="0"/>
              </a:rPr>
              <a:t>T1 -&gt; T2: x=20, y=30</a:t>
            </a:r>
            <a:endParaRPr lang="en-US" sz="1800">
              <a:latin typeface="Consolas" panose="020B0609020204030204" pitchFamily="49" charset="0"/>
            </a:endParaRPr>
          </a:p>
          <a:p>
            <a:pPr marL="0" indent="0">
              <a:lnSpc>
                <a:spcPct val="60000"/>
              </a:lnSpc>
              <a:buNone/>
            </a:pPr>
            <a:r>
              <a:rPr lang="en-US" sz="1800">
                <a:latin typeface="Consolas" panose="020B0609020204030204" pitchFamily="49" charset="0"/>
              </a:rPr>
              <a:t>T2 -&gt; T1: x=20, y=40</a:t>
            </a:r>
            <a:endParaRPr lang="en-US" sz="1800">
              <a:latin typeface="Consolas" panose="020B0609020204030204" pitchFamily="49" charset="0"/>
            </a:endParaRP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5"/>
          <p:cNvSpPr txBox="1"/>
          <p:nvPr/>
        </p:nvSpPr>
        <p:spPr>
          <a:xfrm>
            <a:off x="111561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a:solidFill>
                  <a:schemeClr val="accent1"/>
                </a:solidFill>
                <a:latin typeface="Consolas" panose="020B0609020204030204" pitchFamily="49" charset="0"/>
              </a:rPr>
              <a:t>T2</a:t>
            </a:r>
            <a:r>
              <a:rPr lang="en-US" sz="1800">
                <a:latin typeface="Consolas" panose="020B0609020204030204" pitchFamily="49" charset="0"/>
              </a:rPr>
              <a:t>: write(x, 20)</a:t>
            </a:r>
            <a:endParaRPr lang="en-US" sz="1800">
              <a:latin typeface="Consolas" panose="020B0609020204030204" pitchFamily="49" charset="0"/>
            </a:endParaRPr>
          </a:p>
          <a:p>
            <a:pPr marL="0" indent="0">
              <a:lnSpc>
                <a:spcPct val="60000"/>
              </a:lnSpc>
              <a:buNone/>
            </a:pPr>
            <a:r>
              <a:rPr lang="en-US" altLang="zh-CN" sz="1800" b="1">
                <a:solidFill>
                  <a:schemeClr val="accent2"/>
                </a:solidFill>
                <a:latin typeface="Consolas" panose="020B0609020204030204" pitchFamily="49" charset="0"/>
              </a:rPr>
              <a:t>T1</a:t>
            </a:r>
            <a:r>
              <a:rPr lang="en-US" sz="1800">
                <a:latin typeface="Consolas" panose="020B0609020204030204" pitchFamily="49" charset="0"/>
              </a:rPr>
              <a:t>: read(x)</a:t>
            </a:r>
            <a:endParaRPr lang="en-US" sz="1800">
              <a:latin typeface="Consolas" panose="020B0609020204030204" pitchFamily="49" charset="0"/>
            </a:endParaRPr>
          </a:p>
          <a:p>
            <a:pPr marL="0" indent="0">
              <a:lnSpc>
                <a:spcPct val="60000"/>
              </a:lnSpc>
              <a:buNone/>
            </a:pPr>
            <a:r>
              <a:rPr lang="en-US" altLang="zh-CN" sz="1800" b="1">
                <a:solidFill>
                  <a:schemeClr val="accent1"/>
                </a:solidFill>
                <a:latin typeface="Consolas" panose="020B0609020204030204" pitchFamily="49" charset="0"/>
              </a:rPr>
              <a:t>T2</a:t>
            </a:r>
            <a:r>
              <a:rPr lang="en-US" sz="1800">
                <a:latin typeface="Consolas" panose="020B0609020204030204" pitchFamily="49" charset="0"/>
              </a:rPr>
              <a:t>: write(</a:t>
            </a:r>
            <a:r>
              <a:rPr lang="en-US" altLang="zh-CN" sz="1800">
                <a:latin typeface="Consolas" panose="020B0609020204030204" pitchFamily="49" charset="0"/>
              </a:rPr>
              <a:t>y, 30)</a:t>
            </a:r>
            <a:endParaRPr lang="en-US" altLang="zh-CN" sz="1800">
              <a:latin typeface="Consolas" panose="020B0609020204030204" pitchFamily="49" charset="0"/>
            </a:endParaRPr>
          </a:p>
          <a:p>
            <a:pPr marL="0" indent="0">
              <a:lnSpc>
                <a:spcPct val="60000"/>
              </a:lnSpc>
              <a:buNone/>
            </a:pPr>
            <a:r>
              <a:rPr lang="en-US" altLang="zh-CN" sz="1800" b="1">
                <a:solidFill>
                  <a:schemeClr val="accent2"/>
                </a:solidFill>
                <a:latin typeface="Consolas" panose="020B0609020204030204" pitchFamily="49" charset="0"/>
              </a:rPr>
              <a:t>T1</a:t>
            </a:r>
            <a:r>
              <a:rPr lang="en-US" sz="1800">
                <a:latin typeface="Consolas" panose="020B0609020204030204" pitchFamily="49" charset="0"/>
              </a:rPr>
              <a:t>: </a:t>
            </a:r>
            <a:r>
              <a:rPr lang="en-US" sz="1800" err="1">
                <a:latin typeface="Consolas" panose="020B0609020204030204" pitchFamily="49" charset="0"/>
              </a:rPr>
              <a:t>tmp</a:t>
            </a:r>
            <a:r>
              <a:rPr lang="en-US" sz="1800">
                <a:latin typeface="Consolas" panose="020B0609020204030204" pitchFamily="49" charset="0"/>
              </a:rPr>
              <a:t> = read(y)</a:t>
            </a:r>
            <a:endParaRPr lang="en-US" sz="1800">
              <a:latin typeface="Consolas" panose="020B0609020204030204" pitchFamily="49" charset="0"/>
            </a:endParaRPr>
          </a:p>
          <a:p>
            <a:pPr marL="0" indent="0">
              <a:lnSpc>
                <a:spcPct val="60000"/>
              </a:lnSpc>
              <a:buNone/>
            </a:pPr>
            <a:r>
              <a:rPr lang="en-US" altLang="zh-CN" sz="1800" b="1">
                <a:solidFill>
                  <a:schemeClr val="accent2"/>
                </a:solidFill>
                <a:latin typeface="Consolas" panose="020B0609020204030204" pitchFamily="49" charset="0"/>
              </a:rPr>
              <a:t>T1</a:t>
            </a:r>
            <a:r>
              <a:rPr lang="en-US" sz="1800">
                <a:latin typeface="Consolas" panose="020B0609020204030204" pitchFamily="49" charset="0"/>
              </a:rPr>
              <a:t>: write(y, tmp+10)</a:t>
            </a:r>
            <a:endParaRPr lang="en-US" sz="1800">
              <a:latin typeface="Consolas" panose="020B0609020204030204" pitchFamily="49" charset="0"/>
            </a:endParaRPr>
          </a:p>
          <a:p>
            <a:pPr marL="0" indent="0">
              <a:lnSpc>
                <a:spcPct val="60000"/>
              </a:lnSpc>
              <a:buFont typeface="Arial" panose="020B0604020202020204" pitchFamily="34" charset="0"/>
              <a:buNone/>
            </a:pPr>
            <a:endParaRPr lang="en-US" sz="1800">
              <a:latin typeface="Consolas" panose="020B0609020204030204" pitchFamily="49" charset="0"/>
            </a:endParaRPr>
          </a:p>
          <a:p>
            <a:pPr marL="0" indent="0">
              <a:lnSpc>
                <a:spcPct val="60000"/>
              </a:lnSpc>
              <a:buFont typeface="Arial" panose="020B0604020202020204" pitchFamily="34" charset="0"/>
              <a:buNone/>
            </a:pPr>
            <a:r>
              <a:rPr lang="en-US" sz="1800">
                <a:latin typeface="Consolas" panose="020B0609020204030204" pitchFamily="49" charset="0"/>
              </a:rPr>
              <a:t>At end: x=20, y=40</a:t>
            </a:r>
            <a:endParaRPr lang="en-US" sz="1800">
              <a:latin typeface="Consolas" panose="020B0609020204030204" pitchFamily="49" charset="0"/>
            </a:endParaRPr>
          </a:p>
        </p:txBody>
      </p:sp>
      <p:sp>
        <p:nvSpPr>
          <p:cNvPr id="11" name="Content Placeholder 5"/>
          <p:cNvSpPr txBox="1"/>
          <p:nvPr/>
        </p:nvSpPr>
        <p:spPr>
          <a:xfrm>
            <a:off x="507605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a:solidFill>
                  <a:schemeClr val="accent2"/>
                </a:solidFill>
                <a:latin typeface="Consolas" panose="020B0609020204030204" pitchFamily="49" charset="0"/>
              </a:rPr>
              <a:t>T1</a:t>
            </a:r>
            <a:r>
              <a:rPr lang="en-US" altLang="zh-CN" sz="1800">
                <a:latin typeface="Consolas" panose="020B0609020204030204" pitchFamily="49" charset="0"/>
              </a:rPr>
              <a:t>: read(x)</a:t>
            </a:r>
            <a:endParaRPr lang="en-US" altLang="zh-CN" sz="1800">
              <a:latin typeface="Consolas" panose="020B0609020204030204" pitchFamily="49" charset="0"/>
            </a:endParaRPr>
          </a:p>
          <a:p>
            <a:pPr marL="0" indent="0">
              <a:lnSpc>
                <a:spcPct val="60000"/>
              </a:lnSpc>
              <a:buNone/>
            </a:pPr>
            <a:r>
              <a:rPr lang="en-US" altLang="zh-CN" sz="1800" b="1">
                <a:solidFill>
                  <a:schemeClr val="accent1"/>
                </a:solidFill>
                <a:latin typeface="Consolas" panose="020B0609020204030204" pitchFamily="49" charset="0"/>
              </a:rPr>
              <a:t>T2</a:t>
            </a:r>
            <a:r>
              <a:rPr lang="en-US" sz="1800">
                <a:latin typeface="Consolas" panose="020B0609020204030204" pitchFamily="49" charset="0"/>
              </a:rPr>
              <a:t>: write(x, 20)</a:t>
            </a:r>
            <a:endParaRPr lang="en-US" sz="1800">
              <a:latin typeface="Consolas" panose="020B0609020204030204" pitchFamily="49" charset="0"/>
            </a:endParaRPr>
          </a:p>
          <a:p>
            <a:pPr marL="0" indent="0">
              <a:lnSpc>
                <a:spcPct val="60000"/>
              </a:lnSpc>
              <a:buNone/>
            </a:pPr>
            <a:r>
              <a:rPr lang="en-US" altLang="zh-CN" sz="1800" b="1">
                <a:solidFill>
                  <a:schemeClr val="accent2"/>
                </a:solidFill>
                <a:latin typeface="Consolas" panose="020B0609020204030204" pitchFamily="49" charset="0"/>
              </a:rPr>
              <a:t>T1</a:t>
            </a:r>
            <a:r>
              <a:rPr lang="en-US" altLang="zh-CN" sz="1800">
                <a:latin typeface="Consolas" panose="020B0609020204030204" pitchFamily="49" charset="0"/>
              </a:rPr>
              <a:t>: </a:t>
            </a:r>
            <a:r>
              <a:rPr lang="en-US" altLang="zh-CN" sz="1800" err="1">
                <a:latin typeface="Consolas" panose="020B0609020204030204" pitchFamily="49" charset="0"/>
              </a:rPr>
              <a:t>tmp</a:t>
            </a:r>
            <a:r>
              <a:rPr lang="en-US" altLang="zh-CN" sz="1800">
                <a:latin typeface="Consolas" panose="020B0609020204030204" pitchFamily="49" charset="0"/>
              </a:rPr>
              <a:t> = read(y)</a:t>
            </a:r>
            <a:endParaRPr lang="en-US" altLang="zh-CN" sz="1800">
              <a:latin typeface="Consolas" panose="020B0609020204030204" pitchFamily="49" charset="0"/>
            </a:endParaRPr>
          </a:p>
          <a:p>
            <a:pPr marL="0" indent="0">
              <a:lnSpc>
                <a:spcPct val="60000"/>
              </a:lnSpc>
              <a:buNone/>
            </a:pPr>
            <a:r>
              <a:rPr lang="en-US" altLang="zh-CN" sz="1800" b="1">
                <a:solidFill>
                  <a:schemeClr val="accent1"/>
                </a:solidFill>
                <a:latin typeface="Consolas" panose="020B0609020204030204" pitchFamily="49" charset="0"/>
              </a:rPr>
              <a:t>T2</a:t>
            </a:r>
            <a:r>
              <a:rPr lang="en-US" sz="1800">
                <a:latin typeface="Consolas" panose="020B0609020204030204" pitchFamily="49" charset="0"/>
              </a:rPr>
              <a:t>: write(</a:t>
            </a:r>
            <a:r>
              <a:rPr lang="en-US" altLang="zh-CN" sz="1800">
                <a:latin typeface="Consolas" panose="020B0609020204030204" pitchFamily="49" charset="0"/>
              </a:rPr>
              <a:t>y, 30)</a:t>
            </a:r>
            <a:endParaRPr lang="en-US" altLang="zh-CN" sz="1800">
              <a:latin typeface="Consolas" panose="020B0609020204030204" pitchFamily="49" charset="0"/>
            </a:endParaRPr>
          </a:p>
          <a:p>
            <a:pPr marL="0" indent="0">
              <a:lnSpc>
                <a:spcPct val="60000"/>
              </a:lnSpc>
              <a:buNone/>
            </a:pPr>
            <a:r>
              <a:rPr lang="en-US" altLang="zh-CN" sz="1800" b="1">
                <a:solidFill>
                  <a:schemeClr val="accent2"/>
                </a:solidFill>
                <a:latin typeface="Consolas" panose="020B0609020204030204" pitchFamily="49" charset="0"/>
              </a:rPr>
              <a:t>T1</a:t>
            </a:r>
            <a:r>
              <a:rPr lang="en-US" sz="1800">
                <a:latin typeface="Consolas" panose="020B0609020204030204" pitchFamily="49" charset="0"/>
              </a:rPr>
              <a:t>: write(y, tmp+10)</a:t>
            </a:r>
            <a:endParaRPr lang="en-US" sz="1800">
              <a:latin typeface="Consolas" panose="020B0609020204030204" pitchFamily="49" charset="0"/>
            </a:endParaRPr>
          </a:p>
          <a:p>
            <a:pPr marL="0" indent="0">
              <a:lnSpc>
                <a:spcPct val="60000"/>
              </a:lnSpc>
              <a:buFont typeface="Arial" panose="020B0604020202020204" pitchFamily="34" charset="0"/>
              <a:buNone/>
            </a:pPr>
            <a:endParaRPr lang="en-US" sz="1800">
              <a:latin typeface="Consolas" panose="020B0609020204030204" pitchFamily="49" charset="0"/>
            </a:endParaRPr>
          </a:p>
          <a:p>
            <a:pPr marL="0" indent="0">
              <a:lnSpc>
                <a:spcPct val="60000"/>
              </a:lnSpc>
              <a:buFont typeface="Arial" panose="020B0604020202020204" pitchFamily="34" charset="0"/>
              <a:buNone/>
            </a:pPr>
            <a:r>
              <a:rPr lang="en-US" sz="1800">
                <a:latin typeface="Consolas" panose="020B0609020204030204" pitchFamily="49" charset="0"/>
              </a:rPr>
              <a:t>At end: x=20, y=10</a:t>
            </a:r>
            <a:endParaRPr lang="en-US" sz="1800">
              <a:latin typeface="Consolas" panose="020B0609020204030204" pitchFamily="49" charset="0"/>
            </a:endParaRPr>
          </a:p>
        </p:txBody>
      </p:sp>
      <p:cxnSp>
        <p:nvCxnSpPr>
          <p:cNvPr id="13" name="直接连接符 12"/>
          <p:cNvCxnSpPr/>
          <p:nvPr/>
        </p:nvCxnSpPr>
        <p:spPr>
          <a:xfrm flipH="1">
            <a:off x="5148064" y="2497460"/>
            <a:ext cx="2952328" cy="246366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48064" y="2497460"/>
            <a:ext cx="3034680" cy="246366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5"/>
          <p:cNvSpPr txBox="1"/>
          <p:nvPr/>
        </p:nvSpPr>
        <p:spPr>
          <a:xfrm>
            <a:off x="5652120" y="141872"/>
            <a:ext cx="2232248" cy="246680"/>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600" b="1" err="1">
                <a:latin typeface="Consolas" panose="020B0609020204030204" pitchFamily="49" charset="0"/>
                <a:ea typeface="MS PGothic" panose="020B0600070205080204" pitchFamily="34" charset="-128"/>
              </a:rPr>
              <a:t>Init</a:t>
            </a:r>
            <a:r>
              <a:rPr lang="en-US" altLang="zh-CN" sz="1600" b="1">
                <a:latin typeface="Consolas" panose="020B0609020204030204" pitchFamily="49" charset="0"/>
                <a:ea typeface="MS PGothic" panose="020B0600070205080204" pitchFamily="34" charset="-128"/>
              </a:rPr>
              <a:t>: x=0, y=0</a:t>
            </a:r>
            <a:endParaRPr lang="en-US" sz="1800">
              <a:latin typeface="Consolas" panose="020B0609020204030204" pitchFamily="49" charset="0"/>
            </a:endParaRPr>
          </a:p>
        </p:txBody>
      </p:sp>
      <p:sp>
        <p:nvSpPr>
          <p:cNvPr id="3" name="文本框 2"/>
          <p:cNvSpPr txBox="1"/>
          <p:nvPr/>
        </p:nvSpPr>
        <p:spPr>
          <a:xfrm>
            <a:off x="5814060" y="1398270"/>
            <a:ext cx="3048000" cy="337185"/>
          </a:xfrm>
          <a:prstGeom prst="rect">
            <a:avLst/>
          </a:prstGeom>
          <a:noFill/>
        </p:spPr>
        <p:txBody>
          <a:bodyPr wrap="square" rtlCol="0">
            <a:spAutoFit/>
          </a:bodyPr>
          <a:p>
            <a:r>
              <a:rPr lang="zh-CN" altLang="en-US" sz="1600"/>
              <a:t>（可能的正确结果）</a:t>
            </a: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948264" y="697260"/>
            <a:ext cx="1368152"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Content Placeholder 5"/>
          <p:cNvSpPr txBox="1"/>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Font typeface="Arial" panose="020B0604020202020204" pitchFamily="34" charset="0"/>
              <a:buNone/>
            </a:pPr>
            <a:r>
              <a:rPr lang="en-US" sz="1800" b="1">
                <a:solidFill>
                  <a:schemeClr val="accent2"/>
                </a:solidFill>
                <a:latin typeface="Consolas" panose="020B0609020204030204" pitchFamily="49" charset="0"/>
              </a:rPr>
              <a:t>T1</a:t>
            </a:r>
            <a:endParaRPr lang="en-US" sz="1800" b="1">
              <a:solidFill>
                <a:schemeClr val="accent2"/>
              </a:solidFill>
              <a:latin typeface="Consolas" panose="020B0609020204030204" pitchFamily="49" charset="0"/>
            </a:endParaRPr>
          </a:p>
          <a:p>
            <a:pPr marL="0" indent="0">
              <a:lnSpc>
                <a:spcPct val="60000"/>
              </a:lnSpc>
              <a:buFont typeface="Arial" panose="020B0604020202020204" pitchFamily="34" charset="0"/>
              <a:buNone/>
            </a:pPr>
            <a:r>
              <a:rPr lang="en-US" sz="1800" b="1">
                <a:latin typeface="Consolas" panose="020B0609020204030204" pitchFamily="49" charset="0"/>
              </a:rPr>
              <a:t>begin</a:t>
            </a:r>
            <a:endParaRPr lang="en-US" sz="1800" b="1">
              <a:latin typeface="Consolas" panose="020B0609020204030204" pitchFamily="49" charset="0"/>
            </a:endParaRPr>
          </a:p>
          <a:p>
            <a:pPr marL="0" indent="0">
              <a:lnSpc>
                <a:spcPct val="60000"/>
              </a:lnSpc>
              <a:buFont typeface="Arial" panose="020B0604020202020204" pitchFamily="34" charset="0"/>
              <a:buNone/>
            </a:pPr>
            <a:r>
              <a:rPr lang="en-US" sz="1800">
                <a:latin typeface="Consolas" panose="020B0609020204030204" pitchFamily="49" charset="0"/>
              </a:rPr>
              <a:t>read(x)</a:t>
            </a:r>
            <a:endParaRPr lang="en-US" sz="1800">
              <a:latin typeface="Consolas" panose="020B0609020204030204" pitchFamily="49" charset="0"/>
            </a:endParaRPr>
          </a:p>
          <a:p>
            <a:pPr marL="0" indent="0">
              <a:lnSpc>
                <a:spcPct val="60000"/>
              </a:lnSpc>
              <a:buFont typeface="Arial" panose="020B0604020202020204" pitchFamily="34" charset="0"/>
              <a:buNone/>
            </a:pPr>
            <a:r>
              <a:rPr lang="en-US" sz="1800" err="1">
                <a:latin typeface="Consolas" panose="020B0609020204030204" pitchFamily="49" charset="0"/>
              </a:rPr>
              <a:t>tmp</a:t>
            </a:r>
            <a:r>
              <a:rPr lang="en-US" sz="1800">
                <a:latin typeface="Consolas" panose="020B0609020204030204" pitchFamily="49" charset="0"/>
              </a:rPr>
              <a:t> = read(y)</a:t>
            </a:r>
            <a:endParaRPr lang="en-US" sz="1800">
              <a:latin typeface="Consolas" panose="020B0609020204030204" pitchFamily="49" charset="0"/>
            </a:endParaRPr>
          </a:p>
          <a:p>
            <a:pPr marL="0" indent="0">
              <a:lnSpc>
                <a:spcPct val="60000"/>
              </a:lnSpc>
              <a:buFont typeface="Arial" panose="020B0604020202020204" pitchFamily="34" charset="0"/>
              <a:buNone/>
            </a:pPr>
            <a:r>
              <a:rPr lang="en-US" sz="1800">
                <a:latin typeface="Consolas" panose="020B0609020204030204" pitchFamily="49" charset="0"/>
              </a:rPr>
              <a:t>write(y, tmp+10)</a:t>
            </a:r>
            <a:endParaRPr lang="en-US" sz="1800">
              <a:latin typeface="Consolas" panose="020B0609020204030204" pitchFamily="49" charset="0"/>
            </a:endParaRPr>
          </a:p>
          <a:p>
            <a:pPr marL="0" indent="0">
              <a:lnSpc>
                <a:spcPct val="60000"/>
              </a:lnSpc>
              <a:buFont typeface="Arial" panose="020B0604020202020204" pitchFamily="34" charset="0"/>
              <a:buNone/>
            </a:pPr>
            <a:r>
              <a:rPr lang="en-US" sz="1800" b="1">
                <a:latin typeface="Consolas" panose="020B0609020204030204" pitchFamily="49" charset="0"/>
              </a:rPr>
              <a:t>commit</a:t>
            </a:r>
            <a:endParaRPr lang="en-US" sz="1800" b="1">
              <a:latin typeface="Consolas" panose="020B0609020204030204" pitchFamily="49" charset="0"/>
            </a:endParaRPr>
          </a:p>
        </p:txBody>
      </p:sp>
      <p:sp>
        <p:nvSpPr>
          <p:cNvPr id="5" name="Content Placeholder 5"/>
          <p:cNvSpPr txBox="1"/>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sz="1800" b="1">
                <a:solidFill>
                  <a:schemeClr val="accent1"/>
                </a:solidFill>
                <a:latin typeface="Consolas" panose="020B0609020204030204" pitchFamily="49" charset="0"/>
              </a:rPr>
              <a:t>T2</a:t>
            </a:r>
            <a:endParaRPr lang="en-US" sz="1800" b="1">
              <a:solidFill>
                <a:schemeClr val="accent1"/>
              </a:solidFill>
              <a:latin typeface="Consolas" panose="020B0609020204030204" pitchFamily="49" charset="0"/>
            </a:endParaRPr>
          </a:p>
          <a:p>
            <a:pPr marL="0" indent="0">
              <a:lnSpc>
                <a:spcPct val="60000"/>
              </a:lnSpc>
              <a:buNone/>
            </a:pPr>
            <a:r>
              <a:rPr lang="en-US" sz="1800" b="1">
                <a:latin typeface="Consolas" panose="020B0609020204030204" pitchFamily="49" charset="0"/>
              </a:rPr>
              <a:t>begin</a:t>
            </a:r>
            <a:endParaRPr lang="en-US" sz="1800" b="1">
              <a:latin typeface="Consolas" panose="020B0609020204030204" pitchFamily="49" charset="0"/>
            </a:endParaRPr>
          </a:p>
          <a:p>
            <a:pPr marL="0" indent="0">
              <a:lnSpc>
                <a:spcPct val="60000"/>
              </a:lnSpc>
              <a:buNone/>
            </a:pPr>
            <a:r>
              <a:rPr lang="en-US" sz="1800">
                <a:latin typeface="Consolas" panose="020B0609020204030204" pitchFamily="49" charset="0"/>
              </a:rPr>
              <a:t>write(x, 20)</a:t>
            </a:r>
            <a:endParaRPr lang="en-US" sz="1800">
              <a:latin typeface="Consolas" panose="020B0609020204030204" pitchFamily="49" charset="0"/>
            </a:endParaRPr>
          </a:p>
          <a:p>
            <a:pPr marL="0" indent="0">
              <a:lnSpc>
                <a:spcPct val="60000"/>
              </a:lnSpc>
              <a:buNone/>
            </a:pPr>
            <a:r>
              <a:rPr lang="en-US" sz="1800">
                <a:latin typeface="Consolas" panose="020B0609020204030204" pitchFamily="49" charset="0"/>
              </a:rPr>
              <a:t>write(y, 30)</a:t>
            </a:r>
            <a:endParaRPr lang="en-US" sz="1800">
              <a:latin typeface="Consolas" panose="020B0609020204030204" pitchFamily="49" charset="0"/>
            </a:endParaRPr>
          </a:p>
          <a:p>
            <a:pPr marL="0" indent="0">
              <a:lnSpc>
                <a:spcPct val="60000"/>
              </a:lnSpc>
              <a:buNone/>
            </a:pPr>
            <a:r>
              <a:rPr lang="en-US" sz="1800" b="1">
                <a:latin typeface="Consolas" panose="020B0609020204030204" pitchFamily="49" charset="0"/>
              </a:rPr>
              <a:t>commit</a:t>
            </a:r>
            <a:endParaRPr lang="en-US" sz="1800" b="1">
              <a:latin typeface="Consolas" panose="020B0609020204030204" pitchFamily="49" charset="0"/>
            </a:endParaRPr>
          </a:p>
        </p:txBody>
      </p:sp>
      <p:sp>
        <p:nvSpPr>
          <p:cNvPr id="6" name="Content Placeholder 5"/>
          <p:cNvSpPr txBox="1"/>
          <p:nvPr/>
        </p:nvSpPr>
        <p:spPr>
          <a:xfrm>
            <a:off x="5652120" y="446197"/>
            <a:ext cx="3528392" cy="1187167"/>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sz="1600" b="1">
                <a:latin typeface="Consolas" panose="020B0609020204030204" pitchFamily="49" charset="0"/>
                <a:ea typeface="MS PGothic" panose="020B0600070205080204" pitchFamily="34" charset="-128"/>
              </a:rPr>
              <a:t>Possible sequential schedules</a:t>
            </a:r>
            <a:endParaRPr lang="en-US" sz="1600" b="1">
              <a:latin typeface="Consolas" panose="020B0609020204030204" pitchFamily="49" charset="0"/>
              <a:ea typeface="MS PGothic" panose="020B0600070205080204" pitchFamily="34" charset="-128"/>
            </a:endParaRPr>
          </a:p>
          <a:p>
            <a:pPr marL="0" indent="0">
              <a:lnSpc>
                <a:spcPct val="60000"/>
              </a:lnSpc>
              <a:buNone/>
            </a:pPr>
            <a:r>
              <a:rPr lang="en-US" sz="1800">
                <a:latin typeface="Consolas" panose="020B0609020204030204" pitchFamily="49" charset="0"/>
              </a:rPr>
              <a:t>T1 -&gt; T2: x=20, y=30</a:t>
            </a:r>
            <a:endParaRPr lang="en-US" sz="1800">
              <a:latin typeface="Consolas" panose="020B0609020204030204" pitchFamily="49" charset="0"/>
            </a:endParaRPr>
          </a:p>
          <a:p>
            <a:pPr marL="0" indent="0">
              <a:lnSpc>
                <a:spcPct val="60000"/>
              </a:lnSpc>
              <a:buNone/>
            </a:pPr>
            <a:r>
              <a:rPr lang="en-US" sz="1800">
                <a:latin typeface="Consolas" panose="020B0609020204030204" pitchFamily="49" charset="0"/>
              </a:rPr>
              <a:t>T2 -&gt; T1: x=20, y=40</a:t>
            </a:r>
            <a:endParaRPr lang="en-US" sz="1800">
              <a:latin typeface="Consolas" panose="020B0609020204030204" pitchFamily="49" charset="0"/>
            </a:endParaRP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5"/>
          <p:cNvSpPr txBox="1"/>
          <p:nvPr/>
        </p:nvSpPr>
        <p:spPr>
          <a:xfrm>
            <a:off x="111561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a:solidFill>
                  <a:schemeClr val="accent1"/>
                </a:solidFill>
                <a:latin typeface="Consolas" panose="020B0609020204030204" pitchFamily="49" charset="0"/>
              </a:rPr>
              <a:t>T2</a:t>
            </a:r>
            <a:r>
              <a:rPr lang="en-US" sz="1800">
                <a:latin typeface="Consolas" panose="020B0609020204030204" pitchFamily="49" charset="0"/>
              </a:rPr>
              <a:t>: write(x, 20)</a:t>
            </a:r>
            <a:endParaRPr lang="en-US" sz="1800">
              <a:latin typeface="Consolas" panose="020B0609020204030204" pitchFamily="49" charset="0"/>
            </a:endParaRPr>
          </a:p>
          <a:p>
            <a:pPr marL="0" indent="0">
              <a:lnSpc>
                <a:spcPct val="60000"/>
              </a:lnSpc>
              <a:buNone/>
            </a:pPr>
            <a:r>
              <a:rPr lang="en-US" altLang="zh-CN" sz="1800" b="1">
                <a:solidFill>
                  <a:schemeClr val="accent2"/>
                </a:solidFill>
                <a:latin typeface="Consolas" panose="020B0609020204030204" pitchFamily="49" charset="0"/>
              </a:rPr>
              <a:t>T1</a:t>
            </a:r>
            <a:r>
              <a:rPr lang="en-US" sz="1800">
                <a:latin typeface="Consolas" panose="020B0609020204030204" pitchFamily="49" charset="0"/>
              </a:rPr>
              <a:t>: read(x)</a:t>
            </a:r>
            <a:endParaRPr lang="en-US" sz="1800">
              <a:latin typeface="Consolas" panose="020B0609020204030204" pitchFamily="49" charset="0"/>
            </a:endParaRPr>
          </a:p>
          <a:p>
            <a:pPr marL="0" indent="0">
              <a:lnSpc>
                <a:spcPct val="60000"/>
              </a:lnSpc>
              <a:buNone/>
            </a:pPr>
            <a:r>
              <a:rPr lang="en-US" altLang="zh-CN" sz="1800" b="1">
                <a:solidFill>
                  <a:schemeClr val="accent1"/>
                </a:solidFill>
                <a:latin typeface="Consolas" panose="020B0609020204030204" pitchFamily="49" charset="0"/>
              </a:rPr>
              <a:t>T2</a:t>
            </a:r>
            <a:r>
              <a:rPr lang="en-US" sz="1800">
                <a:latin typeface="Consolas" panose="020B0609020204030204" pitchFamily="49" charset="0"/>
              </a:rPr>
              <a:t>: write(</a:t>
            </a:r>
            <a:r>
              <a:rPr lang="en-US" altLang="zh-CN" sz="1800">
                <a:latin typeface="Consolas" panose="020B0609020204030204" pitchFamily="49" charset="0"/>
              </a:rPr>
              <a:t>y, 30)</a:t>
            </a:r>
            <a:endParaRPr lang="en-US" altLang="zh-CN" sz="1800">
              <a:latin typeface="Consolas" panose="020B0609020204030204" pitchFamily="49" charset="0"/>
            </a:endParaRPr>
          </a:p>
          <a:p>
            <a:pPr marL="0" indent="0">
              <a:lnSpc>
                <a:spcPct val="60000"/>
              </a:lnSpc>
              <a:buNone/>
            </a:pPr>
            <a:r>
              <a:rPr lang="en-US" altLang="zh-CN" sz="1800" b="1">
                <a:solidFill>
                  <a:schemeClr val="accent2"/>
                </a:solidFill>
                <a:latin typeface="Consolas" panose="020B0609020204030204" pitchFamily="49" charset="0"/>
              </a:rPr>
              <a:t>T1</a:t>
            </a:r>
            <a:r>
              <a:rPr lang="en-US" sz="1800">
                <a:latin typeface="Consolas" panose="020B0609020204030204" pitchFamily="49" charset="0"/>
              </a:rPr>
              <a:t>: </a:t>
            </a:r>
            <a:r>
              <a:rPr lang="en-US" sz="1800" err="1">
                <a:latin typeface="Consolas" panose="020B0609020204030204" pitchFamily="49" charset="0"/>
              </a:rPr>
              <a:t>tmp</a:t>
            </a:r>
            <a:r>
              <a:rPr lang="en-US" sz="1800">
                <a:latin typeface="Consolas" panose="020B0609020204030204" pitchFamily="49" charset="0"/>
              </a:rPr>
              <a:t> = read(y)</a:t>
            </a:r>
            <a:endParaRPr lang="en-US" sz="1800">
              <a:latin typeface="Consolas" panose="020B0609020204030204" pitchFamily="49" charset="0"/>
            </a:endParaRPr>
          </a:p>
          <a:p>
            <a:pPr marL="0" indent="0">
              <a:lnSpc>
                <a:spcPct val="60000"/>
              </a:lnSpc>
              <a:buNone/>
            </a:pPr>
            <a:r>
              <a:rPr lang="en-US" altLang="zh-CN" sz="1800" b="1">
                <a:solidFill>
                  <a:schemeClr val="accent2"/>
                </a:solidFill>
                <a:latin typeface="Consolas" panose="020B0609020204030204" pitchFamily="49" charset="0"/>
              </a:rPr>
              <a:t>T1</a:t>
            </a:r>
            <a:r>
              <a:rPr lang="en-US" sz="1800">
                <a:latin typeface="Consolas" panose="020B0609020204030204" pitchFamily="49" charset="0"/>
              </a:rPr>
              <a:t>: write(y, tmp+10)</a:t>
            </a:r>
            <a:endParaRPr lang="en-US" sz="1800">
              <a:latin typeface="Consolas" panose="020B0609020204030204" pitchFamily="49" charset="0"/>
            </a:endParaRPr>
          </a:p>
          <a:p>
            <a:pPr marL="0" indent="0">
              <a:lnSpc>
                <a:spcPct val="60000"/>
              </a:lnSpc>
              <a:spcBef>
                <a:spcPts val="2400"/>
              </a:spcBef>
              <a:buFont typeface="Arial" panose="020B0604020202020204" pitchFamily="34" charset="0"/>
              <a:buNone/>
            </a:pPr>
            <a:r>
              <a:rPr lang="en-US" sz="1800">
                <a:latin typeface="Consolas" panose="020B0609020204030204" pitchFamily="49" charset="0"/>
              </a:rPr>
              <a:t>At end: x=20, y=40</a:t>
            </a:r>
            <a:endParaRPr lang="en-US" sz="1800">
              <a:latin typeface="Consolas" panose="020B0609020204030204" pitchFamily="49" charset="0"/>
            </a:endParaRPr>
          </a:p>
        </p:txBody>
      </p:sp>
      <p:sp>
        <p:nvSpPr>
          <p:cNvPr id="11" name="Content Placeholder 5"/>
          <p:cNvSpPr txBox="1"/>
          <p:nvPr/>
        </p:nvSpPr>
        <p:spPr>
          <a:xfrm>
            <a:off x="507605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a:solidFill>
                  <a:schemeClr val="accent2"/>
                </a:solidFill>
                <a:latin typeface="Consolas" panose="020B0609020204030204" pitchFamily="49" charset="0"/>
              </a:rPr>
              <a:t>T1</a:t>
            </a:r>
            <a:r>
              <a:rPr lang="en-US" altLang="zh-CN" sz="1800">
                <a:latin typeface="Consolas" panose="020B0609020204030204" pitchFamily="49" charset="0"/>
              </a:rPr>
              <a:t>: read(x)</a:t>
            </a:r>
            <a:endParaRPr lang="en-US" altLang="zh-CN" sz="1800">
              <a:latin typeface="Consolas" panose="020B0609020204030204" pitchFamily="49" charset="0"/>
            </a:endParaRPr>
          </a:p>
          <a:p>
            <a:pPr marL="0" indent="0">
              <a:lnSpc>
                <a:spcPct val="60000"/>
              </a:lnSpc>
              <a:buNone/>
            </a:pPr>
            <a:r>
              <a:rPr lang="en-US" altLang="zh-CN" sz="1800" b="1">
                <a:solidFill>
                  <a:schemeClr val="accent1"/>
                </a:solidFill>
                <a:latin typeface="Consolas" panose="020B0609020204030204" pitchFamily="49" charset="0"/>
              </a:rPr>
              <a:t>T2</a:t>
            </a:r>
            <a:r>
              <a:rPr lang="en-US" sz="1800">
                <a:latin typeface="Consolas" panose="020B0609020204030204" pitchFamily="49" charset="0"/>
              </a:rPr>
              <a:t>: write(x, 20)</a:t>
            </a:r>
            <a:endParaRPr lang="en-US" sz="1800">
              <a:latin typeface="Consolas" panose="020B0609020204030204" pitchFamily="49" charset="0"/>
            </a:endParaRPr>
          </a:p>
          <a:p>
            <a:pPr marL="0" indent="0">
              <a:lnSpc>
                <a:spcPct val="60000"/>
              </a:lnSpc>
              <a:buNone/>
            </a:pPr>
            <a:r>
              <a:rPr lang="en-US" altLang="zh-CN" sz="1800" b="1">
                <a:solidFill>
                  <a:schemeClr val="accent1"/>
                </a:solidFill>
                <a:latin typeface="Consolas" panose="020B0609020204030204" pitchFamily="49" charset="0"/>
              </a:rPr>
              <a:t>T2</a:t>
            </a:r>
            <a:r>
              <a:rPr lang="en-US" sz="1800">
                <a:latin typeface="Consolas" panose="020B0609020204030204" pitchFamily="49" charset="0"/>
              </a:rPr>
              <a:t>: write(</a:t>
            </a:r>
            <a:r>
              <a:rPr lang="en-US" altLang="zh-CN" sz="1800">
                <a:latin typeface="Consolas" panose="020B0609020204030204" pitchFamily="49" charset="0"/>
              </a:rPr>
              <a:t>y, 30)</a:t>
            </a:r>
            <a:endParaRPr lang="en-US" altLang="zh-CN" sz="1800">
              <a:latin typeface="Consolas" panose="020B0609020204030204" pitchFamily="49" charset="0"/>
            </a:endParaRPr>
          </a:p>
          <a:p>
            <a:pPr marL="0" indent="0">
              <a:lnSpc>
                <a:spcPct val="60000"/>
              </a:lnSpc>
              <a:buNone/>
            </a:pPr>
            <a:r>
              <a:rPr lang="en-US" altLang="zh-CN" sz="1800" b="1">
                <a:solidFill>
                  <a:schemeClr val="accent2"/>
                </a:solidFill>
                <a:latin typeface="Consolas" panose="020B0609020204030204" pitchFamily="49" charset="0"/>
              </a:rPr>
              <a:t>T1</a:t>
            </a:r>
            <a:r>
              <a:rPr lang="en-US" altLang="zh-CN" sz="1800">
                <a:latin typeface="Consolas" panose="020B0609020204030204" pitchFamily="49" charset="0"/>
              </a:rPr>
              <a:t>: </a:t>
            </a:r>
            <a:r>
              <a:rPr lang="en-US" altLang="zh-CN" sz="1800" err="1">
                <a:latin typeface="Consolas" panose="020B0609020204030204" pitchFamily="49" charset="0"/>
              </a:rPr>
              <a:t>tmp</a:t>
            </a:r>
            <a:r>
              <a:rPr lang="en-US" altLang="zh-CN" sz="1800">
                <a:latin typeface="Consolas" panose="020B0609020204030204" pitchFamily="49" charset="0"/>
              </a:rPr>
              <a:t> = read(y)</a:t>
            </a:r>
            <a:endParaRPr lang="en-US" altLang="zh-CN" sz="1800">
              <a:latin typeface="Consolas" panose="020B0609020204030204" pitchFamily="49" charset="0"/>
            </a:endParaRPr>
          </a:p>
          <a:p>
            <a:pPr marL="0" indent="0">
              <a:lnSpc>
                <a:spcPct val="60000"/>
              </a:lnSpc>
              <a:buNone/>
            </a:pPr>
            <a:r>
              <a:rPr lang="en-US" altLang="zh-CN" sz="1800" b="1">
                <a:solidFill>
                  <a:schemeClr val="accent2"/>
                </a:solidFill>
                <a:latin typeface="Consolas" panose="020B0609020204030204" pitchFamily="49" charset="0"/>
              </a:rPr>
              <a:t>T1</a:t>
            </a:r>
            <a:r>
              <a:rPr lang="en-US" sz="1800">
                <a:latin typeface="Consolas" panose="020B0609020204030204" pitchFamily="49" charset="0"/>
              </a:rPr>
              <a:t>: write(y, tmp+10)</a:t>
            </a:r>
            <a:endParaRPr lang="en-US" sz="1800">
              <a:latin typeface="Consolas" panose="020B0609020204030204" pitchFamily="49" charset="0"/>
            </a:endParaRPr>
          </a:p>
          <a:p>
            <a:pPr marL="0" indent="0">
              <a:lnSpc>
                <a:spcPct val="60000"/>
              </a:lnSpc>
              <a:spcBef>
                <a:spcPts val="2400"/>
              </a:spcBef>
              <a:buFont typeface="Arial" panose="020B0604020202020204" pitchFamily="34" charset="0"/>
              <a:buNone/>
            </a:pPr>
            <a:r>
              <a:rPr lang="en-US" sz="1800">
                <a:latin typeface="Consolas" panose="020B0609020204030204" pitchFamily="49" charset="0"/>
              </a:rPr>
              <a:t>At end: x=20, y=40</a:t>
            </a:r>
            <a:endParaRPr lang="en-US" sz="1800">
              <a:latin typeface="Consolas" panose="020B0609020204030204" pitchFamily="49" charset="0"/>
            </a:endParaRPr>
          </a:p>
        </p:txBody>
      </p:sp>
      <p:sp>
        <p:nvSpPr>
          <p:cNvPr id="18" name="矩形 17"/>
          <p:cNvSpPr/>
          <p:nvPr/>
        </p:nvSpPr>
        <p:spPr>
          <a:xfrm>
            <a:off x="431540" y="4832349"/>
            <a:ext cx="8316924" cy="707886"/>
          </a:xfrm>
          <a:prstGeom prst="rect">
            <a:avLst/>
          </a:prstGeom>
          <a:solidFill>
            <a:schemeClr val="accent2">
              <a:lumMod val="20000"/>
              <a:lumOff val="80000"/>
            </a:schemeClr>
          </a:solidFill>
        </p:spPr>
        <p:txBody>
          <a:bodyPr wrap="square">
            <a:spAutoFit/>
          </a:bodyPr>
          <a:lstStyle/>
          <a:p>
            <a:r>
              <a:rPr lang="zh-CN" altLang="en-US" sz="2000">
                <a:latin typeface="Arial" panose="020B0604020202020204" pitchFamily="34" charset="0"/>
                <a:ea typeface="MS PGothic" panose="020B0600070205080204" pitchFamily="34" charset="-128"/>
                <a:cs typeface="Arial" panose="020B0604020202020204" pitchFamily="34" charset="0"/>
              </a:rPr>
              <a:t>In the second schedule, </a:t>
            </a:r>
            <a:r>
              <a:rPr lang="en-US" altLang="zh-CN" sz="2000">
                <a:latin typeface="Arial" panose="020B0604020202020204" pitchFamily="34" charset="0"/>
                <a:ea typeface="MS PGothic" panose="020B0600070205080204" pitchFamily="34" charset="-128"/>
                <a:cs typeface="Arial" panose="020B0604020202020204" pitchFamily="34" charset="0"/>
              </a:rPr>
              <a:t>the results are correct. But</a:t>
            </a:r>
            <a:r>
              <a:rPr lang="zh-CN" altLang="en-US" sz="2000">
                <a:latin typeface="Arial" panose="020B0604020202020204" pitchFamily="34" charset="0"/>
                <a:ea typeface="MS PGothic" panose="020B0600070205080204" pitchFamily="34" charset="-128"/>
                <a:cs typeface="Arial" panose="020B0604020202020204" pitchFamily="34" charset="0"/>
              </a:rPr>
              <a:t> T1 reads </a:t>
            </a:r>
            <a:r>
              <a:rPr lang="zh-CN" altLang="en-US" sz="2000" b="1">
                <a:solidFill>
                  <a:schemeClr val="accent2"/>
                </a:solidFill>
                <a:latin typeface="Arial" panose="020B0604020202020204" pitchFamily="34" charset="0"/>
                <a:ea typeface="MS PGothic" panose="020B0600070205080204" pitchFamily="34" charset="-128"/>
                <a:cs typeface="Arial" panose="020B0604020202020204" pitchFamily="34" charset="0"/>
              </a:rPr>
              <a:t>x=0 and y=30</a:t>
            </a:r>
            <a:r>
              <a:rPr lang="zh-CN" altLang="en-US" sz="2000">
                <a:latin typeface="Arial" panose="020B0604020202020204" pitchFamily="34" charset="0"/>
                <a:ea typeface="MS PGothic" panose="020B0600070205080204" pitchFamily="34" charset="-128"/>
                <a:cs typeface="Arial" panose="020B0604020202020204" pitchFamily="34" charset="0"/>
              </a:rPr>
              <a:t>; those reads </a:t>
            </a:r>
            <a:r>
              <a:rPr lang="en-US" altLang="zh-CN" sz="2000">
                <a:latin typeface="Arial" panose="020B0604020202020204" pitchFamily="34" charset="0"/>
                <a:ea typeface="MS PGothic" panose="020B0600070205080204" pitchFamily="34" charset="-128"/>
                <a:cs typeface="Arial" panose="020B0604020202020204" pitchFamily="34" charset="0"/>
              </a:rPr>
              <a:t>a</a:t>
            </a:r>
            <a:r>
              <a:rPr lang="zh-CN" altLang="en-US" sz="2000">
                <a:latin typeface="Arial" panose="020B0604020202020204" pitchFamily="34" charset="0"/>
                <a:ea typeface="MS PGothic" panose="020B0600070205080204" pitchFamily="34" charset="-128"/>
                <a:cs typeface="Arial" panose="020B0604020202020204" pitchFamily="34" charset="0"/>
              </a:rPr>
              <a:t>re </a:t>
            </a:r>
            <a:r>
              <a:rPr lang="en-US" altLang="zh-CN" sz="2000">
                <a:latin typeface="Arial" panose="020B0604020202020204" pitchFamily="34" charset="0"/>
                <a:ea typeface="MS PGothic" panose="020B0600070205080204" pitchFamily="34" charset="-128"/>
                <a:cs typeface="Arial" panose="020B0604020202020204" pitchFamily="34" charset="0"/>
              </a:rPr>
              <a:t>no</a:t>
            </a:r>
            <a:r>
              <a:rPr lang="zh-CN" altLang="en-US" sz="2000">
                <a:latin typeface="Arial" panose="020B0604020202020204" pitchFamily="34" charset="0"/>
                <a:ea typeface="MS PGothic" panose="020B0600070205080204" pitchFamily="34" charset="-128"/>
                <a:cs typeface="Arial" panose="020B0604020202020204" pitchFamily="34" charset="0"/>
              </a:rPr>
              <a:t>t possible in a sequential schedule. </a:t>
            </a:r>
            <a:r>
              <a:rPr lang="en-US" altLang="zh-CN" sz="2000" b="1">
                <a:latin typeface="Arial" panose="020B0604020202020204" pitchFamily="34" charset="0"/>
                <a:ea typeface="MS PGothic" panose="020B0600070205080204" pitchFamily="34" charset="-128"/>
                <a:cs typeface="Arial" panose="020B0604020202020204" pitchFamily="34" charset="0"/>
              </a:rPr>
              <a:t>I</a:t>
            </a:r>
            <a:r>
              <a:rPr lang="zh-CN" altLang="en-US" sz="2000" b="1">
                <a:latin typeface="Arial" panose="020B0604020202020204" pitchFamily="34" charset="0"/>
                <a:ea typeface="MS PGothic" panose="020B0600070205080204" pitchFamily="34" charset="-128"/>
                <a:cs typeface="Arial" panose="020B0604020202020204" pitchFamily="34" charset="0"/>
              </a:rPr>
              <a:t>s that ok?</a:t>
            </a:r>
            <a:endParaRPr lang="zh-CN" altLang="en-US" sz="2000" b="1">
              <a:latin typeface="Arial" panose="020B0604020202020204" pitchFamily="34" charset="0"/>
              <a:ea typeface="MS PGothic" panose="020B0600070205080204" pitchFamily="34" charset="-128"/>
              <a:cs typeface="Arial" panose="020B0604020202020204" pitchFamily="34" charset="0"/>
            </a:endParaRPr>
          </a:p>
        </p:txBody>
      </p:sp>
      <p:sp>
        <p:nvSpPr>
          <p:cNvPr id="2" name="矩形 1"/>
          <p:cNvSpPr/>
          <p:nvPr/>
        </p:nvSpPr>
        <p:spPr>
          <a:xfrm>
            <a:off x="7668845" y="2488167"/>
            <a:ext cx="588623" cy="369332"/>
          </a:xfrm>
          <a:prstGeom prst="rect">
            <a:avLst/>
          </a:prstGeom>
        </p:spPr>
        <p:txBody>
          <a:bodyPr wrap="none">
            <a:spAutoFit/>
          </a:bodyPr>
          <a:lstStyle/>
          <a:p>
            <a:r>
              <a:rPr lang="en-US" altLang="zh-CN" b="1">
                <a:solidFill>
                  <a:schemeClr val="accent2"/>
                </a:solidFill>
                <a:latin typeface="等线" panose="02010600030101010101" charset="-122"/>
                <a:ea typeface="MS PGothic" panose="020B0600070205080204" pitchFamily="34" charset="-128"/>
                <a:cs typeface="Myriad Pro Light SemiCond"/>
              </a:rPr>
              <a:t>x=0</a:t>
            </a:r>
            <a:endParaRPr lang="zh-CN" altLang="en-US" b="1">
              <a:solidFill>
                <a:schemeClr val="accent2"/>
              </a:solidFill>
            </a:endParaRPr>
          </a:p>
        </p:txBody>
      </p:sp>
      <p:sp>
        <p:nvSpPr>
          <p:cNvPr id="12" name="矩形 11"/>
          <p:cNvSpPr/>
          <p:nvPr/>
        </p:nvSpPr>
        <p:spPr>
          <a:xfrm>
            <a:off x="7668845" y="3508621"/>
            <a:ext cx="718466" cy="369332"/>
          </a:xfrm>
          <a:prstGeom prst="rect">
            <a:avLst/>
          </a:prstGeom>
        </p:spPr>
        <p:txBody>
          <a:bodyPr wrap="none">
            <a:spAutoFit/>
          </a:bodyPr>
          <a:lstStyle/>
          <a:p>
            <a:r>
              <a:rPr lang="en-US" altLang="zh-CN" b="1">
                <a:solidFill>
                  <a:schemeClr val="accent2"/>
                </a:solidFill>
                <a:latin typeface="等线" panose="02010600030101010101" charset="-122"/>
                <a:ea typeface="MS PGothic" panose="020B0600070205080204" pitchFamily="34" charset="-128"/>
                <a:cs typeface="Myriad Pro Light SemiCond"/>
              </a:rPr>
              <a:t>y=30</a:t>
            </a:r>
            <a:endParaRPr lang="zh-CN" altLang="en-US" b="1">
              <a:solidFill>
                <a:schemeClr val="accent2"/>
              </a:solidFill>
            </a:endParaRPr>
          </a:p>
        </p:txBody>
      </p:sp>
      <p:sp>
        <p:nvSpPr>
          <p:cNvPr id="13" name="Content Placeholder 5"/>
          <p:cNvSpPr txBox="1"/>
          <p:nvPr/>
        </p:nvSpPr>
        <p:spPr>
          <a:xfrm>
            <a:off x="5652120" y="141872"/>
            <a:ext cx="2232248" cy="246680"/>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600" b="1" err="1">
                <a:latin typeface="Consolas" panose="020B0609020204030204" pitchFamily="49" charset="0"/>
                <a:ea typeface="MS PGothic" panose="020B0600070205080204" pitchFamily="34" charset="-128"/>
              </a:rPr>
              <a:t>Init</a:t>
            </a:r>
            <a:r>
              <a:rPr lang="en-US" altLang="zh-CN" sz="1600" b="1">
                <a:latin typeface="Consolas" panose="020B0609020204030204" pitchFamily="49" charset="0"/>
                <a:ea typeface="MS PGothic" panose="020B0600070205080204" pitchFamily="34" charset="-128"/>
              </a:rPr>
              <a:t>: x=0, y=0</a:t>
            </a:r>
            <a:endParaRPr lang="en-US" sz="180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11">
                                            <p:txEl>
                                              <p:pRg st="2" end="2"/>
                                            </p:txEl>
                                          </p:spTgt>
                                        </p:tgtEl>
                                        <p:attrNameLst>
                                          <p:attrName>style.color</p:attrName>
                                        </p:attrNameLst>
                                      </p:cBhvr>
                                      <p:to>
                                        <a:schemeClr val="bg1"/>
                                      </p:to>
                                    </p:animClr>
                                    <p:animClr clrSpc="rgb" dir="cw">
                                      <p:cBhvr>
                                        <p:cTn id="7" dur="250" autoRev="1" fill="remove"/>
                                        <p:tgtEl>
                                          <p:spTgt spid="11">
                                            <p:txEl>
                                              <p:pRg st="2" end="2"/>
                                            </p:txEl>
                                          </p:spTgt>
                                        </p:tgtEl>
                                        <p:attrNameLst>
                                          <p:attrName>fillcolor</p:attrName>
                                        </p:attrNameLst>
                                      </p:cBhvr>
                                      <p:to>
                                        <a:schemeClr val="bg1"/>
                                      </p:to>
                                    </p:animClr>
                                    <p:set>
                                      <p:cBhvr>
                                        <p:cTn id="8" dur="250" autoRev="1" fill="remove"/>
                                        <p:tgtEl>
                                          <p:spTgt spid="11">
                                            <p:txEl>
                                              <p:pRg st="2" end="2"/>
                                            </p:txEl>
                                          </p:spTgt>
                                        </p:tgtEl>
                                        <p:attrNameLst>
                                          <p:attrName>fill.type</p:attrName>
                                        </p:attrNameLst>
                                      </p:cBhvr>
                                      <p:to>
                                        <p:strVal val="solid"/>
                                      </p:to>
                                    </p:set>
                                    <p:set>
                                      <p:cBhvr>
                                        <p:cTn id="9" dur="250" autoRev="1" fill="remove"/>
                                        <p:tgtEl>
                                          <p:spTgt spid="11">
                                            <p:txEl>
                                              <p:pRg st="2" end="2"/>
                                            </p:txEl>
                                          </p:spTgt>
                                        </p:tgtEl>
                                        <p:attrNameLst>
                                          <p:attrName>fill.on</p:attrName>
                                        </p:attrNameLst>
                                      </p:cBhvr>
                                      <p:to>
                                        <p:strVal val="true"/>
                                      </p:to>
                                    </p:set>
                                  </p:childTnLst>
                                </p:cTn>
                              </p:par>
                              <p:par>
                                <p:cTn id="10" presetID="27" presetClass="emph" presetSubtype="0" fill="remove" nodeType="withEffect">
                                  <p:stCondLst>
                                    <p:cond delay="0"/>
                                  </p:stCondLst>
                                  <p:childTnLst>
                                    <p:animClr clrSpc="rgb" dir="cw">
                                      <p:cBhvr override="childStyle">
                                        <p:cTn id="11" dur="250" autoRev="1" fill="remove"/>
                                        <p:tgtEl>
                                          <p:spTgt spid="11">
                                            <p:txEl>
                                              <p:pRg st="3" end="3"/>
                                            </p:txEl>
                                          </p:spTgt>
                                        </p:tgtEl>
                                        <p:attrNameLst>
                                          <p:attrName>style.color</p:attrName>
                                        </p:attrNameLst>
                                      </p:cBhvr>
                                      <p:to>
                                        <a:schemeClr val="bg1"/>
                                      </p:to>
                                    </p:animClr>
                                    <p:animClr clrSpc="rgb" dir="cw">
                                      <p:cBhvr>
                                        <p:cTn id="12" dur="250" autoRev="1" fill="remove"/>
                                        <p:tgtEl>
                                          <p:spTgt spid="11">
                                            <p:txEl>
                                              <p:pRg st="3" end="3"/>
                                            </p:txEl>
                                          </p:spTgt>
                                        </p:tgtEl>
                                        <p:attrNameLst>
                                          <p:attrName>fillcolor</p:attrName>
                                        </p:attrNameLst>
                                      </p:cBhvr>
                                      <p:to>
                                        <a:schemeClr val="bg1"/>
                                      </p:to>
                                    </p:animClr>
                                    <p:set>
                                      <p:cBhvr>
                                        <p:cTn id="13" dur="250" autoRev="1" fill="remove"/>
                                        <p:tgtEl>
                                          <p:spTgt spid="11">
                                            <p:txEl>
                                              <p:pRg st="3" end="3"/>
                                            </p:txEl>
                                          </p:spTgt>
                                        </p:tgtEl>
                                        <p:attrNameLst>
                                          <p:attrName>fill.type</p:attrName>
                                        </p:attrNameLst>
                                      </p:cBhvr>
                                      <p:to>
                                        <p:strVal val="solid"/>
                                      </p:to>
                                    </p:set>
                                    <p:set>
                                      <p:cBhvr>
                                        <p:cTn id="14" dur="250" autoRev="1" fill="remove"/>
                                        <p:tgtEl>
                                          <p:spTgt spid="11">
                                            <p:txEl>
                                              <p:pRg st="3" end="3"/>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Motivating example </a:t>
            </a:r>
            <a:endParaRPr kumimoji="1" lang="zh-CN" altLang="en-US" b="0" dirty="0"/>
          </a:p>
        </p:txBody>
      </p:sp>
      <p:sp>
        <p:nvSpPr>
          <p:cNvPr id="3" name="内容占位符 2"/>
          <p:cNvSpPr>
            <a:spLocks noGrp="1"/>
          </p:cNvSpPr>
          <p:nvPr>
            <p:ph idx="1"/>
          </p:nvPr>
        </p:nvSpPr>
        <p:spPr>
          <a:xfrm>
            <a:off x="302840" y="1129308"/>
            <a:ext cx="8229600" cy="465596"/>
          </a:xfrm>
        </p:spPr>
        <p:txBody>
          <a:bodyPr/>
          <a:lstStyle/>
          <a:p>
            <a:r>
              <a:rPr kumimoji="1" lang="en-US" altLang="zh-CN" dirty="0"/>
              <a:t>Example</a:t>
            </a:r>
            <a:r>
              <a:rPr kumimoji="1" lang="en-US" altLang="zh-CN" b="0" dirty="0"/>
              <a:t>: consider </a:t>
            </a:r>
            <a:r>
              <a:rPr kumimoji="1" lang="en-US" altLang="zh-CN" dirty="0"/>
              <a:t>two</a:t>
            </a:r>
            <a:r>
              <a:rPr kumimoji="1" lang="en-US" altLang="zh-CN" b="0" dirty="0"/>
              <a:t> threads </a:t>
            </a:r>
            <a:r>
              <a:rPr kumimoji="1" lang="en-US" altLang="zh-CN" dirty="0"/>
              <a:t>access the same account concurrently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6"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45100" y="2223065"/>
            <a:ext cx="276342" cy="658969"/>
          </a:xfrm>
          <a:prstGeom prst="rect">
            <a:avLst/>
          </a:prstGeom>
        </p:spPr>
      </p:pic>
      <p:cxnSp>
        <p:nvCxnSpPr>
          <p:cNvPr id="7" name="直线箭头连接符 6"/>
          <p:cNvCxnSpPr/>
          <p:nvPr/>
        </p:nvCxnSpPr>
        <p:spPr>
          <a:xfrm>
            <a:off x="539552" y="1843944"/>
            <a:ext cx="0" cy="108893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02840" y="3060721"/>
            <a:ext cx="689035" cy="369332"/>
          </a:xfrm>
          <a:prstGeom prst="rect">
            <a:avLst/>
          </a:prstGeom>
        </p:spPr>
        <p:txBody>
          <a:bodyPr wrap="none">
            <a:spAutoFit/>
          </a:bodyPr>
          <a:lstStyle/>
          <a:p>
            <a:r>
              <a:rPr kumimoji="1" lang="en-US" altLang="zh-CN" dirty="0"/>
              <a:t>Time</a:t>
            </a:r>
            <a:endParaRPr lang="zh-CN" altLang="en-US" dirty="0"/>
          </a:p>
        </p:txBody>
      </p:sp>
      <p:sp>
        <p:nvSpPr>
          <p:cNvPr id="9" name="矩形 8"/>
          <p:cNvSpPr/>
          <p:nvPr/>
        </p:nvSpPr>
        <p:spPr>
          <a:xfrm>
            <a:off x="1256286" y="1839430"/>
            <a:ext cx="453970" cy="369332"/>
          </a:xfrm>
          <a:prstGeom prst="rect">
            <a:avLst/>
          </a:prstGeom>
        </p:spPr>
        <p:txBody>
          <a:bodyPr wrap="none">
            <a:spAutoFit/>
          </a:bodyPr>
          <a:lstStyle/>
          <a:p>
            <a:r>
              <a:rPr kumimoji="1" lang="en-US" altLang="zh-CN" dirty="0"/>
              <a:t>T0</a:t>
            </a:r>
            <a:endParaRPr lang="zh-CN" altLang="en-US" dirty="0"/>
          </a:p>
        </p:txBody>
      </p:sp>
      <p:pic>
        <p:nvPicPr>
          <p:cNvPr id="10"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79712" y="2223784"/>
            <a:ext cx="276342" cy="658969"/>
          </a:xfrm>
          <a:prstGeom prst="rect">
            <a:avLst/>
          </a:prstGeom>
        </p:spPr>
      </p:pic>
      <p:sp>
        <p:nvSpPr>
          <p:cNvPr id="11" name="矩形 10"/>
          <p:cNvSpPr/>
          <p:nvPr/>
        </p:nvSpPr>
        <p:spPr>
          <a:xfrm>
            <a:off x="1890898" y="1840149"/>
            <a:ext cx="453970" cy="369332"/>
          </a:xfrm>
          <a:prstGeom prst="rect">
            <a:avLst/>
          </a:prstGeom>
        </p:spPr>
        <p:txBody>
          <a:bodyPr wrap="none">
            <a:spAutoFit/>
          </a:bodyPr>
          <a:lstStyle/>
          <a:p>
            <a:r>
              <a:rPr kumimoji="1" lang="en-US" altLang="zh-CN" dirty="0"/>
              <a:t>T1</a:t>
            </a:r>
            <a:endParaRPr lang="zh-CN" altLang="en-US" dirty="0"/>
          </a:p>
        </p:txBody>
      </p:sp>
      <p:sp>
        <p:nvSpPr>
          <p:cNvPr id="12" name="矩形 11"/>
          <p:cNvSpPr/>
          <p:nvPr/>
        </p:nvSpPr>
        <p:spPr>
          <a:xfrm>
            <a:off x="1375259" y="2388409"/>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2256054" y="2388408"/>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2798890" y="2292643"/>
            <a:ext cx="2029175"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Deposit(bank,"alice”,10)</a:t>
            </a:r>
            <a:endParaRPr lang="is-IS" altLang="zh-CN" dirty="0">
              <a:solidFill>
                <a:prstClr val="black"/>
              </a:solidFill>
              <a:latin typeface="Consolas" panose="020B0609020204030204" pitchFamily="49" charset="0"/>
              <a:ea typeface="楷体" panose="02010609060101010101" charset="-122"/>
              <a:cs typeface="Courier"/>
            </a:endParaRPr>
          </a:p>
        </p:txBody>
      </p:sp>
      <p:cxnSp>
        <p:nvCxnSpPr>
          <p:cNvPr id="15" name="直线连接符 14"/>
          <p:cNvCxnSpPr/>
          <p:nvPr/>
        </p:nvCxnSpPr>
        <p:spPr>
          <a:xfrm flipV="1">
            <a:off x="2499130" y="2373837"/>
            <a:ext cx="299760" cy="45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2499130" y="2701189"/>
            <a:ext cx="299760" cy="172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073643" y="2292643"/>
            <a:ext cx="3389945"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18" name="内容占位符 2"/>
          <p:cNvSpPr txBox="1"/>
          <p:nvPr/>
        </p:nvSpPr>
        <p:spPr>
          <a:xfrm>
            <a:off x="302840" y="3677831"/>
            <a:ext cx="8229600" cy="46559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20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dirty="0"/>
              <a:t>Question</a:t>
            </a:r>
            <a:r>
              <a:rPr kumimoji="1" lang="en-US" altLang="zh-CN" b="0" dirty="0"/>
              <a:t>: what would happen? </a:t>
            </a:r>
            <a:endParaRPr kumimoji="1"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948264" y="697260"/>
            <a:ext cx="1368152"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Content Placeholder 5"/>
          <p:cNvSpPr txBox="1"/>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Font typeface="Arial" panose="020B0604020202020204" pitchFamily="34" charset="0"/>
              <a:buNone/>
            </a:pPr>
            <a:r>
              <a:rPr lang="en-US" sz="1800" b="1">
                <a:solidFill>
                  <a:schemeClr val="accent2"/>
                </a:solidFill>
                <a:latin typeface="Consolas" panose="020B0609020204030204" pitchFamily="49" charset="0"/>
              </a:rPr>
              <a:t>T1</a:t>
            </a:r>
            <a:endParaRPr lang="en-US" sz="1800" b="1">
              <a:solidFill>
                <a:schemeClr val="accent2"/>
              </a:solidFill>
              <a:latin typeface="Consolas" panose="020B0609020204030204" pitchFamily="49" charset="0"/>
            </a:endParaRPr>
          </a:p>
          <a:p>
            <a:pPr marL="0" indent="0">
              <a:lnSpc>
                <a:spcPct val="60000"/>
              </a:lnSpc>
              <a:buFont typeface="Arial" panose="020B0604020202020204" pitchFamily="34" charset="0"/>
              <a:buNone/>
            </a:pPr>
            <a:r>
              <a:rPr lang="en-US" sz="1800" b="1">
                <a:latin typeface="Consolas" panose="020B0609020204030204" pitchFamily="49" charset="0"/>
              </a:rPr>
              <a:t>begin</a:t>
            </a:r>
            <a:endParaRPr lang="en-US" sz="1800" b="1">
              <a:latin typeface="Consolas" panose="020B0609020204030204" pitchFamily="49" charset="0"/>
            </a:endParaRPr>
          </a:p>
          <a:p>
            <a:pPr marL="0" indent="0">
              <a:lnSpc>
                <a:spcPct val="60000"/>
              </a:lnSpc>
              <a:buFont typeface="Arial" panose="020B0604020202020204" pitchFamily="34" charset="0"/>
              <a:buNone/>
            </a:pPr>
            <a:r>
              <a:rPr lang="en-US" sz="1800">
                <a:latin typeface="Consolas" panose="020B0609020204030204" pitchFamily="49" charset="0"/>
              </a:rPr>
              <a:t>read(x)</a:t>
            </a:r>
            <a:endParaRPr lang="en-US" sz="1800">
              <a:latin typeface="Consolas" panose="020B0609020204030204" pitchFamily="49" charset="0"/>
            </a:endParaRPr>
          </a:p>
          <a:p>
            <a:pPr marL="0" indent="0">
              <a:lnSpc>
                <a:spcPct val="60000"/>
              </a:lnSpc>
              <a:buFont typeface="Arial" panose="020B0604020202020204" pitchFamily="34" charset="0"/>
              <a:buNone/>
            </a:pPr>
            <a:r>
              <a:rPr lang="en-US" sz="1800" err="1">
                <a:latin typeface="Consolas" panose="020B0609020204030204" pitchFamily="49" charset="0"/>
              </a:rPr>
              <a:t>tmp</a:t>
            </a:r>
            <a:r>
              <a:rPr lang="en-US" sz="1800">
                <a:latin typeface="Consolas" panose="020B0609020204030204" pitchFamily="49" charset="0"/>
              </a:rPr>
              <a:t> = read(y)</a:t>
            </a:r>
            <a:endParaRPr lang="en-US" sz="1800">
              <a:latin typeface="Consolas" panose="020B0609020204030204" pitchFamily="49" charset="0"/>
            </a:endParaRPr>
          </a:p>
          <a:p>
            <a:pPr marL="0" indent="0">
              <a:lnSpc>
                <a:spcPct val="60000"/>
              </a:lnSpc>
              <a:buFont typeface="Arial" panose="020B0604020202020204" pitchFamily="34" charset="0"/>
              <a:buNone/>
            </a:pPr>
            <a:r>
              <a:rPr lang="en-US" sz="1800">
                <a:latin typeface="Consolas" panose="020B0609020204030204" pitchFamily="49" charset="0"/>
              </a:rPr>
              <a:t>write(y, tmp+10)</a:t>
            </a:r>
            <a:endParaRPr lang="en-US" sz="1800">
              <a:latin typeface="Consolas" panose="020B0609020204030204" pitchFamily="49" charset="0"/>
            </a:endParaRPr>
          </a:p>
          <a:p>
            <a:pPr marL="0" indent="0">
              <a:lnSpc>
                <a:spcPct val="60000"/>
              </a:lnSpc>
              <a:buFont typeface="Arial" panose="020B0604020202020204" pitchFamily="34" charset="0"/>
              <a:buNone/>
            </a:pPr>
            <a:r>
              <a:rPr lang="en-US" sz="1800" b="1">
                <a:latin typeface="Consolas" panose="020B0609020204030204" pitchFamily="49" charset="0"/>
              </a:rPr>
              <a:t>commit</a:t>
            </a:r>
            <a:endParaRPr lang="en-US" sz="1800" b="1">
              <a:latin typeface="Consolas" panose="020B0609020204030204" pitchFamily="49" charset="0"/>
            </a:endParaRPr>
          </a:p>
        </p:txBody>
      </p:sp>
      <p:sp>
        <p:nvSpPr>
          <p:cNvPr id="5" name="Content Placeholder 5"/>
          <p:cNvSpPr txBox="1"/>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sz="1800" b="1">
                <a:solidFill>
                  <a:schemeClr val="accent1"/>
                </a:solidFill>
                <a:latin typeface="Consolas" panose="020B0609020204030204" pitchFamily="49" charset="0"/>
              </a:rPr>
              <a:t>T2</a:t>
            </a:r>
            <a:endParaRPr lang="en-US" sz="1800" b="1">
              <a:solidFill>
                <a:schemeClr val="accent1"/>
              </a:solidFill>
              <a:latin typeface="Consolas" panose="020B0609020204030204" pitchFamily="49" charset="0"/>
            </a:endParaRPr>
          </a:p>
          <a:p>
            <a:pPr marL="0" indent="0">
              <a:lnSpc>
                <a:spcPct val="60000"/>
              </a:lnSpc>
              <a:buNone/>
            </a:pPr>
            <a:r>
              <a:rPr lang="en-US" sz="1800" b="1">
                <a:latin typeface="Consolas" panose="020B0609020204030204" pitchFamily="49" charset="0"/>
              </a:rPr>
              <a:t>begin</a:t>
            </a:r>
            <a:endParaRPr lang="en-US" sz="1800" b="1">
              <a:latin typeface="Consolas" panose="020B0609020204030204" pitchFamily="49" charset="0"/>
            </a:endParaRPr>
          </a:p>
          <a:p>
            <a:pPr marL="0" indent="0">
              <a:lnSpc>
                <a:spcPct val="60000"/>
              </a:lnSpc>
              <a:buNone/>
            </a:pPr>
            <a:r>
              <a:rPr lang="en-US" sz="1800">
                <a:latin typeface="Consolas" panose="020B0609020204030204" pitchFamily="49" charset="0"/>
              </a:rPr>
              <a:t>write(x, 20)</a:t>
            </a:r>
            <a:endParaRPr lang="en-US" sz="1800">
              <a:latin typeface="Consolas" panose="020B0609020204030204" pitchFamily="49" charset="0"/>
            </a:endParaRPr>
          </a:p>
          <a:p>
            <a:pPr marL="0" indent="0">
              <a:lnSpc>
                <a:spcPct val="60000"/>
              </a:lnSpc>
              <a:buNone/>
            </a:pPr>
            <a:r>
              <a:rPr lang="en-US" sz="1800">
                <a:latin typeface="Consolas" panose="020B0609020204030204" pitchFamily="49" charset="0"/>
              </a:rPr>
              <a:t>write(y, 30)</a:t>
            </a:r>
            <a:endParaRPr lang="en-US" sz="1800">
              <a:latin typeface="Consolas" panose="020B0609020204030204" pitchFamily="49" charset="0"/>
            </a:endParaRPr>
          </a:p>
          <a:p>
            <a:pPr marL="0" indent="0">
              <a:lnSpc>
                <a:spcPct val="60000"/>
              </a:lnSpc>
              <a:buNone/>
            </a:pPr>
            <a:r>
              <a:rPr lang="en-US" sz="1800" b="1">
                <a:latin typeface="Consolas" panose="020B0609020204030204" pitchFamily="49" charset="0"/>
              </a:rPr>
              <a:t>commit</a:t>
            </a:r>
            <a:endParaRPr lang="en-US" sz="1800" b="1">
              <a:latin typeface="Consolas" panose="020B0609020204030204" pitchFamily="49" charset="0"/>
            </a:endParaRPr>
          </a:p>
        </p:txBody>
      </p:sp>
      <p:sp>
        <p:nvSpPr>
          <p:cNvPr id="6" name="Content Placeholder 5"/>
          <p:cNvSpPr txBox="1"/>
          <p:nvPr/>
        </p:nvSpPr>
        <p:spPr>
          <a:xfrm>
            <a:off x="5652120" y="446197"/>
            <a:ext cx="3528392" cy="1187167"/>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sz="1600" b="1">
                <a:latin typeface="Consolas" panose="020B0609020204030204" pitchFamily="49" charset="0"/>
                <a:ea typeface="MS PGothic" panose="020B0600070205080204" pitchFamily="34" charset="-128"/>
              </a:rPr>
              <a:t>Possible sequential schedules</a:t>
            </a:r>
            <a:endParaRPr lang="en-US" sz="1600" b="1">
              <a:latin typeface="Consolas" panose="020B0609020204030204" pitchFamily="49" charset="0"/>
              <a:ea typeface="MS PGothic" panose="020B0600070205080204" pitchFamily="34" charset="-128"/>
            </a:endParaRPr>
          </a:p>
          <a:p>
            <a:pPr marL="0" indent="0">
              <a:lnSpc>
                <a:spcPct val="60000"/>
              </a:lnSpc>
              <a:buNone/>
            </a:pPr>
            <a:r>
              <a:rPr lang="en-US" sz="1800">
                <a:latin typeface="Consolas" panose="020B0609020204030204" pitchFamily="49" charset="0"/>
              </a:rPr>
              <a:t>T1 -&gt; T2: x=20, y=30</a:t>
            </a:r>
            <a:endParaRPr lang="en-US" sz="1800">
              <a:latin typeface="Consolas" panose="020B0609020204030204" pitchFamily="49" charset="0"/>
            </a:endParaRPr>
          </a:p>
          <a:p>
            <a:pPr marL="0" indent="0">
              <a:lnSpc>
                <a:spcPct val="60000"/>
              </a:lnSpc>
              <a:buNone/>
            </a:pPr>
            <a:r>
              <a:rPr lang="en-US" sz="1800">
                <a:latin typeface="Consolas" panose="020B0609020204030204" pitchFamily="49" charset="0"/>
              </a:rPr>
              <a:t>T2 -&gt; T1: x=20, y=40</a:t>
            </a:r>
            <a:endParaRPr lang="en-US" sz="1800">
              <a:latin typeface="Consolas" panose="020B0609020204030204" pitchFamily="49" charset="0"/>
            </a:endParaRP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5"/>
          <p:cNvSpPr txBox="1"/>
          <p:nvPr/>
        </p:nvSpPr>
        <p:spPr>
          <a:xfrm>
            <a:off x="111561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a:solidFill>
                  <a:schemeClr val="accent1"/>
                </a:solidFill>
                <a:latin typeface="Consolas" panose="020B0609020204030204" pitchFamily="49" charset="0"/>
              </a:rPr>
              <a:t>T2</a:t>
            </a:r>
            <a:r>
              <a:rPr lang="en-US" sz="1800">
                <a:latin typeface="Consolas" panose="020B0609020204030204" pitchFamily="49" charset="0"/>
              </a:rPr>
              <a:t>: write(x, 20)</a:t>
            </a:r>
            <a:endParaRPr lang="en-US" sz="1800">
              <a:latin typeface="Consolas" panose="020B0609020204030204" pitchFamily="49" charset="0"/>
            </a:endParaRPr>
          </a:p>
          <a:p>
            <a:pPr marL="0" indent="0">
              <a:lnSpc>
                <a:spcPct val="60000"/>
              </a:lnSpc>
              <a:buNone/>
            </a:pPr>
            <a:r>
              <a:rPr lang="en-US" altLang="zh-CN" sz="1800" b="1">
                <a:solidFill>
                  <a:schemeClr val="accent2"/>
                </a:solidFill>
                <a:latin typeface="Consolas" panose="020B0609020204030204" pitchFamily="49" charset="0"/>
              </a:rPr>
              <a:t>T1</a:t>
            </a:r>
            <a:r>
              <a:rPr lang="en-US" sz="1800">
                <a:latin typeface="Consolas" panose="020B0609020204030204" pitchFamily="49" charset="0"/>
              </a:rPr>
              <a:t>: read(x)</a:t>
            </a:r>
            <a:endParaRPr lang="en-US" sz="1800">
              <a:latin typeface="Consolas" panose="020B0609020204030204" pitchFamily="49" charset="0"/>
            </a:endParaRPr>
          </a:p>
          <a:p>
            <a:pPr marL="0" indent="0">
              <a:lnSpc>
                <a:spcPct val="60000"/>
              </a:lnSpc>
              <a:buNone/>
            </a:pPr>
            <a:r>
              <a:rPr lang="en-US" altLang="zh-CN" sz="1800" b="1">
                <a:solidFill>
                  <a:schemeClr val="accent1"/>
                </a:solidFill>
                <a:latin typeface="Consolas" panose="020B0609020204030204" pitchFamily="49" charset="0"/>
              </a:rPr>
              <a:t>T2</a:t>
            </a:r>
            <a:r>
              <a:rPr lang="en-US" sz="1800">
                <a:latin typeface="Consolas" panose="020B0609020204030204" pitchFamily="49" charset="0"/>
              </a:rPr>
              <a:t>: write(</a:t>
            </a:r>
            <a:r>
              <a:rPr lang="en-US" altLang="zh-CN" sz="1800">
                <a:latin typeface="Consolas" panose="020B0609020204030204" pitchFamily="49" charset="0"/>
              </a:rPr>
              <a:t>y, 30)</a:t>
            </a:r>
            <a:endParaRPr lang="en-US" altLang="zh-CN" sz="1800">
              <a:latin typeface="Consolas" panose="020B0609020204030204" pitchFamily="49" charset="0"/>
            </a:endParaRPr>
          </a:p>
          <a:p>
            <a:pPr marL="0" indent="0">
              <a:lnSpc>
                <a:spcPct val="60000"/>
              </a:lnSpc>
              <a:buNone/>
            </a:pPr>
            <a:r>
              <a:rPr lang="en-US" altLang="zh-CN" sz="1800" b="1">
                <a:solidFill>
                  <a:schemeClr val="accent2"/>
                </a:solidFill>
                <a:latin typeface="Consolas" panose="020B0609020204030204" pitchFamily="49" charset="0"/>
              </a:rPr>
              <a:t>T1</a:t>
            </a:r>
            <a:r>
              <a:rPr lang="en-US" sz="1800">
                <a:latin typeface="Consolas" panose="020B0609020204030204" pitchFamily="49" charset="0"/>
              </a:rPr>
              <a:t>: </a:t>
            </a:r>
            <a:r>
              <a:rPr lang="en-US" sz="1800" err="1">
                <a:latin typeface="Consolas" panose="020B0609020204030204" pitchFamily="49" charset="0"/>
              </a:rPr>
              <a:t>tmp</a:t>
            </a:r>
            <a:r>
              <a:rPr lang="en-US" sz="1800">
                <a:latin typeface="Consolas" panose="020B0609020204030204" pitchFamily="49" charset="0"/>
              </a:rPr>
              <a:t> = read(y)</a:t>
            </a:r>
            <a:endParaRPr lang="en-US" sz="1800">
              <a:latin typeface="Consolas" panose="020B0609020204030204" pitchFamily="49" charset="0"/>
            </a:endParaRPr>
          </a:p>
          <a:p>
            <a:pPr marL="0" indent="0">
              <a:lnSpc>
                <a:spcPct val="60000"/>
              </a:lnSpc>
              <a:buNone/>
            </a:pPr>
            <a:r>
              <a:rPr lang="en-US" altLang="zh-CN" sz="1800" b="1">
                <a:solidFill>
                  <a:schemeClr val="accent2"/>
                </a:solidFill>
                <a:latin typeface="Consolas" panose="020B0609020204030204" pitchFamily="49" charset="0"/>
              </a:rPr>
              <a:t>T1</a:t>
            </a:r>
            <a:r>
              <a:rPr lang="en-US" sz="1800">
                <a:latin typeface="Consolas" panose="020B0609020204030204" pitchFamily="49" charset="0"/>
              </a:rPr>
              <a:t>: write(y, tmp+10)</a:t>
            </a:r>
            <a:endParaRPr lang="en-US" sz="1800">
              <a:latin typeface="Consolas" panose="020B0609020204030204" pitchFamily="49" charset="0"/>
            </a:endParaRPr>
          </a:p>
          <a:p>
            <a:pPr marL="0" indent="0">
              <a:lnSpc>
                <a:spcPct val="60000"/>
              </a:lnSpc>
              <a:spcBef>
                <a:spcPts val="2400"/>
              </a:spcBef>
              <a:buFont typeface="Arial" panose="020B0604020202020204" pitchFamily="34" charset="0"/>
              <a:buNone/>
            </a:pPr>
            <a:r>
              <a:rPr lang="en-US" sz="1800">
                <a:latin typeface="Consolas" panose="020B0609020204030204" pitchFamily="49" charset="0"/>
              </a:rPr>
              <a:t>At end: x=20, y=40</a:t>
            </a:r>
            <a:endParaRPr lang="en-US" sz="1800">
              <a:latin typeface="Consolas" panose="020B0609020204030204" pitchFamily="49" charset="0"/>
            </a:endParaRPr>
          </a:p>
        </p:txBody>
      </p:sp>
      <p:sp>
        <p:nvSpPr>
          <p:cNvPr id="11" name="Content Placeholder 5"/>
          <p:cNvSpPr txBox="1"/>
          <p:nvPr/>
        </p:nvSpPr>
        <p:spPr>
          <a:xfrm>
            <a:off x="507605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read(x)</a:t>
            </a:r>
            <a:endParaRPr lang="en-US" altLang="zh-CN" sz="1800" dirty="0">
              <a:latin typeface="Consolas" panose="020B0609020204030204" pitchFamily="49" charset="0"/>
            </a:endParaRP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endParaRPr lang="en-US" sz="1800" dirty="0">
              <a:latin typeface="Consolas" panose="020B0609020204030204" pitchFamily="49" charset="0"/>
            </a:endParaRP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endParaRPr lang="en-US" altLang="zh-CN" sz="1800" dirty="0">
              <a:latin typeface="Consolas" panose="020B0609020204030204" pitchFamily="49" charset="0"/>
            </a:endParaRPr>
          </a:p>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a:t>
            </a:r>
            <a:r>
              <a:rPr lang="en-US" altLang="zh-CN" sz="1800" dirty="0" err="1">
                <a:latin typeface="Consolas" panose="020B0609020204030204" pitchFamily="49" charset="0"/>
              </a:rPr>
              <a:t>tmp</a:t>
            </a:r>
            <a:r>
              <a:rPr lang="en-US" altLang="zh-CN" sz="1800" dirty="0">
                <a:latin typeface="Consolas" panose="020B0609020204030204" pitchFamily="49" charset="0"/>
              </a:rPr>
              <a:t> = read(y)</a:t>
            </a:r>
            <a:endParaRPr lang="en-US" altLang="zh-CN" sz="1800" dirty="0">
              <a:latin typeface="Consolas" panose="020B0609020204030204" pitchFamily="49" charset="0"/>
            </a:endParaRP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endParaRPr lang="en-US" sz="1800" dirty="0">
              <a:latin typeface="Consolas" panose="020B0609020204030204" pitchFamily="49" charset="0"/>
            </a:endParaRPr>
          </a:p>
          <a:p>
            <a:pPr marL="0" indent="0">
              <a:lnSpc>
                <a:spcPct val="60000"/>
              </a:lnSpc>
              <a:spcBef>
                <a:spcPts val="2400"/>
              </a:spcBef>
              <a:buFont typeface="Arial" panose="020B0604020202020204" pitchFamily="34" charset="0"/>
              <a:buNone/>
            </a:pPr>
            <a:r>
              <a:rPr lang="en-US" sz="1800" dirty="0">
                <a:latin typeface="Consolas" panose="020B0609020204030204" pitchFamily="49" charset="0"/>
              </a:rPr>
              <a:t>At end: x=20, y=40</a:t>
            </a:r>
            <a:endParaRPr lang="en-US" sz="1800" dirty="0">
              <a:latin typeface="Consolas" panose="020B0609020204030204" pitchFamily="49" charset="0"/>
            </a:endParaRPr>
          </a:p>
        </p:txBody>
      </p:sp>
      <p:sp>
        <p:nvSpPr>
          <p:cNvPr id="18" name="矩形 17"/>
          <p:cNvSpPr/>
          <p:nvPr/>
        </p:nvSpPr>
        <p:spPr>
          <a:xfrm>
            <a:off x="431540" y="4832349"/>
            <a:ext cx="8316924" cy="707886"/>
          </a:xfrm>
          <a:prstGeom prst="rect">
            <a:avLst/>
          </a:prstGeom>
          <a:solidFill>
            <a:schemeClr val="accent2">
              <a:lumMod val="20000"/>
              <a:lumOff val="80000"/>
            </a:schemeClr>
          </a:solidFill>
        </p:spPr>
        <p:txBody>
          <a:bodyPr wrap="square">
            <a:spAutoFit/>
          </a:bodyPr>
          <a:lstStyle/>
          <a:p>
            <a:r>
              <a:rPr lang="zh-CN" altLang="en-US" sz="2000">
                <a:latin typeface="Arial" panose="020B0604020202020204" pitchFamily="34" charset="0"/>
                <a:ea typeface="MS PGothic" panose="020B0600070205080204" pitchFamily="34" charset="-128"/>
                <a:cs typeface="Arial" panose="020B0604020202020204" pitchFamily="34" charset="0"/>
              </a:rPr>
              <a:t>In the second schedule, </a:t>
            </a:r>
            <a:r>
              <a:rPr lang="en-US" altLang="zh-CN" sz="2000">
                <a:latin typeface="Arial" panose="020B0604020202020204" pitchFamily="34" charset="0"/>
                <a:ea typeface="MS PGothic" panose="020B0600070205080204" pitchFamily="34" charset="-128"/>
                <a:cs typeface="Arial" panose="020B0604020202020204" pitchFamily="34" charset="0"/>
              </a:rPr>
              <a:t>the results are correct. But</a:t>
            </a:r>
            <a:r>
              <a:rPr lang="zh-CN" altLang="en-US" sz="2000">
                <a:latin typeface="Arial" panose="020B0604020202020204" pitchFamily="34" charset="0"/>
                <a:ea typeface="MS PGothic" panose="020B0600070205080204" pitchFamily="34" charset="-128"/>
                <a:cs typeface="Arial" panose="020B0604020202020204" pitchFamily="34" charset="0"/>
              </a:rPr>
              <a:t> T1 reads </a:t>
            </a:r>
            <a:r>
              <a:rPr lang="zh-CN" altLang="en-US" sz="2000" b="1">
                <a:solidFill>
                  <a:schemeClr val="accent2"/>
                </a:solidFill>
                <a:latin typeface="Arial" panose="020B0604020202020204" pitchFamily="34" charset="0"/>
                <a:ea typeface="MS PGothic" panose="020B0600070205080204" pitchFamily="34" charset="-128"/>
                <a:cs typeface="Arial" panose="020B0604020202020204" pitchFamily="34" charset="0"/>
              </a:rPr>
              <a:t>x=0 and y=30</a:t>
            </a:r>
            <a:r>
              <a:rPr lang="zh-CN" altLang="en-US" sz="2000">
                <a:latin typeface="Arial" panose="020B0604020202020204" pitchFamily="34" charset="0"/>
                <a:ea typeface="MS PGothic" panose="020B0600070205080204" pitchFamily="34" charset="-128"/>
                <a:cs typeface="Arial" panose="020B0604020202020204" pitchFamily="34" charset="0"/>
              </a:rPr>
              <a:t>; those reads </a:t>
            </a:r>
            <a:r>
              <a:rPr lang="en-US" altLang="zh-CN" sz="2000">
                <a:latin typeface="Arial" panose="020B0604020202020204" pitchFamily="34" charset="0"/>
                <a:ea typeface="MS PGothic" panose="020B0600070205080204" pitchFamily="34" charset="-128"/>
                <a:cs typeface="Arial" panose="020B0604020202020204" pitchFamily="34" charset="0"/>
              </a:rPr>
              <a:t>a</a:t>
            </a:r>
            <a:r>
              <a:rPr lang="zh-CN" altLang="en-US" sz="2000">
                <a:latin typeface="Arial" panose="020B0604020202020204" pitchFamily="34" charset="0"/>
                <a:ea typeface="MS PGothic" panose="020B0600070205080204" pitchFamily="34" charset="-128"/>
                <a:cs typeface="Arial" panose="020B0604020202020204" pitchFamily="34" charset="0"/>
              </a:rPr>
              <a:t>re </a:t>
            </a:r>
            <a:r>
              <a:rPr lang="en-US" altLang="zh-CN" sz="2000">
                <a:latin typeface="Arial" panose="020B0604020202020204" pitchFamily="34" charset="0"/>
                <a:ea typeface="MS PGothic" panose="020B0600070205080204" pitchFamily="34" charset="-128"/>
                <a:cs typeface="Arial" panose="020B0604020202020204" pitchFamily="34" charset="0"/>
              </a:rPr>
              <a:t>no</a:t>
            </a:r>
            <a:r>
              <a:rPr lang="zh-CN" altLang="en-US" sz="2000">
                <a:latin typeface="Arial" panose="020B0604020202020204" pitchFamily="34" charset="0"/>
                <a:ea typeface="MS PGothic" panose="020B0600070205080204" pitchFamily="34" charset="-128"/>
                <a:cs typeface="Arial" panose="020B0604020202020204" pitchFamily="34" charset="0"/>
              </a:rPr>
              <a:t>t possible in a sequential schedule. </a:t>
            </a:r>
            <a:r>
              <a:rPr lang="en-US" altLang="zh-CN" sz="2000" b="1">
                <a:latin typeface="Arial" panose="020B0604020202020204" pitchFamily="34" charset="0"/>
                <a:ea typeface="MS PGothic" panose="020B0600070205080204" pitchFamily="34" charset="-128"/>
                <a:cs typeface="Arial" panose="020B0604020202020204" pitchFamily="34" charset="0"/>
              </a:rPr>
              <a:t>I</a:t>
            </a:r>
            <a:r>
              <a:rPr lang="zh-CN" altLang="en-US" sz="2000" b="1">
                <a:latin typeface="Arial" panose="020B0604020202020204" pitchFamily="34" charset="0"/>
                <a:ea typeface="MS PGothic" panose="020B0600070205080204" pitchFamily="34" charset="-128"/>
                <a:cs typeface="Arial" panose="020B0604020202020204" pitchFamily="34" charset="0"/>
              </a:rPr>
              <a:t>s that ok?</a:t>
            </a:r>
            <a:endParaRPr lang="zh-CN" altLang="en-US" sz="2000" b="1">
              <a:latin typeface="Arial" panose="020B0604020202020204" pitchFamily="34" charset="0"/>
              <a:ea typeface="MS PGothic" panose="020B0600070205080204" pitchFamily="34" charset="-128"/>
              <a:cs typeface="Arial" panose="020B0604020202020204" pitchFamily="34" charset="0"/>
            </a:endParaRPr>
          </a:p>
        </p:txBody>
      </p:sp>
      <p:sp>
        <p:nvSpPr>
          <p:cNvPr id="2" name="矩形 1"/>
          <p:cNvSpPr/>
          <p:nvPr/>
        </p:nvSpPr>
        <p:spPr>
          <a:xfrm>
            <a:off x="7668845" y="2488167"/>
            <a:ext cx="588623" cy="369332"/>
          </a:xfrm>
          <a:prstGeom prst="rect">
            <a:avLst/>
          </a:prstGeom>
        </p:spPr>
        <p:txBody>
          <a:bodyPr wrap="none">
            <a:spAutoFit/>
          </a:bodyPr>
          <a:lstStyle/>
          <a:p>
            <a:r>
              <a:rPr lang="en-US" altLang="zh-CN" b="1">
                <a:solidFill>
                  <a:schemeClr val="accent2"/>
                </a:solidFill>
                <a:latin typeface="等线" panose="02010600030101010101" charset="-122"/>
                <a:ea typeface="MS PGothic" panose="020B0600070205080204" pitchFamily="34" charset="-128"/>
                <a:cs typeface="Myriad Pro Light SemiCond"/>
              </a:rPr>
              <a:t>x=0</a:t>
            </a:r>
            <a:endParaRPr lang="zh-CN" altLang="en-US" b="1">
              <a:solidFill>
                <a:schemeClr val="accent2"/>
              </a:solidFill>
            </a:endParaRPr>
          </a:p>
        </p:txBody>
      </p:sp>
      <p:sp>
        <p:nvSpPr>
          <p:cNvPr id="12" name="矩形 11"/>
          <p:cNvSpPr/>
          <p:nvPr/>
        </p:nvSpPr>
        <p:spPr>
          <a:xfrm>
            <a:off x="7668845" y="3508621"/>
            <a:ext cx="718466" cy="369332"/>
          </a:xfrm>
          <a:prstGeom prst="rect">
            <a:avLst/>
          </a:prstGeom>
        </p:spPr>
        <p:txBody>
          <a:bodyPr wrap="none">
            <a:spAutoFit/>
          </a:bodyPr>
          <a:lstStyle/>
          <a:p>
            <a:r>
              <a:rPr lang="en-US" altLang="zh-CN" b="1">
                <a:solidFill>
                  <a:schemeClr val="accent2"/>
                </a:solidFill>
                <a:latin typeface="等线" panose="02010600030101010101" charset="-122"/>
                <a:ea typeface="MS PGothic" panose="020B0600070205080204" pitchFamily="34" charset="-128"/>
                <a:cs typeface="Myriad Pro Light SemiCond"/>
              </a:rPr>
              <a:t>y=30</a:t>
            </a:r>
            <a:endParaRPr lang="zh-CN" altLang="en-US" b="1">
              <a:solidFill>
                <a:schemeClr val="accent2"/>
              </a:solidFill>
            </a:endParaRPr>
          </a:p>
        </p:txBody>
      </p:sp>
      <p:sp>
        <p:nvSpPr>
          <p:cNvPr id="13" name="Content Placeholder 5"/>
          <p:cNvSpPr txBox="1"/>
          <p:nvPr/>
        </p:nvSpPr>
        <p:spPr>
          <a:xfrm>
            <a:off x="5652120" y="141872"/>
            <a:ext cx="2232248" cy="246680"/>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600" b="1" err="1">
                <a:latin typeface="Consolas" panose="020B0609020204030204" pitchFamily="49" charset="0"/>
                <a:ea typeface="MS PGothic" panose="020B0600070205080204" pitchFamily="34" charset="-128"/>
              </a:rPr>
              <a:t>Init</a:t>
            </a:r>
            <a:r>
              <a:rPr lang="en-US" altLang="zh-CN" sz="1600" b="1">
                <a:latin typeface="Consolas" panose="020B0609020204030204" pitchFamily="49" charset="0"/>
                <a:ea typeface="MS PGothic" panose="020B0600070205080204" pitchFamily="34" charset="-128"/>
              </a:rPr>
              <a:t>: x=0, y=0</a:t>
            </a:r>
            <a:endParaRPr lang="en-US" sz="1800">
              <a:latin typeface="Consolas" panose="020B0609020204030204" pitchFamily="49" charset="0"/>
            </a:endParaRPr>
          </a:p>
        </p:txBody>
      </p:sp>
      <p:sp>
        <p:nvSpPr>
          <p:cNvPr id="15" name="内容占位符 2"/>
          <p:cNvSpPr>
            <a:spLocks noGrp="1"/>
          </p:cNvSpPr>
          <p:nvPr>
            <p:ph idx="1"/>
          </p:nvPr>
        </p:nvSpPr>
        <p:spPr>
          <a:xfrm>
            <a:off x="457200" y="145511"/>
            <a:ext cx="8229600" cy="2003985"/>
          </a:xfrm>
          <a:solidFill>
            <a:schemeClr val="bg1"/>
          </a:solidFill>
        </p:spPr>
        <p:txBody>
          <a:bodyPr>
            <a:normAutofit/>
          </a:bodyPr>
          <a:lstStyle/>
          <a:p>
            <a:r>
              <a:rPr lang="en-US" altLang="zh-CN">
                <a:solidFill>
                  <a:schemeClr val="tx1">
                    <a:lumMod val="85000"/>
                    <a:lumOff val="15000"/>
                  </a:schemeClr>
                </a:solidFill>
              </a:rPr>
              <a:t>Whether</a:t>
            </a:r>
            <a:r>
              <a:rPr lang="zh-CN" altLang="en-US">
                <a:solidFill>
                  <a:schemeClr val="tx1">
                    <a:lumMod val="85000"/>
                    <a:lumOff val="15000"/>
                  </a:schemeClr>
                </a:solidFill>
              </a:rPr>
              <a:t> </a:t>
            </a:r>
            <a:r>
              <a:rPr lang="en-US" altLang="zh-CN">
                <a:solidFill>
                  <a:schemeClr val="tx1">
                    <a:lumMod val="85000"/>
                    <a:lumOff val="15000"/>
                  </a:schemeClr>
                </a:solidFill>
              </a:rPr>
              <a:t>OK</a:t>
            </a:r>
            <a:r>
              <a:rPr lang="en-US" altLang="zh-CN" b="1">
                <a:solidFill>
                  <a:schemeClr val="tx1">
                    <a:lumMod val="85000"/>
                    <a:lumOff val="15000"/>
                  </a:schemeClr>
                </a:solidFill>
              </a:rPr>
              <a:t> depends:</a:t>
            </a:r>
            <a:endParaRPr lang="en-US" altLang="zh-CN" b="1">
              <a:solidFill>
                <a:schemeClr val="tx1">
                  <a:lumMod val="85000"/>
                  <a:lumOff val="15000"/>
                </a:schemeClr>
              </a:solidFill>
            </a:endParaRPr>
          </a:p>
          <a:p>
            <a:pPr lvl="1"/>
            <a:r>
              <a:rPr lang="en-US" altLang="zh-CN">
                <a:solidFill>
                  <a:schemeClr val="tx1">
                    <a:lumMod val="85000"/>
                    <a:lumOff val="15000"/>
                  </a:schemeClr>
                </a:solidFill>
              </a:rPr>
              <a:t>There are many ways for multiple transactions to </a:t>
            </a:r>
            <a:r>
              <a:rPr lang="en-US" altLang="zh-CN">
                <a:solidFill>
                  <a:srgbClr val="FF0000"/>
                </a:solidFill>
              </a:rPr>
              <a:t>"appear" to have been run in sequence</a:t>
            </a:r>
            <a:r>
              <a:rPr lang="en-US" altLang="zh-CN">
                <a:solidFill>
                  <a:schemeClr val="tx1">
                    <a:lumMod val="85000"/>
                    <a:lumOff val="15000"/>
                  </a:schemeClr>
                </a:solidFill>
              </a:rPr>
              <a:t>; there are different notions of serializability</a:t>
            </a:r>
            <a:endParaRPr lang="en-US" altLang="zh-CN">
              <a:solidFill>
                <a:schemeClr val="tx1">
                  <a:lumMod val="85000"/>
                  <a:lumOff val="15000"/>
                </a:schemeClr>
              </a:solidFill>
            </a:endParaRPr>
          </a:p>
          <a:p>
            <a:pPr lvl="1"/>
            <a:r>
              <a:rPr lang="en-US" altLang="zh-CN">
                <a:solidFill>
                  <a:schemeClr val="tx1">
                    <a:lumMod val="85000"/>
                    <a:lumOff val="15000"/>
                  </a:schemeClr>
                </a:solidFill>
              </a:rPr>
              <a:t>Chose </a:t>
            </a:r>
            <a:r>
              <a:rPr lang="en-US" altLang="zh-CN">
                <a:solidFill>
                  <a:srgbClr val="FF0000"/>
                </a:solidFill>
              </a:rPr>
              <a:t>a type of serializability</a:t>
            </a:r>
            <a:r>
              <a:rPr lang="en-US" altLang="zh-CN">
                <a:solidFill>
                  <a:schemeClr val="tx1">
                    <a:lumMod val="85000"/>
                    <a:lumOff val="15000"/>
                  </a:schemeClr>
                </a:solidFill>
              </a:rPr>
              <a:t> depends on applications</a:t>
            </a:r>
            <a:endParaRPr lang="zh-CN" altLang="en-US">
              <a:solidFill>
                <a:schemeClr val="tx1">
                  <a:lumMod val="85000"/>
                  <a:lumOff val="15000"/>
                </a:schemeClr>
              </a:solidFill>
            </a:endParaRPr>
          </a:p>
          <a:p>
            <a:endParaRPr lang="zh-CN" altLang="en-US">
              <a:solidFill>
                <a:schemeClr val="tx1">
                  <a:lumMod val="85000"/>
                  <a:lumOff val="15000"/>
                </a:schemeClr>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微软雅黑" panose="020B0503020204020204" pitchFamily="34" charset="-122"/>
                <a:ea typeface="微软雅黑" panose="020B0503020204020204" pitchFamily="34" charset="-122"/>
              </a:rPr>
              <a:t>Serializability has many types</a:t>
            </a:r>
            <a:endParaRPr kumimoji="1"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24460" y="1129030"/>
            <a:ext cx="8863330" cy="3771900"/>
          </a:xfrm>
        </p:spPr>
        <p:txBody>
          <a:bodyPr/>
          <a:lstStyle/>
          <a:p>
            <a:r>
              <a:rPr lang="en-US" altLang="zh-CN">
                <a:latin typeface="微软雅黑" panose="020B0503020204020204" pitchFamily="34" charset="-122"/>
              </a:rPr>
              <a:t>Final-state serializability(</a:t>
            </a:r>
            <a:r>
              <a:rPr lang="zh-CN" altLang="en-US">
                <a:latin typeface="微软雅黑" panose="020B0503020204020204" pitchFamily="34" charset="-122"/>
              </a:rPr>
              <a:t>类似于</a:t>
            </a:r>
            <a:r>
              <a:rPr lang="en-US" altLang="zh-CN">
                <a:latin typeface="微软雅黑" panose="020B0503020204020204" pitchFamily="34" charset="-122"/>
              </a:rPr>
              <a:t>eventual consistency,</a:t>
            </a:r>
            <a:r>
              <a:rPr lang="zh-CN" altLang="en-US">
                <a:latin typeface="微软雅黑" panose="020B0503020204020204" pitchFamily="34" charset="-122"/>
              </a:rPr>
              <a:t>只需要保证最终结果正确</a:t>
            </a:r>
            <a:r>
              <a:rPr lang="en-US" altLang="zh-CN">
                <a:latin typeface="微软雅黑" panose="020B0503020204020204" pitchFamily="34" charset="-122"/>
              </a:rPr>
              <a:t>)</a:t>
            </a:r>
            <a:endParaRPr lang="en-US" altLang="zh-CN">
              <a:latin typeface="微软雅黑" panose="020B0503020204020204" pitchFamily="34" charset="-122"/>
            </a:endParaRPr>
          </a:p>
          <a:p>
            <a:pPr lvl="1"/>
            <a:r>
              <a:rPr lang="en-US" altLang="zh-CN">
                <a:latin typeface="微软雅黑" panose="020B0503020204020204" pitchFamily="34" charset="-122"/>
              </a:rPr>
              <a:t>A schedule is final-state serializable if its </a:t>
            </a:r>
            <a:r>
              <a:rPr lang="en-US" altLang="zh-CN">
                <a:solidFill>
                  <a:srgbClr val="FF0000"/>
                </a:solidFill>
                <a:latin typeface="微软雅黑" panose="020B0503020204020204" pitchFamily="34" charset="-122"/>
              </a:rPr>
              <a:t>final written state is equivalent to that of some serial schedule</a:t>
            </a:r>
            <a:endParaRPr lang="en-US" altLang="zh-CN">
              <a:latin typeface="微软雅黑" panose="020B0503020204020204" pitchFamily="34" charset="-122"/>
            </a:endParaRPr>
          </a:p>
          <a:p>
            <a:r>
              <a:rPr lang="en-US" altLang="zh-CN">
                <a:latin typeface="微软雅黑" panose="020B0503020204020204" pitchFamily="34" charset="-122"/>
              </a:rPr>
              <a:t>Conflict serializability</a:t>
            </a:r>
            <a:endParaRPr lang="en-US" altLang="zh-CN">
              <a:latin typeface="微软雅黑" panose="020B0503020204020204" pitchFamily="34" charset="-122"/>
            </a:endParaRPr>
          </a:p>
          <a:p>
            <a:r>
              <a:rPr lang="en-US" altLang="zh-CN">
                <a:latin typeface="微软雅黑" panose="020B0503020204020204" pitchFamily="34" charset="-122"/>
              </a:rPr>
              <a:t>View serializability</a:t>
            </a:r>
            <a:endParaRPr lang="en-US" altLang="zh-CN">
              <a:latin typeface="微软雅黑" panose="020B0503020204020204" pitchFamily="34" charset="-122"/>
            </a:endParaRPr>
          </a:p>
          <a:p>
            <a:endParaRPr kumimoji="1" lang="zh-CN" altLang="en-US">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3546850" y="2353444"/>
            <a:ext cx="2808312" cy="400110"/>
          </a:xfrm>
          <a:prstGeom prst="rect">
            <a:avLst/>
          </a:prstGeom>
          <a:noFill/>
        </p:spPr>
        <p:txBody>
          <a:bodyPr wrap="square" rtlCol="0">
            <a:spAutoFit/>
          </a:bodyPr>
          <a:lstStyle/>
          <a:p>
            <a:r>
              <a:rPr lang="en-US" altLang="zh-CN" sz="2000">
                <a:solidFill>
                  <a:srgbClr val="C00000"/>
                </a:solidFill>
                <a:latin typeface="微软雅黑" panose="020B0503020204020204" pitchFamily="34" charset="-122"/>
                <a:ea typeface="微软雅黑" panose="020B0503020204020204" pitchFamily="34" charset="-122"/>
                <a:cs typeface="Arial" panose="020B0604020202020204" pitchFamily="34" charset="0"/>
              </a:rPr>
              <a:t>Our focus</a:t>
            </a:r>
            <a:endParaRPr lang="en-US" altLang="zh-CN" sz="200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右箭头 5"/>
          <p:cNvSpPr/>
          <p:nvPr/>
        </p:nvSpPr>
        <p:spPr>
          <a:xfrm rot="10800000">
            <a:off x="3049488" y="2413018"/>
            <a:ext cx="432048" cy="286253"/>
          </a:xfrm>
          <a:prstGeom prst="rightArrow">
            <a:avLst/>
          </a:prstGeom>
          <a:solidFill>
            <a:schemeClr val="bg1"/>
          </a:solidFill>
          <a:ln>
            <a:solidFill>
              <a:srgbClr val="BE38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7" name="Content Placeholder 5"/>
          <p:cNvSpPr txBox="1"/>
          <p:nvPr/>
        </p:nvSpPr>
        <p:spPr>
          <a:xfrm>
            <a:off x="5580112" y="2567823"/>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2"/>
                </a:solidFill>
                <a:latin typeface="微软雅黑" panose="020B0503020204020204" pitchFamily="34" charset="-122"/>
                <a:ea typeface="微软雅黑" panose="020B0503020204020204" pitchFamily="34" charset="-122"/>
              </a:rPr>
              <a:t>T1</a:t>
            </a:r>
            <a:r>
              <a:rPr lang="en-US" altLang="zh-CN" sz="1800" dirty="0">
                <a:latin typeface="微软雅黑" panose="020B0503020204020204" pitchFamily="34" charset="-122"/>
                <a:ea typeface="微软雅黑" panose="020B0503020204020204" pitchFamily="34" charset="-122"/>
              </a:rPr>
              <a:t>: read(x)</a:t>
            </a:r>
            <a:endParaRPr lang="en-US" altLang="zh-CN" sz="1800" dirty="0">
              <a:latin typeface="微软雅黑" panose="020B0503020204020204" pitchFamily="34" charset="-122"/>
              <a:ea typeface="微软雅黑" panose="020B0503020204020204" pitchFamily="34" charset="-122"/>
            </a:endParaRPr>
          </a:p>
          <a:p>
            <a:pPr marL="0" indent="0">
              <a:lnSpc>
                <a:spcPct val="60000"/>
              </a:lnSpc>
              <a:buNone/>
            </a:pPr>
            <a:r>
              <a:rPr lang="en-US" altLang="zh-CN" sz="1800" b="1" dirty="0">
                <a:solidFill>
                  <a:schemeClr val="accent1"/>
                </a:solidFill>
                <a:latin typeface="微软雅黑" panose="020B0503020204020204" pitchFamily="34" charset="-122"/>
                <a:ea typeface="微软雅黑" panose="020B0503020204020204" pitchFamily="34" charset="-122"/>
              </a:rPr>
              <a:t>T2</a:t>
            </a:r>
            <a:r>
              <a:rPr lang="en-US" sz="1800" dirty="0">
                <a:latin typeface="微软雅黑" panose="020B0503020204020204" pitchFamily="34" charset="-122"/>
                <a:ea typeface="微软雅黑" panose="020B0503020204020204" pitchFamily="34" charset="-122"/>
              </a:rPr>
              <a:t>: write(x, 20)</a:t>
            </a:r>
            <a:endParaRPr lang="en-US" sz="1800" dirty="0">
              <a:latin typeface="微软雅黑" panose="020B0503020204020204" pitchFamily="34" charset="-122"/>
              <a:ea typeface="微软雅黑" panose="020B0503020204020204" pitchFamily="34" charset="-122"/>
            </a:endParaRPr>
          </a:p>
          <a:p>
            <a:pPr marL="0" indent="0">
              <a:lnSpc>
                <a:spcPct val="60000"/>
              </a:lnSpc>
              <a:buNone/>
            </a:pPr>
            <a:r>
              <a:rPr lang="en-US" altLang="zh-CN" sz="1800" b="1" dirty="0">
                <a:solidFill>
                  <a:schemeClr val="accent1"/>
                </a:solidFill>
                <a:latin typeface="微软雅黑" panose="020B0503020204020204" pitchFamily="34" charset="-122"/>
                <a:ea typeface="微软雅黑" panose="020B0503020204020204" pitchFamily="34" charset="-122"/>
              </a:rPr>
              <a:t>T2</a:t>
            </a:r>
            <a:r>
              <a:rPr lang="en-US" sz="1800" dirty="0">
                <a:latin typeface="微软雅黑" panose="020B0503020204020204" pitchFamily="34" charset="-122"/>
                <a:ea typeface="微软雅黑" panose="020B0503020204020204" pitchFamily="34" charset="-122"/>
              </a:rPr>
              <a:t>: write(</a:t>
            </a:r>
            <a:r>
              <a:rPr lang="en-US" altLang="zh-CN" sz="1800" dirty="0">
                <a:latin typeface="微软雅黑" panose="020B0503020204020204" pitchFamily="34" charset="-122"/>
                <a:ea typeface="微软雅黑" panose="020B0503020204020204" pitchFamily="34" charset="-122"/>
              </a:rPr>
              <a:t>y, 30)</a:t>
            </a:r>
            <a:endParaRPr lang="en-US" altLang="zh-CN" sz="1800" dirty="0">
              <a:latin typeface="微软雅黑" panose="020B0503020204020204" pitchFamily="34" charset="-122"/>
              <a:ea typeface="微软雅黑" panose="020B0503020204020204" pitchFamily="34" charset="-122"/>
            </a:endParaRPr>
          </a:p>
          <a:p>
            <a:pPr marL="0" indent="0">
              <a:lnSpc>
                <a:spcPct val="60000"/>
              </a:lnSpc>
              <a:buNone/>
            </a:pPr>
            <a:r>
              <a:rPr lang="en-US" altLang="zh-CN" sz="1800" b="1" dirty="0">
                <a:solidFill>
                  <a:schemeClr val="accent2"/>
                </a:solidFill>
                <a:latin typeface="微软雅黑" panose="020B0503020204020204" pitchFamily="34" charset="-122"/>
                <a:ea typeface="微软雅黑" panose="020B0503020204020204" pitchFamily="34" charset="-122"/>
              </a:rPr>
              <a:t>T1</a:t>
            </a: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tmp</a:t>
            </a:r>
            <a:r>
              <a:rPr lang="en-US" altLang="zh-CN" sz="1800" dirty="0">
                <a:latin typeface="微软雅黑" panose="020B0503020204020204" pitchFamily="34" charset="-122"/>
                <a:ea typeface="微软雅黑" panose="020B0503020204020204" pitchFamily="34" charset="-122"/>
              </a:rPr>
              <a:t> = read(y)</a:t>
            </a:r>
            <a:endParaRPr lang="en-US" altLang="zh-CN" sz="1800" dirty="0">
              <a:latin typeface="微软雅黑" panose="020B0503020204020204" pitchFamily="34" charset="-122"/>
              <a:ea typeface="微软雅黑" panose="020B0503020204020204" pitchFamily="34" charset="-122"/>
            </a:endParaRPr>
          </a:p>
          <a:p>
            <a:pPr marL="0" indent="0">
              <a:lnSpc>
                <a:spcPct val="60000"/>
              </a:lnSpc>
              <a:buNone/>
            </a:pPr>
            <a:r>
              <a:rPr lang="en-US" altLang="zh-CN" sz="1800" b="1" dirty="0">
                <a:solidFill>
                  <a:schemeClr val="accent2"/>
                </a:solidFill>
                <a:latin typeface="微软雅黑" panose="020B0503020204020204" pitchFamily="34" charset="-122"/>
                <a:ea typeface="微软雅黑" panose="020B0503020204020204" pitchFamily="34" charset="-122"/>
              </a:rPr>
              <a:t>T1</a:t>
            </a:r>
            <a:r>
              <a:rPr lang="en-US" sz="1800" dirty="0">
                <a:latin typeface="微软雅黑" panose="020B0503020204020204" pitchFamily="34" charset="-122"/>
                <a:ea typeface="微软雅黑" panose="020B0503020204020204" pitchFamily="34" charset="-122"/>
              </a:rPr>
              <a:t>: write(y, tmp+10)</a:t>
            </a:r>
            <a:endParaRPr lang="en-US" sz="1800" dirty="0">
              <a:latin typeface="微软雅黑" panose="020B0503020204020204" pitchFamily="34" charset="-122"/>
              <a:ea typeface="微软雅黑" panose="020B0503020204020204" pitchFamily="34" charset="-122"/>
            </a:endParaRPr>
          </a:p>
          <a:p>
            <a:pPr marL="0" indent="0">
              <a:lnSpc>
                <a:spcPct val="60000"/>
              </a:lnSpc>
              <a:spcBef>
                <a:spcPts val="2400"/>
              </a:spcBef>
              <a:buFont typeface="Arial" panose="020B0604020202020204" pitchFamily="34" charset="0"/>
              <a:buNone/>
            </a:pPr>
            <a:r>
              <a:rPr lang="en-US" sz="1800" dirty="0">
                <a:latin typeface="微软雅黑" panose="020B0503020204020204" pitchFamily="34" charset="-122"/>
                <a:ea typeface="微软雅黑" panose="020B0503020204020204" pitchFamily="34" charset="-122"/>
              </a:rPr>
              <a:t>At end: x=20, y=40</a:t>
            </a:r>
            <a:endParaRPr 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8172901" y="2486522"/>
            <a:ext cx="588623" cy="369332"/>
          </a:xfrm>
          <a:prstGeom prst="rect">
            <a:avLst/>
          </a:prstGeom>
        </p:spPr>
        <p:txBody>
          <a:bodyPr wrap="none">
            <a:spAutoFit/>
          </a:bodyPr>
          <a:lstStyle/>
          <a:p>
            <a:r>
              <a:rPr lang="en-US" altLang="zh-CN" b="1">
                <a:solidFill>
                  <a:schemeClr val="accent2"/>
                </a:solidFill>
                <a:latin typeface="微软雅黑" panose="020B0503020204020204" pitchFamily="34" charset="-122"/>
                <a:ea typeface="微软雅黑" panose="020B0503020204020204" pitchFamily="34" charset="-122"/>
                <a:cs typeface="Myriad Pro Light SemiCond"/>
              </a:rPr>
              <a:t>x=0</a:t>
            </a:r>
            <a:endParaRPr lang="en-US" altLang="zh-CN" b="1">
              <a:solidFill>
                <a:schemeClr val="accent2"/>
              </a:solidFill>
              <a:latin typeface="微软雅黑" panose="020B0503020204020204" pitchFamily="34" charset="-122"/>
              <a:ea typeface="微软雅黑" panose="020B0503020204020204" pitchFamily="34" charset="-122"/>
              <a:cs typeface="Myriad Pro Light SemiCond"/>
            </a:endParaRPr>
          </a:p>
        </p:txBody>
      </p:sp>
      <p:sp>
        <p:nvSpPr>
          <p:cNvPr id="9" name="矩形 8"/>
          <p:cNvSpPr/>
          <p:nvPr/>
        </p:nvSpPr>
        <p:spPr>
          <a:xfrm>
            <a:off x="8172901" y="3506976"/>
            <a:ext cx="718466" cy="369332"/>
          </a:xfrm>
          <a:prstGeom prst="rect">
            <a:avLst/>
          </a:prstGeom>
        </p:spPr>
        <p:txBody>
          <a:bodyPr wrap="none">
            <a:spAutoFit/>
          </a:bodyPr>
          <a:lstStyle/>
          <a:p>
            <a:r>
              <a:rPr lang="en-US" altLang="zh-CN" b="1">
                <a:solidFill>
                  <a:schemeClr val="accent2"/>
                </a:solidFill>
                <a:latin typeface="微软雅黑" panose="020B0503020204020204" pitchFamily="34" charset="-122"/>
                <a:ea typeface="微软雅黑" panose="020B0503020204020204" pitchFamily="34" charset="-122"/>
                <a:cs typeface="Myriad Pro Light SemiCond"/>
              </a:rPr>
              <a:t>y=30</a:t>
            </a:r>
            <a:endParaRPr lang="en-US" altLang="zh-CN" b="1">
              <a:solidFill>
                <a:schemeClr val="accent2"/>
              </a:solidFill>
              <a:latin typeface="微软雅黑" panose="020B0503020204020204" pitchFamily="34" charset="-122"/>
              <a:ea typeface="微软雅黑" panose="020B0503020204020204" pitchFamily="34" charset="-122"/>
              <a:cs typeface="Myriad Pro Light SemiCond"/>
            </a:endParaRPr>
          </a:p>
        </p:txBody>
      </p:sp>
      <p:sp>
        <p:nvSpPr>
          <p:cNvPr id="10" name="Rectangle 4"/>
          <p:cNvSpPr/>
          <p:nvPr/>
        </p:nvSpPr>
        <p:spPr>
          <a:xfrm>
            <a:off x="5632167" y="2158329"/>
            <a:ext cx="3240360" cy="313350"/>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Final-state serializability </a:t>
            </a:r>
            <a:endParaRPr lang="en-US" altLang="zh-CN" dirty="0">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1657350" y="2457450"/>
            <a:ext cx="58293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r>
              <a:rPr lang="en-US" altLang="zh-CN" kern="0">
                <a:solidFill>
                  <a:srgbClr val="BE384B"/>
                </a:solidFill>
                <a:ea typeface="+mn-ea"/>
              </a:rPr>
              <a:t>Conflict Serializability</a:t>
            </a:r>
            <a:endParaRPr kumimoji="0" lang="en-US" altLang="zh-CN" kern="0">
              <a:solidFill>
                <a:srgbClr val="BE384B"/>
              </a:solidFill>
              <a:ea typeface="+mn-ea"/>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Conflict Serializability</a:t>
            </a:r>
            <a:endParaRPr kumimoji="1" lang="zh-CN" altLang="en-US"/>
          </a:p>
        </p:txBody>
      </p:sp>
      <p:sp>
        <p:nvSpPr>
          <p:cNvPr id="3" name="内容占位符 2"/>
          <p:cNvSpPr>
            <a:spLocks noGrp="1"/>
          </p:cNvSpPr>
          <p:nvPr>
            <p:ph idx="1"/>
          </p:nvPr>
        </p:nvSpPr>
        <p:spPr/>
        <p:txBody>
          <a:bodyPr>
            <a:normAutofit/>
          </a:bodyPr>
          <a:lstStyle/>
          <a:p>
            <a:r>
              <a:rPr kumimoji="1" lang="en-GB" altLang="zh-CN"/>
              <a:t>Two operations conflict if:</a:t>
            </a:r>
            <a:endParaRPr kumimoji="1" lang="en-GB" altLang="zh-CN"/>
          </a:p>
          <a:p>
            <a:pPr marL="417195" lvl="1" indent="-342900">
              <a:buFont typeface="+mj-lt"/>
              <a:buAutoNum type="arabicPeriod"/>
            </a:pPr>
            <a:r>
              <a:rPr kumimoji="1" lang="en-GB" altLang="zh-CN"/>
              <a:t>they operate </a:t>
            </a:r>
            <a:r>
              <a:rPr kumimoji="1" lang="en-GB" altLang="zh-CN">
                <a:solidFill>
                  <a:srgbClr val="FF0000"/>
                </a:solidFill>
              </a:rPr>
              <a:t>on the same data object</a:t>
            </a:r>
            <a:r>
              <a:rPr kumimoji="1" lang="en-GB" altLang="zh-CN"/>
              <a:t>, and </a:t>
            </a:r>
            <a:endParaRPr kumimoji="1" lang="en-GB" altLang="zh-CN"/>
          </a:p>
          <a:p>
            <a:pPr marL="417195" lvl="1" indent="-342900">
              <a:buFont typeface="+mj-lt"/>
              <a:buAutoNum type="arabicPeriod"/>
            </a:pPr>
            <a:r>
              <a:rPr kumimoji="1" lang="en-GB" altLang="zh-CN">
                <a:solidFill>
                  <a:srgbClr val="FF0000"/>
                </a:solidFill>
              </a:rPr>
              <a:t>at least one of them is write</a:t>
            </a:r>
            <a:r>
              <a:rPr kumimoji="1" lang="en-GB" altLang="zh-CN"/>
              <a:t>, and</a:t>
            </a:r>
            <a:endParaRPr kumimoji="1" lang="en-GB" altLang="zh-CN"/>
          </a:p>
          <a:p>
            <a:pPr marL="417195" lvl="1" indent="-342900">
              <a:buFont typeface="+mj-lt"/>
              <a:buAutoNum type="arabicPeriod"/>
            </a:pPr>
            <a:r>
              <a:rPr kumimoji="1" lang="en-GB" altLang="zh-CN"/>
              <a:t>they </a:t>
            </a:r>
            <a:r>
              <a:rPr kumimoji="1" lang="en-GB" altLang="zh-CN">
                <a:solidFill>
                  <a:srgbClr val="FF0000"/>
                </a:solidFill>
              </a:rPr>
              <a:t>belong to different transactions</a:t>
            </a:r>
            <a:r>
              <a:rPr kumimoji="1" lang="en-US" altLang="en-GB">
                <a:solidFill>
                  <a:srgbClr val="FF0000"/>
                </a:solidFill>
              </a:rPr>
              <a:t> (</a:t>
            </a:r>
            <a:r>
              <a:rPr kumimoji="1" lang="zh-CN" altLang="en-US">
                <a:solidFill>
                  <a:srgbClr val="FF0000"/>
                </a:solidFill>
              </a:rPr>
              <a:t>即两个事务的执行流发生了</a:t>
            </a:r>
            <a:r>
              <a:rPr kumimoji="1" lang="en-US" altLang="zh-CN">
                <a:solidFill>
                  <a:srgbClr val="FF0000"/>
                </a:solidFill>
              </a:rPr>
              <a:t>race</a:t>
            </a:r>
            <a:r>
              <a:rPr kumimoji="1" lang="en-US" altLang="en-GB">
                <a:solidFill>
                  <a:srgbClr val="FF0000"/>
                </a:solidFill>
              </a:rPr>
              <a:t>)</a:t>
            </a:r>
            <a:endParaRPr kumimoji="1" lang="en-GB" altLang="zh-CN"/>
          </a:p>
          <a:p>
            <a:r>
              <a:rPr kumimoji="1" lang="en-GB" altLang="zh-CN"/>
              <a:t>Conflict serializability</a:t>
            </a:r>
            <a:r>
              <a:rPr kumimoji="1" lang="en-US" altLang="en-GB"/>
              <a:t>(</a:t>
            </a:r>
            <a:r>
              <a:rPr kumimoji="1" lang="zh-CN" altLang="en-US"/>
              <a:t>关注的是冲突指令的执行顺序</a:t>
            </a:r>
            <a:r>
              <a:rPr kumimoji="1" lang="en-US" altLang="en-GB"/>
              <a:t>)</a:t>
            </a:r>
            <a:endParaRPr kumimoji="1" lang="en-GB" altLang="zh-CN"/>
          </a:p>
          <a:p>
            <a:pPr lvl="1"/>
            <a:r>
              <a:rPr kumimoji="1" lang="en-GB" altLang="zh-CN"/>
              <a:t>A schedule is conflict serializable if </a:t>
            </a:r>
            <a:r>
              <a:rPr kumimoji="1" lang="en-GB" altLang="zh-CN" b="1">
                <a:solidFill>
                  <a:srgbClr val="C00000"/>
                </a:solidFill>
              </a:rPr>
              <a:t>the order of its conflicts </a:t>
            </a:r>
            <a:r>
              <a:rPr kumimoji="1" lang="en-GB" altLang="zh-CN"/>
              <a:t>(the order in which the conflicting operations occur) is </a:t>
            </a:r>
            <a:r>
              <a:rPr kumimoji="1" lang="en-GB" altLang="zh-CN" b="1">
                <a:solidFill>
                  <a:srgbClr val="C00000"/>
                </a:solidFill>
              </a:rPr>
              <a:t>the same as the order of conflicts in some sequential schedule</a:t>
            </a:r>
            <a:endParaRPr kumimoji="1" lang="en-GB" altLang="zh-CN" b="1">
              <a:solidFill>
                <a:srgbClr val="C00000"/>
              </a:solidFill>
            </a:endParaRPr>
          </a:p>
          <a:p>
            <a:endParaRPr kumimoji="1"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948264" y="697260"/>
            <a:ext cx="1368152"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Content Placeholder 5"/>
          <p:cNvSpPr txBox="1"/>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Font typeface="Arial" panose="020B0604020202020204" pitchFamily="34" charset="0"/>
              <a:buNone/>
            </a:pPr>
            <a:r>
              <a:rPr lang="en-US" sz="1800" b="1">
                <a:solidFill>
                  <a:schemeClr val="accent2"/>
                </a:solidFill>
                <a:latin typeface="Consolas" panose="020B0609020204030204" pitchFamily="49" charset="0"/>
              </a:rPr>
              <a:t>T1</a:t>
            </a:r>
            <a:endParaRPr lang="en-US" sz="1800" b="1">
              <a:solidFill>
                <a:schemeClr val="accent2"/>
              </a:solidFill>
              <a:latin typeface="Consolas" panose="020B0609020204030204" pitchFamily="49" charset="0"/>
            </a:endParaRPr>
          </a:p>
          <a:p>
            <a:pPr marL="0" indent="0">
              <a:lnSpc>
                <a:spcPct val="60000"/>
              </a:lnSpc>
              <a:buFont typeface="Arial" panose="020B0604020202020204" pitchFamily="34" charset="0"/>
              <a:buNone/>
            </a:pPr>
            <a:r>
              <a:rPr lang="en-US" sz="1800" b="1">
                <a:latin typeface="Consolas" panose="020B0609020204030204" pitchFamily="49" charset="0"/>
              </a:rPr>
              <a:t>begin</a:t>
            </a:r>
            <a:endParaRPr lang="en-US" sz="1800" b="1">
              <a:latin typeface="Consolas" panose="020B0609020204030204" pitchFamily="49" charset="0"/>
            </a:endParaRPr>
          </a:p>
          <a:p>
            <a:pPr marL="0" indent="0">
              <a:lnSpc>
                <a:spcPct val="60000"/>
              </a:lnSpc>
              <a:buFont typeface="Arial" panose="020B0604020202020204" pitchFamily="34" charset="0"/>
              <a:buNone/>
            </a:pPr>
            <a:r>
              <a:rPr lang="en-US" sz="1800">
                <a:latin typeface="Consolas" panose="020B0609020204030204" pitchFamily="49" charset="0"/>
              </a:rPr>
              <a:t>read(x)</a:t>
            </a:r>
            <a:endParaRPr lang="en-US" sz="1800">
              <a:latin typeface="Consolas" panose="020B0609020204030204" pitchFamily="49" charset="0"/>
            </a:endParaRPr>
          </a:p>
          <a:p>
            <a:pPr marL="0" indent="0">
              <a:lnSpc>
                <a:spcPct val="60000"/>
              </a:lnSpc>
              <a:buFont typeface="Arial" panose="020B0604020202020204" pitchFamily="34" charset="0"/>
              <a:buNone/>
            </a:pPr>
            <a:r>
              <a:rPr lang="en-US" sz="1800" err="1">
                <a:latin typeface="Consolas" panose="020B0609020204030204" pitchFamily="49" charset="0"/>
              </a:rPr>
              <a:t>tmp</a:t>
            </a:r>
            <a:r>
              <a:rPr lang="en-US" sz="1800">
                <a:latin typeface="Consolas" panose="020B0609020204030204" pitchFamily="49" charset="0"/>
              </a:rPr>
              <a:t> = read(y)</a:t>
            </a:r>
            <a:endParaRPr lang="en-US" sz="1800">
              <a:latin typeface="Consolas" panose="020B0609020204030204" pitchFamily="49" charset="0"/>
            </a:endParaRPr>
          </a:p>
          <a:p>
            <a:pPr marL="0" indent="0">
              <a:lnSpc>
                <a:spcPct val="60000"/>
              </a:lnSpc>
              <a:buFont typeface="Arial" panose="020B0604020202020204" pitchFamily="34" charset="0"/>
              <a:buNone/>
            </a:pPr>
            <a:r>
              <a:rPr lang="en-US" sz="1800">
                <a:latin typeface="Consolas" panose="020B0609020204030204" pitchFamily="49" charset="0"/>
              </a:rPr>
              <a:t>write(y, tmp+10)</a:t>
            </a:r>
            <a:endParaRPr lang="en-US" sz="1800">
              <a:latin typeface="Consolas" panose="020B0609020204030204" pitchFamily="49" charset="0"/>
            </a:endParaRPr>
          </a:p>
          <a:p>
            <a:pPr marL="0" indent="0">
              <a:lnSpc>
                <a:spcPct val="60000"/>
              </a:lnSpc>
              <a:buFont typeface="Arial" panose="020B0604020202020204" pitchFamily="34" charset="0"/>
              <a:buNone/>
            </a:pPr>
            <a:r>
              <a:rPr lang="en-US" sz="1800" b="1">
                <a:latin typeface="Consolas" panose="020B0609020204030204" pitchFamily="49" charset="0"/>
              </a:rPr>
              <a:t>commit</a:t>
            </a:r>
            <a:endParaRPr lang="en-US" sz="1800" b="1">
              <a:latin typeface="Consolas" panose="020B0609020204030204" pitchFamily="49" charset="0"/>
            </a:endParaRPr>
          </a:p>
        </p:txBody>
      </p:sp>
      <p:sp>
        <p:nvSpPr>
          <p:cNvPr id="5" name="Content Placeholder 5"/>
          <p:cNvSpPr txBox="1"/>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sz="1800" b="1">
                <a:solidFill>
                  <a:schemeClr val="accent1"/>
                </a:solidFill>
                <a:latin typeface="Consolas" panose="020B0609020204030204" pitchFamily="49" charset="0"/>
              </a:rPr>
              <a:t>T2</a:t>
            </a:r>
            <a:endParaRPr lang="en-US" sz="1800" b="1">
              <a:solidFill>
                <a:schemeClr val="accent1"/>
              </a:solidFill>
              <a:latin typeface="Consolas" panose="020B0609020204030204" pitchFamily="49" charset="0"/>
            </a:endParaRPr>
          </a:p>
          <a:p>
            <a:pPr marL="0" indent="0">
              <a:lnSpc>
                <a:spcPct val="60000"/>
              </a:lnSpc>
              <a:buNone/>
            </a:pPr>
            <a:r>
              <a:rPr lang="en-US" sz="1800" b="1">
                <a:latin typeface="Consolas" panose="020B0609020204030204" pitchFamily="49" charset="0"/>
              </a:rPr>
              <a:t>begin</a:t>
            </a:r>
            <a:endParaRPr lang="en-US" sz="1800" b="1">
              <a:latin typeface="Consolas" panose="020B0609020204030204" pitchFamily="49" charset="0"/>
            </a:endParaRPr>
          </a:p>
          <a:p>
            <a:pPr marL="0" indent="0">
              <a:lnSpc>
                <a:spcPct val="60000"/>
              </a:lnSpc>
              <a:buNone/>
            </a:pPr>
            <a:r>
              <a:rPr lang="en-US" sz="1800">
                <a:latin typeface="Consolas" panose="020B0609020204030204" pitchFamily="49" charset="0"/>
              </a:rPr>
              <a:t>write(x, 20)</a:t>
            </a:r>
            <a:endParaRPr lang="en-US" sz="1800">
              <a:latin typeface="Consolas" panose="020B0609020204030204" pitchFamily="49" charset="0"/>
            </a:endParaRPr>
          </a:p>
          <a:p>
            <a:pPr marL="0" indent="0">
              <a:lnSpc>
                <a:spcPct val="60000"/>
              </a:lnSpc>
              <a:buNone/>
            </a:pPr>
            <a:r>
              <a:rPr lang="en-US" sz="1800">
                <a:latin typeface="Consolas" panose="020B0609020204030204" pitchFamily="49" charset="0"/>
              </a:rPr>
              <a:t>write(y, 30)</a:t>
            </a:r>
            <a:endParaRPr lang="en-US" sz="1800">
              <a:latin typeface="Consolas" panose="020B0609020204030204" pitchFamily="49" charset="0"/>
            </a:endParaRPr>
          </a:p>
          <a:p>
            <a:pPr marL="0" indent="0">
              <a:lnSpc>
                <a:spcPct val="60000"/>
              </a:lnSpc>
              <a:buNone/>
            </a:pPr>
            <a:r>
              <a:rPr lang="en-US" sz="1800" b="1">
                <a:latin typeface="Consolas" panose="020B0609020204030204" pitchFamily="49" charset="0"/>
              </a:rPr>
              <a:t>commit</a:t>
            </a:r>
            <a:endParaRPr lang="en-US" sz="1800" b="1">
              <a:latin typeface="Consolas" panose="020B0609020204030204" pitchFamily="49" charset="0"/>
            </a:endParaRPr>
          </a:p>
        </p:txBody>
      </p:sp>
      <p:sp>
        <p:nvSpPr>
          <p:cNvPr id="6" name="Content Placeholder 5"/>
          <p:cNvSpPr txBox="1"/>
          <p:nvPr/>
        </p:nvSpPr>
        <p:spPr>
          <a:xfrm>
            <a:off x="5652120" y="446197"/>
            <a:ext cx="3491880" cy="1187167"/>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sz="1600" b="1">
                <a:latin typeface="Consolas" panose="020B0609020204030204" pitchFamily="49" charset="0"/>
                <a:ea typeface="MS PGothic" panose="020B0600070205080204" pitchFamily="34" charset="-128"/>
              </a:rPr>
              <a:t>Possible sequential schedules</a:t>
            </a:r>
            <a:endParaRPr lang="en-US" sz="1600" b="1">
              <a:latin typeface="Consolas" panose="020B0609020204030204" pitchFamily="49" charset="0"/>
              <a:ea typeface="MS PGothic" panose="020B0600070205080204" pitchFamily="34" charset="-128"/>
            </a:endParaRPr>
          </a:p>
          <a:p>
            <a:pPr marL="0" indent="0">
              <a:lnSpc>
                <a:spcPct val="60000"/>
              </a:lnSpc>
              <a:buNone/>
            </a:pPr>
            <a:r>
              <a:rPr lang="en-US" sz="1800">
                <a:latin typeface="Consolas" panose="020B0609020204030204" pitchFamily="49" charset="0"/>
              </a:rPr>
              <a:t>T1 -&gt; T2: x=20, y=30</a:t>
            </a:r>
            <a:endParaRPr lang="en-US" sz="1800">
              <a:latin typeface="Consolas" panose="020B0609020204030204" pitchFamily="49" charset="0"/>
            </a:endParaRPr>
          </a:p>
          <a:p>
            <a:pPr marL="0" indent="0">
              <a:lnSpc>
                <a:spcPct val="60000"/>
              </a:lnSpc>
              <a:buNone/>
            </a:pPr>
            <a:r>
              <a:rPr lang="en-US" sz="1800">
                <a:latin typeface="Consolas" panose="020B0609020204030204" pitchFamily="49" charset="0"/>
              </a:rPr>
              <a:t>T2 -&gt; T1: x=20, y=40</a:t>
            </a:r>
            <a:endParaRPr lang="en-US" sz="1800">
              <a:latin typeface="Consolas" panose="020B0609020204030204" pitchFamily="49" charset="0"/>
            </a:endParaRP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5"/>
          <p:cNvSpPr txBox="1"/>
          <p:nvPr/>
        </p:nvSpPr>
        <p:spPr>
          <a:xfrm>
            <a:off x="944489" y="2899564"/>
            <a:ext cx="7200800" cy="2376264"/>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800" b="1">
                <a:latin typeface="等线" panose="02010600030101010101" charset="-122"/>
                <a:ea typeface="MS PGothic" panose="020B0600070205080204" pitchFamily="34" charset="-128"/>
              </a:rPr>
              <a:t>Conflicts</a:t>
            </a:r>
            <a:endParaRPr lang="en-US" sz="2400" b="1">
              <a:latin typeface="等线" panose="02010600030101010101" charset="-122"/>
              <a:ea typeface="MS PGothic" panose="020B0600070205080204" pitchFamily="34" charset="-128"/>
            </a:endParaRPr>
          </a:p>
          <a:p>
            <a:pPr marL="0" indent="0">
              <a:lnSpc>
                <a:spcPct val="60000"/>
              </a:lnSpc>
              <a:buNone/>
            </a:pPr>
            <a:endParaRPr lang="en-US" sz="2000">
              <a:latin typeface="Consolas" panose="020B0609020204030204" pitchFamily="49" charset="0"/>
            </a:endParaRPr>
          </a:p>
          <a:p>
            <a:pPr marL="0" indent="0">
              <a:lnSpc>
                <a:spcPct val="60000"/>
              </a:lnSpc>
              <a:buNone/>
            </a:pPr>
            <a:r>
              <a:rPr lang="en-US" sz="2000">
                <a:latin typeface="Consolas" panose="020B0609020204030204" pitchFamily="49" charset="0"/>
              </a:rPr>
              <a:t>         </a:t>
            </a:r>
            <a:r>
              <a:rPr lang="en-US" sz="2000">
                <a:solidFill>
                  <a:schemeClr val="accent2"/>
                </a:solidFill>
                <a:latin typeface="Consolas" panose="020B0609020204030204" pitchFamily="49" charset="0"/>
              </a:rPr>
              <a:t>T1.1</a:t>
            </a:r>
            <a:r>
              <a:rPr lang="en-US" sz="2000">
                <a:latin typeface="Consolas" panose="020B0609020204030204" pitchFamily="49" charset="0"/>
              </a:rPr>
              <a:t> read(x)  and  </a:t>
            </a:r>
            <a:r>
              <a:rPr lang="en-US" sz="2000">
                <a:solidFill>
                  <a:schemeClr val="accent1"/>
                </a:solidFill>
                <a:latin typeface="Consolas" panose="020B0609020204030204" pitchFamily="49" charset="0"/>
              </a:rPr>
              <a:t>T2.1</a:t>
            </a:r>
            <a:r>
              <a:rPr lang="en-US" sz="2000">
                <a:latin typeface="Consolas" panose="020B0609020204030204" pitchFamily="49" charset="0"/>
              </a:rPr>
              <a:t> write(x,20) on x</a:t>
            </a:r>
            <a:endParaRPr lang="en-US" sz="2000">
              <a:latin typeface="Consolas" panose="020B0609020204030204" pitchFamily="49" charset="0"/>
            </a:endParaRPr>
          </a:p>
          <a:p>
            <a:pPr marL="0" indent="0">
              <a:lnSpc>
                <a:spcPct val="60000"/>
              </a:lnSpc>
              <a:buNone/>
            </a:pPr>
            <a:r>
              <a:rPr lang="en-US" sz="2000">
                <a:latin typeface="Consolas" panose="020B0609020204030204" pitchFamily="49" charset="0"/>
              </a:rPr>
              <a:t>   </a:t>
            </a:r>
            <a:r>
              <a:rPr lang="en-US" sz="2000">
                <a:solidFill>
                  <a:schemeClr val="accent2"/>
                </a:solidFill>
                <a:latin typeface="Consolas" panose="020B0609020204030204" pitchFamily="49" charset="0"/>
              </a:rPr>
              <a:t>T1.2</a:t>
            </a:r>
            <a:r>
              <a:rPr lang="en-US" sz="2000">
                <a:latin typeface="Consolas" panose="020B0609020204030204" pitchFamily="49" charset="0"/>
              </a:rPr>
              <a:t> </a:t>
            </a:r>
            <a:r>
              <a:rPr lang="en-US" sz="2000" err="1">
                <a:latin typeface="Consolas" panose="020B0609020204030204" pitchFamily="49" charset="0"/>
              </a:rPr>
              <a:t>tmp</a:t>
            </a:r>
            <a:r>
              <a:rPr lang="en-US" sz="2000">
                <a:latin typeface="Consolas" panose="020B0609020204030204" pitchFamily="49" charset="0"/>
              </a:rPr>
              <a:t> = read(y)  and  </a:t>
            </a:r>
            <a:r>
              <a:rPr lang="en-US" sz="2000">
                <a:solidFill>
                  <a:schemeClr val="accent1"/>
                </a:solidFill>
                <a:latin typeface="Consolas" panose="020B0609020204030204" pitchFamily="49" charset="0"/>
              </a:rPr>
              <a:t>T2.2</a:t>
            </a:r>
            <a:r>
              <a:rPr lang="en-US" sz="2000">
                <a:latin typeface="Consolas" panose="020B0609020204030204" pitchFamily="49" charset="0"/>
              </a:rPr>
              <a:t> write(y,30) on y</a:t>
            </a:r>
            <a:endParaRPr lang="en-US" sz="2000">
              <a:latin typeface="Consolas" panose="020B0609020204030204" pitchFamily="49" charset="0"/>
            </a:endParaRPr>
          </a:p>
          <a:p>
            <a:pPr marL="0" indent="0">
              <a:lnSpc>
                <a:spcPct val="60000"/>
              </a:lnSpc>
              <a:buNone/>
            </a:pPr>
            <a:r>
              <a:rPr lang="en-US" sz="2000">
                <a:solidFill>
                  <a:schemeClr val="accent2"/>
                </a:solidFill>
                <a:latin typeface="Consolas" panose="020B0609020204030204" pitchFamily="49" charset="0"/>
              </a:rPr>
              <a:t>T1.3</a:t>
            </a:r>
            <a:r>
              <a:rPr lang="en-US" sz="2000">
                <a:latin typeface="Consolas" panose="020B0609020204030204" pitchFamily="49" charset="0"/>
              </a:rPr>
              <a:t> write(y, tmp+10)  and  </a:t>
            </a:r>
            <a:r>
              <a:rPr lang="en-US" sz="2000">
                <a:solidFill>
                  <a:schemeClr val="accent1"/>
                </a:solidFill>
                <a:latin typeface="Consolas" panose="020B0609020204030204" pitchFamily="49" charset="0"/>
              </a:rPr>
              <a:t>T2.2</a:t>
            </a:r>
            <a:r>
              <a:rPr lang="en-US" sz="2000">
                <a:latin typeface="Consolas" panose="020B0609020204030204" pitchFamily="49" charset="0"/>
              </a:rPr>
              <a:t> write(y,30) on y</a:t>
            </a:r>
            <a:endParaRPr lang="en-US" sz="2000">
              <a:latin typeface="Consolas" panose="020B0609020204030204" pitchFamily="49" charset="0"/>
            </a:endParaRPr>
          </a:p>
        </p:txBody>
      </p:sp>
      <p:sp>
        <p:nvSpPr>
          <p:cNvPr id="10" name="Content Placeholder 5"/>
          <p:cNvSpPr txBox="1"/>
          <p:nvPr/>
        </p:nvSpPr>
        <p:spPr>
          <a:xfrm>
            <a:off x="5652120" y="141872"/>
            <a:ext cx="2232248" cy="246680"/>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600" b="1" err="1">
                <a:latin typeface="Consolas" panose="020B0609020204030204" pitchFamily="49" charset="0"/>
                <a:ea typeface="MS PGothic" panose="020B0600070205080204" pitchFamily="34" charset="-128"/>
              </a:rPr>
              <a:t>Init</a:t>
            </a:r>
            <a:r>
              <a:rPr lang="en-US" altLang="zh-CN" sz="1600" b="1">
                <a:latin typeface="Consolas" panose="020B0609020204030204" pitchFamily="49" charset="0"/>
                <a:ea typeface="MS PGothic" panose="020B0600070205080204" pitchFamily="34" charset="-128"/>
              </a:rPr>
              <a:t>: x=0, y=0</a:t>
            </a:r>
            <a:endParaRPr lang="en-US" sz="1800">
              <a:latin typeface="Consolas" panose="020B0609020204030204" pitchFamily="49" charset="0"/>
            </a:endParaRPr>
          </a:p>
        </p:txBody>
      </p:sp>
      <p:sp>
        <p:nvSpPr>
          <p:cNvPr id="2" name="矩形 1"/>
          <p:cNvSpPr/>
          <p:nvPr/>
        </p:nvSpPr>
        <p:spPr>
          <a:xfrm>
            <a:off x="0" y="855114"/>
            <a:ext cx="944489" cy="369332"/>
          </a:xfrm>
          <a:prstGeom prst="rect">
            <a:avLst/>
          </a:prstGeom>
        </p:spPr>
        <p:txBody>
          <a:bodyPr wrap="none">
            <a:spAutoFit/>
          </a:bodyPr>
          <a:lstStyle/>
          <a:p>
            <a:r>
              <a:rPr lang="en-US" altLang="zh-CN">
                <a:latin typeface="Consolas" panose="020B0609020204030204" pitchFamily="49" charset="0"/>
              </a:rPr>
              <a:t> </a:t>
            </a:r>
            <a:r>
              <a:rPr lang="en-US" altLang="zh-CN">
                <a:solidFill>
                  <a:schemeClr val="accent2"/>
                </a:solidFill>
                <a:latin typeface="Consolas" panose="020B0609020204030204" pitchFamily="49" charset="0"/>
              </a:rPr>
              <a:t>T1.1</a:t>
            </a:r>
            <a:r>
              <a:rPr lang="en-US" altLang="zh-CN">
                <a:latin typeface="Consolas" panose="020B0609020204030204" pitchFamily="49" charset="0"/>
              </a:rPr>
              <a:t> </a:t>
            </a:r>
            <a:endParaRPr lang="zh-CN" altLang="en-US"/>
          </a:p>
        </p:txBody>
      </p:sp>
      <p:sp>
        <p:nvSpPr>
          <p:cNvPr id="11" name="矩形 10"/>
          <p:cNvSpPr/>
          <p:nvPr/>
        </p:nvSpPr>
        <p:spPr>
          <a:xfrm>
            <a:off x="0" y="1199816"/>
            <a:ext cx="944489" cy="369332"/>
          </a:xfrm>
          <a:prstGeom prst="rect">
            <a:avLst/>
          </a:prstGeom>
        </p:spPr>
        <p:txBody>
          <a:bodyPr wrap="none">
            <a:spAutoFit/>
          </a:bodyPr>
          <a:lstStyle/>
          <a:p>
            <a:r>
              <a:rPr lang="en-US" altLang="zh-CN">
                <a:latin typeface="Consolas" panose="020B0609020204030204" pitchFamily="49" charset="0"/>
              </a:rPr>
              <a:t> </a:t>
            </a:r>
            <a:r>
              <a:rPr lang="en-US" altLang="zh-CN">
                <a:solidFill>
                  <a:schemeClr val="accent2"/>
                </a:solidFill>
                <a:latin typeface="Consolas" panose="020B0609020204030204" pitchFamily="49" charset="0"/>
              </a:rPr>
              <a:t>T1.2</a:t>
            </a:r>
            <a:r>
              <a:rPr lang="en-US" altLang="zh-CN">
                <a:latin typeface="Consolas" panose="020B0609020204030204" pitchFamily="49" charset="0"/>
              </a:rPr>
              <a:t> </a:t>
            </a:r>
            <a:endParaRPr lang="zh-CN" altLang="en-US"/>
          </a:p>
        </p:txBody>
      </p:sp>
      <p:sp>
        <p:nvSpPr>
          <p:cNvPr id="12" name="矩形 11"/>
          <p:cNvSpPr/>
          <p:nvPr/>
        </p:nvSpPr>
        <p:spPr>
          <a:xfrm>
            <a:off x="0" y="1544375"/>
            <a:ext cx="944489" cy="369332"/>
          </a:xfrm>
          <a:prstGeom prst="rect">
            <a:avLst/>
          </a:prstGeom>
        </p:spPr>
        <p:txBody>
          <a:bodyPr wrap="none">
            <a:spAutoFit/>
          </a:bodyPr>
          <a:lstStyle/>
          <a:p>
            <a:r>
              <a:rPr lang="en-US" altLang="zh-CN">
                <a:latin typeface="Consolas" panose="020B0609020204030204" pitchFamily="49" charset="0"/>
              </a:rPr>
              <a:t> </a:t>
            </a:r>
            <a:r>
              <a:rPr lang="en-US" altLang="zh-CN">
                <a:solidFill>
                  <a:schemeClr val="accent2"/>
                </a:solidFill>
                <a:latin typeface="Consolas" panose="020B0609020204030204" pitchFamily="49" charset="0"/>
              </a:rPr>
              <a:t>T1.3</a:t>
            </a:r>
            <a:r>
              <a:rPr lang="en-US" altLang="zh-CN">
                <a:latin typeface="Consolas" panose="020B0609020204030204" pitchFamily="49" charset="0"/>
              </a:rPr>
              <a:t> </a:t>
            </a:r>
            <a:endParaRPr lang="zh-CN" altLang="en-US"/>
          </a:p>
        </p:txBody>
      </p:sp>
      <p:sp>
        <p:nvSpPr>
          <p:cNvPr id="13" name="矩形 12"/>
          <p:cNvSpPr/>
          <p:nvPr/>
        </p:nvSpPr>
        <p:spPr>
          <a:xfrm>
            <a:off x="2592288" y="855114"/>
            <a:ext cx="944489" cy="369332"/>
          </a:xfrm>
          <a:prstGeom prst="rect">
            <a:avLst/>
          </a:prstGeom>
        </p:spPr>
        <p:txBody>
          <a:bodyPr wrap="none">
            <a:spAutoFit/>
          </a:bodyPr>
          <a:lstStyle/>
          <a:p>
            <a:r>
              <a:rPr lang="en-US" altLang="zh-CN">
                <a:latin typeface="Consolas" panose="020B0609020204030204" pitchFamily="49" charset="0"/>
              </a:rPr>
              <a:t> </a:t>
            </a:r>
            <a:r>
              <a:rPr lang="en-US" altLang="zh-CN">
                <a:solidFill>
                  <a:schemeClr val="accent1"/>
                </a:solidFill>
                <a:latin typeface="Consolas" panose="020B0609020204030204" pitchFamily="49" charset="0"/>
                <a:ea typeface="楷体" panose="02010609060101010101" charset="-122"/>
                <a:cs typeface="Myriad Pro Light SemiCond"/>
              </a:rPr>
              <a:t>T2.1 </a:t>
            </a:r>
            <a:endParaRPr lang="zh-CN" altLang="en-US">
              <a:solidFill>
                <a:schemeClr val="accent1"/>
              </a:solidFill>
              <a:latin typeface="Consolas" panose="020B0609020204030204" pitchFamily="49" charset="0"/>
              <a:ea typeface="楷体" panose="02010609060101010101" charset="-122"/>
              <a:cs typeface="Myriad Pro Light SemiCond"/>
            </a:endParaRPr>
          </a:p>
        </p:txBody>
      </p:sp>
      <p:sp>
        <p:nvSpPr>
          <p:cNvPr id="14" name="矩形 13"/>
          <p:cNvSpPr/>
          <p:nvPr/>
        </p:nvSpPr>
        <p:spPr>
          <a:xfrm>
            <a:off x="2592288" y="1199816"/>
            <a:ext cx="944489" cy="369332"/>
          </a:xfrm>
          <a:prstGeom prst="rect">
            <a:avLst/>
          </a:prstGeom>
        </p:spPr>
        <p:txBody>
          <a:bodyPr wrap="none">
            <a:spAutoFit/>
          </a:bodyPr>
          <a:lstStyle/>
          <a:p>
            <a:r>
              <a:rPr lang="en-US" altLang="zh-CN">
                <a:latin typeface="Consolas" panose="020B0609020204030204" pitchFamily="49" charset="0"/>
              </a:rPr>
              <a:t> </a:t>
            </a:r>
            <a:r>
              <a:rPr lang="en-US" altLang="zh-CN">
                <a:solidFill>
                  <a:schemeClr val="accent1"/>
                </a:solidFill>
                <a:latin typeface="Consolas" panose="020B0609020204030204" pitchFamily="49" charset="0"/>
                <a:ea typeface="楷体" panose="02010609060101010101" charset="-122"/>
                <a:cs typeface="Myriad Pro Light SemiCond"/>
              </a:rPr>
              <a:t>T2.2 </a:t>
            </a:r>
            <a:endParaRPr lang="zh-CN" altLang="en-US">
              <a:solidFill>
                <a:schemeClr val="accent1"/>
              </a:solidFill>
              <a:latin typeface="Consolas" panose="020B0609020204030204" pitchFamily="49" charset="0"/>
              <a:ea typeface="楷体" panose="02010609060101010101" charset="-122"/>
              <a:cs typeface="Myriad Pro Light SemiCon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Conflict Graph</a:t>
            </a:r>
            <a:endParaRPr kumimoji="1" lang="zh-CN" altLang="en-US"/>
          </a:p>
        </p:txBody>
      </p:sp>
      <p:sp>
        <p:nvSpPr>
          <p:cNvPr id="3" name="内容占位符 2"/>
          <p:cNvSpPr>
            <a:spLocks noGrp="1"/>
          </p:cNvSpPr>
          <p:nvPr>
            <p:ph idx="1"/>
          </p:nvPr>
        </p:nvSpPr>
        <p:spPr/>
        <p:txBody>
          <a:bodyPr/>
          <a:lstStyle/>
          <a:p>
            <a:r>
              <a:rPr kumimoji="1" lang="en-GB" altLang="zh-CN" dirty="0"/>
              <a:t>Conflict Graph</a:t>
            </a:r>
            <a:endParaRPr kumimoji="1" lang="en-GB" altLang="zh-CN" dirty="0"/>
          </a:p>
          <a:p>
            <a:pPr lvl="1"/>
            <a:r>
              <a:rPr kumimoji="1" lang="en-GB" altLang="zh-CN" dirty="0">
                <a:solidFill>
                  <a:srgbClr val="FF0000"/>
                </a:solidFill>
              </a:rPr>
              <a:t>Nodes are transactions</a:t>
            </a:r>
            <a:r>
              <a:rPr kumimoji="1" lang="en-GB" altLang="zh-CN" dirty="0"/>
              <a:t>, edges are </a:t>
            </a:r>
            <a:r>
              <a:rPr kumimoji="1" lang="en-GB" altLang="zh-CN" dirty="0">
                <a:solidFill>
                  <a:srgbClr val="FF0000"/>
                </a:solidFill>
              </a:rPr>
              <a:t>directed</a:t>
            </a:r>
            <a:endParaRPr kumimoji="1" lang="en-GB" altLang="zh-CN" dirty="0">
              <a:solidFill>
                <a:srgbClr val="FF0000"/>
              </a:solidFill>
            </a:endParaRPr>
          </a:p>
          <a:p>
            <a:pPr lvl="1"/>
            <a:r>
              <a:rPr kumimoji="1" lang="en-GB" altLang="zh-CN" dirty="0"/>
              <a:t>Edge between </a:t>
            </a:r>
            <a:r>
              <a:rPr kumimoji="1" lang="en-GB" altLang="zh-CN" dirty="0" err="1"/>
              <a:t>T</a:t>
            </a:r>
            <a:r>
              <a:rPr kumimoji="1" lang="en-GB" altLang="zh-CN" baseline="-25000" dirty="0" err="1"/>
              <a:t>i</a:t>
            </a:r>
            <a:r>
              <a:rPr kumimoji="1" lang="en-GB" altLang="zh-CN" dirty="0"/>
              <a:t> and </a:t>
            </a:r>
            <a:r>
              <a:rPr kumimoji="1" lang="en-GB" altLang="zh-CN" dirty="0" err="1"/>
              <a:t>T</a:t>
            </a:r>
            <a:r>
              <a:rPr kumimoji="1" lang="en-GB" altLang="zh-CN" baseline="-25000" dirty="0" err="1"/>
              <a:t>j</a:t>
            </a:r>
            <a:r>
              <a:rPr kumimoji="1" lang="en-GB" altLang="zh-CN" dirty="0"/>
              <a:t> if and only if:</a:t>
            </a:r>
            <a:endParaRPr kumimoji="1" lang="en-GB" altLang="zh-CN" dirty="0"/>
          </a:p>
          <a:p>
            <a:pPr marL="1257300" lvl="2" indent="-342900">
              <a:buFont typeface="+mj-lt"/>
              <a:buAutoNum type="arabicPeriod"/>
            </a:pPr>
            <a:r>
              <a:rPr kumimoji="1" lang="en-GB" altLang="zh-CN" dirty="0" err="1"/>
              <a:t>T</a:t>
            </a:r>
            <a:r>
              <a:rPr kumimoji="1" lang="en-GB" altLang="zh-CN" baseline="-25000" dirty="0" err="1"/>
              <a:t>i</a:t>
            </a:r>
            <a:r>
              <a:rPr kumimoji="1" lang="en-GB" altLang="zh-CN" dirty="0"/>
              <a:t> and </a:t>
            </a:r>
            <a:r>
              <a:rPr kumimoji="1" lang="en-GB" altLang="zh-CN" dirty="0" err="1"/>
              <a:t>T</a:t>
            </a:r>
            <a:r>
              <a:rPr kumimoji="1" lang="en-GB" altLang="zh-CN" baseline="-25000" dirty="0" err="1"/>
              <a:t>j</a:t>
            </a:r>
            <a:r>
              <a:rPr kumimoji="1" lang="en-GB" altLang="zh-CN" dirty="0"/>
              <a:t> have a conflict between them, and</a:t>
            </a:r>
            <a:endParaRPr kumimoji="1" lang="en-GB" altLang="zh-CN" dirty="0"/>
          </a:p>
          <a:p>
            <a:pPr marL="1257300" lvl="2" indent="-342900">
              <a:buFont typeface="+mj-lt"/>
              <a:buAutoNum type="arabicPeriod"/>
            </a:pPr>
            <a:r>
              <a:rPr kumimoji="1" lang="en-GB" altLang="zh-CN" dirty="0"/>
              <a:t>the first step in the conflict occurs in </a:t>
            </a:r>
            <a:r>
              <a:rPr kumimoji="1" lang="en-GB" altLang="zh-CN" dirty="0" err="1"/>
              <a:t>T</a:t>
            </a:r>
            <a:r>
              <a:rPr kumimoji="1" lang="en-GB" altLang="zh-CN" baseline="-25000" dirty="0" err="1"/>
              <a:t>i</a:t>
            </a:r>
            <a:endParaRPr kumimoji="1" lang="en-GB" altLang="zh-CN" baseline="-25000" dirty="0"/>
          </a:p>
          <a:p>
            <a:r>
              <a:rPr kumimoji="1" lang="en-GB" altLang="zh-CN" dirty="0"/>
              <a:t>A schedule is conflict serializable </a:t>
            </a:r>
            <a:r>
              <a:rPr kumimoji="1" lang="en-GB" altLang="zh-CN" dirty="0">
                <a:solidFill>
                  <a:srgbClr val="FF0000"/>
                </a:solidFill>
              </a:rPr>
              <a:t>if and only if</a:t>
            </a:r>
            <a:r>
              <a:rPr kumimoji="1" lang="en-GB" altLang="zh-CN" dirty="0"/>
              <a:t>:</a:t>
            </a:r>
            <a:endParaRPr kumimoji="1" lang="en-GB" altLang="zh-CN" dirty="0"/>
          </a:p>
          <a:p>
            <a:pPr lvl="1"/>
            <a:r>
              <a:rPr kumimoji="1" lang="en-GB" altLang="zh-CN" dirty="0"/>
              <a:t>It has an </a:t>
            </a:r>
            <a:r>
              <a:rPr kumimoji="1" lang="en-GB" altLang="zh-CN" b="1" dirty="0">
                <a:solidFill>
                  <a:srgbClr val="C00000"/>
                </a:solidFill>
              </a:rPr>
              <a:t>acyclic</a:t>
            </a:r>
            <a:r>
              <a:rPr kumimoji="1" lang="en-GB" altLang="zh-CN" dirty="0"/>
              <a:t> conflict graph</a:t>
            </a:r>
            <a:r>
              <a:rPr kumimoji="1" lang="en-US" altLang="en-GB" dirty="0"/>
              <a:t>(</a:t>
            </a:r>
            <a:r>
              <a:rPr kumimoji="1" lang="zh-CN" altLang="en-US" dirty="0"/>
              <a:t>只有</a:t>
            </a:r>
            <a:r>
              <a:rPr kumimoji="1" lang="en-US" altLang="zh-CN" dirty="0"/>
              <a:t>conflict graph</a:t>
            </a:r>
            <a:r>
              <a:rPr kumimoji="1" lang="zh-CN" altLang="en-US" dirty="0"/>
              <a:t>为一个无环图</a:t>
            </a:r>
            <a:r>
              <a:rPr kumimoji="1" lang="en-US" altLang="zh-CN" dirty="0"/>
              <a:t>,</a:t>
            </a:r>
            <a:r>
              <a:rPr kumimoji="1" lang="zh-CN" altLang="en-US" dirty="0"/>
              <a:t>才能说明满足</a:t>
            </a:r>
            <a:r>
              <a:rPr kumimoji="1" lang="en-US" altLang="zh-CN" dirty="0"/>
              <a:t>conflict serializability</a:t>
            </a:r>
            <a:r>
              <a:rPr kumimoji="1" lang="en-US" altLang="en-GB" dirty="0"/>
              <a:t>)</a:t>
            </a:r>
            <a:endParaRPr kumimoji="1" lang="en-GB"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Font typeface="Arial" panose="020B0604020202020204" pitchFamily="34" charset="0"/>
              <a:buNone/>
            </a:pPr>
            <a:r>
              <a:rPr lang="en-US" sz="1800" b="1">
                <a:solidFill>
                  <a:schemeClr val="accent2"/>
                </a:solidFill>
                <a:latin typeface="Consolas" panose="020B0609020204030204" pitchFamily="49" charset="0"/>
              </a:rPr>
              <a:t>T1</a:t>
            </a:r>
            <a:endParaRPr lang="en-US" sz="1800" b="1">
              <a:solidFill>
                <a:schemeClr val="accent2"/>
              </a:solidFill>
              <a:latin typeface="Consolas" panose="020B0609020204030204" pitchFamily="49" charset="0"/>
            </a:endParaRPr>
          </a:p>
          <a:p>
            <a:pPr marL="0" indent="0">
              <a:lnSpc>
                <a:spcPct val="60000"/>
              </a:lnSpc>
              <a:buFont typeface="Arial" panose="020B0604020202020204" pitchFamily="34" charset="0"/>
              <a:buNone/>
            </a:pPr>
            <a:r>
              <a:rPr lang="en-US" sz="1800" b="1">
                <a:latin typeface="Consolas" panose="020B0609020204030204" pitchFamily="49" charset="0"/>
              </a:rPr>
              <a:t>begin</a:t>
            </a:r>
            <a:endParaRPr lang="en-US" sz="1800" b="1">
              <a:latin typeface="Consolas" panose="020B0609020204030204" pitchFamily="49" charset="0"/>
            </a:endParaRPr>
          </a:p>
          <a:p>
            <a:pPr marL="0" indent="0">
              <a:lnSpc>
                <a:spcPct val="60000"/>
              </a:lnSpc>
              <a:buFont typeface="Arial" panose="020B0604020202020204" pitchFamily="34" charset="0"/>
              <a:buNone/>
            </a:pPr>
            <a:r>
              <a:rPr lang="en-US" sz="1800">
                <a:latin typeface="Consolas" panose="020B0609020204030204" pitchFamily="49" charset="0"/>
              </a:rPr>
              <a:t>read(x)</a:t>
            </a:r>
            <a:endParaRPr lang="en-US" sz="1800">
              <a:latin typeface="Consolas" panose="020B0609020204030204" pitchFamily="49" charset="0"/>
            </a:endParaRPr>
          </a:p>
          <a:p>
            <a:pPr marL="0" indent="0">
              <a:lnSpc>
                <a:spcPct val="60000"/>
              </a:lnSpc>
              <a:buFont typeface="Arial" panose="020B0604020202020204" pitchFamily="34" charset="0"/>
              <a:buNone/>
            </a:pPr>
            <a:r>
              <a:rPr lang="en-US" sz="1800" err="1">
                <a:latin typeface="Consolas" panose="020B0609020204030204" pitchFamily="49" charset="0"/>
              </a:rPr>
              <a:t>tmp</a:t>
            </a:r>
            <a:r>
              <a:rPr lang="en-US" sz="1800">
                <a:latin typeface="Consolas" panose="020B0609020204030204" pitchFamily="49" charset="0"/>
              </a:rPr>
              <a:t> = read(y)</a:t>
            </a:r>
            <a:endParaRPr lang="en-US" sz="1800">
              <a:latin typeface="Consolas" panose="020B0609020204030204" pitchFamily="49" charset="0"/>
            </a:endParaRPr>
          </a:p>
          <a:p>
            <a:pPr marL="0" indent="0">
              <a:lnSpc>
                <a:spcPct val="60000"/>
              </a:lnSpc>
              <a:buFont typeface="Arial" panose="020B0604020202020204" pitchFamily="34" charset="0"/>
              <a:buNone/>
            </a:pPr>
            <a:r>
              <a:rPr lang="en-US" sz="1800">
                <a:latin typeface="Consolas" panose="020B0609020204030204" pitchFamily="49" charset="0"/>
              </a:rPr>
              <a:t>write(y, tmp+10)</a:t>
            </a:r>
            <a:endParaRPr lang="en-US" sz="1800">
              <a:latin typeface="Consolas" panose="020B0609020204030204" pitchFamily="49" charset="0"/>
            </a:endParaRPr>
          </a:p>
          <a:p>
            <a:pPr marL="0" indent="0">
              <a:lnSpc>
                <a:spcPct val="60000"/>
              </a:lnSpc>
              <a:buFont typeface="Arial" panose="020B0604020202020204" pitchFamily="34" charset="0"/>
              <a:buNone/>
            </a:pPr>
            <a:r>
              <a:rPr lang="en-US" sz="1800" b="1">
                <a:latin typeface="Consolas" panose="020B0609020204030204" pitchFamily="49" charset="0"/>
              </a:rPr>
              <a:t>commit</a:t>
            </a:r>
            <a:endParaRPr lang="en-US" sz="1800" b="1">
              <a:latin typeface="Consolas" panose="020B0609020204030204" pitchFamily="49" charset="0"/>
            </a:endParaRPr>
          </a:p>
        </p:txBody>
      </p:sp>
      <p:sp>
        <p:nvSpPr>
          <p:cNvPr id="5" name="Content Placeholder 5"/>
          <p:cNvSpPr txBox="1"/>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sz="1800" b="1">
                <a:solidFill>
                  <a:schemeClr val="accent1"/>
                </a:solidFill>
                <a:latin typeface="Consolas" panose="020B0609020204030204" pitchFamily="49" charset="0"/>
              </a:rPr>
              <a:t>T2</a:t>
            </a:r>
            <a:endParaRPr lang="en-US" sz="1800" b="1">
              <a:solidFill>
                <a:schemeClr val="accent1"/>
              </a:solidFill>
              <a:latin typeface="Consolas" panose="020B0609020204030204" pitchFamily="49" charset="0"/>
            </a:endParaRPr>
          </a:p>
          <a:p>
            <a:pPr marL="0" indent="0">
              <a:lnSpc>
                <a:spcPct val="60000"/>
              </a:lnSpc>
              <a:buNone/>
            </a:pPr>
            <a:r>
              <a:rPr lang="en-US" sz="1800" b="1">
                <a:latin typeface="Consolas" panose="020B0609020204030204" pitchFamily="49" charset="0"/>
              </a:rPr>
              <a:t>begin</a:t>
            </a:r>
            <a:endParaRPr lang="en-US" sz="1800" b="1">
              <a:latin typeface="Consolas" panose="020B0609020204030204" pitchFamily="49" charset="0"/>
            </a:endParaRPr>
          </a:p>
          <a:p>
            <a:pPr marL="0" indent="0">
              <a:lnSpc>
                <a:spcPct val="60000"/>
              </a:lnSpc>
              <a:buNone/>
            </a:pPr>
            <a:r>
              <a:rPr lang="en-US" sz="1800">
                <a:latin typeface="Consolas" panose="020B0609020204030204" pitchFamily="49" charset="0"/>
              </a:rPr>
              <a:t>write(x, 20)</a:t>
            </a:r>
            <a:endParaRPr lang="en-US" sz="1800">
              <a:latin typeface="Consolas" panose="020B0609020204030204" pitchFamily="49" charset="0"/>
            </a:endParaRPr>
          </a:p>
          <a:p>
            <a:pPr marL="0" indent="0">
              <a:lnSpc>
                <a:spcPct val="60000"/>
              </a:lnSpc>
              <a:buNone/>
            </a:pPr>
            <a:r>
              <a:rPr lang="en-US" sz="1800">
                <a:latin typeface="Consolas" panose="020B0609020204030204" pitchFamily="49" charset="0"/>
              </a:rPr>
              <a:t>write(y, 30)</a:t>
            </a:r>
            <a:endParaRPr lang="en-US" sz="1800">
              <a:latin typeface="Consolas" panose="020B0609020204030204" pitchFamily="49" charset="0"/>
            </a:endParaRPr>
          </a:p>
          <a:p>
            <a:pPr marL="0" indent="0">
              <a:lnSpc>
                <a:spcPct val="60000"/>
              </a:lnSpc>
              <a:buNone/>
            </a:pPr>
            <a:r>
              <a:rPr lang="en-US" sz="1800" b="1">
                <a:latin typeface="Consolas" panose="020B0609020204030204" pitchFamily="49" charset="0"/>
              </a:rPr>
              <a:t>commit</a:t>
            </a:r>
            <a:endParaRPr lang="en-US" sz="1800" b="1">
              <a:latin typeface="Consolas" panose="020B0609020204030204" pitchFamily="49" charset="0"/>
            </a:endParaRPr>
          </a:p>
        </p:txBody>
      </p:sp>
      <p:sp>
        <p:nvSpPr>
          <p:cNvPr id="6" name="Content Placeholder 5"/>
          <p:cNvSpPr txBox="1"/>
          <p:nvPr/>
        </p:nvSpPr>
        <p:spPr>
          <a:xfrm>
            <a:off x="5652120" y="446197"/>
            <a:ext cx="3491880" cy="1187167"/>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sz="1600" b="1">
                <a:latin typeface="Consolas" panose="020B0609020204030204" pitchFamily="49" charset="0"/>
                <a:ea typeface="MS PGothic" panose="020B0600070205080204" pitchFamily="34" charset="-128"/>
              </a:rPr>
              <a:t>Possible sequential schedules</a:t>
            </a:r>
            <a:endParaRPr lang="en-US" sz="1600" b="1">
              <a:latin typeface="Consolas" panose="020B0609020204030204" pitchFamily="49" charset="0"/>
              <a:ea typeface="MS PGothic" panose="020B0600070205080204" pitchFamily="34" charset="-128"/>
            </a:endParaRPr>
          </a:p>
          <a:p>
            <a:pPr marL="0" indent="0">
              <a:lnSpc>
                <a:spcPct val="60000"/>
              </a:lnSpc>
              <a:buNone/>
            </a:pPr>
            <a:r>
              <a:rPr lang="en-US" sz="1800">
                <a:latin typeface="Consolas" panose="020B0609020204030204" pitchFamily="49" charset="0"/>
              </a:rPr>
              <a:t>T1 -&gt; T2: x=20, y=30</a:t>
            </a:r>
            <a:endParaRPr lang="en-US" sz="1800">
              <a:latin typeface="Consolas" panose="020B0609020204030204" pitchFamily="49" charset="0"/>
            </a:endParaRPr>
          </a:p>
          <a:p>
            <a:pPr marL="0" indent="0">
              <a:lnSpc>
                <a:spcPct val="60000"/>
              </a:lnSpc>
              <a:buNone/>
            </a:pPr>
            <a:r>
              <a:rPr lang="en-US" sz="1800">
                <a:latin typeface="Consolas" panose="020B0609020204030204" pitchFamily="49" charset="0"/>
              </a:rPr>
              <a:t>T2 -&gt; T1: x=20, y=40</a:t>
            </a:r>
            <a:endParaRPr lang="en-US" sz="1800">
              <a:latin typeface="Consolas" panose="020B0609020204030204" pitchFamily="49" charset="0"/>
            </a:endParaRP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5"/>
          <p:cNvSpPr txBox="1"/>
          <p:nvPr/>
        </p:nvSpPr>
        <p:spPr>
          <a:xfrm>
            <a:off x="971600" y="2929508"/>
            <a:ext cx="7200800" cy="2376264"/>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800" b="1">
                <a:latin typeface="等线" panose="02010600030101010101" charset="-122"/>
                <a:ea typeface="MS PGothic" panose="020B0600070205080204" pitchFamily="34" charset="-128"/>
              </a:rPr>
              <a:t>Conflicts</a:t>
            </a:r>
            <a:endParaRPr lang="en-US" sz="2400" b="1">
              <a:latin typeface="等线" panose="02010600030101010101" charset="-122"/>
              <a:ea typeface="MS PGothic" panose="020B0600070205080204" pitchFamily="34" charset="-128"/>
            </a:endParaRPr>
          </a:p>
          <a:p>
            <a:pPr marL="0" indent="0">
              <a:lnSpc>
                <a:spcPct val="60000"/>
              </a:lnSpc>
              <a:buNone/>
            </a:pPr>
            <a:r>
              <a:rPr lang="en-US" sz="2000">
                <a:latin typeface="Consolas" panose="020B0609020204030204" pitchFamily="49" charset="0"/>
              </a:rPr>
              <a:t>         </a:t>
            </a:r>
            <a:r>
              <a:rPr lang="en-US" sz="2000">
                <a:solidFill>
                  <a:schemeClr val="accent2"/>
                </a:solidFill>
                <a:latin typeface="Consolas" panose="020B0609020204030204" pitchFamily="49" charset="0"/>
              </a:rPr>
              <a:t>T1.1</a:t>
            </a:r>
            <a:r>
              <a:rPr lang="en-US" sz="2000">
                <a:latin typeface="Consolas" panose="020B0609020204030204" pitchFamily="49" charset="0"/>
              </a:rPr>
              <a:t> read(x)   -&gt;  </a:t>
            </a:r>
            <a:r>
              <a:rPr lang="en-US" sz="2000">
                <a:solidFill>
                  <a:schemeClr val="accent1"/>
                </a:solidFill>
                <a:latin typeface="Consolas" panose="020B0609020204030204" pitchFamily="49" charset="0"/>
              </a:rPr>
              <a:t>T2.1</a:t>
            </a:r>
            <a:r>
              <a:rPr lang="en-US" sz="2000">
                <a:latin typeface="Consolas" panose="020B0609020204030204" pitchFamily="49" charset="0"/>
              </a:rPr>
              <a:t> write(x,20)</a:t>
            </a:r>
            <a:endParaRPr lang="en-US" sz="2000">
              <a:latin typeface="Consolas" panose="020B0609020204030204" pitchFamily="49" charset="0"/>
            </a:endParaRPr>
          </a:p>
          <a:p>
            <a:pPr marL="0" indent="0">
              <a:lnSpc>
                <a:spcPct val="60000"/>
              </a:lnSpc>
              <a:buNone/>
            </a:pPr>
            <a:r>
              <a:rPr lang="en-US" sz="2000">
                <a:latin typeface="Consolas" panose="020B0609020204030204" pitchFamily="49" charset="0"/>
              </a:rPr>
              <a:t>   </a:t>
            </a:r>
            <a:r>
              <a:rPr lang="en-US" sz="2000">
                <a:solidFill>
                  <a:schemeClr val="accent2"/>
                </a:solidFill>
                <a:latin typeface="Consolas" panose="020B0609020204030204" pitchFamily="49" charset="0"/>
              </a:rPr>
              <a:t>T1.2</a:t>
            </a:r>
            <a:r>
              <a:rPr lang="en-US" sz="2000">
                <a:latin typeface="Consolas" panose="020B0609020204030204" pitchFamily="49" charset="0"/>
              </a:rPr>
              <a:t> </a:t>
            </a:r>
            <a:r>
              <a:rPr lang="en-US" sz="2000" err="1">
                <a:latin typeface="Consolas" panose="020B0609020204030204" pitchFamily="49" charset="0"/>
              </a:rPr>
              <a:t>tmp</a:t>
            </a:r>
            <a:r>
              <a:rPr lang="en-US" sz="2000">
                <a:latin typeface="Consolas" panose="020B0609020204030204" pitchFamily="49" charset="0"/>
              </a:rPr>
              <a:t> = read(y)   -&gt;  </a:t>
            </a:r>
            <a:r>
              <a:rPr lang="en-US" sz="2000">
                <a:solidFill>
                  <a:schemeClr val="accent1"/>
                </a:solidFill>
                <a:latin typeface="Consolas" panose="020B0609020204030204" pitchFamily="49" charset="0"/>
              </a:rPr>
              <a:t>T2.2</a:t>
            </a:r>
            <a:r>
              <a:rPr lang="en-US" sz="2000">
                <a:latin typeface="Consolas" panose="020B0609020204030204" pitchFamily="49" charset="0"/>
              </a:rPr>
              <a:t> write(y,30)</a:t>
            </a:r>
            <a:endParaRPr lang="en-US" sz="2000">
              <a:latin typeface="Consolas" panose="020B0609020204030204" pitchFamily="49" charset="0"/>
            </a:endParaRPr>
          </a:p>
          <a:p>
            <a:pPr marL="0" indent="0">
              <a:lnSpc>
                <a:spcPct val="60000"/>
              </a:lnSpc>
              <a:buNone/>
            </a:pPr>
            <a:r>
              <a:rPr lang="en-US" sz="2000">
                <a:solidFill>
                  <a:schemeClr val="accent2"/>
                </a:solidFill>
                <a:latin typeface="Consolas" panose="020B0609020204030204" pitchFamily="49" charset="0"/>
              </a:rPr>
              <a:t>T1.3</a:t>
            </a:r>
            <a:r>
              <a:rPr lang="en-US" sz="2000">
                <a:latin typeface="Consolas" panose="020B0609020204030204" pitchFamily="49" charset="0"/>
              </a:rPr>
              <a:t> write(y, tmp+10)   -&gt;  </a:t>
            </a:r>
            <a:r>
              <a:rPr lang="en-US" sz="2000">
                <a:solidFill>
                  <a:schemeClr val="accent1"/>
                </a:solidFill>
                <a:latin typeface="Consolas" panose="020B0609020204030204" pitchFamily="49" charset="0"/>
              </a:rPr>
              <a:t>T2.2</a:t>
            </a:r>
            <a:r>
              <a:rPr lang="en-US" sz="2000">
                <a:latin typeface="Consolas" panose="020B0609020204030204" pitchFamily="49" charset="0"/>
              </a:rPr>
              <a:t> write(y,30)</a:t>
            </a:r>
            <a:endParaRPr lang="en-US" sz="2000">
              <a:latin typeface="Consolas" panose="020B0609020204030204" pitchFamily="49" charset="0"/>
            </a:endParaRPr>
          </a:p>
          <a:p>
            <a:pPr marL="0" indent="0">
              <a:lnSpc>
                <a:spcPct val="60000"/>
              </a:lnSpc>
              <a:buNone/>
            </a:pPr>
            <a:endParaRPr lang="en-US" sz="2000">
              <a:latin typeface="Consolas" panose="020B0609020204030204" pitchFamily="49" charset="0"/>
            </a:endParaRPr>
          </a:p>
          <a:p>
            <a:pPr marL="0" indent="0" algn="ctr">
              <a:lnSpc>
                <a:spcPct val="60000"/>
              </a:lnSpc>
              <a:buNone/>
            </a:pPr>
            <a:r>
              <a:rPr lang="en-US" sz="2000">
                <a:latin typeface="Consolas" panose="020B0609020204030204" pitchFamily="49" charset="0"/>
              </a:rPr>
              <a:t>(T1 -&gt; T2)</a:t>
            </a:r>
            <a:endParaRPr lang="en-US" sz="2000">
              <a:latin typeface="Consolas" panose="020B0609020204030204"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Font typeface="Arial" panose="020B0604020202020204" pitchFamily="34" charset="0"/>
              <a:buNone/>
            </a:pPr>
            <a:r>
              <a:rPr lang="en-US" sz="1800" b="1">
                <a:solidFill>
                  <a:schemeClr val="accent2"/>
                </a:solidFill>
                <a:latin typeface="Consolas" panose="020B0609020204030204" pitchFamily="49" charset="0"/>
              </a:rPr>
              <a:t>T1</a:t>
            </a:r>
            <a:endParaRPr lang="en-US" sz="1800" b="1">
              <a:solidFill>
                <a:schemeClr val="accent2"/>
              </a:solidFill>
              <a:latin typeface="Consolas" panose="020B0609020204030204" pitchFamily="49" charset="0"/>
            </a:endParaRPr>
          </a:p>
          <a:p>
            <a:pPr marL="0" indent="0">
              <a:lnSpc>
                <a:spcPct val="60000"/>
              </a:lnSpc>
              <a:buFont typeface="Arial" panose="020B0604020202020204" pitchFamily="34" charset="0"/>
              <a:buNone/>
            </a:pPr>
            <a:r>
              <a:rPr lang="en-US" sz="1800" b="1">
                <a:latin typeface="Consolas" panose="020B0609020204030204" pitchFamily="49" charset="0"/>
              </a:rPr>
              <a:t>begin</a:t>
            </a:r>
            <a:endParaRPr lang="en-US" sz="1800" b="1">
              <a:latin typeface="Consolas" panose="020B0609020204030204" pitchFamily="49" charset="0"/>
            </a:endParaRPr>
          </a:p>
          <a:p>
            <a:pPr marL="0" indent="0">
              <a:lnSpc>
                <a:spcPct val="60000"/>
              </a:lnSpc>
              <a:buFont typeface="Arial" panose="020B0604020202020204" pitchFamily="34" charset="0"/>
              <a:buNone/>
            </a:pPr>
            <a:r>
              <a:rPr lang="en-US" sz="1800">
                <a:latin typeface="Consolas" panose="020B0609020204030204" pitchFamily="49" charset="0"/>
              </a:rPr>
              <a:t>read(x)</a:t>
            </a:r>
            <a:endParaRPr lang="en-US" sz="1800">
              <a:latin typeface="Consolas" panose="020B0609020204030204" pitchFamily="49" charset="0"/>
            </a:endParaRPr>
          </a:p>
          <a:p>
            <a:pPr marL="0" indent="0">
              <a:lnSpc>
                <a:spcPct val="60000"/>
              </a:lnSpc>
              <a:buFont typeface="Arial" panose="020B0604020202020204" pitchFamily="34" charset="0"/>
              <a:buNone/>
            </a:pPr>
            <a:r>
              <a:rPr lang="en-US" sz="1800" err="1">
                <a:latin typeface="Consolas" panose="020B0609020204030204" pitchFamily="49" charset="0"/>
              </a:rPr>
              <a:t>tmp</a:t>
            </a:r>
            <a:r>
              <a:rPr lang="en-US" sz="1800">
                <a:latin typeface="Consolas" panose="020B0609020204030204" pitchFamily="49" charset="0"/>
              </a:rPr>
              <a:t> = read(y)</a:t>
            </a:r>
            <a:endParaRPr lang="en-US" sz="1800">
              <a:latin typeface="Consolas" panose="020B0609020204030204" pitchFamily="49" charset="0"/>
            </a:endParaRPr>
          </a:p>
          <a:p>
            <a:pPr marL="0" indent="0">
              <a:lnSpc>
                <a:spcPct val="60000"/>
              </a:lnSpc>
              <a:buFont typeface="Arial" panose="020B0604020202020204" pitchFamily="34" charset="0"/>
              <a:buNone/>
            </a:pPr>
            <a:r>
              <a:rPr lang="en-US" sz="1800">
                <a:latin typeface="Consolas" panose="020B0609020204030204" pitchFamily="49" charset="0"/>
              </a:rPr>
              <a:t>write(y, tmp+10)</a:t>
            </a:r>
            <a:endParaRPr lang="en-US" sz="1800">
              <a:latin typeface="Consolas" panose="020B0609020204030204" pitchFamily="49" charset="0"/>
            </a:endParaRPr>
          </a:p>
          <a:p>
            <a:pPr marL="0" indent="0">
              <a:lnSpc>
                <a:spcPct val="60000"/>
              </a:lnSpc>
              <a:buFont typeface="Arial" panose="020B0604020202020204" pitchFamily="34" charset="0"/>
              <a:buNone/>
            </a:pPr>
            <a:r>
              <a:rPr lang="en-US" sz="1800" b="1">
                <a:latin typeface="Consolas" panose="020B0609020204030204" pitchFamily="49" charset="0"/>
              </a:rPr>
              <a:t>commit</a:t>
            </a:r>
            <a:endParaRPr lang="en-US" sz="1800" b="1">
              <a:latin typeface="Consolas" panose="020B0609020204030204" pitchFamily="49" charset="0"/>
            </a:endParaRPr>
          </a:p>
        </p:txBody>
      </p:sp>
      <p:sp>
        <p:nvSpPr>
          <p:cNvPr id="5" name="Content Placeholder 5"/>
          <p:cNvSpPr txBox="1"/>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sz="1800" b="1">
                <a:solidFill>
                  <a:schemeClr val="accent1"/>
                </a:solidFill>
                <a:latin typeface="Consolas" panose="020B0609020204030204" pitchFamily="49" charset="0"/>
              </a:rPr>
              <a:t>T2</a:t>
            </a:r>
            <a:endParaRPr lang="en-US" sz="1800" b="1">
              <a:solidFill>
                <a:schemeClr val="accent1"/>
              </a:solidFill>
              <a:latin typeface="Consolas" panose="020B0609020204030204" pitchFamily="49" charset="0"/>
            </a:endParaRPr>
          </a:p>
          <a:p>
            <a:pPr marL="0" indent="0">
              <a:lnSpc>
                <a:spcPct val="60000"/>
              </a:lnSpc>
              <a:buNone/>
            </a:pPr>
            <a:r>
              <a:rPr lang="en-US" sz="1800" b="1">
                <a:latin typeface="Consolas" panose="020B0609020204030204" pitchFamily="49" charset="0"/>
              </a:rPr>
              <a:t>begin</a:t>
            </a:r>
            <a:endParaRPr lang="en-US" sz="1800" b="1">
              <a:latin typeface="Consolas" panose="020B0609020204030204" pitchFamily="49" charset="0"/>
            </a:endParaRPr>
          </a:p>
          <a:p>
            <a:pPr marL="0" indent="0">
              <a:lnSpc>
                <a:spcPct val="60000"/>
              </a:lnSpc>
              <a:buNone/>
            </a:pPr>
            <a:r>
              <a:rPr lang="en-US" sz="1800">
                <a:latin typeface="Consolas" panose="020B0609020204030204" pitchFamily="49" charset="0"/>
              </a:rPr>
              <a:t>write(x, 20)</a:t>
            </a:r>
            <a:endParaRPr lang="en-US" sz="1800">
              <a:latin typeface="Consolas" panose="020B0609020204030204" pitchFamily="49" charset="0"/>
            </a:endParaRPr>
          </a:p>
          <a:p>
            <a:pPr marL="0" indent="0">
              <a:lnSpc>
                <a:spcPct val="60000"/>
              </a:lnSpc>
              <a:buNone/>
            </a:pPr>
            <a:r>
              <a:rPr lang="en-US" sz="1800">
                <a:latin typeface="Consolas" panose="020B0609020204030204" pitchFamily="49" charset="0"/>
              </a:rPr>
              <a:t>write(y, 30)</a:t>
            </a:r>
            <a:endParaRPr lang="en-US" sz="1800">
              <a:latin typeface="Consolas" panose="020B0609020204030204" pitchFamily="49" charset="0"/>
            </a:endParaRPr>
          </a:p>
          <a:p>
            <a:pPr marL="0" indent="0">
              <a:lnSpc>
                <a:spcPct val="60000"/>
              </a:lnSpc>
              <a:buNone/>
            </a:pPr>
            <a:r>
              <a:rPr lang="en-US" sz="1800" b="1">
                <a:latin typeface="Consolas" panose="020B0609020204030204" pitchFamily="49" charset="0"/>
              </a:rPr>
              <a:t>commit</a:t>
            </a:r>
            <a:endParaRPr lang="en-US" sz="1800" b="1">
              <a:latin typeface="Consolas" panose="020B0609020204030204" pitchFamily="49" charset="0"/>
            </a:endParaRPr>
          </a:p>
        </p:txBody>
      </p:sp>
      <p:sp>
        <p:nvSpPr>
          <p:cNvPr id="6" name="Content Placeholder 5"/>
          <p:cNvSpPr txBox="1"/>
          <p:nvPr/>
        </p:nvSpPr>
        <p:spPr>
          <a:xfrm>
            <a:off x="5652120" y="446197"/>
            <a:ext cx="3456384" cy="1187167"/>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sz="1600" b="1">
                <a:latin typeface="Consolas" panose="020B0609020204030204" pitchFamily="49" charset="0"/>
                <a:ea typeface="MS PGothic" panose="020B0600070205080204" pitchFamily="34" charset="-128"/>
              </a:rPr>
              <a:t>Possible sequential schedules</a:t>
            </a:r>
            <a:endParaRPr lang="en-US" sz="1600" b="1">
              <a:latin typeface="Consolas" panose="020B0609020204030204" pitchFamily="49" charset="0"/>
              <a:ea typeface="MS PGothic" panose="020B0600070205080204" pitchFamily="34" charset="-128"/>
            </a:endParaRPr>
          </a:p>
          <a:p>
            <a:pPr marL="0" indent="0">
              <a:lnSpc>
                <a:spcPct val="60000"/>
              </a:lnSpc>
              <a:buNone/>
            </a:pPr>
            <a:r>
              <a:rPr lang="en-US" sz="1800">
                <a:latin typeface="Consolas" panose="020B0609020204030204" pitchFamily="49" charset="0"/>
              </a:rPr>
              <a:t>T1 -&gt; T2: x=20, y=30</a:t>
            </a:r>
            <a:endParaRPr lang="en-US" sz="1800">
              <a:latin typeface="Consolas" panose="020B0609020204030204" pitchFamily="49" charset="0"/>
            </a:endParaRPr>
          </a:p>
          <a:p>
            <a:pPr marL="0" indent="0">
              <a:lnSpc>
                <a:spcPct val="60000"/>
              </a:lnSpc>
              <a:buNone/>
            </a:pPr>
            <a:r>
              <a:rPr lang="en-US" sz="1800">
                <a:latin typeface="Consolas" panose="020B0609020204030204" pitchFamily="49" charset="0"/>
              </a:rPr>
              <a:t>T2 -&gt; T1: x=20, y=40</a:t>
            </a:r>
            <a:endParaRPr lang="en-US" sz="1800">
              <a:latin typeface="Consolas" panose="020B0609020204030204" pitchFamily="49" charset="0"/>
            </a:endParaRP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5"/>
          <p:cNvSpPr txBox="1"/>
          <p:nvPr/>
        </p:nvSpPr>
        <p:spPr>
          <a:xfrm>
            <a:off x="971600" y="2929508"/>
            <a:ext cx="7200800" cy="2376264"/>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800" b="1">
                <a:latin typeface="等线" panose="02010600030101010101" charset="-122"/>
                <a:ea typeface="MS PGothic" panose="020B0600070205080204" pitchFamily="34" charset="-128"/>
              </a:rPr>
              <a:t>Conflicts</a:t>
            </a:r>
            <a:endParaRPr lang="en-US" sz="2400" b="1">
              <a:latin typeface="等线" panose="02010600030101010101" charset="-122"/>
              <a:ea typeface="MS PGothic" panose="020B0600070205080204" pitchFamily="34" charset="-128"/>
            </a:endParaRPr>
          </a:p>
          <a:p>
            <a:pPr marL="0" indent="0">
              <a:lnSpc>
                <a:spcPct val="60000"/>
              </a:lnSpc>
              <a:buNone/>
            </a:pPr>
            <a:r>
              <a:rPr lang="en-US" altLang="zh-CN" sz="2000">
                <a:solidFill>
                  <a:schemeClr val="accent1"/>
                </a:solidFill>
                <a:latin typeface="Consolas" panose="020B0609020204030204" pitchFamily="49" charset="0"/>
              </a:rPr>
              <a:t>     T2.1</a:t>
            </a:r>
            <a:r>
              <a:rPr lang="en-US" altLang="zh-CN" sz="2000">
                <a:latin typeface="Consolas" panose="020B0609020204030204" pitchFamily="49" charset="0"/>
              </a:rPr>
              <a:t> write(x,20)</a:t>
            </a:r>
            <a:r>
              <a:rPr lang="en-US" sz="2000">
                <a:latin typeface="Consolas" panose="020B0609020204030204" pitchFamily="49" charset="0"/>
              </a:rPr>
              <a:t>   -&gt;  </a:t>
            </a:r>
            <a:r>
              <a:rPr lang="en-US" sz="2000">
                <a:solidFill>
                  <a:schemeClr val="accent2"/>
                </a:solidFill>
                <a:latin typeface="Consolas" panose="020B0609020204030204" pitchFamily="49" charset="0"/>
              </a:rPr>
              <a:t>T1.1</a:t>
            </a:r>
            <a:r>
              <a:rPr lang="en-US" sz="2000">
                <a:latin typeface="Consolas" panose="020B0609020204030204" pitchFamily="49" charset="0"/>
              </a:rPr>
              <a:t> read(x)</a:t>
            </a:r>
            <a:endParaRPr lang="en-US" sz="2000">
              <a:latin typeface="Consolas" panose="020B0609020204030204" pitchFamily="49" charset="0"/>
            </a:endParaRPr>
          </a:p>
          <a:p>
            <a:pPr marL="0" indent="0">
              <a:lnSpc>
                <a:spcPct val="60000"/>
              </a:lnSpc>
              <a:buNone/>
            </a:pPr>
            <a:r>
              <a:rPr lang="en-US" sz="2000">
                <a:latin typeface="Consolas" panose="020B0609020204030204" pitchFamily="49" charset="0"/>
              </a:rPr>
              <a:t>     </a:t>
            </a:r>
            <a:r>
              <a:rPr lang="en-US" altLang="zh-CN" sz="2000">
                <a:solidFill>
                  <a:schemeClr val="accent1"/>
                </a:solidFill>
                <a:latin typeface="Consolas" panose="020B0609020204030204" pitchFamily="49" charset="0"/>
              </a:rPr>
              <a:t>T2.2</a:t>
            </a:r>
            <a:r>
              <a:rPr lang="en-US" altLang="zh-CN" sz="2000">
                <a:latin typeface="Consolas" panose="020B0609020204030204" pitchFamily="49" charset="0"/>
              </a:rPr>
              <a:t> write(y,30)   </a:t>
            </a:r>
            <a:r>
              <a:rPr lang="en-US" sz="2000">
                <a:latin typeface="Consolas" panose="020B0609020204030204" pitchFamily="49" charset="0"/>
              </a:rPr>
              <a:t>-&gt;  </a:t>
            </a:r>
            <a:r>
              <a:rPr lang="en-US" altLang="zh-CN" sz="2000">
                <a:solidFill>
                  <a:schemeClr val="accent2"/>
                </a:solidFill>
                <a:latin typeface="Consolas" panose="020B0609020204030204" pitchFamily="49" charset="0"/>
              </a:rPr>
              <a:t>T1.2</a:t>
            </a:r>
            <a:r>
              <a:rPr lang="en-US" altLang="zh-CN" sz="2000">
                <a:latin typeface="Consolas" panose="020B0609020204030204" pitchFamily="49" charset="0"/>
              </a:rPr>
              <a:t> </a:t>
            </a:r>
            <a:r>
              <a:rPr lang="en-US" altLang="zh-CN" sz="2000" err="1">
                <a:latin typeface="Consolas" panose="020B0609020204030204" pitchFamily="49" charset="0"/>
              </a:rPr>
              <a:t>tmp</a:t>
            </a:r>
            <a:r>
              <a:rPr lang="en-US" altLang="zh-CN" sz="2000">
                <a:latin typeface="Consolas" panose="020B0609020204030204" pitchFamily="49" charset="0"/>
              </a:rPr>
              <a:t> = read(y)</a:t>
            </a:r>
            <a:endParaRPr lang="en-US" sz="2000">
              <a:latin typeface="Consolas" panose="020B0609020204030204" pitchFamily="49" charset="0"/>
            </a:endParaRPr>
          </a:p>
          <a:p>
            <a:pPr marL="0" indent="0">
              <a:lnSpc>
                <a:spcPct val="60000"/>
              </a:lnSpc>
              <a:buNone/>
            </a:pPr>
            <a:r>
              <a:rPr lang="en-US" altLang="zh-CN" sz="2000">
                <a:solidFill>
                  <a:schemeClr val="accent1"/>
                </a:solidFill>
                <a:latin typeface="Consolas" panose="020B0609020204030204" pitchFamily="49" charset="0"/>
              </a:rPr>
              <a:t>     T2.2</a:t>
            </a:r>
            <a:r>
              <a:rPr lang="en-US" altLang="zh-CN" sz="2000">
                <a:latin typeface="Consolas" panose="020B0609020204030204" pitchFamily="49" charset="0"/>
              </a:rPr>
              <a:t> write(y,30)   </a:t>
            </a:r>
            <a:r>
              <a:rPr lang="en-US" sz="2000">
                <a:latin typeface="Consolas" panose="020B0609020204030204" pitchFamily="49" charset="0"/>
              </a:rPr>
              <a:t>-&gt;  </a:t>
            </a:r>
            <a:r>
              <a:rPr lang="en-US" altLang="zh-CN" sz="2000">
                <a:solidFill>
                  <a:schemeClr val="accent2"/>
                </a:solidFill>
                <a:latin typeface="Consolas" panose="020B0609020204030204" pitchFamily="49" charset="0"/>
              </a:rPr>
              <a:t>T1.3</a:t>
            </a:r>
            <a:r>
              <a:rPr lang="en-US" altLang="zh-CN" sz="2000">
                <a:latin typeface="Consolas" panose="020B0609020204030204" pitchFamily="49" charset="0"/>
              </a:rPr>
              <a:t> write(y, tmp+10)</a:t>
            </a:r>
            <a:endParaRPr lang="en-US" sz="2000">
              <a:latin typeface="Consolas" panose="020B0609020204030204" pitchFamily="49" charset="0"/>
            </a:endParaRPr>
          </a:p>
          <a:p>
            <a:pPr marL="0" indent="0">
              <a:lnSpc>
                <a:spcPct val="60000"/>
              </a:lnSpc>
              <a:buNone/>
            </a:pPr>
            <a:endParaRPr lang="en-US" sz="2000">
              <a:latin typeface="Consolas" panose="020B0609020204030204" pitchFamily="49" charset="0"/>
            </a:endParaRPr>
          </a:p>
          <a:p>
            <a:pPr marL="0" indent="0" algn="ctr">
              <a:lnSpc>
                <a:spcPct val="60000"/>
              </a:lnSpc>
              <a:buNone/>
            </a:pPr>
            <a:r>
              <a:rPr lang="en-US" sz="2000">
                <a:latin typeface="Consolas" panose="020B0609020204030204" pitchFamily="49" charset="0"/>
              </a:rPr>
              <a:t>(T2 -&gt; T1)</a:t>
            </a:r>
            <a:endParaRPr lang="en-US" sz="2000">
              <a:latin typeface="Consolas" panose="020B0609020204030204" pitchFamily="49"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p:nvPr/>
        </p:nvSpPr>
        <p:spPr>
          <a:xfrm>
            <a:off x="251520" y="409228"/>
            <a:ext cx="2952328" cy="1584176"/>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400" b="1">
                <a:latin typeface="等线" panose="02010600030101010101" charset="-122"/>
                <a:ea typeface="MS PGothic" panose="020B0600070205080204" pitchFamily="34" charset="-128"/>
              </a:rPr>
              <a:t>Conflicts</a:t>
            </a:r>
            <a:endParaRPr lang="en-US" sz="2000" b="1">
              <a:latin typeface="等线" panose="02010600030101010101" charset="-122"/>
              <a:ea typeface="MS PGothic" panose="020B0600070205080204" pitchFamily="34" charset="-128"/>
            </a:endParaRPr>
          </a:p>
          <a:p>
            <a:pPr marL="0" indent="0">
              <a:lnSpc>
                <a:spcPct val="60000"/>
              </a:lnSpc>
              <a:buNone/>
            </a:pPr>
            <a:r>
              <a:rPr lang="en-US" altLang="zh-CN" sz="2000">
                <a:solidFill>
                  <a:schemeClr val="accent1"/>
                </a:solidFill>
                <a:latin typeface="Consolas" panose="020B0609020204030204" pitchFamily="49" charset="0"/>
              </a:rPr>
              <a:t>     T2.1</a:t>
            </a:r>
            <a:r>
              <a:rPr lang="en-US" altLang="zh-CN" sz="2000">
                <a:latin typeface="Consolas" panose="020B0609020204030204" pitchFamily="49" charset="0"/>
              </a:rPr>
              <a:t>,</a:t>
            </a:r>
            <a:r>
              <a:rPr lang="en-US" sz="2000">
                <a:latin typeface="Consolas" panose="020B0609020204030204" pitchFamily="49" charset="0"/>
              </a:rPr>
              <a:t> </a:t>
            </a:r>
            <a:r>
              <a:rPr lang="en-US" sz="2000">
                <a:solidFill>
                  <a:schemeClr val="accent2"/>
                </a:solidFill>
                <a:latin typeface="Consolas" panose="020B0609020204030204" pitchFamily="49" charset="0"/>
              </a:rPr>
              <a:t>T1.1</a:t>
            </a:r>
            <a:endParaRPr lang="en-US" sz="2000">
              <a:latin typeface="Consolas" panose="020B0609020204030204" pitchFamily="49" charset="0"/>
            </a:endParaRPr>
          </a:p>
          <a:p>
            <a:pPr marL="0" indent="0">
              <a:lnSpc>
                <a:spcPct val="60000"/>
              </a:lnSpc>
              <a:buNone/>
            </a:pPr>
            <a:r>
              <a:rPr lang="en-US" sz="2000">
                <a:latin typeface="Consolas" panose="020B0609020204030204" pitchFamily="49" charset="0"/>
              </a:rPr>
              <a:t>     </a:t>
            </a:r>
            <a:r>
              <a:rPr lang="en-US" altLang="zh-CN" sz="2000">
                <a:solidFill>
                  <a:schemeClr val="accent1"/>
                </a:solidFill>
                <a:latin typeface="Consolas" panose="020B0609020204030204" pitchFamily="49" charset="0"/>
              </a:rPr>
              <a:t>T2.2</a:t>
            </a:r>
            <a:r>
              <a:rPr lang="en-US" altLang="zh-CN" sz="2000">
                <a:latin typeface="Consolas" panose="020B0609020204030204" pitchFamily="49" charset="0"/>
              </a:rPr>
              <a:t>, </a:t>
            </a:r>
            <a:r>
              <a:rPr lang="en-US" altLang="zh-CN" sz="2000">
                <a:solidFill>
                  <a:schemeClr val="accent2"/>
                </a:solidFill>
                <a:latin typeface="Consolas" panose="020B0609020204030204" pitchFamily="49" charset="0"/>
              </a:rPr>
              <a:t>T1.2</a:t>
            </a:r>
            <a:endParaRPr lang="en-US" sz="2000">
              <a:latin typeface="Consolas" panose="020B0609020204030204" pitchFamily="49" charset="0"/>
            </a:endParaRPr>
          </a:p>
          <a:p>
            <a:pPr marL="0" indent="0">
              <a:lnSpc>
                <a:spcPct val="60000"/>
              </a:lnSpc>
              <a:buNone/>
            </a:pPr>
            <a:r>
              <a:rPr lang="en-US" altLang="zh-CN" sz="2000">
                <a:solidFill>
                  <a:schemeClr val="accent1"/>
                </a:solidFill>
                <a:latin typeface="Consolas" panose="020B0609020204030204" pitchFamily="49" charset="0"/>
              </a:rPr>
              <a:t>     T2.2</a:t>
            </a:r>
            <a:r>
              <a:rPr lang="en-US" sz="2000">
                <a:latin typeface="Consolas" panose="020B0609020204030204" pitchFamily="49" charset="0"/>
              </a:rPr>
              <a:t>, </a:t>
            </a:r>
            <a:r>
              <a:rPr lang="en-US" altLang="zh-CN" sz="2000">
                <a:solidFill>
                  <a:schemeClr val="accent2"/>
                </a:solidFill>
                <a:latin typeface="Consolas" panose="020B0609020204030204" pitchFamily="49" charset="0"/>
              </a:rPr>
              <a:t>T1.3</a:t>
            </a:r>
            <a:endParaRPr lang="en-US" sz="2000">
              <a:latin typeface="Consolas" panose="020B0609020204030204" pitchFamily="49" charset="0"/>
            </a:endParaRPr>
          </a:p>
        </p:txBody>
      </p:sp>
      <p:sp>
        <p:nvSpPr>
          <p:cNvPr id="5" name="Content Placeholder 5"/>
          <p:cNvSpPr txBox="1"/>
          <p:nvPr/>
        </p:nvSpPr>
        <p:spPr>
          <a:xfrm>
            <a:off x="2915816" y="409228"/>
            <a:ext cx="6120680" cy="1584176"/>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400" b="1">
                <a:latin typeface="等线" panose="02010600030101010101" charset="-122"/>
                <a:ea typeface="MS PGothic" panose="020B0600070205080204" pitchFamily="34" charset="-128"/>
              </a:rPr>
              <a:t>Conflict order for sequential schedules</a:t>
            </a:r>
            <a:endParaRPr lang="en-US" sz="2000" b="1">
              <a:latin typeface="等线" panose="02010600030101010101" charset="-122"/>
              <a:ea typeface="MS PGothic" panose="020B0600070205080204" pitchFamily="34" charset="-128"/>
            </a:endParaRPr>
          </a:p>
          <a:p>
            <a:pPr marL="0" indent="0">
              <a:lnSpc>
                <a:spcPct val="60000"/>
              </a:lnSpc>
              <a:buNone/>
            </a:pPr>
            <a:r>
              <a:rPr lang="en-US" altLang="zh-CN" sz="2000">
                <a:solidFill>
                  <a:schemeClr val="accent1"/>
                </a:solidFill>
                <a:latin typeface="Consolas" panose="020B0609020204030204" pitchFamily="49" charset="0"/>
              </a:rPr>
              <a:t>     </a:t>
            </a:r>
            <a:r>
              <a:rPr lang="en-US" altLang="zh-CN" sz="2000">
                <a:solidFill>
                  <a:schemeClr val="accent2"/>
                </a:solidFill>
                <a:latin typeface="Consolas" panose="020B0609020204030204" pitchFamily="49" charset="0"/>
              </a:rPr>
              <a:t>T1.1</a:t>
            </a:r>
            <a:r>
              <a:rPr lang="en-US" altLang="zh-CN" sz="2000">
                <a:solidFill>
                  <a:schemeClr val="accent1"/>
                </a:solidFill>
                <a:latin typeface="Consolas" panose="020B0609020204030204" pitchFamily="49" charset="0"/>
              </a:rPr>
              <a:t> </a:t>
            </a:r>
            <a:r>
              <a:rPr lang="en-US" altLang="zh-CN" sz="2000">
                <a:latin typeface="Consolas" panose="020B0609020204030204" pitchFamily="49" charset="0"/>
              </a:rPr>
              <a:t>-&gt;</a:t>
            </a:r>
            <a:r>
              <a:rPr lang="en-US" altLang="zh-CN" sz="2000">
                <a:solidFill>
                  <a:schemeClr val="accent1"/>
                </a:solidFill>
                <a:latin typeface="Consolas" panose="020B0609020204030204" pitchFamily="49" charset="0"/>
              </a:rPr>
              <a:t> T2.1        </a:t>
            </a:r>
            <a:r>
              <a:rPr lang="en-US" altLang="zh-CN" sz="2000" err="1">
                <a:solidFill>
                  <a:schemeClr val="accent1"/>
                </a:solidFill>
                <a:latin typeface="Consolas" panose="020B0609020204030204" pitchFamily="49" charset="0"/>
              </a:rPr>
              <a:t>T2.1</a:t>
            </a:r>
            <a:r>
              <a:rPr lang="en-US" altLang="zh-CN" sz="2000">
                <a:latin typeface="Consolas" panose="020B0609020204030204" pitchFamily="49" charset="0"/>
              </a:rPr>
              <a:t> -&gt;</a:t>
            </a:r>
            <a:r>
              <a:rPr lang="en-US" sz="2000">
                <a:latin typeface="Consolas" panose="020B0609020204030204" pitchFamily="49" charset="0"/>
              </a:rPr>
              <a:t> </a:t>
            </a:r>
            <a:r>
              <a:rPr lang="en-US" sz="2000">
                <a:solidFill>
                  <a:schemeClr val="accent2"/>
                </a:solidFill>
                <a:latin typeface="Consolas" panose="020B0609020204030204" pitchFamily="49" charset="0"/>
              </a:rPr>
              <a:t>T1.1</a:t>
            </a:r>
            <a:endParaRPr lang="en-US" sz="2000">
              <a:latin typeface="Consolas" panose="020B0609020204030204" pitchFamily="49" charset="0"/>
            </a:endParaRPr>
          </a:p>
          <a:p>
            <a:pPr marL="0" indent="0">
              <a:lnSpc>
                <a:spcPct val="60000"/>
              </a:lnSpc>
              <a:buNone/>
            </a:pPr>
            <a:r>
              <a:rPr lang="en-US" sz="2000">
                <a:latin typeface="Consolas" panose="020B0609020204030204" pitchFamily="49" charset="0"/>
              </a:rPr>
              <a:t>     </a:t>
            </a:r>
            <a:r>
              <a:rPr lang="en-US" sz="2000">
                <a:solidFill>
                  <a:schemeClr val="accent2"/>
                </a:solidFill>
                <a:latin typeface="Consolas" panose="020B0609020204030204" pitchFamily="49" charset="0"/>
              </a:rPr>
              <a:t>T1.2</a:t>
            </a:r>
            <a:r>
              <a:rPr lang="en-US" sz="2000">
                <a:latin typeface="Consolas" panose="020B0609020204030204" pitchFamily="49" charset="0"/>
              </a:rPr>
              <a:t> -&gt; </a:t>
            </a:r>
            <a:r>
              <a:rPr lang="en-US" sz="2000">
                <a:solidFill>
                  <a:schemeClr val="accent1"/>
                </a:solidFill>
                <a:latin typeface="Consolas" panose="020B0609020204030204" pitchFamily="49" charset="0"/>
              </a:rPr>
              <a:t>T2.2</a:t>
            </a:r>
            <a:r>
              <a:rPr lang="en-US" sz="2000">
                <a:latin typeface="Consolas" panose="020B0609020204030204" pitchFamily="49" charset="0"/>
              </a:rPr>
              <a:t>   or   </a:t>
            </a:r>
            <a:r>
              <a:rPr lang="en-US" altLang="zh-CN" sz="2000">
                <a:solidFill>
                  <a:schemeClr val="accent1"/>
                </a:solidFill>
                <a:latin typeface="Consolas" panose="020B0609020204030204" pitchFamily="49" charset="0"/>
              </a:rPr>
              <a:t>T2.2</a:t>
            </a:r>
            <a:r>
              <a:rPr lang="en-US" altLang="zh-CN" sz="2000">
                <a:latin typeface="Consolas" panose="020B0609020204030204" pitchFamily="49" charset="0"/>
              </a:rPr>
              <a:t> -&gt; </a:t>
            </a:r>
            <a:r>
              <a:rPr lang="en-US" altLang="zh-CN" sz="2000">
                <a:solidFill>
                  <a:schemeClr val="accent2"/>
                </a:solidFill>
                <a:latin typeface="Consolas" panose="020B0609020204030204" pitchFamily="49" charset="0"/>
              </a:rPr>
              <a:t>T1.2</a:t>
            </a:r>
            <a:endParaRPr lang="en-US" sz="2000">
              <a:latin typeface="Consolas" panose="020B0609020204030204" pitchFamily="49" charset="0"/>
            </a:endParaRPr>
          </a:p>
          <a:p>
            <a:pPr marL="0" indent="0">
              <a:lnSpc>
                <a:spcPct val="60000"/>
              </a:lnSpc>
              <a:buNone/>
            </a:pPr>
            <a:r>
              <a:rPr lang="en-US" altLang="zh-CN" sz="2000">
                <a:solidFill>
                  <a:schemeClr val="accent1"/>
                </a:solidFill>
                <a:latin typeface="Consolas" panose="020B0609020204030204" pitchFamily="49" charset="0"/>
              </a:rPr>
              <a:t>     </a:t>
            </a:r>
            <a:r>
              <a:rPr lang="en-US" altLang="zh-CN" sz="2000">
                <a:solidFill>
                  <a:schemeClr val="accent2"/>
                </a:solidFill>
                <a:latin typeface="Consolas" panose="020B0609020204030204" pitchFamily="49" charset="0"/>
              </a:rPr>
              <a:t>T1.3</a:t>
            </a:r>
            <a:r>
              <a:rPr lang="en-US" altLang="zh-CN" sz="2000">
                <a:solidFill>
                  <a:schemeClr val="accent1"/>
                </a:solidFill>
                <a:latin typeface="Consolas" panose="020B0609020204030204" pitchFamily="49" charset="0"/>
              </a:rPr>
              <a:t> </a:t>
            </a:r>
            <a:r>
              <a:rPr lang="en-US" altLang="zh-CN" sz="2000">
                <a:latin typeface="Consolas" panose="020B0609020204030204" pitchFamily="49" charset="0"/>
              </a:rPr>
              <a:t>-&gt;</a:t>
            </a:r>
            <a:r>
              <a:rPr lang="en-US" altLang="zh-CN" sz="2000">
                <a:solidFill>
                  <a:schemeClr val="accent1"/>
                </a:solidFill>
                <a:latin typeface="Consolas" panose="020B0609020204030204" pitchFamily="49" charset="0"/>
              </a:rPr>
              <a:t> T2.2        </a:t>
            </a:r>
            <a:r>
              <a:rPr lang="en-US" altLang="zh-CN" sz="2000" err="1">
                <a:solidFill>
                  <a:schemeClr val="accent1"/>
                </a:solidFill>
                <a:latin typeface="Consolas" panose="020B0609020204030204" pitchFamily="49" charset="0"/>
              </a:rPr>
              <a:t>T2.2</a:t>
            </a:r>
            <a:r>
              <a:rPr lang="en-US" sz="2000">
                <a:latin typeface="Consolas" panose="020B0609020204030204" pitchFamily="49" charset="0"/>
              </a:rPr>
              <a:t> -&gt; </a:t>
            </a:r>
            <a:r>
              <a:rPr lang="en-US" altLang="zh-CN" sz="2000">
                <a:solidFill>
                  <a:schemeClr val="accent2"/>
                </a:solidFill>
                <a:latin typeface="Consolas" panose="020B0609020204030204" pitchFamily="49" charset="0"/>
              </a:rPr>
              <a:t>T1.3</a:t>
            </a:r>
            <a:endParaRPr lang="en-US" altLang="zh-CN" sz="2000">
              <a:solidFill>
                <a:schemeClr val="accent2"/>
              </a:solidFill>
              <a:latin typeface="Consolas" panose="020B0609020204030204" pitchFamily="49" charset="0"/>
            </a:endParaRPr>
          </a:p>
          <a:p>
            <a:pPr marL="0" indent="0">
              <a:lnSpc>
                <a:spcPct val="60000"/>
              </a:lnSpc>
              <a:buNone/>
            </a:pPr>
            <a:r>
              <a:rPr lang="en-US" sz="2000">
                <a:latin typeface="Consolas" panose="020B0609020204030204" pitchFamily="49" charset="0"/>
              </a:rPr>
              <a:t>      (T1 -&gt; T2)          (T2 -&gt; T1)</a:t>
            </a:r>
            <a:endParaRPr lang="en-US" sz="2000">
              <a:latin typeface="Consolas" panose="020B0609020204030204" pitchFamily="49" charset="0"/>
            </a:endParaRPr>
          </a:p>
        </p:txBody>
      </p:sp>
      <p:cxnSp>
        <p:nvCxnSpPr>
          <p:cNvPr id="6" name="直接连接符 5"/>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5"/>
          <p:cNvSpPr txBox="1"/>
          <p:nvPr/>
        </p:nvSpPr>
        <p:spPr>
          <a:xfrm>
            <a:off x="111561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a:solidFill>
                  <a:schemeClr val="accent1"/>
                </a:solidFill>
                <a:latin typeface="Consolas" panose="020B0609020204030204" pitchFamily="49" charset="0"/>
              </a:rPr>
              <a:t>T2</a:t>
            </a:r>
            <a:r>
              <a:rPr lang="en-US" sz="1800">
                <a:latin typeface="Consolas" panose="020B0609020204030204" pitchFamily="49" charset="0"/>
              </a:rPr>
              <a:t>: write(x, 20)</a:t>
            </a:r>
            <a:endParaRPr lang="en-US" sz="1800">
              <a:latin typeface="Consolas" panose="020B0609020204030204" pitchFamily="49" charset="0"/>
            </a:endParaRPr>
          </a:p>
          <a:p>
            <a:pPr marL="0" indent="0">
              <a:lnSpc>
                <a:spcPct val="60000"/>
              </a:lnSpc>
              <a:buNone/>
            </a:pPr>
            <a:r>
              <a:rPr lang="en-US" altLang="zh-CN" sz="1800" b="1">
                <a:solidFill>
                  <a:schemeClr val="accent2"/>
                </a:solidFill>
                <a:latin typeface="Consolas" panose="020B0609020204030204" pitchFamily="49" charset="0"/>
              </a:rPr>
              <a:t>T1</a:t>
            </a:r>
            <a:r>
              <a:rPr lang="en-US" sz="1800">
                <a:latin typeface="Consolas" panose="020B0609020204030204" pitchFamily="49" charset="0"/>
              </a:rPr>
              <a:t>: read(x)</a:t>
            </a:r>
            <a:endParaRPr lang="en-US" sz="1800">
              <a:latin typeface="Consolas" panose="020B0609020204030204" pitchFamily="49" charset="0"/>
            </a:endParaRPr>
          </a:p>
          <a:p>
            <a:pPr marL="0" indent="0">
              <a:lnSpc>
                <a:spcPct val="60000"/>
              </a:lnSpc>
              <a:buNone/>
            </a:pPr>
            <a:r>
              <a:rPr lang="en-US" altLang="zh-CN" sz="1800" b="1">
                <a:solidFill>
                  <a:schemeClr val="accent1"/>
                </a:solidFill>
                <a:latin typeface="Consolas" panose="020B0609020204030204" pitchFamily="49" charset="0"/>
              </a:rPr>
              <a:t>T2</a:t>
            </a:r>
            <a:r>
              <a:rPr lang="en-US" sz="1800">
                <a:latin typeface="Consolas" panose="020B0609020204030204" pitchFamily="49" charset="0"/>
              </a:rPr>
              <a:t>: write(</a:t>
            </a:r>
            <a:r>
              <a:rPr lang="en-US" altLang="zh-CN" sz="1800">
                <a:latin typeface="Consolas" panose="020B0609020204030204" pitchFamily="49" charset="0"/>
              </a:rPr>
              <a:t>y, 30)</a:t>
            </a:r>
            <a:endParaRPr lang="en-US" altLang="zh-CN" sz="1800">
              <a:latin typeface="Consolas" panose="020B0609020204030204" pitchFamily="49" charset="0"/>
            </a:endParaRPr>
          </a:p>
          <a:p>
            <a:pPr marL="0" indent="0">
              <a:lnSpc>
                <a:spcPct val="60000"/>
              </a:lnSpc>
              <a:buNone/>
            </a:pPr>
            <a:r>
              <a:rPr lang="en-US" altLang="zh-CN" sz="1800" b="1">
                <a:solidFill>
                  <a:schemeClr val="accent2"/>
                </a:solidFill>
                <a:latin typeface="Consolas" panose="020B0609020204030204" pitchFamily="49" charset="0"/>
              </a:rPr>
              <a:t>T1</a:t>
            </a:r>
            <a:r>
              <a:rPr lang="en-US" sz="1800">
                <a:latin typeface="Consolas" panose="020B0609020204030204" pitchFamily="49" charset="0"/>
              </a:rPr>
              <a:t>: </a:t>
            </a:r>
            <a:r>
              <a:rPr lang="en-US" sz="1800" err="1">
                <a:latin typeface="Consolas" panose="020B0609020204030204" pitchFamily="49" charset="0"/>
              </a:rPr>
              <a:t>tmp</a:t>
            </a:r>
            <a:r>
              <a:rPr lang="en-US" sz="1800">
                <a:latin typeface="Consolas" panose="020B0609020204030204" pitchFamily="49" charset="0"/>
              </a:rPr>
              <a:t> = read(y)</a:t>
            </a:r>
            <a:endParaRPr lang="en-US" sz="1800">
              <a:latin typeface="Consolas" panose="020B0609020204030204" pitchFamily="49" charset="0"/>
            </a:endParaRPr>
          </a:p>
          <a:p>
            <a:pPr marL="0" indent="0">
              <a:lnSpc>
                <a:spcPct val="60000"/>
              </a:lnSpc>
              <a:buNone/>
            </a:pPr>
            <a:r>
              <a:rPr lang="en-US" altLang="zh-CN" sz="1800" b="1">
                <a:solidFill>
                  <a:schemeClr val="accent2"/>
                </a:solidFill>
                <a:latin typeface="Consolas" panose="020B0609020204030204" pitchFamily="49" charset="0"/>
              </a:rPr>
              <a:t>T1</a:t>
            </a:r>
            <a:r>
              <a:rPr lang="en-US" sz="1800">
                <a:latin typeface="Consolas" panose="020B0609020204030204" pitchFamily="49" charset="0"/>
              </a:rPr>
              <a:t>: write(y, tmp+10)</a:t>
            </a:r>
            <a:endParaRPr lang="en-US" sz="1800">
              <a:latin typeface="Consolas" panose="020B0609020204030204" pitchFamily="49" charset="0"/>
            </a:endParaRPr>
          </a:p>
        </p:txBody>
      </p:sp>
      <p:sp>
        <p:nvSpPr>
          <p:cNvPr id="8" name="Content Placeholder 5"/>
          <p:cNvSpPr txBox="1"/>
          <p:nvPr/>
        </p:nvSpPr>
        <p:spPr>
          <a:xfrm>
            <a:off x="507605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a:solidFill>
                  <a:schemeClr val="accent2"/>
                </a:solidFill>
                <a:latin typeface="Consolas" panose="020B0609020204030204" pitchFamily="49" charset="0"/>
              </a:rPr>
              <a:t>T1</a:t>
            </a:r>
            <a:r>
              <a:rPr lang="en-US" altLang="zh-CN" sz="1800">
                <a:latin typeface="Consolas" panose="020B0609020204030204" pitchFamily="49" charset="0"/>
              </a:rPr>
              <a:t>: read(x)</a:t>
            </a:r>
            <a:endParaRPr lang="en-US" altLang="zh-CN" sz="1800">
              <a:latin typeface="Consolas" panose="020B0609020204030204" pitchFamily="49" charset="0"/>
            </a:endParaRPr>
          </a:p>
          <a:p>
            <a:pPr marL="0" indent="0">
              <a:lnSpc>
                <a:spcPct val="60000"/>
              </a:lnSpc>
              <a:buNone/>
            </a:pPr>
            <a:r>
              <a:rPr lang="en-US" altLang="zh-CN" sz="1800" b="1">
                <a:solidFill>
                  <a:schemeClr val="accent1"/>
                </a:solidFill>
                <a:latin typeface="Consolas" panose="020B0609020204030204" pitchFamily="49" charset="0"/>
              </a:rPr>
              <a:t>T2</a:t>
            </a:r>
            <a:r>
              <a:rPr lang="en-US" sz="1800">
                <a:latin typeface="Consolas" panose="020B0609020204030204" pitchFamily="49" charset="0"/>
              </a:rPr>
              <a:t>: write(x, 20)</a:t>
            </a:r>
            <a:endParaRPr lang="en-US" sz="1800">
              <a:latin typeface="Consolas" panose="020B0609020204030204" pitchFamily="49" charset="0"/>
            </a:endParaRPr>
          </a:p>
          <a:p>
            <a:pPr marL="0" indent="0">
              <a:lnSpc>
                <a:spcPct val="60000"/>
              </a:lnSpc>
              <a:buNone/>
            </a:pPr>
            <a:r>
              <a:rPr lang="en-US" altLang="zh-CN" sz="1800" b="1">
                <a:solidFill>
                  <a:schemeClr val="accent1"/>
                </a:solidFill>
                <a:latin typeface="Consolas" panose="020B0609020204030204" pitchFamily="49" charset="0"/>
              </a:rPr>
              <a:t>T2</a:t>
            </a:r>
            <a:r>
              <a:rPr lang="en-US" sz="1800">
                <a:latin typeface="Consolas" panose="020B0609020204030204" pitchFamily="49" charset="0"/>
              </a:rPr>
              <a:t>: write(</a:t>
            </a:r>
            <a:r>
              <a:rPr lang="en-US" altLang="zh-CN" sz="1800">
                <a:latin typeface="Consolas" panose="020B0609020204030204" pitchFamily="49" charset="0"/>
              </a:rPr>
              <a:t>y, 30)</a:t>
            </a:r>
            <a:endParaRPr lang="en-US" altLang="zh-CN" sz="1800">
              <a:latin typeface="Consolas" panose="020B0609020204030204" pitchFamily="49" charset="0"/>
            </a:endParaRPr>
          </a:p>
          <a:p>
            <a:pPr marL="0" indent="0">
              <a:lnSpc>
                <a:spcPct val="60000"/>
              </a:lnSpc>
              <a:buNone/>
            </a:pPr>
            <a:r>
              <a:rPr lang="en-US" altLang="zh-CN" sz="1800" b="1">
                <a:solidFill>
                  <a:schemeClr val="accent2"/>
                </a:solidFill>
                <a:latin typeface="Consolas" panose="020B0609020204030204" pitchFamily="49" charset="0"/>
              </a:rPr>
              <a:t>T1</a:t>
            </a:r>
            <a:r>
              <a:rPr lang="en-US" altLang="zh-CN" sz="1800">
                <a:latin typeface="Consolas" panose="020B0609020204030204" pitchFamily="49" charset="0"/>
              </a:rPr>
              <a:t>: </a:t>
            </a:r>
            <a:r>
              <a:rPr lang="en-US" altLang="zh-CN" sz="1800" err="1">
                <a:latin typeface="Consolas" panose="020B0609020204030204" pitchFamily="49" charset="0"/>
              </a:rPr>
              <a:t>tmp</a:t>
            </a:r>
            <a:r>
              <a:rPr lang="en-US" altLang="zh-CN" sz="1800">
                <a:latin typeface="Consolas" panose="020B0609020204030204" pitchFamily="49" charset="0"/>
              </a:rPr>
              <a:t> = read(y)</a:t>
            </a:r>
            <a:endParaRPr lang="en-US" altLang="zh-CN" sz="1800">
              <a:latin typeface="Consolas" panose="020B0609020204030204" pitchFamily="49" charset="0"/>
            </a:endParaRPr>
          </a:p>
          <a:p>
            <a:pPr marL="0" indent="0">
              <a:lnSpc>
                <a:spcPct val="60000"/>
              </a:lnSpc>
              <a:buNone/>
            </a:pPr>
            <a:r>
              <a:rPr lang="en-US" altLang="zh-CN" sz="1800" b="1">
                <a:solidFill>
                  <a:schemeClr val="accent2"/>
                </a:solidFill>
                <a:latin typeface="Consolas" panose="020B0609020204030204" pitchFamily="49" charset="0"/>
              </a:rPr>
              <a:t>T1</a:t>
            </a:r>
            <a:r>
              <a:rPr lang="en-US" sz="1800">
                <a:latin typeface="Consolas" panose="020B0609020204030204" pitchFamily="49" charset="0"/>
              </a:rPr>
              <a:t>: write(y, tmp+10)</a:t>
            </a:r>
            <a:endParaRPr lang="en-US" sz="1800">
              <a:latin typeface="Consolas" panose="020B0609020204030204" pitchFamily="49" charset="0"/>
            </a:endParaRPr>
          </a:p>
        </p:txBody>
      </p:sp>
      <p:sp>
        <p:nvSpPr>
          <p:cNvPr id="9" name="Content Placeholder 5"/>
          <p:cNvSpPr txBox="1"/>
          <p:nvPr/>
        </p:nvSpPr>
        <p:spPr>
          <a:xfrm>
            <a:off x="1403648" y="4561229"/>
            <a:ext cx="2016224" cy="1087814"/>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altLang="zh-CN" sz="2000">
                <a:solidFill>
                  <a:schemeClr val="accent1"/>
                </a:solidFill>
                <a:latin typeface="Consolas" panose="020B0609020204030204" pitchFamily="49" charset="0"/>
              </a:rPr>
              <a:t>T2.1</a:t>
            </a:r>
            <a:r>
              <a:rPr lang="en-US" altLang="zh-CN" sz="2000">
                <a:latin typeface="Consolas" panose="020B0609020204030204" pitchFamily="49" charset="0"/>
              </a:rPr>
              <a:t> -&gt;</a:t>
            </a:r>
            <a:r>
              <a:rPr lang="en-US" sz="2000">
                <a:latin typeface="Consolas" panose="020B0609020204030204" pitchFamily="49" charset="0"/>
              </a:rPr>
              <a:t> </a:t>
            </a:r>
            <a:r>
              <a:rPr lang="en-US" sz="2000">
                <a:solidFill>
                  <a:schemeClr val="accent2"/>
                </a:solidFill>
                <a:latin typeface="Consolas" panose="020B0609020204030204" pitchFamily="49" charset="0"/>
              </a:rPr>
              <a:t>T1.1</a:t>
            </a:r>
            <a:endParaRPr lang="en-US" sz="2000">
              <a:latin typeface="Consolas" panose="020B0609020204030204" pitchFamily="49" charset="0"/>
            </a:endParaRPr>
          </a:p>
          <a:p>
            <a:pPr marL="0" indent="0">
              <a:lnSpc>
                <a:spcPct val="60000"/>
              </a:lnSpc>
              <a:buNone/>
            </a:pPr>
            <a:r>
              <a:rPr lang="en-US" altLang="zh-CN" sz="2000">
                <a:solidFill>
                  <a:schemeClr val="accent1"/>
                </a:solidFill>
                <a:latin typeface="Consolas" panose="020B0609020204030204" pitchFamily="49" charset="0"/>
              </a:rPr>
              <a:t>T2.2</a:t>
            </a:r>
            <a:r>
              <a:rPr lang="en-US" altLang="zh-CN" sz="2000">
                <a:latin typeface="Consolas" panose="020B0609020204030204" pitchFamily="49" charset="0"/>
              </a:rPr>
              <a:t> -&gt; </a:t>
            </a:r>
            <a:r>
              <a:rPr lang="en-US" altLang="zh-CN" sz="2000">
                <a:solidFill>
                  <a:schemeClr val="accent2"/>
                </a:solidFill>
                <a:latin typeface="Consolas" panose="020B0609020204030204" pitchFamily="49" charset="0"/>
              </a:rPr>
              <a:t>T1.2</a:t>
            </a:r>
            <a:endParaRPr lang="en-US" sz="2000">
              <a:latin typeface="Consolas" panose="020B0609020204030204" pitchFamily="49" charset="0"/>
            </a:endParaRPr>
          </a:p>
          <a:p>
            <a:pPr marL="0" indent="0">
              <a:lnSpc>
                <a:spcPct val="60000"/>
              </a:lnSpc>
              <a:buNone/>
            </a:pPr>
            <a:r>
              <a:rPr lang="en-US" altLang="zh-CN" sz="2000">
                <a:solidFill>
                  <a:schemeClr val="accent1"/>
                </a:solidFill>
                <a:latin typeface="Consolas" panose="020B0609020204030204" pitchFamily="49" charset="0"/>
              </a:rPr>
              <a:t>T2.2</a:t>
            </a:r>
            <a:r>
              <a:rPr lang="en-US" sz="2000">
                <a:latin typeface="Consolas" panose="020B0609020204030204" pitchFamily="49" charset="0"/>
              </a:rPr>
              <a:t> -&gt; </a:t>
            </a:r>
            <a:r>
              <a:rPr lang="en-US" altLang="zh-CN" sz="2000">
                <a:solidFill>
                  <a:schemeClr val="accent2"/>
                </a:solidFill>
                <a:latin typeface="Consolas" panose="020B0609020204030204" pitchFamily="49" charset="0"/>
              </a:rPr>
              <a:t>T1.3</a:t>
            </a:r>
            <a:endParaRPr lang="en-US" altLang="zh-CN" sz="2000">
              <a:solidFill>
                <a:schemeClr val="accent2"/>
              </a:solidFill>
              <a:latin typeface="Consolas" panose="020B0609020204030204" pitchFamily="49" charset="0"/>
            </a:endParaRPr>
          </a:p>
        </p:txBody>
      </p:sp>
      <p:sp>
        <p:nvSpPr>
          <p:cNvPr id="10" name="Content Placeholder 5"/>
          <p:cNvSpPr txBox="1"/>
          <p:nvPr/>
        </p:nvSpPr>
        <p:spPr>
          <a:xfrm>
            <a:off x="5364088" y="4565612"/>
            <a:ext cx="2267744" cy="1083431"/>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altLang="zh-CN" sz="2000">
                <a:solidFill>
                  <a:schemeClr val="accent2"/>
                </a:solidFill>
                <a:highlight>
                  <a:srgbClr val="FFFF00"/>
                </a:highlight>
                <a:latin typeface="Consolas" panose="020B0609020204030204" pitchFamily="49" charset="0"/>
              </a:rPr>
              <a:t>T1.1</a:t>
            </a:r>
            <a:r>
              <a:rPr lang="en-US" altLang="zh-CN" sz="2000">
                <a:solidFill>
                  <a:schemeClr val="accent1"/>
                </a:solidFill>
                <a:latin typeface="Consolas" panose="020B0609020204030204" pitchFamily="49" charset="0"/>
              </a:rPr>
              <a:t> </a:t>
            </a:r>
            <a:r>
              <a:rPr lang="en-US" altLang="zh-CN" sz="2000">
                <a:latin typeface="Consolas" panose="020B0609020204030204" pitchFamily="49" charset="0"/>
              </a:rPr>
              <a:t>-&gt;</a:t>
            </a:r>
            <a:r>
              <a:rPr lang="en-US" altLang="zh-CN" sz="2000">
                <a:solidFill>
                  <a:schemeClr val="accent1"/>
                </a:solidFill>
                <a:latin typeface="Consolas" panose="020B0609020204030204" pitchFamily="49" charset="0"/>
              </a:rPr>
              <a:t> T2.1</a:t>
            </a:r>
            <a:endParaRPr lang="en-US" altLang="zh-CN" sz="2000">
              <a:solidFill>
                <a:schemeClr val="accent1"/>
              </a:solidFill>
              <a:latin typeface="Consolas" panose="020B0609020204030204" pitchFamily="49" charset="0"/>
            </a:endParaRPr>
          </a:p>
          <a:p>
            <a:pPr marL="0" indent="0">
              <a:lnSpc>
                <a:spcPct val="60000"/>
              </a:lnSpc>
              <a:buNone/>
            </a:pPr>
            <a:r>
              <a:rPr lang="en-US" altLang="zh-CN" sz="2000">
                <a:solidFill>
                  <a:schemeClr val="accent1"/>
                </a:solidFill>
                <a:latin typeface="Consolas" panose="020B0609020204030204" pitchFamily="49" charset="0"/>
              </a:rPr>
              <a:t>T2.2</a:t>
            </a:r>
            <a:r>
              <a:rPr lang="en-US" altLang="zh-CN" sz="2000">
                <a:latin typeface="Consolas" panose="020B0609020204030204" pitchFamily="49" charset="0"/>
              </a:rPr>
              <a:t> -&gt; </a:t>
            </a:r>
            <a:r>
              <a:rPr lang="en-US" altLang="zh-CN" sz="2000">
                <a:solidFill>
                  <a:schemeClr val="accent2"/>
                </a:solidFill>
                <a:highlight>
                  <a:srgbClr val="FFFF00"/>
                </a:highlight>
                <a:latin typeface="Consolas" panose="020B0609020204030204" pitchFamily="49" charset="0"/>
              </a:rPr>
              <a:t>T1.2</a:t>
            </a:r>
            <a:endParaRPr lang="en-US" altLang="zh-CN" sz="2000">
              <a:highlight>
                <a:srgbClr val="FFFF00"/>
              </a:highlight>
              <a:latin typeface="Consolas" panose="020B0609020204030204" pitchFamily="49" charset="0"/>
            </a:endParaRPr>
          </a:p>
          <a:p>
            <a:pPr marL="0" indent="0">
              <a:lnSpc>
                <a:spcPct val="60000"/>
              </a:lnSpc>
              <a:buNone/>
            </a:pPr>
            <a:r>
              <a:rPr lang="en-US" altLang="zh-CN" sz="2000">
                <a:solidFill>
                  <a:schemeClr val="accent1"/>
                </a:solidFill>
                <a:latin typeface="Consolas" panose="020B0609020204030204" pitchFamily="49" charset="0"/>
              </a:rPr>
              <a:t>T2.2</a:t>
            </a:r>
            <a:r>
              <a:rPr lang="en-US" altLang="zh-CN" sz="2000">
                <a:latin typeface="Consolas" panose="020B0609020204030204" pitchFamily="49" charset="0"/>
              </a:rPr>
              <a:t> -&gt; </a:t>
            </a:r>
            <a:r>
              <a:rPr lang="en-US" altLang="zh-CN" sz="2000">
                <a:solidFill>
                  <a:schemeClr val="accent2"/>
                </a:solidFill>
                <a:highlight>
                  <a:srgbClr val="FFFF00"/>
                </a:highlight>
                <a:latin typeface="Consolas" panose="020B0609020204030204" pitchFamily="49" charset="0"/>
              </a:rPr>
              <a:t>T1.3</a:t>
            </a:r>
            <a:endParaRPr lang="en-US" altLang="zh-CN" sz="2000">
              <a:solidFill>
                <a:schemeClr val="accent2"/>
              </a:solidFill>
              <a:highlight>
                <a:srgbClr val="FFFF00"/>
              </a:highlight>
              <a:latin typeface="Consolas" panose="020B0609020204030204" pitchFamily="49" charset="0"/>
            </a:endParaRPr>
          </a:p>
        </p:txBody>
      </p:sp>
      <p:cxnSp>
        <p:nvCxnSpPr>
          <p:cNvPr id="11" name="直接连接符 10"/>
          <p:cNvCxnSpPr/>
          <p:nvPr/>
        </p:nvCxnSpPr>
        <p:spPr>
          <a:xfrm flipH="1">
            <a:off x="5364088" y="2569468"/>
            <a:ext cx="2448272" cy="151216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364088" y="2569468"/>
            <a:ext cx="2520280" cy="158417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p:nvPr/>
        </p:nvSpPr>
        <p:spPr>
          <a:xfrm>
            <a:off x="1115616" y="2564202"/>
            <a:ext cx="2736304"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a:solidFill>
                  <a:schemeClr val="accent1"/>
                </a:solidFill>
                <a:latin typeface="Consolas" panose="020B0609020204030204" pitchFamily="49" charset="0"/>
              </a:rPr>
              <a:t>T2</a:t>
            </a:r>
            <a:r>
              <a:rPr lang="en-US" sz="1800">
                <a:latin typeface="Consolas" panose="020B0609020204030204" pitchFamily="49" charset="0"/>
              </a:rPr>
              <a:t>: write(x, 20)</a:t>
            </a:r>
            <a:endParaRPr lang="en-US" sz="1800">
              <a:latin typeface="Consolas" panose="020B0609020204030204" pitchFamily="49" charset="0"/>
            </a:endParaRPr>
          </a:p>
          <a:p>
            <a:pPr marL="0" indent="0">
              <a:lnSpc>
                <a:spcPct val="60000"/>
              </a:lnSpc>
              <a:buNone/>
            </a:pPr>
            <a:r>
              <a:rPr lang="en-US" altLang="zh-CN" sz="1800" b="1">
                <a:solidFill>
                  <a:schemeClr val="accent2"/>
                </a:solidFill>
                <a:latin typeface="Consolas" panose="020B0609020204030204" pitchFamily="49" charset="0"/>
              </a:rPr>
              <a:t>T1</a:t>
            </a:r>
            <a:r>
              <a:rPr lang="en-US" sz="1800">
                <a:latin typeface="Consolas" panose="020B0609020204030204" pitchFamily="49" charset="0"/>
              </a:rPr>
              <a:t>: read(x)</a:t>
            </a:r>
            <a:endParaRPr lang="en-US" sz="1800">
              <a:latin typeface="Consolas" panose="020B0609020204030204" pitchFamily="49" charset="0"/>
            </a:endParaRPr>
          </a:p>
          <a:p>
            <a:pPr marL="0" indent="0">
              <a:lnSpc>
                <a:spcPct val="60000"/>
              </a:lnSpc>
              <a:buNone/>
            </a:pPr>
            <a:r>
              <a:rPr lang="en-US" altLang="zh-CN" sz="1800" b="1">
                <a:solidFill>
                  <a:schemeClr val="accent1"/>
                </a:solidFill>
                <a:latin typeface="Consolas" panose="020B0609020204030204" pitchFamily="49" charset="0"/>
              </a:rPr>
              <a:t>T2</a:t>
            </a:r>
            <a:r>
              <a:rPr lang="en-US" sz="1800">
                <a:latin typeface="Consolas" panose="020B0609020204030204" pitchFamily="49" charset="0"/>
              </a:rPr>
              <a:t>: write(</a:t>
            </a:r>
            <a:r>
              <a:rPr lang="en-US" altLang="zh-CN" sz="1800">
                <a:latin typeface="Consolas" panose="020B0609020204030204" pitchFamily="49" charset="0"/>
              </a:rPr>
              <a:t>y, 30)</a:t>
            </a:r>
            <a:endParaRPr lang="en-US" altLang="zh-CN" sz="1800">
              <a:latin typeface="Consolas" panose="020B0609020204030204" pitchFamily="49" charset="0"/>
            </a:endParaRPr>
          </a:p>
          <a:p>
            <a:pPr marL="0" indent="0">
              <a:lnSpc>
                <a:spcPct val="60000"/>
              </a:lnSpc>
              <a:buNone/>
            </a:pPr>
            <a:r>
              <a:rPr lang="en-US" altLang="zh-CN" sz="1800" b="1">
                <a:solidFill>
                  <a:schemeClr val="accent2"/>
                </a:solidFill>
                <a:latin typeface="Consolas" panose="020B0609020204030204" pitchFamily="49" charset="0"/>
              </a:rPr>
              <a:t>T1</a:t>
            </a:r>
            <a:r>
              <a:rPr lang="en-US" sz="1800">
                <a:latin typeface="Consolas" panose="020B0609020204030204" pitchFamily="49" charset="0"/>
              </a:rPr>
              <a:t>: </a:t>
            </a:r>
            <a:r>
              <a:rPr lang="en-US" sz="1800" err="1">
                <a:latin typeface="Consolas" panose="020B0609020204030204" pitchFamily="49" charset="0"/>
              </a:rPr>
              <a:t>tmp</a:t>
            </a:r>
            <a:r>
              <a:rPr lang="en-US" sz="1800">
                <a:latin typeface="Consolas" panose="020B0609020204030204" pitchFamily="49" charset="0"/>
              </a:rPr>
              <a:t> = read(y)</a:t>
            </a:r>
            <a:endParaRPr lang="en-US" sz="1800">
              <a:latin typeface="Consolas" panose="020B0609020204030204" pitchFamily="49" charset="0"/>
            </a:endParaRPr>
          </a:p>
          <a:p>
            <a:pPr marL="0" indent="0">
              <a:lnSpc>
                <a:spcPct val="60000"/>
              </a:lnSpc>
              <a:buNone/>
            </a:pPr>
            <a:r>
              <a:rPr lang="en-US" altLang="zh-CN" sz="1800" b="1">
                <a:solidFill>
                  <a:schemeClr val="accent2"/>
                </a:solidFill>
                <a:latin typeface="Consolas" panose="020B0609020204030204" pitchFamily="49" charset="0"/>
              </a:rPr>
              <a:t>T1</a:t>
            </a:r>
            <a:r>
              <a:rPr lang="en-US" sz="1800">
                <a:latin typeface="Consolas" panose="020B0609020204030204" pitchFamily="49" charset="0"/>
              </a:rPr>
              <a:t>: write(y, tmp+10)</a:t>
            </a:r>
            <a:endParaRPr lang="en-US" sz="1800">
              <a:latin typeface="Consolas" panose="020B0609020204030204" pitchFamily="49" charset="0"/>
            </a:endParaRPr>
          </a:p>
          <a:p>
            <a:pPr marL="0" indent="0">
              <a:lnSpc>
                <a:spcPct val="60000"/>
              </a:lnSpc>
              <a:buNone/>
            </a:pPr>
            <a:endParaRPr lang="en-US" sz="1800">
              <a:latin typeface="Consolas" panose="020B0609020204030204" pitchFamily="49" charset="0"/>
            </a:endParaRPr>
          </a:p>
          <a:p>
            <a:pPr marL="0" indent="0" algn="ctr">
              <a:lnSpc>
                <a:spcPct val="60000"/>
              </a:lnSpc>
              <a:buNone/>
            </a:pPr>
            <a:r>
              <a:rPr lang="en-US" altLang="zh-CN" sz="1800" b="1">
                <a:latin typeface="Consolas" panose="020B0609020204030204" pitchFamily="49" charset="0"/>
              </a:rPr>
              <a:t>T2 -&gt; T1</a:t>
            </a:r>
            <a:endParaRPr lang="en-US" sz="1800" b="1">
              <a:latin typeface="Consolas" panose="020B0609020204030204" pitchFamily="49" charset="0"/>
            </a:endParaRPr>
          </a:p>
        </p:txBody>
      </p:sp>
      <p:sp>
        <p:nvSpPr>
          <p:cNvPr id="5" name="Content Placeholder 5"/>
          <p:cNvSpPr txBox="1"/>
          <p:nvPr/>
        </p:nvSpPr>
        <p:spPr>
          <a:xfrm>
            <a:off x="5076056" y="2564202"/>
            <a:ext cx="2736304"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a:solidFill>
                  <a:schemeClr val="accent2"/>
                </a:solidFill>
                <a:latin typeface="Consolas" panose="020B0609020204030204" pitchFamily="49" charset="0"/>
              </a:rPr>
              <a:t>T1</a:t>
            </a:r>
            <a:r>
              <a:rPr lang="en-US" altLang="zh-CN" sz="1800">
                <a:latin typeface="Consolas" panose="020B0609020204030204" pitchFamily="49" charset="0"/>
              </a:rPr>
              <a:t>: read(x)</a:t>
            </a:r>
            <a:endParaRPr lang="en-US" altLang="zh-CN" sz="1800">
              <a:latin typeface="Consolas" panose="020B0609020204030204" pitchFamily="49" charset="0"/>
            </a:endParaRPr>
          </a:p>
          <a:p>
            <a:pPr marL="0" indent="0">
              <a:lnSpc>
                <a:spcPct val="60000"/>
              </a:lnSpc>
              <a:buNone/>
            </a:pPr>
            <a:r>
              <a:rPr lang="en-US" altLang="zh-CN" sz="1800" b="1">
                <a:solidFill>
                  <a:schemeClr val="accent1"/>
                </a:solidFill>
                <a:latin typeface="Consolas" panose="020B0609020204030204" pitchFamily="49" charset="0"/>
              </a:rPr>
              <a:t>T2</a:t>
            </a:r>
            <a:r>
              <a:rPr lang="en-US" sz="1800">
                <a:latin typeface="Consolas" panose="020B0609020204030204" pitchFamily="49" charset="0"/>
              </a:rPr>
              <a:t>: write(x, 20)</a:t>
            </a:r>
            <a:endParaRPr lang="en-US" sz="1800">
              <a:latin typeface="Consolas" panose="020B0609020204030204" pitchFamily="49" charset="0"/>
            </a:endParaRPr>
          </a:p>
          <a:p>
            <a:pPr marL="0" indent="0">
              <a:lnSpc>
                <a:spcPct val="60000"/>
              </a:lnSpc>
              <a:buNone/>
            </a:pPr>
            <a:r>
              <a:rPr lang="en-US" altLang="zh-CN" sz="1800" b="1">
                <a:solidFill>
                  <a:schemeClr val="accent1"/>
                </a:solidFill>
                <a:latin typeface="Consolas" panose="020B0609020204030204" pitchFamily="49" charset="0"/>
              </a:rPr>
              <a:t>T2</a:t>
            </a:r>
            <a:r>
              <a:rPr lang="en-US" sz="1800">
                <a:latin typeface="Consolas" panose="020B0609020204030204" pitchFamily="49" charset="0"/>
              </a:rPr>
              <a:t>: write(</a:t>
            </a:r>
            <a:r>
              <a:rPr lang="en-US" altLang="zh-CN" sz="1800">
                <a:latin typeface="Consolas" panose="020B0609020204030204" pitchFamily="49" charset="0"/>
              </a:rPr>
              <a:t>y, 30)</a:t>
            </a:r>
            <a:endParaRPr lang="en-US" altLang="zh-CN" sz="1800">
              <a:latin typeface="Consolas" panose="020B0609020204030204" pitchFamily="49" charset="0"/>
            </a:endParaRPr>
          </a:p>
          <a:p>
            <a:pPr marL="0" indent="0">
              <a:lnSpc>
                <a:spcPct val="60000"/>
              </a:lnSpc>
              <a:buNone/>
            </a:pPr>
            <a:r>
              <a:rPr lang="en-US" altLang="zh-CN" sz="1800" b="1">
                <a:solidFill>
                  <a:schemeClr val="accent2"/>
                </a:solidFill>
                <a:latin typeface="Consolas" panose="020B0609020204030204" pitchFamily="49" charset="0"/>
              </a:rPr>
              <a:t>T1</a:t>
            </a:r>
            <a:r>
              <a:rPr lang="en-US" altLang="zh-CN" sz="1800">
                <a:latin typeface="Consolas" panose="020B0609020204030204" pitchFamily="49" charset="0"/>
              </a:rPr>
              <a:t>: </a:t>
            </a:r>
            <a:r>
              <a:rPr lang="en-US" altLang="zh-CN" sz="1800" err="1">
                <a:latin typeface="Consolas" panose="020B0609020204030204" pitchFamily="49" charset="0"/>
              </a:rPr>
              <a:t>tmp</a:t>
            </a:r>
            <a:r>
              <a:rPr lang="en-US" altLang="zh-CN" sz="1800">
                <a:latin typeface="Consolas" panose="020B0609020204030204" pitchFamily="49" charset="0"/>
              </a:rPr>
              <a:t> = read(y)</a:t>
            </a:r>
            <a:endParaRPr lang="en-US" altLang="zh-CN" sz="1800">
              <a:latin typeface="Consolas" panose="020B0609020204030204" pitchFamily="49" charset="0"/>
            </a:endParaRPr>
          </a:p>
          <a:p>
            <a:pPr marL="0" indent="0">
              <a:lnSpc>
                <a:spcPct val="60000"/>
              </a:lnSpc>
              <a:buNone/>
            </a:pPr>
            <a:r>
              <a:rPr lang="en-US" altLang="zh-CN" sz="1800" b="1">
                <a:solidFill>
                  <a:schemeClr val="accent2"/>
                </a:solidFill>
                <a:latin typeface="Consolas" panose="020B0609020204030204" pitchFamily="49" charset="0"/>
              </a:rPr>
              <a:t>T1</a:t>
            </a:r>
            <a:r>
              <a:rPr lang="en-US" sz="1800">
                <a:latin typeface="Consolas" panose="020B0609020204030204" pitchFamily="49" charset="0"/>
              </a:rPr>
              <a:t>: write(y, tmp+10)</a:t>
            </a:r>
            <a:endParaRPr lang="en-US" sz="1800">
              <a:latin typeface="Consolas" panose="020B0609020204030204" pitchFamily="49" charset="0"/>
            </a:endParaRPr>
          </a:p>
          <a:p>
            <a:pPr marL="0" indent="0">
              <a:lnSpc>
                <a:spcPct val="60000"/>
              </a:lnSpc>
              <a:buNone/>
            </a:pPr>
            <a:endParaRPr lang="en-US" sz="1800">
              <a:latin typeface="Consolas" panose="020B0609020204030204" pitchFamily="49" charset="0"/>
            </a:endParaRPr>
          </a:p>
        </p:txBody>
      </p:sp>
      <p:sp>
        <p:nvSpPr>
          <p:cNvPr id="6" name="内容占位符 2"/>
          <p:cNvSpPr txBox="1"/>
          <p:nvPr/>
        </p:nvSpPr>
        <p:spPr>
          <a:xfrm>
            <a:off x="5148064" y="5084481"/>
            <a:ext cx="2592288" cy="581331"/>
          </a:xfrm>
          <a:prstGeom prst="rect">
            <a:avLst/>
          </a:prstGeom>
          <a:solidFill>
            <a:schemeClr val="accent2">
              <a:lumMod val="20000"/>
              <a:lumOff val="80000"/>
            </a:schemeClr>
          </a:solidFill>
          <a:ln>
            <a:solidFill>
              <a:schemeClr val="accent2"/>
            </a:solidFill>
          </a:ln>
        </p:spPr>
        <p:txBody>
          <a:bodyPr vert="horz" lIns="91440" tIns="45720" rIns="91440" bIns="45720" rtlCol="0">
            <a:normAutofit fontScale="70000" lnSpcReduction="20000"/>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600"/>
              </a:spcBef>
              <a:buNone/>
            </a:pPr>
            <a:r>
              <a:rPr lang="en-US" altLang="zh-CN" sz="2000" b="1">
                <a:latin typeface="+mn-lt"/>
              </a:rPr>
              <a:t>It's final-state serializable,</a:t>
            </a:r>
            <a:endParaRPr lang="en-US" altLang="zh-CN" sz="2000" b="1">
              <a:latin typeface="+mn-lt"/>
            </a:endParaRPr>
          </a:p>
          <a:p>
            <a:pPr marL="0" indent="0" algn="ctr">
              <a:spcBef>
                <a:spcPts val="600"/>
              </a:spcBef>
              <a:buNone/>
            </a:pPr>
            <a:r>
              <a:rPr lang="en-US" altLang="zh-CN" sz="2000" b="1">
                <a:latin typeface="+mn-lt"/>
              </a:rPr>
              <a:t>not conflict serializable</a:t>
            </a:r>
            <a:endParaRPr lang="zh-CN" altLang="en-US" sz="2000" b="1" baseline="-25000">
              <a:latin typeface="+mn-lt"/>
            </a:endParaRPr>
          </a:p>
        </p:txBody>
      </p:sp>
      <p:sp>
        <p:nvSpPr>
          <p:cNvPr id="8" name="Content Placeholder 5"/>
          <p:cNvSpPr txBox="1"/>
          <p:nvPr/>
        </p:nvSpPr>
        <p:spPr>
          <a:xfrm>
            <a:off x="4962636" y="4441676"/>
            <a:ext cx="2736304" cy="1296144"/>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sz="1800">
                <a:latin typeface="Consolas" panose="020B0609020204030204" pitchFamily="49" charset="0"/>
              </a:rPr>
              <a:t>        </a:t>
            </a:r>
            <a:r>
              <a:rPr lang="en-US" sz="1800" b="1">
                <a:latin typeface="Consolas" panose="020B0609020204030204" pitchFamily="49" charset="0"/>
              </a:rPr>
              <a:t>--&gt;</a:t>
            </a:r>
            <a:endParaRPr lang="en-US" sz="1800" b="1">
              <a:latin typeface="Consolas" panose="020B0609020204030204" pitchFamily="49" charset="0"/>
            </a:endParaRPr>
          </a:p>
          <a:p>
            <a:pPr marL="0" indent="0">
              <a:lnSpc>
                <a:spcPct val="60000"/>
              </a:lnSpc>
              <a:buNone/>
            </a:pPr>
            <a:r>
              <a:rPr lang="en-US" sz="1800" b="1">
                <a:latin typeface="Consolas" panose="020B0609020204030204" pitchFamily="49" charset="0"/>
              </a:rPr>
              <a:t>        &lt;--</a:t>
            </a:r>
            <a:endParaRPr lang="en-US" sz="1800" b="1">
              <a:latin typeface="Consolas" panose="020B0609020204030204" pitchFamily="49" charset="0"/>
            </a:endParaRPr>
          </a:p>
        </p:txBody>
      </p:sp>
      <p:sp>
        <p:nvSpPr>
          <p:cNvPr id="9" name="矩形 8"/>
          <p:cNvSpPr/>
          <p:nvPr/>
        </p:nvSpPr>
        <p:spPr>
          <a:xfrm>
            <a:off x="5600836" y="4515317"/>
            <a:ext cx="1347428" cy="369332"/>
          </a:xfrm>
          <a:prstGeom prst="rect">
            <a:avLst/>
          </a:prstGeom>
        </p:spPr>
        <p:txBody>
          <a:bodyPr wrap="square">
            <a:spAutoFit/>
          </a:bodyPr>
          <a:lstStyle/>
          <a:p>
            <a:r>
              <a:rPr lang="en-US" altLang="zh-CN" b="1">
                <a:latin typeface="Consolas" panose="020B0609020204030204" pitchFamily="49" charset="0"/>
              </a:rPr>
              <a:t>T2     T1</a:t>
            </a:r>
            <a:endParaRPr lang="zh-CN" altLang="en-US"/>
          </a:p>
        </p:txBody>
      </p:sp>
      <p:sp>
        <p:nvSpPr>
          <p:cNvPr id="11" name="Content Placeholder 5"/>
          <p:cNvSpPr txBox="1"/>
          <p:nvPr/>
        </p:nvSpPr>
        <p:spPr>
          <a:xfrm>
            <a:off x="251520" y="409228"/>
            <a:ext cx="2952328" cy="1584176"/>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400" b="1">
                <a:latin typeface="等线" panose="02010600030101010101" charset="-122"/>
                <a:ea typeface="MS PGothic" panose="020B0600070205080204" pitchFamily="34" charset="-128"/>
              </a:rPr>
              <a:t>Conflicts</a:t>
            </a:r>
            <a:endParaRPr lang="en-US" sz="2000" b="1">
              <a:latin typeface="等线" panose="02010600030101010101" charset="-122"/>
              <a:ea typeface="MS PGothic" panose="020B0600070205080204" pitchFamily="34" charset="-128"/>
            </a:endParaRPr>
          </a:p>
          <a:p>
            <a:pPr marL="0" indent="0">
              <a:lnSpc>
                <a:spcPct val="60000"/>
              </a:lnSpc>
              <a:buNone/>
            </a:pPr>
            <a:r>
              <a:rPr lang="en-US" altLang="zh-CN" sz="2000">
                <a:solidFill>
                  <a:schemeClr val="accent1"/>
                </a:solidFill>
                <a:latin typeface="Consolas" panose="020B0609020204030204" pitchFamily="49" charset="0"/>
              </a:rPr>
              <a:t>     T2.1</a:t>
            </a:r>
            <a:r>
              <a:rPr lang="en-US" altLang="zh-CN" sz="2000">
                <a:latin typeface="Consolas" panose="020B0609020204030204" pitchFamily="49" charset="0"/>
              </a:rPr>
              <a:t>,</a:t>
            </a:r>
            <a:r>
              <a:rPr lang="en-US" sz="2000">
                <a:latin typeface="Consolas" panose="020B0609020204030204" pitchFamily="49" charset="0"/>
              </a:rPr>
              <a:t> </a:t>
            </a:r>
            <a:r>
              <a:rPr lang="en-US" sz="2000">
                <a:solidFill>
                  <a:schemeClr val="accent2"/>
                </a:solidFill>
                <a:latin typeface="Consolas" panose="020B0609020204030204" pitchFamily="49" charset="0"/>
              </a:rPr>
              <a:t>T1.1</a:t>
            </a:r>
            <a:endParaRPr lang="en-US" sz="2000">
              <a:latin typeface="Consolas" panose="020B0609020204030204" pitchFamily="49" charset="0"/>
            </a:endParaRPr>
          </a:p>
          <a:p>
            <a:pPr marL="0" indent="0">
              <a:lnSpc>
                <a:spcPct val="60000"/>
              </a:lnSpc>
              <a:buNone/>
            </a:pPr>
            <a:r>
              <a:rPr lang="en-US" sz="2000">
                <a:latin typeface="Consolas" panose="020B0609020204030204" pitchFamily="49" charset="0"/>
              </a:rPr>
              <a:t>     </a:t>
            </a:r>
            <a:r>
              <a:rPr lang="en-US" altLang="zh-CN" sz="2000">
                <a:solidFill>
                  <a:schemeClr val="accent1"/>
                </a:solidFill>
                <a:latin typeface="Consolas" panose="020B0609020204030204" pitchFamily="49" charset="0"/>
              </a:rPr>
              <a:t>T2.2</a:t>
            </a:r>
            <a:r>
              <a:rPr lang="en-US" altLang="zh-CN" sz="2000">
                <a:latin typeface="Consolas" panose="020B0609020204030204" pitchFamily="49" charset="0"/>
              </a:rPr>
              <a:t>, </a:t>
            </a:r>
            <a:r>
              <a:rPr lang="en-US" altLang="zh-CN" sz="2000">
                <a:solidFill>
                  <a:schemeClr val="accent2"/>
                </a:solidFill>
                <a:latin typeface="Consolas" panose="020B0609020204030204" pitchFamily="49" charset="0"/>
              </a:rPr>
              <a:t>T1.2</a:t>
            </a:r>
            <a:endParaRPr lang="en-US" sz="2000">
              <a:latin typeface="Consolas" panose="020B0609020204030204" pitchFamily="49" charset="0"/>
            </a:endParaRPr>
          </a:p>
          <a:p>
            <a:pPr marL="0" indent="0">
              <a:lnSpc>
                <a:spcPct val="60000"/>
              </a:lnSpc>
              <a:buNone/>
            </a:pPr>
            <a:r>
              <a:rPr lang="en-US" altLang="zh-CN" sz="2000">
                <a:solidFill>
                  <a:schemeClr val="accent1"/>
                </a:solidFill>
                <a:latin typeface="Consolas" panose="020B0609020204030204" pitchFamily="49" charset="0"/>
              </a:rPr>
              <a:t>     T2.2</a:t>
            </a:r>
            <a:r>
              <a:rPr lang="en-US" sz="2000">
                <a:latin typeface="Consolas" panose="020B0609020204030204" pitchFamily="49" charset="0"/>
              </a:rPr>
              <a:t>, </a:t>
            </a:r>
            <a:r>
              <a:rPr lang="en-US" altLang="zh-CN" sz="2000">
                <a:solidFill>
                  <a:schemeClr val="accent2"/>
                </a:solidFill>
                <a:latin typeface="Consolas" panose="020B0609020204030204" pitchFamily="49" charset="0"/>
              </a:rPr>
              <a:t>T1.3</a:t>
            </a:r>
            <a:endParaRPr lang="en-US" sz="2000">
              <a:latin typeface="Consolas" panose="020B0609020204030204" pitchFamily="49" charset="0"/>
            </a:endParaRPr>
          </a:p>
        </p:txBody>
      </p:sp>
      <p:sp>
        <p:nvSpPr>
          <p:cNvPr id="12" name="Content Placeholder 5"/>
          <p:cNvSpPr txBox="1"/>
          <p:nvPr/>
        </p:nvSpPr>
        <p:spPr>
          <a:xfrm>
            <a:off x="2915816" y="409228"/>
            <a:ext cx="6120680" cy="1584176"/>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400" b="1">
                <a:latin typeface="等线" panose="02010600030101010101" charset="-122"/>
                <a:ea typeface="MS PGothic" panose="020B0600070205080204" pitchFamily="34" charset="-128"/>
              </a:rPr>
              <a:t>Conflict order for sequential schedules</a:t>
            </a:r>
            <a:endParaRPr lang="en-US" sz="2000" b="1">
              <a:latin typeface="等线" panose="02010600030101010101" charset="-122"/>
              <a:ea typeface="MS PGothic" panose="020B0600070205080204" pitchFamily="34" charset="-128"/>
            </a:endParaRPr>
          </a:p>
          <a:p>
            <a:pPr marL="0" indent="0">
              <a:lnSpc>
                <a:spcPct val="60000"/>
              </a:lnSpc>
              <a:buNone/>
            </a:pPr>
            <a:r>
              <a:rPr lang="en-US" altLang="zh-CN" sz="2000">
                <a:solidFill>
                  <a:schemeClr val="accent1"/>
                </a:solidFill>
                <a:latin typeface="Consolas" panose="020B0609020204030204" pitchFamily="49" charset="0"/>
              </a:rPr>
              <a:t>     </a:t>
            </a:r>
            <a:r>
              <a:rPr lang="en-US" altLang="zh-CN" sz="2000">
                <a:solidFill>
                  <a:schemeClr val="accent2"/>
                </a:solidFill>
                <a:latin typeface="Consolas" panose="020B0609020204030204" pitchFamily="49" charset="0"/>
              </a:rPr>
              <a:t>T1.1</a:t>
            </a:r>
            <a:r>
              <a:rPr lang="en-US" altLang="zh-CN" sz="2000">
                <a:solidFill>
                  <a:schemeClr val="accent1"/>
                </a:solidFill>
                <a:latin typeface="Consolas" panose="020B0609020204030204" pitchFamily="49" charset="0"/>
              </a:rPr>
              <a:t> </a:t>
            </a:r>
            <a:r>
              <a:rPr lang="en-US" altLang="zh-CN" sz="2000">
                <a:latin typeface="Consolas" panose="020B0609020204030204" pitchFamily="49" charset="0"/>
              </a:rPr>
              <a:t>-&gt;</a:t>
            </a:r>
            <a:r>
              <a:rPr lang="en-US" altLang="zh-CN" sz="2000">
                <a:solidFill>
                  <a:schemeClr val="accent1"/>
                </a:solidFill>
                <a:latin typeface="Consolas" panose="020B0609020204030204" pitchFamily="49" charset="0"/>
              </a:rPr>
              <a:t> T2.1        </a:t>
            </a:r>
            <a:r>
              <a:rPr lang="en-US" altLang="zh-CN" sz="2000" err="1">
                <a:solidFill>
                  <a:schemeClr val="accent1"/>
                </a:solidFill>
                <a:latin typeface="Consolas" panose="020B0609020204030204" pitchFamily="49" charset="0"/>
              </a:rPr>
              <a:t>T2.1</a:t>
            </a:r>
            <a:r>
              <a:rPr lang="en-US" altLang="zh-CN" sz="2000">
                <a:latin typeface="Consolas" panose="020B0609020204030204" pitchFamily="49" charset="0"/>
              </a:rPr>
              <a:t> -&gt;</a:t>
            </a:r>
            <a:r>
              <a:rPr lang="en-US" sz="2000">
                <a:latin typeface="Consolas" panose="020B0609020204030204" pitchFamily="49" charset="0"/>
              </a:rPr>
              <a:t> </a:t>
            </a:r>
            <a:r>
              <a:rPr lang="en-US" sz="2000">
                <a:solidFill>
                  <a:schemeClr val="accent2"/>
                </a:solidFill>
                <a:latin typeface="Consolas" panose="020B0609020204030204" pitchFamily="49" charset="0"/>
              </a:rPr>
              <a:t>T1.1</a:t>
            </a:r>
            <a:endParaRPr lang="en-US" sz="2000">
              <a:latin typeface="Consolas" panose="020B0609020204030204" pitchFamily="49" charset="0"/>
            </a:endParaRPr>
          </a:p>
          <a:p>
            <a:pPr marL="0" indent="0">
              <a:lnSpc>
                <a:spcPct val="60000"/>
              </a:lnSpc>
              <a:buNone/>
            </a:pPr>
            <a:r>
              <a:rPr lang="en-US" sz="2000">
                <a:latin typeface="Consolas" panose="020B0609020204030204" pitchFamily="49" charset="0"/>
              </a:rPr>
              <a:t>     </a:t>
            </a:r>
            <a:r>
              <a:rPr lang="en-US" sz="2000">
                <a:solidFill>
                  <a:schemeClr val="accent2"/>
                </a:solidFill>
                <a:latin typeface="Consolas" panose="020B0609020204030204" pitchFamily="49" charset="0"/>
              </a:rPr>
              <a:t>T1.2</a:t>
            </a:r>
            <a:r>
              <a:rPr lang="en-US" sz="2000">
                <a:latin typeface="Consolas" panose="020B0609020204030204" pitchFamily="49" charset="0"/>
              </a:rPr>
              <a:t> -&gt; </a:t>
            </a:r>
            <a:r>
              <a:rPr lang="en-US" sz="2000">
                <a:solidFill>
                  <a:schemeClr val="accent1"/>
                </a:solidFill>
                <a:latin typeface="Consolas" panose="020B0609020204030204" pitchFamily="49" charset="0"/>
              </a:rPr>
              <a:t>T2.2</a:t>
            </a:r>
            <a:r>
              <a:rPr lang="en-US" sz="2000">
                <a:latin typeface="Consolas" panose="020B0609020204030204" pitchFamily="49" charset="0"/>
              </a:rPr>
              <a:t>   or   </a:t>
            </a:r>
            <a:r>
              <a:rPr lang="en-US" altLang="zh-CN" sz="2000">
                <a:solidFill>
                  <a:schemeClr val="accent1"/>
                </a:solidFill>
                <a:latin typeface="Consolas" panose="020B0609020204030204" pitchFamily="49" charset="0"/>
              </a:rPr>
              <a:t>T2.2</a:t>
            </a:r>
            <a:r>
              <a:rPr lang="en-US" altLang="zh-CN" sz="2000">
                <a:latin typeface="Consolas" panose="020B0609020204030204" pitchFamily="49" charset="0"/>
              </a:rPr>
              <a:t> -&gt; </a:t>
            </a:r>
            <a:r>
              <a:rPr lang="en-US" altLang="zh-CN" sz="2000">
                <a:solidFill>
                  <a:schemeClr val="accent2"/>
                </a:solidFill>
                <a:latin typeface="Consolas" panose="020B0609020204030204" pitchFamily="49" charset="0"/>
              </a:rPr>
              <a:t>T1.2</a:t>
            </a:r>
            <a:endParaRPr lang="en-US" sz="2000">
              <a:latin typeface="Consolas" panose="020B0609020204030204" pitchFamily="49" charset="0"/>
            </a:endParaRPr>
          </a:p>
          <a:p>
            <a:pPr marL="0" indent="0">
              <a:lnSpc>
                <a:spcPct val="60000"/>
              </a:lnSpc>
              <a:buNone/>
            </a:pPr>
            <a:r>
              <a:rPr lang="en-US" altLang="zh-CN" sz="2000">
                <a:solidFill>
                  <a:schemeClr val="accent1"/>
                </a:solidFill>
                <a:latin typeface="Consolas" panose="020B0609020204030204" pitchFamily="49" charset="0"/>
              </a:rPr>
              <a:t>     </a:t>
            </a:r>
            <a:r>
              <a:rPr lang="en-US" altLang="zh-CN" sz="2000">
                <a:solidFill>
                  <a:schemeClr val="accent2"/>
                </a:solidFill>
                <a:latin typeface="Consolas" panose="020B0609020204030204" pitchFamily="49" charset="0"/>
              </a:rPr>
              <a:t>T1.3</a:t>
            </a:r>
            <a:r>
              <a:rPr lang="en-US" altLang="zh-CN" sz="2000">
                <a:solidFill>
                  <a:schemeClr val="accent1"/>
                </a:solidFill>
                <a:latin typeface="Consolas" panose="020B0609020204030204" pitchFamily="49" charset="0"/>
              </a:rPr>
              <a:t> </a:t>
            </a:r>
            <a:r>
              <a:rPr lang="en-US" altLang="zh-CN" sz="2000">
                <a:latin typeface="Consolas" panose="020B0609020204030204" pitchFamily="49" charset="0"/>
              </a:rPr>
              <a:t>-&gt;</a:t>
            </a:r>
            <a:r>
              <a:rPr lang="en-US" altLang="zh-CN" sz="2000">
                <a:solidFill>
                  <a:schemeClr val="accent1"/>
                </a:solidFill>
                <a:latin typeface="Consolas" panose="020B0609020204030204" pitchFamily="49" charset="0"/>
              </a:rPr>
              <a:t> T2.2        </a:t>
            </a:r>
            <a:r>
              <a:rPr lang="en-US" altLang="zh-CN" sz="2000" err="1">
                <a:solidFill>
                  <a:schemeClr val="accent1"/>
                </a:solidFill>
                <a:latin typeface="Consolas" panose="020B0609020204030204" pitchFamily="49" charset="0"/>
              </a:rPr>
              <a:t>T2.2</a:t>
            </a:r>
            <a:r>
              <a:rPr lang="en-US" sz="2000">
                <a:latin typeface="Consolas" panose="020B0609020204030204" pitchFamily="49" charset="0"/>
              </a:rPr>
              <a:t> -&gt; </a:t>
            </a:r>
            <a:r>
              <a:rPr lang="en-US" altLang="zh-CN" sz="2000">
                <a:solidFill>
                  <a:schemeClr val="accent2"/>
                </a:solidFill>
                <a:latin typeface="Consolas" panose="020B0609020204030204" pitchFamily="49" charset="0"/>
              </a:rPr>
              <a:t>T1.3</a:t>
            </a:r>
            <a:endParaRPr lang="en-US" altLang="zh-CN" sz="2000">
              <a:solidFill>
                <a:schemeClr val="accent2"/>
              </a:solidFill>
              <a:latin typeface="Consolas" panose="020B0609020204030204" pitchFamily="49" charset="0"/>
            </a:endParaRPr>
          </a:p>
          <a:p>
            <a:pPr marL="0" indent="0">
              <a:lnSpc>
                <a:spcPct val="60000"/>
              </a:lnSpc>
              <a:buNone/>
            </a:pPr>
            <a:r>
              <a:rPr lang="en-US" sz="2000">
                <a:latin typeface="Consolas" panose="020B0609020204030204" pitchFamily="49" charset="0"/>
              </a:rPr>
              <a:t>      (T1 -&gt; T2)          (T2 -&gt; T1)</a:t>
            </a:r>
            <a:endParaRPr lang="en-US" sz="2000">
              <a:latin typeface="Consolas" panose="020B0609020204030204" pitchFamily="49" charset="0"/>
            </a:endParaRPr>
          </a:p>
        </p:txBody>
      </p:sp>
      <p:cxnSp>
        <p:nvCxnSpPr>
          <p:cNvPr id="13" name="直接连接符 12"/>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137714" y="5245880"/>
            <a:ext cx="3097323" cy="258532"/>
          </a:xfrm>
          <a:prstGeom prst="rect">
            <a:avLst/>
          </a:prstGeom>
        </p:spPr>
        <p:txBody>
          <a:bodyPr wrap="none">
            <a:spAutoFit/>
          </a:bodyPr>
          <a:lstStyle/>
          <a:p>
            <a:pPr>
              <a:lnSpc>
                <a:spcPct val="60000"/>
              </a:lnSpc>
              <a:spcBef>
                <a:spcPts val="2400"/>
              </a:spcBef>
            </a:pPr>
            <a:r>
              <a:rPr lang="en-US" altLang="zh-CN">
                <a:solidFill>
                  <a:srgbClr val="FF0000"/>
                </a:solidFill>
                <a:latin typeface="Consolas" panose="020B0609020204030204" pitchFamily="49" charset="0"/>
              </a:rPr>
              <a:t>Both at end: x=20, y=40</a:t>
            </a:r>
            <a:endParaRPr lang="en-US" altLang="zh-CN">
              <a:solidFill>
                <a:srgbClr val="FF0000"/>
              </a:solidFill>
              <a:latin typeface="Consolas" panose="020B0609020204030204" pitchFamily="49" charset="0"/>
            </a:endParaRPr>
          </a:p>
        </p:txBody>
      </p:sp>
      <p:cxnSp>
        <p:nvCxnSpPr>
          <p:cNvPr id="3" name="直线箭头连接符 2"/>
          <p:cNvCxnSpPr/>
          <p:nvPr/>
        </p:nvCxnSpPr>
        <p:spPr>
          <a:xfrm>
            <a:off x="3563888" y="4297660"/>
            <a:ext cx="0" cy="7868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p:nvPr/>
        </p:nvCxnSpPr>
        <p:spPr>
          <a:xfrm flipH="1">
            <a:off x="3707904" y="4297660"/>
            <a:ext cx="1440160" cy="7868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Problem: </a:t>
            </a:r>
            <a:r>
              <a:rPr kumimoji="1" lang="en-US" altLang="zh-CN" b="0" dirty="0"/>
              <a:t>missing updates </a:t>
            </a:r>
            <a:endParaRPr kumimoji="1" lang="zh-CN" altLang="en-US" b="0" dirty="0"/>
          </a:p>
        </p:txBody>
      </p:sp>
      <p:sp>
        <p:nvSpPr>
          <p:cNvPr id="3" name="内容占位符 2"/>
          <p:cNvSpPr>
            <a:spLocks noGrp="1"/>
          </p:cNvSpPr>
          <p:nvPr>
            <p:ph idx="1"/>
          </p:nvPr>
        </p:nvSpPr>
        <p:spPr>
          <a:xfrm>
            <a:off x="302840" y="1129308"/>
            <a:ext cx="8229600" cy="465596"/>
          </a:xfrm>
        </p:spPr>
        <p:txBody>
          <a:bodyPr/>
          <a:lstStyle/>
          <a:p>
            <a:r>
              <a:rPr kumimoji="1" lang="en-US" altLang="zh-CN" dirty="0"/>
              <a:t>Example</a:t>
            </a:r>
            <a:r>
              <a:rPr kumimoji="1" lang="en-US" altLang="zh-CN" b="0" dirty="0"/>
              <a:t>: consider </a:t>
            </a:r>
            <a:r>
              <a:rPr kumimoji="1" lang="en-US" altLang="zh-CN" dirty="0"/>
              <a:t>two</a:t>
            </a:r>
            <a:r>
              <a:rPr kumimoji="1" lang="en-US" altLang="zh-CN" b="0" dirty="0"/>
              <a:t> threads </a:t>
            </a:r>
            <a:r>
              <a:rPr kumimoji="1" lang="en-US" altLang="zh-CN" dirty="0"/>
              <a:t>access the same account concurrently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6"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45100" y="2223065"/>
            <a:ext cx="276342" cy="658969"/>
          </a:xfrm>
          <a:prstGeom prst="rect">
            <a:avLst/>
          </a:prstGeom>
        </p:spPr>
      </p:pic>
      <p:cxnSp>
        <p:nvCxnSpPr>
          <p:cNvPr id="7" name="直线箭头连接符 6"/>
          <p:cNvCxnSpPr/>
          <p:nvPr/>
        </p:nvCxnSpPr>
        <p:spPr>
          <a:xfrm>
            <a:off x="539552" y="1843944"/>
            <a:ext cx="0" cy="108893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02840" y="3060721"/>
            <a:ext cx="689035" cy="369332"/>
          </a:xfrm>
          <a:prstGeom prst="rect">
            <a:avLst/>
          </a:prstGeom>
        </p:spPr>
        <p:txBody>
          <a:bodyPr wrap="none">
            <a:spAutoFit/>
          </a:bodyPr>
          <a:lstStyle/>
          <a:p>
            <a:r>
              <a:rPr kumimoji="1" lang="en-US" altLang="zh-CN" dirty="0"/>
              <a:t>Time</a:t>
            </a:r>
            <a:endParaRPr lang="zh-CN" altLang="en-US" dirty="0"/>
          </a:p>
        </p:txBody>
      </p:sp>
      <p:sp>
        <p:nvSpPr>
          <p:cNvPr id="9" name="矩形 8"/>
          <p:cNvSpPr/>
          <p:nvPr/>
        </p:nvSpPr>
        <p:spPr>
          <a:xfrm>
            <a:off x="1256286" y="1839430"/>
            <a:ext cx="453970" cy="369332"/>
          </a:xfrm>
          <a:prstGeom prst="rect">
            <a:avLst/>
          </a:prstGeom>
        </p:spPr>
        <p:txBody>
          <a:bodyPr wrap="none">
            <a:spAutoFit/>
          </a:bodyPr>
          <a:lstStyle/>
          <a:p>
            <a:r>
              <a:rPr kumimoji="1" lang="en-US" altLang="zh-CN" dirty="0"/>
              <a:t>T0</a:t>
            </a:r>
            <a:endParaRPr lang="zh-CN" altLang="en-US" dirty="0"/>
          </a:p>
        </p:txBody>
      </p:sp>
      <p:pic>
        <p:nvPicPr>
          <p:cNvPr id="10" name="内容占位符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79712" y="2223784"/>
            <a:ext cx="276342" cy="658969"/>
          </a:xfrm>
          <a:prstGeom prst="rect">
            <a:avLst/>
          </a:prstGeom>
        </p:spPr>
      </p:pic>
      <p:sp>
        <p:nvSpPr>
          <p:cNvPr id="11" name="矩形 10"/>
          <p:cNvSpPr/>
          <p:nvPr/>
        </p:nvSpPr>
        <p:spPr>
          <a:xfrm>
            <a:off x="1890898" y="1840149"/>
            <a:ext cx="453970" cy="369332"/>
          </a:xfrm>
          <a:prstGeom prst="rect">
            <a:avLst/>
          </a:prstGeom>
        </p:spPr>
        <p:txBody>
          <a:bodyPr wrap="none">
            <a:spAutoFit/>
          </a:bodyPr>
          <a:lstStyle/>
          <a:p>
            <a:r>
              <a:rPr kumimoji="1" lang="en-US" altLang="zh-CN" dirty="0"/>
              <a:t>T1</a:t>
            </a:r>
            <a:endParaRPr lang="zh-CN" altLang="en-US" dirty="0"/>
          </a:p>
        </p:txBody>
      </p:sp>
      <p:sp>
        <p:nvSpPr>
          <p:cNvPr id="12" name="矩形 11"/>
          <p:cNvSpPr/>
          <p:nvPr/>
        </p:nvSpPr>
        <p:spPr>
          <a:xfrm>
            <a:off x="1375259" y="2388409"/>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2256054" y="2388408"/>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2798890" y="2292643"/>
            <a:ext cx="2029175"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Deposit(bank,"alice”,10)</a:t>
            </a:r>
            <a:endParaRPr lang="is-IS" altLang="zh-CN" dirty="0">
              <a:solidFill>
                <a:prstClr val="black"/>
              </a:solidFill>
              <a:latin typeface="Consolas" panose="020B0609020204030204" pitchFamily="49" charset="0"/>
              <a:ea typeface="楷体" panose="02010609060101010101" charset="-122"/>
              <a:cs typeface="Courier"/>
            </a:endParaRPr>
          </a:p>
        </p:txBody>
      </p:sp>
      <p:cxnSp>
        <p:nvCxnSpPr>
          <p:cNvPr id="15" name="直线连接符 14"/>
          <p:cNvCxnSpPr/>
          <p:nvPr/>
        </p:nvCxnSpPr>
        <p:spPr>
          <a:xfrm flipV="1">
            <a:off x="2499130" y="2373837"/>
            <a:ext cx="299760" cy="45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2499130" y="2701189"/>
            <a:ext cx="299760" cy="172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073643" y="2292643"/>
            <a:ext cx="3389945" cy="646331"/>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Deposit(bank, acct,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bank[acct]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18" name="内容占位符 2"/>
          <p:cNvSpPr txBox="1"/>
          <p:nvPr/>
        </p:nvSpPr>
        <p:spPr>
          <a:xfrm>
            <a:off x="302840" y="3677831"/>
            <a:ext cx="8229600" cy="46559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20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dirty="0"/>
              <a:t>Question</a:t>
            </a:r>
            <a:r>
              <a:rPr kumimoji="1" lang="en-US" altLang="zh-CN" b="0" dirty="0"/>
              <a:t>: what would happen? </a:t>
            </a:r>
            <a:endParaRPr kumimoji="1" lang="zh-CN" altLang="en-US" dirty="0"/>
          </a:p>
        </p:txBody>
      </p:sp>
      <p:pic>
        <p:nvPicPr>
          <p:cNvPr id="19" name="图片 18"/>
          <p:cNvPicPr>
            <a:picLocks noChangeAspect="1"/>
          </p:cNvPicPr>
          <p:nvPr/>
        </p:nvPicPr>
        <p:blipFill>
          <a:blip r:embed="rId2"/>
          <a:stretch>
            <a:fillRect/>
          </a:stretch>
        </p:blipFill>
        <p:spPr>
          <a:xfrm>
            <a:off x="666615" y="4334478"/>
            <a:ext cx="708644" cy="708644"/>
          </a:xfrm>
          <a:prstGeom prst="rect">
            <a:avLst/>
          </a:prstGeom>
        </p:spPr>
      </p:pic>
      <p:sp>
        <p:nvSpPr>
          <p:cNvPr id="20" name="矩形 19"/>
          <p:cNvSpPr/>
          <p:nvPr/>
        </p:nvSpPr>
        <p:spPr>
          <a:xfrm>
            <a:off x="530076" y="5150249"/>
            <a:ext cx="1069524" cy="369332"/>
          </a:xfrm>
          <a:prstGeom prst="rect">
            <a:avLst/>
          </a:prstGeom>
        </p:spPr>
        <p:txBody>
          <a:bodyPr wrap="none">
            <a:spAutoFit/>
          </a:bodyPr>
          <a:lstStyle/>
          <a:p>
            <a:r>
              <a:rPr kumimoji="1" lang="en-US" altLang="zh-CN" dirty="0"/>
              <a:t>Alice: 0¥</a:t>
            </a:r>
            <a:endParaRPr lang="zh-CN" altLang="en-US" dirty="0"/>
          </a:p>
        </p:txBody>
      </p:sp>
      <p:sp>
        <p:nvSpPr>
          <p:cNvPr id="5" name="右箭头 4"/>
          <p:cNvSpPr/>
          <p:nvPr/>
        </p:nvSpPr>
        <p:spPr>
          <a:xfrm>
            <a:off x="1686942" y="4488712"/>
            <a:ext cx="936104" cy="783278"/>
          </a:xfrm>
          <a:prstGeom prst="rightArrow">
            <a:avLst>
              <a:gd name="adj1" fmla="val 50000"/>
              <a:gd name="adj2" fmla="val 25891"/>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1795859" y="4193177"/>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2128844" y="4193176"/>
            <a:ext cx="216024" cy="282601"/>
          </a:xfrm>
          <a:prstGeom prst="rect">
            <a:avLst/>
          </a:prstGeom>
          <a:solidFill>
            <a:srgbClr val="BF569D"/>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4" name="图片 23"/>
          <p:cNvPicPr>
            <a:picLocks noChangeAspect="1"/>
          </p:cNvPicPr>
          <p:nvPr/>
        </p:nvPicPr>
        <p:blipFill>
          <a:blip r:embed="rId2"/>
          <a:stretch>
            <a:fillRect/>
          </a:stretch>
        </p:blipFill>
        <p:spPr>
          <a:xfrm>
            <a:off x="3144706" y="4334478"/>
            <a:ext cx="708644" cy="708644"/>
          </a:xfrm>
          <a:prstGeom prst="rect">
            <a:avLst/>
          </a:prstGeom>
        </p:spPr>
      </p:pic>
      <p:sp>
        <p:nvSpPr>
          <p:cNvPr id="25" name="矩形 24"/>
          <p:cNvSpPr/>
          <p:nvPr/>
        </p:nvSpPr>
        <p:spPr>
          <a:xfrm>
            <a:off x="3008167" y="5150249"/>
            <a:ext cx="1800493" cy="369332"/>
          </a:xfrm>
          <a:prstGeom prst="rect">
            <a:avLst/>
          </a:prstGeom>
        </p:spPr>
        <p:txBody>
          <a:bodyPr wrap="none">
            <a:spAutoFit/>
          </a:bodyPr>
          <a:lstStyle/>
          <a:p>
            <a:r>
              <a:rPr kumimoji="1" lang="en-US" altLang="zh-CN" dirty="0"/>
              <a:t>Alice: </a:t>
            </a:r>
            <a:r>
              <a:rPr kumimoji="1" lang="en-US" altLang="zh-CN" b="1" dirty="0">
                <a:solidFill>
                  <a:srgbClr val="C00000"/>
                </a:solidFill>
              </a:rPr>
              <a:t>10¥ (20¥)</a:t>
            </a:r>
            <a:endParaRPr lang="zh-CN" altLang="en-US" b="1" dirty="0">
              <a:solidFill>
                <a:srgbClr val="C00000"/>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Conflict Equivalence</a:t>
            </a:r>
            <a:endParaRPr lang="zh-CN" altLang="en-US"/>
          </a:p>
        </p:txBody>
      </p:sp>
      <p:pic>
        <p:nvPicPr>
          <p:cNvPr id="5" name="Picture 2" descr="“fish bone”的图片搜索结果"/>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9592" y="2912897"/>
            <a:ext cx="2448272" cy="17994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sh”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07150"/>
            <a:ext cx="3185912" cy="11672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sh”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6" y="1348527"/>
            <a:ext cx="2884556" cy="12961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ish bone”的图片搜索结果"/>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54238" y="2929508"/>
            <a:ext cx="2448272" cy="179948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3914363" y="1273324"/>
            <a:ext cx="1278584" cy="1446550"/>
          </a:xfrm>
          <a:prstGeom prst="rect">
            <a:avLst/>
          </a:prstGeom>
          <a:noFill/>
        </p:spPr>
        <p:txBody>
          <a:bodyPr wrap="square" rtlCol="0">
            <a:spAutoFit/>
          </a:bodyPr>
          <a:lstStyle/>
          <a:p>
            <a:pPr algn="ctr"/>
            <a:r>
              <a:rPr lang="en-US" altLang="zh-CN" sz="8800">
                <a:solidFill>
                  <a:schemeClr val="accent1"/>
                </a:solidFill>
                <a:latin typeface="Arial" panose="020B0604020202020204" pitchFamily="34" charset="0"/>
                <a:cs typeface="Arial" panose="020B0604020202020204" pitchFamily="34" charset="0"/>
              </a:rPr>
              <a:t>=</a:t>
            </a:r>
            <a:endParaRPr lang="zh-CN" altLang="en-US" sz="8800">
              <a:solidFill>
                <a:schemeClr val="accent1"/>
              </a:solidFill>
              <a:latin typeface="Arial" panose="020B0604020202020204" pitchFamily="34" charset="0"/>
              <a:cs typeface="Arial" panose="020B0604020202020204" pitchFamily="34" charset="0"/>
            </a:endParaRPr>
          </a:p>
        </p:txBody>
      </p:sp>
      <p:sp>
        <p:nvSpPr>
          <p:cNvPr id="6" name="文本框 5"/>
          <p:cNvSpPr txBox="1"/>
          <p:nvPr/>
        </p:nvSpPr>
        <p:spPr>
          <a:xfrm>
            <a:off x="1029904" y="4153644"/>
            <a:ext cx="2304256" cy="400110"/>
          </a:xfrm>
          <a:prstGeom prst="rect">
            <a:avLst/>
          </a:prstGeom>
          <a:noFill/>
        </p:spPr>
        <p:txBody>
          <a:bodyPr wrap="square" rtlCol="0">
            <a:spAutoFit/>
          </a:bodyPr>
          <a:lstStyle/>
          <a:p>
            <a:pPr algn="ctr"/>
            <a:r>
              <a:rPr lang="en-US" altLang="zh-CN" sz="2000" b="1">
                <a:latin typeface="Arial" panose="020B0604020202020204" pitchFamily="34" charset="0"/>
                <a:ea typeface="MS PGothic" panose="020B0600070205080204" pitchFamily="34" charset="-128"/>
                <a:cs typeface="Arial" panose="020B0604020202020204" pitchFamily="34" charset="0"/>
              </a:rPr>
              <a:t>Conflicts order A</a:t>
            </a:r>
            <a:endParaRPr lang="zh-CN" altLang="en-US" sz="2000" b="1">
              <a:latin typeface="Arial" panose="020B0604020202020204" pitchFamily="34" charset="0"/>
              <a:ea typeface="MS PGothic" panose="020B0600070205080204" pitchFamily="34" charset="-128"/>
              <a:cs typeface="Arial" panose="020B0604020202020204" pitchFamily="34" charset="0"/>
            </a:endParaRPr>
          </a:p>
        </p:txBody>
      </p:sp>
      <p:sp>
        <p:nvSpPr>
          <p:cNvPr id="11" name="文本框 10"/>
          <p:cNvSpPr txBox="1"/>
          <p:nvPr/>
        </p:nvSpPr>
        <p:spPr>
          <a:xfrm>
            <a:off x="1029904" y="2602267"/>
            <a:ext cx="2304256" cy="400110"/>
          </a:xfrm>
          <a:prstGeom prst="rect">
            <a:avLst/>
          </a:prstGeom>
          <a:noFill/>
        </p:spPr>
        <p:txBody>
          <a:bodyPr wrap="square" rtlCol="0">
            <a:spAutoFit/>
          </a:bodyPr>
          <a:lstStyle/>
          <a:p>
            <a:pPr algn="ctr"/>
            <a:r>
              <a:rPr lang="en-US" altLang="zh-CN" sz="2000" b="1">
                <a:latin typeface="Arial" panose="020B0604020202020204" pitchFamily="34" charset="0"/>
                <a:ea typeface="MS PGothic" panose="020B0600070205080204" pitchFamily="34" charset="-128"/>
                <a:cs typeface="Arial" panose="020B0604020202020204" pitchFamily="34" charset="0"/>
              </a:rPr>
              <a:t>Schedule A</a:t>
            </a:r>
            <a:endParaRPr lang="zh-CN" altLang="en-US" sz="2000" b="1">
              <a:latin typeface="Arial" panose="020B0604020202020204" pitchFamily="34" charset="0"/>
              <a:ea typeface="MS PGothic" panose="020B0600070205080204" pitchFamily="34" charset="-128"/>
              <a:cs typeface="Arial" panose="020B0604020202020204" pitchFamily="34" charset="0"/>
            </a:endParaRPr>
          </a:p>
        </p:txBody>
      </p:sp>
      <p:sp>
        <p:nvSpPr>
          <p:cNvPr id="12" name="文本框 11"/>
          <p:cNvSpPr txBox="1"/>
          <p:nvPr/>
        </p:nvSpPr>
        <p:spPr>
          <a:xfrm>
            <a:off x="5726246" y="2602267"/>
            <a:ext cx="2304256" cy="400110"/>
          </a:xfrm>
          <a:prstGeom prst="rect">
            <a:avLst/>
          </a:prstGeom>
          <a:noFill/>
        </p:spPr>
        <p:txBody>
          <a:bodyPr wrap="square" rtlCol="0">
            <a:spAutoFit/>
          </a:bodyPr>
          <a:lstStyle/>
          <a:p>
            <a:pPr algn="ctr"/>
            <a:r>
              <a:rPr lang="en-US" altLang="zh-CN" sz="2000" b="1">
                <a:latin typeface="Arial" panose="020B0604020202020204" pitchFamily="34" charset="0"/>
                <a:ea typeface="MS PGothic" panose="020B0600070205080204" pitchFamily="34" charset="-128"/>
                <a:cs typeface="Arial" panose="020B0604020202020204" pitchFamily="34" charset="0"/>
              </a:rPr>
              <a:t>Schedule B</a:t>
            </a:r>
            <a:endParaRPr lang="zh-CN" altLang="en-US" sz="2000" b="1">
              <a:latin typeface="Arial" panose="020B0604020202020204" pitchFamily="34" charset="0"/>
              <a:ea typeface="MS PGothic" panose="020B0600070205080204" pitchFamily="34" charset="-128"/>
              <a:cs typeface="Arial" panose="020B0604020202020204" pitchFamily="34" charset="0"/>
            </a:endParaRPr>
          </a:p>
        </p:txBody>
      </p:sp>
      <p:sp>
        <p:nvSpPr>
          <p:cNvPr id="13" name="文本框 12"/>
          <p:cNvSpPr txBox="1"/>
          <p:nvPr/>
        </p:nvSpPr>
        <p:spPr>
          <a:xfrm>
            <a:off x="5726246" y="4153644"/>
            <a:ext cx="2304256" cy="400110"/>
          </a:xfrm>
          <a:prstGeom prst="rect">
            <a:avLst/>
          </a:prstGeom>
          <a:noFill/>
        </p:spPr>
        <p:txBody>
          <a:bodyPr wrap="square" rtlCol="0">
            <a:spAutoFit/>
          </a:bodyPr>
          <a:lstStyle/>
          <a:p>
            <a:pPr algn="ctr"/>
            <a:r>
              <a:rPr lang="en-US" altLang="zh-CN" sz="2000" b="1">
                <a:latin typeface="Arial" panose="020B0604020202020204" pitchFamily="34" charset="0"/>
                <a:ea typeface="MS PGothic" panose="020B0600070205080204" pitchFamily="34" charset="-128"/>
                <a:cs typeface="Arial" panose="020B0604020202020204" pitchFamily="34" charset="0"/>
              </a:rPr>
              <a:t>Conflicts order B</a:t>
            </a:r>
            <a:endParaRPr lang="zh-CN" altLang="en-US" sz="2000" b="1">
              <a:latin typeface="Arial" panose="020B0604020202020204" pitchFamily="34" charset="0"/>
              <a:ea typeface="MS PGothic" panose="020B0600070205080204" pitchFamily="34" charset="-128"/>
              <a:cs typeface="Arial" panose="020B0604020202020204" pitchFamily="34" charset="0"/>
            </a:endParaRPr>
          </a:p>
        </p:txBody>
      </p:sp>
      <p:sp>
        <p:nvSpPr>
          <p:cNvPr id="14" name="文本框 13"/>
          <p:cNvSpPr txBox="1"/>
          <p:nvPr/>
        </p:nvSpPr>
        <p:spPr>
          <a:xfrm>
            <a:off x="1480915" y="4776504"/>
            <a:ext cx="6128528" cy="707886"/>
          </a:xfrm>
          <a:prstGeom prst="rect">
            <a:avLst/>
          </a:prstGeom>
          <a:solidFill>
            <a:schemeClr val="accent1">
              <a:lumMod val="20000"/>
              <a:lumOff val="80000"/>
            </a:schemeClr>
          </a:solidFill>
        </p:spPr>
        <p:txBody>
          <a:bodyPr wrap="square" rtlCol="0">
            <a:spAutoFit/>
          </a:bodyPr>
          <a:lstStyle/>
          <a:p>
            <a:pPr algn="ctr"/>
            <a:r>
              <a:rPr lang="en-US" altLang="zh-CN" sz="2000">
                <a:latin typeface="Arial" panose="020B0604020202020204" pitchFamily="34" charset="0"/>
                <a:ea typeface="MS PGothic" panose="020B0600070205080204" pitchFamily="34" charset="-128"/>
                <a:cs typeface="Arial" panose="020B0604020202020204" pitchFamily="34" charset="0"/>
              </a:rPr>
              <a:t>If conflicts-order-A equals to conflicts-order-B, </a:t>
            </a:r>
            <a:endParaRPr lang="en-US" altLang="zh-CN" sz="2000">
              <a:latin typeface="Arial" panose="020B0604020202020204" pitchFamily="34" charset="0"/>
              <a:ea typeface="MS PGothic" panose="020B0600070205080204" pitchFamily="34" charset="-128"/>
              <a:cs typeface="Arial" panose="020B0604020202020204" pitchFamily="34" charset="0"/>
            </a:endParaRPr>
          </a:p>
          <a:p>
            <a:pPr algn="ctr"/>
            <a:r>
              <a:rPr lang="en-US" altLang="zh-CN" sz="2000">
                <a:latin typeface="Arial" panose="020B0604020202020204" pitchFamily="34" charset="0"/>
                <a:ea typeface="MS PGothic" panose="020B0600070205080204" pitchFamily="34" charset="-128"/>
                <a:cs typeface="Arial" panose="020B0604020202020204" pitchFamily="34" charset="0"/>
              </a:rPr>
              <a:t>then schedule-A </a:t>
            </a:r>
            <a:r>
              <a:rPr lang="en-US" altLang="zh-CN" sz="2000">
                <a:solidFill>
                  <a:schemeClr val="accent2"/>
                </a:solidFill>
                <a:latin typeface="Arial" panose="020B0604020202020204" pitchFamily="34" charset="0"/>
                <a:ea typeface="MS PGothic" panose="020B0600070205080204" pitchFamily="34" charset="-128"/>
                <a:cs typeface="Arial" panose="020B0604020202020204" pitchFamily="34" charset="0"/>
              </a:rPr>
              <a:t>conflict-equals</a:t>
            </a:r>
            <a:r>
              <a:rPr lang="en-US" altLang="zh-CN" sz="2000">
                <a:latin typeface="Arial" panose="020B0604020202020204" pitchFamily="34" charset="0"/>
                <a:ea typeface="MS PGothic" panose="020B0600070205080204" pitchFamily="34" charset="-128"/>
                <a:cs typeface="Arial" panose="020B0604020202020204" pitchFamily="34" charset="0"/>
              </a:rPr>
              <a:t> to schedule-B</a:t>
            </a:r>
            <a:endParaRPr lang="zh-CN" altLang="en-US" sz="2000">
              <a:latin typeface="Arial" panose="020B0604020202020204" pitchFamily="34" charset="0"/>
              <a:ea typeface="MS PGothic" panose="020B0600070205080204" pitchFamily="34" charset="-128"/>
              <a:cs typeface="Arial" panose="020B0604020202020204" pitchFamily="34" charset="0"/>
            </a:endParaRPr>
          </a:p>
        </p:txBody>
      </p:sp>
      <p:sp>
        <p:nvSpPr>
          <p:cNvPr id="15" name="文本框 14"/>
          <p:cNvSpPr txBox="1"/>
          <p:nvPr/>
        </p:nvSpPr>
        <p:spPr>
          <a:xfrm>
            <a:off x="3914363" y="3038810"/>
            <a:ext cx="1278584" cy="1446550"/>
          </a:xfrm>
          <a:prstGeom prst="rect">
            <a:avLst/>
          </a:prstGeom>
          <a:noFill/>
        </p:spPr>
        <p:txBody>
          <a:bodyPr wrap="square" rtlCol="0">
            <a:spAutoFit/>
          </a:bodyPr>
          <a:lstStyle/>
          <a:p>
            <a:pPr algn="ctr"/>
            <a:r>
              <a:rPr lang="en-US" altLang="zh-CN" sz="8800">
                <a:solidFill>
                  <a:schemeClr val="accent1"/>
                </a:solidFill>
                <a:latin typeface="Arial" panose="020B0604020202020204" pitchFamily="34" charset="0"/>
                <a:cs typeface="Arial" panose="020B0604020202020204" pitchFamily="34" charset="0"/>
              </a:rPr>
              <a:t>=</a:t>
            </a:r>
            <a:endParaRPr lang="zh-CN" altLang="en-US" sz="8800">
              <a:solidFill>
                <a:schemeClr val="accent1"/>
              </a:solidFill>
              <a:latin typeface="Arial" panose="020B0604020202020204" pitchFamily="34" charset="0"/>
              <a:cs typeface="Arial" panose="020B0604020202020204" pitchFamily="34" charset="0"/>
            </a:endParaRPr>
          </a:p>
        </p:txBody>
      </p:sp>
      <p:sp>
        <p:nvSpPr>
          <p:cNvPr id="7" name="矩形 6"/>
          <p:cNvSpPr/>
          <p:nvPr/>
        </p:nvSpPr>
        <p:spPr>
          <a:xfrm>
            <a:off x="3814612" y="1497595"/>
            <a:ext cx="1749197" cy="369332"/>
          </a:xfrm>
          <a:prstGeom prst="rect">
            <a:avLst/>
          </a:prstGeom>
        </p:spPr>
        <p:txBody>
          <a:bodyPr wrap="none">
            <a:spAutoFit/>
          </a:bodyPr>
          <a:lstStyle/>
          <a:p>
            <a:r>
              <a:rPr lang="en-US" altLang="zh-CN" b="1">
                <a:solidFill>
                  <a:schemeClr val="accent1"/>
                </a:solidFill>
                <a:latin typeface="Arial" panose="020B0604020202020204" pitchFamily="34" charset="0"/>
                <a:ea typeface="MS PGothic" panose="020B0600070205080204" pitchFamily="34" charset="-128"/>
                <a:cs typeface="Arial" panose="020B0604020202020204" pitchFamily="34" charset="0"/>
              </a:rPr>
              <a:t>conflict-equal </a:t>
            </a:r>
            <a:endParaRPr lang="zh-CN" altLang="en-US" b="1">
              <a:solidFill>
                <a:schemeClr val="accent1"/>
              </a:solidFill>
              <a:latin typeface="Arial" panose="020B0604020202020204" pitchFamily="34" charset="0"/>
              <a:cs typeface="Arial" panose="020B0604020202020204" pitchFamily="34" charset="0"/>
            </a:endParaRPr>
          </a:p>
        </p:txBody>
      </p:sp>
      <p:sp>
        <p:nvSpPr>
          <p:cNvPr id="19" name="矩形 18"/>
          <p:cNvSpPr/>
          <p:nvPr/>
        </p:nvSpPr>
        <p:spPr>
          <a:xfrm>
            <a:off x="4188733" y="3273425"/>
            <a:ext cx="851515" cy="369332"/>
          </a:xfrm>
          <a:prstGeom prst="rect">
            <a:avLst/>
          </a:prstGeom>
        </p:spPr>
        <p:txBody>
          <a:bodyPr wrap="none">
            <a:spAutoFit/>
          </a:bodyPr>
          <a:lstStyle/>
          <a:p>
            <a:r>
              <a:rPr lang="en-US" altLang="zh-CN" b="1">
                <a:solidFill>
                  <a:schemeClr val="accent1"/>
                </a:solidFill>
                <a:latin typeface="Arial" panose="020B0604020202020204" pitchFamily="34" charset="0"/>
                <a:ea typeface="MS PGothic" panose="020B0600070205080204" pitchFamily="34" charset="-128"/>
                <a:cs typeface="Arial" panose="020B0604020202020204" pitchFamily="34" charset="0"/>
              </a:rPr>
              <a:t>equal </a:t>
            </a:r>
            <a:endParaRPr lang="zh-CN" altLang="en-US" b="1">
              <a:solidFill>
                <a:schemeClr val="accent1"/>
              </a:solidFill>
              <a:latin typeface="Arial" panose="020B0604020202020204" pitchFamily="34" charset="0"/>
              <a:cs typeface="Arial" panose="020B0604020202020204" pitchFamily="34" charset="0"/>
            </a:endParaRPr>
          </a:p>
        </p:txBody>
      </p:sp>
      <p:sp>
        <p:nvSpPr>
          <p:cNvPr id="16" name="文本框 15"/>
          <p:cNvSpPr txBox="1"/>
          <p:nvPr/>
        </p:nvSpPr>
        <p:spPr>
          <a:xfrm>
            <a:off x="683568" y="3073524"/>
            <a:ext cx="940694" cy="307777"/>
          </a:xfrm>
          <a:prstGeom prst="rect">
            <a:avLst/>
          </a:prstGeom>
          <a:noFill/>
        </p:spPr>
        <p:txBody>
          <a:bodyPr wrap="square" rtlCol="0">
            <a:spAutoFit/>
          </a:bodyPr>
          <a:lstStyle/>
          <a:p>
            <a:pPr algn="ctr"/>
            <a:r>
              <a:rPr lang="en-US" altLang="zh-CN" sz="1400">
                <a:latin typeface="Arial" panose="020B0604020202020204" pitchFamily="34" charset="0"/>
                <a:ea typeface="MS PGothic" panose="020B0600070205080204" pitchFamily="34" charset="-128"/>
                <a:cs typeface="Arial" panose="020B0604020202020204" pitchFamily="34" charset="0"/>
              </a:rPr>
              <a:t>T1</a:t>
            </a:r>
            <a:r>
              <a:rPr lang="zh-CN" altLang="en-US" sz="1400">
                <a:latin typeface="Arial" panose="020B0604020202020204" pitchFamily="34" charset="0"/>
                <a:ea typeface="MS PGothic" panose="020B0600070205080204" pitchFamily="34" charset="-128"/>
                <a:cs typeface="Arial" panose="020B0604020202020204" pitchFamily="34" charset="0"/>
              </a:rPr>
              <a:t> </a:t>
            </a:r>
            <a:r>
              <a:rPr lang="zh-CN" altLang="en-US" sz="1400">
                <a:latin typeface="Arial" panose="020B0604020202020204" pitchFamily="34" charset="0"/>
                <a:ea typeface="MS PGothic" panose="020B0600070205080204" pitchFamily="34" charset="-128"/>
                <a:cs typeface="Arial" panose="020B0604020202020204" pitchFamily="34" charset="0"/>
                <a:sym typeface="Wingdings" panose="05000000000000000000"/>
              </a:rPr>
              <a:t> </a:t>
            </a:r>
            <a:r>
              <a:rPr lang="en-US" altLang="zh-CN" sz="1400">
                <a:latin typeface="Arial" panose="020B0604020202020204" pitchFamily="34" charset="0"/>
                <a:ea typeface="MS PGothic" panose="020B0600070205080204" pitchFamily="34" charset="-128"/>
                <a:cs typeface="Arial" panose="020B0604020202020204" pitchFamily="34" charset="0"/>
                <a:sym typeface="Wingdings" panose="05000000000000000000"/>
              </a:rPr>
              <a:t>T2</a:t>
            </a:r>
            <a:endParaRPr lang="zh-CN" altLang="en-US" sz="1400">
              <a:latin typeface="Arial" panose="020B0604020202020204" pitchFamily="34" charset="0"/>
              <a:ea typeface="MS PGothic" panose="020B0600070205080204" pitchFamily="34" charset="-128"/>
              <a:cs typeface="Arial" panose="020B0604020202020204" pitchFamily="34" charset="0"/>
            </a:endParaRPr>
          </a:p>
        </p:txBody>
      </p:sp>
      <p:cxnSp>
        <p:nvCxnSpPr>
          <p:cNvPr id="9" name="直线连接符 8"/>
          <p:cNvCxnSpPr/>
          <p:nvPr/>
        </p:nvCxnSpPr>
        <p:spPr>
          <a:xfrm flipH="1" flipV="1">
            <a:off x="1403648" y="3329491"/>
            <a:ext cx="220614" cy="228089"/>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545369" y="3098924"/>
            <a:ext cx="940694" cy="307777"/>
          </a:xfrm>
          <a:prstGeom prst="rect">
            <a:avLst/>
          </a:prstGeom>
          <a:noFill/>
        </p:spPr>
        <p:txBody>
          <a:bodyPr wrap="square" rtlCol="0">
            <a:spAutoFit/>
          </a:bodyPr>
          <a:lstStyle/>
          <a:p>
            <a:pPr algn="ctr"/>
            <a:r>
              <a:rPr lang="en-US" altLang="zh-CN" sz="1400">
                <a:latin typeface="Arial" panose="020B0604020202020204" pitchFamily="34" charset="0"/>
                <a:ea typeface="MS PGothic" panose="020B0600070205080204" pitchFamily="34" charset="-128"/>
                <a:cs typeface="Arial" panose="020B0604020202020204" pitchFamily="34" charset="0"/>
              </a:rPr>
              <a:t>T4</a:t>
            </a:r>
            <a:r>
              <a:rPr lang="zh-CN" altLang="en-US" sz="1400">
                <a:latin typeface="Arial" panose="020B0604020202020204" pitchFamily="34" charset="0"/>
                <a:ea typeface="MS PGothic" panose="020B0600070205080204" pitchFamily="34" charset="-128"/>
                <a:cs typeface="Arial" panose="020B0604020202020204" pitchFamily="34" charset="0"/>
              </a:rPr>
              <a:t> </a:t>
            </a:r>
            <a:r>
              <a:rPr lang="zh-CN" altLang="en-US" sz="1400">
                <a:latin typeface="Arial" panose="020B0604020202020204" pitchFamily="34" charset="0"/>
                <a:ea typeface="MS PGothic" panose="020B0600070205080204" pitchFamily="34" charset="-128"/>
                <a:cs typeface="Arial" panose="020B0604020202020204" pitchFamily="34" charset="0"/>
                <a:sym typeface="Wingdings" panose="05000000000000000000"/>
              </a:rPr>
              <a:t> </a:t>
            </a:r>
            <a:r>
              <a:rPr lang="en-US" altLang="zh-CN" sz="1400">
                <a:latin typeface="Arial" panose="020B0604020202020204" pitchFamily="34" charset="0"/>
                <a:ea typeface="MS PGothic" panose="020B0600070205080204" pitchFamily="34" charset="-128"/>
                <a:cs typeface="Arial" panose="020B0604020202020204" pitchFamily="34" charset="0"/>
                <a:sym typeface="Wingdings" panose="05000000000000000000"/>
              </a:rPr>
              <a:t>T3</a:t>
            </a:r>
            <a:endParaRPr lang="zh-CN" altLang="en-US" sz="1400">
              <a:latin typeface="Arial" panose="020B0604020202020204" pitchFamily="34" charset="0"/>
              <a:ea typeface="MS PGothic" panose="020B0600070205080204" pitchFamily="34" charset="-128"/>
              <a:cs typeface="Arial" panose="020B0604020202020204" pitchFamily="34" charset="0"/>
            </a:endParaRPr>
          </a:p>
        </p:txBody>
      </p:sp>
      <p:cxnSp>
        <p:nvCxnSpPr>
          <p:cNvPr id="23" name="直线连接符 22"/>
          <p:cNvCxnSpPr>
            <a:endCxn id="22" idx="2"/>
          </p:cNvCxnSpPr>
          <p:nvPr/>
        </p:nvCxnSpPr>
        <p:spPr>
          <a:xfrm flipV="1">
            <a:off x="1735380" y="3406701"/>
            <a:ext cx="280336" cy="133409"/>
          </a:xfrm>
          <a:prstGeom prst="line">
            <a:avLst/>
          </a:prstGeom>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439603" y="2653086"/>
            <a:ext cx="325730" cy="369332"/>
          </a:xfrm>
          <a:prstGeom prst="rect">
            <a:avLst/>
          </a:prstGeom>
        </p:spPr>
        <p:txBody>
          <a:bodyPr wrap="none">
            <a:spAutoFit/>
          </a:bodyPr>
          <a:lstStyle/>
          <a:p>
            <a:r>
              <a:rPr lang="en-US" altLang="zh-CN" b="1">
                <a:solidFill>
                  <a:schemeClr val="accent1"/>
                </a:solidFill>
                <a:latin typeface="Arial" panose="020B0604020202020204" pitchFamily="34" charset="0"/>
                <a:ea typeface="MS PGothic" panose="020B0600070205080204" pitchFamily="34" charset="-128"/>
                <a:cs typeface="Arial" panose="020B0604020202020204" pitchFamily="34" charset="0"/>
              </a:rPr>
              <a:t>if</a:t>
            </a:r>
            <a:endParaRPr lang="zh-CN" altLang="en-US">
              <a:latin typeface="Arial" panose="020B0604020202020204" pitchFamily="34" charset="0"/>
              <a:cs typeface="Arial"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View Serializability</a:t>
            </a:r>
            <a:endParaRPr lang="zh-CN" altLang="en-US"/>
          </a:p>
        </p:txBody>
      </p:sp>
      <p:sp>
        <p:nvSpPr>
          <p:cNvPr id="4" name="Content Placeholder 5"/>
          <p:cNvSpPr txBox="1"/>
          <p:nvPr/>
        </p:nvSpPr>
        <p:spPr>
          <a:xfrm>
            <a:off x="539552" y="1345332"/>
            <a:ext cx="4104456" cy="1944216"/>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altLang="zh-CN" sz="2000">
                <a:latin typeface="Consolas" panose="020B0609020204030204" pitchFamily="49" charset="0"/>
              </a:rPr>
              <a:t>T1        T2        T3</a:t>
            </a:r>
            <a:endParaRPr lang="en-US" altLang="zh-CN" sz="2000">
              <a:latin typeface="Consolas" panose="020B0609020204030204" pitchFamily="49" charset="0"/>
            </a:endParaRPr>
          </a:p>
          <a:p>
            <a:pPr marL="0" indent="0">
              <a:lnSpc>
                <a:spcPct val="60000"/>
              </a:lnSpc>
              <a:buNone/>
            </a:pPr>
            <a:r>
              <a:rPr lang="en-US" altLang="zh-CN" sz="2000">
                <a:latin typeface="Consolas" panose="020B0609020204030204" pitchFamily="49" charset="0"/>
              </a:rPr>
              <a:t>read(x)            </a:t>
            </a:r>
            <a:endParaRPr lang="en-US" altLang="zh-CN" sz="2000">
              <a:latin typeface="Consolas" panose="020B0609020204030204" pitchFamily="49" charset="0"/>
            </a:endParaRPr>
          </a:p>
          <a:p>
            <a:pPr marL="0" indent="0">
              <a:lnSpc>
                <a:spcPct val="60000"/>
              </a:lnSpc>
              <a:buNone/>
            </a:pPr>
            <a:r>
              <a:rPr lang="en-US" altLang="zh-CN" sz="2000">
                <a:latin typeface="Consolas" panose="020B0609020204030204" pitchFamily="49" charset="0"/>
              </a:rPr>
              <a:t>          write(x)</a:t>
            </a:r>
            <a:endParaRPr lang="en-US" altLang="zh-CN" sz="2000">
              <a:latin typeface="Consolas" panose="020B0609020204030204" pitchFamily="49" charset="0"/>
            </a:endParaRPr>
          </a:p>
          <a:p>
            <a:pPr marL="0" indent="0">
              <a:lnSpc>
                <a:spcPct val="60000"/>
              </a:lnSpc>
              <a:buNone/>
            </a:pPr>
            <a:r>
              <a:rPr lang="en-US" altLang="zh-CN" sz="2000">
                <a:latin typeface="Consolas" panose="020B0609020204030204" pitchFamily="49" charset="0"/>
              </a:rPr>
              <a:t>write(x)           </a:t>
            </a:r>
            <a:endParaRPr lang="en-US" altLang="zh-CN" sz="2000">
              <a:latin typeface="Consolas" panose="020B0609020204030204" pitchFamily="49" charset="0"/>
            </a:endParaRPr>
          </a:p>
          <a:p>
            <a:pPr marL="0" indent="0">
              <a:lnSpc>
                <a:spcPct val="60000"/>
              </a:lnSpc>
              <a:buNone/>
            </a:pPr>
            <a:r>
              <a:rPr lang="en-US" altLang="zh-CN" sz="2000">
                <a:latin typeface="Consolas" panose="020B0609020204030204" pitchFamily="49" charset="0"/>
              </a:rPr>
              <a:t>                    write(x)</a:t>
            </a:r>
            <a:endParaRPr lang="en-US" altLang="zh-CN" sz="2000">
              <a:latin typeface="Consolas" panose="020B0609020204030204" pitchFamily="49" charset="0"/>
            </a:endParaRPr>
          </a:p>
        </p:txBody>
      </p:sp>
      <p:sp>
        <p:nvSpPr>
          <p:cNvPr id="5" name="矩形 4"/>
          <p:cNvSpPr/>
          <p:nvPr/>
        </p:nvSpPr>
        <p:spPr>
          <a:xfrm>
            <a:off x="6372200" y="1921396"/>
            <a:ext cx="1347428" cy="1200329"/>
          </a:xfrm>
          <a:prstGeom prst="rect">
            <a:avLst/>
          </a:prstGeom>
        </p:spPr>
        <p:txBody>
          <a:bodyPr wrap="square">
            <a:spAutoFit/>
          </a:bodyPr>
          <a:lstStyle/>
          <a:p>
            <a:pPr algn="ctr"/>
            <a:r>
              <a:rPr lang="en-US" altLang="zh-CN" b="1">
                <a:latin typeface="Consolas" panose="020B0609020204030204" pitchFamily="49" charset="0"/>
              </a:rPr>
              <a:t>T3</a:t>
            </a:r>
            <a:endParaRPr lang="en-US" altLang="zh-CN" b="1">
              <a:latin typeface="Consolas" panose="020B0609020204030204" pitchFamily="49" charset="0"/>
            </a:endParaRPr>
          </a:p>
          <a:p>
            <a:pPr algn="ctr"/>
            <a:endParaRPr lang="en-US" altLang="zh-CN" b="1">
              <a:latin typeface="Consolas" panose="020B0609020204030204" pitchFamily="49" charset="0"/>
            </a:endParaRPr>
          </a:p>
          <a:p>
            <a:pPr algn="ctr"/>
            <a:endParaRPr lang="en-US" altLang="zh-CN" b="1">
              <a:latin typeface="Consolas" panose="020B0609020204030204" pitchFamily="49" charset="0"/>
            </a:endParaRPr>
          </a:p>
          <a:p>
            <a:pPr algn="ctr"/>
            <a:r>
              <a:rPr lang="en-US" altLang="zh-CN" b="1">
                <a:latin typeface="Consolas" panose="020B0609020204030204" pitchFamily="49" charset="0"/>
              </a:rPr>
              <a:t>T2     T1</a:t>
            </a:r>
            <a:endParaRPr lang="zh-CN" altLang="en-US"/>
          </a:p>
        </p:txBody>
      </p:sp>
      <p:sp>
        <p:nvSpPr>
          <p:cNvPr id="6" name="矩形 5"/>
          <p:cNvSpPr/>
          <p:nvPr/>
        </p:nvSpPr>
        <p:spPr>
          <a:xfrm>
            <a:off x="6067120" y="1477344"/>
            <a:ext cx="1957587" cy="276358"/>
          </a:xfrm>
          <a:prstGeom prst="rect">
            <a:avLst/>
          </a:prstGeom>
        </p:spPr>
        <p:txBody>
          <a:bodyPr wrap="none">
            <a:spAutoFit/>
          </a:bodyPr>
          <a:lstStyle/>
          <a:p>
            <a:pPr>
              <a:lnSpc>
                <a:spcPct val="60000"/>
              </a:lnSpc>
              <a:spcBef>
                <a:spcPts val="2400"/>
              </a:spcBef>
            </a:pPr>
            <a:r>
              <a:rPr lang="en-US" altLang="zh-CN" b="1">
                <a:latin typeface="Consolas" panose="020B0609020204030204" pitchFamily="49" charset="0"/>
              </a:rPr>
              <a:t>Conflict graph</a:t>
            </a:r>
            <a:endParaRPr lang="en-US" altLang="zh-CN" b="1">
              <a:latin typeface="Consolas" panose="020B0609020204030204" pitchFamily="49" charset="0"/>
            </a:endParaRPr>
          </a:p>
        </p:txBody>
      </p:sp>
      <p:cxnSp>
        <p:nvCxnSpPr>
          <p:cNvPr id="8" name="直接箭头连接符 7"/>
          <p:cNvCxnSpPr/>
          <p:nvPr/>
        </p:nvCxnSpPr>
        <p:spPr>
          <a:xfrm flipV="1">
            <a:off x="6588224" y="2281436"/>
            <a:ext cx="360040" cy="504056"/>
          </a:xfrm>
          <a:prstGeom prst="straightConnector1">
            <a:avLst/>
          </a:prstGeom>
          <a:ln w="19050">
            <a:headEnd w="lg" len="lg"/>
            <a:tailEnd type="stealth" w="lg"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7164288" y="2281436"/>
            <a:ext cx="360040" cy="504056"/>
          </a:xfrm>
          <a:prstGeom prst="straightConnector1">
            <a:avLst/>
          </a:prstGeom>
          <a:ln w="19050">
            <a:headEnd w="lg" len="lg"/>
            <a:tailEnd type="stealth"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847891" y="2857500"/>
            <a:ext cx="396044" cy="0"/>
          </a:xfrm>
          <a:prstGeom prst="straightConnector1">
            <a:avLst/>
          </a:prstGeom>
          <a:ln w="19050">
            <a:headEnd w="lg" len="lg"/>
            <a:tailEnd type="stealth" w="lg"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6847891" y="3001515"/>
            <a:ext cx="396044" cy="1"/>
          </a:xfrm>
          <a:prstGeom prst="straightConnector1">
            <a:avLst/>
          </a:prstGeom>
          <a:ln w="19050">
            <a:headEnd w="lg" len="lg"/>
            <a:tailEnd type="stealth" w="lg" len="med"/>
          </a:ln>
        </p:spPr>
        <p:style>
          <a:lnRef idx="1">
            <a:schemeClr val="accent1"/>
          </a:lnRef>
          <a:fillRef idx="0">
            <a:schemeClr val="accent1"/>
          </a:fillRef>
          <a:effectRef idx="0">
            <a:schemeClr val="accent1"/>
          </a:effectRef>
          <a:fontRef idx="minor">
            <a:schemeClr val="tx1"/>
          </a:fontRef>
        </p:style>
      </p:cxnSp>
      <p:sp>
        <p:nvSpPr>
          <p:cNvPr id="24" name="内容占位符 2"/>
          <p:cNvSpPr>
            <a:spLocks noGrp="1"/>
          </p:cNvSpPr>
          <p:nvPr>
            <p:ph idx="1"/>
          </p:nvPr>
        </p:nvSpPr>
        <p:spPr>
          <a:xfrm>
            <a:off x="457200" y="3361556"/>
            <a:ext cx="8435280" cy="2353443"/>
          </a:xfrm>
        </p:spPr>
        <p:txBody>
          <a:bodyPr>
            <a:noAutofit/>
          </a:bodyPr>
          <a:lstStyle/>
          <a:p>
            <a:r>
              <a:rPr lang="en-US" altLang="zh-CN"/>
              <a:t>Cyclic -&gt; Not </a:t>
            </a:r>
            <a:r>
              <a:rPr lang="en-US" altLang="zh-CN" b="1">
                <a:solidFill>
                  <a:srgbClr val="C00000"/>
                </a:solidFill>
              </a:rPr>
              <a:t>conflict serializable</a:t>
            </a:r>
            <a:endParaRPr lang="en-US" altLang="zh-CN" b="1">
              <a:solidFill>
                <a:srgbClr val="C00000"/>
              </a:solidFill>
            </a:endParaRPr>
          </a:p>
          <a:p>
            <a:r>
              <a:rPr lang="en-US" altLang="zh-CN"/>
              <a:t>But compare it to running </a:t>
            </a:r>
            <a:r>
              <a:rPr lang="en-US" altLang="zh-CN" b="1">
                <a:solidFill>
                  <a:schemeClr val="accent1"/>
                </a:solidFill>
              </a:rPr>
              <a:t>T1 then T2 then T3 </a:t>
            </a:r>
            <a:r>
              <a:rPr lang="en-US" altLang="zh-CN"/>
              <a:t>(serially)</a:t>
            </a:r>
            <a:endParaRPr lang="en-US" altLang="zh-CN"/>
          </a:p>
          <a:p>
            <a:pPr lvl="1"/>
            <a:r>
              <a:rPr lang="en-US" altLang="zh-CN">
                <a:solidFill>
                  <a:srgbClr val="FF0000"/>
                </a:solidFill>
              </a:rPr>
              <a:t>Final-state is fine</a:t>
            </a:r>
            <a:endParaRPr lang="en-US" altLang="zh-CN"/>
          </a:p>
          <a:p>
            <a:pPr lvl="1"/>
            <a:r>
              <a:rPr lang="en-US" altLang="zh-CN">
                <a:solidFill>
                  <a:srgbClr val="FF0000"/>
                </a:solidFill>
              </a:rPr>
              <a:t>Intermediate reads are fine</a:t>
            </a:r>
            <a:endParaRPr lang="en-US" altLang="zh-CN">
              <a:solidFill>
                <a:srgbClr val="FF0000"/>
              </a:solidFill>
            </a:endParaRPr>
          </a:p>
          <a:p>
            <a:r>
              <a:rPr lang="en-US" altLang="zh-CN" b="1"/>
              <a:t>Question</a:t>
            </a:r>
            <a:r>
              <a:rPr lang="en-US" altLang="zh-CN"/>
              <a:t>: why shouldn't we allow this schedule?</a:t>
            </a:r>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View Serializability</a:t>
            </a:r>
            <a:endParaRPr kumimoji="1" lang="zh-CN" altLang="en-US"/>
          </a:p>
        </p:txBody>
      </p:sp>
      <p:sp>
        <p:nvSpPr>
          <p:cNvPr id="3" name="内容占位符 2"/>
          <p:cNvSpPr>
            <a:spLocks noGrp="1"/>
          </p:cNvSpPr>
          <p:nvPr>
            <p:ph idx="1"/>
          </p:nvPr>
        </p:nvSpPr>
        <p:spPr>
          <a:xfrm>
            <a:off x="457200" y="1129307"/>
            <a:ext cx="8507288" cy="4471925"/>
          </a:xfrm>
        </p:spPr>
        <p:txBody>
          <a:bodyPr/>
          <a:lstStyle/>
          <a:p>
            <a:r>
              <a:rPr lang="en-US" altLang="zh-CN" sz="2000" dirty="0"/>
              <a:t>Informal definition</a:t>
            </a:r>
            <a:endParaRPr lang="en-US" altLang="zh-CN" sz="2000" dirty="0"/>
          </a:p>
          <a:p>
            <a:pPr lvl="1"/>
            <a:r>
              <a:rPr lang="en-US" altLang="zh-CN" i="1" dirty="0">
                <a:solidFill>
                  <a:schemeClr val="tx1"/>
                </a:solidFill>
              </a:rPr>
              <a:t>A schedule is view serializable if the </a:t>
            </a:r>
            <a:r>
              <a:rPr lang="en-US" altLang="zh-CN" i="1" dirty="0">
                <a:solidFill>
                  <a:srgbClr val="FF0000"/>
                </a:solidFill>
              </a:rPr>
              <a:t>final written state as well as intermediate reads are the same as in some serial schedule</a:t>
            </a:r>
            <a:endParaRPr lang="en-US" altLang="zh-CN" i="1" dirty="0">
              <a:solidFill>
                <a:schemeClr val="tx1"/>
              </a:solidFill>
            </a:endParaRPr>
          </a:p>
          <a:p>
            <a:r>
              <a:rPr lang="en-US" altLang="zh-CN" dirty="0"/>
              <a:t>Formally, for those interested</a:t>
            </a:r>
            <a:endParaRPr lang="en-US" altLang="zh-CN" dirty="0"/>
          </a:p>
          <a:p>
            <a:pPr lvl="1"/>
            <a:r>
              <a:rPr lang="en-US" altLang="zh-CN" dirty="0"/>
              <a:t>Two schedules </a:t>
            </a:r>
            <a:r>
              <a:rPr lang="en-US" altLang="zh-CN" b="1" dirty="0"/>
              <a:t>S</a:t>
            </a:r>
            <a:r>
              <a:rPr lang="en-US" altLang="zh-CN" dirty="0"/>
              <a:t> and </a:t>
            </a:r>
            <a:r>
              <a:rPr lang="en-US" altLang="zh-CN" b="1" dirty="0"/>
              <a:t>S'</a:t>
            </a:r>
            <a:r>
              <a:rPr lang="en-US" altLang="zh-CN" dirty="0"/>
              <a:t> are </a:t>
            </a:r>
            <a:r>
              <a:rPr lang="en-US" altLang="zh-CN" b="1" dirty="0">
                <a:solidFill>
                  <a:srgbClr val="BE384B"/>
                </a:solidFill>
              </a:rPr>
              <a:t>view equivalent </a:t>
            </a:r>
            <a:r>
              <a:rPr lang="en-US" altLang="zh-CN" dirty="0"/>
              <a:t>if:</a:t>
            </a:r>
            <a:endParaRPr lang="en-US" altLang="zh-CN" dirty="0"/>
          </a:p>
          <a:p>
            <a:pPr lvl="2"/>
            <a:r>
              <a:rPr kumimoji="1" lang="en-GB" altLang="zh-CN" dirty="0"/>
              <a:t>If </a:t>
            </a:r>
            <a:r>
              <a:rPr kumimoji="1" lang="en-GB" altLang="zh-CN" dirty="0" err="1"/>
              <a:t>T</a:t>
            </a:r>
            <a:r>
              <a:rPr kumimoji="1" lang="en-GB" altLang="zh-CN" baseline="-25000" dirty="0" err="1"/>
              <a:t>i</a:t>
            </a:r>
            <a:r>
              <a:rPr kumimoji="1" lang="en-GB" altLang="zh-CN" dirty="0"/>
              <a:t> in S reads an initial value for X, so does </a:t>
            </a:r>
            <a:r>
              <a:rPr kumimoji="1" lang="en-GB" altLang="zh-CN" dirty="0" err="1"/>
              <a:t>T</a:t>
            </a:r>
            <a:r>
              <a:rPr kumimoji="1" lang="en-GB" altLang="zh-CN" baseline="-25000" dirty="0" err="1"/>
              <a:t>i</a:t>
            </a:r>
            <a:r>
              <a:rPr kumimoji="1" lang="en-GB" altLang="zh-CN" dirty="0"/>
              <a:t> in S'</a:t>
            </a:r>
            <a:endParaRPr kumimoji="1" lang="en-GB" altLang="zh-CN" dirty="0"/>
          </a:p>
          <a:p>
            <a:pPr lvl="2"/>
            <a:r>
              <a:rPr kumimoji="1" lang="en-GB" altLang="zh-CN" dirty="0"/>
              <a:t>If </a:t>
            </a:r>
            <a:r>
              <a:rPr kumimoji="1" lang="en-GB" altLang="zh-CN" dirty="0" err="1"/>
              <a:t>T</a:t>
            </a:r>
            <a:r>
              <a:rPr kumimoji="1" lang="en-GB" altLang="zh-CN" baseline="-25000" dirty="0" err="1"/>
              <a:t>i</a:t>
            </a:r>
            <a:r>
              <a:rPr kumimoji="1" lang="en-GB" altLang="zh-CN" dirty="0"/>
              <a:t> in S reads the value written by </a:t>
            </a:r>
            <a:r>
              <a:rPr kumimoji="1" lang="en-GB" altLang="zh-CN" dirty="0" err="1"/>
              <a:t>T</a:t>
            </a:r>
            <a:r>
              <a:rPr kumimoji="1" lang="en-GB" altLang="zh-CN" baseline="-25000" dirty="0" err="1"/>
              <a:t>j</a:t>
            </a:r>
            <a:r>
              <a:rPr kumimoji="1" lang="en-GB" altLang="zh-CN" dirty="0"/>
              <a:t> in S for some X, so does </a:t>
            </a:r>
            <a:r>
              <a:rPr kumimoji="1" lang="en-GB" altLang="zh-CN" dirty="0" err="1"/>
              <a:t>T</a:t>
            </a:r>
            <a:r>
              <a:rPr kumimoji="1" lang="en-GB" altLang="zh-CN" baseline="-25000" dirty="0" err="1"/>
              <a:t>i</a:t>
            </a:r>
            <a:r>
              <a:rPr kumimoji="1" lang="en-GB" altLang="zh-CN" dirty="0"/>
              <a:t> in S'</a:t>
            </a:r>
            <a:endParaRPr kumimoji="1" lang="en-GB" altLang="zh-CN" dirty="0"/>
          </a:p>
          <a:p>
            <a:pPr lvl="2"/>
            <a:r>
              <a:rPr kumimoji="1" lang="en-GB" altLang="zh-CN" dirty="0"/>
              <a:t>If </a:t>
            </a:r>
            <a:r>
              <a:rPr kumimoji="1" lang="en-GB" altLang="zh-CN" dirty="0" err="1"/>
              <a:t>T</a:t>
            </a:r>
            <a:r>
              <a:rPr kumimoji="1" lang="en-GB" altLang="zh-CN" baseline="-25000" dirty="0" err="1"/>
              <a:t>i</a:t>
            </a:r>
            <a:r>
              <a:rPr kumimoji="1" lang="en-GB" altLang="zh-CN" dirty="0"/>
              <a:t> in S does the final write to X, so does </a:t>
            </a:r>
            <a:r>
              <a:rPr kumimoji="1" lang="en-GB" altLang="zh-CN" dirty="0" err="1"/>
              <a:t>T</a:t>
            </a:r>
            <a:r>
              <a:rPr kumimoji="1" lang="en-GB" altLang="zh-CN" baseline="-25000" dirty="0" err="1"/>
              <a:t>i</a:t>
            </a:r>
            <a:r>
              <a:rPr kumimoji="1" lang="en-GB" altLang="zh-CN" dirty="0"/>
              <a:t> in S'</a:t>
            </a:r>
            <a:endParaRPr kumimoji="1" lang="en-GB" altLang="zh-CN" dirty="0"/>
          </a:p>
          <a:p>
            <a:pPr marL="74295" lvl="1" indent="0">
              <a:buNone/>
            </a:pPr>
            <a:r>
              <a:rPr lang="en-US" altLang="zh-CN" dirty="0"/>
              <a:t>A schedule is </a:t>
            </a:r>
            <a:r>
              <a:rPr lang="en-US" altLang="zh-CN" b="1" dirty="0"/>
              <a:t>view serializable </a:t>
            </a:r>
            <a:r>
              <a:rPr lang="en-US" altLang="zh-CN" dirty="0"/>
              <a:t>if it is </a:t>
            </a:r>
            <a:r>
              <a:rPr lang="en-US" altLang="zh-CN" b="1" dirty="0">
                <a:solidFill>
                  <a:srgbClr val="BE384B"/>
                </a:solidFill>
              </a:rPr>
              <a:t>view equivalent</a:t>
            </a:r>
            <a:r>
              <a:rPr lang="en-US" altLang="zh-CN" dirty="0">
                <a:solidFill>
                  <a:srgbClr val="BE384B"/>
                </a:solidFill>
              </a:rPr>
              <a:t> </a:t>
            </a:r>
            <a:r>
              <a:rPr lang="en-US" altLang="zh-CN" dirty="0"/>
              <a:t>to some serial schedule</a:t>
            </a:r>
            <a:endParaRPr lang="en-US" altLang="zh-CN" dirty="0"/>
          </a:p>
          <a:p>
            <a:pPr marL="74295" lvl="1" indent="0">
              <a:buNone/>
            </a:pP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Question</a:t>
            </a:r>
            <a:endParaRPr kumimoji="1" lang="zh-CN" altLang="en-US"/>
          </a:p>
        </p:txBody>
      </p:sp>
      <p:sp>
        <p:nvSpPr>
          <p:cNvPr id="3" name="内容占位符 2"/>
          <p:cNvSpPr>
            <a:spLocks noGrp="1"/>
          </p:cNvSpPr>
          <p:nvPr>
            <p:ph idx="1"/>
          </p:nvPr>
        </p:nvSpPr>
        <p:spPr>
          <a:xfrm>
            <a:off x="457200" y="1129308"/>
            <a:ext cx="8229600" cy="1587182"/>
          </a:xfrm>
        </p:spPr>
        <p:txBody>
          <a:bodyPr/>
          <a:lstStyle/>
          <a:p>
            <a:r>
              <a:rPr kumimoji="1" lang="en-GB" altLang="zh-CN" dirty="0"/>
              <a:t>Why conflict serializability when it seems </a:t>
            </a:r>
            <a:r>
              <a:rPr kumimoji="1" lang="en-GB" altLang="zh-CN" dirty="0">
                <a:solidFill>
                  <a:srgbClr val="BE384B"/>
                </a:solidFill>
              </a:rPr>
              <a:t>too strict</a:t>
            </a:r>
            <a:r>
              <a:rPr kumimoji="1" lang="en-GB" altLang="zh-CN" dirty="0"/>
              <a:t>?</a:t>
            </a:r>
            <a:endParaRPr kumimoji="1" lang="en-GB" altLang="zh-CN" dirty="0"/>
          </a:p>
          <a:p>
            <a:r>
              <a:rPr kumimoji="1" lang="en-GB" altLang="zh-CN" dirty="0"/>
              <a:t>Why not focus on view serializability?</a:t>
            </a:r>
            <a:r>
              <a:rPr kumimoji="1" lang="en-US" altLang="en-GB" dirty="0"/>
              <a:t>(</a:t>
            </a:r>
            <a:r>
              <a:rPr kumimoji="1" lang="zh-CN" altLang="en-US" dirty="0"/>
              <a:t>难以实现</a:t>
            </a:r>
            <a:r>
              <a:rPr kumimoji="1" lang="en-US" altLang="zh-CN" dirty="0"/>
              <a:t>,</a:t>
            </a:r>
            <a:r>
              <a:rPr kumimoji="1" lang="zh-CN" altLang="en-US" dirty="0"/>
              <a:t>因为更多的时候很难确定真正的</a:t>
            </a:r>
            <a:r>
              <a:rPr kumimoji="1" lang="en-US" altLang="zh-CN" dirty="0"/>
              <a:t>’</a:t>
            </a:r>
            <a:r>
              <a:rPr kumimoji="1" lang="zh-CN" altLang="en-US" dirty="0"/>
              <a:t>正确结果</a:t>
            </a:r>
            <a:r>
              <a:rPr kumimoji="1" lang="en-US" altLang="zh-CN" dirty="0"/>
              <a:t>’</a:t>
            </a:r>
            <a:r>
              <a:rPr kumimoji="1" lang="zh-CN" altLang="en-US" dirty="0"/>
              <a:t>是什么</a:t>
            </a:r>
            <a:r>
              <a:rPr kumimoji="1" lang="en-US" altLang="en-GB" dirty="0"/>
              <a:t>)</a:t>
            </a:r>
            <a:endParaRPr kumimoji="1" lang="en-GB"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3419872" y="2425452"/>
            <a:ext cx="2520280" cy="707886"/>
          </a:xfrm>
          <a:prstGeom prst="rect">
            <a:avLst/>
          </a:prstGeom>
          <a:noFill/>
        </p:spPr>
        <p:txBody>
          <a:bodyPr wrap="square" rtlCol="0">
            <a:spAutoFit/>
          </a:bodyPr>
          <a:lstStyle/>
          <a:p>
            <a:r>
              <a:rPr lang="en-US" altLang="zh-CN" sz="2000" b="1">
                <a:solidFill>
                  <a:srgbClr val="BE384B"/>
                </a:solidFill>
                <a:latin typeface="Arial" panose="020B0604020202020204" pitchFamily="34" charset="0"/>
                <a:ea typeface="楷体" panose="02010609060101010101" charset="-122"/>
                <a:cs typeface="Arial" panose="020B0604020202020204" pitchFamily="34" charset="0"/>
              </a:rPr>
              <a:t>View</a:t>
            </a:r>
            <a:endParaRPr lang="en-US" altLang="zh-CN" sz="2000" b="1">
              <a:solidFill>
                <a:srgbClr val="BE384B"/>
              </a:solidFill>
              <a:latin typeface="Arial" panose="020B0604020202020204" pitchFamily="34" charset="0"/>
              <a:ea typeface="楷体" panose="02010609060101010101" charset="-122"/>
              <a:cs typeface="Arial" panose="020B0604020202020204" pitchFamily="34" charset="0"/>
            </a:endParaRPr>
          </a:p>
          <a:p>
            <a:r>
              <a:rPr lang="en-US" altLang="zh-CN" sz="2000" b="1">
                <a:solidFill>
                  <a:srgbClr val="BE384B"/>
                </a:solidFill>
                <a:latin typeface="Arial" panose="020B0604020202020204" pitchFamily="34" charset="0"/>
                <a:ea typeface="楷体" panose="02010609060101010101" charset="-122"/>
                <a:cs typeface="Arial" panose="020B0604020202020204" pitchFamily="34" charset="0"/>
              </a:rPr>
              <a:t>Serializability</a:t>
            </a:r>
            <a:endParaRPr lang="zh-CN" altLang="en-US" sz="2000" b="1">
              <a:solidFill>
                <a:srgbClr val="BE384B"/>
              </a:solidFill>
              <a:latin typeface="Arial" panose="020B0604020202020204" pitchFamily="34" charset="0"/>
              <a:ea typeface="楷体" panose="02010609060101010101" charset="-122"/>
              <a:cs typeface="Arial" panose="020B0604020202020204" pitchFamily="34" charset="0"/>
            </a:endParaRPr>
          </a:p>
        </p:txBody>
      </p:sp>
      <p:sp>
        <p:nvSpPr>
          <p:cNvPr id="6" name="文本框 5"/>
          <p:cNvSpPr txBox="1"/>
          <p:nvPr/>
        </p:nvSpPr>
        <p:spPr>
          <a:xfrm>
            <a:off x="864277" y="2425452"/>
            <a:ext cx="2520280" cy="707886"/>
          </a:xfrm>
          <a:prstGeom prst="rect">
            <a:avLst/>
          </a:prstGeom>
          <a:noFill/>
        </p:spPr>
        <p:txBody>
          <a:bodyPr wrap="square" rtlCol="0">
            <a:spAutoFit/>
          </a:bodyPr>
          <a:lstStyle/>
          <a:p>
            <a:r>
              <a:rPr lang="en-US" altLang="zh-CN" sz="2000" b="1">
                <a:solidFill>
                  <a:srgbClr val="BE384B"/>
                </a:solidFill>
                <a:latin typeface="Arial" panose="020B0604020202020204" pitchFamily="34" charset="0"/>
                <a:ea typeface="楷体" panose="02010609060101010101" charset="-122"/>
                <a:cs typeface="Arial" panose="020B0604020202020204" pitchFamily="34" charset="0"/>
              </a:rPr>
              <a:t>Final-state Serializability</a:t>
            </a:r>
            <a:endParaRPr lang="zh-CN" altLang="en-US" sz="2000" b="1">
              <a:solidFill>
                <a:srgbClr val="BE384B"/>
              </a:solidFill>
              <a:latin typeface="Arial" panose="020B0604020202020204" pitchFamily="34" charset="0"/>
              <a:ea typeface="楷体" panose="02010609060101010101" charset="-122"/>
              <a:cs typeface="Arial" panose="020B0604020202020204" pitchFamily="34" charset="0"/>
            </a:endParaRPr>
          </a:p>
        </p:txBody>
      </p:sp>
      <p:sp>
        <p:nvSpPr>
          <p:cNvPr id="7" name="文本框 6"/>
          <p:cNvSpPr txBox="1"/>
          <p:nvPr/>
        </p:nvSpPr>
        <p:spPr>
          <a:xfrm>
            <a:off x="5940152" y="2425452"/>
            <a:ext cx="2520280" cy="707886"/>
          </a:xfrm>
          <a:prstGeom prst="rect">
            <a:avLst/>
          </a:prstGeom>
          <a:noFill/>
        </p:spPr>
        <p:txBody>
          <a:bodyPr wrap="square" rtlCol="0">
            <a:spAutoFit/>
          </a:bodyPr>
          <a:lstStyle/>
          <a:p>
            <a:r>
              <a:rPr lang="en-US" altLang="zh-CN" sz="2000" b="1">
                <a:solidFill>
                  <a:srgbClr val="BE384B"/>
                </a:solidFill>
                <a:latin typeface="Arial" panose="020B0604020202020204" pitchFamily="34" charset="0"/>
                <a:ea typeface="楷体" panose="02010609060101010101" charset="-122"/>
                <a:cs typeface="Arial" panose="020B0604020202020204" pitchFamily="34" charset="0"/>
              </a:rPr>
              <a:t>Conflict</a:t>
            </a:r>
            <a:endParaRPr lang="en-US" altLang="zh-CN" sz="2000" b="1">
              <a:solidFill>
                <a:srgbClr val="BE384B"/>
              </a:solidFill>
              <a:latin typeface="Arial" panose="020B0604020202020204" pitchFamily="34" charset="0"/>
              <a:ea typeface="楷体" panose="02010609060101010101" charset="-122"/>
              <a:cs typeface="Arial" panose="020B0604020202020204" pitchFamily="34" charset="0"/>
            </a:endParaRPr>
          </a:p>
          <a:p>
            <a:r>
              <a:rPr lang="en-US" altLang="zh-CN" sz="2000" b="1">
                <a:solidFill>
                  <a:srgbClr val="BE384B"/>
                </a:solidFill>
                <a:latin typeface="Arial" panose="020B0604020202020204" pitchFamily="34" charset="0"/>
                <a:ea typeface="楷体" panose="02010609060101010101" charset="-122"/>
                <a:cs typeface="Arial" panose="020B0604020202020204" pitchFamily="34" charset="0"/>
              </a:rPr>
              <a:t>Serializability</a:t>
            </a:r>
            <a:endParaRPr lang="zh-CN" altLang="en-US" sz="2000" b="1">
              <a:solidFill>
                <a:srgbClr val="BE384B"/>
              </a:solidFill>
              <a:latin typeface="Arial" panose="020B0604020202020204" pitchFamily="34" charset="0"/>
              <a:ea typeface="楷体" panose="02010609060101010101" charset="-122"/>
              <a:cs typeface="Arial" panose="020B0604020202020204" pitchFamily="34" charset="0"/>
            </a:endParaRPr>
          </a:p>
        </p:txBody>
      </p:sp>
      <p:sp>
        <p:nvSpPr>
          <p:cNvPr id="8" name="文本框 7"/>
          <p:cNvSpPr txBox="1"/>
          <p:nvPr/>
        </p:nvSpPr>
        <p:spPr>
          <a:xfrm>
            <a:off x="864277" y="3256449"/>
            <a:ext cx="2123547" cy="707886"/>
          </a:xfrm>
          <a:prstGeom prst="rect">
            <a:avLst/>
          </a:prstGeom>
          <a:noFill/>
        </p:spPr>
        <p:txBody>
          <a:bodyPr wrap="square" rtlCol="0">
            <a:spAutoFit/>
          </a:bodyPr>
          <a:lstStyle/>
          <a:p>
            <a:r>
              <a:rPr lang="en-US" altLang="zh-CN" sz="2000">
                <a:latin typeface="Arial" panose="020B0604020202020204" pitchFamily="34" charset="0"/>
                <a:ea typeface="楷体" panose="02010609060101010101" charset="-122"/>
                <a:cs typeface="Arial" panose="020B0604020202020204" pitchFamily="34" charset="0"/>
              </a:rPr>
              <a:t>Care the final state</a:t>
            </a:r>
            <a:r>
              <a:rPr lang="zh-CN" altLang="en-US" sz="2000">
                <a:latin typeface="Arial" panose="020B0604020202020204" pitchFamily="34" charset="0"/>
                <a:ea typeface="楷体" panose="02010609060101010101" charset="-122"/>
                <a:cs typeface="Arial" panose="020B0604020202020204" pitchFamily="34" charset="0"/>
              </a:rPr>
              <a:t> </a:t>
            </a:r>
            <a:r>
              <a:rPr lang="en-US" altLang="zh-CN" sz="2000">
                <a:latin typeface="Arial" panose="020B0604020202020204" pitchFamily="34" charset="0"/>
                <a:ea typeface="楷体" panose="02010609060101010101" charset="-122"/>
                <a:cs typeface="Arial" panose="020B0604020202020204" pitchFamily="34" charset="0"/>
              </a:rPr>
              <a:t>only</a:t>
            </a:r>
            <a:endParaRPr lang="zh-CN" altLang="en-US" sz="2000">
              <a:latin typeface="Arial" panose="020B0604020202020204" pitchFamily="34" charset="0"/>
              <a:ea typeface="楷体" panose="02010609060101010101" charset="-122"/>
              <a:cs typeface="Arial" panose="020B0604020202020204" pitchFamily="34" charset="0"/>
            </a:endParaRPr>
          </a:p>
        </p:txBody>
      </p:sp>
      <p:sp>
        <p:nvSpPr>
          <p:cNvPr id="9" name="文本框 8"/>
          <p:cNvSpPr txBox="1"/>
          <p:nvPr/>
        </p:nvSpPr>
        <p:spPr>
          <a:xfrm>
            <a:off x="3384557" y="3256449"/>
            <a:ext cx="2195555" cy="1015663"/>
          </a:xfrm>
          <a:prstGeom prst="rect">
            <a:avLst/>
          </a:prstGeom>
          <a:noFill/>
        </p:spPr>
        <p:txBody>
          <a:bodyPr wrap="square" rtlCol="0">
            <a:spAutoFit/>
          </a:bodyPr>
          <a:lstStyle/>
          <a:p>
            <a:r>
              <a:rPr lang="en-US" altLang="zh-CN" sz="2000">
                <a:latin typeface="Arial" panose="020B0604020202020204" pitchFamily="34" charset="0"/>
                <a:ea typeface="楷体" panose="02010609060101010101" charset="-122"/>
                <a:cs typeface="Arial" panose="020B0604020202020204" pitchFamily="34" charset="0"/>
              </a:rPr>
              <a:t>Care the final state as well as intermediate read</a:t>
            </a:r>
            <a:endParaRPr lang="zh-CN" altLang="en-US" sz="2000">
              <a:latin typeface="Arial" panose="020B0604020202020204" pitchFamily="34" charset="0"/>
              <a:ea typeface="楷体" panose="02010609060101010101" charset="-122"/>
              <a:cs typeface="Arial" panose="020B0604020202020204" pitchFamily="34" charset="0"/>
            </a:endParaRPr>
          </a:p>
        </p:txBody>
      </p:sp>
      <p:sp>
        <p:nvSpPr>
          <p:cNvPr id="10" name="文本框 9"/>
          <p:cNvSpPr txBox="1"/>
          <p:nvPr/>
        </p:nvSpPr>
        <p:spPr>
          <a:xfrm>
            <a:off x="5963489" y="3256449"/>
            <a:ext cx="2280919" cy="1323439"/>
          </a:xfrm>
          <a:prstGeom prst="rect">
            <a:avLst/>
          </a:prstGeom>
          <a:noFill/>
        </p:spPr>
        <p:txBody>
          <a:bodyPr wrap="square" rtlCol="0">
            <a:spAutoFit/>
          </a:bodyPr>
          <a:lstStyle/>
          <a:p>
            <a:r>
              <a:rPr lang="en-US" altLang="zh-CN" sz="2000">
                <a:latin typeface="Arial" panose="020B0604020202020204" pitchFamily="34" charset="0"/>
                <a:ea typeface="楷体" panose="02010609060101010101" charset="-122"/>
                <a:cs typeface="Arial" panose="020B0604020202020204" pitchFamily="34" charset="0"/>
              </a:rPr>
              <a:t>Care the final state as well as all the </a:t>
            </a:r>
            <a:r>
              <a:rPr lang="en-US" altLang="zh-CN" sz="2000" b="1">
                <a:latin typeface="Arial" panose="020B0604020202020204" pitchFamily="34" charset="0"/>
                <a:ea typeface="楷体" panose="02010609060101010101" charset="-122"/>
                <a:cs typeface="Arial" panose="020B0604020202020204" pitchFamily="34" charset="0"/>
              </a:rPr>
              <a:t>data dependency</a:t>
            </a:r>
            <a:endParaRPr lang="zh-CN" altLang="en-US" sz="2000" b="1">
              <a:latin typeface="Arial" panose="020B0604020202020204" pitchFamily="34" charset="0"/>
              <a:ea typeface="楷体" panose="02010609060101010101" charset="-122"/>
              <a:cs typeface="Arial" panose="020B0604020202020204" pitchFamily="34" charset="0"/>
            </a:endParaRPr>
          </a:p>
        </p:txBody>
      </p:sp>
      <p:sp>
        <p:nvSpPr>
          <p:cNvPr id="11" name="文本框 10"/>
          <p:cNvSpPr txBox="1"/>
          <p:nvPr/>
        </p:nvSpPr>
        <p:spPr>
          <a:xfrm>
            <a:off x="2915816" y="2595606"/>
            <a:ext cx="648072" cy="584775"/>
          </a:xfrm>
          <a:prstGeom prst="rect">
            <a:avLst/>
          </a:prstGeom>
          <a:noFill/>
        </p:spPr>
        <p:txBody>
          <a:bodyPr wrap="square" rtlCol="0">
            <a:spAutoFit/>
          </a:bodyPr>
          <a:lstStyle/>
          <a:p>
            <a:r>
              <a:rPr lang="en-US" altLang="zh-CN" sz="3200">
                <a:solidFill>
                  <a:srgbClr val="BE384B"/>
                </a:solidFill>
                <a:latin typeface="Arial" panose="020B0604020202020204" pitchFamily="34" charset="0"/>
                <a:cs typeface="Arial" panose="020B0604020202020204" pitchFamily="34" charset="0"/>
              </a:rPr>
              <a:t>⊃</a:t>
            </a:r>
            <a:endParaRPr lang="zh-CN" altLang="en-US" sz="3200">
              <a:solidFill>
                <a:srgbClr val="BE384B"/>
              </a:solidFill>
              <a:latin typeface="Arial" panose="020B0604020202020204" pitchFamily="34" charset="0"/>
              <a:cs typeface="Arial" panose="020B0604020202020204" pitchFamily="34" charset="0"/>
            </a:endParaRPr>
          </a:p>
        </p:txBody>
      </p:sp>
      <p:sp>
        <p:nvSpPr>
          <p:cNvPr id="12" name="文本框 11"/>
          <p:cNvSpPr txBox="1"/>
          <p:nvPr/>
        </p:nvSpPr>
        <p:spPr>
          <a:xfrm>
            <a:off x="5402905" y="2595606"/>
            <a:ext cx="648072" cy="584775"/>
          </a:xfrm>
          <a:prstGeom prst="rect">
            <a:avLst/>
          </a:prstGeom>
          <a:noFill/>
        </p:spPr>
        <p:txBody>
          <a:bodyPr wrap="square" rtlCol="0">
            <a:spAutoFit/>
          </a:bodyPr>
          <a:lstStyle/>
          <a:p>
            <a:r>
              <a:rPr lang="en-US" altLang="zh-CN" sz="3200">
                <a:solidFill>
                  <a:srgbClr val="BE384B"/>
                </a:solidFill>
                <a:latin typeface="Arial" panose="020B0604020202020204" pitchFamily="34" charset="0"/>
                <a:cs typeface="Arial" panose="020B0604020202020204" pitchFamily="34" charset="0"/>
              </a:rPr>
              <a:t>⊃</a:t>
            </a:r>
            <a:endParaRPr lang="zh-CN" altLang="en-US" sz="3200">
              <a:solidFill>
                <a:srgbClr val="BE384B"/>
              </a:solidFill>
              <a:latin typeface="Arial" panose="020B0604020202020204" pitchFamily="34" charset="0"/>
              <a:cs typeface="Arial" panose="020B0604020202020204" pitchFamily="34" charset="0"/>
            </a:endParaRPr>
          </a:p>
        </p:txBody>
      </p:sp>
      <p:sp>
        <p:nvSpPr>
          <p:cNvPr id="13" name="文本框 12"/>
          <p:cNvSpPr txBox="1"/>
          <p:nvPr/>
        </p:nvSpPr>
        <p:spPr>
          <a:xfrm>
            <a:off x="636905" y="4765040"/>
            <a:ext cx="4943475" cy="337185"/>
          </a:xfrm>
          <a:prstGeom prst="rect">
            <a:avLst/>
          </a:prstGeom>
          <a:noFill/>
        </p:spPr>
        <p:txBody>
          <a:bodyPr wrap="square" rtlCol="0">
            <a:spAutoFit/>
          </a:bodyPr>
          <a:p>
            <a:r>
              <a:rPr lang="zh-CN" altLang="en-US" sz="1600"/>
              <a:t>理论上来说</a:t>
            </a:r>
            <a:r>
              <a:rPr lang="en-US" altLang="zh-CN" sz="1600"/>
              <a:t>,</a:t>
            </a:r>
            <a:r>
              <a:rPr lang="zh-CN" altLang="en-US" sz="1600"/>
              <a:t>应该是约束越少的</a:t>
            </a:r>
            <a:r>
              <a:rPr lang="en-US" altLang="zh-CN" sz="1600"/>
              <a:t>serializability</a:t>
            </a:r>
            <a:r>
              <a:rPr lang="zh-CN" altLang="en-US" sz="1600"/>
              <a:t>越好</a:t>
            </a:r>
            <a:endParaRPr lang="zh-CN" altLang="en-US" sz="16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Conflict Serializability VS. View Serializability</a:t>
            </a:r>
            <a:endParaRPr kumimoji="1" lang="zh-CN" altLang="en-US"/>
          </a:p>
        </p:txBody>
      </p:sp>
      <p:sp>
        <p:nvSpPr>
          <p:cNvPr id="3" name="内容占位符 2"/>
          <p:cNvSpPr>
            <a:spLocks noGrp="1"/>
          </p:cNvSpPr>
          <p:nvPr>
            <p:ph idx="1"/>
          </p:nvPr>
        </p:nvSpPr>
        <p:spPr/>
        <p:txBody>
          <a:bodyPr/>
          <a:lstStyle/>
          <a:p>
            <a:r>
              <a:rPr kumimoji="1" lang="en-GB" altLang="zh-CN"/>
              <a:t>Conflict serializability is easy to test</a:t>
            </a:r>
            <a:endParaRPr kumimoji="1" lang="en-GB" altLang="zh-CN"/>
          </a:p>
          <a:p>
            <a:pPr lvl="1"/>
            <a:r>
              <a:rPr kumimoji="1" lang="en-GB" altLang="zh-CN"/>
              <a:t>i.e., check whether a graph is acyclic</a:t>
            </a:r>
            <a:endParaRPr kumimoji="1" lang="en-GB" altLang="zh-CN"/>
          </a:p>
          <a:p>
            <a:pPr lvl="1"/>
            <a:r>
              <a:rPr kumimoji="1" lang="en-GB" altLang="zh-CN"/>
              <a:t>View serializability is hard to test (</a:t>
            </a:r>
            <a:r>
              <a:rPr kumimoji="1" lang="en-GB" altLang="zh-CN">
                <a:solidFill>
                  <a:srgbClr val="FF0000"/>
                </a:solidFill>
              </a:rPr>
              <a:t>likely NP-hard</a:t>
            </a:r>
            <a:r>
              <a:rPr kumimoji="1" lang="en-GB" altLang="zh-CN"/>
              <a:t>)</a:t>
            </a:r>
            <a:endParaRPr kumimoji="1" lang="en-GB" altLang="zh-CN"/>
          </a:p>
          <a:p>
            <a:r>
              <a:rPr kumimoji="1" lang="en-GB" altLang="zh-CN"/>
              <a:t>Conflict serializable schedules are easy to generate</a:t>
            </a:r>
            <a:endParaRPr kumimoji="1" lang="en-GB" altLang="zh-CN"/>
          </a:p>
          <a:p>
            <a:pPr lvl="1"/>
            <a:r>
              <a:rPr kumimoji="1" lang="en-GB" altLang="zh-CN"/>
              <a:t>Using concurrency control protocols. E.g., 2PL (</a:t>
            </a:r>
            <a:r>
              <a:rPr kumimoji="1" lang="en-GB" altLang="zh-CN" b="1">
                <a:solidFill>
                  <a:srgbClr val="BE384B"/>
                </a:solidFill>
              </a:rPr>
              <a:t>two-phase-locking</a:t>
            </a:r>
            <a:r>
              <a:rPr kumimoji="1" lang="en-GB" altLang="zh-CN"/>
              <a:t>)</a:t>
            </a:r>
            <a:endParaRPr kumimoji="1" lang="en-GB" altLang="zh-CN"/>
          </a:p>
          <a:p>
            <a:r>
              <a:rPr kumimoji="1" lang="en-GB" altLang="zh-CN"/>
              <a:t>Conflict serializable schedules </a:t>
            </a:r>
            <a:r>
              <a:rPr kumimoji="1" lang="en-GB" altLang="zh-CN">
                <a:solidFill>
                  <a:srgbClr val="FF0000"/>
                </a:solidFill>
              </a:rPr>
              <a:t>are also view serializable</a:t>
            </a:r>
            <a:r>
              <a:rPr kumimoji="1" lang="en-US" altLang="en-GB">
                <a:solidFill>
                  <a:srgbClr val="FF0000"/>
                </a:solidFill>
              </a:rPr>
              <a:t>(</a:t>
            </a:r>
            <a:r>
              <a:rPr kumimoji="1" lang="zh-CN" altLang="en-US">
                <a:solidFill>
                  <a:srgbClr val="FF0000"/>
                </a:solidFill>
              </a:rPr>
              <a:t>子集关系</a:t>
            </a:r>
            <a:r>
              <a:rPr kumimoji="1" lang="en-US" altLang="en-GB">
                <a:solidFill>
                  <a:srgbClr val="FF0000"/>
                </a:solidFill>
              </a:rPr>
              <a:t>)</a:t>
            </a:r>
            <a:endParaRPr kumimoji="1" lang="en-GB" altLang="zh-CN"/>
          </a:p>
          <a:p>
            <a:pPr lvl="1"/>
            <a:r>
              <a:rPr kumimoji="1" lang="en-GB" altLang="zh-CN"/>
              <a:t>No easy way to generate view schedules that allows for ones like the previous example</a:t>
            </a:r>
            <a:endParaRPr kumimoji="1" lang="en-GB" altLang="zh-CN"/>
          </a:p>
          <a:p>
            <a:endParaRPr kumimoji="1"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2840" y="228866"/>
            <a:ext cx="8538320" cy="900442"/>
          </a:xfrm>
        </p:spPr>
        <p:txBody>
          <a:bodyPr/>
          <a:lstStyle/>
          <a:p>
            <a:r>
              <a:rPr kumimoji="1" lang="en-US" altLang="zh-CN" b="0" dirty="0"/>
              <a:t>Use locking to achieve before-or-after: </a:t>
            </a:r>
            <a:r>
              <a:rPr kumimoji="1" lang="en-US" altLang="zh-CN" dirty="0"/>
              <a:t>2PL</a:t>
            </a:r>
            <a:endParaRPr kumimoji="1" lang="zh-CN" altLang="en-US" dirty="0"/>
          </a:p>
        </p:txBody>
      </p:sp>
      <p:sp>
        <p:nvSpPr>
          <p:cNvPr id="3" name="内容占位符 2"/>
          <p:cNvSpPr>
            <a:spLocks noGrp="1"/>
          </p:cNvSpPr>
          <p:nvPr>
            <p:ph idx="1"/>
          </p:nvPr>
        </p:nvSpPr>
        <p:spPr>
          <a:xfrm>
            <a:off x="302840" y="1129308"/>
            <a:ext cx="8229600" cy="4167654"/>
          </a:xfrm>
        </p:spPr>
        <p:txBody>
          <a:bodyPr>
            <a:normAutofit/>
          </a:bodyPr>
          <a:lstStyle/>
          <a:p>
            <a:r>
              <a:rPr kumimoji="1" lang="en-US" altLang="zh-CN" dirty="0"/>
              <a:t>2PL can guarantee before or after atomicity </a:t>
            </a:r>
            <a:endParaRPr kumimoji="1" lang="en-US" altLang="zh-CN" dirty="0"/>
          </a:p>
          <a:p>
            <a:pPr lvl="1"/>
            <a:r>
              <a:rPr lang="en-US" altLang="zh-CN" dirty="0"/>
              <a:t>Run actions T1, T2, .., TN concurrently, and have it "</a:t>
            </a:r>
            <a:r>
              <a:rPr lang="en-US" altLang="zh-CN" dirty="0">
                <a:solidFill>
                  <a:srgbClr val="BE384B"/>
                </a:solidFill>
              </a:rPr>
              <a:t>appears</a:t>
            </a:r>
            <a:r>
              <a:rPr lang="en-US" altLang="zh-CN" dirty="0"/>
              <a:t>" as if they ran sequentially</a:t>
            </a:r>
            <a:endParaRPr lang="en-US" altLang="zh-CN" dirty="0"/>
          </a:p>
          <a:p>
            <a:r>
              <a:rPr kumimoji="1" lang="en-US" altLang="zh-CN" dirty="0"/>
              <a:t>2PL locking rule: </a:t>
            </a:r>
            <a:endParaRPr kumimoji="1" lang="en-US" altLang="zh-CN" dirty="0"/>
          </a:p>
          <a:p>
            <a:pPr lvl="1"/>
            <a:r>
              <a:rPr kumimoji="1" lang="en-US" altLang="zh-CN" dirty="0"/>
              <a:t>The action must acquire the shared data’s lock before access it and release it until the action finishes</a:t>
            </a:r>
            <a:endParaRPr lang="en-US" altLang="zh-CN" dirty="0"/>
          </a:p>
          <a:p>
            <a:r>
              <a:rPr kumimoji="1" lang="en-US" altLang="zh-CN" b="1" dirty="0">
                <a:solidFill>
                  <a:schemeClr val="tx1"/>
                </a:solidFill>
              </a:rPr>
              <a:t>Question</a:t>
            </a:r>
            <a:endParaRPr kumimoji="1" lang="en-US" altLang="zh-CN" b="1" dirty="0">
              <a:solidFill>
                <a:schemeClr val="tx1"/>
              </a:solidFill>
            </a:endParaRPr>
          </a:p>
          <a:p>
            <a:pPr lvl="1"/>
            <a:r>
              <a:rPr kumimoji="1" lang="en-US" altLang="zh-CN" dirty="0">
                <a:solidFill>
                  <a:srgbClr val="FF0000"/>
                </a:solidFill>
              </a:rPr>
              <a:t>Which serializability does 2PL guarantee? </a:t>
            </a:r>
            <a:endParaRPr kumimoji="1" lang="en-US" altLang="zh-CN" dirty="0">
              <a:solidFill>
                <a:srgbClr val="FF0000"/>
              </a:solidFill>
            </a:endParaRPr>
          </a:p>
          <a:p>
            <a:pPr lvl="1"/>
            <a:r>
              <a:rPr kumimoji="1" lang="en-US" altLang="zh-CN" dirty="0">
                <a:solidFill>
                  <a:srgbClr val="FF0000"/>
                </a:solidFill>
              </a:rPr>
              <a:t>Conflict serializability!</a:t>
            </a:r>
            <a:endParaRPr kumimoji="1" lang="en-US" altLang="zh-CN" dirty="0">
              <a:solidFill>
                <a:srgbClr val="FF0000"/>
              </a:solidFill>
            </a:endParaRPr>
          </a:p>
          <a:p>
            <a:endParaRPr kumimoji="1" lang="en-US" altLang="zh-CN" b="1" dirty="0">
              <a:solidFill>
                <a:srgbClr val="FF0000"/>
              </a:solidFill>
            </a:endParaRPr>
          </a:p>
          <a:p>
            <a:pPr lvl="1"/>
            <a:endParaRPr kumimoji="1" lang="en-US" altLang="zh-CN" b="1" dirty="0">
              <a:solidFill>
                <a:srgbClr val="C00000"/>
              </a:solidFill>
            </a:endParaRPr>
          </a:p>
          <a:p>
            <a:pPr lvl="1"/>
            <a:endParaRPr kumimoji="1" lang="en-US" altLang="zh-CN" b="1" dirty="0">
              <a:solidFill>
                <a:srgbClr val="C00000"/>
              </a:solidFill>
            </a:endParaRPr>
          </a:p>
          <a:p>
            <a:pPr lvl="1"/>
            <a:endParaRPr kumimoji="1" lang="en-US" altLang="zh-CN" b="1" dirty="0">
              <a:solidFill>
                <a:srgbClr val="C00000"/>
              </a:solidFill>
            </a:endParaRPr>
          </a:p>
          <a:p>
            <a:pPr lvl="1"/>
            <a:endParaRPr kumimoji="1" lang="en-US" altLang="zh-CN" b="1" dirty="0">
              <a:solidFill>
                <a:srgbClr val="C00000"/>
              </a:solidFill>
            </a:endParaRPr>
          </a:p>
          <a:p>
            <a:endParaRPr kumimoji="1" lang="en-US" altLang="zh-CN" dirty="0">
              <a:solidFill>
                <a:srgbClr val="C00000"/>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Proof of 2PL </a:t>
            </a:r>
            <a:endParaRPr lang="zh-CN" altLang="en-US" dirty="0"/>
          </a:p>
        </p:txBody>
      </p:sp>
      <p:sp>
        <p:nvSpPr>
          <p:cNvPr id="4" name="矩形 3"/>
          <p:cNvSpPr/>
          <p:nvPr/>
        </p:nvSpPr>
        <p:spPr>
          <a:xfrm>
            <a:off x="4365830" y="613218"/>
            <a:ext cx="4320970" cy="954107"/>
          </a:xfrm>
          <a:prstGeom prst="rect">
            <a:avLst/>
          </a:prstGeom>
          <a:ln>
            <a:solidFill>
              <a:schemeClr val="accent2"/>
            </a:solidFill>
          </a:ln>
        </p:spPr>
        <p:txBody>
          <a:bodyPr wrap="square">
            <a:spAutoFit/>
          </a:bodyPr>
          <a:lstStyle/>
          <a:p>
            <a:r>
              <a:rPr lang="en-US" altLang="zh-CN" sz="1400">
                <a:latin typeface="Consolas" panose="020B0609020204030204" pitchFamily="49" charset="0"/>
              </a:rPr>
              <a:t>T1 and T2 conflict on x1</a:t>
            </a:r>
            <a:endParaRPr lang="en-US" altLang="zh-CN" sz="1400">
              <a:latin typeface="Consolas" panose="020B0609020204030204" pitchFamily="49" charset="0"/>
            </a:endParaRPr>
          </a:p>
          <a:p>
            <a:r>
              <a:rPr lang="en-US" altLang="zh-CN" sz="1400">
                <a:latin typeface="Consolas" panose="020B0609020204030204" pitchFamily="49" charset="0"/>
              </a:rPr>
              <a:t>T2 and T3 conflict on x2</a:t>
            </a:r>
            <a:endParaRPr lang="en-US" altLang="zh-CN" sz="1400">
              <a:latin typeface="Consolas" panose="020B0609020204030204" pitchFamily="49" charset="0"/>
            </a:endParaRPr>
          </a:p>
          <a:p>
            <a:r>
              <a:rPr lang="en-US" altLang="zh-CN" sz="1400">
                <a:latin typeface="Consolas" panose="020B0609020204030204" pitchFamily="49" charset="0"/>
              </a:rPr>
              <a:t>...</a:t>
            </a:r>
            <a:endParaRPr lang="en-US" altLang="zh-CN" sz="1400">
              <a:latin typeface="Consolas" panose="020B0609020204030204" pitchFamily="49" charset="0"/>
            </a:endParaRPr>
          </a:p>
          <a:p>
            <a:r>
              <a:rPr lang="en-US" altLang="zh-CN" sz="1400" err="1">
                <a:latin typeface="Consolas" panose="020B0609020204030204" pitchFamily="49" charset="0"/>
              </a:rPr>
              <a:t>Tk</a:t>
            </a:r>
            <a:r>
              <a:rPr lang="en-US" altLang="zh-CN" sz="1400">
                <a:latin typeface="Consolas" panose="020B0609020204030204" pitchFamily="49" charset="0"/>
              </a:rPr>
              <a:t> and T1 conflict on </a:t>
            </a:r>
            <a:r>
              <a:rPr lang="en-US" altLang="zh-CN" sz="1400" err="1">
                <a:latin typeface="Consolas" panose="020B0609020204030204" pitchFamily="49" charset="0"/>
              </a:rPr>
              <a:t>x_k</a:t>
            </a:r>
            <a:endParaRPr lang="en-US" altLang="zh-CN" sz="1400">
              <a:latin typeface="Consolas" panose="020B0609020204030204" pitchFamily="49" charset="0"/>
            </a:endParaRPr>
          </a:p>
        </p:txBody>
      </p:sp>
      <p:sp>
        <p:nvSpPr>
          <p:cNvPr id="5" name="矩形 4"/>
          <p:cNvSpPr/>
          <p:nvPr/>
        </p:nvSpPr>
        <p:spPr>
          <a:xfrm>
            <a:off x="4365830" y="2000950"/>
            <a:ext cx="4320970" cy="1384995"/>
          </a:xfrm>
          <a:prstGeom prst="rect">
            <a:avLst/>
          </a:prstGeom>
          <a:ln>
            <a:solidFill>
              <a:schemeClr val="accent2"/>
            </a:solidFill>
          </a:ln>
        </p:spPr>
        <p:txBody>
          <a:bodyPr wrap="square">
            <a:spAutoFit/>
          </a:bodyPr>
          <a:lstStyle/>
          <a:p>
            <a:r>
              <a:rPr lang="en-US" altLang="zh-CN" sz="1400">
                <a:latin typeface="Consolas" panose="020B0609020204030204" pitchFamily="49" charset="0"/>
              </a:rPr>
              <a:t>T1 acquires x1.lock</a:t>
            </a:r>
            <a:endParaRPr lang="en-US" altLang="zh-CN" sz="1400">
              <a:latin typeface="Consolas" panose="020B0609020204030204" pitchFamily="49" charset="0"/>
            </a:endParaRPr>
          </a:p>
          <a:p>
            <a:r>
              <a:rPr lang="en-US" altLang="zh-CN" sz="1400">
                <a:latin typeface="Consolas" panose="020B0609020204030204" pitchFamily="49" charset="0"/>
              </a:rPr>
              <a:t>T2 acquires x1.lock and x2.lock</a:t>
            </a:r>
            <a:endParaRPr lang="en-US" altLang="zh-CN" sz="1400">
              <a:latin typeface="Consolas" panose="020B0609020204030204" pitchFamily="49" charset="0"/>
            </a:endParaRPr>
          </a:p>
          <a:p>
            <a:r>
              <a:rPr lang="en-US" altLang="zh-CN" sz="1400">
                <a:latin typeface="Consolas" panose="020B0609020204030204" pitchFamily="49" charset="0"/>
              </a:rPr>
              <a:t>T3 acquires x2.lock and x3.lock</a:t>
            </a:r>
            <a:endParaRPr lang="en-US" altLang="zh-CN" sz="1400">
              <a:latin typeface="Consolas" panose="020B0609020204030204" pitchFamily="49" charset="0"/>
            </a:endParaRPr>
          </a:p>
          <a:p>
            <a:r>
              <a:rPr lang="en-US" altLang="zh-CN" sz="1400">
                <a:latin typeface="Consolas" panose="020B0609020204030204" pitchFamily="49" charset="0"/>
              </a:rPr>
              <a:t>...</a:t>
            </a:r>
            <a:endParaRPr lang="en-US" altLang="zh-CN" sz="1400">
              <a:latin typeface="Consolas" panose="020B0609020204030204" pitchFamily="49" charset="0"/>
            </a:endParaRPr>
          </a:p>
          <a:p>
            <a:r>
              <a:rPr lang="en-US" altLang="zh-CN" sz="1400" err="1">
                <a:latin typeface="Consolas" panose="020B0609020204030204" pitchFamily="49" charset="0"/>
              </a:rPr>
              <a:t>Tk</a:t>
            </a:r>
            <a:r>
              <a:rPr lang="en-US" altLang="zh-CN" sz="1400">
                <a:latin typeface="Consolas" panose="020B0609020204030204" pitchFamily="49" charset="0"/>
              </a:rPr>
              <a:t> acquires x_{k-1}.lock and </a:t>
            </a:r>
            <a:r>
              <a:rPr lang="en-US" altLang="zh-CN" sz="1400" err="1">
                <a:latin typeface="Consolas" panose="020B0609020204030204" pitchFamily="49" charset="0"/>
              </a:rPr>
              <a:t>x_k.lock</a:t>
            </a:r>
            <a:endParaRPr lang="en-US" altLang="zh-CN" sz="1400">
              <a:latin typeface="Consolas" panose="020B0609020204030204" pitchFamily="49" charset="0"/>
            </a:endParaRPr>
          </a:p>
          <a:p>
            <a:r>
              <a:rPr lang="en-US" altLang="zh-CN" sz="1400">
                <a:latin typeface="Consolas" panose="020B0609020204030204" pitchFamily="49" charset="0"/>
              </a:rPr>
              <a:t>T1 acquires </a:t>
            </a:r>
            <a:r>
              <a:rPr lang="en-US" altLang="zh-CN" sz="1400" err="1">
                <a:latin typeface="Consolas" panose="020B0609020204030204" pitchFamily="49" charset="0"/>
              </a:rPr>
              <a:t>x_k.lock</a:t>
            </a:r>
            <a:endParaRPr lang="en-US" altLang="zh-CN" sz="1400">
              <a:latin typeface="Consolas" panose="020B0609020204030204" pitchFamily="49" charset="0"/>
            </a:endParaRPr>
          </a:p>
        </p:txBody>
      </p:sp>
      <p:sp>
        <p:nvSpPr>
          <p:cNvPr id="6" name="矩形 5"/>
          <p:cNvSpPr/>
          <p:nvPr/>
        </p:nvSpPr>
        <p:spPr>
          <a:xfrm>
            <a:off x="4371637" y="3952136"/>
            <a:ext cx="4320480" cy="1384995"/>
          </a:xfrm>
          <a:prstGeom prst="rect">
            <a:avLst/>
          </a:prstGeom>
          <a:ln>
            <a:solidFill>
              <a:schemeClr val="accent2"/>
            </a:solidFill>
          </a:ln>
        </p:spPr>
        <p:txBody>
          <a:bodyPr wrap="square">
            <a:spAutoFit/>
          </a:bodyPr>
          <a:lstStyle/>
          <a:p>
            <a:r>
              <a:rPr lang="en-US" altLang="zh-CN" sz="1400">
                <a:latin typeface="Consolas" panose="020B0609020204030204" pitchFamily="49" charset="0"/>
              </a:rPr>
              <a:t>T1 acquires x1.lock</a:t>
            </a:r>
            <a:endParaRPr lang="en-US" altLang="zh-CN" sz="1400">
              <a:latin typeface="Consolas" panose="020B0609020204030204" pitchFamily="49" charset="0"/>
            </a:endParaRPr>
          </a:p>
          <a:p>
            <a:r>
              <a:rPr lang="en-US" altLang="zh-CN" sz="1400">
                <a:solidFill>
                  <a:srgbClr val="FF0000"/>
                </a:solidFill>
                <a:latin typeface="Consolas" panose="020B0609020204030204" pitchFamily="49" charset="0"/>
              </a:rPr>
              <a:t>T1 releases x1.lock</a:t>
            </a:r>
            <a:endParaRPr lang="en-US" altLang="zh-CN" sz="1400">
              <a:solidFill>
                <a:srgbClr val="FF0000"/>
              </a:solidFill>
              <a:latin typeface="Consolas" panose="020B0609020204030204" pitchFamily="49" charset="0"/>
            </a:endParaRPr>
          </a:p>
          <a:p>
            <a:r>
              <a:rPr lang="en-US" altLang="zh-CN" sz="1400">
                <a:latin typeface="Consolas" panose="020B0609020204030204" pitchFamily="49" charset="0"/>
              </a:rPr>
              <a:t>T2 acquires x1.lock and x2.lock</a:t>
            </a:r>
            <a:endParaRPr lang="en-US" altLang="zh-CN" sz="1400">
              <a:latin typeface="Consolas" panose="020B0609020204030204" pitchFamily="49" charset="0"/>
            </a:endParaRPr>
          </a:p>
          <a:p>
            <a:r>
              <a:rPr lang="en-US" altLang="zh-CN" sz="1400">
                <a:latin typeface="Consolas" panose="020B0609020204030204" pitchFamily="49" charset="0"/>
              </a:rPr>
              <a:t>...</a:t>
            </a:r>
            <a:endParaRPr lang="en-US" altLang="zh-CN" sz="1400">
              <a:latin typeface="Consolas" panose="020B0609020204030204" pitchFamily="49" charset="0"/>
            </a:endParaRPr>
          </a:p>
          <a:p>
            <a:r>
              <a:rPr lang="en-US" altLang="zh-CN" sz="1400" err="1">
                <a:latin typeface="Consolas" panose="020B0609020204030204" pitchFamily="49" charset="0"/>
              </a:rPr>
              <a:t>Tk</a:t>
            </a:r>
            <a:r>
              <a:rPr lang="en-US" altLang="zh-CN" sz="1400">
                <a:latin typeface="Consolas" panose="020B0609020204030204" pitchFamily="49" charset="0"/>
              </a:rPr>
              <a:t> acquires x_{k-1}.lock and </a:t>
            </a:r>
            <a:r>
              <a:rPr lang="en-US" altLang="zh-CN" sz="1400" err="1">
                <a:latin typeface="Consolas" panose="020B0609020204030204" pitchFamily="49" charset="0"/>
              </a:rPr>
              <a:t>x_k.lock</a:t>
            </a:r>
            <a:endParaRPr lang="en-US" altLang="zh-CN" sz="1400">
              <a:latin typeface="Consolas" panose="020B0609020204030204" pitchFamily="49" charset="0"/>
            </a:endParaRPr>
          </a:p>
          <a:p>
            <a:r>
              <a:rPr lang="en-US" altLang="zh-CN" sz="1400">
                <a:latin typeface="Consolas" panose="020B0609020204030204" pitchFamily="49" charset="0"/>
              </a:rPr>
              <a:t>T1 acquires </a:t>
            </a:r>
            <a:r>
              <a:rPr lang="en-US" altLang="zh-CN" sz="1400" err="1">
                <a:latin typeface="Consolas" panose="020B0609020204030204" pitchFamily="49" charset="0"/>
              </a:rPr>
              <a:t>x_k.lock</a:t>
            </a:r>
            <a:endParaRPr lang="en-US" altLang="zh-CN" sz="1400">
              <a:latin typeface="Consolas" panose="020B0609020204030204" pitchFamily="49" charset="0"/>
            </a:endParaRPr>
          </a:p>
        </p:txBody>
      </p:sp>
      <p:sp>
        <p:nvSpPr>
          <p:cNvPr id="7" name="矩形 6"/>
          <p:cNvSpPr/>
          <p:nvPr/>
        </p:nvSpPr>
        <p:spPr>
          <a:xfrm>
            <a:off x="572380" y="3952136"/>
            <a:ext cx="3135524" cy="1384995"/>
          </a:xfrm>
          <a:prstGeom prst="rect">
            <a:avLst/>
          </a:prstGeom>
          <a:ln>
            <a:solidFill>
              <a:schemeClr val="accent2"/>
            </a:solidFill>
          </a:ln>
        </p:spPr>
        <p:txBody>
          <a:bodyPr wrap="square">
            <a:spAutoFit/>
          </a:bodyPr>
          <a:lstStyle/>
          <a:p>
            <a:r>
              <a:rPr lang="en-US" altLang="zh-CN" sz="1400">
                <a:latin typeface="Consolas" panose="020B0609020204030204" pitchFamily="49" charset="0"/>
              </a:rPr>
              <a:t>T1 acquires x1.lock</a:t>
            </a:r>
            <a:endParaRPr lang="en-US" altLang="zh-CN" sz="1400">
              <a:latin typeface="Consolas" panose="020B0609020204030204" pitchFamily="49" charset="0"/>
            </a:endParaRPr>
          </a:p>
          <a:p>
            <a:r>
              <a:rPr lang="en-US" altLang="zh-CN" sz="1400">
                <a:solidFill>
                  <a:srgbClr val="FF0000"/>
                </a:solidFill>
                <a:latin typeface="Consolas" panose="020B0609020204030204" pitchFamily="49" charset="0"/>
              </a:rPr>
              <a:t>T1 releases x1.lock</a:t>
            </a:r>
            <a:endParaRPr lang="en-US" altLang="zh-CN" sz="1400">
              <a:solidFill>
                <a:srgbClr val="FF0000"/>
              </a:solidFill>
              <a:latin typeface="Consolas" panose="020B0609020204030204" pitchFamily="49" charset="0"/>
            </a:endParaRPr>
          </a:p>
          <a:p>
            <a:r>
              <a:rPr lang="en-US" altLang="zh-CN" sz="1400">
                <a:latin typeface="Consolas" panose="020B0609020204030204" pitchFamily="49" charset="0"/>
              </a:rPr>
              <a:t>...</a:t>
            </a:r>
            <a:endParaRPr lang="en-US" altLang="zh-CN" sz="1400">
              <a:latin typeface="Consolas" panose="020B0609020204030204" pitchFamily="49" charset="0"/>
            </a:endParaRPr>
          </a:p>
          <a:p>
            <a:r>
              <a:rPr lang="en-US" altLang="zh-CN" sz="1400">
                <a:latin typeface="Consolas" panose="020B0609020204030204" pitchFamily="49" charset="0"/>
              </a:rPr>
              <a:t>...</a:t>
            </a:r>
            <a:endParaRPr lang="en-US" altLang="zh-CN" sz="1400">
              <a:latin typeface="Consolas" panose="020B0609020204030204" pitchFamily="49" charset="0"/>
            </a:endParaRPr>
          </a:p>
          <a:p>
            <a:r>
              <a:rPr lang="en-US" altLang="zh-CN" sz="1400">
                <a:latin typeface="Consolas" panose="020B0609020204030204" pitchFamily="49" charset="0"/>
              </a:rPr>
              <a:t>...</a:t>
            </a:r>
            <a:endParaRPr lang="en-US" altLang="zh-CN" sz="1400">
              <a:latin typeface="Consolas" panose="020B0609020204030204" pitchFamily="49" charset="0"/>
            </a:endParaRPr>
          </a:p>
          <a:p>
            <a:r>
              <a:rPr lang="en-US" altLang="zh-CN" sz="1400">
                <a:latin typeface="Consolas" panose="020B0609020204030204" pitchFamily="49" charset="0"/>
              </a:rPr>
              <a:t>T1 </a:t>
            </a:r>
            <a:r>
              <a:rPr lang="en-US" altLang="zh-CN" sz="1400">
                <a:solidFill>
                  <a:srgbClr val="0070C0"/>
                </a:solidFill>
                <a:latin typeface="Consolas" panose="020B0609020204030204" pitchFamily="49" charset="0"/>
              </a:rPr>
              <a:t>acquires</a:t>
            </a:r>
            <a:r>
              <a:rPr lang="en-US" altLang="zh-CN" sz="1400">
                <a:latin typeface="Consolas" panose="020B0609020204030204" pitchFamily="49" charset="0"/>
              </a:rPr>
              <a:t> </a:t>
            </a:r>
            <a:r>
              <a:rPr lang="en-US" altLang="zh-CN" sz="1400" err="1">
                <a:latin typeface="Consolas" panose="020B0609020204030204" pitchFamily="49" charset="0"/>
              </a:rPr>
              <a:t>x_k.lock</a:t>
            </a:r>
            <a:endParaRPr lang="en-US" altLang="zh-CN" sz="1400">
              <a:latin typeface="Consolas" panose="020B0609020204030204" pitchFamily="49" charset="0"/>
            </a:endParaRPr>
          </a:p>
        </p:txBody>
      </p:sp>
      <p:sp>
        <p:nvSpPr>
          <p:cNvPr id="8" name="矩形 7"/>
          <p:cNvSpPr/>
          <p:nvPr/>
        </p:nvSpPr>
        <p:spPr>
          <a:xfrm>
            <a:off x="484167" y="1090271"/>
            <a:ext cx="3583777" cy="2754600"/>
          </a:xfrm>
          <a:prstGeom prst="rect">
            <a:avLst/>
          </a:prstGeom>
        </p:spPr>
        <p:txBody>
          <a:bodyPr wrap="square">
            <a:spAutoFit/>
          </a:bodyPr>
          <a:lstStyle/>
          <a:p>
            <a:pPr algn="just">
              <a:spcBef>
                <a:spcPts val="600"/>
              </a:spcBef>
            </a:pPr>
            <a:r>
              <a:rPr lang="en-US" altLang="zh-CN" sz="1600">
                <a:latin typeface="Arial" panose="020B0604020202020204" pitchFamily="34" charset="0"/>
                <a:ea typeface="楷体" panose="02010609060101010101" charset="-122"/>
                <a:cs typeface="Arial" panose="020B0604020202020204" pitchFamily="34" charset="0"/>
              </a:rPr>
              <a:t>Suppose</a:t>
            </a:r>
            <a:r>
              <a:rPr lang="en-US" altLang="zh-CN" sz="1600">
                <a:solidFill>
                  <a:srgbClr val="FF0000"/>
                </a:solidFill>
                <a:latin typeface="Arial" panose="020B0604020202020204" pitchFamily="34" charset="0"/>
                <a:ea typeface="楷体" panose="02010609060101010101" charset="-122"/>
                <a:cs typeface="Arial" panose="020B0604020202020204" pitchFamily="34" charset="0"/>
              </a:rPr>
              <a:t> 2PL</a:t>
            </a:r>
            <a:r>
              <a:rPr lang="zh-CN" altLang="en-US" sz="1600">
                <a:latin typeface="Arial" panose="020B0604020202020204" pitchFamily="34" charset="0"/>
                <a:ea typeface="楷体" panose="02010609060101010101" charset="-122"/>
                <a:cs typeface="Arial" panose="020B0604020202020204" pitchFamily="34" charset="0"/>
              </a:rPr>
              <a:t> </a:t>
            </a:r>
            <a:r>
              <a:rPr lang="en-US" altLang="zh-CN" sz="1600">
                <a:latin typeface="Arial" panose="020B0604020202020204" pitchFamily="34" charset="0"/>
                <a:ea typeface="楷体" panose="02010609060101010101" charset="-122"/>
                <a:cs typeface="Arial" panose="020B0604020202020204" pitchFamily="34" charset="0"/>
              </a:rPr>
              <a:t>does</a:t>
            </a:r>
            <a:r>
              <a:rPr lang="zh-CN" altLang="en-US" sz="1600">
                <a:latin typeface="Arial" panose="020B0604020202020204" pitchFamily="34" charset="0"/>
                <a:ea typeface="楷体" panose="02010609060101010101" charset="-122"/>
                <a:cs typeface="Arial" panose="020B0604020202020204" pitchFamily="34" charset="0"/>
              </a:rPr>
              <a:t> </a:t>
            </a:r>
            <a:r>
              <a:rPr lang="en-US" altLang="zh-CN" sz="1600" b="1">
                <a:solidFill>
                  <a:srgbClr val="C00000"/>
                </a:solidFill>
                <a:latin typeface="Arial" panose="020B0604020202020204" pitchFamily="34" charset="0"/>
                <a:ea typeface="楷体" panose="02010609060101010101" charset="-122"/>
                <a:cs typeface="Arial" panose="020B0604020202020204" pitchFamily="34" charset="0"/>
              </a:rPr>
              <a:t>not</a:t>
            </a:r>
            <a:r>
              <a:rPr lang="zh-CN" altLang="en-US" sz="1600">
                <a:solidFill>
                  <a:srgbClr val="FF0000"/>
                </a:solidFill>
                <a:latin typeface="Arial" panose="020B0604020202020204" pitchFamily="34" charset="0"/>
                <a:ea typeface="楷体" panose="02010609060101010101" charset="-122"/>
                <a:cs typeface="Arial" panose="020B0604020202020204" pitchFamily="34" charset="0"/>
              </a:rPr>
              <a:t> </a:t>
            </a:r>
            <a:r>
              <a:rPr lang="en-US" altLang="zh-CN" sz="1600">
                <a:latin typeface="Arial" panose="020B0604020202020204" pitchFamily="34" charset="0"/>
                <a:ea typeface="楷体" panose="02010609060101010101" charset="-122"/>
                <a:cs typeface="Arial" panose="020B0604020202020204" pitchFamily="34" charset="0"/>
              </a:rPr>
              <a:t>generate</a:t>
            </a:r>
            <a:r>
              <a:rPr lang="zh-CN" altLang="en-US" sz="1600">
                <a:latin typeface="Arial" panose="020B0604020202020204" pitchFamily="34" charset="0"/>
                <a:ea typeface="楷体" panose="02010609060101010101" charset="-122"/>
                <a:cs typeface="Arial" panose="020B0604020202020204" pitchFamily="34" charset="0"/>
              </a:rPr>
              <a:t> </a:t>
            </a:r>
            <a:r>
              <a:rPr lang="en-US" altLang="zh-CN" sz="1600">
                <a:latin typeface="Arial" panose="020B0604020202020204" pitchFamily="34" charset="0"/>
                <a:ea typeface="楷体" panose="02010609060101010101" charset="-122"/>
                <a:cs typeface="Arial" panose="020B0604020202020204" pitchFamily="34" charset="0"/>
              </a:rPr>
              <a:t>conflict</a:t>
            </a:r>
            <a:r>
              <a:rPr lang="zh-CN" altLang="en-US" sz="1600">
                <a:latin typeface="Arial" panose="020B0604020202020204" pitchFamily="34" charset="0"/>
                <a:ea typeface="楷体" panose="02010609060101010101" charset="-122"/>
                <a:cs typeface="Arial" panose="020B0604020202020204" pitchFamily="34" charset="0"/>
              </a:rPr>
              <a:t> </a:t>
            </a:r>
            <a:r>
              <a:rPr lang="en-US" altLang="zh-CN" sz="1600">
                <a:latin typeface="Arial" panose="020B0604020202020204" pitchFamily="34" charset="0"/>
                <a:ea typeface="楷体" panose="02010609060101010101" charset="-122"/>
                <a:cs typeface="Arial" panose="020B0604020202020204" pitchFamily="34" charset="0"/>
              </a:rPr>
              <a:t>serializable</a:t>
            </a:r>
            <a:r>
              <a:rPr lang="zh-CN" altLang="en-US" sz="1600">
                <a:latin typeface="Arial" panose="020B0604020202020204" pitchFamily="34" charset="0"/>
                <a:ea typeface="楷体" panose="02010609060101010101" charset="-122"/>
                <a:cs typeface="Arial" panose="020B0604020202020204" pitchFamily="34" charset="0"/>
              </a:rPr>
              <a:t> </a:t>
            </a:r>
            <a:r>
              <a:rPr lang="en-US" altLang="zh-CN" sz="1600">
                <a:latin typeface="Arial" panose="020B0604020202020204" pitchFamily="34" charset="0"/>
                <a:ea typeface="楷体" panose="02010609060101010101" charset="-122"/>
                <a:cs typeface="Arial" panose="020B0604020202020204" pitchFamily="34" charset="0"/>
              </a:rPr>
              <a:t>schedule</a:t>
            </a:r>
            <a:endParaRPr lang="en-US" altLang="zh-CN" sz="1600">
              <a:latin typeface="Arial" panose="020B0604020202020204" pitchFamily="34" charset="0"/>
              <a:ea typeface="楷体" panose="02010609060101010101" charset="-122"/>
              <a:cs typeface="Arial" panose="020B0604020202020204" pitchFamily="34" charset="0"/>
            </a:endParaRPr>
          </a:p>
          <a:p>
            <a:pPr algn="just">
              <a:spcBef>
                <a:spcPts val="600"/>
              </a:spcBef>
            </a:pPr>
            <a:r>
              <a:rPr lang="en-US" altLang="zh-CN" sz="1600">
                <a:latin typeface="Arial" panose="020B0604020202020204" pitchFamily="34" charset="0"/>
                <a:ea typeface="楷体" panose="02010609060101010101" charset="-122"/>
                <a:cs typeface="Arial" panose="020B0604020202020204" pitchFamily="34" charset="0"/>
              </a:rPr>
              <a:t>Suppose the conflict graph produced by an execution of 2PL has a cycle, which without loss of generality, is:</a:t>
            </a:r>
            <a:endParaRPr lang="en-US" altLang="zh-CN" sz="1600">
              <a:latin typeface="Arial" panose="020B0604020202020204" pitchFamily="34" charset="0"/>
              <a:ea typeface="楷体" panose="02010609060101010101" charset="-122"/>
              <a:cs typeface="Arial" panose="020B0604020202020204" pitchFamily="34" charset="0"/>
            </a:endParaRPr>
          </a:p>
          <a:p>
            <a:pPr algn="just">
              <a:spcBef>
                <a:spcPts val="600"/>
              </a:spcBef>
            </a:pPr>
            <a:r>
              <a:rPr lang="en-US" altLang="zh-CN" sz="1400" b="1">
                <a:latin typeface="Arial" panose="020B0604020202020204" pitchFamily="34" charset="0"/>
                <a:ea typeface="楷体" panose="02010609060101010101" charset="-122"/>
                <a:cs typeface="Arial" panose="020B0604020202020204" pitchFamily="34" charset="0"/>
              </a:rPr>
              <a:t>T1 --&gt; T2 --&gt; ... --&gt; </a:t>
            </a:r>
            <a:r>
              <a:rPr lang="en-US" altLang="zh-CN" sz="1400" b="1" err="1">
                <a:latin typeface="Arial" panose="020B0604020202020204" pitchFamily="34" charset="0"/>
                <a:ea typeface="楷体" panose="02010609060101010101" charset="-122"/>
                <a:cs typeface="Arial" panose="020B0604020202020204" pitchFamily="34" charset="0"/>
              </a:rPr>
              <a:t>Tk</a:t>
            </a:r>
            <a:r>
              <a:rPr lang="en-US" altLang="zh-CN" sz="1400" b="1">
                <a:latin typeface="Arial" panose="020B0604020202020204" pitchFamily="34" charset="0"/>
                <a:ea typeface="楷体" panose="02010609060101010101" charset="-122"/>
                <a:cs typeface="Arial" panose="020B0604020202020204" pitchFamily="34" charset="0"/>
              </a:rPr>
              <a:t> --&gt; T1</a:t>
            </a:r>
            <a:endParaRPr lang="en-US" altLang="zh-CN" sz="1100">
              <a:latin typeface="Arial" panose="020B0604020202020204" pitchFamily="34" charset="0"/>
              <a:ea typeface="楷体" panose="02010609060101010101" charset="-122"/>
              <a:cs typeface="Arial" panose="020B0604020202020204" pitchFamily="34" charset="0"/>
            </a:endParaRPr>
          </a:p>
          <a:p>
            <a:pPr>
              <a:spcBef>
                <a:spcPts val="600"/>
              </a:spcBef>
            </a:pPr>
            <a:r>
              <a:rPr lang="en-US" altLang="zh-CN" sz="1600">
                <a:latin typeface="Arial" panose="020B0604020202020204" pitchFamily="34" charset="0"/>
                <a:ea typeface="楷体" panose="02010609060101010101" charset="-122"/>
                <a:cs typeface="Arial" panose="020B0604020202020204" pitchFamily="34" charset="0"/>
              </a:rPr>
              <a:t>Let the shared variable (the one that causes the conflict) between </a:t>
            </a:r>
            <a:r>
              <a:rPr lang="en-US" altLang="zh-CN" sz="1600" b="1" err="1">
                <a:latin typeface="Arial" panose="020B0604020202020204" pitchFamily="34" charset="0"/>
                <a:ea typeface="楷体" panose="02010609060101010101" charset="-122"/>
                <a:cs typeface="Arial" panose="020B0604020202020204" pitchFamily="34" charset="0"/>
              </a:rPr>
              <a:t>T_i</a:t>
            </a:r>
            <a:r>
              <a:rPr lang="en-US" altLang="zh-CN" sz="1600">
                <a:latin typeface="Arial" panose="020B0604020202020204" pitchFamily="34" charset="0"/>
                <a:ea typeface="楷体" panose="02010609060101010101" charset="-122"/>
                <a:cs typeface="Arial" panose="020B0604020202020204" pitchFamily="34" charset="0"/>
              </a:rPr>
              <a:t> and </a:t>
            </a:r>
            <a:r>
              <a:rPr lang="en-US" altLang="zh-CN" sz="1600" b="1">
                <a:latin typeface="Arial" panose="020B0604020202020204" pitchFamily="34" charset="0"/>
                <a:ea typeface="楷体" panose="02010609060101010101" charset="-122"/>
                <a:cs typeface="Arial" panose="020B0604020202020204" pitchFamily="34" charset="0"/>
              </a:rPr>
              <a:t>T_{i+1} </a:t>
            </a:r>
            <a:r>
              <a:rPr lang="en-US" altLang="zh-CN" sz="1600">
                <a:latin typeface="Arial" panose="020B0604020202020204" pitchFamily="34" charset="0"/>
                <a:ea typeface="楷体" panose="02010609060101010101" charset="-122"/>
                <a:cs typeface="Arial" panose="020B0604020202020204" pitchFamily="34" charset="0"/>
              </a:rPr>
              <a:t>be represented by </a:t>
            </a:r>
            <a:r>
              <a:rPr lang="en-US" altLang="zh-CN" sz="1600" b="1" err="1">
                <a:latin typeface="Arial" panose="020B0604020202020204" pitchFamily="34" charset="0"/>
                <a:ea typeface="楷体" panose="02010609060101010101" charset="-122"/>
                <a:cs typeface="Arial" panose="020B0604020202020204" pitchFamily="34" charset="0"/>
              </a:rPr>
              <a:t>x_i</a:t>
            </a:r>
            <a:r>
              <a:rPr lang="en-US" altLang="zh-CN" sz="1600">
                <a:latin typeface="Arial" panose="020B0604020202020204" pitchFamily="34" charset="0"/>
                <a:ea typeface="楷体" panose="02010609060101010101" charset="-122"/>
                <a:cs typeface="Arial" panose="020B0604020202020204" pitchFamily="34" charset="0"/>
              </a:rPr>
              <a:t>.</a:t>
            </a:r>
            <a:endParaRPr lang="en-US" altLang="zh-CN" sz="1600">
              <a:latin typeface="Arial" panose="020B0604020202020204" pitchFamily="34" charset="0"/>
              <a:ea typeface="楷体" panose="02010609060101010101" charset="-122"/>
              <a:cs typeface="Arial" panose="020B0604020202020204" pitchFamily="34" charset="0"/>
            </a:endParaRPr>
          </a:p>
          <a:p>
            <a:pPr algn="just">
              <a:spcBef>
                <a:spcPts val="600"/>
              </a:spcBef>
            </a:pPr>
            <a:endParaRPr lang="en-US" altLang="zh-CN" sz="1100">
              <a:latin typeface="Arial" panose="020B0604020202020204" pitchFamily="34" charset="0"/>
              <a:ea typeface="楷体" panose="02010609060101010101" charset="-122"/>
              <a:cs typeface="Arial" panose="020B0604020202020204" pitchFamily="34" charset="0"/>
            </a:endParaRPr>
          </a:p>
        </p:txBody>
      </p:sp>
      <p:sp>
        <p:nvSpPr>
          <p:cNvPr id="9" name="下箭头 8"/>
          <p:cNvSpPr/>
          <p:nvPr/>
        </p:nvSpPr>
        <p:spPr>
          <a:xfrm>
            <a:off x="6166275" y="1690436"/>
            <a:ext cx="360040" cy="31051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6166275" y="3586344"/>
            <a:ext cx="360040" cy="31051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rot="5400000">
            <a:off x="3745906" y="4469472"/>
            <a:ext cx="360040" cy="31051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爆炸形 1 11"/>
          <p:cNvSpPr/>
          <p:nvPr/>
        </p:nvSpPr>
        <p:spPr>
          <a:xfrm>
            <a:off x="2942284" y="3930833"/>
            <a:ext cx="802432" cy="604810"/>
          </a:xfrm>
          <a:prstGeom prst="irregularSeal1">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18647" y="3640296"/>
            <a:ext cx="1816523" cy="369332"/>
          </a:xfrm>
          <a:prstGeom prst="rect">
            <a:avLst/>
          </a:prstGeom>
        </p:spPr>
        <p:txBody>
          <a:bodyPr wrap="none">
            <a:spAutoFit/>
          </a:bodyPr>
          <a:lstStyle/>
          <a:p>
            <a:r>
              <a:rPr lang="en-US" altLang="zh-CN" b="1">
                <a:solidFill>
                  <a:srgbClr val="C00000"/>
                </a:solidFill>
                <a:latin typeface="等线" panose="02010600030101010101" charset="-122"/>
                <a:ea typeface="楷体" panose="02010609060101010101" charset="-122"/>
                <a:cs typeface="Myriad Pro Light SemiCond"/>
              </a:rPr>
              <a:t>T1 violates 2PL!</a:t>
            </a:r>
            <a:endParaRPr lang="zh-CN" altLang="en-US" b="1">
              <a:solidFill>
                <a:srgbClr val="C00000"/>
              </a:solidFill>
              <a:latin typeface="等线" panose="02010600030101010101" charset="-122"/>
              <a:ea typeface="楷体" panose="02010609060101010101" charset="-122"/>
              <a:cs typeface="Myriad Pro Light SemiCond"/>
            </a:endParaRPr>
          </a:p>
        </p:txBody>
      </p:sp>
      <p:sp>
        <p:nvSpPr>
          <p:cNvPr id="3" name="文本框 2"/>
          <p:cNvSpPr txBox="1"/>
          <p:nvPr/>
        </p:nvSpPr>
        <p:spPr>
          <a:xfrm>
            <a:off x="6406515" y="3951605"/>
            <a:ext cx="2239645" cy="461645"/>
          </a:xfrm>
          <a:prstGeom prst="rect">
            <a:avLst/>
          </a:prstGeom>
          <a:noFill/>
        </p:spPr>
        <p:txBody>
          <a:bodyPr wrap="square" rtlCol="0">
            <a:noAutofit/>
          </a:bodyPr>
          <a:p>
            <a:r>
              <a:rPr lang="zh-CN" altLang="en-US" sz="1400"/>
              <a:t>若是想让</a:t>
            </a:r>
            <a:r>
              <a:rPr lang="en-US" altLang="zh-CN" sz="1400"/>
              <a:t>T2</a:t>
            </a:r>
            <a:r>
              <a:rPr lang="zh-CN" altLang="en-US" sz="1400"/>
              <a:t>正确执行，</a:t>
            </a:r>
            <a:r>
              <a:rPr lang="en-US" altLang="zh-CN" sz="1400"/>
              <a:t>T1</a:t>
            </a:r>
            <a:r>
              <a:rPr lang="zh-CN" altLang="en-US" sz="1400"/>
              <a:t>就需要放掉</a:t>
            </a:r>
            <a:r>
              <a:rPr lang="en-US" altLang="zh-CN" sz="1400"/>
              <a:t>x1.lock</a:t>
            </a:r>
            <a:endParaRPr lang="en-US" altLang="zh-CN" sz="1400"/>
          </a:p>
        </p:txBody>
      </p:sp>
      <p:sp>
        <p:nvSpPr>
          <p:cNvPr id="14" name="文本框 13"/>
          <p:cNvSpPr txBox="1"/>
          <p:nvPr/>
        </p:nvSpPr>
        <p:spPr>
          <a:xfrm>
            <a:off x="1083310" y="4523105"/>
            <a:ext cx="2819400" cy="521970"/>
          </a:xfrm>
          <a:prstGeom prst="rect">
            <a:avLst/>
          </a:prstGeom>
          <a:noFill/>
        </p:spPr>
        <p:txBody>
          <a:bodyPr wrap="square" rtlCol="0">
            <a:spAutoFit/>
          </a:bodyPr>
          <a:p>
            <a:r>
              <a:rPr lang="zh-CN" altLang="en-US" sz="1400"/>
              <a:t>在</a:t>
            </a:r>
            <a:r>
              <a:rPr lang="en-US" altLang="zh-CN" sz="1400"/>
              <a:t>2PL</a:t>
            </a:r>
            <a:r>
              <a:rPr lang="zh-CN" altLang="en-US" sz="1400"/>
              <a:t>的机制下</a:t>
            </a:r>
            <a:r>
              <a:rPr lang="en-US" altLang="zh-CN" sz="1400"/>
              <a:t>,</a:t>
            </a:r>
            <a:r>
              <a:rPr lang="zh-CN" altLang="en-US" sz="1400"/>
              <a:t>只要是放过</a:t>
            </a:r>
            <a:r>
              <a:rPr lang="en-US" altLang="zh-CN" sz="1400"/>
              <a:t>lock</a:t>
            </a:r>
            <a:r>
              <a:rPr lang="zh-CN" altLang="en-US" sz="1400"/>
              <a:t>了</a:t>
            </a:r>
            <a:r>
              <a:rPr lang="en-US" altLang="zh-CN" sz="1400"/>
              <a:t>,</a:t>
            </a:r>
            <a:r>
              <a:rPr lang="zh-CN" altLang="en-US" sz="1400"/>
              <a:t>就不能再重新</a:t>
            </a:r>
            <a:r>
              <a:rPr lang="en-US" altLang="zh-CN" sz="1400"/>
              <a:t>acquire</a:t>
            </a:r>
            <a:r>
              <a:rPr lang="zh-CN" altLang="en-US" sz="1400"/>
              <a:t>了</a:t>
            </a:r>
            <a:r>
              <a:rPr lang="en-US" altLang="zh-CN" sz="1400"/>
              <a:t>!</a:t>
            </a:r>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bldLvl="0" animBg="1"/>
      <p:bldP spid="9" grpId="0" animBg="1"/>
      <p:bldP spid="10" grpId="0" animBg="1"/>
      <p:bldP spid="11" grpId="0" animBg="1"/>
      <p:bldP spid="12" grpId="0" animBg="1"/>
      <p:bldP spid="1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1657350" y="2457450"/>
            <a:ext cx="58293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r>
              <a:rPr lang="en-US" altLang="zh-CN" kern="0" dirty="0">
                <a:solidFill>
                  <a:srgbClr val="BE384B"/>
                </a:solidFill>
                <a:ea typeface="+mn-ea"/>
              </a:rPr>
              <a:t>Serializability simplifies enforcing concurrent correctness / data consistency</a:t>
            </a:r>
            <a:endParaRPr kumimoji="0" lang="en-US" altLang="zh-CN" kern="0" dirty="0">
              <a:solidFill>
                <a:srgbClr val="BE384B"/>
              </a:solidFill>
              <a:ea typeface="+mn-ea"/>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Correctness (app-semantic consistency)</a:t>
            </a:r>
            <a:endParaRPr kumimoji="1" lang="zh-CN" altLang="en-US" dirty="0"/>
          </a:p>
        </p:txBody>
      </p:sp>
      <p:sp>
        <p:nvSpPr>
          <p:cNvPr id="3" name="内容占位符 2"/>
          <p:cNvSpPr>
            <a:spLocks noGrp="1"/>
          </p:cNvSpPr>
          <p:nvPr>
            <p:ph idx="1"/>
          </p:nvPr>
        </p:nvSpPr>
        <p:spPr>
          <a:xfrm>
            <a:off x="302840" y="1129308"/>
            <a:ext cx="8229600" cy="4167654"/>
          </a:xfrm>
        </p:spPr>
        <p:txBody>
          <a:bodyPr/>
          <a:lstStyle/>
          <a:p>
            <a:r>
              <a:rPr lang="en-US" altLang="zh-CN" dirty="0"/>
              <a:t>Correctness is hard for computer system to enforce</a:t>
            </a:r>
            <a:endParaRPr lang="en-US" altLang="zh-CN" dirty="0"/>
          </a:p>
          <a:p>
            <a:pPr lvl="1"/>
            <a:r>
              <a:rPr kumimoji="1" lang="en-US" altLang="zh-CN" dirty="0"/>
              <a:t>It</a:t>
            </a:r>
            <a:r>
              <a:rPr kumimoji="1" lang="zh-CN" altLang="en-US" dirty="0"/>
              <a:t> </a:t>
            </a:r>
            <a:r>
              <a:rPr kumimoji="1" lang="en-US" altLang="zh-CN" dirty="0"/>
              <a:t>is</a:t>
            </a:r>
            <a:r>
              <a:rPr kumimoji="1" lang="zh-CN" altLang="en-US" dirty="0"/>
              <a:t> </a:t>
            </a:r>
            <a:r>
              <a:rPr kumimoji="1" lang="en-US" altLang="zh-CN" dirty="0"/>
              <a:t>at</a:t>
            </a:r>
            <a:r>
              <a:rPr kumimoji="1" lang="zh-CN" altLang="en-US" dirty="0"/>
              <a:t> </a:t>
            </a:r>
            <a:r>
              <a:rPr kumimoji="1" lang="en-US" altLang="zh-CN" dirty="0"/>
              <a:t>the</a:t>
            </a:r>
            <a:r>
              <a:rPr kumimoji="1" lang="zh-CN" altLang="en-US" dirty="0"/>
              <a:t> </a:t>
            </a:r>
            <a:r>
              <a:rPr kumimoji="1" lang="en-US" altLang="zh-CN" dirty="0"/>
              <a:t>application</a:t>
            </a:r>
            <a:r>
              <a:rPr kumimoji="1" lang="zh-CN" altLang="en-US" dirty="0"/>
              <a:t> </a:t>
            </a:r>
            <a:r>
              <a:rPr kumimoji="1" lang="en-US" altLang="zh-CN" dirty="0"/>
              <a:t>level,</a:t>
            </a:r>
            <a:r>
              <a:rPr kumimoji="1" lang="zh-CN" altLang="en-US" dirty="0"/>
              <a:t> </a:t>
            </a:r>
            <a:r>
              <a:rPr kumimoji="1" lang="en-US" altLang="zh-CN" dirty="0"/>
              <a:t>with</a:t>
            </a:r>
            <a:r>
              <a:rPr kumimoji="1" lang="zh-CN" altLang="en-US" dirty="0"/>
              <a:t> </a:t>
            </a:r>
            <a:r>
              <a:rPr kumimoji="1" lang="en-US" altLang="zh-CN" dirty="0"/>
              <a:t>application</a:t>
            </a:r>
            <a:r>
              <a:rPr kumimoji="1" lang="zh-CN" altLang="en-US" dirty="0"/>
              <a:t> </a:t>
            </a:r>
            <a:r>
              <a:rPr kumimoji="1" lang="en-US" altLang="zh-CN" dirty="0"/>
              <a:t>specific</a:t>
            </a:r>
            <a:r>
              <a:rPr kumimoji="1" lang="zh-CN" altLang="en-US" dirty="0"/>
              <a:t> </a:t>
            </a:r>
            <a:r>
              <a:rPr kumimoji="1" lang="en-US" altLang="zh-CN" dirty="0"/>
              <a:t>semantic</a:t>
            </a:r>
            <a:endParaRPr kumimoji="1" lang="en-US" altLang="zh-CN" dirty="0"/>
          </a:p>
          <a:p>
            <a:pPr lvl="1"/>
            <a:r>
              <a:rPr kumimoji="1" lang="en-US" altLang="zh-CN" dirty="0"/>
              <a:t>E.g., developer can write a buggy program, even no concurrency (single-threaded)</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r>
              <a:rPr kumimoji="1" lang="en-US" altLang="zh-CN" dirty="0"/>
              <a:t>To ensure concurrent correctness, we need assumptions </a:t>
            </a:r>
            <a:endParaRPr kumimoji="1" lang="en-US" altLang="zh-CN" dirty="0"/>
          </a:p>
          <a:p>
            <a:pPr lvl="1"/>
            <a:r>
              <a:rPr kumimoji="1" lang="en-US" altLang="zh-CN" dirty="0"/>
              <a:t>i.e., The single-threaded implementation of actions must be correct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矩形 4"/>
          <p:cNvSpPr/>
          <p:nvPr/>
        </p:nvSpPr>
        <p:spPr>
          <a:xfrm>
            <a:off x="302840" y="2870274"/>
            <a:ext cx="3549080" cy="923330"/>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Transfer(bank, a, b,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bank[b] += amt</a:t>
            </a:r>
            <a:endParaRPr lang="is-I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7" name="矩形 6"/>
          <p:cNvSpPr/>
          <p:nvPr/>
        </p:nvSpPr>
        <p:spPr>
          <a:xfrm>
            <a:off x="4716016" y="2870274"/>
            <a:ext cx="3549080" cy="923330"/>
          </a:xfrm>
          <a:prstGeom prst="rect">
            <a:avLst/>
          </a:prstGeom>
          <a:ln w="3810">
            <a:solidFill>
              <a:schemeClr val="tx1"/>
            </a:solidFill>
          </a:ln>
        </p:spPr>
        <p:txBody>
          <a:bodyPr wrap="square">
            <a:spAutoFit/>
          </a:bodyPr>
          <a:lstStyle/>
          <a:p>
            <a:r>
              <a:rPr lang="en-US" altLang="zh-CN" dirty="0">
                <a:solidFill>
                  <a:prstClr val="black"/>
                </a:solidFill>
                <a:latin typeface="Consolas" panose="020B0609020204030204" pitchFamily="49" charset="0"/>
                <a:ea typeface="楷体" panose="02010609060101010101" charset="-122"/>
                <a:cs typeface="Courier"/>
              </a:rPr>
              <a:t>Transfer(bank, a, b, amt):</a:t>
            </a:r>
            <a:endParaRPr lang="en-US" altLang="zh-CN" dirty="0">
              <a:solidFill>
                <a:prstClr val="black"/>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bank[b] += </a:t>
            </a:r>
            <a:r>
              <a:rPr lang="is-IS" altLang="zh-CN" b="1" dirty="0">
                <a:solidFill>
                  <a:srgbClr val="C00000"/>
                </a:solidFill>
                <a:latin typeface="Consolas" panose="020B0609020204030204" pitchFamily="49" charset="0"/>
                <a:ea typeface="楷体" panose="02010609060101010101" charset="-122"/>
                <a:cs typeface="Courier"/>
              </a:rPr>
              <a:t>amt * 2</a:t>
            </a:r>
            <a:endParaRPr lang="is-IS" altLang="zh-CN" b="1" dirty="0">
              <a:solidFill>
                <a:srgbClr val="C00000"/>
              </a:solidFill>
              <a:latin typeface="Consolas" panose="020B0609020204030204" pitchFamily="49" charset="0"/>
              <a:ea typeface="楷体" panose="02010609060101010101" charset="-122"/>
              <a:cs typeface="Courier"/>
            </a:endParaRPr>
          </a:p>
          <a:p>
            <a:r>
              <a:rPr lang="is-IS" altLang="zh-CN" dirty="0">
                <a:solidFill>
                  <a:prstClr val="black"/>
                </a:solidFill>
                <a:latin typeface="Consolas" panose="020B0609020204030204" pitchFamily="49" charset="0"/>
                <a:ea typeface="楷体" panose="02010609060101010101" charset="-122"/>
                <a:cs typeface="Courier"/>
              </a:rPr>
              <a:t>    bank[a] -= amt</a:t>
            </a:r>
            <a:endParaRPr lang="is-IS" altLang="zh-CN" dirty="0">
              <a:solidFill>
                <a:prstClr val="black"/>
              </a:solidFill>
              <a:latin typeface="Consolas" panose="020B0609020204030204" pitchFamily="49" charset="0"/>
              <a:ea typeface="楷体" panose="02010609060101010101" charset="-122"/>
              <a:cs typeface="Courier"/>
            </a:endParaRPr>
          </a:p>
        </p:txBody>
      </p:sp>
      <p:sp>
        <p:nvSpPr>
          <p:cNvPr id="8" name="Rectangle 4"/>
          <p:cNvSpPr/>
          <p:nvPr/>
        </p:nvSpPr>
        <p:spPr>
          <a:xfrm>
            <a:off x="5467912" y="2611859"/>
            <a:ext cx="2170576" cy="312420"/>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Buggy</a:t>
            </a:r>
            <a:endParaRPr lang="en-US" altLang="zh-CN" dirty="0">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Correctness and serializability </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02840" y="1129308"/>
                <a:ext cx="8229600" cy="4167654"/>
              </a:xfrm>
            </p:spPr>
            <p:txBody>
              <a:bodyPr>
                <a:normAutofit/>
              </a:bodyPr>
              <a:lstStyle/>
              <a:p>
                <a:r>
                  <a:rPr kumimoji="1" lang="en-US" altLang="zh-CN" dirty="0"/>
                  <a:t>Assumption: programmers are pro at writing </a:t>
                </a:r>
                <a:r>
                  <a:rPr kumimoji="1" lang="en-US" altLang="zh-CN" u="sng" dirty="0"/>
                  <a:t>single-thread</a:t>
                </a:r>
                <a:r>
                  <a:rPr kumimoji="1" lang="en-US" altLang="zh-CN" dirty="0"/>
                  <a:t> programs</a:t>
                </a:r>
                <a:endParaRPr kumimoji="1" lang="en-US" altLang="zh-CN" dirty="0"/>
              </a:p>
              <a:p>
                <a:pPr lvl="1">
                  <a:spcAft>
                    <a:spcPts val="600"/>
                  </a:spcAft>
                </a:pPr>
                <a:r>
                  <a:rPr kumimoji="1" lang="en-US" altLang="zh-CN" dirty="0"/>
                  <a:t>Specially, </a:t>
                </a:r>
                <a:r>
                  <a:rPr kumimoji="1" lang="zh-CN" altLang="en-US" dirty="0"/>
                  <a:t> </a:t>
                </a:r>
                <a14:m>
                  <m:oMath xmlns:m="http://schemas.openxmlformats.org/officeDocument/2006/math">
                    <m:r>
                      <a:rPr kumimoji="1" lang="zh-CN" altLang="en-US" i="1">
                        <a:latin typeface="Cambria Math" panose="02040503050406030204" pitchFamily="18" charset="0"/>
                      </a:rPr>
                      <m:t>∀</m:t>
                    </m:r>
                    <m:r>
                      <m:rPr>
                        <m:sty m:val="p"/>
                      </m:rPr>
                      <a:rPr kumimoji="1" lang="en-US" altLang="zh-CN" i="1" baseline="-25000">
                        <a:latin typeface="Cambria Math" panose="02040503050406030204" pitchFamily="18" charset="0"/>
                      </a:rPr>
                      <m:t>tx</m:t>
                    </m:r>
                    <m:r>
                      <a:rPr kumimoji="1" lang="en-US" altLang="zh-CN" baseline="-25000">
                        <a:latin typeface="Cambria Math" panose="02040503050406030204" pitchFamily="18" charset="0"/>
                      </a:rPr>
                      <m:t> </m:t>
                    </m:r>
                    <m:r>
                      <a:rPr kumimoji="1" lang="zh-CN" altLang="en-US" i="1">
                        <a:latin typeface="Cambria Math" panose="02040503050406030204" pitchFamily="18" charset="0"/>
                      </a:rPr>
                      <m:t> </m:t>
                    </m:r>
                    <m:r>
                      <a:rPr kumimoji="1" lang="en-US" altLang="zh-CN" i="1">
                        <a:latin typeface="Cambria Math" panose="02040503050406030204" pitchFamily="18" charset="0"/>
                      </a:rPr>
                      <m:t>𝐶𝑖</m:t>
                    </m:r>
                    <m:r>
                      <a:rPr kumimoji="1" lang="en-US" altLang="zh-CN" i="1">
                        <a:latin typeface="Cambria Math" panose="02040503050406030204" pitchFamily="18" charset="0"/>
                      </a:rPr>
                      <m:t> →</m:t>
                    </m:r>
                    <m:r>
                      <a:rPr kumimoji="1" lang="en-US" altLang="zh-CN" i="1">
                        <a:latin typeface="Cambria Math" panose="02040503050406030204" pitchFamily="18" charset="0"/>
                      </a:rPr>
                      <m:t>𝑡𝑥</m:t>
                    </m:r>
                    <m:r>
                      <a:rPr kumimoji="1" lang="en-US" altLang="zh-CN" i="1">
                        <a:latin typeface="Cambria Math" panose="02040503050406030204" pitchFamily="18" charset="0"/>
                      </a:rPr>
                      <m:t> →</m:t>
                    </m:r>
                    <m:r>
                      <a:rPr kumimoji="1" lang="en-US" altLang="zh-CN" i="1">
                        <a:latin typeface="Cambria Math" panose="02040503050406030204" pitchFamily="18" charset="0"/>
                      </a:rPr>
                      <m:t>𝐶𝑗</m:t>
                    </m:r>
                    <m:r>
                      <a:rPr kumimoji="1" lang="en-US" altLang="zh-CN" i="1">
                        <a:latin typeface="Cambria Math" panose="02040503050406030204" pitchFamily="18" charset="0"/>
                      </a:rPr>
                      <m:t>, </m:t>
                    </m:r>
                  </m:oMath>
                </a14:m>
                <a:r>
                  <a:rPr kumimoji="1" lang="en-US" altLang="zh-CN" dirty="0"/>
                  <a:t>in a single-thread context, </a:t>
                </a:r>
                <a14:m>
                  <m:oMath xmlns:m="http://schemas.openxmlformats.org/officeDocument/2006/math">
                    <m:r>
                      <a:rPr kumimoji="1" lang="en-US" altLang="zh-CN" i="1">
                        <a:latin typeface="Cambria Math" panose="02040503050406030204" pitchFamily="18" charset="0"/>
                      </a:rPr>
                      <m:t>𝑡𝑥</m:t>
                    </m:r>
                    <m:r>
                      <a:rPr kumimoji="1" lang="en-US" altLang="zh-CN">
                        <a:latin typeface="Cambria Math" panose="02040503050406030204" pitchFamily="18" charset="0"/>
                      </a:rPr>
                      <m:t> </m:t>
                    </m:r>
                  </m:oMath>
                </a14:m>
                <a:r>
                  <a:rPr kumimoji="1" lang="en-US" altLang="zh-CN" dirty="0"/>
                  <a:t>can move data from a consistent state</a:t>
                </a:r>
                <a:r>
                  <a:rPr kumimoji="1" lang="zh-CN" altLang="en-US" dirty="0"/>
                  <a:t>（</a:t>
                </a:r>
                <a:r>
                  <a:rPr kumimoji="1" lang="en-US" altLang="zh-CN" dirty="0"/>
                  <a:t> </a:t>
                </a:r>
                <a14:m>
                  <m:oMath xmlns:m="http://schemas.openxmlformats.org/officeDocument/2006/math">
                    <m:r>
                      <m:rPr>
                        <m:sty m:val="p"/>
                      </m:rPr>
                      <a:rPr kumimoji="1" lang="en-US" altLang="zh-CN" i="1">
                        <a:latin typeface="Cambria Math" panose="02040503050406030204" pitchFamily="18" charset="0"/>
                      </a:rPr>
                      <m:t>C</m:t>
                    </m:r>
                    <m:r>
                      <m:rPr>
                        <m:sty m:val="p"/>
                      </m:rPr>
                      <a:rPr kumimoji="1" lang="en-US" altLang="zh-CN" i="1" baseline="-25000">
                        <a:latin typeface="Cambria Math" panose="02040503050406030204" pitchFamily="18" charset="0"/>
                      </a:rPr>
                      <m:t>i</m:t>
                    </m:r>
                    <m:r>
                      <a:rPr kumimoji="1" lang="en-US" altLang="zh-CN" i="1" baseline="-25000">
                        <a:latin typeface="Cambria Math" panose="02040503050406030204" pitchFamily="18" charset="0"/>
                      </a:rPr>
                      <m:t> </m:t>
                    </m:r>
                  </m:oMath>
                </a14:m>
                <a:r>
                  <a:rPr kumimoji="1" lang="zh-CN" altLang="en-US" dirty="0"/>
                  <a:t>）</a:t>
                </a:r>
                <a:r>
                  <a:rPr kumimoji="1" lang="en-US" altLang="zh-CN" dirty="0"/>
                  <a:t>to another consistent state</a:t>
                </a:r>
                <a:r>
                  <a:rPr kumimoji="1" lang="zh-CN" altLang="en-US" dirty="0"/>
                  <a:t>（</a:t>
                </a:r>
                <a:r>
                  <a:rPr kumimoji="1" lang="en-US" altLang="zh-CN" dirty="0"/>
                  <a:t> </a:t>
                </a:r>
                <a14:m>
                  <m:oMath xmlns:m="http://schemas.openxmlformats.org/officeDocument/2006/math">
                    <m:r>
                      <m:rPr>
                        <m:sty m:val="p"/>
                      </m:rPr>
                      <a:rPr kumimoji="1" lang="en-US" altLang="zh-CN" i="1">
                        <a:latin typeface="Cambria Math" panose="02040503050406030204" pitchFamily="18" charset="0"/>
                      </a:rPr>
                      <m:t>C</m:t>
                    </m:r>
                    <m:r>
                      <a:rPr kumimoji="1" lang="en-US" altLang="zh-CN" i="1" baseline="-25000">
                        <a:latin typeface="Cambria Math" panose="02040503050406030204" pitchFamily="18" charset="0"/>
                      </a:rPr>
                      <m:t>𝑗</m:t>
                    </m:r>
                    <m:r>
                      <a:rPr kumimoji="1" lang="en-US" altLang="zh-CN" i="1" baseline="-25000">
                        <a:latin typeface="Cambria Math" panose="02040503050406030204" pitchFamily="18" charset="0"/>
                      </a:rPr>
                      <m:t> </m:t>
                    </m:r>
                  </m:oMath>
                </a14:m>
                <a:r>
                  <a:rPr kumimoji="1" lang="zh-CN" altLang="en-US" dirty="0"/>
                  <a:t>）</a:t>
                </a:r>
                <a:endParaRPr kumimoji="1" lang="en-US" altLang="zh-CN" dirty="0"/>
              </a:p>
              <a:p>
                <a:r>
                  <a:rPr kumimoji="1" lang="en-US" altLang="zh-CN" dirty="0"/>
                  <a:t>Then, if the </a:t>
                </a:r>
                <a:r>
                  <a:rPr kumimoji="1" lang="en-US" altLang="zh-CN" dirty="0">
                    <a:solidFill>
                      <a:srgbClr val="FF0000"/>
                    </a:solidFill>
                  </a:rPr>
                  <a:t>execution of actions guarantee serializability</a:t>
                </a:r>
                <a:r>
                  <a:rPr kumimoji="1" lang="en-US" altLang="zh-CN" dirty="0"/>
                  <a:t>, then the final </a:t>
                </a:r>
                <a:r>
                  <a:rPr kumimoji="1" lang="en-US" altLang="zh-CN" dirty="0">
                    <a:solidFill>
                      <a:srgbClr val="FF0000"/>
                    </a:solidFill>
                  </a:rPr>
                  <a:t>state of concurrent execution is consistent</a:t>
                </a:r>
                <a:endParaRPr kumimoji="1" lang="en-US" altLang="zh-CN" dirty="0"/>
              </a:p>
              <a:p>
                <a:pPr lvl="1"/>
                <a:r>
                  <a:rPr kumimoji="1" lang="en-US" altLang="zh-CN" dirty="0"/>
                  <a:t>i.e., the concurrent execution can reduce to </a:t>
                </a:r>
                <a14:m>
                  <m:oMath xmlns:m="http://schemas.openxmlformats.org/officeDocument/2006/math">
                    <m:r>
                      <a:rPr kumimoji="1" lang="en-US" altLang="zh-CN" i="1">
                        <a:latin typeface="Cambria Math" panose="02040503050406030204" pitchFamily="18" charset="0"/>
                      </a:rPr>
                      <m:t>𝐶</m:t>
                    </m:r>
                    <m:r>
                      <a:rPr kumimoji="1" lang="en-US" altLang="zh-CN" i="1" baseline="-25000">
                        <a:latin typeface="Cambria Math" panose="02040503050406030204" pitchFamily="18" charset="0"/>
                      </a:rPr>
                      <m:t>0</m:t>
                    </m:r>
                    <m:r>
                      <a:rPr kumimoji="1" lang="en-US" altLang="zh-CN" i="1">
                        <a:latin typeface="Cambria Math" panose="02040503050406030204" pitchFamily="18" charset="0"/>
                      </a:rPr>
                      <m:t> →</m:t>
                    </m:r>
                    <m:r>
                      <a:rPr kumimoji="1" lang="en-US" altLang="zh-CN" i="1">
                        <a:latin typeface="Cambria Math" panose="02040503050406030204" pitchFamily="18" charset="0"/>
                      </a:rPr>
                      <m:t>𝑡𝑥</m:t>
                    </m:r>
                    <m:r>
                      <a:rPr kumimoji="1" lang="en-US" altLang="zh-CN" i="1" baseline="-25000">
                        <a:latin typeface="Cambria Math" panose="02040503050406030204" pitchFamily="18" charset="0"/>
                      </a:rPr>
                      <m:t>0</m:t>
                    </m:r>
                    <m:r>
                      <a:rPr kumimoji="1" lang="en-US" altLang="zh-CN" i="1">
                        <a:latin typeface="Cambria Math" panose="02040503050406030204" pitchFamily="18" charset="0"/>
                      </a:rPr>
                      <m:t> →</m:t>
                    </m:r>
                    <m:r>
                      <a:rPr kumimoji="1" lang="en-US" altLang="zh-CN" i="1">
                        <a:latin typeface="Cambria Math" panose="02040503050406030204" pitchFamily="18" charset="0"/>
                      </a:rPr>
                      <m:t>𝑡𝑥</m:t>
                    </m:r>
                    <m:r>
                      <a:rPr kumimoji="1" lang="en-US" altLang="zh-CN" i="1" baseline="-25000">
                        <a:latin typeface="Cambria Math" panose="02040503050406030204" pitchFamily="18" charset="0"/>
                      </a:rPr>
                      <m:t>1</m:t>
                    </m:r>
                    <m:r>
                      <a:rPr kumimoji="1" lang="en-US" altLang="zh-CN" i="1">
                        <a:latin typeface="Cambria Math" panose="02040503050406030204" pitchFamily="18" charset="0"/>
                      </a:rPr>
                      <m:t> → …  →</m:t>
                    </m:r>
                    <m:r>
                      <a:rPr kumimoji="1" lang="en-US" altLang="zh-CN" i="1">
                        <a:latin typeface="Cambria Math" panose="02040503050406030204" pitchFamily="18" charset="0"/>
                      </a:rPr>
                      <m:t>𝐶𝑛</m:t>
                    </m:r>
                    <m:r>
                      <a:rPr kumimoji="1" lang="zh-CN" altLang="en-US" baseline="-25000">
                        <a:latin typeface="Cambria Math" panose="02040503050406030204" pitchFamily="18" charset="0"/>
                      </a:rPr>
                      <m:t> </m:t>
                    </m:r>
                    <m:r>
                      <a:rPr kumimoji="1" lang="en-US" altLang="zh-CN" baseline="-25000">
                        <a:latin typeface="Cambria Math" panose="02040503050406030204" pitchFamily="18" charset="0"/>
                      </a:rPr>
                      <m:t> </m:t>
                    </m:r>
                  </m:oMath>
                </a14:m>
                <a:r>
                  <a:rPr kumimoji="1" lang="en-US" altLang="zh-CN" dirty="0"/>
                  <a:t> If C0 is consistent, then Cn must be consistent </a:t>
                </a:r>
                <a:endParaRPr kumimoji="1" lang="zh-CN" altLang="en-US" dirty="0"/>
              </a:p>
              <a:p>
                <a:endParaRPr kumimoji="1" lang="zh-CN" altLang="en-US" dirty="0"/>
              </a:p>
              <a:p>
                <a:endParaRPr kumimoji="1"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302840" y="1129308"/>
                <a:ext cx="8229600" cy="4167654"/>
              </a:xfrm>
              <a:blipFill rotWithShape="1">
                <a:blip r:embed="rId1"/>
                <a:stretch>
                  <a:fillRect l="-7" t="-7" r="7" b="1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sld>
</file>

<file path=ppt/tags/tag1.xml><?xml version="1.0" encoding="utf-8"?>
<p:tagLst xmlns:p="http://schemas.openxmlformats.org/presentationml/2006/main">
  <p:tag name="KSO_WPP_MARK_KEY" val="3d0efac2-652e-44ef-846a-09cecfd3961f"/>
  <p:tag name="COMMONDATA" val="eyJoZGlkIjoiMmI2Y2RmNTUyOTczOGJhOTliNTg4NWMyMmQ4YTkzNjMifQ=="/>
</p:tagLst>
</file>

<file path=ppt/theme/theme1.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tailEnd type="arrow"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SJTU-Red</Template>
  <TotalTime>0</TotalTime>
  <Words>40305</Words>
  <Application>WPS 演示</Application>
  <PresentationFormat>全屏显示(16:10)</PresentationFormat>
  <Paragraphs>5067</Paragraphs>
  <Slides>118</Slides>
  <Notes>52</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118</vt:i4>
      </vt:variant>
    </vt:vector>
  </HeadingPairs>
  <TitlesOfParts>
    <vt:vector size="145" baseType="lpstr">
      <vt:lpstr>Arial</vt:lpstr>
      <vt:lpstr>宋体</vt:lpstr>
      <vt:lpstr>Wingdings</vt:lpstr>
      <vt:lpstr>等线</vt:lpstr>
      <vt:lpstr>微软雅黑 Light</vt:lpstr>
      <vt:lpstr>微软雅黑</vt:lpstr>
      <vt:lpstr>Consolas</vt:lpstr>
      <vt:lpstr>Calibri</vt:lpstr>
      <vt:lpstr>Comic Sans MS</vt:lpstr>
      <vt:lpstr>楷体</vt:lpstr>
      <vt:lpstr>Courier</vt:lpstr>
      <vt:lpstr>Courier New</vt:lpstr>
      <vt:lpstr>MS PGothic</vt:lpstr>
      <vt:lpstr>Arial Unicode MS</vt:lpstr>
      <vt:lpstr>楷体_GB2312</vt:lpstr>
      <vt:lpstr>新宋体</vt:lpstr>
      <vt:lpstr>Times New Roman</vt:lpstr>
      <vt:lpstr>PingFang SC Bold</vt:lpstr>
      <vt:lpstr>PingFang SC</vt:lpstr>
      <vt:lpstr>Verdana</vt:lpstr>
      <vt:lpstr>Eras Medium ITC</vt:lpstr>
      <vt:lpstr>Myriad Pro Light SemiCond</vt:lpstr>
      <vt:lpstr>Segoe Print</vt:lpstr>
      <vt:lpstr>Wingdings</vt:lpstr>
      <vt:lpstr>Cambria Math</vt:lpstr>
      <vt:lpstr>Helvetica Neue Medium</vt:lpstr>
      <vt:lpstr>1_Office 主题​​</vt:lpstr>
      <vt:lpstr>Before-or-after atomicity, Serializability &amp; Transaction</vt:lpstr>
      <vt:lpstr>PowerPoint 演示文稿</vt:lpstr>
      <vt:lpstr>Review: All-or-Nothing atomicity  </vt:lpstr>
      <vt:lpstr>Review: techniques to support all-or-nothing </vt:lpstr>
      <vt:lpstr>PowerPoint 演示文稿</vt:lpstr>
      <vt:lpstr>Why we need concurrency? </vt:lpstr>
      <vt:lpstr>Example: bank account deposit</vt:lpstr>
      <vt:lpstr>Motivating example </vt:lpstr>
      <vt:lpstr>Problem: missing updates </vt:lpstr>
      <vt:lpstr>Core problem: atomicity of the + operator </vt:lpstr>
      <vt:lpstr>Core problem: atomicity of the + operator </vt:lpstr>
      <vt:lpstr>Core problem: atomicity of the + operator </vt:lpstr>
      <vt:lpstr>Core problem: atomicity of the + operator </vt:lpstr>
      <vt:lpstr>Core problem: atomicity of the + operator </vt:lpstr>
      <vt:lpstr>Core problem: atomicity of the + operator </vt:lpstr>
      <vt:lpstr>Core problem: atomicity of the + operator </vt:lpstr>
      <vt:lpstr>Core problem: atomicity of the + operator </vt:lpstr>
      <vt:lpstr>The race condition problem</vt:lpstr>
      <vt:lpstr>Race condition is hard to control</vt:lpstr>
      <vt:lpstr>Race condition is bad, and is common</vt:lpstr>
      <vt:lpstr>Race in Kernel</vt:lpstr>
      <vt:lpstr>Race condition in Therac-25</vt:lpstr>
      <vt:lpstr>Before-or-After Atomicity(isolation)</vt:lpstr>
      <vt:lpstr>Goal: before-or-after atomicity </vt:lpstr>
      <vt:lpstr>Goal: before-or-after atomicity (a.k.a, Isolation) </vt:lpstr>
      <vt:lpstr>Use locking to achieve before-or-after</vt:lpstr>
      <vt:lpstr>Use locking to achieve before-or-after: global lock</vt:lpstr>
      <vt:lpstr>Use locking to achieve before-or-after: global lock</vt:lpstr>
      <vt:lpstr>Use locking to achieve before-or-after: global lock</vt:lpstr>
      <vt:lpstr>Use locking to achieve before-or-after: global lock</vt:lpstr>
      <vt:lpstr>Use locking to achieve before-or-after: global lock</vt:lpstr>
      <vt:lpstr>Use locking to achieve before-or-after: global lock</vt:lpstr>
      <vt:lpstr>Use locking to achieve before-or-after: global lock</vt:lpstr>
      <vt:lpstr>Use locking to achieve before-or-after: global lock</vt:lpstr>
      <vt:lpstr>Use locking to achieve before-or-after: global lock</vt:lpstr>
      <vt:lpstr>Use locking to achieve before-or-after: global lock</vt:lpstr>
      <vt:lpstr>Use locking to achieve before-or-after: global lock</vt:lpstr>
      <vt:lpstr>Use locking to achieve before-or-after: global lock</vt:lpstr>
      <vt:lpstr>Use locking to achieve before-or-after: global lock</vt:lpstr>
      <vt:lpstr>Use locking to achieve before-or-after: global lock</vt:lpstr>
      <vt:lpstr>Use locking to achieve before-or-after: fine-grained(细粒度) locking</vt:lpstr>
      <vt:lpstr>Use locking to achieve before-or-after: fine-grained locking</vt:lpstr>
      <vt:lpstr>Use locking to achieve before-or-after: fine-grained locking</vt:lpstr>
      <vt:lpstr>Use locking to achieve before-or-after: fine-grained locking</vt:lpstr>
      <vt:lpstr>Another example: multiple records</vt:lpstr>
      <vt:lpstr>Accessing multiple records</vt:lpstr>
      <vt:lpstr>Accessing multiple records</vt:lpstr>
      <vt:lpstr>Accessing multiple records</vt:lpstr>
      <vt:lpstr>Accessing multiple records</vt:lpstr>
      <vt:lpstr>Accessing multiple records</vt:lpstr>
      <vt:lpstr>Accessing multiple records</vt:lpstr>
      <vt:lpstr>Accessing multiple records</vt:lpstr>
      <vt:lpstr>Accessing multiple records</vt:lpstr>
      <vt:lpstr>Accessing multiple records</vt:lpstr>
      <vt:lpstr>Accessing multiple records</vt:lpstr>
      <vt:lpstr>Accessing multiple records</vt:lpstr>
      <vt:lpstr>Accessing multiple records</vt:lpstr>
      <vt:lpstr>Accessing multiple records</vt:lpstr>
      <vt:lpstr>Accessing multiple records</vt:lpstr>
      <vt:lpstr>Problem: accessing multiple records</vt:lpstr>
      <vt:lpstr>Problem: accessing multiple records</vt:lpstr>
      <vt:lpstr>Solution: acquire all locks first, and release them at last</vt:lpstr>
      <vt:lpstr>Two-phase locking (2PL)</vt:lpstr>
      <vt:lpstr>Two-phase locking (2PL)</vt:lpstr>
      <vt:lpstr>Two-phase locking (2PL)</vt:lpstr>
      <vt:lpstr>Two-phase locking (2PL)</vt:lpstr>
      <vt:lpstr>Two-phase locking (2PL)</vt:lpstr>
      <vt:lpstr>Two-phase locking (2PL)</vt:lpstr>
      <vt:lpstr>Two-phase locking (2PL)</vt:lpstr>
      <vt:lpstr>Two-phase locking (2PL)</vt:lpstr>
      <vt:lpstr>Two-phase locking (2PL)</vt:lpstr>
      <vt:lpstr>Two-phase locking (2PL)</vt:lpstr>
      <vt:lpstr>Two-phase locking (2PL)</vt:lpstr>
      <vt:lpstr>Two-phase locking (2PL)</vt:lpstr>
      <vt:lpstr>Use locking to achieve before-or-after: 2PL</vt:lpstr>
      <vt:lpstr>Serializability</vt:lpstr>
      <vt:lpstr>Serializability</vt:lpstr>
      <vt:lpstr>PowerPoint 演示文稿</vt:lpstr>
      <vt:lpstr>PowerPoint 演示文稿</vt:lpstr>
      <vt:lpstr>PowerPoint 演示文稿</vt:lpstr>
      <vt:lpstr>Serializability has many types</vt:lpstr>
      <vt:lpstr>PowerPoint 演示文稿</vt:lpstr>
      <vt:lpstr>Conflict Serializability</vt:lpstr>
      <vt:lpstr>PowerPoint 演示文稿</vt:lpstr>
      <vt:lpstr>Conflict Graph</vt:lpstr>
      <vt:lpstr>PowerPoint 演示文稿</vt:lpstr>
      <vt:lpstr>PowerPoint 演示文稿</vt:lpstr>
      <vt:lpstr>PowerPoint 演示文稿</vt:lpstr>
      <vt:lpstr>PowerPoint 演示文稿</vt:lpstr>
      <vt:lpstr>Conflict Equivalence</vt:lpstr>
      <vt:lpstr>View Serializability</vt:lpstr>
      <vt:lpstr>View Serializability</vt:lpstr>
      <vt:lpstr>Question</vt:lpstr>
      <vt:lpstr>Conflict Serializability VS. View Serializability</vt:lpstr>
      <vt:lpstr>Use locking to achieve before-or-after: 2PL</vt:lpstr>
      <vt:lpstr>Proof of 2PL </vt:lpstr>
      <vt:lpstr>PowerPoint 演示文稿</vt:lpstr>
      <vt:lpstr>Correctness (app-semantic consistency)</vt:lpstr>
      <vt:lpstr>Correctness and serializability </vt:lpstr>
      <vt:lpstr>PowerPoint 演示文稿</vt:lpstr>
      <vt:lpstr>Deadlock</vt:lpstr>
      <vt:lpstr>Deadlock: what if Thread 1 first acquires lock[a]? </vt:lpstr>
      <vt:lpstr>Deadlock: what if Thread 1 first acquires lock[a]? </vt:lpstr>
      <vt:lpstr>Deadlock: what if Thread 1 first acquires lock[a]? </vt:lpstr>
      <vt:lpstr>Deadlock: what if Thread 1 first acquires lock[a]? </vt:lpstr>
      <vt:lpstr>Deadlock: what if Thread 1 first acquires lock[a]? </vt:lpstr>
      <vt:lpstr>Resolving deadlock</vt:lpstr>
      <vt:lpstr>Recap data management in a distributed setting is hard</vt:lpstr>
      <vt:lpstr>PowerPoint 演示文稿</vt:lpstr>
      <vt:lpstr>What is a transaction (TX)?</vt:lpstr>
      <vt:lpstr>TX: an abstraction to ease data management</vt:lpstr>
      <vt:lpstr>What can a TX provide?  ACID </vt:lpstr>
      <vt:lpstr>Atomicity </vt:lpstr>
      <vt:lpstr>Isolation &amp; Durability </vt:lpstr>
      <vt:lpstr>PowerPoint 演示文稿</vt:lpstr>
      <vt:lpstr>Consistency</vt:lpstr>
      <vt:lpstr>Enforcing ACID properties</vt:lpstr>
      <vt:lpstr>Summary of systems that support transactions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虚拟机隔离与安全</dc:title>
  <dc:creator>Xia Yubin</dc:creator>
  <cp:lastModifiedBy>李昱翰</cp:lastModifiedBy>
  <cp:revision>1576</cp:revision>
  <cp:lastPrinted>2020-03-02T13:38:00Z</cp:lastPrinted>
  <dcterms:created xsi:type="dcterms:W3CDTF">2017-11-24T09:35:00Z</dcterms:created>
  <dcterms:modified xsi:type="dcterms:W3CDTF">2022-11-13T13:36:28Z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3072F7A98A084648ACCA7F9532BB6FF1</vt:lpwstr>
  </property>
  <property fmtid="{D5CDD505-2E9C-101B-9397-08002B2CF9AE}" pid="3" name="KSOProductBuildVer">
    <vt:lpwstr>2052-11.1.0.12763</vt:lpwstr>
  </property>
</Properties>
</file>