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tiff" ContentType="image/tif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86"/>
  </p:handoutMasterIdLst>
  <p:sldIdLst>
    <p:sldId id="2241" r:id="rId3"/>
    <p:sldId id="2671" r:id="rId5"/>
    <p:sldId id="2672" r:id="rId6"/>
    <p:sldId id="2644" r:id="rId7"/>
    <p:sldId id="2647" r:id="rId8"/>
    <p:sldId id="2649" r:id="rId9"/>
    <p:sldId id="2286" r:id="rId10"/>
    <p:sldId id="2287" r:id="rId11"/>
    <p:sldId id="2290" r:id="rId12"/>
    <p:sldId id="260" r:id="rId13"/>
    <p:sldId id="2653" r:id="rId14"/>
    <p:sldId id="2294" r:id="rId15"/>
    <p:sldId id="2676" r:id="rId16"/>
    <p:sldId id="2734" r:id="rId17"/>
    <p:sldId id="2735" r:id="rId18"/>
    <p:sldId id="2726" r:id="rId19"/>
    <p:sldId id="2727" r:id="rId20"/>
    <p:sldId id="2728" r:id="rId21"/>
    <p:sldId id="2729" r:id="rId22"/>
    <p:sldId id="2730" r:id="rId23"/>
    <p:sldId id="2732" r:id="rId24"/>
    <p:sldId id="2725" r:id="rId25"/>
    <p:sldId id="2667" r:id="rId26"/>
    <p:sldId id="381" r:id="rId27"/>
    <p:sldId id="2668" r:id="rId28"/>
    <p:sldId id="2326" r:id="rId29"/>
    <p:sldId id="2679" r:id="rId30"/>
    <p:sldId id="2680" r:id="rId31"/>
    <p:sldId id="2682" r:id="rId32"/>
    <p:sldId id="2685" r:id="rId33"/>
    <p:sldId id="2686" r:id="rId34"/>
    <p:sldId id="2688" r:id="rId35"/>
    <p:sldId id="2687" r:id="rId36"/>
    <p:sldId id="2689" r:id="rId37"/>
    <p:sldId id="2690" r:id="rId38"/>
    <p:sldId id="2691" r:id="rId39"/>
    <p:sldId id="2692" r:id="rId40"/>
    <p:sldId id="2693" r:id="rId41"/>
    <p:sldId id="2696" r:id="rId42"/>
    <p:sldId id="2697" r:id="rId43"/>
    <p:sldId id="294" r:id="rId44"/>
    <p:sldId id="2694" r:id="rId45"/>
    <p:sldId id="2695" r:id="rId46"/>
    <p:sldId id="2736" r:id="rId47"/>
    <p:sldId id="2737" r:id="rId48"/>
    <p:sldId id="2738" r:id="rId49"/>
    <p:sldId id="2740" r:id="rId50"/>
    <p:sldId id="2741" r:id="rId51"/>
    <p:sldId id="2698" r:id="rId52"/>
    <p:sldId id="2699" r:id="rId53"/>
    <p:sldId id="2710" r:id="rId54"/>
    <p:sldId id="2384" r:id="rId55"/>
    <p:sldId id="2702" r:id="rId56"/>
    <p:sldId id="2348" r:id="rId57"/>
    <p:sldId id="2349" r:id="rId58"/>
    <p:sldId id="2705" r:id="rId59"/>
    <p:sldId id="2704" r:id="rId60"/>
    <p:sldId id="2707" r:id="rId61"/>
    <p:sldId id="2709" r:id="rId62"/>
    <p:sldId id="2706" r:id="rId63"/>
    <p:sldId id="2703" r:id="rId64"/>
    <p:sldId id="2711" r:id="rId65"/>
    <p:sldId id="2712" r:id="rId66"/>
    <p:sldId id="2701" r:id="rId67"/>
    <p:sldId id="2713" r:id="rId68"/>
    <p:sldId id="2742" r:id="rId69"/>
    <p:sldId id="2360" r:id="rId70"/>
    <p:sldId id="2700" r:id="rId71"/>
    <p:sldId id="2714" r:id="rId72"/>
    <p:sldId id="2715" r:id="rId73"/>
    <p:sldId id="2683" r:id="rId74"/>
    <p:sldId id="2716" r:id="rId75"/>
    <p:sldId id="2681" r:id="rId76"/>
    <p:sldId id="2717" r:id="rId77"/>
    <p:sldId id="2723" r:id="rId78"/>
    <p:sldId id="2718" r:id="rId79"/>
    <p:sldId id="2719" r:id="rId80"/>
    <p:sldId id="2677" r:id="rId81"/>
    <p:sldId id="2721" r:id="rId82"/>
    <p:sldId id="2722" r:id="rId83"/>
    <p:sldId id="2743" r:id="rId84"/>
    <p:sldId id="2720" r:id="rId85"/>
  </p:sldIdLst>
  <p:sldSz cx="9144000" cy="5715000" type="screen16x10"/>
  <p:notesSz cx="6858000" cy="9144000"/>
  <p:custDataLst>
    <p:tags r:id="rId9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C00000"/>
    <a:srgbClr val="013D91"/>
    <a:srgbClr val="BE384B"/>
    <a:srgbClr val="0432FF"/>
    <a:srgbClr val="E2EAF7"/>
    <a:srgbClr val="FF5F00"/>
    <a:srgbClr val="FF7E79"/>
    <a:srgbClr val="F6F9D6"/>
    <a:srgbClr val="B0FFD3"/>
    <a:srgbClr val="00FD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3201" autoAdjust="0"/>
    <p:restoredTop sz="86327" autoAdjust="0"/>
  </p:normalViewPr>
  <p:slideViewPr>
    <p:cSldViewPr>
      <p:cViewPr varScale="1">
        <p:scale>
          <a:sx n="92" d="100"/>
          <a:sy n="92" d="100"/>
        </p:scale>
        <p:origin x="248" y="888"/>
      </p:cViewPr>
      <p:guideLst>
        <p:guide orient="horz" pos="2707"/>
        <p:guide pos="5578"/>
      </p:guideLst>
    </p:cSldViewPr>
  </p:slideViewPr>
  <p:outlineViewPr>
    <p:cViewPr>
      <p:scale>
        <a:sx n="33" d="100"/>
        <a:sy n="33" d="100"/>
      </p:scale>
      <p:origin x="0" y="-5720"/>
    </p:cViewPr>
  </p:outlineViewPr>
  <p:notesTextViewPr>
    <p:cViewPr>
      <p:scale>
        <a:sx n="65" d="100"/>
        <a:sy n="65" d="100"/>
      </p:scale>
      <p:origin x="0" y="0"/>
    </p:cViewPr>
  </p:notesTextViewPr>
  <p:sorterViewPr>
    <p:cViewPr>
      <p:scale>
        <a:sx n="66" d="100"/>
        <a:sy n="66" d="100"/>
      </p:scale>
      <p:origin x="0" y="0"/>
    </p:cViewPr>
  </p:sorterViewPr>
  <p:notesViewPr>
    <p:cSldViewPr>
      <p:cViewPr varScale="1">
        <p:scale>
          <a:sx n="85" d="100"/>
          <a:sy n="85" d="100"/>
        </p:scale>
        <p:origin x="2720" y="168"/>
      </p:cViewPr>
      <p:guideLst/>
    </p:cSldViewPr>
  </p:notesViewPr>
  <p:gridSpacing cx="72008" cy="72008"/>
</p:viewPr>
</file>

<file path=ppt/_rels/presentation.xml.rels><?xml version="1.0" encoding="UTF-8" standalone="yes"?>
<Relationships xmlns="http://schemas.openxmlformats.org/package/2006/relationships"><Relationship Id="rId90" Type="http://schemas.openxmlformats.org/officeDocument/2006/relationships/tags" Target="tags/tag1.xml"/><Relationship Id="rId9" Type="http://schemas.openxmlformats.org/officeDocument/2006/relationships/slide" Target="slides/slide6.xml"/><Relationship Id="rId89" Type="http://schemas.openxmlformats.org/officeDocument/2006/relationships/tableStyles" Target="tableStyles.xml"/><Relationship Id="rId88" Type="http://schemas.openxmlformats.org/officeDocument/2006/relationships/viewProps" Target="viewProps.xml"/><Relationship Id="rId87" Type="http://schemas.openxmlformats.org/officeDocument/2006/relationships/presProps" Target="presProps.xml"/><Relationship Id="rId86" Type="http://schemas.openxmlformats.org/officeDocument/2006/relationships/handoutMaster" Target="handoutMasters/handoutMaster1.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384E5B-0B7C-A143-A087-04B582FC4BEF}" type="datetimeFigureOut">
              <a:rPr kumimoji="1" lang="zh-CN" altLang="en-US" smtClean="0"/>
            </a:fld>
            <a:endParaRPr kumimoji="1"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78370ED-3FEA-E543-9D41-DF20FAD761C7}"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D7DB94-E0DE-4F0F-A9B7-54654CD8C8B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84A077-83E9-49A7-9F59-234D78BD694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685800"/>
            <a:ext cx="5486400" cy="3429000"/>
          </a:xfrm>
        </p:spPr>
      </p:sp>
      <p:sp>
        <p:nvSpPr>
          <p:cNvPr id="3" name="备注占位符 2"/>
          <p:cNvSpPr>
            <a:spLocks noGrp="1"/>
          </p:cNvSpPr>
          <p:nvPr>
            <p:ph type="body" idx="1"/>
          </p:nvPr>
        </p:nvSpPr>
        <p:spPr/>
        <p:txBody>
          <a:bodyPr/>
          <a:lstStyle/>
          <a:p>
            <a:endParaRPr kumimoji="1" lang="en-US" altLang="zh-CN" baseline="0"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A84A077-83E9-49A7-9F59-234D78BD694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646287-A3D6-864A-8D46-815BA6A2B953}"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GB" altLang="zh-CN" sz="1800" dirty="0">
                <a:effectLst/>
                <a:latin typeface="TrebuchetMS" panose="020B0603020202020204" pitchFamily="34" charset="0"/>
              </a:rPr>
              <a:t>x86 provides a “lock” prefix that tells the hardware:</a:t>
            </a:r>
            <a:br>
              <a:rPr lang="en-GB" altLang="zh-CN" sz="1800" dirty="0">
                <a:effectLst/>
                <a:latin typeface="TrebuchetMS" panose="020B0603020202020204" pitchFamily="34" charset="0"/>
              </a:rPr>
            </a:br>
            <a:r>
              <a:rPr lang="en-GB" altLang="zh-CN" sz="1800" dirty="0">
                <a:solidFill>
                  <a:srgbClr val="3333FF"/>
                </a:solidFill>
                <a:effectLst/>
                <a:latin typeface="TrebuchetMS" panose="020B0603020202020204" pitchFamily="34" charset="0"/>
              </a:rPr>
              <a:t>“don’t let anyone read/write the value until I’m done with it” </a:t>
            </a:r>
            <a:endParaRPr lang="en-GB" altLang="zh-CN" dirty="0">
              <a:effectLst/>
            </a:endParaRPr>
          </a:p>
          <a:p>
            <a:endParaRPr kumimoji="1" lang="en-US" altLang="zh-CN" dirty="0"/>
          </a:p>
          <a:p>
            <a:r>
              <a:rPr kumimoji="1" lang="en-US" altLang="zh-CN" dirty="0"/>
              <a:t>An instruction for atomic CAS</a:t>
            </a:r>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因为执行的时间很长，所以会</a:t>
            </a:r>
            <a:r>
              <a:rPr kumimoji="1" lang="en-US" altLang="zh-CN" dirty="0"/>
              <a:t>abort</a:t>
            </a:r>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answer:</a:t>
            </a:r>
            <a:r>
              <a:rPr kumimoji="1" lang="zh-CN" altLang="en-US" dirty="0"/>
              <a:t> </a:t>
            </a:r>
            <a:r>
              <a:rPr kumimoji="1" lang="en-US" altLang="zh-CN" dirty="0"/>
              <a:t>depends.</a:t>
            </a:r>
            <a:r>
              <a:rPr kumimoji="1" lang="zh-CN" altLang="en-US" dirty="0"/>
              <a:t> </a:t>
            </a:r>
            <a:r>
              <a:rPr kumimoji="1" lang="en-US" altLang="zh-CN" dirty="0"/>
              <a:t>if</a:t>
            </a:r>
            <a:r>
              <a:rPr kumimoji="1" lang="zh-CN" altLang="en-US" dirty="0"/>
              <a:t> </a:t>
            </a:r>
            <a:r>
              <a:rPr kumimoji="1" lang="en-US" altLang="zh-CN" dirty="0"/>
              <a:t>all</a:t>
            </a:r>
            <a:r>
              <a:rPr kumimoji="1" lang="zh-CN" altLang="en-US" dirty="0"/>
              <a:t> </a:t>
            </a:r>
            <a:r>
              <a:rPr kumimoji="1" lang="en-US" altLang="zh-CN" dirty="0"/>
              <a:t>cores</a:t>
            </a:r>
            <a:r>
              <a:rPr kumimoji="1" lang="zh-CN" altLang="en-US" dirty="0"/>
              <a:t> </a:t>
            </a:r>
            <a:r>
              <a:rPr kumimoji="1" lang="en-US" altLang="zh-CN" dirty="0"/>
              <a:t>have</a:t>
            </a:r>
            <a:r>
              <a:rPr kumimoji="1" lang="zh-CN" altLang="en-US" dirty="0"/>
              <a:t> </a:t>
            </a:r>
            <a:r>
              <a:rPr kumimoji="1" lang="en-US" altLang="zh-CN" dirty="0"/>
              <a:t>global</a:t>
            </a:r>
            <a:r>
              <a:rPr kumimoji="1" lang="zh-CN" altLang="en-US" dirty="0"/>
              <a:t> </a:t>
            </a:r>
            <a:r>
              <a:rPr kumimoji="1" lang="en-US" altLang="zh-CN" dirty="0"/>
              <a:t>order</a:t>
            </a:r>
            <a:r>
              <a:rPr kumimoji="1" lang="zh-CN" altLang="en-US" dirty="0"/>
              <a:t> </a:t>
            </a:r>
            <a:r>
              <a:rPr kumimoji="1" lang="en-US" altLang="zh-CN" dirty="0"/>
              <a:t>of</a:t>
            </a:r>
            <a:r>
              <a:rPr kumimoji="1" lang="zh-CN" altLang="en-US" dirty="0"/>
              <a:t> </a:t>
            </a:r>
            <a:r>
              <a:rPr kumimoji="1" lang="en-US" altLang="zh-CN" dirty="0"/>
              <a:t>physical</a:t>
            </a:r>
            <a:r>
              <a:rPr kumimoji="1" lang="zh-CN" altLang="en-US" dirty="0"/>
              <a:t> </a:t>
            </a:r>
            <a:r>
              <a:rPr kumimoji="1" lang="en-US" altLang="zh-CN" dirty="0"/>
              <a:t>clock,</a:t>
            </a:r>
            <a:r>
              <a:rPr kumimoji="1" lang="zh-CN" altLang="en-US" dirty="0"/>
              <a:t> </a:t>
            </a:r>
            <a:r>
              <a:rPr kumimoji="1" lang="en-US" altLang="zh-CN" dirty="0"/>
              <a:t>then</a:t>
            </a:r>
            <a:r>
              <a:rPr kumimoji="1" lang="zh-CN" altLang="en-US" dirty="0"/>
              <a:t> </a:t>
            </a:r>
            <a:r>
              <a:rPr kumimoji="1" lang="en-US" altLang="zh-CN" dirty="0"/>
              <a:t>yes.</a:t>
            </a:r>
            <a:r>
              <a:rPr kumimoji="1" lang="zh-CN" altLang="en-US" dirty="0"/>
              <a:t> </a:t>
            </a:r>
            <a:r>
              <a:rPr kumimoji="1" lang="en-US" altLang="zh-CN" dirty="0"/>
              <a:t>otherwise</a:t>
            </a:r>
            <a:r>
              <a:rPr kumimoji="1" lang="zh-CN" altLang="en-US" dirty="0"/>
              <a:t> </a:t>
            </a:r>
            <a:r>
              <a:rPr kumimoji="1" lang="en-US" altLang="zh-CN" dirty="0"/>
              <a:t>not.</a:t>
            </a:r>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假设</a:t>
            </a:r>
            <a:r>
              <a:rPr kumimoji="1" lang="en-US" altLang="zh-CN" dirty="0"/>
              <a:t>A</a:t>
            </a:r>
            <a:r>
              <a:rPr kumimoji="1" lang="zh-CN" altLang="en-US" dirty="0"/>
              <a:t>之前没有被</a:t>
            </a:r>
            <a:r>
              <a:rPr kumimoji="1" lang="en-US" altLang="zh-CN" dirty="0"/>
              <a:t>TX</a:t>
            </a:r>
            <a:r>
              <a:rPr kumimoji="1" lang="zh-CN" altLang="en-US" dirty="0"/>
              <a:t>写过，即</a:t>
            </a:r>
            <a:r>
              <a:rPr kumimoji="1" lang="en-US" altLang="zh-CN" dirty="0"/>
              <a:t>A</a:t>
            </a:r>
            <a:r>
              <a:rPr kumimoji="1" lang="zh-CN" altLang="en-US" dirty="0"/>
              <a:t>只写一次</a:t>
            </a:r>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dirty="0"/>
              <a:t>Only the write-set is enough. Equivalent</a:t>
            </a:r>
            <a:r>
              <a:rPr kumimoji="1" lang="zh-CN" altLang="en-US" dirty="0"/>
              <a:t> </a:t>
            </a:r>
            <a:r>
              <a:rPr kumimoji="1" lang="en-US" altLang="zh-CN" dirty="0"/>
              <a:t>to</a:t>
            </a:r>
            <a:r>
              <a:rPr kumimoji="1" lang="zh-CN" altLang="en-US" dirty="0"/>
              <a:t> </a:t>
            </a:r>
            <a:r>
              <a:rPr kumimoji="1" lang="en-US" altLang="zh-CN" dirty="0"/>
              <a:t>have</a:t>
            </a:r>
            <a:r>
              <a:rPr kumimoji="1" lang="zh-CN" altLang="en-US" dirty="0"/>
              <a:t> </a:t>
            </a:r>
            <a:r>
              <a:rPr kumimoji="1" lang="en-US" altLang="zh-CN" dirty="0"/>
              <a:t>a</a:t>
            </a:r>
            <a:r>
              <a:rPr kumimoji="1" lang="zh-CN" altLang="en-US" dirty="0"/>
              <a:t> </a:t>
            </a:r>
            <a:r>
              <a:rPr kumimoji="1" lang="en-US" altLang="zh-CN" dirty="0"/>
              <a:t>read</a:t>
            </a:r>
            <a:r>
              <a:rPr kumimoji="1" lang="zh-CN" altLang="en-US" dirty="0"/>
              <a:t> </a:t>
            </a:r>
            <a:r>
              <a:rPr kumimoji="1" lang="en-US" altLang="zh-CN" dirty="0"/>
              <a:t>lock</a:t>
            </a:r>
            <a:r>
              <a:rPr kumimoji="1" lang="zh-CN" altLang="en-US" dirty="0"/>
              <a:t> </a:t>
            </a:r>
            <a:r>
              <a:rPr kumimoji="1" lang="en-US" altLang="zh-CN" dirty="0"/>
              <a:t>(when</a:t>
            </a:r>
            <a:r>
              <a:rPr kumimoji="1" lang="zh-CN" altLang="en-US" dirty="0"/>
              <a:t> </a:t>
            </a:r>
            <a:r>
              <a:rPr kumimoji="1" lang="en-US" altLang="zh-CN" dirty="0"/>
              <a:t>read)</a:t>
            </a:r>
            <a:r>
              <a:rPr kumimoji="1" lang="zh-CN" altLang="en-US" dirty="0"/>
              <a:t> </a:t>
            </a:r>
            <a:r>
              <a:rPr kumimoji="1" lang="en-US" altLang="zh-CN" dirty="0"/>
              <a:t>and</a:t>
            </a:r>
            <a:r>
              <a:rPr kumimoji="1" lang="zh-CN" altLang="en-US" dirty="0"/>
              <a:t> </a:t>
            </a:r>
            <a:r>
              <a:rPr kumimoji="1" lang="en-US" altLang="zh-CN" dirty="0"/>
              <a:t>release</a:t>
            </a:r>
            <a:r>
              <a:rPr kumimoji="1" lang="zh-CN" altLang="en-US" dirty="0"/>
              <a:t> </a:t>
            </a:r>
            <a:r>
              <a:rPr kumimoji="1" lang="en-US" altLang="zh-CN" dirty="0"/>
              <a:t>it</a:t>
            </a:r>
            <a:r>
              <a:rPr kumimoji="1" lang="zh-CN" altLang="en-US" dirty="0"/>
              <a:t> </a:t>
            </a:r>
            <a:r>
              <a:rPr kumimoji="1" lang="en-US" altLang="zh-CN" dirty="0"/>
              <a:t>(when</a:t>
            </a:r>
            <a:r>
              <a:rPr kumimoji="1" lang="zh-CN" altLang="en-US" dirty="0"/>
              <a:t> </a:t>
            </a:r>
            <a:r>
              <a:rPr kumimoji="1" lang="en-US" altLang="zh-CN" dirty="0"/>
              <a:t>commit)</a:t>
            </a:r>
            <a:endParaRPr kumimoji="1" lang="en-US" altLang="zh-CN"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5358"/>
            <a:ext cx="7772400" cy="1225021"/>
          </a:xfrm>
        </p:spPr>
        <p:txBody>
          <a:bodyPr>
            <a:normAutofit/>
          </a:bodyPr>
          <a:lstStyle>
            <a:lvl1pPr algn="ctr">
              <a:defRPr sz="4400">
                <a:latin typeface="+mj-lt"/>
              </a:defRPr>
            </a:lvl1pPr>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57200" y="228866"/>
            <a:ext cx="8229600" cy="900442"/>
          </a:xfrm>
        </p:spPr>
        <p:txBody>
          <a:bodyPr>
            <a:normAutofit/>
          </a:bodyPr>
          <a:lstStyle>
            <a:lvl1pPr>
              <a:defRPr sz="2400" b="1">
                <a:solidFill>
                  <a:schemeClr val="accent1"/>
                </a:solidFill>
                <a:latin typeface="+mn-lt"/>
                <a:ea typeface="+mn-ea"/>
                <a:cs typeface="PingFang SC Bold" panose="020B0400000000000000" pitchFamily="34" charset="-122"/>
              </a:defRPr>
            </a:lvl1pPr>
          </a:lstStyle>
          <a:p>
            <a:r>
              <a:rPr lang="en-US" altLang="zh-CN" dirty="0"/>
              <a:t>xx</a:t>
            </a:r>
            <a:endParaRPr lang="zh-CN" altLang="en-US" dirty="0"/>
          </a:p>
        </p:txBody>
      </p:sp>
      <p:sp>
        <p:nvSpPr>
          <p:cNvPr id="3" name="内容占位符 2"/>
          <p:cNvSpPr>
            <a:spLocks noGrp="1"/>
          </p:cNvSpPr>
          <p:nvPr>
            <p:ph idx="1" hasCustomPrompt="1"/>
          </p:nvPr>
        </p:nvSpPr>
        <p:spPr>
          <a:xfrm>
            <a:off x="457200" y="1129308"/>
            <a:ext cx="8229600" cy="3771636"/>
          </a:xfrm>
        </p:spPr>
        <p:txBody>
          <a:bodyPr>
            <a:normAutofit/>
          </a:bodyPr>
          <a:lstStyle>
            <a:lvl1pPr marL="0" indent="0">
              <a:lnSpc>
                <a:spcPct val="120000"/>
              </a:lnSpc>
              <a:buFontTx/>
              <a:buNone/>
              <a:defRPr sz="1800" b="1" i="0">
                <a:latin typeface="+mn-lt"/>
                <a:ea typeface="+mn-ea"/>
                <a:cs typeface="PingFang SC Bold" panose="020B0400000000000000" pitchFamily="34" charset="-122"/>
              </a:defRPr>
            </a:lvl1pPr>
            <a:lvl2pPr marL="360045">
              <a:lnSpc>
                <a:spcPct val="120000"/>
              </a:lnSpc>
              <a:defRPr sz="1800" b="0" i="0">
                <a:latin typeface="+mn-lt"/>
                <a:ea typeface="+mn-ea"/>
                <a:cs typeface="PingFang SC" panose="020B0400000000000000" pitchFamily="34" charset="-122"/>
              </a:defRPr>
            </a:lvl2pPr>
            <a:lvl3pPr marL="846455" indent="-224155">
              <a:lnSpc>
                <a:spcPct val="120000"/>
              </a:lnSpc>
              <a:defRPr sz="1800" b="0" i="0">
                <a:latin typeface="+mn-lt"/>
                <a:ea typeface="+mn-ea"/>
                <a:cs typeface="PingFang SC" panose="020B0400000000000000" pitchFamily="34" charset="-122"/>
              </a:defRPr>
            </a:lvl3pPr>
            <a:lvl4pPr>
              <a:lnSpc>
                <a:spcPct val="120000"/>
              </a:lnSpc>
              <a:defRPr sz="1800" b="0" i="0">
                <a:latin typeface="+mn-lt"/>
                <a:ea typeface="+mn-ea"/>
                <a:cs typeface="PingFang SC" panose="020B0400000000000000" pitchFamily="34" charset="-122"/>
              </a:defRPr>
            </a:lvl4pPr>
            <a:lvl5pPr>
              <a:lnSpc>
                <a:spcPct val="120000"/>
              </a:lnSpc>
              <a:defRPr sz="1800" b="0" i="0">
                <a:latin typeface="+mn-lt"/>
                <a:ea typeface="+mn-ea"/>
                <a:cs typeface="PingFang SC" panose="020B0400000000000000" pitchFamily="34" charset="-122"/>
              </a:defRPr>
            </a:lvl5pPr>
          </a:lstStyle>
          <a:p>
            <a:pPr lvl="0"/>
            <a:endParaRPr lang="zh-CN" altLang="en-US" dirty="0"/>
          </a:p>
          <a:p>
            <a:pPr lvl="1"/>
            <a:r>
              <a:rPr lang="en-US" altLang="zh-CN" dirty="0"/>
              <a:t>xx</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fld>
            <a:endParaRPr lang="zh-CN" altLang="en-US"/>
          </a:p>
        </p:txBody>
      </p:sp>
      <p:sp>
        <p:nvSpPr>
          <p:cNvPr id="7" name="矩形 6"/>
          <p:cNvSpPr/>
          <p:nvPr userDrawn="1"/>
        </p:nvSpPr>
        <p:spPr>
          <a:xfrm>
            <a:off x="-180527" y="439062"/>
            <a:ext cx="164581" cy="4800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8" name="三角形 7"/>
          <p:cNvSpPr/>
          <p:nvPr userDrawn="1"/>
        </p:nvSpPr>
        <p:spPr>
          <a:xfrm rot="5400000">
            <a:off x="-160702" y="599536"/>
            <a:ext cx="480280" cy="1588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8"/>
            <a:ext cx="7772400" cy="1135062"/>
          </a:xfrm>
        </p:spPr>
        <p:txBody>
          <a:bodyPr anchor="t"/>
          <a:lstStyle>
            <a:lvl1pPr algn="l">
              <a:defRPr sz="4000" b="1" cap="all">
                <a:latin typeface="+mj-l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fld>
            <a:endParaRPr lang="zh-CN" altLang="en-US"/>
          </a:p>
        </p:txBody>
      </p:sp>
      <p:sp>
        <p:nvSpPr>
          <p:cNvPr id="8" name="三角形 7"/>
          <p:cNvSpPr/>
          <p:nvPr userDrawn="1"/>
        </p:nvSpPr>
        <p:spPr>
          <a:xfrm rot="5400000">
            <a:off x="-160703" y="3920373"/>
            <a:ext cx="480280" cy="1588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00"/>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6"/>
            <a:ext cx="8229600" cy="952500"/>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457200" y="1333501"/>
            <a:ext cx="8229600" cy="3771636"/>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457201" y="5296962"/>
            <a:ext cx="2133600" cy="304271"/>
          </a:xfrm>
          <a:prstGeom prst="rect">
            <a:avLst/>
          </a:prstGeom>
        </p:spPr>
        <p:txBody>
          <a:bodyPr vert="horz" lIns="91440" tIns="45720" rIns="91440" bIns="45720" rtlCol="0" anchor="ctr"/>
          <a:lstStyle>
            <a:lvl1pPr algn="l">
              <a:defRPr sz="1200">
                <a:solidFill>
                  <a:schemeClr val="tx1">
                    <a:tint val="75000"/>
                  </a:schemeClr>
                </a:solidFill>
                <a:latin typeface="等线" panose="02010600030101010101" charset="-122"/>
                <a:ea typeface="等线" panose="02010600030101010101" charset="-122"/>
                <a:cs typeface="等线" panose="02010600030101010101" charset="-122"/>
              </a:defRPr>
            </a:lvl1pPr>
          </a:lstStyle>
          <a:p>
            <a:endParaRPr lang="zh-CN" altLang="en-US" dirty="0"/>
          </a:p>
        </p:txBody>
      </p:sp>
      <p:sp>
        <p:nvSpPr>
          <p:cNvPr id="5" name="页脚占位符 4"/>
          <p:cNvSpPr>
            <a:spLocks noGrp="1"/>
          </p:cNvSpPr>
          <p:nvPr>
            <p:ph type="ftr" sz="quarter" idx="3"/>
          </p:nvPr>
        </p:nvSpPr>
        <p:spPr>
          <a:xfrm>
            <a:off x="3124201" y="5296962"/>
            <a:ext cx="2895600" cy="304271"/>
          </a:xfrm>
          <a:prstGeom prst="rect">
            <a:avLst/>
          </a:prstGeom>
        </p:spPr>
        <p:txBody>
          <a:bodyPr vert="horz" lIns="91440" tIns="45720" rIns="91440" bIns="45720" rtlCol="0" anchor="ctr"/>
          <a:lstStyle>
            <a:lvl1pPr algn="ctr">
              <a:defRPr sz="1200">
                <a:solidFill>
                  <a:schemeClr val="tx1">
                    <a:tint val="75000"/>
                  </a:schemeClr>
                </a:solidFill>
                <a:latin typeface="等线" panose="02010600030101010101" charset="-122"/>
                <a:ea typeface="等线" panose="02010600030101010101" charset="-122"/>
                <a:cs typeface="等线" panose="02010600030101010101" charset="-122"/>
              </a:defRPr>
            </a:lvl1pPr>
          </a:lstStyle>
          <a:p>
            <a:endParaRPr lang="zh-CN" altLang="en-US"/>
          </a:p>
        </p:txBody>
      </p:sp>
      <p:sp>
        <p:nvSpPr>
          <p:cNvPr id="6" name="灯片编号占位符 5"/>
          <p:cNvSpPr>
            <a:spLocks noGrp="1"/>
          </p:cNvSpPr>
          <p:nvPr>
            <p:ph type="sldNum" sz="quarter" idx="4"/>
          </p:nvPr>
        </p:nvSpPr>
        <p:spPr>
          <a:xfrm>
            <a:off x="6553200" y="5296962"/>
            <a:ext cx="2133600" cy="304271"/>
          </a:xfrm>
          <a:prstGeom prst="rect">
            <a:avLst/>
          </a:prstGeom>
        </p:spPr>
        <p:txBody>
          <a:bodyPr vert="horz" lIns="91440" tIns="45720" rIns="91440" bIns="45720" rtlCol="0" anchor="ctr"/>
          <a:lstStyle>
            <a:lvl1pPr algn="r">
              <a:defRPr sz="1200">
                <a:solidFill>
                  <a:schemeClr val="tx1">
                    <a:tint val="75000"/>
                  </a:schemeClr>
                </a:solidFill>
                <a:latin typeface="等线" panose="02010600030101010101" charset="-122"/>
                <a:ea typeface="等线" panose="02010600030101010101" charset="-122"/>
                <a:cs typeface="等线" panose="02010600030101010101" charset="-122"/>
              </a:defRPr>
            </a:lvl1pPr>
          </a:lstStyle>
          <a:p>
            <a:fld id="{ADE361C3-C043-4A6E-BDCE-8DA1E7D90A3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hdr="0" ftr="0" dt="0"/>
  <p:txStyles>
    <p:titleStyle>
      <a:lvl1pPr algn="l" defTabSz="914400" rtl="0" eaLnBrk="1" latinLnBrk="0" hangingPunct="1">
        <a:spcBef>
          <a:spcPct val="0"/>
        </a:spcBef>
        <a:buNone/>
        <a:defRPr sz="3600" b="1" kern="1200">
          <a:solidFill>
            <a:schemeClr val="accent1"/>
          </a:solidFill>
          <a:latin typeface="+mj-lt"/>
          <a:ea typeface="+mj-ea"/>
          <a:cs typeface="微软雅黑 Light" panose="020B0502040204020203" pitchFamily="34" charset="-122"/>
        </a:defRPr>
      </a:lvl1pPr>
    </p:titleStyle>
    <p:bodyStyle>
      <a:lvl1pPr marL="342900" indent="-342900" algn="l" defTabSz="914400" rtl="0" eaLnBrk="1" latinLnBrk="0" hangingPunct="1">
        <a:lnSpc>
          <a:spcPct val="120000"/>
        </a:lnSpc>
        <a:spcBef>
          <a:spcPts val="1200"/>
        </a:spcBef>
        <a:buFont typeface="Arial" panose="020B0604020202020204" pitchFamily="34" charset="0"/>
        <a:buChar char="•"/>
        <a:defRPr sz="2600" b="0" kern="1200">
          <a:solidFill>
            <a:schemeClr val="tx1">
              <a:lumMod val="75000"/>
              <a:lumOff val="25000"/>
            </a:schemeClr>
          </a:solidFill>
          <a:latin typeface="+mn-lt"/>
          <a:ea typeface="+mn-ea"/>
          <a:cs typeface="等线" panose="02010600030101010101" charset="-122"/>
        </a:defRPr>
      </a:lvl1pPr>
      <a:lvl2pPr marL="742950" indent="-285750" algn="l" defTabSz="914400" rtl="0" eaLnBrk="1" latinLnBrk="0" hangingPunct="1">
        <a:lnSpc>
          <a:spcPct val="120000"/>
        </a:lnSpc>
        <a:spcBef>
          <a:spcPct val="20000"/>
        </a:spcBef>
        <a:buFont typeface="Arial" panose="020B0604020202020204" pitchFamily="34" charset="0"/>
        <a:buChar char="–"/>
        <a:defRPr sz="2400" kern="1200">
          <a:solidFill>
            <a:schemeClr val="tx1">
              <a:lumMod val="75000"/>
              <a:lumOff val="25000"/>
            </a:schemeClr>
          </a:solidFill>
          <a:latin typeface="+mn-lt"/>
          <a:ea typeface="+mn-ea"/>
          <a:cs typeface="等线" panose="02010600030101010101" charset="-122"/>
        </a:defRPr>
      </a:lvl2pPr>
      <a:lvl3pPr marL="1143000" indent="-228600" algn="l" defTabSz="914400" rtl="0" eaLnBrk="1" latinLnBrk="0" hangingPunct="1">
        <a:lnSpc>
          <a:spcPct val="120000"/>
        </a:lnSpc>
        <a:spcBef>
          <a:spcPct val="20000"/>
        </a:spcBef>
        <a:buFont typeface="Arial" panose="020B0604020202020204" pitchFamily="34" charset="0"/>
        <a:buChar char="•"/>
        <a:defRPr sz="2000" kern="1200">
          <a:solidFill>
            <a:schemeClr val="tx1">
              <a:lumMod val="75000"/>
              <a:lumOff val="25000"/>
            </a:schemeClr>
          </a:solidFill>
          <a:latin typeface="+mn-lt"/>
          <a:ea typeface="+mn-ea"/>
          <a:cs typeface="等线" panose="02010600030101010101" charset="-122"/>
        </a:defRPr>
      </a:lvl3pPr>
      <a:lvl4pPr marL="1600200" indent="-228600" algn="l" defTabSz="914400" rtl="0" eaLnBrk="1" latinLnBrk="0" hangingPunct="1">
        <a:lnSpc>
          <a:spcPct val="120000"/>
        </a:lnSpc>
        <a:spcBef>
          <a:spcPct val="20000"/>
        </a:spcBef>
        <a:buFont typeface="Arial" panose="020B0604020202020204" pitchFamily="34" charset="0"/>
        <a:buChar char="–"/>
        <a:defRPr sz="1800" kern="1200">
          <a:solidFill>
            <a:schemeClr val="tx1">
              <a:lumMod val="75000"/>
              <a:lumOff val="25000"/>
            </a:schemeClr>
          </a:solidFill>
          <a:latin typeface="+mn-lt"/>
          <a:ea typeface="+mn-ea"/>
          <a:cs typeface="等线" panose="02010600030101010101" charset="-122"/>
        </a:defRPr>
      </a:lvl4pPr>
      <a:lvl5pPr marL="2057400" indent="-228600" algn="l" defTabSz="914400" rtl="0" eaLnBrk="1" latinLnBrk="0" hangingPunct="1">
        <a:lnSpc>
          <a:spcPct val="120000"/>
        </a:lnSpc>
        <a:spcBef>
          <a:spcPct val="20000"/>
        </a:spcBef>
        <a:buFont typeface="Arial" panose="020B0604020202020204" pitchFamily="34" charset="0"/>
        <a:buChar char="»"/>
        <a:defRPr sz="1800" kern="1200">
          <a:solidFill>
            <a:schemeClr val="tx1">
              <a:lumMod val="75000"/>
              <a:lumOff val="25000"/>
            </a:schemeClr>
          </a:solidFill>
          <a:latin typeface="+mn-lt"/>
          <a:ea typeface="+mn-ea"/>
          <a:cs typeface="等线" panose="02010600030101010101" charset="-122"/>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2.xml"/><Relationship Id="rId4" Type="http://schemas.openxmlformats.org/officeDocument/2006/relationships/image" Target="../media/image6.png"/><Relationship Id="rId3" Type="http://schemas.openxmlformats.org/officeDocument/2006/relationships/image" Target="../media/image5.tiff"/><Relationship Id="rId2" Type="http://schemas.openxmlformats.org/officeDocument/2006/relationships/image" Target="../media/image4.tiff"/><Relationship Id="rId1" Type="http://schemas.openxmlformats.org/officeDocument/2006/relationships/image" Target="../media/image3.tif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4.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tiff"/><Relationship Id="rId1" Type="http://schemas.openxmlformats.org/officeDocument/2006/relationships/image" Target="../media/image7.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9.emf"/><Relationship Id="rId1" Type="http://schemas.openxmlformats.org/officeDocument/2006/relationships/image" Target="../media/image28.emf"/></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tiff"/></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757238" y="1690127"/>
            <a:ext cx="7772400" cy="1225021"/>
          </a:xfrm>
        </p:spPr>
        <p:txBody>
          <a:bodyPr>
            <a:noAutofit/>
          </a:bodyPr>
          <a:lstStyle/>
          <a:p>
            <a:pPr>
              <a:lnSpc>
                <a:spcPct val="110000"/>
              </a:lnSpc>
            </a:pPr>
            <a:r>
              <a:rPr kumimoji="1" lang="en-US" altLang="zh-CN" sz="3600" dirty="0"/>
              <a:t>Transaction:</a:t>
            </a:r>
            <a:r>
              <a:rPr kumimoji="1" lang="zh-CN" altLang="en-US" sz="3600" dirty="0"/>
              <a:t> </a:t>
            </a:r>
            <a:r>
              <a:rPr kumimoji="1" lang="en-US" altLang="zh-CN" sz="3600" dirty="0"/>
              <a:t>OCC &amp; MVCC</a:t>
            </a:r>
            <a:endParaRPr kumimoji="1" lang="zh-CN" altLang="en-US" sz="2400" b="0" dirty="0">
              <a:latin typeface="+mn-lt"/>
            </a:endParaRPr>
          </a:p>
        </p:txBody>
      </p:sp>
      <p:sp>
        <p:nvSpPr>
          <p:cNvPr id="6" name="副标题 5"/>
          <p:cNvSpPr>
            <a:spLocks noGrp="1"/>
          </p:cNvSpPr>
          <p:nvPr>
            <p:ph type="subTitle" idx="1"/>
          </p:nvPr>
        </p:nvSpPr>
        <p:spPr>
          <a:xfrm>
            <a:off x="685800" y="3412362"/>
            <a:ext cx="7772400" cy="1225020"/>
          </a:xfrm>
        </p:spPr>
        <p:txBody>
          <a:bodyPr>
            <a:noAutofit/>
          </a:bodyPr>
          <a:lstStyle/>
          <a:p>
            <a:pPr>
              <a:lnSpc>
                <a:spcPct val="150000"/>
              </a:lnSpc>
              <a:spcBef>
                <a:spcPts val="0"/>
              </a:spcBef>
            </a:pPr>
            <a:r>
              <a:rPr kumimoji="1" lang="en-US" altLang="zh-CN" sz="1800" dirty="0">
                <a:solidFill>
                  <a:schemeClr val="tx1">
                    <a:lumMod val="75000"/>
                    <a:lumOff val="25000"/>
                  </a:schemeClr>
                </a:solidFill>
                <a:latin typeface="+mj-lt"/>
              </a:rPr>
              <a:t>IPADS,</a:t>
            </a:r>
            <a:r>
              <a:rPr kumimoji="1" lang="zh-CN" altLang="en-US" sz="1800" dirty="0">
                <a:solidFill>
                  <a:schemeClr val="tx1">
                    <a:lumMod val="75000"/>
                    <a:lumOff val="25000"/>
                  </a:schemeClr>
                </a:solidFill>
                <a:latin typeface="+mj-lt"/>
              </a:rPr>
              <a:t> </a:t>
            </a:r>
            <a:r>
              <a:rPr kumimoji="1" lang="en-US" altLang="zh-CN" sz="1800" dirty="0">
                <a:solidFill>
                  <a:schemeClr val="tx1">
                    <a:lumMod val="75000"/>
                    <a:lumOff val="25000"/>
                  </a:schemeClr>
                </a:solidFill>
                <a:latin typeface="+mj-lt"/>
              </a:rPr>
              <a:t>Shanghai</a:t>
            </a:r>
            <a:r>
              <a:rPr kumimoji="1" lang="zh-CN" altLang="en-US" sz="1800" dirty="0">
                <a:solidFill>
                  <a:schemeClr val="tx1">
                    <a:lumMod val="75000"/>
                    <a:lumOff val="25000"/>
                  </a:schemeClr>
                </a:solidFill>
                <a:latin typeface="+mj-lt"/>
              </a:rPr>
              <a:t> </a:t>
            </a:r>
            <a:r>
              <a:rPr kumimoji="1" lang="en-US" altLang="zh-CN" sz="1800" dirty="0">
                <a:solidFill>
                  <a:schemeClr val="tx1">
                    <a:lumMod val="75000"/>
                    <a:lumOff val="25000"/>
                  </a:schemeClr>
                </a:solidFill>
                <a:latin typeface="+mj-lt"/>
              </a:rPr>
              <a:t>Jiao</a:t>
            </a:r>
            <a:r>
              <a:rPr kumimoji="1" lang="zh-CN" altLang="en-US" sz="1800" dirty="0">
                <a:solidFill>
                  <a:schemeClr val="tx1">
                    <a:lumMod val="75000"/>
                    <a:lumOff val="25000"/>
                  </a:schemeClr>
                </a:solidFill>
                <a:latin typeface="+mj-lt"/>
              </a:rPr>
              <a:t> </a:t>
            </a:r>
            <a:r>
              <a:rPr kumimoji="1" lang="en-US" altLang="zh-CN" sz="1800" dirty="0">
                <a:solidFill>
                  <a:schemeClr val="tx1">
                    <a:lumMod val="75000"/>
                    <a:lumOff val="25000"/>
                  </a:schemeClr>
                </a:solidFill>
                <a:latin typeface="+mj-lt"/>
              </a:rPr>
              <a:t>Tong</a:t>
            </a:r>
            <a:r>
              <a:rPr kumimoji="1" lang="zh-CN" altLang="en-US" sz="1800" dirty="0">
                <a:solidFill>
                  <a:schemeClr val="tx1">
                    <a:lumMod val="75000"/>
                    <a:lumOff val="25000"/>
                  </a:schemeClr>
                </a:solidFill>
                <a:latin typeface="+mj-lt"/>
              </a:rPr>
              <a:t> </a:t>
            </a:r>
            <a:r>
              <a:rPr kumimoji="1" lang="en-US" altLang="zh-CN" sz="1800" dirty="0">
                <a:solidFill>
                  <a:schemeClr val="tx1">
                    <a:lumMod val="75000"/>
                    <a:lumOff val="25000"/>
                  </a:schemeClr>
                </a:solidFill>
                <a:latin typeface="+mj-lt"/>
              </a:rPr>
              <a:t>University</a:t>
            </a:r>
            <a:endParaRPr kumimoji="1" lang="en-US" altLang="zh-CN" sz="1800" dirty="0">
              <a:solidFill>
                <a:schemeClr val="tx1">
                  <a:lumMod val="75000"/>
                  <a:lumOff val="25000"/>
                </a:schemeClr>
              </a:solidFill>
              <a:latin typeface="+mj-lt"/>
            </a:endParaRPr>
          </a:p>
          <a:p>
            <a:pPr>
              <a:lnSpc>
                <a:spcPct val="150000"/>
              </a:lnSpc>
              <a:spcBef>
                <a:spcPts val="0"/>
              </a:spcBef>
            </a:pPr>
            <a:r>
              <a:rPr kumimoji="1" lang="en-US" altLang="zh-CN" sz="1800" dirty="0">
                <a:solidFill>
                  <a:schemeClr val="tx1">
                    <a:lumMod val="50000"/>
                    <a:lumOff val="50000"/>
                  </a:schemeClr>
                </a:solidFill>
                <a:latin typeface="+mj-lt"/>
              </a:rPr>
              <a:t>https://</a:t>
            </a:r>
            <a:r>
              <a:rPr kumimoji="1" lang="en-US" altLang="zh-CN" sz="1800" dirty="0" err="1">
                <a:solidFill>
                  <a:schemeClr val="tx1">
                    <a:lumMod val="50000"/>
                    <a:lumOff val="50000"/>
                  </a:schemeClr>
                </a:solidFill>
                <a:latin typeface="+mj-lt"/>
              </a:rPr>
              <a:t>www.sjtu.edu.cn</a:t>
            </a:r>
            <a:endParaRPr kumimoji="1" lang="en-GB" altLang="zh-CN" sz="1800" dirty="0">
              <a:solidFill>
                <a:schemeClr val="tx1">
                  <a:lumMod val="50000"/>
                  <a:lumOff val="50000"/>
                </a:schemeClr>
              </a:solidFill>
              <a:latin typeface="+mj-lt"/>
            </a:endParaRPr>
          </a:p>
        </p:txBody>
      </p:sp>
      <p:pic>
        <p:nvPicPr>
          <p:cNvPr id="9" name="图片 8"/>
          <p:cNvPicPr>
            <a:picLocks noChangeAspect="1"/>
          </p:cNvPicPr>
          <p:nvPr/>
        </p:nvPicPr>
        <p:blipFill>
          <a:blip r:embed="rId1">
            <a:duotone>
              <a:schemeClr val="accent1">
                <a:shade val="45000"/>
                <a:satMod val="135000"/>
              </a:schemeClr>
              <a:prstClr val="white"/>
            </a:duotone>
          </a:blip>
          <a:stretch>
            <a:fillRect/>
          </a:stretch>
        </p:blipFill>
        <p:spPr>
          <a:xfrm>
            <a:off x="5652120" y="252561"/>
            <a:ext cx="1362088" cy="492009"/>
          </a:xfrm>
          <a:prstGeom prst="rect">
            <a:avLst/>
          </a:prstGeom>
        </p:spPr>
      </p:pic>
      <p:sp>
        <p:nvSpPr>
          <p:cNvPr id="7" name="副标题 2"/>
          <p:cNvSpPr txBox="1"/>
          <p:nvPr/>
        </p:nvSpPr>
        <p:spPr>
          <a:xfrm>
            <a:off x="467544" y="252559"/>
            <a:ext cx="3240360" cy="504056"/>
          </a:xfrm>
          <a:prstGeom prst="rect">
            <a:avLst/>
          </a:prstGeom>
        </p:spPr>
        <p:txBody>
          <a:bodyPr vert="horz" lIns="91440" tIns="45720" rIns="91440" bIns="45720" rtlCol="0">
            <a:normAutofit/>
          </a:bodyPr>
          <a:lstStyle>
            <a:lvl1pPr marL="0" indent="0" algn="ctr" defTabSz="914400" rtl="0" eaLnBrk="1" latinLnBrk="0" hangingPunct="1">
              <a:lnSpc>
                <a:spcPct val="120000"/>
              </a:lnSpc>
              <a:spcBef>
                <a:spcPts val="1200"/>
              </a:spcBef>
              <a:buFont typeface="Arial" panose="020B0604020202020204" pitchFamily="34" charset="0"/>
              <a:buNone/>
              <a:defRPr sz="2600" b="0" kern="1200">
                <a:solidFill>
                  <a:schemeClr val="tx1">
                    <a:tint val="75000"/>
                  </a:schemeClr>
                </a:solidFill>
                <a:latin typeface="+mn-ea"/>
                <a:ea typeface="+mn-ea"/>
                <a:cs typeface="等线" panose="02010600030101010101" charset="-122"/>
              </a:defRPr>
            </a:lvl1pPr>
            <a:lvl2pPr marL="457200" indent="0" algn="ctr" defTabSz="914400" rtl="0" eaLnBrk="1" latinLnBrk="0" hangingPunct="1">
              <a:lnSpc>
                <a:spcPct val="120000"/>
              </a:lnSpc>
              <a:spcBef>
                <a:spcPct val="20000"/>
              </a:spcBef>
              <a:buFont typeface="Arial" panose="020B0604020202020204" pitchFamily="34" charset="0"/>
              <a:buNone/>
              <a:defRPr sz="2400" kern="1200">
                <a:solidFill>
                  <a:schemeClr val="tx1">
                    <a:tint val="75000"/>
                  </a:schemeClr>
                </a:solidFill>
                <a:latin typeface="+mn-ea"/>
                <a:ea typeface="+mn-ea"/>
                <a:cs typeface="等线" panose="02010600030101010101" charset="-122"/>
              </a:defRPr>
            </a:lvl2pPr>
            <a:lvl3pPr marL="914400" indent="0" algn="ctr" defTabSz="914400" rtl="0" eaLnBrk="1" latinLnBrk="0" hangingPunct="1">
              <a:lnSpc>
                <a:spcPct val="120000"/>
              </a:lnSpc>
              <a:spcBef>
                <a:spcPct val="20000"/>
              </a:spcBef>
              <a:buFont typeface="Arial" panose="020B0604020202020204" pitchFamily="34" charset="0"/>
              <a:buNone/>
              <a:defRPr sz="2000" kern="1200">
                <a:solidFill>
                  <a:schemeClr val="tx1">
                    <a:tint val="75000"/>
                  </a:schemeClr>
                </a:solidFill>
                <a:latin typeface="+mn-ea"/>
                <a:ea typeface="+mn-ea"/>
                <a:cs typeface="等线" panose="02010600030101010101" charset="-122"/>
              </a:defRPr>
            </a:lvl3pPr>
            <a:lvl4pPr marL="1371600" indent="0" algn="ctr" defTabSz="914400" rtl="0" eaLnBrk="1" latinLnBrk="0" hangingPunct="1">
              <a:lnSpc>
                <a:spcPct val="120000"/>
              </a:lnSpc>
              <a:spcBef>
                <a:spcPct val="20000"/>
              </a:spcBef>
              <a:buFont typeface="Arial" panose="020B0604020202020204" pitchFamily="34" charset="0"/>
              <a:buNone/>
              <a:defRPr sz="1800" kern="1200">
                <a:solidFill>
                  <a:schemeClr val="tx1">
                    <a:tint val="75000"/>
                  </a:schemeClr>
                </a:solidFill>
                <a:latin typeface="+mn-ea"/>
                <a:ea typeface="+mn-ea"/>
                <a:cs typeface="等线" panose="02010600030101010101" charset="-122"/>
              </a:defRPr>
            </a:lvl4pPr>
            <a:lvl5pPr marL="1828800" indent="0" algn="ctr" defTabSz="914400" rtl="0" eaLnBrk="1" latinLnBrk="0" hangingPunct="1">
              <a:lnSpc>
                <a:spcPct val="120000"/>
              </a:lnSpc>
              <a:spcBef>
                <a:spcPct val="20000"/>
              </a:spcBef>
              <a:buFont typeface="Arial" panose="020B0604020202020204" pitchFamily="34" charset="0"/>
              <a:buNone/>
              <a:defRPr sz="1800" kern="1200">
                <a:solidFill>
                  <a:schemeClr val="tx1">
                    <a:tint val="75000"/>
                  </a:schemeClr>
                </a:solidFill>
                <a:latin typeface="+mn-ea"/>
                <a:ea typeface="+mn-ea"/>
                <a:cs typeface="等线" panose="02010600030101010101" charset="-122"/>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defRPr/>
            </a:pPr>
            <a:r>
              <a:rPr lang="en-US" altLang="zh-CN" sz="1400">
                <a:solidFill>
                  <a:srgbClr val="000000">
                    <a:lumMod val="75000"/>
                    <a:lumOff val="25000"/>
                  </a:srgbClr>
                </a:solidFill>
                <a:latin typeface="+mj-lt"/>
              </a:rPr>
              <a:t>SE3331-1 (2022 Fall)</a:t>
            </a:r>
            <a:endParaRPr kumimoji="0" lang="zh-CN" altLang="en-US" sz="1400" b="0" i="0" u="none" strike="noStrike" kern="1200" cap="none" spc="0" normalizeH="0" baseline="0" noProof="0" dirty="0">
              <a:ln>
                <a:noFill/>
              </a:ln>
              <a:solidFill>
                <a:srgbClr val="000000">
                  <a:lumMod val="75000"/>
                  <a:lumOff val="25000"/>
                </a:srgbClr>
              </a:solidFill>
              <a:effectLst/>
              <a:uLnTx/>
              <a:uFillTx/>
              <a:latin typeface="+mj-lt"/>
              <a:ea typeface="微软雅黑" panose="020B0503020204020204" charset="-122"/>
            </a:endParaRPr>
          </a:p>
        </p:txBody>
      </p:sp>
      <p:pic>
        <p:nvPicPr>
          <p:cNvPr id="8" name="Picture 6" descr="http://korean.onlinesjtu.com/%E6%A0%A1%E5%BE%BD%E7%B3%BB%E5%88%97/%E7%BC%A9%E5%B0%8F%E7%89%88/%E8%93%9D%E8%89%B2%E7%B3%BB%20%E5%B0%8F%E5%B0%BA%E5%AF%B8%E6%A0%A1%E5%BE%BD%E5%B1%95%E5%BC%80%E5%BC%8F%20(10mm%E4%BB%A5%E4%B8%8B%E4%BD%BF%E7%94%A8)%20%5b%E8%BD%AC%E6%8D%A2%5d.png"/>
          <p:cNvPicPr>
            <a:picLocks noChangeAspect="1" noChangeArrowheads="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164288" y="282539"/>
            <a:ext cx="1642840" cy="432048"/>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2000" advTm="11626"/>
    </mc:Choice>
    <mc:Fallback>
      <p:transition spd="slow" advTm="1162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MS PGothic" panose="020B0600070205080204" charset="-128"/>
              </a:rPr>
              <a:t>Review: Serialization</a:t>
            </a:r>
            <a:endParaRPr lang="zh-CN" altLang="en-US" dirty="0"/>
          </a:p>
        </p:txBody>
      </p:sp>
      <p:sp>
        <p:nvSpPr>
          <p:cNvPr id="3" name="内容占位符 2"/>
          <p:cNvSpPr>
            <a:spLocks noGrp="1"/>
          </p:cNvSpPr>
          <p:nvPr>
            <p:ph idx="1"/>
          </p:nvPr>
        </p:nvSpPr>
        <p:spPr/>
        <p:txBody>
          <a:bodyPr/>
          <a:lstStyle/>
          <a:p>
            <a:r>
              <a:rPr lang="en-US" altLang="zh-CN" b="0"/>
              <a:t>Goal: run transactions T1, T2, .., TN concurrently, and have it "</a:t>
            </a:r>
            <a:r>
              <a:rPr lang="en-US" altLang="zh-CN">
                <a:solidFill>
                  <a:srgbClr val="BE384B"/>
                </a:solidFill>
              </a:rPr>
              <a:t>appears</a:t>
            </a:r>
            <a:r>
              <a:rPr lang="en-US" altLang="zh-CN" b="0"/>
              <a:t>" as if they ran sequentially</a:t>
            </a:r>
            <a:endParaRPr lang="zh-CN" altLang="en-US" b="0"/>
          </a:p>
        </p:txBody>
      </p:sp>
      <p:sp>
        <p:nvSpPr>
          <p:cNvPr id="4" name="Content Placeholder 5"/>
          <p:cNvSpPr txBox="1"/>
          <p:nvPr/>
        </p:nvSpPr>
        <p:spPr>
          <a:xfrm>
            <a:off x="1624536" y="2777177"/>
            <a:ext cx="3106688" cy="2319645"/>
          </a:xfrm>
          <a:prstGeom prst="rect">
            <a:avLst/>
          </a:prstGeom>
        </p:spPr>
        <p:txBody>
          <a:bodyPr vert="horz" lIns="91440" tIns="45720" rIns="91440" bIns="45720" rtlCol="0">
            <a:noAutofit/>
          </a:bodyPr>
          <a:lstStyle>
            <a:lvl1pPr marL="342900" indent="-342900" algn="l" defTabSz="914400" rtl="0" eaLnBrk="1" latinLnBrk="0" hangingPunct="1">
              <a:spcBef>
                <a:spcPts val="1370"/>
              </a:spcBef>
              <a:buFont typeface="Arial" panose="020B0604020202020204" pitchFamily="34" charset="0"/>
              <a:buChar char="•"/>
              <a:defRPr sz="3200" b="0" i="0" kern="1200">
                <a:solidFill>
                  <a:schemeClr val="tx1"/>
                </a:solidFill>
                <a:latin typeface="Myriad Pro Light SemiCond"/>
                <a:ea typeface="楷体" panose="02010609060101010101" charset="-122"/>
                <a:cs typeface="Myriad Pro Light SemiCond"/>
              </a:defRPr>
            </a:lvl1pPr>
            <a:lvl2pPr marL="742950" indent="-285750" algn="l" defTabSz="914400" rtl="0" eaLnBrk="1" latinLnBrk="0" hangingPunct="1">
              <a:spcBef>
                <a:spcPct val="20000"/>
              </a:spcBef>
              <a:buFont typeface="Arial" panose="020B0604020202020204" pitchFamily="34" charset="0"/>
              <a:buChar char="–"/>
              <a:defRPr sz="2800" b="0" i="0" kern="1200">
                <a:solidFill>
                  <a:schemeClr val="tx1"/>
                </a:solidFill>
                <a:latin typeface="Myriad Pro Light SemiCond"/>
                <a:ea typeface="楷体" panose="02010609060101010101" charset="-122"/>
                <a:cs typeface="Myriad Pro Light SemiCond"/>
              </a:defRPr>
            </a:lvl2pPr>
            <a:lvl3pPr marL="1143000" indent="-228600" algn="l" defTabSz="914400" rtl="0" eaLnBrk="1" latinLnBrk="0" hangingPunct="1">
              <a:spcBef>
                <a:spcPct val="20000"/>
              </a:spcBef>
              <a:buFont typeface="Arial" panose="020B0604020202020204" pitchFamily="34" charset="0"/>
              <a:buChar char="•"/>
              <a:defRPr sz="2400" b="0" i="0" kern="1200">
                <a:solidFill>
                  <a:schemeClr val="tx1"/>
                </a:solidFill>
                <a:latin typeface="Myriad Pro Light SemiCond"/>
                <a:ea typeface="楷体" panose="02010609060101010101" charset="-122"/>
                <a:cs typeface="Myriad Pro Light SemiCond"/>
              </a:defRPr>
            </a:lvl3pPr>
            <a:lvl4pPr marL="1600200" indent="-228600" algn="l" defTabSz="914400" rtl="0" eaLnBrk="1" latinLnBrk="0" hangingPunct="1">
              <a:spcBef>
                <a:spcPct val="20000"/>
              </a:spcBef>
              <a:buFont typeface="Arial" panose="020B0604020202020204" pitchFamily="34" charset="0"/>
              <a:buChar char="–"/>
              <a:defRPr sz="2000" b="0" i="0" kern="1200">
                <a:solidFill>
                  <a:schemeClr val="tx1"/>
                </a:solidFill>
                <a:latin typeface="Myriad Pro Light SemiCond"/>
                <a:ea typeface="楷体" panose="02010609060101010101" charset="-122"/>
                <a:cs typeface="Myriad Pro Light SemiCond"/>
              </a:defRPr>
            </a:lvl4pPr>
            <a:lvl5pPr marL="2057400" indent="-228600" algn="l" defTabSz="914400" rtl="0" eaLnBrk="1" latinLnBrk="0" hangingPunct="1">
              <a:spcBef>
                <a:spcPct val="20000"/>
              </a:spcBef>
              <a:buFont typeface="Arial" panose="020B0604020202020204" pitchFamily="34" charset="0"/>
              <a:buChar char="»"/>
              <a:defRPr sz="2000" b="0" i="0" kern="1200">
                <a:solidFill>
                  <a:schemeClr val="tx1"/>
                </a:solidFill>
                <a:latin typeface="Myriad Pro Light SemiCond"/>
                <a:ea typeface="楷体" panose="02010609060101010101" charset="-122"/>
                <a:cs typeface="Myriad Pro Light SemiCond"/>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60000"/>
              </a:lnSpc>
              <a:buFont typeface="Arial" panose="020B0604020202020204" pitchFamily="34" charset="0"/>
              <a:buNone/>
            </a:pPr>
            <a:r>
              <a:rPr lang="en-US" sz="2000" b="1" dirty="0">
                <a:solidFill>
                  <a:srgbClr val="C00000"/>
                </a:solidFill>
                <a:latin typeface="Consolas" panose="020B0609020204030204" pitchFamily="49" charset="0"/>
              </a:rPr>
              <a:t>T1</a:t>
            </a:r>
            <a:endParaRPr lang="en-US" sz="2000" b="1" dirty="0">
              <a:solidFill>
                <a:srgbClr val="C00000"/>
              </a:solidFill>
              <a:latin typeface="Consolas" panose="020B0609020204030204" pitchFamily="49" charset="0"/>
            </a:endParaRPr>
          </a:p>
          <a:p>
            <a:pPr marL="0" indent="0">
              <a:lnSpc>
                <a:spcPct val="60000"/>
              </a:lnSpc>
              <a:buFont typeface="Arial" panose="020B0604020202020204" pitchFamily="34" charset="0"/>
              <a:buNone/>
            </a:pPr>
            <a:r>
              <a:rPr lang="en-US" sz="2000" b="1" dirty="0">
                <a:latin typeface="Consolas" panose="020B0609020204030204" pitchFamily="49" charset="0"/>
              </a:rPr>
              <a:t>begin</a:t>
            </a:r>
            <a:endParaRPr lang="en-US" sz="2000" b="1" dirty="0">
              <a:latin typeface="Consolas" panose="020B0609020204030204" pitchFamily="49" charset="0"/>
            </a:endParaRPr>
          </a:p>
          <a:p>
            <a:pPr marL="0" indent="0">
              <a:lnSpc>
                <a:spcPct val="60000"/>
              </a:lnSpc>
              <a:buFont typeface="Arial" panose="020B0604020202020204" pitchFamily="34" charset="0"/>
              <a:buNone/>
            </a:pPr>
            <a:r>
              <a:rPr lang="en-US" sz="2000" dirty="0">
                <a:latin typeface="Consolas" panose="020B0609020204030204" pitchFamily="49" charset="0"/>
              </a:rPr>
              <a:t>read(x)</a:t>
            </a:r>
            <a:endParaRPr lang="en-US" sz="2000" dirty="0">
              <a:latin typeface="Consolas" panose="020B0609020204030204" pitchFamily="49" charset="0"/>
            </a:endParaRPr>
          </a:p>
          <a:p>
            <a:pPr marL="0" indent="0">
              <a:lnSpc>
                <a:spcPct val="60000"/>
              </a:lnSpc>
              <a:buFont typeface="Arial" panose="020B0604020202020204" pitchFamily="34" charset="0"/>
              <a:buNone/>
            </a:pPr>
            <a:r>
              <a:rPr lang="en-US" sz="2000" dirty="0" err="1">
                <a:latin typeface="Consolas" panose="020B0609020204030204" pitchFamily="49" charset="0"/>
              </a:rPr>
              <a:t>tmp</a:t>
            </a:r>
            <a:r>
              <a:rPr lang="en-US" sz="2000" dirty="0">
                <a:latin typeface="Consolas" panose="020B0609020204030204" pitchFamily="49" charset="0"/>
              </a:rPr>
              <a:t> = read(y)</a:t>
            </a:r>
            <a:endParaRPr lang="en-US" sz="2000" dirty="0">
              <a:latin typeface="Consolas" panose="020B0609020204030204" pitchFamily="49" charset="0"/>
            </a:endParaRPr>
          </a:p>
          <a:p>
            <a:pPr marL="0" indent="0">
              <a:lnSpc>
                <a:spcPct val="60000"/>
              </a:lnSpc>
              <a:buFont typeface="Arial" panose="020B0604020202020204" pitchFamily="34" charset="0"/>
              <a:buNone/>
            </a:pPr>
            <a:r>
              <a:rPr lang="en-US" sz="2000" dirty="0">
                <a:latin typeface="Consolas" panose="020B0609020204030204" pitchFamily="49" charset="0"/>
              </a:rPr>
              <a:t>write(y, tmp+10)</a:t>
            </a:r>
            <a:endParaRPr lang="en-US" sz="2000" dirty="0">
              <a:latin typeface="Consolas" panose="020B0609020204030204" pitchFamily="49" charset="0"/>
            </a:endParaRPr>
          </a:p>
          <a:p>
            <a:pPr marL="0" indent="0">
              <a:lnSpc>
                <a:spcPct val="60000"/>
              </a:lnSpc>
              <a:buFont typeface="Arial" panose="020B0604020202020204" pitchFamily="34" charset="0"/>
              <a:buNone/>
            </a:pPr>
            <a:r>
              <a:rPr lang="en-US" sz="2000" b="1" dirty="0">
                <a:latin typeface="Consolas" panose="020B0609020204030204" pitchFamily="49" charset="0"/>
              </a:rPr>
              <a:t>commit</a:t>
            </a:r>
            <a:endParaRPr lang="en-US" sz="2000" b="1" dirty="0">
              <a:latin typeface="Consolas" panose="020B0609020204030204" pitchFamily="49" charset="0"/>
            </a:endParaRPr>
          </a:p>
        </p:txBody>
      </p:sp>
      <p:sp>
        <p:nvSpPr>
          <p:cNvPr id="5" name="Content Placeholder 5"/>
          <p:cNvSpPr txBox="1"/>
          <p:nvPr/>
        </p:nvSpPr>
        <p:spPr>
          <a:xfrm>
            <a:off x="5148064" y="2777177"/>
            <a:ext cx="3106688" cy="2319645"/>
          </a:xfrm>
          <a:prstGeom prst="rect">
            <a:avLst/>
          </a:prstGeom>
        </p:spPr>
        <p:txBody>
          <a:bodyPr vert="horz" lIns="91440" tIns="45720" rIns="91440" bIns="45720" rtlCol="0">
            <a:noAutofit/>
          </a:bodyPr>
          <a:lstStyle>
            <a:lvl1pPr marL="342900" indent="-342900" algn="l" defTabSz="914400" rtl="0" eaLnBrk="1" latinLnBrk="0" hangingPunct="1">
              <a:spcBef>
                <a:spcPts val="1370"/>
              </a:spcBef>
              <a:buFont typeface="Arial" panose="020B0604020202020204" pitchFamily="34" charset="0"/>
              <a:buChar char="•"/>
              <a:defRPr sz="3200" b="0" i="0" kern="1200">
                <a:solidFill>
                  <a:schemeClr val="tx1"/>
                </a:solidFill>
                <a:latin typeface="Myriad Pro Light SemiCond"/>
                <a:ea typeface="楷体" panose="02010609060101010101" charset="-122"/>
                <a:cs typeface="Myriad Pro Light SemiCond"/>
              </a:defRPr>
            </a:lvl1pPr>
            <a:lvl2pPr marL="742950" indent="-285750" algn="l" defTabSz="914400" rtl="0" eaLnBrk="1" latinLnBrk="0" hangingPunct="1">
              <a:spcBef>
                <a:spcPct val="20000"/>
              </a:spcBef>
              <a:buFont typeface="Arial" panose="020B0604020202020204" pitchFamily="34" charset="0"/>
              <a:buChar char="–"/>
              <a:defRPr sz="2800" b="0" i="0" kern="1200">
                <a:solidFill>
                  <a:schemeClr val="tx1"/>
                </a:solidFill>
                <a:latin typeface="Myriad Pro Light SemiCond"/>
                <a:ea typeface="楷体" panose="02010609060101010101" charset="-122"/>
                <a:cs typeface="Myriad Pro Light SemiCond"/>
              </a:defRPr>
            </a:lvl2pPr>
            <a:lvl3pPr marL="1143000" indent="-228600" algn="l" defTabSz="914400" rtl="0" eaLnBrk="1" latinLnBrk="0" hangingPunct="1">
              <a:spcBef>
                <a:spcPct val="20000"/>
              </a:spcBef>
              <a:buFont typeface="Arial" panose="020B0604020202020204" pitchFamily="34" charset="0"/>
              <a:buChar char="•"/>
              <a:defRPr sz="2400" b="0" i="0" kern="1200">
                <a:solidFill>
                  <a:schemeClr val="tx1"/>
                </a:solidFill>
                <a:latin typeface="Myriad Pro Light SemiCond"/>
                <a:ea typeface="楷体" panose="02010609060101010101" charset="-122"/>
                <a:cs typeface="Myriad Pro Light SemiCond"/>
              </a:defRPr>
            </a:lvl3pPr>
            <a:lvl4pPr marL="1600200" indent="-228600" algn="l" defTabSz="914400" rtl="0" eaLnBrk="1" latinLnBrk="0" hangingPunct="1">
              <a:spcBef>
                <a:spcPct val="20000"/>
              </a:spcBef>
              <a:buFont typeface="Arial" panose="020B0604020202020204" pitchFamily="34" charset="0"/>
              <a:buChar char="–"/>
              <a:defRPr sz="2000" b="0" i="0" kern="1200">
                <a:solidFill>
                  <a:schemeClr val="tx1"/>
                </a:solidFill>
                <a:latin typeface="Myriad Pro Light SemiCond"/>
                <a:ea typeface="楷体" panose="02010609060101010101" charset="-122"/>
                <a:cs typeface="Myriad Pro Light SemiCond"/>
              </a:defRPr>
            </a:lvl4pPr>
            <a:lvl5pPr marL="2057400" indent="-228600" algn="l" defTabSz="914400" rtl="0" eaLnBrk="1" latinLnBrk="0" hangingPunct="1">
              <a:spcBef>
                <a:spcPct val="20000"/>
              </a:spcBef>
              <a:buFont typeface="Arial" panose="020B0604020202020204" pitchFamily="34" charset="0"/>
              <a:buChar char="»"/>
              <a:defRPr sz="2000" b="0" i="0" kern="1200">
                <a:solidFill>
                  <a:schemeClr val="tx1"/>
                </a:solidFill>
                <a:latin typeface="Myriad Pro Light SemiCond"/>
                <a:ea typeface="楷体" panose="02010609060101010101" charset="-122"/>
                <a:cs typeface="Myriad Pro Light SemiCond"/>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60000"/>
              </a:lnSpc>
              <a:buNone/>
            </a:pPr>
            <a:r>
              <a:rPr lang="en-US" sz="2000" b="1">
                <a:solidFill>
                  <a:schemeClr val="accent1"/>
                </a:solidFill>
                <a:latin typeface="Consolas" panose="020B0609020204030204" pitchFamily="49" charset="0"/>
              </a:rPr>
              <a:t>T2</a:t>
            </a:r>
            <a:endParaRPr lang="en-US" sz="2000" b="1">
              <a:solidFill>
                <a:schemeClr val="accent1"/>
              </a:solidFill>
              <a:latin typeface="Consolas" panose="020B0609020204030204" pitchFamily="49" charset="0"/>
            </a:endParaRPr>
          </a:p>
          <a:p>
            <a:pPr marL="0" indent="0">
              <a:lnSpc>
                <a:spcPct val="60000"/>
              </a:lnSpc>
              <a:buNone/>
            </a:pPr>
            <a:r>
              <a:rPr lang="en-US" sz="2000" b="1">
                <a:latin typeface="Consolas" panose="020B0609020204030204" pitchFamily="49" charset="0"/>
              </a:rPr>
              <a:t>begin</a:t>
            </a:r>
            <a:endParaRPr lang="en-US" sz="2000" b="1">
              <a:latin typeface="Consolas" panose="020B0609020204030204" pitchFamily="49" charset="0"/>
            </a:endParaRPr>
          </a:p>
          <a:p>
            <a:pPr marL="0" indent="0">
              <a:lnSpc>
                <a:spcPct val="60000"/>
              </a:lnSpc>
              <a:buNone/>
            </a:pPr>
            <a:r>
              <a:rPr lang="en-US" sz="2000">
                <a:latin typeface="Consolas" panose="020B0609020204030204" pitchFamily="49" charset="0"/>
              </a:rPr>
              <a:t>write(x, 20)</a:t>
            </a:r>
            <a:endParaRPr lang="en-US" sz="2000">
              <a:latin typeface="Consolas" panose="020B0609020204030204" pitchFamily="49" charset="0"/>
            </a:endParaRPr>
          </a:p>
          <a:p>
            <a:pPr marL="0" indent="0">
              <a:lnSpc>
                <a:spcPct val="60000"/>
              </a:lnSpc>
              <a:buNone/>
            </a:pPr>
            <a:r>
              <a:rPr lang="en-US" sz="2000">
                <a:latin typeface="Consolas" panose="020B0609020204030204" pitchFamily="49" charset="0"/>
              </a:rPr>
              <a:t>write(y, 30)</a:t>
            </a:r>
            <a:endParaRPr lang="en-US" sz="2000">
              <a:latin typeface="Consolas" panose="020B0609020204030204" pitchFamily="49" charset="0"/>
            </a:endParaRPr>
          </a:p>
          <a:p>
            <a:pPr marL="0" indent="0">
              <a:lnSpc>
                <a:spcPct val="60000"/>
              </a:lnSpc>
              <a:buNone/>
            </a:pPr>
            <a:r>
              <a:rPr lang="en-US" sz="2000" b="1">
                <a:latin typeface="Consolas" panose="020B0609020204030204" pitchFamily="49" charset="0"/>
              </a:rPr>
              <a:t>commit</a:t>
            </a:r>
            <a:endParaRPr lang="en-US" sz="2000" b="1">
              <a:latin typeface="Consolas" panose="020B0609020204030204" pitchFamily="49"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80528" y="2053242"/>
            <a:ext cx="9144000" cy="2631526"/>
          </a:xfrm>
          <a:prstGeom prst="rect">
            <a:avLst/>
          </a:prstGeom>
        </p:spPr>
      </p:pic>
      <p:sp>
        <p:nvSpPr>
          <p:cNvPr id="2" name="标题 1"/>
          <p:cNvSpPr>
            <a:spLocks noGrp="1"/>
          </p:cNvSpPr>
          <p:nvPr>
            <p:ph type="title"/>
          </p:nvPr>
        </p:nvSpPr>
        <p:spPr/>
        <p:txBody>
          <a:bodyPr/>
          <a:lstStyle/>
          <a:p>
            <a:r>
              <a:rPr kumimoji="1" lang="en-US" altLang="zh-CN" dirty="0"/>
              <a:t>Review: Why serializability is ideal? </a:t>
            </a:r>
            <a:endParaRPr kumimoji="1" lang="zh-CN" altLang="en-US" dirty="0"/>
          </a:p>
        </p:txBody>
      </p:sp>
      <p:sp>
        <p:nvSpPr>
          <p:cNvPr id="3" name="内容占位符 2"/>
          <p:cNvSpPr>
            <a:spLocks noGrp="1"/>
          </p:cNvSpPr>
          <p:nvPr>
            <p:ph idx="1"/>
          </p:nvPr>
        </p:nvSpPr>
        <p:spPr/>
        <p:txBody>
          <a:bodyPr/>
          <a:lstStyle/>
          <a:p>
            <a:r>
              <a:rPr kumimoji="1" lang="en-US" altLang="zh-CN" dirty="0"/>
              <a:t>Because it simplifies the programmer to enforce consistency</a:t>
            </a:r>
            <a:endParaRPr kumimoji="1" lang="en-US" altLang="zh-CN" dirty="0"/>
          </a:p>
          <a:p>
            <a:pPr lvl="1"/>
            <a:r>
              <a:rPr kumimoji="1" lang="en-US" altLang="zh-CN" dirty="0"/>
              <a:t>Recall: consistency depends on how the programmer writes the program</a:t>
            </a:r>
            <a:endParaRPr kumimoji="1" lang="en-US" altLang="zh-CN" dirty="0"/>
          </a:p>
          <a:p>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Review: Why serializability is ideal? </a:t>
            </a:r>
            <a:endParaRPr kumimoji="1"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kumimoji="1" lang="en-US" altLang="zh-CN" dirty="0"/>
                  <a:t>Assumption: programmers are pro at writing </a:t>
                </a:r>
                <a:r>
                  <a:rPr kumimoji="1" lang="en-US" altLang="zh-CN" u="sng" dirty="0"/>
                  <a:t>single-thread</a:t>
                </a:r>
                <a:r>
                  <a:rPr kumimoji="1" lang="en-US" altLang="zh-CN" dirty="0"/>
                  <a:t> programs</a:t>
                </a:r>
                <a:endParaRPr kumimoji="1" lang="en-US" altLang="zh-CN" dirty="0"/>
              </a:p>
              <a:p>
                <a:pPr lvl="1">
                  <a:spcAft>
                    <a:spcPts val="600"/>
                  </a:spcAft>
                </a:pPr>
                <a:r>
                  <a:rPr kumimoji="1" lang="en-US" altLang="zh-CN" dirty="0"/>
                  <a:t>Specially, </a:t>
                </a:r>
                <a:r>
                  <a:rPr kumimoji="1" lang="zh-CN" altLang="en-US" dirty="0"/>
                  <a:t> </a:t>
                </a:r>
                <a14:m>
                  <m:oMath xmlns:m="http://schemas.openxmlformats.org/officeDocument/2006/math">
                    <m:r>
                      <a:rPr kumimoji="1" lang="zh-CN" altLang="en-US" i="1">
                        <a:latin typeface="Cambria Math" panose="02040503050406030204" pitchFamily="18" charset="0"/>
                      </a:rPr>
                      <m:t>∀</m:t>
                    </m:r>
                    <m:r>
                      <m:rPr>
                        <m:sty m:val="p"/>
                      </m:rPr>
                      <a:rPr kumimoji="1" lang="en-US" altLang="zh-CN" i="1" baseline="-25000">
                        <a:latin typeface="Cambria Math" panose="02040503050406030204" pitchFamily="18" charset="0"/>
                      </a:rPr>
                      <m:t>tx</m:t>
                    </m:r>
                    <m:r>
                      <a:rPr kumimoji="1" lang="en-US" altLang="zh-CN" baseline="-25000">
                        <a:latin typeface="Cambria Math" panose="02040503050406030204" pitchFamily="18" charset="0"/>
                      </a:rPr>
                      <m:t> </m:t>
                    </m:r>
                    <m:r>
                      <a:rPr kumimoji="1" lang="zh-CN" altLang="en-US" i="1">
                        <a:latin typeface="Cambria Math" panose="02040503050406030204" pitchFamily="18" charset="0"/>
                      </a:rPr>
                      <m:t> </m:t>
                    </m:r>
                    <m:r>
                      <a:rPr kumimoji="1" lang="en-US" altLang="zh-CN" i="1">
                        <a:latin typeface="Cambria Math" panose="02040503050406030204" pitchFamily="18" charset="0"/>
                      </a:rPr>
                      <m:t>𝐶𝑖</m:t>
                    </m:r>
                    <m:r>
                      <a:rPr kumimoji="1" lang="en-US" altLang="zh-CN" i="1">
                        <a:latin typeface="Cambria Math" panose="02040503050406030204" pitchFamily="18" charset="0"/>
                      </a:rPr>
                      <m:t> →</m:t>
                    </m:r>
                    <m:r>
                      <a:rPr kumimoji="1" lang="en-US" altLang="zh-CN" i="1">
                        <a:latin typeface="Cambria Math" panose="02040503050406030204" pitchFamily="18" charset="0"/>
                      </a:rPr>
                      <m:t>𝑡𝑥</m:t>
                    </m:r>
                    <m:r>
                      <a:rPr kumimoji="1" lang="en-US" altLang="zh-CN" i="1">
                        <a:latin typeface="Cambria Math" panose="02040503050406030204" pitchFamily="18" charset="0"/>
                      </a:rPr>
                      <m:t> →</m:t>
                    </m:r>
                    <m:r>
                      <a:rPr kumimoji="1" lang="en-US" altLang="zh-CN" i="1">
                        <a:latin typeface="Cambria Math" panose="02040503050406030204" pitchFamily="18" charset="0"/>
                      </a:rPr>
                      <m:t>𝐶𝑗</m:t>
                    </m:r>
                    <m:r>
                      <a:rPr kumimoji="1" lang="en-US" altLang="zh-CN" i="1">
                        <a:latin typeface="Cambria Math" panose="02040503050406030204" pitchFamily="18" charset="0"/>
                      </a:rPr>
                      <m:t>, </m:t>
                    </m:r>
                  </m:oMath>
                </a14:m>
                <a:r>
                  <a:rPr kumimoji="1" lang="en-US" altLang="zh-CN" dirty="0"/>
                  <a:t>in a single-thread context, </a:t>
                </a:r>
                <a14:m>
                  <m:oMath xmlns:m="http://schemas.openxmlformats.org/officeDocument/2006/math">
                    <m:r>
                      <a:rPr kumimoji="1" lang="en-US" altLang="zh-CN" i="1">
                        <a:latin typeface="Cambria Math" panose="02040503050406030204" pitchFamily="18" charset="0"/>
                      </a:rPr>
                      <m:t>𝑡𝑥</m:t>
                    </m:r>
                    <m:r>
                      <a:rPr kumimoji="1" lang="en-US" altLang="zh-CN">
                        <a:latin typeface="Cambria Math" panose="02040503050406030204" pitchFamily="18" charset="0"/>
                      </a:rPr>
                      <m:t> </m:t>
                    </m:r>
                  </m:oMath>
                </a14:m>
                <a:r>
                  <a:rPr kumimoji="1" lang="en-US" altLang="zh-CN" dirty="0"/>
                  <a:t>can move data from a consistent state</a:t>
                </a:r>
                <a:r>
                  <a:rPr kumimoji="1" lang="zh-CN" altLang="en-US" dirty="0"/>
                  <a:t>（</a:t>
                </a:r>
                <a:r>
                  <a:rPr kumimoji="1" lang="en-US" altLang="zh-CN" dirty="0"/>
                  <a:t> </a:t>
                </a:r>
                <a14:m>
                  <m:oMath xmlns:m="http://schemas.openxmlformats.org/officeDocument/2006/math">
                    <m:r>
                      <m:rPr>
                        <m:sty m:val="p"/>
                      </m:rPr>
                      <a:rPr kumimoji="1" lang="en-US" altLang="zh-CN" i="1">
                        <a:latin typeface="Cambria Math" panose="02040503050406030204" pitchFamily="18" charset="0"/>
                      </a:rPr>
                      <m:t>C</m:t>
                    </m:r>
                    <m:r>
                      <m:rPr>
                        <m:sty m:val="p"/>
                      </m:rPr>
                      <a:rPr kumimoji="1" lang="en-US" altLang="zh-CN" i="1" baseline="-25000">
                        <a:latin typeface="Cambria Math" panose="02040503050406030204" pitchFamily="18" charset="0"/>
                      </a:rPr>
                      <m:t>i</m:t>
                    </m:r>
                    <m:r>
                      <a:rPr kumimoji="1" lang="en-US" altLang="zh-CN" i="1" baseline="-25000">
                        <a:latin typeface="Cambria Math" panose="02040503050406030204" pitchFamily="18" charset="0"/>
                      </a:rPr>
                      <m:t> </m:t>
                    </m:r>
                  </m:oMath>
                </a14:m>
                <a:r>
                  <a:rPr kumimoji="1" lang="zh-CN" altLang="en-US" dirty="0"/>
                  <a:t>）</a:t>
                </a:r>
                <a:r>
                  <a:rPr kumimoji="1" lang="en-US" altLang="zh-CN" dirty="0"/>
                  <a:t>to another consistent state</a:t>
                </a:r>
                <a:r>
                  <a:rPr kumimoji="1" lang="zh-CN" altLang="en-US" dirty="0"/>
                  <a:t>（</a:t>
                </a:r>
                <a:r>
                  <a:rPr kumimoji="1" lang="en-US" altLang="zh-CN" dirty="0"/>
                  <a:t> </a:t>
                </a:r>
                <a14:m>
                  <m:oMath xmlns:m="http://schemas.openxmlformats.org/officeDocument/2006/math">
                    <m:r>
                      <m:rPr>
                        <m:sty m:val="p"/>
                      </m:rPr>
                      <a:rPr kumimoji="1" lang="en-US" altLang="zh-CN" i="1">
                        <a:latin typeface="Cambria Math" panose="02040503050406030204" pitchFamily="18" charset="0"/>
                      </a:rPr>
                      <m:t>C</m:t>
                    </m:r>
                    <m:r>
                      <a:rPr kumimoji="1" lang="en-US" altLang="zh-CN" i="1" baseline="-25000">
                        <a:latin typeface="Cambria Math" panose="02040503050406030204" pitchFamily="18" charset="0"/>
                      </a:rPr>
                      <m:t>𝑗</m:t>
                    </m:r>
                    <m:r>
                      <a:rPr kumimoji="1" lang="en-US" altLang="zh-CN" i="1" baseline="-25000">
                        <a:latin typeface="Cambria Math" panose="02040503050406030204" pitchFamily="18" charset="0"/>
                      </a:rPr>
                      <m:t> </m:t>
                    </m:r>
                  </m:oMath>
                </a14:m>
                <a:r>
                  <a:rPr kumimoji="1" lang="zh-CN" altLang="en-US" dirty="0"/>
                  <a:t>）</a:t>
                </a:r>
                <a:endParaRPr kumimoji="1" lang="en-US" altLang="zh-CN" dirty="0"/>
              </a:p>
              <a:p>
                <a:r>
                  <a:rPr kumimoji="1" lang="en-US" altLang="zh-CN" dirty="0"/>
                  <a:t>Then, if transactions guarantee serializability, then the final state of concurrent execution is consistent</a:t>
                </a:r>
                <a:endParaRPr kumimoji="1" lang="en-US" altLang="zh-CN" dirty="0"/>
              </a:p>
              <a:p>
                <a:pPr lvl="1"/>
                <a:r>
                  <a:rPr kumimoji="1" lang="en-US" altLang="zh-CN" dirty="0"/>
                  <a:t>i.e., the concurrent execution can reduce to </a:t>
                </a:r>
                <a14:m>
                  <m:oMath xmlns:m="http://schemas.openxmlformats.org/officeDocument/2006/math">
                    <m:r>
                      <a:rPr kumimoji="1" lang="en-US" altLang="zh-CN" i="1">
                        <a:latin typeface="Cambria Math" panose="02040503050406030204" pitchFamily="18" charset="0"/>
                      </a:rPr>
                      <m:t>𝐶</m:t>
                    </m:r>
                    <m:r>
                      <a:rPr kumimoji="1" lang="en-US" altLang="zh-CN" i="1" baseline="-25000">
                        <a:latin typeface="Cambria Math" panose="02040503050406030204" pitchFamily="18" charset="0"/>
                      </a:rPr>
                      <m:t>0</m:t>
                    </m:r>
                    <m:r>
                      <a:rPr kumimoji="1" lang="en-US" altLang="zh-CN" i="1">
                        <a:latin typeface="Cambria Math" panose="02040503050406030204" pitchFamily="18" charset="0"/>
                      </a:rPr>
                      <m:t> →</m:t>
                    </m:r>
                    <m:r>
                      <a:rPr kumimoji="1" lang="en-US" altLang="zh-CN" i="1">
                        <a:latin typeface="Cambria Math" panose="02040503050406030204" pitchFamily="18" charset="0"/>
                      </a:rPr>
                      <m:t>𝑡𝑥</m:t>
                    </m:r>
                    <m:r>
                      <a:rPr kumimoji="1" lang="en-US" altLang="zh-CN" i="1" baseline="-25000">
                        <a:latin typeface="Cambria Math" panose="02040503050406030204" pitchFamily="18" charset="0"/>
                      </a:rPr>
                      <m:t>0</m:t>
                    </m:r>
                    <m:r>
                      <a:rPr kumimoji="1" lang="en-US" altLang="zh-CN" i="1">
                        <a:latin typeface="Cambria Math" panose="02040503050406030204" pitchFamily="18" charset="0"/>
                      </a:rPr>
                      <m:t> →</m:t>
                    </m:r>
                    <m:r>
                      <a:rPr kumimoji="1" lang="en-US" altLang="zh-CN" i="1">
                        <a:latin typeface="Cambria Math" panose="02040503050406030204" pitchFamily="18" charset="0"/>
                      </a:rPr>
                      <m:t>𝑡𝑥</m:t>
                    </m:r>
                    <m:r>
                      <a:rPr kumimoji="1" lang="en-US" altLang="zh-CN" i="1" baseline="-25000">
                        <a:latin typeface="Cambria Math" panose="02040503050406030204" pitchFamily="18" charset="0"/>
                      </a:rPr>
                      <m:t>1</m:t>
                    </m:r>
                    <m:r>
                      <a:rPr kumimoji="1" lang="en-US" altLang="zh-CN" i="1">
                        <a:latin typeface="Cambria Math" panose="02040503050406030204" pitchFamily="18" charset="0"/>
                      </a:rPr>
                      <m:t> → …  →</m:t>
                    </m:r>
                    <m:r>
                      <a:rPr kumimoji="1" lang="en-US" altLang="zh-CN" i="1">
                        <a:latin typeface="Cambria Math" panose="02040503050406030204" pitchFamily="18" charset="0"/>
                      </a:rPr>
                      <m:t>𝐶𝑛</m:t>
                    </m:r>
                    <m:r>
                      <a:rPr kumimoji="1" lang="zh-CN" altLang="en-US" baseline="-25000">
                        <a:latin typeface="Cambria Math" panose="02040503050406030204" pitchFamily="18" charset="0"/>
                      </a:rPr>
                      <m:t> </m:t>
                    </m:r>
                    <m:r>
                      <a:rPr kumimoji="1" lang="en-US" altLang="zh-CN" baseline="-25000">
                        <a:latin typeface="Cambria Math" panose="02040503050406030204" pitchFamily="18" charset="0"/>
                      </a:rPr>
                      <m:t> </m:t>
                    </m:r>
                  </m:oMath>
                </a14:m>
                <a:r>
                  <a:rPr kumimoji="1" lang="en-US" altLang="zh-CN" dirty="0"/>
                  <a:t> If C</a:t>
                </a:r>
                <a:r>
                  <a:rPr kumimoji="1" lang="en-US" altLang="zh-CN" baseline="-25000" dirty="0"/>
                  <a:t>0</a:t>
                </a:r>
                <a:r>
                  <a:rPr kumimoji="1" lang="en-US" altLang="zh-CN" dirty="0"/>
                  <a:t> is consistent, then C</a:t>
                </a:r>
                <a:r>
                  <a:rPr kumimoji="1" lang="en-US" altLang="zh-CN" baseline="-25000" dirty="0"/>
                  <a:t>n</a:t>
                </a:r>
                <a:r>
                  <a:rPr kumimoji="1" lang="en-US" altLang="zh-CN" dirty="0"/>
                  <a:t> must be consistent </a:t>
                </a:r>
                <a:endParaRPr kumimoji="1" lang="zh-CN" altLang="en-US" dirty="0"/>
              </a:p>
              <a:p>
                <a:endParaRPr kumimoji="1" lang="zh-CN" altLang="en-US"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t="-7"/>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Review: two-phase locking to achieve serializability </a:t>
            </a:r>
            <a:endParaRPr kumimoji="1" lang="zh-CN" altLang="en-US" dirty="0"/>
          </a:p>
        </p:txBody>
      </p:sp>
      <p:sp>
        <p:nvSpPr>
          <p:cNvPr id="3" name="内容占位符 2"/>
          <p:cNvSpPr>
            <a:spLocks noGrp="1"/>
          </p:cNvSpPr>
          <p:nvPr>
            <p:ph idx="1"/>
          </p:nvPr>
        </p:nvSpPr>
        <p:spPr/>
        <p:txBody>
          <a:bodyPr/>
          <a:lstStyle/>
          <a:p>
            <a:pPr>
              <a:spcAft>
                <a:spcPts val="600"/>
              </a:spcAft>
            </a:pPr>
            <a:r>
              <a:rPr kumimoji="1" lang="en-US" altLang="zh-CN"/>
              <a:t>Only acquire the data lock before accessing</a:t>
            </a:r>
            <a:endParaRPr kumimoji="1" lang="en-US" altLang="zh-CN"/>
          </a:p>
          <a:p>
            <a:r>
              <a:rPr kumimoji="1" lang="en-US" altLang="zh-CN"/>
              <a:t>Release the lock after the TX commits</a:t>
            </a:r>
            <a:endParaRPr kumimoji="1" lang="en-US" altLang="zh-CN"/>
          </a:p>
          <a:p>
            <a:r>
              <a:rPr kumimoji="1" lang="en-US" altLang="zh-CN"/>
              <a:t>How to implement? </a:t>
            </a:r>
            <a:endParaRPr kumimoji="1" lang="en-US" altLang="zh-CN"/>
          </a:p>
          <a:p>
            <a:pPr lvl="1"/>
            <a:r>
              <a:rPr kumimoji="1" lang="en-US" altLang="zh-CN"/>
              <a:t>Recall that TX must call TX’s read/write interfaces to read/write data</a:t>
            </a:r>
            <a:endParaRPr kumimoji="1" lang="en-US" altLang="zh-CN"/>
          </a:p>
          <a:p>
            <a:pPr lvl="1"/>
            <a:r>
              <a:rPr kumimoji="1" lang="en-US" altLang="zh-CN"/>
              <a:t>Co-locate the lock in the TX’s read/write</a:t>
            </a:r>
            <a:endParaRPr kumimoji="1" lang="zh-CN" altLang="en-US"/>
          </a:p>
          <a:p>
            <a:endParaRPr kumimoji="1" lang="zh-CN" altLang="en-US"/>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
        <p:nvSpPr>
          <p:cNvPr id="14" name="矩形 13"/>
          <p:cNvSpPr/>
          <p:nvPr/>
        </p:nvSpPr>
        <p:spPr>
          <a:xfrm>
            <a:off x="4283968" y="3476717"/>
            <a:ext cx="1800200" cy="2015604"/>
          </a:xfrm>
          <a:prstGeom prst="rect">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p:nvSpPr>
        <p:spPr>
          <a:xfrm>
            <a:off x="4289456" y="3518729"/>
            <a:ext cx="1704313" cy="2031325"/>
          </a:xfrm>
          <a:prstGeom prst="rect">
            <a:avLst/>
          </a:prstGeom>
        </p:spPr>
        <p:txBody>
          <a:bodyPr wrap="none">
            <a:spAutoFit/>
          </a:bodyPr>
          <a:lstStyle/>
          <a:p>
            <a:r>
              <a:rPr kumimoji="1" lang="en-US" altLang="zh-CN">
                <a:latin typeface="Consolas" panose="020B0609020204030204" pitchFamily="49" charset="0"/>
                <a:cs typeface="Consolas" panose="020B0609020204030204" pitchFamily="49" charset="0"/>
              </a:rPr>
              <a:t>...</a:t>
            </a:r>
            <a:endParaRPr kumimoji="1" lang="en-US" altLang="zh-CN">
              <a:latin typeface="Consolas" panose="020B0609020204030204" pitchFamily="49" charset="0"/>
              <a:cs typeface="Consolas" panose="020B0609020204030204" pitchFamily="49" charset="0"/>
            </a:endParaRPr>
          </a:p>
          <a:p>
            <a:r>
              <a:rPr kumimoji="1" lang="en-US" altLang="zh-CN" err="1">
                <a:latin typeface="Consolas" panose="020B0609020204030204" pitchFamily="49" charset="0"/>
                <a:cs typeface="Consolas" panose="020B0609020204030204" pitchFamily="49" charset="0"/>
              </a:rPr>
              <a:t>tx.begin</a:t>
            </a:r>
            <a:r>
              <a:rPr kumimoji="1" lang="en-US" altLang="zh-CN">
                <a:latin typeface="Consolas" panose="020B0609020204030204" pitchFamily="49" charset="0"/>
                <a:cs typeface="Consolas" panose="020B0609020204030204" pitchFamily="49" charset="0"/>
              </a:rPr>
              <a:t>();</a:t>
            </a:r>
            <a:endParaRPr kumimoji="1" lang="en-US" altLang="zh-CN">
              <a:latin typeface="Consolas" panose="020B0609020204030204" pitchFamily="49" charset="0"/>
              <a:cs typeface="Consolas" panose="020B0609020204030204" pitchFamily="49" charset="0"/>
            </a:endParaRPr>
          </a:p>
          <a:p>
            <a:r>
              <a:rPr kumimoji="1" lang="en-US" altLang="zh-CN">
                <a:latin typeface="Consolas" panose="020B0609020204030204" pitchFamily="49" charset="0"/>
                <a:cs typeface="Consolas" panose="020B0609020204030204" pitchFamily="49" charset="0"/>
              </a:rPr>
              <a:t>...</a:t>
            </a:r>
            <a:endParaRPr kumimoji="1" lang="en-US" altLang="zh-CN">
              <a:latin typeface="Consolas" panose="020B0609020204030204" pitchFamily="49" charset="0"/>
              <a:cs typeface="Consolas" panose="020B0609020204030204" pitchFamily="49" charset="0"/>
            </a:endParaRPr>
          </a:p>
          <a:p>
            <a:r>
              <a:rPr kumimoji="1" lang="en-US" altLang="zh-CN" err="1">
                <a:latin typeface="Consolas" panose="020B0609020204030204" pitchFamily="49" charset="0"/>
                <a:cs typeface="Consolas" panose="020B0609020204030204" pitchFamily="49" charset="0"/>
              </a:rPr>
              <a:t>tx.read</a:t>
            </a:r>
            <a:r>
              <a:rPr kumimoji="1" lang="en-US" altLang="zh-CN">
                <a:latin typeface="Consolas" panose="020B0609020204030204" pitchFamily="49" charset="0"/>
                <a:cs typeface="Consolas" panose="020B0609020204030204" pitchFamily="49" charset="0"/>
              </a:rPr>
              <a:t>(A)</a:t>
            </a:r>
            <a:endParaRPr kumimoji="1" lang="en-US" altLang="zh-CN">
              <a:latin typeface="Consolas" panose="020B0609020204030204" pitchFamily="49" charset="0"/>
              <a:cs typeface="Consolas" panose="020B0609020204030204" pitchFamily="49" charset="0"/>
            </a:endParaRPr>
          </a:p>
          <a:p>
            <a:r>
              <a:rPr kumimoji="1" lang="en-US" altLang="zh-CN">
                <a:latin typeface="Consolas" panose="020B0609020204030204" pitchFamily="49" charset="0"/>
                <a:cs typeface="Consolas" panose="020B0609020204030204" pitchFamily="49" charset="0"/>
              </a:rPr>
              <a:t>...</a:t>
            </a:r>
            <a:endParaRPr kumimoji="1" lang="en-US" altLang="zh-CN">
              <a:latin typeface="Consolas" panose="020B0609020204030204" pitchFamily="49" charset="0"/>
              <a:cs typeface="Consolas" panose="020B0609020204030204" pitchFamily="49" charset="0"/>
            </a:endParaRPr>
          </a:p>
          <a:p>
            <a:r>
              <a:rPr kumimoji="1" lang="en-US" altLang="zh-CN" err="1">
                <a:latin typeface="Consolas" panose="020B0609020204030204" pitchFamily="49" charset="0"/>
                <a:cs typeface="Consolas" panose="020B0609020204030204" pitchFamily="49" charset="0"/>
              </a:rPr>
              <a:t>tx.commit</a:t>
            </a:r>
            <a:r>
              <a:rPr kumimoji="1" lang="en-US" altLang="zh-CN">
                <a:latin typeface="Consolas" panose="020B0609020204030204" pitchFamily="49" charset="0"/>
                <a:cs typeface="Consolas" panose="020B0609020204030204" pitchFamily="49" charset="0"/>
              </a:rPr>
              <a:t>();</a:t>
            </a:r>
            <a:endParaRPr kumimoji="1" lang="en-US" altLang="zh-CN">
              <a:latin typeface="Consolas" panose="020B0609020204030204" pitchFamily="49" charset="0"/>
              <a:cs typeface="Consolas" panose="020B0609020204030204" pitchFamily="49" charset="0"/>
            </a:endParaRPr>
          </a:p>
          <a:p>
            <a:r>
              <a:rPr kumimoji="1" lang="en-US" altLang="zh-CN">
                <a:latin typeface="Consolas" panose="020B0609020204030204" pitchFamily="49" charset="0"/>
                <a:cs typeface="Consolas" panose="020B0609020204030204" pitchFamily="49" charset="0"/>
              </a:rPr>
              <a:t>...</a:t>
            </a:r>
            <a:endParaRPr lang="zh-CN" altLang="en-US"/>
          </a:p>
        </p:txBody>
      </p:sp>
      <p:sp>
        <p:nvSpPr>
          <p:cNvPr id="16" name="矩形 15"/>
          <p:cNvSpPr/>
          <p:nvPr/>
        </p:nvSpPr>
        <p:spPr>
          <a:xfrm>
            <a:off x="6165721" y="4107043"/>
            <a:ext cx="1451038" cy="369332"/>
          </a:xfrm>
          <a:prstGeom prst="rect">
            <a:avLst/>
          </a:prstGeom>
        </p:spPr>
        <p:txBody>
          <a:bodyPr wrap="none">
            <a:spAutoFit/>
          </a:bodyPr>
          <a:lstStyle/>
          <a:p>
            <a:r>
              <a:rPr lang="en-US" altLang="zh-CN" b="0">
                <a:latin typeface="Consolas" panose="020B0609020204030204" pitchFamily="49" charset="0"/>
                <a:cs typeface="Consolas" panose="020B0609020204030204" pitchFamily="49" charset="0"/>
              </a:rPr>
              <a:t>Acquire(A)</a:t>
            </a:r>
            <a:endParaRPr lang="zh-CN" altLang="en-US" b="0">
              <a:latin typeface="Consolas" panose="020B0609020204030204" pitchFamily="49" charset="0"/>
              <a:cs typeface="Consolas" panose="020B0609020204030204" pitchFamily="49" charset="0"/>
            </a:endParaRPr>
          </a:p>
        </p:txBody>
      </p:sp>
      <p:sp>
        <p:nvSpPr>
          <p:cNvPr id="17" name="左大括号 16"/>
          <p:cNvSpPr/>
          <p:nvPr/>
        </p:nvSpPr>
        <p:spPr>
          <a:xfrm>
            <a:off x="5822945" y="4148283"/>
            <a:ext cx="432048" cy="752661"/>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18" name="矩形 17"/>
          <p:cNvSpPr/>
          <p:nvPr/>
        </p:nvSpPr>
        <p:spPr>
          <a:xfrm>
            <a:off x="6166947" y="4464104"/>
            <a:ext cx="2084225" cy="369332"/>
          </a:xfrm>
          <a:prstGeom prst="rect">
            <a:avLst/>
          </a:prstGeom>
        </p:spPr>
        <p:txBody>
          <a:bodyPr wrap="none">
            <a:spAutoFit/>
          </a:bodyPr>
          <a:lstStyle/>
          <a:p>
            <a:r>
              <a:rPr lang="en-US" altLang="zh-CN" b="0" err="1">
                <a:solidFill>
                  <a:srgbClr val="FF0000"/>
                </a:solidFill>
                <a:latin typeface="Consolas" panose="020B0609020204030204" pitchFamily="49" charset="0"/>
                <a:cs typeface="Consolas" panose="020B0609020204030204" pitchFamily="49" charset="0"/>
              </a:rPr>
              <a:t>Lock_set.add</a:t>
            </a:r>
            <a:r>
              <a:rPr lang="en-US" altLang="zh-CN" b="0">
                <a:latin typeface="Consolas" panose="020B0609020204030204" pitchFamily="49" charset="0"/>
                <a:cs typeface="Consolas" panose="020B0609020204030204" pitchFamily="49" charset="0"/>
              </a:rPr>
              <a:t>(A)</a:t>
            </a:r>
            <a:endParaRPr lang="zh-CN" altLang="en-US" b="0">
              <a:latin typeface="Consolas" panose="020B0609020204030204" pitchFamily="49" charset="0"/>
              <a:cs typeface="Consolas" panose="020B0609020204030204" pitchFamily="49" charset="0"/>
            </a:endParaRPr>
          </a:p>
        </p:txBody>
      </p:sp>
      <p:sp>
        <p:nvSpPr>
          <p:cNvPr id="20" name="矩形 19"/>
          <p:cNvSpPr/>
          <p:nvPr/>
        </p:nvSpPr>
        <p:spPr>
          <a:xfrm>
            <a:off x="2265669" y="3778951"/>
            <a:ext cx="1830950" cy="369332"/>
          </a:xfrm>
          <a:prstGeom prst="rect">
            <a:avLst/>
          </a:prstGeom>
        </p:spPr>
        <p:txBody>
          <a:bodyPr wrap="none">
            <a:spAutoFit/>
          </a:bodyPr>
          <a:lstStyle/>
          <a:p>
            <a:r>
              <a:rPr lang="en-US" altLang="zh-CN" b="0" err="1">
                <a:solidFill>
                  <a:srgbClr val="FF0000"/>
                </a:solidFill>
                <a:latin typeface="Consolas" panose="020B0609020204030204" pitchFamily="49" charset="0"/>
                <a:cs typeface="Consolas" panose="020B0609020204030204" pitchFamily="49" charset="0"/>
              </a:rPr>
              <a:t>Lock_set</a:t>
            </a:r>
            <a:r>
              <a:rPr lang="en-US" altLang="zh-CN">
                <a:solidFill>
                  <a:srgbClr val="FF0000"/>
                </a:solidFill>
                <a:latin typeface="Consolas" panose="020B0609020204030204" pitchFamily="49" charset="0"/>
                <a:cs typeface="Consolas" panose="020B0609020204030204" pitchFamily="49" charset="0"/>
              </a:rPr>
              <a:t> = {}</a:t>
            </a:r>
            <a:endParaRPr lang="en-US" altLang="zh-CN" b="0">
              <a:solidFill>
                <a:srgbClr val="FF0000"/>
              </a:solidFill>
              <a:latin typeface="Consolas" panose="020B0609020204030204" pitchFamily="49" charset="0"/>
              <a:cs typeface="Consolas" panose="020B0609020204030204" pitchFamily="49" charset="0"/>
            </a:endParaRPr>
          </a:p>
        </p:txBody>
      </p:sp>
      <p:sp>
        <p:nvSpPr>
          <p:cNvPr id="21" name="左大括号 20"/>
          <p:cNvSpPr/>
          <p:nvPr/>
        </p:nvSpPr>
        <p:spPr>
          <a:xfrm>
            <a:off x="3940945" y="3745282"/>
            <a:ext cx="432048" cy="527104"/>
          </a:xfrm>
          <a:prstGeom prst="leftBrace">
            <a:avLst/>
          </a:prstGeom>
          <a:ln w="19050"/>
          <a:scene3d>
            <a:camera prst="orthographicFront">
              <a:rot lat="0" lon="1080000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22" name="矩形 21"/>
          <p:cNvSpPr/>
          <p:nvPr/>
        </p:nvSpPr>
        <p:spPr>
          <a:xfrm>
            <a:off x="1692833" y="4817766"/>
            <a:ext cx="2464136" cy="646331"/>
          </a:xfrm>
          <a:prstGeom prst="rect">
            <a:avLst/>
          </a:prstGeom>
        </p:spPr>
        <p:txBody>
          <a:bodyPr wrap="none">
            <a:spAutoFit/>
          </a:bodyPr>
          <a:lstStyle/>
          <a:p>
            <a:r>
              <a:rPr lang="en-US" altLang="zh-CN">
                <a:latin typeface="Consolas" panose="020B0609020204030204" pitchFamily="49" charset="0"/>
                <a:cs typeface="Consolas" panose="020B0609020204030204" pitchFamily="49" charset="0"/>
              </a:rPr>
              <a:t>for r in </a:t>
            </a:r>
            <a:r>
              <a:rPr lang="en-US" altLang="zh-CN" err="1">
                <a:latin typeface="Consolas" panose="020B0609020204030204" pitchFamily="49" charset="0"/>
                <a:cs typeface="Consolas" panose="020B0609020204030204" pitchFamily="49" charset="0"/>
              </a:rPr>
              <a:t>Lock_set</a:t>
            </a:r>
            <a:r>
              <a:rPr lang="en-US" altLang="zh-CN">
                <a:latin typeface="Consolas" panose="020B0609020204030204" pitchFamily="49" charset="0"/>
                <a:cs typeface="Consolas" panose="020B0609020204030204" pitchFamily="49" charset="0"/>
              </a:rPr>
              <a:t>:</a:t>
            </a:r>
            <a:endParaRPr lang="en-US" altLang="zh-CN">
              <a:latin typeface="Consolas" panose="020B0609020204030204" pitchFamily="49" charset="0"/>
              <a:cs typeface="Consolas" panose="020B0609020204030204" pitchFamily="49" charset="0"/>
            </a:endParaRPr>
          </a:p>
          <a:p>
            <a:r>
              <a:rPr lang="en-US" altLang="zh-CN" b="0">
                <a:latin typeface="Consolas" panose="020B0609020204030204" pitchFamily="49" charset="0"/>
                <a:cs typeface="Consolas" panose="020B0609020204030204" pitchFamily="49" charset="0"/>
              </a:rPr>
              <a:t>    </a:t>
            </a:r>
            <a:r>
              <a:rPr lang="en-US" altLang="zh-CN">
                <a:solidFill>
                  <a:srgbClr val="FF0000"/>
                </a:solidFill>
                <a:latin typeface="Consolas" panose="020B0609020204030204" pitchFamily="49" charset="0"/>
                <a:cs typeface="Consolas" panose="020B0609020204030204" pitchFamily="49" charset="0"/>
              </a:rPr>
              <a:t>Release(r)</a:t>
            </a:r>
            <a:endParaRPr lang="en-US" altLang="zh-CN" b="0">
              <a:solidFill>
                <a:srgbClr val="FF0000"/>
              </a:solidFill>
              <a:latin typeface="Consolas" panose="020B0609020204030204" pitchFamily="49" charset="0"/>
              <a:cs typeface="Consolas" panose="020B0609020204030204" pitchFamily="49" charset="0"/>
            </a:endParaRPr>
          </a:p>
        </p:txBody>
      </p:sp>
      <p:sp>
        <p:nvSpPr>
          <p:cNvPr id="23" name="左大括号 22"/>
          <p:cNvSpPr/>
          <p:nvPr/>
        </p:nvSpPr>
        <p:spPr>
          <a:xfrm>
            <a:off x="3940945" y="4848507"/>
            <a:ext cx="432048" cy="527104"/>
          </a:xfrm>
          <a:prstGeom prst="leftBrace">
            <a:avLst/>
          </a:prstGeom>
          <a:ln w="19050"/>
          <a:scene3d>
            <a:camera prst="orthographicFront">
              <a:rot lat="0" lon="1080000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5" name="文本框 4"/>
          <p:cNvSpPr txBox="1"/>
          <p:nvPr/>
        </p:nvSpPr>
        <p:spPr>
          <a:xfrm>
            <a:off x="6333490" y="3846830"/>
            <a:ext cx="2534920" cy="337185"/>
          </a:xfrm>
          <a:prstGeom prst="rect">
            <a:avLst/>
          </a:prstGeom>
          <a:noFill/>
        </p:spPr>
        <p:txBody>
          <a:bodyPr wrap="square" rtlCol="0">
            <a:spAutoFit/>
          </a:bodyPr>
          <a:p>
            <a:r>
              <a:rPr lang="zh-CN" altLang="en-US" sz="1600"/>
              <a:t>这一过程需要保证原子性</a:t>
            </a:r>
            <a:endParaRPr lang="zh-CN" altLang="en-US" sz="16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Why we need to use a TX? </a:t>
            </a:r>
            <a:endParaRPr kumimoji="1" lang="zh-CN" altLang="en-US" dirty="0"/>
          </a:p>
        </p:txBody>
      </p:sp>
      <p:sp>
        <p:nvSpPr>
          <p:cNvPr id="3" name="内容占位符 2"/>
          <p:cNvSpPr>
            <a:spLocks noGrp="1"/>
          </p:cNvSpPr>
          <p:nvPr>
            <p:ph idx="1"/>
          </p:nvPr>
        </p:nvSpPr>
        <p:spPr/>
        <p:txBody>
          <a:bodyPr/>
          <a:lstStyle/>
          <a:p>
            <a:r>
              <a:rPr kumimoji="1" lang="en-US" altLang="zh-CN" dirty="0"/>
              <a:t>Programmers can manually add logging &amp; locking to their program </a:t>
            </a:r>
            <a:endParaRPr kumimoji="1" lang="en-US" altLang="zh-CN" dirty="0"/>
          </a:p>
          <a:p>
            <a:pPr lvl="1"/>
            <a:r>
              <a:rPr kumimoji="1" lang="en-US" altLang="zh-CN" dirty="0"/>
              <a:t>Can guarantee all-or-nothing and before-of-after </a:t>
            </a:r>
            <a:endParaRPr kumimoji="1" lang="en-US" altLang="zh-CN" dirty="0"/>
          </a:p>
          <a:p>
            <a:r>
              <a:rPr kumimoji="1" lang="en-US" altLang="zh-CN" dirty="0"/>
              <a:t>However, this is a typically bad idea</a:t>
            </a:r>
            <a:endParaRPr kumimoji="1" lang="en-US" altLang="zh-CN" dirty="0"/>
          </a:p>
          <a:p>
            <a:pPr lvl="1"/>
            <a:r>
              <a:rPr kumimoji="1" lang="en-US" altLang="zh-CN" dirty="0"/>
              <a:t>Question: what if the programmer falsely releases the lock (like the fine-grained lock example in our previous lecture?) </a:t>
            </a:r>
            <a:endParaRPr kumimoji="1" lang="en-US" altLang="zh-CN" dirty="0"/>
          </a:p>
          <a:p>
            <a:pPr lvl="1"/>
            <a:r>
              <a:rPr kumimoji="1" lang="en-US" altLang="zh-CN" dirty="0"/>
              <a:t>What if the programmer write the wrong logging &amp; recovery mechanism? </a:t>
            </a:r>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Review of TX: an abstraction to ease data management</a:t>
            </a:r>
            <a:endParaRPr kumimoji="1" lang="zh-CN" altLang="en-US" dirty="0"/>
          </a:p>
        </p:txBody>
      </p:sp>
      <p:sp>
        <p:nvSpPr>
          <p:cNvPr id="3" name="内容占位符 2"/>
          <p:cNvSpPr>
            <a:spLocks noGrp="1"/>
          </p:cNvSpPr>
          <p:nvPr>
            <p:ph idx="1"/>
          </p:nvPr>
        </p:nvSpPr>
        <p:spPr/>
        <p:txBody>
          <a:bodyPr>
            <a:normAutofit/>
          </a:bodyPr>
          <a:lstStyle/>
          <a:p>
            <a:r>
              <a:rPr kumimoji="1" lang="en-US" altLang="zh-CN" dirty="0">
                <a:latin typeface="微软雅黑" panose="020B0503020204020204" charset="-122"/>
                <a:ea typeface="微软雅黑" panose="020B0503020204020204" charset="-122"/>
              </a:rPr>
              <a:t>Handle </a:t>
            </a:r>
            <a:r>
              <a:rPr kumimoji="1" lang="en-US" altLang="zh-CN" dirty="0">
                <a:solidFill>
                  <a:srgbClr val="BE384B"/>
                </a:solidFill>
                <a:latin typeface="微软雅黑" panose="020B0503020204020204" charset="-122"/>
                <a:ea typeface="微软雅黑" panose="020B0503020204020204" charset="-122"/>
              </a:rPr>
              <a:t>failure atomicity</a:t>
            </a:r>
            <a:r>
              <a:rPr kumimoji="1" lang="en-US" altLang="zh-CN" dirty="0">
                <a:latin typeface="微软雅黑" panose="020B0503020204020204" charset="-122"/>
                <a:ea typeface="微软雅黑" panose="020B0503020204020204" charset="-122"/>
              </a:rPr>
              <a:t> (all-or-nothing)</a:t>
            </a:r>
            <a:r>
              <a:rPr kumimoji="1" lang="zh-CN" altLang="en-US" dirty="0">
                <a:latin typeface="微软雅黑" panose="020B0503020204020204" charset="-122"/>
                <a:ea typeface="微软雅黑" panose="020B0503020204020204" charset="-122"/>
              </a:rPr>
              <a:t> </a:t>
            </a:r>
            <a:r>
              <a:rPr kumimoji="1" lang="en-US" altLang="zh-CN" dirty="0">
                <a:latin typeface="微软雅黑" panose="020B0503020204020204" charset="-122"/>
                <a:ea typeface="微软雅黑" panose="020B0503020204020204" charset="-122"/>
              </a:rPr>
              <a:t>&amp; </a:t>
            </a:r>
            <a:r>
              <a:rPr kumimoji="1" lang="en-US" altLang="zh-CN" dirty="0">
                <a:solidFill>
                  <a:srgbClr val="BE384B"/>
                </a:solidFill>
                <a:latin typeface="微软雅黑" panose="020B0503020204020204" charset="-122"/>
                <a:ea typeface="微软雅黑" panose="020B0503020204020204" charset="-122"/>
              </a:rPr>
              <a:t>race conditions</a:t>
            </a:r>
            <a:r>
              <a:rPr kumimoji="1" lang="zh-CN" altLang="en-US" dirty="0">
                <a:solidFill>
                  <a:srgbClr val="BE384B"/>
                </a:solidFill>
                <a:latin typeface="微软雅黑" panose="020B0503020204020204" charset="-122"/>
                <a:ea typeface="微软雅黑" panose="020B0503020204020204" charset="-122"/>
              </a:rPr>
              <a:t> </a:t>
            </a:r>
            <a:r>
              <a:rPr kumimoji="1" lang="en-US" altLang="zh-CN" dirty="0">
                <a:latin typeface="微软雅黑" panose="020B0503020204020204" charset="-122"/>
                <a:ea typeface="微软雅黑" panose="020B0503020204020204" charset="-122"/>
              </a:rPr>
              <a:t>(before-or-after)</a:t>
            </a:r>
            <a:endParaRPr kumimoji="1" lang="en-US" altLang="zh-CN" dirty="0">
              <a:latin typeface="微软雅黑" panose="020B0503020204020204" charset="-122"/>
              <a:ea typeface="微软雅黑" panose="020B0503020204020204" charset="-122"/>
            </a:endParaRPr>
          </a:p>
          <a:p>
            <a:r>
              <a:rPr kumimoji="1" lang="en-US" altLang="zh-CN" dirty="0">
                <a:latin typeface="微软雅黑" panose="020B0503020204020204" charset="-122"/>
                <a:ea typeface="微软雅黑" panose="020B0503020204020204" charset="-122"/>
              </a:rPr>
              <a:t>Writing with TX is straightforward, the atomicity is left to the system </a:t>
            </a:r>
            <a:endParaRPr kumimoji="1" lang="en-US" altLang="zh-CN" dirty="0">
              <a:latin typeface="微软雅黑" panose="020B0503020204020204" charset="-122"/>
              <a:ea typeface="微软雅黑" panose="020B0503020204020204" charset="-122"/>
            </a:endParaRPr>
          </a:p>
          <a:p>
            <a:pPr lvl="1"/>
            <a:r>
              <a:rPr kumimoji="1" lang="en-US" altLang="zh-CN" dirty="0">
                <a:latin typeface="微软雅黑" panose="020B0503020204020204" charset="-122"/>
                <a:ea typeface="微软雅黑" panose="020B0503020204020204" charset="-122"/>
              </a:rPr>
              <a:t>Use </a:t>
            </a:r>
            <a:r>
              <a:rPr kumimoji="1" lang="en-US" altLang="zh-CN" dirty="0" err="1">
                <a:latin typeface="微软雅黑" panose="020B0503020204020204" charset="-122"/>
                <a:ea typeface="微软雅黑" panose="020B0503020204020204" charset="-122"/>
                <a:cs typeface="Consolas" panose="020B0609020204030204" pitchFamily="49" charset="0"/>
              </a:rPr>
              <a:t>TX.begin</a:t>
            </a:r>
            <a:r>
              <a:rPr kumimoji="1" lang="en-US" altLang="zh-CN" dirty="0">
                <a:latin typeface="微软雅黑" panose="020B0503020204020204" charset="-122"/>
                <a:ea typeface="微软雅黑" panose="020B0503020204020204" charset="-122"/>
                <a:cs typeface="Consolas" panose="020B0609020204030204" pitchFamily="49" charset="0"/>
              </a:rPr>
              <a:t> </a:t>
            </a:r>
            <a:r>
              <a:rPr kumimoji="1" lang="en-US" altLang="zh-CN" dirty="0">
                <a:latin typeface="微软雅黑" panose="020B0503020204020204" charset="-122"/>
                <a:ea typeface="微软雅黑" panose="020B0503020204020204" charset="-122"/>
              </a:rPr>
              <a:t>to mark when a TX starts</a:t>
            </a:r>
            <a:endParaRPr kumimoji="1" lang="en-US" altLang="zh-CN" dirty="0">
              <a:latin typeface="微软雅黑" panose="020B0503020204020204" charset="-122"/>
              <a:ea typeface="微软雅黑" panose="020B0503020204020204" charset="-122"/>
            </a:endParaRPr>
          </a:p>
          <a:p>
            <a:pPr lvl="1"/>
            <a:r>
              <a:rPr kumimoji="1" lang="en-US" altLang="zh-CN" dirty="0">
                <a:latin typeface="微软雅黑" panose="020B0503020204020204" charset="-122"/>
                <a:ea typeface="微软雅黑" panose="020B0503020204020204" charset="-122"/>
              </a:rPr>
              <a:t>Use </a:t>
            </a:r>
            <a:r>
              <a:rPr kumimoji="1" lang="en-US" altLang="zh-CN" dirty="0" err="1">
                <a:latin typeface="微软雅黑" panose="020B0503020204020204" charset="-122"/>
                <a:ea typeface="微软雅黑" panose="020B0503020204020204" charset="-122"/>
                <a:cs typeface="Consolas" panose="020B0609020204030204" pitchFamily="49" charset="0"/>
              </a:rPr>
              <a:t>TX.commit</a:t>
            </a:r>
            <a:r>
              <a:rPr kumimoji="1" lang="en-US" altLang="zh-CN" dirty="0">
                <a:latin typeface="微软雅黑" panose="020B0503020204020204" charset="-122"/>
                <a:ea typeface="微软雅黑" panose="020B0503020204020204" charset="-122"/>
                <a:cs typeface="Consolas" panose="020B0609020204030204" pitchFamily="49" charset="0"/>
              </a:rPr>
              <a:t> </a:t>
            </a:r>
            <a:r>
              <a:rPr kumimoji="1" lang="en-US" altLang="zh-CN" dirty="0">
                <a:latin typeface="微软雅黑" panose="020B0503020204020204" charset="-122"/>
                <a:ea typeface="微软雅黑" panose="020B0503020204020204" charset="-122"/>
              </a:rPr>
              <a:t>to commit the TX</a:t>
            </a:r>
            <a:endParaRPr kumimoji="1" lang="en-US" altLang="zh-CN" dirty="0">
              <a:latin typeface="微软雅黑" panose="020B0503020204020204" charset="-122"/>
              <a:ea typeface="微软雅黑" panose="020B0503020204020204" charset="-122"/>
            </a:endParaRPr>
          </a:p>
          <a:p>
            <a:pPr lvl="1"/>
            <a:r>
              <a:rPr kumimoji="1" lang="en-US" altLang="zh-CN" dirty="0">
                <a:latin typeface="微软雅黑" panose="020B0503020204020204" charset="-122"/>
                <a:ea typeface="微软雅黑" panose="020B0503020204020204" charset="-122"/>
              </a:rPr>
              <a:t>Rewrite the data read/write with TX’s interface</a:t>
            </a:r>
            <a:endParaRPr kumimoji="1" lang="en-US" altLang="zh-CN" dirty="0">
              <a:latin typeface="微软雅黑" panose="020B0503020204020204" charset="-122"/>
              <a:ea typeface="微软雅黑" panose="020B0503020204020204" charset="-122"/>
            </a:endParaRPr>
          </a:p>
          <a:p>
            <a:pPr lvl="2">
              <a:lnSpc>
                <a:spcPct val="150000"/>
              </a:lnSpc>
            </a:pPr>
            <a:r>
              <a:rPr kumimoji="1" lang="en-US" altLang="zh-CN" dirty="0">
                <a:latin typeface="微软雅黑" panose="020B0503020204020204" charset="-122"/>
                <a:ea typeface="微软雅黑" panose="020B0503020204020204" charset="-122"/>
              </a:rPr>
              <a:t>E.g., </a:t>
            </a:r>
            <a:r>
              <a:rPr lang="en-US" altLang="zh-CN" dirty="0">
                <a:solidFill>
                  <a:prstClr val="black"/>
                </a:solidFill>
                <a:latin typeface="微软雅黑" panose="020B0503020204020204" charset="-122"/>
                <a:ea typeface="微软雅黑" panose="020B0503020204020204" charset="-122"/>
                <a:cs typeface="Courier"/>
              </a:rPr>
              <a:t>bank[a] = bank[a] – amt </a:t>
            </a:r>
            <a:endParaRPr kumimoji="1" lang="en-US" altLang="zh-CN" dirty="0">
              <a:latin typeface="微软雅黑" panose="020B0503020204020204" charset="-122"/>
              <a:ea typeface="微软雅黑" panose="020B0503020204020204" charset="-122"/>
            </a:endParaRPr>
          </a:p>
          <a:p>
            <a:pPr marL="914400" lvl="2" indent="0">
              <a:lnSpc>
                <a:spcPct val="150000"/>
              </a:lnSpc>
              <a:buNone/>
            </a:pPr>
            <a:r>
              <a:rPr lang="en-US" altLang="zh-CN" dirty="0" err="1">
                <a:solidFill>
                  <a:prstClr val="black"/>
                </a:solidFill>
                <a:latin typeface="微软雅黑" panose="020B0503020204020204" charset="-122"/>
                <a:ea typeface="微软雅黑" panose="020B0503020204020204" charset="-122"/>
                <a:cs typeface="Courier"/>
              </a:rPr>
              <a:t>tx.write</a:t>
            </a:r>
            <a:r>
              <a:rPr lang="en-US" altLang="zh-CN" dirty="0">
                <a:solidFill>
                  <a:prstClr val="black"/>
                </a:solidFill>
                <a:latin typeface="微软雅黑" panose="020B0503020204020204" charset="-122"/>
                <a:ea typeface="微软雅黑" panose="020B0503020204020204" charset="-122"/>
                <a:cs typeface="Courier"/>
              </a:rPr>
              <a:t>(a, </a:t>
            </a:r>
            <a:r>
              <a:rPr lang="en-US" altLang="zh-CN" dirty="0" err="1">
                <a:solidFill>
                  <a:prstClr val="black"/>
                </a:solidFill>
                <a:latin typeface="微软雅黑" panose="020B0503020204020204" charset="-122"/>
                <a:ea typeface="微软雅黑" panose="020B0503020204020204" charset="-122"/>
                <a:cs typeface="Courier"/>
              </a:rPr>
              <a:t>tx.read</a:t>
            </a:r>
            <a:r>
              <a:rPr lang="en-US" altLang="zh-CN" dirty="0">
                <a:solidFill>
                  <a:prstClr val="black"/>
                </a:solidFill>
                <a:latin typeface="微软雅黑" panose="020B0503020204020204" charset="-122"/>
                <a:ea typeface="微软雅黑" panose="020B0503020204020204" charset="-122"/>
                <a:cs typeface="Courier"/>
              </a:rPr>
              <a:t>(a) – amt);</a:t>
            </a:r>
            <a:endParaRPr lang="en-US" altLang="zh-CN" dirty="0">
              <a:solidFill>
                <a:prstClr val="black"/>
              </a:solidFill>
              <a:latin typeface="微软雅黑" panose="020B0503020204020204" charset="-122"/>
              <a:ea typeface="微软雅黑" panose="020B0503020204020204" charset="-122"/>
              <a:cs typeface="Courier"/>
            </a:endParaRPr>
          </a:p>
        </p:txBody>
      </p:sp>
      <p:sp>
        <p:nvSpPr>
          <p:cNvPr id="4" name="灯片编号占位符 3"/>
          <p:cNvSpPr>
            <a:spLocks noGrp="1"/>
          </p:cNvSpPr>
          <p:nvPr>
            <p:ph type="sldNum" sz="quarter" idx="12"/>
          </p:nvPr>
        </p:nvSpPr>
        <p:spPr/>
        <p:txBody>
          <a:bodyPr/>
          <a:lstStyle/>
          <a:p>
            <a:fld id="{ADE361C3-C043-4A6E-BDCE-8DA1E7D90A3B}"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6" name="任意形状 5"/>
          <p:cNvSpPr/>
          <p:nvPr/>
        </p:nvSpPr>
        <p:spPr>
          <a:xfrm>
            <a:off x="5225143" y="3396343"/>
            <a:ext cx="528525" cy="513128"/>
          </a:xfrm>
          <a:custGeom>
            <a:avLst/>
            <a:gdLst>
              <a:gd name="connsiteX0" fmla="*/ 0 w 528525"/>
              <a:gd name="connsiteY0" fmla="*/ 0 h 513128"/>
              <a:gd name="connsiteX1" fmla="*/ 381000 w 528525"/>
              <a:gd name="connsiteY1" fmla="*/ 43543 h 513128"/>
              <a:gd name="connsiteX2" fmla="*/ 511628 w 528525"/>
              <a:gd name="connsiteY2" fmla="*/ 468086 h 513128"/>
              <a:gd name="connsiteX3" fmla="*/ 32657 w 528525"/>
              <a:gd name="connsiteY3" fmla="*/ 500743 h 513128"/>
              <a:gd name="connsiteX4" fmla="*/ 32657 w 528525"/>
              <a:gd name="connsiteY4" fmla="*/ 500743 h 513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525" h="513128">
                <a:moveTo>
                  <a:pt x="0" y="0"/>
                </a:moveTo>
                <a:lnTo>
                  <a:pt x="381000" y="43543"/>
                </a:lnTo>
                <a:cubicBezTo>
                  <a:pt x="466271" y="121557"/>
                  <a:pt x="569685" y="391886"/>
                  <a:pt x="511628" y="468086"/>
                </a:cubicBezTo>
                <a:cubicBezTo>
                  <a:pt x="453571" y="544286"/>
                  <a:pt x="32657" y="500743"/>
                  <a:pt x="32657" y="500743"/>
                </a:cubicBezTo>
                <a:lnTo>
                  <a:pt x="32657" y="500743"/>
                </a:lnTo>
              </a:path>
            </a:pathLst>
          </a:custGeom>
          <a:noFill/>
          <a:ln w="25400">
            <a:solidFill>
              <a:srgbClr val="BE384B"/>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charset="-122"/>
              <a:ea typeface="微软雅黑" panose="020B0503020204020204" charset="-122"/>
            </a:endParaRPr>
          </a:p>
        </p:txBody>
      </p:sp>
      <p:sp>
        <p:nvSpPr>
          <p:cNvPr id="7" name="Content Placeholder 2"/>
          <p:cNvSpPr txBox="1"/>
          <p:nvPr/>
        </p:nvSpPr>
        <p:spPr>
          <a:xfrm>
            <a:off x="273377" y="4391384"/>
            <a:ext cx="3930977" cy="900442"/>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20000"/>
              </a:lnSpc>
              <a:spcBef>
                <a:spcPts val="1200"/>
              </a:spcBef>
              <a:buFontTx/>
              <a:buNone/>
              <a:defRPr sz="1800" b="1" i="0" kern="1200">
                <a:solidFill>
                  <a:schemeClr val="tx1">
                    <a:lumMod val="75000"/>
                    <a:lumOff val="25000"/>
                  </a:schemeClr>
                </a:solidFill>
                <a:latin typeface="+mn-lt"/>
                <a:ea typeface="+mn-ea"/>
                <a:cs typeface="PingFang SC Bold" panose="020B0400000000000000" pitchFamily="34" charset="-122"/>
              </a:defRPr>
            </a:lvl1pPr>
            <a:lvl2pPr marL="360045" indent="-28575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2pPr>
            <a:lvl3pPr marL="1143000" indent="-22860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3pPr>
            <a:lvl4pPr marL="1600200" indent="-22860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4pPr>
            <a:lvl5pPr marL="2057400" indent="-22860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00000"/>
              </a:lnSpc>
              <a:spcBef>
                <a:spcPts val="0"/>
              </a:spcBef>
            </a:pPr>
            <a:r>
              <a:rPr lang="en-US" altLang="zh-CN" sz="1600" b="0" dirty="0">
                <a:solidFill>
                  <a:prstClr val="black"/>
                </a:solidFill>
                <a:latin typeface="微软雅黑" panose="020B0503020204020204" charset="-122"/>
                <a:ea typeface="微软雅黑" panose="020B0503020204020204" charset="-122"/>
                <a:cs typeface="Courier"/>
              </a:rPr>
              <a:t>transfer(bank, a, b, amt):</a:t>
            </a:r>
            <a:endParaRPr lang="en-US" altLang="zh-CN" sz="1600" b="0" dirty="0">
              <a:solidFill>
                <a:prstClr val="black"/>
              </a:solidFill>
              <a:latin typeface="微软雅黑" panose="020B0503020204020204" charset="-122"/>
              <a:ea typeface="微软雅黑" panose="020B0503020204020204" charset="-122"/>
              <a:cs typeface="Courier"/>
            </a:endParaRPr>
          </a:p>
          <a:p>
            <a:pPr>
              <a:lnSpc>
                <a:spcPct val="100000"/>
              </a:lnSpc>
              <a:spcBef>
                <a:spcPts val="0"/>
              </a:spcBef>
            </a:pPr>
            <a:r>
              <a:rPr lang="en-US" altLang="zh-CN" sz="1600" b="0" dirty="0">
                <a:solidFill>
                  <a:prstClr val="black"/>
                </a:solidFill>
                <a:latin typeface="微软雅黑" panose="020B0503020204020204" charset="-122"/>
                <a:ea typeface="微软雅黑" panose="020B0503020204020204" charset="-122"/>
                <a:cs typeface="Courier"/>
              </a:rPr>
              <a:t>    bank[b] = bank[b] + amt</a:t>
            </a:r>
            <a:endParaRPr lang="en-US" altLang="zh-CN" sz="1600" b="0" dirty="0">
              <a:solidFill>
                <a:prstClr val="black"/>
              </a:solidFill>
              <a:latin typeface="微软雅黑" panose="020B0503020204020204" charset="-122"/>
              <a:ea typeface="微软雅黑" panose="020B0503020204020204" charset="-122"/>
              <a:cs typeface="Courier"/>
            </a:endParaRPr>
          </a:p>
          <a:p>
            <a:pPr>
              <a:lnSpc>
                <a:spcPct val="100000"/>
              </a:lnSpc>
              <a:spcBef>
                <a:spcPts val="0"/>
              </a:spcBef>
            </a:pPr>
            <a:r>
              <a:rPr lang="en-US" altLang="zh-CN" sz="1600" b="0" dirty="0">
                <a:solidFill>
                  <a:prstClr val="black"/>
                </a:solidFill>
                <a:latin typeface="微软雅黑" panose="020B0503020204020204" charset="-122"/>
                <a:ea typeface="微软雅黑" panose="020B0503020204020204" charset="-122"/>
                <a:cs typeface="Courier"/>
              </a:rPr>
              <a:t>    bank[a] = bank[a] - amt </a:t>
            </a:r>
            <a:endParaRPr lang="en-US" altLang="zh-CN" sz="1600" b="0" dirty="0">
              <a:solidFill>
                <a:prstClr val="black"/>
              </a:solidFill>
              <a:latin typeface="微软雅黑" panose="020B0503020204020204" charset="-122"/>
              <a:ea typeface="微软雅黑" panose="020B0503020204020204" charset="-122"/>
              <a:cs typeface="Courier"/>
            </a:endParaRPr>
          </a:p>
          <a:p>
            <a:pPr>
              <a:lnSpc>
                <a:spcPct val="100000"/>
              </a:lnSpc>
              <a:spcBef>
                <a:spcPts val="1370"/>
              </a:spcBef>
            </a:pPr>
            <a:endParaRPr lang="en-US" altLang="zh-CN" sz="1600" b="0" dirty="0">
              <a:solidFill>
                <a:prstClr val="black"/>
              </a:solidFill>
              <a:latin typeface="微软雅黑" panose="020B0503020204020204" charset="-122"/>
              <a:ea typeface="微软雅黑" panose="020B0503020204020204" charset="-122"/>
              <a:cs typeface="Courier"/>
            </a:endParaRPr>
          </a:p>
          <a:p>
            <a:pPr>
              <a:lnSpc>
                <a:spcPct val="100000"/>
              </a:lnSpc>
              <a:spcBef>
                <a:spcPts val="1370"/>
              </a:spcBef>
            </a:pPr>
            <a:endParaRPr lang="en-US" altLang="zh-CN" sz="1600" b="0" dirty="0">
              <a:solidFill>
                <a:prstClr val="black"/>
              </a:solidFill>
              <a:latin typeface="微软雅黑" panose="020B0503020204020204" charset="-122"/>
              <a:ea typeface="微软雅黑" panose="020B0503020204020204" charset="-122"/>
              <a:cs typeface="Courier"/>
            </a:endParaRPr>
          </a:p>
        </p:txBody>
      </p:sp>
      <p:sp>
        <p:nvSpPr>
          <p:cNvPr id="8" name="Content Placeholder 2"/>
          <p:cNvSpPr txBox="1"/>
          <p:nvPr/>
        </p:nvSpPr>
        <p:spPr>
          <a:xfrm>
            <a:off x="4812811" y="4176269"/>
            <a:ext cx="4296264" cy="1330672"/>
          </a:xfrm>
          <a:prstGeom prst="rect">
            <a:avLst/>
          </a:prstGeom>
          <a:solidFill>
            <a:schemeClr val="bg1"/>
          </a:solidFill>
          <a:ln>
            <a:solidFill>
              <a:srgbClr val="C00000"/>
            </a:solidFill>
          </a:ln>
        </p:spPr>
        <p:txBody>
          <a:bodyPr vert="horz" lIns="91440" tIns="45720" rIns="91440" bIns="45720" rtlCol="0">
            <a:noAutofit/>
          </a:bodyPr>
          <a:lstStyle>
            <a:lvl1pPr marL="0" indent="0" algn="l" defTabSz="914400" rtl="0" eaLnBrk="1" latinLnBrk="0" hangingPunct="1">
              <a:lnSpc>
                <a:spcPct val="120000"/>
              </a:lnSpc>
              <a:spcBef>
                <a:spcPts val="1200"/>
              </a:spcBef>
              <a:buFontTx/>
              <a:buNone/>
              <a:defRPr sz="1800" b="1" i="0" kern="1200">
                <a:solidFill>
                  <a:schemeClr val="tx1">
                    <a:lumMod val="75000"/>
                    <a:lumOff val="25000"/>
                  </a:schemeClr>
                </a:solidFill>
                <a:latin typeface="+mn-lt"/>
                <a:ea typeface="+mn-ea"/>
                <a:cs typeface="PingFang SC Bold" panose="020B0400000000000000" pitchFamily="34" charset="-122"/>
              </a:defRPr>
            </a:lvl1pPr>
            <a:lvl2pPr marL="360045" indent="-28575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2pPr>
            <a:lvl3pPr marL="1143000" indent="-22860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3pPr>
            <a:lvl4pPr marL="1600200" indent="-22860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4pPr>
            <a:lvl5pPr marL="2057400" indent="-22860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00000"/>
              </a:lnSpc>
              <a:spcBef>
                <a:spcPts val="0"/>
              </a:spcBef>
            </a:pPr>
            <a:r>
              <a:rPr lang="en-US" altLang="zh-CN" sz="1600" b="0" dirty="0">
                <a:solidFill>
                  <a:prstClr val="black"/>
                </a:solidFill>
                <a:latin typeface="微软雅黑" panose="020B0503020204020204" charset="-122"/>
                <a:ea typeface="微软雅黑" panose="020B0503020204020204" charset="-122"/>
                <a:cs typeface="Courier"/>
              </a:rPr>
              <a:t>transfer(bank, a, b, amt, </a:t>
            </a:r>
            <a:r>
              <a:rPr lang="en-US" altLang="zh-CN" sz="1600" b="0" dirty="0" err="1">
                <a:solidFill>
                  <a:srgbClr val="C00000"/>
                </a:solidFill>
                <a:latin typeface="微软雅黑" panose="020B0503020204020204" charset="-122"/>
                <a:ea typeface="微软雅黑" panose="020B0503020204020204" charset="-122"/>
                <a:cs typeface="Courier"/>
              </a:rPr>
              <a:t>tx</a:t>
            </a:r>
            <a:r>
              <a:rPr lang="en-US" altLang="zh-CN" sz="1600" b="0" dirty="0">
                <a:solidFill>
                  <a:prstClr val="black"/>
                </a:solidFill>
                <a:latin typeface="微软雅黑" panose="020B0503020204020204" charset="-122"/>
                <a:ea typeface="微软雅黑" panose="020B0503020204020204" charset="-122"/>
                <a:cs typeface="Courier"/>
              </a:rPr>
              <a:t>):</a:t>
            </a:r>
            <a:endParaRPr lang="en-US" altLang="zh-CN" sz="1600" b="0" dirty="0">
              <a:solidFill>
                <a:prstClr val="black"/>
              </a:solidFill>
              <a:latin typeface="微软雅黑" panose="020B0503020204020204" charset="-122"/>
              <a:ea typeface="微软雅黑" panose="020B0503020204020204" charset="-122"/>
              <a:cs typeface="Courier"/>
            </a:endParaRPr>
          </a:p>
          <a:p>
            <a:pPr>
              <a:lnSpc>
                <a:spcPct val="100000"/>
              </a:lnSpc>
              <a:spcBef>
                <a:spcPts val="0"/>
              </a:spcBef>
            </a:pPr>
            <a:r>
              <a:rPr lang="en-US" altLang="zh-CN" sz="1600" b="0" dirty="0">
                <a:solidFill>
                  <a:srgbClr val="C00000"/>
                </a:solidFill>
                <a:latin typeface="微软雅黑" panose="020B0503020204020204" charset="-122"/>
                <a:ea typeface="微软雅黑" panose="020B0503020204020204" charset="-122"/>
                <a:cs typeface="Courier"/>
              </a:rPr>
              <a:t>    </a:t>
            </a:r>
            <a:r>
              <a:rPr lang="en-US" altLang="zh-CN" sz="1600" b="0" dirty="0" err="1">
                <a:solidFill>
                  <a:srgbClr val="C00000"/>
                </a:solidFill>
                <a:latin typeface="微软雅黑" panose="020B0503020204020204" charset="-122"/>
                <a:ea typeface="微软雅黑" panose="020B0503020204020204" charset="-122"/>
                <a:cs typeface="Courier"/>
              </a:rPr>
              <a:t>tx.begin</a:t>
            </a:r>
            <a:r>
              <a:rPr lang="en-US" altLang="zh-CN" sz="1600" b="0" dirty="0">
                <a:solidFill>
                  <a:srgbClr val="C00000"/>
                </a:solidFill>
                <a:latin typeface="微软雅黑" panose="020B0503020204020204" charset="-122"/>
                <a:ea typeface="微软雅黑" panose="020B0503020204020204" charset="-122"/>
                <a:cs typeface="Courier"/>
              </a:rPr>
              <a:t>()</a:t>
            </a:r>
            <a:endParaRPr lang="en-US" altLang="zh-CN" sz="1600" b="0" dirty="0">
              <a:solidFill>
                <a:srgbClr val="C00000"/>
              </a:solidFill>
              <a:latin typeface="微软雅黑" panose="020B0503020204020204" charset="-122"/>
              <a:ea typeface="微软雅黑" panose="020B0503020204020204" charset="-122"/>
              <a:cs typeface="Courier"/>
            </a:endParaRPr>
          </a:p>
          <a:p>
            <a:pPr>
              <a:lnSpc>
                <a:spcPct val="100000"/>
              </a:lnSpc>
              <a:spcBef>
                <a:spcPts val="0"/>
              </a:spcBef>
            </a:pPr>
            <a:r>
              <a:rPr lang="en-US" altLang="zh-CN" sz="1600" b="0" dirty="0">
                <a:solidFill>
                  <a:prstClr val="black"/>
                </a:solidFill>
                <a:latin typeface="微软雅黑" panose="020B0503020204020204" charset="-122"/>
                <a:ea typeface="微软雅黑" panose="020B0503020204020204" charset="-122"/>
                <a:cs typeface="Courier"/>
              </a:rPr>
              <a:t>    </a:t>
            </a:r>
            <a:r>
              <a:rPr lang="en-US" altLang="zh-CN" sz="1600" b="0" dirty="0" err="1">
                <a:solidFill>
                  <a:prstClr val="black"/>
                </a:solidFill>
                <a:latin typeface="微软雅黑" panose="020B0503020204020204" charset="-122"/>
                <a:ea typeface="微软雅黑" panose="020B0503020204020204" charset="-122"/>
                <a:cs typeface="Courier"/>
              </a:rPr>
              <a:t>tx.write</a:t>
            </a:r>
            <a:r>
              <a:rPr lang="en-US" altLang="zh-CN" sz="1600" b="0" dirty="0">
                <a:solidFill>
                  <a:prstClr val="black"/>
                </a:solidFill>
                <a:latin typeface="微软雅黑" panose="020B0503020204020204" charset="-122"/>
                <a:ea typeface="微软雅黑" panose="020B0503020204020204" charset="-122"/>
                <a:cs typeface="Courier"/>
              </a:rPr>
              <a:t>(b, </a:t>
            </a:r>
            <a:r>
              <a:rPr lang="en-US" altLang="zh-CN" sz="1600" b="0" dirty="0" err="1">
                <a:solidFill>
                  <a:prstClr val="black"/>
                </a:solidFill>
                <a:latin typeface="微软雅黑" panose="020B0503020204020204" charset="-122"/>
                <a:ea typeface="微软雅黑" panose="020B0503020204020204" charset="-122"/>
                <a:cs typeface="Courier"/>
              </a:rPr>
              <a:t>tx.read</a:t>
            </a:r>
            <a:r>
              <a:rPr lang="en-US" altLang="zh-CN" sz="1600" b="0" dirty="0">
                <a:solidFill>
                  <a:prstClr val="black"/>
                </a:solidFill>
                <a:latin typeface="微软雅黑" panose="020B0503020204020204" charset="-122"/>
                <a:ea typeface="微软雅黑" panose="020B0503020204020204" charset="-122"/>
                <a:cs typeface="Courier"/>
              </a:rPr>
              <a:t>(b) + amt);        </a:t>
            </a:r>
            <a:endParaRPr lang="en-US" altLang="zh-CN" sz="1600" b="0" dirty="0">
              <a:solidFill>
                <a:prstClr val="black"/>
              </a:solidFill>
              <a:latin typeface="微软雅黑" panose="020B0503020204020204" charset="-122"/>
              <a:ea typeface="微软雅黑" panose="020B0503020204020204" charset="-122"/>
              <a:cs typeface="Courier"/>
            </a:endParaRPr>
          </a:p>
          <a:p>
            <a:pPr>
              <a:lnSpc>
                <a:spcPct val="100000"/>
              </a:lnSpc>
              <a:spcBef>
                <a:spcPts val="0"/>
              </a:spcBef>
            </a:pPr>
            <a:r>
              <a:rPr lang="en-US" altLang="zh-CN" sz="1600" b="0" dirty="0">
                <a:solidFill>
                  <a:prstClr val="black"/>
                </a:solidFill>
                <a:latin typeface="微软雅黑" panose="020B0503020204020204" charset="-122"/>
                <a:ea typeface="微软雅黑" panose="020B0503020204020204" charset="-122"/>
                <a:cs typeface="Courier"/>
              </a:rPr>
              <a:t>    </a:t>
            </a:r>
            <a:r>
              <a:rPr lang="en-US" altLang="zh-CN" sz="1600" b="0" dirty="0" err="1">
                <a:solidFill>
                  <a:prstClr val="black"/>
                </a:solidFill>
                <a:latin typeface="微软雅黑" panose="020B0503020204020204" charset="-122"/>
                <a:ea typeface="微软雅黑" panose="020B0503020204020204" charset="-122"/>
                <a:cs typeface="Courier"/>
              </a:rPr>
              <a:t>tx.write</a:t>
            </a:r>
            <a:r>
              <a:rPr lang="en-US" altLang="zh-CN" sz="1600" b="0" dirty="0">
                <a:solidFill>
                  <a:prstClr val="black"/>
                </a:solidFill>
                <a:latin typeface="微软雅黑" panose="020B0503020204020204" charset="-122"/>
                <a:ea typeface="微软雅黑" panose="020B0503020204020204" charset="-122"/>
                <a:cs typeface="Courier"/>
              </a:rPr>
              <a:t>(a, </a:t>
            </a:r>
            <a:r>
              <a:rPr lang="en-US" altLang="zh-CN" sz="1600" b="0" dirty="0" err="1">
                <a:solidFill>
                  <a:prstClr val="black"/>
                </a:solidFill>
                <a:latin typeface="微软雅黑" panose="020B0503020204020204" charset="-122"/>
                <a:ea typeface="微软雅黑" panose="020B0503020204020204" charset="-122"/>
                <a:cs typeface="Courier"/>
              </a:rPr>
              <a:t>tx.read</a:t>
            </a:r>
            <a:r>
              <a:rPr lang="en-US" altLang="zh-CN" sz="1600" b="0" dirty="0">
                <a:solidFill>
                  <a:prstClr val="black"/>
                </a:solidFill>
                <a:latin typeface="微软雅黑" panose="020B0503020204020204" charset="-122"/>
                <a:ea typeface="微软雅黑" panose="020B0503020204020204" charset="-122"/>
                <a:cs typeface="Courier"/>
              </a:rPr>
              <a:t>(a) – amt);</a:t>
            </a:r>
            <a:endParaRPr lang="en-US" altLang="zh-CN" sz="1600" b="0" dirty="0">
              <a:solidFill>
                <a:prstClr val="black"/>
              </a:solidFill>
              <a:latin typeface="微软雅黑" panose="020B0503020204020204" charset="-122"/>
              <a:ea typeface="微软雅黑" panose="020B0503020204020204" charset="-122"/>
              <a:cs typeface="Courier"/>
            </a:endParaRPr>
          </a:p>
          <a:p>
            <a:pPr>
              <a:lnSpc>
                <a:spcPct val="100000"/>
              </a:lnSpc>
              <a:spcBef>
                <a:spcPts val="0"/>
              </a:spcBef>
            </a:pPr>
            <a:r>
              <a:rPr lang="en-US" altLang="zh-CN" sz="1600" b="0" dirty="0">
                <a:solidFill>
                  <a:srgbClr val="C00000"/>
                </a:solidFill>
                <a:latin typeface="微软雅黑" panose="020B0503020204020204" charset="-122"/>
                <a:ea typeface="微软雅黑" panose="020B0503020204020204" charset="-122"/>
                <a:cs typeface="Courier"/>
              </a:rPr>
              <a:t>    </a:t>
            </a:r>
            <a:r>
              <a:rPr lang="en-US" altLang="zh-CN" sz="1600" b="0" dirty="0" err="1">
                <a:solidFill>
                  <a:srgbClr val="C00000"/>
                </a:solidFill>
                <a:latin typeface="微软雅黑" panose="020B0503020204020204" charset="-122"/>
                <a:ea typeface="微软雅黑" panose="020B0503020204020204" charset="-122"/>
                <a:cs typeface="Courier"/>
              </a:rPr>
              <a:t>tx.commit</a:t>
            </a:r>
            <a:r>
              <a:rPr lang="en-US" altLang="zh-CN" sz="1600" b="0" dirty="0">
                <a:solidFill>
                  <a:srgbClr val="C00000"/>
                </a:solidFill>
                <a:latin typeface="微软雅黑" panose="020B0503020204020204" charset="-122"/>
                <a:ea typeface="微软雅黑" panose="020B0503020204020204" charset="-122"/>
                <a:cs typeface="Courier"/>
              </a:rPr>
              <a:t>()</a:t>
            </a:r>
            <a:endParaRPr lang="en-US" altLang="zh-CN" sz="1600" b="0" dirty="0">
              <a:solidFill>
                <a:srgbClr val="C00000"/>
              </a:solidFill>
              <a:latin typeface="微软雅黑" panose="020B0503020204020204" charset="-122"/>
              <a:ea typeface="微软雅黑" panose="020B0503020204020204" charset="-122"/>
              <a:cs typeface="Courier"/>
            </a:endParaRPr>
          </a:p>
          <a:p>
            <a:pPr>
              <a:lnSpc>
                <a:spcPct val="100000"/>
              </a:lnSpc>
              <a:spcBef>
                <a:spcPts val="0"/>
              </a:spcBef>
            </a:pPr>
            <a:endParaRPr lang="en-US" altLang="zh-CN" sz="1600" b="0" dirty="0">
              <a:solidFill>
                <a:prstClr val="black"/>
              </a:solidFill>
              <a:latin typeface="微软雅黑" panose="020B0503020204020204" charset="-122"/>
              <a:ea typeface="微软雅黑" panose="020B0503020204020204" charset="-122"/>
              <a:cs typeface="Courier"/>
            </a:endParaRPr>
          </a:p>
          <a:p>
            <a:pPr>
              <a:lnSpc>
                <a:spcPct val="100000"/>
              </a:lnSpc>
              <a:spcBef>
                <a:spcPts val="1370"/>
              </a:spcBef>
            </a:pPr>
            <a:endParaRPr lang="en-US" altLang="zh-CN" sz="1600" b="0" dirty="0">
              <a:solidFill>
                <a:prstClr val="black"/>
              </a:solidFill>
              <a:latin typeface="微软雅黑" panose="020B0503020204020204" charset="-122"/>
              <a:ea typeface="微软雅黑" panose="020B0503020204020204" charset="-122"/>
              <a:cs typeface="Courier"/>
            </a:endParaRPr>
          </a:p>
          <a:p>
            <a:pPr>
              <a:lnSpc>
                <a:spcPct val="100000"/>
              </a:lnSpc>
              <a:spcBef>
                <a:spcPts val="1370"/>
              </a:spcBef>
            </a:pPr>
            <a:endParaRPr lang="en-US" altLang="zh-CN" sz="1600" b="0" dirty="0">
              <a:solidFill>
                <a:prstClr val="black"/>
              </a:solidFill>
              <a:latin typeface="微软雅黑" panose="020B0503020204020204" charset="-122"/>
              <a:ea typeface="微软雅黑" panose="020B0503020204020204" charset="-122"/>
              <a:cs typeface="Courier"/>
            </a:endParaRPr>
          </a:p>
        </p:txBody>
      </p:sp>
      <p:sp>
        <p:nvSpPr>
          <p:cNvPr id="5" name="右箭头 4"/>
          <p:cNvSpPr/>
          <p:nvPr/>
        </p:nvSpPr>
        <p:spPr>
          <a:xfrm>
            <a:off x="4128942" y="4641258"/>
            <a:ext cx="810706" cy="432638"/>
          </a:xfrm>
          <a:prstGeom prst="rightArrow">
            <a:avLst/>
          </a:prstGeom>
          <a:solidFill>
            <a:schemeClr val="bg1"/>
          </a:solid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charset="-122"/>
              <a:ea typeface="微软雅黑" panose="020B0503020204020204" charset="-122"/>
            </a:endParaRPr>
          </a:p>
        </p:txBody>
      </p:sp>
      <p:sp>
        <p:nvSpPr>
          <p:cNvPr id="9" name="Rectangle 4"/>
          <p:cNvSpPr/>
          <p:nvPr/>
        </p:nvSpPr>
        <p:spPr>
          <a:xfrm>
            <a:off x="1109414" y="5193591"/>
            <a:ext cx="1888802" cy="313350"/>
          </a:xfrm>
          <a:prstGeom prst="rect">
            <a:avLst/>
          </a:prstGeom>
          <a:solidFill>
            <a:srgbClr val="F5FED6"/>
          </a:solidFill>
          <a:effectLst>
            <a:outerShdw blurRad="63500" sx="102000" sy="102000" algn="ctr" rotWithShape="0">
              <a:prstClr val="black">
                <a:alpha val="40000"/>
              </a:prstClr>
            </a:outerShdw>
          </a:effectLst>
        </p:spPr>
        <p:txBody>
          <a:bodyPr wrap="square" lIns="72000" tIns="0" rIns="72000" bIns="36000">
            <a:spAutoFit/>
          </a:bodyPr>
          <a:lstStyle/>
          <a:p>
            <a:pPr marL="441325" lvl="0" indent="-384175" algn="ctr" fontAlgn="auto">
              <a:spcBef>
                <a:spcPct val="20000"/>
              </a:spcBef>
              <a:spcAft>
                <a:spcPts val="0"/>
              </a:spcAft>
              <a:buClr>
                <a:srgbClr val="FF0066"/>
              </a:buClr>
            </a:pPr>
            <a:r>
              <a:rPr lang="en-US" altLang="zh-CN" dirty="0">
                <a:solidFill>
                  <a:prstClr val="black"/>
                </a:solidFill>
                <a:latin typeface="微软雅黑" panose="020B0503020204020204" charset="-122"/>
                <a:ea typeface="微软雅黑" panose="020B0503020204020204" charset="-122"/>
                <a:cs typeface="Verdana" panose="020B0604030504040204" pitchFamily="34" charset="0"/>
              </a:rPr>
              <a:t>Program </a:t>
            </a:r>
            <a:endParaRPr lang="en-US" altLang="zh-CN" dirty="0">
              <a:solidFill>
                <a:prstClr val="black"/>
              </a:solidFill>
              <a:latin typeface="微软雅黑" panose="020B0503020204020204" charset="-122"/>
              <a:ea typeface="微软雅黑" panose="020B0503020204020204" charset="-122"/>
              <a:cs typeface="Verdana" panose="020B0604030504040204" pitchFamily="34" charset="0"/>
            </a:endParaRPr>
          </a:p>
        </p:txBody>
      </p:sp>
      <p:sp>
        <p:nvSpPr>
          <p:cNvPr id="10" name="Rectangle 4"/>
          <p:cNvSpPr/>
          <p:nvPr/>
        </p:nvSpPr>
        <p:spPr>
          <a:xfrm>
            <a:off x="6796428" y="5240737"/>
            <a:ext cx="1888802" cy="313350"/>
          </a:xfrm>
          <a:prstGeom prst="rect">
            <a:avLst/>
          </a:prstGeom>
          <a:solidFill>
            <a:srgbClr val="F5FED6"/>
          </a:solidFill>
          <a:effectLst>
            <a:outerShdw blurRad="63500" sx="102000" sy="102000" algn="ctr" rotWithShape="0">
              <a:prstClr val="black">
                <a:alpha val="40000"/>
              </a:prstClr>
            </a:outerShdw>
          </a:effectLst>
        </p:spPr>
        <p:txBody>
          <a:bodyPr wrap="square" lIns="72000" tIns="0" rIns="72000" bIns="36000">
            <a:spAutoFit/>
          </a:bodyPr>
          <a:lstStyle/>
          <a:p>
            <a:pPr marL="441325" lvl="0" indent="-384175" algn="ctr" fontAlgn="auto">
              <a:spcBef>
                <a:spcPct val="20000"/>
              </a:spcBef>
              <a:spcAft>
                <a:spcPts val="0"/>
              </a:spcAft>
              <a:buClr>
                <a:srgbClr val="FF0066"/>
              </a:buClr>
            </a:pPr>
            <a:r>
              <a:rPr lang="en-US" altLang="zh-CN" dirty="0">
                <a:solidFill>
                  <a:prstClr val="black"/>
                </a:solidFill>
                <a:latin typeface="微软雅黑" panose="020B0503020204020204" charset="-122"/>
                <a:ea typeface="微软雅黑" panose="020B0503020204020204" charset="-122"/>
                <a:cs typeface="Verdana" panose="020B0604030504040204" pitchFamily="34" charset="0"/>
              </a:rPr>
              <a:t>Transaction </a:t>
            </a:r>
            <a:endParaRPr lang="en-US" altLang="zh-CN" dirty="0">
              <a:solidFill>
                <a:prstClr val="black"/>
              </a:solidFill>
              <a:latin typeface="微软雅黑" panose="020B0503020204020204" charset="-122"/>
              <a:ea typeface="微软雅黑" panose="020B0503020204020204" charset="-122"/>
              <a:cs typeface="Verdana" panose="020B060403050404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5" name="Rectangle 2"/>
          <p:cNvSpPr txBox="1">
            <a:spLocks noChangeArrowheads="1"/>
          </p:cNvSpPr>
          <p:nvPr/>
        </p:nvSpPr>
        <p:spPr bwMode="auto">
          <a:xfrm>
            <a:off x="828675" y="2353444"/>
            <a:ext cx="748665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2800" b="1">
                <a:solidFill>
                  <a:schemeClr val="tx2"/>
                </a:solidFill>
                <a:latin typeface="+mj-lt"/>
                <a:ea typeface="+mj-ea"/>
                <a:cs typeface="+mj-cs"/>
              </a:defRPr>
            </a:lvl1pPr>
            <a:lvl2pPr algn="l" rtl="0" eaLnBrk="0" fontAlgn="base" hangingPunct="0">
              <a:spcBef>
                <a:spcPct val="0"/>
              </a:spcBef>
              <a:spcAft>
                <a:spcPct val="0"/>
              </a:spcAft>
              <a:defRPr sz="2800" b="1">
                <a:solidFill>
                  <a:schemeClr val="tx2"/>
                </a:solidFill>
                <a:latin typeface="Comic Sans MS" panose="030F0702030302020204" pitchFamily="66" charset="0"/>
              </a:defRPr>
            </a:lvl2pPr>
            <a:lvl3pPr algn="l" rtl="0" eaLnBrk="0" fontAlgn="base" hangingPunct="0">
              <a:spcBef>
                <a:spcPct val="0"/>
              </a:spcBef>
              <a:spcAft>
                <a:spcPct val="0"/>
              </a:spcAft>
              <a:defRPr sz="2800" b="1">
                <a:solidFill>
                  <a:schemeClr val="tx2"/>
                </a:solidFill>
                <a:latin typeface="Comic Sans MS" panose="030F0702030302020204" pitchFamily="66" charset="0"/>
              </a:defRPr>
            </a:lvl3pPr>
            <a:lvl4pPr algn="l" rtl="0" eaLnBrk="0" fontAlgn="base" hangingPunct="0">
              <a:spcBef>
                <a:spcPct val="0"/>
              </a:spcBef>
              <a:spcAft>
                <a:spcPct val="0"/>
              </a:spcAft>
              <a:defRPr sz="2800" b="1">
                <a:solidFill>
                  <a:schemeClr val="tx2"/>
                </a:solidFill>
                <a:latin typeface="Comic Sans MS" panose="030F0702030302020204" pitchFamily="66" charset="0"/>
              </a:defRPr>
            </a:lvl4pPr>
            <a:lvl5pPr algn="l" rtl="0" eaLnBrk="0" fontAlgn="base" hangingPunct="0">
              <a:spcBef>
                <a:spcPct val="0"/>
              </a:spcBef>
              <a:spcAft>
                <a:spcPct val="0"/>
              </a:spcAft>
              <a:defRPr sz="2800" b="1">
                <a:solidFill>
                  <a:schemeClr val="tx2"/>
                </a:solidFill>
                <a:latin typeface="Comic Sans MS" panose="030F0702030302020204" pitchFamily="66" charset="0"/>
              </a:defRPr>
            </a:lvl5pPr>
            <a:lvl6pPr marL="457200" algn="l" rtl="0" eaLnBrk="0" fontAlgn="base" hangingPunct="0">
              <a:spcBef>
                <a:spcPct val="0"/>
              </a:spcBef>
              <a:spcAft>
                <a:spcPct val="0"/>
              </a:spcAft>
              <a:defRPr sz="2800" b="1">
                <a:solidFill>
                  <a:schemeClr val="tx2"/>
                </a:solidFill>
                <a:latin typeface="Comic Sans MS" panose="030F0702030302020204" pitchFamily="66" charset="0"/>
              </a:defRPr>
            </a:lvl6pPr>
            <a:lvl7pPr marL="914400" algn="l" rtl="0" eaLnBrk="0" fontAlgn="base" hangingPunct="0">
              <a:spcBef>
                <a:spcPct val="0"/>
              </a:spcBef>
              <a:spcAft>
                <a:spcPct val="0"/>
              </a:spcAft>
              <a:defRPr sz="2800" b="1">
                <a:solidFill>
                  <a:schemeClr val="tx2"/>
                </a:solidFill>
                <a:latin typeface="Comic Sans MS" panose="030F0702030302020204" pitchFamily="66" charset="0"/>
              </a:defRPr>
            </a:lvl7pPr>
            <a:lvl8pPr marL="1371600" algn="l" rtl="0" eaLnBrk="0" fontAlgn="base" hangingPunct="0">
              <a:spcBef>
                <a:spcPct val="0"/>
              </a:spcBef>
              <a:spcAft>
                <a:spcPct val="0"/>
              </a:spcAft>
              <a:defRPr sz="2800" b="1">
                <a:solidFill>
                  <a:schemeClr val="tx2"/>
                </a:solidFill>
                <a:latin typeface="Comic Sans MS" panose="030F0702030302020204" pitchFamily="66" charset="0"/>
              </a:defRPr>
            </a:lvl8pPr>
            <a:lvl9pPr marL="1828800" algn="l" rtl="0" eaLnBrk="0" fontAlgn="base" hangingPunct="0">
              <a:spcBef>
                <a:spcPct val="0"/>
              </a:spcBef>
              <a:spcAft>
                <a:spcPct val="0"/>
              </a:spcAft>
              <a:defRPr sz="2800" b="1">
                <a:solidFill>
                  <a:schemeClr val="tx2"/>
                </a:solidFill>
                <a:latin typeface="Comic Sans MS" panose="030F0702030302020204" pitchFamily="66" charset="0"/>
              </a:defRPr>
            </a:lvl9pPr>
          </a:lstStyle>
          <a:p>
            <a:pPr algn="ctr"/>
            <a:r>
              <a:rPr lang="en-US" altLang="zh-CN" kern="0" dirty="0">
                <a:solidFill>
                  <a:srgbClr val="BE384B"/>
                </a:solidFill>
                <a:ea typeface="+mn-ea"/>
              </a:rPr>
              <a:t>Question: Is 2PL sufficient to guarantee serializability? </a:t>
            </a:r>
            <a:endParaRPr lang="en-US" altLang="zh-CN" kern="0" dirty="0">
              <a:solidFill>
                <a:srgbClr val="BE384B"/>
              </a:solidFill>
              <a:ea typeface="+mn-ea"/>
            </a:endParaRPr>
          </a:p>
        </p:txBody>
      </p:sp>
      <p:sp>
        <p:nvSpPr>
          <p:cNvPr id="6" name="矩形 5"/>
          <p:cNvSpPr/>
          <p:nvPr/>
        </p:nvSpPr>
        <p:spPr>
          <a:xfrm>
            <a:off x="-396552" y="228866"/>
            <a:ext cx="1728192" cy="1476506"/>
          </a:xfrm>
          <a:prstGeom prst="rect">
            <a:avLst/>
          </a:prstGeom>
          <a:solidFill>
            <a:schemeClr val="bg1"/>
          </a:solidFill>
          <a:ln w="12700">
            <a:no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5" name="Rectangle 2"/>
          <p:cNvSpPr txBox="1">
            <a:spLocks noChangeArrowheads="1"/>
          </p:cNvSpPr>
          <p:nvPr/>
        </p:nvSpPr>
        <p:spPr bwMode="auto">
          <a:xfrm>
            <a:off x="611560" y="1705372"/>
            <a:ext cx="8135813" cy="2016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2800" b="1">
                <a:solidFill>
                  <a:schemeClr val="tx2"/>
                </a:solidFill>
                <a:latin typeface="+mj-lt"/>
                <a:ea typeface="+mj-ea"/>
                <a:cs typeface="+mj-cs"/>
              </a:defRPr>
            </a:lvl1pPr>
            <a:lvl2pPr algn="l" rtl="0" eaLnBrk="0" fontAlgn="base" hangingPunct="0">
              <a:spcBef>
                <a:spcPct val="0"/>
              </a:spcBef>
              <a:spcAft>
                <a:spcPct val="0"/>
              </a:spcAft>
              <a:defRPr sz="2800" b="1">
                <a:solidFill>
                  <a:schemeClr val="tx2"/>
                </a:solidFill>
                <a:latin typeface="Comic Sans MS" panose="030F0702030302020204" pitchFamily="66" charset="0"/>
              </a:defRPr>
            </a:lvl2pPr>
            <a:lvl3pPr algn="l" rtl="0" eaLnBrk="0" fontAlgn="base" hangingPunct="0">
              <a:spcBef>
                <a:spcPct val="0"/>
              </a:spcBef>
              <a:spcAft>
                <a:spcPct val="0"/>
              </a:spcAft>
              <a:defRPr sz="2800" b="1">
                <a:solidFill>
                  <a:schemeClr val="tx2"/>
                </a:solidFill>
                <a:latin typeface="Comic Sans MS" panose="030F0702030302020204" pitchFamily="66" charset="0"/>
              </a:defRPr>
            </a:lvl3pPr>
            <a:lvl4pPr algn="l" rtl="0" eaLnBrk="0" fontAlgn="base" hangingPunct="0">
              <a:spcBef>
                <a:spcPct val="0"/>
              </a:spcBef>
              <a:spcAft>
                <a:spcPct val="0"/>
              </a:spcAft>
              <a:defRPr sz="2800" b="1">
                <a:solidFill>
                  <a:schemeClr val="tx2"/>
                </a:solidFill>
                <a:latin typeface="Comic Sans MS" panose="030F0702030302020204" pitchFamily="66" charset="0"/>
              </a:defRPr>
            </a:lvl4pPr>
            <a:lvl5pPr algn="l" rtl="0" eaLnBrk="0" fontAlgn="base" hangingPunct="0">
              <a:spcBef>
                <a:spcPct val="0"/>
              </a:spcBef>
              <a:spcAft>
                <a:spcPct val="0"/>
              </a:spcAft>
              <a:defRPr sz="2800" b="1">
                <a:solidFill>
                  <a:schemeClr val="tx2"/>
                </a:solidFill>
                <a:latin typeface="Comic Sans MS" panose="030F0702030302020204" pitchFamily="66" charset="0"/>
              </a:defRPr>
            </a:lvl5pPr>
            <a:lvl6pPr marL="457200" algn="l" rtl="0" eaLnBrk="0" fontAlgn="base" hangingPunct="0">
              <a:spcBef>
                <a:spcPct val="0"/>
              </a:spcBef>
              <a:spcAft>
                <a:spcPct val="0"/>
              </a:spcAft>
              <a:defRPr sz="2800" b="1">
                <a:solidFill>
                  <a:schemeClr val="tx2"/>
                </a:solidFill>
                <a:latin typeface="Comic Sans MS" panose="030F0702030302020204" pitchFamily="66" charset="0"/>
              </a:defRPr>
            </a:lvl6pPr>
            <a:lvl7pPr marL="914400" algn="l" rtl="0" eaLnBrk="0" fontAlgn="base" hangingPunct="0">
              <a:spcBef>
                <a:spcPct val="0"/>
              </a:spcBef>
              <a:spcAft>
                <a:spcPct val="0"/>
              </a:spcAft>
              <a:defRPr sz="2800" b="1">
                <a:solidFill>
                  <a:schemeClr val="tx2"/>
                </a:solidFill>
                <a:latin typeface="Comic Sans MS" panose="030F0702030302020204" pitchFamily="66" charset="0"/>
              </a:defRPr>
            </a:lvl7pPr>
            <a:lvl8pPr marL="1371600" algn="l" rtl="0" eaLnBrk="0" fontAlgn="base" hangingPunct="0">
              <a:spcBef>
                <a:spcPct val="0"/>
              </a:spcBef>
              <a:spcAft>
                <a:spcPct val="0"/>
              </a:spcAft>
              <a:defRPr sz="2800" b="1">
                <a:solidFill>
                  <a:schemeClr val="tx2"/>
                </a:solidFill>
                <a:latin typeface="Comic Sans MS" panose="030F0702030302020204" pitchFamily="66" charset="0"/>
              </a:defRPr>
            </a:lvl8pPr>
            <a:lvl9pPr marL="1828800" algn="l" rtl="0" eaLnBrk="0" fontAlgn="base" hangingPunct="0">
              <a:spcBef>
                <a:spcPct val="0"/>
              </a:spcBef>
              <a:spcAft>
                <a:spcPct val="0"/>
              </a:spcAft>
              <a:defRPr sz="2800" b="1">
                <a:solidFill>
                  <a:schemeClr val="tx2"/>
                </a:solidFill>
                <a:latin typeface="Comic Sans MS" panose="030F0702030302020204" pitchFamily="66" charset="0"/>
              </a:defRPr>
            </a:lvl9pPr>
          </a:lstStyle>
          <a:p>
            <a:pPr algn="ctr"/>
            <a:r>
              <a:rPr lang="en-US" altLang="zh-CN" kern="0" dirty="0">
                <a:solidFill>
                  <a:srgbClr val="BE384B"/>
                </a:solidFill>
                <a:ea typeface="+mn-ea"/>
              </a:rPr>
              <a:t>Question: Is 2PL sufficient to guarantee serializability? </a:t>
            </a:r>
            <a:endParaRPr lang="en-US" altLang="zh-CN" kern="0" dirty="0">
              <a:solidFill>
                <a:srgbClr val="BE384B"/>
              </a:solidFill>
              <a:ea typeface="+mn-ea"/>
            </a:endParaRPr>
          </a:p>
          <a:p>
            <a:pPr algn="ctr"/>
            <a:r>
              <a:rPr lang="en-US" altLang="zh-CN" kern="0" dirty="0">
                <a:solidFill>
                  <a:srgbClr val="BE384B"/>
                </a:solidFill>
                <a:ea typeface="+mn-ea"/>
              </a:rPr>
              <a:t>Depends on whether the lock is properly held. </a:t>
            </a:r>
            <a:endParaRPr lang="en-US" altLang="zh-CN" kern="0" dirty="0">
              <a:solidFill>
                <a:srgbClr val="BE384B"/>
              </a:solidFill>
              <a:ea typeface="+mn-ea"/>
            </a:endParaRPr>
          </a:p>
        </p:txBody>
      </p:sp>
      <p:sp>
        <p:nvSpPr>
          <p:cNvPr id="6" name="矩形 5"/>
          <p:cNvSpPr/>
          <p:nvPr/>
        </p:nvSpPr>
        <p:spPr>
          <a:xfrm>
            <a:off x="-396552" y="228866"/>
            <a:ext cx="1728192" cy="1476506"/>
          </a:xfrm>
          <a:prstGeom prst="rect">
            <a:avLst/>
          </a:prstGeom>
          <a:solidFill>
            <a:schemeClr val="bg1"/>
          </a:solidFill>
          <a:ln w="12700">
            <a:no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Case study: the software department’s salary system</a:t>
            </a:r>
            <a:endParaRPr kumimoji="1" lang="zh-CN" altLang="en-US" dirty="0"/>
          </a:p>
        </p:txBody>
      </p:sp>
      <p:sp>
        <p:nvSpPr>
          <p:cNvPr id="3" name="内容占位符 2"/>
          <p:cNvSpPr>
            <a:spLocks noGrp="1"/>
          </p:cNvSpPr>
          <p:nvPr>
            <p:ph idx="1"/>
          </p:nvPr>
        </p:nvSpPr>
        <p:spPr>
          <a:xfrm>
            <a:off x="457200" y="1129307"/>
            <a:ext cx="8507288" cy="3572977"/>
          </a:xfrm>
        </p:spPr>
        <p:txBody>
          <a:bodyPr/>
          <a:lstStyle/>
          <a:p>
            <a:r>
              <a:rPr kumimoji="1" lang="en-US" altLang="zh-CN" dirty="0"/>
              <a:t>A system to manage the salary of the employers of the software department</a:t>
            </a:r>
            <a:endParaRPr kumimoji="1" lang="en-US" altLang="zh-CN" dirty="0"/>
          </a:p>
          <a:p>
            <a:pPr lvl="1"/>
            <a:r>
              <a:rPr kumimoji="1" lang="en-US" altLang="zh-CN" dirty="0"/>
              <a:t>Data to store: the employers </a:t>
            </a:r>
            <a:endParaRPr kumimoji="1" lang="en-US" altLang="zh-CN" dirty="0"/>
          </a:p>
          <a:p>
            <a:r>
              <a:rPr kumimoji="1" lang="en-US" altLang="zh-CN" dirty="0"/>
              <a:t>Operations </a:t>
            </a:r>
            <a:endParaRPr kumimoji="1" lang="en-US" altLang="zh-CN" dirty="0"/>
          </a:p>
          <a:p>
            <a:pPr lvl="1"/>
            <a:r>
              <a:rPr kumimoji="1" lang="en-US" altLang="zh-CN" dirty="0"/>
              <a:t>Update the salaries of </a:t>
            </a:r>
            <a:r>
              <a:rPr kumimoji="1" lang="en-US" altLang="zh-CN" b="1" dirty="0">
                <a:solidFill>
                  <a:srgbClr val="C00000"/>
                </a:solidFill>
              </a:rPr>
              <a:t>a group of people</a:t>
            </a:r>
            <a:endParaRPr kumimoji="1" lang="en-US" altLang="zh-CN" b="1" dirty="0">
              <a:solidFill>
                <a:srgbClr val="C00000"/>
              </a:solidFill>
            </a:endParaRPr>
          </a:p>
          <a:p>
            <a:pPr lvl="1"/>
            <a:r>
              <a:rPr kumimoji="1" lang="en-US" altLang="zh-CN" dirty="0"/>
              <a:t>Print the status of a group of employers satisfying a condition </a:t>
            </a:r>
            <a:endParaRPr kumimoji="1" lang="en-US" altLang="zh-CN" dirty="0"/>
          </a:p>
          <a:p>
            <a:pPr lvl="1"/>
            <a:r>
              <a:rPr kumimoji="1" lang="en-US" altLang="zh-CN" dirty="0">
                <a:solidFill>
                  <a:schemeClr val="tx1"/>
                </a:solidFill>
              </a:rPr>
              <a:t>Add new employers </a:t>
            </a:r>
            <a:endParaRPr kumimoji="1" lang="en-US" altLang="zh-CN" dirty="0">
              <a:solidFill>
                <a:schemeClr val="tx1"/>
              </a:solidFill>
            </a:endParaRPr>
          </a:p>
          <a:p>
            <a:pPr lvl="1"/>
            <a:r>
              <a:rPr kumimoji="1" lang="en-US" altLang="zh-CN" dirty="0">
                <a:solidFill>
                  <a:schemeClr val="tx1"/>
                </a:solidFill>
              </a:rPr>
              <a:t>Etc. </a:t>
            </a:r>
            <a:endParaRPr kumimoji="1" lang="en-US" altLang="zh-CN" dirty="0">
              <a:solidFill>
                <a:schemeClr val="tx1"/>
              </a:solidFill>
            </a:endParaRPr>
          </a:p>
          <a:p>
            <a:pPr lvl="1"/>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Case study: the software department’s salary system</a:t>
            </a:r>
            <a:endParaRPr kumimoji="1" lang="zh-CN" altLang="en-US" dirty="0"/>
          </a:p>
        </p:txBody>
      </p:sp>
      <p:sp>
        <p:nvSpPr>
          <p:cNvPr id="3" name="内容占位符 2"/>
          <p:cNvSpPr>
            <a:spLocks noGrp="1"/>
          </p:cNvSpPr>
          <p:nvPr>
            <p:ph idx="1"/>
          </p:nvPr>
        </p:nvSpPr>
        <p:spPr>
          <a:xfrm>
            <a:off x="457200" y="1129308"/>
            <a:ext cx="8229600" cy="4356826"/>
          </a:xfrm>
        </p:spPr>
        <p:txBody>
          <a:bodyPr/>
          <a:lstStyle/>
          <a:p>
            <a:r>
              <a:rPr kumimoji="1" lang="en-US" altLang="zh-CN" dirty="0"/>
              <a:t>Operations </a:t>
            </a:r>
            <a:endParaRPr kumimoji="1" lang="en-US" altLang="zh-CN" dirty="0"/>
          </a:p>
          <a:p>
            <a:pPr lvl="1"/>
            <a:r>
              <a:rPr kumimoji="1" lang="en-US" altLang="zh-CN" dirty="0"/>
              <a:t>Update the salaries of </a:t>
            </a:r>
            <a:r>
              <a:rPr kumimoji="1" lang="en-US" altLang="zh-CN" b="1" dirty="0">
                <a:solidFill>
                  <a:srgbClr val="C00000"/>
                </a:solidFill>
              </a:rPr>
              <a:t>a group of people</a:t>
            </a:r>
            <a:endParaRPr kumimoji="1" lang="en-US" altLang="zh-CN" b="1" dirty="0">
              <a:solidFill>
                <a:srgbClr val="C00000"/>
              </a:solidFill>
            </a:endParaRPr>
          </a:p>
          <a:p>
            <a:pPr lvl="1"/>
            <a:r>
              <a:rPr kumimoji="1" lang="en-US" altLang="zh-CN" dirty="0"/>
              <a:t>Print the status of a group of employers satisfying a condition </a:t>
            </a:r>
            <a:endParaRPr kumimoji="1" lang="en-US" altLang="zh-CN" dirty="0"/>
          </a:p>
          <a:p>
            <a:pPr lvl="1"/>
            <a:r>
              <a:rPr kumimoji="1" lang="en-US" altLang="zh-CN" dirty="0">
                <a:solidFill>
                  <a:schemeClr val="tx1"/>
                </a:solidFill>
              </a:rPr>
              <a:t>Add new employers </a:t>
            </a:r>
            <a:endParaRPr kumimoji="1" lang="en-US" altLang="zh-CN" dirty="0">
              <a:solidFill>
                <a:schemeClr val="tx1"/>
              </a:solidFill>
            </a:endParaRPr>
          </a:p>
          <a:p>
            <a:r>
              <a:rPr kumimoji="1" lang="en-US" altLang="zh-CN" dirty="0"/>
              <a:t>Detailed system implementations </a:t>
            </a:r>
            <a:endParaRPr kumimoji="1" lang="en-US" altLang="zh-CN" dirty="0"/>
          </a:p>
          <a:p>
            <a:pPr lvl="1"/>
            <a:r>
              <a:rPr kumimoji="1" lang="en-US" altLang="zh-CN" dirty="0"/>
              <a:t>For simplicity, we use a simple linked list to store all the </a:t>
            </a:r>
            <a:r>
              <a:rPr kumimoji="1" lang="en-US" altLang="zh-CN" dirty="0" err="1"/>
              <a:t>emplyers</a:t>
            </a:r>
            <a:r>
              <a:rPr kumimoji="1" lang="en-US" altLang="zh-CN" dirty="0"/>
              <a:t> </a:t>
            </a:r>
            <a:endParaRPr kumimoji="1" lang="en-US" altLang="zh-CN" dirty="0"/>
          </a:p>
          <a:p>
            <a:pPr lvl="1"/>
            <a:r>
              <a:rPr kumimoji="1" lang="en-US" altLang="zh-CN" dirty="0"/>
              <a:t>The list is stored in-memory </a:t>
            </a:r>
            <a:endParaRPr kumimoji="1" lang="en-US" altLang="zh-CN" dirty="0"/>
          </a:p>
          <a:p>
            <a:pPr lvl="2"/>
            <a:r>
              <a:rPr kumimoji="1" lang="en-US" altLang="zh-CN" dirty="0"/>
              <a:t>Fault tolerance can be made with logging </a:t>
            </a:r>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Review: widely used transaction (TX)s </a:t>
            </a:r>
            <a:endParaRPr kumimoji="1" lang="zh-CN" altLang="en-US" b="0" dirty="0"/>
          </a:p>
        </p:txBody>
      </p:sp>
      <p:grpSp>
        <p:nvGrpSpPr>
          <p:cNvPr id="31" name="组合 30"/>
          <p:cNvGrpSpPr/>
          <p:nvPr/>
        </p:nvGrpSpPr>
        <p:grpSpPr>
          <a:xfrm>
            <a:off x="5818303" y="4272758"/>
            <a:ext cx="3038209" cy="1240753"/>
            <a:chOff x="5004048" y="4297660"/>
            <a:chExt cx="3038209" cy="1240753"/>
          </a:xfrm>
        </p:grpSpPr>
        <p:grpSp>
          <p:nvGrpSpPr>
            <p:cNvPr id="12" name="组合 11"/>
            <p:cNvGrpSpPr/>
            <p:nvPr/>
          </p:nvGrpSpPr>
          <p:grpSpPr>
            <a:xfrm>
              <a:off x="5004048" y="4297660"/>
              <a:ext cx="905319" cy="801616"/>
              <a:chOff x="5914584" y="4712265"/>
              <a:chExt cx="905319" cy="801616"/>
            </a:xfrm>
          </p:grpSpPr>
          <p:grpSp>
            <p:nvGrpSpPr>
              <p:cNvPr id="11" name="组合 10"/>
              <p:cNvGrpSpPr/>
              <p:nvPr/>
            </p:nvGrpSpPr>
            <p:grpSpPr>
              <a:xfrm>
                <a:off x="5914584" y="4712265"/>
                <a:ext cx="901209" cy="801616"/>
                <a:chOff x="5914584" y="4712265"/>
                <a:chExt cx="901209" cy="801616"/>
              </a:xfrm>
            </p:grpSpPr>
            <p:sp>
              <p:nvSpPr>
                <p:cNvPr id="6" name="矩形 5"/>
                <p:cNvSpPr/>
                <p:nvPr/>
              </p:nvSpPr>
              <p:spPr>
                <a:xfrm>
                  <a:off x="6060281" y="4888681"/>
                  <a:ext cx="609817" cy="62520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p:nvSpPr>
              <p:spPr>
                <a:xfrm>
                  <a:off x="5914584" y="4712265"/>
                  <a:ext cx="901209" cy="276999"/>
                </a:xfrm>
                <a:prstGeom prst="rect">
                  <a:avLst/>
                </a:prstGeom>
                <a:solidFill>
                  <a:schemeClr val="bg1"/>
                </a:solidFill>
              </p:spPr>
              <p:txBody>
                <a:bodyPr wrap="none">
                  <a:spAutoFit/>
                </a:bodyPr>
                <a:lstStyle/>
                <a:p>
                  <a:r>
                    <a:rPr kumimoji="1" lang="en-US" altLang="zh-CN" sz="1200">
                      <a:solidFill>
                        <a:srgbClr val="000000"/>
                      </a:solidFill>
                    </a:rPr>
                    <a:t>File server</a:t>
                  </a:r>
                  <a:endParaRPr lang="zh-CN" altLang="en-US" sz="1200"/>
                </a:p>
              </p:txBody>
            </p:sp>
          </p:grpSp>
          <p:grpSp>
            <p:nvGrpSpPr>
              <p:cNvPr id="10" name="组合 9"/>
              <p:cNvGrpSpPr/>
              <p:nvPr/>
            </p:nvGrpSpPr>
            <p:grpSpPr>
              <a:xfrm>
                <a:off x="5914584" y="4989264"/>
                <a:ext cx="905319" cy="494965"/>
                <a:chOff x="4881156" y="4586631"/>
                <a:chExt cx="905319" cy="494965"/>
              </a:xfrm>
            </p:grpSpPr>
            <p:sp>
              <p:nvSpPr>
                <p:cNvPr id="7" name="一个圆顶角并剪去另一个顶角的矩形 6"/>
                <p:cNvSpPr/>
                <p:nvPr/>
              </p:nvSpPr>
              <p:spPr>
                <a:xfrm>
                  <a:off x="5087522" y="4586631"/>
                  <a:ext cx="492589" cy="461665"/>
                </a:xfrm>
                <a:prstGeom prst="snip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p:nvSpPr>
              <p:spPr>
                <a:xfrm>
                  <a:off x="4881156" y="4619931"/>
                  <a:ext cx="905319" cy="461665"/>
                </a:xfrm>
                <a:prstGeom prst="rect">
                  <a:avLst/>
                </a:prstGeom>
                <a:noFill/>
              </p:spPr>
              <p:txBody>
                <a:bodyPr wrap="square">
                  <a:spAutoFit/>
                </a:bodyPr>
                <a:lstStyle/>
                <a:p>
                  <a:pPr algn="ctr"/>
                  <a:r>
                    <a:rPr kumimoji="1" lang="en-US" altLang="zh-CN" sz="1200" b="1"/>
                    <a:t>File:</a:t>
                  </a:r>
                  <a:endParaRPr kumimoji="1" lang="en-US" altLang="zh-CN" sz="1200" b="1"/>
                </a:p>
                <a:p>
                  <a:pPr algn="ctr"/>
                  <a:r>
                    <a:rPr kumimoji="1" lang="en-US" altLang="zh-CN" sz="1200"/>
                    <a:t>image</a:t>
                  </a:r>
                  <a:endParaRPr kumimoji="1" lang="zh-CN" altLang="en-US" sz="1200"/>
                </a:p>
              </p:txBody>
            </p:sp>
          </p:grpSp>
        </p:grpSp>
        <p:grpSp>
          <p:nvGrpSpPr>
            <p:cNvPr id="13" name="组合 12"/>
            <p:cNvGrpSpPr/>
            <p:nvPr/>
          </p:nvGrpSpPr>
          <p:grpSpPr>
            <a:xfrm>
              <a:off x="5835606" y="4297660"/>
              <a:ext cx="905319" cy="801616"/>
              <a:chOff x="5914584" y="4712265"/>
              <a:chExt cx="905319" cy="801616"/>
            </a:xfrm>
          </p:grpSpPr>
          <p:grpSp>
            <p:nvGrpSpPr>
              <p:cNvPr id="14" name="组合 13"/>
              <p:cNvGrpSpPr/>
              <p:nvPr/>
            </p:nvGrpSpPr>
            <p:grpSpPr>
              <a:xfrm>
                <a:off x="5914584" y="4712265"/>
                <a:ext cx="901209" cy="801616"/>
                <a:chOff x="5914584" y="4712265"/>
                <a:chExt cx="901209" cy="801616"/>
              </a:xfrm>
            </p:grpSpPr>
            <p:sp>
              <p:nvSpPr>
                <p:cNvPr id="18" name="矩形 17"/>
                <p:cNvSpPr/>
                <p:nvPr/>
              </p:nvSpPr>
              <p:spPr>
                <a:xfrm>
                  <a:off x="6060281" y="4888681"/>
                  <a:ext cx="609817" cy="62520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矩形 18"/>
                <p:cNvSpPr/>
                <p:nvPr/>
              </p:nvSpPr>
              <p:spPr>
                <a:xfrm>
                  <a:off x="5914584" y="4712265"/>
                  <a:ext cx="901209" cy="276999"/>
                </a:xfrm>
                <a:prstGeom prst="rect">
                  <a:avLst/>
                </a:prstGeom>
                <a:solidFill>
                  <a:schemeClr val="bg1"/>
                </a:solidFill>
              </p:spPr>
              <p:txBody>
                <a:bodyPr wrap="none">
                  <a:spAutoFit/>
                </a:bodyPr>
                <a:lstStyle/>
                <a:p>
                  <a:r>
                    <a:rPr kumimoji="1" lang="en-US" altLang="zh-CN" sz="1200">
                      <a:solidFill>
                        <a:srgbClr val="000000"/>
                      </a:solidFill>
                    </a:rPr>
                    <a:t>File server</a:t>
                  </a:r>
                  <a:endParaRPr lang="zh-CN" altLang="en-US" sz="1200"/>
                </a:p>
              </p:txBody>
            </p:sp>
          </p:grpSp>
          <p:grpSp>
            <p:nvGrpSpPr>
              <p:cNvPr id="15" name="组合 14"/>
              <p:cNvGrpSpPr/>
              <p:nvPr/>
            </p:nvGrpSpPr>
            <p:grpSpPr>
              <a:xfrm>
                <a:off x="5914584" y="4989264"/>
                <a:ext cx="905319" cy="494965"/>
                <a:chOff x="4881156" y="4586631"/>
                <a:chExt cx="905319" cy="494965"/>
              </a:xfrm>
            </p:grpSpPr>
            <p:sp>
              <p:nvSpPr>
                <p:cNvPr id="16" name="一个圆顶角并剪去另一个顶角的矩形 15"/>
                <p:cNvSpPr/>
                <p:nvPr/>
              </p:nvSpPr>
              <p:spPr>
                <a:xfrm>
                  <a:off x="5087522" y="4586631"/>
                  <a:ext cx="492589" cy="461665"/>
                </a:xfrm>
                <a:prstGeom prst="snip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p:nvSpPr>
              <p:spPr>
                <a:xfrm>
                  <a:off x="4881156" y="4619931"/>
                  <a:ext cx="905319" cy="461665"/>
                </a:xfrm>
                <a:prstGeom prst="rect">
                  <a:avLst/>
                </a:prstGeom>
                <a:noFill/>
              </p:spPr>
              <p:txBody>
                <a:bodyPr wrap="square">
                  <a:spAutoFit/>
                </a:bodyPr>
                <a:lstStyle/>
                <a:p>
                  <a:pPr algn="ctr"/>
                  <a:r>
                    <a:rPr kumimoji="1" lang="en-US" altLang="zh-CN" sz="1200" b="1"/>
                    <a:t>File:</a:t>
                  </a:r>
                  <a:endParaRPr kumimoji="1" lang="en-US" altLang="zh-CN" sz="1200" b="1"/>
                </a:p>
                <a:p>
                  <a:pPr algn="ctr"/>
                  <a:r>
                    <a:rPr kumimoji="1" lang="en-US" altLang="zh-CN" sz="1200"/>
                    <a:t>image</a:t>
                  </a:r>
                  <a:endParaRPr kumimoji="1" lang="zh-CN" altLang="en-US" sz="1200"/>
                </a:p>
              </p:txBody>
            </p:sp>
          </p:grpSp>
        </p:grpSp>
        <p:grpSp>
          <p:nvGrpSpPr>
            <p:cNvPr id="20" name="组合 19"/>
            <p:cNvGrpSpPr/>
            <p:nvPr/>
          </p:nvGrpSpPr>
          <p:grpSpPr>
            <a:xfrm>
              <a:off x="7136938" y="4297660"/>
              <a:ext cx="905319" cy="801616"/>
              <a:chOff x="5914584" y="4712265"/>
              <a:chExt cx="905319" cy="801616"/>
            </a:xfrm>
          </p:grpSpPr>
          <p:grpSp>
            <p:nvGrpSpPr>
              <p:cNvPr id="21" name="组合 20"/>
              <p:cNvGrpSpPr/>
              <p:nvPr/>
            </p:nvGrpSpPr>
            <p:grpSpPr>
              <a:xfrm>
                <a:off x="5914584" y="4712265"/>
                <a:ext cx="901209" cy="801616"/>
                <a:chOff x="5914584" y="4712265"/>
                <a:chExt cx="901209" cy="801616"/>
              </a:xfrm>
            </p:grpSpPr>
            <p:sp>
              <p:nvSpPr>
                <p:cNvPr id="25" name="矩形 24"/>
                <p:cNvSpPr/>
                <p:nvPr/>
              </p:nvSpPr>
              <p:spPr>
                <a:xfrm>
                  <a:off x="6060281" y="4888681"/>
                  <a:ext cx="609817" cy="62520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矩形 25"/>
                <p:cNvSpPr/>
                <p:nvPr/>
              </p:nvSpPr>
              <p:spPr>
                <a:xfrm>
                  <a:off x="5914584" y="4712265"/>
                  <a:ext cx="901209" cy="276999"/>
                </a:xfrm>
                <a:prstGeom prst="rect">
                  <a:avLst/>
                </a:prstGeom>
                <a:solidFill>
                  <a:schemeClr val="bg1"/>
                </a:solidFill>
              </p:spPr>
              <p:txBody>
                <a:bodyPr wrap="none">
                  <a:spAutoFit/>
                </a:bodyPr>
                <a:lstStyle/>
                <a:p>
                  <a:r>
                    <a:rPr kumimoji="1" lang="en-US" altLang="zh-CN" sz="1200">
                      <a:solidFill>
                        <a:srgbClr val="000000"/>
                      </a:solidFill>
                    </a:rPr>
                    <a:t>File server</a:t>
                  </a:r>
                  <a:endParaRPr lang="zh-CN" altLang="en-US" sz="1200"/>
                </a:p>
              </p:txBody>
            </p:sp>
          </p:grpSp>
          <p:grpSp>
            <p:nvGrpSpPr>
              <p:cNvPr id="22" name="组合 21"/>
              <p:cNvGrpSpPr/>
              <p:nvPr/>
            </p:nvGrpSpPr>
            <p:grpSpPr>
              <a:xfrm>
                <a:off x="5914584" y="4989264"/>
                <a:ext cx="905319" cy="494965"/>
                <a:chOff x="4881156" y="4586631"/>
                <a:chExt cx="905319" cy="494965"/>
              </a:xfrm>
            </p:grpSpPr>
            <p:sp>
              <p:nvSpPr>
                <p:cNvPr id="23" name="一个圆顶角并剪去另一个顶角的矩形 22"/>
                <p:cNvSpPr/>
                <p:nvPr/>
              </p:nvSpPr>
              <p:spPr>
                <a:xfrm>
                  <a:off x="5087522" y="4586631"/>
                  <a:ext cx="492589" cy="461665"/>
                </a:xfrm>
                <a:prstGeom prst="snip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p:cNvSpPr/>
                <p:nvPr/>
              </p:nvSpPr>
              <p:spPr>
                <a:xfrm>
                  <a:off x="4881156" y="4619931"/>
                  <a:ext cx="905319" cy="461665"/>
                </a:xfrm>
                <a:prstGeom prst="rect">
                  <a:avLst/>
                </a:prstGeom>
                <a:noFill/>
              </p:spPr>
              <p:txBody>
                <a:bodyPr wrap="square">
                  <a:spAutoFit/>
                </a:bodyPr>
                <a:lstStyle/>
                <a:p>
                  <a:pPr algn="ctr"/>
                  <a:r>
                    <a:rPr kumimoji="1" lang="en-US" altLang="zh-CN" sz="1200" b="1"/>
                    <a:t>File:</a:t>
                  </a:r>
                  <a:endParaRPr kumimoji="1" lang="en-US" altLang="zh-CN" sz="1200" b="1"/>
                </a:p>
                <a:p>
                  <a:pPr algn="ctr"/>
                  <a:r>
                    <a:rPr kumimoji="1" lang="en-US" altLang="zh-CN" sz="1200"/>
                    <a:t>image</a:t>
                  </a:r>
                  <a:endParaRPr kumimoji="1" lang="zh-CN" altLang="en-US" sz="1200"/>
                </a:p>
              </p:txBody>
            </p:sp>
          </p:grpSp>
        </p:grpSp>
        <p:sp>
          <p:nvSpPr>
            <p:cNvPr id="27" name="矩形 26"/>
            <p:cNvSpPr/>
            <p:nvPr/>
          </p:nvSpPr>
          <p:spPr>
            <a:xfrm>
              <a:off x="6680258" y="4546994"/>
              <a:ext cx="492443" cy="461665"/>
            </a:xfrm>
            <a:prstGeom prst="rect">
              <a:avLst/>
            </a:prstGeom>
            <a:noFill/>
          </p:spPr>
          <p:txBody>
            <a:bodyPr wrap="none">
              <a:spAutoFit/>
            </a:bodyPr>
            <a:lstStyle/>
            <a:p>
              <a:r>
                <a:rPr kumimoji="1" lang="en-US" altLang="zh-CN" sz="2400">
                  <a:solidFill>
                    <a:srgbClr val="000000"/>
                  </a:solidFill>
                </a:rPr>
                <a:t>…</a:t>
              </a:r>
              <a:endParaRPr lang="zh-CN" altLang="en-US" sz="2400"/>
            </a:p>
          </p:txBody>
        </p:sp>
        <p:cxnSp>
          <p:nvCxnSpPr>
            <p:cNvPr id="29" name="直线连接符 28"/>
            <p:cNvCxnSpPr/>
            <p:nvPr/>
          </p:nvCxnSpPr>
          <p:spPr>
            <a:xfrm>
              <a:off x="5090360" y="5161756"/>
              <a:ext cx="288840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5495307" y="5199859"/>
              <a:ext cx="2191626" cy="338554"/>
            </a:xfrm>
            <a:prstGeom prst="rect">
              <a:avLst/>
            </a:prstGeom>
            <a:noFill/>
          </p:spPr>
          <p:txBody>
            <a:bodyPr wrap="none">
              <a:spAutoFit/>
            </a:bodyPr>
            <a:lstStyle/>
            <a:p>
              <a:r>
                <a:rPr kumimoji="1" lang="en-US" altLang="zh-CN" sz="1600">
                  <a:solidFill>
                    <a:srgbClr val="000000"/>
                  </a:solidFill>
                </a:rPr>
                <a:t>Distributed file system</a:t>
              </a:r>
              <a:endParaRPr lang="zh-CN" altLang="en-US" sz="1600"/>
            </a:p>
          </p:txBody>
        </p:sp>
      </p:grpSp>
      <p:grpSp>
        <p:nvGrpSpPr>
          <p:cNvPr id="49" name="组合 48"/>
          <p:cNvGrpSpPr/>
          <p:nvPr/>
        </p:nvGrpSpPr>
        <p:grpSpPr>
          <a:xfrm>
            <a:off x="5758122" y="2568458"/>
            <a:ext cx="3098390" cy="1384372"/>
            <a:chOff x="5645427" y="2766408"/>
            <a:chExt cx="3098390" cy="1384372"/>
          </a:xfrm>
        </p:grpSpPr>
        <p:grpSp>
          <p:nvGrpSpPr>
            <p:cNvPr id="33" name="组合 32"/>
            <p:cNvGrpSpPr/>
            <p:nvPr/>
          </p:nvGrpSpPr>
          <p:grpSpPr>
            <a:xfrm>
              <a:off x="5645427" y="2766408"/>
              <a:ext cx="1309974" cy="899967"/>
              <a:chOff x="6831174" y="4263832"/>
              <a:chExt cx="1309974" cy="899967"/>
            </a:xfrm>
          </p:grpSpPr>
          <p:sp>
            <p:nvSpPr>
              <p:cNvPr id="34" name="矩形 33"/>
              <p:cNvSpPr/>
              <p:nvPr/>
            </p:nvSpPr>
            <p:spPr>
              <a:xfrm>
                <a:off x="6848261" y="4495975"/>
                <a:ext cx="1212919" cy="667824"/>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矩形 34"/>
              <p:cNvSpPr/>
              <p:nvPr/>
            </p:nvSpPr>
            <p:spPr>
              <a:xfrm>
                <a:off x="6831174" y="4263832"/>
                <a:ext cx="1309974" cy="276999"/>
              </a:xfrm>
              <a:prstGeom prst="rect">
                <a:avLst/>
              </a:prstGeom>
              <a:solidFill>
                <a:schemeClr val="bg1"/>
              </a:solidFill>
            </p:spPr>
            <p:txBody>
              <a:bodyPr wrap="none">
                <a:spAutoFit/>
              </a:bodyPr>
              <a:lstStyle/>
              <a:p>
                <a:r>
                  <a:rPr kumimoji="1" lang="en-US" altLang="zh-CN" sz="1200">
                    <a:solidFill>
                      <a:srgbClr val="000000"/>
                    </a:solidFill>
                  </a:rPr>
                  <a:t>Database server</a:t>
                </a:r>
                <a:endParaRPr lang="zh-CN" altLang="en-US" sz="1200"/>
              </a:p>
            </p:txBody>
          </p:sp>
          <p:grpSp>
            <p:nvGrpSpPr>
              <p:cNvPr id="36" name="组合 35"/>
              <p:cNvGrpSpPr/>
              <p:nvPr/>
            </p:nvGrpSpPr>
            <p:grpSpPr>
              <a:xfrm>
                <a:off x="6951983" y="4538944"/>
                <a:ext cx="1080001" cy="584154"/>
                <a:chOff x="6642225" y="3964214"/>
                <a:chExt cx="816191" cy="584154"/>
              </a:xfrm>
            </p:grpSpPr>
            <p:sp>
              <p:nvSpPr>
                <p:cNvPr id="37" name="磁盘 36"/>
                <p:cNvSpPr/>
                <p:nvPr/>
              </p:nvSpPr>
              <p:spPr>
                <a:xfrm>
                  <a:off x="6642225" y="3964214"/>
                  <a:ext cx="816191" cy="584154"/>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200">
                    <a:solidFill>
                      <a:schemeClr val="tx1"/>
                    </a:solidFill>
                  </a:endParaRPr>
                </a:p>
              </p:txBody>
            </p:sp>
            <p:sp>
              <p:nvSpPr>
                <p:cNvPr id="38" name="矩形 37"/>
                <p:cNvSpPr/>
                <p:nvPr/>
              </p:nvSpPr>
              <p:spPr>
                <a:xfrm>
                  <a:off x="6679366" y="4033238"/>
                  <a:ext cx="733109" cy="461665"/>
                </a:xfrm>
                <a:prstGeom prst="rect">
                  <a:avLst/>
                </a:prstGeom>
                <a:solidFill>
                  <a:schemeClr val="bg1"/>
                </a:solidFill>
              </p:spPr>
              <p:txBody>
                <a:bodyPr wrap="square">
                  <a:spAutoFit/>
                </a:bodyPr>
                <a:lstStyle/>
                <a:p>
                  <a:pPr algn="ctr"/>
                  <a:r>
                    <a:rPr kumimoji="1" lang="en-US" altLang="zh-CN" sz="1200" b="1"/>
                    <a:t>Database</a:t>
                  </a:r>
                  <a:endParaRPr kumimoji="1" lang="en-US" altLang="zh-CN" sz="1200" b="1"/>
                </a:p>
                <a:p>
                  <a:pPr algn="ctr"/>
                  <a:r>
                    <a:rPr kumimoji="1" lang="en-US" altLang="zh-CN" sz="1200"/>
                    <a:t>user, price</a:t>
                  </a:r>
                  <a:endParaRPr kumimoji="1" lang="zh-CN" altLang="en-US" sz="1200"/>
                </a:p>
              </p:txBody>
            </p:sp>
          </p:grpSp>
        </p:grpSp>
        <p:grpSp>
          <p:nvGrpSpPr>
            <p:cNvPr id="39" name="组合 38"/>
            <p:cNvGrpSpPr/>
            <p:nvPr/>
          </p:nvGrpSpPr>
          <p:grpSpPr>
            <a:xfrm>
              <a:off x="7433843" y="2770148"/>
              <a:ext cx="1309974" cy="899967"/>
              <a:chOff x="6831174" y="4263832"/>
              <a:chExt cx="1309974" cy="899967"/>
            </a:xfrm>
          </p:grpSpPr>
          <p:sp>
            <p:nvSpPr>
              <p:cNvPr id="40" name="矩形 39"/>
              <p:cNvSpPr/>
              <p:nvPr/>
            </p:nvSpPr>
            <p:spPr>
              <a:xfrm>
                <a:off x="6848261" y="4495975"/>
                <a:ext cx="1212919" cy="667824"/>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1" name="矩形 40"/>
              <p:cNvSpPr/>
              <p:nvPr/>
            </p:nvSpPr>
            <p:spPr>
              <a:xfrm>
                <a:off x="6831174" y="4263832"/>
                <a:ext cx="1309974" cy="276999"/>
              </a:xfrm>
              <a:prstGeom prst="rect">
                <a:avLst/>
              </a:prstGeom>
              <a:solidFill>
                <a:schemeClr val="bg1"/>
              </a:solidFill>
            </p:spPr>
            <p:txBody>
              <a:bodyPr wrap="none">
                <a:spAutoFit/>
              </a:bodyPr>
              <a:lstStyle/>
              <a:p>
                <a:r>
                  <a:rPr kumimoji="1" lang="en-US" altLang="zh-CN" sz="1200">
                    <a:solidFill>
                      <a:srgbClr val="000000"/>
                    </a:solidFill>
                  </a:rPr>
                  <a:t>Database server</a:t>
                </a:r>
                <a:endParaRPr lang="zh-CN" altLang="en-US" sz="1200"/>
              </a:p>
            </p:txBody>
          </p:sp>
          <p:grpSp>
            <p:nvGrpSpPr>
              <p:cNvPr id="42" name="组合 41"/>
              <p:cNvGrpSpPr/>
              <p:nvPr/>
            </p:nvGrpSpPr>
            <p:grpSpPr>
              <a:xfrm>
                <a:off x="6951983" y="4538944"/>
                <a:ext cx="1080001" cy="584154"/>
                <a:chOff x="6642225" y="3964214"/>
                <a:chExt cx="816191" cy="584154"/>
              </a:xfrm>
            </p:grpSpPr>
            <p:sp>
              <p:nvSpPr>
                <p:cNvPr id="43" name="磁盘 42"/>
                <p:cNvSpPr/>
                <p:nvPr/>
              </p:nvSpPr>
              <p:spPr>
                <a:xfrm>
                  <a:off x="6642225" y="3964214"/>
                  <a:ext cx="816191" cy="584154"/>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200">
                    <a:solidFill>
                      <a:schemeClr val="tx1"/>
                    </a:solidFill>
                  </a:endParaRPr>
                </a:p>
              </p:txBody>
            </p:sp>
            <p:sp>
              <p:nvSpPr>
                <p:cNvPr id="44" name="矩形 43"/>
                <p:cNvSpPr/>
                <p:nvPr/>
              </p:nvSpPr>
              <p:spPr>
                <a:xfrm>
                  <a:off x="6679366" y="4033238"/>
                  <a:ext cx="733109" cy="461665"/>
                </a:xfrm>
                <a:prstGeom prst="rect">
                  <a:avLst/>
                </a:prstGeom>
                <a:solidFill>
                  <a:schemeClr val="bg1"/>
                </a:solidFill>
              </p:spPr>
              <p:txBody>
                <a:bodyPr wrap="square">
                  <a:spAutoFit/>
                </a:bodyPr>
                <a:lstStyle/>
                <a:p>
                  <a:pPr algn="ctr"/>
                  <a:r>
                    <a:rPr kumimoji="1" lang="en-US" altLang="zh-CN" sz="1200" b="1"/>
                    <a:t>Database</a:t>
                  </a:r>
                  <a:endParaRPr kumimoji="1" lang="en-US" altLang="zh-CN" sz="1200" b="1"/>
                </a:p>
                <a:p>
                  <a:pPr algn="ctr"/>
                  <a:r>
                    <a:rPr kumimoji="1" lang="en-US" altLang="zh-CN" sz="1200"/>
                    <a:t>user, price</a:t>
                  </a:r>
                  <a:endParaRPr kumimoji="1" lang="zh-CN" altLang="en-US" sz="1200"/>
                </a:p>
              </p:txBody>
            </p:sp>
          </p:grpSp>
        </p:grpSp>
        <p:cxnSp>
          <p:nvCxnSpPr>
            <p:cNvPr id="45" name="直线连接符 44"/>
            <p:cNvCxnSpPr/>
            <p:nvPr/>
          </p:nvCxnSpPr>
          <p:spPr>
            <a:xfrm>
              <a:off x="5645427" y="3793604"/>
              <a:ext cx="308130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6897697" y="3066734"/>
              <a:ext cx="492443" cy="461665"/>
            </a:xfrm>
            <a:prstGeom prst="rect">
              <a:avLst/>
            </a:prstGeom>
            <a:noFill/>
          </p:spPr>
          <p:txBody>
            <a:bodyPr wrap="none">
              <a:spAutoFit/>
            </a:bodyPr>
            <a:lstStyle/>
            <a:p>
              <a:r>
                <a:rPr kumimoji="1" lang="en-US" altLang="zh-CN" sz="2400">
                  <a:solidFill>
                    <a:srgbClr val="000000"/>
                  </a:solidFill>
                </a:rPr>
                <a:t>…</a:t>
              </a:r>
              <a:endParaRPr lang="zh-CN" altLang="en-US" sz="2400"/>
            </a:p>
          </p:txBody>
        </p:sp>
        <p:sp>
          <p:nvSpPr>
            <p:cNvPr id="48" name="矩形 47"/>
            <p:cNvSpPr/>
            <p:nvPr/>
          </p:nvSpPr>
          <p:spPr>
            <a:xfrm>
              <a:off x="6151448" y="3812226"/>
              <a:ext cx="2064989" cy="338554"/>
            </a:xfrm>
            <a:prstGeom prst="rect">
              <a:avLst/>
            </a:prstGeom>
            <a:noFill/>
          </p:spPr>
          <p:txBody>
            <a:bodyPr wrap="none">
              <a:spAutoFit/>
            </a:bodyPr>
            <a:lstStyle/>
            <a:p>
              <a:r>
                <a:rPr kumimoji="1" lang="en-US" altLang="zh-CN" sz="1600">
                  <a:solidFill>
                    <a:srgbClr val="000000"/>
                  </a:solidFill>
                </a:rPr>
                <a:t>Distributed database</a:t>
              </a:r>
              <a:endParaRPr lang="zh-CN" altLang="en-US" sz="1600"/>
            </a:p>
          </p:txBody>
        </p:sp>
      </p:grpSp>
      <p:grpSp>
        <p:nvGrpSpPr>
          <p:cNvPr id="67" name="组合 66"/>
          <p:cNvGrpSpPr/>
          <p:nvPr/>
        </p:nvGrpSpPr>
        <p:grpSpPr>
          <a:xfrm>
            <a:off x="5383207" y="1199766"/>
            <a:ext cx="3704912" cy="1076455"/>
            <a:chOff x="5248883" y="1420516"/>
            <a:chExt cx="3704912" cy="1076455"/>
          </a:xfrm>
        </p:grpSpPr>
        <p:grpSp>
          <p:nvGrpSpPr>
            <p:cNvPr id="63" name="组合 62"/>
            <p:cNvGrpSpPr/>
            <p:nvPr/>
          </p:nvGrpSpPr>
          <p:grpSpPr>
            <a:xfrm>
              <a:off x="5248883" y="1420516"/>
              <a:ext cx="3704912" cy="608773"/>
              <a:chOff x="5248883" y="1420516"/>
              <a:chExt cx="3704912" cy="608773"/>
            </a:xfrm>
          </p:grpSpPr>
          <p:grpSp>
            <p:nvGrpSpPr>
              <p:cNvPr id="50" name="组合 49"/>
              <p:cNvGrpSpPr/>
              <p:nvPr/>
            </p:nvGrpSpPr>
            <p:grpSpPr>
              <a:xfrm>
                <a:off x="5248883" y="1424862"/>
                <a:ext cx="1215397" cy="604427"/>
                <a:chOff x="4705349" y="3308267"/>
                <a:chExt cx="1215397" cy="604427"/>
              </a:xfrm>
            </p:grpSpPr>
            <p:sp>
              <p:nvSpPr>
                <p:cNvPr id="51" name="梯形 50"/>
                <p:cNvSpPr/>
                <p:nvPr/>
              </p:nvSpPr>
              <p:spPr>
                <a:xfrm>
                  <a:off x="4857850" y="3506191"/>
                  <a:ext cx="910397" cy="406503"/>
                </a:xfrm>
                <a:prstGeom prst="trapezoid">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2" name="矩形 51"/>
                <p:cNvSpPr/>
                <p:nvPr/>
              </p:nvSpPr>
              <p:spPr>
                <a:xfrm>
                  <a:off x="4896935" y="3566708"/>
                  <a:ext cx="792204" cy="276999"/>
                </a:xfrm>
                <a:prstGeom prst="rect">
                  <a:avLst/>
                </a:prstGeom>
              </p:spPr>
              <p:txBody>
                <a:bodyPr wrap="none">
                  <a:spAutoFit/>
                </a:bodyPr>
                <a:lstStyle/>
                <a:p>
                  <a:pPr algn="ctr"/>
                  <a:r>
                    <a:rPr kumimoji="1" lang="en-US" altLang="zh-CN" sz="1200" b="1"/>
                    <a:t>Caching</a:t>
                  </a:r>
                  <a:endParaRPr kumimoji="1" lang="en-US" altLang="zh-CN" sz="1200" b="1"/>
                </a:p>
              </p:txBody>
            </p:sp>
            <p:sp>
              <p:nvSpPr>
                <p:cNvPr id="53" name="矩形 52"/>
                <p:cNvSpPr/>
                <p:nvPr/>
              </p:nvSpPr>
              <p:spPr>
                <a:xfrm>
                  <a:off x="4705349" y="3308267"/>
                  <a:ext cx="1215397" cy="276999"/>
                </a:xfrm>
                <a:prstGeom prst="rect">
                  <a:avLst/>
                </a:prstGeom>
                <a:solidFill>
                  <a:schemeClr val="bg1"/>
                </a:solidFill>
              </p:spPr>
              <p:txBody>
                <a:bodyPr wrap="none">
                  <a:spAutoFit/>
                </a:bodyPr>
                <a:lstStyle/>
                <a:p>
                  <a:r>
                    <a:rPr kumimoji="1" lang="en-US" altLang="zh-CN" sz="1200">
                      <a:solidFill>
                        <a:srgbClr val="000000"/>
                      </a:solidFill>
                    </a:rPr>
                    <a:t>Caching server</a:t>
                  </a:r>
                  <a:endParaRPr lang="zh-CN" altLang="en-US" sz="1200"/>
                </a:p>
              </p:txBody>
            </p:sp>
          </p:grpSp>
          <p:grpSp>
            <p:nvGrpSpPr>
              <p:cNvPr id="54" name="组合 53"/>
              <p:cNvGrpSpPr/>
              <p:nvPr/>
            </p:nvGrpSpPr>
            <p:grpSpPr>
              <a:xfrm>
                <a:off x="6350866" y="1424862"/>
                <a:ext cx="1215397" cy="604427"/>
                <a:chOff x="4705349" y="3308267"/>
                <a:chExt cx="1215397" cy="604427"/>
              </a:xfrm>
            </p:grpSpPr>
            <p:sp>
              <p:nvSpPr>
                <p:cNvPr id="55" name="梯形 54"/>
                <p:cNvSpPr/>
                <p:nvPr/>
              </p:nvSpPr>
              <p:spPr>
                <a:xfrm>
                  <a:off x="4857850" y="3506191"/>
                  <a:ext cx="910397" cy="406503"/>
                </a:xfrm>
                <a:prstGeom prst="trapezoid">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6" name="矩形 55"/>
                <p:cNvSpPr/>
                <p:nvPr/>
              </p:nvSpPr>
              <p:spPr>
                <a:xfrm>
                  <a:off x="4896935" y="3566708"/>
                  <a:ext cx="792204" cy="276999"/>
                </a:xfrm>
                <a:prstGeom prst="rect">
                  <a:avLst/>
                </a:prstGeom>
              </p:spPr>
              <p:txBody>
                <a:bodyPr wrap="none">
                  <a:spAutoFit/>
                </a:bodyPr>
                <a:lstStyle/>
                <a:p>
                  <a:pPr algn="ctr"/>
                  <a:r>
                    <a:rPr kumimoji="1" lang="en-US" altLang="zh-CN" sz="1200" b="1"/>
                    <a:t>Caching</a:t>
                  </a:r>
                  <a:endParaRPr kumimoji="1" lang="en-US" altLang="zh-CN" sz="1200" b="1"/>
                </a:p>
              </p:txBody>
            </p:sp>
            <p:sp>
              <p:nvSpPr>
                <p:cNvPr id="57" name="矩形 56"/>
                <p:cNvSpPr/>
                <p:nvPr/>
              </p:nvSpPr>
              <p:spPr>
                <a:xfrm>
                  <a:off x="4705349" y="3308267"/>
                  <a:ext cx="1215397" cy="276999"/>
                </a:xfrm>
                <a:prstGeom prst="rect">
                  <a:avLst/>
                </a:prstGeom>
                <a:solidFill>
                  <a:schemeClr val="bg1"/>
                </a:solidFill>
              </p:spPr>
              <p:txBody>
                <a:bodyPr wrap="none">
                  <a:spAutoFit/>
                </a:bodyPr>
                <a:lstStyle/>
                <a:p>
                  <a:r>
                    <a:rPr kumimoji="1" lang="en-US" altLang="zh-CN" sz="1200">
                      <a:solidFill>
                        <a:srgbClr val="000000"/>
                      </a:solidFill>
                    </a:rPr>
                    <a:t>Caching server</a:t>
                  </a:r>
                  <a:endParaRPr lang="zh-CN" altLang="en-US" sz="1200"/>
                </a:p>
              </p:txBody>
            </p:sp>
          </p:grpSp>
          <p:grpSp>
            <p:nvGrpSpPr>
              <p:cNvPr id="58" name="组合 57"/>
              <p:cNvGrpSpPr/>
              <p:nvPr/>
            </p:nvGrpSpPr>
            <p:grpSpPr>
              <a:xfrm>
                <a:off x="7738398" y="1420516"/>
                <a:ext cx="1215397" cy="604427"/>
                <a:chOff x="4705349" y="3308267"/>
                <a:chExt cx="1215397" cy="604427"/>
              </a:xfrm>
            </p:grpSpPr>
            <p:sp>
              <p:nvSpPr>
                <p:cNvPr id="59" name="梯形 58"/>
                <p:cNvSpPr/>
                <p:nvPr/>
              </p:nvSpPr>
              <p:spPr>
                <a:xfrm>
                  <a:off x="4857850" y="3506191"/>
                  <a:ext cx="910397" cy="406503"/>
                </a:xfrm>
                <a:prstGeom prst="trapezoid">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0" name="矩形 59"/>
                <p:cNvSpPr/>
                <p:nvPr/>
              </p:nvSpPr>
              <p:spPr>
                <a:xfrm>
                  <a:off x="4896935" y="3566708"/>
                  <a:ext cx="792204" cy="276999"/>
                </a:xfrm>
                <a:prstGeom prst="rect">
                  <a:avLst/>
                </a:prstGeom>
              </p:spPr>
              <p:txBody>
                <a:bodyPr wrap="none">
                  <a:spAutoFit/>
                </a:bodyPr>
                <a:lstStyle/>
                <a:p>
                  <a:pPr algn="ctr"/>
                  <a:r>
                    <a:rPr kumimoji="1" lang="en-US" altLang="zh-CN" sz="1200" b="1"/>
                    <a:t>Caching</a:t>
                  </a:r>
                  <a:endParaRPr kumimoji="1" lang="en-US" altLang="zh-CN" sz="1200" b="1"/>
                </a:p>
              </p:txBody>
            </p:sp>
            <p:sp>
              <p:nvSpPr>
                <p:cNvPr id="61" name="矩形 60"/>
                <p:cNvSpPr/>
                <p:nvPr/>
              </p:nvSpPr>
              <p:spPr>
                <a:xfrm>
                  <a:off x="4705349" y="3308267"/>
                  <a:ext cx="1215397" cy="276999"/>
                </a:xfrm>
                <a:prstGeom prst="rect">
                  <a:avLst/>
                </a:prstGeom>
                <a:solidFill>
                  <a:schemeClr val="bg1"/>
                </a:solidFill>
              </p:spPr>
              <p:txBody>
                <a:bodyPr wrap="none">
                  <a:spAutoFit/>
                </a:bodyPr>
                <a:lstStyle/>
                <a:p>
                  <a:r>
                    <a:rPr kumimoji="1" lang="en-US" altLang="zh-CN" sz="1200">
                      <a:solidFill>
                        <a:srgbClr val="000000"/>
                      </a:solidFill>
                    </a:rPr>
                    <a:t>Caching server</a:t>
                  </a:r>
                  <a:endParaRPr lang="zh-CN" altLang="en-US" sz="1200"/>
                </a:p>
              </p:txBody>
            </p:sp>
          </p:grpSp>
          <p:sp>
            <p:nvSpPr>
              <p:cNvPr id="62" name="矩形 61"/>
              <p:cNvSpPr/>
              <p:nvPr/>
            </p:nvSpPr>
            <p:spPr>
              <a:xfrm>
                <a:off x="7415910" y="1502122"/>
                <a:ext cx="492443" cy="461665"/>
              </a:xfrm>
              <a:prstGeom prst="rect">
                <a:avLst/>
              </a:prstGeom>
              <a:noFill/>
            </p:spPr>
            <p:txBody>
              <a:bodyPr wrap="none">
                <a:spAutoFit/>
              </a:bodyPr>
              <a:lstStyle/>
              <a:p>
                <a:r>
                  <a:rPr kumimoji="1" lang="en-US" altLang="zh-CN" sz="2400">
                    <a:solidFill>
                      <a:srgbClr val="000000"/>
                    </a:solidFill>
                  </a:rPr>
                  <a:t>…</a:t>
                </a:r>
                <a:endParaRPr lang="zh-CN" altLang="en-US" sz="2400"/>
              </a:p>
            </p:txBody>
          </p:sp>
        </p:grpSp>
        <p:cxnSp>
          <p:nvCxnSpPr>
            <p:cNvPr id="64" name="直线连接符 63"/>
            <p:cNvCxnSpPr/>
            <p:nvPr/>
          </p:nvCxnSpPr>
          <p:spPr>
            <a:xfrm>
              <a:off x="5308749" y="2137420"/>
              <a:ext cx="364504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矩形 65"/>
            <p:cNvSpPr/>
            <p:nvPr/>
          </p:nvSpPr>
          <p:spPr>
            <a:xfrm>
              <a:off x="6027005" y="2158417"/>
              <a:ext cx="1927131" cy="338554"/>
            </a:xfrm>
            <a:prstGeom prst="rect">
              <a:avLst/>
            </a:prstGeom>
            <a:noFill/>
          </p:spPr>
          <p:txBody>
            <a:bodyPr wrap="none">
              <a:spAutoFit/>
            </a:bodyPr>
            <a:lstStyle/>
            <a:p>
              <a:r>
                <a:rPr kumimoji="1" lang="en-US" altLang="zh-CN" sz="1600">
                  <a:solidFill>
                    <a:srgbClr val="000000"/>
                  </a:solidFill>
                </a:rPr>
                <a:t>Distributed caching</a:t>
              </a:r>
              <a:endParaRPr lang="zh-CN" altLang="en-US" sz="1600"/>
            </a:p>
          </p:txBody>
        </p:sp>
      </p:grpSp>
      <p:grpSp>
        <p:nvGrpSpPr>
          <p:cNvPr id="94" name="组合 93"/>
          <p:cNvGrpSpPr/>
          <p:nvPr/>
        </p:nvGrpSpPr>
        <p:grpSpPr>
          <a:xfrm>
            <a:off x="2236116" y="3199271"/>
            <a:ext cx="768261" cy="2146974"/>
            <a:chOff x="3096000" y="3119298"/>
            <a:chExt cx="768261" cy="2146974"/>
          </a:xfrm>
        </p:grpSpPr>
        <p:sp>
          <p:nvSpPr>
            <p:cNvPr id="68" name="矩形 67"/>
            <p:cNvSpPr/>
            <p:nvPr/>
          </p:nvSpPr>
          <p:spPr>
            <a:xfrm>
              <a:off x="3096000" y="3119298"/>
              <a:ext cx="725111" cy="2146974"/>
            </a:xfrm>
            <a:prstGeom prst="rect">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69" name="组合 68"/>
            <p:cNvGrpSpPr/>
            <p:nvPr/>
          </p:nvGrpSpPr>
          <p:grpSpPr>
            <a:xfrm rot="5400000">
              <a:off x="2988299" y="3437380"/>
              <a:ext cx="690955" cy="180000"/>
              <a:chOff x="4884739" y="2696400"/>
              <a:chExt cx="690955" cy="180000"/>
            </a:xfrm>
          </p:grpSpPr>
          <p:sp>
            <p:nvSpPr>
              <p:cNvPr id="70" name="矩形 69"/>
              <p:cNvSpPr/>
              <p:nvPr/>
            </p:nvSpPr>
            <p:spPr>
              <a:xfrm>
                <a:off x="4884739" y="2696400"/>
                <a:ext cx="180000" cy="180000"/>
              </a:xfrm>
              <a:prstGeom prst="rect">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1" name="矩形 70"/>
              <p:cNvSpPr/>
              <p:nvPr/>
            </p:nvSpPr>
            <p:spPr>
              <a:xfrm>
                <a:off x="5135696" y="2696400"/>
                <a:ext cx="180000" cy="180000"/>
              </a:xfrm>
              <a:prstGeom prst="rect">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2" name="矩形 71"/>
              <p:cNvSpPr/>
              <p:nvPr/>
            </p:nvSpPr>
            <p:spPr>
              <a:xfrm>
                <a:off x="5395694" y="2696400"/>
                <a:ext cx="180000" cy="180000"/>
              </a:xfrm>
              <a:prstGeom prst="rect">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73" name="组合 72"/>
            <p:cNvGrpSpPr/>
            <p:nvPr/>
          </p:nvGrpSpPr>
          <p:grpSpPr>
            <a:xfrm rot="5400000">
              <a:off x="3219367" y="3437381"/>
              <a:ext cx="690955" cy="180000"/>
              <a:chOff x="4884739" y="2696400"/>
              <a:chExt cx="690955" cy="180000"/>
            </a:xfrm>
          </p:grpSpPr>
          <p:sp>
            <p:nvSpPr>
              <p:cNvPr id="74" name="矩形 73"/>
              <p:cNvSpPr/>
              <p:nvPr/>
            </p:nvSpPr>
            <p:spPr>
              <a:xfrm>
                <a:off x="4884739" y="2696400"/>
                <a:ext cx="180000" cy="180000"/>
              </a:xfrm>
              <a:prstGeom prst="rect">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5" name="矩形 74"/>
              <p:cNvSpPr/>
              <p:nvPr/>
            </p:nvSpPr>
            <p:spPr>
              <a:xfrm>
                <a:off x="5135696" y="2696400"/>
                <a:ext cx="180000" cy="180000"/>
              </a:xfrm>
              <a:prstGeom prst="rect">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6" name="矩形 75"/>
              <p:cNvSpPr/>
              <p:nvPr/>
            </p:nvSpPr>
            <p:spPr>
              <a:xfrm>
                <a:off x="5395694" y="2696400"/>
                <a:ext cx="180000" cy="180000"/>
              </a:xfrm>
              <a:prstGeom prst="rect">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85" name="组合 84"/>
            <p:cNvGrpSpPr/>
            <p:nvPr/>
          </p:nvGrpSpPr>
          <p:grpSpPr>
            <a:xfrm rot="5400000">
              <a:off x="2988299" y="4762203"/>
              <a:ext cx="690955" cy="180000"/>
              <a:chOff x="4884739" y="2696400"/>
              <a:chExt cx="690955" cy="180000"/>
            </a:xfrm>
          </p:grpSpPr>
          <p:sp>
            <p:nvSpPr>
              <p:cNvPr id="86" name="矩形 85"/>
              <p:cNvSpPr/>
              <p:nvPr/>
            </p:nvSpPr>
            <p:spPr>
              <a:xfrm>
                <a:off x="4884739" y="2696400"/>
                <a:ext cx="180000" cy="180000"/>
              </a:xfrm>
              <a:prstGeom prst="rect">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7" name="矩形 86"/>
              <p:cNvSpPr/>
              <p:nvPr/>
            </p:nvSpPr>
            <p:spPr>
              <a:xfrm>
                <a:off x="5135696" y="2696400"/>
                <a:ext cx="180000" cy="180000"/>
              </a:xfrm>
              <a:prstGeom prst="rect">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8" name="矩形 87"/>
              <p:cNvSpPr/>
              <p:nvPr/>
            </p:nvSpPr>
            <p:spPr>
              <a:xfrm>
                <a:off x="5395694" y="2696400"/>
                <a:ext cx="180000" cy="180000"/>
              </a:xfrm>
              <a:prstGeom prst="rect">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89" name="组合 88"/>
            <p:cNvGrpSpPr/>
            <p:nvPr/>
          </p:nvGrpSpPr>
          <p:grpSpPr>
            <a:xfrm rot="5400000">
              <a:off x="3219367" y="4762204"/>
              <a:ext cx="690955" cy="180000"/>
              <a:chOff x="4884739" y="2696400"/>
              <a:chExt cx="690955" cy="180000"/>
            </a:xfrm>
          </p:grpSpPr>
          <p:sp>
            <p:nvSpPr>
              <p:cNvPr id="90" name="矩形 89"/>
              <p:cNvSpPr/>
              <p:nvPr/>
            </p:nvSpPr>
            <p:spPr>
              <a:xfrm>
                <a:off x="4884739" y="2696400"/>
                <a:ext cx="180000" cy="180000"/>
              </a:xfrm>
              <a:prstGeom prst="rect">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1" name="矩形 90"/>
              <p:cNvSpPr/>
              <p:nvPr/>
            </p:nvSpPr>
            <p:spPr>
              <a:xfrm>
                <a:off x="5135696" y="2696400"/>
                <a:ext cx="180000" cy="180000"/>
              </a:xfrm>
              <a:prstGeom prst="rect">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2" name="矩形 91"/>
              <p:cNvSpPr/>
              <p:nvPr/>
            </p:nvSpPr>
            <p:spPr>
              <a:xfrm>
                <a:off x="5395694" y="2696400"/>
                <a:ext cx="180000" cy="180000"/>
              </a:xfrm>
              <a:prstGeom prst="rect">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93" name="矩形 92"/>
            <p:cNvSpPr/>
            <p:nvPr/>
          </p:nvSpPr>
          <p:spPr>
            <a:xfrm>
              <a:off x="3126559" y="4015893"/>
              <a:ext cx="737702" cy="461665"/>
            </a:xfrm>
            <a:prstGeom prst="rect">
              <a:avLst/>
            </a:prstGeom>
            <a:noFill/>
          </p:spPr>
          <p:txBody>
            <a:bodyPr wrap="none">
              <a:spAutoFit/>
            </a:bodyPr>
            <a:lstStyle/>
            <a:p>
              <a:r>
                <a:rPr kumimoji="1" lang="en-US" altLang="zh-CN" sz="1200">
                  <a:solidFill>
                    <a:srgbClr val="000000"/>
                  </a:solidFill>
                </a:rPr>
                <a:t>Load</a:t>
              </a:r>
              <a:endParaRPr kumimoji="1" lang="en-US" altLang="zh-CN" sz="1200">
                <a:solidFill>
                  <a:srgbClr val="000000"/>
                </a:solidFill>
              </a:endParaRPr>
            </a:p>
            <a:p>
              <a:r>
                <a:rPr kumimoji="1" lang="en-US" altLang="zh-CN" sz="1200">
                  <a:solidFill>
                    <a:srgbClr val="000000"/>
                  </a:solidFill>
                </a:rPr>
                <a:t>Balance</a:t>
              </a:r>
              <a:endParaRPr lang="zh-CN" altLang="en-US" sz="1200"/>
            </a:p>
          </p:txBody>
        </p:sp>
      </p:grpSp>
      <p:grpSp>
        <p:nvGrpSpPr>
          <p:cNvPr id="95" name="组合 94"/>
          <p:cNvGrpSpPr/>
          <p:nvPr/>
        </p:nvGrpSpPr>
        <p:grpSpPr>
          <a:xfrm>
            <a:off x="3302994" y="2814021"/>
            <a:ext cx="1703228" cy="1049410"/>
            <a:chOff x="5882155" y="4329138"/>
            <a:chExt cx="1703228" cy="1049410"/>
          </a:xfrm>
        </p:grpSpPr>
        <p:sp>
          <p:nvSpPr>
            <p:cNvPr id="96" name="矩形 95"/>
            <p:cNvSpPr/>
            <p:nvPr/>
          </p:nvSpPr>
          <p:spPr>
            <a:xfrm>
              <a:off x="5882155" y="4329138"/>
              <a:ext cx="1703228" cy="900443"/>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p>
          </p:txBody>
        </p:sp>
        <p:sp>
          <p:nvSpPr>
            <p:cNvPr id="97" name="圆角矩形 96"/>
            <p:cNvSpPr/>
            <p:nvPr/>
          </p:nvSpPr>
          <p:spPr>
            <a:xfrm>
              <a:off x="5919232" y="4422093"/>
              <a:ext cx="1564153" cy="643256"/>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b="1">
                  <a:solidFill>
                    <a:schemeClr val="tx1"/>
                  </a:solidFill>
                </a:rPr>
                <a:t>Application #1</a:t>
              </a:r>
              <a:endParaRPr kumimoji="1" lang="en-US" altLang="zh-CN" sz="1200" b="1">
                <a:solidFill>
                  <a:schemeClr val="tx1"/>
                </a:solidFill>
              </a:endParaRPr>
            </a:p>
            <a:p>
              <a:pPr algn="ctr"/>
              <a:r>
                <a:rPr kumimoji="1" lang="en-US" altLang="zh-CN" sz="1200">
                  <a:solidFill>
                    <a:schemeClr val="tx1"/>
                  </a:solidFill>
                </a:rPr>
                <a:t>generate the page</a:t>
              </a:r>
              <a:endParaRPr kumimoji="1" lang="en-US" altLang="zh-CN" sz="1200">
                <a:solidFill>
                  <a:schemeClr val="tx1"/>
                </a:solidFill>
              </a:endParaRPr>
            </a:p>
          </p:txBody>
        </p:sp>
        <p:sp>
          <p:nvSpPr>
            <p:cNvPr id="98" name="矩形 97"/>
            <p:cNvSpPr/>
            <p:nvPr/>
          </p:nvSpPr>
          <p:spPr>
            <a:xfrm>
              <a:off x="5999834" y="5101549"/>
              <a:ext cx="1402948" cy="276999"/>
            </a:xfrm>
            <a:prstGeom prst="rect">
              <a:avLst/>
            </a:prstGeom>
            <a:solidFill>
              <a:schemeClr val="bg1"/>
            </a:solidFill>
          </p:spPr>
          <p:txBody>
            <a:bodyPr wrap="none">
              <a:spAutoFit/>
            </a:bodyPr>
            <a:lstStyle/>
            <a:p>
              <a:r>
                <a:rPr kumimoji="1" lang="en-US" altLang="zh-CN" sz="1200">
                  <a:solidFill>
                    <a:srgbClr val="000000"/>
                  </a:solidFill>
                </a:rPr>
                <a:t>Application server</a:t>
              </a:r>
              <a:endParaRPr lang="zh-CN" altLang="en-US" sz="1200"/>
            </a:p>
          </p:txBody>
        </p:sp>
      </p:grpSp>
      <p:grpSp>
        <p:nvGrpSpPr>
          <p:cNvPr id="110" name="组合 109"/>
          <p:cNvGrpSpPr/>
          <p:nvPr/>
        </p:nvGrpSpPr>
        <p:grpSpPr>
          <a:xfrm>
            <a:off x="3270533" y="4048243"/>
            <a:ext cx="1703228" cy="1049410"/>
            <a:chOff x="5882155" y="4329138"/>
            <a:chExt cx="1703228" cy="1049410"/>
          </a:xfrm>
        </p:grpSpPr>
        <p:sp>
          <p:nvSpPr>
            <p:cNvPr id="111" name="矩形 110"/>
            <p:cNvSpPr/>
            <p:nvPr/>
          </p:nvSpPr>
          <p:spPr>
            <a:xfrm>
              <a:off x="5882155" y="4329138"/>
              <a:ext cx="1703228" cy="900443"/>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p>
          </p:txBody>
        </p:sp>
        <p:sp>
          <p:nvSpPr>
            <p:cNvPr id="112" name="圆角矩形 111"/>
            <p:cNvSpPr/>
            <p:nvPr/>
          </p:nvSpPr>
          <p:spPr>
            <a:xfrm>
              <a:off x="5919232" y="4422093"/>
              <a:ext cx="1564153" cy="643256"/>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b="1">
                  <a:solidFill>
                    <a:schemeClr val="tx1"/>
                  </a:solidFill>
                </a:rPr>
                <a:t>Application #2</a:t>
              </a:r>
              <a:endParaRPr kumimoji="1" lang="en-US" altLang="zh-CN" sz="1200" b="1">
                <a:solidFill>
                  <a:schemeClr val="tx1"/>
                </a:solidFill>
              </a:endParaRPr>
            </a:p>
            <a:p>
              <a:pPr algn="ctr"/>
              <a:r>
                <a:rPr kumimoji="1" lang="en-US" altLang="zh-CN" sz="1200">
                  <a:solidFill>
                    <a:schemeClr val="tx1"/>
                  </a:solidFill>
                </a:rPr>
                <a:t>add the order</a:t>
              </a:r>
              <a:endParaRPr kumimoji="1" lang="en-US" altLang="zh-CN" sz="1200">
                <a:solidFill>
                  <a:schemeClr val="tx1"/>
                </a:solidFill>
              </a:endParaRPr>
            </a:p>
          </p:txBody>
        </p:sp>
        <p:sp>
          <p:nvSpPr>
            <p:cNvPr id="113" name="矩形 112"/>
            <p:cNvSpPr/>
            <p:nvPr/>
          </p:nvSpPr>
          <p:spPr>
            <a:xfrm>
              <a:off x="5999834" y="5101549"/>
              <a:ext cx="1402948" cy="276999"/>
            </a:xfrm>
            <a:prstGeom prst="rect">
              <a:avLst/>
            </a:prstGeom>
            <a:solidFill>
              <a:schemeClr val="bg1"/>
            </a:solidFill>
          </p:spPr>
          <p:txBody>
            <a:bodyPr wrap="none">
              <a:spAutoFit/>
            </a:bodyPr>
            <a:lstStyle/>
            <a:p>
              <a:r>
                <a:rPr kumimoji="1" lang="en-US" altLang="zh-CN" sz="1200">
                  <a:solidFill>
                    <a:srgbClr val="000000"/>
                  </a:solidFill>
                </a:rPr>
                <a:t>Application server</a:t>
              </a:r>
              <a:endParaRPr lang="zh-CN" altLang="en-US" sz="1200"/>
            </a:p>
          </p:txBody>
        </p:sp>
      </p:grpSp>
      <p:sp>
        <p:nvSpPr>
          <p:cNvPr id="116" name="矩形 115"/>
          <p:cNvSpPr/>
          <p:nvPr/>
        </p:nvSpPr>
        <p:spPr>
          <a:xfrm rot="5400000">
            <a:off x="3984226" y="5112000"/>
            <a:ext cx="492443" cy="461665"/>
          </a:xfrm>
          <a:prstGeom prst="rect">
            <a:avLst/>
          </a:prstGeom>
          <a:noFill/>
        </p:spPr>
        <p:txBody>
          <a:bodyPr wrap="none">
            <a:spAutoFit/>
          </a:bodyPr>
          <a:lstStyle/>
          <a:p>
            <a:r>
              <a:rPr kumimoji="1" lang="en-US" altLang="zh-CN" sz="2400">
                <a:solidFill>
                  <a:srgbClr val="000000"/>
                </a:solidFill>
              </a:rPr>
              <a:t>…</a:t>
            </a:r>
            <a:endParaRPr lang="zh-CN" altLang="en-US" sz="2400"/>
          </a:p>
        </p:txBody>
      </p:sp>
      <p:cxnSp>
        <p:nvCxnSpPr>
          <p:cNvPr id="32" name="直线连接符 31"/>
          <p:cNvCxnSpPr/>
          <p:nvPr/>
        </p:nvCxnSpPr>
        <p:spPr>
          <a:xfrm>
            <a:off x="1979712" y="2706957"/>
            <a:ext cx="0" cy="358645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线连接符 76"/>
          <p:cNvCxnSpPr/>
          <p:nvPr/>
        </p:nvCxnSpPr>
        <p:spPr>
          <a:xfrm>
            <a:off x="1979712" y="2706957"/>
            <a:ext cx="324036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线连接符 78"/>
          <p:cNvCxnSpPr/>
          <p:nvPr/>
        </p:nvCxnSpPr>
        <p:spPr>
          <a:xfrm flipV="1">
            <a:off x="5220072" y="1129308"/>
            <a:ext cx="0" cy="1577649"/>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线连接符 80"/>
          <p:cNvCxnSpPr/>
          <p:nvPr/>
        </p:nvCxnSpPr>
        <p:spPr>
          <a:xfrm>
            <a:off x="5220072" y="1129308"/>
            <a:ext cx="439248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1" name="组合 100"/>
          <p:cNvGrpSpPr/>
          <p:nvPr/>
        </p:nvGrpSpPr>
        <p:grpSpPr>
          <a:xfrm rot="16200000">
            <a:off x="703673" y="3881347"/>
            <a:ext cx="1548280" cy="638043"/>
            <a:chOff x="6020855" y="1361203"/>
            <a:chExt cx="1548280" cy="638043"/>
          </a:xfrm>
        </p:grpSpPr>
        <p:sp>
          <p:nvSpPr>
            <p:cNvPr id="102" name="云形 101"/>
            <p:cNvSpPr/>
            <p:nvPr/>
          </p:nvSpPr>
          <p:spPr>
            <a:xfrm>
              <a:off x="6020855" y="1361203"/>
              <a:ext cx="1548280" cy="638043"/>
            </a:xfrm>
            <a:prstGeom prst="cloud">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3" name="矩形 102"/>
            <p:cNvSpPr/>
            <p:nvPr/>
          </p:nvSpPr>
          <p:spPr>
            <a:xfrm>
              <a:off x="6311529" y="1443038"/>
              <a:ext cx="966931" cy="369332"/>
            </a:xfrm>
            <a:prstGeom prst="rect">
              <a:avLst/>
            </a:prstGeom>
            <a:solidFill>
              <a:schemeClr val="bg1"/>
            </a:solidFill>
          </p:spPr>
          <p:txBody>
            <a:bodyPr wrap="none">
              <a:spAutoFit/>
            </a:bodyPr>
            <a:lstStyle/>
            <a:p>
              <a:r>
                <a:rPr kumimoji="1" lang="en-US" altLang="zh-CN">
                  <a:solidFill>
                    <a:srgbClr val="000000"/>
                  </a:solidFill>
                </a:rPr>
                <a:t>Internet</a:t>
              </a:r>
              <a:endParaRPr lang="zh-CN" altLang="en-US"/>
            </a:p>
          </p:txBody>
        </p:sp>
      </p:grpSp>
      <p:grpSp>
        <p:nvGrpSpPr>
          <p:cNvPr id="83" name="组合 82"/>
          <p:cNvGrpSpPr/>
          <p:nvPr/>
        </p:nvGrpSpPr>
        <p:grpSpPr>
          <a:xfrm>
            <a:off x="1911161" y="3550232"/>
            <a:ext cx="252000" cy="517828"/>
            <a:chOff x="1735514" y="3550232"/>
            <a:chExt cx="420567" cy="517828"/>
          </a:xfrm>
        </p:grpSpPr>
        <p:cxnSp>
          <p:nvCxnSpPr>
            <p:cNvPr id="104" name="直线箭头连接符 103"/>
            <p:cNvCxnSpPr/>
            <p:nvPr/>
          </p:nvCxnSpPr>
          <p:spPr>
            <a:xfrm>
              <a:off x="1735514" y="3550232"/>
              <a:ext cx="420567"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06" name="直线箭头连接符 105"/>
            <p:cNvCxnSpPr/>
            <p:nvPr/>
          </p:nvCxnSpPr>
          <p:spPr>
            <a:xfrm>
              <a:off x="1735514" y="3720585"/>
              <a:ext cx="420567"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07" name="直线箭头连接符 106"/>
            <p:cNvCxnSpPr/>
            <p:nvPr/>
          </p:nvCxnSpPr>
          <p:spPr>
            <a:xfrm>
              <a:off x="1735514" y="3897707"/>
              <a:ext cx="420567"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08" name="直线箭头连接符 107"/>
            <p:cNvCxnSpPr/>
            <p:nvPr/>
          </p:nvCxnSpPr>
          <p:spPr>
            <a:xfrm>
              <a:off x="1735514" y="4068060"/>
              <a:ext cx="420567"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grpSp>
      <p:grpSp>
        <p:nvGrpSpPr>
          <p:cNvPr id="115" name="组合 114"/>
          <p:cNvGrpSpPr/>
          <p:nvPr/>
        </p:nvGrpSpPr>
        <p:grpSpPr>
          <a:xfrm>
            <a:off x="1907704" y="4263806"/>
            <a:ext cx="252000" cy="517828"/>
            <a:chOff x="1735514" y="3550232"/>
            <a:chExt cx="420567" cy="517828"/>
          </a:xfrm>
        </p:grpSpPr>
        <p:cxnSp>
          <p:nvCxnSpPr>
            <p:cNvPr id="117" name="直线箭头连接符 116"/>
            <p:cNvCxnSpPr/>
            <p:nvPr/>
          </p:nvCxnSpPr>
          <p:spPr>
            <a:xfrm>
              <a:off x="1735514" y="3550232"/>
              <a:ext cx="420567"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18" name="直线箭头连接符 117"/>
            <p:cNvCxnSpPr/>
            <p:nvPr/>
          </p:nvCxnSpPr>
          <p:spPr>
            <a:xfrm>
              <a:off x="1735514" y="3720585"/>
              <a:ext cx="420567"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19" name="直线箭头连接符 118"/>
            <p:cNvCxnSpPr/>
            <p:nvPr/>
          </p:nvCxnSpPr>
          <p:spPr>
            <a:xfrm>
              <a:off x="1735514" y="3897707"/>
              <a:ext cx="420567"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20" name="直线箭头连接符 119"/>
            <p:cNvCxnSpPr/>
            <p:nvPr/>
          </p:nvCxnSpPr>
          <p:spPr>
            <a:xfrm>
              <a:off x="1735514" y="4068060"/>
              <a:ext cx="420567"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grpSp>
      <p:sp>
        <p:nvSpPr>
          <p:cNvPr id="99" name="任意形状 98"/>
          <p:cNvSpPr/>
          <p:nvPr/>
        </p:nvSpPr>
        <p:spPr>
          <a:xfrm>
            <a:off x="2675106" y="2972121"/>
            <a:ext cx="680937" cy="425574"/>
          </a:xfrm>
          <a:custGeom>
            <a:avLst/>
            <a:gdLst>
              <a:gd name="connsiteX0" fmla="*/ 0 w 680937"/>
              <a:gd name="connsiteY0" fmla="*/ 403377 h 425574"/>
              <a:gd name="connsiteX1" fmla="*/ 447473 w 680937"/>
              <a:gd name="connsiteY1" fmla="*/ 383922 h 425574"/>
              <a:gd name="connsiteX2" fmla="*/ 379379 w 680937"/>
              <a:gd name="connsiteY2" fmla="*/ 23998 h 425574"/>
              <a:gd name="connsiteX3" fmla="*/ 680937 w 680937"/>
              <a:gd name="connsiteY3" fmla="*/ 62909 h 425574"/>
            </a:gdLst>
            <a:ahLst/>
            <a:cxnLst>
              <a:cxn ang="0">
                <a:pos x="connsiteX0" y="connsiteY0"/>
              </a:cxn>
              <a:cxn ang="0">
                <a:pos x="connsiteX1" y="connsiteY1"/>
              </a:cxn>
              <a:cxn ang="0">
                <a:pos x="connsiteX2" y="connsiteY2"/>
              </a:cxn>
              <a:cxn ang="0">
                <a:pos x="connsiteX3" y="connsiteY3"/>
              </a:cxn>
            </a:cxnLst>
            <a:rect l="l" t="t" r="r" b="b"/>
            <a:pathLst>
              <a:path w="680937" h="425574">
                <a:moveTo>
                  <a:pt x="0" y="403377"/>
                </a:moveTo>
                <a:cubicBezTo>
                  <a:pt x="192121" y="425264"/>
                  <a:pt x="384243" y="447152"/>
                  <a:pt x="447473" y="383922"/>
                </a:cubicBezTo>
                <a:cubicBezTo>
                  <a:pt x="510703" y="320692"/>
                  <a:pt x="340468" y="77500"/>
                  <a:pt x="379379" y="23998"/>
                </a:cubicBezTo>
                <a:cubicBezTo>
                  <a:pt x="418290" y="-29504"/>
                  <a:pt x="549613" y="16702"/>
                  <a:pt x="680937" y="62909"/>
                </a:cubicBezTo>
              </a:path>
            </a:pathLst>
          </a:cu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0" name="任意形状 99"/>
          <p:cNvSpPr/>
          <p:nvPr/>
        </p:nvSpPr>
        <p:spPr>
          <a:xfrm>
            <a:off x="2733472" y="3533078"/>
            <a:ext cx="671209" cy="1017912"/>
          </a:xfrm>
          <a:custGeom>
            <a:avLst/>
            <a:gdLst>
              <a:gd name="connsiteX0" fmla="*/ 0 w 671209"/>
              <a:gd name="connsiteY0" fmla="*/ 75884 h 1017912"/>
              <a:gd name="connsiteX1" fmla="*/ 291830 w 671209"/>
              <a:gd name="connsiteY1" fmla="*/ 85611 h 1017912"/>
              <a:gd name="connsiteX2" fmla="*/ 340468 w 671209"/>
              <a:gd name="connsiteY2" fmla="*/ 941645 h 1017912"/>
              <a:gd name="connsiteX3" fmla="*/ 671209 w 671209"/>
              <a:gd name="connsiteY3" fmla="*/ 922190 h 1017912"/>
            </a:gdLst>
            <a:ahLst/>
            <a:cxnLst>
              <a:cxn ang="0">
                <a:pos x="connsiteX0" y="connsiteY0"/>
              </a:cxn>
              <a:cxn ang="0">
                <a:pos x="connsiteX1" y="connsiteY1"/>
              </a:cxn>
              <a:cxn ang="0">
                <a:pos x="connsiteX2" y="connsiteY2"/>
              </a:cxn>
              <a:cxn ang="0">
                <a:pos x="connsiteX3" y="connsiteY3"/>
              </a:cxn>
            </a:cxnLst>
            <a:rect l="l" t="t" r="r" b="b"/>
            <a:pathLst>
              <a:path w="671209" h="1017912">
                <a:moveTo>
                  <a:pt x="0" y="75884"/>
                </a:moveTo>
                <a:cubicBezTo>
                  <a:pt x="117542" y="8601"/>
                  <a:pt x="235085" y="-58682"/>
                  <a:pt x="291830" y="85611"/>
                </a:cubicBezTo>
                <a:cubicBezTo>
                  <a:pt x="348575" y="229904"/>
                  <a:pt x="277238" y="802215"/>
                  <a:pt x="340468" y="941645"/>
                </a:cubicBezTo>
                <a:cubicBezTo>
                  <a:pt x="403698" y="1081075"/>
                  <a:pt x="537453" y="1001632"/>
                  <a:pt x="671209" y="922190"/>
                </a:cubicBezTo>
              </a:path>
            </a:pathLst>
          </a:cu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5" name="任意形状 104"/>
          <p:cNvSpPr/>
          <p:nvPr/>
        </p:nvSpPr>
        <p:spPr>
          <a:xfrm>
            <a:off x="2743200" y="4928179"/>
            <a:ext cx="1215957" cy="488037"/>
          </a:xfrm>
          <a:custGeom>
            <a:avLst/>
            <a:gdLst>
              <a:gd name="connsiteX0" fmla="*/ 0 w 1215957"/>
              <a:gd name="connsiteY0" fmla="*/ 3744 h 488037"/>
              <a:gd name="connsiteX1" fmla="*/ 379379 w 1215957"/>
              <a:gd name="connsiteY1" fmla="*/ 62110 h 488037"/>
              <a:gd name="connsiteX2" fmla="*/ 680936 w 1215957"/>
              <a:gd name="connsiteY2" fmla="*/ 431761 h 488037"/>
              <a:gd name="connsiteX3" fmla="*/ 1215957 w 1215957"/>
              <a:gd name="connsiteY3" fmla="*/ 480400 h 488037"/>
            </a:gdLst>
            <a:ahLst/>
            <a:cxnLst>
              <a:cxn ang="0">
                <a:pos x="connsiteX0" y="connsiteY0"/>
              </a:cxn>
              <a:cxn ang="0">
                <a:pos x="connsiteX1" y="connsiteY1"/>
              </a:cxn>
              <a:cxn ang="0">
                <a:pos x="connsiteX2" y="connsiteY2"/>
              </a:cxn>
              <a:cxn ang="0">
                <a:pos x="connsiteX3" y="connsiteY3"/>
              </a:cxn>
            </a:cxnLst>
            <a:rect l="l" t="t" r="r" b="b"/>
            <a:pathLst>
              <a:path w="1215957" h="488037">
                <a:moveTo>
                  <a:pt x="0" y="3744"/>
                </a:moveTo>
                <a:cubicBezTo>
                  <a:pt x="132945" y="-2741"/>
                  <a:pt x="265890" y="-9226"/>
                  <a:pt x="379379" y="62110"/>
                </a:cubicBezTo>
                <a:cubicBezTo>
                  <a:pt x="492868" y="133446"/>
                  <a:pt x="541506" y="362046"/>
                  <a:pt x="680936" y="431761"/>
                </a:cubicBezTo>
                <a:cubicBezTo>
                  <a:pt x="820366" y="501476"/>
                  <a:pt x="1018161" y="490938"/>
                  <a:pt x="1215957" y="480400"/>
                </a:cubicBezTo>
              </a:path>
            </a:pathLst>
          </a:cu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1" name="任意形状 120"/>
          <p:cNvSpPr/>
          <p:nvPr/>
        </p:nvSpPr>
        <p:spPr>
          <a:xfrm>
            <a:off x="4864086" y="2014176"/>
            <a:ext cx="1283795" cy="1189054"/>
          </a:xfrm>
          <a:custGeom>
            <a:avLst/>
            <a:gdLst>
              <a:gd name="connsiteX0" fmla="*/ 9471 w 1283795"/>
              <a:gd name="connsiteY0" fmla="*/ 1118130 h 1189054"/>
              <a:gd name="connsiteX1" fmla="*/ 67837 w 1283795"/>
              <a:gd name="connsiteY1" fmla="*/ 1127858 h 1189054"/>
              <a:gd name="connsiteX2" fmla="*/ 515310 w 1283795"/>
              <a:gd name="connsiteY2" fmla="*/ 1108403 h 1189054"/>
              <a:gd name="connsiteX3" fmla="*/ 641769 w 1283795"/>
              <a:gd name="connsiteY3" fmla="*/ 106454 h 1189054"/>
              <a:gd name="connsiteX4" fmla="*/ 1283795 w 1283795"/>
              <a:gd name="connsiteY4" fmla="*/ 77271 h 1189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3795" h="1189054">
                <a:moveTo>
                  <a:pt x="9471" y="1118130"/>
                </a:moveTo>
                <a:cubicBezTo>
                  <a:pt x="-3499" y="1123804"/>
                  <a:pt x="-16469" y="1129479"/>
                  <a:pt x="67837" y="1127858"/>
                </a:cubicBezTo>
                <a:cubicBezTo>
                  <a:pt x="152143" y="1126237"/>
                  <a:pt x="419655" y="1278637"/>
                  <a:pt x="515310" y="1108403"/>
                </a:cubicBezTo>
                <a:cubicBezTo>
                  <a:pt x="610965" y="938169"/>
                  <a:pt x="513688" y="278309"/>
                  <a:pt x="641769" y="106454"/>
                </a:cubicBezTo>
                <a:cubicBezTo>
                  <a:pt x="769850" y="-65401"/>
                  <a:pt x="1026822" y="5935"/>
                  <a:pt x="1283795" y="77271"/>
                </a:cubicBezTo>
              </a:path>
            </a:pathLst>
          </a:cu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2" name="任意形状 121"/>
          <p:cNvSpPr/>
          <p:nvPr/>
        </p:nvSpPr>
        <p:spPr>
          <a:xfrm>
            <a:off x="4902740" y="4349164"/>
            <a:ext cx="1420239" cy="942683"/>
          </a:xfrm>
          <a:custGeom>
            <a:avLst/>
            <a:gdLst>
              <a:gd name="connsiteX0" fmla="*/ 0 w 1420239"/>
              <a:gd name="connsiteY0" fmla="*/ 47738 h 942683"/>
              <a:gd name="connsiteX1" fmla="*/ 593388 w 1420239"/>
              <a:gd name="connsiteY1" fmla="*/ 47738 h 942683"/>
              <a:gd name="connsiteX2" fmla="*/ 680937 w 1420239"/>
              <a:gd name="connsiteY2" fmla="*/ 543849 h 942683"/>
              <a:gd name="connsiteX3" fmla="*/ 1420239 w 1420239"/>
              <a:gd name="connsiteY3" fmla="*/ 942683 h 942683"/>
            </a:gdLst>
            <a:ahLst/>
            <a:cxnLst>
              <a:cxn ang="0">
                <a:pos x="connsiteX0" y="connsiteY0"/>
              </a:cxn>
              <a:cxn ang="0">
                <a:pos x="connsiteX1" y="connsiteY1"/>
              </a:cxn>
              <a:cxn ang="0">
                <a:pos x="connsiteX2" y="connsiteY2"/>
              </a:cxn>
              <a:cxn ang="0">
                <a:pos x="connsiteX3" y="connsiteY3"/>
              </a:cxn>
            </a:cxnLst>
            <a:rect l="l" t="t" r="r" b="b"/>
            <a:pathLst>
              <a:path w="1420239" h="942683">
                <a:moveTo>
                  <a:pt x="0" y="47738"/>
                </a:moveTo>
                <a:cubicBezTo>
                  <a:pt x="239949" y="6395"/>
                  <a:pt x="479899" y="-34947"/>
                  <a:pt x="593388" y="47738"/>
                </a:cubicBezTo>
                <a:cubicBezTo>
                  <a:pt x="706877" y="130423"/>
                  <a:pt x="543129" y="394692"/>
                  <a:pt x="680937" y="543849"/>
                </a:cubicBezTo>
                <a:cubicBezTo>
                  <a:pt x="818745" y="693006"/>
                  <a:pt x="1119492" y="817844"/>
                  <a:pt x="1420239" y="942683"/>
                </a:cubicBezTo>
              </a:path>
            </a:pathLst>
          </a:cu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3" name="任意形状 122"/>
          <p:cNvSpPr/>
          <p:nvPr/>
        </p:nvSpPr>
        <p:spPr>
          <a:xfrm>
            <a:off x="4931923" y="3381875"/>
            <a:ext cx="1313234" cy="460911"/>
          </a:xfrm>
          <a:custGeom>
            <a:avLst/>
            <a:gdLst>
              <a:gd name="connsiteX0" fmla="*/ 0 w 1313234"/>
              <a:gd name="connsiteY0" fmla="*/ 51989 h 460911"/>
              <a:gd name="connsiteX1" fmla="*/ 437745 w 1313234"/>
              <a:gd name="connsiteY1" fmla="*/ 32534 h 460911"/>
              <a:gd name="connsiteX2" fmla="*/ 428017 w 1313234"/>
              <a:gd name="connsiteY2" fmla="*/ 431368 h 460911"/>
              <a:gd name="connsiteX3" fmla="*/ 1313234 w 1313234"/>
              <a:gd name="connsiteY3" fmla="*/ 431368 h 460911"/>
              <a:gd name="connsiteX4" fmla="*/ 1313234 w 1313234"/>
              <a:gd name="connsiteY4" fmla="*/ 431368 h 460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234" h="460911">
                <a:moveTo>
                  <a:pt x="0" y="51989"/>
                </a:moveTo>
                <a:cubicBezTo>
                  <a:pt x="183204" y="10646"/>
                  <a:pt x="366409" y="-30696"/>
                  <a:pt x="437745" y="32534"/>
                </a:cubicBezTo>
                <a:cubicBezTo>
                  <a:pt x="509081" y="95764"/>
                  <a:pt x="282102" y="364896"/>
                  <a:pt x="428017" y="431368"/>
                </a:cubicBezTo>
                <a:cubicBezTo>
                  <a:pt x="573932" y="497840"/>
                  <a:pt x="1313234" y="431368"/>
                  <a:pt x="1313234" y="431368"/>
                </a:cubicBezTo>
                <a:lnTo>
                  <a:pt x="1313234" y="431368"/>
                </a:lnTo>
              </a:path>
            </a:pathLst>
          </a:cu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25" name="图片 124"/>
          <p:cNvPicPr>
            <a:picLocks noChangeAspect="1"/>
          </p:cNvPicPr>
          <p:nvPr/>
        </p:nvPicPr>
        <p:blipFill>
          <a:blip r:embed="rId1" cstate="screen"/>
          <a:stretch>
            <a:fillRect/>
          </a:stretch>
        </p:blipFill>
        <p:spPr>
          <a:xfrm>
            <a:off x="357945" y="3397695"/>
            <a:ext cx="329286" cy="329286"/>
          </a:xfrm>
          <a:prstGeom prst="rect">
            <a:avLst/>
          </a:prstGeom>
        </p:spPr>
      </p:pic>
      <p:pic>
        <p:nvPicPr>
          <p:cNvPr id="126" name="图片 125"/>
          <p:cNvPicPr>
            <a:picLocks noChangeAspect="1"/>
          </p:cNvPicPr>
          <p:nvPr/>
        </p:nvPicPr>
        <p:blipFill>
          <a:blip r:embed="rId2" cstate="screen"/>
          <a:stretch>
            <a:fillRect/>
          </a:stretch>
        </p:blipFill>
        <p:spPr>
          <a:xfrm>
            <a:off x="267280" y="3955145"/>
            <a:ext cx="536836" cy="536836"/>
          </a:xfrm>
          <a:prstGeom prst="rect">
            <a:avLst/>
          </a:prstGeom>
        </p:spPr>
      </p:pic>
      <p:pic>
        <p:nvPicPr>
          <p:cNvPr id="127" name="图片 126"/>
          <p:cNvPicPr>
            <a:picLocks noChangeAspect="1"/>
          </p:cNvPicPr>
          <p:nvPr/>
        </p:nvPicPr>
        <p:blipFill>
          <a:blip r:embed="rId3" cstate="screen"/>
          <a:stretch>
            <a:fillRect/>
          </a:stretch>
        </p:blipFill>
        <p:spPr>
          <a:xfrm>
            <a:off x="320547" y="4549038"/>
            <a:ext cx="425471" cy="425471"/>
          </a:xfrm>
          <a:prstGeom prst="rect">
            <a:avLst/>
          </a:prstGeom>
        </p:spPr>
      </p:pic>
      <p:sp>
        <p:nvSpPr>
          <p:cNvPr id="128" name="矩形 127"/>
          <p:cNvSpPr/>
          <p:nvPr/>
        </p:nvSpPr>
        <p:spPr>
          <a:xfrm rot="5400000">
            <a:off x="381976" y="5112000"/>
            <a:ext cx="492443" cy="461665"/>
          </a:xfrm>
          <a:prstGeom prst="rect">
            <a:avLst/>
          </a:prstGeom>
          <a:noFill/>
        </p:spPr>
        <p:txBody>
          <a:bodyPr wrap="none">
            <a:spAutoFit/>
          </a:bodyPr>
          <a:lstStyle/>
          <a:p>
            <a:r>
              <a:rPr kumimoji="1" lang="en-US" altLang="zh-CN" sz="2400">
                <a:solidFill>
                  <a:srgbClr val="000000"/>
                </a:solidFill>
              </a:rPr>
              <a:t>…</a:t>
            </a:r>
            <a:endParaRPr lang="zh-CN" altLang="en-US" sz="2400"/>
          </a:p>
        </p:txBody>
      </p:sp>
      <p:cxnSp>
        <p:nvCxnSpPr>
          <p:cNvPr id="135" name="直线箭头连接符 134"/>
          <p:cNvCxnSpPr/>
          <p:nvPr/>
        </p:nvCxnSpPr>
        <p:spPr>
          <a:xfrm>
            <a:off x="769034" y="3667368"/>
            <a:ext cx="255810" cy="329391"/>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36" name="直线箭头连接符 135"/>
          <p:cNvCxnSpPr/>
          <p:nvPr/>
        </p:nvCxnSpPr>
        <p:spPr>
          <a:xfrm>
            <a:off x="804116" y="4272758"/>
            <a:ext cx="2520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38" name="直线箭头连接符 137"/>
          <p:cNvCxnSpPr/>
          <p:nvPr/>
        </p:nvCxnSpPr>
        <p:spPr>
          <a:xfrm flipV="1">
            <a:off x="795533" y="4557531"/>
            <a:ext cx="260583" cy="233055"/>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43" name="直线箭头连接符 142"/>
          <p:cNvCxnSpPr/>
          <p:nvPr/>
        </p:nvCxnSpPr>
        <p:spPr>
          <a:xfrm flipV="1">
            <a:off x="794988" y="4948686"/>
            <a:ext cx="281447" cy="510674"/>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45" name="矩形 144"/>
          <p:cNvSpPr/>
          <p:nvPr/>
        </p:nvSpPr>
        <p:spPr>
          <a:xfrm>
            <a:off x="113717" y="2910714"/>
            <a:ext cx="825867" cy="369332"/>
          </a:xfrm>
          <a:prstGeom prst="rect">
            <a:avLst/>
          </a:prstGeom>
        </p:spPr>
        <p:txBody>
          <a:bodyPr wrap="none">
            <a:spAutoFit/>
          </a:bodyPr>
          <a:lstStyle/>
          <a:p>
            <a:r>
              <a:rPr kumimoji="1" lang="en-US" altLang="zh-CN" b="1"/>
              <a:t>Users</a:t>
            </a:r>
            <a:endParaRPr lang="zh-CN" altLang="en-US"/>
          </a:p>
        </p:txBody>
      </p:sp>
      <p:grpSp>
        <p:nvGrpSpPr>
          <p:cNvPr id="146" name="组合 145"/>
          <p:cNvGrpSpPr/>
          <p:nvPr/>
        </p:nvGrpSpPr>
        <p:grpSpPr>
          <a:xfrm>
            <a:off x="1031305" y="2691437"/>
            <a:ext cx="845234" cy="489970"/>
            <a:chOff x="6020855" y="1361204"/>
            <a:chExt cx="845234" cy="489970"/>
          </a:xfrm>
        </p:grpSpPr>
        <p:sp>
          <p:nvSpPr>
            <p:cNvPr id="147" name="云形 146"/>
            <p:cNvSpPr/>
            <p:nvPr/>
          </p:nvSpPr>
          <p:spPr>
            <a:xfrm>
              <a:off x="6020855" y="1361204"/>
              <a:ext cx="845234" cy="489970"/>
            </a:xfrm>
            <a:prstGeom prst="cloud">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8" name="矩形 147"/>
            <p:cNvSpPr/>
            <p:nvPr/>
          </p:nvSpPr>
          <p:spPr>
            <a:xfrm>
              <a:off x="6110928" y="1413481"/>
              <a:ext cx="684803" cy="369332"/>
            </a:xfrm>
            <a:prstGeom prst="rect">
              <a:avLst/>
            </a:prstGeom>
            <a:noFill/>
          </p:spPr>
          <p:txBody>
            <a:bodyPr wrap="none">
              <a:spAutoFit/>
            </a:bodyPr>
            <a:lstStyle/>
            <a:p>
              <a:r>
                <a:rPr kumimoji="1" lang="en-US" altLang="zh-CN">
                  <a:solidFill>
                    <a:srgbClr val="000000"/>
                  </a:solidFill>
                </a:rPr>
                <a:t>CDN</a:t>
              </a:r>
              <a:endParaRPr lang="zh-CN" altLang="en-US"/>
            </a:p>
          </p:txBody>
        </p:sp>
      </p:grpSp>
      <p:cxnSp>
        <p:nvCxnSpPr>
          <p:cNvPr id="149" name="直线箭头连接符 148"/>
          <p:cNvCxnSpPr/>
          <p:nvPr/>
        </p:nvCxnSpPr>
        <p:spPr>
          <a:xfrm flipV="1">
            <a:off x="1337719" y="3186000"/>
            <a:ext cx="0" cy="23040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51" name="直线箭头连接符 150"/>
          <p:cNvCxnSpPr/>
          <p:nvPr/>
        </p:nvCxnSpPr>
        <p:spPr>
          <a:xfrm flipV="1">
            <a:off x="1477813" y="3203164"/>
            <a:ext cx="0" cy="180000"/>
          </a:xfrm>
          <a:prstGeom prst="straightConnector1">
            <a:avLst/>
          </a:prstGeom>
          <a:ln w="25400">
            <a:solidFill>
              <a:schemeClr val="tx1"/>
            </a:solidFill>
            <a:headEnd type="triangl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129" name="组合 128"/>
          <p:cNvGrpSpPr/>
          <p:nvPr/>
        </p:nvGrpSpPr>
        <p:grpSpPr>
          <a:xfrm>
            <a:off x="4492257" y="5204142"/>
            <a:ext cx="1322740" cy="293267"/>
            <a:chOff x="4833436" y="4356643"/>
            <a:chExt cx="1322740" cy="293267"/>
          </a:xfrm>
        </p:grpSpPr>
        <p:sp>
          <p:nvSpPr>
            <p:cNvPr id="130" name="圆柱体 129"/>
            <p:cNvSpPr/>
            <p:nvPr/>
          </p:nvSpPr>
          <p:spPr>
            <a:xfrm rot="5400000">
              <a:off x="5375673" y="3869407"/>
              <a:ext cx="276998" cy="1284008"/>
            </a:xfrm>
            <a:prstGeom prst="can">
              <a:avLst/>
            </a:prstGeom>
            <a:solidFill>
              <a:schemeClr val="bg1"/>
            </a:solidFill>
            <a:ln w="12700">
              <a:solidFill>
                <a:schemeClr val="tx1"/>
              </a:solidFill>
              <a:tailEnd type="non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1" name="矩形 130"/>
            <p:cNvSpPr/>
            <p:nvPr/>
          </p:nvSpPr>
          <p:spPr>
            <a:xfrm>
              <a:off x="4833436" y="4356643"/>
              <a:ext cx="1284008" cy="276999"/>
            </a:xfrm>
            <a:prstGeom prst="rect">
              <a:avLst/>
            </a:prstGeom>
            <a:noFill/>
          </p:spPr>
          <p:txBody>
            <a:bodyPr wrap="square">
              <a:spAutoFit/>
            </a:bodyPr>
            <a:lstStyle/>
            <a:p>
              <a:pPr algn="ctr"/>
              <a:r>
                <a:rPr kumimoji="1" lang="en-US" altLang="zh-CN" sz="1200">
                  <a:solidFill>
                    <a:srgbClr val="000000"/>
                  </a:solidFill>
                </a:rPr>
                <a:t>Message queue</a:t>
              </a:r>
              <a:endParaRPr lang="zh-CN" altLang="en-US" sz="1200"/>
            </a:p>
          </p:txBody>
        </p:sp>
      </p:grpSp>
      <p:sp>
        <p:nvSpPr>
          <p:cNvPr id="132" name="任意形状 131"/>
          <p:cNvSpPr/>
          <p:nvPr/>
        </p:nvSpPr>
        <p:spPr>
          <a:xfrm>
            <a:off x="4994031" y="4797083"/>
            <a:ext cx="342313" cy="365760"/>
          </a:xfrm>
          <a:custGeom>
            <a:avLst/>
            <a:gdLst>
              <a:gd name="connsiteX0" fmla="*/ 0 w 342313"/>
              <a:gd name="connsiteY0" fmla="*/ 0 h 365760"/>
              <a:gd name="connsiteX1" fmla="*/ 295421 w 342313"/>
              <a:gd name="connsiteY1" fmla="*/ 70339 h 365760"/>
              <a:gd name="connsiteX2" fmla="*/ 337624 w 342313"/>
              <a:gd name="connsiteY2" fmla="*/ 365760 h 365760"/>
            </a:gdLst>
            <a:ahLst/>
            <a:cxnLst>
              <a:cxn ang="0">
                <a:pos x="connsiteX0" y="connsiteY0"/>
              </a:cxn>
              <a:cxn ang="0">
                <a:pos x="connsiteX1" y="connsiteY1"/>
              </a:cxn>
              <a:cxn ang="0">
                <a:pos x="connsiteX2" y="connsiteY2"/>
              </a:cxn>
            </a:cxnLst>
            <a:rect l="l" t="t" r="r" b="b"/>
            <a:pathLst>
              <a:path w="342313" h="365760">
                <a:moveTo>
                  <a:pt x="0" y="0"/>
                </a:moveTo>
                <a:cubicBezTo>
                  <a:pt x="119575" y="4689"/>
                  <a:pt x="239150" y="9379"/>
                  <a:pt x="295421" y="70339"/>
                </a:cubicBezTo>
                <a:cubicBezTo>
                  <a:pt x="351692" y="131299"/>
                  <a:pt x="344658" y="248529"/>
                  <a:pt x="337624" y="365760"/>
                </a:cubicBezTo>
              </a:path>
            </a:pathLst>
          </a:cu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33" name="图片 132"/>
          <p:cNvPicPr>
            <a:picLocks noChangeAspect="1"/>
          </p:cNvPicPr>
          <p:nvPr/>
        </p:nvPicPr>
        <p:blipFill>
          <a:blip r:embed="rId4" cstate="screen"/>
          <a:stretch>
            <a:fillRect/>
          </a:stretch>
        </p:blipFill>
        <p:spPr>
          <a:xfrm>
            <a:off x="656019" y="1209408"/>
            <a:ext cx="1817874" cy="1188930"/>
          </a:xfrm>
          <a:prstGeom prst="rect">
            <a:avLst/>
          </a:prstGeom>
          <a:ln>
            <a:solidFill>
              <a:schemeClr val="bg1">
                <a:lumMod val="95000"/>
              </a:schemeClr>
            </a:solidFill>
          </a:ln>
          <a:effectLst>
            <a:outerShdw blurRad="50800" dist="38100" dir="2700000" algn="tl" rotWithShape="0">
              <a:prstClr val="black">
                <a:alpha val="40000"/>
              </a:prstClr>
            </a:outerShdw>
          </a:effectLst>
        </p:spPr>
      </p:pic>
      <p:sp>
        <p:nvSpPr>
          <p:cNvPr id="3" name="矩形 2"/>
          <p:cNvSpPr/>
          <p:nvPr/>
        </p:nvSpPr>
        <p:spPr>
          <a:xfrm>
            <a:off x="5436635" y="1221166"/>
            <a:ext cx="1080623" cy="628368"/>
          </a:xfrm>
          <a:prstGeom prst="rect">
            <a:avLst/>
          </a:prstGeom>
          <a:noFill/>
          <a:ln w="25400">
            <a:solidFill>
              <a:srgbClr val="C00000"/>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4" name="矩形 133"/>
          <p:cNvSpPr/>
          <p:nvPr/>
        </p:nvSpPr>
        <p:spPr>
          <a:xfrm>
            <a:off x="5858859" y="2827756"/>
            <a:ext cx="1080623" cy="628368"/>
          </a:xfrm>
          <a:prstGeom prst="rect">
            <a:avLst/>
          </a:prstGeom>
          <a:noFill/>
          <a:ln w="25400">
            <a:solidFill>
              <a:srgbClr val="C00000"/>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7" name="矩形 136"/>
          <p:cNvSpPr/>
          <p:nvPr/>
        </p:nvSpPr>
        <p:spPr>
          <a:xfrm>
            <a:off x="5851445" y="4298712"/>
            <a:ext cx="867548" cy="978939"/>
          </a:xfrm>
          <a:prstGeom prst="rect">
            <a:avLst/>
          </a:prstGeom>
          <a:noFill/>
          <a:ln w="25400">
            <a:solidFill>
              <a:srgbClr val="C00000"/>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0" name="矩形 139"/>
          <p:cNvSpPr/>
          <p:nvPr/>
        </p:nvSpPr>
        <p:spPr>
          <a:xfrm>
            <a:off x="2621771" y="1186391"/>
            <a:ext cx="626769" cy="228296"/>
          </a:xfrm>
          <a:prstGeom prst="rect">
            <a:avLst/>
          </a:prstGeom>
          <a:noFill/>
          <a:ln w="25400">
            <a:solidFill>
              <a:srgbClr val="C00000"/>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1" name="矩形 140"/>
          <p:cNvSpPr/>
          <p:nvPr/>
        </p:nvSpPr>
        <p:spPr>
          <a:xfrm>
            <a:off x="2557520" y="1437927"/>
            <a:ext cx="2872105" cy="1015663"/>
          </a:xfrm>
          <a:prstGeom prst="rect">
            <a:avLst/>
          </a:prstGeom>
          <a:noFill/>
        </p:spPr>
        <p:txBody>
          <a:bodyPr wrap="square">
            <a:spAutoFit/>
          </a:bodyPr>
          <a:lstStyle/>
          <a:p>
            <a:r>
              <a:rPr kumimoji="1" lang="en-US" altLang="zh-CN" sz="2000" dirty="0">
                <a:solidFill>
                  <a:srgbClr val="000000"/>
                </a:solidFill>
              </a:rPr>
              <a:t>All can use TX to manager data!</a:t>
            </a:r>
            <a:endParaRPr kumimoji="1" lang="en-US" altLang="zh-CN" sz="2000" dirty="0">
              <a:solidFill>
                <a:srgbClr val="000000"/>
              </a:solidFill>
            </a:endParaRPr>
          </a:p>
          <a:p>
            <a:pPr lvl="1"/>
            <a:r>
              <a:rPr kumimoji="1" lang="en-US" altLang="zh-CN" sz="2000" dirty="0">
                <a:solidFill>
                  <a:srgbClr val="000000"/>
                </a:solidFill>
              </a:rPr>
              <a:t>e.g., FS meta data</a:t>
            </a:r>
            <a:endParaRPr lang="zh-CN" altLang="en-US"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Implementing the software department’s salary system</a:t>
            </a:r>
            <a:endParaRPr kumimoji="1" lang="zh-CN" altLang="en-US" dirty="0"/>
          </a:p>
        </p:txBody>
      </p:sp>
      <p:sp>
        <p:nvSpPr>
          <p:cNvPr id="3" name="内容占位符 2"/>
          <p:cNvSpPr>
            <a:spLocks noGrp="1"/>
          </p:cNvSpPr>
          <p:nvPr>
            <p:ph idx="1"/>
          </p:nvPr>
        </p:nvSpPr>
        <p:spPr>
          <a:xfrm>
            <a:off x="457200" y="1129308"/>
            <a:ext cx="8562384" cy="1592440"/>
          </a:xfrm>
        </p:spPr>
        <p:txBody>
          <a:bodyPr/>
          <a:lstStyle/>
          <a:p>
            <a:r>
              <a:rPr kumimoji="1" lang="en-US" altLang="zh-CN" dirty="0"/>
              <a:t>Data layout</a:t>
            </a:r>
            <a:endParaRPr kumimoji="1" lang="en-US" altLang="zh-CN" dirty="0"/>
          </a:p>
          <a:p>
            <a:pPr lvl="1"/>
            <a:r>
              <a:rPr kumimoji="1" lang="en-US" altLang="zh-CN" dirty="0">
                <a:solidFill>
                  <a:srgbClr val="FF0000"/>
                </a:solidFill>
              </a:rPr>
              <a:t>In-memory vector</a:t>
            </a:r>
            <a:r>
              <a:rPr kumimoji="1" lang="en-US" altLang="zh-CN" dirty="0"/>
              <a:t> to storing all the employers </a:t>
            </a:r>
            <a:endParaRPr kumimoji="1" lang="en-US" altLang="zh-CN" dirty="0"/>
          </a:p>
          <a:p>
            <a:pPr lvl="1"/>
            <a:r>
              <a:rPr kumimoji="1" lang="en-US" altLang="zh-CN" dirty="0"/>
              <a:t>Each employer has a </a:t>
            </a:r>
            <a:r>
              <a:rPr kumimoji="1" lang="en-US" altLang="zh-CN" dirty="0">
                <a:solidFill>
                  <a:srgbClr val="FF0000"/>
                </a:solidFill>
              </a:rPr>
              <a:t>fine-grained lock to realize 2PL</a:t>
            </a:r>
            <a:r>
              <a:rPr kumimoji="1" lang="en-US" altLang="zh-CN" dirty="0"/>
              <a:t> </a:t>
            </a:r>
            <a:endParaRPr kumimoji="1" lang="en-US" altLang="zh-CN"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
        <p:nvSpPr>
          <p:cNvPr id="54" name="文本框 53"/>
          <p:cNvSpPr txBox="1"/>
          <p:nvPr/>
        </p:nvSpPr>
        <p:spPr>
          <a:xfrm>
            <a:off x="5868144" y="3289548"/>
            <a:ext cx="2935416" cy="1477328"/>
          </a:xfrm>
          <a:prstGeom prst="rect">
            <a:avLst/>
          </a:prstGeom>
          <a:noFill/>
        </p:spPr>
        <p:txBody>
          <a:bodyPr wrap="square">
            <a:spAutoFit/>
          </a:bodyPr>
          <a:lstStyle/>
          <a:p>
            <a:r>
              <a:rPr kumimoji="1" lang="en-US" altLang="zh-CN" dirty="0">
                <a:latin typeface="Consolas" panose="020B0609020204030204" pitchFamily="49" charset="0"/>
                <a:cs typeface="Consolas" panose="020B0609020204030204" pitchFamily="49" charset="0"/>
              </a:rPr>
              <a:t>Struct Employer {</a:t>
            </a:r>
            <a:endParaRPr kumimoji="1" lang="en-US" altLang="zh-CN" dirty="0">
              <a:latin typeface="Consolas" panose="020B0609020204030204" pitchFamily="49" charset="0"/>
              <a:cs typeface="Consolas" panose="020B0609020204030204" pitchFamily="49" charset="0"/>
            </a:endParaRPr>
          </a:p>
          <a:p>
            <a:r>
              <a:rPr kumimoji="1" lang="en-US" altLang="zh-CN" dirty="0">
                <a:latin typeface="Consolas" panose="020B0609020204030204" pitchFamily="49" charset="0"/>
                <a:cs typeface="Consolas" panose="020B0609020204030204" pitchFamily="49" charset="0"/>
              </a:rPr>
              <a:t>   </a:t>
            </a:r>
            <a:r>
              <a:rPr kumimoji="1" lang="en-US" altLang="zh-CN" dirty="0">
                <a:highlight>
                  <a:srgbClr val="FFFF00"/>
                </a:highlight>
                <a:latin typeface="Consolas" panose="020B0609020204030204" pitchFamily="49" charset="0"/>
                <a:cs typeface="Consolas" panose="020B0609020204030204" pitchFamily="49" charset="0"/>
              </a:rPr>
              <a:t>Lock</a:t>
            </a:r>
            <a:r>
              <a:rPr kumimoji="1" lang="en-US" altLang="zh-CN" dirty="0">
                <a:latin typeface="Consolas" panose="020B0609020204030204" pitchFamily="49" charset="0"/>
                <a:cs typeface="Consolas" panose="020B0609020204030204" pitchFamily="49" charset="0"/>
              </a:rPr>
              <a:t> lock;</a:t>
            </a:r>
            <a:endParaRPr kumimoji="1" lang="en-US" altLang="zh-CN" dirty="0">
              <a:latin typeface="Consolas" panose="020B0609020204030204" pitchFamily="49" charset="0"/>
              <a:cs typeface="Consolas" panose="020B0609020204030204" pitchFamily="49" charset="0"/>
            </a:endParaRPr>
          </a:p>
          <a:p>
            <a:r>
              <a:rPr kumimoji="1" lang="en-US" altLang="zh-CN" dirty="0">
                <a:latin typeface="Consolas" panose="020B0609020204030204" pitchFamily="49" charset="0"/>
                <a:cs typeface="Consolas" panose="020B0609020204030204" pitchFamily="49" charset="0"/>
              </a:rPr>
              <a:t>   string name;</a:t>
            </a:r>
            <a:endParaRPr kumimoji="1" lang="en-US" altLang="zh-CN" dirty="0">
              <a:latin typeface="Consolas" panose="020B0609020204030204" pitchFamily="49" charset="0"/>
              <a:cs typeface="Consolas" panose="020B0609020204030204" pitchFamily="49" charset="0"/>
            </a:endParaRPr>
          </a:p>
          <a:p>
            <a:r>
              <a:rPr kumimoji="1" lang="en-US" altLang="zh-CN" dirty="0">
                <a:latin typeface="Consolas" panose="020B0609020204030204" pitchFamily="49" charset="0"/>
                <a:cs typeface="Consolas" panose="020B0609020204030204" pitchFamily="49" charset="0"/>
              </a:rPr>
              <a:t>   double salary;</a:t>
            </a:r>
            <a:endParaRPr kumimoji="1" lang="en-US" altLang="zh-CN" dirty="0">
              <a:latin typeface="Consolas" panose="020B0609020204030204" pitchFamily="49" charset="0"/>
              <a:cs typeface="Consolas" panose="020B0609020204030204" pitchFamily="49" charset="0"/>
            </a:endParaRPr>
          </a:p>
          <a:p>
            <a:r>
              <a:rPr kumimoji="1" lang="en-US" altLang="zh-CN" dirty="0">
                <a:latin typeface="Consolas" panose="020B0609020204030204" pitchFamily="49" charset="0"/>
                <a:cs typeface="Consolas" panose="020B0609020204030204" pitchFamily="49" charset="0"/>
              </a:rPr>
              <a:t>}</a:t>
            </a:r>
            <a:endParaRPr lang="zh-CN" altLang="en-US" dirty="0">
              <a:latin typeface="Consolas" panose="020B0609020204030204" pitchFamily="49" charset="0"/>
              <a:cs typeface="Consolas" panose="020B0609020204030204" pitchFamily="49" charset="0"/>
            </a:endParaRPr>
          </a:p>
        </p:txBody>
      </p:sp>
      <p:sp>
        <p:nvSpPr>
          <p:cNvPr id="5" name="文本框 4"/>
          <p:cNvSpPr txBox="1"/>
          <p:nvPr/>
        </p:nvSpPr>
        <p:spPr>
          <a:xfrm>
            <a:off x="473200" y="3289548"/>
            <a:ext cx="4530848" cy="369332"/>
          </a:xfrm>
          <a:prstGeom prst="rect">
            <a:avLst/>
          </a:prstGeom>
          <a:noFill/>
        </p:spPr>
        <p:txBody>
          <a:bodyPr wrap="square">
            <a:spAutoFit/>
          </a:bodyPr>
          <a:lstStyle/>
          <a:p>
            <a:pPr>
              <a:spcAft>
                <a:spcPts val="600"/>
              </a:spcAft>
            </a:pPr>
            <a:r>
              <a:rPr kumimoji="1" lang="en-US" altLang="zh-CN" dirty="0">
                <a:latin typeface="Consolas" panose="020B0609020204030204" pitchFamily="49" charset="0"/>
                <a:cs typeface="Consolas" panose="020B0609020204030204" pitchFamily="49" charset="0"/>
              </a:rPr>
              <a:t>database = std::List&lt;Employer *&gt;;</a:t>
            </a:r>
            <a:endParaRPr kumimoji="1" lang="en-US" altLang="zh-CN" dirty="0">
              <a:latin typeface="Consolas" panose="020B0609020204030204" pitchFamily="49" charset="0"/>
              <a:cs typeface="Consolas" panose="020B0609020204030204" pitchFamily="49"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ADE361C3-C043-4A6E-BDCE-8DA1E7D90A3B}"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51" name="矩形 50"/>
          <p:cNvSpPr/>
          <p:nvPr/>
        </p:nvSpPr>
        <p:spPr>
          <a:xfrm>
            <a:off x="-612576" y="80608"/>
            <a:ext cx="1512168" cy="1264724"/>
          </a:xfrm>
          <a:prstGeom prst="rect">
            <a:avLst/>
          </a:prstGeom>
          <a:solidFill>
            <a:schemeClr val="bg1"/>
          </a:solidFill>
          <a:ln w="25400">
            <a:no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26" name="组合 25"/>
          <p:cNvGrpSpPr/>
          <p:nvPr/>
        </p:nvGrpSpPr>
        <p:grpSpPr>
          <a:xfrm>
            <a:off x="5485107" y="115702"/>
            <a:ext cx="3370133" cy="1660038"/>
            <a:chOff x="4151970" y="129803"/>
            <a:chExt cx="3370133" cy="1660038"/>
          </a:xfrm>
        </p:grpSpPr>
        <p:sp>
          <p:nvSpPr>
            <p:cNvPr id="2" name="Rectangle 7"/>
            <p:cNvSpPr/>
            <p:nvPr/>
          </p:nvSpPr>
          <p:spPr>
            <a:xfrm>
              <a:off x="6083300" y="129803"/>
              <a:ext cx="1438803" cy="714925"/>
            </a:xfrm>
            <a:prstGeom prst="rect">
              <a:avLst/>
            </a:prstGeom>
            <a:noFill/>
            <a:ln w="12700">
              <a:solidFill>
                <a:schemeClr val="tx1"/>
              </a:solidFill>
            </a:ln>
          </p:spPr>
          <p:style>
            <a:lnRef idx="1">
              <a:schemeClr val="accent5"/>
            </a:lnRef>
            <a:fillRef idx="2">
              <a:schemeClr val="accent5"/>
            </a:fillRef>
            <a:effectRef idx="1">
              <a:schemeClr val="accent5"/>
            </a:effectRef>
            <a:fontRef idx="minor">
              <a:schemeClr val="dk1"/>
            </a:fontRef>
          </p:style>
          <p:txBody>
            <a:bodyPr wrap="none" tIns="30000" bIns="30000" rtlCol="0" anchor="t" anchorCtr="0"/>
            <a:lstStyle/>
            <a:p>
              <a:pPr algn="ctr"/>
              <a:r>
                <a:rPr lang="en-US" altLang="zh-CN" sz="1500" b="1" u="sng" dirty="0">
                  <a:latin typeface="微软雅黑" panose="020B0503020204020204" charset="-122"/>
                  <a:ea typeface="微软雅黑" panose="020B0503020204020204" charset="-122"/>
                  <a:cs typeface="Verdana" panose="020B0604030504040204" pitchFamily="34" charset="0"/>
                </a:rPr>
                <a:t>Employments </a:t>
              </a:r>
              <a:endParaRPr lang="en-US" altLang="zh-CN" sz="1500" b="1" u="sng" dirty="0">
                <a:latin typeface="微软雅黑" panose="020B0503020204020204" charset="-122"/>
                <a:ea typeface="微软雅黑" panose="020B0503020204020204" charset="-122"/>
                <a:cs typeface="Verdana" panose="020B0604030504040204" pitchFamily="34" charset="0"/>
              </a:endParaRPr>
            </a:p>
          </p:txBody>
        </p:sp>
        <p:sp>
          <p:nvSpPr>
            <p:cNvPr id="7" name="Rectangle 16"/>
            <p:cNvSpPr/>
            <p:nvPr/>
          </p:nvSpPr>
          <p:spPr>
            <a:xfrm>
              <a:off x="6444208" y="1308422"/>
              <a:ext cx="810000" cy="480000"/>
            </a:xfrm>
            <a:prstGeom prst="rect">
              <a:avLst/>
            </a:prstGeom>
            <a:ln>
              <a:solidFill>
                <a:schemeClr val="tx1"/>
              </a:solidFill>
              <a:prstDash val="soli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76200" tIns="30000" rIns="76200" bIns="0" numCol="1" spcCol="0" rtlCol="0" fromWordArt="0" anchor="ctr" anchorCtr="0" forceAA="0" compatLnSpc="1">
              <a:noAutofit/>
            </a:bodyPr>
            <a:lstStyle/>
            <a:p>
              <a:pPr algn="ctr">
                <a:lnSpc>
                  <a:spcPct val="80000"/>
                </a:lnSpc>
              </a:pPr>
              <a:r>
                <a:rPr lang="en-US" altLang="zh-CN" sz="1665" dirty="0">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Rong</a:t>
              </a:r>
              <a:endParaRPr lang="en-US" altLang="zh-CN" sz="1665" dirty="0">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endParaRPr>
            </a:p>
            <a:p>
              <a:pPr algn="ctr">
                <a:lnSpc>
                  <a:spcPct val="80000"/>
                </a:lnSpc>
              </a:pPr>
              <a:r>
                <a:rPr lang="en-US" altLang="zh-CN" sz="1665" dirty="0">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3000</a:t>
              </a:r>
              <a:endParaRPr lang="zh-CN" altLang="en-US" sz="1665" dirty="0">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endParaRPr>
            </a:p>
          </p:txBody>
        </p:sp>
        <p:sp>
          <p:nvSpPr>
            <p:cNvPr id="8" name="Rectangle 17"/>
            <p:cNvSpPr/>
            <p:nvPr/>
          </p:nvSpPr>
          <p:spPr>
            <a:xfrm>
              <a:off x="5549553" y="1309841"/>
              <a:ext cx="810000" cy="480000"/>
            </a:xfrm>
            <a:prstGeom prst="rect">
              <a:avLst/>
            </a:prstGeom>
            <a:ln w="12700">
              <a:solidFill>
                <a:schemeClr val="tx1"/>
              </a:solidFill>
              <a:prstDash val="soli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76200" tIns="30000" rIns="76200" bIns="0" numCol="1" spcCol="0" rtlCol="0" fromWordArt="0" anchor="ctr" anchorCtr="0" forceAA="0" compatLnSpc="1">
              <a:noAutofit/>
            </a:bodyPr>
            <a:lstStyle/>
            <a:p>
              <a:pPr algn="ctr">
                <a:lnSpc>
                  <a:spcPct val="80000"/>
                </a:lnSpc>
              </a:pPr>
              <a:r>
                <a:rPr lang="en-US" altLang="zh-CN" sz="1665" dirty="0" err="1">
                  <a:latin typeface="微软雅黑" panose="020B0503020204020204" charset="-122"/>
                  <a:ea typeface="微软雅黑" panose="020B0503020204020204" charset="-122"/>
                  <a:cs typeface="Verdana" panose="020B0604030504040204" pitchFamily="34" charset="0"/>
                </a:rPr>
                <a:t>Haibo</a:t>
              </a:r>
              <a:endParaRPr lang="en-US" altLang="zh-CN" sz="1665" dirty="0">
                <a:latin typeface="微软雅黑" panose="020B0503020204020204" charset="-122"/>
                <a:ea typeface="微软雅黑" panose="020B0503020204020204" charset="-122"/>
                <a:cs typeface="Verdana" panose="020B0604030504040204" pitchFamily="34" charset="0"/>
              </a:endParaRPr>
            </a:p>
            <a:p>
              <a:pPr algn="ctr">
                <a:lnSpc>
                  <a:spcPct val="80000"/>
                </a:lnSpc>
              </a:pPr>
              <a:r>
                <a:rPr lang="en-US" altLang="zh-CN" sz="1665" dirty="0">
                  <a:latin typeface="微软雅黑" panose="020B0503020204020204" charset="-122"/>
                  <a:ea typeface="微软雅黑" panose="020B0503020204020204" charset="-122"/>
                  <a:cs typeface="Verdana" panose="020B0604030504040204" pitchFamily="34" charset="0"/>
                </a:rPr>
                <a:t>3000</a:t>
              </a:r>
              <a:endParaRPr lang="zh-CN" altLang="en-US" sz="1665" dirty="0">
                <a:latin typeface="微软雅黑" panose="020B0503020204020204" charset="-122"/>
                <a:ea typeface="微软雅黑" panose="020B0503020204020204" charset="-122"/>
                <a:cs typeface="Verdana" panose="020B0604030504040204" pitchFamily="34" charset="0"/>
              </a:endParaRPr>
            </a:p>
          </p:txBody>
        </p:sp>
        <p:cxnSp>
          <p:nvCxnSpPr>
            <p:cNvPr id="9" name="Straight Connector 6"/>
            <p:cNvCxnSpPr/>
            <p:nvPr/>
          </p:nvCxnSpPr>
          <p:spPr>
            <a:xfrm flipH="1">
              <a:off x="5549553" y="849922"/>
              <a:ext cx="811407" cy="453009"/>
            </a:xfrm>
            <a:prstGeom prst="line">
              <a:avLst/>
            </a:prstGeom>
            <a:ln w="3175">
              <a:solidFill>
                <a:schemeClr val="tx1"/>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10" name="Straight Connector 25"/>
            <p:cNvCxnSpPr/>
            <p:nvPr/>
          </p:nvCxnSpPr>
          <p:spPr>
            <a:xfrm flipH="1">
              <a:off x="7254208" y="849922"/>
              <a:ext cx="86062" cy="447201"/>
            </a:xfrm>
            <a:prstGeom prst="line">
              <a:avLst/>
            </a:prstGeom>
            <a:ln w="3175">
              <a:solidFill>
                <a:schemeClr val="tx1"/>
              </a:solidFill>
              <a:prstDash val="sysDot"/>
            </a:ln>
            <a:effectLst/>
          </p:spPr>
          <p:style>
            <a:lnRef idx="1">
              <a:schemeClr val="accent1"/>
            </a:lnRef>
            <a:fillRef idx="0">
              <a:schemeClr val="accent1"/>
            </a:fillRef>
            <a:effectRef idx="0">
              <a:schemeClr val="accent1"/>
            </a:effectRef>
            <a:fontRef idx="minor">
              <a:schemeClr val="tx1"/>
            </a:fontRef>
          </p:style>
        </p:cxnSp>
        <p:sp>
          <p:nvSpPr>
            <p:cNvPr id="15" name="Rectangle 16"/>
            <p:cNvSpPr/>
            <p:nvPr/>
          </p:nvSpPr>
          <p:spPr>
            <a:xfrm>
              <a:off x="5046625" y="364739"/>
              <a:ext cx="810000" cy="480000"/>
            </a:xfrm>
            <a:prstGeom prst="rect">
              <a:avLst/>
            </a:prstGeom>
            <a:ln>
              <a:solidFill>
                <a:schemeClr val="tx1"/>
              </a:solidFill>
              <a:prstDash val="soli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76200" tIns="30000" rIns="76200" bIns="0" numCol="1" spcCol="0" rtlCol="0" fromWordArt="0" anchor="ctr" anchorCtr="0" forceAA="0" compatLnSpc="1">
              <a:noAutofit/>
            </a:bodyPr>
            <a:lstStyle/>
            <a:p>
              <a:pPr algn="ctr">
                <a:lnSpc>
                  <a:spcPct val="80000"/>
                </a:lnSpc>
              </a:pPr>
              <a:r>
                <a:rPr lang="en-US" altLang="zh-CN" sz="1665" dirty="0" err="1">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Yubin</a:t>
              </a:r>
              <a:endParaRPr lang="en-US" altLang="zh-CN" sz="1665" dirty="0">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endParaRPr>
            </a:p>
            <a:p>
              <a:pPr algn="ctr">
                <a:lnSpc>
                  <a:spcPct val="80000"/>
                </a:lnSpc>
              </a:pPr>
              <a:r>
                <a:rPr lang="en-US" altLang="zh-CN" sz="1665" dirty="0">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3100</a:t>
              </a:r>
              <a:endParaRPr lang="zh-CN" altLang="en-US" sz="1665" dirty="0">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endParaRPr>
            </a:p>
          </p:txBody>
        </p:sp>
        <p:sp>
          <p:nvSpPr>
            <p:cNvPr id="16" name="Rectangle 17"/>
            <p:cNvSpPr/>
            <p:nvPr/>
          </p:nvSpPr>
          <p:spPr>
            <a:xfrm>
              <a:off x="4151970" y="366158"/>
              <a:ext cx="810000" cy="480000"/>
            </a:xfrm>
            <a:prstGeom prst="rect">
              <a:avLst/>
            </a:prstGeom>
            <a:ln w="12700">
              <a:solidFill>
                <a:schemeClr val="tx1"/>
              </a:solidFill>
              <a:prstDash val="soli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76200" tIns="30000" rIns="76200" bIns="0" numCol="1" spcCol="0" rtlCol="0" fromWordArt="0" anchor="ctr" anchorCtr="0" forceAA="0" compatLnSpc="1">
              <a:noAutofit/>
            </a:bodyPr>
            <a:lstStyle/>
            <a:p>
              <a:pPr algn="ctr">
                <a:lnSpc>
                  <a:spcPct val="80000"/>
                </a:lnSpc>
              </a:pPr>
              <a:r>
                <a:rPr lang="en-US" altLang="zh-CN" sz="1665" dirty="0" err="1">
                  <a:latin typeface="微软雅黑" panose="020B0503020204020204" charset="-122"/>
                  <a:ea typeface="微软雅黑" panose="020B0503020204020204" charset="-122"/>
                  <a:cs typeface="Verdana" panose="020B0604030504040204" pitchFamily="34" charset="0"/>
                </a:rPr>
                <a:t>Xingda</a:t>
              </a:r>
              <a:endParaRPr lang="en-US" altLang="zh-CN" sz="1665" dirty="0">
                <a:latin typeface="微软雅黑" panose="020B0503020204020204" charset="-122"/>
                <a:ea typeface="微软雅黑" panose="020B0503020204020204" charset="-122"/>
                <a:cs typeface="Verdana" panose="020B0604030504040204" pitchFamily="34" charset="0"/>
              </a:endParaRPr>
            </a:p>
            <a:p>
              <a:pPr algn="ctr">
                <a:lnSpc>
                  <a:spcPct val="80000"/>
                </a:lnSpc>
              </a:pPr>
              <a:r>
                <a:rPr lang="en-US" altLang="zh-CN" sz="1665" dirty="0">
                  <a:latin typeface="微软雅黑" panose="020B0503020204020204" charset="-122"/>
                  <a:ea typeface="微软雅黑" panose="020B0503020204020204" charset="-122"/>
                  <a:cs typeface="Verdana" panose="020B0604030504040204" pitchFamily="34" charset="0"/>
                </a:rPr>
                <a:t>3100</a:t>
              </a:r>
              <a:endParaRPr lang="zh-CN" altLang="en-US" sz="1665" dirty="0">
                <a:latin typeface="微软雅黑" panose="020B0503020204020204" charset="-122"/>
                <a:ea typeface="微软雅黑" panose="020B0503020204020204" charset="-122"/>
                <a:cs typeface="Verdana" panose="020B0604030504040204" pitchFamily="34" charset="0"/>
              </a:endParaRPr>
            </a:p>
          </p:txBody>
        </p:sp>
      </p:grpSp>
      <p:sp>
        <p:nvSpPr>
          <p:cNvPr id="17" name="Rectangle 26"/>
          <p:cNvSpPr/>
          <p:nvPr/>
        </p:nvSpPr>
        <p:spPr>
          <a:xfrm>
            <a:off x="288760" y="277559"/>
            <a:ext cx="390000" cy="330000"/>
          </a:xfrm>
          <a:prstGeom prst="rect">
            <a:avLst/>
          </a:prstGeom>
          <a:ln w="9525">
            <a:solidFill>
              <a:schemeClr val="tx1"/>
            </a:solidFill>
          </a:ln>
          <a:effectLst>
            <a:outerShdw blurRad="63500" sx="102000" sy="102000" algn="ctr"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wrap="none" tIns="30000" bIns="30000" rtlCol="0" anchor="ctr"/>
          <a:lstStyle/>
          <a:p>
            <a:pPr algn="ctr"/>
            <a:r>
              <a:rPr lang="en-US" altLang="zh-CN" sz="1500" dirty="0">
                <a:latin typeface="微软雅黑" panose="020B0503020204020204" charset="-122"/>
                <a:ea typeface="微软雅黑" panose="020B0503020204020204" charset="-122"/>
                <a:cs typeface="Verdana" panose="020B0604030504040204" pitchFamily="34" charset="0"/>
              </a:rPr>
              <a:t>T1</a:t>
            </a:r>
            <a:endParaRPr lang="en-US" altLang="zh-CN" sz="1500" dirty="0">
              <a:latin typeface="微软雅黑" panose="020B0503020204020204" charset="-122"/>
              <a:ea typeface="微软雅黑" panose="020B0503020204020204" charset="-122"/>
              <a:cs typeface="Verdana" panose="020B0604030504040204" pitchFamily="34" charset="0"/>
            </a:endParaRPr>
          </a:p>
        </p:txBody>
      </p:sp>
      <p:sp>
        <p:nvSpPr>
          <p:cNvPr id="18" name="Rectangle 17"/>
          <p:cNvSpPr/>
          <p:nvPr/>
        </p:nvSpPr>
        <p:spPr>
          <a:xfrm>
            <a:off x="678760" y="277559"/>
            <a:ext cx="2160000" cy="1671191"/>
          </a:xfrm>
          <a:prstGeom prst="rect">
            <a:avLst/>
          </a:prstGeom>
          <a:solidFill>
            <a:srgbClr val="F5FED6"/>
          </a:solidFill>
          <a:ln>
            <a:solidFill>
              <a:schemeClr val="tx1"/>
            </a:solidFill>
          </a:ln>
          <a:effectLst>
            <a:outerShdw blurRad="63500" sx="102000" sy="102000" algn="ctr" rotWithShape="0">
              <a:prstClr val="black">
                <a:alpha val="40000"/>
              </a:prstClr>
            </a:outerShdw>
          </a:effectLst>
        </p:spPr>
        <p:txBody>
          <a:bodyPr wrap="square" lIns="60000" tIns="0" rIns="60000" bIns="30000">
            <a:spAutoFit/>
          </a:bodyPr>
          <a:lstStyle/>
          <a:p>
            <a:r>
              <a:rPr lang="en-US" altLang="zh-CN" sz="2335" dirty="0">
                <a:latin typeface="微软雅黑" panose="020B0503020204020204" charset="-122"/>
                <a:ea typeface="微软雅黑" panose="020B0503020204020204" charset="-122"/>
              </a:rPr>
              <a:t>Update </a:t>
            </a:r>
            <a:r>
              <a:rPr lang="en-US" altLang="zh-CN" sz="1500" b="1" dirty="0">
                <a:effectLst>
                  <a:outerShdw blurRad="38100" dist="38100" dir="2700000" algn="tl">
                    <a:srgbClr val="000000">
                      <a:alpha val="43137"/>
                    </a:srgbClr>
                  </a:outerShdw>
                </a:effectLst>
                <a:latin typeface="微软雅黑" panose="020B0503020204020204" charset="-122"/>
                <a:ea typeface="微软雅黑" panose="020B0503020204020204" charset="-122"/>
              </a:rPr>
              <a:t>emp</a:t>
            </a:r>
            <a:r>
              <a:rPr lang="en-US" altLang="zh-CN" sz="1500" dirty="0">
                <a:effectLst>
                  <a:outerShdw blurRad="38100" dist="38100" dir="2700000" algn="tl">
                    <a:srgbClr val="000000">
                      <a:alpha val="43137"/>
                    </a:srgbClr>
                  </a:outerShdw>
                </a:effectLst>
                <a:latin typeface="微软雅黑" panose="020B0503020204020204" charset="-122"/>
                <a:ea typeface="微软雅黑" panose="020B0503020204020204" charset="-122"/>
              </a:rPr>
              <a:t> </a:t>
            </a:r>
            <a:r>
              <a:rPr lang="en-US" altLang="zh-CN" sz="1500" dirty="0">
                <a:latin typeface="微软雅黑" panose="020B0503020204020204" charset="-122"/>
                <a:ea typeface="微软雅黑" panose="020B0503020204020204" charset="-122"/>
              </a:rPr>
              <a:t>(set salary=1.1*salary where salary &gt;= 3000) </a:t>
            </a:r>
            <a:endParaRPr lang="en-US" altLang="zh-CN" sz="1500" dirty="0">
              <a:latin typeface="微软雅黑" panose="020B0503020204020204" charset="-122"/>
              <a:ea typeface="微软雅黑" panose="020B0503020204020204" charset="-122"/>
            </a:endParaRPr>
          </a:p>
          <a:p>
            <a:endParaRPr lang="en-US" altLang="zh-CN" sz="1500" dirty="0">
              <a:latin typeface="微软雅黑" panose="020B0503020204020204" charset="-122"/>
              <a:ea typeface="微软雅黑" panose="020B0503020204020204" charset="-122"/>
            </a:endParaRPr>
          </a:p>
          <a:p>
            <a:r>
              <a:rPr lang="en-US" altLang="zh-CN" sz="2330" dirty="0">
                <a:latin typeface="微软雅黑" panose="020B0503020204020204" charset="-122"/>
                <a:ea typeface="微软雅黑" panose="020B0503020204020204" charset="-122"/>
              </a:rPr>
              <a:t>Print</a:t>
            </a:r>
            <a:r>
              <a:rPr lang="en-US" altLang="zh-CN" sz="1500" dirty="0">
                <a:latin typeface="微软雅黑" panose="020B0503020204020204" charset="-122"/>
                <a:ea typeface="微软雅黑" panose="020B0503020204020204" charset="-122"/>
              </a:rPr>
              <a:t> emp where salary &gt; 3000 </a:t>
            </a:r>
            <a:endParaRPr lang="en-US" altLang="zh-CN" sz="1500" dirty="0">
              <a:latin typeface="微软雅黑" panose="020B0503020204020204" charset="-122"/>
              <a:ea typeface="微软雅黑" panose="020B0503020204020204" charset="-122"/>
            </a:endParaRPr>
          </a:p>
        </p:txBody>
      </p:sp>
      <p:sp>
        <p:nvSpPr>
          <p:cNvPr id="19" name="Rectangle 18"/>
          <p:cNvSpPr/>
          <p:nvPr/>
        </p:nvSpPr>
        <p:spPr>
          <a:xfrm>
            <a:off x="2605193" y="277559"/>
            <a:ext cx="390000" cy="330000"/>
          </a:xfrm>
          <a:prstGeom prst="rect">
            <a:avLst/>
          </a:prstGeom>
          <a:ln w="9525">
            <a:solidFill>
              <a:schemeClr val="tx1"/>
            </a:solid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76200" tIns="30000" rIns="76200" bIns="0" numCol="1" spcCol="0" rtlCol="0" fromWordArt="0" anchor="ctr" anchorCtr="0" forceAA="0" compatLnSpc="1">
            <a:noAutofit/>
          </a:bodyPr>
          <a:lstStyle/>
          <a:p>
            <a:pPr algn="ctr">
              <a:lnSpc>
                <a:spcPct val="80000"/>
              </a:lnSpc>
            </a:pPr>
            <a:r>
              <a:rPr lang="en-US" altLang="zh-CN" sz="1500">
                <a:latin typeface="微软雅黑" panose="020B0503020204020204" charset="-122"/>
                <a:ea typeface="微软雅黑" panose="020B0503020204020204" charset="-122"/>
                <a:cs typeface="Verdana" panose="020B0604030504040204" pitchFamily="34" charset="0"/>
              </a:rPr>
              <a:t>T2</a:t>
            </a:r>
            <a:endParaRPr lang="en-US" altLang="zh-CN" sz="1500">
              <a:latin typeface="微软雅黑" panose="020B0503020204020204" charset="-122"/>
              <a:ea typeface="微软雅黑" panose="020B0503020204020204" charset="-122"/>
              <a:cs typeface="Verdana" panose="020B0604030504040204" pitchFamily="34" charset="0"/>
            </a:endParaRPr>
          </a:p>
        </p:txBody>
      </p:sp>
      <p:sp>
        <p:nvSpPr>
          <p:cNvPr id="20" name="Rectangle 19"/>
          <p:cNvSpPr/>
          <p:nvPr/>
        </p:nvSpPr>
        <p:spPr>
          <a:xfrm>
            <a:off x="2995192" y="277559"/>
            <a:ext cx="2145502" cy="850967"/>
          </a:xfrm>
          <a:prstGeom prst="rect">
            <a:avLst/>
          </a:prstGeom>
          <a:solidFill>
            <a:srgbClr val="F5FED6"/>
          </a:solidFill>
          <a:ln>
            <a:solidFill>
              <a:schemeClr val="tx1"/>
            </a:solidFill>
          </a:ln>
          <a:effectLst>
            <a:outerShdw blurRad="63500" sx="102000" sy="102000" algn="ctr" rotWithShape="0">
              <a:prstClr val="black">
                <a:alpha val="40000"/>
              </a:prstClr>
            </a:outerShdw>
          </a:effectLst>
        </p:spPr>
        <p:txBody>
          <a:bodyPr wrap="square" lIns="60000" tIns="0" rIns="60000" bIns="30000">
            <a:spAutoFit/>
          </a:bodyPr>
          <a:lstStyle/>
          <a:p>
            <a:r>
              <a:rPr lang="en-US" altLang="zh-CN" sz="2335" dirty="0">
                <a:latin typeface="微软雅黑" panose="020B0503020204020204" charset="-122"/>
                <a:ea typeface="微软雅黑" panose="020B0503020204020204" charset="-122"/>
              </a:rPr>
              <a:t>Insert </a:t>
            </a:r>
            <a:r>
              <a:rPr lang="en-US" altLang="zh-CN" sz="1500" b="1" dirty="0">
                <a:effectLst>
                  <a:outerShdw blurRad="38100" dist="38100" dir="2700000" algn="tl">
                    <a:srgbClr val="000000">
                      <a:alpha val="43137"/>
                    </a:srgbClr>
                  </a:outerShdw>
                </a:effectLst>
                <a:latin typeface="微软雅黑" panose="020B0503020204020204" charset="-122"/>
                <a:ea typeface="微软雅黑" panose="020B0503020204020204" charset="-122"/>
              </a:rPr>
              <a:t>emp</a:t>
            </a:r>
            <a:r>
              <a:rPr lang="en-US" altLang="zh-CN" sz="1500" dirty="0">
                <a:effectLst>
                  <a:outerShdw blurRad="38100" dist="38100" dir="2700000" algn="tl">
                    <a:srgbClr val="000000">
                      <a:alpha val="43137"/>
                    </a:srgbClr>
                  </a:outerShdw>
                </a:effectLst>
                <a:latin typeface="微软雅黑" panose="020B0503020204020204" charset="-122"/>
                <a:ea typeface="微软雅黑" panose="020B0503020204020204" charset="-122"/>
              </a:rPr>
              <a:t> </a:t>
            </a:r>
            <a:r>
              <a:rPr lang="en-US" altLang="zh-CN" sz="1500" dirty="0">
                <a:latin typeface="微软雅黑" panose="020B0503020204020204" charset="-122"/>
                <a:ea typeface="微软雅黑" panose="020B0503020204020204" charset="-122"/>
              </a:rPr>
              <a:t>(</a:t>
            </a:r>
            <a:endParaRPr lang="en-US" altLang="zh-CN" sz="1500" dirty="0">
              <a:latin typeface="微软雅黑" panose="020B0503020204020204" charset="-122"/>
              <a:ea typeface="微软雅黑" panose="020B0503020204020204" charset="-122"/>
            </a:endParaRPr>
          </a:p>
          <a:p>
            <a:r>
              <a:rPr lang="en-US" altLang="zh-CN" sz="1500" dirty="0" err="1">
                <a:latin typeface="微软雅黑" panose="020B0503020204020204" charset="-122"/>
                <a:ea typeface="微软雅黑" panose="020B0503020204020204" charset="-122"/>
              </a:rPr>
              <a:t>Xingda</a:t>
            </a:r>
            <a:r>
              <a:rPr lang="en-US" altLang="zh-CN" sz="1500" dirty="0">
                <a:latin typeface="微软雅黑" panose="020B0503020204020204" charset="-122"/>
                <a:ea typeface="微软雅黑" panose="020B0503020204020204" charset="-122"/>
              </a:rPr>
              <a:t>, 3100,</a:t>
            </a:r>
            <a:endParaRPr lang="en-US" altLang="zh-CN" sz="1500" dirty="0">
              <a:latin typeface="微软雅黑" panose="020B0503020204020204" charset="-122"/>
              <a:ea typeface="微软雅黑" panose="020B0503020204020204" charset="-122"/>
            </a:endParaRPr>
          </a:p>
          <a:p>
            <a:r>
              <a:rPr lang="en-US" altLang="zh-CN" sz="1500" dirty="0" err="1">
                <a:latin typeface="微软雅黑" panose="020B0503020204020204" charset="-122"/>
                <a:ea typeface="微软雅黑" panose="020B0503020204020204" charset="-122"/>
              </a:rPr>
              <a:t>Yubin</a:t>
            </a:r>
            <a:r>
              <a:rPr lang="en-US" altLang="zh-CN" sz="1500" dirty="0">
                <a:latin typeface="微软雅黑" panose="020B0503020204020204" charset="-122"/>
                <a:ea typeface="微软雅黑" panose="020B0503020204020204" charset="-122"/>
              </a:rPr>
              <a:t>, 3100) </a:t>
            </a:r>
            <a:endParaRPr lang="en-US" altLang="zh-CN" sz="1500" dirty="0">
              <a:latin typeface="微软雅黑" panose="020B0503020204020204" charset="-122"/>
              <a:ea typeface="微软雅黑" panose="020B0503020204020204" charset="-122"/>
            </a:endParaRPr>
          </a:p>
        </p:txBody>
      </p:sp>
      <p:cxnSp>
        <p:nvCxnSpPr>
          <p:cNvPr id="22" name="直线连接符 21"/>
          <p:cNvCxnSpPr/>
          <p:nvPr/>
        </p:nvCxnSpPr>
        <p:spPr>
          <a:xfrm>
            <a:off x="-171122" y="2065412"/>
            <a:ext cx="950505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Rectangle 10"/>
          <p:cNvSpPr/>
          <p:nvPr/>
        </p:nvSpPr>
        <p:spPr>
          <a:xfrm>
            <a:off x="212151" y="2974931"/>
            <a:ext cx="720000" cy="324000"/>
          </a:xfrm>
          <a:prstGeom prst="rect">
            <a:avLst/>
          </a:prstGeom>
          <a:ln w="38100">
            <a:solidFill>
              <a:schemeClr val="tx1"/>
            </a:solidFill>
          </a:ln>
        </p:spPr>
        <p:style>
          <a:lnRef idx="1">
            <a:schemeClr val="accent5"/>
          </a:lnRef>
          <a:fillRef idx="2">
            <a:schemeClr val="accent5"/>
          </a:fillRef>
          <a:effectRef idx="1">
            <a:schemeClr val="accent5"/>
          </a:effectRef>
          <a:fontRef idx="minor">
            <a:schemeClr val="dk1"/>
          </a:fontRef>
        </p:style>
        <p:txBody>
          <a:bodyPr wrap="none" tIns="36000" bIns="36000" rtlCol="0" anchor="ctr"/>
          <a:lstStyle/>
          <a:p>
            <a:pPr algn="ctr"/>
            <a:r>
              <a:rPr lang="en-US" altLang="zh-CN" sz="2000" dirty="0">
                <a:latin typeface="微软雅黑" panose="020B0503020204020204" charset="-122"/>
                <a:ea typeface="微软雅黑" panose="020B0503020204020204" charset="-122"/>
                <a:cs typeface="Verdana" panose="020B0604030504040204" pitchFamily="34" charset="0"/>
              </a:rPr>
              <a:t>U1(H)</a:t>
            </a:r>
            <a:endParaRPr lang="en-US" altLang="zh-CN" sz="2000" dirty="0">
              <a:latin typeface="微软雅黑" panose="020B0503020204020204" charset="-122"/>
              <a:ea typeface="微软雅黑" panose="020B0503020204020204" charset="-122"/>
              <a:cs typeface="Verdana" panose="020B0604030504040204" pitchFamily="34" charset="0"/>
            </a:endParaRPr>
          </a:p>
        </p:txBody>
      </p:sp>
      <p:sp>
        <p:nvSpPr>
          <p:cNvPr id="25" name="Rectangle 10"/>
          <p:cNvSpPr/>
          <p:nvPr/>
        </p:nvSpPr>
        <p:spPr>
          <a:xfrm>
            <a:off x="1093730" y="2974931"/>
            <a:ext cx="720000" cy="324000"/>
          </a:xfrm>
          <a:prstGeom prst="rect">
            <a:avLst/>
          </a:prstGeom>
          <a:ln w="38100">
            <a:solidFill>
              <a:schemeClr val="tx1"/>
            </a:solidFill>
          </a:ln>
        </p:spPr>
        <p:style>
          <a:lnRef idx="1">
            <a:schemeClr val="accent5"/>
          </a:lnRef>
          <a:fillRef idx="2">
            <a:schemeClr val="accent5"/>
          </a:fillRef>
          <a:effectRef idx="1">
            <a:schemeClr val="accent5"/>
          </a:effectRef>
          <a:fontRef idx="minor">
            <a:schemeClr val="dk1"/>
          </a:fontRef>
        </p:style>
        <p:txBody>
          <a:bodyPr wrap="none" tIns="36000" bIns="36000" rtlCol="0" anchor="ctr"/>
          <a:lstStyle/>
          <a:p>
            <a:pPr algn="ctr"/>
            <a:r>
              <a:rPr lang="en-US" altLang="zh-CN" sz="2000" dirty="0">
                <a:latin typeface="微软雅黑" panose="020B0503020204020204" charset="-122"/>
                <a:ea typeface="微软雅黑" panose="020B0503020204020204" charset="-122"/>
                <a:cs typeface="Verdana" panose="020B0604030504040204" pitchFamily="34" charset="0"/>
              </a:rPr>
              <a:t>U1(R)</a:t>
            </a:r>
            <a:endParaRPr lang="en-US" altLang="zh-CN" sz="2000" dirty="0">
              <a:latin typeface="微软雅黑" panose="020B0503020204020204" charset="-122"/>
              <a:ea typeface="微软雅黑" panose="020B0503020204020204" charset="-122"/>
              <a:cs typeface="Verdana" panose="020B0604030504040204" pitchFamily="34" charset="0"/>
            </a:endParaRPr>
          </a:p>
        </p:txBody>
      </p:sp>
      <p:sp>
        <p:nvSpPr>
          <p:cNvPr id="28" name="Rectangle 13"/>
          <p:cNvSpPr/>
          <p:nvPr/>
        </p:nvSpPr>
        <p:spPr>
          <a:xfrm>
            <a:off x="2055835" y="2988544"/>
            <a:ext cx="1008000" cy="324000"/>
          </a:xfrm>
          <a:prstGeom prst="rect">
            <a:avLst/>
          </a:prstGeom>
          <a:ln w="38100">
            <a:solidFill>
              <a:schemeClr val="tx1"/>
            </a:solid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36000" rIns="91440" bIns="0" numCol="1" spcCol="0" rtlCol="0" fromWordArt="0" anchor="ctr" anchorCtr="0" forceAA="0" compatLnSpc="1">
            <a:noAutofit/>
          </a:bodyPr>
          <a:lstStyle/>
          <a:p>
            <a:pPr algn="ctr">
              <a:lnSpc>
                <a:spcPct val="80000"/>
              </a:lnSpc>
            </a:pPr>
            <a:r>
              <a:rPr lang="en-US" altLang="zh-CN" sz="2000" dirty="0">
                <a:latin typeface="微软雅黑" panose="020B0503020204020204" charset="-122"/>
                <a:ea typeface="微软雅黑" panose="020B0503020204020204" charset="-122"/>
                <a:cs typeface="Verdana" panose="020B0604030504040204" pitchFamily="34" charset="0"/>
              </a:rPr>
              <a:t>Ins(X)</a:t>
            </a:r>
            <a:endParaRPr lang="en-US" altLang="zh-CN" sz="2000" dirty="0">
              <a:latin typeface="微软雅黑" panose="020B0503020204020204" charset="-122"/>
              <a:ea typeface="微软雅黑" panose="020B0503020204020204" charset="-122"/>
              <a:cs typeface="Verdana" panose="020B0604030504040204" pitchFamily="34" charset="0"/>
            </a:endParaRPr>
          </a:p>
        </p:txBody>
      </p:sp>
      <p:sp>
        <p:nvSpPr>
          <p:cNvPr id="39" name="Rectangle 13"/>
          <p:cNvSpPr/>
          <p:nvPr/>
        </p:nvSpPr>
        <p:spPr>
          <a:xfrm>
            <a:off x="3306820" y="2988544"/>
            <a:ext cx="1008000" cy="324000"/>
          </a:xfrm>
          <a:prstGeom prst="rect">
            <a:avLst/>
          </a:prstGeom>
          <a:ln w="38100">
            <a:solidFill>
              <a:schemeClr val="tx1"/>
            </a:solid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36000" rIns="91440" bIns="0" numCol="1" spcCol="0" rtlCol="0" fromWordArt="0" anchor="ctr" anchorCtr="0" forceAA="0" compatLnSpc="1">
            <a:noAutofit/>
          </a:bodyPr>
          <a:lstStyle/>
          <a:p>
            <a:pPr algn="ctr">
              <a:lnSpc>
                <a:spcPct val="80000"/>
              </a:lnSpc>
            </a:pPr>
            <a:r>
              <a:rPr lang="en-US" altLang="zh-CN" sz="2000" dirty="0">
                <a:latin typeface="微软雅黑" panose="020B0503020204020204" charset="-122"/>
                <a:ea typeface="微软雅黑" panose="020B0503020204020204" charset="-122"/>
                <a:cs typeface="Verdana" panose="020B0604030504040204" pitchFamily="34" charset="0"/>
              </a:rPr>
              <a:t>Ins(Y)</a:t>
            </a:r>
            <a:endParaRPr lang="en-US" altLang="zh-CN" sz="2000" dirty="0">
              <a:latin typeface="微软雅黑" panose="020B0503020204020204" charset="-122"/>
              <a:ea typeface="微软雅黑" panose="020B0503020204020204" charset="-122"/>
              <a:cs typeface="Verdana" panose="020B0604030504040204" pitchFamily="34" charset="0"/>
            </a:endParaRPr>
          </a:p>
        </p:txBody>
      </p:sp>
      <p:cxnSp>
        <p:nvCxnSpPr>
          <p:cNvPr id="42" name="直线箭头连接符 41"/>
          <p:cNvCxnSpPr/>
          <p:nvPr/>
        </p:nvCxnSpPr>
        <p:spPr>
          <a:xfrm>
            <a:off x="171217" y="3649588"/>
            <a:ext cx="7713151" cy="0"/>
          </a:xfrm>
          <a:prstGeom prst="straightConnector1">
            <a:avLst/>
          </a:prstGeom>
          <a:ln w="190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49" name="文本框 48"/>
          <p:cNvSpPr txBox="1"/>
          <p:nvPr/>
        </p:nvSpPr>
        <p:spPr>
          <a:xfrm>
            <a:off x="7936184" y="3464922"/>
            <a:ext cx="724438" cy="369332"/>
          </a:xfrm>
          <a:prstGeom prst="rect">
            <a:avLst/>
          </a:prstGeom>
          <a:noFill/>
        </p:spPr>
        <p:txBody>
          <a:bodyPr wrap="square">
            <a:spAutoFit/>
          </a:bodyPr>
          <a:lstStyle/>
          <a:p>
            <a:r>
              <a:rPr kumimoji="1" lang="en-US" altLang="zh-CN" dirty="0">
                <a:latin typeface="微软雅黑" panose="020B0503020204020204" charset="-122"/>
                <a:ea typeface="微软雅黑" panose="020B0503020204020204" charset="-122"/>
              </a:rPr>
              <a:t>Time</a:t>
            </a:r>
            <a:endParaRPr kumimoji="1" lang="en-US" altLang="zh-CN" dirty="0">
              <a:latin typeface="微软雅黑" panose="020B0503020204020204" charset="-122"/>
              <a:ea typeface="微软雅黑" panose="020B0503020204020204" charset="-122"/>
            </a:endParaRPr>
          </a:p>
        </p:txBody>
      </p:sp>
      <p:sp>
        <p:nvSpPr>
          <p:cNvPr id="50" name="Rectangle 10"/>
          <p:cNvSpPr/>
          <p:nvPr/>
        </p:nvSpPr>
        <p:spPr>
          <a:xfrm>
            <a:off x="4562144" y="2974768"/>
            <a:ext cx="720000" cy="324000"/>
          </a:xfrm>
          <a:prstGeom prst="rect">
            <a:avLst/>
          </a:prstGeom>
          <a:ln w="38100">
            <a:solidFill>
              <a:schemeClr val="tx1"/>
            </a:solidFill>
          </a:ln>
        </p:spPr>
        <p:style>
          <a:lnRef idx="1">
            <a:schemeClr val="accent5"/>
          </a:lnRef>
          <a:fillRef idx="2">
            <a:schemeClr val="accent5"/>
          </a:fillRef>
          <a:effectRef idx="1">
            <a:schemeClr val="accent5"/>
          </a:effectRef>
          <a:fontRef idx="minor">
            <a:schemeClr val="dk1"/>
          </a:fontRef>
        </p:style>
        <p:txBody>
          <a:bodyPr wrap="none" tIns="36000" bIns="36000" rtlCol="0" anchor="ctr"/>
          <a:lstStyle/>
          <a:p>
            <a:pPr algn="ctr"/>
            <a:r>
              <a:rPr lang="en-US" altLang="zh-CN" sz="2000" dirty="0">
                <a:latin typeface="微软雅黑" panose="020B0503020204020204" charset="-122"/>
                <a:ea typeface="微软雅黑" panose="020B0503020204020204" charset="-122"/>
                <a:cs typeface="Verdana" panose="020B0604030504040204" pitchFamily="34" charset="0"/>
              </a:rPr>
              <a:t>R1(H)</a:t>
            </a:r>
            <a:endParaRPr lang="en-US" altLang="zh-CN" sz="2000" dirty="0">
              <a:latin typeface="微软雅黑" panose="020B0503020204020204" charset="-122"/>
              <a:ea typeface="微软雅黑" panose="020B0503020204020204" charset="-122"/>
              <a:cs typeface="Verdana" panose="020B0604030504040204" pitchFamily="34" charset="0"/>
            </a:endParaRPr>
          </a:p>
        </p:txBody>
      </p:sp>
      <p:sp>
        <p:nvSpPr>
          <p:cNvPr id="52" name="Rectangle 10"/>
          <p:cNvSpPr/>
          <p:nvPr/>
        </p:nvSpPr>
        <p:spPr>
          <a:xfrm>
            <a:off x="5443723" y="2974768"/>
            <a:ext cx="720000" cy="324000"/>
          </a:xfrm>
          <a:prstGeom prst="rect">
            <a:avLst/>
          </a:prstGeom>
          <a:ln w="38100">
            <a:solidFill>
              <a:schemeClr val="tx1"/>
            </a:solidFill>
          </a:ln>
        </p:spPr>
        <p:style>
          <a:lnRef idx="1">
            <a:schemeClr val="accent5"/>
          </a:lnRef>
          <a:fillRef idx="2">
            <a:schemeClr val="accent5"/>
          </a:fillRef>
          <a:effectRef idx="1">
            <a:schemeClr val="accent5"/>
          </a:effectRef>
          <a:fontRef idx="minor">
            <a:schemeClr val="dk1"/>
          </a:fontRef>
        </p:style>
        <p:txBody>
          <a:bodyPr wrap="none" tIns="36000" bIns="36000" rtlCol="0" anchor="ctr"/>
          <a:lstStyle/>
          <a:p>
            <a:pPr algn="ctr"/>
            <a:r>
              <a:rPr lang="en-US" altLang="zh-CN" sz="2000" dirty="0">
                <a:latin typeface="微软雅黑" panose="020B0503020204020204" charset="-122"/>
                <a:ea typeface="微软雅黑" panose="020B0503020204020204" charset="-122"/>
                <a:cs typeface="Verdana" panose="020B0604030504040204" pitchFamily="34" charset="0"/>
              </a:rPr>
              <a:t>R1(R)</a:t>
            </a:r>
            <a:endParaRPr lang="en-US" altLang="zh-CN" sz="2000" dirty="0">
              <a:latin typeface="微软雅黑" panose="020B0503020204020204" charset="-122"/>
              <a:ea typeface="微软雅黑" panose="020B0503020204020204" charset="-122"/>
              <a:cs typeface="Verdana" panose="020B0604030504040204" pitchFamily="34" charset="0"/>
            </a:endParaRPr>
          </a:p>
        </p:txBody>
      </p:sp>
      <p:sp>
        <p:nvSpPr>
          <p:cNvPr id="53" name="Rectangle 10"/>
          <p:cNvSpPr/>
          <p:nvPr/>
        </p:nvSpPr>
        <p:spPr>
          <a:xfrm>
            <a:off x="6376826" y="2974768"/>
            <a:ext cx="720000" cy="324000"/>
          </a:xfrm>
          <a:prstGeom prst="rect">
            <a:avLst/>
          </a:prstGeom>
          <a:ln w="38100">
            <a:solidFill>
              <a:schemeClr val="tx1"/>
            </a:solidFill>
          </a:ln>
        </p:spPr>
        <p:style>
          <a:lnRef idx="1">
            <a:schemeClr val="accent5"/>
          </a:lnRef>
          <a:fillRef idx="2">
            <a:schemeClr val="accent5"/>
          </a:fillRef>
          <a:effectRef idx="1">
            <a:schemeClr val="accent5"/>
          </a:effectRef>
          <a:fontRef idx="minor">
            <a:schemeClr val="dk1"/>
          </a:fontRef>
        </p:style>
        <p:txBody>
          <a:bodyPr wrap="none" tIns="36000" bIns="36000" rtlCol="0" anchor="ctr"/>
          <a:lstStyle/>
          <a:p>
            <a:pPr algn="ctr"/>
            <a:r>
              <a:rPr lang="en-US" altLang="zh-CN" sz="2000" dirty="0">
                <a:latin typeface="微软雅黑" panose="020B0503020204020204" charset="-122"/>
                <a:ea typeface="微软雅黑" panose="020B0503020204020204" charset="-122"/>
                <a:cs typeface="Verdana" panose="020B0604030504040204" pitchFamily="34" charset="0"/>
              </a:rPr>
              <a:t>R1(X)</a:t>
            </a:r>
            <a:endParaRPr lang="en-US" altLang="zh-CN" sz="2000" dirty="0">
              <a:latin typeface="微软雅黑" panose="020B0503020204020204" charset="-122"/>
              <a:ea typeface="微软雅黑" panose="020B0503020204020204" charset="-122"/>
              <a:cs typeface="Verdana" panose="020B0604030504040204" pitchFamily="34" charset="0"/>
            </a:endParaRPr>
          </a:p>
        </p:txBody>
      </p:sp>
      <p:sp>
        <p:nvSpPr>
          <p:cNvPr id="54" name="Rectangle 10"/>
          <p:cNvSpPr/>
          <p:nvPr/>
        </p:nvSpPr>
        <p:spPr>
          <a:xfrm>
            <a:off x="7258405" y="2974768"/>
            <a:ext cx="720000" cy="324000"/>
          </a:xfrm>
          <a:prstGeom prst="rect">
            <a:avLst/>
          </a:prstGeom>
          <a:ln w="38100">
            <a:solidFill>
              <a:schemeClr val="tx1"/>
            </a:solidFill>
          </a:ln>
        </p:spPr>
        <p:style>
          <a:lnRef idx="1">
            <a:schemeClr val="accent5"/>
          </a:lnRef>
          <a:fillRef idx="2">
            <a:schemeClr val="accent5"/>
          </a:fillRef>
          <a:effectRef idx="1">
            <a:schemeClr val="accent5"/>
          </a:effectRef>
          <a:fontRef idx="minor">
            <a:schemeClr val="dk1"/>
          </a:fontRef>
        </p:style>
        <p:txBody>
          <a:bodyPr wrap="none" tIns="36000" bIns="36000" rtlCol="0" anchor="ctr"/>
          <a:lstStyle/>
          <a:p>
            <a:pPr algn="ctr"/>
            <a:r>
              <a:rPr lang="en-US" altLang="zh-CN" sz="2000" dirty="0">
                <a:latin typeface="微软雅黑" panose="020B0503020204020204" charset="-122"/>
                <a:ea typeface="微软雅黑" panose="020B0503020204020204" charset="-122"/>
                <a:cs typeface="Verdana" panose="020B0604030504040204" pitchFamily="34" charset="0"/>
              </a:rPr>
              <a:t>R1(Y)</a:t>
            </a:r>
            <a:endParaRPr lang="en-US" altLang="zh-CN" sz="2000" dirty="0">
              <a:latin typeface="微软雅黑" panose="020B0503020204020204" charset="-122"/>
              <a:ea typeface="微软雅黑" panose="020B0503020204020204" charset="-122"/>
              <a:cs typeface="Verdana" panose="020B0604030504040204" pitchFamily="34" charset="0"/>
            </a:endParaRPr>
          </a:p>
        </p:txBody>
      </p:sp>
      <p:grpSp>
        <p:nvGrpSpPr>
          <p:cNvPr id="74" name="组合 73"/>
          <p:cNvGrpSpPr/>
          <p:nvPr/>
        </p:nvGrpSpPr>
        <p:grpSpPr>
          <a:xfrm>
            <a:off x="5140694" y="2164342"/>
            <a:ext cx="3555443" cy="818773"/>
            <a:chOff x="4375170" y="3767961"/>
            <a:chExt cx="3555443" cy="818773"/>
          </a:xfrm>
        </p:grpSpPr>
        <p:sp>
          <p:nvSpPr>
            <p:cNvPr id="75" name="圆角矩形标注 74"/>
            <p:cNvSpPr/>
            <p:nvPr/>
          </p:nvSpPr>
          <p:spPr>
            <a:xfrm>
              <a:off x="4375170" y="3767961"/>
              <a:ext cx="3416056" cy="818773"/>
            </a:xfrm>
            <a:custGeom>
              <a:avLst/>
              <a:gdLst>
                <a:gd name="connsiteX0" fmla="*/ 0 w 3416056"/>
                <a:gd name="connsiteY0" fmla="*/ 107381 h 644272"/>
                <a:gd name="connsiteX1" fmla="*/ 107381 w 3416056"/>
                <a:gd name="connsiteY1" fmla="*/ 0 h 644272"/>
                <a:gd name="connsiteX2" fmla="*/ 569343 w 3416056"/>
                <a:gd name="connsiteY2" fmla="*/ 0 h 644272"/>
                <a:gd name="connsiteX3" fmla="*/ 569343 w 3416056"/>
                <a:gd name="connsiteY3" fmla="*/ 0 h 644272"/>
                <a:gd name="connsiteX4" fmla="*/ 1423357 w 3416056"/>
                <a:gd name="connsiteY4" fmla="*/ 0 h 644272"/>
                <a:gd name="connsiteX5" fmla="*/ 3308675 w 3416056"/>
                <a:gd name="connsiteY5" fmla="*/ 0 h 644272"/>
                <a:gd name="connsiteX6" fmla="*/ 3416056 w 3416056"/>
                <a:gd name="connsiteY6" fmla="*/ 107381 h 644272"/>
                <a:gd name="connsiteX7" fmla="*/ 3416056 w 3416056"/>
                <a:gd name="connsiteY7" fmla="*/ 375825 h 644272"/>
                <a:gd name="connsiteX8" fmla="*/ 3416056 w 3416056"/>
                <a:gd name="connsiteY8" fmla="*/ 375825 h 644272"/>
                <a:gd name="connsiteX9" fmla="*/ 3416056 w 3416056"/>
                <a:gd name="connsiteY9" fmla="*/ 536893 h 644272"/>
                <a:gd name="connsiteX10" fmla="*/ 3416056 w 3416056"/>
                <a:gd name="connsiteY10" fmla="*/ 536891 h 644272"/>
                <a:gd name="connsiteX11" fmla="*/ 3308675 w 3416056"/>
                <a:gd name="connsiteY11" fmla="*/ 644272 h 644272"/>
                <a:gd name="connsiteX12" fmla="*/ 1423357 w 3416056"/>
                <a:gd name="connsiteY12" fmla="*/ 644272 h 644272"/>
                <a:gd name="connsiteX13" fmla="*/ 1228072 w 3416056"/>
                <a:gd name="connsiteY13" fmla="*/ 818773 h 644272"/>
                <a:gd name="connsiteX14" fmla="*/ 569343 w 3416056"/>
                <a:gd name="connsiteY14" fmla="*/ 644272 h 644272"/>
                <a:gd name="connsiteX15" fmla="*/ 107381 w 3416056"/>
                <a:gd name="connsiteY15" fmla="*/ 644272 h 644272"/>
                <a:gd name="connsiteX16" fmla="*/ 0 w 3416056"/>
                <a:gd name="connsiteY16" fmla="*/ 536891 h 644272"/>
                <a:gd name="connsiteX17" fmla="*/ 0 w 3416056"/>
                <a:gd name="connsiteY17" fmla="*/ 536893 h 644272"/>
                <a:gd name="connsiteX18" fmla="*/ 0 w 3416056"/>
                <a:gd name="connsiteY18" fmla="*/ 375825 h 644272"/>
                <a:gd name="connsiteX19" fmla="*/ 0 w 3416056"/>
                <a:gd name="connsiteY19" fmla="*/ 375825 h 644272"/>
                <a:gd name="connsiteX20" fmla="*/ 0 w 3416056"/>
                <a:gd name="connsiteY20" fmla="*/ 107381 h 644272"/>
                <a:gd name="connsiteX0-1" fmla="*/ 0 w 3416056"/>
                <a:gd name="connsiteY0-2" fmla="*/ 107381 h 818773"/>
                <a:gd name="connsiteX1-3" fmla="*/ 107381 w 3416056"/>
                <a:gd name="connsiteY1-4" fmla="*/ 0 h 818773"/>
                <a:gd name="connsiteX2-5" fmla="*/ 569343 w 3416056"/>
                <a:gd name="connsiteY2-6" fmla="*/ 0 h 818773"/>
                <a:gd name="connsiteX3-7" fmla="*/ 569343 w 3416056"/>
                <a:gd name="connsiteY3-8" fmla="*/ 0 h 818773"/>
                <a:gd name="connsiteX4-9" fmla="*/ 1423357 w 3416056"/>
                <a:gd name="connsiteY4-10" fmla="*/ 0 h 818773"/>
                <a:gd name="connsiteX5-11" fmla="*/ 3308675 w 3416056"/>
                <a:gd name="connsiteY5-12" fmla="*/ 0 h 818773"/>
                <a:gd name="connsiteX6-13" fmla="*/ 3416056 w 3416056"/>
                <a:gd name="connsiteY6-14" fmla="*/ 107381 h 818773"/>
                <a:gd name="connsiteX7-15" fmla="*/ 3416056 w 3416056"/>
                <a:gd name="connsiteY7-16" fmla="*/ 375825 h 818773"/>
                <a:gd name="connsiteX8-17" fmla="*/ 3416056 w 3416056"/>
                <a:gd name="connsiteY8-18" fmla="*/ 375825 h 818773"/>
                <a:gd name="connsiteX9-19" fmla="*/ 3416056 w 3416056"/>
                <a:gd name="connsiteY9-20" fmla="*/ 536893 h 818773"/>
                <a:gd name="connsiteX10-21" fmla="*/ 3416056 w 3416056"/>
                <a:gd name="connsiteY10-22" fmla="*/ 536891 h 818773"/>
                <a:gd name="connsiteX11-23" fmla="*/ 3308675 w 3416056"/>
                <a:gd name="connsiteY11-24" fmla="*/ 644272 h 818773"/>
                <a:gd name="connsiteX12-25" fmla="*/ 1021575 w 3416056"/>
                <a:gd name="connsiteY12-26" fmla="*/ 658126 h 818773"/>
                <a:gd name="connsiteX13-27" fmla="*/ 1228072 w 3416056"/>
                <a:gd name="connsiteY13-28" fmla="*/ 818773 h 818773"/>
                <a:gd name="connsiteX14-29" fmla="*/ 569343 w 3416056"/>
                <a:gd name="connsiteY14-30" fmla="*/ 644272 h 818773"/>
                <a:gd name="connsiteX15-31" fmla="*/ 107381 w 3416056"/>
                <a:gd name="connsiteY15-32" fmla="*/ 644272 h 818773"/>
                <a:gd name="connsiteX16-33" fmla="*/ 0 w 3416056"/>
                <a:gd name="connsiteY16-34" fmla="*/ 536891 h 818773"/>
                <a:gd name="connsiteX17-35" fmla="*/ 0 w 3416056"/>
                <a:gd name="connsiteY17-36" fmla="*/ 536893 h 818773"/>
                <a:gd name="connsiteX18-37" fmla="*/ 0 w 3416056"/>
                <a:gd name="connsiteY18-38" fmla="*/ 375825 h 818773"/>
                <a:gd name="connsiteX19-39" fmla="*/ 0 w 3416056"/>
                <a:gd name="connsiteY19-40" fmla="*/ 375825 h 818773"/>
                <a:gd name="connsiteX20-41" fmla="*/ 0 w 3416056"/>
                <a:gd name="connsiteY20-42" fmla="*/ 107381 h 81877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Lst>
              <a:rect l="l" t="t" r="r" b="b"/>
              <a:pathLst>
                <a:path w="3416056" h="818773">
                  <a:moveTo>
                    <a:pt x="0" y="107381"/>
                  </a:moveTo>
                  <a:cubicBezTo>
                    <a:pt x="0" y="48076"/>
                    <a:pt x="48076" y="0"/>
                    <a:pt x="107381" y="0"/>
                  </a:cubicBezTo>
                  <a:lnTo>
                    <a:pt x="569343" y="0"/>
                  </a:lnTo>
                  <a:lnTo>
                    <a:pt x="569343" y="0"/>
                  </a:lnTo>
                  <a:lnTo>
                    <a:pt x="1423357" y="0"/>
                  </a:lnTo>
                  <a:lnTo>
                    <a:pt x="3308675" y="0"/>
                  </a:lnTo>
                  <a:cubicBezTo>
                    <a:pt x="3367980" y="0"/>
                    <a:pt x="3416056" y="48076"/>
                    <a:pt x="3416056" y="107381"/>
                  </a:cubicBezTo>
                  <a:lnTo>
                    <a:pt x="3416056" y="375825"/>
                  </a:lnTo>
                  <a:lnTo>
                    <a:pt x="3416056" y="375825"/>
                  </a:lnTo>
                  <a:lnTo>
                    <a:pt x="3416056" y="536893"/>
                  </a:lnTo>
                  <a:lnTo>
                    <a:pt x="3416056" y="536891"/>
                  </a:lnTo>
                  <a:cubicBezTo>
                    <a:pt x="3416056" y="596196"/>
                    <a:pt x="3367980" y="644272"/>
                    <a:pt x="3308675" y="644272"/>
                  </a:cubicBezTo>
                  <a:lnTo>
                    <a:pt x="1021575" y="658126"/>
                  </a:lnTo>
                  <a:lnTo>
                    <a:pt x="1228072" y="818773"/>
                  </a:lnTo>
                  <a:lnTo>
                    <a:pt x="569343" y="644272"/>
                  </a:lnTo>
                  <a:lnTo>
                    <a:pt x="107381" y="644272"/>
                  </a:lnTo>
                  <a:cubicBezTo>
                    <a:pt x="48076" y="644272"/>
                    <a:pt x="0" y="596196"/>
                    <a:pt x="0" y="536891"/>
                  </a:cubicBezTo>
                  <a:lnTo>
                    <a:pt x="0" y="536893"/>
                  </a:lnTo>
                  <a:lnTo>
                    <a:pt x="0" y="375825"/>
                  </a:lnTo>
                  <a:lnTo>
                    <a:pt x="0" y="375825"/>
                  </a:lnTo>
                  <a:lnTo>
                    <a:pt x="0" y="107381"/>
                  </a:lnTo>
                  <a:close/>
                </a:path>
              </a:pathLst>
            </a:custGeom>
            <a:solidFill>
              <a:schemeClr val="bg1"/>
            </a:solid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微软雅黑" panose="020B0503020204020204" charset="-122"/>
                <a:ea typeface="微软雅黑" panose="020B0503020204020204" charset="-122"/>
              </a:endParaRPr>
            </a:p>
          </p:txBody>
        </p:sp>
        <p:sp>
          <p:nvSpPr>
            <p:cNvPr id="76" name="文本框 75"/>
            <p:cNvSpPr txBox="1"/>
            <p:nvPr/>
          </p:nvSpPr>
          <p:spPr>
            <a:xfrm>
              <a:off x="4516620" y="3767961"/>
              <a:ext cx="3413993" cy="645160"/>
            </a:xfrm>
            <a:prstGeom prst="rect">
              <a:avLst/>
            </a:prstGeom>
            <a:noFill/>
          </p:spPr>
          <p:txBody>
            <a:bodyPr wrap="square">
              <a:spAutoFit/>
            </a:bodyPr>
            <a:lstStyle/>
            <a:p>
              <a:r>
                <a:rPr kumimoji="1" lang="en-US" altLang="zh-CN" dirty="0">
                  <a:latin typeface="微软雅黑" panose="020B0503020204020204" charset="-122"/>
                  <a:ea typeface="微软雅黑" panose="020B0503020204020204" charset="-122"/>
                </a:rPr>
                <a:t>Sees </a:t>
              </a:r>
              <a:r>
                <a:rPr kumimoji="1" lang="en-US" altLang="zh-CN" dirty="0" err="1">
                  <a:latin typeface="微软雅黑" panose="020B0503020204020204" charset="-122"/>
                  <a:ea typeface="微软雅黑" panose="020B0503020204020204" charset="-122"/>
                </a:rPr>
                <a:t>Xingda</a:t>
              </a:r>
              <a:r>
                <a:rPr kumimoji="1" lang="en-US" altLang="zh-CN" dirty="0">
                  <a:latin typeface="微软雅黑" panose="020B0503020204020204" charset="-122"/>
                  <a:ea typeface="微软雅黑" panose="020B0503020204020204" charset="-122"/>
                </a:rPr>
                <a:t> &amp; </a:t>
              </a:r>
              <a:r>
                <a:rPr kumimoji="1" lang="en-US" altLang="zh-CN" dirty="0" err="1">
                  <a:latin typeface="微软雅黑" panose="020B0503020204020204" charset="-122"/>
                  <a:ea typeface="微软雅黑" panose="020B0503020204020204" charset="-122"/>
                </a:rPr>
                <a:t>Yubin</a:t>
              </a:r>
              <a:r>
                <a:rPr kumimoji="1" lang="en-US" altLang="zh-CN" dirty="0">
                  <a:latin typeface="微软雅黑" panose="020B0503020204020204" charset="-122"/>
                  <a:ea typeface="微软雅黑" panose="020B0503020204020204" charset="-122"/>
                </a:rPr>
                <a:t> but w/o(without) updates</a:t>
              </a:r>
              <a:endParaRPr lang="zh-CN" altLang="en-US" dirty="0">
                <a:latin typeface="微软雅黑" panose="020B0503020204020204" charset="-122"/>
                <a:ea typeface="微软雅黑" panose="020B0503020204020204" charset="-122"/>
              </a:endParaRPr>
            </a:p>
          </p:txBody>
        </p:sp>
      </p:grpSp>
      <p:sp>
        <p:nvSpPr>
          <p:cNvPr id="79" name="内容占位符 2"/>
          <p:cNvSpPr>
            <a:spLocks noGrp="1"/>
          </p:cNvSpPr>
          <p:nvPr>
            <p:ph idx="1"/>
          </p:nvPr>
        </p:nvSpPr>
        <p:spPr>
          <a:xfrm>
            <a:off x="457200" y="4063606"/>
            <a:ext cx="8229600" cy="1422527"/>
          </a:xfrm>
        </p:spPr>
        <p:txBody>
          <a:bodyPr/>
          <a:lstStyle/>
          <a:p>
            <a:r>
              <a:rPr kumimoji="1" lang="en-US" altLang="zh-CN" dirty="0">
                <a:latin typeface="微软雅黑" panose="020B0503020204020204" charset="-122"/>
                <a:ea typeface="微软雅黑" panose="020B0503020204020204" charset="-122"/>
              </a:rPr>
              <a:t>Problem</a:t>
            </a:r>
            <a:endParaRPr kumimoji="1" lang="en-US" altLang="zh-CN" dirty="0">
              <a:latin typeface="微软雅黑" panose="020B0503020204020204" charset="-122"/>
              <a:ea typeface="微软雅黑" panose="020B0503020204020204" charset="-122"/>
            </a:endParaRPr>
          </a:p>
          <a:p>
            <a:pPr lvl="1"/>
            <a:r>
              <a:rPr kumimoji="1" lang="en-US" altLang="zh-CN" dirty="0">
                <a:latin typeface="微软雅黑" panose="020B0503020204020204" charset="-122"/>
                <a:ea typeface="微软雅黑" panose="020B0503020204020204" charset="-122"/>
              </a:rPr>
              <a:t>If T1 sees </a:t>
            </a:r>
            <a:r>
              <a:rPr kumimoji="1" lang="en-US" altLang="zh-CN" dirty="0" err="1">
                <a:latin typeface="微软雅黑" panose="020B0503020204020204" charset="-122"/>
                <a:ea typeface="微软雅黑" panose="020B0503020204020204" charset="-122"/>
              </a:rPr>
              <a:t>Xingda</a:t>
            </a:r>
            <a:r>
              <a:rPr kumimoji="1" lang="en-US" altLang="zh-CN" dirty="0">
                <a:latin typeface="微软雅黑" panose="020B0503020204020204" charset="-122"/>
                <a:ea typeface="微软雅黑" panose="020B0503020204020204" charset="-122"/>
              </a:rPr>
              <a:t> &amp; </a:t>
            </a:r>
            <a:r>
              <a:rPr kumimoji="1" lang="en-US" altLang="zh-CN" dirty="0" err="1">
                <a:latin typeface="微软雅黑" panose="020B0503020204020204" charset="-122"/>
                <a:ea typeface="微软雅黑" panose="020B0503020204020204" charset="-122"/>
              </a:rPr>
              <a:t>Yubin</a:t>
            </a:r>
            <a:r>
              <a:rPr kumimoji="1" lang="en-US" altLang="zh-CN" dirty="0">
                <a:latin typeface="微软雅黑" panose="020B0503020204020204" charset="-122"/>
                <a:ea typeface="微软雅黑" panose="020B0503020204020204" charset="-122"/>
              </a:rPr>
              <a:t>, it must have updated it </a:t>
            </a:r>
            <a:endParaRPr kumimoji="1" lang="en-US" altLang="zh-CN" dirty="0">
              <a:latin typeface="微软雅黑" panose="020B0503020204020204" charset="-122"/>
              <a:ea typeface="微软雅黑" panose="020B0503020204020204" charset="-122"/>
            </a:endParaRPr>
          </a:p>
          <a:p>
            <a:pPr lvl="1"/>
            <a:r>
              <a:rPr kumimoji="1" lang="en-US" altLang="zh-CN" dirty="0">
                <a:latin typeface="微软雅黑" panose="020B0503020204020204" charset="-122"/>
                <a:ea typeface="微软雅黑" panose="020B0503020204020204" charset="-122"/>
              </a:rPr>
              <a:t>But T1 misses the insertions on the first updates  </a:t>
            </a:r>
            <a:endParaRPr kumimoji="1" lang="zh-CN" altLang="en-US" dirty="0">
              <a:latin typeface="微软雅黑" panose="020B0503020204020204" charset="-122"/>
              <a:ea typeface="微软雅黑" panose="020B0503020204020204" charset="-122"/>
            </a:endParaRPr>
          </a:p>
        </p:txBody>
      </p:sp>
      <p:sp>
        <p:nvSpPr>
          <p:cNvPr id="3" name="文本框 2"/>
          <p:cNvSpPr txBox="1"/>
          <p:nvPr/>
        </p:nvSpPr>
        <p:spPr>
          <a:xfrm>
            <a:off x="1746250" y="3897630"/>
            <a:ext cx="6436995" cy="583565"/>
          </a:xfrm>
          <a:prstGeom prst="rect">
            <a:avLst/>
          </a:prstGeom>
          <a:noFill/>
        </p:spPr>
        <p:txBody>
          <a:bodyPr wrap="square" rtlCol="0">
            <a:spAutoFit/>
          </a:bodyPr>
          <a:p>
            <a:r>
              <a:rPr lang="zh-CN" altLang="en-US" sz="1600"/>
              <a:t>这是满足</a:t>
            </a:r>
            <a:r>
              <a:rPr lang="en-US" altLang="zh-CN" sz="1600"/>
              <a:t>final-state serializability</a:t>
            </a:r>
            <a:r>
              <a:rPr lang="zh-CN" altLang="en-US" sz="1600"/>
              <a:t>的，但是由于中间状态读取的不对，所以不满足</a:t>
            </a:r>
            <a:r>
              <a:rPr lang="en-US" altLang="zh-CN" sz="1600"/>
              <a:t>view</a:t>
            </a:r>
            <a:r>
              <a:rPr lang="zh-CN" altLang="en-US" sz="1600"/>
              <a:t>和</a:t>
            </a:r>
            <a:r>
              <a:rPr lang="en-US" altLang="zh-CN" sz="1600"/>
              <a:t>conflict serializability</a:t>
            </a:r>
            <a:endParaRPr lang="en-US" altLang="zh-CN" sz="1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9">
                                            <p:txEl>
                                              <p:pRg st="0" end="0"/>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9">
                                            <p:txEl>
                                              <p:pRg st="1" end="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8" grpId="0" animBg="1"/>
      <p:bldP spid="39" grpId="0" animBg="1"/>
      <p:bldP spid="50" grpId="0" animBg="1"/>
      <p:bldP spid="52" grpId="0" animBg="1"/>
      <p:bldP spid="53" grpId="0" animBg="1"/>
      <p:bldP spid="54" grpId="0" animBg="1"/>
      <p:bldP spid="79"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Phantom Problem(</a:t>
            </a:r>
            <a:r>
              <a:rPr kumimoji="1" lang="zh-CN" altLang="en-US" dirty="0"/>
              <a:t>幻读问题</a:t>
            </a:r>
            <a:r>
              <a:rPr kumimoji="1" lang="en-US" altLang="zh-CN" dirty="0"/>
              <a:t>)</a:t>
            </a:r>
            <a:endParaRPr kumimoji="1" lang="zh-CN" altLang="en-US" dirty="0"/>
          </a:p>
        </p:txBody>
      </p:sp>
      <p:sp>
        <p:nvSpPr>
          <p:cNvPr id="3" name="内容占位符 2"/>
          <p:cNvSpPr>
            <a:spLocks noGrp="1"/>
          </p:cNvSpPr>
          <p:nvPr>
            <p:ph idx="1"/>
          </p:nvPr>
        </p:nvSpPr>
        <p:spPr>
          <a:xfrm>
            <a:off x="457200" y="1129308"/>
            <a:ext cx="8229600" cy="4293482"/>
          </a:xfrm>
        </p:spPr>
        <p:txBody>
          <a:bodyPr>
            <a:normAutofit/>
          </a:bodyPr>
          <a:lstStyle/>
          <a:p>
            <a:r>
              <a:rPr kumimoji="1" lang="en-US" altLang="zh-CN" dirty="0">
                <a:solidFill>
                  <a:srgbClr val="C00000"/>
                </a:solidFill>
              </a:rPr>
              <a:t>Issue</a:t>
            </a:r>
            <a:r>
              <a:rPr kumimoji="1" lang="en-US" altLang="zh-CN" dirty="0"/>
              <a:t>:</a:t>
            </a:r>
            <a:endParaRPr kumimoji="1" lang="en-US" altLang="zh-CN" b="0" dirty="0"/>
          </a:p>
          <a:p>
            <a:pPr lvl="1"/>
            <a:r>
              <a:rPr kumimoji="1" lang="en-US" altLang="zh-CN" dirty="0"/>
              <a:t>Only lock the</a:t>
            </a:r>
            <a:r>
              <a:rPr kumimoji="1" lang="zh-CN" altLang="en-US" dirty="0"/>
              <a:t> </a:t>
            </a:r>
            <a:r>
              <a:rPr kumimoji="1" lang="en-US" altLang="zh-CN" dirty="0"/>
              <a:t>things you touch,</a:t>
            </a:r>
            <a:endParaRPr kumimoji="1" lang="en-US" altLang="zh-CN" dirty="0"/>
          </a:p>
          <a:p>
            <a:pPr lvl="1"/>
            <a:r>
              <a:rPr kumimoji="1" lang="en-US" altLang="zh-CN" dirty="0"/>
              <a:t>but must guarantee non-existence of any new ones!</a:t>
            </a:r>
            <a:endParaRPr kumimoji="1" lang="en-US" altLang="zh-CN" dirty="0"/>
          </a:p>
          <a:p>
            <a:endParaRPr kumimoji="1" lang="en-US" altLang="zh-CN" dirty="0"/>
          </a:p>
          <a:p>
            <a:endParaRPr kumimoji="1" lang="en-US" altLang="zh-CN" dirty="0"/>
          </a:p>
          <a:p>
            <a:r>
              <a:rPr kumimoji="1" lang="en-US" altLang="zh-CN" dirty="0"/>
              <a:t>Solutions</a:t>
            </a:r>
            <a:endParaRPr kumimoji="1" lang="en-US" altLang="zh-CN" dirty="0"/>
          </a:p>
          <a:p>
            <a:pPr lvl="1"/>
            <a:r>
              <a:rPr kumimoji="1" lang="en-US" altLang="zh-CN" dirty="0"/>
              <a:t>Predicate locking</a:t>
            </a:r>
            <a:endParaRPr kumimoji="1" lang="en-US" altLang="zh-CN" dirty="0"/>
          </a:p>
          <a:p>
            <a:pPr lvl="1"/>
            <a:r>
              <a:rPr kumimoji="1" lang="en-US" altLang="zh-CN" dirty="0"/>
              <a:t>Range locks in a B-tree index (e.g., assumes an index on </a:t>
            </a:r>
            <a:r>
              <a:rPr kumimoji="1" lang="en-US" altLang="zh-CN" b="1" dirty="0">
                <a:solidFill>
                  <a:srgbClr val="C00000"/>
                </a:solidFill>
              </a:rPr>
              <a:t>salary</a:t>
            </a:r>
            <a:r>
              <a:rPr kumimoji="1" lang="en-US" altLang="zh-CN" dirty="0"/>
              <a:t>), </a:t>
            </a:r>
            <a:br>
              <a:rPr kumimoji="1" lang="en-US" altLang="zh-CN" dirty="0"/>
            </a:br>
            <a:r>
              <a:rPr kumimoji="1" lang="en-US" altLang="zh-CN" dirty="0"/>
              <a:t>or lock entire table</a:t>
            </a:r>
            <a:endParaRPr kumimoji="1" lang="en-US" altLang="zh-CN" dirty="0"/>
          </a:p>
          <a:p>
            <a:pPr lvl="1"/>
            <a:r>
              <a:rPr kumimoji="1" lang="en-US" altLang="zh-CN" dirty="0"/>
              <a:t>Sometimes ignore in practice</a:t>
            </a:r>
            <a:endParaRPr kumimoji="1" lang="en-US" altLang="zh-CN" dirty="0"/>
          </a:p>
          <a:p>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
        <p:nvSpPr>
          <p:cNvPr id="5" name="Rectangle 3"/>
          <p:cNvSpPr/>
          <p:nvPr/>
        </p:nvSpPr>
        <p:spPr>
          <a:xfrm>
            <a:off x="2075104" y="2444387"/>
            <a:ext cx="5201221" cy="583565"/>
          </a:xfrm>
          <a:prstGeom prst="rect">
            <a:avLst/>
          </a:prstGeom>
          <a:solidFill>
            <a:srgbClr val="F5FED6"/>
          </a:solidFill>
          <a:effectLst>
            <a:outerShdw blurRad="63500" sx="102000" sy="102000" algn="ctr" rotWithShape="0">
              <a:prstClr val="black">
                <a:alpha val="40000"/>
              </a:prstClr>
            </a:outerShdw>
          </a:effectLst>
        </p:spPr>
        <p:txBody>
          <a:bodyPr wrap="square" lIns="60000" tIns="0" rIns="60000" bIns="30000">
            <a:spAutoFit/>
          </a:bodyPr>
          <a:lstStyle/>
          <a:p>
            <a:r>
              <a:rPr lang="en-US" altLang="zh-CN">
                <a:latin typeface="微软雅黑" panose="020B0503020204020204" charset="-122"/>
                <a:ea typeface="微软雅黑" panose="020B0503020204020204" charset="-122"/>
                <a:cs typeface="微软雅黑" panose="020B0503020204020204" charset="-122"/>
              </a:rPr>
              <a:t>Two operations conflict </a:t>
            </a:r>
            <a:r>
              <a:rPr lang="en-US" altLang="zh-CN">
                <a:latin typeface="微软雅黑" panose="020B0503020204020204" charset="-122"/>
                <a:ea typeface="微软雅黑" panose="020B0503020204020204" charset="-122"/>
                <a:cs typeface="微软雅黑" panose="020B0503020204020204" charset="-122"/>
                <a:sym typeface="Wingdings" panose="05000000000000000000" pitchFamily="2" charset="2"/>
              </a:rPr>
              <a:t> </a:t>
            </a:r>
            <a:r>
              <a:rPr lang="en-US" altLang="zh-CN">
                <a:latin typeface="微软雅黑" panose="020B0503020204020204" charset="-122"/>
                <a:ea typeface="微软雅黑" panose="020B0503020204020204" charset="-122"/>
                <a:cs typeface="微软雅黑" panose="020B0503020204020204" charset="-122"/>
              </a:rPr>
              <a:t>they access the same </a:t>
            </a:r>
            <a:r>
              <a:rPr lang="en-US" altLang="zh-CN" b="1">
                <a:solidFill>
                  <a:srgbClr val="FF0066"/>
                </a:solidFill>
                <a:latin typeface="微软雅黑" panose="020B0503020204020204" charset="-122"/>
                <a:ea typeface="微软雅黑" panose="020B0503020204020204" charset="-122"/>
                <a:cs typeface="微软雅黑" panose="020B0503020204020204" charset="-122"/>
              </a:rPr>
              <a:t>data item </a:t>
            </a:r>
            <a:r>
              <a:rPr lang="en-US" altLang="zh-CN">
                <a:latin typeface="微软雅黑" panose="020B0503020204020204" charset="-122"/>
                <a:ea typeface="微软雅黑" panose="020B0503020204020204" charset="-122"/>
                <a:cs typeface="微软雅黑" panose="020B0503020204020204" charset="-122"/>
              </a:rPr>
              <a:t>and at least one is a write</a:t>
            </a:r>
            <a:endParaRPr lang="en-US" altLang="zh-CN">
              <a:latin typeface="微软雅黑" panose="020B0503020204020204" charset="-122"/>
              <a:ea typeface="微软雅黑" panose="020B0503020204020204" charset="-122"/>
              <a:cs typeface="微软雅黑" panose="020B0503020204020204" charset="-122"/>
            </a:endParaRPr>
          </a:p>
        </p:txBody>
      </p:sp>
      <p:sp>
        <p:nvSpPr>
          <p:cNvPr id="6" name="Freeform 4"/>
          <p:cNvSpPr/>
          <p:nvPr/>
        </p:nvSpPr>
        <p:spPr>
          <a:xfrm>
            <a:off x="2391630" y="3028678"/>
            <a:ext cx="433552" cy="467594"/>
          </a:xfrm>
          <a:custGeom>
            <a:avLst/>
            <a:gdLst>
              <a:gd name="connsiteX0" fmla="*/ 0 w 520262"/>
              <a:gd name="connsiteY0" fmla="*/ 0 h 561113"/>
              <a:gd name="connsiteX1" fmla="*/ 141889 w 520262"/>
              <a:gd name="connsiteY1" fmla="*/ 551793 h 561113"/>
              <a:gd name="connsiteX2" fmla="*/ 315310 w 520262"/>
              <a:gd name="connsiteY2" fmla="*/ 346841 h 561113"/>
              <a:gd name="connsiteX3" fmla="*/ 520262 w 520262"/>
              <a:gd name="connsiteY3" fmla="*/ 346841 h 561113"/>
            </a:gdLst>
            <a:ahLst/>
            <a:cxnLst>
              <a:cxn ang="0">
                <a:pos x="connsiteX0" y="connsiteY0"/>
              </a:cxn>
              <a:cxn ang="0">
                <a:pos x="connsiteX1" y="connsiteY1"/>
              </a:cxn>
              <a:cxn ang="0">
                <a:pos x="connsiteX2" y="connsiteY2"/>
              </a:cxn>
              <a:cxn ang="0">
                <a:pos x="connsiteX3" y="connsiteY3"/>
              </a:cxn>
            </a:cxnLst>
            <a:rect l="l" t="t" r="r" b="b"/>
            <a:pathLst>
              <a:path w="520262" h="561113">
                <a:moveTo>
                  <a:pt x="0" y="0"/>
                </a:moveTo>
                <a:cubicBezTo>
                  <a:pt x="44668" y="246993"/>
                  <a:pt x="89337" y="493986"/>
                  <a:pt x="141889" y="551793"/>
                </a:cubicBezTo>
                <a:cubicBezTo>
                  <a:pt x="194441" y="609600"/>
                  <a:pt x="252248" y="381000"/>
                  <a:pt x="315310" y="346841"/>
                </a:cubicBezTo>
                <a:cubicBezTo>
                  <a:pt x="378372" y="312682"/>
                  <a:pt x="449317" y="329761"/>
                  <a:pt x="520262" y="346841"/>
                </a:cubicBezTo>
              </a:path>
            </a:pathLst>
          </a:custGeom>
          <a:ln>
            <a:solidFill>
              <a:schemeClr val="tx1"/>
            </a:solidFill>
            <a:prstDash val="sysDot"/>
            <a:headEnd type="none" w="med" len="med"/>
            <a:tailEnd type="arrow"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500">
              <a:latin typeface="微软雅黑" panose="020B0503020204020204" charset="-122"/>
              <a:ea typeface="微软雅黑" panose="020B0503020204020204" charset="-122"/>
            </a:endParaRPr>
          </a:p>
        </p:txBody>
      </p:sp>
      <p:sp>
        <p:nvSpPr>
          <p:cNvPr id="7" name="Rectangle 7"/>
          <p:cNvSpPr/>
          <p:nvPr/>
        </p:nvSpPr>
        <p:spPr>
          <a:xfrm>
            <a:off x="2772630" y="3111552"/>
            <a:ext cx="3137397" cy="323165"/>
          </a:xfrm>
          <a:prstGeom prst="rect">
            <a:avLst/>
          </a:prstGeom>
        </p:spPr>
        <p:txBody>
          <a:bodyPr wrap="none">
            <a:spAutoFit/>
          </a:bodyPr>
          <a:lstStyle/>
          <a:p>
            <a:r>
              <a:rPr lang="en-US" altLang="zh-CN" sz="1500">
                <a:latin typeface="微软雅黑" panose="020B0503020204020204" charset="-122"/>
                <a:ea typeface="微软雅黑" panose="020B0503020204020204" charset="-122"/>
              </a:rPr>
              <a:t>e.g., object, row, list, entire table, ...</a:t>
            </a:r>
            <a:endParaRPr lang="en-US" altLang="zh-CN" sz="150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animBg="1"/>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5" name="Rectangle 2"/>
          <p:cNvSpPr txBox="1">
            <a:spLocks noChangeArrowheads="1"/>
          </p:cNvSpPr>
          <p:nvPr/>
        </p:nvSpPr>
        <p:spPr bwMode="auto">
          <a:xfrm>
            <a:off x="1657350" y="2457450"/>
            <a:ext cx="58293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2800" b="1">
                <a:solidFill>
                  <a:schemeClr val="tx2"/>
                </a:solidFill>
                <a:latin typeface="+mj-lt"/>
                <a:ea typeface="+mj-ea"/>
                <a:cs typeface="+mj-cs"/>
              </a:defRPr>
            </a:lvl1pPr>
            <a:lvl2pPr algn="l" rtl="0" eaLnBrk="0" fontAlgn="base" hangingPunct="0">
              <a:spcBef>
                <a:spcPct val="0"/>
              </a:spcBef>
              <a:spcAft>
                <a:spcPct val="0"/>
              </a:spcAft>
              <a:defRPr sz="2800" b="1">
                <a:solidFill>
                  <a:schemeClr val="tx2"/>
                </a:solidFill>
                <a:latin typeface="Comic Sans MS" panose="030F0702030302020204" pitchFamily="66" charset="0"/>
              </a:defRPr>
            </a:lvl2pPr>
            <a:lvl3pPr algn="l" rtl="0" eaLnBrk="0" fontAlgn="base" hangingPunct="0">
              <a:spcBef>
                <a:spcPct val="0"/>
              </a:spcBef>
              <a:spcAft>
                <a:spcPct val="0"/>
              </a:spcAft>
              <a:defRPr sz="2800" b="1">
                <a:solidFill>
                  <a:schemeClr val="tx2"/>
                </a:solidFill>
                <a:latin typeface="Comic Sans MS" panose="030F0702030302020204" pitchFamily="66" charset="0"/>
              </a:defRPr>
            </a:lvl3pPr>
            <a:lvl4pPr algn="l" rtl="0" eaLnBrk="0" fontAlgn="base" hangingPunct="0">
              <a:spcBef>
                <a:spcPct val="0"/>
              </a:spcBef>
              <a:spcAft>
                <a:spcPct val="0"/>
              </a:spcAft>
              <a:defRPr sz="2800" b="1">
                <a:solidFill>
                  <a:schemeClr val="tx2"/>
                </a:solidFill>
                <a:latin typeface="Comic Sans MS" panose="030F0702030302020204" pitchFamily="66" charset="0"/>
              </a:defRPr>
            </a:lvl4pPr>
            <a:lvl5pPr algn="l" rtl="0" eaLnBrk="0" fontAlgn="base" hangingPunct="0">
              <a:spcBef>
                <a:spcPct val="0"/>
              </a:spcBef>
              <a:spcAft>
                <a:spcPct val="0"/>
              </a:spcAft>
              <a:defRPr sz="2800" b="1">
                <a:solidFill>
                  <a:schemeClr val="tx2"/>
                </a:solidFill>
                <a:latin typeface="Comic Sans MS" panose="030F0702030302020204" pitchFamily="66" charset="0"/>
              </a:defRPr>
            </a:lvl5pPr>
            <a:lvl6pPr marL="457200" algn="l" rtl="0" eaLnBrk="0" fontAlgn="base" hangingPunct="0">
              <a:spcBef>
                <a:spcPct val="0"/>
              </a:spcBef>
              <a:spcAft>
                <a:spcPct val="0"/>
              </a:spcAft>
              <a:defRPr sz="2800" b="1">
                <a:solidFill>
                  <a:schemeClr val="tx2"/>
                </a:solidFill>
                <a:latin typeface="Comic Sans MS" panose="030F0702030302020204" pitchFamily="66" charset="0"/>
              </a:defRPr>
            </a:lvl6pPr>
            <a:lvl7pPr marL="914400" algn="l" rtl="0" eaLnBrk="0" fontAlgn="base" hangingPunct="0">
              <a:spcBef>
                <a:spcPct val="0"/>
              </a:spcBef>
              <a:spcAft>
                <a:spcPct val="0"/>
              </a:spcAft>
              <a:defRPr sz="2800" b="1">
                <a:solidFill>
                  <a:schemeClr val="tx2"/>
                </a:solidFill>
                <a:latin typeface="Comic Sans MS" panose="030F0702030302020204" pitchFamily="66" charset="0"/>
              </a:defRPr>
            </a:lvl7pPr>
            <a:lvl8pPr marL="1371600" algn="l" rtl="0" eaLnBrk="0" fontAlgn="base" hangingPunct="0">
              <a:spcBef>
                <a:spcPct val="0"/>
              </a:spcBef>
              <a:spcAft>
                <a:spcPct val="0"/>
              </a:spcAft>
              <a:defRPr sz="2800" b="1">
                <a:solidFill>
                  <a:schemeClr val="tx2"/>
                </a:solidFill>
                <a:latin typeface="Comic Sans MS" panose="030F0702030302020204" pitchFamily="66" charset="0"/>
              </a:defRPr>
            </a:lvl8pPr>
            <a:lvl9pPr marL="1828800" algn="l" rtl="0" eaLnBrk="0" fontAlgn="base" hangingPunct="0">
              <a:spcBef>
                <a:spcPct val="0"/>
              </a:spcBef>
              <a:spcAft>
                <a:spcPct val="0"/>
              </a:spcAft>
              <a:defRPr sz="2800" b="1">
                <a:solidFill>
                  <a:schemeClr val="tx2"/>
                </a:solidFill>
                <a:latin typeface="Comic Sans MS" panose="030F0702030302020204" pitchFamily="66" charset="0"/>
              </a:defRPr>
            </a:lvl9pPr>
          </a:lstStyle>
          <a:p>
            <a:pPr algn="ctr"/>
            <a:r>
              <a:rPr lang="en-US" altLang="zh-CN" kern="0" dirty="0">
                <a:solidFill>
                  <a:srgbClr val="BE384B"/>
                </a:solidFill>
                <a:ea typeface="+mn-ea"/>
              </a:rPr>
              <a:t>Does two-phase-locking work well in practice?</a:t>
            </a:r>
            <a:endParaRPr lang="en-US" altLang="zh-CN" kern="0" dirty="0">
              <a:solidFill>
                <a:srgbClr val="BE384B"/>
              </a:solidFill>
              <a:ea typeface="+mn-ea"/>
            </a:endParaRPr>
          </a:p>
        </p:txBody>
      </p:sp>
      <p:sp>
        <p:nvSpPr>
          <p:cNvPr id="6" name="矩形 5"/>
          <p:cNvSpPr/>
          <p:nvPr/>
        </p:nvSpPr>
        <p:spPr>
          <a:xfrm>
            <a:off x="-396552" y="228866"/>
            <a:ext cx="1728192" cy="1476506"/>
          </a:xfrm>
          <a:prstGeom prst="rect">
            <a:avLst/>
          </a:prstGeom>
          <a:solidFill>
            <a:schemeClr val="bg1"/>
          </a:solidFill>
          <a:ln w="12700">
            <a:no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611560" y="3722022"/>
            <a:ext cx="7772400" cy="1135063"/>
          </a:xfrm>
        </p:spPr>
        <p:txBody>
          <a:bodyPr/>
          <a:lstStyle/>
          <a:p>
            <a:r>
              <a:rPr kumimoji="1" lang="en-US" altLang="zh-CN" dirty="0"/>
              <a:t>Deadlock</a:t>
            </a:r>
            <a:endParaRPr kumimoji="1" lang="zh-CN" altLang="en-US" dirty="0"/>
          </a:p>
        </p:txBody>
      </p:sp>
      <p:sp>
        <p:nvSpPr>
          <p:cNvPr id="6" name="文本占位符 5"/>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8107FB38-4DA8-4D40-A1B7-468F17DAFC82}" type="slidenum">
              <a:rPr lang="zh-CN" altLang="en-US" smtClean="0"/>
            </a:fld>
            <a:endParaRPr lang="zh-CN" altLang="en-US"/>
          </a:p>
        </p:txBody>
      </p:sp>
      <p:pic>
        <p:nvPicPr>
          <p:cNvPr id="8" name="图片 7" descr="deadlock.jpg"/>
          <p:cNvPicPr>
            <a:picLocks noChangeAspect="1"/>
          </p:cNvPicPr>
          <p:nvPr/>
        </p:nvPicPr>
        <p:blipFill rotWithShape="1">
          <a:blip r:embed="rId1">
            <a:extLst>
              <a:ext uri="{28A0092B-C50C-407E-A947-70E740481C1C}">
                <a14:useLocalDpi xmlns:a14="http://schemas.microsoft.com/office/drawing/2010/main" val="0"/>
              </a:ext>
            </a:extLst>
          </a:blip>
          <a:srcRect t="19273" b="16594"/>
          <a:stretch>
            <a:fillRect/>
          </a:stretch>
        </p:blipFill>
        <p:spPr>
          <a:xfrm>
            <a:off x="706806" y="487587"/>
            <a:ext cx="7989639" cy="3202514"/>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Problem</a:t>
            </a:r>
            <a:r>
              <a:rPr kumimoji="1" lang="zh-CN" altLang="en-US" dirty="0"/>
              <a:t> </a:t>
            </a:r>
            <a:r>
              <a:rPr kumimoji="1" lang="en-US" altLang="zh-CN" dirty="0"/>
              <a:t>of 2PL: deadlock</a:t>
            </a:r>
            <a:endParaRPr kumimoji="1" lang="zh-CN" altLang="en-US" dirty="0"/>
          </a:p>
        </p:txBody>
      </p:sp>
      <p:sp>
        <p:nvSpPr>
          <p:cNvPr id="3" name="内容占位符 2"/>
          <p:cNvSpPr>
            <a:spLocks noGrp="1"/>
          </p:cNvSpPr>
          <p:nvPr>
            <p:ph idx="1"/>
          </p:nvPr>
        </p:nvSpPr>
        <p:spPr/>
        <p:txBody>
          <a:bodyPr/>
          <a:lstStyle/>
          <a:p>
            <a:r>
              <a:rPr kumimoji="1" lang="en-US" altLang="zh-CN" dirty="0"/>
              <a:t>Two-phase lock is </a:t>
            </a:r>
            <a:r>
              <a:rPr kumimoji="1" lang="en-US" altLang="zh-CN" dirty="0">
                <a:solidFill>
                  <a:srgbClr val="C00000"/>
                </a:solidFill>
                <a:ea typeface="MS PGothic" panose="020B0600070205080204" charset="-128"/>
              </a:rPr>
              <a:t>p</a:t>
            </a:r>
            <a:r>
              <a:rPr lang="en-US" altLang="zh-CN" dirty="0">
                <a:solidFill>
                  <a:srgbClr val="C00000"/>
                </a:solidFill>
                <a:ea typeface="MS PGothic" panose="020B0600070205080204" charset="-128"/>
              </a:rPr>
              <a:t>essimistic</a:t>
            </a:r>
            <a:r>
              <a:rPr lang="en-US" altLang="zh-CN" dirty="0">
                <a:ea typeface="MS PGothic" panose="020B0600070205080204" charset="-128"/>
              </a:rPr>
              <a:t>:</a:t>
            </a:r>
            <a:endParaRPr lang="en-US" altLang="zh-CN" dirty="0">
              <a:ea typeface="MS PGothic" panose="020B0600070205080204" charset="-128"/>
            </a:endParaRPr>
          </a:p>
          <a:p>
            <a:pPr lvl="1"/>
            <a:r>
              <a:rPr kumimoji="1" lang="en-US" altLang="zh-CN" dirty="0">
                <a:ea typeface="MS PGothic" panose="020B0600070205080204" charset="-128"/>
              </a:rPr>
              <a:t>Before proceed, each TX must wait for conflicting TX to release the lock</a:t>
            </a:r>
            <a:endParaRPr kumimoji="1" lang="en-US" altLang="zh-CN" dirty="0">
              <a:ea typeface="MS PGothic" panose="020B0600070205080204" charset="-128"/>
            </a:endParaRPr>
          </a:p>
          <a:p>
            <a:pPr lvl="1"/>
            <a:r>
              <a:rPr kumimoji="1" lang="en-US" altLang="zh-CN" dirty="0">
                <a:ea typeface="MS PGothic" panose="020B0600070205080204" charset="-128"/>
              </a:rPr>
              <a:t>What can happen if two TX are waiting for each other? </a:t>
            </a:r>
            <a:endParaRPr kumimoji="1" lang="zh-CN" altLang="en-US" dirty="0"/>
          </a:p>
          <a:p>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pic>
        <p:nvPicPr>
          <p:cNvPr id="18" name="图片 17"/>
          <p:cNvPicPr>
            <a:picLocks noChangeAspect="1"/>
          </p:cNvPicPr>
          <p:nvPr/>
        </p:nvPicPr>
        <p:blipFill>
          <a:blip r:embed="rId1"/>
          <a:stretch>
            <a:fillRect/>
          </a:stretch>
        </p:blipFill>
        <p:spPr>
          <a:xfrm>
            <a:off x="1787091" y="2455202"/>
            <a:ext cx="5569818" cy="2963596"/>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Methods for resolving the deadlock</a:t>
            </a:r>
            <a:endParaRPr kumimoji="1" lang="zh-CN" altLang="en-US" dirty="0"/>
          </a:p>
        </p:txBody>
      </p:sp>
      <p:sp>
        <p:nvSpPr>
          <p:cNvPr id="3" name="内容占位符 2"/>
          <p:cNvSpPr>
            <a:spLocks noGrp="1"/>
          </p:cNvSpPr>
          <p:nvPr>
            <p:ph idx="1"/>
          </p:nvPr>
        </p:nvSpPr>
        <p:spPr>
          <a:xfrm>
            <a:off x="457200" y="1129308"/>
            <a:ext cx="8229600" cy="4356826"/>
          </a:xfrm>
        </p:spPr>
        <p:txBody>
          <a:bodyPr>
            <a:normAutofit/>
          </a:bodyPr>
          <a:lstStyle/>
          <a:p>
            <a:r>
              <a:rPr kumimoji="1" lang="en-US" altLang="zh-CN" dirty="0"/>
              <a:t>1. Acquire locks in a </a:t>
            </a:r>
            <a:r>
              <a:rPr kumimoji="1" lang="en-US" altLang="zh-CN" dirty="0">
                <a:solidFill>
                  <a:srgbClr val="FF0000"/>
                </a:solidFill>
              </a:rPr>
              <a:t>pre-defined</a:t>
            </a:r>
            <a:r>
              <a:rPr kumimoji="1" lang="en-US" altLang="zh-CN" dirty="0"/>
              <a:t> order</a:t>
            </a:r>
            <a:endParaRPr kumimoji="1" lang="en-US" altLang="zh-CN" dirty="0"/>
          </a:p>
          <a:p>
            <a:pPr lvl="1">
              <a:spcAft>
                <a:spcPts val="1000"/>
              </a:spcAft>
            </a:pPr>
            <a:r>
              <a:rPr kumimoji="1" lang="en-US" altLang="zh-CN" dirty="0"/>
              <a:t> Not support general TX: TX must know the read/write sets before execution</a:t>
            </a:r>
            <a:endParaRPr kumimoji="1" lang="en-US" altLang="zh-CN" dirty="0"/>
          </a:p>
          <a:p>
            <a:r>
              <a:rPr kumimoji="1" lang="en-US" altLang="zh-CN" dirty="0"/>
              <a:t>2. Detect deadlock by calculating the </a:t>
            </a:r>
            <a:r>
              <a:rPr kumimoji="1" lang="en-US" altLang="zh-CN" dirty="0">
                <a:solidFill>
                  <a:srgbClr val="FF0000"/>
                </a:solidFill>
              </a:rPr>
              <a:t>conflict graph</a:t>
            </a:r>
            <a:endParaRPr kumimoji="1" lang="en-US" altLang="zh-CN" dirty="0"/>
          </a:p>
          <a:p>
            <a:pPr lvl="1"/>
            <a:r>
              <a:rPr kumimoji="1" lang="en-US" altLang="zh-CN" dirty="0"/>
              <a:t>If there is a cycle, then there must be a deadlock</a:t>
            </a:r>
            <a:endParaRPr kumimoji="1" lang="en-US" altLang="zh-CN" dirty="0"/>
          </a:p>
          <a:p>
            <a:pPr lvl="1"/>
            <a:r>
              <a:rPr kumimoji="1" lang="en-US" altLang="zh-CN" dirty="0"/>
              <a:t>Abort one TX to break the cycle</a:t>
            </a:r>
            <a:endParaRPr kumimoji="1" lang="en-US" altLang="zh-CN" dirty="0"/>
          </a:p>
          <a:p>
            <a:pPr lvl="1">
              <a:spcAft>
                <a:spcPts val="1000"/>
              </a:spcAft>
            </a:pPr>
            <a:r>
              <a:rPr kumimoji="1" lang="en-US" altLang="zh-CN" dirty="0"/>
              <a:t>High cost for detection</a:t>
            </a:r>
            <a:endParaRPr kumimoji="1" lang="en-US" altLang="zh-CN" dirty="0"/>
          </a:p>
          <a:p>
            <a:r>
              <a:rPr kumimoji="1" lang="en-US" altLang="zh-CN" dirty="0"/>
              <a:t>3. Using heuristics(</a:t>
            </a:r>
            <a:r>
              <a:rPr kumimoji="1" lang="zh-CN" altLang="en-US" dirty="0"/>
              <a:t>启发式</a:t>
            </a:r>
            <a:r>
              <a:rPr kumimoji="1" lang="en-US" altLang="zh-CN" dirty="0"/>
              <a:t>) (e.g., timestamp) to </a:t>
            </a:r>
            <a:r>
              <a:rPr kumimoji="1" lang="en-US" altLang="zh-CN" dirty="0">
                <a:solidFill>
                  <a:srgbClr val="FF0000"/>
                </a:solidFill>
              </a:rPr>
              <a:t>pre-abort </a:t>
            </a:r>
            <a:r>
              <a:rPr kumimoji="1" lang="en-US" altLang="zh-CN" dirty="0"/>
              <a:t>the TXs</a:t>
            </a:r>
            <a:endParaRPr kumimoji="1" lang="en-US" altLang="zh-CN" dirty="0"/>
          </a:p>
          <a:p>
            <a:pPr lvl="1"/>
            <a:r>
              <a:rPr kumimoji="1" lang="en-US" altLang="zh-CN" dirty="0"/>
              <a:t>May have false positive, or live locks</a:t>
            </a:r>
            <a:endParaRPr kumimoji="1" lang="en-US" altLang="zh-CN" dirty="0"/>
          </a:p>
          <a:p>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
        <p:nvSpPr>
          <p:cNvPr id="5" name="Rectangle 4"/>
          <p:cNvSpPr/>
          <p:nvPr/>
        </p:nvSpPr>
        <p:spPr>
          <a:xfrm>
            <a:off x="5364088" y="1129308"/>
            <a:ext cx="2097088" cy="342900"/>
          </a:xfrm>
          <a:prstGeom prst="rect">
            <a:avLst/>
          </a:prstGeom>
          <a:solidFill>
            <a:srgbClr val="F5FED6"/>
          </a:solidFill>
          <a:effectLst>
            <a:outerShdw blurRad="63500" sx="102000" sy="102000" algn="ctr" rotWithShape="0">
              <a:prstClr val="black">
                <a:alpha val="40000"/>
              </a:prstClr>
            </a:outerShdw>
          </a:effectLst>
        </p:spPr>
        <p:txBody>
          <a:bodyPr wrap="square" lIns="72000" tIns="0" rIns="72000" bIns="36000">
            <a:spAutoFit/>
          </a:bodyPr>
          <a:lstStyle/>
          <a:p>
            <a:pPr marL="441325" lvl="0" indent="-384175" algn="ctr" fontAlgn="auto">
              <a:spcBef>
                <a:spcPct val="20000"/>
              </a:spcBef>
              <a:spcAft>
                <a:spcPts val="0"/>
              </a:spcAft>
              <a:buClr>
                <a:srgbClr val="FF0066"/>
              </a:buClr>
            </a:pPr>
            <a:r>
              <a:rPr lang="en-US" altLang="zh-CN" sz="2000" dirty="0">
                <a:solidFill>
                  <a:srgbClr val="FF0000"/>
                </a:solidFill>
                <a:latin typeface="微软雅黑" panose="020B0503020204020204" charset="-122"/>
                <a:ea typeface="微软雅黑" panose="020B0503020204020204" charset="-122"/>
                <a:cs typeface="Verdana" panose="020B0604030504040204" pitchFamily="34" charset="0"/>
              </a:rPr>
              <a:t>Prevention</a:t>
            </a:r>
            <a:endParaRPr lang="en-US" altLang="zh-CN" sz="2000" dirty="0">
              <a:solidFill>
                <a:srgbClr val="FF0000"/>
              </a:solidFill>
              <a:latin typeface="微软雅黑" panose="020B0503020204020204" charset="-122"/>
              <a:ea typeface="微软雅黑" panose="020B0503020204020204" charset="-122"/>
              <a:cs typeface="Verdana" panose="020B0604030504040204" pitchFamily="34" charset="0"/>
            </a:endParaRPr>
          </a:p>
        </p:txBody>
      </p:sp>
      <p:sp>
        <p:nvSpPr>
          <p:cNvPr id="6" name="Rectangle 4"/>
          <p:cNvSpPr/>
          <p:nvPr/>
        </p:nvSpPr>
        <p:spPr>
          <a:xfrm>
            <a:off x="6547756" y="2201814"/>
            <a:ext cx="2097088" cy="344128"/>
          </a:xfrm>
          <a:prstGeom prst="rect">
            <a:avLst/>
          </a:prstGeom>
          <a:solidFill>
            <a:srgbClr val="F5FED6"/>
          </a:solidFill>
          <a:effectLst>
            <a:outerShdw blurRad="63500" sx="102000" sy="102000" algn="ctr" rotWithShape="0">
              <a:prstClr val="black">
                <a:alpha val="40000"/>
              </a:prstClr>
            </a:outerShdw>
          </a:effectLst>
        </p:spPr>
        <p:txBody>
          <a:bodyPr wrap="square" lIns="72000" tIns="0" rIns="72000" bIns="36000">
            <a:spAutoFit/>
          </a:bodyPr>
          <a:lstStyle/>
          <a:p>
            <a:pPr marL="441325" lvl="0" indent="-384175" algn="ctr" fontAlgn="auto">
              <a:spcBef>
                <a:spcPct val="20000"/>
              </a:spcBef>
              <a:spcAft>
                <a:spcPts val="0"/>
              </a:spcAft>
              <a:buClr>
                <a:srgbClr val="FF0066"/>
              </a:buClr>
            </a:pPr>
            <a:r>
              <a:rPr lang="en-US" altLang="zh-CN" sz="2000" dirty="0">
                <a:solidFill>
                  <a:srgbClr val="FF0000"/>
                </a:solidFill>
                <a:latin typeface="微软雅黑" panose="020B0503020204020204" charset="-122"/>
                <a:ea typeface="微软雅黑" panose="020B0503020204020204" charset="-122"/>
                <a:cs typeface="Verdana" panose="020B0604030504040204" pitchFamily="34" charset="0"/>
              </a:rPr>
              <a:t>Detection</a:t>
            </a:r>
            <a:endParaRPr lang="en-US" altLang="zh-CN" sz="2000" dirty="0">
              <a:solidFill>
                <a:srgbClr val="FF0000"/>
              </a:solidFill>
              <a:latin typeface="微软雅黑" panose="020B0503020204020204" charset="-122"/>
              <a:ea typeface="微软雅黑" panose="020B0503020204020204" charset="-122"/>
              <a:cs typeface="Verdana" panose="020B0604030504040204" pitchFamily="34" charset="0"/>
            </a:endParaRPr>
          </a:p>
        </p:txBody>
      </p:sp>
      <p:sp>
        <p:nvSpPr>
          <p:cNvPr id="7" name="Rectangle 4"/>
          <p:cNvSpPr/>
          <p:nvPr/>
        </p:nvSpPr>
        <p:spPr>
          <a:xfrm>
            <a:off x="7164035" y="3618045"/>
            <a:ext cx="1368152" cy="344128"/>
          </a:xfrm>
          <a:prstGeom prst="rect">
            <a:avLst/>
          </a:prstGeom>
          <a:solidFill>
            <a:srgbClr val="F5FED6"/>
          </a:solidFill>
          <a:effectLst>
            <a:outerShdw blurRad="63500" sx="102000" sy="102000" algn="ctr" rotWithShape="0">
              <a:prstClr val="black">
                <a:alpha val="40000"/>
              </a:prstClr>
            </a:outerShdw>
          </a:effectLst>
        </p:spPr>
        <p:txBody>
          <a:bodyPr wrap="square" lIns="72000" tIns="0" rIns="72000" bIns="36000">
            <a:spAutoFit/>
          </a:bodyPr>
          <a:lstStyle/>
          <a:p>
            <a:pPr marL="441325" lvl="0" indent="-384175" algn="ctr" fontAlgn="auto">
              <a:spcBef>
                <a:spcPct val="20000"/>
              </a:spcBef>
              <a:spcAft>
                <a:spcPts val="0"/>
              </a:spcAft>
              <a:buClr>
                <a:srgbClr val="FF0066"/>
              </a:buClr>
            </a:pPr>
            <a:r>
              <a:rPr lang="en-US" altLang="zh-CN" sz="2000" dirty="0">
                <a:solidFill>
                  <a:srgbClr val="FF0000"/>
                </a:solidFill>
                <a:latin typeface="微软雅黑" panose="020B0503020204020204" charset="-122"/>
                <a:ea typeface="微软雅黑" panose="020B0503020204020204" charset="-122"/>
                <a:cs typeface="Verdana" panose="020B0604030504040204" pitchFamily="34" charset="0"/>
              </a:rPr>
              <a:t>Retry</a:t>
            </a:r>
            <a:endParaRPr lang="en-US" altLang="zh-CN" sz="2000" dirty="0">
              <a:solidFill>
                <a:srgbClr val="FF0000"/>
              </a:solidFill>
              <a:latin typeface="微软雅黑" panose="020B0503020204020204" charset="-122"/>
              <a:ea typeface="微软雅黑" panose="020B0503020204020204" charset="-122"/>
              <a:cs typeface="Verdana" panose="020B0604030504040204" pitchFamily="34" charset="0"/>
            </a:endParaRPr>
          </a:p>
        </p:txBody>
      </p:sp>
      <p:sp>
        <p:nvSpPr>
          <p:cNvPr id="8" name="文本框 7"/>
          <p:cNvSpPr txBox="1"/>
          <p:nvPr/>
        </p:nvSpPr>
        <p:spPr>
          <a:xfrm>
            <a:off x="717550" y="4784090"/>
            <a:ext cx="7690485" cy="583565"/>
          </a:xfrm>
          <a:prstGeom prst="rect">
            <a:avLst/>
          </a:prstGeom>
          <a:noFill/>
        </p:spPr>
        <p:txBody>
          <a:bodyPr wrap="square" rtlCol="0">
            <a:spAutoFit/>
          </a:bodyPr>
          <a:p>
            <a:r>
              <a:rPr lang="zh-CN" altLang="en-US" sz="1600"/>
              <a:t>需要注意的是</a:t>
            </a:r>
            <a:r>
              <a:rPr lang="en-US" altLang="zh-CN" sz="1600"/>
              <a:t>pre-abort</a:t>
            </a:r>
            <a:r>
              <a:rPr lang="zh-CN" altLang="en-US" sz="1600"/>
              <a:t>只是提前强行终止了当前的</a:t>
            </a:r>
            <a:r>
              <a:rPr lang="en-US" altLang="zh-CN" sz="1600"/>
              <a:t>TX</a:t>
            </a:r>
            <a:r>
              <a:rPr lang="zh-CN" altLang="en-US" sz="1600"/>
              <a:t>，即与之前的</a:t>
            </a:r>
            <a:r>
              <a:rPr lang="en-US" altLang="zh-CN" sz="1600"/>
              <a:t>undo</a:t>
            </a:r>
            <a:r>
              <a:rPr lang="zh-CN" altLang="en-US" sz="1600"/>
              <a:t>差不多，目的是使得错误的数据不会持久化到数据库层去。但是之后是可能会被重新执行的。</a:t>
            </a:r>
            <a:endParaRPr lang="zh-CN" altLang="en-US" sz="1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ldLvl="0" animBg="1"/>
      <p:bldP spid="6" grpId="0" bldLvl="0" animBg="1"/>
      <p:bldP spid="7"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5" name="Rectangle 2"/>
          <p:cNvSpPr txBox="1">
            <a:spLocks noChangeArrowheads="1"/>
          </p:cNvSpPr>
          <p:nvPr/>
        </p:nvSpPr>
        <p:spPr bwMode="auto">
          <a:xfrm>
            <a:off x="1657350" y="2457450"/>
            <a:ext cx="58293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2800" b="1">
                <a:solidFill>
                  <a:schemeClr val="tx2"/>
                </a:solidFill>
                <a:latin typeface="+mj-lt"/>
                <a:ea typeface="+mj-ea"/>
                <a:cs typeface="+mj-cs"/>
              </a:defRPr>
            </a:lvl1pPr>
            <a:lvl2pPr algn="l" rtl="0" eaLnBrk="0" fontAlgn="base" hangingPunct="0">
              <a:spcBef>
                <a:spcPct val="0"/>
              </a:spcBef>
              <a:spcAft>
                <a:spcPct val="0"/>
              </a:spcAft>
              <a:defRPr sz="2800" b="1">
                <a:solidFill>
                  <a:schemeClr val="tx2"/>
                </a:solidFill>
                <a:latin typeface="Comic Sans MS" panose="030F0702030302020204" pitchFamily="66" charset="0"/>
              </a:defRPr>
            </a:lvl2pPr>
            <a:lvl3pPr algn="l" rtl="0" eaLnBrk="0" fontAlgn="base" hangingPunct="0">
              <a:spcBef>
                <a:spcPct val="0"/>
              </a:spcBef>
              <a:spcAft>
                <a:spcPct val="0"/>
              </a:spcAft>
              <a:defRPr sz="2800" b="1">
                <a:solidFill>
                  <a:schemeClr val="tx2"/>
                </a:solidFill>
                <a:latin typeface="Comic Sans MS" panose="030F0702030302020204" pitchFamily="66" charset="0"/>
              </a:defRPr>
            </a:lvl3pPr>
            <a:lvl4pPr algn="l" rtl="0" eaLnBrk="0" fontAlgn="base" hangingPunct="0">
              <a:spcBef>
                <a:spcPct val="0"/>
              </a:spcBef>
              <a:spcAft>
                <a:spcPct val="0"/>
              </a:spcAft>
              <a:defRPr sz="2800" b="1">
                <a:solidFill>
                  <a:schemeClr val="tx2"/>
                </a:solidFill>
                <a:latin typeface="Comic Sans MS" panose="030F0702030302020204" pitchFamily="66" charset="0"/>
              </a:defRPr>
            </a:lvl4pPr>
            <a:lvl5pPr algn="l" rtl="0" eaLnBrk="0" fontAlgn="base" hangingPunct="0">
              <a:spcBef>
                <a:spcPct val="0"/>
              </a:spcBef>
              <a:spcAft>
                <a:spcPct val="0"/>
              </a:spcAft>
              <a:defRPr sz="2800" b="1">
                <a:solidFill>
                  <a:schemeClr val="tx2"/>
                </a:solidFill>
                <a:latin typeface="Comic Sans MS" panose="030F0702030302020204" pitchFamily="66" charset="0"/>
              </a:defRPr>
            </a:lvl5pPr>
            <a:lvl6pPr marL="457200" algn="l" rtl="0" eaLnBrk="0" fontAlgn="base" hangingPunct="0">
              <a:spcBef>
                <a:spcPct val="0"/>
              </a:spcBef>
              <a:spcAft>
                <a:spcPct val="0"/>
              </a:spcAft>
              <a:defRPr sz="2800" b="1">
                <a:solidFill>
                  <a:schemeClr val="tx2"/>
                </a:solidFill>
                <a:latin typeface="Comic Sans MS" panose="030F0702030302020204" pitchFamily="66" charset="0"/>
              </a:defRPr>
            </a:lvl6pPr>
            <a:lvl7pPr marL="914400" algn="l" rtl="0" eaLnBrk="0" fontAlgn="base" hangingPunct="0">
              <a:spcBef>
                <a:spcPct val="0"/>
              </a:spcBef>
              <a:spcAft>
                <a:spcPct val="0"/>
              </a:spcAft>
              <a:defRPr sz="2800" b="1">
                <a:solidFill>
                  <a:schemeClr val="tx2"/>
                </a:solidFill>
                <a:latin typeface="Comic Sans MS" panose="030F0702030302020204" pitchFamily="66" charset="0"/>
              </a:defRPr>
            </a:lvl7pPr>
            <a:lvl8pPr marL="1371600" algn="l" rtl="0" eaLnBrk="0" fontAlgn="base" hangingPunct="0">
              <a:spcBef>
                <a:spcPct val="0"/>
              </a:spcBef>
              <a:spcAft>
                <a:spcPct val="0"/>
              </a:spcAft>
              <a:defRPr sz="2800" b="1">
                <a:solidFill>
                  <a:schemeClr val="tx2"/>
                </a:solidFill>
                <a:latin typeface="Comic Sans MS" panose="030F0702030302020204" pitchFamily="66" charset="0"/>
              </a:defRPr>
            </a:lvl8pPr>
            <a:lvl9pPr marL="1828800" algn="l" rtl="0" eaLnBrk="0" fontAlgn="base" hangingPunct="0">
              <a:spcBef>
                <a:spcPct val="0"/>
              </a:spcBef>
              <a:spcAft>
                <a:spcPct val="0"/>
              </a:spcAft>
              <a:defRPr sz="2800" b="1">
                <a:solidFill>
                  <a:schemeClr val="tx2"/>
                </a:solidFill>
                <a:latin typeface="Comic Sans MS" panose="030F0702030302020204" pitchFamily="66" charset="0"/>
              </a:defRPr>
            </a:lvl9pPr>
          </a:lstStyle>
          <a:p>
            <a:pPr algn="ctr"/>
            <a:r>
              <a:rPr lang="en-US" altLang="zh-CN" kern="0" dirty="0">
                <a:solidFill>
                  <a:srgbClr val="BE384B"/>
                </a:solidFill>
                <a:ea typeface="+mn-ea"/>
              </a:rPr>
              <a:t>Can we run transaction optimistically? </a:t>
            </a:r>
            <a:endParaRPr lang="en-US" altLang="zh-CN" kern="0" dirty="0">
              <a:solidFill>
                <a:srgbClr val="BE384B"/>
              </a:solidFill>
              <a:ea typeface="+mn-ea"/>
            </a:endParaRPr>
          </a:p>
        </p:txBody>
      </p:sp>
      <p:sp>
        <p:nvSpPr>
          <p:cNvPr id="6" name="矩形 5"/>
          <p:cNvSpPr/>
          <p:nvPr/>
        </p:nvSpPr>
        <p:spPr>
          <a:xfrm>
            <a:off x="-396552" y="228866"/>
            <a:ext cx="1728192" cy="1476506"/>
          </a:xfrm>
          <a:prstGeom prst="rect">
            <a:avLst/>
          </a:prstGeom>
          <a:solidFill>
            <a:schemeClr val="bg1"/>
          </a:solidFill>
          <a:ln w="12700">
            <a:no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Optimistic concurrency control </a:t>
            </a:r>
            <a:endParaRPr kumimoji="1" lang="zh-CN" altLang="en-US" dirty="0"/>
          </a:p>
        </p:txBody>
      </p:sp>
      <p:sp>
        <p:nvSpPr>
          <p:cNvPr id="3" name="内容占位符 2"/>
          <p:cNvSpPr>
            <a:spLocks noGrp="1"/>
          </p:cNvSpPr>
          <p:nvPr>
            <p:ph idx="1"/>
          </p:nvPr>
        </p:nvSpPr>
        <p:spPr/>
        <p:txBody>
          <a:bodyPr/>
          <a:lstStyle/>
          <a:p>
            <a:r>
              <a:rPr kumimoji="1" lang="en-US" altLang="zh-CN" dirty="0"/>
              <a:t>Executing TXs optimistically </a:t>
            </a:r>
            <a:r>
              <a:rPr kumimoji="1" lang="en-US" altLang="zh-CN" dirty="0">
                <a:solidFill>
                  <a:srgbClr val="C00000"/>
                </a:solidFill>
              </a:rPr>
              <a:t>w/o acquiring the lock</a:t>
            </a:r>
            <a:endParaRPr kumimoji="1" lang="en-US" altLang="zh-CN" dirty="0">
              <a:solidFill>
                <a:srgbClr val="C00000"/>
              </a:solidFill>
            </a:endParaRPr>
          </a:p>
          <a:p>
            <a:r>
              <a:rPr kumimoji="1" lang="en-US" altLang="zh-CN" dirty="0"/>
              <a:t>Checks the results of TX before it commits </a:t>
            </a:r>
            <a:endParaRPr kumimoji="1" lang="en-US" altLang="zh-CN" dirty="0"/>
          </a:p>
          <a:p>
            <a:pPr lvl="1"/>
            <a:r>
              <a:rPr kumimoji="1" lang="en-US" altLang="zh-CN" dirty="0"/>
              <a:t>If violate serializability, then </a:t>
            </a:r>
            <a:r>
              <a:rPr kumimoji="1" lang="en-US" altLang="zh-CN" b="1" dirty="0">
                <a:solidFill>
                  <a:srgbClr val="C00000"/>
                </a:solidFill>
              </a:rPr>
              <a:t>aborts &amp; retries </a:t>
            </a:r>
            <a:endParaRPr kumimoji="1" lang="en-US" altLang="zh-CN" b="1" dirty="0">
              <a:solidFill>
                <a:srgbClr val="C00000"/>
              </a:solidFill>
            </a:endParaRPr>
          </a:p>
          <a:p>
            <a:r>
              <a:rPr kumimoji="1" lang="en-US" altLang="zh-CN" dirty="0">
                <a:solidFill>
                  <a:schemeClr val="tx1"/>
                </a:solidFill>
              </a:rPr>
              <a:t>First proposed in 1981, widely used today </a:t>
            </a:r>
            <a:endParaRPr kumimoji="1" lang="zh-CN" altLang="en-US" dirty="0">
              <a:solidFill>
                <a:schemeClr val="tx1"/>
              </a:solidFill>
            </a:endParaRPr>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pic>
        <p:nvPicPr>
          <p:cNvPr id="1028" name="Picture 4" descr="Hekaton &amp; SQL Server 2014 - Tim Heath Solutions &amp; Web Design"/>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5576" y="3456150"/>
            <a:ext cx="1264195" cy="144479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ack-end with Google App Engine and Java | by Ajeet Meena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3639" y="3633007"/>
            <a:ext cx="2379646" cy="128734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pache, couchdb, logo Free Icon of Vector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168" y="3592605"/>
            <a:ext cx="2736304" cy="136815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OCC Executes a Transaction in 3 Phases</a:t>
            </a:r>
            <a:endParaRPr kumimoji="1" lang="zh-CN" altLang="en-US" dirty="0"/>
          </a:p>
        </p:txBody>
      </p:sp>
      <p:sp>
        <p:nvSpPr>
          <p:cNvPr id="3" name="内容占位符 2"/>
          <p:cNvSpPr>
            <a:spLocks noGrp="1"/>
          </p:cNvSpPr>
          <p:nvPr>
            <p:ph idx="1"/>
          </p:nvPr>
        </p:nvSpPr>
        <p:spPr/>
        <p:txBody>
          <a:bodyPr>
            <a:normAutofit lnSpcReduction="10000"/>
          </a:bodyPr>
          <a:lstStyle/>
          <a:p>
            <a:r>
              <a:rPr kumimoji="1" lang="en-US" altLang="zh-CN" dirty="0"/>
              <a:t>Phase 1: </a:t>
            </a:r>
            <a:r>
              <a:rPr kumimoji="1" lang="en-US" altLang="zh-CN" dirty="0">
                <a:solidFill>
                  <a:srgbClr val="C00000"/>
                </a:solidFill>
              </a:rPr>
              <a:t>Concurrent </a:t>
            </a:r>
            <a:r>
              <a:rPr kumimoji="1" lang="en-US" altLang="zh-CN" dirty="0">
                <a:solidFill>
                  <a:srgbClr val="0070C0"/>
                </a:solidFill>
              </a:rPr>
              <a:t>local(in memory)</a:t>
            </a:r>
            <a:r>
              <a:rPr kumimoji="1" lang="en-US" altLang="zh-CN" dirty="0">
                <a:solidFill>
                  <a:srgbClr val="C00000"/>
                </a:solidFill>
              </a:rPr>
              <a:t> processing  </a:t>
            </a:r>
            <a:endParaRPr kumimoji="1" lang="en-US" altLang="zh-CN" dirty="0">
              <a:solidFill>
                <a:srgbClr val="C00000"/>
              </a:solidFill>
            </a:endParaRPr>
          </a:p>
          <a:p>
            <a:pPr lvl="1"/>
            <a:r>
              <a:rPr kumimoji="1" lang="en-US" altLang="zh-CN" dirty="0"/>
              <a:t>Reads data into a </a:t>
            </a:r>
            <a:r>
              <a:rPr kumimoji="1" lang="en-US" altLang="zh-CN" dirty="0">
                <a:solidFill>
                  <a:srgbClr val="FF0000"/>
                </a:solidFill>
              </a:rPr>
              <a:t>read set</a:t>
            </a:r>
            <a:r>
              <a:rPr kumimoji="1" lang="en-US" altLang="zh-CN" dirty="0"/>
              <a:t> </a:t>
            </a:r>
            <a:endParaRPr kumimoji="1" lang="en-US" altLang="zh-CN" dirty="0"/>
          </a:p>
          <a:p>
            <a:pPr lvl="1"/>
            <a:r>
              <a:rPr kumimoji="1" lang="en-US" altLang="zh-CN" dirty="0"/>
              <a:t>Buffers writes into a </a:t>
            </a:r>
            <a:r>
              <a:rPr kumimoji="1" lang="en-US" altLang="zh-CN" dirty="0">
                <a:solidFill>
                  <a:srgbClr val="FF0000"/>
                </a:solidFill>
              </a:rPr>
              <a:t>write set</a:t>
            </a:r>
            <a:endParaRPr kumimoji="1" lang="en-US" altLang="zh-CN" dirty="0">
              <a:solidFill>
                <a:srgbClr val="FF0000"/>
              </a:solidFill>
            </a:endParaRPr>
          </a:p>
          <a:p>
            <a:r>
              <a:rPr kumimoji="1" lang="en-US" altLang="zh-CN" dirty="0"/>
              <a:t>Phase 2:  </a:t>
            </a:r>
            <a:r>
              <a:rPr kumimoji="1" lang="en-US" altLang="zh-CN" dirty="0">
                <a:solidFill>
                  <a:srgbClr val="C00000"/>
                </a:solidFill>
              </a:rPr>
              <a:t>Validation in </a:t>
            </a:r>
            <a:r>
              <a:rPr kumimoji="1" lang="en-US" altLang="zh-CN" dirty="0">
                <a:solidFill>
                  <a:srgbClr val="0070C0"/>
                </a:solidFill>
              </a:rPr>
              <a:t>critical section</a:t>
            </a:r>
            <a:endParaRPr kumimoji="1" lang="en-US" altLang="zh-CN" dirty="0">
              <a:solidFill>
                <a:srgbClr val="C00000"/>
              </a:solidFill>
            </a:endParaRPr>
          </a:p>
          <a:p>
            <a:pPr lvl="1"/>
            <a:r>
              <a:rPr kumimoji="1" lang="en-US" altLang="zh-CN" dirty="0"/>
              <a:t>Validates </a:t>
            </a:r>
            <a:r>
              <a:rPr kumimoji="1" lang="en-US" altLang="zh-CN" dirty="0">
                <a:solidFill>
                  <a:srgbClr val="FF0000"/>
                </a:solidFill>
              </a:rPr>
              <a:t>whether serializability is guaranteed</a:t>
            </a:r>
            <a:r>
              <a:rPr kumimoji="1" lang="en-US" altLang="zh-CN" dirty="0"/>
              <a:t>:</a:t>
            </a:r>
            <a:endParaRPr kumimoji="1" lang="en-US" altLang="zh-CN" dirty="0"/>
          </a:p>
          <a:p>
            <a:pPr lvl="1"/>
            <a:r>
              <a:rPr kumimoji="1" lang="en-US" altLang="zh-CN" dirty="0"/>
              <a:t>Has any data in the </a:t>
            </a:r>
            <a:r>
              <a:rPr kumimoji="1" lang="en-US" altLang="zh-CN" dirty="0">
                <a:solidFill>
                  <a:srgbClr val="FF0000"/>
                </a:solidFill>
              </a:rPr>
              <a:t>read set been modified</a:t>
            </a:r>
            <a:r>
              <a:rPr kumimoji="1" lang="en-US" altLang="zh-CN" dirty="0"/>
              <a:t>?</a:t>
            </a:r>
            <a:endParaRPr kumimoji="1" lang="en-US" altLang="zh-CN" dirty="0"/>
          </a:p>
          <a:p>
            <a:r>
              <a:rPr kumimoji="1" lang="en-US" altLang="zh-CN" dirty="0"/>
              <a:t>Phase 3: </a:t>
            </a:r>
            <a:r>
              <a:rPr kumimoji="1" lang="en-US" altLang="zh-CN" dirty="0">
                <a:solidFill>
                  <a:srgbClr val="C00000"/>
                </a:solidFill>
              </a:rPr>
              <a:t>Commit the results in critical section or abort</a:t>
            </a:r>
            <a:endParaRPr kumimoji="1" lang="en-US" altLang="zh-CN" dirty="0">
              <a:solidFill>
                <a:srgbClr val="C00000"/>
              </a:solidFill>
            </a:endParaRPr>
          </a:p>
          <a:p>
            <a:pPr lvl="1"/>
            <a:r>
              <a:rPr kumimoji="1" lang="en-US" altLang="zh-CN" dirty="0"/>
              <a:t>Aborts: aborts the transaction if validation fails</a:t>
            </a:r>
            <a:endParaRPr kumimoji="1" lang="en-US" altLang="zh-CN" dirty="0"/>
          </a:p>
          <a:p>
            <a:pPr lvl="1"/>
            <a:r>
              <a:rPr kumimoji="1" lang="en-US" altLang="zh-CN" dirty="0"/>
              <a:t>Commits: </a:t>
            </a:r>
            <a:r>
              <a:rPr kumimoji="1" lang="en-US" altLang="zh-CN" dirty="0">
                <a:solidFill>
                  <a:srgbClr val="FF0000"/>
                </a:solidFill>
              </a:rPr>
              <a:t>installs</a:t>
            </a:r>
            <a:r>
              <a:rPr kumimoji="1" lang="en-US" altLang="zh-CN" dirty="0"/>
              <a:t> the write set(</a:t>
            </a:r>
            <a:r>
              <a:rPr kumimoji="1" lang="zh-CN" altLang="en-US" dirty="0"/>
              <a:t>将</a:t>
            </a:r>
            <a:r>
              <a:rPr kumimoji="1" lang="en-US" altLang="zh-CN" dirty="0"/>
              <a:t>write set</a:t>
            </a:r>
            <a:r>
              <a:rPr kumimoji="1" lang="zh-CN" altLang="en-US" dirty="0"/>
              <a:t>中的最终结果写入到磁盘中去</a:t>
            </a:r>
            <a:r>
              <a:rPr kumimoji="1" lang="en-US" altLang="zh-CN" dirty="0"/>
              <a:t>) and commits the transaction</a:t>
            </a:r>
            <a:endParaRPr kumimoji="1" lang="en-US" altLang="zh-CN" dirty="0"/>
          </a:p>
          <a:p>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Review: widely used transaction (TX)s </a:t>
            </a:r>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
        <p:nvSpPr>
          <p:cNvPr id="9" name="文本框 8"/>
          <p:cNvSpPr txBox="1"/>
          <p:nvPr/>
        </p:nvSpPr>
        <p:spPr>
          <a:xfrm>
            <a:off x="5188805" y="4124966"/>
            <a:ext cx="4663440" cy="1282402"/>
          </a:xfrm>
          <a:prstGeom prst="rect">
            <a:avLst/>
          </a:prstGeom>
          <a:noFill/>
        </p:spPr>
        <p:txBody>
          <a:bodyPr wrap="square">
            <a:spAutoFit/>
          </a:bodyPr>
          <a:lstStyle/>
          <a:p>
            <a:pPr>
              <a:lnSpc>
                <a:spcPct val="100000"/>
              </a:lnSpc>
              <a:spcBef>
                <a:spcPts val="1370"/>
              </a:spcBef>
            </a:pPr>
            <a:r>
              <a:rPr lang="en-US" altLang="zh-CN" dirty="0">
                <a:solidFill>
                  <a:prstClr val="black"/>
                </a:solidFill>
                <a:latin typeface="Consolas" panose="020B0609020204030204" pitchFamily="49" charset="0"/>
                <a:ea typeface="楷体" panose="02010609060101010101" charset="-122"/>
                <a:cs typeface="Courier"/>
              </a:rPr>
              <a:t>if </a:t>
            </a:r>
            <a:r>
              <a:rPr lang="en-US" altLang="zh-CN" dirty="0" err="1">
                <a:solidFill>
                  <a:prstClr val="black"/>
                </a:solidFill>
                <a:latin typeface="Consolas" panose="020B0609020204030204" pitchFamily="49" charset="0"/>
                <a:ea typeface="楷体" panose="02010609060101010101" charset="-122"/>
                <a:cs typeface="Courier"/>
              </a:rPr>
              <a:t>item.count</a:t>
            </a:r>
            <a:r>
              <a:rPr lang="en-US" altLang="zh-CN" dirty="0">
                <a:solidFill>
                  <a:prstClr val="black"/>
                </a:solidFill>
                <a:latin typeface="Consolas" panose="020B0609020204030204" pitchFamily="49" charset="0"/>
                <a:ea typeface="楷体" panose="02010609060101010101" charset="-122"/>
                <a:cs typeface="Courier"/>
              </a:rPr>
              <a:t> &gt; 0:</a:t>
            </a:r>
            <a:endParaRPr lang="en-US" altLang="zh-CN" dirty="0">
              <a:solidFill>
                <a:prstClr val="black"/>
              </a:solidFill>
              <a:latin typeface="Consolas" panose="020B0609020204030204" pitchFamily="49" charset="0"/>
              <a:ea typeface="楷体" panose="02010609060101010101" charset="-122"/>
              <a:cs typeface="Courier"/>
            </a:endParaRPr>
          </a:p>
          <a:p>
            <a:pPr>
              <a:lnSpc>
                <a:spcPct val="100000"/>
              </a:lnSpc>
              <a:spcBef>
                <a:spcPts val="1370"/>
              </a:spcBef>
            </a:pPr>
            <a:r>
              <a:rPr lang="en-US" altLang="zh-CN" dirty="0">
                <a:solidFill>
                  <a:prstClr val="black"/>
                </a:solidFill>
                <a:latin typeface="Consolas" panose="020B0609020204030204" pitchFamily="49" charset="0"/>
                <a:ea typeface="楷体" panose="02010609060101010101" charset="-122"/>
                <a:cs typeface="Courier"/>
              </a:rPr>
              <a:t>   </a:t>
            </a:r>
            <a:r>
              <a:rPr lang="en-US" altLang="zh-CN" dirty="0" err="1">
                <a:solidFill>
                  <a:prstClr val="black"/>
                </a:solidFill>
                <a:latin typeface="Consolas" panose="020B0609020204030204" pitchFamily="49" charset="0"/>
                <a:ea typeface="楷体" panose="02010609060101010101" charset="-122"/>
                <a:cs typeface="Courier"/>
              </a:rPr>
              <a:t>i</a:t>
            </a:r>
            <a:r>
              <a:rPr lang="en-US" altLang="zh-CN" sz="1800" b="0" dirty="0" err="1">
                <a:solidFill>
                  <a:prstClr val="black"/>
                </a:solidFill>
                <a:latin typeface="Consolas" panose="020B0609020204030204" pitchFamily="49" charset="0"/>
                <a:ea typeface="楷体" panose="02010609060101010101" charset="-122"/>
                <a:cs typeface="Courier"/>
              </a:rPr>
              <a:t>tem.count</a:t>
            </a:r>
            <a:r>
              <a:rPr lang="en-US" altLang="zh-CN" sz="1800" b="0" dirty="0">
                <a:solidFill>
                  <a:prstClr val="black"/>
                </a:solidFill>
                <a:latin typeface="Consolas" panose="020B0609020204030204" pitchFamily="49" charset="0"/>
                <a:ea typeface="楷体" panose="02010609060101010101" charset="-122"/>
                <a:cs typeface="Courier"/>
              </a:rPr>
              <a:t> -= 1</a:t>
            </a:r>
            <a:endParaRPr lang="en-US" altLang="zh-CN" sz="1800" b="0" dirty="0">
              <a:solidFill>
                <a:prstClr val="black"/>
              </a:solidFill>
              <a:latin typeface="Consolas" panose="020B0609020204030204" pitchFamily="49" charset="0"/>
              <a:ea typeface="楷体" panose="02010609060101010101" charset="-122"/>
              <a:cs typeface="Courier"/>
            </a:endParaRPr>
          </a:p>
          <a:p>
            <a:pPr>
              <a:lnSpc>
                <a:spcPct val="100000"/>
              </a:lnSpc>
              <a:spcBef>
                <a:spcPts val="1370"/>
              </a:spcBef>
            </a:pPr>
            <a:r>
              <a:rPr lang="en-US" altLang="zh-CN" sz="1800" b="0" dirty="0">
                <a:solidFill>
                  <a:prstClr val="black"/>
                </a:solidFill>
                <a:latin typeface="Consolas" panose="020B0609020204030204" pitchFamily="49" charset="0"/>
                <a:ea typeface="楷体" panose="02010609060101010101" charset="-122"/>
                <a:cs typeface="Courier"/>
              </a:rPr>
              <a:t>   </a:t>
            </a:r>
            <a:r>
              <a:rPr lang="en-US" altLang="zh-CN" sz="1800" b="0" dirty="0" err="1">
                <a:solidFill>
                  <a:prstClr val="black"/>
                </a:solidFill>
                <a:latin typeface="Consolas" panose="020B0609020204030204" pitchFamily="49" charset="0"/>
                <a:ea typeface="楷体" panose="02010609060101010101" charset="-122"/>
                <a:cs typeface="Courier"/>
              </a:rPr>
              <a:t>Cart.add</a:t>
            </a:r>
            <a:r>
              <a:rPr lang="en-US" altLang="zh-CN" sz="1800" b="0" dirty="0">
                <a:solidFill>
                  <a:prstClr val="black"/>
                </a:solidFill>
                <a:latin typeface="Consolas" panose="020B0609020204030204" pitchFamily="49" charset="0"/>
                <a:ea typeface="楷体" panose="02010609060101010101" charset="-122"/>
                <a:cs typeface="Courier"/>
              </a:rPr>
              <a:t>(item)</a:t>
            </a:r>
            <a:endParaRPr lang="en-US" altLang="zh-CN" sz="1800" b="0" dirty="0">
              <a:solidFill>
                <a:prstClr val="black"/>
              </a:solidFill>
              <a:latin typeface="Consolas" panose="020B0609020204030204" pitchFamily="49" charset="0"/>
              <a:ea typeface="楷体" panose="02010609060101010101" charset="-122"/>
              <a:cs typeface="Courier"/>
            </a:endParaRPr>
          </a:p>
        </p:txBody>
      </p:sp>
      <p:pic>
        <p:nvPicPr>
          <p:cNvPr id="3" name="图片 2"/>
          <p:cNvPicPr>
            <a:picLocks noChangeAspect="1"/>
          </p:cNvPicPr>
          <p:nvPr/>
        </p:nvPicPr>
        <p:blipFill>
          <a:blip r:embed="rId1"/>
          <a:stretch>
            <a:fillRect/>
          </a:stretch>
        </p:blipFill>
        <p:spPr>
          <a:xfrm>
            <a:off x="251520" y="1138033"/>
            <a:ext cx="4215560" cy="2554885"/>
          </a:xfrm>
          <a:prstGeom prst="rect">
            <a:avLst/>
          </a:prstGeom>
        </p:spPr>
      </p:pic>
      <p:sp>
        <p:nvSpPr>
          <p:cNvPr id="10" name="任意形状 9"/>
          <p:cNvSpPr/>
          <p:nvPr/>
        </p:nvSpPr>
        <p:spPr>
          <a:xfrm>
            <a:off x="3976021" y="3429628"/>
            <a:ext cx="1212784" cy="866052"/>
          </a:xfrm>
          <a:custGeom>
            <a:avLst/>
            <a:gdLst>
              <a:gd name="connsiteX0" fmla="*/ 0 w 1212784"/>
              <a:gd name="connsiteY0" fmla="*/ 0 h 866052"/>
              <a:gd name="connsiteX1" fmla="*/ 616017 w 1212784"/>
              <a:gd name="connsiteY1" fmla="*/ 231007 h 866052"/>
              <a:gd name="connsiteX2" fmla="*/ 481264 w 1212784"/>
              <a:gd name="connsiteY2" fmla="*/ 789272 h 866052"/>
              <a:gd name="connsiteX3" fmla="*/ 1212784 w 1212784"/>
              <a:gd name="connsiteY3" fmla="*/ 847023 h 866052"/>
            </a:gdLst>
            <a:ahLst/>
            <a:cxnLst>
              <a:cxn ang="0">
                <a:pos x="connsiteX0" y="connsiteY0"/>
              </a:cxn>
              <a:cxn ang="0">
                <a:pos x="connsiteX1" y="connsiteY1"/>
              </a:cxn>
              <a:cxn ang="0">
                <a:pos x="connsiteX2" y="connsiteY2"/>
              </a:cxn>
              <a:cxn ang="0">
                <a:pos x="connsiteX3" y="connsiteY3"/>
              </a:cxn>
            </a:cxnLst>
            <a:rect l="l" t="t" r="r" b="b"/>
            <a:pathLst>
              <a:path w="1212784" h="866052">
                <a:moveTo>
                  <a:pt x="0" y="0"/>
                </a:moveTo>
                <a:cubicBezTo>
                  <a:pt x="267903" y="49731"/>
                  <a:pt x="535806" y="99462"/>
                  <a:pt x="616017" y="231007"/>
                </a:cubicBezTo>
                <a:cubicBezTo>
                  <a:pt x="696228" y="362552"/>
                  <a:pt x="381803" y="686603"/>
                  <a:pt x="481264" y="789272"/>
                </a:cubicBezTo>
                <a:cubicBezTo>
                  <a:pt x="580725" y="891941"/>
                  <a:pt x="896754" y="869482"/>
                  <a:pt x="1212784" y="847023"/>
                </a:cubicBezTo>
              </a:path>
            </a:pathLst>
          </a:custGeom>
          <a:noFill/>
          <a:ln w="254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1" name="图片 10"/>
          <p:cNvPicPr>
            <a:picLocks noChangeAspect="1"/>
          </p:cNvPicPr>
          <p:nvPr/>
        </p:nvPicPr>
        <p:blipFill>
          <a:blip r:embed="rId2"/>
          <a:stretch>
            <a:fillRect/>
          </a:stretch>
        </p:blipFill>
        <p:spPr>
          <a:xfrm>
            <a:off x="3778870" y="3482874"/>
            <a:ext cx="394301" cy="394301"/>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OCC Executes a Transaction in 3 Phases</a:t>
            </a:r>
            <a:endParaRPr kumimoji="1" lang="zh-CN" altLang="en-US" dirty="0"/>
          </a:p>
        </p:txBody>
      </p:sp>
      <p:sp>
        <p:nvSpPr>
          <p:cNvPr id="3" name="内容占位符 2"/>
          <p:cNvSpPr>
            <a:spLocks noGrp="1"/>
          </p:cNvSpPr>
          <p:nvPr>
            <p:ph idx="1"/>
          </p:nvPr>
        </p:nvSpPr>
        <p:spPr>
          <a:xfrm>
            <a:off x="457200" y="1129308"/>
            <a:ext cx="3826768" cy="3771636"/>
          </a:xfrm>
        </p:spPr>
        <p:txBody>
          <a:bodyPr/>
          <a:lstStyle/>
          <a:p>
            <a:r>
              <a:rPr kumimoji="1" lang="en-US" altLang="zh-CN" dirty="0"/>
              <a:t>Before phase one, TX needs to allocate the execution context </a:t>
            </a:r>
            <a:endParaRPr kumimoji="1" lang="en-US" altLang="zh-CN" dirty="0"/>
          </a:p>
          <a:p>
            <a:pPr lvl="1"/>
            <a:r>
              <a:rPr kumimoji="1" lang="en-US" altLang="zh-CN" dirty="0"/>
              <a:t>Read-set &amp; write set </a:t>
            </a:r>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
        <p:nvSpPr>
          <p:cNvPr id="5" name="矩形 4"/>
          <p:cNvSpPr/>
          <p:nvPr/>
        </p:nvSpPr>
        <p:spPr>
          <a:xfrm>
            <a:off x="6729213" y="1801185"/>
            <a:ext cx="1957587" cy="646331"/>
          </a:xfrm>
          <a:prstGeom prst="rect">
            <a:avLst/>
          </a:prstGeom>
        </p:spPr>
        <p:txBody>
          <a:bodyPr wrap="none">
            <a:spAutoFit/>
          </a:bodyPr>
          <a:lstStyle/>
          <a:p>
            <a:r>
              <a:rPr lang="en-US" altLang="zh-CN" dirty="0">
                <a:latin typeface="Consolas" panose="020B0609020204030204" pitchFamily="49" charset="0"/>
                <a:cs typeface="Consolas" panose="020B0609020204030204" pitchFamily="49" charset="0"/>
              </a:rPr>
              <a:t>Init read-set</a:t>
            </a:r>
            <a:endParaRPr lang="en-US" altLang="zh-CN" dirty="0">
              <a:latin typeface="Consolas" panose="020B0609020204030204" pitchFamily="49" charset="0"/>
              <a:cs typeface="Consolas" panose="020B0609020204030204" pitchFamily="49" charset="0"/>
            </a:endParaRPr>
          </a:p>
          <a:p>
            <a:r>
              <a:rPr lang="en-US" altLang="zh-CN" dirty="0">
                <a:latin typeface="Consolas" panose="020B0609020204030204" pitchFamily="49" charset="0"/>
                <a:cs typeface="Consolas" panose="020B0609020204030204" pitchFamily="49" charset="0"/>
              </a:rPr>
              <a:t>Init write-set</a:t>
            </a:r>
            <a:endParaRPr lang="en-US" altLang="zh-CN" dirty="0">
              <a:latin typeface="Consolas" panose="020B0609020204030204" pitchFamily="49" charset="0"/>
              <a:cs typeface="Consolas" panose="020B0609020204030204" pitchFamily="49" charset="0"/>
            </a:endParaRPr>
          </a:p>
        </p:txBody>
      </p:sp>
      <p:sp>
        <p:nvSpPr>
          <p:cNvPr id="7" name="矩形 6"/>
          <p:cNvSpPr/>
          <p:nvPr/>
        </p:nvSpPr>
        <p:spPr>
          <a:xfrm>
            <a:off x="4753000" y="1633364"/>
            <a:ext cx="1800200" cy="2015604"/>
          </a:xfrm>
          <a:prstGeom prst="rect">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p:nvSpPr>
        <p:spPr>
          <a:xfrm>
            <a:off x="4758488" y="1675376"/>
            <a:ext cx="1704313" cy="2031325"/>
          </a:xfrm>
          <a:prstGeom prst="rect">
            <a:avLst/>
          </a:prstGeom>
        </p:spPr>
        <p:txBody>
          <a:bodyPr wrap="none">
            <a:spAutoFit/>
          </a:bodyPr>
          <a:lstStyle/>
          <a:p>
            <a:r>
              <a:rPr kumimoji="1" lang="en-US" altLang="zh-CN" dirty="0">
                <a:latin typeface="Consolas" panose="020B0609020204030204" pitchFamily="49" charset="0"/>
                <a:cs typeface="Consolas" panose="020B0609020204030204" pitchFamily="49" charset="0"/>
              </a:rPr>
              <a:t>...</a:t>
            </a:r>
            <a:endParaRPr kumimoji="1" lang="en-US" altLang="zh-CN" dirty="0">
              <a:latin typeface="Consolas" panose="020B0609020204030204" pitchFamily="49" charset="0"/>
              <a:cs typeface="Consolas" panose="020B0609020204030204" pitchFamily="49" charset="0"/>
            </a:endParaRPr>
          </a:p>
          <a:p>
            <a:r>
              <a:rPr kumimoji="1" lang="en-US" altLang="zh-CN" dirty="0" err="1">
                <a:latin typeface="Consolas" panose="020B0609020204030204" pitchFamily="49" charset="0"/>
                <a:cs typeface="Consolas" panose="020B0609020204030204" pitchFamily="49" charset="0"/>
              </a:rPr>
              <a:t>tx.begin</a:t>
            </a:r>
            <a:r>
              <a:rPr kumimoji="1" lang="en-US" altLang="zh-CN" dirty="0">
                <a:latin typeface="Consolas" panose="020B0609020204030204" pitchFamily="49" charset="0"/>
                <a:cs typeface="Consolas" panose="020B0609020204030204" pitchFamily="49" charset="0"/>
              </a:rPr>
              <a:t>();</a:t>
            </a:r>
            <a:endParaRPr kumimoji="1" lang="en-US" altLang="zh-CN" dirty="0">
              <a:latin typeface="Consolas" panose="020B0609020204030204" pitchFamily="49" charset="0"/>
              <a:cs typeface="Consolas" panose="020B0609020204030204" pitchFamily="49" charset="0"/>
            </a:endParaRPr>
          </a:p>
          <a:p>
            <a:r>
              <a:rPr kumimoji="1" lang="en-US" altLang="zh-CN" dirty="0">
                <a:solidFill>
                  <a:schemeClr val="accent6"/>
                </a:solidFill>
                <a:latin typeface="Consolas" panose="020B0609020204030204" pitchFamily="49" charset="0"/>
                <a:cs typeface="Consolas" panose="020B0609020204030204" pitchFamily="49" charset="0"/>
              </a:rPr>
              <a:t>...</a:t>
            </a:r>
            <a:endParaRPr kumimoji="1" lang="en-US" altLang="zh-CN" dirty="0">
              <a:solidFill>
                <a:schemeClr val="accent6"/>
              </a:solidFill>
              <a:latin typeface="Consolas" panose="020B0609020204030204" pitchFamily="49" charset="0"/>
              <a:cs typeface="Consolas" panose="020B0609020204030204" pitchFamily="49" charset="0"/>
            </a:endParaRPr>
          </a:p>
          <a:p>
            <a:r>
              <a:rPr kumimoji="1" lang="en-US" altLang="zh-CN" dirty="0" err="1">
                <a:solidFill>
                  <a:schemeClr val="accent6"/>
                </a:solidFill>
                <a:latin typeface="Consolas" panose="020B0609020204030204" pitchFamily="49" charset="0"/>
                <a:cs typeface="Consolas" panose="020B0609020204030204" pitchFamily="49" charset="0"/>
              </a:rPr>
              <a:t>tx.read</a:t>
            </a:r>
            <a:r>
              <a:rPr kumimoji="1" lang="en-US" altLang="zh-CN" dirty="0">
                <a:solidFill>
                  <a:schemeClr val="accent6"/>
                </a:solidFill>
                <a:latin typeface="Consolas" panose="020B0609020204030204" pitchFamily="49" charset="0"/>
                <a:cs typeface="Consolas" panose="020B0609020204030204" pitchFamily="49" charset="0"/>
              </a:rPr>
              <a:t>(A)</a:t>
            </a:r>
            <a:endParaRPr kumimoji="1" lang="en-US" altLang="zh-CN" dirty="0">
              <a:solidFill>
                <a:schemeClr val="accent6"/>
              </a:solidFill>
              <a:latin typeface="Consolas" panose="020B0609020204030204" pitchFamily="49" charset="0"/>
              <a:cs typeface="Consolas" panose="020B0609020204030204" pitchFamily="49" charset="0"/>
            </a:endParaRPr>
          </a:p>
          <a:p>
            <a:r>
              <a:rPr kumimoji="1" lang="en-US" altLang="zh-CN" dirty="0">
                <a:solidFill>
                  <a:schemeClr val="accent6"/>
                </a:solidFill>
                <a:latin typeface="Consolas" panose="020B0609020204030204" pitchFamily="49" charset="0"/>
                <a:cs typeface="Consolas" panose="020B0609020204030204" pitchFamily="49" charset="0"/>
              </a:rPr>
              <a:t>...</a:t>
            </a:r>
            <a:endParaRPr kumimoji="1" lang="en-US" altLang="zh-CN" dirty="0">
              <a:solidFill>
                <a:schemeClr val="accent6"/>
              </a:solidFill>
              <a:latin typeface="Consolas" panose="020B0609020204030204" pitchFamily="49" charset="0"/>
              <a:cs typeface="Consolas" panose="020B0609020204030204" pitchFamily="49" charset="0"/>
            </a:endParaRPr>
          </a:p>
          <a:p>
            <a:r>
              <a:rPr kumimoji="1" lang="en-US" altLang="zh-CN" dirty="0" err="1">
                <a:solidFill>
                  <a:schemeClr val="accent6"/>
                </a:solidFill>
                <a:latin typeface="Consolas" panose="020B0609020204030204" pitchFamily="49" charset="0"/>
                <a:cs typeface="Consolas" panose="020B0609020204030204" pitchFamily="49" charset="0"/>
              </a:rPr>
              <a:t>tx.commit</a:t>
            </a:r>
            <a:r>
              <a:rPr kumimoji="1" lang="en-US" altLang="zh-CN" dirty="0">
                <a:solidFill>
                  <a:schemeClr val="accent6"/>
                </a:solidFill>
                <a:latin typeface="Consolas" panose="020B0609020204030204" pitchFamily="49" charset="0"/>
                <a:cs typeface="Consolas" panose="020B0609020204030204" pitchFamily="49" charset="0"/>
              </a:rPr>
              <a:t>();</a:t>
            </a:r>
            <a:endParaRPr kumimoji="1" lang="en-US" altLang="zh-CN" dirty="0">
              <a:solidFill>
                <a:schemeClr val="accent6"/>
              </a:solidFill>
              <a:latin typeface="Consolas" panose="020B0609020204030204" pitchFamily="49" charset="0"/>
              <a:cs typeface="Consolas" panose="020B0609020204030204" pitchFamily="49" charset="0"/>
            </a:endParaRPr>
          </a:p>
          <a:p>
            <a:r>
              <a:rPr kumimoji="1" lang="en-US" altLang="zh-CN" dirty="0">
                <a:solidFill>
                  <a:schemeClr val="accent6"/>
                </a:solidFill>
                <a:latin typeface="Consolas" panose="020B0609020204030204" pitchFamily="49" charset="0"/>
                <a:cs typeface="Consolas" panose="020B0609020204030204" pitchFamily="49" charset="0"/>
              </a:rPr>
              <a:t>...</a:t>
            </a:r>
            <a:endParaRPr lang="zh-CN" altLang="en-US" dirty="0">
              <a:solidFill>
                <a:schemeClr val="accent6"/>
              </a:solidFill>
            </a:endParaRPr>
          </a:p>
        </p:txBody>
      </p:sp>
      <p:sp>
        <p:nvSpPr>
          <p:cNvPr id="10" name="左大括号 9"/>
          <p:cNvSpPr/>
          <p:nvPr/>
        </p:nvSpPr>
        <p:spPr>
          <a:xfrm>
            <a:off x="6428538" y="1740471"/>
            <a:ext cx="432048" cy="767760"/>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OCC Executes a Transaction in 3 Phases</a:t>
            </a:r>
            <a:endParaRPr kumimoji="1" lang="zh-CN" altLang="en-US" dirty="0"/>
          </a:p>
        </p:txBody>
      </p:sp>
      <p:sp>
        <p:nvSpPr>
          <p:cNvPr id="3" name="内容占位符 2"/>
          <p:cNvSpPr>
            <a:spLocks noGrp="1"/>
          </p:cNvSpPr>
          <p:nvPr>
            <p:ph idx="1"/>
          </p:nvPr>
        </p:nvSpPr>
        <p:spPr>
          <a:xfrm>
            <a:off x="457200" y="1129308"/>
            <a:ext cx="3826768" cy="3771636"/>
          </a:xfrm>
        </p:spPr>
        <p:txBody>
          <a:bodyPr/>
          <a:lstStyle/>
          <a:p>
            <a:r>
              <a:rPr kumimoji="1" lang="en-US" altLang="zh-CN" dirty="0"/>
              <a:t>Phase 1: </a:t>
            </a:r>
            <a:endParaRPr kumimoji="1" lang="en-US" altLang="zh-CN" dirty="0"/>
          </a:p>
          <a:p>
            <a:pPr lvl="1"/>
            <a:r>
              <a:rPr kumimoji="1" lang="en-US" altLang="zh-CN" dirty="0"/>
              <a:t>Reads data into a read set </a:t>
            </a:r>
            <a:endParaRPr kumimoji="1" lang="en-US" altLang="zh-CN" dirty="0"/>
          </a:p>
          <a:p>
            <a:pPr lvl="1"/>
            <a:r>
              <a:rPr kumimoji="1" lang="en-US" altLang="zh-CN" dirty="0">
                <a:solidFill>
                  <a:schemeClr val="accent6"/>
                </a:solidFill>
              </a:rPr>
              <a:t>Buffers writes into a write set</a:t>
            </a:r>
            <a:endParaRPr kumimoji="1" lang="en-US" altLang="zh-CN" dirty="0">
              <a:solidFill>
                <a:schemeClr val="accent6"/>
              </a:solidFill>
            </a:endParaRPr>
          </a:p>
          <a:p>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
        <p:nvSpPr>
          <p:cNvPr id="5" name="矩形 4"/>
          <p:cNvSpPr/>
          <p:nvPr/>
        </p:nvSpPr>
        <p:spPr>
          <a:xfrm>
            <a:off x="6516258" y="2353444"/>
            <a:ext cx="2590774" cy="646331"/>
          </a:xfrm>
          <a:prstGeom prst="rect">
            <a:avLst/>
          </a:prstGeom>
        </p:spPr>
        <p:txBody>
          <a:bodyPr wrap="none">
            <a:spAutoFit/>
          </a:bodyPr>
          <a:lstStyle/>
          <a:p>
            <a:r>
              <a:rPr lang="en-US" altLang="zh-CN" dirty="0" err="1">
                <a:latin typeface="Consolas" panose="020B0609020204030204" pitchFamily="49" charset="0"/>
                <a:cs typeface="Consolas" panose="020B0609020204030204" pitchFamily="49" charset="0"/>
              </a:rPr>
              <a:t>val_a</a:t>
            </a:r>
            <a:r>
              <a:rPr lang="en-US" altLang="zh-CN" dirty="0">
                <a:latin typeface="Consolas" panose="020B0609020204030204" pitchFamily="49" charset="0"/>
                <a:cs typeface="Consolas" panose="020B0609020204030204" pitchFamily="49" charset="0"/>
              </a:rPr>
              <a:t> = read(A)</a:t>
            </a:r>
            <a:endParaRPr lang="en-US" altLang="zh-CN" dirty="0">
              <a:latin typeface="Consolas" panose="020B0609020204030204" pitchFamily="49" charset="0"/>
              <a:cs typeface="Consolas" panose="020B0609020204030204" pitchFamily="49" charset="0"/>
            </a:endParaRPr>
          </a:p>
          <a:p>
            <a:r>
              <a:rPr lang="en-US" altLang="zh-CN" dirty="0">
                <a:latin typeface="Consolas" panose="020B0609020204030204" pitchFamily="49" charset="0"/>
                <a:cs typeface="Consolas" panose="020B0609020204030204" pitchFamily="49" charset="0"/>
              </a:rPr>
              <a:t>read-</a:t>
            </a:r>
            <a:r>
              <a:rPr lang="en-US" altLang="zh-CN" dirty="0" err="1">
                <a:latin typeface="Consolas" panose="020B0609020204030204" pitchFamily="49" charset="0"/>
                <a:cs typeface="Consolas" panose="020B0609020204030204" pitchFamily="49" charset="0"/>
              </a:rPr>
              <a:t>set.add</a:t>
            </a:r>
            <a:r>
              <a:rPr lang="en-US" altLang="zh-CN" dirty="0">
                <a:latin typeface="Consolas" panose="020B0609020204030204" pitchFamily="49" charset="0"/>
                <a:cs typeface="Consolas" panose="020B0609020204030204" pitchFamily="49" charset="0"/>
              </a:rPr>
              <a:t>(</a:t>
            </a:r>
            <a:r>
              <a:rPr lang="en-US" altLang="zh-CN" dirty="0" err="1">
                <a:latin typeface="Consolas" panose="020B0609020204030204" pitchFamily="49" charset="0"/>
                <a:cs typeface="Consolas" panose="020B0609020204030204" pitchFamily="49" charset="0"/>
              </a:rPr>
              <a:t>val_a</a:t>
            </a:r>
            <a:r>
              <a:rPr lang="en-US" altLang="zh-CN" dirty="0">
                <a:latin typeface="Consolas" panose="020B0609020204030204" pitchFamily="49" charset="0"/>
                <a:cs typeface="Consolas" panose="020B0609020204030204" pitchFamily="49" charset="0"/>
              </a:rPr>
              <a:t>)</a:t>
            </a:r>
            <a:endParaRPr lang="en-US" altLang="zh-CN" dirty="0">
              <a:latin typeface="Consolas" panose="020B0609020204030204" pitchFamily="49" charset="0"/>
              <a:cs typeface="Consolas" panose="020B0609020204030204" pitchFamily="49" charset="0"/>
            </a:endParaRPr>
          </a:p>
        </p:txBody>
      </p:sp>
      <p:sp>
        <p:nvSpPr>
          <p:cNvPr id="7" name="矩形 6"/>
          <p:cNvSpPr/>
          <p:nvPr/>
        </p:nvSpPr>
        <p:spPr>
          <a:xfrm>
            <a:off x="4753000" y="1633364"/>
            <a:ext cx="1800200" cy="2015604"/>
          </a:xfrm>
          <a:prstGeom prst="rect">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p:nvSpPr>
        <p:spPr>
          <a:xfrm>
            <a:off x="4758488" y="1675376"/>
            <a:ext cx="1704313" cy="2031325"/>
          </a:xfrm>
          <a:prstGeom prst="rect">
            <a:avLst/>
          </a:prstGeom>
        </p:spPr>
        <p:txBody>
          <a:bodyPr wrap="none">
            <a:spAutoFit/>
          </a:bodyPr>
          <a:lstStyle/>
          <a:p>
            <a:r>
              <a:rPr kumimoji="1" lang="en-US" altLang="zh-CN" dirty="0">
                <a:solidFill>
                  <a:schemeClr val="accent6"/>
                </a:solidFill>
                <a:latin typeface="Consolas" panose="020B0609020204030204" pitchFamily="49" charset="0"/>
                <a:cs typeface="Consolas" panose="020B0609020204030204" pitchFamily="49" charset="0"/>
              </a:rPr>
              <a:t>...</a:t>
            </a:r>
            <a:endParaRPr kumimoji="1" lang="en-US" altLang="zh-CN" dirty="0">
              <a:solidFill>
                <a:schemeClr val="accent6"/>
              </a:solidFill>
              <a:latin typeface="Consolas" panose="020B0609020204030204" pitchFamily="49" charset="0"/>
              <a:cs typeface="Consolas" panose="020B0609020204030204" pitchFamily="49" charset="0"/>
            </a:endParaRPr>
          </a:p>
          <a:p>
            <a:r>
              <a:rPr kumimoji="1" lang="en-US" altLang="zh-CN" dirty="0" err="1">
                <a:solidFill>
                  <a:schemeClr val="accent6"/>
                </a:solidFill>
                <a:latin typeface="Consolas" panose="020B0609020204030204" pitchFamily="49" charset="0"/>
                <a:cs typeface="Consolas" panose="020B0609020204030204" pitchFamily="49" charset="0"/>
              </a:rPr>
              <a:t>tx.begin</a:t>
            </a:r>
            <a:r>
              <a:rPr kumimoji="1" lang="en-US" altLang="zh-CN" dirty="0">
                <a:solidFill>
                  <a:schemeClr val="accent6"/>
                </a:solidFill>
                <a:latin typeface="Consolas" panose="020B0609020204030204" pitchFamily="49" charset="0"/>
                <a:cs typeface="Consolas" panose="020B0609020204030204" pitchFamily="49" charset="0"/>
              </a:rPr>
              <a:t>();</a:t>
            </a:r>
            <a:endParaRPr kumimoji="1" lang="en-US" altLang="zh-CN" dirty="0">
              <a:solidFill>
                <a:schemeClr val="accent6"/>
              </a:solidFill>
              <a:latin typeface="Consolas" panose="020B0609020204030204" pitchFamily="49" charset="0"/>
              <a:cs typeface="Consolas" panose="020B0609020204030204" pitchFamily="49" charset="0"/>
            </a:endParaRPr>
          </a:p>
          <a:p>
            <a:r>
              <a:rPr kumimoji="1" lang="en-US" altLang="zh-CN" dirty="0">
                <a:solidFill>
                  <a:schemeClr val="accent6"/>
                </a:solidFill>
                <a:latin typeface="Consolas" panose="020B0609020204030204" pitchFamily="49" charset="0"/>
                <a:cs typeface="Consolas" panose="020B0609020204030204" pitchFamily="49" charset="0"/>
              </a:rPr>
              <a:t>...</a:t>
            </a:r>
            <a:endParaRPr kumimoji="1" lang="en-US" altLang="zh-CN" dirty="0">
              <a:solidFill>
                <a:schemeClr val="accent6"/>
              </a:solidFill>
              <a:latin typeface="Consolas" panose="020B0609020204030204" pitchFamily="49" charset="0"/>
              <a:cs typeface="Consolas" panose="020B0609020204030204" pitchFamily="49" charset="0"/>
            </a:endParaRPr>
          </a:p>
          <a:p>
            <a:r>
              <a:rPr kumimoji="1" lang="en-US" altLang="zh-CN" dirty="0" err="1">
                <a:latin typeface="Consolas" panose="020B0609020204030204" pitchFamily="49" charset="0"/>
                <a:cs typeface="Consolas" panose="020B0609020204030204" pitchFamily="49" charset="0"/>
              </a:rPr>
              <a:t>tx.read</a:t>
            </a:r>
            <a:r>
              <a:rPr kumimoji="1" lang="en-US" altLang="zh-CN" dirty="0">
                <a:latin typeface="Consolas" panose="020B0609020204030204" pitchFamily="49" charset="0"/>
                <a:cs typeface="Consolas" panose="020B0609020204030204" pitchFamily="49" charset="0"/>
              </a:rPr>
              <a:t>(A)</a:t>
            </a:r>
            <a:endParaRPr kumimoji="1" lang="en-US" altLang="zh-CN" dirty="0">
              <a:latin typeface="Consolas" panose="020B0609020204030204" pitchFamily="49" charset="0"/>
              <a:cs typeface="Consolas" panose="020B0609020204030204" pitchFamily="49" charset="0"/>
            </a:endParaRPr>
          </a:p>
          <a:p>
            <a:r>
              <a:rPr kumimoji="1" lang="en-US" altLang="zh-CN" dirty="0">
                <a:solidFill>
                  <a:schemeClr val="accent6"/>
                </a:solidFill>
                <a:latin typeface="Consolas" panose="020B0609020204030204" pitchFamily="49" charset="0"/>
                <a:cs typeface="Consolas" panose="020B0609020204030204" pitchFamily="49" charset="0"/>
              </a:rPr>
              <a:t>...</a:t>
            </a:r>
            <a:endParaRPr kumimoji="1" lang="en-US" altLang="zh-CN" dirty="0">
              <a:solidFill>
                <a:schemeClr val="accent6"/>
              </a:solidFill>
              <a:latin typeface="Consolas" panose="020B0609020204030204" pitchFamily="49" charset="0"/>
              <a:cs typeface="Consolas" panose="020B0609020204030204" pitchFamily="49" charset="0"/>
            </a:endParaRPr>
          </a:p>
          <a:p>
            <a:r>
              <a:rPr kumimoji="1" lang="en-US" altLang="zh-CN" dirty="0" err="1">
                <a:solidFill>
                  <a:schemeClr val="accent6"/>
                </a:solidFill>
                <a:latin typeface="Consolas" panose="020B0609020204030204" pitchFamily="49" charset="0"/>
                <a:cs typeface="Consolas" panose="020B0609020204030204" pitchFamily="49" charset="0"/>
              </a:rPr>
              <a:t>tx.commit</a:t>
            </a:r>
            <a:r>
              <a:rPr kumimoji="1" lang="en-US" altLang="zh-CN" dirty="0">
                <a:solidFill>
                  <a:schemeClr val="accent6"/>
                </a:solidFill>
                <a:latin typeface="Consolas" panose="020B0609020204030204" pitchFamily="49" charset="0"/>
                <a:cs typeface="Consolas" panose="020B0609020204030204" pitchFamily="49" charset="0"/>
              </a:rPr>
              <a:t>();</a:t>
            </a:r>
            <a:endParaRPr kumimoji="1" lang="en-US" altLang="zh-CN" dirty="0">
              <a:solidFill>
                <a:schemeClr val="accent6"/>
              </a:solidFill>
              <a:latin typeface="Consolas" panose="020B0609020204030204" pitchFamily="49" charset="0"/>
              <a:cs typeface="Consolas" panose="020B0609020204030204" pitchFamily="49" charset="0"/>
            </a:endParaRPr>
          </a:p>
          <a:p>
            <a:r>
              <a:rPr kumimoji="1" lang="en-US" altLang="zh-CN" dirty="0">
                <a:solidFill>
                  <a:schemeClr val="accent6"/>
                </a:solidFill>
                <a:latin typeface="Consolas" panose="020B0609020204030204" pitchFamily="49" charset="0"/>
                <a:cs typeface="Consolas" panose="020B0609020204030204" pitchFamily="49" charset="0"/>
              </a:rPr>
              <a:t>...</a:t>
            </a:r>
            <a:endParaRPr lang="zh-CN" altLang="en-US" dirty="0">
              <a:solidFill>
                <a:schemeClr val="accent6"/>
              </a:solidFill>
            </a:endParaRPr>
          </a:p>
        </p:txBody>
      </p:sp>
      <p:sp>
        <p:nvSpPr>
          <p:cNvPr id="10" name="左大括号 9"/>
          <p:cNvSpPr/>
          <p:nvPr/>
        </p:nvSpPr>
        <p:spPr>
          <a:xfrm>
            <a:off x="6215583" y="2292730"/>
            <a:ext cx="432048" cy="767760"/>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grpSp>
        <p:nvGrpSpPr>
          <p:cNvPr id="12" name="组合 11"/>
          <p:cNvGrpSpPr/>
          <p:nvPr/>
        </p:nvGrpSpPr>
        <p:grpSpPr>
          <a:xfrm>
            <a:off x="6937321" y="1277844"/>
            <a:ext cx="1930267" cy="711040"/>
            <a:chOff x="6937321" y="1277844"/>
            <a:chExt cx="1930267" cy="711040"/>
          </a:xfrm>
        </p:grpSpPr>
        <p:sp>
          <p:nvSpPr>
            <p:cNvPr id="6" name="圆角矩形标注 5"/>
            <p:cNvSpPr/>
            <p:nvPr/>
          </p:nvSpPr>
          <p:spPr>
            <a:xfrm>
              <a:off x="6937321" y="1277844"/>
              <a:ext cx="1930267" cy="711040"/>
            </a:xfrm>
            <a:prstGeom prst="wedgeRoundRectCallout">
              <a:avLst>
                <a:gd name="adj1" fmla="val -37979"/>
                <a:gd name="adj2" fmla="val 111492"/>
                <a:gd name="adj3" fmla="val 16667"/>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框 10"/>
            <p:cNvSpPr txBox="1"/>
            <p:nvPr/>
          </p:nvSpPr>
          <p:spPr>
            <a:xfrm>
              <a:off x="6952294" y="1309069"/>
              <a:ext cx="1915294" cy="646331"/>
            </a:xfrm>
            <a:prstGeom prst="rect">
              <a:avLst/>
            </a:prstGeom>
            <a:noFill/>
          </p:spPr>
          <p:txBody>
            <a:bodyPr wrap="square">
              <a:spAutoFit/>
            </a:bodyPr>
            <a:lstStyle/>
            <a:p>
              <a:r>
                <a:rPr kumimoji="1" lang="en-US" altLang="zh-CN" dirty="0"/>
                <a:t>This step should be </a:t>
              </a:r>
              <a:r>
                <a:rPr kumimoji="1" lang="en-US" altLang="zh-CN" dirty="0">
                  <a:solidFill>
                    <a:srgbClr val="FF0000"/>
                  </a:solidFill>
                </a:rPr>
                <a:t>atomic</a:t>
              </a:r>
              <a:r>
                <a:rPr kumimoji="1" lang="en-US" altLang="zh-CN" dirty="0"/>
                <a:t>!</a:t>
              </a:r>
              <a:endParaRPr lang="zh-CN" alt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OCC Executes a Transaction in 3 Phases</a:t>
            </a:r>
            <a:endParaRPr kumimoji="1" lang="zh-CN" altLang="en-US" dirty="0"/>
          </a:p>
        </p:txBody>
      </p:sp>
      <p:sp>
        <p:nvSpPr>
          <p:cNvPr id="3" name="内容占位符 2"/>
          <p:cNvSpPr>
            <a:spLocks noGrp="1"/>
          </p:cNvSpPr>
          <p:nvPr>
            <p:ph idx="1"/>
          </p:nvPr>
        </p:nvSpPr>
        <p:spPr>
          <a:xfrm>
            <a:off x="457200" y="1129308"/>
            <a:ext cx="3826768" cy="3771636"/>
          </a:xfrm>
        </p:spPr>
        <p:txBody>
          <a:bodyPr>
            <a:normAutofit lnSpcReduction="20000"/>
          </a:bodyPr>
          <a:lstStyle/>
          <a:p>
            <a:r>
              <a:rPr kumimoji="1" lang="en-US" altLang="zh-CN" dirty="0"/>
              <a:t>Phase 1: </a:t>
            </a:r>
            <a:endParaRPr kumimoji="1" lang="en-US" altLang="zh-CN" dirty="0"/>
          </a:p>
          <a:p>
            <a:pPr lvl="1"/>
            <a:r>
              <a:rPr kumimoji="1" lang="en-US" altLang="zh-CN" dirty="0"/>
              <a:t>Reads data into a read set </a:t>
            </a:r>
            <a:endParaRPr kumimoji="1" lang="en-US" altLang="zh-CN" dirty="0"/>
          </a:p>
          <a:p>
            <a:pPr lvl="1"/>
            <a:r>
              <a:rPr kumimoji="1" lang="en-US" altLang="zh-CN" dirty="0">
                <a:solidFill>
                  <a:schemeClr val="accent6"/>
                </a:solidFill>
              </a:rPr>
              <a:t>Buffers writes into a write set</a:t>
            </a:r>
            <a:endParaRPr kumimoji="1" lang="en-US" altLang="zh-CN" dirty="0">
              <a:solidFill>
                <a:schemeClr val="accent6"/>
              </a:solidFill>
            </a:endParaRPr>
          </a:p>
          <a:p>
            <a:r>
              <a:rPr kumimoji="1" lang="en-US" altLang="zh-CN" dirty="0"/>
              <a:t>What about a second read? </a:t>
            </a:r>
            <a:endParaRPr kumimoji="1" lang="en-US" altLang="zh-CN" dirty="0"/>
          </a:p>
          <a:p>
            <a:pPr lvl="1"/>
            <a:r>
              <a:rPr kumimoji="1" lang="en-US" altLang="zh-CN" dirty="0">
                <a:solidFill>
                  <a:srgbClr val="FF0000"/>
                </a:solidFill>
              </a:rPr>
              <a:t>Read from the read-set</a:t>
            </a:r>
            <a:r>
              <a:rPr kumimoji="1" lang="en-US" altLang="zh-CN" dirty="0"/>
              <a:t>!(</a:t>
            </a:r>
            <a:r>
              <a:rPr kumimoji="1" lang="zh-CN" altLang="en-US" dirty="0"/>
              <a:t>类似于</a:t>
            </a:r>
            <a:r>
              <a:rPr kumimoji="1" lang="en-US" altLang="zh-CN" dirty="0"/>
              <a:t>cache,</a:t>
            </a:r>
            <a:r>
              <a:rPr kumimoji="1" lang="zh-CN" altLang="en-US" dirty="0"/>
              <a:t>但是与</a:t>
            </a:r>
            <a:r>
              <a:rPr kumimoji="1" lang="en-US" altLang="zh-CN" dirty="0"/>
              <a:t>cache</a:t>
            </a:r>
            <a:r>
              <a:rPr kumimoji="1" lang="zh-CN" altLang="en-US" dirty="0"/>
              <a:t>也不完全一样</a:t>
            </a:r>
            <a:r>
              <a:rPr kumimoji="1" lang="en-US" altLang="zh-CN" dirty="0"/>
              <a:t>,</a:t>
            </a:r>
            <a:r>
              <a:rPr kumimoji="1" lang="zh-CN" altLang="en-US" dirty="0"/>
              <a:t>因为他是不会去读取</a:t>
            </a:r>
            <a:r>
              <a:rPr kumimoji="1" lang="en-US" altLang="zh-CN" dirty="0"/>
              <a:t>disk</a:t>
            </a:r>
            <a:r>
              <a:rPr kumimoji="1" lang="zh-CN" altLang="en-US" dirty="0"/>
              <a:t>数据的</a:t>
            </a:r>
            <a:r>
              <a:rPr kumimoji="1" lang="en-US" altLang="zh-CN" dirty="0"/>
              <a:t>,</a:t>
            </a:r>
            <a:r>
              <a:rPr kumimoji="1" lang="zh-CN" altLang="en-US" dirty="0"/>
              <a:t>因为这时候还没有</a:t>
            </a:r>
            <a:r>
              <a:rPr kumimoji="1" lang="en-US" altLang="zh-CN" dirty="0"/>
              <a:t>validate,</a:t>
            </a:r>
            <a:r>
              <a:rPr kumimoji="1" lang="zh-CN" altLang="en-US" dirty="0"/>
              <a:t>直接读</a:t>
            </a:r>
            <a:r>
              <a:rPr kumimoji="1" lang="en-US" altLang="zh-CN" dirty="0"/>
              <a:t>disk</a:t>
            </a:r>
            <a:r>
              <a:rPr kumimoji="1" lang="zh-CN" altLang="en-US" dirty="0"/>
              <a:t>可能由于</a:t>
            </a:r>
            <a:r>
              <a:rPr kumimoji="1" lang="en-US" altLang="zh-CN" dirty="0"/>
              <a:t>disk</a:t>
            </a:r>
            <a:r>
              <a:rPr kumimoji="1" lang="zh-CN" altLang="en-US" dirty="0"/>
              <a:t>数据已经被修改而出现不一致</a:t>
            </a:r>
            <a:r>
              <a:rPr kumimoji="1" lang="en-US" altLang="zh-CN" dirty="0"/>
              <a:t>)</a:t>
            </a:r>
            <a:endParaRPr kumimoji="1" lang="en-US" altLang="zh-CN" dirty="0"/>
          </a:p>
          <a:p>
            <a:pPr lvl="1"/>
            <a:r>
              <a:rPr kumimoji="1" lang="en-US" altLang="zh-CN" dirty="0"/>
              <a:t>Why? Need to provided </a:t>
            </a:r>
            <a:r>
              <a:rPr kumimoji="1" lang="en-US" altLang="zh-CN" dirty="0">
                <a:solidFill>
                  <a:srgbClr val="FF0000"/>
                </a:solidFill>
              </a:rPr>
              <a:t>repeated read</a:t>
            </a:r>
            <a:r>
              <a:rPr kumimoji="1" lang="en-US" altLang="zh-CN" dirty="0"/>
              <a:t>!</a:t>
            </a:r>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
        <p:nvSpPr>
          <p:cNvPr id="7" name="矩形 6"/>
          <p:cNvSpPr/>
          <p:nvPr/>
        </p:nvSpPr>
        <p:spPr>
          <a:xfrm>
            <a:off x="4753000" y="1633364"/>
            <a:ext cx="1800200" cy="2015604"/>
          </a:xfrm>
          <a:prstGeom prst="rect">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p:nvSpPr>
        <p:spPr>
          <a:xfrm>
            <a:off x="4758488" y="1675376"/>
            <a:ext cx="1704313" cy="2031325"/>
          </a:xfrm>
          <a:prstGeom prst="rect">
            <a:avLst/>
          </a:prstGeom>
        </p:spPr>
        <p:txBody>
          <a:bodyPr wrap="none">
            <a:spAutoFit/>
          </a:bodyPr>
          <a:lstStyle/>
          <a:p>
            <a:r>
              <a:rPr kumimoji="1" lang="en-US" altLang="zh-CN" dirty="0">
                <a:solidFill>
                  <a:schemeClr val="accent6"/>
                </a:solidFill>
                <a:latin typeface="Consolas" panose="020B0609020204030204" pitchFamily="49" charset="0"/>
                <a:cs typeface="Consolas" panose="020B0609020204030204" pitchFamily="49" charset="0"/>
              </a:rPr>
              <a:t>...</a:t>
            </a:r>
            <a:endParaRPr kumimoji="1" lang="en-US" altLang="zh-CN" dirty="0">
              <a:solidFill>
                <a:schemeClr val="accent6"/>
              </a:solidFill>
              <a:latin typeface="Consolas" panose="020B0609020204030204" pitchFamily="49" charset="0"/>
              <a:cs typeface="Consolas" panose="020B0609020204030204" pitchFamily="49" charset="0"/>
            </a:endParaRPr>
          </a:p>
          <a:p>
            <a:r>
              <a:rPr kumimoji="1" lang="en-US" altLang="zh-CN" dirty="0" err="1">
                <a:solidFill>
                  <a:schemeClr val="accent6"/>
                </a:solidFill>
                <a:latin typeface="Consolas" panose="020B0609020204030204" pitchFamily="49" charset="0"/>
                <a:cs typeface="Consolas" panose="020B0609020204030204" pitchFamily="49" charset="0"/>
              </a:rPr>
              <a:t>tx.begin</a:t>
            </a:r>
            <a:r>
              <a:rPr kumimoji="1" lang="en-US" altLang="zh-CN" dirty="0">
                <a:solidFill>
                  <a:schemeClr val="accent6"/>
                </a:solidFill>
                <a:latin typeface="Consolas" panose="020B0609020204030204" pitchFamily="49" charset="0"/>
                <a:cs typeface="Consolas" panose="020B0609020204030204" pitchFamily="49" charset="0"/>
              </a:rPr>
              <a:t>();</a:t>
            </a:r>
            <a:endParaRPr kumimoji="1" lang="en-US" altLang="zh-CN" dirty="0">
              <a:solidFill>
                <a:schemeClr val="accent6"/>
              </a:solidFill>
              <a:latin typeface="Consolas" panose="020B0609020204030204" pitchFamily="49" charset="0"/>
              <a:cs typeface="Consolas" panose="020B0609020204030204" pitchFamily="49" charset="0"/>
            </a:endParaRPr>
          </a:p>
          <a:p>
            <a:r>
              <a:rPr kumimoji="1" lang="en-US" altLang="zh-CN" dirty="0">
                <a:solidFill>
                  <a:schemeClr val="accent6"/>
                </a:solidFill>
                <a:latin typeface="Consolas" panose="020B0609020204030204" pitchFamily="49" charset="0"/>
                <a:cs typeface="Consolas" panose="020B0609020204030204" pitchFamily="49" charset="0"/>
              </a:rPr>
              <a:t>...</a:t>
            </a:r>
            <a:endParaRPr kumimoji="1" lang="en-US" altLang="zh-CN" dirty="0">
              <a:solidFill>
                <a:schemeClr val="accent6"/>
              </a:solidFill>
              <a:latin typeface="Consolas" panose="020B0609020204030204" pitchFamily="49" charset="0"/>
              <a:cs typeface="Consolas" panose="020B0609020204030204" pitchFamily="49" charset="0"/>
            </a:endParaRPr>
          </a:p>
          <a:p>
            <a:r>
              <a:rPr kumimoji="1" lang="en-US" altLang="zh-CN" dirty="0" err="1">
                <a:latin typeface="Consolas" panose="020B0609020204030204" pitchFamily="49" charset="0"/>
                <a:cs typeface="Consolas" panose="020B0609020204030204" pitchFamily="49" charset="0"/>
              </a:rPr>
              <a:t>tx.read</a:t>
            </a:r>
            <a:r>
              <a:rPr kumimoji="1" lang="en-US" altLang="zh-CN" dirty="0">
                <a:latin typeface="Consolas" panose="020B0609020204030204" pitchFamily="49" charset="0"/>
                <a:cs typeface="Consolas" panose="020B0609020204030204" pitchFamily="49" charset="0"/>
              </a:rPr>
              <a:t>(A)</a:t>
            </a:r>
            <a:endParaRPr kumimoji="1" lang="en-US" altLang="zh-CN" dirty="0">
              <a:latin typeface="Consolas" panose="020B0609020204030204" pitchFamily="49" charset="0"/>
              <a:cs typeface="Consolas" panose="020B0609020204030204" pitchFamily="49" charset="0"/>
            </a:endParaRPr>
          </a:p>
          <a:p>
            <a:r>
              <a:rPr kumimoji="1" lang="en-US" altLang="zh-CN" dirty="0" err="1">
                <a:latin typeface="Consolas" panose="020B0609020204030204" pitchFamily="49" charset="0"/>
                <a:cs typeface="Consolas" panose="020B0609020204030204" pitchFamily="49" charset="0"/>
              </a:rPr>
              <a:t>tx.read</a:t>
            </a:r>
            <a:r>
              <a:rPr kumimoji="1" lang="en-US" altLang="zh-CN" dirty="0">
                <a:latin typeface="Consolas" panose="020B0609020204030204" pitchFamily="49" charset="0"/>
                <a:cs typeface="Consolas" panose="020B0609020204030204" pitchFamily="49" charset="0"/>
              </a:rPr>
              <a:t>(A)</a:t>
            </a:r>
            <a:endParaRPr kumimoji="1" lang="en-US" altLang="zh-CN" dirty="0">
              <a:latin typeface="Consolas" panose="020B0609020204030204" pitchFamily="49" charset="0"/>
              <a:cs typeface="Consolas" panose="020B0609020204030204" pitchFamily="49" charset="0"/>
            </a:endParaRPr>
          </a:p>
          <a:p>
            <a:r>
              <a:rPr kumimoji="1" lang="en-US" altLang="zh-CN" dirty="0" err="1">
                <a:solidFill>
                  <a:schemeClr val="accent6"/>
                </a:solidFill>
                <a:latin typeface="Consolas" panose="020B0609020204030204" pitchFamily="49" charset="0"/>
                <a:cs typeface="Consolas" panose="020B0609020204030204" pitchFamily="49" charset="0"/>
              </a:rPr>
              <a:t>tx.commit</a:t>
            </a:r>
            <a:r>
              <a:rPr kumimoji="1" lang="en-US" altLang="zh-CN" dirty="0">
                <a:solidFill>
                  <a:schemeClr val="accent6"/>
                </a:solidFill>
                <a:latin typeface="Consolas" panose="020B0609020204030204" pitchFamily="49" charset="0"/>
                <a:cs typeface="Consolas" panose="020B0609020204030204" pitchFamily="49" charset="0"/>
              </a:rPr>
              <a:t>();</a:t>
            </a:r>
            <a:endParaRPr kumimoji="1" lang="en-US" altLang="zh-CN" dirty="0">
              <a:solidFill>
                <a:schemeClr val="accent6"/>
              </a:solidFill>
              <a:latin typeface="Consolas" panose="020B0609020204030204" pitchFamily="49" charset="0"/>
              <a:cs typeface="Consolas" panose="020B0609020204030204" pitchFamily="49" charset="0"/>
            </a:endParaRPr>
          </a:p>
          <a:p>
            <a:r>
              <a:rPr kumimoji="1" lang="en-US" altLang="zh-CN" dirty="0">
                <a:solidFill>
                  <a:schemeClr val="accent6"/>
                </a:solidFill>
                <a:latin typeface="Consolas" panose="020B0609020204030204" pitchFamily="49" charset="0"/>
                <a:cs typeface="Consolas" panose="020B0609020204030204" pitchFamily="49" charset="0"/>
              </a:rPr>
              <a:t>...</a:t>
            </a:r>
            <a:endParaRPr lang="zh-CN" altLang="en-US" dirty="0">
              <a:solidFill>
                <a:schemeClr val="accent6"/>
              </a:solidFill>
            </a:endParaRPr>
          </a:p>
        </p:txBody>
      </p:sp>
      <p:sp>
        <p:nvSpPr>
          <p:cNvPr id="10" name="左大括号 9"/>
          <p:cNvSpPr/>
          <p:nvPr/>
        </p:nvSpPr>
        <p:spPr>
          <a:xfrm>
            <a:off x="6084168" y="2570532"/>
            <a:ext cx="432048" cy="767760"/>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5" name="矩形 4"/>
          <p:cNvSpPr/>
          <p:nvPr/>
        </p:nvSpPr>
        <p:spPr>
          <a:xfrm>
            <a:off x="6366457" y="2641166"/>
            <a:ext cx="2844048" cy="646331"/>
          </a:xfrm>
          <a:prstGeom prst="rect">
            <a:avLst/>
          </a:prstGeom>
          <a:solidFill>
            <a:schemeClr val="bg1"/>
          </a:solidFill>
        </p:spPr>
        <p:txBody>
          <a:bodyPr wrap="none">
            <a:spAutoFit/>
          </a:bodyPr>
          <a:lstStyle/>
          <a:p>
            <a:r>
              <a:rPr lang="en-US" altLang="zh-CN" dirty="0">
                <a:latin typeface="Consolas" panose="020B0609020204030204" pitchFamily="49" charset="0"/>
                <a:cs typeface="Consolas" panose="020B0609020204030204" pitchFamily="49" charset="0"/>
              </a:rPr>
              <a:t>if A in read-set:</a:t>
            </a:r>
            <a:endParaRPr lang="en-US" altLang="zh-CN" dirty="0">
              <a:latin typeface="Consolas" panose="020B0609020204030204" pitchFamily="49" charset="0"/>
              <a:cs typeface="Consolas" panose="020B0609020204030204" pitchFamily="49" charset="0"/>
            </a:endParaRPr>
          </a:p>
          <a:p>
            <a:r>
              <a:rPr lang="en-US" altLang="zh-CN" dirty="0">
                <a:latin typeface="Consolas" panose="020B0609020204030204" pitchFamily="49" charset="0"/>
                <a:cs typeface="Consolas" panose="020B0609020204030204" pitchFamily="49" charset="0"/>
              </a:rPr>
              <a:t>   return read-set[A]</a:t>
            </a:r>
            <a:endParaRPr lang="en-US" altLang="zh-CN" dirty="0">
              <a:latin typeface="Consolas" panose="020B0609020204030204" pitchFamily="49" charset="0"/>
              <a:cs typeface="Consolas" panose="020B0609020204030204" pitchFamily="49"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OCC Executes a Transaction in 3 Phases</a:t>
            </a:r>
            <a:endParaRPr kumimoji="1" lang="zh-CN" altLang="en-US" dirty="0"/>
          </a:p>
        </p:txBody>
      </p:sp>
      <p:sp>
        <p:nvSpPr>
          <p:cNvPr id="3" name="内容占位符 2"/>
          <p:cNvSpPr>
            <a:spLocks noGrp="1"/>
          </p:cNvSpPr>
          <p:nvPr>
            <p:ph idx="1"/>
          </p:nvPr>
        </p:nvSpPr>
        <p:spPr>
          <a:xfrm>
            <a:off x="457200" y="1129308"/>
            <a:ext cx="3826768" cy="3771636"/>
          </a:xfrm>
        </p:spPr>
        <p:txBody>
          <a:bodyPr/>
          <a:lstStyle/>
          <a:p>
            <a:r>
              <a:rPr kumimoji="1" lang="en-US" altLang="zh-CN" dirty="0"/>
              <a:t>Phase 1: </a:t>
            </a:r>
            <a:endParaRPr kumimoji="1" lang="en-US" altLang="zh-CN" dirty="0"/>
          </a:p>
          <a:p>
            <a:pPr lvl="1"/>
            <a:r>
              <a:rPr kumimoji="1" lang="en-US" altLang="zh-CN" dirty="0"/>
              <a:t>Reads data into a read set </a:t>
            </a:r>
            <a:endParaRPr kumimoji="1" lang="en-US" altLang="zh-CN" dirty="0"/>
          </a:p>
          <a:p>
            <a:pPr lvl="1"/>
            <a:r>
              <a:rPr kumimoji="1" lang="en-US" altLang="zh-CN" dirty="0">
                <a:solidFill>
                  <a:schemeClr val="tx1"/>
                </a:solidFill>
              </a:rPr>
              <a:t>Buffers writes into a write set</a:t>
            </a:r>
            <a:endParaRPr kumimoji="1" lang="en-US" altLang="zh-CN" dirty="0">
              <a:solidFill>
                <a:schemeClr val="tx1"/>
              </a:solidFill>
            </a:endParaRPr>
          </a:p>
          <a:p>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
        <p:nvSpPr>
          <p:cNvPr id="7" name="矩形 6"/>
          <p:cNvSpPr/>
          <p:nvPr/>
        </p:nvSpPr>
        <p:spPr>
          <a:xfrm>
            <a:off x="4753000" y="1633364"/>
            <a:ext cx="1800200" cy="2015604"/>
          </a:xfrm>
          <a:prstGeom prst="rect">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p:nvSpPr>
        <p:spPr>
          <a:xfrm>
            <a:off x="4758488" y="1675376"/>
            <a:ext cx="1704313" cy="2031325"/>
          </a:xfrm>
          <a:prstGeom prst="rect">
            <a:avLst/>
          </a:prstGeom>
        </p:spPr>
        <p:txBody>
          <a:bodyPr wrap="none">
            <a:spAutoFit/>
          </a:bodyPr>
          <a:lstStyle/>
          <a:p>
            <a:r>
              <a:rPr kumimoji="1" lang="en-US" altLang="zh-CN" dirty="0">
                <a:solidFill>
                  <a:schemeClr val="accent6"/>
                </a:solidFill>
                <a:latin typeface="Consolas" panose="020B0609020204030204" pitchFamily="49" charset="0"/>
                <a:cs typeface="Consolas" panose="020B0609020204030204" pitchFamily="49" charset="0"/>
              </a:rPr>
              <a:t>...</a:t>
            </a:r>
            <a:endParaRPr kumimoji="1" lang="en-US" altLang="zh-CN" dirty="0">
              <a:solidFill>
                <a:schemeClr val="accent6"/>
              </a:solidFill>
              <a:latin typeface="Consolas" panose="020B0609020204030204" pitchFamily="49" charset="0"/>
              <a:cs typeface="Consolas" panose="020B0609020204030204" pitchFamily="49" charset="0"/>
            </a:endParaRPr>
          </a:p>
          <a:p>
            <a:r>
              <a:rPr kumimoji="1" lang="en-US" altLang="zh-CN" dirty="0" err="1">
                <a:solidFill>
                  <a:schemeClr val="accent6"/>
                </a:solidFill>
                <a:latin typeface="Consolas" panose="020B0609020204030204" pitchFamily="49" charset="0"/>
                <a:cs typeface="Consolas" panose="020B0609020204030204" pitchFamily="49" charset="0"/>
              </a:rPr>
              <a:t>tx.begin</a:t>
            </a:r>
            <a:r>
              <a:rPr kumimoji="1" lang="en-US" altLang="zh-CN" dirty="0">
                <a:solidFill>
                  <a:schemeClr val="accent6"/>
                </a:solidFill>
                <a:latin typeface="Consolas" panose="020B0609020204030204" pitchFamily="49" charset="0"/>
                <a:cs typeface="Consolas" panose="020B0609020204030204" pitchFamily="49" charset="0"/>
              </a:rPr>
              <a:t>();</a:t>
            </a:r>
            <a:endParaRPr kumimoji="1" lang="en-US" altLang="zh-CN" dirty="0">
              <a:solidFill>
                <a:schemeClr val="accent6"/>
              </a:solidFill>
              <a:latin typeface="Consolas" panose="020B0609020204030204" pitchFamily="49" charset="0"/>
              <a:cs typeface="Consolas" panose="020B0609020204030204" pitchFamily="49" charset="0"/>
            </a:endParaRPr>
          </a:p>
          <a:p>
            <a:r>
              <a:rPr kumimoji="1" lang="en-US" altLang="zh-CN" dirty="0">
                <a:solidFill>
                  <a:schemeClr val="accent6"/>
                </a:solidFill>
                <a:latin typeface="Consolas" panose="020B0609020204030204" pitchFamily="49" charset="0"/>
                <a:cs typeface="Consolas" panose="020B0609020204030204" pitchFamily="49" charset="0"/>
              </a:rPr>
              <a:t>...</a:t>
            </a:r>
            <a:endParaRPr kumimoji="1" lang="en-US" altLang="zh-CN" dirty="0">
              <a:solidFill>
                <a:schemeClr val="accent6"/>
              </a:solidFill>
              <a:latin typeface="Consolas" panose="020B0609020204030204" pitchFamily="49" charset="0"/>
              <a:cs typeface="Consolas" panose="020B0609020204030204" pitchFamily="49" charset="0"/>
            </a:endParaRPr>
          </a:p>
          <a:p>
            <a:r>
              <a:rPr kumimoji="1" lang="en-US" altLang="zh-CN" dirty="0" err="1">
                <a:solidFill>
                  <a:schemeClr val="accent6"/>
                </a:solidFill>
                <a:latin typeface="Consolas" panose="020B0609020204030204" pitchFamily="49" charset="0"/>
                <a:cs typeface="Consolas" panose="020B0609020204030204" pitchFamily="49" charset="0"/>
              </a:rPr>
              <a:t>tx.read</a:t>
            </a:r>
            <a:r>
              <a:rPr kumimoji="1" lang="en-US" altLang="zh-CN" dirty="0">
                <a:solidFill>
                  <a:schemeClr val="accent6"/>
                </a:solidFill>
                <a:latin typeface="Consolas" panose="020B0609020204030204" pitchFamily="49" charset="0"/>
                <a:cs typeface="Consolas" panose="020B0609020204030204" pitchFamily="49" charset="0"/>
              </a:rPr>
              <a:t>(A)</a:t>
            </a:r>
            <a:endParaRPr kumimoji="1" lang="en-US" altLang="zh-CN" dirty="0">
              <a:solidFill>
                <a:schemeClr val="accent6"/>
              </a:solidFill>
              <a:latin typeface="Consolas" panose="020B0609020204030204" pitchFamily="49" charset="0"/>
              <a:cs typeface="Consolas" panose="020B0609020204030204" pitchFamily="49" charset="0"/>
            </a:endParaRPr>
          </a:p>
          <a:p>
            <a:r>
              <a:rPr kumimoji="1" lang="en-US" altLang="zh-CN" dirty="0" err="1">
                <a:latin typeface="Consolas" panose="020B0609020204030204" pitchFamily="49" charset="0"/>
                <a:cs typeface="Consolas" panose="020B0609020204030204" pitchFamily="49" charset="0"/>
              </a:rPr>
              <a:t>tx.write</a:t>
            </a:r>
            <a:r>
              <a:rPr kumimoji="1" lang="en-US" altLang="zh-CN" dirty="0">
                <a:latin typeface="Consolas" panose="020B0609020204030204" pitchFamily="49" charset="0"/>
                <a:cs typeface="Consolas" panose="020B0609020204030204" pitchFamily="49" charset="0"/>
              </a:rPr>
              <a:t>(A)</a:t>
            </a:r>
            <a:endParaRPr kumimoji="1" lang="en-US" altLang="zh-CN" dirty="0">
              <a:latin typeface="Consolas" panose="020B0609020204030204" pitchFamily="49" charset="0"/>
              <a:cs typeface="Consolas" panose="020B0609020204030204" pitchFamily="49" charset="0"/>
            </a:endParaRPr>
          </a:p>
          <a:p>
            <a:r>
              <a:rPr kumimoji="1" lang="en-US" altLang="zh-CN" dirty="0" err="1">
                <a:solidFill>
                  <a:schemeClr val="accent6"/>
                </a:solidFill>
                <a:latin typeface="Consolas" panose="020B0609020204030204" pitchFamily="49" charset="0"/>
                <a:cs typeface="Consolas" panose="020B0609020204030204" pitchFamily="49" charset="0"/>
              </a:rPr>
              <a:t>tx.commit</a:t>
            </a:r>
            <a:r>
              <a:rPr kumimoji="1" lang="en-US" altLang="zh-CN" dirty="0">
                <a:solidFill>
                  <a:schemeClr val="accent6"/>
                </a:solidFill>
                <a:latin typeface="Consolas" panose="020B0609020204030204" pitchFamily="49" charset="0"/>
                <a:cs typeface="Consolas" panose="020B0609020204030204" pitchFamily="49" charset="0"/>
              </a:rPr>
              <a:t>();</a:t>
            </a:r>
            <a:endParaRPr kumimoji="1" lang="en-US" altLang="zh-CN" dirty="0">
              <a:solidFill>
                <a:schemeClr val="accent6"/>
              </a:solidFill>
              <a:latin typeface="Consolas" panose="020B0609020204030204" pitchFamily="49" charset="0"/>
              <a:cs typeface="Consolas" panose="020B0609020204030204" pitchFamily="49" charset="0"/>
            </a:endParaRPr>
          </a:p>
          <a:p>
            <a:r>
              <a:rPr kumimoji="1" lang="en-US" altLang="zh-CN" dirty="0">
                <a:solidFill>
                  <a:schemeClr val="accent6"/>
                </a:solidFill>
                <a:latin typeface="Consolas" panose="020B0609020204030204" pitchFamily="49" charset="0"/>
                <a:cs typeface="Consolas" panose="020B0609020204030204" pitchFamily="49" charset="0"/>
              </a:rPr>
              <a:t>...</a:t>
            </a:r>
            <a:endParaRPr lang="zh-CN" altLang="en-US" dirty="0">
              <a:solidFill>
                <a:schemeClr val="accent6"/>
              </a:solidFill>
            </a:endParaRPr>
          </a:p>
        </p:txBody>
      </p:sp>
      <p:sp>
        <p:nvSpPr>
          <p:cNvPr id="10" name="左大括号 9"/>
          <p:cNvSpPr/>
          <p:nvPr/>
        </p:nvSpPr>
        <p:spPr>
          <a:xfrm>
            <a:off x="6252551" y="2570532"/>
            <a:ext cx="432048" cy="767760"/>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5" name="矩形 4"/>
          <p:cNvSpPr/>
          <p:nvPr/>
        </p:nvSpPr>
        <p:spPr>
          <a:xfrm>
            <a:off x="6553200" y="2758013"/>
            <a:ext cx="2337499" cy="369332"/>
          </a:xfrm>
          <a:prstGeom prst="rect">
            <a:avLst/>
          </a:prstGeom>
          <a:noFill/>
        </p:spPr>
        <p:txBody>
          <a:bodyPr wrap="none">
            <a:spAutoFit/>
          </a:bodyPr>
          <a:lstStyle/>
          <a:p>
            <a:r>
              <a:rPr lang="en-US" altLang="zh-CN" dirty="0">
                <a:latin typeface="Consolas" panose="020B0609020204030204" pitchFamily="49" charset="0"/>
                <a:cs typeface="Consolas" panose="020B0609020204030204" pitchFamily="49" charset="0"/>
              </a:rPr>
              <a:t>Write-set[A] = ..</a:t>
            </a:r>
            <a:endParaRPr lang="en-US" altLang="zh-CN" dirty="0">
              <a:latin typeface="Consolas" panose="020B0609020204030204" pitchFamily="49" charset="0"/>
              <a:cs typeface="Consolas" panose="020B0609020204030204" pitchFamily="49"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OCC Executes a Transaction in 3 Phases</a:t>
            </a:r>
            <a:endParaRPr kumimoji="1" lang="zh-CN" altLang="en-US" dirty="0"/>
          </a:p>
        </p:txBody>
      </p:sp>
      <p:sp>
        <p:nvSpPr>
          <p:cNvPr id="3" name="内容占位符 2"/>
          <p:cNvSpPr>
            <a:spLocks noGrp="1"/>
          </p:cNvSpPr>
          <p:nvPr>
            <p:ph idx="1"/>
          </p:nvPr>
        </p:nvSpPr>
        <p:spPr>
          <a:xfrm>
            <a:off x="457200" y="1129308"/>
            <a:ext cx="3538736" cy="3771636"/>
          </a:xfrm>
        </p:spPr>
        <p:txBody>
          <a:bodyPr/>
          <a:lstStyle/>
          <a:p>
            <a:r>
              <a:rPr kumimoji="1" lang="en-US" altLang="zh-CN" dirty="0"/>
              <a:t>Phase 2:</a:t>
            </a:r>
            <a:endParaRPr kumimoji="1" lang="en-US" altLang="zh-CN" dirty="0"/>
          </a:p>
          <a:p>
            <a:pPr lvl="1"/>
            <a:r>
              <a:rPr kumimoji="1" lang="en-US" altLang="zh-CN" dirty="0"/>
              <a:t>Validates whether serializability is guaranteed:</a:t>
            </a:r>
            <a:endParaRPr kumimoji="1" lang="en-US" altLang="zh-CN" dirty="0"/>
          </a:p>
          <a:p>
            <a:pPr lvl="1"/>
            <a:r>
              <a:rPr kumimoji="1" lang="en-US" altLang="zh-CN" dirty="0"/>
              <a:t>Has any data in the read set been modified?</a:t>
            </a:r>
            <a:endParaRPr kumimoji="1" lang="en-US" altLang="zh-CN" dirty="0"/>
          </a:p>
          <a:p>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
        <p:nvSpPr>
          <p:cNvPr id="5" name="矩形 4"/>
          <p:cNvSpPr/>
          <p:nvPr/>
        </p:nvSpPr>
        <p:spPr>
          <a:xfrm>
            <a:off x="6019376" y="2750323"/>
            <a:ext cx="2717411" cy="923330"/>
          </a:xfrm>
          <a:prstGeom prst="rect">
            <a:avLst/>
          </a:prstGeom>
        </p:spPr>
        <p:txBody>
          <a:bodyPr wrap="none">
            <a:spAutoFit/>
          </a:bodyPr>
          <a:lstStyle/>
          <a:p>
            <a:r>
              <a:rPr lang="en-US" altLang="zh-CN" dirty="0">
                <a:latin typeface="Consolas" panose="020B0609020204030204" pitchFamily="49" charset="0"/>
                <a:cs typeface="Consolas" panose="020B0609020204030204" pitchFamily="49" charset="0"/>
              </a:rPr>
              <a:t>for d in read-set:</a:t>
            </a:r>
            <a:endParaRPr lang="en-US" altLang="zh-CN" dirty="0">
              <a:latin typeface="Consolas" panose="020B0609020204030204" pitchFamily="49" charset="0"/>
              <a:cs typeface="Consolas" panose="020B0609020204030204" pitchFamily="49" charset="0"/>
            </a:endParaRPr>
          </a:p>
          <a:p>
            <a:r>
              <a:rPr lang="en-US" altLang="zh-CN" dirty="0">
                <a:latin typeface="Consolas" panose="020B0609020204030204" pitchFamily="49" charset="0"/>
                <a:cs typeface="Consolas" panose="020B0609020204030204" pitchFamily="49" charset="0"/>
              </a:rPr>
              <a:t>   </a:t>
            </a:r>
            <a:r>
              <a:rPr lang="en-US" altLang="zh-CN" dirty="0">
                <a:solidFill>
                  <a:srgbClr val="FF0000"/>
                </a:solidFill>
                <a:latin typeface="Consolas" panose="020B0609020204030204" pitchFamily="49" charset="0"/>
                <a:cs typeface="Consolas" panose="020B0609020204030204" pitchFamily="49" charset="0"/>
              </a:rPr>
              <a:t>if d has changed</a:t>
            </a:r>
            <a:r>
              <a:rPr lang="en-US" altLang="zh-CN" dirty="0">
                <a:latin typeface="Consolas" panose="020B0609020204030204" pitchFamily="49" charset="0"/>
                <a:cs typeface="Consolas" panose="020B0609020204030204" pitchFamily="49" charset="0"/>
              </a:rPr>
              <a:t>:</a:t>
            </a:r>
            <a:endParaRPr lang="en-US" altLang="zh-CN" dirty="0">
              <a:latin typeface="Consolas" panose="020B0609020204030204" pitchFamily="49" charset="0"/>
              <a:cs typeface="Consolas" panose="020B0609020204030204" pitchFamily="49" charset="0"/>
            </a:endParaRPr>
          </a:p>
          <a:p>
            <a:r>
              <a:rPr lang="en-US" altLang="zh-CN" dirty="0">
                <a:latin typeface="Consolas" panose="020B0609020204030204" pitchFamily="49" charset="0"/>
                <a:cs typeface="Consolas" panose="020B0609020204030204" pitchFamily="49" charset="0"/>
              </a:rPr>
              <a:t>      abort()</a:t>
            </a:r>
            <a:endParaRPr lang="en-US" altLang="zh-CN" dirty="0">
              <a:latin typeface="Consolas" panose="020B0609020204030204" pitchFamily="49" charset="0"/>
              <a:cs typeface="Consolas" panose="020B0609020204030204" pitchFamily="49" charset="0"/>
            </a:endParaRPr>
          </a:p>
        </p:txBody>
      </p:sp>
      <p:sp>
        <p:nvSpPr>
          <p:cNvPr id="6" name="矩形 5"/>
          <p:cNvSpPr/>
          <p:nvPr/>
        </p:nvSpPr>
        <p:spPr>
          <a:xfrm>
            <a:off x="3995936" y="1489348"/>
            <a:ext cx="1800200" cy="2015604"/>
          </a:xfrm>
          <a:prstGeom prst="rect">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p:nvSpPr>
        <p:spPr>
          <a:xfrm>
            <a:off x="4001424" y="1531360"/>
            <a:ext cx="1704313" cy="2031325"/>
          </a:xfrm>
          <a:prstGeom prst="rect">
            <a:avLst/>
          </a:prstGeom>
        </p:spPr>
        <p:txBody>
          <a:bodyPr wrap="none">
            <a:spAutoFit/>
          </a:bodyPr>
          <a:lstStyle/>
          <a:p>
            <a:r>
              <a:rPr kumimoji="1" lang="en-US" altLang="zh-CN" dirty="0">
                <a:solidFill>
                  <a:schemeClr val="accent6"/>
                </a:solidFill>
                <a:latin typeface="Consolas" panose="020B0609020204030204" pitchFamily="49" charset="0"/>
                <a:cs typeface="Consolas" panose="020B0609020204030204" pitchFamily="49" charset="0"/>
              </a:rPr>
              <a:t>...</a:t>
            </a:r>
            <a:endParaRPr kumimoji="1" lang="en-US" altLang="zh-CN" dirty="0">
              <a:solidFill>
                <a:schemeClr val="accent6"/>
              </a:solidFill>
              <a:latin typeface="Consolas" panose="020B0609020204030204" pitchFamily="49" charset="0"/>
              <a:cs typeface="Consolas" panose="020B0609020204030204" pitchFamily="49" charset="0"/>
            </a:endParaRPr>
          </a:p>
          <a:p>
            <a:r>
              <a:rPr kumimoji="1" lang="en-US" altLang="zh-CN" dirty="0" err="1">
                <a:solidFill>
                  <a:schemeClr val="accent6"/>
                </a:solidFill>
                <a:latin typeface="Consolas" panose="020B0609020204030204" pitchFamily="49" charset="0"/>
                <a:cs typeface="Consolas" panose="020B0609020204030204" pitchFamily="49" charset="0"/>
              </a:rPr>
              <a:t>tx.begin</a:t>
            </a:r>
            <a:r>
              <a:rPr kumimoji="1" lang="en-US" altLang="zh-CN" dirty="0">
                <a:solidFill>
                  <a:schemeClr val="accent6"/>
                </a:solidFill>
                <a:latin typeface="Consolas" panose="020B0609020204030204" pitchFamily="49" charset="0"/>
                <a:cs typeface="Consolas" panose="020B0609020204030204" pitchFamily="49" charset="0"/>
              </a:rPr>
              <a:t>();</a:t>
            </a:r>
            <a:endParaRPr kumimoji="1" lang="en-US" altLang="zh-CN" dirty="0">
              <a:solidFill>
                <a:schemeClr val="accent6"/>
              </a:solidFill>
              <a:latin typeface="Consolas" panose="020B0609020204030204" pitchFamily="49" charset="0"/>
              <a:cs typeface="Consolas" panose="020B0609020204030204" pitchFamily="49" charset="0"/>
            </a:endParaRPr>
          </a:p>
          <a:p>
            <a:r>
              <a:rPr kumimoji="1" lang="en-US" altLang="zh-CN" dirty="0">
                <a:solidFill>
                  <a:schemeClr val="accent6"/>
                </a:solidFill>
                <a:latin typeface="Consolas" panose="020B0609020204030204" pitchFamily="49" charset="0"/>
                <a:cs typeface="Consolas" panose="020B0609020204030204" pitchFamily="49" charset="0"/>
              </a:rPr>
              <a:t>...</a:t>
            </a:r>
            <a:endParaRPr kumimoji="1" lang="en-US" altLang="zh-CN" dirty="0">
              <a:solidFill>
                <a:schemeClr val="accent6"/>
              </a:solidFill>
              <a:latin typeface="Consolas" panose="020B0609020204030204" pitchFamily="49" charset="0"/>
              <a:cs typeface="Consolas" panose="020B0609020204030204" pitchFamily="49" charset="0"/>
            </a:endParaRPr>
          </a:p>
          <a:p>
            <a:r>
              <a:rPr kumimoji="1" lang="en-US" altLang="zh-CN" dirty="0" err="1">
                <a:solidFill>
                  <a:schemeClr val="accent6"/>
                </a:solidFill>
                <a:latin typeface="Consolas" panose="020B0609020204030204" pitchFamily="49" charset="0"/>
                <a:cs typeface="Consolas" panose="020B0609020204030204" pitchFamily="49" charset="0"/>
              </a:rPr>
              <a:t>tx.read</a:t>
            </a:r>
            <a:r>
              <a:rPr kumimoji="1" lang="en-US" altLang="zh-CN" dirty="0">
                <a:solidFill>
                  <a:schemeClr val="accent6"/>
                </a:solidFill>
                <a:latin typeface="Consolas" panose="020B0609020204030204" pitchFamily="49" charset="0"/>
                <a:cs typeface="Consolas" panose="020B0609020204030204" pitchFamily="49" charset="0"/>
              </a:rPr>
              <a:t>(A)</a:t>
            </a:r>
            <a:endParaRPr kumimoji="1" lang="en-US" altLang="zh-CN" dirty="0">
              <a:solidFill>
                <a:schemeClr val="accent6"/>
              </a:solidFill>
              <a:latin typeface="Consolas" panose="020B0609020204030204" pitchFamily="49" charset="0"/>
              <a:cs typeface="Consolas" panose="020B0609020204030204" pitchFamily="49" charset="0"/>
            </a:endParaRPr>
          </a:p>
          <a:p>
            <a:r>
              <a:rPr kumimoji="1" lang="en-US" altLang="zh-CN" dirty="0">
                <a:solidFill>
                  <a:schemeClr val="accent6"/>
                </a:solidFill>
                <a:latin typeface="Consolas" panose="020B0609020204030204" pitchFamily="49" charset="0"/>
                <a:cs typeface="Consolas" panose="020B0609020204030204" pitchFamily="49" charset="0"/>
              </a:rPr>
              <a:t>...</a:t>
            </a:r>
            <a:endParaRPr kumimoji="1" lang="en-US" altLang="zh-CN" dirty="0">
              <a:solidFill>
                <a:schemeClr val="accent6"/>
              </a:solidFill>
              <a:latin typeface="Consolas" panose="020B0609020204030204" pitchFamily="49" charset="0"/>
              <a:cs typeface="Consolas" panose="020B0609020204030204" pitchFamily="49" charset="0"/>
            </a:endParaRPr>
          </a:p>
          <a:p>
            <a:r>
              <a:rPr kumimoji="1" lang="en-US" altLang="zh-CN" dirty="0" err="1">
                <a:latin typeface="Consolas" panose="020B0609020204030204" pitchFamily="49" charset="0"/>
                <a:cs typeface="Consolas" panose="020B0609020204030204" pitchFamily="49" charset="0"/>
              </a:rPr>
              <a:t>tx.commit</a:t>
            </a:r>
            <a:r>
              <a:rPr kumimoji="1" lang="en-US" altLang="zh-CN" dirty="0">
                <a:latin typeface="Consolas" panose="020B0609020204030204" pitchFamily="49" charset="0"/>
                <a:cs typeface="Consolas" panose="020B0609020204030204" pitchFamily="49" charset="0"/>
              </a:rPr>
              <a:t>();</a:t>
            </a:r>
            <a:endParaRPr kumimoji="1" lang="en-US" altLang="zh-CN" dirty="0">
              <a:latin typeface="Consolas" panose="020B0609020204030204" pitchFamily="49" charset="0"/>
              <a:cs typeface="Consolas" panose="020B0609020204030204" pitchFamily="49" charset="0"/>
            </a:endParaRPr>
          </a:p>
          <a:p>
            <a:r>
              <a:rPr kumimoji="1" lang="en-US" altLang="zh-CN" dirty="0">
                <a:solidFill>
                  <a:schemeClr val="accent6"/>
                </a:solidFill>
                <a:latin typeface="Consolas" panose="020B0609020204030204" pitchFamily="49" charset="0"/>
                <a:cs typeface="Consolas" panose="020B0609020204030204" pitchFamily="49" charset="0"/>
              </a:rPr>
              <a:t>...</a:t>
            </a:r>
            <a:endParaRPr lang="zh-CN" altLang="en-US" dirty="0">
              <a:solidFill>
                <a:schemeClr val="accent6"/>
              </a:solidFill>
            </a:endParaRPr>
          </a:p>
        </p:txBody>
      </p:sp>
      <p:sp>
        <p:nvSpPr>
          <p:cNvPr id="8" name="左大括号 7"/>
          <p:cNvSpPr/>
          <p:nvPr/>
        </p:nvSpPr>
        <p:spPr>
          <a:xfrm>
            <a:off x="5673769" y="2750323"/>
            <a:ext cx="432048" cy="767760"/>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9" name="文本框 8"/>
          <p:cNvSpPr txBox="1"/>
          <p:nvPr/>
        </p:nvSpPr>
        <p:spPr>
          <a:xfrm>
            <a:off x="254000" y="3084830"/>
            <a:ext cx="3048000" cy="2553335"/>
          </a:xfrm>
          <a:prstGeom prst="rect">
            <a:avLst/>
          </a:prstGeom>
          <a:noFill/>
        </p:spPr>
        <p:txBody>
          <a:bodyPr wrap="square" rtlCol="0">
            <a:spAutoFit/>
          </a:bodyPr>
          <a:p>
            <a:r>
              <a:rPr lang="zh-CN" altLang="en-US" sz="1600"/>
              <a:t>注意此处的</a:t>
            </a:r>
            <a:r>
              <a:rPr lang="en-US" altLang="zh-CN" sz="1600"/>
              <a:t>validation</a:t>
            </a:r>
            <a:r>
              <a:rPr lang="zh-CN" altLang="en-US" sz="1600"/>
              <a:t>：是将</a:t>
            </a:r>
            <a:r>
              <a:rPr lang="en-US" altLang="zh-CN" sz="1600"/>
              <a:t>read-set</a:t>
            </a:r>
            <a:r>
              <a:rPr lang="zh-CN" altLang="en-US" sz="1600"/>
              <a:t>中的数据与数据库中对应数据进行比对，如果不一样，说明在这中间有其他的事务的其他操作修改了数据，从而导致了</a:t>
            </a:r>
            <a:r>
              <a:rPr lang="en-US" altLang="zh-CN" sz="1600"/>
              <a:t>serializability</a:t>
            </a:r>
            <a:r>
              <a:rPr lang="zh-CN" altLang="en-US" sz="1600"/>
              <a:t>的失效，所以只能</a:t>
            </a:r>
            <a:r>
              <a:rPr lang="en-US" altLang="zh-CN" sz="1600"/>
              <a:t>abort</a:t>
            </a:r>
            <a:r>
              <a:rPr lang="zh-CN" altLang="en-US" sz="1600"/>
              <a:t>。要注意的是，当前</a:t>
            </a:r>
            <a:r>
              <a:rPr lang="en-US" altLang="zh-CN" sz="1600"/>
              <a:t>transaction</a:t>
            </a:r>
            <a:r>
              <a:rPr lang="zh-CN" altLang="en-US" sz="1600"/>
              <a:t>本身引起的</a:t>
            </a:r>
            <a:r>
              <a:rPr lang="en-US" altLang="zh-CN" sz="1600"/>
              <a:t>write</a:t>
            </a:r>
            <a:r>
              <a:rPr lang="zh-CN" altLang="en-US" sz="1600"/>
              <a:t>不会产生影响，因为这个时候还没有写入</a:t>
            </a:r>
            <a:r>
              <a:rPr lang="en-US" altLang="zh-CN" sz="1600"/>
              <a:t>disk</a:t>
            </a:r>
            <a:endParaRPr lang="en-US" altLang="zh-CN" sz="16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OCC Executes a Transaction in 3 Phases</a:t>
            </a:r>
            <a:endParaRPr kumimoji="1" lang="zh-CN" altLang="en-US" dirty="0"/>
          </a:p>
        </p:txBody>
      </p:sp>
      <p:sp>
        <p:nvSpPr>
          <p:cNvPr id="3" name="内容占位符 2"/>
          <p:cNvSpPr>
            <a:spLocks noGrp="1"/>
          </p:cNvSpPr>
          <p:nvPr>
            <p:ph idx="1"/>
          </p:nvPr>
        </p:nvSpPr>
        <p:spPr>
          <a:xfrm>
            <a:off x="457200" y="1129308"/>
            <a:ext cx="3538736" cy="3771636"/>
          </a:xfrm>
        </p:spPr>
        <p:txBody>
          <a:bodyPr/>
          <a:lstStyle/>
          <a:p>
            <a:r>
              <a:rPr kumimoji="1" lang="en-US" altLang="zh-CN" dirty="0"/>
              <a:t>Phase 3:</a:t>
            </a:r>
            <a:endParaRPr kumimoji="1" lang="en-US" altLang="zh-CN" dirty="0"/>
          </a:p>
          <a:p>
            <a:pPr lvl="1"/>
            <a:r>
              <a:rPr kumimoji="1" lang="en-US" altLang="zh-CN" dirty="0"/>
              <a:t>Aborts: aborts the transaction if validation fails</a:t>
            </a:r>
            <a:endParaRPr kumimoji="1" lang="en-US" altLang="zh-CN" dirty="0"/>
          </a:p>
          <a:p>
            <a:pPr lvl="1"/>
            <a:r>
              <a:rPr kumimoji="1" lang="en-US" altLang="zh-CN" dirty="0"/>
              <a:t>Commits: installs the write set and commits the transaction</a:t>
            </a:r>
            <a:endParaRPr kumimoji="1" lang="en-US" altLang="zh-CN" dirty="0"/>
          </a:p>
          <a:p>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
        <p:nvSpPr>
          <p:cNvPr id="5" name="矩形 4"/>
          <p:cNvSpPr/>
          <p:nvPr/>
        </p:nvSpPr>
        <p:spPr>
          <a:xfrm>
            <a:off x="6019376" y="2750323"/>
            <a:ext cx="2717411" cy="1477328"/>
          </a:xfrm>
          <a:prstGeom prst="rect">
            <a:avLst/>
          </a:prstGeom>
        </p:spPr>
        <p:txBody>
          <a:bodyPr wrap="none">
            <a:spAutoFit/>
          </a:bodyPr>
          <a:lstStyle/>
          <a:p>
            <a:r>
              <a:rPr lang="en-US" altLang="zh-CN" dirty="0">
                <a:solidFill>
                  <a:schemeClr val="accent6"/>
                </a:solidFill>
                <a:latin typeface="Consolas" panose="020B0609020204030204" pitchFamily="49" charset="0"/>
                <a:cs typeface="Consolas" panose="020B0609020204030204" pitchFamily="49" charset="0"/>
              </a:rPr>
              <a:t>for d in read-set:</a:t>
            </a:r>
            <a:endParaRPr lang="en-US" altLang="zh-CN" dirty="0">
              <a:solidFill>
                <a:schemeClr val="accent6"/>
              </a:solidFill>
              <a:latin typeface="Consolas" panose="020B0609020204030204" pitchFamily="49" charset="0"/>
              <a:cs typeface="Consolas" panose="020B0609020204030204" pitchFamily="49" charset="0"/>
            </a:endParaRPr>
          </a:p>
          <a:p>
            <a:r>
              <a:rPr lang="en-US" altLang="zh-CN" dirty="0">
                <a:solidFill>
                  <a:schemeClr val="accent6"/>
                </a:solidFill>
                <a:latin typeface="Consolas" panose="020B0609020204030204" pitchFamily="49" charset="0"/>
                <a:cs typeface="Consolas" panose="020B0609020204030204" pitchFamily="49" charset="0"/>
              </a:rPr>
              <a:t>   if d has changed:</a:t>
            </a:r>
            <a:endParaRPr lang="en-US" altLang="zh-CN" dirty="0">
              <a:solidFill>
                <a:schemeClr val="accent6"/>
              </a:solidFill>
              <a:latin typeface="Consolas" panose="020B0609020204030204" pitchFamily="49" charset="0"/>
              <a:cs typeface="Consolas" panose="020B0609020204030204" pitchFamily="49" charset="0"/>
            </a:endParaRPr>
          </a:p>
          <a:p>
            <a:r>
              <a:rPr lang="en-US" altLang="zh-CN" dirty="0">
                <a:solidFill>
                  <a:schemeClr val="accent6"/>
                </a:solidFill>
                <a:latin typeface="Consolas" panose="020B0609020204030204" pitchFamily="49" charset="0"/>
                <a:cs typeface="Consolas" panose="020B0609020204030204" pitchFamily="49" charset="0"/>
              </a:rPr>
              <a:t>      abort()</a:t>
            </a:r>
            <a:endParaRPr lang="en-US" altLang="zh-CN" dirty="0">
              <a:solidFill>
                <a:schemeClr val="accent6"/>
              </a:solidFill>
              <a:latin typeface="Consolas" panose="020B0609020204030204" pitchFamily="49" charset="0"/>
              <a:cs typeface="Consolas" panose="020B0609020204030204" pitchFamily="49" charset="0"/>
            </a:endParaRPr>
          </a:p>
          <a:p>
            <a:r>
              <a:rPr lang="en-US" altLang="zh-CN" dirty="0">
                <a:latin typeface="Consolas" panose="020B0609020204030204" pitchFamily="49" charset="0"/>
                <a:cs typeface="Consolas" panose="020B0609020204030204" pitchFamily="49" charset="0"/>
              </a:rPr>
              <a:t>for d in write-set:</a:t>
            </a:r>
            <a:endParaRPr lang="en-US" altLang="zh-CN" dirty="0">
              <a:latin typeface="Consolas" panose="020B0609020204030204" pitchFamily="49" charset="0"/>
              <a:cs typeface="Consolas" panose="020B0609020204030204" pitchFamily="49" charset="0"/>
            </a:endParaRPr>
          </a:p>
          <a:p>
            <a:r>
              <a:rPr lang="en-US" altLang="zh-CN" dirty="0">
                <a:latin typeface="Consolas" panose="020B0609020204030204" pitchFamily="49" charset="0"/>
                <a:cs typeface="Consolas" panose="020B0609020204030204" pitchFamily="49" charset="0"/>
              </a:rPr>
              <a:t>   write(d)</a:t>
            </a:r>
            <a:endParaRPr lang="en-US" altLang="zh-CN" dirty="0">
              <a:latin typeface="Consolas" panose="020B0609020204030204" pitchFamily="49" charset="0"/>
              <a:cs typeface="Consolas" panose="020B0609020204030204" pitchFamily="49" charset="0"/>
            </a:endParaRPr>
          </a:p>
        </p:txBody>
      </p:sp>
      <p:sp>
        <p:nvSpPr>
          <p:cNvPr id="6" name="矩形 5"/>
          <p:cNvSpPr/>
          <p:nvPr/>
        </p:nvSpPr>
        <p:spPr>
          <a:xfrm>
            <a:off x="3995936" y="1489348"/>
            <a:ext cx="1800200" cy="2015604"/>
          </a:xfrm>
          <a:prstGeom prst="rect">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p:nvSpPr>
        <p:spPr>
          <a:xfrm>
            <a:off x="4001424" y="1531360"/>
            <a:ext cx="1704313" cy="2031325"/>
          </a:xfrm>
          <a:prstGeom prst="rect">
            <a:avLst/>
          </a:prstGeom>
        </p:spPr>
        <p:txBody>
          <a:bodyPr wrap="none">
            <a:spAutoFit/>
          </a:bodyPr>
          <a:lstStyle/>
          <a:p>
            <a:r>
              <a:rPr kumimoji="1" lang="en-US" altLang="zh-CN" dirty="0">
                <a:solidFill>
                  <a:schemeClr val="accent6"/>
                </a:solidFill>
                <a:latin typeface="Consolas" panose="020B0609020204030204" pitchFamily="49" charset="0"/>
                <a:cs typeface="Consolas" panose="020B0609020204030204" pitchFamily="49" charset="0"/>
              </a:rPr>
              <a:t>...</a:t>
            </a:r>
            <a:endParaRPr kumimoji="1" lang="en-US" altLang="zh-CN" dirty="0">
              <a:solidFill>
                <a:schemeClr val="accent6"/>
              </a:solidFill>
              <a:latin typeface="Consolas" panose="020B0609020204030204" pitchFamily="49" charset="0"/>
              <a:cs typeface="Consolas" panose="020B0609020204030204" pitchFamily="49" charset="0"/>
            </a:endParaRPr>
          </a:p>
          <a:p>
            <a:r>
              <a:rPr kumimoji="1" lang="en-US" altLang="zh-CN" dirty="0" err="1">
                <a:solidFill>
                  <a:schemeClr val="accent6"/>
                </a:solidFill>
                <a:latin typeface="Consolas" panose="020B0609020204030204" pitchFamily="49" charset="0"/>
                <a:cs typeface="Consolas" panose="020B0609020204030204" pitchFamily="49" charset="0"/>
              </a:rPr>
              <a:t>tx.begin</a:t>
            </a:r>
            <a:r>
              <a:rPr kumimoji="1" lang="en-US" altLang="zh-CN" dirty="0">
                <a:solidFill>
                  <a:schemeClr val="accent6"/>
                </a:solidFill>
                <a:latin typeface="Consolas" panose="020B0609020204030204" pitchFamily="49" charset="0"/>
                <a:cs typeface="Consolas" panose="020B0609020204030204" pitchFamily="49" charset="0"/>
              </a:rPr>
              <a:t>();</a:t>
            </a:r>
            <a:endParaRPr kumimoji="1" lang="en-US" altLang="zh-CN" dirty="0">
              <a:solidFill>
                <a:schemeClr val="accent6"/>
              </a:solidFill>
              <a:latin typeface="Consolas" panose="020B0609020204030204" pitchFamily="49" charset="0"/>
              <a:cs typeface="Consolas" panose="020B0609020204030204" pitchFamily="49" charset="0"/>
            </a:endParaRPr>
          </a:p>
          <a:p>
            <a:r>
              <a:rPr kumimoji="1" lang="en-US" altLang="zh-CN" dirty="0">
                <a:solidFill>
                  <a:schemeClr val="accent6"/>
                </a:solidFill>
                <a:latin typeface="Consolas" panose="020B0609020204030204" pitchFamily="49" charset="0"/>
                <a:cs typeface="Consolas" panose="020B0609020204030204" pitchFamily="49" charset="0"/>
              </a:rPr>
              <a:t>...</a:t>
            </a:r>
            <a:endParaRPr kumimoji="1" lang="en-US" altLang="zh-CN" dirty="0">
              <a:solidFill>
                <a:schemeClr val="accent6"/>
              </a:solidFill>
              <a:latin typeface="Consolas" panose="020B0609020204030204" pitchFamily="49" charset="0"/>
              <a:cs typeface="Consolas" panose="020B0609020204030204" pitchFamily="49" charset="0"/>
            </a:endParaRPr>
          </a:p>
          <a:p>
            <a:r>
              <a:rPr kumimoji="1" lang="en-US" altLang="zh-CN" dirty="0" err="1">
                <a:solidFill>
                  <a:schemeClr val="accent6"/>
                </a:solidFill>
                <a:latin typeface="Consolas" panose="020B0609020204030204" pitchFamily="49" charset="0"/>
                <a:cs typeface="Consolas" panose="020B0609020204030204" pitchFamily="49" charset="0"/>
              </a:rPr>
              <a:t>tx.read</a:t>
            </a:r>
            <a:r>
              <a:rPr kumimoji="1" lang="en-US" altLang="zh-CN" dirty="0">
                <a:solidFill>
                  <a:schemeClr val="accent6"/>
                </a:solidFill>
                <a:latin typeface="Consolas" panose="020B0609020204030204" pitchFamily="49" charset="0"/>
                <a:cs typeface="Consolas" panose="020B0609020204030204" pitchFamily="49" charset="0"/>
              </a:rPr>
              <a:t>(A)</a:t>
            </a:r>
            <a:endParaRPr kumimoji="1" lang="en-US" altLang="zh-CN" dirty="0">
              <a:solidFill>
                <a:schemeClr val="accent6"/>
              </a:solidFill>
              <a:latin typeface="Consolas" panose="020B0609020204030204" pitchFamily="49" charset="0"/>
              <a:cs typeface="Consolas" panose="020B0609020204030204" pitchFamily="49" charset="0"/>
            </a:endParaRPr>
          </a:p>
          <a:p>
            <a:r>
              <a:rPr kumimoji="1" lang="en-US" altLang="zh-CN" dirty="0">
                <a:solidFill>
                  <a:schemeClr val="accent6"/>
                </a:solidFill>
                <a:latin typeface="Consolas" panose="020B0609020204030204" pitchFamily="49" charset="0"/>
                <a:cs typeface="Consolas" panose="020B0609020204030204" pitchFamily="49" charset="0"/>
              </a:rPr>
              <a:t>...</a:t>
            </a:r>
            <a:endParaRPr kumimoji="1" lang="en-US" altLang="zh-CN" dirty="0">
              <a:solidFill>
                <a:schemeClr val="accent6"/>
              </a:solidFill>
              <a:latin typeface="Consolas" panose="020B0609020204030204" pitchFamily="49" charset="0"/>
              <a:cs typeface="Consolas" panose="020B0609020204030204" pitchFamily="49" charset="0"/>
            </a:endParaRPr>
          </a:p>
          <a:p>
            <a:r>
              <a:rPr kumimoji="1" lang="en-US" altLang="zh-CN" dirty="0" err="1">
                <a:latin typeface="Consolas" panose="020B0609020204030204" pitchFamily="49" charset="0"/>
                <a:cs typeface="Consolas" panose="020B0609020204030204" pitchFamily="49" charset="0"/>
              </a:rPr>
              <a:t>tx.commit</a:t>
            </a:r>
            <a:r>
              <a:rPr kumimoji="1" lang="en-US" altLang="zh-CN" dirty="0">
                <a:latin typeface="Consolas" panose="020B0609020204030204" pitchFamily="49" charset="0"/>
                <a:cs typeface="Consolas" panose="020B0609020204030204" pitchFamily="49" charset="0"/>
              </a:rPr>
              <a:t>();</a:t>
            </a:r>
            <a:endParaRPr kumimoji="1" lang="en-US" altLang="zh-CN" dirty="0">
              <a:latin typeface="Consolas" panose="020B0609020204030204" pitchFamily="49" charset="0"/>
              <a:cs typeface="Consolas" panose="020B0609020204030204" pitchFamily="49" charset="0"/>
            </a:endParaRPr>
          </a:p>
          <a:p>
            <a:r>
              <a:rPr kumimoji="1" lang="en-US" altLang="zh-CN" dirty="0">
                <a:solidFill>
                  <a:schemeClr val="accent6"/>
                </a:solidFill>
                <a:latin typeface="Consolas" panose="020B0609020204030204" pitchFamily="49" charset="0"/>
                <a:cs typeface="Consolas" panose="020B0609020204030204" pitchFamily="49" charset="0"/>
              </a:rPr>
              <a:t>...</a:t>
            </a:r>
            <a:endParaRPr lang="zh-CN" altLang="en-US" dirty="0">
              <a:solidFill>
                <a:schemeClr val="accent6"/>
              </a:solidFill>
            </a:endParaRPr>
          </a:p>
        </p:txBody>
      </p:sp>
      <p:sp>
        <p:nvSpPr>
          <p:cNvPr id="8" name="左大括号 7"/>
          <p:cNvSpPr/>
          <p:nvPr/>
        </p:nvSpPr>
        <p:spPr>
          <a:xfrm>
            <a:off x="5673769" y="2750322"/>
            <a:ext cx="432048" cy="1619345"/>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OCC Executes a Transaction in 3 Phases</a:t>
            </a:r>
            <a:endParaRPr kumimoji="1" lang="zh-CN" altLang="en-US" dirty="0"/>
          </a:p>
        </p:txBody>
      </p:sp>
      <p:sp>
        <p:nvSpPr>
          <p:cNvPr id="3" name="内容占位符 2"/>
          <p:cNvSpPr>
            <a:spLocks noGrp="1"/>
          </p:cNvSpPr>
          <p:nvPr>
            <p:ph idx="1"/>
          </p:nvPr>
        </p:nvSpPr>
        <p:spPr>
          <a:xfrm>
            <a:off x="457200" y="1129308"/>
            <a:ext cx="3538736" cy="4167654"/>
          </a:xfrm>
        </p:spPr>
        <p:txBody>
          <a:bodyPr>
            <a:normAutofit lnSpcReduction="10000"/>
          </a:bodyPr>
          <a:lstStyle/>
          <a:p>
            <a:r>
              <a:rPr kumimoji="1" lang="en-US" altLang="zh-CN" dirty="0">
                <a:latin typeface="微软雅黑" panose="020B0503020204020204" charset="-122"/>
                <a:ea typeface="微软雅黑" panose="020B0503020204020204" charset="-122"/>
              </a:rPr>
              <a:t>Phase 3:</a:t>
            </a:r>
            <a:endParaRPr kumimoji="1" lang="en-US" altLang="zh-CN" dirty="0">
              <a:latin typeface="微软雅黑" panose="020B0503020204020204" charset="-122"/>
              <a:ea typeface="微软雅黑" panose="020B0503020204020204" charset="-122"/>
            </a:endParaRPr>
          </a:p>
          <a:p>
            <a:pPr lvl="1"/>
            <a:r>
              <a:rPr kumimoji="1" lang="en-US" altLang="zh-CN" dirty="0">
                <a:latin typeface="微软雅黑" panose="020B0503020204020204" charset="-122"/>
                <a:ea typeface="微软雅黑" panose="020B0503020204020204" charset="-122"/>
              </a:rPr>
              <a:t>Aborts: aborts the transaction if validation fails</a:t>
            </a:r>
            <a:endParaRPr kumimoji="1" lang="en-US" altLang="zh-CN" dirty="0">
              <a:latin typeface="微软雅黑" panose="020B0503020204020204" charset="-122"/>
              <a:ea typeface="微软雅黑" panose="020B0503020204020204" charset="-122"/>
            </a:endParaRPr>
          </a:p>
          <a:p>
            <a:pPr lvl="1"/>
            <a:r>
              <a:rPr kumimoji="1" lang="en-US" altLang="zh-CN" dirty="0">
                <a:latin typeface="微软雅黑" panose="020B0503020204020204" charset="-122"/>
                <a:ea typeface="微软雅黑" panose="020B0503020204020204" charset="-122"/>
              </a:rPr>
              <a:t>Commits: installs the write set and commits the transaction</a:t>
            </a:r>
            <a:endParaRPr kumimoji="1" lang="en-US" altLang="zh-CN" dirty="0">
              <a:latin typeface="微软雅黑" panose="020B0503020204020204" charset="-122"/>
              <a:ea typeface="微软雅黑" panose="020B0503020204020204" charset="-122"/>
            </a:endParaRPr>
          </a:p>
          <a:p>
            <a:r>
              <a:rPr kumimoji="1" lang="en-US" altLang="zh-CN" dirty="0">
                <a:solidFill>
                  <a:srgbClr val="FF0000"/>
                </a:solidFill>
                <a:latin typeface="微软雅黑" panose="020B0503020204020204" charset="-122"/>
                <a:ea typeface="微软雅黑" panose="020B0503020204020204" charset="-122"/>
              </a:rPr>
              <a:t>Phase 2 &amp; 3 should execute in a critical section</a:t>
            </a:r>
            <a:endParaRPr kumimoji="1" lang="en-US" altLang="zh-CN" dirty="0">
              <a:latin typeface="微软雅黑" panose="020B0503020204020204" charset="-122"/>
              <a:ea typeface="微软雅黑" panose="020B0503020204020204" charset="-122"/>
            </a:endParaRPr>
          </a:p>
          <a:p>
            <a:pPr lvl="1"/>
            <a:r>
              <a:rPr kumimoji="1" lang="en-US" altLang="zh-CN" dirty="0">
                <a:latin typeface="微软雅黑" panose="020B0503020204020204" charset="-122"/>
                <a:ea typeface="微软雅黑" panose="020B0503020204020204" charset="-122"/>
              </a:rPr>
              <a:t>Otherwise, what if a value has changed during validation?</a:t>
            </a:r>
            <a:endParaRPr kumimoji="1" lang="en-US" altLang="zh-CN" dirty="0">
              <a:latin typeface="微软雅黑" panose="020B0503020204020204" charset="-122"/>
              <a:ea typeface="微软雅黑" panose="020B0503020204020204" charset="-122"/>
            </a:endParaRPr>
          </a:p>
        </p:txBody>
      </p:sp>
      <p:sp>
        <p:nvSpPr>
          <p:cNvPr id="4" name="灯片编号占位符 3"/>
          <p:cNvSpPr>
            <a:spLocks noGrp="1"/>
          </p:cNvSpPr>
          <p:nvPr>
            <p:ph type="sldNum" sz="quarter" idx="12"/>
          </p:nvPr>
        </p:nvSpPr>
        <p:spPr/>
        <p:txBody>
          <a:bodyPr/>
          <a:lstStyle/>
          <a:p>
            <a:fld id="{ADE361C3-C043-4A6E-BDCE-8DA1E7D90A3B}"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5" name="矩形 4"/>
          <p:cNvSpPr/>
          <p:nvPr/>
        </p:nvSpPr>
        <p:spPr>
          <a:xfrm>
            <a:off x="6019376" y="2821330"/>
            <a:ext cx="2717411" cy="1477328"/>
          </a:xfrm>
          <a:prstGeom prst="rect">
            <a:avLst/>
          </a:prstGeom>
          <a:ln w="12700">
            <a:solidFill>
              <a:schemeClr val="accent1">
                <a:shade val="95000"/>
                <a:satMod val="105000"/>
              </a:schemeClr>
            </a:solidFill>
          </a:ln>
        </p:spPr>
        <p:txBody>
          <a:bodyPr wrap="none">
            <a:spAutoFit/>
          </a:bodyPr>
          <a:lstStyle/>
          <a:p>
            <a:r>
              <a:rPr lang="en-US" altLang="zh-CN" dirty="0">
                <a:latin typeface="微软雅黑" panose="020B0503020204020204" charset="-122"/>
                <a:ea typeface="微软雅黑" panose="020B0503020204020204" charset="-122"/>
                <a:cs typeface="Consolas" panose="020B0609020204030204" pitchFamily="49" charset="0"/>
              </a:rPr>
              <a:t>for d in read-set:</a:t>
            </a:r>
            <a:endParaRPr lang="en-US" altLang="zh-CN" dirty="0">
              <a:latin typeface="微软雅黑" panose="020B0503020204020204" charset="-122"/>
              <a:ea typeface="微软雅黑" panose="020B0503020204020204" charset="-122"/>
              <a:cs typeface="Consolas" panose="020B0609020204030204" pitchFamily="49" charset="0"/>
            </a:endParaRPr>
          </a:p>
          <a:p>
            <a:r>
              <a:rPr lang="en-US" altLang="zh-CN" dirty="0">
                <a:latin typeface="微软雅黑" panose="020B0503020204020204" charset="-122"/>
                <a:ea typeface="微软雅黑" panose="020B0503020204020204" charset="-122"/>
                <a:cs typeface="Consolas" panose="020B0609020204030204" pitchFamily="49" charset="0"/>
              </a:rPr>
              <a:t>   if d has changed:</a:t>
            </a:r>
            <a:endParaRPr lang="en-US" altLang="zh-CN" dirty="0">
              <a:latin typeface="微软雅黑" panose="020B0503020204020204" charset="-122"/>
              <a:ea typeface="微软雅黑" panose="020B0503020204020204" charset="-122"/>
              <a:cs typeface="Consolas" panose="020B0609020204030204" pitchFamily="49" charset="0"/>
            </a:endParaRPr>
          </a:p>
          <a:p>
            <a:r>
              <a:rPr lang="en-US" altLang="zh-CN" dirty="0">
                <a:latin typeface="微软雅黑" panose="020B0503020204020204" charset="-122"/>
                <a:ea typeface="微软雅黑" panose="020B0503020204020204" charset="-122"/>
                <a:cs typeface="Consolas" panose="020B0609020204030204" pitchFamily="49" charset="0"/>
              </a:rPr>
              <a:t>      abort()</a:t>
            </a:r>
            <a:endParaRPr lang="en-US" altLang="zh-CN" dirty="0">
              <a:latin typeface="微软雅黑" panose="020B0503020204020204" charset="-122"/>
              <a:ea typeface="微软雅黑" panose="020B0503020204020204" charset="-122"/>
              <a:cs typeface="Consolas" panose="020B0609020204030204" pitchFamily="49" charset="0"/>
            </a:endParaRPr>
          </a:p>
          <a:p>
            <a:r>
              <a:rPr lang="en-US" altLang="zh-CN" dirty="0">
                <a:latin typeface="微软雅黑" panose="020B0503020204020204" charset="-122"/>
                <a:ea typeface="微软雅黑" panose="020B0503020204020204" charset="-122"/>
                <a:cs typeface="Consolas" panose="020B0609020204030204" pitchFamily="49" charset="0"/>
              </a:rPr>
              <a:t>for d in write-set:</a:t>
            </a:r>
            <a:endParaRPr lang="en-US" altLang="zh-CN" dirty="0">
              <a:latin typeface="微软雅黑" panose="020B0503020204020204" charset="-122"/>
              <a:ea typeface="微软雅黑" panose="020B0503020204020204" charset="-122"/>
              <a:cs typeface="Consolas" panose="020B0609020204030204" pitchFamily="49" charset="0"/>
            </a:endParaRPr>
          </a:p>
          <a:p>
            <a:r>
              <a:rPr lang="en-US" altLang="zh-CN" dirty="0">
                <a:latin typeface="微软雅黑" panose="020B0503020204020204" charset="-122"/>
                <a:ea typeface="微软雅黑" panose="020B0503020204020204" charset="-122"/>
                <a:cs typeface="Consolas" panose="020B0609020204030204" pitchFamily="49" charset="0"/>
              </a:rPr>
              <a:t>   write(d)</a:t>
            </a:r>
            <a:endParaRPr lang="en-US" altLang="zh-CN" dirty="0">
              <a:latin typeface="微软雅黑" panose="020B0503020204020204" charset="-122"/>
              <a:ea typeface="微软雅黑" panose="020B0503020204020204" charset="-122"/>
              <a:cs typeface="Consolas" panose="020B0609020204030204" pitchFamily="49" charset="0"/>
            </a:endParaRPr>
          </a:p>
        </p:txBody>
      </p:sp>
      <p:sp>
        <p:nvSpPr>
          <p:cNvPr id="6" name="矩形 5"/>
          <p:cNvSpPr/>
          <p:nvPr/>
        </p:nvSpPr>
        <p:spPr>
          <a:xfrm>
            <a:off x="3995936" y="1489348"/>
            <a:ext cx="1800200" cy="2015604"/>
          </a:xfrm>
          <a:prstGeom prst="rect">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charset="-122"/>
              <a:ea typeface="微软雅黑" panose="020B0503020204020204" charset="-122"/>
            </a:endParaRPr>
          </a:p>
        </p:txBody>
      </p:sp>
      <p:sp>
        <p:nvSpPr>
          <p:cNvPr id="7" name="矩形 6"/>
          <p:cNvSpPr/>
          <p:nvPr/>
        </p:nvSpPr>
        <p:spPr>
          <a:xfrm>
            <a:off x="4001424" y="1531360"/>
            <a:ext cx="1704313" cy="2031325"/>
          </a:xfrm>
          <a:prstGeom prst="rect">
            <a:avLst/>
          </a:prstGeom>
        </p:spPr>
        <p:txBody>
          <a:bodyPr wrap="none">
            <a:spAutoFit/>
          </a:bodyPr>
          <a:lstStyle/>
          <a:p>
            <a:r>
              <a:rPr kumimoji="1" lang="en-US" altLang="zh-CN" dirty="0">
                <a:solidFill>
                  <a:schemeClr val="accent6"/>
                </a:solidFill>
                <a:latin typeface="微软雅黑" panose="020B0503020204020204" charset="-122"/>
                <a:ea typeface="微软雅黑" panose="020B0503020204020204" charset="-122"/>
                <a:cs typeface="Consolas" panose="020B0609020204030204" pitchFamily="49" charset="0"/>
              </a:rPr>
              <a:t>...</a:t>
            </a:r>
            <a:endParaRPr kumimoji="1" lang="en-US" altLang="zh-CN" dirty="0">
              <a:solidFill>
                <a:schemeClr val="accent6"/>
              </a:solidFill>
              <a:latin typeface="微软雅黑" panose="020B0503020204020204" charset="-122"/>
              <a:ea typeface="微软雅黑" panose="020B0503020204020204" charset="-122"/>
              <a:cs typeface="Consolas" panose="020B0609020204030204" pitchFamily="49" charset="0"/>
            </a:endParaRPr>
          </a:p>
          <a:p>
            <a:r>
              <a:rPr kumimoji="1" lang="en-US" altLang="zh-CN" dirty="0" err="1">
                <a:solidFill>
                  <a:schemeClr val="accent6"/>
                </a:solidFill>
                <a:latin typeface="微软雅黑" panose="020B0503020204020204" charset="-122"/>
                <a:ea typeface="微软雅黑" panose="020B0503020204020204" charset="-122"/>
                <a:cs typeface="Consolas" panose="020B0609020204030204" pitchFamily="49" charset="0"/>
              </a:rPr>
              <a:t>tx.begin</a:t>
            </a:r>
            <a:r>
              <a:rPr kumimoji="1" lang="en-US" altLang="zh-CN" dirty="0">
                <a:solidFill>
                  <a:schemeClr val="accent6"/>
                </a:solidFill>
                <a:latin typeface="微软雅黑" panose="020B0503020204020204" charset="-122"/>
                <a:ea typeface="微软雅黑" panose="020B0503020204020204" charset="-122"/>
                <a:cs typeface="Consolas" panose="020B0609020204030204" pitchFamily="49" charset="0"/>
              </a:rPr>
              <a:t>();</a:t>
            </a:r>
            <a:endParaRPr kumimoji="1" lang="en-US" altLang="zh-CN" dirty="0">
              <a:solidFill>
                <a:schemeClr val="accent6"/>
              </a:solidFill>
              <a:latin typeface="微软雅黑" panose="020B0503020204020204" charset="-122"/>
              <a:ea typeface="微软雅黑" panose="020B0503020204020204" charset="-122"/>
              <a:cs typeface="Consolas" panose="020B0609020204030204" pitchFamily="49" charset="0"/>
            </a:endParaRPr>
          </a:p>
          <a:p>
            <a:r>
              <a:rPr kumimoji="1" lang="en-US" altLang="zh-CN" dirty="0">
                <a:solidFill>
                  <a:schemeClr val="accent6"/>
                </a:solidFill>
                <a:latin typeface="微软雅黑" panose="020B0503020204020204" charset="-122"/>
                <a:ea typeface="微软雅黑" panose="020B0503020204020204" charset="-122"/>
                <a:cs typeface="Consolas" panose="020B0609020204030204" pitchFamily="49" charset="0"/>
              </a:rPr>
              <a:t>...</a:t>
            </a:r>
            <a:endParaRPr kumimoji="1" lang="en-US" altLang="zh-CN" dirty="0">
              <a:solidFill>
                <a:schemeClr val="accent6"/>
              </a:solidFill>
              <a:latin typeface="微软雅黑" panose="020B0503020204020204" charset="-122"/>
              <a:ea typeface="微软雅黑" panose="020B0503020204020204" charset="-122"/>
              <a:cs typeface="Consolas" panose="020B0609020204030204" pitchFamily="49" charset="0"/>
            </a:endParaRPr>
          </a:p>
          <a:p>
            <a:r>
              <a:rPr kumimoji="1" lang="en-US" altLang="zh-CN" dirty="0" err="1">
                <a:solidFill>
                  <a:schemeClr val="accent6"/>
                </a:solidFill>
                <a:latin typeface="微软雅黑" panose="020B0503020204020204" charset="-122"/>
                <a:ea typeface="微软雅黑" panose="020B0503020204020204" charset="-122"/>
                <a:cs typeface="Consolas" panose="020B0609020204030204" pitchFamily="49" charset="0"/>
              </a:rPr>
              <a:t>tx.read</a:t>
            </a:r>
            <a:r>
              <a:rPr kumimoji="1" lang="en-US" altLang="zh-CN" dirty="0">
                <a:solidFill>
                  <a:schemeClr val="accent6"/>
                </a:solidFill>
                <a:latin typeface="微软雅黑" panose="020B0503020204020204" charset="-122"/>
                <a:ea typeface="微软雅黑" panose="020B0503020204020204" charset="-122"/>
                <a:cs typeface="Consolas" panose="020B0609020204030204" pitchFamily="49" charset="0"/>
              </a:rPr>
              <a:t>(A)</a:t>
            </a:r>
            <a:endParaRPr kumimoji="1" lang="en-US" altLang="zh-CN" dirty="0">
              <a:solidFill>
                <a:schemeClr val="accent6"/>
              </a:solidFill>
              <a:latin typeface="微软雅黑" panose="020B0503020204020204" charset="-122"/>
              <a:ea typeface="微软雅黑" panose="020B0503020204020204" charset="-122"/>
              <a:cs typeface="Consolas" panose="020B0609020204030204" pitchFamily="49" charset="0"/>
            </a:endParaRPr>
          </a:p>
          <a:p>
            <a:r>
              <a:rPr kumimoji="1" lang="en-US" altLang="zh-CN" dirty="0">
                <a:solidFill>
                  <a:schemeClr val="accent6"/>
                </a:solidFill>
                <a:latin typeface="微软雅黑" panose="020B0503020204020204" charset="-122"/>
                <a:ea typeface="微软雅黑" panose="020B0503020204020204" charset="-122"/>
                <a:cs typeface="Consolas" panose="020B0609020204030204" pitchFamily="49" charset="0"/>
              </a:rPr>
              <a:t>...</a:t>
            </a:r>
            <a:endParaRPr kumimoji="1" lang="en-US" altLang="zh-CN" dirty="0">
              <a:solidFill>
                <a:schemeClr val="accent6"/>
              </a:solidFill>
              <a:latin typeface="微软雅黑" panose="020B0503020204020204" charset="-122"/>
              <a:ea typeface="微软雅黑" panose="020B0503020204020204" charset="-122"/>
              <a:cs typeface="Consolas" panose="020B0609020204030204" pitchFamily="49" charset="0"/>
            </a:endParaRPr>
          </a:p>
          <a:p>
            <a:r>
              <a:rPr kumimoji="1" lang="en-US" altLang="zh-CN" dirty="0" err="1">
                <a:latin typeface="微软雅黑" panose="020B0503020204020204" charset="-122"/>
                <a:ea typeface="微软雅黑" panose="020B0503020204020204" charset="-122"/>
                <a:cs typeface="Consolas" panose="020B0609020204030204" pitchFamily="49" charset="0"/>
              </a:rPr>
              <a:t>tx.commit</a:t>
            </a:r>
            <a:r>
              <a:rPr kumimoji="1" lang="en-US" altLang="zh-CN" dirty="0">
                <a:latin typeface="微软雅黑" panose="020B0503020204020204" charset="-122"/>
                <a:ea typeface="微软雅黑" panose="020B0503020204020204" charset="-122"/>
                <a:cs typeface="Consolas" panose="020B0609020204030204" pitchFamily="49" charset="0"/>
              </a:rPr>
              <a:t>();</a:t>
            </a:r>
            <a:endParaRPr kumimoji="1" lang="en-US" altLang="zh-CN" dirty="0">
              <a:latin typeface="微软雅黑" panose="020B0503020204020204" charset="-122"/>
              <a:ea typeface="微软雅黑" panose="020B0503020204020204" charset="-122"/>
              <a:cs typeface="Consolas" panose="020B0609020204030204" pitchFamily="49" charset="0"/>
            </a:endParaRPr>
          </a:p>
          <a:p>
            <a:r>
              <a:rPr kumimoji="1" lang="en-US" altLang="zh-CN" dirty="0">
                <a:solidFill>
                  <a:schemeClr val="accent6"/>
                </a:solidFill>
                <a:latin typeface="微软雅黑" panose="020B0503020204020204" charset="-122"/>
                <a:ea typeface="微软雅黑" panose="020B0503020204020204" charset="-122"/>
                <a:cs typeface="Consolas" panose="020B0609020204030204" pitchFamily="49" charset="0"/>
              </a:rPr>
              <a:t>...</a:t>
            </a:r>
            <a:endParaRPr lang="zh-CN" altLang="en-US" dirty="0">
              <a:solidFill>
                <a:schemeClr val="accent6"/>
              </a:solidFill>
              <a:latin typeface="微软雅黑" panose="020B0503020204020204" charset="-122"/>
              <a:ea typeface="微软雅黑" panose="020B0503020204020204" charset="-122"/>
            </a:endParaRPr>
          </a:p>
        </p:txBody>
      </p:sp>
      <p:sp>
        <p:nvSpPr>
          <p:cNvPr id="8" name="左大括号 7"/>
          <p:cNvSpPr/>
          <p:nvPr/>
        </p:nvSpPr>
        <p:spPr>
          <a:xfrm>
            <a:off x="5673769" y="2750322"/>
            <a:ext cx="432048" cy="1619345"/>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latin typeface="微软雅黑" panose="020B0503020204020204" charset="-122"/>
              <a:ea typeface="微软雅黑" panose="020B0503020204020204" charset="-122"/>
            </a:endParaRPr>
          </a:p>
        </p:txBody>
      </p:sp>
      <p:sp>
        <p:nvSpPr>
          <p:cNvPr id="9" name="Rectangle 4"/>
          <p:cNvSpPr/>
          <p:nvPr/>
        </p:nvSpPr>
        <p:spPr>
          <a:xfrm>
            <a:off x="6322574" y="2542840"/>
            <a:ext cx="2097088" cy="344128"/>
          </a:xfrm>
          <a:prstGeom prst="rect">
            <a:avLst/>
          </a:prstGeom>
          <a:solidFill>
            <a:srgbClr val="F5FED6"/>
          </a:solidFill>
          <a:effectLst>
            <a:outerShdw blurRad="63500" sx="102000" sy="102000" algn="ctr" rotWithShape="0">
              <a:prstClr val="black">
                <a:alpha val="40000"/>
              </a:prstClr>
            </a:outerShdw>
          </a:effectLst>
        </p:spPr>
        <p:txBody>
          <a:bodyPr wrap="square" lIns="72000" tIns="0" rIns="72000" bIns="36000">
            <a:spAutoFit/>
          </a:bodyPr>
          <a:lstStyle/>
          <a:p>
            <a:pPr marL="441325" lvl="0" indent="-384175" algn="ctr" fontAlgn="auto">
              <a:spcBef>
                <a:spcPct val="20000"/>
              </a:spcBef>
              <a:spcAft>
                <a:spcPts val="0"/>
              </a:spcAft>
              <a:buClr>
                <a:srgbClr val="FF0066"/>
              </a:buClr>
            </a:pPr>
            <a:r>
              <a:rPr lang="en-US" altLang="zh-CN" sz="2000" dirty="0">
                <a:solidFill>
                  <a:prstClr val="black"/>
                </a:solidFill>
                <a:latin typeface="微软雅黑" panose="020B0503020204020204" charset="-122"/>
                <a:ea typeface="微软雅黑" panose="020B0503020204020204" charset="-122"/>
                <a:cs typeface="Verdana" panose="020B0604030504040204" pitchFamily="34" charset="0"/>
              </a:rPr>
              <a:t>Critical section</a:t>
            </a:r>
            <a:endParaRPr lang="en-US" altLang="zh-CN" sz="2000" dirty="0">
              <a:solidFill>
                <a:prstClr val="black"/>
              </a:solidFill>
              <a:latin typeface="微软雅黑" panose="020B0503020204020204" charset="-122"/>
              <a:ea typeface="微软雅黑" panose="020B0503020204020204" charset="-122"/>
              <a:cs typeface="Verdana" panose="020B0604030504040204" pitchFamily="34" charset="0"/>
            </a:endParaRPr>
          </a:p>
        </p:txBody>
      </p:sp>
      <p:sp>
        <p:nvSpPr>
          <p:cNvPr id="10" name="文本框 9"/>
          <p:cNvSpPr txBox="1"/>
          <p:nvPr/>
        </p:nvSpPr>
        <p:spPr>
          <a:xfrm>
            <a:off x="3235325" y="4967605"/>
            <a:ext cx="3048000" cy="337185"/>
          </a:xfrm>
          <a:prstGeom prst="rect">
            <a:avLst/>
          </a:prstGeom>
          <a:noFill/>
        </p:spPr>
        <p:txBody>
          <a:bodyPr wrap="square" rtlCol="0">
            <a:spAutoFit/>
          </a:bodyPr>
          <a:p>
            <a:r>
              <a:rPr lang="en-US" altLang="zh-CN" sz="1600"/>
              <a:t>validation-and-commit atomicity</a:t>
            </a:r>
            <a:endParaRPr lang="en-US" altLang="zh-CN" sz="16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2200" dirty="0">
                <a:latin typeface="微软雅黑" panose="020B0503020204020204" charset="-122"/>
                <a:ea typeface="微软雅黑" panose="020B0503020204020204" charset="-122"/>
              </a:rPr>
              <a:t>Why phase 2 &amp; phase 3 must be in critical section? </a:t>
            </a:r>
            <a:endParaRPr kumimoji="1" lang="en-US" altLang="zh-CN" sz="2200" dirty="0">
              <a:latin typeface="微软雅黑" panose="020B0503020204020204" charset="-122"/>
              <a:ea typeface="微软雅黑" panose="020B0503020204020204" charset="-122"/>
            </a:endParaRPr>
          </a:p>
        </p:txBody>
      </p:sp>
      <p:sp>
        <p:nvSpPr>
          <p:cNvPr id="3" name="内容占位符 2"/>
          <p:cNvSpPr>
            <a:spLocks noGrp="1"/>
          </p:cNvSpPr>
          <p:nvPr>
            <p:ph idx="1"/>
          </p:nvPr>
        </p:nvSpPr>
        <p:spPr>
          <a:xfrm>
            <a:off x="3697560" y="1129308"/>
            <a:ext cx="802432" cy="504056"/>
          </a:xfrm>
        </p:spPr>
        <p:txBody>
          <a:bodyPr/>
          <a:lstStyle/>
          <a:p>
            <a:r>
              <a:rPr kumimoji="1" lang="en-US" altLang="zh-CN" dirty="0">
                <a:latin typeface="微软雅黑" panose="020B0503020204020204" charset="-122"/>
                <a:ea typeface="微软雅黑" panose="020B0503020204020204" charset="-122"/>
              </a:rPr>
              <a:t>T1</a:t>
            </a:r>
            <a:endParaRPr kumimoji="1" lang="en-US" altLang="zh-CN" dirty="0">
              <a:latin typeface="微软雅黑" panose="020B0503020204020204" charset="-122"/>
              <a:ea typeface="微软雅黑" panose="020B0503020204020204" charset="-122"/>
            </a:endParaRPr>
          </a:p>
        </p:txBody>
      </p:sp>
      <p:sp>
        <p:nvSpPr>
          <p:cNvPr id="4" name="灯片编号占位符 3"/>
          <p:cNvSpPr>
            <a:spLocks noGrp="1"/>
          </p:cNvSpPr>
          <p:nvPr>
            <p:ph type="sldNum" sz="quarter" idx="12"/>
          </p:nvPr>
        </p:nvSpPr>
        <p:spPr/>
        <p:txBody>
          <a:bodyPr/>
          <a:lstStyle/>
          <a:p>
            <a:fld id="{ADE361C3-C043-4A6E-BDCE-8DA1E7D90A3B}"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5" name="内容占位符 2"/>
          <p:cNvSpPr txBox="1"/>
          <p:nvPr/>
        </p:nvSpPr>
        <p:spPr>
          <a:xfrm>
            <a:off x="5868144" y="1129308"/>
            <a:ext cx="802432" cy="504056"/>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200"/>
              </a:spcBef>
              <a:buFontTx/>
              <a:buNone/>
              <a:defRPr sz="1800" b="1" i="0" kern="1200">
                <a:solidFill>
                  <a:schemeClr val="tx1">
                    <a:lumMod val="75000"/>
                    <a:lumOff val="25000"/>
                  </a:schemeClr>
                </a:solidFill>
                <a:latin typeface="+mn-lt"/>
                <a:ea typeface="+mn-ea"/>
                <a:cs typeface="PingFang SC Bold" panose="020B0400000000000000" pitchFamily="34" charset="-122"/>
              </a:defRPr>
            </a:lvl1pPr>
            <a:lvl2pPr marL="360045" indent="-28575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2pPr>
            <a:lvl3pPr marL="1143000" indent="-22860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3pPr>
            <a:lvl4pPr marL="1600200" indent="-22860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4pPr>
            <a:lvl5pPr marL="2057400" indent="-22860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kumimoji="1" lang="en-US" altLang="zh-CN" dirty="0">
                <a:latin typeface="微软雅黑" panose="020B0503020204020204" charset="-122"/>
                <a:ea typeface="微软雅黑" panose="020B0503020204020204" charset="-122"/>
              </a:rPr>
              <a:t>T2</a:t>
            </a:r>
            <a:endParaRPr kumimoji="1" lang="en-US" altLang="zh-CN" dirty="0">
              <a:latin typeface="微软雅黑" panose="020B0503020204020204" charset="-122"/>
              <a:ea typeface="微软雅黑" panose="020B0503020204020204" charset="-122"/>
            </a:endParaRPr>
          </a:p>
        </p:txBody>
      </p:sp>
      <p:cxnSp>
        <p:nvCxnSpPr>
          <p:cNvPr id="7" name="直线箭头连接符 6"/>
          <p:cNvCxnSpPr/>
          <p:nvPr/>
        </p:nvCxnSpPr>
        <p:spPr>
          <a:xfrm>
            <a:off x="1691680" y="1408530"/>
            <a:ext cx="0" cy="3888432"/>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8" name="内容占位符 2"/>
          <p:cNvSpPr txBox="1"/>
          <p:nvPr/>
        </p:nvSpPr>
        <p:spPr>
          <a:xfrm>
            <a:off x="1403648" y="1156502"/>
            <a:ext cx="802432" cy="504056"/>
          </a:xfrm>
          <a:prstGeom prst="rect">
            <a:avLst/>
          </a:prstGeom>
          <a:solidFill>
            <a:schemeClr val="bg1"/>
          </a:solidFill>
        </p:spPr>
        <p:txBody>
          <a:bodyPr vert="horz" lIns="91440" tIns="45720" rIns="91440" bIns="45720" rtlCol="0">
            <a:normAutofit/>
          </a:bodyPr>
          <a:lstStyle>
            <a:lvl1pPr marL="0" indent="0" algn="l" defTabSz="914400" rtl="0" eaLnBrk="1" latinLnBrk="0" hangingPunct="1">
              <a:lnSpc>
                <a:spcPct val="120000"/>
              </a:lnSpc>
              <a:spcBef>
                <a:spcPts val="1200"/>
              </a:spcBef>
              <a:buFontTx/>
              <a:buNone/>
              <a:defRPr sz="1800" b="1" i="0" kern="1200">
                <a:solidFill>
                  <a:schemeClr val="tx1">
                    <a:lumMod val="75000"/>
                    <a:lumOff val="25000"/>
                  </a:schemeClr>
                </a:solidFill>
                <a:latin typeface="+mn-lt"/>
                <a:ea typeface="+mn-ea"/>
                <a:cs typeface="PingFang SC Bold" panose="020B0400000000000000" pitchFamily="34" charset="-122"/>
              </a:defRPr>
            </a:lvl1pPr>
            <a:lvl2pPr marL="360045" indent="-28575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2pPr>
            <a:lvl3pPr marL="1143000" indent="-22860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3pPr>
            <a:lvl4pPr marL="1600200" indent="-22860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4pPr>
            <a:lvl5pPr marL="2057400" indent="-22860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kumimoji="1" lang="en-US" altLang="zh-CN" dirty="0">
                <a:latin typeface="微软雅黑" panose="020B0503020204020204" charset="-122"/>
                <a:ea typeface="微软雅黑" panose="020B0503020204020204" charset="-122"/>
              </a:rPr>
              <a:t>Time</a:t>
            </a:r>
            <a:endParaRPr kumimoji="1" lang="en-US" altLang="zh-CN" dirty="0">
              <a:latin typeface="微软雅黑" panose="020B0503020204020204" charset="-122"/>
              <a:ea typeface="微软雅黑" panose="020B0503020204020204" charset="-122"/>
            </a:endParaRPr>
          </a:p>
        </p:txBody>
      </p:sp>
      <p:sp>
        <p:nvSpPr>
          <p:cNvPr id="9" name="Rectangle 4"/>
          <p:cNvSpPr/>
          <p:nvPr/>
        </p:nvSpPr>
        <p:spPr>
          <a:xfrm>
            <a:off x="611560" y="1912586"/>
            <a:ext cx="1336574" cy="344128"/>
          </a:xfrm>
          <a:prstGeom prst="rect">
            <a:avLst/>
          </a:prstGeom>
          <a:solidFill>
            <a:srgbClr val="F5FED6"/>
          </a:solidFill>
          <a:effectLst>
            <a:outerShdw blurRad="63500" sx="102000" sy="102000" algn="ctr" rotWithShape="0">
              <a:prstClr val="black">
                <a:alpha val="40000"/>
              </a:prstClr>
            </a:outerShdw>
          </a:effectLst>
        </p:spPr>
        <p:txBody>
          <a:bodyPr wrap="square" lIns="72000" tIns="0" rIns="72000" bIns="36000">
            <a:spAutoFit/>
          </a:bodyPr>
          <a:lstStyle/>
          <a:p>
            <a:pPr marL="441325" lvl="0" indent="-384175" algn="ctr" fontAlgn="auto">
              <a:spcBef>
                <a:spcPct val="20000"/>
              </a:spcBef>
              <a:spcAft>
                <a:spcPts val="0"/>
              </a:spcAft>
              <a:buClr>
                <a:srgbClr val="FF0066"/>
              </a:buClr>
            </a:pPr>
            <a:r>
              <a:rPr lang="en-US" altLang="zh-CN" sz="2000" dirty="0">
                <a:solidFill>
                  <a:prstClr val="black"/>
                </a:solidFill>
                <a:latin typeface="微软雅黑" panose="020B0503020204020204" charset="-122"/>
                <a:ea typeface="微软雅黑" panose="020B0503020204020204" charset="-122"/>
                <a:cs typeface="Verdana" panose="020B0604030504040204" pitchFamily="34" charset="0"/>
              </a:rPr>
              <a:t>Phase #1</a:t>
            </a:r>
            <a:endParaRPr lang="en-US" altLang="zh-CN" sz="2000" dirty="0">
              <a:solidFill>
                <a:prstClr val="black"/>
              </a:solidFill>
              <a:latin typeface="微软雅黑" panose="020B0503020204020204" charset="-122"/>
              <a:ea typeface="微软雅黑" panose="020B0503020204020204" charset="-122"/>
              <a:cs typeface="Verdana" panose="020B0604030504040204" pitchFamily="34" charset="0"/>
            </a:endParaRPr>
          </a:p>
        </p:txBody>
      </p:sp>
      <p:sp>
        <p:nvSpPr>
          <p:cNvPr id="10" name="内容占位符 2"/>
          <p:cNvSpPr txBox="1"/>
          <p:nvPr/>
        </p:nvSpPr>
        <p:spPr>
          <a:xfrm>
            <a:off x="3327212" y="1706711"/>
            <a:ext cx="1336571" cy="504056"/>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200"/>
              </a:spcBef>
              <a:buFontTx/>
              <a:buNone/>
              <a:defRPr sz="1800" b="1" i="0" kern="1200">
                <a:solidFill>
                  <a:schemeClr val="tx1">
                    <a:lumMod val="75000"/>
                    <a:lumOff val="25000"/>
                  </a:schemeClr>
                </a:solidFill>
                <a:latin typeface="+mn-lt"/>
                <a:ea typeface="+mn-ea"/>
                <a:cs typeface="PingFang SC Bold" panose="020B0400000000000000" pitchFamily="34" charset="-122"/>
              </a:defRPr>
            </a:lvl1pPr>
            <a:lvl2pPr marL="360045" indent="-28575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2pPr>
            <a:lvl3pPr marL="1143000" indent="-22860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3pPr>
            <a:lvl4pPr marL="1600200" indent="-22860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4pPr>
            <a:lvl5pPr marL="2057400" indent="-22860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kumimoji="1" lang="en-US" altLang="zh-CN" b="0" dirty="0">
                <a:latin typeface="微软雅黑" panose="020B0503020204020204" charset="-122"/>
                <a:ea typeface="微软雅黑" panose="020B0503020204020204" charset="-122"/>
              </a:rPr>
              <a:t>Read(A</a:t>
            </a:r>
            <a:r>
              <a:rPr kumimoji="1" lang="en-US" altLang="zh-CN" b="0" baseline="-25000" dirty="0">
                <a:latin typeface="微软雅黑" panose="020B0503020204020204" charset="-122"/>
                <a:ea typeface="微软雅黑" panose="020B0503020204020204" charset="-122"/>
              </a:rPr>
              <a:t>T0</a:t>
            </a:r>
            <a:r>
              <a:rPr kumimoji="1" lang="en-US" altLang="zh-CN" b="0" dirty="0">
                <a:latin typeface="微软雅黑" panose="020B0503020204020204" charset="-122"/>
                <a:ea typeface="微软雅黑" panose="020B0503020204020204" charset="-122"/>
              </a:rPr>
              <a:t>)</a:t>
            </a:r>
            <a:endParaRPr kumimoji="1" lang="zh-CN" altLang="en-US" b="0" dirty="0">
              <a:latin typeface="微软雅黑" panose="020B0503020204020204" charset="-122"/>
              <a:ea typeface="微软雅黑" panose="020B0503020204020204" charset="-122"/>
            </a:endParaRPr>
          </a:p>
        </p:txBody>
      </p:sp>
      <p:sp>
        <p:nvSpPr>
          <p:cNvPr id="12" name="内容占位符 2"/>
          <p:cNvSpPr txBox="1"/>
          <p:nvPr/>
        </p:nvSpPr>
        <p:spPr>
          <a:xfrm>
            <a:off x="5508104" y="2383301"/>
            <a:ext cx="1336571" cy="504056"/>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200"/>
              </a:spcBef>
              <a:buFontTx/>
              <a:buNone/>
              <a:defRPr sz="1800" b="1" i="0" kern="1200">
                <a:solidFill>
                  <a:schemeClr val="tx1">
                    <a:lumMod val="75000"/>
                    <a:lumOff val="25000"/>
                  </a:schemeClr>
                </a:solidFill>
                <a:latin typeface="+mn-lt"/>
                <a:ea typeface="+mn-ea"/>
                <a:cs typeface="PingFang SC Bold" panose="020B0400000000000000" pitchFamily="34" charset="-122"/>
              </a:defRPr>
            </a:lvl1pPr>
            <a:lvl2pPr marL="360045" indent="-28575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2pPr>
            <a:lvl3pPr marL="1143000" indent="-22860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3pPr>
            <a:lvl4pPr marL="1600200" indent="-22860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4pPr>
            <a:lvl5pPr marL="2057400" indent="-22860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kumimoji="1" lang="en-US" altLang="zh-CN" b="0" dirty="0">
                <a:latin typeface="微软雅黑" panose="020B0503020204020204" charset="-122"/>
                <a:ea typeface="微软雅黑" panose="020B0503020204020204" charset="-122"/>
              </a:rPr>
              <a:t>Read(A</a:t>
            </a:r>
            <a:r>
              <a:rPr kumimoji="1" lang="en-US" altLang="zh-CN" b="0" baseline="-25000" dirty="0">
                <a:latin typeface="微软雅黑" panose="020B0503020204020204" charset="-122"/>
                <a:ea typeface="微软雅黑" panose="020B0503020204020204" charset="-122"/>
              </a:rPr>
              <a:t>T0</a:t>
            </a:r>
            <a:r>
              <a:rPr kumimoji="1" lang="en-US" altLang="zh-CN" b="0" dirty="0">
                <a:latin typeface="微软雅黑" panose="020B0503020204020204" charset="-122"/>
                <a:ea typeface="微软雅黑" panose="020B0503020204020204" charset="-122"/>
              </a:rPr>
              <a:t>)</a:t>
            </a:r>
            <a:endParaRPr kumimoji="1" lang="zh-CN" altLang="en-US" b="0" dirty="0">
              <a:latin typeface="微软雅黑" panose="020B0503020204020204" charset="-122"/>
              <a:ea typeface="微软雅黑" panose="020B0503020204020204" charset="-122"/>
            </a:endParaRPr>
          </a:p>
        </p:txBody>
      </p:sp>
      <p:sp>
        <p:nvSpPr>
          <p:cNvPr id="13" name="内容占位符 2"/>
          <p:cNvSpPr txBox="1"/>
          <p:nvPr/>
        </p:nvSpPr>
        <p:spPr>
          <a:xfrm>
            <a:off x="3302595" y="2084650"/>
            <a:ext cx="1336571" cy="504056"/>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200"/>
              </a:spcBef>
              <a:buFontTx/>
              <a:buNone/>
              <a:defRPr sz="1800" b="1" i="0" kern="1200">
                <a:solidFill>
                  <a:schemeClr val="tx1">
                    <a:lumMod val="75000"/>
                    <a:lumOff val="25000"/>
                  </a:schemeClr>
                </a:solidFill>
                <a:latin typeface="+mn-lt"/>
                <a:ea typeface="+mn-ea"/>
                <a:cs typeface="PingFang SC Bold" panose="020B0400000000000000" pitchFamily="34" charset="-122"/>
              </a:defRPr>
            </a:lvl1pPr>
            <a:lvl2pPr marL="360045" indent="-28575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2pPr>
            <a:lvl3pPr marL="1143000" indent="-22860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3pPr>
            <a:lvl4pPr marL="1600200" indent="-22860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4pPr>
            <a:lvl5pPr marL="2057400" indent="-22860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kumimoji="1" lang="en-US" altLang="zh-CN" b="0" dirty="0">
                <a:latin typeface="微软雅黑" panose="020B0503020204020204" charset="-122"/>
                <a:ea typeface="微软雅黑" panose="020B0503020204020204" charset="-122"/>
              </a:rPr>
              <a:t>Read(B</a:t>
            </a:r>
            <a:r>
              <a:rPr kumimoji="1" lang="en-US" altLang="zh-CN" b="0" baseline="-25000" dirty="0">
                <a:latin typeface="微软雅黑" panose="020B0503020204020204" charset="-122"/>
                <a:ea typeface="微软雅黑" panose="020B0503020204020204" charset="-122"/>
              </a:rPr>
              <a:t>T0</a:t>
            </a:r>
            <a:r>
              <a:rPr kumimoji="1" lang="en-US" altLang="zh-CN" b="0" dirty="0">
                <a:latin typeface="微软雅黑" panose="020B0503020204020204" charset="-122"/>
                <a:ea typeface="微软雅黑" panose="020B0503020204020204" charset="-122"/>
              </a:rPr>
              <a:t>)</a:t>
            </a:r>
            <a:endParaRPr kumimoji="1" lang="zh-CN" altLang="en-US" b="0" dirty="0">
              <a:latin typeface="微软雅黑" panose="020B0503020204020204" charset="-122"/>
              <a:ea typeface="微软雅黑" panose="020B0503020204020204" charset="-122"/>
            </a:endParaRPr>
          </a:p>
        </p:txBody>
      </p:sp>
      <p:sp>
        <p:nvSpPr>
          <p:cNvPr id="14" name="内容占位符 2"/>
          <p:cNvSpPr txBox="1"/>
          <p:nvPr/>
        </p:nvSpPr>
        <p:spPr>
          <a:xfrm>
            <a:off x="5508104" y="2731033"/>
            <a:ext cx="1336571" cy="504056"/>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200"/>
              </a:spcBef>
              <a:buFontTx/>
              <a:buNone/>
              <a:defRPr sz="1800" b="1" i="0" kern="1200">
                <a:solidFill>
                  <a:schemeClr val="tx1">
                    <a:lumMod val="75000"/>
                    <a:lumOff val="25000"/>
                  </a:schemeClr>
                </a:solidFill>
                <a:latin typeface="+mn-lt"/>
                <a:ea typeface="+mn-ea"/>
                <a:cs typeface="PingFang SC Bold" panose="020B0400000000000000" pitchFamily="34" charset="-122"/>
              </a:defRPr>
            </a:lvl1pPr>
            <a:lvl2pPr marL="360045" indent="-28575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2pPr>
            <a:lvl3pPr marL="1143000" indent="-22860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3pPr>
            <a:lvl4pPr marL="1600200" indent="-22860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4pPr>
            <a:lvl5pPr marL="2057400" indent="-22860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kumimoji="1" lang="en-US" altLang="zh-CN" b="0" dirty="0">
                <a:latin typeface="微软雅黑" panose="020B0503020204020204" charset="-122"/>
                <a:ea typeface="微软雅黑" panose="020B0503020204020204" charset="-122"/>
              </a:rPr>
              <a:t>Read(B</a:t>
            </a:r>
            <a:r>
              <a:rPr kumimoji="1" lang="en-US" altLang="zh-CN" b="0" baseline="-25000" dirty="0">
                <a:latin typeface="微软雅黑" panose="020B0503020204020204" charset="-122"/>
                <a:ea typeface="微软雅黑" panose="020B0503020204020204" charset="-122"/>
              </a:rPr>
              <a:t>T0</a:t>
            </a:r>
            <a:r>
              <a:rPr kumimoji="1" lang="en-US" altLang="zh-CN" b="0" dirty="0">
                <a:latin typeface="微软雅黑" panose="020B0503020204020204" charset="-122"/>
                <a:ea typeface="微软雅黑" panose="020B0503020204020204" charset="-122"/>
              </a:rPr>
              <a:t>)</a:t>
            </a:r>
            <a:endParaRPr kumimoji="1" lang="zh-CN" altLang="en-US" b="0" dirty="0">
              <a:latin typeface="微软雅黑" panose="020B0503020204020204" charset="-122"/>
              <a:ea typeface="微软雅黑" panose="020B0503020204020204" charset="-122"/>
            </a:endParaRPr>
          </a:p>
        </p:txBody>
      </p:sp>
      <p:sp>
        <p:nvSpPr>
          <p:cNvPr id="15" name="矩形 14"/>
          <p:cNvSpPr/>
          <p:nvPr/>
        </p:nvSpPr>
        <p:spPr>
          <a:xfrm>
            <a:off x="7740352" y="466966"/>
            <a:ext cx="1242667" cy="1053981"/>
          </a:xfrm>
          <a:prstGeom prst="rect">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charset="-122"/>
              <a:ea typeface="微软雅黑" panose="020B0503020204020204" charset="-122"/>
            </a:endParaRPr>
          </a:p>
        </p:txBody>
      </p:sp>
      <p:sp>
        <p:nvSpPr>
          <p:cNvPr id="16" name="矩形 15"/>
          <p:cNvSpPr/>
          <p:nvPr/>
        </p:nvSpPr>
        <p:spPr>
          <a:xfrm>
            <a:off x="7745840" y="508978"/>
            <a:ext cx="1197764" cy="923330"/>
          </a:xfrm>
          <a:prstGeom prst="rect">
            <a:avLst/>
          </a:prstGeom>
        </p:spPr>
        <p:txBody>
          <a:bodyPr wrap="none">
            <a:spAutoFit/>
          </a:bodyPr>
          <a:lstStyle/>
          <a:p>
            <a:r>
              <a:rPr kumimoji="1" lang="en-US" altLang="zh-CN" dirty="0">
                <a:latin typeface="微软雅黑" panose="020B0503020204020204" charset="-122"/>
                <a:ea typeface="微软雅黑" panose="020B0503020204020204" charset="-122"/>
                <a:cs typeface="Consolas" panose="020B0609020204030204" pitchFamily="49" charset="0"/>
              </a:rPr>
              <a:t>Both TX:</a:t>
            </a:r>
            <a:endParaRPr kumimoji="1" lang="en-US" altLang="zh-CN" dirty="0">
              <a:latin typeface="微软雅黑" panose="020B0503020204020204" charset="-122"/>
              <a:ea typeface="微软雅黑" panose="020B0503020204020204" charset="-122"/>
              <a:cs typeface="Consolas" panose="020B0609020204030204" pitchFamily="49" charset="0"/>
            </a:endParaRPr>
          </a:p>
          <a:p>
            <a:r>
              <a:rPr kumimoji="1" lang="en-US" altLang="zh-CN" dirty="0">
                <a:latin typeface="微软雅黑" panose="020B0503020204020204" charset="-122"/>
                <a:ea typeface="微软雅黑" panose="020B0503020204020204" charset="-122"/>
                <a:cs typeface="Consolas" panose="020B0609020204030204" pitchFamily="49" charset="0"/>
              </a:rPr>
              <a:t>A += 1</a:t>
            </a:r>
            <a:endParaRPr kumimoji="1" lang="en-US" altLang="zh-CN" dirty="0">
              <a:latin typeface="微软雅黑" panose="020B0503020204020204" charset="-122"/>
              <a:ea typeface="微软雅黑" panose="020B0503020204020204" charset="-122"/>
              <a:cs typeface="Consolas" panose="020B0609020204030204" pitchFamily="49" charset="0"/>
            </a:endParaRPr>
          </a:p>
          <a:p>
            <a:r>
              <a:rPr kumimoji="1" lang="en-US" altLang="zh-CN" dirty="0">
                <a:latin typeface="微软雅黑" panose="020B0503020204020204" charset="-122"/>
                <a:ea typeface="微软雅黑" panose="020B0503020204020204" charset="-122"/>
                <a:cs typeface="Consolas" panose="020B0609020204030204" pitchFamily="49" charset="0"/>
              </a:rPr>
              <a:t>B += 1</a:t>
            </a:r>
            <a:endParaRPr lang="zh-CN" altLang="en-US" dirty="0">
              <a:latin typeface="微软雅黑" panose="020B0503020204020204" charset="-122"/>
              <a:ea typeface="微软雅黑" panose="020B0503020204020204" charset="-122"/>
            </a:endParaRPr>
          </a:p>
        </p:txBody>
      </p:sp>
      <p:sp>
        <p:nvSpPr>
          <p:cNvPr id="17" name="Rectangle 4"/>
          <p:cNvSpPr/>
          <p:nvPr/>
        </p:nvSpPr>
        <p:spPr>
          <a:xfrm>
            <a:off x="605301" y="3352746"/>
            <a:ext cx="1336574" cy="344128"/>
          </a:xfrm>
          <a:prstGeom prst="rect">
            <a:avLst/>
          </a:prstGeom>
          <a:solidFill>
            <a:srgbClr val="F5FED6"/>
          </a:solidFill>
          <a:effectLst>
            <a:outerShdw blurRad="63500" sx="102000" sy="102000" algn="ctr" rotWithShape="0">
              <a:prstClr val="black">
                <a:alpha val="40000"/>
              </a:prstClr>
            </a:outerShdw>
          </a:effectLst>
        </p:spPr>
        <p:txBody>
          <a:bodyPr wrap="square" lIns="72000" tIns="0" rIns="72000" bIns="36000">
            <a:spAutoFit/>
          </a:bodyPr>
          <a:lstStyle/>
          <a:p>
            <a:pPr marL="441325" lvl="0" indent="-384175" algn="ctr" fontAlgn="auto">
              <a:spcBef>
                <a:spcPct val="20000"/>
              </a:spcBef>
              <a:spcAft>
                <a:spcPts val="0"/>
              </a:spcAft>
              <a:buClr>
                <a:srgbClr val="FF0066"/>
              </a:buClr>
            </a:pPr>
            <a:r>
              <a:rPr lang="en-US" altLang="zh-CN" sz="2000" dirty="0">
                <a:solidFill>
                  <a:prstClr val="black"/>
                </a:solidFill>
                <a:latin typeface="微软雅黑" panose="020B0503020204020204" charset="-122"/>
                <a:ea typeface="微软雅黑" panose="020B0503020204020204" charset="-122"/>
                <a:cs typeface="Verdana" panose="020B0604030504040204" pitchFamily="34" charset="0"/>
              </a:rPr>
              <a:t>Phase #2</a:t>
            </a:r>
            <a:endParaRPr lang="en-US" altLang="zh-CN" sz="2000" dirty="0">
              <a:solidFill>
                <a:prstClr val="black"/>
              </a:solidFill>
              <a:latin typeface="微软雅黑" panose="020B0503020204020204" charset="-122"/>
              <a:ea typeface="微软雅黑" panose="020B0503020204020204" charset="-122"/>
              <a:cs typeface="Verdana" panose="020B0604030504040204" pitchFamily="34" charset="0"/>
            </a:endParaRPr>
          </a:p>
        </p:txBody>
      </p:sp>
      <p:sp>
        <p:nvSpPr>
          <p:cNvPr id="19" name="内容占位符 2"/>
          <p:cNvSpPr txBox="1"/>
          <p:nvPr/>
        </p:nvSpPr>
        <p:spPr>
          <a:xfrm>
            <a:off x="3351829" y="3356283"/>
            <a:ext cx="1652219" cy="504056"/>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200"/>
              </a:spcBef>
              <a:buFontTx/>
              <a:buNone/>
              <a:defRPr sz="1800" b="1" i="0" kern="1200">
                <a:solidFill>
                  <a:schemeClr val="tx1">
                    <a:lumMod val="75000"/>
                    <a:lumOff val="25000"/>
                  </a:schemeClr>
                </a:solidFill>
                <a:latin typeface="+mn-lt"/>
                <a:ea typeface="+mn-ea"/>
                <a:cs typeface="PingFang SC Bold" panose="020B0400000000000000" pitchFamily="34" charset="-122"/>
              </a:defRPr>
            </a:lvl1pPr>
            <a:lvl2pPr marL="360045" indent="-28575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2pPr>
            <a:lvl3pPr marL="1143000" indent="-22860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3pPr>
            <a:lvl4pPr marL="1600200" indent="-22860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4pPr>
            <a:lvl5pPr marL="2057400" indent="-22860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kumimoji="1" lang="en-US" altLang="zh-CN" b="0" dirty="0">
                <a:latin typeface="微软雅黑" panose="020B0503020204020204" charset="-122"/>
                <a:ea typeface="微软雅黑" panose="020B0503020204020204" charset="-122"/>
              </a:rPr>
              <a:t>Validate(A</a:t>
            </a:r>
            <a:r>
              <a:rPr kumimoji="1" lang="en-US" altLang="zh-CN" b="0" baseline="-25000" dirty="0">
                <a:latin typeface="微软雅黑" panose="020B0503020204020204" charset="-122"/>
                <a:ea typeface="微软雅黑" panose="020B0503020204020204" charset="-122"/>
              </a:rPr>
              <a:t>T0</a:t>
            </a:r>
            <a:r>
              <a:rPr kumimoji="1" lang="en-US" altLang="zh-CN" b="0" dirty="0">
                <a:latin typeface="微软雅黑" panose="020B0503020204020204" charset="-122"/>
                <a:ea typeface="微软雅黑" panose="020B0503020204020204" charset="-122"/>
              </a:rPr>
              <a:t>)</a:t>
            </a:r>
            <a:endParaRPr kumimoji="1" lang="zh-CN" altLang="en-US" b="0" dirty="0">
              <a:latin typeface="微软雅黑" panose="020B0503020204020204" charset="-122"/>
              <a:ea typeface="微软雅黑" panose="020B0503020204020204" charset="-122"/>
            </a:endParaRPr>
          </a:p>
        </p:txBody>
      </p:sp>
      <p:sp>
        <p:nvSpPr>
          <p:cNvPr id="21" name="内容占位符 2"/>
          <p:cNvSpPr txBox="1"/>
          <p:nvPr/>
        </p:nvSpPr>
        <p:spPr>
          <a:xfrm>
            <a:off x="3356804" y="3750694"/>
            <a:ext cx="1652219" cy="504056"/>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200"/>
              </a:spcBef>
              <a:buFontTx/>
              <a:buNone/>
              <a:defRPr sz="1800" b="1" i="0" kern="1200">
                <a:solidFill>
                  <a:schemeClr val="tx1">
                    <a:lumMod val="75000"/>
                    <a:lumOff val="25000"/>
                  </a:schemeClr>
                </a:solidFill>
                <a:latin typeface="+mn-lt"/>
                <a:ea typeface="+mn-ea"/>
                <a:cs typeface="PingFang SC Bold" panose="020B0400000000000000" pitchFamily="34" charset="-122"/>
              </a:defRPr>
            </a:lvl1pPr>
            <a:lvl2pPr marL="360045" indent="-28575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2pPr>
            <a:lvl3pPr marL="1143000" indent="-22860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3pPr>
            <a:lvl4pPr marL="1600200" indent="-22860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4pPr>
            <a:lvl5pPr marL="2057400" indent="-22860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kumimoji="1" lang="en-US" altLang="zh-CN" b="0" dirty="0">
                <a:latin typeface="微软雅黑" panose="020B0503020204020204" charset="-122"/>
                <a:ea typeface="微软雅黑" panose="020B0503020204020204" charset="-122"/>
              </a:rPr>
              <a:t>Validate(B</a:t>
            </a:r>
            <a:r>
              <a:rPr kumimoji="1" lang="en-US" altLang="zh-CN" b="0" baseline="-25000" dirty="0">
                <a:latin typeface="微软雅黑" panose="020B0503020204020204" charset="-122"/>
                <a:ea typeface="微软雅黑" panose="020B0503020204020204" charset="-122"/>
              </a:rPr>
              <a:t>T0</a:t>
            </a:r>
            <a:r>
              <a:rPr kumimoji="1" lang="en-US" altLang="zh-CN" b="0" dirty="0">
                <a:latin typeface="微软雅黑" panose="020B0503020204020204" charset="-122"/>
                <a:ea typeface="微软雅黑" panose="020B0503020204020204" charset="-122"/>
              </a:rPr>
              <a:t>)</a:t>
            </a:r>
            <a:endParaRPr kumimoji="1" lang="zh-CN" altLang="en-US" b="0" dirty="0">
              <a:latin typeface="微软雅黑" panose="020B0503020204020204" charset="-122"/>
              <a:ea typeface="微软雅黑" panose="020B0503020204020204" charset="-122"/>
            </a:endParaRPr>
          </a:p>
        </p:txBody>
      </p:sp>
      <p:sp>
        <p:nvSpPr>
          <p:cNvPr id="22" name="内容占位符 2"/>
          <p:cNvSpPr txBox="1"/>
          <p:nvPr/>
        </p:nvSpPr>
        <p:spPr>
          <a:xfrm>
            <a:off x="5503129" y="4130570"/>
            <a:ext cx="1652219" cy="504056"/>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200"/>
              </a:spcBef>
              <a:buFontTx/>
              <a:buNone/>
              <a:defRPr sz="1800" b="1" i="0" kern="1200">
                <a:solidFill>
                  <a:schemeClr val="tx1">
                    <a:lumMod val="75000"/>
                    <a:lumOff val="25000"/>
                  </a:schemeClr>
                </a:solidFill>
                <a:latin typeface="+mn-lt"/>
                <a:ea typeface="+mn-ea"/>
                <a:cs typeface="PingFang SC Bold" panose="020B0400000000000000" pitchFamily="34" charset="-122"/>
              </a:defRPr>
            </a:lvl1pPr>
            <a:lvl2pPr marL="360045" indent="-28575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2pPr>
            <a:lvl3pPr marL="1143000" indent="-22860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3pPr>
            <a:lvl4pPr marL="1600200" indent="-22860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4pPr>
            <a:lvl5pPr marL="2057400" indent="-22860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kumimoji="1" lang="en-US" altLang="zh-CN" b="0" dirty="0">
                <a:latin typeface="微软雅黑" panose="020B0503020204020204" charset="-122"/>
                <a:ea typeface="微软雅黑" panose="020B0503020204020204" charset="-122"/>
              </a:rPr>
              <a:t>Validate(A</a:t>
            </a:r>
            <a:r>
              <a:rPr kumimoji="1" lang="en-US" altLang="zh-CN" b="0" baseline="-25000" dirty="0">
                <a:latin typeface="微软雅黑" panose="020B0503020204020204" charset="-122"/>
                <a:ea typeface="微软雅黑" panose="020B0503020204020204" charset="-122"/>
              </a:rPr>
              <a:t>T0</a:t>
            </a:r>
            <a:r>
              <a:rPr kumimoji="1" lang="en-US" altLang="zh-CN" b="0" dirty="0">
                <a:latin typeface="微软雅黑" panose="020B0503020204020204" charset="-122"/>
                <a:ea typeface="微软雅黑" panose="020B0503020204020204" charset="-122"/>
              </a:rPr>
              <a:t>)</a:t>
            </a:r>
            <a:endParaRPr kumimoji="1" lang="zh-CN" altLang="en-US" b="0" dirty="0">
              <a:latin typeface="微软雅黑" panose="020B0503020204020204" charset="-122"/>
              <a:ea typeface="微软雅黑" panose="020B0503020204020204" charset="-122"/>
            </a:endParaRPr>
          </a:p>
        </p:txBody>
      </p:sp>
      <p:sp>
        <p:nvSpPr>
          <p:cNvPr id="23" name="内容占位符 2"/>
          <p:cNvSpPr txBox="1"/>
          <p:nvPr/>
        </p:nvSpPr>
        <p:spPr>
          <a:xfrm>
            <a:off x="5508104" y="4524981"/>
            <a:ext cx="1652219" cy="504056"/>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200"/>
              </a:spcBef>
              <a:buFontTx/>
              <a:buNone/>
              <a:defRPr sz="1800" b="1" i="0" kern="1200">
                <a:solidFill>
                  <a:schemeClr val="tx1">
                    <a:lumMod val="75000"/>
                    <a:lumOff val="25000"/>
                  </a:schemeClr>
                </a:solidFill>
                <a:latin typeface="+mn-lt"/>
                <a:ea typeface="+mn-ea"/>
                <a:cs typeface="PingFang SC Bold" panose="020B0400000000000000" pitchFamily="34" charset="-122"/>
              </a:defRPr>
            </a:lvl1pPr>
            <a:lvl2pPr marL="360045" indent="-28575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2pPr>
            <a:lvl3pPr marL="1143000" indent="-22860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3pPr>
            <a:lvl4pPr marL="1600200" indent="-22860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4pPr>
            <a:lvl5pPr marL="2057400" indent="-22860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kumimoji="1" lang="en-US" altLang="zh-CN" b="0" dirty="0">
                <a:latin typeface="微软雅黑" panose="020B0503020204020204" charset="-122"/>
                <a:ea typeface="微软雅黑" panose="020B0503020204020204" charset="-122"/>
              </a:rPr>
              <a:t>Validate(B</a:t>
            </a:r>
            <a:r>
              <a:rPr kumimoji="1" lang="en-US" altLang="zh-CN" b="0" baseline="-25000" dirty="0">
                <a:latin typeface="微软雅黑" panose="020B0503020204020204" charset="-122"/>
                <a:ea typeface="微软雅黑" panose="020B0503020204020204" charset="-122"/>
              </a:rPr>
              <a:t>T0</a:t>
            </a:r>
            <a:r>
              <a:rPr kumimoji="1" lang="en-US" altLang="zh-CN" b="0" dirty="0">
                <a:latin typeface="微软雅黑" panose="020B0503020204020204" charset="-122"/>
                <a:ea typeface="微软雅黑" panose="020B0503020204020204" charset="-122"/>
              </a:rPr>
              <a:t>)</a:t>
            </a:r>
            <a:endParaRPr kumimoji="1" lang="zh-CN" altLang="en-US" b="0"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3" grpId="0"/>
      <p:bldP spid="14" grpId="0"/>
      <p:bldP spid="19" grpId="0"/>
      <p:bldP spid="21" grpId="0"/>
      <p:bldP spid="22" grpId="0"/>
      <p:bldP spid="2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2200" dirty="0">
                <a:latin typeface="微软雅黑" panose="020B0503020204020204" charset="-122"/>
                <a:ea typeface="微软雅黑" panose="020B0503020204020204" charset="-122"/>
              </a:rPr>
              <a:t>Why phase 2 &amp; phase 3 must be in critical section? </a:t>
            </a:r>
            <a:endParaRPr kumimoji="1" lang="en-US" altLang="zh-CN" sz="2200" dirty="0">
              <a:latin typeface="微软雅黑" panose="020B0503020204020204" charset="-122"/>
              <a:ea typeface="微软雅黑" panose="020B0503020204020204" charset="-122"/>
            </a:endParaRPr>
          </a:p>
        </p:txBody>
      </p:sp>
      <p:sp>
        <p:nvSpPr>
          <p:cNvPr id="3" name="内容占位符 2"/>
          <p:cNvSpPr>
            <a:spLocks noGrp="1"/>
          </p:cNvSpPr>
          <p:nvPr>
            <p:ph idx="1"/>
          </p:nvPr>
        </p:nvSpPr>
        <p:spPr>
          <a:xfrm>
            <a:off x="3697560" y="1129308"/>
            <a:ext cx="802432" cy="504056"/>
          </a:xfrm>
        </p:spPr>
        <p:txBody>
          <a:bodyPr/>
          <a:lstStyle/>
          <a:p>
            <a:r>
              <a:rPr kumimoji="1" lang="en-US" altLang="zh-CN" dirty="0">
                <a:latin typeface="微软雅黑" panose="020B0503020204020204" charset="-122"/>
                <a:ea typeface="微软雅黑" panose="020B0503020204020204" charset="-122"/>
              </a:rPr>
              <a:t>T1</a:t>
            </a:r>
            <a:endParaRPr kumimoji="1" lang="en-US" altLang="zh-CN" dirty="0">
              <a:latin typeface="微软雅黑" panose="020B0503020204020204" charset="-122"/>
              <a:ea typeface="微软雅黑" panose="020B0503020204020204" charset="-122"/>
            </a:endParaRPr>
          </a:p>
        </p:txBody>
      </p:sp>
      <p:sp>
        <p:nvSpPr>
          <p:cNvPr id="4" name="灯片编号占位符 3"/>
          <p:cNvSpPr>
            <a:spLocks noGrp="1"/>
          </p:cNvSpPr>
          <p:nvPr>
            <p:ph type="sldNum" sz="quarter" idx="12"/>
          </p:nvPr>
        </p:nvSpPr>
        <p:spPr/>
        <p:txBody>
          <a:bodyPr/>
          <a:lstStyle/>
          <a:p>
            <a:fld id="{ADE361C3-C043-4A6E-BDCE-8DA1E7D90A3B}"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5" name="内容占位符 2"/>
          <p:cNvSpPr txBox="1"/>
          <p:nvPr/>
        </p:nvSpPr>
        <p:spPr>
          <a:xfrm>
            <a:off x="5868144" y="1129308"/>
            <a:ext cx="802432" cy="504056"/>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200"/>
              </a:spcBef>
              <a:buFontTx/>
              <a:buNone/>
              <a:defRPr sz="1800" b="1" i="0" kern="1200">
                <a:solidFill>
                  <a:schemeClr val="tx1">
                    <a:lumMod val="75000"/>
                    <a:lumOff val="25000"/>
                  </a:schemeClr>
                </a:solidFill>
                <a:latin typeface="+mn-lt"/>
                <a:ea typeface="+mn-ea"/>
                <a:cs typeface="PingFang SC Bold" panose="020B0400000000000000" pitchFamily="34" charset="-122"/>
              </a:defRPr>
            </a:lvl1pPr>
            <a:lvl2pPr marL="360045" indent="-28575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2pPr>
            <a:lvl3pPr marL="1143000" indent="-22860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3pPr>
            <a:lvl4pPr marL="1600200" indent="-22860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4pPr>
            <a:lvl5pPr marL="2057400" indent="-22860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kumimoji="1" lang="en-US" altLang="zh-CN" dirty="0">
                <a:latin typeface="微软雅黑" panose="020B0503020204020204" charset="-122"/>
                <a:ea typeface="微软雅黑" panose="020B0503020204020204" charset="-122"/>
              </a:rPr>
              <a:t>T2</a:t>
            </a:r>
            <a:endParaRPr kumimoji="1" lang="en-US" altLang="zh-CN" dirty="0">
              <a:latin typeface="微软雅黑" panose="020B0503020204020204" charset="-122"/>
              <a:ea typeface="微软雅黑" panose="020B0503020204020204" charset="-122"/>
            </a:endParaRPr>
          </a:p>
        </p:txBody>
      </p:sp>
      <p:cxnSp>
        <p:nvCxnSpPr>
          <p:cNvPr id="7" name="直线箭头连接符 6"/>
          <p:cNvCxnSpPr/>
          <p:nvPr/>
        </p:nvCxnSpPr>
        <p:spPr>
          <a:xfrm>
            <a:off x="1691680" y="1408530"/>
            <a:ext cx="0" cy="3888432"/>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8" name="内容占位符 2"/>
          <p:cNvSpPr txBox="1"/>
          <p:nvPr/>
        </p:nvSpPr>
        <p:spPr>
          <a:xfrm>
            <a:off x="1403648" y="1156502"/>
            <a:ext cx="802432" cy="504056"/>
          </a:xfrm>
          <a:prstGeom prst="rect">
            <a:avLst/>
          </a:prstGeom>
          <a:solidFill>
            <a:schemeClr val="bg1"/>
          </a:solidFill>
        </p:spPr>
        <p:txBody>
          <a:bodyPr vert="horz" lIns="91440" tIns="45720" rIns="91440" bIns="45720" rtlCol="0">
            <a:normAutofit/>
          </a:bodyPr>
          <a:lstStyle>
            <a:lvl1pPr marL="0" indent="0" algn="l" defTabSz="914400" rtl="0" eaLnBrk="1" latinLnBrk="0" hangingPunct="1">
              <a:lnSpc>
                <a:spcPct val="120000"/>
              </a:lnSpc>
              <a:spcBef>
                <a:spcPts val="1200"/>
              </a:spcBef>
              <a:buFontTx/>
              <a:buNone/>
              <a:defRPr sz="1800" b="1" i="0" kern="1200">
                <a:solidFill>
                  <a:schemeClr val="tx1">
                    <a:lumMod val="75000"/>
                    <a:lumOff val="25000"/>
                  </a:schemeClr>
                </a:solidFill>
                <a:latin typeface="+mn-lt"/>
                <a:ea typeface="+mn-ea"/>
                <a:cs typeface="PingFang SC Bold" panose="020B0400000000000000" pitchFamily="34" charset="-122"/>
              </a:defRPr>
            </a:lvl1pPr>
            <a:lvl2pPr marL="360045" indent="-28575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2pPr>
            <a:lvl3pPr marL="1143000" indent="-22860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3pPr>
            <a:lvl4pPr marL="1600200" indent="-22860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4pPr>
            <a:lvl5pPr marL="2057400" indent="-22860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kumimoji="1" lang="en-US" altLang="zh-CN" dirty="0">
                <a:latin typeface="微软雅黑" panose="020B0503020204020204" charset="-122"/>
                <a:ea typeface="微软雅黑" panose="020B0503020204020204" charset="-122"/>
              </a:rPr>
              <a:t>Time</a:t>
            </a:r>
            <a:endParaRPr kumimoji="1" lang="en-US" altLang="zh-CN" dirty="0">
              <a:latin typeface="微软雅黑" panose="020B0503020204020204" charset="-122"/>
              <a:ea typeface="微软雅黑" panose="020B0503020204020204" charset="-122"/>
            </a:endParaRPr>
          </a:p>
        </p:txBody>
      </p:sp>
      <p:sp>
        <p:nvSpPr>
          <p:cNvPr id="9" name="Rectangle 4"/>
          <p:cNvSpPr/>
          <p:nvPr/>
        </p:nvSpPr>
        <p:spPr>
          <a:xfrm>
            <a:off x="611560" y="1912586"/>
            <a:ext cx="1336574" cy="344128"/>
          </a:xfrm>
          <a:prstGeom prst="rect">
            <a:avLst/>
          </a:prstGeom>
          <a:solidFill>
            <a:srgbClr val="F5FED6"/>
          </a:solidFill>
          <a:effectLst>
            <a:outerShdw blurRad="63500" sx="102000" sy="102000" algn="ctr" rotWithShape="0">
              <a:prstClr val="black">
                <a:alpha val="40000"/>
              </a:prstClr>
            </a:outerShdw>
          </a:effectLst>
        </p:spPr>
        <p:txBody>
          <a:bodyPr wrap="square" lIns="72000" tIns="0" rIns="72000" bIns="36000">
            <a:spAutoFit/>
          </a:bodyPr>
          <a:lstStyle/>
          <a:p>
            <a:pPr marL="441325" lvl="0" indent="-384175" algn="ctr" fontAlgn="auto">
              <a:spcBef>
                <a:spcPct val="20000"/>
              </a:spcBef>
              <a:spcAft>
                <a:spcPts val="0"/>
              </a:spcAft>
              <a:buClr>
                <a:srgbClr val="FF0066"/>
              </a:buClr>
            </a:pPr>
            <a:r>
              <a:rPr lang="en-US" altLang="zh-CN" sz="2000" dirty="0">
                <a:solidFill>
                  <a:prstClr val="black"/>
                </a:solidFill>
                <a:latin typeface="微软雅黑" panose="020B0503020204020204" charset="-122"/>
                <a:ea typeface="微软雅黑" panose="020B0503020204020204" charset="-122"/>
                <a:cs typeface="Verdana" panose="020B0604030504040204" pitchFamily="34" charset="0"/>
              </a:rPr>
              <a:t>Phase #1</a:t>
            </a:r>
            <a:endParaRPr lang="en-US" altLang="zh-CN" sz="2000" dirty="0">
              <a:solidFill>
                <a:prstClr val="black"/>
              </a:solidFill>
              <a:latin typeface="微软雅黑" panose="020B0503020204020204" charset="-122"/>
              <a:ea typeface="微软雅黑" panose="020B0503020204020204" charset="-122"/>
              <a:cs typeface="Verdana" panose="020B0604030504040204" pitchFamily="34" charset="0"/>
            </a:endParaRPr>
          </a:p>
        </p:txBody>
      </p:sp>
      <p:sp>
        <p:nvSpPr>
          <p:cNvPr id="10" name="内容占位符 2"/>
          <p:cNvSpPr txBox="1"/>
          <p:nvPr/>
        </p:nvSpPr>
        <p:spPr>
          <a:xfrm>
            <a:off x="3327212" y="1706711"/>
            <a:ext cx="1336571" cy="504056"/>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200"/>
              </a:spcBef>
              <a:buFontTx/>
              <a:buNone/>
              <a:defRPr sz="1800" b="1" i="0" kern="1200">
                <a:solidFill>
                  <a:schemeClr val="tx1">
                    <a:lumMod val="75000"/>
                    <a:lumOff val="25000"/>
                  </a:schemeClr>
                </a:solidFill>
                <a:latin typeface="+mn-lt"/>
                <a:ea typeface="+mn-ea"/>
                <a:cs typeface="PingFang SC Bold" panose="020B0400000000000000" pitchFamily="34" charset="-122"/>
              </a:defRPr>
            </a:lvl1pPr>
            <a:lvl2pPr marL="360045" indent="-28575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2pPr>
            <a:lvl3pPr marL="1143000" indent="-22860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3pPr>
            <a:lvl4pPr marL="1600200" indent="-22860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4pPr>
            <a:lvl5pPr marL="2057400" indent="-22860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kumimoji="1" lang="en-US" altLang="zh-CN" b="0" dirty="0">
                <a:solidFill>
                  <a:schemeClr val="accent6"/>
                </a:solidFill>
                <a:latin typeface="微软雅黑" panose="020B0503020204020204" charset="-122"/>
                <a:ea typeface="微软雅黑" panose="020B0503020204020204" charset="-122"/>
              </a:rPr>
              <a:t>Read(A</a:t>
            </a:r>
            <a:r>
              <a:rPr kumimoji="1" lang="en-US" altLang="zh-CN" b="0" baseline="-25000" dirty="0">
                <a:solidFill>
                  <a:schemeClr val="accent6"/>
                </a:solidFill>
                <a:latin typeface="微软雅黑" panose="020B0503020204020204" charset="-122"/>
                <a:ea typeface="微软雅黑" panose="020B0503020204020204" charset="-122"/>
              </a:rPr>
              <a:t>T0</a:t>
            </a:r>
            <a:r>
              <a:rPr kumimoji="1" lang="en-US" altLang="zh-CN" b="0" dirty="0">
                <a:solidFill>
                  <a:schemeClr val="accent6"/>
                </a:solidFill>
                <a:latin typeface="微软雅黑" panose="020B0503020204020204" charset="-122"/>
                <a:ea typeface="微软雅黑" panose="020B0503020204020204" charset="-122"/>
              </a:rPr>
              <a:t>)</a:t>
            </a:r>
            <a:endParaRPr kumimoji="1" lang="zh-CN" altLang="en-US" b="0" dirty="0">
              <a:solidFill>
                <a:schemeClr val="accent6"/>
              </a:solidFill>
              <a:latin typeface="微软雅黑" panose="020B0503020204020204" charset="-122"/>
              <a:ea typeface="微软雅黑" panose="020B0503020204020204" charset="-122"/>
            </a:endParaRPr>
          </a:p>
        </p:txBody>
      </p:sp>
      <p:sp>
        <p:nvSpPr>
          <p:cNvPr id="12" name="内容占位符 2"/>
          <p:cNvSpPr txBox="1"/>
          <p:nvPr/>
        </p:nvSpPr>
        <p:spPr>
          <a:xfrm>
            <a:off x="5508104" y="2383301"/>
            <a:ext cx="1336571" cy="504056"/>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200"/>
              </a:spcBef>
              <a:buFontTx/>
              <a:buNone/>
              <a:defRPr sz="1800" b="1" i="0" kern="1200">
                <a:solidFill>
                  <a:schemeClr val="tx1">
                    <a:lumMod val="75000"/>
                    <a:lumOff val="25000"/>
                  </a:schemeClr>
                </a:solidFill>
                <a:latin typeface="+mn-lt"/>
                <a:ea typeface="+mn-ea"/>
                <a:cs typeface="PingFang SC Bold" panose="020B0400000000000000" pitchFamily="34" charset="-122"/>
              </a:defRPr>
            </a:lvl1pPr>
            <a:lvl2pPr marL="360045" indent="-28575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2pPr>
            <a:lvl3pPr marL="1143000" indent="-22860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3pPr>
            <a:lvl4pPr marL="1600200" indent="-22860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4pPr>
            <a:lvl5pPr marL="2057400" indent="-22860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kumimoji="1" lang="en-US" altLang="zh-CN" b="0" dirty="0">
                <a:solidFill>
                  <a:schemeClr val="accent6"/>
                </a:solidFill>
                <a:latin typeface="微软雅黑" panose="020B0503020204020204" charset="-122"/>
                <a:ea typeface="微软雅黑" panose="020B0503020204020204" charset="-122"/>
              </a:rPr>
              <a:t>Read(A</a:t>
            </a:r>
            <a:r>
              <a:rPr kumimoji="1" lang="en-US" altLang="zh-CN" b="0" baseline="-25000" dirty="0">
                <a:solidFill>
                  <a:schemeClr val="accent6"/>
                </a:solidFill>
                <a:latin typeface="微软雅黑" panose="020B0503020204020204" charset="-122"/>
                <a:ea typeface="微软雅黑" panose="020B0503020204020204" charset="-122"/>
              </a:rPr>
              <a:t>T0</a:t>
            </a:r>
            <a:r>
              <a:rPr kumimoji="1" lang="en-US" altLang="zh-CN" b="0" dirty="0">
                <a:solidFill>
                  <a:schemeClr val="accent6"/>
                </a:solidFill>
                <a:latin typeface="微软雅黑" panose="020B0503020204020204" charset="-122"/>
                <a:ea typeface="微软雅黑" panose="020B0503020204020204" charset="-122"/>
              </a:rPr>
              <a:t>)</a:t>
            </a:r>
            <a:endParaRPr kumimoji="1" lang="zh-CN" altLang="en-US" b="0" dirty="0">
              <a:solidFill>
                <a:schemeClr val="accent6"/>
              </a:solidFill>
              <a:latin typeface="微软雅黑" panose="020B0503020204020204" charset="-122"/>
              <a:ea typeface="微软雅黑" panose="020B0503020204020204" charset="-122"/>
            </a:endParaRPr>
          </a:p>
        </p:txBody>
      </p:sp>
      <p:sp>
        <p:nvSpPr>
          <p:cNvPr id="13" name="内容占位符 2"/>
          <p:cNvSpPr txBox="1"/>
          <p:nvPr/>
        </p:nvSpPr>
        <p:spPr>
          <a:xfrm>
            <a:off x="3302595" y="2084650"/>
            <a:ext cx="1336571" cy="504056"/>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200"/>
              </a:spcBef>
              <a:buFontTx/>
              <a:buNone/>
              <a:defRPr sz="1800" b="1" i="0" kern="1200">
                <a:solidFill>
                  <a:schemeClr val="tx1">
                    <a:lumMod val="75000"/>
                    <a:lumOff val="25000"/>
                  </a:schemeClr>
                </a:solidFill>
                <a:latin typeface="+mn-lt"/>
                <a:ea typeface="+mn-ea"/>
                <a:cs typeface="PingFang SC Bold" panose="020B0400000000000000" pitchFamily="34" charset="-122"/>
              </a:defRPr>
            </a:lvl1pPr>
            <a:lvl2pPr marL="360045" indent="-28575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2pPr>
            <a:lvl3pPr marL="1143000" indent="-22860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3pPr>
            <a:lvl4pPr marL="1600200" indent="-22860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4pPr>
            <a:lvl5pPr marL="2057400" indent="-22860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kumimoji="1" lang="en-US" altLang="zh-CN" b="0" dirty="0">
                <a:solidFill>
                  <a:schemeClr val="accent6"/>
                </a:solidFill>
                <a:latin typeface="微软雅黑" panose="020B0503020204020204" charset="-122"/>
                <a:ea typeface="微软雅黑" panose="020B0503020204020204" charset="-122"/>
              </a:rPr>
              <a:t>Read(B</a:t>
            </a:r>
            <a:r>
              <a:rPr kumimoji="1" lang="en-US" altLang="zh-CN" b="0" baseline="-25000" dirty="0">
                <a:solidFill>
                  <a:schemeClr val="accent6"/>
                </a:solidFill>
                <a:latin typeface="微软雅黑" panose="020B0503020204020204" charset="-122"/>
                <a:ea typeface="微软雅黑" panose="020B0503020204020204" charset="-122"/>
              </a:rPr>
              <a:t>T0</a:t>
            </a:r>
            <a:r>
              <a:rPr kumimoji="1" lang="en-US" altLang="zh-CN" b="0" dirty="0">
                <a:solidFill>
                  <a:schemeClr val="accent6"/>
                </a:solidFill>
                <a:latin typeface="微软雅黑" panose="020B0503020204020204" charset="-122"/>
                <a:ea typeface="微软雅黑" panose="020B0503020204020204" charset="-122"/>
              </a:rPr>
              <a:t>)</a:t>
            </a:r>
            <a:endParaRPr kumimoji="1" lang="zh-CN" altLang="en-US" b="0" dirty="0">
              <a:solidFill>
                <a:schemeClr val="accent6"/>
              </a:solidFill>
              <a:latin typeface="微软雅黑" panose="020B0503020204020204" charset="-122"/>
              <a:ea typeface="微软雅黑" panose="020B0503020204020204" charset="-122"/>
            </a:endParaRPr>
          </a:p>
        </p:txBody>
      </p:sp>
      <p:sp>
        <p:nvSpPr>
          <p:cNvPr id="14" name="内容占位符 2"/>
          <p:cNvSpPr txBox="1"/>
          <p:nvPr/>
        </p:nvSpPr>
        <p:spPr>
          <a:xfrm>
            <a:off x="5508104" y="2731033"/>
            <a:ext cx="1336571" cy="504056"/>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200"/>
              </a:spcBef>
              <a:buFontTx/>
              <a:buNone/>
              <a:defRPr sz="1800" b="1" i="0" kern="1200">
                <a:solidFill>
                  <a:schemeClr val="tx1">
                    <a:lumMod val="75000"/>
                    <a:lumOff val="25000"/>
                  </a:schemeClr>
                </a:solidFill>
                <a:latin typeface="+mn-lt"/>
                <a:ea typeface="+mn-ea"/>
                <a:cs typeface="PingFang SC Bold" panose="020B0400000000000000" pitchFamily="34" charset="-122"/>
              </a:defRPr>
            </a:lvl1pPr>
            <a:lvl2pPr marL="360045" indent="-28575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2pPr>
            <a:lvl3pPr marL="1143000" indent="-22860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3pPr>
            <a:lvl4pPr marL="1600200" indent="-22860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4pPr>
            <a:lvl5pPr marL="2057400" indent="-22860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kumimoji="1" lang="en-US" altLang="zh-CN" b="0" dirty="0">
                <a:solidFill>
                  <a:schemeClr val="accent6"/>
                </a:solidFill>
                <a:latin typeface="微软雅黑" panose="020B0503020204020204" charset="-122"/>
                <a:ea typeface="微软雅黑" panose="020B0503020204020204" charset="-122"/>
              </a:rPr>
              <a:t>Read(B</a:t>
            </a:r>
            <a:r>
              <a:rPr kumimoji="1" lang="en-US" altLang="zh-CN" b="0" baseline="-25000" dirty="0">
                <a:solidFill>
                  <a:schemeClr val="accent6"/>
                </a:solidFill>
                <a:latin typeface="微软雅黑" panose="020B0503020204020204" charset="-122"/>
                <a:ea typeface="微软雅黑" panose="020B0503020204020204" charset="-122"/>
              </a:rPr>
              <a:t>T0</a:t>
            </a:r>
            <a:r>
              <a:rPr kumimoji="1" lang="en-US" altLang="zh-CN" b="0" dirty="0">
                <a:solidFill>
                  <a:schemeClr val="accent6"/>
                </a:solidFill>
                <a:latin typeface="微软雅黑" panose="020B0503020204020204" charset="-122"/>
                <a:ea typeface="微软雅黑" panose="020B0503020204020204" charset="-122"/>
              </a:rPr>
              <a:t>)</a:t>
            </a:r>
            <a:endParaRPr kumimoji="1" lang="zh-CN" altLang="en-US" b="0" dirty="0">
              <a:solidFill>
                <a:schemeClr val="accent6"/>
              </a:solidFill>
              <a:latin typeface="微软雅黑" panose="020B0503020204020204" charset="-122"/>
              <a:ea typeface="微软雅黑" panose="020B0503020204020204" charset="-122"/>
            </a:endParaRPr>
          </a:p>
        </p:txBody>
      </p:sp>
      <p:sp>
        <p:nvSpPr>
          <p:cNvPr id="15" name="矩形 14"/>
          <p:cNvSpPr/>
          <p:nvPr/>
        </p:nvSpPr>
        <p:spPr>
          <a:xfrm>
            <a:off x="7740352" y="466966"/>
            <a:ext cx="1242667" cy="1053981"/>
          </a:xfrm>
          <a:prstGeom prst="rect">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charset="-122"/>
              <a:ea typeface="微软雅黑" panose="020B0503020204020204" charset="-122"/>
            </a:endParaRPr>
          </a:p>
        </p:txBody>
      </p:sp>
      <p:sp>
        <p:nvSpPr>
          <p:cNvPr id="16" name="矩形 15"/>
          <p:cNvSpPr/>
          <p:nvPr/>
        </p:nvSpPr>
        <p:spPr>
          <a:xfrm>
            <a:off x="7745840" y="508978"/>
            <a:ext cx="1197764" cy="923330"/>
          </a:xfrm>
          <a:prstGeom prst="rect">
            <a:avLst/>
          </a:prstGeom>
        </p:spPr>
        <p:txBody>
          <a:bodyPr wrap="none">
            <a:spAutoFit/>
          </a:bodyPr>
          <a:lstStyle/>
          <a:p>
            <a:r>
              <a:rPr kumimoji="1" lang="en-US" altLang="zh-CN" dirty="0">
                <a:latin typeface="微软雅黑" panose="020B0503020204020204" charset="-122"/>
                <a:ea typeface="微软雅黑" panose="020B0503020204020204" charset="-122"/>
                <a:cs typeface="Consolas" panose="020B0609020204030204" pitchFamily="49" charset="0"/>
              </a:rPr>
              <a:t>Both TX:</a:t>
            </a:r>
            <a:endParaRPr kumimoji="1" lang="en-US" altLang="zh-CN" dirty="0">
              <a:latin typeface="微软雅黑" panose="020B0503020204020204" charset="-122"/>
              <a:ea typeface="微软雅黑" panose="020B0503020204020204" charset="-122"/>
              <a:cs typeface="Consolas" panose="020B0609020204030204" pitchFamily="49" charset="0"/>
            </a:endParaRPr>
          </a:p>
          <a:p>
            <a:r>
              <a:rPr kumimoji="1" lang="en-US" altLang="zh-CN" dirty="0">
                <a:latin typeface="微软雅黑" panose="020B0503020204020204" charset="-122"/>
                <a:ea typeface="微软雅黑" panose="020B0503020204020204" charset="-122"/>
                <a:cs typeface="Consolas" panose="020B0609020204030204" pitchFamily="49" charset="0"/>
              </a:rPr>
              <a:t>A += 1</a:t>
            </a:r>
            <a:endParaRPr kumimoji="1" lang="en-US" altLang="zh-CN" dirty="0">
              <a:latin typeface="微软雅黑" panose="020B0503020204020204" charset="-122"/>
              <a:ea typeface="微软雅黑" panose="020B0503020204020204" charset="-122"/>
              <a:cs typeface="Consolas" panose="020B0609020204030204" pitchFamily="49" charset="0"/>
            </a:endParaRPr>
          </a:p>
          <a:p>
            <a:r>
              <a:rPr kumimoji="1" lang="en-US" altLang="zh-CN" dirty="0">
                <a:latin typeface="微软雅黑" panose="020B0503020204020204" charset="-122"/>
                <a:ea typeface="微软雅黑" panose="020B0503020204020204" charset="-122"/>
                <a:cs typeface="Consolas" panose="020B0609020204030204" pitchFamily="49" charset="0"/>
              </a:rPr>
              <a:t>B += 1</a:t>
            </a:r>
            <a:endParaRPr lang="zh-CN" altLang="en-US" dirty="0">
              <a:latin typeface="微软雅黑" panose="020B0503020204020204" charset="-122"/>
              <a:ea typeface="微软雅黑" panose="020B0503020204020204" charset="-122"/>
            </a:endParaRPr>
          </a:p>
        </p:txBody>
      </p:sp>
      <p:sp>
        <p:nvSpPr>
          <p:cNvPr id="17" name="Rectangle 4"/>
          <p:cNvSpPr/>
          <p:nvPr/>
        </p:nvSpPr>
        <p:spPr>
          <a:xfrm>
            <a:off x="605301" y="3352746"/>
            <a:ext cx="1336574" cy="344128"/>
          </a:xfrm>
          <a:prstGeom prst="rect">
            <a:avLst/>
          </a:prstGeom>
          <a:solidFill>
            <a:srgbClr val="F5FED6"/>
          </a:solidFill>
          <a:effectLst>
            <a:outerShdw blurRad="63500" sx="102000" sy="102000" algn="ctr" rotWithShape="0">
              <a:prstClr val="black">
                <a:alpha val="40000"/>
              </a:prstClr>
            </a:outerShdw>
          </a:effectLst>
        </p:spPr>
        <p:txBody>
          <a:bodyPr wrap="square" lIns="72000" tIns="0" rIns="72000" bIns="36000">
            <a:spAutoFit/>
          </a:bodyPr>
          <a:lstStyle/>
          <a:p>
            <a:pPr marL="441325" lvl="0" indent="-384175" algn="ctr" fontAlgn="auto">
              <a:spcBef>
                <a:spcPct val="20000"/>
              </a:spcBef>
              <a:spcAft>
                <a:spcPts val="0"/>
              </a:spcAft>
              <a:buClr>
                <a:srgbClr val="FF0066"/>
              </a:buClr>
            </a:pPr>
            <a:r>
              <a:rPr lang="en-US" altLang="zh-CN" sz="2000" dirty="0">
                <a:solidFill>
                  <a:prstClr val="black"/>
                </a:solidFill>
                <a:latin typeface="微软雅黑" panose="020B0503020204020204" charset="-122"/>
                <a:ea typeface="微软雅黑" panose="020B0503020204020204" charset="-122"/>
                <a:cs typeface="Verdana" panose="020B0604030504040204" pitchFamily="34" charset="0"/>
              </a:rPr>
              <a:t>Phase #2</a:t>
            </a:r>
            <a:endParaRPr lang="en-US" altLang="zh-CN" sz="2000" dirty="0">
              <a:solidFill>
                <a:prstClr val="black"/>
              </a:solidFill>
              <a:latin typeface="微软雅黑" panose="020B0503020204020204" charset="-122"/>
              <a:ea typeface="微软雅黑" panose="020B0503020204020204" charset="-122"/>
              <a:cs typeface="Verdana" panose="020B0604030504040204" pitchFamily="34" charset="0"/>
            </a:endParaRPr>
          </a:p>
        </p:txBody>
      </p:sp>
      <p:sp>
        <p:nvSpPr>
          <p:cNvPr id="19" name="内容占位符 2"/>
          <p:cNvSpPr txBox="1"/>
          <p:nvPr/>
        </p:nvSpPr>
        <p:spPr>
          <a:xfrm>
            <a:off x="3351829" y="3356283"/>
            <a:ext cx="1652219" cy="504056"/>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200"/>
              </a:spcBef>
              <a:buFontTx/>
              <a:buNone/>
              <a:defRPr sz="1800" b="1" i="0" kern="1200">
                <a:solidFill>
                  <a:schemeClr val="tx1">
                    <a:lumMod val="75000"/>
                    <a:lumOff val="25000"/>
                  </a:schemeClr>
                </a:solidFill>
                <a:latin typeface="+mn-lt"/>
                <a:ea typeface="+mn-ea"/>
                <a:cs typeface="PingFang SC Bold" panose="020B0400000000000000" pitchFamily="34" charset="-122"/>
              </a:defRPr>
            </a:lvl1pPr>
            <a:lvl2pPr marL="360045" indent="-28575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2pPr>
            <a:lvl3pPr marL="1143000" indent="-22860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3pPr>
            <a:lvl4pPr marL="1600200" indent="-22860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4pPr>
            <a:lvl5pPr marL="2057400" indent="-22860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kumimoji="1" lang="en-US" altLang="zh-CN" b="0" dirty="0">
                <a:solidFill>
                  <a:schemeClr val="accent6"/>
                </a:solidFill>
                <a:latin typeface="微软雅黑" panose="020B0503020204020204" charset="-122"/>
                <a:ea typeface="微软雅黑" panose="020B0503020204020204" charset="-122"/>
              </a:rPr>
              <a:t>Validate(A</a:t>
            </a:r>
            <a:r>
              <a:rPr kumimoji="1" lang="en-US" altLang="zh-CN" b="0" baseline="-25000" dirty="0">
                <a:solidFill>
                  <a:schemeClr val="accent6"/>
                </a:solidFill>
                <a:latin typeface="微软雅黑" panose="020B0503020204020204" charset="-122"/>
                <a:ea typeface="微软雅黑" panose="020B0503020204020204" charset="-122"/>
              </a:rPr>
              <a:t>T0</a:t>
            </a:r>
            <a:r>
              <a:rPr kumimoji="1" lang="en-US" altLang="zh-CN" b="0" dirty="0">
                <a:solidFill>
                  <a:schemeClr val="accent6"/>
                </a:solidFill>
                <a:latin typeface="微软雅黑" panose="020B0503020204020204" charset="-122"/>
                <a:ea typeface="微软雅黑" panose="020B0503020204020204" charset="-122"/>
              </a:rPr>
              <a:t>)</a:t>
            </a:r>
            <a:endParaRPr kumimoji="1" lang="zh-CN" altLang="en-US" b="0" dirty="0">
              <a:solidFill>
                <a:schemeClr val="accent6"/>
              </a:solidFill>
              <a:latin typeface="微软雅黑" panose="020B0503020204020204" charset="-122"/>
              <a:ea typeface="微软雅黑" panose="020B0503020204020204" charset="-122"/>
            </a:endParaRPr>
          </a:p>
        </p:txBody>
      </p:sp>
      <p:sp>
        <p:nvSpPr>
          <p:cNvPr id="21" name="内容占位符 2"/>
          <p:cNvSpPr txBox="1"/>
          <p:nvPr/>
        </p:nvSpPr>
        <p:spPr>
          <a:xfrm>
            <a:off x="3356804" y="3750694"/>
            <a:ext cx="1652219" cy="504056"/>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200"/>
              </a:spcBef>
              <a:buFontTx/>
              <a:buNone/>
              <a:defRPr sz="1800" b="1" i="0" kern="1200">
                <a:solidFill>
                  <a:schemeClr val="tx1">
                    <a:lumMod val="75000"/>
                    <a:lumOff val="25000"/>
                  </a:schemeClr>
                </a:solidFill>
                <a:latin typeface="+mn-lt"/>
                <a:ea typeface="+mn-ea"/>
                <a:cs typeface="PingFang SC Bold" panose="020B0400000000000000" pitchFamily="34" charset="-122"/>
              </a:defRPr>
            </a:lvl1pPr>
            <a:lvl2pPr marL="360045" indent="-28575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2pPr>
            <a:lvl3pPr marL="1143000" indent="-22860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3pPr>
            <a:lvl4pPr marL="1600200" indent="-22860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4pPr>
            <a:lvl5pPr marL="2057400" indent="-22860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kumimoji="1" lang="en-US" altLang="zh-CN" b="0" dirty="0">
                <a:solidFill>
                  <a:schemeClr val="accent6"/>
                </a:solidFill>
                <a:latin typeface="微软雅黑" panose="020B0503020204020204" charset="-122"/>
                <a:ea typeface="微软雅黑" panose="020B0503020204020204" charset="-122"/>
              </a:rPr>
              <a:t>Validate(B</a:t>
            </a:r>
            <a:r>
              <a:rPr kumimoji="1" lang="en-US" altLang="zh-CN" b="0" baseline="-25000" dirty="0">
                <a:solidFill>
                  <a:schemeClr val="accent6"/>
                </a:solidFill>
                <a:latin typeface="微软雅黑" panose="020B0503020204020204" charset="-122"/>
                <a:ea typeface="微软雅黑" panose="020B0503020204020204" charset="-122"/>
              </a:rPr>
              <a:t>T0</a:t>
            </a:r>
            <a:r>
              <a:rPr kumimoji="1" lang="en-US" altLang="zh-CN" b="0" dirty="0">
                <a:solidFill>
                  <a:schemeClr val="accent6"/>
                </a:solidFill>
                <a:latin typeface="微软雅黑" panose="020B0503020204020204" charset="-122"/>
                <a:ea typeface="微软雅黑" panose="020B0503020204020204" charset="-122"/>
              </a:rPr>
              <a:t>)</a:t>
            </a:r>
            <a:endParaRPr kumimoji="1" lang="zh-CN" altLang="en-US" b="0" dirty="0">
              <a:solidFill>
                <a:schemeClr val="accent6"/>
              </a:solidFill>
              <a:latin typeface="微软雅黑" panose="020B0503020204020204" charset="-122"/>
              <a:ea typeface="微软雅黑" panose="020B0503020204020204" charset="-122"/>
            </a:endParaRPr>
          </a:p>
        </p:txBody>
      </p:sp>
      <p:sp>
        <p:nvSpPr>
          <p:cNvPr id="22" name="内容占位符 2"/>
          <p:cNvSpPr txBox="1"/>
          <p:nvPr/>
        </p:nvSpPr>
        <p:spPr>
          <a:xfrm>
            <a:off x="5503129" y="4130570"/>
            <a:ext cx="1652219" cy="504056"/>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200"/>
              </a:spcBef>
              <a:buFontTx/>
              <a:buNone/>
              <a:defRPr sz="1800" b="1" i="0" kern="1200">
                <a:solidFill>
                  <a:schemeClr val="tx1">
                    <a:lumMod val="75000"/>
                    <a:lumOff val="25000"/>
                  </a:schemeClr>
                </a:solidFill>
                <a:latin typeface="+mn-lt"/>
                <a:ea typeface="+mn-ea"/>
                <a:cs typeface="PingFang SC Bold" panose="020B0400000000000000" pitchFamily="34" charset="-122"/>
              </a:defRPr>
            </a:lvl1pPr>
            <a:lvl2pPr marL="360045" indent="-28575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2pPr>
            <a:lvl3pPr marL="1143000" indent="-22860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3pPr>
            <a:lvl4pPr marL="1600200" indent="-22860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4pPr>
            <a:lvl5pPr marL="2057400" indent="-22860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kumimoji="1" lang="en-US" altLang="zh-CN" b="0" dirty="0">
                <a:solidFill>
                  <a:schemeClr val="accent6"/>
                </a:solidFill>
                <a:latin typeface="微软雅黑" panose="020B0503020204020204" charset="-122"/>
                <a:ea typeface="微软雅黑" panose="020B0503020204020204" charset="-122"/>
              </a:rPr>
              <a:t>Validate(A</a:t>
            </a:r>
            <a:r>
              <a:rPr kumimoji="1" lang="en-US" altLang="zh-CN" b="0" baseline="-25000" dirty="0">
                <a:solidFill>
                  <a:schemeClr val="accent6"/>
                </a:solidFill>
                <a:latin typeface="微软雅黑" panose="020B0503020204020204" charset="-122"/>
                <a:ea typeface="微软雅黑" panose="020B0503020204020204" charset="-122"/>
              </a:rPr>
              <a:t>T0</a:t>
            </a:r>
            <a:r>
              <a:rPr kumimoji="1" lang="en-US" altLang="zh-CN" b="0" dirty="0">
                <a:solidFill>
                  <a:schemeClr val="accent6"/>
                </a:solidFill>
                <a:latin typeface="微软雅黑" panose="020B0503020204020204" charset="-122"/>
                <a:ea typeface="微软雅黑" panose="020B0503020204020204" charset="-122"/>
              </a:rPr>
              <a:t>)</a:t>
            </a:r>
            <a:endParaRPr kumimoji="1" lang="zh-CN" altLang="en-US" b="0" dirty="0">
              <a:solidFill>
                <a:schemeClr val="accent6"/>
              </a:solidFill>
              <a:latin typeface="微软雅黑" panose="020B0503020204020204" charset="-122"/>
              <a:ea typeface="微软雅黑" panose="020B0503020204020204" charset="-122"/>
            </a:endParaRPr>
          </a:p>
        </p:txBody>
      </p:sp>
      <p:sp>
        <p:nvSpPr>
          <p:cNvPr id="23" name="内容占位符 2"/>
          <p:cNvSpPr txBox="1"/>
          <p:nvPr/>
        </p:nvSpPr>
        <p:spPr>
          <a:xfrm>
            <a:off x="5508104" y="4524981"/>
            <a:ext cx="1652219" cy="504056"/>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200"/>
              </a:spcBef>
              <a:buFontTx/>
              <a:buNone/>
              <a:defRPr sz="1800" b="1" i="0" kern="1200">
                <a:solidFill>
                  <a:schemeClr val="tx1">
                    <a:lumMod val="75000"/>
                    <a:lumOff val="25000"/>
                  </a:schemeClr>
                </a:solidFill>
                <a:latin typeface="+mn-lt"/>
                <a:ea typeface="+mn-ea"/>
                <a:cs typeface="PingFang SC Bold" panose="020B0400000000000000" pitchFamily="34" charset="-122"/>
              </a:defRPr>
            </a:lvl1pPr>
            <a:lvl2pPr marL="360045" indent="-28575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2pPr>
            <a:lvl3pPr marL="1143000" indent="-22860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3pPr>
            <a:lvl4pPr marL="1600200" indent="-22860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4pPr>
            <a:lvl5pPr marL="2057400" indent="-22860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kumimoji="1" lang="en-US" altLang="zh-CN" b="0" dirty="0">
                <a:solidFill>
                  <a:schemeClr val="accent6"/>
                </a:solidFill>
                <a:latin typeface="微软雅黑" panose="020B0503020204020204" charset="-122"/>
                <a:ea typeface="微软雅黑" panose="020B0503020204020204" charset="-122"/>
              </a:rPr>
              <a:t>Validate(B</a:t>
            </a:r>
            <a:r>
              <a:rPr kumimoji="1" lang="en-US" altLang="zh-CN" b="0" baseline="-25000" dirty="0">
                <a:solidFill>
                  <a:schemeClr val="accent6"/>
                </a:solidFill>
                <a:latin typeface="微软雅黑" panose="020B0503020204020204" charset="-122"/>
                <a:ea typeface="微软雅黑" panose="020B0503020204020204" charset="-122"/>
              </a:rPr>
              <a:t>T0</a:t>
            </a:r>
            <a:r>
              <a:rPr kumimoji="1" lang="en-US" altLang="zh-CN" b="0" dirty="0">
                <a:solidFill>
                  <a:schemeClr val="accent6"/>
                </a:solidFill>
                <a:latin typeface="微软雅黑" panose="020B0503020204020204" charset="-122"/>
                <a:ea typeface="微软雅黑" panose="020B0503020204020204" charset="-122"/>
              </a:rPr>
              <a:t>)</a:t>
            </a:r>
            <a:endParaRPr kumimoji="1" lang="zh-CN" altLang="en-US" b="0" dirty="0">
              <a:solidFill>
                <a:schemeClr val="accent6"/>
              </a:solidFill>
              <a:latin typeface="微软雅黑" panose="020B0503020204020204" charset="-122"/>
              <a:ea typeface="微软雅黑" panose="020B0503020204020204" charset="-122"/>
            </a:endParaRPr>
          </a:p>
        </p:txBody>
      </p:sp>
      <p:sp>
        <p:nvSpPr>
          <p:cNvPr id="24" name="Rectangle 4"/>
          <p:cNvSpPr/>
          <p:nvPr/>
        </p:nvSpPr>
        <p:spPr>
          <a:xfrm>
            <a:off x="500503" y="4777009"/>
            <a:ext cx="1336574" cy="344128"/>
          </a:xfrm>
          <a:prstGeom prst="rect">
            <a:avLst/>
          </a:prstGeom>
          <a:solidFill>
            <a:srgbClr val="F5FED6"/>
          </a:solidFill>
          <a:effectLst>
            <a:outerShdw blurRad="63500" sx="102000" sy="102000" algn="ctr" rotWithShape="0">
              <a:prstClr val="black">
                <a:alpha val="40000"/>
              </a:prstClr>
            </a:outerShdw>
          </a:effectLst>
        </p:spPr>
        <p:txBody>
          <a:bodyPr wrap="square" lIns="72000" tIns="0" rIns="72000" bIns="36000">
            <a:spAutoFit/>
          </a:bodyPr>
          <a:lstStyle/>
          <a:p>
            <a:pPr marL="441325" lvl="0" indent="-384175" algn="ctr" fontAlgn="auto">
              <a:spcBef>
                <a:spcPct val="20000"/>
              </a:spcBef>
              <a:spcAft>
                <a:spcPts val="0"/>
              </a:spcAft>
              <a:buClr>
                <a:srgbClr val="FF0066"/>
              </a:buClr>
            </a:pPr>
            <a:r>
              <a:rPr lang="en-US" altLang="zh-CN" sz="2000" dirty="0">
                <a:solidFill>
                  <a:prstClr val="black"/>
                </a:solidFill>
                <a:latin typeface="微软雅黑" panose="020B0503020204020204" charset="-122"/>
                <a:ea typeface="微软雅黑" panose="020B0503020204020204" charset="-122"/>
                <a:cs typeface="Verdana" panose="020B0604030504040204" pitchFamily="34" charset="0"/>
              </a:rPr>
              <a:t>Phase #3</a:t>
            </a:r>
            <a:endParaRPr lang="en-US" altLang="zh-CN" sz="2000" dirty="0">
              <a:solidFill>
                <a:prstClr val="black"/>
              </a:solidFill>
              <a:latin typeface="微软雅黑" panose="020B0503020204020204" charset="-122"/>
              <a:ea typeface="微软雅黑" panose="020B0503020204020204" charset="-122"/>
              <a:cs typeface="Verdana" panose="020B0604030504040204" pitchFamily="34" charset="0"/>
            </a:endParaRPr>
          </a:p>
        </p:txBody>
      </p:sp>
      <p:sp>
        <p:nvSpPr>
          <p:cNvPr id="25" name="圆角矩形标注 24"/>
          <p:cNvSpPr/>
          <p:nvPr/>
        </p:nvSpPr>
        <p:spPr>
          <a:xfrm>
            <a:off x="1543542" y="3653513"/>
            <a:ext cx="2154018" cy="711040"/>
          </a:xfrm>
          <a:prstGeom prst="wedgeRoundRectCallout">
            <a:avLst>
              <a:gd name="adj1" fmla="val -37979"/>
              <a:gd name="adj2" fmla="val 111492"/>
              <a:gd name="adj3" fmla="val 16667"/>
            </a:avLst>
          </a:prstGeom>
          <a:solidFill>
            <a:schemeClr val="bg1"/>
          </a:solid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微软雅黑" panose="020B0503020204020204" charset="-122"/>
              <a:ea typeface="微软雅黑" panose="020B0503020204020204" charset="-122"/>
            </a:endParaRPr>
          </a:p>
        </p:txBody>
      </p:sp>
      <p:sp>
        <p:nvSpPr>
          <p:cNvPr id="26" name="文本框 25"/>
          <p:cNvSpPr txBox="1"/>
          <p:nvPr/>
        </p:nvSpPr>
        <p:spPr>
          <a:xfrm>
            <a:off x="1558514" y="3684738"/>
            <a:ext cx="2293405" cy="646331"/>
          </a:xfrm>
          <a:prstGeom prst="rect">
            <a:avLst/>
          </a:prstGeom>
          <a:noFill/>
        </p:spPr>
        <p:txBody>
          <a:bodyPr wrap="square">
            <a:spAutoFit/>
          </a:bodyPr>
          <a:lstStyle/>
          <a:p>
            <a:r>
              <a:rPr kumimoji="1" lang="en-US" altLang="zh-CN" dirty="0">
                <a:latin typeface="微软雅黑" panose="020B0503020204020204" charset="-122"/>
                <a:ea typeface="微软雅黑" panose="020B0503020204020204" charset="-122"/>
              </a:rPr>
              <a:t>What happen we execute phase #3? </a:t>
            </a:r>
            <a:endParaRPr kumimoji="1" lang="en-US" altLang="zh-CN" dirty="0">
              <a:latin typeface="微软雅黑" panose="020B0503020204020204" charset="-122"/>
              <a:ea typeface="微软雅黑" panose="020B0503020204020204" charset="-122"/>
            </a:endParaRPr>
          </a:p>
        </p:txBody>
      </p:sp>
      <p:sp>
        <p:nvSpPr>
          <p:cNvPr id="27" name="内容占位符 2"/>
          <p:cNvSpPr txBox="1"/>
          <p:nvPr/>
        </p:nvSpPr>
        <p:spPr>
          <a:xfrm>
            <a:off x="3327212" y="5121137"/>
            <a:ext cx="2175914" cy="504056"/>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200"/>
              </a:spcBef>
              <a:buFontTx/>
              <a:buNone/>
              <a:defRPr sz="1800" b="1" i="0" kern="1200">
                <a:solidFill>
                  <a:schemeClr val="tx1">
                    <a:lumMod val="75000"/>
                    <a:lumOff val="25000"/>
                  </a:schemeClr>
                </a:solidFill>
                <a:latin typeface="+mn-lt"/>
                <a:ea typeface="+mn-ea"/>
                <a:cs typeface="PingFang SC Bold" panose="020B0400000000000000" pitchFamily="34" charset="-122"/>
              </a:defRPr>
            </a:lvl1pPr>
            <a:lvl2pPr marL="360045" indent="-28575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2pPr>
            <a:lvl3pPr marL="1143000" indent="-22860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3pPr>
            <a:lvl4pPr marL="1600200" indent="-22860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4pPr>
            <a:lvl5pPr marL="2057400" indent="-22860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kumimoji="1" lang="en-US" altLang="zh-CN" b="0" dirty="0">
                <a:latin typeface="微软雅黑" panose="020B0503020204020204" charset="-122"/>
                <a:ea typeface="微软雅黑" panose="020B0503020204020204" charset="-122"/>
              </a:rPr>
              <a:t>Write(A, A</a:t>
            </a:r>
            <a:r>
              <a:rPr kumimoji="1" lang="en-US" altLang="zh-CN" b="0" baseline="-25000" dirty="0">
                <a:latin typeface="微软雅黑" panose="020B0503020204020204" charset="-122"/>
                <a:ea typeface="微软雅黑" panose="020B0503020204020204" charset="-122"/>
              </a:rPr>
              <a:t>T0 </a:t>
            </a:r>
            <a:r>
              <a:rPr kumimoji="1" lang="en-US" altLang="zh-CN" b="0" dirty="0">
                <a:latin typeface="微软雅黑" panose="020B0503020204020204" charset="-122"/>
                <a:ea typeface="微软雅黑" panose="020B0503020204020204" charset="-122"/>
              </a:rPr>
              <a:t>+ 1)</a:t>
            </a:r>
            <a:endParaRPr kumimoji="1" lang="zh-CN" altLang="en-US" b="0" dirty="0">
              <a:latin typeface="微软雅黑" panose="020B0503020204020204" charset="-122"/>
              <a:ea typeface="微软雅黑" panose="020B0503020204020204" charset="-122"/>
            </a:endParaRPr>
          </a:p>
        </p:txBody>
      </p:sp>
      <p:sp>
        <p:nvSpPr>
          <p:cNvPr id="28" name="内容占位符 2"/>
          <p:cNvSpPr txBox="1"/>
          <p:nvPr/>
        </p:nvSpPr>
        <p:spPr>
          <a:xfrm>
            <a:off x="5503126" y="5121137"/>
            <a:ext cx="2175914" cy="504056"/>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200"/>
              </a:spcBef>
              <a:buFontTx/>
              <a:buNone/>
              <a:defRPr sz="1800" b="1" i="0" kern="1200">
                <a:solidFill>
                  <a:schemeClr val="tx1">
                    <a:lumMod val="75000"/>
                    <a:lumOff val="25000"/>
                  </a:schemeClr>
                </a:solidFill>
                <a:latin typeface="+mn-lt"/>
                <a:ea typeface="+mn-ea"/>
                <a:cs typeface="PingFang SC Bold" panose="020B0400000000000000" pitchFamily="34" charset="-122"/>
              </a:defRPr>
            </a:lvl1pPr>
            <a:lvl2pPr marL="360045" indent="-28575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2pPr>
            <a:lvl3pPr marL="1143000" indent="-22860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3pPr>
            <a:lvl4pPr marL="1600200" indent="-22860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4pPr>
            <a:lvl5pPr marL="2057400" indent="-22860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kumimoji="1" lang="en-US" altLang="zh-CN" b="0" dirty="0">
                <a:latin typeface="微软雅黑" panose="020B0503020204020204" charset="-122"/>
                <a:ea typeface="微软雅黑" panose="020B0503020204020204" charset="-122"/>
              </a:rPr>
              <a:t>Write(A , A</a:t>
            </a:r>
            <a:r>
              <a:rPr kumimoji="1" lang="en-US" altLang="zh-CN" b="0" baseline="-25000" dirty="0">
                <a:latin typeface="微软雅黑" panose="020B0503020204020204" charset="-122"/>
                <a:ea typeface="微软雅黑" panose="020B0503020204020204" charset="-122"/>
              </a:rPr>
              <a:t>T0 </a:t>
            </a:r>
            <a:r>
              <a:rPr kumimoji="1" lang="en-US" altLang="zh-CN" b="0" dirty="0">
                <a:latin typeface="微软雅黑" panose="020B0503020204020204" charset="-122"/>
                <a:ea typeface="微软雅黑" panose="020B0503020204020204" charset="-122"/>
              </a:rPr>
              <a:t>+ 1)</a:t>
            </a:r>
            <a:endParaRPr kumimoji="1" lang="zh-CN" altLang="en-US" b="0" dirty="0">
              <a:latin typeface="微软雅黑" panose="020B0503020204020204" charset="-122"/>
              <a:ea typeface="微软雅黑" panose="020B0503020204020204" charset="-122"/>
            </a:endParaRPr>
          </a:p>
        </p:txBody>
      </p:sp>
      <p:sp>
        <p:nvSpPr>
          <p:cNvPr id="6" name="文本框 5"/>
          <p:cNvSpPr txBox="1"/>
          <p:nvPr/>
        </p:nvSpPr>
        <p:spPr>
          <a:xfrm>
            <a:off x="5390515" y="3325495"/>
            <a:ext cx="3479800" cy="829945"/>
          </a:xfrm>
          <a:prstGeom prst="rect">
            <a:avLst/>
          </a:prstGeom>
          <a:noFill/>
        </p:spPr>
        <p:txBody>
          <a:bodyPr wrap="square" rtlCol="0">
            <a:spAutoFit/>
          </a:bodyPr>
          <a:p>
            <a:r>
              <a:rPr lang="zh-CN" altLang="en-US" sz="1600"/>
              <a:t>这里就出现了两个</a:t>
            </a:r>
            <a:r>
              <a:rPr lang="en-US" altLang="zh-CN" sz="1600"/>
              <a:t>TX</a:t>
            </a:r>
            <a:r>
              <a:rPr lang="zh-CN" altLang="en-US" sz="1600"/>
              <a:t>同时</a:t>
            </a:r>
            <a:r>
              <a:rPr lang="en-US" altLang="zh-CN" sz="1600"/>
              <a:t>validate</a:t>
            </a:r>
            <a:r>
              <a:rPr lang="zh-CN" altLang="en-US" sz="1600"/>
              <a:t>通过的情况，这样就会出现提交时候的覆盖问题</a:t>
            </a:r>
            <a:r>
              <a:rPr lang="en-US" altLang="zh-CN" sz="1600"/>
              <a:t>(lost update)</a:t>
            </a:r>
            <a:endParaRPr lang="en-US" altLang="zh-CN" sz="16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How to implement the critical section for phase 2 &amp; 3? </a:t>
            </a:r>
            <a:endParaRPr kumimoji="1" lang="zh-CN" altLang="en-US" dirty="0"/>
          </a:p>
        </p:txBody>
      </p:sp>
      <p:sp>
        <p:nvSpPr>
          <p:cNvPr id="3" name="内容占位符 2"/>
          <p:cNvSpPr>
            <a:spLocks noGrp="1"/>
          </p:cNvSpPr>
          <p:nvPr>
            <p:ph idx="1"/>
          </p:nvPr>
        </p:nvSpPr>
        <p:spPr/>
        <p:txBody>
          <a:bodyPr/>
          <a:lstStyle/>
          <a:p>
            <a:r>
              <a:rPr kumimoji="1" lang="en-US" altLang="zh-CN" dirty="0">
                <a:solidFill>
                  <a:srgbClr val="FF0000"/>
                </a:solidFill>
              </a:rPr>
              <a:t>Global lock</a:t>
            </a:r>
            <a:r>
              <a:rPr kumimoji="1" lang="en-US" altLang="zh-CN" dirty="0"/>
              <a:t> may satisfy </a:t>
            </a:r>
            <a:endParaRPr kumimoji="1" lang="en-US" altLang="zh-CN" dirty="0"/>
          </a:p>
          <a:p>
            <a:pPr lvl="1"/>
            <a:r>
              <a:rPr kumimoji="1" lang="en-US" altLang="zh-CN" dirty="0"/>
              <a:t>The phase 2 &amp; 3 are typically short</a:t>
            </a:r>
            <a:endParaRPr kumimoji="1" lang="en-US" altLang="zh-CN" dirty="0"/>
          </a:p>
          <a:p>
            <a:pPr lvl="2"/>
            <a:r>
              <a:rPr kumimoji="1" lang="en-US" altLang="zh-CN" dirty="0"/>
              <a:t>No TX logic is executed, only the validation</a:t>
            </a:r>
            <a:endParaRPr kumimoji="1" lang="en-US" altLang="zh-CN"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ea typeface="宋体" panose="02010600030101010101" pitchFamily="2" charset="-122"/>
              </a:rPr>
              <a:t>Review: What is a transaction (TX)?</a:t>
            </a:r>
            <a:endParaRPr kumimoji="1" lang="zh-CN" altLang="en-US" dirty="0"/>
          </a:p>
        </p:txBody>
      </p:sp>
      <p:sp>
        <p:nvSpPr>
          <p:cNvPr id="3" name="内容占位符 2"/>
          <p:cNvSpPr>
            <a:spLocks noGrp="1"/>
          </p:cNvSpPr>
          <p:nvPr>
            <p:ph idx="1"/>
          </p:nvPr>
        </p:nvSpPr>
        <p:spPr/>
        <p:txBody>
          <a:bodyPr/>
          <a:lstStyle/>
          <a:p>
            <a:r>
              <a:rPr kumimoji="1" lang="en-US" altLang="zh-CN" dirty="0">
                <a:ea typeface="宋体" panose="02010600030101010101" pitchFamily="2" charset="-122"/>
              </a:rPr>
              <a:t>An </a:t>
            </a:r>
            <a:r>
              <a:rPr kumimoji="1" lang="en-US" altLang="zh-CN" dirty="0">
                <a:solidFill>
                  <a:srgbClr val="FF0000"/>
                </a:solidFill>
                <a:ea typeface="宋体" panose="02010600030101010101" pitchFamily="2" charset="-122"/>
              </a:rPr>
              <a:t>abstraction to manage the data</a:t>
            </a:r>
            <a:endParaRPr kumimoji="1" lang="en-US" altLang="zh-CN" dirty="0">
              <a:ea typeface="宋体" panose="02010600030101010101" pitchFamily="2" charset="-122"/>
            </a:endParaRPr>
          </a:p>
          <a:p>
            <a:r>
              <a:rPr kumimoji="1" lang="en-US" altLang="zh-CN" dirty="0">
                <a:ea typeface="宋体" panose="02010600030101010101" pitchFamily="2" charset="-122"/>
              </a:rPr>
              <a:t>Data is also an abstract concept, can be arbitrary computing data. Concrete examples including:</a:t>
            </a:r>
            <a:endParaRPr kumimoji="1" lang="en-US" altLang="zh-CN" dirty="0">
              <a:ea typeface="宋体" panose="02010600030101010101" pitchFamily="2" charset="-122"/>
            </a:endParaRPr>
          </a:p>
          <a:p>
            <a:pPr lvl="1"/>
            <a:r>
              <a:rPr kumimoji="1" lang="en-US" altLang="zh-CN" dirty="0">
                <a:ea typeface="宋体" panose="02010600030101010101" pitchFamily="2" charset="-122"/>
              </a:rPr>
              <a:t>Key-value store entries </a:t>
            </a:r>
            <a:endParaRPr kumimoji="1" lang="en-US" altLang="zh-CN" dirty="0">
              <a:ea typeface="宋体" panose="02010600030101010101" pitchFamily="2" charset="-122"/>
            </a:endParaRPr>
          </a:p>
          <a:p>
            <a:pPr lvl="1"/>
            <a:r>
              <a:rPr kumimoji="1" lang="en-US" altLang="zh-CN" dirty="0">
                <a:ea typeface="宋体" panose="02010600030101010101" pitchFamily="2" charset="-122"/>
              </a:rPr>
              <a:t>File system metadata (e.g., directory,, </a:t>
            </a:r>
            <a:r>
              <a:rPr kumimoji="1" lang="en-US" altLang="zh-CN" dirty="0" err="1">
                <a:ea typeface="宋体" panose="02010600030101010101" pitchFamily="2" charset="-122"/>
              </a:rPr>
              <a:t>inode</a:t>
            </a:r>
            <a:r>
              <a:rPr kumimoji="1" lang="en-US" altLang="zh-CN" dirty="0">
                <a:ea typeface="宋体" panose="02010600030101010101" pitchFamily="2" charset="-122"/>
              </a:rPr>
              <a:t>, </a:t>
            </a:r>
            <a:r>
              <a:rPr kumimoji="1" lang="en-US" altLang="zh-CN" dirty="0" err="1">
                <a:ea typeface="宋体" panose="02010600030101010101" pitchFamily="2" charset="-122"/>
              </a:rPr>
              <a:t>etc</a:t>
            </a:r>
            <a:r>
              <a:rPr kumimoji="1" lang="en-US" altLang="zh-CN" dirty="0">
                <a:ea typeface="宋体" panose="02010600030101010101" pitchFamily="2" charset="-122"/>
              </a:rPr>
              <a:t>)</a:t>
            </a:r>
            <a:endParaRPr kumimoji="1" lang="en-US" altLang="zh-CN" dirty="0">
              <a:ea typeface="宋体" panose="02010600030101010101" pitchFamily="2" charset="-122"/>
            </a:endParaRPr>
          </a:p>
          <a:p>
            <a:pPr lvl="1"/>
            <a:r>
              <a:rPr kumimoji="1" lang="en-US" altLang="zh-CN" dirty="0">
                <a:ea typeface="宋体" panose="02010600030101010101" pitchFamily="2" charset="-122"/>
              </a:rPr>
              <a:t>Processor’s metadata (e.g., child processors)</a:t>
            </a:r>
            <a:endParaRPr kumimoji="1" lang="en-US" altLang="zh-CN" dirty="0">
              <a:ea typeface="宋体" panose="02010600030101010101" pitchFamily="2" charset="-122"/>
            </a:endParaRPr>
          </a:p>
          <a:p>
            <a:r>
              <a:rPr kumimoji="1" lang="en-US" altLang="zh-CN" dirty="0"/>
              <a:t>Look like similar program, with data managed by the TX system, and extra mark to denote the start/end of a TX</a:t>
            </a:r>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How to implement the critical section for phase 2 &amp; 3? </a:t>
            </a:r>
            <a:endParaRPr kumimoji="1" lang="zh-CN" altLang="en-US" dirty="0"/>
          </a:p>
        </p:txBody>
      </p:sp>
      <p:sp>
        <p:nvSpPr>
          <p:cNvPr id="3" name="内容占位符 2"/>
          <p:cNvSpPr>
            <a:spLocks noGrp="1"/>
          </p:cNvSpPr>
          <p:nvPr>
            <p:ph idx="1"/>
          </p:nvPr>
        </p:nvSpPr>
        <p:spPr>
          <a:xfrm>
            <a:off x="457200" y="1129307"/>
            <a:ext cx="8229600" cy="4471925"/>
          </a:xfrm>
        </p:spPr>
        <p:txBody>
          <a:bodyPr/>
          <a:lstStyle/>
          <a:p>
            <a:r>
              <a:rPr kumimoji="1" lang="en-US" altLang="zh-CN" dirty="0">
                <a:solidFill>
                  <a:schemeClr val="accent1"/>
                </a:solidFill>
              </a:rPr>
              <a:t>Global lock</a:t>
            </a:r>
            <a:r>
              <a:rPr kumimoji="1" lang="en-US" altLang="zh-CN" dirty="0"/>
              <a:t> may satisfy </a:t>
            </a:r>
            <a:endParaRPr kumimoji="1" lang="en-US" altLang="zh-CN" dirty="0"/>
          </a:p>
          <a:p>
            <a:pPr lvl="1"/>
            <a:r>
              <a:rPr kumimoji="1" lang="en-US" altLang="zh-CN" dirty="0"/>
              <a:t>The phase 2 &amp; 3 are typically short</a:t>
            </a:r>
            <a:endParaRPr kumimoji="1" lang="en-US" altLang="zh-CN" dirty="0"/>
          </a:p>
          <a:p>
            <a:pPr lvl="2"/>
            <a:r>
              <a:rPr kumimoji="1" lang="en-US" altLang="zh-CN" dirty="0"/>
              <a:t>No TX logic is executed, only the validation</a:t>
            </a:r>
            <a:endParaRPr kumimoji="1" lang="en-US" altLang="zh-CN" dirty="0"/>
          </a:p>
          <a:p>
            <a:r>
              <a:rPr kumimoji="1" lang="en-US" altLang="zh-CN" dirty="0"/>
              <a:t>Using </a:t>
            </a:r>
            <a:r>
              <a:rPr kumimoji="1" lang="en-US" altLang="zh-CN" dirty="0">
                <a:solidFill>
                  <a:schemeClr val="accent1"/>
                </a:solidFill>
              </a:rPr>
              <a:t>two-phase locking</a:t>
            </a:r>
            <a:endParaRPr kumimoji="1" lang="en-US" altLang="zh-CN" dirty="0">
              <a:solidFill>
                <a:schemeClr val="accent1"/>
              </a:solidFill>
            </a:endParaRPr>
          </a:p>
          <a:p>
            <a:pPr lvl="1"/>
            <a:r>
              <a:rPr kumimoji="1" lang="en-US" altLang="zh-CN" dirty="0"/>
              <a:t> </a:t>
            </a:r>
            <a:r>
              <a:rPr kumimoji="1" lang="en-US" altLang="zh-CN" dirty="0">
                <a:solidFill>
                  <a:srgbClr val="FF0000"/>
                </a:solidFill>
              </a:rPr>
              <a:t>Allow more concurrency</a:t>
            </a:r>
            <a:r>
              <a:rPr kumimoji="1" lang="en-US" altLang="zh-CN" dirty="0"/>
              <a:t>: TXs access different records don’t compete with each other </a:t>
            </a:r>
            <a:endParaRPr kumimoji="1" lang="en-US" altLang="zh-CN" dirty="0"/>
          </a:p>
          <a:p>
            <a:pPr lvl="1"/>
            <a:r>
              <a:rPr kumimoji="1" lang="en-US" altLang="zh-CN" b="1" dirty="0"/>
              <a:t>Question#1</a:t>
            </a:r>
            <a:r>
              <a:rPr kumimoji="1" lang="en-US" altLang="zh-CN" dirty="0"/>
              <a:t>: how to lock? Read-set or write-set? </a:t>
            </a:r>
            <a:endParaRPr kumimoji="1" lang="en-US" altLang="zh-CN" dirty="0"/>
          </a:p>
          <a:p>
            <a:pPr lvl="2"/>
            <a:r>
              <a:rPr kumimoji="1" lang="en-US" altLang="zh-CN" dirty="0"/>
              <a:t>Only the </a:t>
            </a:r>
            <a:r>
              <a:rPr kumimoji="1" lang="en-US" altLang="zh-CN" dirty="0">
                <a:solidFill>
                  <a:srgbClr val="FF0000"/>
                </a:solidFill>
              </a:rPr>
              <a:t>write-set is enough (before the validation)</a:t>
            </a:r>
            <a:r>
              <a:rPr kumimoji="1" lang="en-US" altLang="zh-CN" dirty="0"/>
              <a:t>. Why? </a:t>
            </a:r>
            <a:endParaRPr kumimoji="1" lang="en-US" altLang="zh-CN" dirty="0"/>
          </a:p>
          <a:p>
            <a:pPr lvl="1"/>
            <a:r>
              <a:rPr kumimoji="1" lang="en-US" altLang="zh-CN" b="1" dirty="0"/>
              <a:t>Question#2</a:t>
            </a:r>
            <a:r>
              <a:rPr kumimoji="1" lang="en-US" altLang="zh-CN" dirty="0"/>
              <a:t>: does two-phase locking have deadlock issue here? </a:t>
            </a:r>
            <a:endParaRPr kumimoji="1" lang="en-US" altLang="zh-CN" dirty="0"/>
          </a:p>
          <a:p>
            <a:pPr lvl="2"/>
            <a:r>
              <a:rPr kumimoji="1" lang="en-US" altLang="zh-CN" dirty="0"/>
              <a:t>No. Because all the read/write data is known!</a:t>
            </a:r>
            <a:r>
              <a:rPr kumimoji="1" lang="zh-CN" altLang="en-US" dirty="0"/>
              <a:t> </a:t>
            </a:r>
            <a:r>
              <a:rPr kumimoji="1" lang="en-US" altLang="zh-CN" dirty="0"/>
              <a:t>So</a:t>
            </a:r>
            <a:r>
              <a:rPr kumimoji="1" lang="zh-CN" altLang="en-US" dirty="0"/>
              <a:t> </a:t>
            </a:r>
            <a:r>
              <a:rPr kumimoji="1" lang="en-US" altLang="zh-CN" dirty="0">
                <a:solidFill>
                  <a:srgbClr val="FF0000"/>
                </a:solidFill>
              </a:rPr>
              <a:t>the</a:t>
            </a:r>
            <a:r>
              <a:rPr kumimoji="1" lang="zh-CN" altLang="en-US" dirty="0">
                <a:solidFill>
                  <a:srgbClr val="FF0000"/>
                </a:solidFill>
              </a:rPr>
              <a:t> </a:t>
            </a:r>
            <a:r>
              <a:rPr kumimoji="1" lang="en-US" altLang="zh-CN" dirty="0">
                <a:solidFill>
                  <a:srgbClr val="FF0000"/>
                </a:solidFill>
              </a:rPr>
              <a:t>order</a:t>
            </a:r>
            <a:r>
              <a:rPr kumimoji="1" lang="zh-CN" altLang="en-US" dirty="0">
                <a:solidFill>
                  <a:srgbClr val="FF0000"/>
                </a:solidFill>
              </a:rPr>
              <a:t> </a:t>
            </a:r>
            <a:r>
              <a:rPr kumimoji="1" lang="en-US" altLang="zh-CN" dirty="0">
                <a:solidFill>
                  <a:srgbClr val="FF0000"/>
                </a:solidFill>
              </a:rPr>
              <a:t>is</a:t>
            </a:r>
            <a:r>
              <a:rPr kumimoji="1" lang="zh-CN" altLang="en-US" dirty="0">
                <a:solidFill>
                  <a:srgbClr val="FF0000"/>
                </a:solidFill>
              </a:rPr>
              <a:t> </a:t>
            </a:r>
            <a:r>
              <a:rPr kumimoji="1" lang="en-US" altLang="zh-CN" dirty="0">
                <a:solidFill>
                  <a:srgbClr val="FF0000"/>
                </a:solidFill>
              </a:rPr>
              <a:t>known</a:t>
            </a:r>
            <a:r>
              <a:rPr kumimoji="1" lang="zh-CN" altLang="en-US" dirty="0"/>
              <a:t> </a:t>
            </a:r>
            <a:r>
              <a:rPr kumimoji="1" lang="en-US" altLang="zh-CN" dirty="0"/>
              <a:t>(e.g.,</a:t>
            </a:r>
            <a:r>
              <a:rPr kumimoji="1" lang="zh-CN" altLang="en-US" dirty="0"/>
              <a:t> </a:t>
            </a:r>
            <a:r>
              <a:rPr kumimoji="1" lang="en-US" altLang="zh-CN" dirty="0"/>
              <a:t>order</a:t>
            </a:r>
            <a:r>
              <a:rPr kumimoji="1" lang="zh-CN" altLang="en-US" dirty="0"/>
              <a:t> </a:t>
            </a:r>
            <a:r>
              <a:rPr kumimoji="1" lang="en-US" altLang="zh-CN" dirty="0"/>
              <a:t>with</a:t>
            </a:r>
            <a:r>
              <a:rPr kumimoji="1" lang="zh-CN" altLang="en-US" dirty="0"/>
              <a:t> </a:t>
            </a:r>
            <a:r>
              <a:rPr kumimoji="1" lang="en-US" altLang="zh-CN" dirty="0"/>
              <a:t>key</a:t>
            </a:r>
            <a:r>
              <a:rPr kumimoji="1" lang="zh-CN" altLang="en-US" dirty="0"/>
              <a:t> </a:t>
            </a:r>
            <a:r>
              <a:rPr kumimoji="1" lang="en-US" altLang="zh-CN" dirty="0"/>
              <a:t>ID)</a:t>
            </a:r>
            <a:endParaRPr kumimoji="1" lang="en-US" altLang="zh-CN"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a:xfrm>
            <a:off x="3339784" y="3722188"/>
            <a:ext cx="891929" cy="34760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solidFill>
                  <a:schemeClr val="tx1"/>
                </a:solidFill>
              </a:rPr>
              <a:t>Validation</a:t>
            </a:r>
            <a:endParaRPr lang="en-US" sz="1200" dirty="0">
              <a:solidFill>
                <a:schemeClr val="tx1"/>
              </a:solidFill>
            </a:endParaRPr>
          </a:p>
        </p:txBody>
      </p:sp>
      <p:sp>
        <p:nvSpPr>
          <p:cNvPr id="42" name="Rectangle 41"/>
          <p:cNvSpPr/>
          <p:nvPr/>
        </p:nvSpPr>
        <p:spPr>
          <a:xfrm>
            <a:off x="4968268" y="3358820"/>
            <a:ext cx="923588" cy="31563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350" dirty="0">
                <a:ln w="0"/>
                <a:solidFill>
                  <a:schemeClr val="tx1"/>
                </a:solidFill>
                <a:effectLst>
                  <a:outerShdw blurRad="38100" dist="19050" dir="2700000" algn="tl" rotWithShape="0">
                    <a:schemeClr val="dk1">
                      <a:alpha val="40000"/>
                    </a:schemeClr>
                  </a:outerShdw>
                </a:effectLst>
              </a:rPr>
              <a:t>Validation</a:t>
            </a:r>
            <a:endParaRPr lang="en-US" sz="1350" dirty="0">
              <a:ln w="0"/>
              <a:solidFill>
                <a:schemeClr val="tx1"/>
              </a:solidFill>
              <a:effectLst>
                <a:outerShdw blurRad="38100" dist="19050" dir="2700000" algn="tl" rotWithShape="0">
                  <a:schemeClr val="dk1">
                    <a:alpha val="40000"/>
                  </a:schemeClr>
                </a:outerShdw>
              </a:effectLst>
            </a:endParaRPr>
          </a:p>
        </p:txBody>
      </p:sp>
      <p:sp>
        <p:nvSpPr>
          <p:cNvPr id="31" name="TextBox 30"/>
          <p:cNvSpPr txBox="1"/>
          <p:nvPr/>
        </p:nvSpPr>
        <p:spPr>
          <a:xfrm>
            <a:off x="114484" y="2669714"/>
            <a:ext cx="1237673" cy="307777"/>
          </a:xfrm>
          <a:prstGeom prst="rect">
            <a:avLst/>
          </a:prstGeom>
          <a:noFill/>
          <a:ln>
            <a:noFill/>
          </a:ln>
        </p:spPr>
        <p:txBody>
          <a:bodyPr wrap="square" rtlCol="0">
            <a:spAutoFit/>
          </a:bodyPr>
          <a:lstStyle/>
          <a:p>
            <a:r>
              <a:rPr lang="en-US" altLang="zh-CN" sz="1400" dirty="0"/>
              <a:t>T1's read set:</a:t>
            </a:r>
            <a:endParaRPr lang="en-US" altLang="zh-CN" sz="1400" dirty="0"/>
          </a:p>
        </p:txBody>
      </p:sp>
      <p:cxnSp>
        <p:nvCxnSpPr>
          <p:cNvPr id="6" name="Straight Connector 5"/>
          <p:cNvCxnSpPr/>
          <p:nvPr/>
        </p:nvCxnSpPr>
        <p:spPr>
          <a:xfrm>
            <a:off x="0" y="4343981"/>
            <a:ext cx="9144000" cy="18071"/>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4528054" y="1313052"/>
            <a:ext cx="19943" cy="2859488"/>
          </a:xfrm>
          <a:prstGeom prst="straightConnector1">
            <a:avLst/>
          </a:prstGeom>
          <a:ln w="31750">
            <a:headEnd w="med" len="lg"/>
            <a:tailEnd type="arrow" w="lg" len="lg"/>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4038451" y="4101274"/>
            <a:ext cx="1047235" cy="300082"/>
          </a:xfrm>
          <a:prstGeom prst="rect">
            <a:avLst/>
          </a:prstGeom>
          <a:noFill/>
        </p:spPr>
        <p:txBody>
          <a:bodyPr wrap="square" rtlCol="0">
            <a:spAutoFit/>
          </a:bodyPr>
          <a:lstStyle/>
          <a:p>
            <a:pPr algn="ctr"/>
            <a:r>
              <a:rPr lang="en-US" altLang="zh-CN" sz="1350" b="1" dirty="0"/>
              <a:t>Time</a:t>
            </a:r>
            <a:endParaRPr lang="en-US" sz="1350" b="1" dirty="0"/>
          </a:p>
        </p:txBody>
      </p:sp>
      <p:sp>
        <p:nvSpPr>
          <p:cNvPr id="54" name="Rounded Rectangular Callout 53"/>
          <p:cNvSpPr/>
          <p:nvPr/>
        </p:nvSpPr>
        <p:spPr>
          <a:xfrm>
            <a:off x="7346125" y="1766011"/>
            <a:ext cx="1706103" cy="635682"/>
          </a:xfrm>
          <a:prstGeom prst="wedgeRoundRectCallout">
            <a:avLst>
              <a:gd name="adj1" fmla="val -17135"/>
              <a:gd name="adj2" fmla="val 91299"/>
              <a:gd name="adj3" fmla="val 16667"/>
            </a:avLst>
          </a:prstGeom>
          <a:solidFill>
            <a:schemeClr val="accent4">
              <a:lumMod val="60000"/>
              <a:lumOff val="40000"/>
            </a:schemeClr>
          </a:solidFill>
          <a:ln>
            <a:solidFill>
              <a:schemeClr val="accent4">
                <a:lumMod val="40000"/>
                <a:lumOff val="6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100" dirty="0">
                <a:solidFill>
                  <a:schemeClr val="tx1"/>
                </a:solidFill>
              </a:rPr>
              <a:t>T2's read set remains unchanged, thus T2 is allowed to commit</a:t>
            </a:r>
            <a:endParaRPr lang="en-US" sz="1100" dirty="0">
              <a:solidFill>
                <a:schemeClr val="tx1"/>
              </a:solidFill>
            </a:endParaRPr>
          </a:p>
        </p:txBody>
      </p:sp>
      <p:sp>
        <p:nvSpPr>
          <p:cNvPr id="55" name="Rounded Rectangular Callout 54"/>
          <p:cNvSpPr/>
          <p:nvPr/>
        </p:nvSpPr>
        <p:spPr>
          <a:xfrm>
            <a:off x="114484" y="1387565"/>
            <a:ext cx="1941356" cy="804345"/>
          </a:xfrm>
          <a:prstGeom prst="wedgeRoundRectCallout">
            <a:avLst>
              <a:gd name="adj1" fmla="val 31809"/>
              <a:gd name="adj2" fmla="val 109325"/>
              <a:gd name="adj3" fmla="val 16667"/>
            </a:avLst>
          </a:prstGeom>
          <a:solidFill>
            <a:schemeClr val="accent4">
              <a:lumMod val="60000"/>
              <a:lumOff val="40000"/>
            </a:schemeClr>
          </a:solidFill>
          <a:ln>
            <a:solidFill>
              <a:schemeClr val="accent4">
                <a:lumMod val="40000"/>
                <a:lumOff val="6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solidFill>
                  <a:schemeClr val="tx1"/>
                </a:solidFill>
              </a:rPr>
              <a:t>Tuple </a:t>
            </a:r>
            <a:r>
              <a:rPr lang="en-US" sz="1200" dirty="0">
                <a:solidFill>
                  <a:srgbClr val="FF0000"/>
                </a:solidFill>
              </a:rPr>
              <a:t>A</a:t>
            </a:r>
            <a:r>
              <a:rPr lang="en-US" sz="1200" dirty="0">
                <a:solidFill>
                  <a:schemeClr val="tx1"/>
                </a:solidFill>
              </a:rPr>
              <a:t> in T1's read set has been changed by T2, thus T1 must be </a:t>
            </a:r>
            <a:r>
              <a:rPr lang="en-US" sz="1200" dirty="0">
                <a:solidFill>
                  <a:srgbClr val="FF0000"/>
                </a:solidFill>
              </a:rPr>
              <a:t>aborted</a:t>
            </a:r>
            <a:r>
              <a:rPr lang="en-US" sz="1200" dirty="0">
                <a:solidFill>
                  <a:schemeClr val="tx1"/>
                </a:solidFill>
              </a:rPr>
              <a:t>.</a:t>
            </a:r>
            <a:endParaRPr lang="en-US" sz="1200" dirty="0">
              <a:solidFill>
                <a:schemeClr val="tx1"/>
              </a:solidFill>
            </a:endParaRPr>
          </a:p>
        </p:txBody>
      </p:sp>
      <p:grpSp>
        <p:nvGrpSpPr>
          <p:cNvPr id="17" name="Group 16"/>
          <p:cNvGrpSpPr/>
          <p:nvPr/>
        </p:nvGrpSpPr>
        <p:grpSpPr>
          <a:xfrm>
            <a:off x="2036839" y="1721237"/>
            <a:ext cx="1222344" cy="269695"/>
            <a:chOff x="2657906" y="2001271"/>
            <a:chExt cx="1629792" cy="359593"/>
          </a:xfrm>
        </p:grpSpPr>
        <p:sp>
          <p:nvSpPr>
            <p:cNvPr id="36" name="TextBox 35"/>
            <p:cNvSpPr txBox="1"/>
            <p:nvPr/>
          </p:nvSpPr>
          <p:spPr>
            <a:xfrm>
              <a:off x="3065954" y="2001271"/>
              <a:ext cx="1221744" cy="348814"/>
            </a:xfrm>
            <a:prstGeom prst="rect">
              <a:avLst/>
            </a:prstGeom>
            <a:solidFill>
              <a:schemeClr val="accent4">
                <a:lumMod val="60000"/>
                <a:lumOff val="40000"/>
              </a:schemeClr>
            </a:solidFill>
          </p:spPr>
          <p:txBody>
            <a:bodyPr wrap="square" rtlCol="0">
              <a:spAutoFit/>
            </a:bodyPr>
            <a:lstStyle/>
            <a:p>
              <a:r>
                <a:rPr lang="en-US" sz="1100" dirty="0"/>
                <a:t>B = A + B;</a:t>
              </a:r>
              <a:endParaRPr lang="en-US" sz="1100" dirty="0"/>
            </a:p>
          </p:txBody>
        </p:sp>
        <p:sp>
          <p:nvSpPr>
            <p:cNvPr id="39" name="TextBox 38"/>
            <p:cNvSpPr txBox="1"/>
            <p:nvPr/>
          </p:nvSpPr>
          <p:spPr>
            <a:xfrm>
              <a:off x="2657906" y="2012050"/>
              <a:ext cx="638952" cy="348814"/>
            </a:xfrm>
            <a:prstGeom prst="rect">
              <a:avLst/>
            </a:prstGeom>
            <a:noFill/>
          </p:spPr>
          <p:txBody>
            <a:bodyPr wrap="square" rtlCol="0">
              <a:spAutoFit/>
            </a:bodyPr>
            <a:lstStyle/>
            <a:p>
              <a:r>
                <a:rPr lang="en-US" sz="1100" b="1" dirty="0"/>
                <a:t>T1:</a:t>
              </a:r>
              <a:endParaRPr lang="en-US" sz="1100" b="1" dirty="0"/>
            </a:p>
          </p:txBody>
        </p:sp>
      </p:grpSp>
      <p:grpSp>
        <p:nvGrpSpPr>
          <p:cNvPr id="18" name="Group 17"/>
          <p:cNvGrpSpPr/>
          <p:nvPr/>
        </p:nvGrpSpPr>
        <p:grpSpPr>
          <a:xfrm>
            <a:off x="5911765" y="1726598"/>
            <a:ext cx="1349648" cy="278914"/>
            <a:chOff x="24801" y="3096195"/>
            <a:chExt cx="1685355" cy="289499"/>
          </a:xfrm>
        </p:grpSpPr>
        <p:sp>
          <p:nvSpPr>
            <p:cNvPr id="50" name="TextBox 49"/>
            <p:cNvSpPr txBox="1"/>
            <p:nvPr/>
          </p:nvSpPr>
          <p:spPr>
            <a:xfrm>
              <a:off x="456479" y="3096195"/>
              <a:ext cx="1253677" cy="287511"/>
            </a:xfrm>
            <a:prstGeom prst="rect">
              <a:avLst/>
            </a:prstGeom>
            <a:solidFill>
              <a:schemeClr val="bg1">
                <a:lumMod val="85000"/>
              </a:schemeClr>
            </a:solidFill>
          </p:spPr>
          <p:txBody>
            <a:bodyPr wrap="square" rtlCol="0">
              <a:spAutoFit/>
            </a:bodyPr>
            <a:lstStyle/>
            <a:p>
              <a:r>
                <a:rPr lang="en-US" sz="1200" dirty="0"/>
                <a:t>A = A * 1.1;</a:t>
              </a:r>
              <a:endParaRPr lang="en-US" sz="1200" dirty="0"/>
            </a:p>
          </p:txBody>
        </p:sp>
        <p:sp>
          <p:nvSpPr>
            <p:cNvPr id="57" name="TextBox 56"/>
            <p:cNvSpPr txBox="1"/>
            <p:nvPr/>
          </p:nvSpPr>
          <p:spPr>
            <a:xfrm>
              <a:off x="24801" y="3098183"/>
              <a:ext cx="574828" cy="287511"/>
            </a:xfrm>
            <a:prstGeom prst="rect">
              <a:avLst/>
            </a:prstGeom>
            <a:noFill/>
          </p:spPr>
          <p:txBody>
            <a:bodyPr wrap="square" rtlCol="0">
              <a:spAutoFit/>
            </a:bodyPr>
            <a:lstStyle/>
            <a:p>
              <a:r>
                <a:rPr lang="en-US" sz="1200" b="1" dirty="0"/>
                <a:t>T2:</a:t>
              </a:r>
              <a:endParaRPr lang="en-US" sz="1200" b="1" dirty="0"/>
            </a:p>
          </p:txBody>
        </p:sp>
      </p:grpSp>
      <p:sp>
        <p:nvSpPr>
          <p:cNvPr id="58" name="TextBox 57"/>
          <p:cNvSpPr txBox="1"/>
          <p:nvPr/>
        </p:nvSpPr>
        <p:spPr>
          <a:xfrm>
            <a:off x="114485" y="3158340"/>
            <a:ext cx="1297238" cy="307777"/>
          </a:xfrm>
          <a:prstGeom prst="rect">
            <a:avLst/>
          </a:prstGeom>
          <a:noFill/>
          <a:ln>
            <a:noFill/>
          </a:ln>
        </p:spPr>
        <p:txBody>
          <a:bodyPr wrap="square" rtlCol="0">
            <a:spAutoFit/>
          </a:bodyPr>
          <a:lstStyle/>
          <a:p>
            <a:r>
              <a:rPr lang="en-US" altLang="zh-CN" sz="1400" dirty="0"/>
              <a:t>T1's write set:</a:t>
            </a:r>
            <a:endParaRPr lang="en-US" altLang="zh-CN" sz="1400" dirty="0"/>
          </a:p>
        </p:txBody>
      </p:sp>
      <p:sp>
        <p:nvSpPr>
          <p:cNvPr id="59" name="TextBox 58"/>
          <p:cNvSpPr txBox="1"/>
          <p:nvPr/>
        </p:nvSpPr>
        <p:spPr>
          <a:xfrm>
            <a:off x="6580321" y="2721829"/>
            <a:ext cx="1184603" cy="300082"/>
          </a:xfrm>
          <a:prstGeom prst="rect">
            <a:avLst/>
          </a:prstGeom>
          <a:noFill/>
          <a:ln>
            <a:noFill/>
          </a:ln>
        </p:spPr>
        <p:txBody>
          <a:bodyPr wrap="square" rtlCol="0">
            <a:spAutoFit/>
          </a:bodyPr>
          <a:lstStyle/>
          <a:p>
            <a:r>
              <a:rPr lang="en-US" altLang="zh-CN" sz="1350" dirty="0"/>
              <a:t>T2's read set:</a:t>
            </a:r>
            <a:endParaRPr lang="en-US" altLang="zh-CN" sz="1350" dirty="0"/>
          </a:p>
        </p:txBody>
      </p:sp>
      <p:sp>
        <p:nvSpPr>
          <p:cNvPr id="60" name="TextBox 59"/>
          <p:cNvSpPr txBox="1"/>
          <p:nvPr/>
        </p:nvSpPr>
        <p:spPr>
          <a:xfrm>
            <a:off x="6597140" y="3197632"/>
            <a:ext cx="1503251" cy="300082"/>
          </a:xfrm>
          <a:prstGeom prst="rect">
            <a:avLst/>
          </a:prstGeom>
          <a:noFill/>
          <a:ln>
            <a:noFill/>
          </a:ln>
        </p:spPr>
        <p:txBody>
          <a:bodyPr wrap="square" rtlCol="0">
            <a:spAutoFit/>
          </a:bodyPr>
          <a:lstStyle/>
          <a:p>
            <a:r>
              <a:rPr lang="en-US" altLang="zh-CN" sz="1350" dirty="0"/>
              <a:t>T2's write set:</a:t>
            </a:r>
            <a:endParaRPr lang="en-US" altLang="zh-CN" sz="1350" dirty="0"/>
          </a:p>
        </p:txBody>
      </p:sp>
      <p:sp>
        <p:nvSpPr>
          <p:cNvPr id="62" name="TextBox 61"/>
          <p:cNvSpPr txBox="1"/>
          <p:nvPr/>
        </p:nvSpPr>
        <p:spPr>
          <a:xfrm>
            <a:off x="3329140" y="2725981"/>
            <a:ext cx="904685" cy="300082"/>
          </a:xfrm>
          <a:prstGeom prst="rect">
            <a:avLst/>
          </a:prstGeom>
          <a:solidFill>
            <a:schemeClr val="accent4">
              <a:lumMod val="60000"/>
              <a:lumOff val="40000"/>
            </a:schemeClr>
          </a:solidFill>
        </p:spPr>
        <p:txBody>
          <a:bodyPr wrap="square" rtlCol="0">
            <a:spAutoFit/>
          </a:bodyPr>
          <a:lstStyle/>
          <a:p>
            <a:r>
              <a:rPr lang="en-US" sz="1350" dirty="0"/>
              <a:t>R(A);</a:t>
            </a:r>
            <a:endParaRPr lang="en-US" sz="1350" dirty="0"/>
          </a:p>
        </p:txBody>
      </p:sp>
      <p:sp>
        <p:nvSpPr>
          <p:cNvPr id="64" name="TextBox 63"/>
          <p:cNvSpPr txBox="1"/>
          <p:nvPr/>
        </p:nvSpPr>
        <p:spPr>
          <a:xfrm>
            <a:off x="4961544" y="2714005"/>
            <a:ext cx="934256" cy="300082"/>
          </a:xfrm>
          <a:prstGeom prst="rect">
            <a:avLst/>
          </a:prstGeom>
          <a:solidFill>
            <a:schemeClr val="bg1">
              <a:lumMod val="85000"/>
            </a:schemeClr>
          </a:solidFill>
        </p:spPr>
        <p:txBody>
          <a:bodyPr wrap="square" rtlCol="0">
            <a:spAutoFit/>
          </a:bodyPr>
          <a:lstStyle/>
          <a:p>
            <a:r>
              <a:rPr lang="en-US" sz="1350"/>
              <a:t>R(A);</a:t>
            </a:r>
            <a:endParaRPr lang="en-US" sz="1350" dirty="0"/>
          </a:p>
        </p:txBody>
      </p:sp>
      <p:sp>
        <p:nvSpPr>
          <p:cNvPr id="65" name="TextBox 64"/>
          <p:cNvSpPr txBox="1"/>
          <p:nvPr/>
        </p:nvSpPr>
        <p:spPr>
          <a:xfrm>
            <a:off x="3333058" y="3034581"/>
            <a:ext cx="900767" cy="300082"/>
          </a:xfrm>
          <a:prstGeom prst="rect">
            <a:avLst/>
          </a:prstGeom>
          <a:solidFill>
            <a:schemeClr val="accent4">
              <a:lumMod val="60000"/>
              <a:lumOff val="40000"/>
            </a:schemeClr>
          </a:solidFill>
        </p:spPr>
        <p:txBody>
          <a:bodyPr wrap="square" rtlCol="0">
            <a:spAutoFit/>
          </a:bodyPr>
          <a:lstStyle/>
          <a:p>
            <a:r>
              <a:rPr lang="en-US" sz="1350" dirty="0"/>
              <a:t>R(B);</a:t>
            </a:r>
            <a:endParaRPr lang="en-US" sz="1350" dirty="0"/>
          </a:p>
        </p:txBody>
      </p:sp>
      <p:sp>
        <p:nvSpPr>
          <p:cNvPr id="5" name="Rectangle 4"/>
          <p:cNvSpPr/>
          <p:nvPr/>
        </p:nvSpPr>
        <p:spPr>
          <a:xfrm>
            <a:off x="1263497" y="2665447"/>
            <a:ext cx="680448" cy="367422"/>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 (100)</a:t>
            </a:r>
            <a:endParaRPr lang="en-US" sz="1200" dirty="0"/>
          </a:p>
        </p:txBody>
      </p:sp>
      <p:sp>
        <p:nvSpPr>
          <p:cNvPr id="73" name="Rectangle 72"/>
          <p:cNvSpPr/>
          <p:nvPr/>
        </p:nvSpPr>
        <p:spPr>
          <a:xfrm>
            <a:off x="2011650" y="2669230"/>
            <a:ext cx="692474" cy="367422"/>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 (100)</a:t>
            </a:r>
            <a:endParaRPr lang="en-US" sz="1200" dirty="0"/>
          </a:p>
        </p:txBody>
      </p:sp>
      <p:sp>
        <p:nvSpPr>
          <p:cNvPr id="74" name="Rectangle 73"/>
          <p:cNvSpPr/>
          <p:nvPr/>
        </p:nvSpPr>
        <p:spPr>
          <a:xfrm>
            <a:off x="1259632" y="3137256"/>
            <a:ext cx="684312" cy="367422"/>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B (200)</a:t>
            </a:r>
            <a:endParaRPr lang="en-US" sz="1200"/>
          </a:p>
        </p:txBody>
      </p:sp>
      <p:sp>
        <p:nvSpPr>
          <p:cNvPr id="76" name="Rectangle 75"/>
          <p:cNvSpPr/>
          <p:nvPr/>
        </p:nvSpPr>
        <p:spPr>
          <a:xfrm>
            <a:off x="7739520" y="2669230"/>
            <a:ext cx="738161" cy="367422"/>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 (100)</a:t>
            </a:r>
            <a:endParaRPr lang="en-US" sz="1200" dirty="0"/>
          </a:p>
        </p:txBody>
      </p:sp>
      <p:sp>
        <p:nvSpPr>
          <p:cNvPr id="80" name="TextBox 79"/>
          <p:cNvSpPr txBox="1"/>
          <p:nvPr/>
        </p:nvSpPr>
        <p:spPr>
          <a:xfrm>
            <a:off x="3327028" y="2411921"/>
            <a:ext cx="904685" cy="300082"/>
          </a:xfrm>
          <a:prstGeom prst="rect">
            <a:avLst/>
          </a:prstGeom>
          <a:solidFill>
            <a:schemeClr val="accent4">
              <a:lumMod val="60000"/>
              <a:lumOff val="40000"/>
            </a:schemeClr>
          </a:solidFill>
        </p:spPr>
        <p:txBody>
          <a:bodyPr wrap="square" rtlCol="0">
            <a:spAutoFit/>
          </a:bodyPr>
          <a:lstStyle/>
          <a:p>
            <a:r>
              <a:rPr lang="en-US" sz="1350" dirty="0"/>
              <a:t>BEGIN</a:t>
            </a:r>
            <a:endParaRPr lang="en-US" sz="1350" dirty="0"/>
          </a:p>
        </p:txBody>
      </p:sp>
      <p:sp>
        <p:nvSpPr>
          <p:cNvPr id="81" name="TextBox 80"/>
          <p:cNvSpPr txBox="1"/>
          <p:nvPr/>
        </p:nvSpPr>
        <p:spPr>
          <a:xfrm>
            <a:off x="4957600" y="2411553"/>
            <a:ext cx="934256" cy="300082"/>
          </a:xfrm>
          <a:prstGeom prst="rect">
            <a:avLst/>
          </a:prstGeom>
          <a:solidFill>
            <a:schemeClr val="bg1">
              <a:lumMod val="85000"/>
            </a:schemeClr>
          </a:solidFill>
        </p:spPr>
        <p:txBody>
          <a:bodyPr wrap="square" rtlCol="0">
            <a:spAutoFit/>
          </a:bodyPr>
          <a:lstStyle/>
          <a:p>
            <a:r>
              <a:rPr lang="en-US" sz="1350" dirty="0"/>
              <a:t>BEGIN</a:t>
            </a:r>
            <a:endParaRPr lang="en-US" sz="1350" dirty="0"/>
          </a:p>
        </p:txBody>
      </p:sp>
      <p:graphicFrame>
        <p:nvGraphicFramePr>
          <p:cNvPr id="82" name="Table 81"/>
          <p:cNvGraphicFramePr>
            <a:graphicFrameLocks noGrp="1"/>
          </p:cNvGraphicFramePr>
          <p:nvPr/>
        </p:nvGraphicFramePr>
        <p:xfrm>
          <a:off x="4020578" y="4490912"/>
          <a:ext cx="1127486" cy="838200"/>
        </p:xfrm>
        <a:graphic>
          <a:graphicData uri="http://schemas.openxmlformats.org/drawingml/2006/table">
            <a:tbl>
              <a:tblPr firstRow="1" bandRow="1">
                <a:tableStyleId>{5C22544A-7EE6-4342-B048-85BDC9FD1C3A}</a:tableStyleId>
              </a:tblPr>
              <a:tblGrid>
                <a:gridCol w="563743"/>
                <a:gridCol w="563743"/>
              </a:tblGrid>
              <a:tr h="274320">
                <a:tc>
                  <a:txBody>
                    <a:bodyPr/>
                    <a:lstStyle/>
                    <a:p>
                      <a:pPr algn="ctr"/>
                      <a:r>
                        <a:rPr lang="en-US" sz="1200" dirty="0"/>
                        <a:t>ID</a:t>
                      </a:r>
                      <a:endParaRPr lang="en-US" sz="1200" dirty="0"/>
                    </a:p>
                  </a:txBody>
                  <a:tcPr marL="68580" marR="68580" marT="34290" marB="34290"/>
                </a:tc>
                <a:tc>
                  <a:txBody>
                    <a:bodyPr/>
                    <a:lstStyle/>
                    <a:p>
                      <a:pPr algn="ctr"/>
                      <a:r>
                        <a:rPr lang="en-US" sz="1200" dirty="0"/>
                        <a:t>Value</a:t>
                      </a:r>
                      <a:endParaRPr lang="en-US" sz="1200" dirty="0"/>
                    </a:p>
                  </a:txBody>
                  <a:tcPr marL="68580" marR="68580" marT="34290" marB="34290"/>
                </a:tc>
              </a:tr>
              <a:tr h="274320">
                <a:tc>
                  <a:txBody>
                    <a:bodyPr/>
                    <a:lstStyle/>
                    <a:p>
                      <a:pPr algn="ctr"/>
                      <a:r>
                        <a:rPr lang="en-US" sz="1400" dirty="0"/>
                        <a:t>A</a:t>
                      </a:r>
                      <a:endParaRPr lang="en-US" sz="1400" dirty="0"/>
                    </a:p>
                  </a:txBody>
                  <a:tcPr marL="68580" marR="68580" marT="34290" marB="34290"/>
                </a:tc>
                <a:tc>
                  <a:txBody>
                    <a:bodyPr/>
                    <a:lstStyle/>
                    <a:p>
                      <a:pPr algn="ctr"/>
                      <a:r>
                        <a:rPr lang="en-US" sz="1400" dirty="0"/>
                        <a:t>100</a:t>
                      </a:r>
                      <a:endParaRPr lang="en-US" sz="1400" dirty="0"/>
                    </a:p>
                  </a:txBody>
                  <a:tcPr marL="68580" marR="68580" marT="34290" marB="34290"/>
                </a:tc>
              </a:tr>
              <a:tr h="274320">
                <a:tc>
                  <a:txBody>
                    <a:bodyPr/>
                    <a:lstStyle/>
                    <a:p>
                      <a:pPr algn="ctr"/>
                      <a:r>
                        <a:rPr lang="en-US" sz="1400" dirty="0"/>
                        <a:t>B</a:t>
                      </a:r>
                      <a:endParaRPr lang="en-US" sz="1400" dirty="0"/>
                    </a:p>
                  </a:txBody>
                  <a:tcPr marL="68580" marR="68580" marT="34290" marB="34290"/>
                </a:tc>
                <a:tc>
                  <a:txBody>
                    <a:bodyPr/>
                    <a:lstStyle/>
                    <a:p>
                      <a:pPr algn="ctr"/>
                      <a:r>
                        <a:rPr lang="en-US" sz="1400" dirty="0"/>
                        <a:t>100</a:t>
                      </a:r>
                      <a:endParaRPr lang="en-US" sz="1400" dirty="0"/>
                    </a:p>
                  </a:txBody>
                  <a:tcPr marL="68580" marR="68580" marT="34290" marB="34290"/>
                </a:tc>
              </a:tr>
            </a:tbl>
          </a:graphicData>
        </a:graphic>
      </p:graphicFrame>
      <p:sp>
        <p:nvSpPr>
          <p:cNvPr id="85" name="Rectangle 84"/>
          <p:cNvSpPr/>
          <p:nvPr/>
        </p:nvSpPr>
        <p:spPr>
          <a:xfrm>
            <a:off x="3335517" y="3718874"/>
            <a:ext cx="891929" cy="34760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350" dirty="0">
                <a:solidFill>
                  <a:schemeClr val="tx1"/>
                </a:solidFill>
              </a:rPr>
              <a:t>Abort</a:t>
            </a:r>
            <a:endParaRPr lang="en-US" sz="1350" dirty="0">
              <a:solidFill>
                <a:schemeClr val="tx1"/>
              </a:solidFill>
            </a:endParaRPr>
          </a:p>
        </p:txBody>
      </p:sp>
      <p:graphicFrame>
        <p:nvGraphicFramePr>
          <p:cNvPr id="61" name="Table 60"/>
          <p:cNvGraphicFramePr>
            <a:graphicFrameLocks noGrp="1"/>
          </p:cNvGraphicFramePr>
          <p:nvPr/>
        </p:nvGraphicFramePr>
        <p:xfrm>
          <a:off x="4016959" y="4483768"/>
          <a:ext cx="1127486" cy="838200"/>
        </p:xfrm>
        <a:graphic>
          <a:graphicData uri="http://schemas.openxmlformats.org/drawingml/2006/table">
            <a:tbl>
              <a:tblPr firstRow="1" bandRow="1">
                <a:tableStyleId>{5C22544A-7EE6-4342-B048-85BDC9FD1C3A}</a:tableStyleId>
              </a:tblPr>
              <a:tblGrid>
                <a:gridCol w="563743"/>
                <a:gridCol w="563743"/>
              </a:tblGrid>
              <a:tr h="274320">
                <a:tc>
                  <a:txBody>
                    <a:bodyPr/>
                    <a:lstStyle/>
                    <a:p>
                      <a:pPr algn="ctr"/>
                      <a:r>
                        <a:rPr lang="en-US" sz="1200" dirty="0"/>
                        <a:t>ID</a:t>
                      </a:r>
                      <a:endParaRPr lang="en-US" sz="1200" dirty="0"/>
                    </a:p>
                  </a:txBody>
                  <a:tcPr marL="68580" marR="68580" marT="34290" marB="34290"/>
                </a:tc>
                <a:tc>
                  <a:txBody>
                    <a:bodyPr/>
                    <a:lstStyle/>
                    <a:p>
                      <a:pPr algn="ctr"/>
                      <a:r>
                        <a:rPr lang="en-US" sz="1200" dirty="0"/>
                        <a:t>Value</a:t>
                      </a:r>
                      <a:endParaRPr lang="en-US" sz="1200" dirty="0"/>
                    </a:p>
                  </a:txBody>
                  <a:tcPr marL="68580" marR="68580" marT="34290" marB="34290"/>
                </a:tc>
              </a:tr>
              <a:tr h="274320">
                <a:tc>
                  <a:txBody>
                    <a:bodyPr/>
                    <a:lstStyle/>
                    <a:p>
                      <a:pPr algn="ctr"/>
                      <a:r>
                        <a:rPr lang="en-US" sz="1400" dirty="0"/>
                        <a:t>A</a:t>
                      </a:r>
                      <a:endParaRPr lang="en-US" sz="1400" dirty="0"/>
                    </a:p>
                  </a:txBody>
                  <a:tcPr marL="68580" marR="68580" marT="34290" marB="34290"/>
                </a:tc>
                <a:tc>
                  <a:txBody>
                    <a:bodyPr/>
                    <a:lstStyle/>
                    <a:p>
                      <a:pPr algn="ctr"/>
                      <a:r>
                        <a:rPr lang="en-US" sz="1400" dirty="0">
                          <a:solidFill>
                            <a:srgbClr val="FF0000"/>
                          </a:solidFill>
                        </a:rPr>
                        <a:t>110</a:t>
                      </a:r>
                      <a:endParaRPr lang="en-US" sz="1400" dirty="0">
                        <a:solidFill>
                          <a:srgbClr val="FF0000"/>
                        </a:solidFill>
                      </a:endParaRPr>
                    </a:p>
                  </a:txBody>
                  <a:tcPr marL="68580" marR="68580" marT="34290" marB="34290"/>
                </a:tc>
              </a:tr>
              <a:tr h="274320">
                <a:tc>
                  <a:txBody>
                    <a:bodyPr/>
                    <a:lstStyle/>
                    <a:p>
                      <a:pPr algn="ctr"/>
                      <a:r>
                        <a:rPr lang="en-US" sz="1400" dirty="0"/>
                        <a:t>B</a:t>
                      </a:r>
                      <a:endParaRPr lang="en-US" sz="1400" dirty="0"/>
                    </a:p>
                  </a:txBody>
                  <a:tcPr marL="68580" marR="68580" marT="34290" marB="34290"/>
                </a:tc>
                <a:tc>
                  <a:txBody>
                    <a:bodyPr/>
                    <a:lstStyle/>
                    <a:p>
                      <a:pPr algn="ctr"/>
                      <a:r>
                        <a:rPr lang="en-US" sz="1400" dirty="0"/>
                        <a:t>100</a:t>
                      </a:r>
                      <a:endParaRPr lang="en-US" sz="1400" dirty="0"/>
                    </a:p>
                  </a:txBody>
                  <a:tcPr marL="68580" marR="68580" marT="34290" marB="34290"/>
                </a:tc>
              </a:tr>
            </a:tbl>
          </a:graphicData>
        </a:graphic>
      </p:graphicFrame>
      <p:sp>
        <p:nvSpPr>
          <p:cNvPr id="77" name="Rectangle 76"/>
          <p:cNvSpPr/>
          <p:nvPr/>
        </p:nvSpPr>
        <p:spPr>
          <a:xfrm>
            <a:off x="7741963" y="3144728"/>
            <a:ext cx="734661" cy="367422"/>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 (110)</a:t>
            </a:r>
            <a:endParaRPr lang="en-US" sz="1200" dirty="0"/>
          </a:p>
        </p:txBody>
      </p:sp>
      <p:sp>
        <p:nvSpPr>
          <p:cNvPr id="16" name="Oval 15"/>
          <p:cNvSpPr/>
          <p:nvPr/>
        </p:nvSpPr>
        <p:spPr>
          <a:xfrm>
            <a:off x="3259184" y="1471080"/>
            <a:ext cx="1030149" cy="75680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t>Thread1</a:t>
            </a:r>
            <a:endParaRPr lang="en-US" sz="1350" dirty="0"/>
          </a:p>
        </p:txBody>
      </p:sp>
      <p:sp>
        <p:nvSpPr>
          <p:cNvPr id="63" name="Oval 62"/>
          <p:cNvSpPr/>
          <p:nvPr/>
        </p:nvSpPr>
        <p:spPr>
          <a:xfrm>
            <a:off x="4893688" y="1478862"/>
            <a:ext cx="1018076" cy="75680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t>Thread2</a:t>
            </a:r>
            <a:endParaRPr lang="en-US" sz="1350" dirty="0"/>
          </a:p>
        </p:txBody>
      </p:sp>
      <p:sp>
        <p:nvSpPr>
          <p:cNvPr id="66" name="TextBox 65"/>
          <p:cNvSpPr txBox="1"/>
          <p:nvPr/>
        </p:nvSpPr>
        <p:spPr>
          <a:xfrm>
            <a:off x="3339783" y="3350587"/>
            <a:ext cx="900767" cy="300082"/>
          </a:xfrm>
          <a:prstGeom prst="rect">
            <a:avLst/>
          </a:prstGeom>
          <a:solidFill>
            <a:schemeClr val="accent4">
              <a:lumMod val="60000"/>
              <a:lumOff val="40000"/>
            </a:schemeClr>
          </a:solidFill>
        </p:spPr>
        <p:txBody>
          <a:bodyPr wrap="square" rtlCol="0">
            <a:spAutoFit/>
          </a:bodyPr>
          <a:lstStyle/>
          <a:p>
            <a:r>
              <a:rPr lang="en-US" sz="1350" dirty="0"/>
              <a:t>W(B);</a:t>
            </a:r>
            <a:endParaRPr lang="en-US" sz="1350" dirty="0"/>
          </a:p>
        </p:txBody>
      </p:sp>
      <p:sp>
        <p:nvSpPr>
          <p:cNvPr id="72" name="TextBox 71"/>
          <p:cNvSpPr txBox="1"/>
          <p:nvPr/>
        </p:nvSpPr>
        <p:spPr>
          <a:xfrm>
            <a:off x="4968269" y="3030007"/>
            <a:ext cx="934256" cy="300082"/>
          </a:xfrm>
          <a:prstGeom prst="rect">
            <a:avLst/>
          </a:prstGeom>
          <a:solidFill>
            <a:schemeClr val="bg1">
              <a:lumMod val="85000"/>
            </a:schemeClr>
          </a:solidFill>
        </p:spPr>
        <p:txBody>
          <a:bodyPr wrap="square" rtlCol="0">
            <a:spAutoFit/>
          </a:bodyPr>
          <a:lstStyle/>
          <a:p>
            <a:r>
              <a:rPr lang="en-US" sz="1350" dirty="0"/>
              <a:t>W(A);</a:t>
            </a:r>
            <a:endParaRPr lang="en-US" sz="1350" dirty="0"/>
          </a:p>
        </p:txBody>
      </p:sp>
      <p:sp>
        <p:nvSpPr>
          <p:cNvPr id="78" name="TextBox 77"/>
          <p:cNvSpPr txBox="1"/>
          <p:nvPr/>
        </p:nvSpPr>
        <p:spPr>
          <a:xfrm>
            <a:off x="2682419" y="4415929"/>
            <a:ext cx="1405490" cy="507831"/>
          </a:xfrm>
          <a:prstGeom prst="rect">
            <a:avLst/>
          </a:prstGeom>
          <a:noFill/>
        </p:spPr>
        <p:txBody>
          <a:bodyPr wrap="square" rtlCol="0">
            <a:spAutoFit/>
          </a:bodyPr>
          <a:lstStyle/>
          <a:p>
            <a:pPr algn="ctr"/>
            <a:r>
              <a:rPr lang="en-US" altLang="zh-CN" sz="1350" b="1" dirty="0"/>
              <a:t>Database </a:t>
            </a:r>
            <a:endParaRPr lang="en-US" altLang="zh-CN" sz="1350" b="1" dirty="0"/>
          </a:p>
          <a:p>
            <a:pPr algn="ctr"/>
            <a:r>
              <a:rPr lang="en-US" altLang="zh-CN" sz="1350" b="1" dirty="0"/>
              <a:t>storage</a:t>
            </a:r>
            <a:endParaRPr lang="en-US" sz="1350" b="1" dirty="0"/>
          </a:p>
        </p:txBody>
      </p:sp>
      <p:sp>
        <p:nvSpPr>
          <p:cNvPr id="79" name="Rectangle 78"/>
          <p:cNvSpPr/>
          <p:nvPr/>
        </p:nvSpPr>
        <p:spPr>
          <a:xfrm>
            <a:off x="4968269" y="3356421"/>
            <a:ext cx="923588" cy="31563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350" dirty="0">
                <a:ln w="0"/>
                <a:solidFill>
                  <a:schemeClr val="tx1"/>
                </a:solidFill>
                <a:effectLst>
                  <a:outerShdw blurRad="38100" dist="19050" dir="2700000" algn="tl" rotWithShape="0">
                    <a:schemeClr val="dk1">
                      <a:alpha val="40000"/>
                    </a:schemeClr>
                  </a:outerShdw>
                </a:effectLst>
              </a:rPr>
              <a:t>Commit</a:t>
            </a:r>
            <a:endParaRPr lang="en-US" sz="1350" dirty="0">
              <a:ln w="0"/>
              <a:solidFill>
                <a:schemeClr val="tx1"/>
              </a:solidFill>
              <a:effectLst>
                <a:outerShdw blurRad="38100" dist="19050" dir="2700000" algn="tl" rotWithShape="0">
                  <a:schemeClr val="dk1">
                    <a:alpha val="40000"/>
                  </a:schemeClr>
                </a:outerShdw>
              </a:effectLst>
            </a:endParaRPr>
          </a:p>
        </p:txBody>
      </p:sp>
      <p:sp>
        <p:nvSpPr>
          <p:cNvPr id="30" name="Rounded Rectangle 29"/>
          <p:cNvSpPr/>
          <p:nvPr/>
        </p:nvSpPr>
        <p:spPr>
          <a:xfrm>
            <a:off x="114484" y="2377503"/>
            <a:ext cx="2640290" cy="1250083"/>
          </a:xfrm>
          <a:prstGeom prst="roundRect">
            <a:avLst/>
          </a:prstGeom>
          <a:noFill/>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84" name="TextBox 83"/>
          <p:cNvSpPr txBox="1"/>
          <p:nvPr/>
        </p:nvSpPr>
        <p:spPr>
          <a:xfrm>
            <a:off x="774738" y="3667255"/>
            <a:ext cx="1405490" cy="507831"/>
          </a:xfrm>
          <a:prstGeom prst="rect">
            <a:avLst/>
          </a:prstGeom>
          <a:noFill/>
        </p:spPr>
        <p:txBody>
          <a:bodyPr wrap="square" rtlCol="0">
            <a:spAutoFit/>
          </a:bodyPr>
          <a:lstStyle/>
          <a:p>
            <a:pPr algn="ctr"/>
            <a:r>
              <a:rPr lang="en-US" altLang="zh-CN" sz="1350" b="1" dirty="0"/>
              <a:t>Thread-local memory</a:t>
            </a:r>
            <a:endParaRPr lang="en-US" sz="1350" b="1" dirty="0"/>
          </a:p>
        </p:txBody>
      </p:sp>
      <p:sp>
        <p:nvSpPr>
          <p:cNvPr id="88" name="TextBox 87"/>
          <p:cNvSpPr txBox="1"/>
          <p:nvPr/>
        </p:nvSpPr>
        <p:spPr>
          <a:xfrm>
            <a:off x="7072192" y="3742933"/>
            <a:ext cx="1405490" cy="507831"/>
          </a:xfrm>
          <a:prstGeom prst="rect">
            <a:avLst/>
          </a:prstGeom>
          <a:noFill/>
        </p:spPr>
        <p:txBody>
          <a:bodyPr wrap="square" rtlCol="0">
            <a:spAutoFit/>
          </a:bodyPr>
          <a:lstStyle/>
          <a:p>
            <a:pPr algn="ctr"/>
            <a:r>
              <a:rPr lang="en-US" altLang="zh-CN" sz="1350" b="1" dirty="0"/>
              <a:t>Thread-local memory</a:t>
            </a:r>
            <a:endParaRPr lang="en-US" sz="1350" b="1" dirty="0"/>
          </a:p>
        </p:txBody>
      </p:sp>
      <p:sp>
        <p:nvSpPr>
          <p:cNvPr id="89" name="Rounded Rectangle 88"/>
          <p:cNvSpPr/>
          <p:nvPr/>
        </p:nvSpPr>
        <p:spPr>
          <a:xfrm>
            <a:off x="6497648" y="2424370"/>
            <a:ext cx="2554580" cy="1250083"/>
          </a:xfrm>
          <a:prstGeom prst="roundRect">
            <a:avLst/>
          </a:prstGeom>
          <a:noFill/>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3" name="标题 2"/>
          <p:cNvSpPr>
            <a:spLocks noGrp="1"/>
          </p:cNvSpPr>
          <p:nvPr>
            <p:ph type="title"/>
          </p:nvPr>
        </p:nvSpPr>
        <p:spPr/>
        <p:txBody>
          <a:bodyPr/>
          <a:lstStyle/>
          <a:p>
            <a:r>
              <a:rPr lang="en-US" altLang="zh-CN" dirty="0"/>
              <a:t>OCC: An Example</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84"/>
                                        </p:tgtEl>
                                        <p:attrNameLst>
                                          <p:attrName>style.visibility</p:attrName>
                                        </p:attrNameLst>
                                      </p:cBhvr>
                                      <p:to>
                                        <p:strVal val="visible"/>
                                      </p:to>
                                    </p:set>
                                  </p:childTnLst>
                                </p:cTn>
                              </p:par>
                              <p:par>
                                <p:cTn id="29" presetID="1" presetClass="entr" presetSubtype="0" fill="hold" grpId="1" nodeType="withEffect">
                                  <p:stCondLst>
                                    <p:cond delay="0"/>
                                  </p:stCondLst>
                                  <p:childTnLst>
                                    <p:set>
                                      <p:cBhvr>
                                        <p:cTn id="30" dur="1" fill="hold">
                                          <p:stCondLst>
                                            <p:cond delay="0"/>
                                          </p:stCondLst>
                                        </p:cTn>
                                        <p:tgtEl>
                                          <p:spTgt spid="8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5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0" presetClass="path" presetSubtype="0" accel="50000" decel="50000" fill="hold" grpId="1" nodeType="clickEffect">
                                  <p:stCondLst>
                                    <p:cond delay="0"/>
                                  </p:stCondLst>
                                  <p:childTnLst>
                                    <p:animMotion origin="layout" path="M -0.00716 4.81481E-6 L -0.33763 0.30578 " pathEditMode="fixed" rAng="0" ptsTypes="AA">
                                      <p:cBhvr>
                                        <p:cTn id="68" dur="1000" fill="hold"/>
                                        <p:tgtEl>
                                          <p:spTgt spid="77"/>
                                        </p:tgtEl>
                                        <p:attrNameLst>
                                          <p:attrName>ppt_x</p:attrName>
                                          <p:attrName>ppt_y</p:attrName>
                                        </p:attrNameLst>
                                      </p:cBhvr>
                                      <p:rCtr x="-16523" y="15278"/>
                                    </p:animMotion>
                                  </p:childTnLst>
                                  <p:subTnLst>
                                    <p:set>
                                      <p:cBhvr override="childStyle">
                                        <p:cTn dur="1" fill="hold" display="0" masterRel="sameClick" afterEffect="1">
                                          <p:stCondLst>
                                            <p:cond evt="end" delay="0">
                                              <p:tn val="67"/>
                                            </p:cond>
                                          </p:stCondLst>
                                        </p:cTn>
                                        <p:tgtEl>
                                          <p:spTgt spid="77"/>
                                        </p:tgtEl>
                                        <p:attrNameLst>
                                          <p:attrName>style.visibility</p:attrName>
                                        </p:attrNameLst>
                                      </p:cBhvr>
                                      <p:to>
                                        <p:strVal val="hidden"/>
                                      </p:to>
                                    </p:set>
                                  </p:subTnLst>
                                </p:cTn>
                              </p:par>
                              <p:par>
                                <p:cTn id="69" presetID="1" presetClass="exit" presetSubtype="0" fill="hold" grpId="1" nodeType="withEffect">
                                  <p:stCondLst>
                                    <p:cond delay="0"/>
                                  </p:stCondLst>
                                  <p:childTnLst>
                                    <p:set>
                                      <p:cBhvr>
                                        <p:cTn id="70" dur="1" fill="hold">
                                          <p:stCondLst>
                                            <p:cond delay="0"/>
                                          </p:stCondLst>
                                        </p:cTn>
                                        <p:tgtEl>
                                          <p:spTgt spid="54"/>
                                        </p:tgtEl>
                                        <p:attrNameLst>
                                          <p:attrName>style.visibility</p:attrName>
                                        </p:attrNameLst>
                                      </p:cBhvr>
                                      <p:to>
                                        <p:strVal val="hidden"/>
                                      </p:to>
                                    </p:set>
                                  </p:childTnLst>
                                </p:cTn>
                              </p:par>
                            </p:childTnLst>
                          </p:cTn>
                        </p:par>
                        <p:par>
                          <p:cTn id="71" fill="hold">
                            <p:stCondLst>
                              <p:cond delay="1000"/>
                            </p:stCondLst>
                            <p:childTnLst>
                              <p:par>
                                <p:cTn id="72" presetID="1" presetClass="entr" presetSubtype="0" fill="hold" nodeType="afterEffect">
                                  <p:stCondLst>
                                    <p:cond delay="0"/>
                                  </p:stCondLst>
                                  <p:childTnLst>
                                    <p:set>
                                      <p:cBhvr>
                                        <p:cTn id="73" dur="1" fill="hold">
                                          <p:stCondLst>
                                            <p:cond delay="0"/>
                                          </p:stCondLst>
                                        </p:cTn>
                                        <p:tgtEl>
                                          <p:spTgt spid="61"/>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79"/>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41"/>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55"/>
                                        </p:tgtEl>
                                        <p:attrNameLst>
                                          <p:attrName>style.visibility</p:attrName>
                                        </p:attrNameLst>
                                      </p:cBhvr>
                                      <p:to>
                                        <p:strVal val="visible"/>
                                      </p:to>
                                    </p:set>
                                  </p:childTnLst>
                                </p:cTn>
                              </p:par>
                              <p:par>
                                <p:cTn id="84" presetID="35" presetClass="emph" presetSubtype="0" repeatCount="2000" fill="hold" grpId="1" nodeType="withEffect">
                                  <p:stCondLst>
                                    <p:cond delay="0"/>
                                  </p:stCondLst>
                                  <p:childTnLst>
                                    <p:anim calcmode="discrete" valueType="str">
                                      <p:cBhvr>
                                        <p:cTn id="85" dur="500" fill="hold"/>
                                        <p:tgtEl>
                                          <p:spTgt spid="5"/>
                                        </p:tgtEl>
                                        <p:attrNameLst>
                                          <p:attrName>style.visibility</p:attrName>
                                        </p:attrNameLst>
                                      </p:cBhvr>
                                      <p:tavLst>
                                        <p:tav tm="0">
                                          <p:val>
                                            <p:strVal val="hidden"/>
                                          </p:val>
                                        </p:tav>
                                        <p:tav tm="50000">
                                          <p:val>
                                            <p:strVal val="visible"/>
                                          </p:val>
                                        </p:tav>
                                      </p:tavLst>
                                    </p:anim>
                                  </p:childTnLst>
                                </p:cTn>
                              </p:par>
                              <p:par>
                                <p:cTn id="86" presetID="1" presetClass="exit" presetSubtype="0" fill="hold" grpId="1" nodeType="withEffect">
                                  <p:stCondLst>
                                    <p:cond delay="2000"/>
                                  </p:stCondLst>
                                  <p:childTnLst>
                                    <p:set>
                                      <p:cBhvr>
                                        <p:cTn id="87" dur="1" fill="hold">
                                          <p:stCondLst>
                                            <p:cond delay="0"/>
                                          </p:stCondLst>
                                        </p:cTn>
                                        <p:tgtEl>
                                          <p:spTgt spid="55"/>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85"/>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84"/>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31" grpId="0"/>
      <p:bldP spid="44" grpId="0"/>
      <p:bldP spid="54" grpId="0" animBg="1"/>
      <p:bldP spid="54" grpId="1" animBg="1"/>
      <p:bldP spid="55" grpId="0" animBg="1"/>
      <p:bldP spid="55" grpId="1" animBg="1"/>
      <p:bldP spid="58" grpId="0"/>
      <p:bldP spid="59" grpId="0"/>
      <p:bldP spid="60" grpId="0"/>
      <p:bldP spid="62" grpId="0" animBg="1"/>
      <p:bldP spid="64" grpId="0" animBg="1"/>
      <p:bldP spid="65" grpId="0" animBg="1"/>
      <p:bldP spid="5" grpId="0" animBg="1"/>
      <p:bldP spid="5" grpId="1" animBg="1"/>
      <p:bldP spid="73" grpId="0" animBg="1"/>
      <p:bldP spid="74" grpId="0" animBg="1"/>
      <p:bldP spid="76" grpId="0" animBg="1"/>
      <p:bldP spid="80" grpId="0" animBg="1"/>
      <p:bldP spid="81" grpId="0" animBg="1"/>
      <p:bldP spid="85" grpId="0" animBg="1"/>
      <p:bldP spid="77" grpId="0" animBg="1"/>
      <p:bldP spid="77" grpId="1" animBg="1"/>
      <p:bldP spid="66" grpId="0" animBg="1"/>
      <p:bldP spid="72" grpId="0" animBg="1"/>
      <p:bldP spid="79" grpId="0" animBg="1"/>
      <p:bldP spid="30" grpId="0" animBg="1"/>
      <p:bldP spid="84" grpId="0"/>
      <p:bldP spid="84" grpId="1"/>
      <p:bldP spid="88" grpId="0"/>
      <p:bldP spid="88" grpId="1"/>
      <p:bldP spid="8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OCC Advantages </a:t>
            </a:r>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
        <p:nvSpPr>
          <p:cNvPr id="5" name="内容占位符 2"/>
          <p:cNvSpPr>
            <a:spLocks noGrp="1"/>
          </p:cNvSpPr>
          <p:nvPr>
            <p:ph idx="1"/>
          </p:nvPr>
        </p:nvSpPr>
        <p:spPr>
          <a:xfrm>
            <a:off x="457200" y="1129308"/>
            <a:ext cx="8229600" cy="3771636"/>
          </a:xfrm>
        </p:spPr>
        <p:txBody>
          <a:bodyPr>
            <a:normAutofit/>
          </a:bodyPr>
          <a:lstStyle/>
          <a:p>
            <a:r>
              <a:rPr kumimoji="1" lang="en-US" altLang="zh-CN" dirty="0"/>
              <a:t>Phase 1: </a:t>
            </a:r>
            <a:r>
              <a:rPr kumimoji="1" lang="en-US" altLang="zh-CN" dirty="0">
                <a:solidFill>
                  <a:srgbClr val="C00000"/>
                </a:solidFill>
              </a:rPr>
              <a:t>Concurrent local processing  </a:t>
            </a:r>
            <a:endParaRPr kumimoji="1" lang="en-US" altLang="zh-CN" dirty="0">
              <a:solidFill>
                <a:srgbClr val="C00000"/>
              </a:solidFill>
            </a:endParaRPr>
          </a:p>
          <a:p>
            <a:pPr lvl="1"/>
            <a:r>
              <a:rPr kumimoji="1" lang="en-US" altLang="zh-CN" dirty="0"/>
              <a:t>Reads data into a read set </a:t>
            </a:r>
            <a:endParaRPr kumimoji="1" lang="en-US" altLang="zh-CN" dirty="0"/>
          </a:p>
          <a:p>
            <a:pPr lvl="1"/>
            <a:r>
              <a:rPr kumimoji="1" lang="en-US" altLang="zh-CN" dirty="0"/>
              <a:t>Buffers writes into a write set</a:t>
            </a:r>
            <a:endParaRPr kumimoji="1" lang="en-US" altLang="zh-CN" dirty="0"/>
          </a:p>
          <a:p>
            <a:r>
              <a:rPr kumimoji="1" lang="en-US" altLang="zh-CN" dirty="0">
                <a:solidFill>
                  <a:schemeClr val="accent6"/>
                </a:solidFill>
              </a:rPr>
              <a:t>Phase 2:  Validation in critical section</a:t>
            </a:r>
            <a:endParaRPr kumimoji="1" lang="en-US" altLang="zh-CN" dirty="0">
              <a:solidFill>
                <a:schemeClr val="accent6"/>
              </a:solidFill>
            </a:endParaRPr>
          </a:p>
          <a:p>
            <a:pPr lvl="1"/>
            <a:r>
              <a:rPr kumimoji="1" lang="en-US" altLang="zh-CN" dirty="0">
                <a:solidFill>
                  <a:schemeClr val="accent6"/>
                </a:solidFill>
              </a:rPr>
              <a:t>Validates whether serializability is guaranteed:</a:t>
            </a:r>
            <a:endParaRPr kumimoji="1" lang="en-US" altLang="zh-CN" dirty="0">
              <a:solidFill>
                <a:schemeClr val="accent6"/>
              </a:solidFill>
            </a:endParaRPr>
          </a:p>
          <a:p>
            <a:pPr lvl="1"/>
            <a:r>
              <a:rPr kumimoji="1" lang="en-US" altLang="zh-CN" dirty="0">
                <a:solidFill>
                  <a:schemeClr val="accent6"/>
                </a:solidFill>
              </a:rPr>
              <a:t>Has any data in the read set been modified?</a:t>
            </a:r>
            <a:endParaRPr kumimoji="1" lang="en-US" altLang="zh-CN" dirty="0">
              <a:solidFill>
                <a:schemeClr val="accent6"/>
              </a:solidFill>
            </a:endParaRPr>
          </a:p>
          <a:p>
            <a:r>
              <a:rPr kumimoji="1" lang="en-US" altLang="zh-CN" dirty="0">
                <a:solidFill>
                  <a:schemeClr val="accent6"/>
                </a:solidFill>
              </a:rPr>
              <a:t>Phase 3: Commit the results in critical section or abort</a:t>
            </a:r>
            <a:endParaRPr kumimoji="1" lang="en-US" altLang="zh-CN" dirty="0">
              <a:solidFill>
                <a:schemeClr val="accent6"/>
              </a:solidFill>
            </a:endParaRPr>
          </a:p>
          <a:p>
            <a:pPr lvl="1"/>
            <a:r>
              <a:rPr kumimoji="1" lang="en-US" altLang="zh-CN" dirty="0">
                <a:solidFill>
                  <a:schemeClr val="accent6"/>
                </a:solidFill>
              </a:rPr>
              <a:t>Aborts: aborts the transaction if validation fails</a:t>
            </a:r>
            <a:endParaRPr kumimoji="1" lang="en-US" altLang="zh-CN" dirty="0">
              <a:solidFill>
                <a:schemeClr val="accent6"/>
              </a:solidFill>
            </a:endParaRPr>
          </a:p>
          <a:p>
            <a:pPr lvl="1"/>
            <a:r>
              <a:rPr kumimoji="1" lang="en-US" altLang="zh-CN" dirty="0">
                <a:solidFill>
                  <a:schemeClr val="accent6"/>
                </a:solidFill>
              </a:rPr>
              <a:t>Commits: installs the write set and commits the transaction</a:t>
            </a:r>
            <a:endParaRPr kumimoji="1" lang="en-US" altLang="zh-CN" dirty="0">
              <a:solidFill>
                <a:schemeClr val="accent6"/>
              </a:solidFill>
            </a:endParaRPr>
          </a:p>
          <a:p>
            <a:endParaRPr kumimoji="1" lang="zh-CN" altLang="en-US" dirty="0"/>
          </a:p>
        </p:txBody>
      </p:sp>
      <p:sp>
        <p:nvSpPr>
          <p:cNvPr id="6" name="Rectangle 4"/>
          <p:cNvSpPr/>
          <p:nvPr/>
        </p:nvSpPr>
        <p:spPr>
          <a:xfrm>
            <a:off x="5004048" y="1345332"/>
            <a:ext cx="3747862" cy="959681"/>
          </a:xfrm>
          <a:prstGeom prst="rect">
            <a:avLst/>
          </a:prstGeom>
          <a:solidFill>
            <a:srgbClr val="F5FED6"/>
          </a:solidFill>
          <a:effectLst>
            <a:outerShdw blurRad="63500" sx="102000" sy="102000" algn="ctr" rotWithShape="0">
              <a:prstClr val="black">
                <a:alpha val="40000"/>
              </a:prstClr>
            </a:outerShdw>
          </a:effectLst>
        </p:spPr>
        <p:txBody>
          <a:bodyPr wrap="square" lIns="72000" tIns="0" rIns="72000" bIns="36000">
            <a:spAutoFit/>
          </a:bodyPr>
          <a:lstStyle/>
          <a:p>
            <a:pPr algn="ctr"/>
            <a:r>
              <a:rPr lang="en-US" altLang="zh-CN" sz="2000" dirty="0">
                <a:latin typeface="Arial" panose="020B0604020202020204" pitchFamily="34" charset="0"/>
                <a:cs typeface="Arial" panose="020B0604020202020204" pitchFamily="34" charset="0"/>
              </a:rPr>
              <a:t>Operates in private workspace; rare inter-thread synchronization (</a:t>
            </a:r>
            <a:r>
              <a:rPr lang="en-US" altLang="zh-CN" sz="2000" dirty="0">
                <a:solidFill>
                  <a:srgbClr val="FF0000"/>
                </a:solidFill>
                <a:latin typeface="Arial" panose="020B0604020202020204" pitchFamily="34" charset="0"/>
                <a:cs typeface="Arial" panose="020B0604020202020204" pitchFamily="34" charset="0"/>
              </a:rPr>
              <a:t>optimistic</a:t>
            </a:r>
            <a:r>
              <a:rPr lang="en-US" altLang="zh-CN" sz="2000" dirty="0">
                <a:latin typeface="Arial" panose="020B0604020202020204" pitchFamily="34" charset="0"/>
                <a:cs typeface="Arial" panose="020B0604020202020204" pitchFamily="34" charset="0"/>
              </a:rPr>
              <a:t>)</a:t>
            </a:r>
            <a:endParaRPr lang="en-US" altLang="zh-CN" sz="2000" dirty="0">
              <a:latin typeface="Arial" panose="020B0604020202020204" pitchFamily="34" charset="0"/>
              <a:cs typeface="Arial" panose="020B0604020202020204"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OCC Advantages </a:t>
            </a:r>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
        <p:nvSpPr>
          <p:cNvPr id="5" name="内容占位符 2"/>
          <p:cNvSpPr>
            <a:spLocks noGrp="1"/>
          </p:cNvSpPr>
          <p:nvPr>
            <p:ph idx="1"/>
          </p:nvPr>
        </p:nvSpPr>
        <p:spPr>
          <a:xfrm>
            <a:off x="457200" y="1129308"/>
            <a:ext cx="8229600" cy="3771636"/>
          </a:xfrm>
        </p:spPr>
        <p:txBody>
          <a:bodyPr>
            <a:normAutofit/>
          </a:bodyPr>
          <a:lstStyle/>
          <a:p>
            <a:r>
              <a:rPr kumimoji="1" lang="en-US" altLang="zh-CN" dirty="0">
                <a:solidFill>
                  <a:schemeClr val="accent6"/>
                </a:solidFill>
              </a:rPr>
              <a:t>Phase 1: Concurrent local processing  </a:t>
            </a:r>
            <a:endParaRPr kumimoji="1" lang="en-US" altLang="zh-CN" dirty="0">
              <a:solidFill>
                <a:schemeClr val="accent6"/>
              </a:solidFill>
            </a:endParaRPr>
          </a:p>
          <a:p>
            <a:pPr lvl="1"/>
            <a:r>
              <a:rPr kumimoji="1" lang="en-US" altLang="zh-CN" dirty="0">
                <a:solidFill>
                  <a:schemeClr val="accent6"/>
                </a:solidFill>
              </a:rPr>
              <a:t>Reads data into a read set </a:t>
            </a:r>
            <a:endParaRPr kumimoji="1" lang="en-US" altLang="zh-CN" dirty="0">
              <a:solidFill>
                <a:schemeClr val="accent6"/>
              </a:solidFill>
            </a:endParaRPr>
          </a:p>
          <a:p>
            <a:pPr lvl="1"/>
            <a:r>
              <a:rPr kumimoji="1" lang="en-US" altLang="zh-CN" dirty="0">
                <a:solidFill>
                  <a:schemeClr val="accent6"/>
                </a:solidFill>
              </a:rPr>
              <a:t>Buffers writes into a write set</a:t>
            </a:r>
            <a:endParaRPr kumimoji="1" lang="en-US" altLang="zh-CN" dirty="0">
              <a:solidFill>
                <a:schemeClr val="accent6"/>
              </a:solidFill>
            </a:endParaRPr>
          </a:p>
          <a:p>
            <a:r>
              <a:rPr kumimoji="1" lang="en-US" altLang="zh-CN" dirty="0">
                <a:solidFill>
                  <a:schemeClr val="tx1"/>
                </a:solidFill>
              </a:rPr>
              <a:t>Phase 2:  </a:t>
            </a:r>
            <a:r>
              <a:rPr kumimoji="1" lang="en-US" altLang="zh-CN" dirty="0">
                <a:solidFill>
                  <a:srgbClr val="C00000"/>
                </a:solidFill>
              </a:rPr>
              <a:t>Validation in critical section</a:t>
            </a:r>
            <a:endParaRPr kumimoji="1" lang="en-US" altLang="zh-CN" dirty="0">
              <a:solidFill>
                <a:srgbClr val="C00000"/>
              </a:solidFill>
            </a:endParaRPr>
          </a:p>
          <a:p>
            <a:pPr lvl="1"/>
            <a:r>
              <a:rPr kumimoji="1" lang="en-US" altLang="zh-CN" dirty="0">
                <a:solidFill>
                  <a:schemeClr val="tx1"/>
                </a:solidFill>
              </a:rPr>
              <a:t>Validates whether serializability is guaranteed:</a:t>
            </a:r>
            <a:endParaRPr kumimoji="1" lang="en-US" altLang="zh-CN" dirty="0">
              <a:solidFill>
                <a:schemeClr val="tx1"/>
              </a:solidFill>
            </a:endParaRPr>
          </a:p>
          <a:p>
            <a:pPr lvl="1"/>
            <a:r>
              <a:rPr kumimoji="1" lang="en-US" altLang="zh-CN" dirty="0">
                <a:solidFill>
                  <a:schemeClr val="tx1"/>
                </a:solidFill>
              </a:rPr>
              <a:t>Has any data in the read set been modified?</a:t>
            </a:r>
            <a:endParaRPr kumimoji="1" lang="en-US" altLang="zh-CN" dirty="0">
              <a:solidFill>
                <a:schemeClr val="tx1"/>
              </a:solidFill>
            </a:endParaRPr>
          </a:p>
          <a:p>
            <a:r>
              <a:rPr kumimoji="1" lang="en-US" altLang="zh-CN" dirty="0">
                <a:solidFill>
                  <a:schemeClr val="tx1"/>
                </a:solidFill>
              </a:rPr>
              <a:t>Phase 3: </a:t>
            </a:r>
            <a:r>
              <a:rPr kumimoji="1" lang="en-US" altLang="zh-CN" dirty="0">
                <a:solidFill>
                  <a:srgbClr val="C00000"/>
                </a:solidFill>
              </a:rPr>
              <a:t>Commit the results in critical section or abort</a:t>
            </a:r>
            <a:endParaRPr kumimoji="1" lang="en-US" altLang="zh-CN" dirty="0">
              <a:solidFill>
                <a:srgbClr val="C00000"/>
              </a:solidFill>
            </a:endParaRPr>
          </a:p>
          <a:p>
            <a:pPr lvl="1"/>
            <a:r>
              <a:rPr kumimoji="1" lang="en-US" altLang="zh-CN" dirty="0">
                <a:solidFill>
                  <a:schemeClr val="tx1"/>
                </a:solidFill>
              </a:rPr>
              <a:t>Aborts: aborts the transaction if validation fails</a:t>
            </a:r>
            <a:endParaRPr kumimoji="1" lang="en-US" altLang="zh-CN" dirty="0">
              <a:solidFill>
                <a:schemeClr val="tx1"/>
              </a:solidFill>
            </a:endParaRPr>
          </a:p>
          <a:p>
            <a:pPr lvl="1"/>
            <a:r>
              <a:rPr kumimoji="1" lang="en-US" altLang="zh-CN" dirty="0">
                <a:solidFill>
                  <a:schemeClr val="tx1"/>
                </a:solidFill>
              </a:rPr>
              <a:t>Commits: installs the write set and commits the transaction</a:t>
            </a:r>
            <a:endParaRPr kumimoji="1" lang="en-US" altLang="zh-CN" dirty="0">
              <a:solidFill>
                <a:schemeClr val="tx1"/>
              </a:solidFill>
            </a:endParaRPr>
          </a:p>
          <a:p>
            <a:endParaRPr kumimoji="1" lang="zh-CN" altLang="en-US" dirty="0"/>
          </a:p>
        </p:txBody>
      </p:sp>
      <p:sp>
        <p:nvSpPr>
          <p:cNvPr id="7" name="Rectangle 4"/>
          <p:cNvSpPr/>
          <p:nvPr/>
        </p:nvSpPr>
        <p:spPr>
          <a:xfrm>
            <a:off x="5436096" y="1777380"/>
            <a:ext cx="3466728" cy="959681"/>
          </a:xfrm>
          <a:prstGeom prst="rect">
            <a:avLst/>
          </a:prstGeom>
          <a:solidFill>
            <a:srgbClr val="F5FED6"/>
          </a:solidFill>
          <a:effectLst>
            <a:outerShdw blurRad="63500" sx="102000" sy="102000" algn="ctr" rotWithShape="0">
              <a:prstClr val="black">
                <a:alpha val="40000"/>
              </a:prstClr>
            </a:outerShdw>
          </a:effectLst>
        </p:spPr>
        <p:txBody>
          <a:bodyPr wrap="square" lIns="72000" tIns="0" rIns="72000" bIns="36000">
            <a:spAutoFit/>
          </a:bodyPr>
          <a:lstStyle/>
          <a:p>
            <a:pPr algn="ctr"/>
            <a:r>
              <a:rPr lang="en-US" altLang="zh-CN" sz="2000" dirty="0">
                <a:latin typeface="Arial" panose="020B0604020202020204" pitchFamily="34" charset="0"/>
                <a:cs typeface="Arial" panose="020B0604020202020204" pitchFamily="34" charset="0"/>
              </a:rPr>
              <a:t>Needs synchronization</a:t>
            </a:r>
            <a:r>
              <a:rPr lang="zh-CN" altLang="en-US" sz="2000" dirty="0">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(e.g.,</a:t>
            </a:r>
            <a:r>
              <a:rPr lang="zh-CN" altLang="en-US" sz="2000" dirty="0">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with</a:t>
            </a:r>
            <a:r>
              <a:rPr lang="zh-CN" altLang="en-US" sz="2000" dirty="0">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lock), but usually very short </a:t>
            </a:r>
            <a:r>
              <a:rPr lang="en-US" altLang="zh-CN" sz="2000" dirty="0">
                <a:solidFill>
                  <a:srgbClr val="FF0000"/>
                </a:solidFill>
                <a:latin typeface="Arial" panose="020B0604020202020204" pitchFamily="34" charset="0"/>
                <a:cs typeface="Arial" panose="020B0604020202020204" pitchFamily="34" charset="0"/>
              </a:rPr>
              <a:t>at low contention</a:t>
            </a:r>
            <a:endParaRPr lang="en-US" altLang="zh-CN" sz="2000" dirty="0">
              <a:solidFill>
                <a:srgbClr val="FF0000"/>
              </a:solidFill>
              <a:latin typeface="Arial" panose="020B0604020202020204" pitchFamily="34" charset="0"/>
              <a:cs typeface="Arial" panose="020B0604020202020204"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OCC Advantages </a:t>
            </a:r>
            <a:endParaRPr kumimoji="1" lang="zh-CN" altLang="en-US" dirty="0"/>
          </a:p>
        </p:txBody>
      </p:sp>
      <p:sp>
        <p:nvSpPr>
          <p:cNvPr id="3" name="内容占位符 2"/>
          <p:cNvSpPr>
            <a:spLocks noGrp="1"/>
          </p:cNvSpPr>
          <p:nvPr>
            <p:ph idx="1"/>
          </p:nvPr>
        </p:nvSpPr>
        <p:spPr>
          <a:xfrm>
            <a:off x="457200" y="1129308"/>
            <a:ext cx="8229600" cy="4356826"/>
          </a:xfrm>
        </p:spPr>
        <p:txBody>
          <a:bodyPr/>
          <a:lstStyle/>
          <a:p>
            <a:r>
              <a:rPr kumimoji="1" lang="en-US" altLang="zh-CN" dirty="0"/>
              <a:t>Use reads more than writes (for each read-only data access) </a:t>
            </a:r>
            <a:endParaRPr kumimoji="1" lang="en-US" altLang="zh-CN" dirty="0"/>
          </a:p>
          <a:p>
            <a:pPr lvl="1"/>
            <a:r>
              <a:rPr kumimoji="1" lang="en-US" altLang="zh-CN" dirty="0"/>
              <a:t>OCC (in the optimal case, i.e., no abort) (</a:t>
            </a:r>
            <a:r>
              <a:rPr kumimoji="1" lang="zh-CN" altLang="en-US" dirty="0"/>
              <a:t>此处的</a:t>
            </a:r>
            <a:r>
              <a:rPr kumimoji="1" lang="en-US" altLang="zh-CN" dirty="0"/>
              <a:t>read</a:t>
            </a:r>
            <a:r>
              <a:rPr kumimoji="1" lang="zh-CN" altLang="en-US" dirty="0"/>
              <a:t>是指的是读取数据库中数据</a:t>
            </a:r>
            <a:r>
              <a:rPr kumimoji="1" lang="en-US" altLang="zh-CN" dirty="0"/>
              <a:t>)</a:t>
            </a:r>
            <a:endParaRPr kumimoji="1" lang="en-US" altLang="zh-CN" dirty="0"/>
          </a:p>
          <a:p>
            <a:pPr lvl="2"/>
            <a:r>
              <a:rPr kumimoji="1" lang="en-US" altLang="zh-CN" dirty="0">
                <a:highlight>
                  <a:srgbClr val="FFFF00"/>
                </a:highlight>
              </a:rPr>
              <a:t>1 read to read the data value </a:t>
            </a:r>
            <a:endParaRPr kumimoji="1" lang="en-US" altLang="zh-CN" dirty="0">
              <a:highlight>
                <a:srgbClr val="FFFF00"/>
              </a:highlight>
            </a:endParaRPr>
          </a:p>
          <a:p>
            <a:pPr lvl="2"/>
            <a:r>
              <a:rPr kumimoji="1" lang="en-US" altLang="zh-CN" dirty="0"/>
              <a:t>1 read to validate whether the value has been changed or not </a:t>
            </a:r>
            <a:endParaRPr kumimoji="1" lang="en-US" altLang="zh-CN" dirty="0"/>
          </a:p>
          <a:p>
            <a:pPr lvl="1"/>
            <a:r>
              <a:rPr kumimoji="1" lang="en-US" altLang="zh-CN" dirty="0"/>
              <a:t>2PL </a:t>
            </a:r>
            <a:endParaRPr kumimoji="1" lang="en-US" altLang="zh-CN" dirty="0"/>
          </a:p>
          <a:p>
            <a:pPr lvl="2"/>
            <a:r>
              <a:rPr kumimoji="1" lang="en-US" altLang="zh-CN" dirty="0"/>
              <a:t>1 operation to acquire the lock (typically an </a:t>
            </a:r>
            <a:r>
              <a:rPr kumimoji="1" lang="en-US" altLang="zh-CN" dirty="0">
                <a:solidFill>
                  <a:srgbClr val="FF0000"/>
                </a:solidFill>
              </a:rPr>
              <a:t>atomic CAS</a:t>
            </a:r>
            <a:r>
              <a:rPr kumimoji="1" lang="en-US" altLang="zh-CN" dirty="0"/>
              <a:t>) </a:t>
            </a:r>
            <a:endParaRPr kumimoji="1" lang="en-US" altLang="zh-CN" dirty="0"/>
          </a:p>
          <a:p>
            <a:pPr lvl="2"/>
            <a:r>
              <a:rPr kumimoji="1" lang="en-US" altLang="zh-CN" dirty="0">
                <a:highlight>
                  <a:srgbClr val="FFFF00"/>
                </a:highlight>
              </a:rPr>
              <a:t>1 read to read the data value </a:t>
            </a:r>
            <a:endParaRPr kumimoji="1" lang="en-US" altLang="zh-CN" dirty="0">
              <a:highlight>
                <a:srgbClr val="FFFF00"/>
              </a:highlight>
            </a:endParaRPr>
          </a:p>
          <a:p>
            <a:pPr lvl="2"/>
            <a:r>
              <a:rPr kumimoji="1" lang="en-US" altLang="zh-CN" dirty="0"/>
              <a:t>1 write to release the lock </a:t>
            </a:r>
            <a:endParaRPr kumimoji="1" lang="en-US" altLang="zh-CN" dirty="0"/>
          </a:p>
          <a:p>
            <a:pPr lvl="3"/>
            <a:r>
              <a:rPr kumimoji="1" lang="en-US" altLang="zh-CN" dirty="0"/>
              <a:t>A single CPU write is atomic, no need to do the atomic CAS</a:t>
            </a:r>
            <a:endParaRPr kumimoji="1" lang="en-US" altLang="zh-CN" dirty="0"/>
          </a:p>
          <a:p>
            <a:r>
              <a:rPr kumimoji="1" lang="en-US" altLang="zh-CN" dirty="0"/>
              <a:t>Locking is costly especially compared to reads</a:t>
            </a:r>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Locking preliminary(</a:t>
            </a:r>
            <a:r>
              <a:rPr kumimoji="1" lang="zh-CN" altLang="en-US" dirty="0"/>
              <a:t>预备工作</a:t>
            </a:r>
            <a:r>
              <a:rPr kumimoji="1" lang="en-US" altLang="zh-CN" dirty="0"/>
              <a:t>) </a:t>
            </a:r>
            <a:endParaRPr kumimoji="1" lang="zh-CN" altLang="en-US" dirty="0"/>
          </a:p>
        </p:txBody>
      </p:sp>
      <p:sp>
        <p:nvSpPr>
          <p:cNvPr id="3" name="内容占位符 2"/>
          <p:cNvSpPr>
            <a:spLocks noGrp="1"/>
          </p:cNvSpPr>
          <p:nvPr>
            <p:ph idx="1"/>
          </p:nvPr>
        </p:nvSpPr>
        <p:spPr/>
        <p:txBody>
          <a:bodyPr/>
          <a:lstStyle/>
          <a:p>
            <a:r>
              <a:rPr kumimoji="1" lang="en-US" altLang="zh-CN" dirty="0"/>
              <a:t>Many implementation exists to achieve the best performance &amp; scalability</a:t>
            </a:r>
            <a:endParaRPr kumimoji="1" lang="en-US" altLang="zh-CN" dirty="0"/>
          </a:p>
          <a:p>
            <a:pPr lvl="1"/>
            <a:r>
              <a:rPr kumimoji="1" lang="en-US" altLang="zh-CN" dirty="0"/>
              <a:t>Still an active topic in system research </a:t>
            </a:r>
            <a:endParaRPr kumimoji="1" lang="en-US" altLang="zh-CN" dirty="0"/>
          </a:p>
          <a:p>
            <a:r>
              <a:rPr kumimoji="1" lang="en-US" altLang="zh-CN" dirty="0"/>
              <a:t>We will focus on the basic design </a:t>
            </a:r>
            <a:endParaRPr kumimoji="1" lang="en-US" altLang="zh-CN" dirty="0"/>
          </a:p>
          <a:p>
            <a:pPr lvl="1"/>
            <a:r>
              <a:rPr kumimoji="1" lang="en-US" altLang="zh-CN" dirty="0"/>
              <a:t>The details will be left to the OS class </a:t>
            </a:r>
            <a:endParaRPr kumimoji="1" lang="en-US" altLang="zh-CN" dirty="0"/>
          </a:p>
          <a:p>
            <a:r>
              <a:rPr kumimoji="1" lang="en-US" altLang="zh-CN" dirty="0"/>
              <a:t>Interesting, acquiring the lock itself also requires before-or-after</a:t>
            </a:r>
            <a:endParaRPr kumimoji="1" lang="en-US" altLang="zh-CN" dirty="0"/>
          </a:p>
          <a:p>
            <a:pPr lvl="1"/>
            <a:r>
              <a:rPr kumimoji="1" lang="en-US" altLang="zh-CN" dirty="0"/>
              <a:t>Both threads will read the current lock status </a:t>
            </a:r>
            <a:endParaRPr kumimoji="1" lang="en-US" altLang="zh-CN" dirty="0"/>
          </a:p>
          <a:p>
            <a:pPr lvl="1"/>
            <a:r>
              <a:rPr kumimoji="1" lang="en-US" altLang="zh-CN" dirty="0"/>
              <a:t>If the status is not locked, update it to locked </a:t>
            </a:r>
            <a:endParaRPr kumimoji="1" lang="en-US" altLang="zh-CN" dirty="0"/>
          </a:p>
          <a:p>
            <a:pPr lvl="2"/>
            <a:r>
              <a:rPr kumimoji="1" lang="en-US" altLang="zh-CN" dirty="0"/>
              <a:t>What if two threads concurrently read an unlocked state?   </a:t>
            </a:r>
            <a:endParaRPr kumimoji="1" lang="en-US" altLang="zh-CN" dirty="0"/>
          </a:p>
          <a:p>
            <a:pPr lvl="1"/>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Locking preliminary: atomic compare and swap </a:t>
            </a:r>
            <a:endParaRPr kumimoji="1" lang="zh-CN" altLang="en-US" dirty="0"/>
          </a:p>
        </p:txBody>
      </p:sp>
      <p:sp>
        <p:nvSpPr>
          <p:cNvPr id="3" name="内容占位符 2"/>
          <p:cNvSpPr>
            <a:spLocks noGrp="1"/>
          </p:cNvSpPr>
          <p:nvPr>
            <p:ph idx="1"/>
          </p:nvPr>
        </p:nvSpPr>
        <p:spPr>
          <a:xfrm>
            <a:off x="457200" y="1129308"/>
            <a:ext cx="8686800" cy="3771636"/>
          </a:xfrm>
        </p:spPr>
        <p:txBody>
          <a:bodyPr/>
          <a:lstStyle/>
          <a:p>
            <a:r>
              <a:rPr lang="en-US" altLang="zh-CN" dirty="0">
                <a:solidFill>
                  <a:srgbClr val="FF0000"/>
                </a:solidFill>
              </a:rPr>
              <a:t>Hardware primitive</a:t>
            </a:r>
            <a:r>
              <a:rPr lang="en-US" altLang="zh-CN" dirty="0"/>
              <a:t> to guarantee before-or-after atomicity </a:t>
            </a:r>
            <a:endParaRPr lang="en-US" altLang="zh-CN" dirty="0"/>
          </a:p>
          <a:p>
            <a:pPr lvl="1"/>
            <a:r>
              <a:rPr lang="en-US" altLang="zh-CN" dirty="0"/>
              <a:t>Compare-and-swap (on SPARC)</a:t>
            </a:r>
            <a:endParaRPr lang="en-US" altLang="zh-CN" dirty="0"/>
          </a:p>
          <a:p>
            <a:pPr lvl="1"/>
            <a:r>
              <a:rPr lang="en-US" altLang="zh-CN" dirty="0"/>
              <a:t>Compare-and-exchange (on x86)</a:t>
            </a:r>
            <a:endParaRPr lang="en-US" altLang="zh-CN" dirty="0"/>
          </a:p>
          <a:p>
            <a:pPr lvl="1"/>
            <a:r>
              <a:rPr lang="en-US" altLang="zh-CN" dirty="0">
                <a:highlight>
                  <a:srgbClr val="FFFF00"/>
                </a:highlight>
                <a:latin typeface="Consolas" panose="020B0609020204030204" pitchFamily="49" charset="0"/>
                <a:cs typeface="Consolas" panose="020B0609020204030204" pitchFamily="49" charset="0"/>
              </a:rPr>
              <a:t>Lock prefix</a:t>
            </a:r>
            <a:r>
              <a:rPr lang="en-US" altLang="zh-CN" dirty="0">
                <a:highlight>
                  <a:srgbClr val="FFFF00"/>
                </a:highlight>
              </a:rPr>
              <a:t> </a:t>
            </a:r>
            <a:r>
              <a:rPr lang="en-US" altLang="zh-CN" dirty="0"/>
              <a:t>to ensure an instruction is atomically executed on a memory address(</a:t>
            </a:r>
            <a:r>
              <a:rPr lang="zh-CN" altLang="en-US" dirty="0"/>
              <a:t>因为拿锁和放锁都需要将新的</a:t>
            </a:r>
            <a:r>
              <a:rPr lang="en-US" altLang="zh-CN" dirty="0"/>
              <a:t>lock status</a:t>
            </a:r>
            <a:r>
              <a:rPr lang="zh-CN" altLang="en-US" dirty="0"/>
              <a:t>写入到磁盘中去</a:t>
            </a:r>
            <a:r>
              <a:rPr lang="en-US" altLang="zh-CN" dirty="0"/>
              <a:t>,</a:t>
            </a:r>
            <a:r>
              <a:rPr lang="zh-CN" altLang="en-US" dirty="0"/>
              <a:t>所以</a:t>
            </a:r>
            <a:r>
              <a:rPr lang="en-US" altLang="zh-CN" dirty="0"/>
              <a:t>lock-prefix</a:t>
            </a:r>
            <a:r>
              <a:rPr lang="zh-CN" altLang="en-US" dirty="0"/>
              <a:t>的作用就是使得在修改锁的状态的时候的操作是原子的。</a:t>
            </a:r>
            <a:r>
              <a:rPr lang="en-US" altLang="zh-CN" dirty="0"/>
              <a:t>)</a:t>
            </a:r>
            <a:endParaRPr lang="en-US" altLang="zh-CN" dirty="0"/>
          </a:p>
          <a:p>
            <a:pPr lvl="1"/>
            <a:endParaRPr lang="zh-CN" altLang="en-US" dirty="0"/>
          </a:p>
          <a:p>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
        <p:nvSpPr>
          <p:cNvPr id="5" name="矩形 4"/>
          <p:cNvSpPr/>
          <p:nvPr/>
        </p:nvSpPr>
        <p:spPr>
          <a:xfrm>
            <a:off x="457200" y="3344627"/>
            <a:ext cx="8568952" cy="1754326"/>
          </a:xfrm>
          <a:prstGeom prst="rect">
            <a:avLst/>
          </a:prstGeom>
        </p:spPr>
        <p:txBody>
          <a:bodyPr wrap="square">
            <a:spAutoFit/>
          </a:bodyPr>
          <a:lstStyle/>
          <a:p>
            <a:r>
              <a:rPr lang="en-US" altLang="zh-CN" dirty="0">
                <a:latin typeface="Consolas" panose="020B0609020204030204" pitchFamily="49" charset="0"/>
              </a:rPr>
              <a:t>1 </a:t>
            </a:r>
            <a:r>
              <a:rPr lang="en-US" altLang="zh-CN" dirty="0" err="1">
                <a:latin typeface="Consolas" panose="020B0609020204030204" pitchFamily="49" charset="0"/>
              </a:rPr>
              <a:t>int</a:t>
            </a:r>
            <a:r>
              <a:rPr lang="en-US" altLang="zh-CN" dirty="0">
                <a:latin typeface="Consolas" panose="020B0609020204030204" pitchFamily="49" charset="0"/>
              </a:rPr>
              <a:t> </a:t>
            </a:r>
            <a:r>
              <a:rPr lang="en-US" altLang="zh-CN" dirty="0" err="1">
                <a:solidFill>
                  <a:srgbClr val="FF0000"/>
                </a:solidFill>
                <a:latin typeface="Consolas" panose="020B0609020204030204" pitchFamily="49" charset="0"/>
              </a:rPr>
              <a:t>CompareAndSwap</a:t>
            </a:r>
            <a:r>
              <a:rPr lang="en-US" altLang="zh-CN" dirty="0">
                <a:latin typeface="Consolas" panose="020B0609020204030204" pitchFamily="49" charset="0"/>
              </a:rPr>
              <a:t>(</a:t>
            </a:r>
            <a:r>
              <a:rPr lang="en-US" altLang="zh-CN" dirty="0" err="1">
                <a:latin typeface="Consolas" panose="020B0609020204030204" pitchFamily="49" charset="0"/>
              </a:rPr>
              <a:t>int</a:t>
            </a:r>
            <a:r>
              <a:rPr lang="en-US" altLang="zh-CN" dirty="0">
                <a:latin typeface="Consolas" panose="020B0609020204030204" pitchFamily="49" charset="0"/>
              </a:rPr>
              <a:t> *</a:t>
            </a:r>
            <a:r>
              <a:rPr lang="en-US" altLang="zh-CN" dirty="0" err="1">
                <a:latin typeface="Consolas" panose="020B0609020204030204" pitchFamily="49" charset="0"/>
              </a:rPr>
              <a:t>ptr</a:t>
            </a:r>
            <a:r>
              <a:rPr lang="en-US" altLang="zh-CN" dirty="0">
                <a:latin typeface="Consolas" panose="020B0609020204030204" pitchFamily="49" charset="0"/>
              </a:rPr>
              <a:t>, </a:t>
            </a:r>
            <a:r>
              <a:rPr lang="en-US" altLang="zh-CN" dirty="0" err="1">
                <a:latin typeface="Consolas" panose="020B0609020204030204" pitchFamily="49" charset="0"/>
              </a:rPr>
              <a:t>int</a:t>
            </a:r>
            <a:r>
              <a:rPr lang="en-US" altLang="zh-CN" dirty="0">
                <a:latin typeface="Consolas" panose="020B0609020204030204" pitchFamily="49" charset="0"/>
              </a:rPr>
              <a:t> expected, </a:t>
            </a:r>
            <a:r>
              <a:rPr lang="en-US" altLang="zh-CN" dirty="0" err="1">
                <a:latin typeface="Consolas" panose="020B0609020204030204" pitchFamily="49" charset="0"/>
              </a:rPr>
              <a:t>int</a:t>
            </a:r>
            <a:r>
              <a:rPr lang="en-US" altLang="zh-CN" dirty="0">
                <a:latin typeface="Consolas" panose="020B0609020204030204" pitchFamily="49" charset="0"/>
              </a:rPr>
              <a:t> new) {</a:t>
            </a:r>
            <a:endParaRPr lang="en-US" altLang="zh-CN" dirty="0">
              <a:latin typeface="Consolas" panose="020B0609020204030204" pitchFamily="49" charset="0"/>
            </a:endParaRPr>
          </a:p>
          <a:p>
            <a:r>
              <a:rPr lang="en-US" altLang="zh-CN" dirty="0">
                <a:latin typeface="Consolas" panose="020B0609020204030204" pitchFamily="49" charset="0"/>
              </a:rPr>
              <a:t>2     </a:t>
            </a:r>
            <a:r>
              <a:rPr lang="en-US" altLang="zh-CN" dirty="0" err="1">
                <a:latin typeface="Consolas" panose="020B0609020204030204" pitchFamily="49" charset="0"/>
              </a:rPr>
              <a:t>int</a:t>
            </a:r>
            <a:r>
              <a:rPr lang="en-US" altLang="zh-CN" dirty="0">
                <a:latin typeface="Consolas" panose="020B0609020204030204" pitchFamily="49" charset="0"/>
              </a:rPr>
              <a:t> actual = *</a:t>
            </a:r>
            <a:r>
              <a:rPr lang="en-US" altLang="zh-CN" dirty="0" err="1">
                <a:latin typeface="Consolas" panose="020B0609020204030204" pitchFamily="49" charset="0"/>
              </a:rPr>
              <a:t>ptr</a:t>
            </a:r>
            <a:r>
              <a:rPr lang="en-US" altLang="zh-CN" dirty="0">
                <a:latin typeface="Consolas" panose="020B0609020204030204" pitchFamily="49" charset="0"/>
              </a:rPr>
              <a:t>;</a:t>
            </a:r>
            <a:endParaRPr lang="en-US" altLang="zh-CN" dirty="0">
              <a:latin typeface="Consolas" panose="020B0609020204030204" pitchFamily="49" charset="0"/>
            </a:endParaRPr>
          </a:p>
          <a:p>
            <a:r>
              <a:rPr lang="en-US" altLang="zh-CN" dirty="0">
                <a:latin typeface="Consolas" panose="020B0609020204030204" pitchFamily="49" charset="0"/>
              </a:rPr>
              <a:t>3     if (actual == expected)</a:t>
            </a:r>
            <a:endParaRPr lang="en-US" altLang="zh-CN" dirty="0">
              <a:latin typeface="Consolas" panose="020B0609020204030204" pitchFamily="49" charset="0"/>
            </a:endParaRPr>
          </a:p>
          <a:p>
            <a:r>
              <a:rPr lang="en-US" altLang="zh-CN" dirty="0">
                <a:latin typeface="Consolas" panose="020B0609020204030204" pitchFamily="49" charset="0"/>
              </a:rPr>
              <a:t>4         *</a:t>
            </a:r>
            <a:r>
              <a:rPr lang="en-US" altLang="zh-CN" dirty="0" err="1">
                <a:latin typeface="Consolas" panose="020B0609020204030204" pitchFamily="49" charset="0"/>
              </a:rPr>
              <a:t>ptr</a:t>
            </a:r>
            <a:r>
              <a:rPr lang="en-US" altLang="zh-CN" dirty="0">
                <a:latin typeface="Consolas" panose="020B0609020204030204" pitchFamily="49" charset="0"/>
              </a:rPr>
              <a:t> = new;</a:t>
            </a:r>
            <a:endParaRPr lang="en-US" altLang="zh-CN" dirty="0">
              <a:latin typeface="Consolas" panose="020B0609020204030204" pitchFamily="49" charset="0"/>
            </a:endParaRPr>
          </a:p>
          <a:p>
            <a:r>
              <a:rPr lang="en-US" altLang="zh-CN" dirty="0">
                <a:latin typeface="Consolas" panose="020B0609020204030204" pitchFamily="49" charset="0"/>
              </a:rPr>
              <a:t>5     return actual;</a:t>
            </a:r>
            <a:endParaRPr lang="en-US" altLang="zh-CN" dirty="0">
              <a:latin typeface="Consolas" panose="020B0609020204030204" pitchFamily="49" charset="0"/>
            </a:endParaRPr>
          </a:p>
          <a:p>
            <a:r>
              <a:rPr lang="en-US" altLang="zh-CN" dirty="0">
                <a:latin typeface="Consolas" panose="020B0609020204030204" pitchFamily="49" charset="0"/>
              </a:rPr>
              <a:t>6 }</a:t>
            </a:r>
            <a:endParaRPr lang="zh-CN" altLang="en-US" sz="4800" dirty="0">
              <a:latin typeface="Consolas" panose="020B0609020204030204" pitchFamily="49"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Locking (Spin Lock) using Compare-and-swap</a:t>
            </a:r>
            <a:endParaRPr lang="zh-CN" altLang="en-US" dirty="0"/>
          </a:p>
        </p:txBody>
      </p:sp>
      <p:sp>
        <p:nvSpPr>
          <p:cNvPr id="4" name="矩形 3"/>
          <p:cNvSpPr/>
          <p:nvPr/>
        </p:nvSpPr>
        <p:spPr>
          <a:xfrm>
            <a:off x="457200" y="1345332"/>
            <a:ext cx="8435280" cy="4278094"/>
          </a:xfrm>
          <a:prstGeom prst="rect">
            <a:avLst/>
          </a:prstGeom>
        </p:spPr>
        <p:txBody>
          <a:bodyPr wrap="square">
            <a:spAutoFit/>
          </a:bodyPr>
          <a:lstStyle/>
          <a:p>
            <a:r>
              <a:rPr lang="en-US" altLang="zh-CN" sz="1600" dirty="0">
                <a:latin typeface="Consolas" panose="020B0609020204030204" pitchFamily="49" charset="0"/>
              </a:rPr>
              <a:t>1 </a:t>
            </a:r>
            <a:r>
              <a:rPr lang="en-US" altLang="zh-CN" sz="1600" dirty="0" err="1">
                <a:latin typeface="Consolas" panose="020B0609020204030204" pitchFamily="49" charset="0"/>
              </a:rPr>
              <a:t>typedef</a:t>
            </a:r>
            <a:r>
              <a:rPr lang="en-US" altLang="zh-CN" sz="1600" dirty="0">
                <a:latin typeface="Consolas" panose="020B0609020204030204" pitchFamily="49" charset="0"/>
              </a:rPr>
              <a:t> </a:t>
            </a:r>
            <a:r>
              <a:rPr lang="en-US" altLang="zh-CN" sz="1600" dirty="0" err="1">
                <a:latin typeface="Consolas" panose="020B0609020204030204" pitchFamily="49" charset="0"/>
              </a:rPr>
              <a:t>struct</a:t>
            </a:r>
            <a:r>
              <a:rPr lang="en-US" altLang="zh-CN" sz="1600" dirty="0">
                <a:latin typeface="Consolas" panose="020B0609020204030204" pitchFamily="49" charset="0"/>
              </a:rPr>
              <a:t> __</a:t>
            </a:r>
            <a:r>
              <a:rPr lang="en-US" altLang="zh-CN" sz="1600" dirty="0" err="1">
                <a:latin typeface="Consolas" panose="020B0609020204030204" pitchFamily="49" charset="0"/>
              </a:rPr>
              <a:t>lock_t</a:t>
            </a:r>
            <a:r>
              <a:rPr lang="en-US" altLang="zh-CN" sz="1600" dirty="0">
                <a:latin typeface="Consolas" panose="020B0609020204030204" pitchFamily="49" charset="0"/>
              </a:rPr>
              <a:t> {</a:t>
            </a:r>
            <a:endParaRPr lang="en-US" altLang="zh-CN" sz="1600" dirty="0">
              <a:latin typeface="Consolas" panose="020B0609020204030204" pitchFamily="49" charset="0"/>
            </a:endParaRPr>
          </a:p>
          <a:p>
            <a:r>
              <a:rPr lang="en-US" altLang="zh-CN" sz="1600" dirty="0">
                <a:latin typeface="Consolas" panose="020B0609020204030204" pitchFamily="49" charset="0"/>
              </a:rPr>
              <a:t>2     </a:t>
            </a:r>
            <a:r>
              <a:rPr lang="en-US" altLang="zh-CN" sz="1600" dirty="0" err="1">
                <a:latin typeface="Consolas" panose="020B0609020204030204" pitchFamily="49" charset="0"/>
              </a:rPr>
              <a:t>int</a:t>
            </a:r>
            <a:r>
              <a:rPr lang="en-US" altLang="zh-CN" sz="1600" dirty="0">
                <a:latin typeface="Consolas" panose="020B0609020204030204" pitchFamily="49" charset="0"/>
              </a:rPr>
              <a:t> flag;</a:t>
            </a:r>
            <a:endParaRPr lang="en-US" altLang="zh-CN" sz="1600" dirty="0">
              <a:latin typeface="Consolas" panose="020B0609020204030204" pitchFamily="49" charset="0"/>
            </a:endParaRPr>
          </a:p>
          <a:p>
            <a:r>
              <a:rPr lang="en-US" altLang="zh-CN" sz="1600" dirty="0">
                <a:latin typeface="Consolas" panose="020B0609020204030204" pitchFamily="49" charset="0"/>
              </a:rPr>
              <a:t>3 } </a:t>
            </a:r>
            <a:r>
              <a:rPr lang="en-US" altLang="zh-CN" sz="1600" dirty="0" err="1">
                <a:latin typeface="Consolas" panose="020B0609020204030204" pitchFamily="49" charset="0"/>
              </a:rPr>
              <a:t>lock_t</a:t>
            </a:r>
            <a:r>
              <a:rPr lang="en-US" altLang="zh-CN" sz="1600" dirty="0">
                <a:latin typeface="Consolas" panose="020B0609020204030204" pitchFamily="49" charset="0"/>
              </a:rPr>
              <a:t>;</a:t>
            </a:r>
            <a:endParaRPr lang="en-US" altLang="zh-CN" sz="1600" dirty="0">
              <a:latin typeface="Consolas" panose="020B0609020204030204" pitchFamily="49" charset="0"/>
            </a:endParaRPr>
          </a:p>
          <a:p>
            <a:r>
              <a:rPr lang="en-US" altLang="zh-CN" sz="1600" dirty="0">
                <a:latin typeface="Consolas" panose="020B0609020204030204" pitchFamily="49" charset="0"/>
              </a:rPr>
              <a:t>4</a:t>
            </a:r>
            <a:endParaRPr lang="en-US" altLang="zh-CN" sz="1600" dirty="0">
              <a:latin typeface="Consolas" panose="020B0609020204030204" pitchFamily="49" charset="0"/>
            </a:endParaRPr>
          </a:p>
          <a:p>
            <a:r>
              <a:rPr lang="en-US" altLang="zh-CN" sz="1600" dirty="0">
                <a:latin typeface="Consolas" panose="020B0609020204030204" pitchFamily="49" charset="0"/>
              </a:rPr>
              <a:t>5 void </a:t>
            </a:r>
            <a:r>
              <a:rPr lang="en-US" altLang="zh-CN" sz="1600" b="1" dirty="0" err="1">
                <a:solidFill>
                  <a:srgbClr val="0096FF"/>
                </a:solidFill>
                <a:latin typeface="Consolas" panose="020B0609020204030204" pitchFamily="49" charset="0"/>
              </a:rPr>
              <a:t>init</a:t>
            </a:r>
            <a:r>
              <a:rPr lang="en-US" altLang="zh-CN" sz="1600" dirty="0">
                <a:latin typeface="Consolas" panose="020B0609020204030204" pitchFamily="49" charset="0"/>
              </a:rPr>
              <a:t>(</a:t>
            </a:r>
            <a:r>
              <a:rPr lang="en-US" altLang="zh-CN" sz="1600" dirty="0" err="1">
                <a:latin typeface="Consolas" panose="020B0609020204030204" pitchFamily="49" charset="0"/>
              </a:rPr>
              <a:t>lock_t</a:t>
            </a:r>
            <a:r>
              <a:rPr lang="en-US" altLang="zh-CN" sz="1600" dirty="0">
                <a:latin typeface="Consolas" panose="020B0609020204030204" pitchFamily="49" charset="0"/>
              </a:rPr>
              <a:t> *lock) {</a:t>
            </a:r>
            <a:endParaRPr lang="en-US" altLang="zh-CN" sz="1600" dirty="0">
              <a:latin typeface="Consolas" panose="020B0609020204030204" pitchFamily="49" charset="0"/>
            </a:endParaRPr>
          </a:p>
          <a:p>
            <a:r>
              <a:rPr lang="en-US" altLang="zh-CN" sz="1600" dirty="0">
                <a:latin typeface="Consolas" panose="020B0609020204030204" pitchFamily="49" charset="0"/>
              </a:rPr>
              <a:t>6     </a:t>
            </a:r>
            <a:r>
              <a:rPr lang="en-US" altLang="zh-CN" sz="1600" dirty="0">
                <a:solidFill>
                  <a:schemeClr val="accent3">
                    <a:lumMod val="75000"/>
                  </a:schemeClr>
                </a:solidFill>
                <a:latin typeface="Consolas" panose="020B0609020204030204" pitchFamily="49" charset="0"/>
              </a:rPr>
              <a:t>// 0 indicates that lock is available, 1 that it is held</a:t>
            </a:r>
            <a:endParaRPr lang="en-US" altLang="zh-CN" sz="1600" dirty="0">
              <a:solidFill>
                <a:schemeClr val="accent3">
                  <a:lumMod val="75000"/>
                </a:schemeClr>
              </a:solidFill>
              <a:latin typeface="Consolas" panose="020B0609020204030204" pitchFamily="49" charset="0"/>
            </a:endParaRPr>
          </a:p>
          <a:p>
            <a:r>
              <a:rPr lang="en-US" altLang="zh-CN" sz="1600" dirty="0">
                <a:latin typeface="Consolas" panose="020B0609020204030204" pitchFamily="49" charset="0"/>
              </a:rPr>
              <a:t>7     lock-&gt;flag = 0;</a:t>
            </a:r>
            <a:endParaRPr lang="en-US" altLang="zh-CN" sz="1600" dirty="0">
              <a:latin typeface="Consolas" panose="020B0609020204030204" pitchFamily="49" charset="0"/>
            </a:endParaRPr>
          </a:p>
          <a:p>
            <a:r>
              <a:rPr lang="en-US" altLang="zh-CN" sz="1600" dirty="0">
                <a:latin typeface="Consolas" panose="020B0609020204030204" pitchFamily="49" charset="0"/>
              </a:rPr>
              <a:t>8 }</a:t>
            </a:r>
            <a:endParaRPr lang="en-US" altLang="zh-CN" sz="1600" dirty="0">
              <a:latin typeface="Consolas" panose="020B0609020204030204" pitchFamily="49" charset="0"/>
            </a:endParaRPr>
          </a:p>
          <a:p>
            <a:r>
              <a:rPr lang="en-US" altLang="zh-CN" sz="1600" dirty="0">
                <a:latin typeface="Consolas" panose="020B0609020204030204" pitchFamily="49" charset="0"/>
              </a:rPr>
              <a:t>9</a:t>
            </a:r>
            <a:endParaRPr lang="en-US" altLang="zh-CN" sz="1600" dirty="0">
              <a:latin typeface="Consolas" panose="020B0609020204030204" pitchFamily="49" charset="0"/>
            </a:endParaRPr>
          </a:p>
          <a:p>
            <a:r>
              <a:rPr lang="en-US" altLang="zh-CN" sz="1600" dirty="0">
                <a:latin typeface="Consolas" panose="020B0609020204030204" pitchFamily="49" charset="0"/>
              </a:rPr>
              <a:t>10 void </a:t>
            </a:r>
            <a:r>
              <a:rPr lang="en-US" altLang="zh-CN" sz="1600" b="1" dirty="0">
                <a:solidFill>
                  <a:srgbClr val="0096FF"/>
                </a:solidFill>
                <a:latin typeface="Consolas" panose="020B0609020204030204" pitchFamily="49" charset="0"/>
              </a:rPr>
              <a:t>lock</a:t>
            </a:r>
            <a:r>
              <a:rPr lang="en-US" altLang="zh-CN" sz="1600" dirty="0">
                <a:latin typeface="Consolas" panose="020B0609020204030204" pitchFamily="49" charset="0"/>
              </a:rPr>
              <a:t>(</a:t>
            </a:r>
            <a:r>
              <a:rPr lang="en-US" altLang="zh-CN" sz="1600" dirty="0" err="1">
                <a:latin typeface="Consolas" panose="020B0609020204030204" pitchFamily="49" charset="0"/>
              </a:rPr>
              <a:t>lock_t</a:t>
            </a:r>
            <a:r>
              <a:rPr lang="en-US" altLang="zh-CN" sz="1600" dirty="0">
                <a:latin typeface="Consolas" panose="020B0609020204030204" pitchFamily="49" charset="0"/>
              </a:rPr>
              <a:t> *lock) {</a:t>
            </a:r>
            <a:endParaRPr lang="en-US" altLang="zh-CN" sz="1600" dirty="0">
              <a:latin typeface="Consolas" panose="020B0609020204030204" pitchFamily="49" charset="0"/>
            </a:endParaRPr>
          </a:p>
          <a:p>
            <a:r>
              <a:rPr lang="en-US" altLang="zh-CN" sz="1600" dirty="0">
                <a:latin typeface="Consolas" panose="020B0609020204030204" pitchFamily="49" charset="0"/>
              </a:rPr>
              <a:t>11     while (</a:t>
            </a:r>
            <a:r>
              <a:rPr lang="en-US" altLang="zh-CN" sz="1600" dirty="0" err="1">
                <a:solidFill>
                  <a:srgbClr val="FF2600"/>
                </a:solidFill>
                <a:latin typeface="Consolas" panose="020B0609020204030204" pitchFamily="49" charset="0"/>
              </a:rPr>
              <a:t>CompareAndSwap</a:t>
            </a:r>
            <a:r>
              <a:rPr lang="en-US" altLang="zh-CN" sz="1600" dirty="0">
                <a:latin typeface="Consolas" panose="020B0609020204030204" pitchFamily="49" charset="0"/>
              </a:rPr>
              <a:t>(&amp;lock-&gt;flag, 0, 1) == 1)</a:t>
            </a:r>
            <a:endParaRPr lang="en-US" altLang="zh-CN" sz="1600" dirty="0">
              <a:latin typeface="Consolas" panose="020B0609020204030204" pitchFamily="49" charset="0"/>
            </a:endParaRPr>
          </a:p>
          <a:p>
            <a:r>
              <a:rPr lang="en-US" altLang="zh-CN" sz="1600" dirty="0">
                <a:latin typeface="Consolas" panose="020B0609020204030204" pitchFamily="49" charset="0"/>
              </a:rPr>
              <a:t>12     ; </a:t>
            </a:r>
            <a:r>
              <a:rPr lang="en-US" altLang="zh-CN" sz="1600" dirty="0">
                <a:solidFill>
                  <a:schemeClr val="accent3">
                    <a:lumMod val="75000"/>
                  </a:schemeClr>
                </a:solidFill>
                <a:latin typeface="Consolas" panose="020B0609020204030204" pitchFamily="49" charset="0"/>
              </a:rPr>
              <a:t>// </a:t>
            </a:r>
            <a:r>
              <a:rPr lang="en-US" altLang="zh-CN" sz="1600" dirty="0">
                <a:solidFill>
                  <a:srgbClr val="FF0000"/>
                </a:solidFill>
                <a:latin typeface="Consolas" panose="020B0609020204030204" pitchFamily="49" charset="0"/>
              </a:rPr>
              <a:t>spin-wait</a:t>
            </a:r>
            <a:r>
              <a:rPr lang="en-US" altLang="zh-CN" sz="1600" dirty="0">
                <a:solidFill>
                  <a:schemeClr val="accent3">
                    <a:lumMod val="75000"/>
                  </a:schemeClr>
                </a:solidFill>
                <a:latin typeface="Consolas" panose="020B0609020204030204" pitchFamily="49" charset="0"/>
              </a:rPr>
              <a:t> (do nothing)</a:t>
            </a:r>
            <a:endParaRPr lang="en-US" altLang="zh-CN" sz="1600" dirty="0">
              <a:solidFill>
                <a:schemeClr val="accent3">
                  <a:lumMod val="75000"/>
                </a:schemeClr>
              </a:solidFill>
              <a:latin typeface="Consolas" panose="020B0609020204030204" pitchFamily="49" charset="0"/>
            </a:endParaRPr>
          </a:p>
          <a:p>
            <a:r>
              <a:rPr lang="en-US" altLang="zh-CN" sz="1600" dirty="0">
                <a:latin typeface="Consolas" panose="020B0609020204030204" pitchFamily="49" charset="0"/>
              </a:rPr>
              <a:t>13 }</a:t>
            </a:r>
            <a:endParaRPr lang="en-US" altLang="zh-CN" sz="1600" dirty="0">
              <a:latin typeface="Consolas" panose="020B0609020204030204" pitchFamily="49" charset="0"/>
            </a:endParaRPr>
          </a:p>
          <a:p>
            <a:r>
              <a:rPr lang="en-US" altLang="zh-CN" sz="1600" dirty="0">
                <a:latin typeface="Consolas" panose="020B0609020204030204" pitchFamily="49" charset="0"/>
              </a:rPr>
              <a:t>14</a:t>
            </a:r>
            <a:endParaRPr lang="en-US" altLang="zh-CN" sz="1600" dirty="0">
              <a:latin typeface="Consolas" panose="020B0609020204030204" pitchFamily="49" charset="0"/>
            </a:endParaRPr>
          </a:p>
          <a:p>
            <a:r>
              <a:rPr lang="en-US" altLang="zh-CN" sz="1600" dirty="0">
                <a:latin typeface="Consolas" panose="020B0609020204030204" pitchFamily="49" charset="0"/>
              </a:rPr>
              <a:t>15 void </a:t>
            </a:r>
            <a:r>
              <a:rPr lang="en-US" altLang="zh-CN" sz="1600" b="1" dirty="0">
                <a:solidFill>
                  <a:srgbClr val="0096FF"/>
                </a:solidFill>
                <a:latin typeface="Consolas" panose="020B0609020204030204" pitchFamily="49" charset="0"/>
              </a:rPr>
              <a:t>unlock</a:t>
            </a:r>
            <a:r>
              <a:rPr lang="en-US" altLang="zh-CN" sz="1600" dirty="0">
                <a:latin typeface="Consolas" panose="020B0609020204030204" pitchFamily="49" charset="0"/>
              </a:rPr>
              <a:t>(</a:t>
            </a:r>
            <a:r>
              <a:rPr lang="en-US" altLang="zh-CN" sz="1600" dirty="0" err="1">
                <a:latin typeface="Consolas" panose="020B0609020204030204" pitchFamily="49" charset="0"/>
              </a:rPr>
              <a:t>lock_t</a:t>
            </a:r>
            <a:r>
              <a:rPr lang="en-US" altLang="zh-CN" sz="1600" dirty="0">
                <a:latin typeface="Consolas" panose="020B0609020204030204" pitchFamily="49" charset="0"/>
              </a:rPr>
              <a:t> *lock) {</a:t>
            </a:r>
            <a:endParaRPr lang="en-US" altLang="zh-CN" sz="1600" dirty="0">
              <a:latin typeface="Consolas" panose="020B0609020204030204" pitchFamily="49" charset="0"/>
            </a:endParaRPr>
          </a:p>
          <a:p>
            <a:r>
              <a:rPr lang="en-US" altLang="zh-CN" sz="1600" dirty="0">
                <a:latin typeface="Consolas" panose="020B0609020204030204" pitchFamily="49" charset="0"/>
              </a:rPr>
              <a:t>16     lock-&gt;flag = 0;</a:t>
            </a:r>
            <a:endParaRPr lang="en-US" altLang="zh-CN" sz="1600" dirty="0">
              <a:latin typeface="Consolas" panose="020B0609020204030204" pitchFamily="49" charset="0"/>
            </a:endParaRPr>
          </a:p>
          <a:p>
            <a:r>
              <a:rPr lang="en-US" altLang="zh-CN" sz="1600" dirty="0">
                <a:latin typeface="Consolas" panose="020B0609020204030204" pitchFamily="49" charset="0"/>
              </a:rPr>
              <a:t>17 }</a:t>
            </a:r>
            <a:endParaRPr lang="zh-CN" altLang="en-US" sz="4400" dirty="0">
              <a:latin typeface="Consolas" panose="020B0609020204030204" pitchFamily="49" charset="0"/>
            </a:endParaRPr>
          </a:p>
        </p:txBody>
      </p:sp>
      <p:sp>
        <p:nvSpPr>
          <p:cNvPr id="3" name="圆角矩形 2"/>
          <p:cNvSpPr/>
          <p:nvPr/>
        </p:nvSpPr>
        <p:spPr>
          <a:xfrm>
            <a:off x="323528" y="3577580"/>
            <a:ext cx="6696744" cy="1008112"/>
          </a:xfrm>
          <a:prstGeom prst="roundRect">
            <a:avLst>
              <a:gd name="adj" fmla="val 0"/>
            </a:avLst>
          </a:prstGeom>
          <a:noFill/>
          <a:ln>
            <a:solidFill>
              <a:srgbClr val="009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323528" y="5017740"/>
            <a:ext cx="6696744" cy="288032"/>
          </a:xfrm>
          <a:prstGeom prst="roundRect">
            <a:avLst>
              <a:gd name="adj" fmla="val 0"/>
            </a:avLst>
          </a:prstGeom>
          <a:noFill/>
          <a:ln>
            <a:solidFill>
              <a:srgbClr val="009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Atomic operations are costly for spin lock</a:t>
            </a:r>
            <a:endParaRPr kumimoji="1" lang="zh-CN" altLang="en-US" dirty="0"/>
          </a:p>
        </p:txBody>
      </p:sp>
      <p:pic>
        <p:nvPicPr>
          <p:cNvPr id="6" name="内容占位符 5"/>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264119" y="966381"/>
            <a:ext cx="6314317" cy="4835210"/>
          </a:xfrm>
        </p:spPr>
      </p:pic>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
        <p:nvSpPr>
          <p:cNvPr id="8" name="椭圆 7"/>
          <p:cNvSpPr/>
          <p:nvPr/>
        </p:nvSpPr>
        <p:spPr>
          <a:xfrm>
            <a:off x="2195736" y="2425452"/>
            <a:ext cx="1800200" cy="432048"/>
          </a:xfrm>
          <a:prstGeom prst="ellipse">
            <a:avLst/>
          </a:prstGeom>
          <a:noFill/>
          <a:ln w="25400">
            <a:solidFill>
              <a:srgbClr val="C00000"/>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C00000"/>
              </a:solidFill>
            </a:endParaRPr>
          </a:p>
        </p:txBody>
      </p:sp>
      <p:sp>
        <p:nvSpPr>
          <p:cNvPr id="9" name="椭圆 8"/>
          <p:cNvSpPr/>
          <p:nvPr/>
        </p:nvSpPr>
        <p:spPr>
          <a:xfrm>
            <a:off x="2256981" y="3780478"/>
            <a:ext cx="1800200" cy="432048"/>
          </a:xfrm>
          <a:prstGeom prst="ellipse">
            <a:avLst/>
          </a:prstGeom>
          <a:noFill/>
          <a:ln w="25400">
            <a:solidFill>
              <a:srgbClr val="C00000"/>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C00000"/>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OCC's Problem: False Aborts</a:t>
            </a:r>
            <a:endParaRPr kumimoji="1" lang="zh-CN" altLang="en-US" dirty="0"/>
          </a:p>
        </p:txBody>
      </p:sp>
      <p:sp>
        <p:nvSpPr>
          <p:cNvPr id="3" name="内容占位符 2"/>
          <p:cNvSpPr>
            <a:spLocks noGrp="1"/>
          </p:cNvSpPr>
          <p:nvPr>
            <p:ph idx="1"/>
          </p:nvPr>
        </p:nvSpPr>
        <p:spPr/>
        <p:txBody>
          <a:bodyPr/>
          <a:lstStyle/>
          <a:p>
            <a:r>
              <a:rPr lang="en-US" altLang="zh-CN" dirty="0"/>
              <a:t>Some transactions aborted by OCC </a:t>
            </a:r>
            <a:r>
              <a:rPr lang="en-US" altLang="zh-CN" dirty="0">
                <a:solidFill>
                  <a:srgbClr val="FF0000"/>
                </a:solidFill>
              </a:rPr>
              <a:t>could have been allowed to commit</a:t>
            </a:r>
            <a:r>
              <a:rPr lang="en-US" altLang="zh-CN" dirty="0"/>
              <a:t> without causing an </a:t>
            </a:r>
            <a:r>
              <a:rPr lang="en-US" altLang="zh-CN" dirty="0" err="1"/>
              <a:t>unserializable</a:t>
            </a:r>
            <a:r>
              <a:rPr lang="en-US" altLang="zh-CN" dirty="0"/>
              <a:t> schedule</a:t>
            </a:r>
            <a:endParaRPr lang="en-US" altLang="zh-CN" dirty="0"/>
          </a:p>
          <a:p>
            <a:endParaRPr kumimoji="1" lang="zh-CN" altLang="en-US" b="0"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grpSp>
        <p:nvGrpSpPr>
          <p:cNvPr id="5" name="Group 24"/>
          <p:cNvGrpSpPr/>
          <p:nvPr/>
        </p:nvGrpSpPr>
        <p:grpSpPr>
          <a:xfrm>
            <a:off x="2267744" y="2632071"/>
            <a:ext cx="5295106" cy="2415436"/>
            <a:chOff x="2621742" y="1753375"/>
            <a:chExt cx="7060141" cy="3220581"/>
          </a:xfrm>
        </p:grpSpPr>
        <p:sp>
          <p:nvSpPr>
            <p:cNvPr id="6" name="Rectangle 25"/>
            <p:cNvSpPr/>
            <p:nvPr/>
          </p:nvSpPr>
          <p:spPr>
            <a:xfrm>
              <a:off x="4453044" y="4594584"/>
              <a:ext cx="1189239" cy="37937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350" dirty="0">
                  <a:solidFill>
                    <a:schemeClr val="tx1"/>
                  </a:solidFill>
                  <a:latin typeface="Arial" panose="020B0604020202020204" pitchFamily="34" charset="0"/>
                  <a:cs typeface="Arial" panose="020B0604020202020204" pitchFamily="34" charset="0"/>
                </a:rPr>
                <a:t>Abort</a:t>
              </a:r>
              <a:endParaRPr lang="en-US" sz="1350" dirty="0">
                <a:solidFill>
                  <a:schemeClr val="tx1"/>
                </a:solidFill>
                <a:latin typeface="Arial" panose="020B0604020202020204" pitchFamily="34" charset="0"/>
                <a:cs typeface="Arial" panose="020B0604020202020204" pitchFamily="34" charset="0"/>
              </a:endParaRPr>
            </a:p>
          </p:txBody>
        </p:sp>
        <p:grpSp>
          <p:nvGrpSpPr>
            <p:cNvPr id="7" name="Group 28"/>
            <p:cNvGrpSpPr/>
            <p:nvPr/>
          </p:nvGrpSpPr>
          <p:grpSpPr>
            <a:xfrm>
              <a:off x="2621742" y="1924759"/>
              <a:ext cx="1690277" cy="400109"/>
              <a:chOff x="2563863" y="2012050"/>
              <a:chExt cx="1690277" cy="400109"/>
            </a:xfrm>
          </p:grpSpPr>
          <p:sp>
            <p:nvSpPr>
              <p:cNvPr id="21" name="TextBox 42"/>
              <p:cNvSpPr txBox="1"/>
              <p:nvPr/>
            </p:nvSpPr>
            <p:spPr>
              <a:xfrm>
                <a:off x="3032395" y="2031920"/>
                <a:ext cx="1221745" cy="369332"/>
              </a:xfrm>
              <a:prstGeom prst="rect">
                <a:avLst/>
              </a:prstGeom>
              <a:solidFill>
                <a:schemeClr val="accent4">
                  <a:lumMod val="60000"/>
                  <a:lumOff val="40000"/>
                </a:schemeClr>
              </a:solidFill>
            </p:spPr>
            <p:txBody>
              <a:bodyPr wrap="square" rtlCol="0">
                <a:spAutoFit/>
              </a:bodyPr>
              <a:lstStyle/>
              <a:p>
                <a:r>
                  <a:rPr lang="en-US" sz="1200" dirty="0">
                    <a:latin typeface="Arial" panose="020B0604020202020204" pitchFamily="34" charset="0"/>
                    <a:cs typeface="Arial" panose="020B0604020202020204" pitchFamily="34" charset="0"/>
                  </a:rPr>
                  <a:t>B = A + B;</a:t>
                </a:r>
                <a:endParaRPr lang="en-US" sz="1200" dirty="0">
                  <a:latin typeface="Arial" panose="020B0604020202020204" pitchFamily="34" charset="0"/>
                  <a:cs typeface="Arial" panose="020B0604020202020204" pitchFamily="34" charset="0"/>
                </a:endParaRPr>
              </a:p>
            </p:txBody>
          </p:sp>
          <p:sp>
            <p:nvSpPr>
              <p:cNvPr id="22" name="TextBox 43"/>
              <p:cNvSpPr txBox="1"/>
              <p:nvPr/>
            </p:nvSpPr>
            <p:spPr>
              <a:xfrm>
                <a:off x="2563863" y="2012050"/>
                <a:ext cx="638952" cy="400109"/>
              </a:xfrm>
              <a:prstGeom prst="rect">
                <a:avLst/>
              </a:prstGeom>
              <a:noFill/>
            </p:spPr>
            <p:txBody>
              <a:bodyPr wrap="square" rtlCol="0">
                <a:spAutoFit/>
              </a:bodyPr>
              <a:lstStyle/>
              <a:p>
                <a:r>
                  <a:rPr lang="en-US" sz="1350" b="1" dirty="0">
                    <a:latin typeface="Arial" panose="020B0604020202020204" pitchFamily="34" charset="0"/>
                    <a:cs typeface="Arial" panose="020B0604020202020204" pitchFamily="34" charset="0"/>
                  </a:rPr>
                  <a:t>T1:</a:t>
                </a:r>
                <a:endParaRPr lang="en-US" sz="1350" b="1" dirty="0">
                  <a:latin typeface="Arial" panose="020B0604020202020204" pitchFamily="34" charset="0"/>
                  <a:cs typeface="Arial" panose="020B0604020202020204" pitchFamily="34" charset="0"/>
                </a:endParaRPr>
              </a:p>
            </p:txBody>
          </p:sp>
        </p:grpSp>
        <p:grpSp>
          <p:nvGrpSpPr>
            <p:cNvPr id="8" name="Group 29"/>
            <p:cNvGrpSpPr/>
            <p:nvPr/>
          </p:nvGrpSpPr>
          <p:grpSpPr>
            <a:xfrm>
              <a:off x="7882353" y="1921128"/>
              <a:ext cx="1799530" cy="402663"/>
              <a:chOff x="24801" y="3096195"/>
              <a:chExt cx="1685355" cy="313458"/>
            </a:xfrm>
          </p:grpSpPr>
          <p:sp>
            <p:nvSpPr>
              <p:cNvPr id="19" name="TextBox 40"/>
              <p:cNvSpPr txBox="1"/>
              <p:nvPr/>
            </p:nvSpPr>
            <p:spPr>
              <a:xfrm>
                <a:off x="456479" y="3096195"/>
                <a:ext cx="1253677" cy="287511"/>
              </a:xfrm>
              <a:prstGeom prst="rect">
                <a:avLst/>
              </a:prstGeom>
              <a:solidFill>
                <a:schemeClr val="bg1">
                  <a:lumMod val="85000"/>
                </a:schemeClr>
              </a:solidFill>
            </p:spPr>
            <p:txBody>
              <a:bodyPr wrap="square" rtlCol="0">
                <a:spAutoFit/>
              </a:bodyPr>
              <a:lstStyle/>
              <a:p>
                <a:r>
                  <a:rPr lang="en-US" sz="1200" dirty="0">
                    <a:latin typeface="Arial" panose="020B0604020202020204" pitchFamily="34" charset="0"/>
                    <a:cs typeface="Arial" panose="020B0604020202020204" pitchFamily="34" charset="0"/>
                  </a:rPr>
                  <a:t>A = A * 1.1;</a:t>
                </a:r>
                <a:endParaRPr lang="en-US" sz="1200" dirty="0">
                  <a:latin typeface="Arial" panose="020B0604020202020204" pitchFamily="34" charset="0"/>
                  <a:cs typeface="Arial" panose="020B0604020202020204" pitchFamily="34" charset="0"/>
                </a:endParaRPr>
              </a:p>
            </p:txBody>
          </p:sp>
          <p:sp>
            <p:nvSpPr>
              <p:cNvPr id="20" name="TextBox 41"/>
              <p:cNvSpPr txBox="1"/>
              <p:nvPr/>
            </p:nvSpPr>
            <p:spPr>
              <a:xfrm>
                <a:off x="24801" y="3098183"/>
                <a:ext cx="574828" cy="311470"/>
              </a:xfrm>
              <a:prstGeom prst="rect">
                <a:avLst/>
              </a:prstGeom>
              <a:noFill/>
            </p:spPr>
            <p:txBody>
              <a:bodyPr wrap="square" rtlCol="0">
                <a:spAutoFit/>
              </a:bodyPr>
              <a:lstStyle/>
              <a:p>
                <a:r>
                  <a:rPr lang="en-US" sz="1350" b="1" dirty="0">
                    <a:latin typeface="Arial" panose="020B0604020202020204" pitchFamily="34" charset="0"/>
                    <a:cs typeface="Arial" panose="020B0604020202020204" pitchFamily="34" charset="0"/>
                  </a:rPr>
                  <a:t>T2:</a:t>
                </a:r>
                <a:endParaRPr lang="en-US" sz="1350" b="1" dirty="0">
                  <a:latin typeface="Arial" panose="020B0604020202020204" pitchFamily="34" charset="0"/>
                  <a:cs typeface="Arial" panose="020B0604020202020204" pitchFamily="34" charset="0"/>
                </a:endParaRPr>
              </a:p>
            </p:txBody>
          </p:sp>
        </p:grpSp>
        <p:sp>
          <p:nvSpPr>
            <p:cNvPr id="9" name="TextBox 30"/>
            <p:cNvSpPr txBox="1"/>
            <p:nvPr/>
          </p:nvSpPr>
          <p:spPr>
            <a:xfrm>
              <a:off x="4438853" y="3253642"/>
              <a:ext cx="1206247" cy="400109"/>
            </a:xfrm>
            <a:prstGeom prst="rect">
              <a:avLst/>
            </a:prstGeom>
            <a:solidFill>
              <a:schemeClr val="accent4">
                <a:lumMod val="60000"/>
                <a:lumOff val="40000"/>
              </a:schemeClr>
            </a:solidFill>
          </p:spPr>
          <p:txBody>
            <a:bodyPr wrap="square" rtlCol="0">
              <a:spAutoFit/>
            </a:bodyPr>
            <a:lstStyle/>
            <a:p>
              <a:r>
                <a:rPr lang="en-US" sz="1350" dirty="0">
                  <a:latin typeface="Arial" panose="020B0604020202020204" pitchFamily="34" charset="0"/>
                  <a:cs typeface="Arial" panose="020B0604020202020204" pitchFamily="34" charset="0"/>
                </a:rPr>
                <a:t>R(A);</a:t>
              </a:r>
              <a:endParaRPr lang="en-US" sz="1350" dirty="0">
                <a:latin typeface="Arial" panose="020B0604020202020204" pitchFamily="34" charset="0"/>
                <a:cs typeface="Arial" panose="020B0604020202020204" pitchFamily="34" charset="0"/>
              </a:endParaRPr>
            </a:p>
          </p:txBody>
        </p:sp>
        <p:sp>
          <p:nvSpPr>
            <p:cNvPr id="10" name="TextBox 31"/>
            <p:cNvSpPr txBox="1"/>
            <p:nvPr/>
          </p:nvSpPr>
          <p:spPr>
            <a:xfrm>
              <a:off x="6615391" y="3237674"/>
              <a:ext cx="1245675" cy="400109"/>
            </a:xfrm>
            <a:prstGeom prst="rect">
              <a:avLst/>
            </a:prstGeom>
            <a:solidFill>
              <a:schemeClr val="bg1">
                <a:lumMod val="85000"/>
              </a:schemeClr>
            </a:solidFill>
          </p:spPr>
          <p:txBody>
            <a:bodyPr wrap="square" rtlCol="0">
              <a:spAutoFit/>
            </a:bodyPr>
            <a:lstStyle/>
            <a:p>
              <a:r>
                <a:rPr lang="en-US" sz="1350">
                  <a:latin typeface="Arial" panose="020B0604020202020204" pitchFamily="34" charset="0"/>
                  <a:cs typeface="Arial" panose="020B0604020202020204" pitchFamily="34" charset="0"/>
                </a:rPr>
                <a:t>R(A);</a:t>
              </a:r>
              <a:endParaRPr lang="en-US" sz="1350" dirty="0">
                <a:latin typeface="Arial" panose="020B0604020202020204" pitchFamily="34" charset="0"/>
                <a:cs typeface="Arial" panose="020B0604020202020204" pitchFamily="34" charset="0"/>
              </a:endParaRPr>
            </a:p>
          </p:txBody>
        </p:sp>
        <p:sp>
          <p:nvSpPr>
            <p:cNvPr id="11" name="TextBox 32"/>
            <p:cNvSpPr txBox="1"/>
            <p:nvPr/>
          </p:nvSpPr>
          <p:spPr>
            <a:xfrm>
              <a:off x="4444078" y="3665108"/>
              <a:ext cx="1201023" cy="400109"/>
            </a:xfrm>
            <a:prstGeom prst="rect">
              <a:avLst/>
            </a:prstGeom>
            <a:solidFill>
              <a:schemeClr val="accent4">
                <a:lumMod val="60000"/>
                <a:lumOff val="40000"/>
              </a:schemeClr>
            </a:solidFill>
          </p:spPr>
          <p:txBody>
            <a:bodyPr wrap="square" rtlCol="0">
              <a:spAutoFit/>
            </a:bodyPr>
            <a:lstStyle/>
            <a:p>
              <a:r>
                <a:rPr lang="en-US" sz="1350" dirty="0">
                  <a:latin typeface="Arial" panose="020B0604020202020204" pitchFamily="34" charset="0"/>
                  <a:cs typeface="Arial" panose="020B0604020202020204" pitchFamily="34" charset="0"/>
                </a:rPr>
                <a:t>R(B);</a:t>
              </a:r>
              <a:endParaRPr lang="en-US" sz="1350" dirty="0">
                <a:latin typeface="Arial" panose="020B0604020202020204" pitchFamily="34" charset="0"/>
                <a:cs typeface="Arial" panose="020B0604020202020204" pitchFamily="34" charset="0"/>
              </a:endParaRPr>
            </a:p>
          </p:txBody>
        </p:sp>
        <p:sp>
          <p:nvSpPr>
            <p:cNvPr id="12" name="TextBox 33"/>
            <p:cNvSpPr txBox="1"/>
            <p:nvPr/>
          </p:nvSpPr>
          <p:spPr>
            <a:xfrm>
              <a:off x="4436036" y="2850938"/>
              <a:ext cx="1206247" cy="400109"/>
            </a:xfrm>
            <a:prstGeom prst="rect">
              <a:avLst/>
            </a:prstGeom>
            <a:solidFill>
              <a:schemeClr val="accent4">
                <a:lumMod val="60000"/>
                <a:lumOff val="40000"/>
              </a:schemeClr>
            </a:solidFill>
          </p:spPr>
          <p:txBody>
            <a:bodyPr wrap="square" rtlCol="0">
              <a:spAutoFit/>
            </a:bodyPr>
            <a:lstStyle/>
            <a:p>
              <a:r>
                <a:rPr lang="en-US" sz="1350" dirty="0">
                  <a:latin typeface="Arial" panose="020B0604020202020204" pitchFamily="34" charset="0"/>
                  <a:cs typeface="Arial" panose="020B0604020202020204" pitchFamily="34" charset="0"/>
                </a:rPr>
                <a:t>BEGIN</a:t>
              </a:r>
              <a:endParaRPr lang="en-US" sz="1350" dirty="0">
                <a:latin typeface="Arial" panose="020B0604020202020204" pitchFamily="34" charset="0"/>
                <a:cs typeface="Arial" panose="020B0604020202020204" pitchFamily="34" charset="0"/>
              </a:endParaRPr>
            </a:p>
          </p:txBody>
        </p:sp>
        <p:sp>
          <p:nvSpPr>
            <p:cNvPr id="13" name="TextBox 34"/>
            <p:cNvSpPr txBox="1"/>
            <p:nvPr/>
          </p:nvSpPr>
          <p:spPr>
            <a:xfrm>
              <a:off x="6610133" y="2834404"/>
              <a:ext cx="1245675" cy="400109"/>
            </a:xfrm>
            <a:prstGeom prst="rect">
              <a:avLst/>
            </a:prstGeom>
            <a:solidFill>
              <a:schemeClr val="bg1">
                <a:lumMod val="85000"/>
              </a:schemeClr>
            </a:solidFill>
          </p:spPr>
          <p:txBody>
            <a:bodyPr wrap="square" rtlCol="0">
              <a:spAutoFit/>
            </a:bodyPr>
            <a:lstStyle/>
            <a:p>
              <a:r>
                <a:rPr lang="en-US" sz="1350" dirty="0">
                  <a:latin typeface="Arial" panose="020B0604020202020204" pitchFamily="34" charset="0"/>
                  <a:cs typeface="Arial" panose="020B0604020202020204" pitchFamily="34" charset="0"/>
                </a:rPr>
                <a:t>BEGIN</a:t>
              </a:r>
              <a:endParaRPr lang="en-US" sz="1350" dirty="0">
                <a:latin typeface="Arial" panose="020B0604020202020204" pitchFamily="34" charset="0"/>
                <a:cs typeface="Arial" panose="020B0604020202020204" pitchFamily="34" charset="0"/>
              </a:endParaRPr>
            </a:p>
          </p:txBody>
        </p:sp>
        <p:sp>
          <p:nvSpPr>
            <p:cNvPr id="14" name="Oval 35"/>
            <p:cNvSpPr/>
            <p:nvPr/>
          </p:nvSpPr>
          <p:spPr>
            <a:xfrm>
              <a:off x="4345579" y="1763319"/>
              <a:ext cx="1373532" cy="10090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rial" panose="020B0604020202020204" pitchFamily="34" charset="0"/>
                  <a:cs typeface="Arial" panose="020B0604020202020204" pitchFamily="34" charset="0"/>
                </a:rPr>
                <a:t>Thread1</a:t>
              </a:r>
              <a:endParaRPr lang="en-US" sz="1100" dirty="0">
                <a:latin typeface="Arial" panose="020B0604020202020204" pitchFamily="34" charset="0"/>
                <a:cs typeface="Arial" panose="020B0604020202020204" pitchFamily="34" charset="0"/>
              </a:endParaRPr>
            </a:p>
          </p:txBody>
        </p:sp>
        <p:sp>
          <p:nvSpPr>
            <p:cNvPr id="15" name="Oval 36"/>
            <p:cNvSpPr/>
            <p:nvPr/>
          </p:nvSpPr>
          <p:spPr>
            <a:xfrm>
              <a:off x="6524917" y="1753375"/>
              <a:ext cx="1357435" cy="10090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latin typeface="Arial" panose="020B0604020202020204" pitchFamily="34" charset="0"/>
                  <a:cs typeface="Arial" panose="020B0604020202020204" pitchFamily="34" charset="0"/>
                </a:rPr>
                <a:t>Thread2</a:t>
              </a:r>
              <a:endParaRPr lang="en-US" sz="1100" dirty="0">
                <a:latin typeface="Arial" panose="020B0604020202020204" pitchFamily="34" charset="0"/>
                <a:cs typeface="Arial" panose="020B0604020202020204" pitchFamily="34" charset="0"/>
              </a:endParaRPr>
            </a:p>
          </p:txBody>
        </p:sp>
        <p:sp>
          <p:nvSpPr>
            <p:cNvPr id="16" name="TextBox 37"/>
            <p:cNvSpPr txBox="1"/>
            <p:nvPr/>
          </p:nvSpPr>
          <p:spPr>
            <a:xfrm>
              <a:off x="4453044" y="4086449"/>
              <a:ext cx="1201023" cy="400109"/>
            </a:xfrm>
            <a:prstGeom prst="rect">
              <a:avLst/>
            </a:prstGeom>
            <a:solidFill>
              <a:schemeClr val="accent4">
                <a:lumMod val="60000"/>
                <a:lumOff val="40000"/>
              </a:schemeClr>
            </a:solidFill>
          </p:spPr>
          <p:txBody>
            <a:bodyPr wrap="square" rtlCol="0">
              <a:spAutoFit/>
            </a:bodyPr>
            <a:lstStyle/>
            <a:p>
              <a:r>
                <a:rPr lang="en-US" sz="1350" dirty="0">
                  <a:latin typeface="Arial" panose="020B0604020202020204" pitchFamily="34" charset="0"/>
                  <a:cs typeface="Arial" panose="020B0604020202020204" pitchFamily="34" charset="0"/>
                </a:rPr>
                <a:t>W(B);</a:t>
              </a:r>
              <a:endParaRPr lang="en-US" sz="1350" dirty="0">
                <a:latin typeface="Arial" panose="020B0604020202020204" pitchFamily="34" charset="0"/>
                <a:cs typeface="Arial" panose="020B0604020202020204" pitchFamily="34" charset="0"/>
              </a:endParaRPr>
            </a:p>
          </p:txBody>
        </p:sp>
        <p:sp>
          <p:nvSpPr>
            <p:cNvPr id="17" name="TextBox 38"/>
            <p:cNvSpPr txBox="1"/>
            <p:nvPr/>
          </p:nvSpPr>
          <p:spPr>
            <a:xfrm>
              <a:off x="6624358" y="3659009"/>
              <a:ext cx="1245675" cy="400109"/>
            </a:xfrm>
            <a:prstGeom prst="rect">
              <a:avLst/>
            </a:prstGeom>
            <a:solidFill>
              <a:schemeClr val="bg1">
                <a:lumMod val="85000"/>
              </a:schemeClr>
            </a:solidFill>
          </p:spPr>
          <p:txBody>
            <a:bodyPr wrap="square" rtlCol="0">
              <a:spAutoFit/>
            </a:bodyPr>
            <a:lstStyle/>
            <a:p>
              <a:r>
                <a:rPr lang="en-US" sz="1350" dirty="0">
                  <a:latin typeface="Arial" panose="020B0604020202020204" pitchFamily="34" charset="0"/>
                  <a:cs typeface="Arial" panose="020B0604020202020204" pitchFamily="34" charset="0"/>
                </a:rPr>
                <a:t>W(A);</a:t>
              </a:r>
              <a:endParaRPr lang="en-US" sz="1350" dirty="0">
                <a:latin typeface="Arial" panose="020B0604020202020204" pitchFamily="34" charset="0"/>
                <a:cs typeface="Arial" panose="020B0604020202020204" pitchFamily="34" charset="0"/>
              </a:endParaRPr>
            </a:p>
          </p:txBody>
        </p:sp>
        <p:sp>
          <p:nvSpPr>
            <p:cNvPr id="18" name="Rectangle 39"/>
            <p:cNvSpPr/>
            <p:nvPr/>
          </p:nvSpPr>
          <p:spPr>
            <a:xfrm>
              <a:off x="6624358" y="4121017"/>
              <a:ext cx="1231450" cy="34899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35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Commit</a:t>
              </a:r>
              <a:endParaRPr lang="en-US" sz="135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grpSp>
      <p:cxnSp>
        <p:nvCxnSpPr>
          <p:cNvPr id="23" name="Straight Arrow Connector 46"/>
          <p:cNvCxnSpPr>
            <a:stCxn id="9" idx="3"/>
            <a:endCxn id="17" idx="1"/>
          </p:cNvCxnSpPr>
          <p:nvPr/>
        </p:nvCxnSpPr>
        <p:spPr>
          <a:xfrm>
            <a:off x="4535263" y="3895770"/>
            <a:ext cx="734444" cy="304027"/>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47"/>
          <p:cNvSpPr txBox="1"/>
          <p:nvPr/>
        </p:nvSpPr>
        <p:spPr>
          <a:xfrm>
            <a:off x="101601" y="3525664"/>
            <a:ext cx="3030239" cy="1477328"/>
          </a:xfrm>
          <a:prstGeom prst="rect">
            <a:avLst/>
          </a:prstGeom>
          <a:noFill/>
        </p:spPr>
        <p:txBody>
          <a:bodyPr wrap="square" rtlCol="0">
            <a:spAutoFit/>
          </a:bodyPr>
          <a:lstStyle/>
          <a:p>
            <a:pPr marL="257175" indent="-257175">
              <a:buFont typeface="Arial" panose="020B0604020202020204" pitchFamily="34" charset="0"/>
              <a:buChar char="•"/>
            </a:pPr>
            <a:r>
              <a:rPr lang="en-US" sz="1500" dirty="0">
                <a:solidFill>
                  <a:srgbClr val="FF0000"/>
                </a:solidFill>
                <a:latin typeface="Arial" panose="020B0604020202020204" pitchFamily="34" charset="0"/>
                <a:cs typeface="Arial" panose="020B0604020202020204" pitchFamily="34" charset="0"/>
              </a:rPr>
              <a:t>No cycle is formed</a:t>
            </a:r>
            <a:endParaRPr lang="en-US" sz="1500" dirty="0">
              <a:solidFill>
                <a:srgbClr val="FF0000"/>
              </a:solidFill>
              <a:latin typeface="Arial" panose="020B0604020202020204" pitchFamily="34" charset="0"/>
              <a:cs typeface="Arial" panose="020B0604020202020204" pitchFamily="34" charset="0"/>
            </a:endParaRPr>
          </a:p>
          <a:p>
            <a:pPr marL="257175" indent="-257175">
              <a:buFont typeface="Arial" panose="020B0604020202020204" pitchFamily="34" charset="0"/>
              <a:buChar char="•"/>
            </a:pPr>
            <a:r>
              <a:rPr lang="en-US" sz="1500" dirty="0">
                <a:solidFill>
                  <a:srgbClr val="FF0000"/>
                </a:solidFill>
                <a:latin typeface="Arial" panose="020B0604020202020204" pitchFamily="34" charset="0"/>
                <a:cs typeface="Arial" panose="020B0604020202020204" pitchFamily="34" charset="0"/>
              </a:rPr>
              <a:t>OCC only allows serialized execution of </a:t>
            </a:r>
            <a:r>
              <a:rPr lang="en-US" sz="1500" dirty="0">
                <a:latin typeface="Arial" panose="020B0604020202020204" pitchFamily="34" charset="0"/>
                <a:cs typeface="Arial" panose="020B0604020202020204" pitchFamily="34" charset="0"/>
              </a:rPr>
              <a:t>T2, T1</a:t>
            </a:r>
            <a:r>
              <a:rPr lang="en-US" sz="1500" dirty="0">
                <a:solidFill>
                  <a:srgbClr val="FF0000"/>
                </a:solidFill>
                <a:latin typeface="Arial" panose="020B0604020202020204" pitchFamily="34" charset="0"/>
                <a:cs typeface="Arial" panose="020B0604020202020204" pitchFamily="34" charset="0"/>
              </a:rPr>
              <a:t>, but is not able to recognize serialized execution of </a:t>
            </a:r>
            <a:r>
              <a:rPr lang="en-US" sz="1500" dirty="0">
                <a:latin typeface="Arial" panose="020B0604020202020204" pitchFamily="34" charset="0"/>
                <a:cs typeface="Arial" panose="020B0604020202020204" pitchFamily="34" charset="0"/>
              </a:rPr>
              <a:t>T1, T2.</a:t>
            </a:r>
            <a:endParaRPr lang="en-US" sz="1500" dirty="0">
              <a:latin typeface="Arial" panose="020B0604020202020204" pitchFamily="34" charset="0"/>
              <a:cs typeface="Arial" panose="020B0604020202020204" pitchFamily="34" charset="0"/>
            </a:endParaRPr>
          </a:p>
          <a:p>
            <a:pPr marL="257175" indent="-257175">
              <a:buFont typeface="Arial" panose="020B0604020202020204" pitchFamily="34" charset="0"/>
              <a:buChar char="•"/>
            </a:pPr>
            <a:r>
              <a:rPr lang="en-US" sz="1500" dirty="0">
                <a:solidFill>
                  <a:srgbClr val="FF0000"/>
                </a:solidFill>
                <a:latin typeface="Arial" panose="020B0604020202020204" pitchFamily="34" charset="0"/>
                <a:cs typeface="Arial" panose="020B0604020202020204" pitchFamily="34" charset="0"/>
              </a:rPr>
              <a:t>T1 is falsely aborted</a:t>
            </a:r>
            <a:endParaRPr lang="en-US" sz="1500" dirty="0">
              <a:solidFill>
                <a:srgbClr val="FF0000"/>
              </a:solidFill>
              <a:latin typeface="Arial" panose="020B0604020202020204" pitchFamily="34" charset="0"/>
              <a:cs typeface="Arial" panose="020B0604020202020204" pitchFamily="34" charset="0"/>
            </a:endParaRPr>
          </a:p>
        </p:txBody>
      </p:sp>
      <p:sp>
        <p:nvSpPr>
          <p:cNvPr id="25" name="TextBox 48"/>
          <p:cNvSpPr txBox="1"/>
          <p:nvPr/>
        </p:nvSpPr>
        <p:spPr>
          <a:xfrm>
            <a:off x="4741676" y="3725318"/>
            <a:ext cx="514704" cy="323165"/>
          </a:xfrm>
          <a:prstGeom prst="rect">
            <a:avLst/>
          </a:prstGeom>
          <a:noFill/>
        </p:spPr>
        <p:txBody>
          <a:bodyPr wrap="square" rtlCol="0">
            <a:spAutoFit/>
          </a:bodyPr>
          <a:lstStyle/>
          <a:p>
            <a:r>
              <a:rPr lang="en-US" sz="1500" b="1">
                <a:solidFill>
                  <a:srgbClr val="FF0000"/>
                </a:solidFill>
                <a:latin typeface="Arial" panose="020B0604020202020204" pitchFamily="34" charset="0"/>
                <a:cs typeface="Arial" panose="020B0604020202020204" pitchFamily="34" charset="0"/>
              </a:rPr>
              <a:t>rw</a:t>
            </a:r>
            <a:endParaRPr lang="en-US" sz="1500" b="1" dirty="0">
              <a:solidFill>
                <a:srgbClr val="FF0000"/>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Review: What a TX typically provide?  ACID </a:t>
            </a:r>
            <a:endParaRPr kumimoji="1" lang="zh-CN" altLang="en-US" dirty="0"/>
          </a:p>
        </p:txBody>
      </p:sp>
      <p:sp>
        <p:nvSpPr>
          <p:cNvPr id="3" name="内容占位符 2"/>
          <p:cNvSpPr>
            <a:spLocks noGrp="1"/>
          </p:cNvSpPr>
          <p:nvPr>
            <p:ph idx="1"/>
          </p:nvPr>
        </p:nvSpPr>
        <p:spPr>
          <a:xfrm>
            <a:off x="457199" y="1129308"/>
            <a:ext cx="8651875" cy="3771636"/>
          </a:xfrm>
        </p:spPr>
        <p:txBody>
          <a:bodyPr/>
          <a:lstStyle/>
          <a:p>
            <a:r>
              <a:rPr kumimoji="1" lang="en-US" altLang="zh-CN" b="0" dirty="0"/>
              <a:t>The program btw </a:t>
            </a:r>
            <a:r>
              <a:rPr kumimoji="1" lang="en-US" altLang="zh-CN" b="0" dirty="0">
                <a:latin typeface="Consolas" panose="020B0609020204030204" pitchFamily="49" charset="0"/>
                <a:cs typeface="Consolas" panose="020B0609020204030204" pitchFamily="49" charset="0"/>
              </a:rPr>
              <a:t>{ </a:t>
            </a:r>
            <a:r>
              <a:rPr kumimoji="1" lang="en-US" altLang="zh-CN" b="0" dirty="0" err="1">
                <a:latin typeface="Consolas" panose="020B0609020204030204" pitchFamily="49" charset="0"/>
                <a:cs typeface="Consolas" panose="020B0609020204030204" pitchFamily="49" charset="0"/>
              </a:rPr>
              <a:t>tx.begin</a:t>
            </a:r>
            <a:r>
              <a:rPr kumimoji="1" lang="en-US" altLang="zh-CN" b="0" dirty="0">
                <a:latin typeface="Consolas" panose="020B0609020204030204" pitchFamily="49" charset="0"/>
                <a:cs typeface="Consolas" panose="020B0609020204030204" pitchFamily="49" charset="0"/>
              </a:rPr>
              <a:t>() &amp; </a:t>
            </a:r>
            <a:r>
              <a:rPr kumimoji="1" lang="en-US" altLang="zh-CN" b="0" dirty="0" err="1">
                <a:latin typeface="Consolas" panose="020B0609020204030204" pitchFamily="49" charset="0"/>
                <a:cs typeface="Consolas" panose="020B0609020204030204" pitchFamily="49" charset="0"/>
              </a:rPr>
              <a:t>tx.commit</a:t>
            </a:r>
            <a:r>
              <a:rPr kumimoji="1" lang="en-US" altLang="zh-CN" b="0" dirty="0">
                <a:latin typeface="Consolas" panose="020B0609020204030204" pitchFamily="49" charset="0"/>
                <a:cs typeface="Consolas" panose="020B0609020204030204" pitchFamily="49" charset="0"/>
              </a:rPr>
              <a:t>() } </a:t>
            </a:r>
            <a:r>
              <a:rPr kumimoji="1" lang="en-US" altLang="zh-CN" b="0" dirty="0"/>
              <a:t>has the following properties:</a:t>
            </a:r>
            <a:endParaRPr kumimoji="1" lang="en-US" altLang="zh-CN" b="0" dirty="0"/>
          </a:p>
          <a:p>
            <a:r>
              <a:rPr kumimoji="1" lang="en-GB" altLang="zh-CN" dirty="0">
                <a:solidFill>
                  <a:srgbClr val="013D91"/>
                </a:solidFill>
                <a:latin typeface="Courier New" panose="02070309020205020404" charset="0"/>
                <a:cs typeface="Courier New" panose="02070309020205020404" charset="0"/>
              </a:rPr>
              <a:t>A</a:t>
            </a:r>
            <a:r>
              <a:rPr kumimoji="1" lang="zh-CN" altLang="en-US" dirty="0">
                <a:solidFill>
                  <a:schemeClr val="tx1">
                    <a:lumMod val="95000"/>
                    <a:lumOff val="5000"/>
                  </a:schemeClr>
                </a:solidFill>
              </a:rPr>
              <a:t>：</a:t>
            </a:r>
            <a:r>
              <a:rPr kumimoji="1" lang="en-GB" altLang="zh-CN" dirty="0">
                <a:solidFill>
                  <a:schemeClr val="tx1">
                    <a:lumMod val="95000"/>
                    <a:lumOff val="5000"/>
                  </a:schemeClr>
                </a:solidFill>
              </a:rPr>
              <a:t>Atomicity</a:t>
            </a:r>
            <a:r>
              <a:rPr kumimoji="1" lang="zh-CN" altLang="en-US" dirty="0">
                <a:solidFill>
                  <a:schemeClr val="tx1">
                    <a:lumMod val="95000"/>
                    <a:lumOff val="5000"/>
                  </a:schemeClr>
                </a:solidFill>
              </a:rPr>
              <a:t> </a:t>
            </a:r>
            <a:endParaRPr kumimoji="1" lang="en-GB" altLang="zh-CN" dirty="0">
              <a:solidFill>
                <a:schemeClr val="tx1">
                  <a:lumMod val="95000"/>
                  <a:lumOff val="5000"/>
                </a:schemeClr>
              </a:solidFill>
            </a:endParaRPr>
          </a:p>
          <a:p>
            <a:r>
              <a:rPr kumimoji="1" lang="en-GB" altLang="zh-CN" dirty="0">
                <a:solidFill>
                  <a:srgbClr val="013D91"/>
                </a:solidFill>
                <a:latin typeface="Courier New" panose="02070309020205020404" charset="0"/>
                <a:cs typeface="Courier New" panose="02070309020205020404" charset="0"/>
              </a:rPr>
              <a:t>C</a:t>
            </a:r>
            <a:r>
              <a:rPr kumimoji="1" lang="zh-CN" altLang="en-US" dirty="0">
                <a:solidFill>
                  <a:schemeClr val="tx1">
                    <a:lumMod val="95000"/>
                    <a:lumOff val="5000"/>
                  </a:schemeClr>
                </a:solidFill>
              </a:rPr>
              <a:t>：</a:t>
            </a:r>
            <a:r>
              <a:rPr kumimoji="1" lang="en-GB" altLang="zh-CN" dirty="0">
                <a:solidFill>
                  <a:schemeClr val="tx1">
                    <a:lumMod val="95000"/>
                    <a:lumOff val="5000"/>
                  </a:schemeClr>
                </a:solidFill>
              </a:rPr>
              <a:t>Consistency</a:t>
            </a:r>
            <a:endParaRPr kumimoji="1" lang="en-GB" altLang="zh-CN" dirty="0">
              <a:solidFill>
                <a:schemeClr val="tx1">
                  <a:lumMod val="95000"/>
                  <a:lumOff val="5000"/>
                </a:schemeClr>
              </a:solidFill>
            </a:endParaRPr>
          </a:p>
          <a:p>
            <a:r>
              <a:rPr kumimoji="1" lang="en-GB" altLang="zh-CN" dirty="0">
                <a:solidFill>
                  <a:srgbClr val="013D91"/>
                </a:solidFill>
                <a:latin typeface="Courier New" panose="02070309020205020404" charset="0"/>
                <a:cs typeface="Courier New" panose="02070309020205020404" charset="0"/>
              </a:rPr>
              <a:t>I</a:t>
            </a:r>
            <a:r>
              <a:rPr kumimoji="1" lang="zh-CN" altLang="en-US" dirty="0">
                <a:solidFill>
                  <a:schemeClr val="tx1">
                    <a:lumMod val="95000"/>
                    <a:lumOff val="5000"/>
                  </a:schemeClr>
                </a:solidFill>
              </a:rPr>
              <a:t>：</a:t>
            </a:r>
            <a:r>
              <a:rPr kumimoji="1" lang="en-GB" altLang="zh-CN" dirty="0">
                <a:solidFill>
                  <a:schemeClr val="tx1">
                    <a:lumMod val="95000"/>
                    <a:lumOff val="5000"/>
                  </a:schemeClr>
                </a:solidFill>
              </a:rPr>
              <a:t>Isolation</a:t>
            </a:r>
            <a:r>
              <a:rPr kumimoji="1" lang="zh-CN" altLang="en-US" dirty="0">
                <a:solidFill>
                  <a:schemeClr val="tx1">
                    <a:lumMod val="95000"/>
                    <a:lumOff val="5000"/>
                  </a:schemeClr>
                </a:solidFill>
              </a:rPr>
              <a:t>    </a:t>
            </a:r>
            <a:endParaRPr kumimoji="1" lang="en-GB" altLang="zh-CN" dirty="0">
              <a:solidFill>
                <a:schemeClr val="tx1">
                  <a:lumMod val="95000"/>
                  <a:lumOff val="5000"/>
                </a:schemeClr>
              </a:solidFill>
            </a:endParaRPr>
          </a:p>
          <a:p>
            <a:r>
              <a:rPr kumimoji="1" lang="en-GB" altLang="zh-CN" dirty="0">
                <a:solidFill>
                  <a:srgbClr val="013D91"/>
                </a:solidFill>
                <a:latin typeface="Courier New" panose="02070309020205020404" charset="0"/>
                <a:cs typeface="Courier New" panose="02070309020205020404" charset="0"/>
              </a:rPr>
              <a:t>D</a:t>
            </a:r>
            <a:r>
              <a:rPr kumimoji="1" lang="zh-CN" altLang="en-US" dirty="0">
                <a:solidFill>
                  <a:schemeClr val="tx1">
                    <a:lumMod val="95000"/>
                    <a:lumOff val="5000"/>
                  </a:schemeClr>
                </a:solidFill>
              </a:rPr>
              <a:t>：</a:t>
            </a:r>
            <a:r>
              <a:rPr kumimoji="1" lang="en-GB" altLang="zh-CN" dirty="0">
                <a:solidFill>
                  <a:schemeClr val="tx1">
                    <a:lumMod val="95000"/>
                    <a:lumOff val="5000"/>
                  </a:schemeClr>
                </a:solidFill>
              </a:rPr>
              <a:t>Durability</a:t>
            </a:r>
            <a:endParaRPr kumimoji="1" lang="en-GB" altLang="zh-CN" dirty="0">
              <a:solidFill>
                <a:schemeClr val="tx1">
                  <a:lumMod val="95000"/>
                  <a:lumOff val="5000"/>
                </a:schemeClr>
              </a:solidFill>
            </a:endParaRPr>
          </a:p>
          <a:p>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pic>
        <p:nvPicPr>
          <p:cNvPr id="5" name="Picture 2" descr="What Is Design for Reliability (DfR)? | Ansys Blo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660232" y="3857104"/>
            <a:ext cx="2602632" cy="1735088"/>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4278480" y="1869526"/>
            <a:ext cx="1800200" cy="2015604"/>
          </a:xfrm>
          <a:prstGeom prst="rect">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p:nvSpPr>
        <p:spPr>
          <a:xfrm>
            <a:off x="4283968" y="1911538"/>
            <a:ext cx="1704313" cy="1754326"/>
          </a:xfrm>
          <a:prstGeom prst="rect">
            <a:avLst/>
          </a:prstGeom>
        </p:spPr>
        <p:txBody>
          <a:bodyPr wrap="none">
            <a:spAutoFit/>
          </a:bodyPr>
          <a:lstStyle/>
          <a:p>
            <a:r>
              <a:rPr kumimoji="1" lang="en-US" altLang="zh-CN" dirty="0">
                <a:latin typeface="Consolas" panose="020B0609020204030204" pitchFamily="49" charset="0"/>
                <a:cs typeface="Consolas" panose="020B0609020204030204" pitchFamily="49" charset="0"/>
              </a:rPr>
              <a:t>...</a:t>
            </a:r>
            <a:endParaRPr kumimoji="1" lang="en-US" altLang="zh-CN" dirty="0">
              <a:latin typeface="Consolas" panose="020B0609020204030204" pitchFamily="49" charset="0"/>
              <a:cs typeface="Consolas" panose="020B0609020204030204" pitchFamily="49" charset="0"/>
            </a:endParaRPr>
          </a:p>
          <a:p>
            <a:r>
              <a:rPr kumimoji="1" lang="en-US" altLang="zh-CN" dirty="0" err="1">
                <a:latin typeface="Consolas" panose="020B0609020204030204" pitchFamily="49" charset="0"/>
                <a:cs typeface="Consolas" panose="020B0609020204030204" pitchFamily="49" charset="0"/>
              </a:rPr>
              <a:t>tx.begin</a:t>
            </a:r>
            <a:r>
              <a:rPr kumimoji="1" lang="en-US" altLang="zh-CN" dirty="0">
                <a:latin typeface="Consolas" panose="020B0609020204030204" pitchFamily="49" charset="0"/>
                <a:cs typeface="Consolas" panose="020B0609020204030204" pitchFamily="49" charset="0"/>
              </a:rPr>
              <a:t>();</a:t>
            </a:r>
            <a:endParaRPr kumimoji="1" lang="en-US" altLang="zh-CN" dirty="0">
              <a:latin typeface="Consolas" panose="020B0609020204030204" pitchFamily="49" charset="0"/>
              <a:cs typeface="Consolas" panose="020B0609020204030204" pitchFamily="49" charset="0"/>
            </a:endParaRPr>
          </a:p>
          <a:p>
            <a:r>
              <a:rPr kumimoji="1" lang="en-US" altLang="zh-CN" dirty="0">
                <a:latin typeface="Consolas" panose="020B0609020204030204" pitchFamily="49" charset="0"/>
                <a:cs typeface="Consolas" panose="020B0609020204030204" pitchFamily="49" charset="0"/>
              </a:rPr>
              <a:t>...</a:t>
            </a:r>
            <a:endParaRPr kumimoji="1" lang="en-US" altLang="zh-CN" dirty="0">
              <a:latin typeface="Consolas" panose="020B0609020204030204" pitchFamily="49" charset="0"/>
              <a:cs typeface="Consolas" panose="020B0609020204030204" pitchFamily="49" charset="0"/>
            </a:endParaRPr>
          </a:p>
          <a:p>
            <a:r>
              <a:rPr kumimoji="1" lang="en-US" altLang="zh-CN" dirty="0">
                <a:latin typeface="Consolas" panose="020B0609020204030204" pitchFamily="49" charset="0"/>
                <a:cs typeface="Consolas" panose="020B0609020204030204" pitchFamily="49" charset="0"/>
              </a:rPr>
              <a:t>...</a:t>
            </a:r>
            <a:endParaRPr kumimoji="1" lang="en-US" altLang="zh-CN" dirty="0">
              <a:latin typeface="Consolas" panose="020B0609020204030204" pitchFamily="49" charset="0"/>
              <a:cs typeface="Consolas" panose="020B0609020204030204" pitchFamily="49" charset="0"/>
            </a:endParaRPr>
          </a:p>
          <a:p>
            <a:r>
              <a:rPr kumimoji="1" lang="en-US" altLang="zh-CN" dirty="0" err="1">
                <a:latin typeface="Consolas" panose="020B0609020204030204" pitchFamily="49" charset="0"/>
                <a:cs typeface="Consolas" panose="020B0609020204030204" pitchFamily="49" charset="0"/>
              </a:rPr>
              <a:t>tx.commit</a:t>
            </a:r>
            <a:r>
              <a:rPr kumimoji="1" lang="en-US" altLang="zh-CN" dirty="0">
                <a:latin typeface="Consolas" panose="020B0609020204030204" pitchFamily="49" charset="0"/>
                <a:cs typeface="Consolas" panose="020B0609020204030204" pitchFamily="49" charset="0"/>
              </a:rPr>
              <a:t>();</a:t>
            </a:r>
            <a:endParaRPr kumimoji="1" lang="en-US" altLang="zh-CN" dirty="0">
              <a:latin typeface="Consolas" panose="020B0609020204030204" pitchFamily="49" charset="0"/>
              <a:cs typeface="Consolas" panose="020B0609020204030204" pitchFamily="49" charset="0"/>
            </a:endParaRPr>
          </a:p>
          <a:p>
            <a:r>
              <a:rPr kumimoji="1" lang="en-US" altLang="zh-CN" dirty="0">
                <a:latin typeface="Consolas" panose="020B0609020204030204" pitchFamily="49" charset="0"/>
                <a:cs typeface="Consolas" panose="020B0609020204030204" pitchFamily="49" charset="0"/>
              </a:rPr>
              <a:t>...</a:t>
            </a:r>
            <a:endParaRPr lang="zh-CN" altLang="en-US" dirty="0"/>
          </a:p>
        </p:txBody>
      </p:sp>
      <p:sp>
        <p:nvSpPr>
          <p:cNvPr id="8" name="矩形 7"/>
          <p:cNvSpPr/>
          <p:nvPr/>
        </p:nvSpPr>
        <p:spPr>
          <a:xfrm>
            <a:off x="4132946" y="3899078"/>
            <a:ext cx="2236510" cy="369332"/>
          </a:xfrm>
          <a:prstGeom prst="rect">
            <a:avLst/>
          </a:prstGeom>
        </p:spPr>
        <p:txBody>
          <a:bodyPr wrap="none">
            <a:spAutoFit/>
          </a:bodyPr>
          <a:lstStyle/>
          <a:p>
            <a:r>
              <a:rPr kumimoji="1" lang="en-US" altLang="zh-CN" dirty="0"/>
              <a:t>Application program</a:t>
            </a:r>
            <a:endParaRPr lang="zh-CN" altLang="en-US" dirty="0"/>
          </a:p>
        </p:txBody>
      </p:sp>
      <p:sp>
        <p:nvSpPr>
          <p:cNvPr id="9" name="矩形 8"/>
          <p:cNvSpPr/>
          <p:nvPr/>
        </p:nvSpPr>
        <p:spPr>
          <a:xfrm>
            <a:off x="4278480" y="2209428"/>
            <a:ext cx="1800200" cy="1224136"/>
          </a:xfrm>
          <a:prstGeom prst="rect">
            <a:avLst/>
          </a:prstGeom>
          <a:noFill/>
          <a:ln w="38100">
            <a:solidFill>
              <a:srgbClr val="BE384B"/>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p:nvSpPr>
        <p:spPr>
          <a:xfrm rot="5400000">
            <a:off x="5888884" y="2604035"/>
            <a:ext cx="748923" cy="369332"/>
          </a:xfrm>
          <a:prstGeom prst="rect">
            <a:avLst/>
          </a:prstGeom>
        </p:spPr>
        <p:txBody>
          <a:bodyPr wrap="none">
            <a:spAutoFit/>
          </a:bodyPr>
          <a:lstStyle/>
          <a:p>
            <a:r>
              <a:rPr kumimoji="1" lang="en-US" altLang="zh-CN" b="1" dirty="0">
                <a:solidFill>
                  <a:srgbClr val="BE384B"/>
                </a:solidFill>
              </a:rPr>
              <a:t>ACID</a:t>
            </a:r>
            <a:endParaRPr lang="zh-CN" altLang="en-US" b="1" dirty="0">
              <a:solidFill>
                <a:srgbClr val="BE384B"/>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OCC's Problem: False Aborts</a:t>
            </a:r>
            <a:endParaRPr kumimoji="1" lang="zh-CN" altLang="en-US" dirty="0"/>
          </a:p>
        </p:txBody>
      </p:sp>
      <p:sp>
        <p:nvSpPr>
          <p:cNvPr id="3" name="内容占位符 2"/>
          <p:cNvSpPr>
            <a:spLocks noGrp="1"/>
          </p:cNvSpPr>
          <p:nvPr>
            <p:ph idx="1"/>
          </p:nvPr>
        </p:nvSpPr>
        <p:spPr/>
        <p:txBody>
          <a:bodyPr/>
          <a:lstStyle/>
          <a:p>
            <a:r>
              <a:rPr lang="en-US" altLang="zh-CN" dirty="0"/>
              <a:t>Some transactions aborted by OCC could have been allowed to commit without causing an </a:t>
            </a:r>
            <a:r>
              <a:rPr lang="en-US" altLang="zh-CN" dirty="0" err="1"/>
              <a:t>unserializable</a:t>
            </a:r>
            <a:r>
              <a:rPr lang="en-US" altLang="zh-CN" dirty="0"/>
              <a:t> schedule</a:t>
            </a:r>
            <a:endParaRPr lang="en-US" altLang="zh-CN" dirty="0"/>
          </a:p>
          <a:p>
            <a:r>
              <a:rPr kumimoji="1" lang="en-US" altLang="zh-CN" dirty="0"/>
              <a:t>Especially for TXs with a lot of reads</a:t>
            </a:r>
            <a:endParaRPr kumimoji="1" lang="en-US" altLang="zh-CN" dirty="0"/>
          </a:p>
          <a:p>
            <a:pPr lvl="1"/>
            <a:r>
              <a:rPr kumimoji="1" lang="en-US" altLang="zh-CN" dirty="0"/>
              <a:t>E.g., read a lot of items</a:t>
            </a:r>
            <a:r>
              <a:rPr kumimoji="1" lang="zh-CN" altLang="en-US" dirty="0"/>
              <a:t> </a:t>
            </a:r>
            <a:r>
              <a:rPr kumimoji="1" lang="en-US" altLang="zh-CN" dirty="0"/>
              <a:t>→</a:t>
            </a:r>
            <a:r>
              <a:rPr kumimoji="1" lang="zh-CN" altLang="en-US" dirty="0"/>
              <a:t> </a:t>
            </a:r>
            <a:r>
              <a:rPr kumimoji="1" lang="en-US" altLang="zh-CN" dirty="0"/>
              <a:t>large</a:t>
            </a:r>
            <a:r>
              <a:rPr kumimoji="1" lang="zh-CN" altLang="en-US" dirty="0"/>
              <a:t> </a:t>
            </a:r>
            <a:r>
              <a:rPr kumimoji="1" lang="en-US" altLang="zh-CN" dirty="0"/>
              <a:t>read</a:t>
            </a:r>
            <a:r>
              <a:rPr kumimoji="1" lang="zh-CN" altLang="en-US" dirty="0"/>
              <a:t> </a:t>
            </a:r>
            <a:r>
              <a:rPr kumimoji="1" lang="en-US" altLang="zh-CN" dirty="0"/>
              <a:t>set</a:t>
            </a:r>
            <a:r>
              <a:rPr kumimoji="1" lang="zh-CN" altLang="en-US" dirty="0"/>
              <a:t> </a:t>
            </a:r>
            <a:r>
              <a:rPr kumimoji="1" lang="en-US" altLang="zh-CN" dirty="0"/>
              <a:t>→</a:t>
            </a:r>
            <a:r>
              <a:rPr kumimoji="1" lang="zh-CN" altLang="en-US" dirty="0"/>
              <a:t> </a:t>
            </a:r>
            <a:r>
              <a:rPr kumimoji="1" lang="en-US" altLang="zh-CN" dirty="0"/>
              <a:t>easier</a:t>
            </a:r>
            <a:r>
              <a:rPr kumimoji="1" lang="zh-CN" altLang="en-US" dirty="0"/>
              <a:t> </a:t>
            </a:r>
            <a:r>
              <a:rPr kumimoji="1" lang="en-US" altLang="zh-CN" dirty="0"/>
              <a:t>to</a:t>
            </a:r>
            <a:r>
              <a:rPr kumimoji="1" lang="zh-CN" altLang="en-US" dirty="0"/>
              <a:t> </a:t>
            </a:r>
            <a:r>
              <a:rPr kumimoji="1" lang="en-US" altLang="zh-CN" dirty="0"/>
              <a:t>abort(</a:t>
            </a:r>
            <a:r>
              <a:rPr kumimoji="1" lang="zh-CN" altLang="en-US" dirty="0"/>
              <a:t>这样更可能由于少数几个数据的额外修改而导致大部分数据的读取会被强制失败</a:t>
            </a:r>
            <a:r>
              <a:rPr kumimoji="1" lang="en-US" altLang="zh-CN" dirty="0"/>
              <a:t>)</a:t>
            </a:r>
            <a:endParaRPr kumimoji="1" lang="en-US" altLang="zh-CN" dirty="0"/>
          </a:p>
          <a:p>
            <a:pPr lvl="1"/>
            <a:r>
              <a:rPr kumimoji="1" lang="en-US" altLang="zh-CN" dirty="0"/>
              <a:t>May abort </a:t>
            </a:r>
            <a:r>
              <a:rPr kumimoji="1" lang="en-US" altLang="zh-CN" i="1" dirty="0"/>
              <a:t>even under low-contention </a:t>
            </a:r>
            <a:endParaRPr kumimoji="1" lang="zh-CN" altLang="en-US" i="1"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OCC’s Problem: </a:t>
            </a:r>
            <a:r>
              <a:rPr kumimoji="1" lang="en-US" altLang="zh-CN" dirty="0" err="1"/>
              <a:t>livelock</a:t>
            </a:r>
            <a:endParaRPr kumimoji="1" lang="zh-CN" altLang="en-US" dirty="0"/>
          </a:p>
        </p:txBody>
      </p:sp>
      <p:sp>
        <p:nvSpPr>
          <p:cNvPr id="3" name="内容占位符 2"/>
          <p:cNvSpPr>
            <a:spLocks noGrp="1"/>
          </p:cNvSpPr>
          <p:nvPr>
            <p:ph idx="1"/>
          </p:nvPr>
        </p:nvSpPr>
        <p:spPr/>
        <p:txBody>
          <a:bodyPr/>
          <a:lstStyle/>
          <a:p>
            <a:r>
              <a:rPr kumimoji="1" lang="en-US" altLang="zh-CN" dirty="0"/>
              <a:t>Under high contention, OCC may continuously abort </a:t>
            </a:r>
            <a:endParaRPr kumimoji="1" lang="en-US" altLang="zh-CN" dirty="0"/>
          </a:p>
          <a:p>
            <a:pPr lvl="1"/>
            <a:r>
              <a:rPr kumimoji="1" lang="en-US" altLang="zh-CN" dirty="0"/>
              <a:t>Especially</a:t>
            </a:r>
            <a:r>
              <a:rPr kumimoji="1" lang="zh-CN" altLang="en-US" dirty="0"/>
              <a:t> </a:t>
            </a:r>
            <a:r>
              <a:rPr kumimoji="1" lang="en-US" altLang="zh-CN" dirty="0"/>
              <a:t>with</a:t>
            </a:r>
            <a:r>
              <a:rPr kumimoji="1" lang="zh-CN" altLang="en-US" dirty="0"/>
              <a:t> </a:t>
            </a:r>
            <a:r>
              <a:rPr kumimoji="1" lang="en-US" altLang="zh-CN" dirty="0"/>
              <a:t>large</a:t>
            </a:r>
            <a:r>
              <a:rPr kumimoji="1" lang="zh-CN" altLang="en-US" dirty="0"/>
              <a:t> </a:t>
            </a:r>
            <a:r>
              <a:rPr kumimoji="1" lang="en-US" altLang="zh-CN" dirty="0"/>
              <a:t>read/write</a:t>
            </a:r>
            <a:r>
              <a:rPr kumimoji="1" lang="zh-CN" altLang="en-US" dirty="0"/>
              <a:t> </a:t>
            </a:r>
            <a:r>
              <a:rPr kumimoji="1" lang="en-US" altLang="zh-CN" dirty="0"/>
              <a:t>sets,</a:t>
            </a:r>
            <a:r>
              <a:rPr kumimoji="1" lang="zh-CN" altLang="en-US" dirty="0"/>
              <a:t> </a:t>
            </a:r>
            <a:r>
              <a:rPr kumimoji="1" lang="en-US" altLang="zh-CN" dirty="0"/>
              <a:t>or</a:t>
            </a:r>
            <a:r>
              <a:rPr kumimoji="1" lang="zh-CN" altLang="en-US" dirty="0"/>
              <a:t> </a:t>
            </a:r>
            <a:r>
              <a:rPr kumimoji="1" lang="en-US" altLang="zh-CN" dirty="0"/>
              <a:t>long</a:t>
            </a:r>
            <a:r>
              <a:rPr kumimoji="1" lang="zh-CN" altLang="en-US" dirty="0"/>
              <a:t> </a:t>
            </a:r>
            <a:r>
              <a:rPr kumimoji="1" lang="en-US" altLang="zh-CN" dirty="0"/>
              <a:t>execution</a:t>
            </a:r>
            <a:r>
              <a:rPr kumimoji="1" lang="zh-CN" altLang="en-US" dirty="0"/>
              <a:t> </a:t>
            </a:r>
            <a:r>
              <a:rPr kumimoji="1" lang="en-US" altLang="zh-CN" dirty="0"/>
              <a:t>time</a:t>
            </a:r>
            <a:endParaRPr kumimoji="1" lang="en-US" altLang="zh-CN" dirty="0"/>
          </a:p>
          <a:p>
            <a:pPr lvl="1"/>
            <a:r>
              <a:rPr kumimoji="1" lang="en-US" altLang="zh-CN" dirty="0"/>
              <a:t>Transaction is executing, but no progress!</a:t>
            </a:r>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altLang="zh-CN" dirty="0"/>
              <a:t>Serializability is costly under contention </a:t>
            </a:r>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pic>
        <p:nvPicPr>
          <p:cNvPr id="5" name="内容占位符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31640" y="1587277"/>
            <a:ext cx="6021260" cy="3511676"/>
          </a:xfrm>
          <a:prstGeom prst="rect">
            <a:avLst/>
          </a:prstGeom>
        </p:spPr>
      </p:pic>
      <p:sp>
        <p:nvSpPr>
          <p:cNvPr id="7" name="文本框 6"/>
          <p:cNvSpPr txBox="1"/>
          <p:nvPr/>
        </p:nvSpPr>
        <p:spPr>
          <a:xfrm>
            <a:off x="259081" y="5280958"/>
            <a:ext cx="4663440" cy="369332"/>
          </a:xfrm>
          <a:prstGeom prst="rect">
            <a:avLst/>
          </a:prstGeom>
          <a:noFill/>
        </p:spPr>
        <p:txBody>
          <a:bodyPr wrap="square">
            <a:spAutoFit/>
          </a:bodyPr>
          <a:lstStyle/>
          <a:p>
            <a:r>
              <a:rPr kumimoji="1" lang="en-US" altLang="zh-CN" dirty="0"/>
              <a:t>from:</a:t>
            </a:r>
            <a:r>
              <a:rPr kumimoji="1" lang="zh-CN" altLang="en-US" dirty="0"/>
              <a:t> </a:t>
            </a:r>
            <a:r>
              <a:rPr kumimoji="1" lang="en-US" altLang="zh-CN" dirty="0"/>
              <a:t>Rococo</a:t>
            </a:r>
            <a:r>
              <a:rPr kumimoji="1" lang="zh-CN" altLang="en-US" dirty="0"/>
              <a:t> </a:t>
            </a:r>
            <a:r>
              <a:rPr kumimoji="1" lang="en-US" altLang="zh-CN" dirty="0"/>
              <a:t>[OSDI'14]</a:t>
            </a:r>
            <a:endParaRPr lang="zh-CN"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5" name="Rectangle 2"/>
          <p:cNvSpPr txBox="1">
            <a:spLocks noChangeArrowheads="1"/>
          </p:cNvSpPr>
          <p:nvPr/>
        </p:nvSpPr>
        <p:spPr bwMode="auto">
          <a:xfrm>
            <a:off x="828675" y="2353444"/>
            <a:ext cx="748665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2800" b="1">
                <a:solidFill>
                  <a:schemeClr val="tx2"/>
                </a:solidFill>
                <a:latin typeface="+mj-lt"/>
                <a:ea typeface="+mj-ea"/>
                <a:cs typeface="+mj-cs"/>
              </a:defRPr>
            </a:lvl1pPr>
            <a:lvl2pPr algn="l" rtl="0" eaLnBrk="0" fontAlgn="base" hangingPunct="0">
              <a:spcBef>
                <a:spcPct val="0"/>
              </a:spcBef>
              <a:spcAft>
                <a:spcPct val="0"/>
              </a:spcAft>
              <a:defRPr sz="2800" b="1">
                <a:solidFill>
                  <a:schemeClr val="tx2"/>
                </a:solidFill>
                <a:latin typeface="Comic Sans MS" panose="030F0702030302020204" pitchFamily="66" charset="0"/>
              </a:defRPr>
            </a:lvl2pPr>
            <a:lvl3pPr algn="l" rtl="0" eaLnBrk="0" fontAlgn="base" hangingPunct="0">
              <a:spcBef>
                <a:spcPct val="0"/>
              </a:spcBef>
              <a:spcAft>
                <a:spcPct val="0"/>
              </a:spcAft>
              <a:defRPr sz="2800" b="1">
                <a:solidFill>
                  <a:schemeClr val="tx2"/>
                </a:solidFill>
                <a:latin typeface="Comic Sans MS" panose="030F0702030302020204" pitchFamily="66" charset="0"/>
              </a:defRPr>
            </a:lvl3pPr>
            <a:lvl4pPr algn="l" rtl="0" eaLnBrk="0" fontAlgn="base" hangingPunct="0">
              <a:spcBef>
                <a:spcPct val="0"/>
              </a:spcBef>
              <a:spcAft>
                <a:spcPct val="0"/>
              </a:spcAft>
              <a:defRPr sz="2800" b="1">
                <a:solidFill>
                  <a:schemeClr val="tx2"/>
                </a:solidFill>
                <a:latin typeface="Comic Sans MS" panose="030F0702030302020204" pitchFamily="66" charset="0"/>
              </a:defRPr>
            </a:lvl4pPr>
            <a:lvl5pPr algn="l" rtl="0" eaLnBrk="0" fontAlgn="base" hangingPunct="0">
              <a:spcBef>
                <a:spcPct val="0"/>
              </a:spcBef>
              <a:spcAft>
                <a:spcPct val="0"/>
              </a:spcAft>
              <a:defRPr sz="2800" b="1">
                <a:solidFill>
                  <a:schemeClr val="tx2"/>
                </a:solidFill>
                <a:latin typeface="Comic Sans MS" panose="030F0702030302020204" pitchFamily="66" charset="0"/>
              </a:defRPr>
            </a:lvl5pPr>
            <a:lvl6pPr marL="457200" algn="l" rtl="0" eaLnBrk="0" fontAlgn="base" hangingPunct="0">
              <a:spcBef>
                <a:spcPct val="0"/>
              </a:spcBef>
              <a:spcAft>
                <a:spcPct val="0"/>
              </a:spcAft>
              <a:defRPr sz="2800" b="1">
                <a:solidFill>
                  <a:schemeClr val="tx2"/>
                </a:solidFill>
                <a:latin typeface="Comic Sans MS" panose="030F0702030302020204" pitchFamily="66" charset="0"/>
              </a:defRPr>
            </a:lvl6pPr>
            <a:lvl7pPr marL="914400" algn="l" rtl="0" eaLnBrk="0" fontAlgn="base" hangingPunct="0">
              <a:spcBef>
                <a:spcPct val="0"/>
              </a:spcBef>
              <a:spcAft>
                <a:spcPct val="0"/>
              </a:spcAft>
              <a:defRPr sz="2800" b="1">
                <a:solidFill>
                  <a:schemeClr val="tx2"/>
                </a:solidFill>
                <a:latin typeface="Comic Sans MS" panose="030F0702030302020204" pitchFamily="66" charset="0"/>
              </a:defRPr>
            </a:lvl7pPr>
            <a:lvl8pPr marL="1371600" algn="l" rtl="0" eaLnBrk="0" fontAlgn="base" hangingPunct="0">
              <a:spcBef>
                <a:spcPct val="0"/>
              </a:spcBef>
              <a:spcAft>
                <a:spcPct val="0"/>
              </a:spcAft>
              <a:defRPr sz="2800" b="1">
                <a:solidFill>
                  <a:schemeClr val="tx2"/>
                </a:solidFill>
                <a:latin typeface="Comic Sans MS" panose="030F0702030302020204" pitchFamily="66" charset="0"/>
              </a:defRPr>
            </a:lvl8pPr>
            <a:lvl9pPr marL="1828800" algn="l" rtl="0" eaLnBrk="0" fontAlgn="base" hangingPunct="0">
              <a:spcBef>
                <a:spcPct val="0"/>
              </a:spcBef>
              <a:spcAft>
                <a:spcPct val="0"/>
              </a:spcAft>
              <a:defRPr sz="2800" b="1">
                <a:solidFill>
                  <a:schemeClr val="tx2"/>
                </a:solidFill>
                <a:latin typeface="Comic Sans MS" panose="030F0702030302020204" pitchFamily="66" charset="0"/>
              </a:defRPr>
            </a:lvl9pPr>
          </a:lstStyle>
          <a:p>
            <a:pPr algn="ctr"/>
            <a:r>
              <a:rPr lang="en-US" altLang="zh-CN" kern="0" dirty="0">
                <a:solidFill>
                  <a:srgbClr val="BE384B"/>
                </a:solidFill>
                <a:ea typeface="+mn-ea"/>
              </a:rPr>
              <a:t>OCC and hardware transactional memory</a:t>
            </a:r>
            <a:endParaRPr lang="en-US" altLang="zh-CN" kern="0" dirty="0">
              <a:solidFill>
                <a:srgbClr val="BE384B"/>
              </a:solidFill>
              <a:ea typeface="+mn-ea"/>
            </a:endParaRPr>
          </a:p>
        </p:txBody>
      </p:sp>
      <p:sp>
        <p:nvSpPr>
          <p:cNvPr id="6" name="矩形 5"/>
          <p:cNvSpPr/>
          <p:nvPr/>
        </p:nvSpPr>
        <p:spPr>
          <a:xfrm>
            <a:off x="-396552" y="228866"/>
            <a:ext cx="1728192" cy="1476506"/>
          </a:xfrm>
          <a:prstGeom prst="rect">
            <a:avLst/>
          </a:prstGeom>
          <a:solidFill>
            <a:schemeClr val="bg1"/>
          </a:solidFill>
          <a:ln w="12700">
            <a:no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kern="0" dirty="0"/>
              <a:t>Hardware Transactional Memory</a:t>
            </a:r>
            <a:endParaRPr kumimoji="1" lang="zh-CN" altLang="en-US" dirty="0"/>
          </a:p>
        </p:txBody>
      </p:sp>
      <p:sp>
        <p:nvSpPr>
          <p:cNvPr id="3" name="内容占位符 2"/>
          <p:cNvSpPr>
            <a:spLocks noGrp="1"/>
          </p:cNvSpPr>
          <p:nvPr>
            <p:ph idx="1"/>
          </p:nvPr>
        </p:nvSpPr>
        <p:spPr/>
        <p:txBody>
          <a:bodyPr/>
          <a:lstStyle/>
          <a:p>
            <a:r>
              <a:rPr kumimoji="1" lang="en-US" altLang="zh-CN" dirty="0"/>
              <a:t>A new CPU feature, inspired by the ACID properties of transactions</a:t>
            </a:r>
            <a:endParaRPr kumimoji="1" lang="en-US" altLang="zh-CN" dirty="0"/>
          </a:p>
          <a:p>
            <a:pPr>
              <a:spcAft>
                <a:spcPts val="1200"/>
              </a:spcAft>
            </a:pPr>
            <a:r>
              <a:rPr kumimoji="1" lang="en-US" altLang="zh-CN" dirty="0"/>
              <a:t>CPU guarantees the </a:t>
            </a:r>
            <a:r>
              <a:rPr kumimoji="1" lang="en-US" altLang="zh-CN" dirty="0">
                <a:solidFill>
                  <a:srgbClr val="FF0000"/>
                </a:solidFill>
              </a:rPr>
              <a:t>ACI properties</a:t>
            </a:r>
            <a:r>
              <a:rPr kumimoji="1" lang="en-US" altLang="zh-CN" dirty="0"/>
              <a:t> of memory accesses </a:t>
            </a:r>
            <a:endParaRPr kumimoji="1" lang="en-US" altLang="zh-CN" dirty="0"/>
          </a:p>
          <a:p>
            <a:pPr lvl="1">
              <a:spcAft>
                <a:spcPts val="1200"/>
              </a:spcAft>
            </a:pPr>
            <a:r>
              <a:rPr kumimoji="1" lang="en-US" altLang="zh-CN" dirty="0"/>
              <a:t>i.e., no race conditions &amp; no locks</a:t>
            </a:r>
            <a:endParaRPr kumimoji="1" lang="en-US" altLang="zh-CN" dirty="0"/>
          </a:p>
          <a:p>
            <a:r>
              <a:rPr kumimoji="1" lang="en-US" altLang="zh-CN" dirty="0">
                <a:solidFill>
                  <a:srgbClr val="FF0000"/>
                </a:solidFill>
              </a:rPr>
              <a:t>Intel supports HTM named as RTM</a:t>
            </a:r>
            <a:endParaRPr kumimoji="1" lang="en-US" altLang="zh-CN" dirty="0"/>
          </a:p>
          <a:p>
            <a:pPr lvl="1"/>
            <a:r>
              <a:rPr kumimoji="1" lang="en-US" altLang="zh-CN" dirty="0"/>
              <a:t>Restricted Transactional Memory</a:t>
            </a:r>
            <a:endParaRPr kumimoji="1" lang="en-US" altLang="zh-CN" dirty="0"/>
          </a:p>
          <a:p>
            <a:pPr lvl="1"/>
            <a:r>
              <a:rPr kumimoji="1" lang="en-US" altLang="zh-CN" dirty="0"/>
              <a:t>In Haswell processor</a:t>
            </a:r>
            <a:endParaRPr kumimoji="1" lang="en-US" altLang="zh-CN" dirty="0"/>
          </a:p>
          <a:p>
            <a:r>
              <a:rPr lang="en-US" altLang="zh-CN" dirty="0">
                <a:latin typeface="Candara" panose="020E0502030303020204"/>
                <a:cs typeface="Candara" panose="020E0502030303020204"/>
              </a:rPr>
              <a:t>Semantic of both </a:t>
            </a:r>
            <a:r>
              <a:rPr lang="en-US" altLang="zh-CN" u="sng" dirty="0">
                <a:latin typeface="Candara" panose="020E0502030303020204"/>
                <a:cs typeface="Candara" panose="020E0502030303020204"/>
              </a:rPr>
              <a:t>all-or-nothing</a:t>
            </a:r>
            <a:r>
              <a:rPr lang="en-US" altLang="zh-CN" dirty="0">
                <a:latin typeface="Candara" panose="020E0502030303020204"/>
                <a:cs typeface="Candara" panose="020E0502030303020204"/>
              </a:rPr>
              <a:t> and </a:t>
            </a:r>
            <a:r>
              <a:rPr lang="en-US" altLang="zh-CN" u="sng" dirty="0">
                <a:latin typeface="Candara" panose="020E0502030303020204"/>
                <a:cs typeface="Candara" panose="020E0502030303020204"/>
              </a:rPr>
              <a:t>before-or-after</a:t>
            </a:r>
            <a:endParaRPr lang="en-US" altLang="zh-CN" sz="1600" dirty="0">
              <a:latin typeface="Candara" panose="020E0502030303020204"/>
              <a:cs typeface="Candara" panose="020E0502030303020204"/>
            </a:endParaRPr>
          </a:p>
          <a:p>
            <a:pPr lvl="1"/>
            <a:r>
              <a:rPr kumimoji="1" lang="en-US" altLang="zh-CN" dirty="0"/>
              <a:t>Not handles failure since it is </a:t>
            </a:r>
            <a:r>
              <a:rPr kumimoji="1" lang="en-US" altLang="zh-CN" dirty="0">
                <a:solidFill>
                  <a:srgbClr val="FF0000"/>
                </a:solidFill>
              </a:rPr>
              <a:t>memory</a:t>
            </a:r>
            <a:r>
              <a:rPr kumimoji="1" lang="en-US" altLang="zh-CN" dirty="0"/>
              <a:t> </a:t>
            </a:r>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pic>
        <p:nvPicPr>
          <p:cNvPr id="5" name="图片 4" descr="蓝色的卡通人物&#10;&#10;中度可信度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948264" y="2641476"/>
            <a:ext cx="933450" cy="1870561"/>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Does RTM</a:t>
            </a:r>
            <a:r>
              <a:rPr kumimoji="1" lang="en-US" altLang="zh-CN" baseline="30000" dirty="0"/>
              <a:t>[*]</a:t>
            </a:r>
            <a:r>
              <a:rPr kumimoji="1" lang="en-US" altLang="zh-CN" dirty="0"/>
              <a:t> solve all the problem? </a:t>
            </a:r>
            <a:endParaRPr kumimoji="1" lang="zh-CN" altLang="en-US" dirty="0"/>
          </a:p>
        </p:txBody>
      </p:sp>
      <p:sp>
        <p:nvSpPr>
          <p:cNvPr id="3" name="内容占位符 2"/>
          <p:cNvSpPr>
            <a:spLocks noGrp="1"/>
          </p:cNvSpPr>
          <p:nvPr>
            <p:ph idx="1"/>
          </p:nvPr>
        </p:nvSpPr>
        <p:spPr/>
        <p:txBody>
          <a:bodyPr/>
          <a:lstStyle/>
          <a:p>
            <a:r>
              <a:rPr kumimoji="1" lang="en-US" altLang="zh-CN" dirty="0"/>
              <a:t>Restricted </a:t>
            </a:r>
            <a:r>
              <a:rPr kumimoji="1" lang="en-US" altLang="zh-CN" dirty="0">
                <a:solidFill>
                  <a:srgbClr val="C00000"/>
                </a:solidFill>
              </a:rPr>
              <a:t>transactional memory </a:t>
            </a:r>
            <a:endParaRPr kumimoji="1" lang="zh-CN" altLang="en-US" dirty="0">
              <a:solidFill>
                <a:srgbClr val="C00000"/>
              </a:solidFill>
            </a:endParaRPr>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
        <p:nvSpPr>
          <p:cNvPr id="5" name="矩形 4"/>
          <p:cNvSpPr/>
          <p:nvPr/>
        </p:nvSpPr>
        <p:spPr>
          <a:xfrm>
            <a:off x="0" y="5438001"/>
            <a:ext cx="6017994" cy="276999"/>
          </a:xfrm>
          <a:prstGeom prst="rect">
            <a:avLst/>
          </a:prstGeom>
        </p:spPr>
        <p:txBody>
          <a:bodyPr wrap="none">
            <a:spAutoFit/>
          </a:bodyPr>
          <a:lstStyle/>
          <a:p>
            <a:r>
              <a:rPr lang="en-US" altLang="zh-CN" sz="1200" b="0" dirty="0">
                <a:latin typeface="+mj-lt"/>
              </a:rPr>
              <a:t>* Since we focus on RTM in this course, we will use RTM and HTM </a:t>
            </a:r>
            <a:r>
              <a:rPr lang="en-US" altLang="zh-CN" sz="1200" b="0" dirty="0" err="1">
                <a:latin typeface="+mj-lt"/>
              </a:rPr>
              <a:t>interchangeablely</a:t>
            </a:r>
            <a:r>
              <a:rPr lang="en-US" altLang="zh-CN" sz="1200" b="0" dirty="0">
                <a:latin typeface="+mj-lt"/>
              </a:rPr>
              <a:t>. </a:t>
            </a:r>
            <a:endParaRPr lang="zh-CN" altLang="en-US" sz="1200" b="0" dirty="0">
              <a:latin typeface="+mj-lt"/>
            </a:endParaRPr>
          </a:p>
        </p:txBody>
      </p:sp>
      <p:pic>
        <p:nvPicPr>
          <p:cNvPr id="6" name="内容占位符 9" descr="图形用户界面&#10;&#10;中度可信度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699792" y="2285542"/>
            <a:ext cx="4284546" cy="2977760"/>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A little introduction to RTM</a:t>
            </a:r>
            <a:endParaRPr kumimoji="1" lang="zh-CN" altLang="en-US" dirty="0"/>
          </a:p>
        </p:txBody>
      </p:sp>
      <p:sp>
        <p:nvSpPr>
          <p:cNvPr id="3" name="内容占位符 2"/>
          <p:cNvSpPr>
            <a:spLocks noGrp="1"/>
          </p:cNvSpPr>
          <p:nvPr>
            <p:ph idx="1"/>
          </p:nvPr>
        </p:nvSpPr>
        <p:spPr/>
        <p:txBody>
          <a:bodyPr/>
          <a:lstStyle/>
          <a:p>
            <a:r>
              <a:rPr kumimoji="1" lang="en-US" altLang="zh-CN" dirty="0"/>
              <a:t>ISA support for transactional memory </a:t>
            </a:r>
            <a:endParaRPr kumimoji="1" lang="en-US" altLang="zh-CN" dirty="0"/>
          </a:p>
          <a:p>
            <a:r>
              <a:rPr kumimoji="1" lang="en-US" altLang="zh-CN" dirty="0"/>
              <a:t>Recall: Writing with TX is straightforward</a:t>
            </a:r>
            <a:endParaRPr kumimoji="1" lang="en-US" altLang="zh-CN" dirty="0"/>
          </a:p>
          <a:p>
            <a:pPr lvl="1"/>
            <a:r>
              <a:rPr kumimoji="1" lang="en-US" altLang="zh-CN" dirty="0"/>
              <a:t>Use </a:t>
            </a:r>
            <a:r>
              <a:rPr kumimoji="1" lang="en-US" altLang="zh-CN" dirty="0" err="1">
                <a:latin typeface="Consolas" panose="020B0609020204030204" pitchFamily="49" charset="0"/>
                <a:cs typeface="Consolas" panose="020B0609020204030204" pitchFamily="49" charset="0"/>
              </a:rPr>
              <a:t>TX.begin</a:t>
            </a:r>
            <a:r>
              <a:rPr kumimoji="1" lang="en-US" altLang="zh-CN" dirty="0">
                <a:latin typeface="Consolas" panose="020B0609020204030204" pitchFamily="49" charset="0"/>
                <a:cs typeface="Consolas" panose="020B0609020204030204" pitchFamily="49" charset="0"/>
              </a:rPr>
              <a:t> </a:t>
            </a:r>
            <a:r>
              <a:rPr kumimoji="1" lang="en-US" altLang="zh-CN" dirty="0"/>
              <a:t>to mark when a TX starts</a:t>
            </a:r>
            <a:endParaRPr kumimoji="1" lang="en-US" altLang="zh-CN" dirty="0"/>
          </a:p>
          <a:p>
            <a:pPr lvl="1"/>
            <a:r>
              <a:rPr kumimoji="1" lang="en-US" altLang="zh-CN" dirty="0"/>
              <a:t>Use </a:t>
            </a:r>
            <a:r>
              <a:rPr kumimoji="1" lang="en-US" altLang="zh-CN" dirty="0" err="1">
                <a:latin typeface="Consolas" panose="020B0609020204030204" pitchFamily="49" charset="0"/>
                <a:cs typeface="Consolas" panose="020B0609020204030204" pitchFamily="49" charset="0"/>
              </a:rPr>
              <a:t>TX.commit</a:t>
            </a:r>
            <a:r>
              <a:rPr kumimoji="1" lang="en-US" altLang="zh-CN" dirty="0">
                <a:latin typeface="Consolas" panose="020B0609020204030204" pitchFamily="49" charset="0"/>
                <a:cs typeface="Consolas" panose="020B0609020204030204" pitchFamily="49" charset="0"/>
              </a:rPr>
              <a:t> </a:t>
            </a:r>
            <a:r>
              <a:rPr kumimoji="1" lang="en-US" altLang="zh-CN" dirty="0"/>
              <a:t>to commit the TX</a:t>
            </a:r>
            <a:endParaRPr kumimoji="1" lang="en-US" altLang="zh-CN" dirty="0"/>
          </a:p>
          <a:p>
            <a:r>
              <a:rPr kumimoji="1" lang="en-US" altLang="zh-CN" dirty="0"/>
              <a:t>In RTM, the concept is </a:t>
            </a:r>
            <a:r>
              <a:rPr kumimoji="1" lang="en-US" altLang="zh-CN" dirty="0">
                <a:solidFill>
                  <a:srgbClr val="FF0000"/>
                </a:solidFill>
              </a:rPr>
              <a:t>similar</a:t>
            </a:r>
            <a:r>
              <a:rPr kumimoji="1" lang="zh-CN" altLang="en-US" dirty="0"/>
              <a:t> </a:t>
            </a:r>
            <a:r>
              <a:rPr kumimoji="1" lang="en-US" altLang="zh-CN" dirty="0"/>
              <a:t>(using</a:t>
            </a:r>
            <a:r>
              <a:rPr kumimoji="1" lang="zh-CN" altLang="en-US" dirty="0"/>
              <a:t> </a:t>
            </a:r>
            <a:r>
              <a:rPr kumimoji="1" lang="en-US" altLang="zh-CN" dirty="0"/>
              <a:t>new</a:t>
            </a:r>
            <a:r>
              <a:rPr kumimoji="1" lang="zh-CN" altLang="en-US" dirty="0"/>
              <a:t> </a:t>
            </a:r>
            <a:r>
              <a:rPr kumimoji="1" lang="en-US" altLang="zh-CN" dirty="0"/>
              <a:t>instructions)</a:t>
            </a:r>
            <a:endParaRPr kumimoji="1" lang="en-US" altLang="zh-CN" dirty="0"/>
          </a:p>
          <a:p>
            <a:pPr lvl="1"/>
            <a:r>
              <a:rPr kumimoji="1" lang="en-US" altLang="zh-CN" dirty="0"/>
              <a:t>Use </a:t>
            </a:r>
            <a:r>
              <a:rPr kumimoji="1" lang="en-US" altLang="zh-CN" dirty="0" err="1">
                <a:solidFill>
                  <a:schemeClr val="accent1"/>
                </a:solidFill>
                <a:latin typeface="Consolas" panose="020B0609020204030204" pitchFamily="49" charset="0"/>
                <a:cs typeface="Consolas" panose="020B0609020204030204" pitchFamily="49" charset="0"/>
              </a:rPr>
              <a:t>xbegin</a:t>
            </a:r>
            <a:r>
              <a:rPr kumimoji="1" lang="en-US" altLang="zh-CN" dirty="0"/>
              <a:t> to mark an RTM execution start</a:t>
            </a:r>
            <a:endParaRPr kumimoji="1" lang="en-US" altLang="zh-CN" dirty="0"/>
          </a:p>
          <a:p>
            <a:pPr lvl="1"/>
            <a:r>
              <a:rPr kumimoji="1" lang="en-US" altLang="zh-CN" dirty="0"/>
              <a:t>Use </a:t>
            </a:r>
            <a:r>
              <a:rPr kumimoji="1" lang="en-US" altLang="zh-CN" dirty="0" err="1">
                <a:solidFill>
                  <a:schemeClr val="accent1"/>
                </a:solidFill>
                <a:latin typeface="Consolas" panose="020B0609020204030204" pitchFamily="49" charset="0"/>
                <a:cs typeface="Consolas" panose="020B0609020204030204" pitchFamily="49" charset="0"/>
              </a:rPr>
              <a:t>xend</a:t>
            </a:r>
            <a:r>
              <a:rPr kumimoji="1" lang="en-US" altLang="zh-CN" dirty="0"/>
              <a:t> to mark an RTM end</a:t>
            </a:r>
            <a:endParaRPr kumimoji="1" lang="en-US" altLang="zh-CN" dirty="0"/>
          </a:p>
          <a:p>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GB" altLang="zh-CN" dirty="0"/>
              <a:t>Programming with RTM</a:t>
            </a:r>
            <a:endParaRPr kumimoji="1" lang="zh-CN" altLang="en-US" dirty="0"/>
          </a:p>
        </p:txBody>
      </p:sp>
      <p:sp>
        <p:nvSpPr>
          <p:cNvPr id="3" name="内容占位符 2"/>
          <p:cNvSpPr>
            <a:spLocks noGrp="1"/>
          </p:cNvSpPr>
          <p:nvPr>
            <p:ph idx="1"/>
          </p:nvPr>
        </p:nvSpPr>
        <p:spPr/>
        <p:txBody>
          <a:bodyPr/>
          <a:lstStyle/>
          <a:p>
            <a:r>
              <a:rPr kumimoji="1" lang="en-US" altLang="zh-CN" dirty="0"/>
              <a:t>If transaction starts successfully</a:t>
            </a:r>
            <a:endParaRPr kumimoji="1" lang="en-US" altLang="zh-CN" dirty="0"/>
          </a:p>
          <a:p>
            <a:pPr lvl="1"/>
            <a:r>
              <a:rPr kumimoji="1" lang="en-US" altLang="zh-CN" dirty="0"/>
              <a:t>Do work protected by RTM, and then try to commit</a:t>
            </a:r>
            <a:endParaRPr kumimoji="1" lang="en-US" altLang="zh-CN" dirty="0"/>
          </a:p>
          <a:p>
            <a:r>
              <a:rPr kumimoji="1" lang="en-US" altLang="zh-CN" dirty="0">
                <a:solidFill>
                  <a:schemeClr val="accent6"/>
                </a:solidFill>
              </a:rPr>
              <a:t>Fallback routine to handle abort event</a:t>
            </a:r>
            <a:endParaRPr kumimoji="1" lang="en-US" altLang="zh-CN" dirty="0">
              <a:solidFill>
                <a:schemeClr val="accent6"/>
              </a:solidFill>
            </a:endParaRPr>
          </a:p>
          <a:p>
            <a:pPr lvl="1"/>
            <a:r>
              <a:rPr kumimoji="1" lang="en-US" altLang="zh-CN" dirty="0">
                <a:solidFill>
                  <a:schemeClr val="accent6"/>
                </a:solidFill>
              </a:rPr>
              <a:t>If abort, system rollback to </a:t>
            </a:r>
            <a:r>
              <a:rPr kumimoji="1" lang="en-US" altLang="zh-CN" dirty="0" err="1">
                <a:solidFill>
                  <a:schemeClr val="accent6"/>
                </a:solidFill>
                <a:latin typeface="Consolas" panose="020B0609020204030204" pitchFamily="49" charset="0"/>
                <a:cs typeface="Consolas" panose="020B0609020204030204" pitchFamily="49" charset="0"/>
              </a:rPr>
              <a:t>xbegin</a:t>
            </a:r>
            <a:r>
              <a:rPr kumimoji="1" lang="en-US" altLang="zh-CN" dirty="0">
                <a:solidFill>
                  <a:schemeClr val="accent6"/>
                </a:solidFill>
              </a:rPr>
              <a:t>, return an abort code</a:t>
            </a:r>
            <a:endParaRPr kumimoji="1" lang="en-US" altLang="zh-CN" dirty="0">
              <a:solidFill>
                <a:schemeClr val="accent6"/>
              </a:solidFill>
            </a:endParaRPr>
          </a:p>
          <a:p>
            <a:r>
              <a:rPr kumimoji="1" lang="en-US" altLang="zh-CN" dirty="0">
                <a:solidFill>
                  <a:schemeClr val="accent6"/>
                </a:solidFill>
              </a:rPr>
              <a:t>Manually abort inside a transaction</a:t>
            </a:r>
            <a:endParaRPr kumimoji="1" lang="en-US" altLang="zh-CN" dirty="0">
              <a:solidFill>
                <a:schemeClr val="accent6"/>
              </a:solidFill>
            </a:endParaRPr>
          </a:p>
          <a:p>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grpSp>
        <p:nvGrpSpPr>
          <p:cNvPr id="5" name="Group 6"/>
          <p:cNvGrpSpPr/>
          <p:nvPr/>
        </p:nvGrpSpPr>
        <p:grpSpPr>
          <a:xfrm>
            <a:off x="2388753" y="3508011"/>
            <a:ext cx="3615393" cy="2229809"/>
            <a:chOff x="1327250" y="1671427"/>
            <a:chExt cx="4338472" cy="2675771"/>
          </a:xfrm>
        </p:grpSpPr>
        <p:sp>
          <p:nvSpPr>
            <p:cNvPr id="6" name="Rectangle 8"/>
            <p:cNvSpPr/>
            <p:nvPr/>
          </p:nvSpPr>
          <p:spPr>
            <a:xfrm>
              <a:off x="1327250" y="1671427"/>
              <a:ext cx="4338472" cy="2494080"/>
            </a:xfrm>
            <a:prstGeom prst="rect">
              <a:avLst/>
            </a:prstGeom>
            <a:solidFill>
              <a:schemeClr val="bg1">
                <a:lumMod val="85000"/>
                <a:alpha val="25000"/>
              </a:schemeClr>
            </a:solidFill>
            <a:ln w="12700" cmpd="sng">
              <a:solidFill>
                <a:schemeClr val="tx1"/>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tLang="zh-CN" sz="2000">
                <a:solidFill>
                  <a:schemeClr val="tx1"/>
                </a:solidFill>
                <a:latin typeface="Candara" panose="020E0502030303020204"/>
                <a:ea typeface="微软雅黑" panose="020B0503020204020204" charset="-122"/>
                <a:cs typeface="Candara" panose="020E0502030303020204"/>
              </a:endParaRPr>
            </a:p>
            <a:p>
              <a:pPr algn="ctr"/>
              <a:endParaRPr lang="zh-CN" altLang="en-US" sz="2000">
                <a:solidFill>
                  <a:schemeClr val="tx1"/>
                </a:solidFill>
                <a:latin typeface="Candara" panose="020E0502030303020204"/>
                <a:ea typeface="微软雅黑" panose="020B0503020204020204" charset="-122"/>
                <a:cs typeface="Candara" panose="020E0502030303020204"/>
              </a:endParaRPr>
            </a:p>
          </p:txBody>
        </p:sp>
        <p:sp>
          <p:nvSpPr>
            <p:cNvPr id="7" name="Rectangle 9"/>
            <p:cNvSpPr/>
            <p:nvPr/>
          </p:nvSpPr>
          <p:spPr>
            <a:xfrm>
              <a:off x="1475914" y="1804424"/>
              <a:ext cx="4092122" cy="2542774"/>
            </a:xfrm>
            <a:prstGeom prst="rect">
              <a:avLst/>
            </a:prstGeom>
          </p:spPr>
          <p:txBody>
            <a:bodyPr wrap="square">
              <a:spAutoFit/>
            </a:bodyPr>
            <a:lstStyle/>
            <a:p>
              <a:r>
                <a:rPr lang="en-US" altLang="zh-CN" sz="1665" b="1" dirty="0">
                  <a:latin typeface="Candara" panose="020E0502030303020204"/>
                  <a:cs typeface="Candara" panose="020E0502030303020204"/>
                </a:rPr>
                <a:t>if</a:t>
              </a:r>
              <a:r>
                <a:rPr lang="en-US" altLang="zh-CN" sz="1665" dirty="0">
                  <a:latin typeface="Candara" panose="020E0502030303020204"/>
                  <a:cs typeface="Candara" panose="020E0502030303020204"/>
                </a:rPr>
                <a:t> </a:t>
              </a:r>
              <a:r>
                <a:rPr lang="en-US" altLang="zh-CN" sz="1665" i="1" dirty="0">
                  <a:solidFill>
                    <a:srgbClr val="FF0000"/>
                  </a:solidFill>
                  <a:latin typeface="Candara" panose="020E0502030303020204"/>
                  <a:cs typeface="Candara" panose="020E0502030303020204"/>
                </a:rPr>
                <a:t>_</a:t>
              </a:r>
              <a:r>
                <a:rPr lang="en-US" altLang="zh-CN" sz="1665" i="1" dirty="0" err="1">
                  <a:solidFill>
                    <a:srgbClr val="FF0000"/>
                  </a:solidFill>
                  <a:latin typeface="Candara" panose="020E0502030303020204"/>
                  <a:cs typeface="Candara" panose="020E0502030303020204"/>
                </a:rPr>
                <a:t>xbegin</a:t>
              </a:r>
              <a:r>
                <a:rPr lang="en-US" altLang="zh-CN" sz="1665" dirty="0">
                  <a:solidFill>
                    <a:srgbClr val="FF0000"/>
                  </a:solidFill>
                  <a:latin typeface="Candara" panose="020E0502030303020204"/>
                  <a:cs typeface="Candara" panose="020E0502030303020204"/>
                </a:rPr>
                <a:t>()</a:t>
              </a:r>
              <a:r>
                <a:rPr lang="zh-CN" altLang="en-US" sz="1665" dirty="0">
                  <a:solidFill>
                    <a:srgbClr val="FF0000"/>
                  </a:solidFill>
                  <a:latin typeface="Candara" panose="020E0502030303020204"/>
                  <a:cs typeface="Candara" panose="020E0502030303020204"/>
                </a:rPr>
                <a:t> </a:t>
              </a:r>
              <a:r>
                <a:rPr lang="en-US" altLang="zh-CN" sz="1665" dirty="0">
                  <a:solidFill>
                    <a:srgbClr val="000000"/>
                  </a:solidFill>
                  <a:latin typeface="Candara" panose="020E0502030303020204"/>
                  <a:cs typeface="Candara" panose="020E0502030303020204"/>
                </a:rPr>
                <a:t>==</a:t>
              </a:r>
              <a:r>
                <a:rPr lang="zh-CN" altLang="en-US" sz="1665" dirty="0">
                  <a:solidFill>
                    <a:srgbClr val="000000"/>
                  </a:solidFill>
                  <a:latin typeface="Candara" panose="020E0502030303020204"/>
                  <a:cs typeface="Candara" panose="020E0502030303020204"/>
                </a:rPr>
                <a:t> </a:t>
              </a:r>
              <a:r>
                <a:rPr lang="en-US" altLang="zh-CN" sz="1665" dirty="0">
                  <a:solidFill>
                    <a:srgbClr val="000000"/>
                  </a:solidFill>
                  <a:latin typeface="Candara" panose="020E0502030303020204"/>
                  <a:cs typeface="Candara" panose="020E0502030303020204"/>
                </a:rPr>
                <a:t>_XBEGIN_STARTED: </a:t>
              </a:r>
              <a:endParaRPr lang="en-US" altLang="zh-CN" sz="1665" dirty="0">
                <a:solidFill>
                  <a:srgbClr val="000000"/>
                </a:solidFill>
                <a:latin typeface="Candara" panose="020E0502030303020204"/>
                <a:cs typeface="Candara" panose="020E0502030303020204"/>
              </a:endParaRPr>
            </a:p>
            <a:p>
              <a:r>
                <a:rPr lang="en-US" altLang="zh-CN" sz="1665" dirty="0">
                  <a:solidFill>
                    <a:srgbClr val="D9D9D9"/>
                  </a:solidFill>
                  <a:latin typeface="Candara" panose="020E0502030303020204"/>
                  <a:cs typeface="Candara" panose="020E0502030303020204"/>
                </a:rPr>
                <a:t>    </a:t>
              </a:r>
              <a:r>
                <a:rPr lang="zh-CN" altLang="en-US" sz="1665" b="1" dirty="0">
                  <a:solidFill>
                    <a:srgbClr val="D9D9D9"/>
                  </a:solidFill>
                  <a:latin typeface="Candara" panose="020E0502030303020204"/>
                  <a:cs typeface="Candara" panose="020E0502030303020204"/>
                </a:rPr>
                <a:t> </a:t>
              </a:r>
              <a:r>
                <a:rPr lang="en-US" altLang="zh-CN" sz="1665" b="1" i="1" dirty="0">
                  <a:solidFill>
                    <a:srgbClr val="D9D9D9"/>
                  </a:solidFill>
                  <a:latin typeface="Candara" panose="020E0502030303020204"/>
                  <a:cs typeface="Candara" panose="020E0502030303020204"/>
                </a:rPr>
                <a:t>if</a:t>
              </a:r>
              <a:r>
                <a:rPr lang="zh-CN" altLang="en-US" sz="1665" i="1" dirty="0">
                  <a:solidFill>
                    <a:srgbClr val="D9D9D9"/>
                  </a:solidFill>
                  <a:latin typeface="Candara" panose="020E0502030303020204"/>
                  <a:cs typeface="Candara" panose="020E0502030303020204"/>
                </a:rPr>
                <a:t> </a:t>
              </a:r>
              <a:r>
                <a:rPr lang="en-US" altLang="zh-CN" sz="1665" i="1" dirty="0">
                  <a:solidFill>
                    <a:srgbClr val="D9D9D9"/>
                  </a:solidFill>
                  <a:latin typeface="Candara" panose="020E0502030303020204"/>
                  <a:cs typeface="Candara" panose="020E0502030303020204"/>
                </a:rPr>
                <a:t>conditions:</a:t>
              </a:r>
              <a:endParaRPr lang="en-US" altLang="zh-CN" sz="1665" i="1" dirty="0">
                <a:solidFill>
                  <a:srgbClr val="D9D9D9"/>
                </a:solidFill>
                <a:latin typeface="Candara" panose="020E0502030303020204"/>
                <a:cs typeface="Candara" panose="020E0502030303020204"/>
              </a:endParaRPr>
            </a:p>
            <a:p>
              <a:r>
                <a:rPr lang="zh-CN" altLang="zh-CN" sz="1665" i="1" dirty="0">
                  <a:solidFill>
                    <a:srgbClr val="D9D9D9"/>
                  </a:solidFill>
                  <a:latin typeface="Candara" panose="020E0502030303020204"/>
                  <a:cs typeface="Candara" panose="020E0502030303020204"/>
                </a:rPr>
                <a:t> </a:t>
              </a:r>
              <a:r>
                <a:rPr lang="zh-CN" altLang="en-US" sz="1665" i="1" dirty="0">
                  <a:solidFill>
                    <a:srgbClr val="D9D9D9"/>
                  </a:solidFill>
                  <a:latin typeface="Candara" panose="020E0502030303020204"/>
                  <a:cs typeface="Candara" panose="020E0502030303020204"/>
                </a:rPr>
                <a:t>   </a:t>
              </a:r>
              <a:r>
                <a:rPr lang="zh-CN" altLang="zh-CN" sz="1665" i="1" dirty="0">
                  <a:solidFill>
                    <a:srgbClr val="D9D9D9"/>
                  </a:solidFill>
                  <a:latin typeface="Candara" panose="020E0502030303020204"/>
                  <a:cs typeface="Candara" panose="020E0502030303020204"/>
                </a:rPr>
                <a:t> _</a:t>
              </a:r>
              <a:r>
                <a:rPr lang="en-US" altLang="zh-CN" sz="1665" i="1" dirty="0" err="1">
                  <a:solidFill>
                    <a:srgbClr val="D9D9D9"/>
                  </a:solidFill>
                  <a:latin typeface="Candara" panose="020E0502030303020204"/>
                  <a:cs typeface="Candara" panose="020E0502030303020204"/>
                </a:rPr>
                <a:t>xabort</a:t>
              </a:r>
              <a:r>
                <a:rPr lang="en-US" altLang="zh-CN" sz="1665" i="1" dirty="0">
                  <a:solidFill>
                    <a:srgbClr val="D9D9D9"/>
                  </a:solidFill>
                  <a:latin typeface="Candara" panose="020E0502030303020204"/>
                  <a:cs typeface="Candara" panose="020E0502030303020204"/>
                </a:rPr>
                <a:t>()</a:t>
              </a:r>
              <a:endParaRPr lang="en-US" altLang="zh-CN" sz="1665" i="1" dirty="0">
                <a:solidFill>
                  <a:srgbClr val="D9D9D9"/>
                </a:solidFill>
                <a:latin typeface="Candara" panose="020E0502030303020204"/>
                <a:cs typeface="Candara" panose="020E0502030303020204"/>
              </a:endParaRPr>
            </a:p>
            <a:p>
              <a:r>
                <a:rPr lang="zh-CN" altLang="zh-CN" sz="1665" i="1" dirty="0">
                  <a:solidFill>
                    <a:srgbClr val="000000"/>
                  </a:solidFill>
                  <a:latin typeface="Candara" panose="020E0502030303020204"/>
                  <a:cs typeface="Candara" panose="020E0502030303020204"/>
                </a:rPr>
                <a:t> </a:t>
              </a:r>
              <a:r>
                <a:rPr lang="zh-CN" altLang="en-US" sz="1665" i="1" dirty="0">
                  <a:solidFill>
                    <a:srgbClr val="000000"/>
                  </a:solidFill>
                  <a:latin typeface="Candara" panose="020E0502030303020204"/>
                  <a:cs typeface="Candara" panose="020E0502030303020204"/>
                </a:rPr>
                <a:t>  </a:t>
              </a:r>
              <a:r>
                <a:rPr lang="en-US" altLang="zh-CN" sz="1665" i="1" dirty="0">
                  <a:solidFill>
                    <a:srgbClr val="000000"/>
                  </a:solidFill>
                  <a:latin typeface="Candara" panose="020E0502030303020204"/>
                  <a:cs typeface="Candara" panose="020E0502030303020204"/>
                </a:rPr>
                <a:t>critical code</a:t>
              </a:r>
              <a:endParaRPr lang="en-US" altLang="zh-CN" sz="1665" i="1" dirty="0">
                <a:solidFill>
                  <a:srgbClr val="000000"/>
                </a:solidFill>
                <a:latin typeface="Candara" panose="020E0502030303020204"/>
                <a:cs typeface="Candara" panose="020E0502030303020204"/>
              </a:endParaRPr>
            </a:p>
            <a:p>
              <a:r>
                <a:rPr lang="en-US" altLang="zh-CN" sz="1665" i="1" dirty="0">
                  <a:solidFill>
                    <a:srgbClr val="000000"/>
                  </a:solidFill>
                  <a:latin typeface="Candara" panose="020E0502030303020204"/>
                  <a:cs typeface="Candara" panose="020E0502030303020204"/>
                </a:rPr>
                <a:t>     </a:t>
              </a:r>
              <a:r>
                <a:rPr lang="zh-CN" altLang="zh-CN" sz="1665" i="1" dirty="0">
                  <a:solidFill>
                    <a:srgbClr val="FF0000"/>
                  </a:solidFill>
                  <a:latin typeface="Candara" panose="020E0502030303020204"/>
                  <a:cs typeface="Candara" panose="020E0502030303020204"/>
                </a:rPr>
                <a:t>_</a:t>
              </a:r>
              <a:r>
                <a:rPr lang="en-US" altLang="zh-CN" sz="1665" i="1" dirty="0" err="1">
                  <a:solidFill>
                    <a:srgbClr val="FF0000"/>
                  </a:solidFill>
                  <a:latin typeface="Candara" panose="020E0502030303020204"/>
                  <a:cs typeface="Candara" panose="020E0502030303020204"/>
                </a:rPr>
                <a:t>xend</a:t>
              </a:r>
              <a:r>
                <a:rPr lang="en-US" altLang="zh-CN" sz="1665" i="1" dirty="0">
                  <a:solidFill>
                    <a:srgbClr val="FF0000"/>
                  </a:solidFill>
                  <a:latin typeface="Candara" panose="020E0502030303020204"/>
                  <a:cs typeface="Candara" panose="020E0502030303020204"/>
                </a:rPr>
                <a:t>()</a:t>
              </a:r>
              <a:endParaRPr lang="en-US" altLang="zh-CN" sz="1665" i="1" dirty="0">
                <a:solidFill>
                  <a:srgbClr val="FF0000"/>
                </a:solidFill>
                <a:latin typeface="Candara" panose="020E0502030303020204"/>
                <a:cs typeface="Candara" panose="020E0502030303020204"/>
              </a:endParaRPr>
            </a:p>
            <a:p>
              <a:r>
                <a:rPr lang="en-US" altLang="zh-CN" sz="1665" b="1" i="1" dirty="0">
                  <a:solidFill>
                    <a:schemeClr val="bg1">
                      <a:lumMod val="85000"/>
                    </a:schemeClr>
                  </a:solidFill>
                  <a:latin typeface="Candara" panose="020E0502030303020204"/>
                  <a:cs typeface="Candara" panose="020E0502030303020204"/>
                </a:rPr>
                <a:t>else</a:t>
              </a:r>
              <a:endParaRPr lang="en-US" altLang="zh-CN" sz="1665" b="1" i="1" dirty="0">
                <a:solidFill>
                  <a:schemeClr val="bg1">
                    <a:lumMod val="85000"/>
                  </a:schemeClr>
                </a:solidFill>
                <a:latin typeface="Candara" panose="020E0502030303020204"/>
                <a:cs typeface="Candara" panose="020E0502030303020204"/>
              </a:endParaRPr>
            </a:p>
            <a:p>
              <a:r>
                <a:rPr lang="zh-CN" altLang="zh-CN" sz="1665" i="1" dirty="0">
                  <a:solidFill>
                    <a:schemeClr val="bg1">
                      <a:lumMod val="85000"/>
                    </a:schemeClr>
                  </a:solidFill>
                  <a:latin typeface="Candara" panose="020E0502030303020204"/>
                  <a:cs typeface="Candara" panose="020E0502030303020204"/>
                </a:rPr>
                <a:t> </a:t>
              </a:r>
              <a:r>
                <a:rPr lang="zh-CN" altLang="en-US" sz="1665" i="1" dirty="0">
                  <a:solidFill>
                    <a:schemeClr val="bg1">
                      <a:lumMod val="85000"/>
                    </a:schemeClr>
                  </a:solidFill>
                  <a:latin typeface="Candara" panose="020E0502030303020204"/>
                  <a:cs typeface="Candara" panose="020E0502030303020204"/>
                </a:rPr>
                <a:t>  </a:t>
              </a:r>
              <a:r>
                <a:rPr lang="en-US" altLang="zh-CN" sz="1665" i="1" dirty="0">
                  <a:solidFill>
                    <a:schemeClr val="bg1">
                      <a:lumMod val="85000"/>
                    </a:schemeClr>
                  </a:solidFill>
                  <a:latin typeface="Candara" panose="020E0502030303020204"/>
                  <a:cs typeface="Candara" panose="020E0502030303020204"/>
                </a:rPr>
                <a:t>fallback</a:t>
              </a:r>
              <a:r>
                <a:rPr lang="zh-CN" altLang="en-US" sz="1665" i="1" dirty="0">
                  <a:solidFill>
                    <a:schemeClr val="bg1">
                      <a:lumMod val="85000"/>
                    </a:schemeClr>
                  </a:solidFill>
                  <a:latin typeface="Candara" panose="020E0502030303020204"/>
                  <a:cs typeface="Candara" panose="020E0502030303020204"/>
                </a:rPr>
                <a:t> </a:t>
              </a:r>
              <a:r>
                <a:rPr lang="en-US" altLang="zh-CN" sz="1665" i="1" dirty="0">
                  <a:solidFill>
                    <a:schemeClr val="bg1">
                      <a:lumMod val="85000"/>
                    </a:schemeClr>
                  </a:solidFill>
                  <a:latin typeface="Candara" panose="020E0502030303020204"/>
                  <a:cs typeface="Candara" panose="020E0502030303020204"/>
                </a:rPr>
                <a:t>routine</a:t>
              </a:r>
              <a:endParaRPr lang="en-US" altLang="zh-CN" sz="1665" dirty="0">
                <a:solidFill>
                  <a:schemeClr val="bg1">
                    <a:lumMod val="85000"/>
                  </a:schemeClr>
                </a:solidFill>
                <a:latin typeface="Candara" panose="020E0502030303020204"/>
                <a:cs typeface="Candara" panose="020E0502030303020204"/>
              </a:endParaRPr>
            </a:p>
            <a:p>
              <a:endParaRPr lang="en-US" altLang="zh-CN" sz="1500" dirty="0">
                <a:latin typeface="Candara" panose="020E0502030303020204"/>
                <a:cs typeface="Candara" panose="020E0502030303020204"/>
              </a:endParaRPr>
            </a:p>
          </p:txBody>
        </p:sp>
      </p:gr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GB" altLang="zh-CN" dirty="0"/>
              <a:t>Programming with RTM</a:t>
            </a:r>
            <a:endParaRPr kumimoji="1" lang="zh-CN" altLang="en-US" dirty="0"/>
          </a:p>
        </p:txBody>
      </p:sp>
      <p:sp>
        <p:nvSpPr>
          <p:cNvPr id="3" name="内容占位符 2"/>
          <p:cNvSpPr>
            <a:spLocks noGrp="1"/>
          </p:cNvSpPr>
          <p:nvPr>
            <p:ph idx="1"/>
          </p:nvPr>
        </p:nvSpPr>
        <p:spPr>
          <a:xfrm>
            <a:off x="457200" y="1129308"/>
            <a:ext cx="8435280" cy="3771636"/>
          </a:xfrm>
        </p:spPr>
        <p:txBody>
          <a:bodyPr/>
          <a:lstStyle/>
          <a:p>
            <a:r>
              <a:rPr kumimoji="1" lang="en-US" altLang="zh-CN" dirty="0"/>
              <a:t>If transaction starts successfully</a:t>
            </a:r>
            <a:endParaRPr kumimoji="1" lang="en-US" altLang="zh-CN" dirty="0"/>
          </a:p>
          <a:p>
            <a:pPr lvl="1"/>
            <a:r>
              <a:rPr kumimoji="1" lang="en-US" altLang="zh-CN" dirty="0"/>
              <a:t>Do work protected by RTM, and then try to commit</a:t>
            </a:r>
            <a:endParaRPr kumimoji="1" lang="en-US" altLang="zh-CN" dirty="0"/>
          </a:p>
          <a:p>
            <a:r>
              <a:rPr kumimoji="1" lang="en-US" altLang="zh-CN" dirty="0">
                <a:solidFill>
                  <a:schemeClr val="tx1"/>
                </a:solidFill>
              </a:rPr>
              <a:t>Fallback routine to handle abort event</a:t>
            </a:r>
            <a:endParaRPr kumimoji="1" lang="en-US" altLang="zh-CN" dirty="0">
              <a:solidFill>
                <a:schemeClr val="tx1"/>
              </a:solidFill>
            </a:endParaRPr>
          </a:p>
          <a:p>
            <a:pPr lvl="1"/>
            <a:r>
              <a:rPr kumimoji="1" lang="en-US" altLang="zh-CN" dirty="0">
                <a:solidFill>
                  <a:schemeClr val="tx1"/>
                </a:solidFill>
              </a:rPr>
              <a:t>If abort, CPU </a:t>
            </a:r>
            <a:r>
              <a:rPr kumimoji="1" lang="en-US" altLang="zh-CN" u="sng" dirty="0">
                <a:solidFill>
                  <a:schemeClr val="tx1"/>
                </a:solidFill>
              </a:rPr>
              <a:t>rollbacks</a:t>
            </a:r>
            <a:r>
              <a:rPr kumimoji="1" lang="en-US" altLang="zh-CN" dirty="0">
                <a:solidFill>
                  <a:schemeClr val="tx1"/>
                </a:solidFill>
              </a:rPr>
              <a:t> to line</a:t>
            </a:r>
            <a:r>
              <a:rPr kumimoji="1" lang="zh-CN" altLang="en-US" dirty="0">
                <a:solidFill>
                  <a:schemeClr val="tx1"/>
                </a:solidFill>
              </a:rPr>
              <a:t> </a:t>
            </a:r>
            <a:r>
              <a:rPr kumimoji="1" lang="en-US" altLang="zh-CN" dirty="0" err="1">
                <a:solidFill>
                  <a:schemeClr val="tx1"/>
                </a:solidFill>
                <a:latin typeface="Consolas" panose="020B0609020204030204" pitchFamily="49" charset="0"/>
                <a:cs typeface="Consolas" panose="020B0609020204030204" pitchFamily="49" charset="0"/>
              </a:rPr>
              <a:t>xbegin</a:t>
            </a:r>
            <a:r>
              <a:rPr kumimoji="1" lang="en-US" altLang="zh-CN" dirty="0">
                <a:solidFill>
                  <a:schemeClr val="tx1"/>
                </a:solidFill>
              </a:rPr>
              <a:t>, </a:t>
            </a:r>
            <a:r>
              <a:rPr kumimoji="1" lang="en-US" altLang="zh-CN" dirty="0">
                <a:solidFill>
                  <a:srgbClr val="FF0000"/>
                </a:solidFill>
              </a:rPr>
              <a:t>return an </a:t>
            </a:r>
            <a:r>
              <a:rPr kumimoji="1" lang="en-US" altLang="zh-CN" u="sng" dirty="0">
                <a:solidFill>
                  <a:srgbClr val="FF0000"/>
                </a:solidFill>
              </a:rPr>
              <a:t>abort code</a:t>
            </a:r>
            <a:r>
              <a:rPr kumimoji="1" lang="en-US" altLang="zh-CN" dirty="0">
                <a:solidFill>
                  <a:srgbClr val="FF0000"/>
                </a:solidFill>
              </a:rPr>
              <a:t>,</a:t>
            </a:r>
            <a:r>
              <a:rPr kumimoji="1" lang="zh-CN" altLang="en-US" dirty="0">
                <a:solidFill>
                  <a:srgbClr val="FF0000"/>
                </a:solidFill>
              </a:rPr>
              <a:t> </a:t>
            </a:r>
            <a:r>
              <a:rPr kumimoji="1" lang="en-US" altLang="zh-CN" dirty="0">
                <a:solidFill>
                  <a:srgbClr val="FF0000"/>
                </a:solidFill>
              </a:rPr>
              <a:t>and</a:t>
            </a:r>
            <a:r>
              <a:rPr kumimoji="1" lang="zh-CN" altLang="en-US" dirty="0">
                <a:solidFill>
                  <a:srgbClr val="FF0000"/>
                </a:solidFill>
              </a:rPr>
              <a:t> </a:t>
            </a:r>
            <a:r>
              <a:rPr kumimoji="1" lang="en-US" altLang="zh-CN" dirty="0" err="1">
                <a:solidFill>
                  <a:srgbClr val="FF0000"/>
                </a:solidFill>
              </a:rPr>
              <a:t>goto</a:t>
            </a:r>
            <a:r>
              <a:rPr kumimoji="1" lang="zh-CN" altLang="en-US" dirty="0">
                <a:solidFill>
                  <a:srgbClr val="FF0000"/>
                </a:solidFill>
              </a:rPr>
              <a:t> </a:t>
            </a:r>
            <a:r>
              <a:rPr kumimoji="1" lang="en-US" altLang="zh-CN" dirty="0">
                <a:solidFill>
                  <a:srgbClr val="FF0000"/>
                </a:solidFill>
              </a:rPr>
              <a:t>fallback</a:t>
            </a:r>
            <a:endParaRPr kumimoji="1" lang="en-US" altLang="zh-CN" dirty="0">
              <a:solidFill>
                <a:schemeClr val="tx1"/>
              </a:solidFill>
            </a:endParaRPr>
          </a:p>
          <a:p>
            <a:r>
              <a:rPr kumimoji="1" lang="en-US" altLang="zh-CN" dirty="0">
                <a:solidFill>
                  <a:schemeClr val="accent6"/>
                </a:solidFill>
              </a:rPr>
              <a:t>Manually abort inside a transaction</a:t>
            </a:r>
            <a:endParaRPr kumimoji="1" lang="en-US" altLang="zh-CN" dirty="0">
              <a:solidFill>
                <a:schemeClr val="accent6"/>
              </a:solidFill>
            </a:endParaRPr>
          </a:p>
          <a:p>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grpSp>
        <p:nvGrpSpPr>
          <p:cNvPr id="8" name="Group 6"/>
          <p:cNvGrpSpPr/>
          <p:nvPr/>
        </p:nvGrpSpPr>
        <p:grpSpPr>
          <a:xfrm>
            <a:off x="2388753" y="3508011"/>
            <a:ext cx="3615393" cy="2229809"/>
            <a:chOff x="1327250" y="1671427"/>
            <a:chExt cx="4338472" cy="2675771"/>
          </a:xfrm>
        </p:grpSpPr>
        <p:sp>
          <p:nvSpPr>
            <p:cNvPr id="9" name="Rectangle 8"/>
            <p:cNvSpPr/>
            <p:nvPr/>
          </p:nvSpPr>
          <p:spPr>
            <a:xfrm>
              <a:off x="1327250" y="1671427"/>
              <a:ext cx="4338472" cy="2494080"/>
            </a:xfrm>
            <a:prstGeom prst="rect">
              <a:avLst/>
            </a:prstGeom>
            <a:solidFill>
              <a:schemeClr val="bg1">
                <a:lumMod val="85000"/>
                <a:alpha val="25000"/>
              </a:schemeClr>
            </a:solidFill>
            <a:ln w="12700" cmpd="sng">
              <a:solidFill>
                <a:schemeClr val="tx1"/>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tLang="zh-CN" sz="2000">
                <a:solidFill>
                  <a:schemeClr val="tx1"/>
                </a:solidFill>
                <a:latin typeface="Candara" panose="020E0502030303020204"/>
                <a:ea typeface="微软雅黑" panose="020B0503020204020204" charset="-122"/>
                <a:cs typeface="Candara" panose="020E0502030303020204"/>
              </a:endParaRPr>
            </a:p>
            <a:p>
              <a:pPr algn="ctr"/>
              <a:endParaRPr lang="zh-CN" altLang="en-US" sz="2000">
                <a:solidFill>
                  <a:schemeClr val="tx1"/>
                </a:solidFill>
                <a:latin typeface="Candara" panose="020E0502030303020204"/>
                <a:ea typeface="微软雅黑" panose="020B0503020204020204" charset="-122"/>
                <a:cs typeface="Candara" panose="020E0502030303020204"/>
              </a:endParaRPr>
            </a:p>
          </p:txBody>
        </p:sp>
        <p:sp>
          <p:nvSpPr>
            <p:cNvPr id="10" name="Rectangle 9"/>
            <p:cNvSpPr/>
            <p:nvPr/>
          </p:nvSpPr>
          <p:spPr>
            <a:xfrm>
              <a:off x="1475914" y="1804424"/>
              <a:ext cx="4092122" cy="2542774"/>
            </a:xfrm>
            <a:prstGeom prst="rect">
              <a:avLst/>
            </a:prstGeom>
          </p:spPr>
          <p:txBody>
            <a:bodyPr wrap="square">
              <a:spAutoFit/>
            </a:bodyPr>
            <a:lstStyle/>
            <a:p>
              <a:r>
                <a:rPr lang="en-US" altLang="zh-CN" sz="1665" b="1" dirty="0">
                  <a:latin typeface="Candara" panose="020E0502030303020204"/>
                  <a:cs typeface="Candara" panose="020E0502030303020204"/>
                </a:rPr>
                <a:t>if</a:t>
              </a:r>
              <a:r>
                <a:rPr lang="en-US" altLang="zh-CN" sz="1665" dirty="0">
                  <a:latin typeface="Candara" panose="020E0502030303020204"/>
                  <a:cs typeface="Candara" panose="020E0502030303020204"/>
                </a:rPr>
                <a:t> </a:t>
              </a:r>
              <a:r>
                <a:rPr lang="en-US" altLang="zh-CN" sz="1665" i="1" dirty="0">
                  <a:solidFill>
                    <a:srgbClr val="000000"/>
                  </a:solidFill>
                  <a:latin typeface="Candara" panose="020E0502030303020204"/>
                  <a:cs typeface="Candara" panose="020E0502030303020204"/>
                </a:rPr>
                <a:t>_</a:t>
              </a:r>
              <a:r>
                <a:rPr lang="en-US" altLang="zh-CN" sz="1665" i="1" dirty="0" err="1">
                  <a:solidFill>
                    <a:srgbClr val="000000"/>
                  </a:solidFill>
                  <a:latin typeface="Candara" panose="020E0502030303020204"/>
                  <a:cs typeface="Candara" panose="020E0502030303020204"/>
                </a:rPr>
                <a:t>xbegin</a:t>
              </a:r>
              <a:r>
                <a:rPr lang="en-US" altLang="zh-CN" sz="1665" dirty="0">
                  <a:solidFill>
                    <a:srgbClr val="000000"/>
                  </a:solidFill>
                  <a:latin typeface="Candara" panose="020E0502030303020204"/>
                  <a:cs typeface="Candara" panose="020E0502030303020204"/>
                </a:rPr>
                <a:t>()</a:t>
              </a:r>
              <a:r>
                <a:rPr lang="zh-CN" altLang="en-US" sz="1665" dirty="0">
                  <a:solidFill>
                    <a:srgbClr val="000000"/>
                  </a:solidFill>
                  <a:latin typeface="Candara" panose="020E0502030303020204"/>
                  <a:cs typeface="Candara" panose="020E0502030303020204"/>
                </a:rPr>
                <a:t> </a:t>
              </a:r>
              <a:r>
                <a:rPr lang="en-US" altLang="zh-CN" sz="1665" dirty="0">
                  <a:solidFill>
                    <a:srgbClr val="000000"/>
                  </a:solidFill>
                  <a:latin typeface="Candara" panose="020E0502030303020204"/>
                  <a:cs typeface="Candara" panose="020E0502030303020204"/>
                </a:rPr>
                <a:t>==</a:t>
              </a:r>
              <a:r>
                <a:rPr lang="zh-CN" altLang="en-US" sz="1665" dirty="0">
                  <a:solidFill>
                    <a:srgbClr val="000000"/>
                  </a:solidFill>
                  <a:latin typeface="Candara" panose="020E0502030303020204"/>
                  <a:cs typeface="Candara" panose="020E0502030303020204"/>
                </a:rPr>
                <a:t> </a:t>
              </a:r>
              <a:r>
                <a:rPr lang="en-US" altLang="zh-CN" sz="1665" dirty="0">
                  <a:solidFill>
                    <a:srgbClr val="000000"/>
                  </a:solidFill>
                  <a:latin typeface="Candara" panose="020E0502030303020204"/>
                  <a:cs typeface="Candara" panose="020E0502030303020204"/>
                </a:rPr>
                <a:t>_XBEGIN_STARTED: </a:t>
              </a:r>
              <a:endParaRPr lang="en-US" altLang="zh-CN" sz="1665" dirty="0">
                <a:solidFill>
                  <a:srgbClr val="000000"/>
                </a:solidFill>
                <a:latin typeface="Candara" panose="020E0502030303020204"/>
                <a:cs typeface="Candara" panose="020E0502030303020204"/>
              </a:endParaRPr>
            </a:p>
            <a:p>
              <a:r>
                <a:rPr lang="en-US" altLang="zh-CN" sz="1665" dirty="0">
                  <a:solidFill>
                    <a:srgbClr val="000000"/>
                  </a:solidFill>
                  <a:latin typeface="Candara" panose="020E0502030303020204"/>
                  <a:cs typeface="Candara" panose="020E0502030303020204"/>
                </a:rPr>
                <a:t>   </a:t>
              </a:r>
              <a:r>
                <a:rPr lang="en-US" altLang="zh-CN" sz="1665" dirty="0">
                  <a:solidFill>
                    <a:srgbClr val="D9D9D9"/>
                  </a:solidFill>
                  <a:latin typeface="Candara" panose="020E0502030303020204"/>
                  <a:cs typeface="Candara" panose="020E0502030303020204"/>
                </a:rPr>
                <a:t> </a:t>
              </a:r>
              <a:r>
                <a:rPr lang="zh-CN" altLang="en-US" sz="1665" b="1" dirty="0">
                  <a:solidFill>
                    <a:srgbClr val="D9D9D9"/>
                  </a:solidFill>
                  <a:latin typeface="Candara" panose="020E0502030303020204"/>
                  <a:cs typeface="Candara" panose="020E0502030303020204"/>
                </a:rPr>
                <a:t> </a:t>
              </a:r>
              <a:r>
                <a:rPr lang="en-US" altLang="zh-CN" sz="1665" b="1" i="1" dirty="0">
                  <a:solidFill>
                    <a:srgbClr val="D9D9D9"/>
                  </a:solidFill>
                  <a:latin typeface="Candara" panose="020E0502030303020204"/>
                  <a:cs typeface="Candara" panose="020E0502030303020204"/>
                </a:rPr>
                <a:t>if</a:t>
              </a:r>
              <a:r>
                <a:rPr lang="zh-CN" altLang="en-US" sz="1665" i="1" dirty="0">
                  <a:solidFill>
                    <a:srgbClr val="D9D9D9"/>
                  </a:solidFill>
                  <a:latin typeface="Candara" panose="020E0502030303020204"/>
                  <a:cs typeface="Candara" panose="020E0502030303020204"/>
                </a:rPr>
                <a:t> </a:t>
              </a:r>
              <a:r>
                <a:rPr lang="en-US" altLang="zh-CN" sz="1665" i="1" dirty="0">
                  <a:solidFill>
                    <a:srgbClr val="D9D9D9"/>
                  </a:solidFill>
                  <a:latin typeface="Candara" panose="020E0502030303020204"/>
                  <a:cs typeface="Candara" panose="020E0502030303020204"/>
                </a:rPr>
                <a:t>conditions:</a:t>
              </a:r>
              <a:endParaRPr lang="en-US" altLang="zh-CN" sz="1665" i="1" dirty="0">
                <a:solidFill>
                  <a:srgbClr val="D9D9D9"/>
                </a:solidFill>
                <a:latin typeface="Candara" panose="020E0502030303020204"/>
                <a:cs typeface="Candara" panose="020E0502030303020204"/>
              </a:endParaRPr>
            </a:p>
            <a:p>
              <a:r>
                <a:rPr lang="zh-CN" altLang="zh-CN" sz="1665" i="1" dirty="0">
                  <a:solidFill>
                    <a:srgbClr val="D9D9D9"/>
                  </a:solidFill>
                  <a:latin typeface="Candara" panose="020E0502030303020204"/>
                  <a:cs typeface="Candara" panose="020E0502030303020204"/>
                </a:rPr>
                <a:t> </a:t>
              </a:r>
              <a:r>
                <a:rPr lang="zh-CN" altLang="en-US" sz="1665" i="1" dirty="0">
                  <a:solidFill>
                    <a:srgbClr val="D9D9D9"/>
                  </a:solidFill>
                  <a:latin typeface="Candara" panose="020E0502030303020204"/>
                  <a:cs typeface="Candara" panose="020E0502030303020204"/>
                </a:rPr>
                <a:t>   </a:t>
              </a:r>
              <a:r>
                <a:rPr lang="zh-CN" altLang="zh-CN" sz="1665" i="1" dirty="0">
                  <a:solidFill>
                    <a:srgbClr val="D9D9D9"/>
                  </a:solidFill>
                  <a:latin typeface="Candara" panose="020E0502030303020204"/>
                  <a:cs typeface="Candara" panose="020E0502030303020204"/>
                </a:rPr>
                <a:t> _</a:t>
              </a:r>
              <a:r>
                <a:rPr lang="en-US" altLang="zh-CN" sz="1665" i="1" dirty="0" err="1">
                  <a:solidFill>
                    <a:srgbClr val="D9D9D9"/>
                  </a:solidFill>
                  <a:latin typeface="Candara" panose="020E0502030303020204"/>
                  <a:cs typeface="Candara" panose="020E0502030303020204"/>
                </a:rPr>
                <a:t>xabort</a:t>
              </a:r>
              <a:r>
                <a:rPr lang="en-US" altLang="zh-CN" sz="1665" i="1" dirty="0">
                  <a:solidFill>
                    <a:srgbClr val="D9D9D9"/>
                  </a:solidFill>
                  <a:latin typeface="Candara" panose="020E0502030303020204"/>
                  <a:cs typeface="Candara" panose="020E0502030303020204"/>
                </a:rPr>
                <a:t>()</a:t>
              </a:r>
              <a:endParaRPr lang="en-US" altLang="zh-CN" sz="1665" i="1" dirty="0">
                <a:solidFill>
                  <a:srgbClr val="D9D9D9"/>
                </a:solidFill>
                <a:latin typeface="Candara" panose="020E0502030303020204"/>
                <a:cs typeface="Candara" panose="020E0502030303020204"/>
              </a:endParaRPr>
            </a:p>
            <a:p>
              <a:r>
                <a:rPr lang="zh-CN" altLang="zh-CN" sz="1665" i="1" dirty="0">
                  <a:solidFill>
                    <a:srgbClr val="000000"/>
                  </a:solidFill>
                  <a:latin typeface="Candara" panose="020E0502030303020204"/>
                  <a:cs typeface="Candara" panose="020E0502030303020204"/>
                </a:rPr>
                <a:t> </a:t>
              </a:r>
              <a:r>
                <a:rPr lang="zh-CN" altLang="en-US" sz="1665" i="1" dirty="0">
                  <a:solidFill>
                    <a:srgbClr val="000000"/>
                  </a:solidFill>
                  <a:latin typeface="Candara" panose="020E0502030303020204"/>
                  <a:cs typeface="Candara" panose="020E0502030303020204"/>
                </a:rPr>
                <a:t>  </a:t>
              </a:r>
              <a:r>
                <a:rPr lang="en-US" altLang="zh-CN" sz="1665" i="1" dirty="0">
                  <a:solidFill>
                    <a:srgbClr val="000000"/>
                  </a:solidFill>
                  <a:latin typeface="Candara" panose="020E0502030303020204"/>
                  <a:cs typeface="Candara" panose="020E0502030303020204"/>
                </a:rPr>
                <a:t>critical code (</a:t>
              </a:r>
              <a:r>
                <a:rPr lang="en-US" altLang="zh-CN" sz="1665" i="1" dirty="0">
                  <a:solidFill>
                    <a:srgbClr val="FF0000"/>
                  </a:solidFill>
                  <a:latin typeface="Candara" panose="020E0502030303020204"/>
                  <a:cs typeface="Candara" panose="020E0502030303020204"/>
                </a:rPr>
                <a:t>access x</a:t>
              </a:r>
              <a:r>
                <a:rPr lang="en-US" altLang="zh-CN" sz="1665" i="1" dirty="0">
                  <a:solidFill>
                    <a:srgbClr val="000000"/>
                  </a:solidFill>
                  <a:latin typeface="Candara" panose="020E0502030303020204"/>
                  <a:cs typeface="Candara" panose="020E0502030303020204"/>
                </a:rPr>
                <a:t>)</a:t>
              </a:r>
              <a:endParaRPr lang="en-US" altLang="zh-CN" sz="1665" i="1" dirty="0">
                <a:solidFill>
                  <a:srgbClr val="000000"/>
                </a:solidFill>
                <a:latin typeface="Candara" panose="020E0502030303020204"/>
                <a:cs typeface="Candara" panose="020E0502030303020204"/>
              </a:endParaRPr>
            </a:p>
            <a:p>
              <a:r>
                <a:rPr lang="en-US" altLang="zh-CN" sz="1665" i="1" dirty="0">
                  <a:solidFill>
                    <a:srgbClr val="000000"/>
                  </a:solidFill>
                  <a:latin typeface="Candara" panose="020E0502030303020204"/>
                  <a:cs typeface="Candara" panose="020E0502030303020204"/>
                </a:rPr>
                <a:t>     </a:t>
              </a:r>
              <a:r>
                <a:rPr lang="zh-CN" altLang="zh-CN" sz="1665" i="1" dirty="0">
                  <a:solidFill>
                    <a:srgbClr val="000000"/>
                  </a:solidFill>
                  <a:latin typeface="Candara" panose="020E0502030303020204"/>
                  <a:cs typeface="Candara" panose="020E0502030303020204"/>
                </a:rPr>
                <a:t>_</a:t>
              </a:r>
              <a:r>
                <a:rPr lang="en-US" altLang="zh-CN" sz="1665" i="1" dirty="0" err="1">
                  <a:solidFill>
                    <a:srgbClr val="000000"/>
                  </a:solidFill>
                  <a:latin typeface="Candara" panose="020E0502030303020204"/>
                  <a:cs typeface="Candara" panose="020E0502030303020204"/>
                </a:rPr>
                <a:t>xend</a:t>
              </a:r>
              <a:r>
                <a:rPr lang="en-US" altLang="zh-CN" sz="1665" i="1" dirty="0">
                  <a:solidFill>
                    <a:srgbClr val="000000"/>
                  </a:solidFill>
                  <a:latin typeface="Candara" panose="020E0502030303020204"/>
                  <a:cs typeface="Candara" panose="020E0502030303020204"/>
                </a:rPr>
                <a:t>()</a:t>
              </a:r>
              <a:endParaRPr lang="en-US" altLang="zh-CN" sz="1665" i="1" dirty="0">
                <a:solidFill>
                  <a:srgbClr val="000000"/>
                </a:solidFill>
                <a:latin typeface="Candara" panose="020E0502030303020204"/>
                <a:cs typeface="Candara" panose="020E0502030303020204"/>
              </a:endParaRPr>
            </a:p>
            <a:p>
              <a:r>
                <a:rPr lang="en-US" altLang="zh-CN" sz="1665" b="1" i="1" dirty="0">
                  <a:latin typeface="Candara" panose="020E0502030303020204"/>
                  <a:cs typeface="Candara" panose="020E0502030303020204"/>
                </a:rPr>
                <a:t>else</a:t>
              </a:r>
              <a:endParaRPr lang="en-US" altLang="zh-CN" sz="1665" b="1" i="1" dirty="0">
                <a:latin typeface="Candara" panose="020E0502030303020204"/>
                <a:cs typeface="Candara" panose="020E0502030303020204"/>
              </a:endParaRPr>
            </a:p>
            <a:p>
              <a:r>
                <a:rPr lang="zh-CN" altLang="zh-CN" sz="1665" i="1" dirty="0">
                  <a:latin typeface="Candara" panose="020E0502030303020204"/>
                  <a:cs typeface="Candara" panose="020E0502030303020204"/>
                </a:rPr>
                <a:t> </a:t>
              </a:r>
              <a:r>
                <a:rPr lang="zh-CN" altLang="en-US" sz="1665" i="1" dirty="0">
                  <a:latin typeface="Candara" panose="020E0502030303020204"/>
                  <a:cs typeface="Candara" panose="020E0502030303020204"/>
                </a:rPr>
                <a:t>  </a:t>
              </a:r>
              <a:r>
                <a:rPr lang="en-US" altLang="zh-CN" sz="1665" i="1" dirty="0">
                  <a:solidFill>
                    <a:srgbClr val="FF0000"/>
                  </a:solidFill>
                  <a:latin typeface="Candara" panose="020E0502030303020204"/>
                  <a:cs typeface="Candara" panose="020E0502030303020204"/>
                </a:rPr>
                <a:t>fallback</a:t>
              </a:r>
              <a:r>
                <a:rPr lang="zh-CN" altLang="en-US" sz="1665" i="1" dirty="0">
                  <a:solidFill>
                    <a:srgbClr val="FF0000"/>
                  </a:solidFill>
                  <a:latin typeface="Candara" panose="020E0502030303020204"/>
                  <a:cs typeface="Candara" panose="020E0502030303020204"/>
                </a:rPr>
                <a:t> </a:t>
              </a:r>
              <a:r>
                <a:rPr lang="en-US" altLang="zh-CN" sz="1665" i="1" dirty="0">
                  <a:solidFill>
                    <a:srgbClr val="FF0000"/>
                  </a:solidFill>
                  <a:latin typeface="Candara" panose="020E0502030303020204"/>
                  <a:cs typeface="Candara" panose="020E0502030303020204"/>
                </a:rPr>
                <a:t>routine</a:t>
              </a:r>
              <a:endParaRPr lang="en-US" altLang="zh-CN" sz="1665" dirty="0">
                <a:solidFill>
                  <a:srgbClr val="FF0000"/>
                </a:solidFill>
                <a:latin typeface="Candara" panose="020E0502030303020204"/>
                <a:cs typeface="Candara" panose="020E0502030303020204"/>
              </a:endParaRPr>
            </a:p>
            <a:p>
              <a:endParaRPr lang="en-US" altLang="zh-CN" sz="1500" dirty="0">
                <a:latin typeface="Candara" panose="020E0502030303020204"/>
                <a:cs typeface="Candara" panose="020E0502030303020204"/>
              </a:endParaRPr>
            </a:p>
          </p:txBody>
        </p:sp>
      </p:grpSp>
      <p:grpSp>
        <p:nvGrpSpPr>
          <p:cNvPr id="11" name="Group 15"/>
          <p:cNvGrpSpPr/>
          <p:nvPr/>
        </p:nvGrpSpPr>
        <p:grpSpPr>
          <a:xfrm>
            <a:off x="6406444" y="3949916"/>
            <a:ext cx="1312189" cy="1634144"/>
            <a:chOff x="1327250" y="1671428"/>
            <a:chExt cx="4338472" cy="2494081"/>
          </a:xfrm>
        </p:grpSpPr>
        <p:sp>
          <p:nvSpPr>
            <p:cNvPr id="12" name="Rectangle 17"/>
            <p:cNvSpPr/>
            <p:nvPr/>
          </p:nvSpPr>
          <p:spPr>
            <a:xfrm>
              <a:off x="1327250" y="1671428"/>
              <a:ext cx="4338472" cy="2494081"/>
            </a:xfrm>
            <a:prstGeom prst="rect">
              <a:avLst/>
            </a:prstGeom>
            <a:solidFill>
              <a:schemeClr val="bg1">
                <a:lumMod val="85000"/>
                <a:alpha val="25000"/>
              </a:schemeClr>
            </a:solidFill>
            <a:ln w="12700" cmpd="sng">
              <a:solidFill>
                <a:schemeClr val="tx1"/>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tLang="zh-CN" sz="2000">
                <a:solidFill>
                  <a:schemeClr val="tx1"/>
                </a:solidFill>
                <a:latin typeface="Candara" panose="020E0502030303020204"/>
                <a:ea typeface="微软雅黑" panose="020B0503020204020204" charset="-122"/>
                <a:cs typeface="Candara" panose="020E0502030303020204"/>
              </a:endParaRPr>
            </a:p>
            <a:p>
              <a:pPr algn="ctr"/>
              <a:endParaRPr lang="zh-CN" altLang="en-US" sz="2000">
                <a:solidFill>
                  <a:schemeClr val="tx1"/>
                </a:solidFill>
                <a:latin typeface="Candara" panose="020E0502030303020204"/>
                <a:ea typeface="微软雅黑" panose="020B0503020204020204" charset="-122"/>
                <a:cs typeface="Candara" panose="020E0502030303020204"/>
              </a:endParaRPr>
            </a:p>
          </p:txBody>
        </p:sp>
        <p:sp>
          <p:nvSpPr>
            <p:cNvPr id="13" name="Rectangle 18"/>
            <p:cNvSpPr/>
            <p:nvPr/>
          </p:nvSpPr>
          <p:spPr>
            <a:xfrm>
              <a:off x="1475914" y="1804424"/>
              <a:ext cx="4092121" cy="610660"/>
            </a:xfrm>
            <a:prstGeom prst="rect">
              <a:avLst/>
            </a:prstGeom>
          </p:spPr>
          <p:txBody>
            <a:bodyPr wrap="square">
              <a:spAutoFit/>
            </a:bodyPr>
            <a:lstStyle/>
            <a:p>
              <a:r>
                <a:rPr lang="en-US" altLang="zh-CN" sz="2000">
                  <a:latin typeface="Candara" panose="020E0502030303020204"/>
                  <a:cs typeface="Candara" panose="020E0502030303020204"/>
                </a:rPr>
                <a:t>x = 1</a:t>
              </a:r>
              <a:endParaRPr lang="en-US" altLang="zh-CN" sz="1665">
                <a:latin typeface="Candara" panose="020E0502030303020204"/>
                <a:cs typeface="Candara" panose="020E0502030303020204"/>
              </a:endParaRPr>
            </a:p>
          </p:txBody>
        </p:sp>
      </p:grpSp>
      <p:sp>
        <p:nvSpPr>
          <p:cNvPr id="14" name="Rectangle 19"/>
          <p:cNvSpPr/>
          <p:nvPr/>
        </p:nvSpPr>
        <p:spPr>
          <a:xfrm>
            <a:off x="6265333" y="3555832"/>
            <a:ext cx="1747427" cy="348878"/>
          </a:xfrm>
          <a:prstGeom prst="rect">
            <a:avLst/>
          </a:prstGeom>
        </p:spPr>
        <p:txBody>
          <a:bodyPr wrap="square">
            <a:spAutoFit/>
          </a:bodyPr>
          <a:lstStyle/>
          <a:p>
            <a:r>
              <a:rPr lang="en-US" altLang="zh-CN" sz="1665">
                <a:latin typeface="Candara" panose="020E0502030303020204"/>
                <a:cs typeface="Candara" panose="020E0502030303020204"/>
              </a:rPr>
              <a:t>Another process</a:t>
            </a:r>
            <a:endParaRPr lang="en-US" altLang="zh-CN" sz="1500">
              <a:latin typeface="Candara" panose="020E0502030303020204"/>
              <a:cs typeface="Candara" panose="020E0502030303020204"/>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GB" altLang="zh-CN" dirty="0"/>
              <a:t>Programming with RTM</a:t>
            </a:r>
            <a:endParaRPr kumimoji="1" lang="zh-CN" altLang="en-US" dirty="0"/>
          </a:p>
        </p:txBody>
      </p:sp>
      <p:sp>
        <p:nvSpPr>
          <p:cNvPr id="3" name="内容占位符 2"/>
          <p:cNvSpPr>
            <a:spLocks noGrp="1"/>
          </p:cNvSpPr>
          <p:nvPr>
            <p:ph idx="1"/>
          </p:nvPr>
        </p:nvSpPr>
        <p:spPr>
          <a:xfrm>
            <a:off x="457200" y="1129308"/>
            <a:ext cx="8435280" cy="3771636"/>
          </a:xfrm>
        </p:spPr>
        <p:txBody>
          <a:bodyPr/>
          <a:lstStyle/>
          <a:p>
            <a:r>
              <a:rPr kumimoji="1" lang="en-US" altLang="zh-CN" dirty="0"/>
              <a:t>If transaction starts successfully</a:t>
            </a:r>
            <a:endParaRPr kumimoji="1" lang="en-US" altLang="zh-CN" dirty="0"/>
          </a:p>
          <a:p>
            <a:pPr lvl="1"/>
            <a:r>
              <a:rPr kumimoji="1" lang="en-US" altLang="zh-CN" dirty="0"/>
              <a:t>Do work protected by RTM, and then try to commit</a:t>
            </a:r>
            <a:endParaRPr kumimoji="1" lang="en-US" altLang="zh-CN" dirty="0"/>
          </a:p>
          <a:p>
            <a:r>
              <a:rPr kumimoji="1" lang="en-US" altLang="zh-CN" dirty="0">
                <a:solidFill>
                  <a:schemeClr val="tx1"/>
                </a:solidFill>
              </a:rPr>
              <a:t>Fallback routine to handle abort event</a:t>
            </a:r>
            <a:endParaRPr kumimoji="1" lang="en-US" altLang="zh-CN" dirty="0">
              <a:solidFill>
                <a:schemeClr val="tx1"/>
              </a:solidFill>
            </a:endParaRPr>
          </a:p>
          <a:p>
            <a:pPr lvl="1"/>
            <a:r>
              <a:rPr kumimoji="1" lang="en-US" altLang="zh-CN" dirty="0">
                <a:solidFill>
                  <a:schemeClr val="tx1"/>
                </a:solidFill>
              </a:rPr>
              <a:t>If abort, CPU </a:t>
            </a:r>
            <a:r>
              <a:rPr kumimoji="1" lang="en-US" altLang="zh-CN" u="sng" dirty="0">
                <a:solidFill>
                  <a:schemeClr val="tx1"/>
                </a:solidFill>
              </a:rPr>
              <a:t>rollbacks</a:t>
            </a:r>
            <a:r>
              <a:rPr kumimoji="1" lang="en-US" altLang="zh-CN" dirty="0">
                <a:solidFill>
                  <a:schemeClr val="tx1"/>
                </a:solidFill>
              </a:rPr>
              <a:t> to line</a:t>
            </a:r>
            <a:r>
              <a:rPr kumimoji="1" lang="zh-CN" altLang="en-US" dirty="0">
                <a:solidFill>
                  <a:schemeClr val="tx1"/>
                </a:solidFill>
              </a:rPr>
              <a:t> </a:t>
            </a:r>
            <a:r>
              <a:rPr kumimoji="1" lang="en-US" altLang="zh-CN" dirty="0" err="1">
                <a:solidFill>
                  <a:schemeClr val="tx1"/>
                </a:solidFill>
                <a:latin typeface="Consolas" panose="020B0609020204030204" pitchFamily="49" charset="0"/>
                <a:cs typeface="Consolas" panose="020B0609020204030204" pitchFamily="49" charset="0"/>
              </a:rPr>
              <a:t>xbegin</a:t>
            </a:r>
            <a:r>
              <a:rPr kumimoji="1" lang="en-US" altLang="zh-CN" dirty="0">
                <a:solidFill>
                  <a:schemeClr val="tx1"/>
                </a:solidFill>
              </a:rPr>
              <a:t>, return an </a:t>
            </a:r>
            <a:r>
              <a:rPr kumimoji="1" lang="en-US" altLang="zh-CN" u="sng" dirty="0">
                <a:solidFill>
                  <a:schemeClr val="tx1"/>
                </a:solidFill>
              </a:rPr>
              <a:t>abort code</a:t>
            </a:r>
            <a:r>
              <a:rPr kumimoji="1" lang="en-US" altLang="zh-CN" dirty="0">
                <a:solidFill>
                  <a:schemeClr val="tx1"/>
                </a:solidFill>
              </a:rPr>
              <a:t>,</a:t>
            </a:r>
            <a:r>
              <a:rPr kumimoji="1" lang="zh-CN" altLang="en-US" dirty="0">
                <a:solidFill>
                  <a:schemeClr val="tx1"/>
                </a:solidFill>
              </a:rPr>
              <a:t> </a:t>
            </a:r>
            <a:r>
              <a:rPr kumimoji="1" lang="en-US" altLang="zh-CN" dirty="0">
                <a:solidFill>
                  <a:schemeClr val="tx1"/>
                </a:solidFill>
              </a:rPr>
              <a:t>and</a:t>
            </a:r>
            <a:r>
              <a:rPr kumimoji="1" lang="zh-CN" altLang="en-US" dirty="0">
                <a:solidFill>
                  <a:schemeClr val="tx1"/>
                </a:solidFill>
              </a:rPr>
              <a:t> </a:t>
            </a:r>
            <a:r>
              <a:rPr kumimoji="1" lang="en-US" altLang="zh-CN" dirty="0" err="1">
                <a:solidFill>
                  <a:schemeClr val="tx1"/>
                </a:solidFill>
              </a:rPr>
              <a:t>goto</a:t>
            </a:r>
            <a:r>
              <a:rPr kumimoji="1" lang="zh-CN" altLang="en-US" dirty="0">
                <a:solidFill>
                  <a:schemeClr val="tx1"/>
                </a:solidFill>
              </a:rPr>
              <a:t> </a:t>
            </a:r>
            <a:r>
              <a:rPr kumimoji="1" lang="en-US" altLang="zh-CN" dirty="0">
                <a:solidFill>
                  <a:schemeClr val="tx1"/>
                </a:solidFill>
              </a:rPr>
              <a:t>fallback</a:t>
            </a:r>
            <a:endParaRPr kumimoji="1" lang="en-US" altLang="zh-CN" dirty="0">
              <a:solidFill>
                <a:schemeClr val="tx1"/>
              </a:solidFill>
            </a:endParaRPr>
          </a:p>
          <a:p>
            <a:r>
              <a:rPr kumimoji="1" lang="en-US" altLang="zh-CN" dirty="0">
                <a:solidFill>
                  <a:schemeClr val="tx1"/>
                </a:solidFill>
              </a:rPr>
              <a:t>Manually abort inside a transaction</a:t>
            </a:r>
            <a:endParaRPr kumimoji="1" lang="en-US" altLang="zh-CN" dirty="0">
              <a:solidFill>
                <a:schemeClr val="tx1"/>
              </a:solidFill>
            </a:endParaRPr>
          </a:p>
          <a:p>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grpSp>
        <p:nvGrpSpPr>
          <p:cNvPr id="15" name="Group 6"/>
          <p:cNvGrpSpPr/>
          <p:nvPr/>
        </p:nvGrpSpPr>
        <p:grpSpPr>
          <a:xfrm>
            <a:off x="2388753" y="3508011"/>
            <a:ext cx="3615393" cy="2229809"/>
            <a:chOff x="1327250" y="1671427"/>
            <a:chExt cx="4338472" cy="2675771"/>
          </a:xfrm>
        </p:grpSpPr>
        <p:sp>
          <p:nvSpPr>
            <p:cNvPr id="16" name="Rectangle 8"/>
            <p:cNvSpPr/>
            <p:nvPr/>
          </p:nvSpPr>
          <p:spPr>
            <a:xfrm>
              <a:off x="1327250" y="1671427"/>
              <a:ext cx="4338472" cy="2494080"/>
            </a:xfrm>
            <a:prstGeom prst="rect">
              <a:avLst/>
            </a:prstGeom>
            <a:solidFill>
              <a:schemeClr val="bg1">
                <a:lumMod val="85000"/>
                <a:alpha val="25000"/>
              </a:schemeClr>
            </a:solidFill>
            <a:ln w="12700" cmpd="sng">
              <a:solidFill>
                <a:schemeClr val="tx1"/>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tLang="zh-CN" sz="2000">
                <a:solidFill>
                  <a:schemeClr val="tx1"/>
                </a:solidFill>
                <a:latin typeface="Candara" panose="020E0502030303020204"/>
                <a:ea typeface="微软雅黑" panose="020B0503020204020204" charset="-122"/>
                <a:cs typeface="Candara" panose="020E0502030303020204"/>
              </a:endParaRPr>
            </a:p>
            <a:p>
              <a:pPr algn="ctr"/>
              <a:endParaRPr lang="zh-CN" altLang="en-US" sz="2000">
                <a:solidFill>
                  <a:schemeClr val="tx1"/>
                </a:solidFill>
                <a:latin typeface="Candara" panose="020E0502030303020204"/>
                <a:ea typeface="微软雅黑" panose="020B0503020204020204" charset="-122"/>
                <a:cs typeface="Candara" panose="020E0502030303020204"/>
              </a:endParaRPr>
            </a:p>
          </p:txBody>
        </p:sp>
        <p:sp>
          <p:nvSpPr>
            <p:cNvPr id="17" name="Rectangle 9"/>
            <p:cNvSpPr/>
            <p:nvPr/>
          </p:nvSpPr>
          <p:spPr>
            <a:xfrm>
              <a:off x="1475914" y="1804424"/>
              <a:ext cx="4092122" cy="2542774"/>
            </a:xfrm>
            <a:prstGeom prst="rect">
              <a:avLst/>
            </a:prstGeom>
          </p:spPr>
          <p:txBody>
            <a:bodyPr wrap="square">
              <a:spAutoFit/>
            </a:bodyPr>
            <a:lstStyle/>
            <a:p>
              <a:r>
                <a:rPr lang="en-US" altLang="zh-CN" sz="1665" b="1" dirty="0">
                  <a:latin typeface="Candara" panose="020E0502030303020204"/>
                  <a:cs typeface="Candara" panose="020E0502030303020204"/>
                </a:rPr>
                <a:t>if</a:t>
              </a:r>
              <a:r>
                <a:rPr lang="en-US" altLang="zh-CN" sz="1665" dirty="0">
                  <a:latin typeface="Candara" panose="020E0502030303020204"/>
                  <a:cs typeface="Candara" panose="020E0502030303020204"/>
                </a:rPr>
                <a:t> </a:t>
              </a:r>
              <a:r>
                <a:rPr lang="en-US" altLang="zh-CN" sz="1665" i="1" dirty="0">
                  <a:solidFill>
                    <a:srgbClr val="000000"/>
                  </a:solidFill>
                  <a:latin typeface="Candara" panose="020E0502030303020204"/>
                  <a:cs typeface="Candara" panose="020E0502030303020204"/>
                </a:rPr>
                <a:t>_</a:t>
              </a:r>
              <a:r>
                <a:rPr lang="en-US" altLang="zh-CN" sz="1665" i="1" dirty="0" err="1">
                  <a:solidFill>
                    <a:srgbClr val="000000"/>
                  </a:solidFill>
                  <a:latin typeface="Candara" panose="020E0502030303020204"/>
                  <a:cs typeface="Candara" panose="020E0502030303020204"/>
                </a:rPr>
                <a:t>xbegin</a:t>
              </a:r>
              <a:r>
                <a:rPr lang="en-US" altLang="zh-CN" sz="1665" dirty="0">
                  <a:solidFill>
                    <a:srgbClr val="000000"/>
                  </a:solidFill>
                  <a:latin typeface="Candara" panose="020E0502030303020204"/>
                  <a:cs typeface="Candara" panose="020E0502030303020204"/>
                </a:rPr>
                <a:t>()</a:t>
              </a:r>
              <a:r>
                <a:rPr lang="zh-CN" altLang="en-US" sz="1665" dirty="0">
                  <a:solidFill>
                    <a:srgbClr val="000000"/>
                  </a:solidFill>
                  <a:latin typeface="Candara" panose="020E0502030303020204"/>
                  <a:cs typeface="Candara" panose="020E0502030303020204"/>
                </a:rPr>
                <a:t> </a:t>
              </a:r>
              <a:r>
                <a:rPr lang="en-US" altLang="zh-CN" sz="1665" dirty="0">
                  <a:solidFill>
                    <a:srgbClr val="000000"/>
                  </a:solidFill>
                  <a:latin typeface="Candara" panose="020E0502030303020204"/>
                  <a:cs typeface="Candara" panose="020E0502030303020204"/>
                </a:rPr>
                <a:t>==</a:t>
              </a:r>
              <a:r>
                <a:rPr lang="zh-CN" altLang="en-US" sz="1665" dirty="0">
                  <a:solidFill>
                    <a:srgbClr val="000000"/>
                  </a:solidFill>
                  <a:latin typeface="Candara" panose="020E0502030303020204"/>
                  <a:cs typeface="Candara" panose="020E0502030303020204"/>
                </a:rPr>
                <a:t> </a:t>
              </a:r>
              <a:r>
                <a:rPr lang="en-US" altLang="zh-CN" sz="1665" dirty="0">
                  <a:solidFill>
                    <a:srgbClr val="000000"/>
                  </a:solidFill>
                  <a:latin typeface="Candara" panose="020E0502030303020204"/>
                  <a:cs typeface="Candara" panose="020E0502030303020204"/>
                </a:rPr>
                <a:t>_XBEGIN_STARTED: </a:t>
              </a:r>
              <a:endParaRPr lang="en-US" altLang="zh-CN" sz="1665" dirty="0">
                <a:solidFill>
                  <a:srgbClr val="000000"/>
                </a:solidFill>
                <a:latin typeface="Candara" panose="020E0502030303020204"/>
                <a:cs typeface="Candara" panose="020E0502030303020204"/>
              </a:endParaRPr>
            </a:p>
            <a:p>
              <a:r>
                <a:rPr lang="en-US" altLang="zh-CN" sz="1665" dirty="0">
                  <a:solidFill>
                    <a:srgbClr val="000000"/>
                  </a:solidFill>
                  <a:latin typeface="Candara" panose="020E0502030303020204"/>
                  <a:cs typeface="Candara" panose="020E0502030303020204"/>
                </a:rPr>
                <a:t>    </a:t>
              </a:r>
              <a:r>
                <a:rPr lang="zh-CN" altLang="en-US" sz="1665" b="1" dirty="0">
                  <a:solidFill>
                    <a:srgbClr val="000000"/>
                  </a:solidFill>
                  <a:latin typeface="Candara" panose="020E0502030303020204"/>
                  <a:cs typeface="Candara" panose="020E0502030303020204"/>
                </a:rPr>
                <a:t> </a:t>
              </a:r>
              <a:r>
                <a:rPr lang="en-US" altLang="zh-CN" sz="1665" b="1" i="1" dirty="0">
                  <a:solidFill>
                    <a:srgbClr val="000000"/>
                  </a:solidFill>
                  <a:latin typeface="Candara" panose="020E0502030303020204"/>
                  <a:cs typeface="Candara" panose="020E0502030303020204"/>
                </a:rPr>
                <a:t>if</a:t>
              </a:r>
              <a:r>
                <a:rPr lang="zh-CN" altLang="en-US" sz="1665" i="1" dirty="0">
                  <a:solidFill>
                    <a:srgbClr val="000000"/>
                  </a:solidFill>
                  <a:latin typeface="Candara" panose="020E0502030303020204"/>
                  <a:cs typeface="Candara" panose="020E0502030303020204"/>
                </a:rPr>
                <a:t> </a:t>
              </a:r>
              <a:r>
                <a:rPr lang="en-US" altLang="zh-CN" sz="1665" i="1" dirty="0">
                  <a:solidFill>
                    <a:srgbClr val="000000"/>
                  </a:solidFill>
                  <a:latin typeface="Candara" panose="020E0502030303020204"/>
                  <a:cs typeface="Candara" panose="020E0502030303020204"/>
                </a:rPr>
                <a:t>conditions:</a:t>
              </a:r>
              <a:endParaRPr lang="en-US" altLang="zh-CN" sz="1665" i="1" dirty="0">
                <a:solidFill>
                  <a:srgbClr val="000000"/>
                </a:solidFill>
                <a:latin typeface="Candara" panose="020E0502030303020204"/>
                <a:cs typeface="Candara" panose="020E0502030303020204"/>
              </a:endParaRPr>
            </a:p>
            <a:p>
              <a:r>
                <a:rPr lang="zh-CN" altLang="zh-CN" sz="1665" i="1" dirty="0">
                  <a:solidFill>
                    <a:srgbClr val="000000"/>
                  </a:solidFill>
                  <a:latin typeface="Candara" panose="020E0502030303020204"/>
                  <a:cs typeface="Candara" panose="020E0502030303020204"/>
                </a:rPr>
                <a:t> </a:t>
              </a:r>
              <a:r>
                <a:rPr lang="zh-CN" altLang="en-US" sz="1665" i="1" dirty="0">
                  <a:solidFill>
                    <a:srgbClr val="000000"/>
                  </a:solidFill>
                  <a:latin typeface="Candara" panose="020E0502030303020204"/>
                  <a:cs typeface="Candara" panose="020E0502030303020204"/>
                </a:rPr>
                <a:t>   </a:t>
              </a:r>
              <a:r>
                <a:rPr lang="zh-CN" altLang="zh-CN" sz="1665" i="1" dirty="0">
                  <a:solidFill>
                    <a:srgbClr val="000000"/>
                  </a:solidFill>
                  <a:latin typeface="Candara" panose="020E0502030303020204"/>
                  <a:cs typeface="Candara" panose="020E0502030303020204"/>
                </a:rPr>
                <a:t> </a:t>
              </a:r>
              <a:r>
                <a:rPr lang="zh-CN" altLang="zh-CN" sz="1665" i="1" dirty="0">
                  <a:solidFill>
                    <a:srgbClr val="FF0000"/>
                  </a:solidFill>
                  <a:latin typeface="Candara" panose="020E0502030303020204"/>
                  <a:cs typeface="Candara" panose="020E0502030303020204"/>
                </a:rPr>
                <a:t>_</a:t>
              </a:r>
              <a:r>
                <a:rPr lang="en-US" altLang="zh-CN" sz="1665" i="1" dirty="0" err="1">
                  <a:solidFill>
                    <a:srgbClr val="FF0000"/>
                  </a:solidFill>
                  <a:latin typeface="Candara" panose="020E0502030303020204"/>
                  <a:cs typeface="Candara" panose="020E0502030303020204"/>
                </a:rPr>
                <a:t>xabort</a:t>
              </a:r>
              <a:r>
                <a:rPr lang="en-US" altLang="zh-CN" sz="1665" i="1" dirty="0">
                  <a:solidFill>
                    <a:srgbClr val="FF0000"/>
                  </a:solidFill>
                  <a:latin typeface="Candara" panose="020E0502030303020204"/>
                  <a:cs typeface="Candara" panose="020E0502030303020204"/>
                </a:rPr>
                <a:t>()</a:t>
              </a:r>
              <a:endParaRPr lang="en-US" altLang="zh-CN" sz="1665" i="1" dirty="0">
                <a:solidFill>
                  <a:srgbClr val="FF0000"/>
                </a:solidFill>
                <a:latin typeface="Candara" panose="020E0502030303020204"/>
                <a:cs typeface="Candara" panose="020E0502030303020204"/>
              </a:endParaRPr>
            </a:p>
            <a:p>
              <a:r>
                <a:rPr lang="zh-CN" altLang="zh-CN" sz="1665" i="1" dirty="0">
                  <a:solidFill>
                    <a:srgbClr val="000000"/>
                  </a:solidFill>
                  <a:latin typeface="Candara" panose="020E0502030303020204"/>
                  <a:cs typeface="Candara" panose="020E0502030303020204"/>
                </a:rPr>
                <a:t> </a:t>
              </a:r>
              <a:r>
                <a:rPr lang="zh-CN" altLang="en-US" sz="1665" i="1" dirty="0">
                  <a:solidFill>
                    <a:srgbClr val="000000"/>
                  </a:solidFill>
                  <a:latin typeface="Candara" panose="020E0502030303020204"/>
                  <a:cs typeface="Candara" panose="020E0502030303020204"/>
                </a:rPr>
                <a:t>  </a:t>
              </a:r>
              <a:r>
                <a:rPr lang="en-US" altLang="zh-CN" sz="1665" i="1" dirty="0">
                  <a:solidFill>
                    <a:srgbClr val="000000"/>
                  </a:solidFill>
                  <a:latin typeface="Candara" panose="020E0502030303020204"/>
                  <a:cs typeface="Candara" panose="020E0502030303020204"/>
                </a:rPr>
                <a:t>critical code</a:t>
              </a:r>
              <a:endParaRPr lang="en-US" altLang="zh-CN" sz="1665" i="1" dirty="0">
                <a:solidFill>
                  <a:srgbClr val="000000"/>
                </a:solidFill>
                <a:latin typeface="Candara" panose="020E0502030303020204"/>
                <a:cs typeface="Candara" panose="020E0502030303020204"/>
              </a:endParaRPr>
            </a:p>
            <a:p>
              <a:r>
                <a:rPr lang="en-US" altLang="zh-CN" sz="1665" i="1" dirty="0">
                  <a:solidFill>
                    <a:srgbClr val="000000"/>
                  </a:solidFill>
                  <a:latin typeface="Candara" panose="020E0502030303020204"/>
                  <a:cs typeface="Candara" panose="020E0502030303020204"/>
                </a:rPr>
                <a:t>     </a:t>
              </a:r>
              <a:r>
                <a:rPr lang="zh-CN" altLang="zh-CN" sz="1665" i="1" dirty="0">
                  <a:solidFill>
                    <a:srgbClr val="000000"/>
                  </a:solidFill>
                  <a:latin typeface="Candara" panose="020E0502030303020204"/>
                  <a:cs typeface="Candara" panose="020E0502030303020204"/>
                </a:rPr>
                <a:t>_</a:t>
              </a:r>
              <a:r>
                <a:rPr lang="en-US" altLang="zh-CN" sz="1665" i="1" dirty="0" err="1">
                  <a:solidFill>
                    <a:srgbClr val="000000"/>
                  </a:solidFill>
                  <a:latin typeface="Candara" panose="020E0502030303020204"/>
                  <a:cs typeface="Candara" panose="020E0502030303020204"/>
                </a:rPr>
                <a:t>xend</a:t>
              </a:r>
              <a:r>
                <a:rPr lang="en-US" altLang="zh-CN" sz="1665" i="1" dirty="0">
                  <a:solidFill>
                    <a:srgbClr val="000000"/>
                  </a:solidFill>
                  <a:latin typeface="Candara" panose="020E0502030303020204"/>
                  <a:cs typeface="Candara" panose="020E0502030303020204"/>
                </a:rPr>
                <a:t>()</a:t>
              </a:r>
              <a:endParaRPr lang="en-US" altLang="zh-CN" sz="1665" i="1" dirty="0">
                <a:solidFill>
                  <a:srgbClr val="000000"/>
                </a:solidFill>
                <a:latin typeface="Candara" panose="020E0502030303020204"/>
                <a:cs typeface="Candara" panose="020E0502030303020204"/>
              </a:endParaRPr>
            </a:p>
            <a:p>
              <a:r>
                <a:rPr lang="en-US" altLang="zh-CN" sz="1665" b="1" i="1" dirty="0">
                  <a:latin typeface="Candara" panose="020E0502030303020204"/>
                  <a:cs typeface="Candara" panose="020E0502030303020204"/>
                </a:rPr>
                <a:t>else</a:t>
              </a:r>
              <a:endParaRPr lang="en-US" altLang="zh-CN" sz="1665" b="1" i="1" dirty="0">
                <a:latin typeface="Candara" panose="020E0502030303020204"/>
                <a:cs typeface="Candara" panose="020E0502030303020204"/>
              </a:endParaRPr>
            </a:p>
            <a:p>
              <a:r>
                <a:rPr lang="zh-CN" altLang="zh-CN" sz="1665" i="1" dirty="0">
                  <a:latin typeface="Candara" panose="020E0502030303020204"/>
                  <a:cs typeface="Candara" panose="020E0502030303020204"/>
                </a:rPr>
                <a:t> </a:t>
              </a:r>
              <a:r>
                <a:rPr lang="zh-CN" altLang="en-US" sz="1665" i="1" dirty="0">
                  <a:latin typeface="Candara" panose="020E0502030303020204"/>
                  <a:cs typeface="Candara" panose="020E0502030303020204"/>
                </a:rPr>
                <a:t>  </a:t>
              </a:r>
              <a:r>
                <a:rPr lang="en-US" altLang="zh-CN" sz="1665" i="1" dirty="0">
                  <a:solidFill>
                    <a:srgbClr val="FF0000"/>
                  </a:solidFill>
                  <a:latin typeface="Candara" panose="020E0502030303020204"/>
                  <a:cs typeface="Candara" panose="020E0502030303020204"/>
                </a:rPr>
                <a:t>fallback</a:t>
              </a:r>
              <a:r>
                <a:rPr lang="zh-CN" altLang="en-US" sz="1665" i="1" dirty="0">
                  <a:solidFill>
                    <a:srgbClr val="FF0000"/>
                  </a:solidFill>
                  <a:latin typeface="Candara" panose="020E0502030303020204"/>
                  <a:cs typeface="Candara" panose="020E0502030303020204"/>
                </a:rPr>
                <a:t> </a:t>
              </a:r>
              <a:r>
                <a:rPr lang="en-US" altLang="zh-CN" sz="1665" i="1" dirty="0">
                  <a:solidFill>
                    <a:srgbClr val="FF0000"/>
                  </a:solidFill>
                  <a:latin typeface="Candara" panose="020E0502030303020204"/>
                  <a:cs typeface="Candara" panose="020E0502030303020204"/>
                </a:rPr>
                <a:t>routine</a:t>
              </a:r>
              <a:endParaRPr lang="en-US" altLang="zh-CN" sz="1665" dirty="0">
                <a:solidFill>
                  <a:srgbClr val="FF0000"/>
                </a:solidFill>
                <a:latin typeface="Candara" panose="020E0502030303020204"/>
                <a:cs typeface="Candara" panose="020E0502030303020204"/>
              </a:endParaRPr>
            </a:p>
            <a:p>
              <a:endParaRPr lang="en-US" altLang="zh-CN" sz="1500" dirty="0">
                <a:latin typeface="Candara" panose="020E0502030303020204"/>
                <a:cs typeface="Candara" panose="020E0502030303020204"/>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lt"/>
              </a:rPr>
              <a:t>Review: Atomicity: All-or-nothing</a:t>
            </a:r>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pic>
        <p:nvPicPr>
          <p:cNvPr id="5"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7544" y="1264701"/>
            <a:ext cx="8101013" cy="3824857"/>
          </a:xfrm>
          <a:prstGeom prst="rect">
            <a:avLst/>
          </a:prstGeom>
          <a:noFill/>
          <a:ln>
            <a:noFill/>
          </a:ln>
        </p:spPr>
      </p:pic>
      <p:sp>
        <p:nvSpPr>
          <p:cNvPr id="3" name="矩形 2"/>
          <p:cNvSpPr/>
          <p:nvPr/>
        </p:nvSpPr>
        <p:spPr>
          <a:xfrm>
            <a:off x="2699792" y="3145532"/>
            <a:ext cx="2160240" cy="576064"/>
          </a:xfrm>
          <a:prstGeom prst="rect">
            <a:avLst/>
          </a:prstGeom>
          <a:noFill/>
          <a:ln w="25400">
            <a:solidFill>
              <a:srgbClr val="C00000"/>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C00000"/>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How to handle aborts? Can we use simple retry? </a:t>
            </a:r>
            <a:endParaRPr kumimoji="1" lang="zh-CN" altLang="en-US" dirty="0"/>
          </a:p>
        </p:txBody>
      </p:sp>
      <p:sp>
        <p:nvSpPr>
          <p:cNvPr id="3" name="内容占位符 2"/>
          <p:cNvSpPr>
            <a:spLocks noGrp="1"/>
          </p:cNvSpPr>
          <p:nvPr>
            <p:ph idx="1"/>
          </p:nvPr>
        </p:nvSpPr>
        <p:spPr/>
        <p:txBody>
          <a:bodyPr/>
          <a:lstStyle/>
          <a:p>
            <a:r>
              <a:rPr kumimoji="1" lang="en-US" altLang="zh-CN" dirty="0"/>
              <a:t>RTM provides new instruction set</a:t>
            </a:r>
            <a:endParaRPr kumimoji="1" lang="en-US" altLang="zh-CN" dirty="0"/>
          </a:p>
          <a:p>
            <a:pPr lvl="1"/>
            <a:r>
              <a:rPr kumimoji="1" lang="en-US" altLang="zh-CN" dirty="0" err="1">
                <a:latin typeface="Courier New" panose="02070309020205020404" charset="0"/>
                <a:cs typeface="Courier New" panose="02070309020205020404" charset="0"/>
              </a:rPr>
              <a:t>xbegin</a:t>
            </a:r>
            <a:r>
              <a:rPr kumimoji="1" lang="en-US" altLang="zh-CN" dirty="0">
                <a:latin typeface="Courier New" panose="02070309020205020404" charset="0"/>
                <a:cs typeface="Courier New" panose="02070309020205020404" charset="0"/>
              </a:rPr>
              <a:t>(), </a:t>
            </a:r>
            <a:r>
              <a:rPr kumimoji="1" lang="en-US" altLang="zh-CN" dirty="0" err="1">
                <a:latin typeface="Courier New" panose="02070309020205020404" charset="0"/>
                <a:cs typeface="Courier New" panose="02070309020205020404" charset="0"/>
              </a:rPr>
              <a:t>xend</a:t>
            </a:r>
            <a:r>
              <a:rPr kumimoji="1" lang="en-US" altLang="zh-CN" dirty="0">
                <a:latin typeface="Courier New" panose="02070309020205020404" charset="0"/>
                <a:cs typeface="Courier New" panose="02070309020205020404" charset="0"/>
              </a:rPr>
              <a:t>() </a:t>
            </a:r>
            <a:r>
              <a:rPr kumimoji="1" lang="en-US" altLang="zh-CN" dirty="0">
                <a:latin typeface="Consolas" panose="020B0609020204030204" pitchFamily="49" charset="0"/>
                <a:cs typeface="Consolas" panose="020B0609020204030204" pitchFamily="49" charset="0"/>
              </a:rPr>
              <a:t>&amp; </a:t>
            </a:r>
            <a:r>
              <a:rPr kumimoji="1" lang="en-US" altLang="zh-CN" dirty="0" err="1">
                <a:latin typeface="Courier New" panose="02070309020205020404" charset="0"/>
                <a:cs typeface="Courier New" panose="02070309020205020404" charset="0"/>
              </a:rPr>
              <a:t>xabort</a:t>
            </a:r>
            <a:r>
              <a:rPr kumimoji="1" lang="en-US" altLang="zh-CN" dirty="0">
                <a:latin typeface="Courier New" panose="02070309020205020404" charset="0"/>
                <a:cs typeface="Courier New" panose="02070309020205020404" charset="0"/>
              </a:rPr>
              <a:t>()</a:t>
            </a:r>
            <a:endParaRPr kumimoji="1" lang="en-US" altLang="zh-CN" dirty="0">
              <a:latin typeface="Courier New" panose="02070309020205020404" charset="0"/>
              <a:cs typeface="Courier New" panose="02070309020205020404" charset="0"/>
            </a:endParaRPr>
          </a:p>
          <a:p>
            <a:r>
              <a:rPr kumimoji="1" lang="en-US" altLang="zh-CN" dirty="0"/>
              <a:t>Problem: RTM cannot guarantee success </a:t>
            </a:r>
            <a:endParaRPr kumimoji="1" lang="en-US" altLang="zh-CN" dirty="0"/>
          </a:p>
          <a:p>
            <a:pPr lvl="1"/>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835696" y="2857500"/>
            <a:ext cx="5472608" cy="2544985"/>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Can we use simple retry?  No</a:t>
            </a:r>
            <a:endParaRPr kumimoji="1" lang="zh-CN" altLang="en-US" dirty="0"/>
          </a:p>
        </p:txBody>
      </p:sp>
      <p:sp>
        <p:nvSpPr>
          <p:cNvPr id="3" name="内容占位符 2"/>
          <p:cNvSpPr>
            <a:spLocks noGrp="1"/>
          </p:cNvSpPr>
          <p:nvPr>
            <p:ph idx="1"/>
          </p:nvPr>
        </p:nvSpPr>
        <p:spPr/>
        <p:txBody>
          <a:bodyPr/>
          <a:lstStyle/>
          <a:p>
            <a:r>
              <a:rPr kumimoji="1" lang="en-US" altLang="zh-CN" dirty="0"/>
              <a:t>Problem: RTM cannot guarantee success </a:t>
            </a:r>
            <a:endParaRPr kumimoji="1" lang="en-US" altLang="zh-CN" dirty="0"/>
          </a:p>
          <a:p>
            <a:pPr lvl="1"/>
            <a:r>
              <a:rPr kumimoji="1" lang="en-US" altLang="zh-CN" dirty="0"/>
              <a:t>Similar to OCC, code in RTM </a:t>
            </a:r>
            <a:r>
              <a:rPr kumimoji="1" lang="en-US" altLang="zh-CN" dirty="0">
                <a:solidFill>
                  <a:srgbClr val="FF0000"/>
                </a:solidFill>
              </a:rPr>
              <a:t>can be frequently aborted due to conflicts</a:t>
            </a:r>
            <a:endParaRPr kumimoji="1" lang="en-US" altLang="zh-CN" kern="0" dirty="0"/>
          </a:p>
          <a:p>
            <a:r>
              <a:rPr lang="en-US" altLang="zh-CN" kern="0" dirty="0"/>
              <a:t>Must</a:t>
            </a:r>
            <a:r>
              <a:rPr lang="zh-CN" altLang="en-US" kern="0" dirty="0"/>
              <a:t> </a:t>
            </a:r>
            <a:r>
              <a:rPr lang="en-US" altLang="zh-CN" kern="0" dirty="0"/>
              <a:t>switch to </a:t>
            </a:r>
            <a:r>
              <a:rPr lang="en-US" altLang="zh-CN" kern="0" dirty="0">
                <a:solidFill>
                  <a:srgbClr val="C00000"/>
                </a:solidFill>
              </a:rPr>
              <a:t>a fallback path </a:t>
            </a:r>
            <a:r>
              <a:rPr lang="en-US" altLang="zh-CN" kern="0" dirty="0"/>
              <a:t>after </a:t>
            </a:r>
            <a:r>
              <a:rPr lang="en-US" altLang="zh-CN" i="1" kern="0" dirty="0"/>
              <a:t>some</a:t>
            </a:r>
            <a:r>
              <a:rPr lang="en-US" altLang="zh-CN" kern="0" dirty="0"/>
              <a:t> reties</a:t>
            </a:r>
            <a:r>
              <a:rPr lang="zh-CN" altLang="en-US" kern="0" dirty="0"/>
              <a:t> </a:t>
            </a:r>
            <a:r>
              <a:rPr lang="en-US" altLang="zh-CN" kern="0" dirty="0"/>
              <a:t>(e.g.,</a:t>
            </a:r>
            <a:r>
              <a:rPr lang="zh-CN" altLang="en-US" kern="0" dirty="0"/>
              <a:t> </a:t>
            </a:r>
            <a:r>
              <a:rPr lang="en-US" altLang="zh-CN" kern="0" dirty="0"/>
              <a:t>using</a:t>
            </a:r>
            <a:r>
              <a:rPr lang="zh-CN" altLang="en-US" kern="0" dirty="0"/>
              <a:t> </a:t>
            </a:r>
            <a:r>
              <a:rPr lang="en-US" altLang="zh-CN" kern="0" dirty="0"/>
              <a:t>a</a:t>
            </a:r>
            <a:r>
              <a:rPr lang="zh-CN" altLang="en-US" kern="0" dirty="0"/>
              <a:t> </a:t>
            </a:r>
            <a:r>
              <a:rPr lang="en-US" altLang="zh-CN" kern="0" dirty="0"/>
              <a:t>counter)</a:t>
            </a:r>
            <a:endParaRPr lang="en-US" altLang="zh-CN" kern="0" dirty="0"/>
          </a:p>
          <a:p>
            <a:pPr lvl="1"/>
            <a:r>
              <a:rPr kumimoji="1" lang="en-US" altLang="zh-CN" kern="0" dirty="0"/>
              <a:t>E.g., degrade</a:t>
            </a:r>
            <a:r>
              <a:rPr kumimoji="1" lang="zh-CN" altLang="en-US" kern="0" dirty="0"/>
              <a:t> </a:t>
            </a:r>
            <a:r>
              <a:rPr kumimoji="1" lang="en-US" altLang="zh-CN" kern="0" dirty="0"/>
              <a:t>to</a:t>
            </a:r>
            <a:r>
              <a:rPr kumimoji="1" lang="zh-CN" altLang="en-US" kern="0" dirty="0"/>
              <a:t> </a:t>
            </a:r>
            <a:r>
              <a:rPr kumimoji="1" lang="en-US" altLang="zh-CN" kern="0" dirty="0"/>
              <a:t>use lock in the fallback path</a:t>
            </a:r>
            <a:r>
              <a:rPr kumimoji="1" lang="zh-CN" altLang="en-US" kern="0" dirty="0"/>
              <a:t> </a:t>
            </a:r>
            <a:r>
              <a:rPr kumimoji="1" lang="en-US" altLang="zh-CN" kern="0" dirty="0"/>
              <a:t>(since</a:t>
            </a:r>
            <a:r>
              <a:rPr kumimoji="1" lang="zh-CN" altLang="en-US" kern="0" dirty="0"/>
              <a:t> </a:t>
            </a:r>
            <a:r>
              <a:rPr kumimoji="1" lang="en-US" altLang="zh-CN" kern="0" dirty="0"/>
              <a:t>it's</a:t>
            </a:r>
            <a:r>
              <a:rPr kumimoji="1" lang="zh-CN" altLang="en-US" kern="0" dirty="0"/>
              <a:t> </a:t>
            </a:r>
            <a:r>
              <a:rPr kumimoji="1" lang="en-US" altLang="zh-CN" kern="0" dirty="0"/>
              <a:t>not</a:t>
            </a:r>
            <a:r>
              <a:rPr kumimoji="1" lang="zh-CN" altLang="en-US" kern="0" dirty="0"/>
              <a:t> </a:t>
            </a:r>
            <a:r>
              <a:rPr kumimoji="1" lang="en-US" altLang="zh-CN" kern="0" dirty="0"/>
              <a:t>in</a:t>
            </a:r>
            <a:r>
              <a:rPr kumimoji="1" lang="zh-CN" altLang="en-US" kern="0" dirty="0"/>
              <a:t> </a:t>
            </a:r>
            <a:r>
              <a:rPr kumimoji="1" lang="en-US" altLang="zh-CN" kern="0" dirty="0"/>
              <a:t>a</a:t>
            </a:r>
            <a:r>
              <a:rPr kumimoji="1" lang="zh-CN" altLang="en-US" kern="0" dirty="0"/>
              <a:t> </a:t>
            </a:r>
            <a:r>
              <a:rPr kumimoji="1" lang="en-US" altLang="zh-CN" kern="0" dirty="0"/>
              <a:t>transaction)</a:t>
            </a:r>
            <a:endParaRPr kumimoji="1" lang="en-US" altLang="zh-CN" kern="0" dirty="0"/>
          </a:p>
          <a:p>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pic>
        <p:nvPicPr>
          <p:cNvPr id="5" name="内容占位符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871700" y="3102148"/>
            <a:ext cx="5400600" cy="2346949"/>
          </a:xfrm>
          <a:prstGeom prst="rect">
            <a:avLst/>
          </a:prstGeom>
        </p:spPr>
      </p:pic>
      <p:sp>
        <p:nvSpPr>
          <p:cNvPr id="7" name="文本框 6"/>
          <p:cNvSpPr txBox="1"/>
          <p:nvPr/>
        </p:nvSpPr>
        <p:spPr>
          <a:xfrm>
            <a:off x="5220072" y="3433564"/>
            <a:ext cx="3816424" cy="584775"/>
          </a:xfrm>
          <a:prstGeom prst="rect">
            <a:avLst/>
          </a:prstGeom>
          <a:noFill/>
        </p:spPr>
        <p:txBody>
          <a:bodyPr wrap="square">
            <a:spAutoFit/>
          </a:bodyPr>
          <a:lstStyle/>
          <a:p>
            <a:r>
              <a:rPr kumimoji="1" lang="en-US" altLang="zh-CN" sz="1600" kern="0" dirty="0">
                <a:solidFill>
                  <a:schemeClr val="accent1"/>
                </a:solidFill>
              </a:rPr>
              <a:t>check</a:t>
            </a:r>
            <a:r>
              <a:rPr kumimoji="1" lang="zh-CN" altLang="en-US" sz="1600" kern="0" dirty="0">
                <a:solidFill>
                  <a:schemeClr val="accent1"/>
                </a:solidFill>
              </a:rPr>
              <a:t> </a:t>
            </a:r>
            <a:r>
              <a:rPr kumimoji="1" lang="en-US" altLang="zh-CN" sz="1600" kern="0" dirty="0">
                <a:solidFill>
                  <a:schemeClr val="accent1"/>
                </a:solidFill>
              </a:rPr>
              <a:t>lock</a:t>
            </a:r>
            <a:r>
              <a:rPr kumimoji="1" lang="zh-CN" altLang="en-US" sz="1600" kern="0" dirty="0">
                <a:solidFill>
                  <a:schemeClr val="accent1"/>
                </a:solidFill>
              </a:rPr>
              <a:t> </a:t>
            </a:r>
            <a:r>
              <a:rPr kumimoji="1" lang="en-US" altLang="zh-CN" sz="1600" kern="0" dirty="0">
                <a:solidFill>
                  <a:schemeClr val="accent1"/>
                </a:solidFill>
              </a:rPr>
              <a:t>status</a:t>
            </a:r>
            <a:r>
              <a:rPr kumimoji="1" lang="zh-CN" altLang="en-US" sz="1600" kern="0" dirty="0">
                <a:solidFill>
                  <a:schemeClr val="accent1"/>
                </a:solidFill>
              </a:rPr>
              <a:t> </a:t>
            </a:r>
            <a:r>
              <a:rPr kumimoji="1" lang="en-US" altLang="zh-CN" sz="1600" kern="0" dirty="0">
                <a:solidFill>
                  <a:schemeClr val="accent1"/>
                </a:solidFill>
              </a:rPr>
              <a:t>to</a:t>
            </a:r>
            <a:r>
              <a:rPr kumimoji="1" lang="zh-CN" altLang="en-US" sz="1600" kern="0" dirty="0">
                <a:solidFill>
                  <a:schemeClr val="accent1"/>
                </a:solidFill>
              </a:rPr>
              <a:t> </a:t>
            </a:r>
            <a:r>
              <a:rPr kumimoji="1" lang="en-US" altLang="zh-CN" sz="1600" kern="0" dirty="0">
                <a:solidFill>
                  <a:schemeClr val="accent1"/>
                </a:solidFill>
              </a:rPr>
              <a:t>avoid</a:t>
            </a:r>
            <a:r>
              <a:rPr kumimoji="1" lang="zh-CN" altLang="en-US" sz="1600" kern="0" dirty="0">
                <a:solidFill>
                  <a:schemeClr val="accent1"/>
                </a:solidFill>
              </a:rPr>
              <a:t> </a:t>
            </a:r>
            <a:r>
              <a:rPr kumimoji="1" lang="en-US" altLang="zh-CN" sz="1600" kern="0" dirty="0">
                <a:solidFill>
                  <a:schemeClr val="accent1"/>
                </a:solidFill>
              </a:rPr>
              <a:t>conflict</a:t>
            </a:r>
            <a:r>
              <a:rPr kumimoji="1" lang="zh-CN" altLang="en-US" sz="1600" kern="0" dirty="0">
                <a:solidFill>
                  <a:schemeClr val="accent1"/>
                </a:solidFill>
              </a:rPr>
              <a:t> </a:t>
            </a:r>
            <a:r>
              <a:rPr kumimoji="1" lang="en-US" altLang="zh-CN" sz="1600" kern="0" dirty="0">
                <a:solidFill>
                  <a:schemeClr val="accent1"/>
                </a:solidFill>
              </a:rPr>
              <a:t>with</a:t>
            </a:r>
            <a:r>
              <a:rPr kumimoji="1" lang="zh-CN" altLang="en-US" sz="1600" kern="0" dirty="0">
                <a:solidFill>
                  <a:schemeClr val="accent1"/>
                </a:solidFill>
              </a:rPr>
              <a:t> </a:t>
            </a:r>
            <a:r>
              <a:rPr kumimoji="1" lang="en-US" altLang="zh-CN" sz="1600" kern="0" dirty="0">
                <a:solidFill>
                  <a:schemeClr val="accent1"/>
                </a:solidFill>
              </a:rPr>
              <a:t>fallback</a:t>
            </a:r>
            <a:r>
              <a:rPr kumimoji="1" lang="zh-CN" altLang="en-US" sz="1600" kern="0" dirty="0">
                <a:solidFill>
                  <a:schemeClr val="accent1"/>
                </a:solidFill>
              </a:rPr>
              <a:t> </a:t>
            </a:r>
            <a:r>
              <a:rPr kumimoji="1" lang="en-US" altLang="zh-CN" sz="1600" kern="0" dirty="0">
                <a:solidFill>
                  <a:schemeClr val="accent1"/>
                </a:solidFill>
              </a:rPr>
              <a:t>handlers</a:t>
            </a:r>
            <a:r>
              <a:rPr kumimoji="1" lang="zh-CN" altLang="en-US" sz="1600" kern="0" dirty="0">
                <a:solidFill>
                  <a:schemeClr val="accent1"/>
                </a:solidFill>
              </a:rPr>
              <a:t> </a:t>
            </a:r>
            <a:r>
              <a:rPr kumimoji="1" lang="en-US" altLang="zh-CN" sz="1600" kern="0" dirty="0">
                <a:solidFill>
                  <a:schemeClr val="accent1"/>
                </a:solidFill>
              </a:rPr>
              <a:t>on</a:t>
            </a:r>
            <a:r>
              <a:rPr kumimoji="1" lang="zh-CN" altLang="en-US" sz="1600" kern="0" dirty="0">
                <a:solidFill>
                  <a:schemeClr val="accent1"/>
                </a:solidFill>
              </a:rPr>
              <a:t> </a:t>
            </a:r>
            <a:r>
              <a:rPr kumimoji="1" lang="en-US" altLang="zh-CN" sz="1600" kern="0" dirty="0">
                <a:solidFill>
                  <a:schemeClr val="accent1"/>
                </a:solidFill>
              </a:rPr>
              <a:t>other</a:t>
            </a:r>
            <a:r>
              <a:rPr kumimoji="1" lang="zh-CN" altLang="en-US" sz="1600" kern="0" dirty="0">
                <a:solidFill>
                  <a:schemeClr val="accent1"/>
                </a:solidFill>
              </a:rPr>
              <a:t> </a:t>
            </a:r>
            <a:r>
              <a:rPr kumimoji="1" lang="en-US" altLang="zh-CN" sz="1600" kern="0" dirty="0">
                <a:solidFill>
                  <a:schemeClr val="accent1"/>
                </a:solidFill>
              </a:rPr>
              <a:t>CPU</a:t>
            </a:r>
            <a:endParaRPr lang="zh-CN" altLang="en-US" sz="1600" dirty="0">
              <a:solidFill>
                <a:schemeClr val="accent1"/>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Fun facts about the implementation of RTM </a:t>
            </a:r>
            <a:endParaRPr kumimoji="1" lang="zh-CN" altLang="en-US" dirty="0"/>
          </a:p>
        </p:txBody>
      </p:sp>
      <p:sp>
        <p:nvSpPr>
          <p:cNvPr id="3" name="内容占位符 2"/>
          <p:cNvSpPr>
            <a:spLocks noGrp="1"/>
          </p:cNvSpPr>
          <p:nvPr>
            <p:ph idx="1"/>
          </p:nvPr>
        </p:nvSpPr>
        <p:spPr/>
        <p:txBody>
          <a:bodyPr/>
          <a:lstStyle/>
          <a:p>
            <a:r>
              <a:rPr kumimoji="1" lang="en-US" altLang="zh-CN" dirty="0"/>
              <a:t>The benefits of RTM</a:t>
            </a:r>
            <a:endParaRPr kumimoji="1" lang="en-US" altLang="zh-CN" dirty="0"/>
          </a:p>
          <a:p>
            <a:pPr lvl="1"/>
            <a:r>
              <a:rPr kumimoji="1" lang="en-US" altLang="zh-CN" dirty="0"/>
              <a:t>Memory operations between </a:t>
            </a:r>
            <a:r>
              <a:rPr kumimoji="1" lang="en-US" altLang="zh-CN" dirty="0" err="1">
                <a:latin typeface="Courier New" panose="02070309020205020404" charset="0"/>
                <a:cs typeface="Courier New" panose="02070309020205020404" charset="0"/>
              </a:rPr>
              <a:t>xbegin</a:t>
            </a:r>
            <a:r>
              <a:rPr kumimoji="1" lang="en-US" altLang="zh-CN" dirty="0">
                <a:latin typeface="Courier New" panose="02070309020205020404" charset="0"/>
                <a:cs typeface="Courier New" panose="02070309020205020404" charset="0"/>
              </a:rPr>
              <a:t>()</a:t>
            </a:r>
            <a:r>
              <a:rPr kumimoji="1" lang="en-US" altLang="zh-CN" dirty="0">
                <a:latin typeface="Consolas" panose="020B0609020204030204" pitchFamily="49" charset="0"/>
                <a:cs typeface="Consolas" panose="020B0609020204030204" pitchFamily="49" charset="0"/>
              </a:rPr>
              <a:t> &amp; </a:t>
            </a:r>
            <a:r>
              <a:rPr kumimoji="1" lang="en-US" altLang="zh-CN" dirty="0" err="1">
                <a:latin typeface="Courier New" panose="02070309020205020404" charset="0"/>
                <a:cs typeface="Courier New" panose="02070309020205020404" charset="0"/>
              </a:rPr>
              <a:t>xend</a:t>
            </a:r>
            <a:r>
              <a:rPr kumimoji="1" lang="en-US" altLang="zh-CN" dirty="0">
                <a:latin typeface="Courier New" panose="02070309020205020404" charset="0"/>
                <a:cs typeface="Courier New" panose="02070309020205020404" charset="0"/>
              </a:rPr>
              <a:t>()</a:t>
            </a:r>
            <a:r>
              <a:rPr kumimoji="1" lang="en-US" altLang="zh-CN" dirty="0">
                <a:cs typeface="Courier New" panose="02070309020205020404" charset="0"/>
              </a:rPr>
              <a:t>satisfy ACI properties</a:t>
            </a:r>
            <a:endParaRPr kumimoji="1" lang="en-US" altLang="zh-CN" dirty="0">
              <a:cs typeface="Courier New" panose="02070309020205020404" charset="0"/>
            </a:endParaRPr>
          </a:p>
          <a:p>
            <a:pPr lvl="1"/>
            <a:r>
              <a:rPr kumimoji="1" lang="en-US" altLang="zh-CN" dirty="0">
                <a:cs typeface="Courier New" panose="02070309020205020404" charset="0"/>
              </a:rPr>
              <a:t>HTM itself is inspired from transactions </a:t>
            </a:r>
            <a:endParaRPr kumimoji="1" lang="en-US" altLang="zh-CN" dirty="0">
              <a:cs typeface="Courier New" panose="02070309020205020404" charset="0"/>
            </a:endParaRPr>
          </a:p>
          <a:p>
            <a:r>
              <a:rPr kumimoji="1" lang="en-US" altLang="zh-CN" dirty="0">
                <a:cs typeface="Courier New" panose="02070309020205020404" charset="0"/>
              </a:rPr>
              <a:t>Drawbacks</a:t>
            </a:r>
            <a:endParaRPr kumimoji="1" lang="en-US" altLang="zh-CN" dirty="0">
              <a:cs typeface="Courier New" panose="02070309020205020404" charset="0"/>
            </a:endParaRPr>
          </a:p>
          <a:p>
            <a:pPr lvl="1"/>
            <a:r>
              <a:rPr kumimoji="1" lang="en-US" altLang="zh-CN" dirty="0"/>
              <a:t>Cannot guarantee success</a:t>
            </a:r>
            <a:endParaRPr kumimoji="1" lang="en-US" altLang="zh-CN" dirty="0">
              <a:cs typeface="Courier New" panose="02070309020205020404" charset="0"/>
            </a:endParaRPr>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
        <p:nvSpPr>
          <p:cNvPr id="5" name="Rectangle 4"/>
          <p:cNvSpPr/>
          <p:nvPr/>
        </p:nvSpPr>
        <p:spPr>
          <a:xfrm>
            <a:off x="3995936" y="2425452"/>
            <a:ext cx="2880320" cy="342900"/>
          </a:xfrm>
          <a:prstGeom prst="rect">
            <a:avLst/>
          </a:prstGeom>
          <a:solidFill>
            <a:srgbClr val="F5FED6"/>
          </a:solidFill>
          <a:effectLst>
            <a:outerShdw blurRad="63500" sx="102000" sy="102000" algn="ctr" rotWithShape="0">
              <a:prstClr val="black">
                <a:alpha val="40000"/>
              </a:prstClr>
            </a:outerShdw>
          </a:effectLst>
        </p:spPr>
        <p:txBody>
          <a:bodyPr wrap="square" lIns="72000" tIns="0" rIns="72000" bIns="36000">
            <a:spAutoFit/>
          </a:bodyPr>
          <a:lstStyle/>
          <a:p>
            <a:pPr marL="441325" lvl="0" indent="-384175" algn="ctr" fontAlgn="auto">
              <a:spcBef>
                <a:spcPct val="20000"/>
              </a:spcBef>
              <a:spcAft>
                <a:spcPts val="0"/>
              </a:spcAft>
              <a:buClr>
                <a:srgbClr val="FF0066"/>
              </a:buClr>
            </a:pPr>
            <a:r>
              <a:rPr lang="en-US" altLang="zh-CN" sz="2000" dirty="0">
                <a:solidFill>
                  <a:prstClr val="black"/>
                </a:solidFill>
                <a:latin typeface="微软雅黑" panose="020B0503020204020204" charset="-122"/>
                <a:ea typeface="微软雅黑" panose="020B0503020204020204" charset="-122"/>
                <a:cs typeface="Verdana" panose="020B0604030504040204" pitchFamily="34" charset="0"/>
              </a:rPr>
              <a:t>Sounds familiar? </a:t>
            </a:r>
            <a:endParaRPr lang="en-US" altLang="zh-CN" sz="2000" dirty="0">
              <a:solidFill>
                <a:prstClr val="black"/>
              </a:solidFill>
              <a:latin typeface="微软雅黑" panose="020B0503020204020204" charset="-122"/>
              <a:ea typeface="微软雅黑" panose="020B0503020204020204" charset="-122"/>
              <a:cs typeface="Verdana" panose="020B0604030504040204" pitchFamily="34"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Fun facts about the implementation of RTM </a:t>
            </a:r>
            <a:endParaRPr kumimoji="1" lang="zh-CN" altLang="en-US" dirty="0"/>
          </a:p>
        </p:txBody>
      </p:sp>
      <p:sp>
        <p:nvSpPr>
          <p:cNvPr id="3" name="内容占位符 2"/>
          <p:cNvSpPr>
            <a:spLocks noGrp="1"/>
          </p:cNvSpPr>
          <p:nvPr>
            <p:ph idx="1"/>
          </p:nvPr>
        </p:nvSpPr>
        <p:spPr>
          <a:xfrm>
            <a:off x="457200" y="1129308"/>
            <a:ext cx="8229600" cy="4356826"/>
          </a:xfrm>
        </p:spPr>
        <p:txBody>
          <a:bodyPr>
            <a:normAutofit/>
          </a:bodyPr>
          <a:lstStyle/>
          <a:p>
            <a:r>
              <a:rPr kumimoji="1" lang="en-US" altLang="zh-CN" dirty="0"/>
              <a:t>The benefits of RTM</a:t>
            </a:r>
            <a:endParaRPr kumimoji="1" lang="en-US" altLang="zh-CN" dirty="0"/>
          </a:p>
          <a:p>
            <a:pPr lvl="1"/>
            <a:r>
              <a:rPr kumimoji="1" lang="en-US" altLang="zh-CN" dirty="0"/>
              <a:t>Memory operations between </a:t>
            </a:r>
            <a:r>
              <a:rPr kumimoji="1" lang="en-US" altLang="zh-CN" dirty="0" err="1">
                <a:latin typeface="Courier New" panose="02070309020205020404" charset="0"/>
                <a:cs typeface="Courier New" panose="02070309020205020404" charset="0"/>
              </a:rPr>
              <a:t>xbegin</a:t>
            </a:r>
            <a:r>
              <a:rPr kumimoji="1" lang="en-US" altLang="zh-CN" dirty="0">
                <a:latin typeface="Courier New" panose="02070309020205020404" charset="0"/>
                <a:cs typeface="Courier New" panose="02070309020205020404" charset="0"/>
              </a:rPr>
              <a:t>()</a:t>
            </a:r>
            <a:r>
              <a:rPr kumimoji="1" lang="en-US" altLang="zh-CN" dirty="0">
                <a:latin typeface="Consolas" panose="020B0609020204030204" pitchFamily="49" charset="0"/>
                <a:cs typeface="Consolas" panose="020B0609020204030204" pitchFamily="49" charset="0"/>
              </a:rPr>
              <a:t> &amp; </a:t>
            </a:r>
            <a:r>
              <a:rPr kumimoji="1" lang="en-US" altLang="zh-CN" dirty="0" err="1">
                <a:latin typeface="Courier New" panose="02070309020205020404" charset="0"/>
                <a:cs typeface="Courier New" panose="02070309020205020404" charset="0"/>
              </a:rPr>
              <a:t>xend</a:t>
            </a:r>
            <a:r>
              <a:rPr kumimoji="1" lang="en-US" altLang="zh-CN" dirty="0">
                <a:latin typeface="Courier New" panose="02070309020205020404" charset="0"/>
                <a:cs typeface="Courier New" panose="02070309020205020404" charset="0"/>
              </a:rPr>
              <a:t>()</a:t>
            </a:r>
            <a:r>
              <a:rPr kumimoji="1" lang="en-US" altLang="zh-CN" dirty="0">
                <a:cs typeface="Courier New" panose="02070309020205020404" charset="0"/>
              </a:rPr>
              <a:t>satisfy ACI properties</a:t>
            </a:r>
            <a:endParaRPr kumimoji="1" lang="en-US" altLang="zh-CN" dirty="0">
              <a:cs typeface="Courier New" panose="02070309020205020404" charset="0"/>
            </a:endParaRPr>
          </a:p>
          <a:p>
            <a:pPr lvl="1"/>
            <a:r>
              <a:rPr kumimoji="1" lang="en-US" altLang="zh-CN" dirty="0">
                <a:cs typeface="Courier New" panose="02070309020205020404" charset="0"/>
              </a:rPr>
              <a:t>HTM itself is inspired from transactions </a:t>
            </a:r>
            <a:endParaRPr kumimoji="1" lang="en-US" altLang="zh-CN" dirty="0">
              <a:cs typeface="Courier New" panose="02070309020205020404" charset="0"/>
            </a:endParaRPr>
          </a:p>
          <a:p>
            <a:r>
              <a:rPr kumimoji="1" lang="en-US" altLang="zh-CN" dirty="0">
                <a:cs typeface="Courier New" panose="02070309020205020404" charset="0"/>
              </a:rPr>
              <a:t>Drawbacks</a:t>
            </a:r>
            <a:endParaRPr kumimoji="1" lang="en-US" altLang="zh-CN" dirty="0">
              <a:cs typeface="Courier New" panose="02070309020205020404" charset="0"/>
            </a:endParaRPr>
          </a:p>
          <a:p>
            <a:pPr lvl="1"/>
            <a:r>
              <a:rPr kumimoji="1" lang="en-US" altLang="zh-CN" dirty="0"/>
              <a:t>Cannot guarantee success</a:t>
            </a:r>
            <a:endParaRPr kumimoji="1" lang="en-US" altLang="zh-CN" dirty="0"/>
          </a:p>
          <a:p>
            <a:r>
              <a:rPr kumimoji="1" lang="en-US" altLang="zh-CN" dirty="0">
                <a:cs typeface="Courier New" panose="02070309020205020404" charset="0"/>
              </a:rPr>
              <a:t>Intel implements RTM using OCC </a:t>
            </a:r>
            <a:endParaRPr kumimoji="1" lang="en-US" altLang="zh-CN" dirty="0">
              <a:cs typeface="Courier New" panose="02070309020205020404" charset="0"/>
            </a:endParaRPr>
          </a:p>
          <a:p>
            <a:pPr lvl="1"/>
            <a:r>
              <a:rPr kumimoji="1" lang="en-US" altLang="zh-CN" dirty="0">
                <a:cs typeface="Courier New" panose="02070309020205020404" charset="0"/>
              </a:rPr>
              <a:t>Use </a:t>
            </a:r>
            <a:r>
              <a:rPr kumimoji="1" lang="en-US" altLang="zh-CN" dirty="0">
                <a:solidFill>
                  <a:srgbClr val="FF0000"/>
                </a:solidFill>
                <a:cs typeface="Courier New" panose="02070309020205020404" charset="0"/>
              </a:rPr>
              <a:t>CPU cache</a:t>
            </a:r>
            <a:r>
              <a:rPr kumimoji="1" lang="en-US" altLang="zh-CN" dirty="0">
                <a:cs typeface="Courier New" panose="02070309020205020404" charset="0"/>
              </a:rPr>
              <a:t> to track the </a:t>
            </a:r>
            <a:r>
              <a:rPr kumimoji="1" lang="en-US" altLang="zh-CN" b="1" dirty="0">
                <a:solidFill>
                  <a:schemeClr val="accent1"/>
                </a:solidFill>
                <a:cs typeface="Courier New" panose="02070309020205020404" charset="0"/>
              </a:rPr>
              <a:t>read/write sets</a:t>
            </a:r>
            <a:endParaRPr kumimoji="1" lang="en-US" altLang="zh-CN" b="1" dirty="0">
              <a:solidFill>
                <a:schemeClr val="accent1"/>
              </a:solidFill>
              <a:cs typeface="Courier New" panose="02070309020205020404" charset="0"/>
            </a:endParaRPr>
          </a:p>
          <a:p>
            <a:pPr lvl="1"/>
            <a:r>
              <a:rPr kumimoji="1" lang="en-US" altLang="zh-CN" dirty="0">
                <a:cs typeface="Courier New" panose="02070309020205020404" charset="0"/>
              </a:rPr>
              <a:t>How to detect conflicts? Cache coherence(cache</a:t>
            </a:r>
            <a:r>
              <a:rPr kumimoji="1" lang="zh-CN" altLang="en-US" dirty="0">
                <a:cs typeface="Courier New" panose="02070309020205020404" charset="0"/>
              </a:rPr>
              <a:t>中内容与数据库中不一致</a:t>
            </a:r>
            <a:r>
              <a:rPr kumimoji="1" lang="en-US" altLang="zh-CN" dirty="0">
                <a:cs typeface="Courier New" panose="02070309020205020404" charset="0"/>
              </a:rPr>
              <a:t>) </a:t>
            </a:r>
            <a:endParaRPr kumimoji="1" lang="en-US" altLang="zh-CN" dirty="0">
              <a:cs typeface="Courier New" panose="02070309020205020404" charset="0"/>
            </a:endParaRPr>
          </a:p>
          <a:p>
            <a:pPr lvl="1"/>
            <a:r>
              <a:rPr kumimoji="1" lang="en-US" altLang="zh-CN" b="1" dirty="0">
                <a:cs typeface="Courier New" panose="02070309020205020404" charset="0"/>
              </a:rPr>
              <a:t>Questions</a:t>
            </a:r>
            <a:r>
              <a:rPr kumimoji="1" lang="en-US" altLang="zh-CN" dirty="0">
                <a:cs typeface="Courier New" panose="02070309020205020404" charset="0"/>
              </a:rPr>
              <a:t>: what are the other limits of using CPU cache to tack read/write sets? </a:t>
            </a:r>
            <a:endParaRPr kumimoji="1" lang="en-US" altLang="zh-CN" dirty="0">
              <a:cs typeface="Courier New" panose="02070309020205020404" charset="0"/>
            </a:endParaRPr>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pic>
        <p:nvPicPr>
          <p:cNvPr id="1026" name="Picture 2" descr="GT Explains: What is a CPU Cache, What Does it Do"/>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228184" y="2281436"/>
            <a:ext cx="2232248" cy="155600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Another drawback of RTM: limited working set </a:t>
            </a:r>
            <a:endParaRPr kumimoji="1" lang="zh-CN" altLang="en-US" dirty="0"/>
          </a:p>
        </p:txBody>
      </p:sp>
      <p:sp>
        <p:nvSpPr>
          <p:cNvPr id="3" name="内容占位符 2"/>
          <p:cNvSpPr>
            <a:spLocks noGrp="1"/>
          </p:cNvSpPr>
          <p:nvPr>
            <p:ph idx="1"/>
          </p:nvPr>
        </p:nvSpPr>
        <p:spPr/>
        <p:txBody>
          <a:bodyPr/>
          <a:lstStyle/>
          <a:p>
            <a:r>
              <a:rPr kumimoji="1" lang="en-US" altLang="zh-CN" dirty="0"/>
              <a:t>Reason: CPU has </a:t>
            </a:r>
            <a:r>
              <a:rPr kumimoji="1" lang="en-US" altLang="zh-CN" dirty="0">
                <a:solidFill>
                  <a:srgbClr val="FF0000"/>
                </a:solidFill>
              </a:rPr>
              <a:t>limited cache size</a:t>
            </a:r>
            <a:endParaRPr kumimoji="1" lang="en-US" altLang="zh-CN" dirty="0"/>
          </a:p>
          <a:p>
            <a:r>
              <a:rPr kumimoji="1" lang="en-US" altLang="zh-CN" dirty="0"/>
              <a:t>How big is the RTM </a:t>
            </a:r>
            <a:r>
              <a:rPr kumimoji="1" lang="en-US" altLang="zh-CN" dirty="0">
                <a:solidFill>
                  <a:schemeClr val="accent1"/>
                </a:solidFill>
              </a:rPr>
              <a:t>read/write sets</a:t>
            </a:r>
            <a:r>
              <a:rPr kumimoji="1" lang="en-US" altLang="zh-CN" dirty="0"/>
              <a:t>? </a:t>
            </a:r>
            <a:endParaRPr kumimoji="1" lang="en-US" altLang="zh-CN" dirty="0"/>
          </a:p>
          <a:p>
            <a:pPr lvl="1"/>
            <a:r>
              <a:rPr kumimoji="1" lang="en-US" altLang="zh-CN" dirty="0"/>
              <a:t>Depends</a:t>
            </a:r>
            <a:r>
              <a:rPr kumimoji="1" lang="zh-CN" altLang="en-US" dirty="0"/>
              <a:t> </a:t>
            </a:r>
            <a:r>
              <a:rPr kumimoji="1" lang="en-US" altLang="zh-CN" dirty="0"/>
              <a:t>on various factors</a:t>
            </a:r>
            <a:endParaRPr kumimoji="1" lang="en-US" altLang="zh-CN" dirty="0"/>
          </a:p>
          <a:p>
            <a:pPr lvl="2"/>
            <a:r>
              <a:rPr kumimoji="1" lang="en-US" altLang="zh-CN" dirty="0"/>
              <a:t>Hardware setup (e.g., CPU cache size)</a:t>
            </a:r>
            <a:endParaRPr kumimoji="1" lang="en-US" altLang="zh-CN" dirty="0"/>
          </a:p>
          <a:p>
            <a:pPr lvl="2"/>
            <a:r>
              <a:rPr kumimoji="1" lang="en-US" altLang="zh-CN" dirty="0"/>
              <a:t>Access pattern: read or write</a:t>
            </a:r>
            <a:endParaRPr kumimoji="1" lang="en-US" altLang="zh-CN" dirty="0"/>
          </a:p>
          <a:p>
            <a:pPr lvl="2"/>
            <a:r>
              <a:rPr kumimoji="1" lang="en-US" altLang="zh-CN" dirty="0"/>
              <a:t>L1 cache tracks all</a:t>
            </a:r>
            <a:r>
              <a:rPr kumimoji="1" lang="zh-CN" altLang="en-US" dirty="0"/>
              <a:t> </a:t>
            </a:r>
            <a:r>
              <a:rPr kumimoji="1" lang="en-US" altLang="zh-CN" dirty="0"/>
              <a:t>the writes</a:t>
            </a:r>
            <a:endParaRPr kumimoji="1" lang="en-US" altLang="zh-CN" dirty="0"/>
          </a:p>
          <a:p>
            <a:pPr lvl="2"/>
            <a:r>
              <a:rPr kumimoji="1" lang="en-US" altLang="zh-CN" dirty="0"/>
              <a:t>L2, or L3 to tracks all</a:t>
            </a:r>
            <a:r>
              <a:rPr kumimoji="1" lang="zh-CN" altLang="en-US" dirty="0"/>
              <a:t> </a:t>
            </a:r>
            <a:r>
              <a:rPr kumimoji="1" lang="en-US" altLang="zh-CN" dirty="0"/>
              <a:t>the</a:t>
            </a:r>
            <a:r>
              <a:rPr kumimoji="1" lang="zh-CN" altLang="en-US" dirty="0"/>
              <a:t> </a:t>
            </a:r>
            <a:r>
              <a:rPr kumimoji="1" lang="en-US" altLang="zh-CN" dirty="0"/>
              <a:t>reads</a:t>
            </a:r>
            <a:endParaRPr kumimoji="1" lang="en-US" altLang="zh-CN" dirty="0"/>
          </a:p>
          <a:p>
            <a:pPr lvl="2"/>
            <a:r>
              <a:rPr kumimoji="1" lang="en-US" altLang="zh-CN" dirty="0">
                <a:solidFill>
                  <a:srgbClr val="FF0000"/>
                </a:solidFill>
              </a:rPr>
              <a:t>Why read set</a:t>
            </a:r>
            <a:r>
              <a:rPr kumimoji="1" lang="zh-CN" altLang="en-US" dirty="0">
                <a:solidFill>
                  <a:srgbClr val="FF0000"/>
                </a:solidFill>
              </a:rPr>
              <a:t> </a:t>
            </a:r>
            <a:r>
              <a:rPr kumimoji="1" lang="en-US" altLang="zh-CN" dirty="0">
                <a:solidFill>
                  <a:srgbClr val="FF0000"/>
                </a:solidFill>
              </a:rPr>
              <a:t>is bigger</a:t>
            </a:r>
            <a:r>
              <a:rPr kumimoji="1" lang="en-US" altLang="zh-CN" dirty="0"/>
              <a:t>?(</a:t>
            </a:r>
            <a:r>
              <a:rPr kumimoji="1" lang="zh-CN" altLang="en-US" dirty="0"/>
              <a:t>因为</a:t>
            </a:r>
            <a:r>
              <a:rPr kumimoji="1" lang="en-US" altLang="zh-CN" dirty="0"/>
              <a:t>read</a:t>
            </a:r>
            <a:r>
              <a:rPr kumimoji="1" lang="zh-CN" altLang="en-US" dirty="0"/>
              <a:t>操作</a:t>
            </a:r>
            <a:endParaRPr kumimoji="1" lang="zh-CN" altLang="en-US" dirty="0"/>
          </a:p>
          <a:p>
            <a:pPr marL="622300" lvl="2" indent="0">
              <a:buNone/>
            </a:pPr>
            <a:r>
              <a:rPr kumimoji="1" lang="zh-CN" altLang="en-US" dirty="0"/>
              <a:t>数量一般要多于</a:t>
            </a:r>
            <a:r>
              <a:rPr kumimoji="1" lang="en-US" altLang="zh-CN" dirty="0"/>
              <a:t>write</a:t>
            </a:r>
            <a:r>
              <a:rPr kumimoji="1" lang="zh-CN" altLang="en-US" dirty="0"/>
              <a:t>操作数量</a:t>
            </a:r>
            <a:r>
              <a:rPr kumimoji="1" lang="en-US" altLang="zh-CN" dirty="0"/>
              <a:t>)</a:t>
            </a:r>
            <a:endParaRPr kumimoji="1" lang="en-US" altLang="zh-CN" dirty="0"/>
          </a:p>
          <a:p>
            <a:pPr lvl="2"/>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436096" y="2712049"/>
            <a:ext cx="3471333" cy="2449901"/>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How long can an RTM program execute? </a:t>
            </a:r>
            <a:endParaRPr kumimoji="1" lang="zh-CN" altLang="en-US" dirty="0"/>
          </a:p>
        </p:txBody>
      </p:sp>
      <p:sp>
        <p:nvSpPr>
          <p:cNvPr id="3" name="内容占位符 2"/>
          <p:cNvSpPr>
            <a:spLocks noGrp="1"/>
          </p:cNvSpPr>
          <p:nvPr>
            <p:ph idx="1"/>
          </p:nvPr>
        </p:nvSpPr>
        <p:spPr/>
        <p:txBody>
          <a:bodyPr/>
          <a:lstStyle/>
          <a:p>
            <a:r>
              <a:rPr kumimoji="1" lang="en-US" altLang="zh-CN" dirty="0"/>
              <a:t>Not very long</a:t>
            </a:r>
            <a:endParaRPr kumimoji="1" lang="en-US" altLang="zh-CN" dirty="0"/>
          </a:p>
          <a:p>
            <a:pPr lvl="1"/>
            <a:r>
              <a:rPr kumimoji="1" lang="en-US" altLang="zh-CN" dirty="0"/>
              <a:t>The longer the execution, the higher the </a:t>
            </a:r>
            <a:r>
              <a:rPr lang="en-US" altLang="zh-CN" dirty="0"/>
              <a:t>probability a TX aborts </a:t>
            </a:r>
            <a:endParaRPr lang="en-US" altLang="zh-CN" dirty="0"/>
          </a:p>
          <a:p>
            <a:pPr lvl="1"/>
            <a:r>
              <a:rPr lang="en-US" altLang="zh-CN" dirty="0"/>
              <a:t>Affected by other facts, e.g., CPU interrupts </a:t>
            </a:r>
            <a:endParaRPr lang="en-US" altLang="zh-CN" dirty="0"/>
          </a:p>
          <a:p>
            <a:pPr lvl="1"/>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555776" y="2857500"/>
            <a:ext cx="3562621" cy="2412610"/>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HTM on transactions </a:t>
            </a:r>
            <a:endParaRPr kumimoji="1" lang="zh-CN" altLang="en-US" dirty="0"/>
          </a:p>
        </p:txBody>
      </p:sp>
      <p:sp>
        <p:nvSpPr>
          <p:cNvPr id="3" name="内容占位符 2"/>
          <p:cNvSpPr>
            <a:spLocks noGrp="1"/>
          </p:cNvSpPr>
          <p:nvPr>
            <p:ph idx="1"/>
          </p:nvPr>
        </p:nvSpPr>
        <p:spPr/>
        <p:txBody>
          <a:bodyPr/>
          <a:lstStyle/>
          <a:p>
            <a:r>
              <a:rPr kumimoji="1" lang="en-US" altLang="zh-CN" dirty="0"/>
              <a:t>Naïve: using HTM to execute the in-memory transaction </a:t>
            </a:r>
            <a:endParaRPr kumimoji="1" lang="en-US" altLang="zh-CN" dirty="0"/>
          </a:p>
          <a:p>
            <a:pPr lvl="1"/>
            <a:r>
              <a:rPr kumimoji="1" lang="en-US" altLang="zh-CN" dirty="0" err="1"/>
              <a:t>Smallbank</a:t>
            </a:r>
            <a:r>
              <a:rPr kumimoji="1" lang="en-US" altLang="zh-CN" dirty="0"/>
              <a:t>: transfer &amp;. Audit </a:t>
            </a:r>
            <a:endParaRPr kumimoji="1" lang="en-US" altLang="zh-CN" dirty="0"/>
          </a:p>
          <a:p>
            <a:pPr lvl="1"/>
            <a:r>
              <a:rPr kumimoji="1" lang="en-US" altLang="zh-CN" dirty="0"/>
              <a:t>TPC-C: much complex, insert 10+ orders and update 10+ stocks</a:t>
            </a:r>
            <a:endParaRPr kumimoji="1" lang="en-US" altLang="zh-CN" dirty="0"/>
          </a:p>
          <a:p>
            <a:r>
              <a:rPr kumimoji="1" lang="en-US" altLang="zh-CN" dirty="0"/>
              <a:t>Silo@SOSP’13: the fastest in-memory OCC implementation </a:t>
            </a:r>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pic>
        <p:nvPicPr>
          <p:cNvPr id="6" name="图片 5"/>
          <p:cNvPicPr>
            <a:picLocks noChangeAspect="1"/>
          </p:cNvPicPr>
          <p:nvPr/>
        </p:nvPicPr>
        <p:blipFill>
          <a:blip r:embed="rId1"/>
          <a:stretch>
            <a:fillRect/>
          </a:stretch>
        </p:blipFill>
        <p:spPr>
          <a:xfrm>
            <a:off x="4932040" y="3028573"/>
            <a:ext cx="3579440" cy="2499926"/>
          </a:xfrm>
          <a:prstGeom prst="rect">
            <a:avLst/>
          </a:prstGeom>
        </p:spPr>
      </p:pic>
      <p:pic>
        <p:nvPicPr>
          <p:cNvPr id="7" name="图片 6"/>
          <p:cNvPicPr>
            <a:picLocks noChangeAspect="1"/>
          </p:cNvPicPr>
          <p:nvPr/>
        </p:nvPicPr>
        <p:blipFill>
          <a:blip r:embed="rId2"/>
          <a:stretch>
            <a:fillRect/>
          </a:stretch>
        </p:blipFill>
        <p:spPr>
          <a:xfrm>
            <a:off x="728731" y="3045390"/>
            <a:ext cx="3483230" cy="2432732"/>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Short summary of RTM</a:t>
            </a:r>
            <a:endParaRPr kumimoji="1" lang="zh-CN" altLang="en-US" dirty="0"/>
          </a:p>
        </p:txBody>
      </p:sp>
      <p:sp>
        <p:nvSpPr>
          <p:cNvPr id="3" name="内容占位符 2"/>
          <p:cNvSpPr>
            <a:spLocks noGrp="1"/>
          </p:cNvSpPr>
          <p:nvPr>
            <p:ph idx="1"/>
          </p:nvPr>
        </p:nvSpPr>
        <p:spPr/>
        <p:txBody>
          <a:bodyPr/>
          <a:lstStyle/>
          <a:p>
            <a:r>
              <a:rPr kumimoji="1" lang="en-US" altLang="zh-CN" dirty="0">
                <a:solidFill>
                  <a:srgbClr val="FF0000"/>
                </a:solidFill>
              </a:rPr>
              <a:t>Hardware support for transactional memory</a:t>
            </a:r>
            <a:endParaRPr kumimoji="1" lang="en-US" altLang="zh-CN" dirty="0"/>
          </a:p>
          <a:p>
            <a:pPr lvl="1"/>
            <a:r>
              <a:rPr kumimoji="1" lang="en-US" altLang="zh-CN" dirty="0"/>
              <a:t>Easy programming model for the programmer (no need to wrap transaction in read/write API of the transaction) </a:t>
            </a:r>
            <a:endParaRPr kumimoji="1" lang="en-US" altLang="zh-CN" dirty="0"/>
          </a:p>
          <a:p>
            <a:pPr lvl="2"/>
            <a:r>
              <a:rPr kumimoji="1" lang="en-US" altLang="zh-CN" dirty="0"/>
              <a:t>As long as the programmer do the in-memory computations, e.g., in-memory database</a:t>
            </a:r>
            <a:endParaRPr kumimoji="1" lang="en-US" altLang="zh-CN" dirty="0"/>
          </a:p>
          <a:p>
            <a:pPr lvl="1"/>
            <a:r>
              <a:rPr kumimoji="1" lang="en-US" altLang="zh-CN" dirty="0"/>
              <a:t>Good performance if using properly</a:t>
            </a:r>
            <a:endParaRPr kumimoji="1" lang="en-US" altLang="zh-CN" dirty="0"/>
          </a:p>
          <a:p>
            <a:pPr lvl="2"/>
            <a:r>
              <a:rPr kumimoji="1" lang="en-US" altLang="zh-CN" dirty="0"/>
              <a:t>No need for locking &amp; atomic operations </a:t>
            </a:r>
            <a:endParaRPr kumimoji="1" lang="en-US" altLang="zh-CN" dirty="0"/>
          </a:p>
          <a:p>
            <a:pPr lvl="1"/>
            <a:r>
              <a:rPr kumimoji="1" lang="en-US" altLang="zh-CN" dirty="0"/>
              <a:t>However, the programmer should handle its pitfalls</a:t>
            </a:r>
            <a:endParaRPr kumimoji="1" lang="en-US" altLang="zh-CN" dirty="0"/>
          </a:p>
          <a:p>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5" name="Rectangle 2"/>
          <p:cNvSpPr txBox="1">
            <a:spLocks noChangeArrowheads="1"/>
          </p:cNvSpPr>
          <p:nvPr/>
        </p:nvSpPr>
        <p:spPr bwMode="auto">
          <a:xfrm>
            <a:off x="1657350" y="1993404"/>
            <a:ext cx="58293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2800" b="1">
                <a:solidFill>
                  <a:schemeClr val="tx2"/>
                </a:solidFill>
                <a:latin typeface="+mj-lt"/>
                <a:ea typeface="+mj-ea"/>
                <a:cs typeface="+mj-cs"/>
              </a:defRPr>
            </a:lvl1pPr>
            <a:lvl2pPr algn="l" rtl="0" eaLnBrk="0" fontAlgn="base" hangingPunct="0">
              <a:spcBef>
                <a:spcPct val="0"/>
              </a:spcBef>
              <a:spcAft>
                <a:spcPct val="0"/>
              </a:spcAft>
              <a:defRPr sz="2800" b="1">
                <a:solidFill>
                  <a:schemeClr val="tx2"/>
                </a:solidFill>
                <a:latin typeface="Comic Sans MS" panose="030F0702030302020204" pitchFamily="66" charset="0"/>
              </a:defRPr>
            </a:lvl2pPr>
            <a:lvl3pPr algn="l" rtl="0" eaLnBrk="0" fontAlgn="base" hangingPunct="0">
              <a:spcBef>
                <a:spcPct val="0"/>
              </a:spcBef>
              <a:spcAft>
                <a:spcPct val="0"/>
              </a:spcAft>
              <a:defRPr sz="2800" b="1">
                <a:solidFill>
                  <a:schemeClr val="tx2"/>
                </a:solidFill>
                <a:latin typeface="Comic Sans MS" panose="030F0702030302020204" pitchFamily="66" charset="0"/>
              </a:defRPr>
            </a:lvl3pPr>
            <a:lvl4pPr algn="l" rtl="0" eaLnBrk="0" fontAlgn="base" hangingPunct="0">
              <a:spcBef>
                <a:spcPct val="0"/>
              </a:spcBef>
              <a:spcAft>
                <a:spcPct val="0"/>
              </a:spcAft>
              <a:defRPr sz="2800" b="1">
                <a:solidFill>
                  <a:schemeClr val="tx2"/>
                </a:solidFill>
                <a:latin typeface="Comic Sans MS" panose="030F0702030302020204" pitchFamily="66" charset="0"/>
              </a:defRPr>
            </a:lvl4pPr>
            <a:lvl5pPr algn="l" rtl="0" eaLnBrk="0" fontAlgn="base" hangingPunct="0">
              <a:spcBef>
                <a:spcPct val="0"/>
              </a:spcBef>
              <a:spcAft>
                <a:spcPct val="0"/>
              </a:spcAft>
              <a:defRPr sz="2800" b="1">
                <a:solidFill>
                  <a:schemeClr val="tx2"/>
                </a:solidFill>
                <a:latin typeface="Comic Sans MS" panose="030F0702030302020204" pitchFamily="66" charset="0"/>
              </a:defRPr>
            </a:lvl5pPr>
            <a:lvl6pPr marL="457200" algn="l" rtl="0" eaLnBrk="0" fontAlgn="base" hangingPunct="0">
              <a:spcBef>
                <a:spcPct val="0"/>
              </a:spcBef>
              <a:spcAft>
                <a:spcPct val="0"/>
              </a:spcAft>
              <a:defRPr sz="2800" b="1">
                <a:solidFill>
                  <a:schemeClr val="tx2"/>
                </a:solidFill>
                <a:latin typeface="Comic Sans MS" panose="030F0702030302020204" pitchFamily="66" charset="0"/>
              </a:defRPr>
            </a:lvl6pPr>
            <a:lvl7pPr marL="914400" algn="l" rtl="0" eaLnBrk="0" fontAlgn="base" hangingPunct="0">
              <a:spcBef>
                <a:spcPct val="0"/>
              </a:spcBef>
              <a:spcAft>
                <a:spcPct val="0"/>
              </a:spcAft>
              <a:defRPr sz="2800" b="1">
                <a:solidFill>
                  <a:schemeClr val="tx2"/>
                </a:solidFill>
                <a:latin typeface="Comic Sans MS" panose="030F0702030302020204" pitchFamily="66" charset="0"/>
              </a:defRPr>
            </a:lvl7pPr>
            <a:lvl8pPr marL="1371600" algn="l" rtl="0" eaLnBrk="0" fontAlgn="base" hangingPunct="0">
              <a:spcBef>
                <a:spcPct val="0"/>
              </a:spcBef>
              <a:spcAft>
                <a:spcPct val="0"/>
              </a:spcAft>
              <a:defRPr sz="2800" b="1">
                <a:solidFill>
                  <a:schemeClr val="tx2"/>
                </a:solidFill>
                <a:latin typeface="Comic Sans MS" panose="030F0702030302020204" pitchFamily="66" charset="0"/>
              </a:defRPr>
            </a:lvl8pPr>
            <a:lvl9pPr marL="1828800" algn="l" rtl="0" eaLnBrk="0" fontAlgn="base" hangingPunct="0">
              <a:spcBef>
                <a:spcPct val="0"/>
              </a:spcBef>
              <a:spcAft>
                <a:spcPct val="0"/>
              </a:spcAft>
              <a:defRPr sz="2800" b="1">
                <a:solidFill>
                  <a:schemeClr val="tx2"/>
                </a:solidFill>
                <a:latin typeface="Comic Sans MS" panose="030F0702030302020204" pitchFamily="66" charset="0"/>
              </a:defRPr>
            </a:lvl9pPr>
          </a:lstStyle>
          <a:p>
            <a:pPr algn="ctr"/>
            <a:r>
              <a:rPr lang="en-US" altLang="zh-CN" kern="0" dirty="0">
                <a:solidFill>
                  <a:srgbClr val="BE384B"/>
                </a:solidFill>
                <a:ea typeface="+mn-ea"/>
              </a:rPr>
              <a:t>Can we avoid locking/validation for reads? </a:t>
            </a:r>
            <a:endParaRPr lang="en-US" altLang="zh-CN" kern="0" dirty="0">
              <a:solidFill>
                <a:srgbClr val="BE384B"/>
              </a:solidFill>
              <a:ea typeface="+mn-ea"/>
            </a:endParaRPr>
          </a:p>
        </p:txBody>
      </p:sp>
      <p:sp>
        <p:nvSpPr>
          <p:cNvPr id="6" name="矩形 5"/>
          <p:cNvSpPr/>
          <p:nvPr/>
        </p:nvSpPr>
        <p:spPr>
          <a:xfrm>
            <a:off x="-396552" y="228866"/>
            <a:ext cx="1728192" cy="1476506"/>
          </a:xfrm>
          <a:prstGeom prst="rect">
            <a:avLst/>
          </a:prstGeom>
          <a:solidFill>
            <a:schemeClr val="bg1"/>
          </a:solidFill>
          <a:ln w="12700">
            <a:no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Rectangle 4"/>
          <p:cNvSpPr/>
          <p:nvPr/>
        </p:nvSpPr>
        <p:spPr>
          <a:xfrm>
            <a:off x="2150745" y="3592830"/>
            <a:ext cx="4654550" cy="342900"/>
          </a:xfrm>
          <a:prstGeom prst="rect">
            <a:avLst/>
          </a:prstGeom>
          <a:solidFill>
            <a:srgbClr val="F5FED6"/>
          </a:solidFill>
          <a:effectLst>
            <a:outerShdw blurRad="63500" sx="102000" sy="102000" algn="ctr" rotWithShape="0">
              <a:prstClr val="black">
                <a:alpha val="40000"/>
              </a:prstClr>
            </a:outerShdw>
          </a:effectLst>
        </p:spPr>
        <p:txBody>
          <a:bodyPr wrap="square" lIns="72000" tIns="0" rIns="72000" bIns="36000">
            <a:spAutoFit/>
          </a:bodyPr>
          <a:lstStyle/>
          <a:p>
            <a:pPr marL="441325" lvl="0" indent="-384175" algn="ctr" fontAlgn="auto">
              <a:spcBef>
                <a:spcPct val="20000"/>
              </a:spcBef>
              <a:spcAft>
                <a:spcPts val="0"/>
              </a:spcAft>
              <a:buClr>
                <a:srgbClr val="FF0066"/>
              </a:buClr>
            </a:pPr>
            <a:r>
              <a:rPr lang="en-US" altLang="zh-CN" sz="2000" dirty="0">
                <a:solidFill>
                  <a:prstClr val="black"/>
                </a:solidFill>
                <a:latin typeface="微软雅黑" panose="020B0503020204020204" charset="-122"/>
                <a:ea typeface="微软雅黑" panose="020B0503020204020204" charset="-122"/>
                <a:cs typeface="Verdana" panose="020B0604030504040204" pitchFamily="34" charset="0"/>
              </a:rPr>
              <a:t>Maybe use weaker isolation level?</a:t>
            </a:r>
            <a:r>
              <a:rPr lang="en-US" altLang="zh-CN" sz="2000" dirty="0">
                <a:solidFill>
                  <a:prstClr val="black"/>
                </a:solidFill>
                <a:latin typeface="Eras Medium ITC" pitchFamily="34" charset="0"/>
                <a:ea typeface="Verdana" panose="020B0604030504040204" pitchFamily="34" charset="0"/>
                <a:cs typeface="Verdana" panose="020B0604030504040204" pitchFamily="34" charset="0"/>
              </a:rPr>
              <a:t> </a:t>
            </a:r>
            <a:endParaRPr lang="en-US" altLang="zh-CN" sz="2000" dirty="0">
              <a:solidFill>
                <a:prstClr val="black"/>
              </a:solidFill>
              <a:latin typeface="Eras Medium ITC" pitchFamily="34" charset="0"/>
              <a:ea typeface="Verdana" panose="020B0604030504040204" pitchFamily="34" charset="0"/>
              <a:cs typeface="Verdana" panose="020B0604030504040204" pitchFamily="34"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latin typeface="微软雅黑" panose="020B0503020204020204" charset="-122"/>
                <a:ea typeface="微软雅黑" panose="020B0503020204020204" charset="-122"/>
              </a:rPr>
              <a:t>Maybe</a:t>
            </a:r>
            <a:r>
              <a:rPr kumimoji="1" lang="zh-CN" altLang="en-US" dirty="0">
                <a:latin typeface="微软雅黑" panose="020B0503020204020204" charset="-122"/>
                <a:ea typeface="微软雅黑" panose="020B0503020204020204" charset="-122"/>
              </a:rPr>
              <a:t> </a:t>
            </a:r>
            <a:r>
              <a:rPr kumimoji="1" lang="en-US" altLang="zh-CN" b="1" dirty="0">
                <a:solidFill>
                  <a:srgbClr val="C00000"/>
                </a:solidFill>
                <a:latin typeface="微软雅黑" panose="020B0503020204020204" charset="-122"/>
                <a:ea typeface="微软雅黑" panose="020B0503020204020204" charset="-122"/>
              </a:rPr>
              <a:t>less</a:t>
            </a:r>
            <a:r>
              <a:rPr kumimoji="1" lang="en-US" altLang="zh-CN" dirty="0">
                <a:latin typeface="微软雅黑" panose="020B0503020204020204" charset="-122"/>
                <a:ea typeface="微软雅黑" panose="020B0503020204020204" charset="-122"/>
              </a:rPr>
              <a:t> than Serializability</a:t>
            </a:r>
            <a:r>
              <a:rPr kumimoji="1" lang="zh-CN" altLang="en-US" dirty="0">
                <a:latin typeface="微软雅黑" panose="020B0503020204020204" charset="-122"/>
                <a:ea typeface="微软雅黑" panose="020B0503020204020204" charset="-122"/>
              </a:rPr>
              <a:t> </a:t>
            </a:r>
            <a:r>
              <a:rPr kumimoji="1" lang="en-US" altLang="zh-CN" dirty="0">
                <a:latin typeface="微软雅黑" panose="020B0503020204020204" charset="-122"/>
                <a:ea typeface="微软雅黑" panose="020B0503020204020204" charset="-122"/>
              </a:rPr>
              <a:t>(for</a:t>
            </a:r>
            <a:r>
              <a:rPr kumimoji="1" lang="zh-CN" altLang="en-US" dirty="0">
                <a:latin typeface="微软雅黑" panose="020B0503020204020204" charset="-122"/>
                <a:ea typeface="微软雅黑" panose="020B0503020204020204" charset="-122"/>
              </a:rPr>
              <a:t> </a:t>
            </a:r>
            <a:r>
              <a:rPr kumimoji="1" lang="en-US" altLang="zh-CN" dirty="0">
                <a:latin typeface="微软雅黑" panose="020B0503020204020204" charset="-122"/>
                <a:ea typeface="微软雅黑" panose="020B0503020204020204" charset="-122"/>
              </a:rPr>
              <a:t>better</a:t>
            </a:r>
            <a:r>
              <a:rPr kumimoji="1" lang="zh-CN" altLang="en-US" dirty="0">
                <a:latin typeface="微软雅黑" panose="020B0503020204020204" charset="-122"/>
                <a:ea typeface="微软雅黑" panose="020B0503020204020204" charset="-122"/>
              </a:rPr>
              <a:t> </a:t>
            </a:r>
            <a:r>
              <a:rPr kumimoji="1" lang="en-US" altLang="zh-CN" dirty="0">
                <a:latin typeface="微软雅黑" panose="020B0503020204020204" charset="-122"/>
                <a:ea typeface="微软雅黑" panose="020B0503020204020204" charset="-122"/>
              </a:rPr>
              <a:t>concurrency)?</a:t>
            </a:r>
            <a:endParaRPr kumimoji="1" lang="zh-CN" altLang="en-US" dirty="0">
              <a:latin typeface="微软雅黑" panose="020B0503020204020204" charset="-122"/>
              <a:ea typeface="微软雅黑" panose="020B0503020204020204" charset="-122"/>
            </a:endParaRPr>
          </a:p>
        </p:txBody>
      </p:sp>
      <p:sp>
        <p:nvSpPr>
          <p:cNvPr id="3" name="内容占位符 2"/>
          <p:cNvSpPr>
            <a:spLocks noGrp="1"/>
          </p:cNvSpPr>
          <p:nvPr>
            <p:ph idx="1"/>
          </p:nvPr>
        </p:nvSpPr>
        <p:spPr>
          <a:xfrm>
            <a:off x="457200" y="1129308"/>
            <a:ext cx="8229600" cy="2016224"/>
          </a:xfrm>
        </p:spPr>
        <p:txBody>
          <a:bodyPr/>
          <a:lstStyle/>
          <a:p>
            <a:r>
              <a:rPr kumimoji="1" lang="en-US" altLang="zh-CN" dirty="0">
                <a:latin typeface="微软雅黑" panose="020B0503020204020204" charset="-122"/>
                <a:ea typeface="微软雅黑" panose="020B0503020204020204" charset="-122"/>
              </a:rPr>
              <a:t>Performance</a:t>
            </a:r>
            <a:endParaRPr kumimoji="1" lang="en-US" altLang="zh-CN" dirty="0">
              <a:latin typeface="微软雅黑" panose="020B0503020204020204" charset="-122"/>
              <a:ea typeface="微软雅黑" panose="020B0503020204020204" charset="-122"/>
            </a:endParaRPr>
          </a:p>
          <a:p>
            <a:pPr lvl="1"/>
            <a:r>
              <a:rPr kumimoji="1" lang="en-US" altLang="zh-CN" dirty="0">
                <a:latin typeface="微软雅黑" panose="020B0503020204020204" charset="-122"/>
                <a:ea typeface="微软雅黑" panose="020B0503020204020204" charset="-122"/>
              </a:rPr>
              <a:t>Long-duration locks on all READ/WRITE </a:t>
            </a:r>
            <a:endParaRPr kumimoji="1" lang="en-US" altLang="zh-CN" dirty="0">
              <a:latin typeface="微软雅黑" panose="020B0503020204020204" charset="-122"/>
              <a:ea typeface="微软雅黑" panose="020B0503020204020204" charset="-122"/>
            </a:endParaRPr>
          </a:p>
          <a:p>
            <a:pPr lvl="1"/>
            <a:r>
              <a:rPr kumimoji="1" lang="en-US" altLang="zh-CN" dirty="0">
                <a:latin typeface="微软雅黑" panose="020B0503020204020204" charset="-122"/>
                <a:ea typeface="微软雅黑" panose="020B0503020204020204" charset="-122"/>
              </a:rPr>
              <a:t>Scenarios: </a:t>
            </a:r>
            <a:endParaRPr kumimoji="1" lang="en-US" altLang="zh-CN" dirty="0">
              <a:latin typeface="微软雅黑" panose="020B0503020204020204" charset="-122"/>
              <a:ea typeface="微软雅黑" panose="020B0503020204020204" charset="-122"/>
            </a:endParaRPr>
          </a:p>
          <a:p>
            <a:endParaRPr kumimoji="1" lang="zh-CN" altLang="en-US" dirty="0">
              <a:latin typeface="微软雅黑" panose="020B0503020204020204" charset="-122"/>
              <a:ea typeface="微软雅黑" panose="020B0503020204020204" charset="-122"/>
            </a:endParaRPr>
          </a:p>
        </p:txBody>
      </p:sp>
      <p:sp>
        <p:nvSpPr>
          <p:cNvPr id="4" name="灯片编号占位符 3"/>
          <p:cNvSpPr>
            <a:spLocks noGrp="1"/>
          </p:cNvSpPr>
          <p:nvPr>
            <p:ph type="sldNum" sz="quarter" idx="12"/>
          </p:nvPr>
        </p:nvSpPr>
        <p:spPr/>
        <p:txBody>
          <a:bodyPr/>
          <a:lstStyle/>
          <a:p>
            <a:fld id="{ADE361C3-C043-4A6E-BDCE-8DA1E7D90A3B}"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8" name="Rectangle 6"/>
          <p:cNvSpPr/>
          <p:nvPr/>
        </p:nvSpPr>
        <p:spPr>
          <a:xfrm>
            <a:off x="2195736" y="1921396"/>
            <a:ext cx="4290000" cy="614584"/>
          </a:xfrm>
          <a:prstGeom prst="rect">
            <a:avLst/>
          </a:prstGeom>
          <a:solidFill>
            <a:srgbClr val="FFE7FF"/>
          </a:solidFill>
          <a:ln>
            <a:solidFill>
              <a:srgbClr val="7030A0"/>
            </a:solidFill>
          </a:ln>
          <a:effectLst>
            <a:outerShdw blurRad="63500" sx="102000" sy="102000" algn="ctr" rotWithShape="0">
              <a:prstClr val="black">
                <a:alpha val="40000"/>
              </a:prstClr>
            </a:outerShdw>
          </a:effectLst>
        </p:spPr>
        <p:txBody>
          <a:bodyPr wrap="square" lIns="90000" tIns="30000" rIns="90000" bIns="30000">
            <a:spAutoFit/>
          </a:bodyPr>
          <a:lstStyle/>
          <a:p>
            <a:r>
              <a:rPr lang="en-US" altLang="zh-CN" dirty="0">
                <a:latin typeface="微软雅黑" panose="020B0503020204020204" charset="-122"/>
                <a:ea typeface="微软雅黑" panose="020B0503020204020204" charset="-122"/>
              </a:rPr>
              <a:t>run </a:t>
            </a:r>
            <a:r>
              <a:rPr lang="en-US" altLang="zh-CN" dirty="0">
                <a:effectLst>
                  <a:outerShdw blurRad="38100" dist="38100" dir="2700000" algn="tl">
                    <a:srgbClr val="000000">
                      <a:alpha val="43137"/>
                    </a:srgbClr>
                  </a:outerShdw>
                </a:effectLst>
                <a:latin typeface="微软雅黑" panose="020B0503020204020204" charset="-122"/>
                <a:ea typeface="微软雅黑" panose="020B0503020204020204" charset="-122"/>
              </a:rPr>
              <a:t>analytics</a:t>
            </a:r>
            <a:r>
              <a:rPr lang="en-US" altLang="zh-CN" dirty="0">
                <a:latin typeface="微软雅黑" panose="020B0503020204020204" charset="-122"/>
                <a:ea typeface="微软雅黑" panose="020B0503020204020204" charset="-122"/>
              </a:rPr>
              <a:t> on a companion data, while </a:t>
            </a:r>
            <a:r>
              <a:rPr lang="en-US" altLang="zh-CN" dirty="0">
                <a:effectLst>
                  <a:outerShdw blurRad="38100" dist="38100" dir="2700000" algn="tl">
                    <a:srgbClr val="000000">
                      <a:alpha val="43137"/>
                    </a:srgbClr>
                  </a:outerShdw>
                </a:effectLst>
                <a:latin typeface="微软雅黑" panose="020B0503020204020204" charset="-122"/>
                <a:ea typeface="微软雅黑" panose="020B0503020204020204" charset="-122"/>
              </a:rPr>
              <a:t>update</a:t>
            </a:r>
            <a:r>
              <a:rPr lang="en-US" altLang="zh-CN" dirty="0">
                <a:latin typeface="微软雅黑" panose="020B0503020204020204" charset="-122"/>
                <a:ea typeface="微软雅黑" panose="020B0503020204020204" charset="-122"/>
              </a:rPr>
              <a:t> a piece of data</a:t>
            </a:r>
            <a:endParaRPr lang="en-US" altLang="zh-CN" dirty="0">
              <a:latin typeface="微软雅黑" panose="020B0503020204020204" charset="-122"/>
              <a:ea typeface="微软雅黑" panose="020B0503020204020204" charset="-122"/>
            </a:endParaRPr>
          </a:p>
        </p:txBody>
      </p:sp>
      <p:sp>
        <p:nvSpPr>
          <p:cNvPr id="9" name="Rectangle 9"/>
          <p:cNvSpPr/>
          <p:nvPr/>
        </p:nvSpPr>
        <p:spPr>
          <a:xfrm>
            <a:off x="1907704" y="2691956"/>
            <a:ext cx="3672800" cy="369332"/>
          </a:xfrm>
          <a:prstGeom prst="rect">
            <a:avLst/>
          </a:prstGeom>
        </p:spPr>
        <p:txBody>
          <a:bodyPr wrap="none">
            <a:spAutoFit/>
          </a:bodyPr>
          <a:lstStyle/>
          <a:p>
            <a:r>
              <a:rPr lang="en-US" altLang="zh-CN" dirty="0">
                <a:solidFill>
                  <a:srgbClr val="FF0066"/>
                </a:solidFill>
                <a:latin typeface="微软雅黑" panose="020B0503020204020204" charset="-122"/>
                <a:ea typeface="微软雅黑" panose="020B0503020204020204" charset="-122"/>
              </a:rPr>
              <a:t>long running </a:t>
            </a:r>
            <a:r>
              <a:rPr lang="en-US" altLang="zh-CN" dirty="0">
                <a:latin typeface="微软雅黑" panose="020B0503020204020204" charset="-122"/>
                <a:ea typeface="微软雅黑" panose="020B0503020204020204" charset="-122"/>
              </a:rPr>
              <a:t>read-only transaction</a:t>
            </a:r>
            <a:endParaRPr lang="zh-CN" altLang="en-US" dirty="0">
              <a:latin typeface="微软雅黑" panose="020B0503020204020204" charset="-122"/>
              <a:ea typeface="微软雅黑" panose="020B0503020204020204" charset="-122"/>
            </a:endParaRPr>
          </a:p>
        </p:txBody>
      </p:sp>
      <p:sp>
        <p:nvSpPr>
          <p:cNvPr id="10" name="Freeform 5"/>
          <p:cNvSpPr/>
          <p:nvPr/>
        </p:nvSpPr>
        <p:spPr>
          <a:xfrm>
            <a:off x="1471753" y="2229682"/>
            <a:ext cx="1673597" cy="716184"/>
          </a:xfrm>
          <a:custGeom>
            <a:avLst/>
            <a:gdLst>
              <a:gd name="connsiteX0" fmla="*/ 2124395 w 2245757"/>
              <a:gd name="connsiteY0" fmla="*/ 0 h 756745"/>
              <a:gd name="connsiteX1" fmla="*/ 2124395 w 2245757"/>
              <a:gd name="connsiteY1" fmla="*/ 94593 h 756745"/>
              <a:gd name="connsiteX2" fmla="*/ 863154 w 2245757"/>
              <a:gd name="connsiteY2" fmla="*/ 78828 h 756745"/>
              <a:gd name="connsiteX3" fmla="*/ 27582 w 2245757"/>
              <a:gd name="connsiteY3" fmla="*/ 378373 h 756745"/>
              <a:gd name="connsiteX4" fmla="*/ 185237 w 2245757"/>
              <a:gd name="connsiteY4" fmla="*/ 756745 h 756745"/>
              <a:gd name="connsiteX0-1" fmla="*/ 2105074 w 2226436"/>
              <a:gd name="connsiteY0-2" fmla="*/ 0 h 881846"/>
              <a:gd name="connsiteX1-3" fmla="*/ 2105074 w 2226436"/>
              <a:gd name="connsiteY1-4" fmla="*/ 94593 h 881846"/>
              <a:gd name="connsiteX2-5" fmla="*/ 843833 w 2226436"/>
              <a:gd name="connsiteY2-6" fmla="*/ 78828 h 881846"/>
              <a:gd name="connsiteX3-7" fmla="*/ 8261 w 2226436"/>
              <a:gd name="connsiteY3-8" fmla="*/ 378373 h 881846"/>
              <a:gd name="connsiteX4-9" fmla="*/ 978716 w 2226436"/>
              <a:gd name="connsiteY4-10" fmla="*/ 881846 h 881846"/>
              <a:gd name="connsiteX0-11" fmla="*/ 1553955 w 1675317"/>
              <a:gd name="connsiteY0-12" fmla="*/ 0 h 881846"/>
              <a:gd name="connsiteX1-13" fmla="*/ 1553955 w 1675317"/>
              <a:gd name="connsiteY1-14" fmla="*/ 94593 h 881846"/>
              <a:gd name="connsiteX2-15" fmla="*/ 292714 w 1675317"/>
              <a:gd name="connsiteY2-16" fmla="*/ 78828 h 881846"/>
              <a:gd name="connsiteX3-17" fmla="*/ 15942 w 1675317"/>
              <a:gd name="connsiteY3-18" fmla="*/ 451350 h 881846"/>
              <a:gd name="connsiteX4-19" fmla="*/ 427597 w 1675317"/>
              <a:gd name="connsiteY4-20" fmla="*/ 881846 h 881846"/>
              <a:gd name="connsiteX0-21" fmla="*/ 1538013 w 1659375"/>
              <a:gd name="connsiteY0-22" fmla="*/ 0 h 881846"/>
              <a:gd name="connsiteX1-23" fmla="*/ 1538013 w 1659375"/>
              <a:gd name="connsiteY1-24" fmla="*/ 94593 h 881846"/>
              <a:gd name="connsiteX2-25" fmla="*/ 276772 w 1659375"/>
              <a:gd name="connsiteY2-26" fmla="*/ 78828 h 881846"/>
              <a:gd name="connsiteX3-27" fmla="*/ 0 w 1659375"/>
              <a:gd name="connsiteY3-28" fmla="*/ 451350 h 881846"/>
              <a:gd name="connsiteX4-29" fmla="*/ 411655 w 1659375"/>
              <a:gd name="connsiteY4-30" fmla="*/ 881846 h 881846"/>
              <a:gd name="connsiteX0-31" fmla="*/ 1552235 w 1673597"/>
              <a:gd name="connsiteY0-32" fmla="*/ 0 h 881846"/>
              <a:gd name="connsiteX1-33" fmla="*/ 1552235 w 1673597"/>
              <a:gd name="connsiteY1-34" fmla="*/ 94593 h 881846"/>
              <a:gd name="connsiteX2-35" fmla="*/ 290994 w 1673597"/>
              <a:gd name="connsiteY2-36" fmla="*/ 78828 h 881846"/>
              <a:gd name="connsiteX3-37" fmla="*/ 14222 w 1673597"/>
              <a:gd name="connsiteY3-38" fmla="*/ 451350 h 881846"/>
              <a:gd name="connsiteX4-39" fmla="*/ 425877 w 1673597"/>
              <a:gd name="connsiteY4-40" fmla="*/ 881846 h 88184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73597" h="881846">
                <a:moveTo>
                  <a:pt x="1552235" y="0"/>
                </a:moveTo>
                <a:cubicBezTo>
                  <a:pt x="1657338" y="40727"/>
                  <a:pt x="1762442" y="81455"/>
                  <a:pt x="1552235" y="94593"/>
                </a:cubicBezTo>
                <a:cubicBezTo>
                  <a:pt x="1342028" y="107731"/>
                  <a:pt x="547330" y="19369"/>
                  <a:pt x="290994" y="78828"/>
                </a:cubicBezTo>
                <a:cubicBezTo>
                  <a:pt x="34659" y="138288"/>
                  <a:pt x="-33659" y="244539"/>
                  <a:pt x="14222" y="451350"/>
                </a:cubicBezTo>
                <a:cubicBezTo>
                  <a:pt x="95969" y="772839"/>
                  <a:pt x="425877" y="881846"/>
                  <a:pt x="425877" y="881846"/>
                </a:cubicBezTo>
              </a:path>
            </a:pathLst>
          </a:custGeom>
          <a:ln>
            <a:solidFill>
              <a:schemeClr val="tx1"/>
            </a:solidFill>
            <a:prstDash val="sysDot"/>
            <a:headEnd type="none" w="med" len="med"/>
            <a:tailEnd type="arrow"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latin typeface="微软雅黑" panose="020B0503020204020204" charset="-122"/>
              <a:ea typeface="微软雅黑" panose="020B0503020204020204" charset="-122"/>
            </a:endParaRPr>
          </a:p>
        </p:txBody>
      </p:sp>
      <p:sp>
        <p:nvSpPr>
          <p:cNvPr id="11" name="内容占位符 2"/>
          <p:cNvSpPr txBox="1"/>
          <p:nvPr/>
        </p:nvSpPr>
        <p:spPr>
          <a:xfrm>
            <a:off x="457200" y="3254152"/>
            <a:ext cx="8229600" cy="1878136"/>
          </a:xfrm>
          <a:prstGeom prst="rect">
            <a:avLst/>
          </a:prstGeom>
        </p:spPr>
        <p:txBody>
          <a:bodyPr vert="horz" lIns="91440" tIns="45720" rIns="91440" bIns="45720" rtlCol="0">
            <a:normAutofit lnSpcReduction="10000"/>
          </a:bodyPr>
          <a:lstStyle>
            <a:lvl1pPr marL="0" indent="0" algn="l" defTabSz="914400" rtl="0" eaLnBrk="1" latinLnBrk="0" hangingPunct="1">
              <a:lnSpc>
                <a:spcPct val="120000"/>
              </a:lnSpc>
              <a:spcBef>
                <a:spcPts val="1200"/>
              </a:spcBef>
              <a:buFontTx/>
              <a:buNone/>
              <a:defRPr sz="1800" b="1" i="0" kern="1200">
                <a:solidFill>
                  <a:schemeClr val="tx1">
                    <a:lumMod val="75000"/>
                    <a:lumOff val="25000"/>
                  </a:schemeClr>
                </a:solidFill>
                <a:latin typeface="+mn-lt"/>
                <a:ea typeface="+mn-ea"/>
                <a:cs typeface="PingFang SC Bold" panose="020B0400000000000000" pitchFamily="34" charset="-122"/>
              </a:defRPr>
            </a:lvl1pPr>
            <a:lvl2pPr marL="360045" indent="-28575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2pPr>
            <a:lvl3pPr marL="1143000" indent="-22860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3pPr>
            <a:lvl4pPr marL="1600200" indent="-22860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4pPr>
            <a:lvl5pPr marL="2057400" indent="-22860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kumimoji="1" lang="en-US" altLang="zh-CN" dirty="0">
                <a:latin typeface="微软雅黑" panose="020B0503020204020204" charset="-122"/>
                <a:ea typeface="微软雅黑" panose="020B0503020204020204" charset="-122"/>
              </a:rPr>
              <a:t>Disadvantages of locking-based approach (2PL) </a:t>
            </a:r>
            <a:endParaRPr kumimoji="1" lang="en-US" altLang="zh-CN" dirty="0">
              <a:latin typeface="微软雅黑" panose="020B0503020204020204" charset="-122"/>
              <a:ea typeface="微软雅黑" panose="020B0503020204020204" charset="-122"/>
            </a:endParaRPr>
          </a:p>
          <a:p>
            <a:pPr lvl="1"/>
            <a:r>
              <a:rPr kumimoji="1" lang="en-US" altLang="zh-CN" dirty="0">
                <a:latin typeface="微软雅黑" panose="020B0503020204020204" charset="-122"/>
                <a:ea typeface="微软雅黑" panose="020B0503020204020204" charset="-122"/>
              </a:rPr>
              <a:t>May involve in deadlocks</a:t>
            </a:r>
            <a:endParaRPr kumimoji="1" lang="en-US" altLang="zh-CN" dirty="0">
              <a:latin typeface="微软雅黑" panose="020B0503020204020204" charset="-122"/>
              <a:ea typeface="微软雅黑" panose="020B0503020204020204" charset="-122"/>
            </a:endParaRPr>
          </a:p>
          <a:p>
            <a:pPr lvl="1"/>
            <a:r>
              <a:rPr kumimoji="1" lang="en-US" altLang="zh-CN" dirty="0">
                <a:latin typeface="微软雅黑" panose="020B0503020204020204" charset="-122"/>
                <a:ea typeface="微软雅黑" panose="020B0503020204020204" charset="-122"/>
              </a:rPr>
              <a:t>Transactions may hold a lock for a long time(long-lived transaction)</a:t>
            </a:r>
            <a:endParaRPr kumimoji="1" lang="en-US" altLang="zh-CN" dirty="0">
              <a:latin typeface="微软雅黑" panose="020B0503020204020204" charset="-122"/>
              <a:ea typeface="微软雅黑" panose="020B0503020204020204" charset="-122"/>
            </a:endParaRPr>
          </a:p>
          <a:p>
            <a:pPr lvl="2"/>
            <a:r>
              <a:rPr lang="en-US" altLang="zh-CN" dirty="0">
                <a:solidFill>
                  <a:prstClr val="black"/>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Read-only</a:t>
            </a:r>
            <a:r>
              <a:rPr lang="en-US" altLang="zh-CN" dirty="0">
                <a:solidFill>
                  <a:prstClr val="black"/>
                </a:solidFill>
                <a:latin typeface="微软雅黑" panose="020B0503020204020204" charset="-122"/>
                <a:ea typeface="微软雅黑" panose="020B0503020204020204" charset="-122"/>
                <a:cs typeface="Verdana" panose="020B0604030504040204" pitchFamily="34" charset="0"/>
              </a:rPr>
              <a:t> transactions (e.g., </a:t>
            </a:r>
            <a:r>
              <a:rPr lang="en-US" altLang="zh-CN" i="1" dirty="0">
                <a:solidFill>
                  <a:prstClr val="black"/>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data mining</a:t>
            </a:r>
            <a:r>
              <a:rPr lang="en-US" altLang="zh-CN" dirty="0">
                <a:solidFill>
                  <a:prstClr val="black"/>
                </a:solidFill>
                <a:latin typeface="微软雅黑" panose="020B0503020204020204" charset="-122"/>
                <a:ea typeface="微软雅黑" panose="020B0503020204020204" charset="-122"/>
                <a:cs typeface="Verdana" panose="020B0604030504040204" pitchFamily="34" charset="0"/>
              </a:rPr>
              <a:t>) </a:t>
            </a:r>
            <a:br>
              <a:rPr lang="en-US" altLang="zh-CN" dirty="0">
                <a:solidFill>
                  <a:prstClr val="black"/>
                </a:solidFill>
                <a:latin typeface="微软雅黑" panose="020B0503020204020204" charset="-122"/>
                <a:ea typeface="微软雅黑" panose="020B0503020204020204" charset="-122"/>
                <a:cs typeface="Verdana" panose="020B0604030504040204" pitchFamily="34" charset="0"/>
              </a:rPr>
            </a:br>
            <a:r>
              <a:rPr lang="en-US" altLang="zh-CN" dirty="0">
                <a:solidFill>
                  <a:prstClr val="black"/>
                </a:solidFill>
                <a:latin typeface="微软雅黑" panose="020B0503020204020204" charset="-122"/>
                <a:ea typeface="微软雅黑" panose="020B0503020204020204" charset="-122"/>
                <a:cs typeface="Verdana" panose="020B0604030504040204" pitchFamily="34" charset="0"/>
              </a:rPr>
              <a:t>can block </a:t>
            </a:r>
            <a:r>
              <a:rPr lang="en-US" altLang="zh-CN" dirty="0">
                <a:solidFill>
                  <a:prstClr val="black"/>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update</a:t>
            </a:r>
            <a:r>
              <a:rPr lang="en-US" altLang="zh-CN" dirty="0">
                <a:solidFill>
                  <a:prstClr val="black"/>
                </a:solidFill>
                <a:latin typeface="微软雅黑" panose="020B0503020204020204" charset="-122"/>
                <a:ea typeface="微软雅黑" panose="020B0503020204020204" charset="-122"/>
                <a:cs typeface="Verdana" panose="020B0604030504040204" pitchFamily="34" charset="0"/>
              </a:rPr>
              <a:t> transactions</a:t>
            </a:r>
            <a:endParaRPr lang="en-US" altLang="zh-CN" sz="2000" dirty="0">
              <a:solidFill>
                <a:prstClr val="black"/>
              </a:solidFill>
              <a:latin typeface="微软雅黑" panose="020B0503020204020204" charset="-122"/>
              <a:ea typeface="微软雅黑" panose="020B0503020204020204" charset="-122"/>
              <a:cs typeface="Verdana" panose="020B0604030504040204" pitchFamily="34" charset="0"/>
            </a:endParaRPr>
          </a:p>
          <a:p>
            <a:pPr lvl="1"/>
            <a:endParaRPr kumimoji="1" lang="en-US" altLang="zh-CN" dirty="0">
              <a:latin typeface="微软雅黑" panose="020B0503020204020204" charset="-122"/>
              <a:ea typeface="微软雅黑" panose="020B0503020204020204" charset="-122"/>
            </a:endParaRPr>
          </a:p>
          <a:p>
            <a:endParaRPr kumimoji="1" lang="zh-CN" altLang="en-US" dirty="0">
              <a:latin typeface="微软雅黑" panose="020B0503020204020204" charset="-122"/>
              <a:ea typeface="微软雅黑" panose="020B0503020204020204" charset="-122"/>
            </a:endParaRPr>
          </a:p>
        </p:txBody>
      </p:sp>
      <p:pic>
        <p:nvPicPr>
          <p:cNvPr id="12" name="图片 11"/>
          <p:cNvPicPr>
            <a:picLocks noChangeAspect="1"/>
          </p:cNvPicPr>
          <p:nvPr/>
        </p:nvPicPr>
        <p:blipFill>
          <a:blip r:embed="rId1"/>
          <a:stretch>
            <a:fillRect/>
          </a:stretch>
        </p:blipFill>
        <p:spPr>
          <a:xfrm>
            <a:off x="5644321" y="1141377"/>
            <a:ext cx="3076114" cy="21127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2"/>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Review: Consistency</a:t>
            </a:r>
            <a:endParaRPr kumimoji="1" lang="zh-CN" altLang="en-US" dirty="0"/>
          </a:p>
        </p:txBody>
      </p:sp>
      <p:sp>
        <p:nvSpPr>
          <p:cNvPr id="3" name="内容占位符 2"/>
          <p:cNvSpPr>
            <a:spLocks noGrp="1"/>
          </p:cNvSpPr>
          <p:nvPr>
            <p:ph idx="1"/>
          </p:nvPr>
        </p:nvSpPr>
        <p:spPr/>
        <p:txBody>
          <a:bodyPr/>
          <a:lstStyle/>
          <a:p>
            <a:r>
              <a:rPr lang="en-US" altLang="zh-CN" dirty="0"/>
              <a:t>Transaction must change the data from a consistent state to another</a:t>
            </a:r>
            <a:endParaRPr lang="en-US" altLang="zh-CN" dirty="0"/>
          </a:p>
          <a:p>
            <a:pPr lvl="1"/>
            <a:r>
              <a:rPr kumimoji="1" lang="en-US" altLang="zh-CN" dirty="0"/>
              <a:t>What is consistent is </a:t>
            </a:r>
            <a:r>
              <a:rPr kumimoji="1" lang="en-US" altLang="zh-CN" b="1" dirty="0">
                <a:solidFill>
                  <a:srgbClr val="BE384B"/>
                </a:solidFill>
              </a:rPr>
              <a:t>defined by the applications</a:t>
            </a:r>
            <a:endParaRPr kumimoji="1" lang="en-US" altLang="zh-CN" b="1" dirty="0">
              <a:solidFill>
                <a:srgbClr val="BE384B"/>
              </a:solidFill>
            </a:endParaRPr>
          </a:p>
          <a:p>
            <a:pPr lvl="1">
              <a:spcAft>
                <a:spcPts val="600"/>
              </a:spcAft>
            </a:pPr>
            <a:r>
              <a:rPr kumimoji="1" lang="en-US" altLang="zh-CN" dirty="0"/>
              <a:t>E.g., transfer should leave the </a:t>
            </a:r>
            <a:r>
              <a:rPr kumimoji="1" lang="en-US" altLang="zh-CN" dirty="0">
                <a:latin typeface="Consolas" panose="020B0609020204030204" pitchFamily="49" charset="0"/>
                <a:cs typeface="Consolas" panose="020B0609020204030204" pitchFamily="49" charset="0"/>
              </a:rPr>
              <a:t>sum(bank[a] + bank[b]) </a:t>
            </a:r>
            <a:r>
              <a:rPr kumimoji="1" lang="en-US" altLang="zh-CN" b="1" dirty="0">
                <a:solidFill>
                  <a:srgbClr val="BE384B"/>
                </a:solidFill>
              </a:rPr>
              <a:t>unchanged</a:t>
            </a:r>
            <a:r>
              <a:rPr kumimoji="1" lang="en-US" altLang="zh-CN" dirty="0"/>
              <a:t> </a:t>
            </a:r>
            <a:endParaRPr kumimoji="1" lang="en-US" altLang="zh-CN" dirty="0"/>
          </a:p>
          <a:p>
            <a:r>
              <a:rPr kumimoji="1" lang="en-US" altLang="zh-CN" dirty="0"/>
              <a:t>Transaction alone is not sufficient for application consistency </a:t>
            </a:r>
            <a:endParaRPr kumimoji="1" lang="en-US" altLang="zh-CN" dirty="0"/>
          </a:p>
          <a:p>
            <a:pPr lvl="1"/>
            <a:r>
              <a:rPr kumimoji="1" lang="en-US" altLang="zh-CN" dirty="0"/>
              <a:t>E.g., If the programmer writes the incorrect program. </a:t>
            </a:r>
            <a:endParaRPr kumimoji="1" lang="en-US" altLang="zh-CN" dirty="0"/>
          </a:p>
          <a:p>
            <a:pPr lvl="2"/>
            <a:r>
              <a:rPr kumimoji="1" lang="en-US" altLang="zh-CN" dirty="0">
                <a:latin typeface="Consolas" panose="020B0609020204030204" pitchFamily="49" charset="0"/>
                <a:cs typeface="Consolas" panose="020B0609020204030204" pitchFamily="49" charset="0"/>
              </a:rPr>
              <a:t>bank[a] = bank[a] - amt * 2</a:t>
            </a:r>
            <a:endParaRPr kumimoji="1" lang="zh-CN" altLang="en-US" dirty="0">
              <a:latin typeface="Consolas" panose="020B0609020204030204" pitchFamily="49" charset="0"/>
              <a:cs typeface="Consolas" panose="020B0609020204030204" pitchFamily="49" charset="0"/>
            </a:endParaRPr>
          </a:p>
          <a:p>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12640" y="3749106"/>
            <a:ext cx="5040560" cy="1673171"/>
          </a:xfrm>
          <a:prstGeom prst="rect">
            <a:avLst/>
          </a:prstGeom>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Maybe</a:t>
            </a:r>
            <a:r>
              <a:rPr kumimoji="1" lang="zh-CN" altLang="en-US" dirty="0"/>
              <a:t> </a:t>
            </a:r>
            <a:r>
              <a:rPr kumimoji="1" lang="en-US" altLang="zh-CN" dirty="0">
                <a:solidFill>
                  <a:srgbClr val="C00000"/>
                </a:solidFill>
              </a:rPr>
              <a:t>less</a:t>
            </a:r>
            <a:r>
              <a:rPr kumimoji="1" lang="en-US" altLang="zh-CN" dirty="0"/>
              <a:t> than Serializability</a:t>
            </a:r>
            <a:r>
              <a:rPr kumimoji="1" lang="zh-CN" altLang="en-US" dirty="0"/>
              <a:t> </a:t>
            </a:r>
            <a:r>
              <a:rPr kumimoji="1" lang="en-US" altLang="zh-CN" dirty="0"/>
              <a:t>(for</a:t>
            </a:r>
            <a:r>
              <a:rPr kumimoji="1" lang="zh-CN" altLang="en-US" dirty="0"/>
              <a:t> </a:t>
            </a:r>
            <a:r>
              <a:rPr kumimoji="1" lang="en-US" altLang="zh-CN" dirty="0"/>
              <a:t>better</a:t>
            </a:r>
            <a:r>
              <a:rPr kumimoji="1" lang="zh-CN" altLang="en-US" dirty="0"/>
              <a:t> </a:t>
            </a:r>
            <a:r>
              <a:rPr kumimoji="1" lang="en-US" altLang="zh-CN" dirty="0"/>
              <a:t>concurrency)?</a:t>
            </a:r>
            <a:endParaRPr kumimoji="1" lang="zh-CN" altLang="en-US" dirty="0"/>
          </a:p>
        </p:txBody>
      </p:sp>
      <p:sp>
        <p:nvSpPr>
          <p:cNvPr id="3" name="内容占位符 2"/>
          <p:cNvSpPr>
            <a:spLocks noGrp="1"/>
          </p:cNvSpPr>
          <p:nvPr>
            <p:ph idx="1"/>
          </p:nvPr>
        </p:nvSpPr>
        <p:spPr>
          <a:xfrm>
            <a:off x="457200" y="1129308"/>
            <a:ext cx="8229600" cy="2016224"/>
          </a:xfrm>
        </p:spPr>
        <p:txBody>
          <a:bodyPr/>
          <a:lstStyle/>
          <a:p>
            <a:r>
              <a:rPr kumimoji="1" lang="en-US" altLang="zh-CN" dirty="0">
                <a:latin typeface="微软雅黑" panose="020B0503020204020204" charset="-122"/>
                <a:ea typeface="微软雅黑" panose="020B0503020204020204" charset="-122"/>
              </a:rPr>
              <a:t>Performance</a:t>
            </a:r>
            <a:endParaRPr kumimoji="1" lang="en-US" altLang="zh-CN" dirty="0">
              <a:latin typeface="微软雅黑" panose="020B0503020204020204" charset="-122"/>
              <a:ea typeface="微软雅黑" panose="020B0503020204020204" charset="-122"/>
            </a:endParaRPr>
          </a:p>
          <a:p>
            <a:pPr lvl="1"/>
            <a:r>
              <a:rPr kumimoji="1" lang="en-US" altLang="zh-CN" dirty="0">
                <a:latin typeface="微软雅黑" panose="020B0503020204020204" charset="-122"/>
                <a:ea typeface="微软雅黑" panose="020B0503020204020204" charset="-122"/>
              </a:rPr>
              <a:t>Long-duration locks on all READ/WRITE </a:t>
            </a:r>
            <a:endParaRPr kumimoji="1" lang="en-US" altLang="zh-CN" dirty="0">
              <a:latin typeface="微软雅黑" panose="020B0503020204020204" charset="-122"/>
              <a:ea typeface="微软雅黑" panose="020B0503020204020204" charset="-122"/>
            </a:endParaRPr>
          </a:p>
          <a:p>
            <a:pPr lvl="1"/>
            <a:r>
              <a:rPr kumimoji="1" lang="en-US" altLang="zh-CN" dirty="0">
                <a:latin typeface="微软雅黑" panose="020B0503020204020204" charset="-122"/>
                <a:ea typeface="微软雅黑" panose="020B0503020204020204" charset="-122"/>
              </a:rPr>
              <a:t>Scenarios: </a:t>
            </a:r>
            <a:endParaRPr kumimoji="1" lang="en-US" altLang="zh-CN" dirty="0">
              <a:latin typeface="微软雅黑" panose="020B0503020204020204" charset="-122"/>
              <a:ea typeface="微软雅黑" panose="020B0503020204020204" charset="-122"/>
            </a:endParaRPr>
          </a:p>
          <a:p>
            <a:endParaRPr kumimoji="1" lang="zh-CN" altLang="en-US" dirty="0">
              <a:latin typeface="微软雅黑" panose="020B0503020204020204" charset="-122"/>
              <a:ea typeface="微软雅黑" panose="020B0503020204020204" charset="-122"/>
            </a:endParaRPr>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
        <p:nvSpPr>
          <p:cNvPr id="8" name="Rectangle 6"/>
          <p:cNvSpPr/>
          <p:nvPr/>
        </p:nvSpPr>
        <p:spPr>
          <a:xfrm>
            <a:off x="2195736" y="1921396"/>
            <a:ext cx="4290000" cy="614584"/>
          </a:xfrm>
          <a:prstGeom prst="rect">
            <a:avLst/>
          </a:prstGeom>
          <a:solidFill>
            <a:srgbClr val="FFE7FF"/>
          </a:solidFill>
          <a:ln>
            <a:solidFill>
              <a:srgbClr val="7030A0"/>
            </a:solidFill>
          </a:ln>
          <a:effectLst>
            <a:outerShdw blurRad="63500" sx="102000" sy="102000" algn="ctr" rotWithShape="0">
              <a:prstClr val="black">
                <a:alpha val="40000"/>
              </a:prstClr>
            </a:outerShdw>
          </a:effectLst>
        </p:spPr>
        <p:txBody>
          <a:bodyPr wrap="square" lIns="90000" tIns="30000" rIns="90000" bIns="30000">
            <a:spAutoFit/>
          </a:bodyPr>
          <a:lstStyle/>
          <a:p>
            <a:r>
              <a:rPr lang="en-US" altLang="zh-CN" dirty="0">
                <a:latin typeface="微软雅黑" panose="020B0503020204020204" charset="-122"/>
                <a:ea typeface="微软雅黑" panose="020B0503020204020204" charset="-122"/>
              </a:rPr>
              <a:t>run </a:t>
            </a:r>
            <a:r>
              <a:rPr lang="en-US" altLang="zh-CN" dirty="0">
                <a:effectLst>
                  <a:outerShdw blurRad="38100" dist="38100" dir="2700000" algn="tl">
                    <a:srgbClr val="000000">
                      <a:alpha val="43137"/>
                    </a:srgbClr>
                  </a:outerShdw>
                </a:effectLst>
                <a:latin typeface="微软雅黑" panose="020B0503020204020204" charset="-122"/>
                <a:ea typeface="微软雅黑" panose="020B0503020204020204" charset="-122"/>
              </a:rPr>
              <a:t>analytics</a:t>
            </a:r>
            <a:r>
              <a:rPr lang="en-US" altLang="zh-CN" dirty="0">
                <a:latin typeface="微软雅黑" panose="020B0503020204020204" charset="-122"/>
                <a:ea typeface="微软雅黑" panose="020B0503020204020204" charset="-122"/>
              </a:rPr>
              <a:t> on a companion data, while </a:t>
            </a:r>
            <a:r>
              <a:rPr lang="en-US" altLang="zh-CN" dirty="0">
                <a:effectLst>
                  <a:outerShdw blurRad="38100" dist="38100" dir="2700000" algn="tl">
                    <a:srgbClr val="000000">
                      <a:alpha val="43137"/>
                    </a:srgbClr>
                  </a:outerShdw>
                </a:effectLst>
                <a:latin typeface="微软雅黑" panose="020B0503020204020204" charset="-122"/>
                <a:ea typeface="微软雅黑" panose="020B0503020204020204" charset="-122"/>
              </a:rPr>
              <a:t>update</a:t>
            </a:r>
            <a:r>
              <a:rPr lang="en-US" altLang="zh-CN" dirty="0">
                <a:latin typeface="微软雅黑" panose="020B0503020204020204" charset="-122"/>
                <a:ea typeface="微软雅黑" panose="020B0503020204020204" charset="-122"/>
              </a:rPr>
              <a:t> a piece of data</a:t>
            </a:r>
            <a:endParaRPr lang="en-US" altLang="zh-CN" dirty="0">
              <a:latin typeface="微软雅黑" panose="020B0503020204020204" charset="-122"/>
              <a:ea typeface="微软雅黑" panose="020B0503020204020204" charset="-122"/>
            </a:endParaRPr>
          </a:p>
        </p:txBody>
      </p:sp>
      <p:sp>
        <p:nvSpPr>
          <p:cNvPr id="9" name="Rectangle 9"/>
          <p:cNvSpPr/>
          <p:nvPr/>
        </p:nvSpPr>
        <p:spPr>
          <a:xfrm>
            <a:off x="1907704" y="2691956"/>
            <a:ext cx="3672800" cy="369332"/>
          </a:xfrm>
          <a:prstGeom prst="rect">
            <a:avLst/>
          </a:prstGeom>
        </p:spPr>
        <p:txBody>
          <a:bodyPr wrap="none">
            <a:spAutoFit/>
          </a:bodyPr>
          <a:lstStyle/>
          <a:p>
            <a:r>
              <a:rPr lang="en-US" altLang="zh-CN" dirty="0">
                <a:solidFill>
                  <a:srgbClr val="FF0066"/>
                </a:solidFill>
                <a:latin typeface="微软雅黑" panose="020B0503020204020204" charset="-122"/>
                <a:ea typeface="微软雅黑" panose="020B0503020204020204" charset="-122"/>
              </a:rPr>
              <a:t>long running </a:t>
            </a:r>
            <a:r>
              <a:rPr lang="en-US" altLang="zh-CN" dirty="0">
                <a:latin typeface="微软雅黑" panose="020B0503020204020204" charset="-122"/>
                <a:ea typeface="微软雅黑" panose="020B0503020204020204" charset="-122"/>
              </a:rPr>
              <a:t>read-only transaction</a:t>
            </a:r>
            <a:endParaRPr lang="zh-CN" altLang="en-US" dirty="0">
              <a:latin typeface="微软雅黑" panose="020B0503020204020204" charset="-122"/>
              <a:ea typeface="微软雅黑" panose="020B0503020204020204" charset="-122"/>
            </a:endParaRPr>
          </a:p>
        </p:txBody>
      </p:sp>
      <p:sp>
        <p:nvSpPr>
          <p:cNvPr id="10" name="Freeform 5"/>
          <p:cNvSpPr/>
          <p:nvPr/>
        </p:nvSpPr>
        <p:spPr>
          <a:xfrm>
            <a:off x="1471753" y="2229682"/>
            <a:ext cx="1673597" cy="716184"/>
          </a:xfrm>
          <a:custGeom>
            <a:avLst/>
            <a:gdLst>
              <a:gd name="connsiteX0" fmla="*/ 2124395 w 2245757"/>
              <a:gd name="connsiteY0" fmla="*/ 0 h 756745"/>
              <a:gd name="connsiteX1" fmla="*/ 2124395 w 2245757"/>
              <a:gd name="connsiteY1" fmla="*/ 94593 h 756745"/>
              <a:gd name="connsiteX2" fmla="*/ 863154 w 2245757"/>
              <a:gd name="connsiteY2" fmla="*/ 78828 h 756745"/>
              <a:gd name="connsiteX3" fmla="*/ 27582 w 2245757"/>
              <a:gd name="connsiteY3" fmla="*/ 378373 h 756745"/>
              <a:gd name="connsiteX4" fmla="*/ 185237 w 2245757"/>
              <a:gd name="connsiteY4" fmla="*/ 756745 h 756745"/>
              <a:gd name="connsiteX0-1" fmla="*/ 2105074 w 2226436"/>
              <a:gd name="connsiteY0-2" fmla="*/ 0 h 881846"/>
              <a:gd name="connsiteX1-3" fmla="*/ 2105074 w 2226436"/>
              <a:gd name="connsiteY1-4" fmla="*/ 94593 h 881846"/>
              <a:gd name="connsiteX2-5" fmla="*/ 843833 w 2226436"/>
              <a:gd name="connsiteY2-6" fmla="*/ 78828 h 881846"/>
              <a:gd name="connsiteX3-7" fmla="*/ 8261 w 2226436"/>
              <a:gd name="connsiteY3-8" fmla="*/ 378373 h 881846"/>
              <a:gd name="connsiteX4-9" fmla="*/ 978716 w 2226436"/>
              <a:gd name="connsiteY4-10" fmla="*/ 881846 h 881846"/>
              <a:gd name="connsiteX0-11" fmla="*/ 1553955 w 1675317"/>
              <a:gd name="connsiteY0-12" fmla="*/ 0 h 881846"/>
              <a:gd name="connsiteX1-13" fmla="*/ 1553955 w 1675317"/>
              <a:gd name="connsiteY1-14" fmla="*/ 94593 h 881846"/>
              <a:gd name="connsiteX2-15" fmla="*/ 292714 w 1675317"/>
              <a:gd name="connsiteY2-16" fmla="*/ 78828 h 881846"/>
              <a:gd name="connsiteX3-17" fmla="*/ 15942 w 1675317"/>
              <a:gd name="connsiteY3-18" fmla="*/ 451350 h 881846"/>
              <a:gd name="connsiteX4-19" fmla="*/ 427597 w 1675317"/>
              <a:gd name="connsiteY4-20" fmla="*/ 881846 h 881846"/>
              <a:gd name="connsiteX0-21" fmla="*/ 1538013 w 1659375"/>
              <a:gd name="connsiteY0-22" fmla="*/ 0 h 881846"/>
              <a:gd name="connsiteX1-23" fmla="*/ 1538013 w 1659375"/>
              <a:gd name="connsiteY1-24" fmla="*/ 94593 h 881846"/>
              <a:gd name="connsiteX2-25" fmla="*/ 276772 w 1659375"/>
              <a:gd name="connsiteY2-26" fmla="*/ 78828 h 881846"/>
              <a:gd name="connsiteX3-27" fmla="*/ 0 w 1659375"/>
              <a:gd name="connsiteY3-28" fmla="*/ 451350 h 881846"/>
              <a:gd name="connsiteX4-29" fmla="*/ 411655 w 1659375"/>
              <a:gd name="connsiteY4-30" fmla="*/ 881846 h 881846"/>
              <a:gd name="connsiteX0-31" fmla="*/ 1552235 w 1673597"/>
              <a:gd name="connsiteY0-32" fmla="*/ 0 h 881846"/>
              <a:gd name="connsiteX1-33" fmla="*/ 1552235 w 1673597"/>
              <a:gd name="connsiteY1-34" fmla="*/ 94593 h 881846"/>
              <a:gd name="connsiteX2-35" fmla="*/ 290994 w 1673597"/>
              <a:gd name="connsiteY2-36" fmla="*/ 78828 h 881846"/>
              <a:gd name="connsiteX3-37" fmla="*/ 14222 w 1673597"/>
              <a:gd name="connsiteY3-38" fmla="*/ 451350 h 881846"/>
              <a:gd name="connsiteX4-39" fmla="*/ 425877 w 1673597"/>
              <a:gd name="connsiteY4-40" fmla="*/ 881846 h 88184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73597" h="881846">
                <a:moveTo>
                  <a:pt x="1552235" y="0"/>
                </a:moveTo>
                <a:cubicBezTo>
                  <a:pt x="1657338" y="40727"/>
                  <a:pt x="1762442" y="81455"/>
                  <a:pt x="1552235" y="94593"/>
                </a:cubicBezTo>
                <a:cubicBezTo>
                  <a:pt x="1342028" y="107731"/>
                  <a:pt x="547330" y="19369"/>
                  <a:pt x="290994" y="78828"/>
                </a:cubicBezTo>
                <a:cubicBezTo>
                  <a:pt x="34659" y="138288"/>
                  <a:pt x="-33659" y="244539"/>
                  <a:pt x="14222" y="451350"/>
                </a:cubicBezTo>
                <a:cubicBezTo>
                  <a:pt x="95969" y="772839"/>
                  <a:pt x="425877" y="881846"/>
                  <a:pt x="425877" y="881846"/>
                </a:cubicBezTo>
              </a:path>
            </a:pathLst>
          </a:custGeom>
          <a:ln>
            <a:solidFill>
              <a:schemeClr val="tx1"/>
            </a:solidFill>
            <a:prstDash val="sysDot"/>
            <a:headEnd type="none" w="med" len="med"/>
            <a:tailEnd type="arrow"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latin typeface="微软雅黑" panose="020B0503020204020204" charset="-122"/>
              <a:ea typeface="微软雅黑" panose="020B0503020204020204" charset="-122"/>
            </a:endParaRPr>
          </a:p>
        </p:txBody>
      </p:sp>
      <p:sp>
        <p:nvSpPr>
          <p:cNvPr id="11" name="内容占位符 2"/>
          <p:cNvSpPr txBox="1"/>
          <p:nvPr/>
        </p:nvSpPr>
        <p:spPr>
          <a:xfrm>
            <a:off x="457200" y="3254152"/>
            <a:ext cx="8229600" cy="1878136"/>
          </a:xfrm>
          <a:prstGeom prst="rect">
            <a:avLst/>
          </a:prstGeom>
        </p:spPr>
        <p:txBody>
          <a:bodyPr vert="horz" lIns="91440" tIns="45720" rIns="91440" bIns="45720" rtlCol="0">
            <a:normAutofit lnSpcReduction="10000"/>
          </a:bodyPr>
          <a:lstStyle>
            <a:lvl1pPr marL="0" indent="0" algn="l" defTabSz="914400" rtl="0" eaLnBrk="1" latinLnBrk="0" hangingPunct="1">
              <a:lnSpc>
                <a:spcPct val="120000"/>
              </a:lnSpc>
              <a:spcBef>
                <a:spcPts val="1200"/>
              </a:spcBef>
              <a:buFontTx/>
              <a:buNone/>
              <a:defRPr sz="1800" b="1" i="0" kern="1200">
                <a:solidFill>
                  <a:schemeClr val="tx1">
                    <a:lumMod val="75000"/>
                    <a:lumOff val="25000"/>
                  </a:schemeClr>
                </a:solidFill>
                <a:latin typeface="+mn-lt"/>
                <a:ea typeface="+mn-ea"/>
                <a:cs typeface="PingFang SC Bold" panose="020B0400000000000000" pitchFamily="34" charset="-122"/>
              </a:defRPr>
            </a:lvl1pPr>
            <a:lvl2pPr marL="360045" indent="-28575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2pPr>
            <a:lvl3pPr marL="1143000" indent="-22860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3pPr>
            <a:lvl4pPr marL="1600200" indent="-22860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4pPr>
            <a:lvl5pPr marL="2057400" indent="-228600" algn="l" defTabSz="914400" rtl="0" eaLnBrk="1" latinLnBrk="0" hangingPunct="1">
              <a:lnSpc>
                <a:spcPct val="120000"/>
              </a:lnSpc>
              <a:spcBef>
                <a:spcPct val="20000"/>
              </a:spcBef>
              <a:buFont typeface="Arial" panose="020B0604020202020204" pitchFamily="34" charset="0"/>
              <a:buChar char="»"/>
              <a:defRPr sz="1800" b="0" i="0" kern="1200">
                <a:solidFill>
                  <a:schemeClr val="tx1">
                    <a:lumMod val="75000"/>
                    <a:lumOff val="25000"/>
                  </a:schemeClr>
                </a:solidFill>
                <a:latin typeface="+mn-lt"/>
                <a:ea typeface="+mn-ea"/>
                <a:cs typeface="PingFang SC" panose="020B0400000000000000" pitchFamily="34" charset="-122"/>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kumimoji="1" lang="en-US" altLang="zh-CN" dirty="0">
                <a:latin typeface="微软雅黑" panose="020B0503020204020204" charset="-122"/>
                <a:ea typeface="微软雅黑" panose="020B0503020204020204" charset="-122"/>
              </a:rPr>
              <a:t>Disadvantages of OCC</a:t>
            </a:r>
            <a:endParaRPr kumimoji="1" lang="en-US" altLang="zh-CN" dirty="0">
              <a:latin typeface="微软雅黑" panose="020B0503020204020204" charset="-122"/>
              <a:ea typeface="微软雅黑" panose="020B0503020204020204" charset="-122"/>
            </a:endParaRPr>
          </a:p>
          <a:p>
            <a:pPr lvl="1"/>
            <a:r>
              <a:rPr kumimoji="1" lang="en-US" altLang="zh-CN" dirty="0">
                <a:latin typeface="微软雅黑" panose="020B0503020204020204" charset="-122"/>
                <a:ea typeface="微软雅黑" panose="020B0503020204020204" charset="-122"/>
              </a:rPr>
              <a:t>May involve in a </a:t>
            </a:r>
            <a:r>
              <a:rPr kumimoji="1" lang="en-US" altLang="zh-CN" dirty="0" err="1">
                <a:solidFill>
                  <a:srgbClr val="FF0000"/>
                </a:solidFill>
                <a:latin typeface="微软雅黑" panose="020B0503020204020204" charset="-122"/>
                <a:ea typeface="微软雅黑" panose="020B0503020204020204" charset="-122"/>
              </a:rPr>
              <a:t>livelock</a:t>
            </a:r>
            <a:endParaRPr kumimoji="1" lang="en-US" altLang="zh-CN" dirty="0">
              <a:latin typeface="微软雅黑" panose="020B0503020204020204" charset="-122"/>
              <a:ea typeface="微软雅黑" panose="020B0503020204020204" charset="-122"/>
            </a:endParaRPr>
          </a:p>
          <a:p>
            <a:pPr lvl="1"/>
            <a:r>
              <a:rPr kumimoji="1" lang="en-US" altLang="zh-CN" dirty="0">
                <a:latin typeface="微软雅黑" panose="020B0503020204020204" charset="-122"/>
                <a:ea typeface="微软雅黑" panose="020B0503020204020204" charset="-122"/>
              </a:rPr>
              <a:t>Transactions may </a:t>
            </a:r>
            <a:r>
              <a:rPr kumimoji="1" lang="en-US" altLang="zh-CN" dirty="0">
                <a:solidFill>
                  <a:srgbClr val="FF0000"/>
                </a:solidFill>
                <a:latin typeface="微软雅黑" panose="020B0503020204020204" charset="-122"/>
                <a:ea typeface="微软雅黑" panose="020B0503020204020204" charset="-122"/>
              </a:rPr>
              <a:t>retry for many times</a:t>
            </a:r>
            <a:endParaRPr kumimoji="1" lang="en-US" altLang="zh-CN" dirty="0">
              <a:latin typeface="微软雅黑" panose="020B0503020204020204" charset="-122"/>
              <a:ea typeface="微软雅黑" panose="020B0503020204020204" charset="-122"/>
            </a:endParaRPr>
          </a:p>
          <a:p>
            <a:pPr lvl="2"/>
            <a:r>
              <a:rPr lang="en-US" altLang="zh-CN" dirty="0">
                <a:solidFill>
                  <a:prstClr val="black"/>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Read-only</a:t>
            </a:r>
            <a:r>
              <a:rPr lang="en-US" altLang="zh-CN" dirty="0">
                <a:solidFill>
                  <a:prstClr val="black"/>
                </a:solidFill>
                <a:latin typeface="微软雅黑" panose="020B0503020204020204" charset="-122"/>
                <a:ea typeface="微软雅黑" panose="020B0503020204020204" charset="-122"/>
                <a:cs typeface="Verdana" panose="020B0604030504040204" pitchFamily="34" charset="0"/>
              </a:rPr>
              <a:t> transactions (e.g., </a:t>
            </a:r>
            <a:r>
              <a:rPr lang="en-US" altLang="zh-CN" i="1" dirty="0">
                <a:solidFill>
                  <a:prstClr val="black"/>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data mining</a:t>
            </a:r>
            <a:r>
              <a:rPr lang="en-US" altLang="zh-CN" dirty="0">
                <a:solidFill>
                  <a:prstClr val="black"/>
                </a:solidFill>
                <a:latin typeface="微软雅黑" panose="020B0503020204020204" charset="-122"/>
                <a:ea typeface="微软雅黑" panose="020B0503020204020204" charset="-122"/>
                <a:cs typeface="Verdana" panose="020B0604030504040204" pitchFamily="34" charset="0"/>
              </a:rPr>
              <a:t>) </a:t>
            </a:r>
            <a:br>
              <a:rPr lang="en-US" altLang="zh-CN" dirty="0">
                <a:solidFill>
                  <a:prstClr val="black"/>
                </a:solidFill>
                <a:latin typeface="微软雅黑" panose="020B0503020204020204" charset="-122"/>
                <a:ea typeface="微软雅黑" panose="020B0503020204020204" charset="-122"/>
                <a:cs typeface="Verdana" panose="020B0604030504040204" pitchFamily="34" charset="0"/>
              </a:rPr>
            </a:br>
            <a:r>
              <a:rPr lang="en-US" altLang="zh-CN" dirty="0">
                <a:solidFill>
                  <a:prstClr val="black"/>
                </a:solidFill>
                <a:latin typeface="微软雅黑" panose="020B0503020204020204" charset="-122"/>
                <a:ea typeface="微软雅黑" panose="020B0503020204020204" charset="-122"/>
                <a:cs typeface="Verdana" panose="020B0604030504040204" pitchFamily="34" charset="0"/>
              </a:rPr>
              <a:t>is more likely to abort</a:t>
            </a:r>
            <a:endParaRPr lang="en-US" altLang="zh-CN" sz="2000" dirty="0">
              <a:solidFill>
                <a:prstClr val="black"/>
              </a:solidFill>
              <a:latin typeface="微软雅黑" panose="020B0503020204020204" charset="-122"/>
              <a:ea typeface="微软雅黑" panose="020B0503020204020204" charset="-122"/>
              <a:cs typeface="Verdana" panose="020B0604030504040204" pitchFamily="34" charset="0"/>
            </a:endParaRPr>
          </a:p>
          <a:p>
            <a:pPr lvl="1"/>
            <a:endParaRPr kumimoji="1" lang="en-US" altLang="zh-CN" dirty="0">
              <a:latin typeface="微软雅黑" panose="020B0503020204020204" charset="-122"/>
              <a:ea typeface="微软雅黑" panose="020B0503020204020204" charset="-122"/>
            </a:endParaRPr>
          </a:p>
          <a:p>
            <a:endParaRPr kumimoji="1" lang="zh-CN" altLang="en-US" dirty="0">
              <a:latin typeface="微软雅黑" panose="020B0503020204020204" charset="-122"/>
              <a:ea typeface="微软雅黑" panose="020B0503020204020204"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Why need lock or retry in 2PL or OCC? </a:t>
            </a:r>
            <a:endParaRPr kumimoji="1" lang="zh-CN" altLang="en-US" dirty="0"/>
          </a:p>
        </p:txBody>
      </p:sp>
      <p:sp>
        <p:nvSpPr>
          <p:cNvPr id="3" name="内容占位符 2"/>
          <p:cNvSpPr>
            <a:spLocks noGrp="1"/>
          </p:cNvSpPr>
          <p:nvPr>
            <p:ph idx="1"/>
          </p:nvPr>
        </p:nvSpPr>
        <p:spPr/>
        <p:txBody>
          <a:bodyPr/>
          <a:lstStyle/>
          <a:p>
            <a:r>
              <a:rPr kumimoji="1" lang="en-US" altLang="zh-CN" dirty="0"/>
              <a:t>Data item is </a:t>
            </a:r>
            <a:r>
              <a:rPr kumimoji="1" lang="en-US" altLang="zh-CN" dirty="0">
                <a:solidFill>
                  <a:srgbClr val="FF0000"/>
                </a:solidFill>
              </a:rPr>
              <a:t>single-version</a:t>
            </a:r>
            <a:endParaRPr kumimoji="1" lang="en-US" altLang="zh-CN" dirty="0"/>
          </a:p>
          <a:p>
            <a:pPr lvl="1"/>
            <a:r>
              <a:rPr kumimoji="1" lang="en-US" altLang="zh-CN" dirty="0"/>
              <a:t>Only one copy</a:t>
            </a:r>
            <a:endParaRPr kumimoji="1" lang="en-US" altLang="zh-CN" dirty="0"/>
          </a:p>
          <a:p>
            <a:pPr lvl="1"/>
            <a:r>
              <a:rPr kumimoji="1" lang="en-US" altLang="zh-CN" dirty="0"/>
              <a:t>As a result, any concurrent accesses are conflicts, so we need coordination (e.g., locks or validations) </a:t>
            </a:r>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
        <p:nvSpPr>
          <p:cNvPr id="5" name="Rectangle 4"/>
          <p:cNvSpPr/>
          <p:nvPr/>
        </p:nvSpPr>
        <p:spPr>
          <a:xfrm>
            <a:off x="2376736" y="3058552"/>
            <a:ext cx="4176464" cy="342900"/>
          </a:xfrm>
          <a:prstGeom prst="rect">
            <a:avLst/>
          </a:prstGeom>
          <a:solidFill>
            <a:srgbClr val="F5FED6"/>
          </a:solidFill>
          <a:effectLst>
            <a:outerShdw blurRad="63500" sx="102000" sy="102000" algn="ctr" rotWithShape="0">
              <a:prstClr val="black">
                <a:alpha val="40000"/>
              </a:prstClr>
            </a:outerShdw>
          </a:effectLst>
        </p:spPr>
        <p:txBody>
          <a:bodyPr wrap="square" lIns="72000" tIns="0" rIns="72000" bIns="36000">
            <a:spAutoFit/>
          </a:bodyPr>
          <a:lstStyle/>
          <a:p>
            <a:pPr marL="441325" lvl="0" indent="-384175" algn="ctr" fontAlgn="auto">
              <a:spcBef>
                <a:spcPct val="20000"/>
              </a:spcBef>
              <a:spcAft>
                <a:spcPts val="0"/>
              </a:spcAft>
              <a:buClr>
                <a:srgbClr val="FF0066"/>
              </a:buClr>
            </a:pPr>
            <a:r>
              <a:rPr lang="en-US" altLang="zh-CN" sz="2000" dirty="0">
                <a:solidFill>
                  <a:prstClr val="black"/>
                </a:solidFill>
                <a:latin typeface="微软雅黑" panose="020B0503020204020204" charset="-122"/>
                <a:ea typeface="微软雅黑" panose="020B0503020204020204" charset="-122"/>
                <a:cs typeface="Verdana" panose="020B0604030504040204" pitchFamily="34" charset="0"/>
              </a:rPr>
              <a:t>Can we avoid these conflicts? </a:t>
            </a:r>
            <a:endParaRPr lang="en-US" altLang="zh-CN" sz="2000" dirty="0">
              <a:solidFill>
                <a:prstClr val="black"/>
              </a:solidFill>
              <a:latin typeface="微软雅黑" panose="020B0503020204020204" charset="-122"/>
              <a:ea typeface="微软雅黑" panose="020B0503020204020204" charset="-122"/>
              <a:cs typeface="Verdana" panose="020B0604030504040204" pitchFamily="34"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GB" altLang="zh-CN" dirty="0"/>
              <a:t>Multi-version Concurrency Control</a:t>
            </a:r>
            <a:endParaRPr kumimoji="1" lang="zh-CN" altLang="en-US" dirty="0"/>
          </a:p>
        </p:txBody>
      </p:sp>
      <p:sp>
        <p:nvSpPr>
          <p:cNvPr id="3" name="内容占位符 2"/>
          <p:cNvSpPr>
            <a:spLocks noGrp="1"/>
          </p:cNvSpPr>
          <p:nvPr>
            <p:ph idx="1"/>
          </p:nvPr>
        </p:nvSpPr>
        <p:spPr/>
        <p:txBody>
          <a:bodyPr/>
          <a:lstStyle/>
          <a:p>
            <a:r>
              <a:rPr kumimoji="1" lang="en-GB" altLang="zh-CN" dirty="0">
                <a:latin typeface="微软雅黑" panose="020B0503020204020204" charset="-122"/>
                <a:ea typeface="微软雅黑" panose="020B0503020204020204" charset="-122"/>
              </a:rPr>
              <a:t>Each data item has </a:t>
            </a:r>
            <a:r>
              <a:rPr kumimoji="1" lang="en-GB" altLang="zh-CN" dirty="0">
                <a:solidFill>
                  <a:srgbClr val="C00000"/>
                </a:solidFill>
                <a:latin typeface="微软雅黑" panose="020B0503020204020204" charset="-122"/>
                <a:ea typeface="微软雅黑" panose="020B0503020204020204" charset="-122"/>
              </a:rPr>
              <a:t>multiple</a:t>
            </a:r>
            <a:r>
              <a:rPr kumimoji="1" lang="en-GB" altLang="zh-CN" dirty="0">
                <a:latin typeface="微软雅黑" panose="020B0503020204020204" charset="-122"/>
                <a:ea typeface="微软雅黑" panose="020B0503020204020204" charset="-122"/>
              </a:rPr>
              <a:t> versions</a:t>
            </a:r>
            <a:endParaRPr kumimoji="1" lang="en-GB" altLang="zh-CN" dirty="0">
              <a:latin typeface="微软雅黑" panose="020B0503020204020204" charset="-122"/>
              <a:ea typeface="微软雅黑" panose="020B0503020204020204" charset="-122"/>
            </a:endParaRPr>
          </a:p>
          <a:p>
            <a:pPr lvl="1"/>
            <a:r>
              <a:rPr kumimoji="1" lang="en-US" altLang="zh-CN" dirty="0">
                <a:latin typeface="微软雅黑" panose="020B0503020204020204" charset="-122"/>
                <a:ea typeface="微软雅黑" panose="020B0503020204020204" charset="-122"/>
              </a:rPr>
              <a:t>When accessing different versions of data, probably no conflict!</a:t>
            </a:r>
            <a:endParaRPr kumimoji="1" lang="en-US" altLang="zh-CN" dirty="0">
              <a:latin typeface="微软雅黑" panose="020B0503020204020204" charset="-122"/>
              <a:ea typeface="微软雅黑" panose="020B0503020204020204" charset="-122"/>
            </a:endParaRPr>
          </a:p>
          <a:p>
            <a:r>
              <a:rPr kumimoji="1" lang="en-US" altLang="zh-CN" dirty="0">
                <a:latin typeface="微软雅黑" panose="020B0503020204020204" charset="-122"/>
                <a:ea typeface="微软雅黑" panose="020B0503020204020204" charset="-122"/>
              </a:rPr>
              <a:t>Key (high-level) idea</a:t>
            </a:r>
            <a:endParaRPr kumimoji="1" lang="en-US" altLang="zh-CN" dirty="0">
              <a:latin typeface="微软雅黑" panose="020B0503020204020204" charset="-122"/>
              <a:ea typeface="微软雅黑" panose="020B0503020204020204" charset="-122"/>
            </a:endParaRPr>
          </a:p>
          <a:p>
            <a:pPr lvl="1"/>
            <a:r>
              <a:rPr kumimoji="1" lang="en-US" altLang="zh-CN" dirty="0">
                <a:latin typeface="微软雅黑" panose="020B0503020204020204" charset="-122"/>
                <a:ea typeface="微软雅黑" panose="020B0503020204020204" charset="-122"/>
              </a:rPr>
              <a:t>Writes </a:t>
            </a:r>
            <a:r>
              <a:rPr kumimoji="1" lang="en-US" altLang="zh-CN" b="1" dirty="0">
                <a:solidFill>
                  <a:srgbClr val="C00000"/>
                </a:solidFill>
                <a:latin typeface="微软雅黑" panose="020B0503020204020204" charset="-122"/>
                <a:ea typeface="微软雅黑" panose="020B0503020204020204" charset="-122"/>
              </a:rPr>
              <a:t>don’t overwrite </a:t>
            </a:r>
            <a:r>
              <a:rPr kumimoji="1" lang="en-US" altLang="zh-CN" dirty="0">
                <a:latin typeface="微软雅黑" panose="020B0503020204020204" charset="-122"/>
                <a:ea typeface="微软雅黑" panose="020B0503020204020204" charset="-122"/>
              </a:rPr>
              <a:t>the original data</a:t>
            </a:r>
            <a:endParaRPr kumimoji="1" lang="en-US" altLang="zh-CN" dirty="0">
              <a:latin typeface="微软雅黑" panose="020B0503020204020204" charset="-122"/>
              <a:ea typeface="微软雅黑" panose="020B0503020204020204" charset="-122"/>
            </a:endParaRPr>
          </a:p>
          <a:p>
            <a:pPr lvl="1"/>
            <a:r>
              <a:rPr kumimoji="1" lang="en-US" altLang="zh-CN" dirty="0">
                <a:latin typeface="微软雅黑" panose="020B0503020204020204" charset="-122"/>
                <a:ea typeface="微软雅黑" panose="020B0503020204020204" charset="-122"/>
              </a:rPr>
              <a:t>Instead, writes </a:t>
            </a:r>
            <a:r>
              <a:rPr kumimoji="1" lang="en-US" altLang="zh-CN" b="1" dirty="0">
                <a:solidFill>
                  <a:srgbClr val="C00000"/>
                </a:solidFill>
                <a:latin typeface="微软雅黑" panose="020B0503020204020204" charset="-122"/>
                <a:ea typeface="微软雅黑" panose="020B0503020204020204" charset="-122"/>
              </a:rPr>
              <a:t>install new versions </a:t>
            </a:r>
            <a:r>
              <a:rPr kumimoji="1" lang="en-US" altLang="zh-CN" dirty="0">
                <a:latin typeface="微软雅黑" panose="020B0503020204020204" charset="-122"/>
                <a:ea typeface="微软雅黑" panose="020B0503020204020204" charset="-122"/>
              </a:rPr>
              <a:t>of data </a:t>
            </a:r>
            <a:endParaRPr kumimoji="1" lang="en-US" altLang="zh-CN" dirty="0">
              <a:latin typeface="微软雅黑" panose="020B0503020204020204" charset="-122"/>
              <a:ea typeface="微软雅黑" panose="020B0503020204020204" charset="-122"/>
            </a:endParaRPr>
          </a:p>
          <a:p>
            <a:pPr lvl="1"/>
            <a:r>
              <a:rPr kumimoji="1" lang="en-US" altLang="zh-CN" dirty="0">
                <a:latin typeface="微软雅黑" panose="020B0503020204020204" charset="-122"/>
                <a:ea typeface="微软雅黑" panose="020B0503020204020204" charset="-122"/>
              </a:rPr>
              <a:t>Reads read from a "</a:t>
            </a:r>
            <a:r>
              <a:rPr kumimoji="1" lang="en-US" altLang="zh-CN" b="1" dirty="0">
                <a:solidFill>
                  <a:schemeClr val="accent1"/>
                </a:solidFill>
                <a:latin typeface="微软雅黑" panose="020B0503020204020204" charset="-122"/>
                <a:ea typeface="微软雅黑" panose="020B0503020204020204" charset="-122"/>
              </a:rPr>
              <a:t>snapshot</a:t>
            </a:r>
            <a:r>
              <a:rPr kumimoji="1" lang="en-US" altLang="zh-CN" dirty="0">
                <a:latin typeface="微软雅黑" panose="020B0503020204020204" charset="-122"/>
                <a:ea typeface="微软雅黑" panose="020B0503020204020204" charset="-122"/>
              </a:rPr>
              <a:t>" of data </a:t>
            </a:r>
            <a:endParaRPr kumimoji="1" lang="en-US" altLang="zh-CN" dirty="0">
              <a:latin typeface="微软雅黑" panose="020B0503020204020204" charset="-122"/>
              <a:ea typeface="微软雅黑" panose="020B0503020204020204" charset="-122"/>
            </a:endParaRPr>
          </a:p>
          <a:p>
            <a:r>
              <a:rPr kumimoji="1" lang="en-US" altLang="zh-CN" dirty="0">
                <a:latin typeface="微软雅黑" panose="020B0503020204020204" charset="-122"/>
                <a:ea typeface="微软雅黑" panose="020B0503020204020204" charset="-122"/>
              </a:rPr>
              <a:t>Benefits: no lock or validation during TX’s execution </a:t>
            </a:r>
            <a:endParaRPr kumimoji="1" lang="zh-CN" altLang="en-US" dirty="0">
              <a:latin typeface="微软雅黑" panose="020B0503020204020204" charset="-122"/>
              <a:ea typeface="微软雅黑" panose="020B0503020204020204" charset="-122"/>
            </a:endParaRPr>
          </a:p>
        </p:txBody>
      </p:sp>
      <p:sp>
        <p:nvSpPr>
          <p:cNvPr id="4" name="灯片编号占位符 3"/>
          <p:cNvSpPr>
            <a:spLocks noGrp="1"/>
          </p:cNvSpPr>
          <p:nvPr>
            <p:ph type="sldNum" sz="quarter" idx="12"/>
          </p:nvPr>
        </p:nvSpPr>
        <p:spPr/>
        <p:txBody>
          <a:bodyPr/>
          <a:lstStyle/>
          <a:p>
            <a:fld id="{ADE361C3-C043-4A6E-BDCE-8DA1E7D90A3B}"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pic>
        <p:nvPicPr>
          <p:cNvPr id="5" name="图片 4"/>
          <p:cNvPicPr>
            <a:picLocks noChangeAspect="1"/>
          </p:cNvPicPr>
          <p:nvPr/>
        </p:nvPicPr>
        <p:blipFill>
          <a:blip r:embed="rId1"/>
          <a:stretch>
            <a:fillRect/>
          </a:stretch>
        </p:blipFill>
        <p:spPr>
          <a:xfrm>
            <a:off x="2483768" y="4225652"/>
            <a:ext cx="792088" cy="792088"/>
          </a:xfrm>
          <a:prstGeom prst="rect">
            <a:avLst/>
          </a:prstGeom>
          <a:solidFill>
            <a:schemeClr val="bg1"/>
          </a:solidFill>
        </p:spPr>
      </p:pic>
      <p:sp>
        <p:nvSpPr>
          <p:cNvPr id="6" name="矩形 5"/>
          <p:cNvSpPr/>
          <p:nvPr/>
        </p:nvSpPr>
        <p:spPr>
          <a:xfrm>
            <a:off x="2555776" y="4629761"/>
            <a:ext cx="648072" cy="188804"/>
          </a:xfrm>
          <a:prstGeom prst="rect">
            <a:avLst/>
          </a:prstGeom>
          <a:pattFill prst="wdUpDiag">
            <a:fgClr>
              <a:schemeClr val="tx1"/>
            </a:fgClr>
            <a:bgClr>
              <a:schemeClr val="bg1"/>
            </a:bgClr>
          </a:pattFill>
          <a:ln w="254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charset="-122"/>
              <a:ea typeface="微软雅黑" panose="020B0503020204020204" charset="-122"/>
            </a:endParaRPr>
          </a:p>
        </p:txBody>
      </p:sp>
      <p:sp>
        <p:nvSpPr>
          <p:cNvPr id="7" name="矩形 6"/>
          <p:cNvSpPr/>
          <p:nvPr/>
        </p:nvSpPr>
        <p:spPr>
          <a:xfrm>
            <a:off x="920587" y="4560344"/>
            <a:ext cx="1404409" cy="312190"/>
          </a:xfrm>
          <a:prstGeom prst="rect">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charset="-122"/>
              <a:ea typeface="微软雅黑" panose="020B0503020204020204" charset="-122"/>
            </a:endParaRPr>
          </a:p>
        </p:txBody>
      </p:sp>
      <p:sp>
        <p:nvSpPr>
          <p:cNvPr id="9" name="矩形 8"/>
          <p:cNvSpPr/>
          <p:nvPr/>
        </p:nvSpPr>
        <p:spPr>
          <a:xfrm>
            <a:off x="907800" y="4513684"/>
            <a:ext cx="1451038" cy="369332"/>
          </a:xfrm>
          <a:prstGeom prst="rect">
            <a:avLst/>
          </a:prstGeom>
        </p:spPr>
        <p:txBody>
          <a:bodyPr wrap="none">
            <a:spAutoFit/>
          </a:bodyPr>
          <a:lstStyle/>
          <a:p>
            <a:r>
              <a:rPr kumimoji="1" lang="en-US" altLang="zh-CN" dirty="0" err="1">
                <a:latin typeface="微软雅黑" panose="020B0503020204020204" charset="-122"/>
                <a:ea typeface="微软雅黑" panose="020B0503020204020204" charset="-122"/>
                <a:cs typeface="Consolas" panose="020B0609020204030204" pitchFamily="49" charset="0"/>
              </a:rPr>
              <a:t>bankA</a:t>
            </a:r>
            <a:r>
              <a:rPr kumimoji="1" lang="en-US" altLang="zh-CN" dirty="0">
                <a:latin typeface="微软雅黑" panose="020B0503020204020204" charset="-122"/>
                <a:ea typeface="微软雅黑" panose="020B0503020204020204" charset="-122"/>
                <a:cs typeface="Consolas" panose="020B0609020204030204" pitchFamily="49" charset="0"/>
              </a:rPr>
              <a:t>: 100</a:t>
            </a:r>
            <a:endParaRPr lang="zh-CN" altLang="en-US" dirty="0">
              <a:latin typeface="微软雅黑" panose="020B0503020204020204" charset="-122"/>
              <a:ea typeface="微软雅黑" panose="020B0503020204020204" charset="-122"/>
              <a:cs typeface="Consolas" panose="020B0609020204030204" pitchFamily="49" charset="0"/>
            </a:endParaRPr>
          </a:p>
        </p:txBody>
      </p:sp>
      <p:cxnSp>
        <p:nvCxnSpPr>
          <p:cNvPr id="11" name="直线连接符 10"/>
          <p:cNvCxnSpPr/>
          <p:nvPr/>
        </p:nvCxnSpPr>
        <p:spPr>
          <a:xfrm>
            <a:off x="2324996" y="4547001"/>
            <a:ext cx="230780" cy="8276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线连接符 11"/>
          <p:cNvCxnSpPr/>
          <p:nvPr/>
        </p:nvCxnSpPr>
        <p:spPr>
          <a:xfrm flipV="1">
            <a:off x="2358838" y="4818565"/>
            <a:ext cx="196938" cy="4978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Rectangle 4"/>
          <p:cNvSpPr/>
          <p:nvPr/>
        </p:nvSpPr>
        <p:spPr>
          <a:xfrm>
            <a:off x="1068327" y="5277033"/>
            <a:ext cx="2023198" cy="344128"/>
          </a:xfrm>
          <a:prstGeom prst="rect">
            <a:avLst/>
          </a:prstGeom>
          <a:solidFill>
            <a:srgbClr val="F5FED6"/>
          </a:solidFill>
          <a:effectLst>
            <a:outerShdw blurRad="63500" sx="102000" sy="102000" algn="ctr" rotWithShape="0">
              <a:prstClr val="black">
                <a:alpha val="40000"/>
              </a:prstClr>
            </a:outerShdw>
          </a:effectLst>
        </p:spPr>
        <p:txBody>
          <a:bodyPr wrap="square" lIns="72000" tIns="0" rIns="72000" bIns="36000">
            <a:spAutoFit/>
          </a:bodyPr>
          <a:lstStyle/>
          <a:p>
            <a:pPr marL="441325" lvl="0" indent="-384175" algn="ctr" fontAlgn="auto">
              <a:spcBef>
                <a:spcPct val="20000"/>
              </a:spcBef>
              <a:spcAft>
                <a:spcPts val="0"/>
              </a:spcAft>
              <a:buClr>
                <a:srgbClr val="FF0066"/>
              </a:buClr>
            </a:pPr>
            <a:r>
              <a:rPr lang="en-US" altLang="zh-CN" sz="2000" dirty="0">
                <a:solidFill>
                  <a:prstClr val="black"/>
                </a:solidFill>
                <a:latin typeface="微软雅黑" panose="020B0503020204020204" charset="-122"/>
                <a:ea typeface="微软雅黑" panose="020B0503020204020204" charset="-122"/>
                <a:cs typeface="Verdana" panose="020B0604030504040204" pitchFamily="34" charset="0"/>
              </a:rPr>
              <a:t>Single-version</a:t>
            </a:r>
            <a:endParaRPr lang="en-US" altLang="zh-CN" sz="2000" dirty="0">
              <a:solidFill>
                <a:prstClr val="black"/>
              </a:solidFill>
              <a:latin typeface="微软雅黑" panose="020B0503020204020204" charset="-122"/>
              <a:ea typeface="微软雅黑" panose="020B0503020204020204" charset="-122"/>
              <a:cs typeface="Verdana" panose="020B0604030504040204" pitchFamily="34" charset="0"/>
            </a:endParaRPr>
          </a:p>
        </p:txBody>
      </p:sp>
      <p:pic>
        <p:nvPicPr>
          <p:cNvPr id="16" name="图片 15"/>
          <p:cNvPicPr>
            <a:picLocks noChangeAspect="1"/>
          </p:cNvPicPr>
          <p:nvPr/>
        </p:nvPicPr>
        <p:blipFill>
          <a:blip r:embed="rId1"/>
          <a:stretch>
            <a:fillRect/>
          </a:stretch>
        </p:blipFill>
        <p:spPr>
          <a:xfrm>
            <a:off x="4067944" y="4233527"/>
            <a:ext cx="792088" cy="792088"/>
          </a:xfrm>
          <a:prstGeom prst="rect">
            <a:avLst/>
          </a:prstGeom>
          <a:solidFill>
            <a:schemeClr val="bg1"/>
          </a:solidFill>
        </p:spPr>
      </p:pic>
      <p:sp>
        <p:nvSpPr>
          <p:cNvPr id="17" name="矩形 16"/>
          <p:cNvSpPr/>
          <p:nvPr/>
        </p:nvSpPr>
        <p:spPr>
          <a:xfrm>
            <a:off x="4139952" y="4580201"/>
            <a:ext cx="648072" cy="143962"/>
          </a:xfrm>
          <a:prstGeom prst="rect">
            <a:avLst/>
          </a:prstGeom>
          <a:pattFill prst="wdUpDiag">
            <a:fgClr>
              <a:schemeClr val="tx1"/>
            </a:fgClr>
            <a:bgClr>
              <a:schemeClr val="bg1"/>
            </a:bgClr>
          </a:pattFill>
          <a:ln w="254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charset="-122"/>
              <a:ea typeface="微软雅黑" panose="020B0503020204020204" charset="-122"/>
            </a:endParaRPr>
          </a:p>
        </p:txBody>
      </p:sp>
      <p:sp>
        <p:nvSpPr>
          <p:cNvPr id="18" name="矩形 17"/>
          <p:cNvSpPr/>
          <p:nvPr/>
        </p:nvSpPr>
        <p:spPr>
          <a:xfrm>
            <a:off x="5026110" y="4354831"/>
            <a:ext cx="3603872" cy="369332"/>
          </a:xfrm>
          <a:prstGeom prst="rect">
            <a:avLst/>
          </a:prstGeom>
        </p:spPr>
        <p:txBody>
          <a:bodyPr wrap="none">
            <a:spAutoFit/>
          </a:bodyPr>
          <a:lstStyle/>
          <a:p>
            <a:r>
              <a:rPr kumimoji="1" lang="en-US" altLang="zh-CN" dirty="0" err="1">
                <a:latin typeface="微软雅黑" panose="020B0503020204020204" charset="-122"/>
                <a:ea typeface="微软雅黑" panose="020B0503020204020204" charset="-122"/>
                <a:cs typeface="Consolas" panose="020B0609020204030204" pitchFamily="49" charset="0"/>
              </a:rPr>
              <a:t>bankA</a:t>
            </a:r>
            <a:r>
              <a:rPr kumimoji="1" lang="en-US" altLang="zh-CN" dirty="0">
                <a:latin typeface="微软雅黑" panose="020B0503020204020204" charset="-122"/>
                <a:ea typeface="微软雅黑" panose="020B0503020204020204" charset="-122"/>
                <a:cs typeface="Consolas" panose="020B0609020204030204" pitchFamily="49" charset="0"/>
              </a:rPr>
              <a:t>: 100, </a:t>
            </a:r>
            <a:r>
              <a:rPr kumimoji="1" lang="en-US" altLang="zh-CN" b="1" dirty="0" err="1">
                <a:solidFill>
                  <a:srgbClr val="C00000"/>
                </a:solidFill>
                <a:latin typeface="微软雅黑" panose="020B0503020204020204" charset="-122"/>
                <a:ea typeface="微软雅黑" panose="020B0503020204020204" charset="-122"/>
                <a:cs typeface="Consolas" panose="020B0609020204030204" pitchFamily="49" charset="0"/>
              </a:rPr>
              <a:t>ver</a:t>
            </a:r>
            <a:r>
              <a:rPr kumimoji="1" lang="en-US" altLang="zh-CN" dirty="0">
                <a:latin typeface="微软雅黑" panose="020B0503020204020204" charset="-122"/>
                <a:ea typeface="微软雅黑" panose="020B0503020204020204" charset="-122"/>
                <a:cs typeface="Consolas" panose="020B0609020204030204" pitchFamily="49" charset="0"/>
              </a:rPr>
              <a:t>: 12, </a:t>
            </a:r>
            <a:r>
              <a:rPr kumimoji="1" lang="en-US" altLang="zh-CN" b="1" dirty="0" err="1">
                <a:solidFill>
                  <a:srgbClr val="C00000"/>
                </a:solidFill>
                <a:latin typeface="微软雅黑" panose="020B0503020204020204" charset="-122"/>
                <a:ea typeface="微软雅黑" panose="020B0503020204020204" charset="-122"/>
                <a:cs typeface="Consolas" panose="020B0609020204030204" pitchFamily="49" charset="0"/>
              </a:rPr>
              <a:t>pre:</a:t>
            </a:r>
            <a:r>
              <a:rPr kumimoji="1" lang="en-US" altLang="zh-CN" dirty="0" err="1">
                <a:latin typeface="微软雅黑" panose="020B0503020204020204" charset="-122"/>
                <a:ea typeface="微软雅黑" panose="020B0503020204020204" charset="-122"/>
                <a:cs typeface="Consolas" panose="020B0609020204030204" pitchFamily="49" charset="0"/>
              </a:rPr>
              <a:t>xx</a:t>
            </a:r>
            <a:endParaRPr lang="zh-CN" altLang="en-US" dirty="0">
              <a:latin typeface="微软雅黑" panose="020B0503020204020204" charset="-122"/>
              <a:ea typeface="微软雅黑" panose="020B0503020204020204" charset="-122"/>
              <a:cs typeface="Consolas" panose="020B0609020204030204" pitchFamily="49" charset="0"/>
            </a:endParaRPr>
          </a:p>
        </p:txBody>
      </p:sp>
      <p:sp>
        <p:nvSpPr>
          <p:cNvPr id="20" name="矩形 19"/>
          <p:cNvSpPr/>
          <p:nvPr/>
        </p:nvSpPr>
        <p:spPr>
          <a:xfrm>
            <a:off x="5026110" y="4393807"/>
            <a:ext cx="3673478" cy="312190"/>
          </a:xfrm>
          <a:prstGeom prst="rect">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charset="-122"/>
              <a:ea typeface="微软雅黑" panose="020B0503020204020204" charset="-122"/>
            </a:endParaRPr>
          </a:p>
        </p:txBody>
      </p:sp>
      <p:grpSp>
        <p:nvGrpSpPr>
          <p:cNvPr id="26" name="组合 25"/>
          <p:cNvGrpSpPr/>
          <p:nvPr/>
        </p:nvGrpSpPr>
        <p:grpSpPr>
          <a:xfrm>
            <a:off x="5013322" y="4883016"/>
            <a:ext cx="3673478" cy="369332"/>
            <a:chOff x="5117028" y="5150014"/>
            <a:chExt cx="3673478" cy="369332"/>
          </a:xfrm>
        </p:grpSpPr>
        <p:sp>
          <p:nvSpPr>
            <p:cNvPr id="24" name="矩形 23"/>
            <p:cNvSpPr/>
            <p:nvPr/>
          </p:nvSpPr>
          <p:spPr>
            <a:xfrm>
              <a:off x="5151831" y="5150014"/>
              <a:ext cx="3603872" cy="369332"/>
            </a:xfrm>
            <a:prstGeom prst="rect">
              <a:avLst/>
            </a:prstGeom>
          </p:spPr>
          <p:txBody>
            <a:bodyPr wrap="none">
              <a:spAutoFit/>
            </a:bodyPr>
            <a:lstStyle/>
            <a:p>
              <a:r>
                <a:rPr kumimoji="1" lang="en-US" altLang="zh-CN" dirty="0" err="1">
                  <a:latin typeface="微软雅黑" panose="020B0503020204020204" charset="-122"/>
                  <a:ea typeface="微软雅黑" panose="020B0503020204020204" charset="-122"/>
                  <a:cs typeface="Consolas" panose="020B0609020204030204" pitchFamily="49" charset="0"/>
                </a:rPr>
                <a:t>bankA</a:t>
              </a:r>
              <a:r>
                <a:rPr kumimoji="1" lang="en-US" altLang="zh-CN" dirty="0">
                  <a:latin typeface="微软雅黑" panose="020B0503020204020204" charset="-122"/>
                  <a:ea typeface="微软雅黑" panose="020B0503020204020204" charset="-122"/>
                  <a:cs typeface="Consolas" panose="020B0609020204030204" pitchFamily="49" charset="0"/>
                </a:rPr>
                <a:t>: 200, </a:t>
              </a:r>
              <a:r>
                <a:rPr kumimoji="1" lang="en-US" altLang="zh-CN" b="1" dirty="0" err="1">
                  <a:solidFill>
                    <a:srgbClr val="C00000"/>
                  </a:solidFill>
                  <a:latin typeface="微软雅黑" panose="020B0503020204020204" charset="-122"/>
                  <a:ea typeface="微软雅黑" panose="020B0503020204020204" charset="-122"/>
                  <a:cs typeface="Consolas" panose="020B0609020204030204" pitchFamily="49" charset="0"/>
                </a:rPr>
                <a:t>ver</a:t>
              </a:r>
              <a:r>
                <a:rPr kumimoji="1" lang="en-US" altLang="zh-CN" dirty="0">
                  <a:latin typeface="微软雅黑" panose="020B0503020204020204" charset="-122"/>
                  <a:ea typeface="微软雅黑" panose="020B0503020204020204" charset="-122"/>
                  <a:cs typeface="Consolas" panose="020B0609020204030204" pitchFamily="49" charset="0"/>
                </a:rPr>
                <a:t>: 10, </a:t>
              </a:r>
              <a:r>
                <a:rPr kumimoji="1" lang="en-US" altLang="zh-CN" b="1" dirty="0" err="1">
                  <a:solidFill>
                    <a:srgbClr val="C00000"/>
                  </a:solidFill>
                  <a:latin typeface="微软雅黑" panose="020B0503020204020204" charset="-122"/>
                  <a:ea typeface="微软雅黑" panose="020B0503020204020204" charset="-122"/>
                  <a:cs typeface="Consolas" panose="020B0609020204030204" pitchFamily="49" charset="0"/>
                </a:rPr>
                <a:t>pre:</a:t>
              </a:r>
              <a:r>
                <a:rPr kumimoji="1" lang="en-US" altLang="zh-CN" dirty="0" err="1">
                  <a:latin typeface="微软雅黑" panose="020B0503020204020204" charset="-122"/>
                  <a:ea typeface="微软雅黑" panose="020B0503020204020204" charset="-122"/>
                  <a:cs typeface="Consolas" panose="020B0609020204030204" pitchFamily="49" charset="0"/>
                </a:rPr>
                <a:t>xx</a:t>
              </a:r>
              <a:endParaRPr lang="zh-CN" altLang="en-US" dirty="0">
                <a:latin typeface="微软雅黑" panose="020B0503020204020204" charset="-122"/>
                <a:ea typeface="微软雅黑" panose="020B0503020204020204" charset="-122"/>
                <a:cs typeface="Consolas" panose="020B0609020204030204" pitchFamily="49" charset="0"/>
              </a:endParaRPr>
            </a:p>
          </p:txBody>
        </p:sp>
        <p:sp>
          <p:nvSpPr>
            <p:cNvPr id="25" name="矩形 24"/>
            <p:cNvSpPr/>
            <p:nvPr/>
          </p:nvSpPr>
          <p:spPr>
            <a:xfrm>
              <a:off x="5117028" y="5196588"/>
              <a:ext cx="3673478" cy="312190"/>
            </a:xfrm>
            <a:prstGeom prst="rect">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charset="-122"/>
                <a:ea typeface="微软雅黑" panose="020B0503020204020204" charset="-122"/>
              </a:endParaRPr>
            </a:p>
          </p:txBody>
        </p:sp>
      </p:grpSp>
      <p:sp>
        <p:nvSpPr>
          <p:cNvPr id="27" name="矩形 26"/>
          <p:cNvSpPr/>
          <p:nvPr/>
        </p:nvSpPr>
        <p:spPr>
          <a:xfrm>
            <a:off x="4139952" y="4845372"/>
            <a:ext cx="648072" cy="143962"/>
          </a:xfrm>
          <a:prstGeom prst="rect">
            <a:avLst/>
          </a:prstGeom>
          <a:pattFill prst="wdUpDiag">
            <a:fgClr>
              <a:schemeClr val="tx1"/>
            </a:fgClr>
            <a:bgClr>
              <a:schemeClr val="bg1"/>
            </a:bgClr>
          </a:pattFill>
          <a:ln w="254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charset="-122"/>
              <a:ea typeface="微软雅黑" panose="020B0503020204020204" charset="-122"/>
            </a:endParaRPr>
          </a:p>
        </p:txBody>
      </p:sp>
      <p:cxnSp>
        <p:nvCxnSpPr>
          <p:cNvPr id="29" name="直线连接符 28"/>
          <p:cNvCxnSpPr/>
          <p:nvPr/>
        </p:nvCxnSpPr>
        <p:spPr>
          <a:xfrm flipH="1">
            <a:off x="4786433" y="4383239"/>
            <a:ext cx="239677" cy="20750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线连接符 31"/>
          <p:cNvCxnSpPr/>
          <p:nvPr/>
        </p:nvCxnSpPr>
        <p:spPr>
          <a:xfrm flipH="1">
            <a:off x="4786433" y="4719509"/>
            <a:ext cx="261692" cy="12699"/>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线连接符 34"/>
          <p:cNvCxnSpPr/>
          <p:nvPr/>
        </p:nvCxnSpPr>
        <p:spPr>
          <a:xfrm flipH="1" flipV="1">
            <a:off x="4788650" y="4855711"/>
            <a:ext cx="211884" cy="8942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线连接符 37"/>
          <p:cNvCxnSpPr/>
          <p:nvPr/>
        </p:nvCxnSpPr>
        <p:spPr>
          <a:xfrm flipH="1" flipV="1">
            <a:off x="4788650" y="4996257"/>
            <a:ext cx="224672" cy="22632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任意形状 39"/>
          <p:cNvSpPr/>
          <p:nvPr/>
        </p:nvSpPr>
        <p:spPr>
          <a:xfrm>
            <a:off x="3628746" y="4053098"/>
            <a:ext cx="4937556" cy="873232"/>
          </a:xfrm>
          <a:custGeom>
            <a:avLst/>
            <a:gdLst>
              <a:gd name="connsiteX0" fmla="*/ 4749444 w 4937556"/>
              <a:gd name="connsiteY0" fmla="*/ 427462 h 873232"/>
              <a:gd name="connsiteX1" fmla="*/ 4738014 w 4937556"/>
              <a:gd name="connsiteY1" fmla="*/ 107422 h 873232"/>
              <a:gd name="connsiteX2" fmla="*/ 2703474 w 4937556"/>
              <a:gd name="connsiteY2" fmla="*/ 95992 h 873232"/>
              <a:gd name="connsiteX3" fmla="*/ 1389024 w 4937556"/>
              <a:gd name="connsiteY3" fmla="*/ 153142 h 873232"/>
              <a:gd name="connsiteX4" fmla="*/ 97434 w 4937556"/>
              <a:gd name="connsiteY4" fmla="*/ 15982 h 873232"/>
              <a:gd name="connsiteX5" fmla="*/ 131724 w 4937556"/>
              <a:gd name="connsiteY5" fmla="*/ 587482 h 873232"/>
              <a:gd name="connsiteX6" fmla="*/ 451764 w 4937556"/>
              <a:gd name="connsiteY6" fmla="*/ 873232 h 873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37556" h="873232">
                <a:moveTo>
                  <a:pt x="4749444" y="427462"/>
                </a:moveTo>
                <a:cubicBezTo>
                  <a:pt x="4914226" y="295064"/>
                  <a:pt x="5079009" y="162667"/>
                  <a:pt x="4738014" y="107422"/>
                </a:cubicBezTo>
                <a:cubicBezTo>
                  <a:pt x="4397019" y="52177"/>
                  <a:pt x="3261639" y="88372"/>
                  <a:pt x="2703474" y="95992"/>
                </a:cubicBezTo>
                <a:cubicBezTo>
                  <a:pt x="2145309" y="103612"/>
                  <a:pt x="1823364" y="166477"/>
                  <a:pt x="1389024" y="153142"/>
                </a:cubicBezTo>
                <a:cubicBezTo>
                  <a:pt x="954684" y="139807"/>
                  <a:pt x="306984" y="-56408"/>
                  <a:pt x="97434" y="15982"/>
                </a:cubicBezTo>
                <a:cubicBezTo>
                  <a:pt x="-112116" y="88372"/>
                  <a:pt x="72669" y="444607"/>
                  <a:pt x="131724" y="587482"/>
                </a:cubicBezTo>
                <a:cubicBezTo>
                  <a:pt x="190779" y="730357"/>
                  <a:pt x="321271" y="801794"/>
                  <a:pt x="451764" y="873232"/>
                </a:cubicBezTo>
              </a:path>
            </a:pathLst>
          </a:custGeom>
          <a:noFill/>
          <a:ln w="635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charset="-122"/>
              <a:ea typeface="微软雅黑" panose="020B0503020204020204" charset="-122"/>
            </a:endParaRPr>
          </a:p>
        </p:txBody>
      </p:sp>
      <p:sp>
        <p:nvSpPr>
          <p:cNvPr id="41" name="Rectangle 4"/>
          <p:cNvSpPr/>
          <p:nvPr/>
        </p:nvSpPr>
        <p:spPr>
          <a:xfrm>
            <a:off x="4139952" y="5296962"/>
            <a:ext cx="2023198" cy="344128"/>
          </a:xfrm>
          <a:prstGeom prst="rect">
            <a:avLst/>
          </a:prstGeom>
          <a:solidFill>
            <a:srgbClr val="F5FED6"/>
          </a:solidFill>
          <a:effectLst>
            <a:outerShdw blurRad="63500" sx="102000" sy="102000" algn="ctr" rotWithShape="0">
              <a:prstClr val="black">
                <a:alpha val="40000"/>
              </a:prstClr>
            </a:outerShdw>
          </a:effectLst>
        </p:spPr>
        <p:txBody>
          <a:bodyPr wrap="square" lIns="72000" tIns="0" rIns="72000" bIns="36000">
            <a:spAutoFit/>
          </a:bodyPr>
          <a:lstStyle/>
          <a:p>
            <a:pPr marL="441325" lvl="0" indent="-384175" algn="ctr" fontAlgn="auto">
              <a:spcBef>
                <a:spcPct val="20000"/>
              </a:spcBef>
              <a:spcAft>
                <a:spcPts val="0"/>
              </a:spcAft>
              <a:buClr>
                <a:srgbClr val="FF0066"/>
              </a:buClr>
            </a:pPr>
            <a:r>
              <a:rPr lang="en-US" altLang="zh-CN" sz="2000" dirty="0">
                <a:solidFill>
                  <a:prstClr val="black"/>
                </a:solidFill>
                <a:latin typeface="微软雅黑" panose="020B0503020204020204" charset="-122"/>
                <a:ea typeface="微软雅黑" panose="020B0503020204020204" charset="-122"/>
                <a:cs typeface="Verdana" panose="020B0604030504040204" pitchFamily="34" charset="0"/>
              </a:rPr>
              <a:t>Multi-version</a:t>
            </a:r>
            <a:endParaRPr lang="en-US" altLang="zh-CN" sz="2000" dirty="0">
              <a:solidFill>
                <a:prstClr val="black"/>
              </a:solidFill>
              <a:latin typeface="微软雅黑" panose="020B0503020204020204" charset="-122"/>
              <a:ea typeface="微软雅黑" panose="020B0503020204020204" charset="-122"/>
              <a:cs typeface="Verdana" panose="020B0604030504040204" pitchFamily="34" charset="0"/>
            </a:endParaRPr>
          </a:p>
        </p:txBody>
      </p:sp>
      <p:cxnSp>
        <p:nvCxnSpPr>
          <p:cNvPr id="45" name="直线连接符 44"/>
          <p:cNvCxnSpPr/>
          <p:nvPr/>
        </p:nvCxnSpPr>
        <p:spPr>
          <a:xfrm>
            <a:off x="3491880" y="4063304"/>
            <a:ext cx="0" cy="20447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GB" altLang="zh-CN" dirty="0"/>
              <a:t>Snapshot Isolation</a:t>
            </a:r>
            <a:endParaRPr kumimoji="1" lang="zh-CN" altLang="en-US" dirty="0"/>
          </a:p>
        </p:txBody>
      </p:sp>
      <p:sp>
        <p:nvSpPr>
          <p:cNvPr id="3" name="内容占位符 2"/>
          <p:cNvSpPr>
            <a:spLocks noGrp="1"/>
          </p:cNvSpPr>
          <p:nvPr>
            <p:ph idx="1"/>
          </p:nvPr>
        </p:nvSpPr>
        <p:spPr/>
        <p:txBody>
          <a:bodyPr/>
          <a:lstStyle/>
          <a:p>
            <a:r>
              <a:rPr kumimoji="1" lang="en-GB" altLang="zh-CN" dirty="0"/>
              <a:t>A popular multi-version concurrency control (MVCC) scheme</a:t>
            </a:r>
            <a:endParaRPr kumimoji="1" lang="en-GB" altLang="zh-CN" dirty="0"/>
          </a:p>
          <a:p>
            <a:pPr lvl="1"/>
            <a:r>
              <a:rPr kumimoji="1" lang="en-GB" altLang="zh-CN" dirty="0"/>
              <a:t>Transactions will get  </a:t>
            </a:r>
            <a:r>
              <a:rPr kumimoji="1" lang="en-GB" altLang="zh-CN" dirty="0">
                <a:highlight>
                  <a:srgbClr val="FFFF00"/>
                </a:highlight>
              </a:rPr>
              <a:t>start</a:t>
            </a:r>
            <a:r>
              <a:rPr kumimoji="1" lang="en-GB" altLang="zh-CN" dirty="0"/>
              <a:t> and </a:t>
            </a:r>
            <a:r>
              <a:rPr kumimoji="1" lang="en-GB" altLang="zh-CN" dirty="0">
                <a:highlight>
                  <a:srgbClr val="FFFF00"/>
                </a:highlight>
              </a:rPr>
              <a:t>commit</a:t>
            </a:r>
            <a:r>
              <a:rPr kumimoji="1" lang="en-GB" altLang="zh-CN" dirty="0"/>
              <a:t> timestamp </a:t>
            </a:r>
            <a:endParaRPr kumimoji="1" lang="en-GB" altLang="zh-CN" dirty="0"/>
          </a:p>
          <a:p>
            <a:pPr lvl="1"/>
            <a:r>
              <a:rPr kumimoji="1" lang="en-GB" altLang="zh-CN" dirty="0"/>
              <a:t>Use start timestamp to </a:t>
            </a:r>
            <a:r>
              <a:rPr kumimoji="1" lang="en-GB" altLang="zh-CN" dirty="0">
                <a:solidFill>
                  <a:srgbClr val="FF0000"/>
                </a:solidFill>
              </a:rPr>
              <a:t>read find the snapshot to read</a:t>
            </a:r>
            <a:endParaRPr kumimoji="1" lang="en-GB" altLang="zh-CN" dirty="0">
              <a:solidFill>
                <a:srgbClr val="FF0000"/>
              </a:solidFill>
            </a:endParaRPr>
          </a:p>
          <a:p>
            <a:pPr lvl="1"/>
            <a:r>
              <a:rPr kumimoji="1" lang="en-GB" altLang="zh-CN" dirty="0"/>
              <a:t>Use commit timestamp to install new versions </a:t>
            </a:r>
            <a:endParaRPr kumimoji="1" lang="en-GB" altLang="zh-CN" dirty="0"/>
          </a:p>
          <a:p>
            <a:r>
              <a:rPr kumimoji="1" lang="en-GB" altLang="zh-CN" dirty="0"/>
              <a:t>Transactions:</a:t>
            </a:r>
            <a:endParaRPr kumimoji="1" lang="en-GB" altLang="zh-CN" dirty="0"/>
          </a:p>
          <a:p>
            <a:pPr lvl="1"/>
            <a:r>
              <a:rPr kumimoji="1" lang="en-GB" altLang="zh-CN" b="1" dirty="0">
                <a:solidFill>
                  <a:srgbClr val="C00000"/>
                </a:solidFill>
              </a:rPr>
              <a:t>WRITEs</a:t>
            </a:r>
            <a:r>
              <a:rPr kumimoji="1" lang="en-GB" altLang="zh-CN" dirty="0"/>
              <a:t> a local </a:t>
            </a:r>
            <a:r>
              <a:rPr kumimoji="1" lang="en-GB" altLang="zh-CN" b="1" dirty="0">
                <a:solidFill>
                  <a:srgbClr val="C00000"/>
                </a:solidFill>
              </a:rPr>
              <a:t>buffer</a:t>
            </a:r>
            <a:r>
              <a:rPr kumimoji="1" lang="en-GB" altLang="zh-CN" dirty="0"/>
              <a:t> (similar to OCC)</a:t>
            </a:r>
            <a:endParaRPr kumimoji="1" lang="en-GB" altLang="zh-CN" dirty="0"/>
          </a:p>
          <a:p>
            <a:pPr lvl="1"/>
            <a:r>
              <a:rPr kumimoji="1" lang="en-GB" altLang="zh-CN" b="1" dirty="0">
                <a:solidFill>
                  <a:srgbClr val="C00000"/>
                </a:solidFill>
              </a:rPr>
              <a:t>READs</a:t>
            </a:r>
            <a:r>
              <a:rPr kumimoji="1" lang="en-GB" altLang="zh-CN" dirty="0"/>
              <a:t> a “</a:t>
            </a:r>
            <a:r>
              <a:rPr kumimoji="1" lang="en-GB" altLang="zh-CN" b="1" dirty="0">
                <a:solidFill>
                  <a:srgbClr val="C00000"/>
                </a:solidFill>
              </a:rPr>
              <a:t>snapshot</a:t>
            </a:r>
            <a:r>
              <a:rPr kumimoji="1" lang="en-GB" altLang="zh-CN" dirty="0"/>
              <a:t>” of entire data image</a:t>
            </a:r>
            <a:endParaRPr kumimoji="1" lang="en-GB" altLang="zh-CN" dirty="0"/>
          </a:p>
          <a:p>
            <a:pPr lvl="1"/>
            <a:r>
              <a:rPr kumimoji="1" lang="en-GB" altLang="zh-CN" b="1" dirty="0">
                <a:solidFill>
                  <a:srgbClr val="C00000"/>
                </a:solidFill>
              </a:rPr>
              <a:t>COMMIT</a:t>
            </a:r>
            <a:r>
              <a:rPr kumimoji="1" lang="en-GB" altLang="zh-CN" dirty="0"/>
              <a:t> only if no </a:t>
            </a:r>
            <a:r>
              <a:rPr kumimoji="1" lang="en-GB" altLang="zh-CN" b="1" dirty="0">
                <a:solidFill>
                  <a:srgbClr val="C00000"/>
                </a:solidFill>
              </a:rPr>
              <a:t>write-write</a:t>
            </a:r>
            <a:r>
              <a:rPr kumimoji="1" lang="en-GB" altLang="zh-CN" dirty="0"/>
              <a:t> conflict</a:t>
            </a:r>
            <a:endParaRPr kumimoji="1" lang="en-GB" altLang="zh-CN" dirty="0"/>
          </a:p>
          <a:p>
            <a:pPr lvl="2"/>
            <a:r>
              <a:rPr kumimoji="1" lang="en-GB" altLang="zh-CN" dirty="0"/>
              <a:t>Install new versions of data</a:t>
            </a:r>
            <a:endParaRPr kumimoji="1" lang="en-GB" altLang="zh-CN" dirty="0"/>
          </a:p>
          <a:p>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GB" altLang="zh-CN" dirty="0"/>
              <a:t>Snapshot Isolation Implementation</a:t>
            </a:r>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cxnSp>
        <p:nvCxnSpPr>
          <p:cNvPr id="5" name="Straight Connector 36"/>
          <p:cNvCxnSpPr>
            <a:stCxn id="12" idx="3"/>
            <a:endCxn id="9" idx="1"/>
          </p:cNvCxnSpPr>
          <p:nvPr/>
        </p:nvCxnSpPr>
        <p:spPr>
          <a:xfrm>
            <a:off x="2595000" y="3266849"/>
            <a:ext cx="3430000" cy="0"/>
          </a:xfrm>
          <a:prstGeom prst="line">
            <a:avLst/>
          </a:prstGeom>
          <a:ln w="28575">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Rectangle 15"/>
          <p:cNvSpPr/>
          <p:nvPr/>
        </p:nvSpPr>
        <p:spPr>
          <a:xfrm>
            <a:off x="2857500" y="3131849"/>
            <a:ext cx="990000" cy="270000"/>
          </a:xfrm>
          <a:prstGeom prst="rect">
            <a:avLst/>
          </a:prstGeom>
          <a:ln w="38100">
            <a:solidFill>
              <a:schemeClr val="tx1"/>
            </a:solidFill>
          </a:ln>
        </p:spPr>
        <p:style>
          <a:lnRef idx="1">
            <a:schemeClr val="accent5"/>
          </a:lnRef>
          <a:fillRef idx="2">
            <a:schemeClr val="accent5"/>
          </a:fillRef>
          <a:effectRef idx="1">
            <a:schemeClr val="accent5"/>
          </a:effectRef>
          <a:fontRef idx="minor">
            <a:schemeClr val="dk1"/>
          </a:fontRef>
        </p:style>
        <p:txBody>
          <a:bodyPr wrap="none" tIns="30000" bIns="30000" rtlCol="0" anchor="ctr"/>
          <a:lstStyle/>
          <a:p>
            <a:pPr algn="ctr"/>
            <a:r>
              <a:rPr lang="en-US" altLang="zh-CN" sz="1665" dirty="0">
                <a:latin typeface="微软雅黑" panose="020B0503020204020204" charset="-122"/>
                <a:ea typeface="微软雅黑" panose="020B0503020204020204" charset="-122"/>
                <a:cs typeface="Verdana" panose="020B0604030504040204" pitchFamily="34" charset="0"/>
              </a:rPr>
              <a:t>READ(X)</a:t>
            </a:r>
            <a:endParaRPr lang="en-US" altLang="zh-CN" sz="1665" dirty="0">
              <a:latin typeface="微软雅黑" panose="020B0503020204020204" charset="-122"/>
              <a:ea typeface="微软雅黑" panose="020B0503020204020204" charset="-122"/>
              <a:cs typeface="Verdana" panose="020B0604030504040204" pitchFamily="34" charset="0"/>
            </a:endParaRPr>
          </a:p>
        </p:txBody>
      </p:sp>
      <p:cxnSp>
        <p:nvCxnSpPr>
          <p:cNvPr id="7" name="Straight Connector 19"/>
          <p:cNvCxnSpPr/>
          <p:nvPr/>
        </p:nvCxnSpPr>
        <p:spPr>
          <a:xfrm>
            <a:off x="1460500" y="3496208"/>
            <a:ext cx="6300000" cy="0"/>
          </a:xfrm>
          <a:prstGeom prst="line">
            <a:avLst/>
          </a:prstGeom>
          <a:ln>
            <a:solidFill>
              <a:schemeClr val="tx1"/>
            </a:solidFill>
            <a:prstDash val="sysDot"/>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8" name="Rectangle 20"/>
          <p:cNvSpPr/>
          <p:nvPr/>
        </p:nvSpPr>
        <p:spPr>
          <a:xfrm>
            <a:off x="7172419" y="3133861"/>
            <a:ext cx="596638" cy="323165"/>
          </a:xfrm>
          <a:prstGeom prst="rect">
            <a:avLst/>
          </a:prstGeom>
        </p:spPr>
        <p:txBody>
          <a:bodyPr wrap="none">
            <a:spAutoFit/>
          </a:bodyPr>
          <a:lstStyle/>
          <a:p>
            <a:r>
              <a:rPr lang="en-US" altLang="zh-CN" sz="1500" dirty="0">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Time</a:t>
            </a:r>
            <a:endParaRPr lang="en-US" altLang="zh-CN" sz="1500" dirty="0">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endParaRPr>
          </a:p>
        </p:txBody>
      </p:sp>
      <p:sp>
        <p:nvSpPr>
          <p:cNvPr id="9" name="Rectangle 21"/>
          <p:cNvSpPr/>
          <p:nvPr/>
        </p:nvSpPr>
        <p:spPr>
          <a:xfrm>
            <a:off x="6025000" y="3131849"/>
            <a:ext cx="960000" cy="270000"/>
          </a:xfrm>
          <a:prstGeom prst="rect">
            <a:avLst/>
          </a:prstGeom>
          <a:ln w="38100">
            <a:solidFill>
              <a:schemeClr val="tx1"/>
            </a:solidFill>
          </a:ln>
        </p:spPr>
        <p:style>
          <a:lnRef idx="1">
            <a:schemeClr val="accent5"/>
          </a:lnRef>
          <a:fillRef idx="2">
            <a:schemeClr val="accent5"/>
          </a:fillRef>
          <a:effectRef idx="1">
            <a:schemeClr val="accent5"/>
          </a:effectRef>
          <a:fontRef idx="minor">
            <a:schemeClr val="dk1"/>
          </a:fontRef>
        </p:style>
        <p:txBody>
          <a:bodyPr wrap="none" tIns="30000" bIns="30000" rtlCol="0" anchor="ctr"/>
          <a:lstStyle/>
          <a:p>
            <a:pPr algn="ctr"/>
            <a:r>
              <a:rPr lang="en-US" altLang="zh-CN" sz="1665" dirty="0">
                <a:latin typeface="微软雅黑" panose="020B0503020204020204" charset="-122"/>
                <a:ea typeface="微软雅黑" panose="020B0503020204020204" charset="-122"/>
                <a:cs typeface="Verdana" panose="020B0604030504040204" pitchFamily="34" charset="0"/>
              </a:rPr>
              <a:t>COMMIT</a:t>
            </a:r>
            <a:endParaRPr lang="en-US" altLang="zh-CN" sz="1665" dirty="0">
              <a:latin typeface="微软雅黑" panose="020B0503020204020204" charset="-122"/>
              <a:ea typeface="微软雅黑" panose="020B0503020204020204" charset="-122"/>
              <a:cs typeface="Verdana" panose="020B0604030504040204" pitchFamily="34" charset="0"/>
            </a:endParaRPr>
          </a:p>
        </p:txBody>
      </p:sp>
      <p:sp>
        <p:nvSpPr>
          <p:cNvPr id="10" name="Rectangle 22"/>
          <p:cNvSpPr/>
          <p:nvPr/>
        </p:nvSpPr>
        <p:spPr>
          <a:xfrm>
            <a:off x="4822000" y="3131849"/>
            <a:ext cx="1020000" cy="270000"/>
          </a:xfrm>
          <a:prstGeom prst="rect">
            <a:avLst/>
          </a:prstGeom>
          <a:ln w="38100">
            <a:solidFill>
              <a:schemeClr val="tx1"/>
            </a:solidFill>
          </a:ln>
        </p:spPr>
        <p:style>
          <a:lnRef idx="1">
            <a:schemeClr val="accent5"/>
          </a:lnRef>
          <a:fillRef idx="2">
            <a:schemeClr val="accent5"/>
          </a:fillRef>
          <a:effectRef idx="1">
            <a:schemeClr val="accent5"/>
          </a:effectRef>
          <a:fontRef idx="minor">
            <a:schemeClr val="dk1"/>
          </a:fontRef>
        </p:style>
        <p:txBody>
          <a:bodyPr wrap="none" tIns="30000" bIns="30000" rtlCol="0" anchor="ctr"/>
          <a:lstStyle/>
          <a:p>
            <a:pPr algn="ctr"/>
            <a:r>
              <a:rPr lang="en-US" altLang="zh-CN" sz="1665" dirty="0">
                <a:latin typeface="微软雅黑" panose="020B0503020204020204" charset="-122"/>
                <a:ea typeface="微软雅黑" panose="020B0503020204020204" charset="-122"/>
                <a:cs typeface="Verdana" panose="020B0604030504040204" pitchFamily="34" charset="0"/>
              </a:rPr>
              <a:t>WRITE(X)</a:t>
            </a:r>
            <a:endParaRPr lang="en-US" altLang="zh-CN" sz="1665" dirty="0">
              <a:latin typeface="微软雅黑" panose="020B0503020204020204" charset="-122"/>
              <a:ea typeface="微软雅黑" panose="020B0503020204020204" charset="-122"/>
              <a:cs typeface="Verdana" panose="020B0604030504040204" pitchFamily="34" charset="0"/>
            </a:endParaRPr>
          </a:p>
        </p:txBody>
      </p:sp>
      <p:sp>
        <p:nvSpPr>
          <p:cNvPr id="11" name="Rectangle 34"/>
          <p:cNvSpPr/>
          <p:nvPr/>
        </p:nvSpPr>
        <p:spPr>
          <a:xfrm>
            <a:off x="1541500" y="3082861"/>
            <a:ext cx="300000" cy="323165"/>
          </a:xfrm>
          <a:prstGeom prst="rect">
            <a:avLst/>
          </a:prstGeom>
        </p:spPr>
        <p:txBody>
          <a:bodyPr wrap="square">
            <a:spAutoFit/>
          </a:bodyPr>
          <a:lstStyle/>
          <a:p>
            <a:r>
              <a:rPr lang="en-US" altLang="zh-CN" sz="1500" b="1" dirty="0">
                <a:effectLst>
                  <a:outerShdw blurRad="38100" dist="38100" dir="2700000" algn="tl">
                    <a:srgbClr val="000000">
                      <a:alpha val="43137"/>
                    </a:srgbClr>
                  </a:outerShdw>
                </a:effectLst>
                <a:latin typeface="微软雅黑" panose="020B0503020204020204" charset="-122"/>
                <a:ea typeface="微软雅黑" panose="020B0503020204020204" charset="-122"/>
              </a:rPr>
              <a:t>T</a:t>
            </a:r>
            <a:endParaRPr lang="en-US" altLang="zh-CN" sz="1500" b="1" dirty="0">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sp>
        <p:nvSpPr>
          <p:cNvPr id="12" name="Rectangle 37"/>
          <p:cNvSpPr/>
          <p:nvPr/>
        </p:nvSpPr>
        <p:spPr>
          <a:xfrm>
            <a:off x="1905000" y="3131849"/>
            <a:ext cx="690000" cy="270000"/>
          </a:xfrm>
          <a:prstGeom prst="rect">
            <a:avLst/>
          </a:prstGeom>
          <a:ln w="38100">
            <a:solidFill>
              <a:schemeClr val="tx1"/>
            </a:solidFill>
          </a:ln>
        </p:spPr>
        <p:style>
          <a:lnRef idx="1">
            <a:schemeClr val="accent5"/>
          </a:lnRef>
          <a:fillRef idx="2">
            <a:schemeClr val="accent5"/>
          </a:fillRef>
          <a:effectRef idx="1">
            <a:schemeClr val="accent5"/>
          </a:effectRef>
          <a:fontRef idx="minor">
            <a:schemeClr val="dk1"/>
          </a:fontRef>
        </p:style>
        <p:txBody>
          <a:bodyPr wrap="none" tIns="30000" bIns="30000" rtlCol="0" anchor="ctr"/>
          <a:lstStyle/>
          <a:p>
            <a:pPr algn="ctr"/>
            <a:r>
              <a:rPr lang="en-US" altLang="zh-CN" sz="1665" dirty="0">
                <a:latin typeface="微软雅黑" panose="020B0503020204020204" charset="-122"/>
                <a:ea typeface="微软雅黑" panose="020B0503020204020204" charset="-122"/>
                <a:cs typeface="Verdana" panose="020B0604030504040204" pitchFamily="34" charset="0"/>
              </a:rPr>
              <a:t>START</a:t>
            </a:r>
            <a:endParaRPr lang="en-US" altLang="zh-CN" sz="1665" dirty="0">
              <a:latin typeface="微软雅黑" panose="020B0503020204020204" charset="-122"/>
              <a:ea typeface="微软雅黑" panose="020B0503020204020204" charset="-122"/>
              <a:cs typeface="Verdana" panose="020B0604030504040204" pitchFamily="34" charset="0"/>
            </a:endParaRPr>
          </a:p>
        </p:txBody>
      </p:sp>
      <p:sp>
        <p:nvSpPr>
          <p:cNvPr id="13" name="Text Box 16"/>
          <p:cNvSpPr txBox="1">
            <a:spLocks noChangeArrowheads="1"/>
          </p:cNvSpPr>
          <p:nvPr/>
        </p:nvSpPr>
        <p:spPr bwMode="auto">
          <a:xfrm>
            <a:off x="952501" y="1886222"/>
            <a:ext cx="2476499" cy="522251"/>
          </a:xfrm>
          <a:prstGeom prst="rect">
            <a:avLst/>
          </a:prstGeom>
          <a:solidFill>
            <a:srgbClr val="FFE7FF"/>
          </a:solidFill>
          <a:ln>
            <a:solidFill>
              <a:srgbClr val="7030A0"/>
            </a:solidFill>
          </a:ln>
          <a:effectLst>
            <a:outerShdw blurRad="63500" sx="102000" sy="102000" algn="ctr" rotWithShape="0">
              <a:prstClr val="black">
                <a:alpha val="40000"/>
              </a:prstClr>
            </a:outerShdw>
          </a:effectLst>
        </p:spPr>
        <p:txBody>
          <a:bodyPr wrap="square" lIns="90000" tIns="30000" rIns="90000" bIns="30000">
            <a:spAutoFit/>
          </a:bodyPr>
          <a:lstStyle>
            <a:defPPr>
              <a:defRPr lang="en-US"/>
            </a:defPPr>
            <a:lvl1pPr>
              <a:defRPr i="1">
                <a:effectLst>
                  <a:outerShdw blurRad="38100" dist="38100" dir="2700000" algn="tl">
                    <a:srgbClr val="000000">
                      <a:alpha val="43137"/>
                    </a:srgbClr>
                  </a:outerShdw>
                </a:effectLst>
                <a:latin typeface="Candara" panose="020E0502030303020204" pitchFamily="34" charset="0"/>
              </a:defRPr>
            </a:lvl1pPr>
          </a:lstStyle>
          <a:p>
            <a:pPr marL="144145" indent="-144145"/>
            <a:r>
              <a:rPr lang="en-US" altLang="zh-CN" sz="1500" b="1" i="0" dirty="0">
                <a:latin typeface="微软雅黑" panose="020B0503020204020204" charset="-122"/>
                <a:ea typeface="微软雅黑" panose="020B0503020204020204" charset="-122"/>
              </a:rPr>
              <a:t>T</a:t>
            </a:r>
            <a:r>
              <a:rPr lang="en-US" altLang="zh-CN" sz="1500" i="0" dirty="0">
                <a:effectLst/>
                <a:latin typeface="微软雅黑" panose="020B0503020204020204" charset="-122"/>
                <a:ea typeface="微软雅黑" panose="020B0503020204020204" charset="-122"/>
              </a:rPr>
              <a:t> is assigned a start timestamp </a:t>
            </a:r>
            <a:r>
              <a:rPr lang="en-US" altLang="zh-CN" sz="1500" i="0" dirty="0" err="1">
                <a:solidFill>
                  <a:srgbClr val="FF0066"/>
                </a:solidFill>
                <a:effectLst/>
                <a:latin typeface="微软雅黑" panose="020B0503020204020204" charset="-122"/>
                <a:ea typeface="微软雅黑" panose="020B0503020204020204" charset="-122"/>
              </a:rPr>
              <a:t>T.sts</a:t>
            </a:r>
            <a:endParaRPr lang="en-US" altLang="zh-CN" sz="1500" i="0" dirty="0">
              <a:solidFill>
                <a:srgbClr val="FF0066"/>
              </a:solidFill>
              <a:effectLst/>
              <a:latin typeface="微软雅黑" panose="020B0503020204020204" charset="-122"/>
              <a:ea typeface="微软雅黑" panose="020B0503020204020204" charset="-122"/>
            </a:endParaRPr>
          </a:p>
        </p:txBody>
      </p:sp>
      <p:sp>
        <p:nvSpPr>
          <p:cNvPr id="14" name="Right Triangle 39"/>
          <p:cNvSpPr/>
          <p:nvPr/>
        </p:nvSpPr>
        <p:spPr>
          <a:xfrm rot="10800000">
            <a:off x="3158999" y="1886222"/>
            <a:ext cx="270000" cy="270000"/>
          </a:xfrm>
          <a:prstGeom prst="rtTriangle">
            <a:avLst/>
          </a:prstGeom>
          <a:ln w="9525">
            <a:solidFill>
              <a:schemeClr val="tx1"/>
            </a:solidFill>
          </a:ln>
        </p:spPr>
        <p:style>
          <a:lnRef idx="1">
            <a:schemeClr val="accent5"/>
          </a:lnRef>
          <a:fillRef idx="2">
            <a:schemeClr val="accent5"/>
          </a:fillRef>
          <a:effectRef idx="1">
            <a:schemeClr val="accent5"/>
          </a:effectRef>
          <a:fontRef idx="minor">
            <a:schemeClr val="dk1"/>
          </a:fontRef>
        </p:style>
        <p:txBody>
          <a:bodyPr wrap="none" tIns="30000" bIns="30000" rtlCol="0" anchor="ctr"/>
          <a:lstStyle/>
          <a:p>
            <a:pPr algn="ctr"/>
            <a:endParaRPr lang="zh-CN" altLang="en-US" sz="1665">
              <a:latin typeface="微软雅黑" panose="020B0503020204020204" charset="-122"/>
              <a:ea typeface="微软雅黑" panose="020B0503020204020204" charset="-122"/>
              <a:cs typeface="Verdana" panose="020B0604030504040204" pitchFamily="34" charset="0"/>
            </a:endParaRPr>
          </a:p>
        </p:txBody>
      </p:sp>
      <p:sp>
        <p:nvSpPr>
          <p:cNvPr id="15" name="Freeform 6"/>
          <p:cNvSpPr/>
          <p:nvPr/>
        </p:nvSpPr>
        <p:spPr>
          <a:xfrm>
            <a:off x="1589690" y="2560636"/>
            <a:ext cx="433552" cy="551793"/>
          </a:xfrm>
          <a:custGeom>
            <a:avLst/>
            <a:gdLst>
              <a:gd name="connsiteX0" fmla="*/ 520262 w 520262"/>
              <a:gd name="connsiteY0" fmla="*/ 662151 h 662151"/>
              <a:gd name="connsiteX1" fmla="*/ 47296 w 520262"/>
              <a:gd name="connsiteY1" fmla="*/ 520262 h 662151"/>
              <a:gd name="connsiteX2" fmla="*/ 204951 w 520262"/>
              <a:gd name="connsiteY2" fmla="*/ 315310 h 662151"/>
              <a:gd name="connsiteX3" fmla="*/ 0 w 520262"/>
              <a:gd name="connsiteY3" fmla="*/ 0 h 662151"/>
            </a:gdLst>
            <a:ahLst/>
            <a:cxnLst>
              <a:cxn ang="0">
                <a:pos x="connsiteX0" y="connsiteY0"/>
              </a:cxn>
              <a:cxn ang="0">
                <a:pos x="connsiteX1" y="connsiteY1"/>
              </a:cxn>
              <a:cxn ang="0">
                <a:pos x="connsiteX2" y="connsiteY2"/>
              </a:cxn>
              <a:cxn ang="0">
                <a:pos x="connsiteX3" y="connsiteY3"/>
              </a:cxn>
            </a:cxnLst>
            <a:rect l="l" t="t" r="r" b="b"/>
            <a:pathLst>
              <a:path w="520262" h="662151">
                <a:moveTo>
                  <a:pt x="520262" y="662151"/>
                </a:moveTo>
                <a:cubicBezTo>
                  <a:pt x="310055" y="620110"/>
                  <a:pt x="99848" y="578069"/>
                  <a:pt x="47296" y="520262"/>
                </a:cubicBezTo>
                <a:cubicBezTo>
                  <a:pt x="-5256" y="462455"/>
                  <a:pt x="212834" y="402020"/>
                  <a:pt x="204951" y="315310"/>
                </a:cubicBezTo>
                <a:cubicBezTo>
                  <a:pt x="197068" y="228600"/>
                  <a:pt x="98534" y="114300"/>
                  <a:pt x="0" y="0"/>
                </a:cubicBezTo>
              </a:path>
            </a:pathLst>
          </a:custGeom>
          <a:ln>
            <a:solidFill>
              <a:schemeClr val="tx1"/>
            </a:solidFill>
            <a:prstDash val="sysDot"/>
            <a:headEnd type="none" w="med" len="med"/>
            <a:tailEnd type="arrow"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500">
              <a:latin typeface="微软雅黑" panose="020B0503020204020204" charset="-122"/>
              <a:ea typeface="微软雅黑" panose="020B0503020204020204" charset="-122"/>
            </a:endParaRPr>
          </a:p>
        </p:txBody>
      </p:sp>
      <p:sp>
        <p:nvSpPr>
          <p:cNvPr id="16" name="Text Box 16"/>
          <p:cNvSpPr txBox="1">
            <a:spLocks noChangeArrowheads="1"/>
          </p:cNvSpPr>
          <p:nvPr/>
        </p:nvSpPr>
        <p:spPr bwMode="auto">
          <a:xfrm>
            <a:off x="1143000" y="3886806"/>
            <a:ext cx="4127500" cy="522251"/>
          </a:xfrm>
          <a:prstGeom prst="rect">
            <a:avLst/>
          </a:prstGeom>
          <a:solidFill>
            <a:srgbClr val="FFE7FF"/>
          </a:solidFill>
          <a:ln>
            <a:solidFill>
              <a:srgbClr val="7030A0"/>
            </a:solidFill>
          </a:ln>
          <a:effectLst>
            <a:outerShdw blurRad="63500" sx="102000" sy="102000" algn="ctr" rotWithShape="0">
              <a:prstClr val="black">
                <a:alpha val="40000"/>
              </a:prstClr>
            </a:outerShdw>
          </a:effectLst>
        </p:spPr>
        <p:txBody>
          <a:bodyPr wrap="square" lIns="90000" tIns="30000" rIns="90000" bIns="30000">
            <a:spAutoFit/>
          </a:bodyPr>
          <a:lstStyle>
            <a:defPPr>
              <a:defRPr lang="en-US"/>
            </a:defPPr>
            <a:lvl1pPr>
              <a:defRPr i="1">
                <a:effectLst>
                  <a:outerShdw blurRad="38100" dist="38100" dir="2700000" algn="tl">
                    <a:srgbClr val="000000">
                      <a:alpha val="43137"/>
                    </a:srgbClr>
                  </a:outerShdw>
                </a:effectLst>
                <a:latin typeface="Candara" panose="020E0502030303020204" pitchFamily="34" charset="0"/>
              </a:defRPr>
            </a:lvl1pPr>
          </a:lstStyle>
          <a:p>
            <a:pPr marL="144145" indent="-144145"/>
            <a:r>
              <a:rPr lang="en-US" altLang="zh-CN" sz="1500" b="1" i="0" dirty="0">
                <a:latin typeface="微软雅黑" panose="020B0503020204020204" charset="-122"/>
                <a:ea typeface="微软雅黑" panose="020B0503020204020204" charset="-122"/>
              </a:rPr>
              <a:t>T</a:t>
            </a:r>
            <a:r>
              <a:rPr lang="en-US" altLang="zh-CN" sz="1500" i="0" dirty="0">
                <a:effectLst/>
                <a:latin typeface="微软雅黑" panose="020B0503020204020204" charset="-122"/>
                <a:ea typeface="微软雅黑" panose="020B0503020204020204" charset="-122"/>
              </a:rPr>
              <a:t> reads the </a:t>
            </a:r>
            <a:r>
              <a:rPr lang="en-US" altLang="zh-CN" sz="1500" i="0" dirty="0">
                <a:latin typeface="微软雅黑" panose="020B0503020204020204" charset="-122"/>
                <a:ea typeface="微软雅黑" panose="020B0503020204020204" charset="-122"/>
              </a:rPr>
              <a:t>biggest</a:t>
            </a:r>
            <a:r>
              <a:rPr lang="en-US" altLang="zh-CN" sz="1500" i="0" dirty="0">
                <a:effectLst/>
                <a:latin typeface="微软雅黑" panose="020B0503020204020204" charset="-122"/>
                <a:ea typeface="微软雅黑" panose="020B0503020204020204" charset="-122"/>
              </a:rPr>
              <a:t> version of </a:t>
            </a:r>
            <a:r>
              <a:rPr lang="en-US" altLang="zh-CN" sz="1500" i="0" dirty="0">
                <a:solidFill>
                  <a:srgbClr val="0033CC"/>
                </a:solidFill>
                <a:effectLst/>
                <a:latin typeface="微软雅黑" panose="020B0503020204020204" charset="-122"/>
                <a:ea typeface="微软雅黑" panose="020B0503020204020204" charset="-122"/>
              </a:rPr>
              <a:t>X(</a:t>
            </a:r>
            <a:r>
              <a:rPr lang="en-US" altLang="zh-CN" sz="1500" i="0" dirty="0" err="1">
                <a:solidFill>
                  <a:srgbClr val="0033CC"/>
                </a:solidFill>
                <a:effectLst/>
                <a:latin typeface="微软雅黑" panose="020B0503020204020204" charset="-122"/>
                <a:ea typeface="微软雅黑" panose="020B0503020204020204" charset="-122"/>
              </a:rPr>
              <a:t>i</a:t>
            </a:r>
            <a:r>
              <a:rPr lang="en-US" altLang="zh-CN" sz="1500" i="0" dirty="0">
                <a:solidFill>
                  <a:srgbClr val="0033CC"/>
                </a:solidFill>
                <a:effectLst/>
                <a:latin typeface="微软雅黑" panose="020B0503020204020204" charset="-122"/>
                <a:ea typeface="微软雅黑" panose="020B0503020204020204" charset="-122"/>
              </a:rPr>
              <a:t>)</a:t>
            </a:r>
            <a:r>
              <a:rPr lang="en-US" altLang="zh-CN" sz="1500" i="0" dirty="0">
                <a:effectLst/>
                <a:latin typeface="微软雅黑" panose="020B0503020204020204" charset="-122"/>
                <a:ea typeface="微软雅黑" panose="020B0503020204020204" charset="-122"/>
              </a:rPr>
              <a:t>, such that </a:t>
            </a:r>
            <a:r>
              <a:rPr lang="en-US" altLang="zh-CN" sz="1500" i="0" dirty="0">
                <a:solidFill>
                  <a:srgbClr val="0033CC"/>
                </a:solidFill>
                <a:effectLst/>
                <a:latin typeface="微软雅黑" panose="020B0503020204020204" charset="-122"/>
                <a:ea typeface="微软雅黑" panose="020B0503020204020204" charset="-122"/>
              </a:rPr>
              <a:t>X(</a:t>
            </a:r>
            <a:r>
              <a:rPr lang="en-US" altLang="zh-CN" sz="1500" i="0" dirty="0" err="1">
                <a:solidFill>
                  <a:srgbClr val="0033CC"/>
                </a:solidFill>
                <a:effectLst/>
                <a:latin typeface="微软雅黑" panose="020B0503020204020204" charset="-122"/>
                <a:ea typeface="微软雅黑" panose="020B0503020204020204" charset="-122"/>
              </a:rPr>
              <a:t>i</a:t>
            </a:r>
            <a:r>
              <a:rPr lang="en-US" altLang="zh-CN" sz="1500" i="0" dirty="0">
                <a:solidFill>
                  <a:srgbClr val="0033CC"/>
                </a:solidFill>
                <a:effectLst/>
                <a:latin typeface="微软雅黑" panose="020B0503020204020204" charset="-122"/>
                <a:ea typeface="微软雅黑" panose="020B0503020204020204" charset="-122"/>
              </a:rPr>
              <a:t>).</a:t>
            </a:r>
            <a:r>
              <a:rPr lang="en-US" altLang="zh-CN" sz="1500" i="0" dirty="0" err="1">
                <a:solidFill>
                  <a:srgbClr val="0033CC"/>
                </a:solidFill>
                <a:effectLst/>
                <a:latin typeface="微软雅黑" panose="020B0503020204020204" charset="-122"/>
                <a:ea typeface="微软雅黑" panose="020B0503020204020204" charset="-122"/>
              </a:rPr>
              <a:t>cts</a:t>
            </a:r>
            <a:r>
              <a:rPr lang="en-US" altLang="zh-CN" sz="1500" i="0" dirty="0">
                <a:solidFill>
                  <a:srgbClr val="0033CC"/>
                </a:solidFill>
                <a:effectLst/>
                <a:latin typeface="微软雅黑" panose="020B0503020204020204" charset="-122"/>
                <a:ea typeface="微软雅黑" panose="020B0503020204020204" charset="-122"/>
              </a:rPr>
              <a:t> </a:t>
            </a:r>
            <a:r>
              <a:rPr lang="en-US" altLang="zh-CN" sz="1500" i="0" dirty="0">
                <a:effectLst/>
                <a:latin typeface="微软雅黑" panose="020B0503020204020204" charset="-122"/>
                <a:ea typeface="微软雅黑" panose="020B0503020204020204" charset="-122"/>
              </a:rPr>
              <a:t>&lt;= </a:t>
            </a:r>
            <a:r>
              <a:rPr lang="en-US" altLang="zh-CN" sz="1500" i="0" dirty="0" err="1">
                <a:solidFill>
                  <a:srgbClr val="FF0066"/>
                </a:solidFill>
                <a:effectLst/>
                <a:latin typeface="微软雅黑" panose="020B0503020204020204" charset="-122"/>
                <a:ea typeface="微软雅黑" panose="020B0503020204020204" charset="-122"/>
              </a:rPr>
              <a:t>T.sts</a:t>
            </a:r>
            <a:endParaRPr lang="en-US" altLang="zh-CN" sz="1500" i="0" dirty="0">
              <a:solidFill>
                <a:srgbClr val="FF0066"/>
              </a:solidFill>
              <a:effectLst/>
              <a:latin typeface="微软雅黑" panose="020B0503020204020204" charset="-122"/>
              <a:ea typeface="微软雅黑" panose="020B0503020204020204" charset="-122"/>
            </a:endParaRPr>
          </a:p>
        </p:txBody>
      </p:sp>
      <p:sp>
        <p:nvSpPr>
          <p:cNvPr id="17" name="Right Triangle 41"/>
          <p:cNvSpPr/>
          <p:nvPr/>
        </p:nvSpPr>
        <p:spPr>
          <a:xfrm rot="10800000">
            <a:off x="4957112" y="3886806"/>
            <a:ext cx="313387" cy="270000"/>
          </a:xfrm>
          <a:prstGeom prst="rtTriangle">
            <a:avLst/>
          </a:prstGeom>
          <a:ln w="9525">
            <a:solidFill>
              <a:schemeClr val="tx1"/>
            </a:solidFill>
          </a:ln>
        </p:spPr>
        <p:style>
          <a:lnRef idx="1">
            <a:schemeClr val="accent5"/>
          </a:lnRef>
          <a:fillRef idx="2">
            <a:schemeClr val="accent5"/>
          </a:fillRef>
          <a:effectRef idx="1">
            <a:schemeClr val="accent5"/>
          </a:effectRef>
          <a:fontRef idx="minor">
            <a:schemeClr val="dk1"/>
          </a:fontRef>
        </p:style>
        <p:txBody>
          <a:bodyPr wrap="none" tIns="30000" bIns="30000" rtlCol="0" anchor="ctr"/>
          <a:lstStyle/>
          <a:p>
            <a:pPr algn="ctr"/>
            <a:endParaRPr lang="zh-CN" altLang="en-US" sz="1665">
              <a:latin typeface="微软雅黑" panose="020B0503020204020204" charset="-122"/>
              <a:ea typeface="微软雅黑" panose="020B0503020204020204" charset="-122"/>
              <a:cs typeface="Verdana" panose="020B0604030504040204" pitchFamily="34" charset="0"/>
            </a:endParaRPr>
          </a:p>
        </p:txBody>
      </p:sp>
      <p:sp>
        <p:nvSpPr>
          <p:cNvPr id="18" name="Text Box 16"/>
          <p:cNvSpPr txBox="1">
            <a:spLocks noChangeArrowheads="1"/>
          </p:cNvSpPr>
          <p:nvPr/>
        </p:nvSpPr>
        <p:spPr bwMode="auto">
          <a:xfrm>
            <a:off x="3992501" y="4721361"/>
            <a:ext cx="4008499" cy="522251"/>
          </a:xfrm>
          <a:prstGeom prst="rect">
            <a:avLst/>
          </a:prstGeom>
          <a:solidFill>
            <a:srgbClr val="FFE7FF"/>
          </a:solidFill>
          <a:ln>
            <a:solidFill>
              <a:srgbClr val="7030A0"/>
            </a:solidFill>
          </a:ln>
          <a:effectLst>
            <a:outerShdw blurRad="63500" sx="102000" sy="102000" algn="ctr" rotWithShape="0">
              <a:prstClr val="black">
                <a:alpha val="40000"/>
              </a:prstClr>
            </a:outerShdw>
          </a:effectLst>
        </p:spPr>
        <p:txBody>
          <a:bodyPr wrap="square" lIns="90000" tIns="30000" rIns="90000" bIns="30000">
            <a:spAutoFit/>
          </a:bodyPr>
          <a:lstStyle>
            <a:defPPr>
              <a:defRPr lang="en-US"/>
            </a:defPPr>
            <a:lvl1pPr>
              <a:defRPr i="1">
                <a:effectLst>
                  <a:outerShdw blurRad="38100" dist="38100" dir="2700000" algn="tl">
                    <a:srgbClr val="000000">
                      <a:alpha val="43137"/>
                    </a:srgbClr>
                  </a:outerShdw>
                </a:effectLst>
                <a:latin typeface="Candara" panose="020E0502030303020204" pitchFamily="34" charset="0"/>
              </a:defRPr>
            </a:lvl1pPr>
          </a:lstStyle>
          <a:p>
            <a:pPr marL="144145" indent="-144145"/>
            <a:r>
              <a:rPr lang="en-US" altLang="zh-CN" sz="1500" b="1" i="0" dirty="0">
                <a:latin typeface="微软雅黑" panose="020B0503020204020204" charset="-122"/>
                <a:ea typeface="微软雅黑" panose="020B0503020204020204" charset="-122"/>
              </a:rPr>
              <a:t>T</a:t>
            </a:r>
            <a:r>
              <a:rPr lang="en-US" altLang="zh-CN" sz="1500" i="0" dirty="0">
                <a:effectLst/>
                <a:latin typeface="微软雅黑" panose="020B0503020204020204" charset="-122"/>
                <a:ea typeface="微软雅黑" panose="020B0503020204020204" charset="-122"/>
              </a:rPr>
              <a:t> buffers writes to </a:t>
            </a:r>
            <a:r>
              <a:rPr lang="en-US" altLang="zh-CN" sz="1500" i="0" dirty="0">
                <a:solidFill>
                  <a:srgbClr val="0033CC"/>
                </a:solidFill>
                <a:effectLst/>
                <a:latin typeface="微软雅黑" panose="020B0503020204020204" charset="-122"/>
                <a:ea typeface="微软雅黑" panose="020B0503020204020204" charset="-122"/>
              </a:rPr>
              <a:t>X</a:t>
            </a:r>
            <a:r>
              <a:rPr lang="en-US" altLang="zh-CN" sz="1500" i="0" dirty="0">
                <a:effectLst/>
                <a:latin typeface="微软雅黑" panose="020B0503020204020204" charset="-122"/>
                <a:ea typeface="微软雅黑" panose="020B0503020204020204" charset="-122"/>
              </a:rPr>
              <a:t> and adds </a:t>
            </a:r>
            <a:r>
              <a:rPr lang="en-US" altLang="zh-CN" sz="1500" i="0" dirty="0">
                <a:solidFill>
                  <a:srgbClr val="0033CC"/>
                </a:solidFill>
                <a:effectLst/>
                <a:latin typeface="微软雅黑" panose="020B0503020204020204" charset="-122"/>
                <a:ea typeface="微软雅黑" panose="020B0503020204020204" charset="-122"/>
              </a:rPr>
              <a:t>X</a:t>
            </a:r>
            <a:r>
              <a:rPr lang="en-US" altLang="zh-CN" sz="1500" i="0" dirty="0">
                <a:effectLst/>
                <a:latin typeface="微软雅黑" panose="020B0503020204020204" charset="-122"/>
                <a:ea typeface="微软雅黑" panose="020B0503020204020204" charset="-122"/>
              </a:rPr>
              <a:t> to its write-set, </a:t>
            </a:r>
            <a:r>
              <a:rPr lang="en-US" altLang="zh-CN" sz="1500" i="0" dirty="0" err="1">
                <a:solidFill>
                  <a:srgbClr val="FF0066"/>
                </a:solidFill>
                <a:effectLst/>
                <a:latin typeface="微软雅黑" panose="020B0503020204020204" charset="-122"/>
                <a:ea typeface="微软雅黑" panose="020B0503020204020204" charset="-122"/>
              </a:rPr>
              <a:t>T.wset</a:t>
            </a:r>
            <a:r>
              <a:rPr lang="en-US" altLang="zh-CN" sz="1500" i="0" dirty="0">
                <a:solidFill>
                  <a:srgbClr val="FF0066"/>
                </a:solidFill>
                <a:effectLst/>
                <a:latin typeface="微软雅黑" panose="020B0503020204020204" charset="-122"/>
                <a:ea typeface="微软雅黑" panose="020B0503020204020204" charset="-122"/>
              </a:rPr>
              <a:t> </a:t>
            </a:r>
            <a:r>
              <a:rPr lang="en-US" altLang="zh-CN" sz="1500" i="0" dirty="0">
                <a:effectLst/>
                <a:latin typeface="微软雅黑" panose="020B0503020204020204" charset="-122"/>
                <a:ea typeface="微软雅黑" panose="020B0503020204020204" charset="-122"/>
              </a:rPr>
              <a:t>+= {</a:t>
            </a:r>
            <a:r>
              <a:rPr lang="en-US" altLang="zh-CN" sz="1500" i="0" dirty="0">
                <a:solidFill>
                  <a:srgbClr val="0033CC"/>
                </a:solidFill>
                <a:effectLst/>
                <a:latin typeface="微软雅黑" panose="020B0503020204020204" charset="-122"/>
                <a:ea typeface="微软雅黑" panose="020B0503020204020204" charset="-122"/>
              </a:rPr>
              <a:t>X</a:t>
            </a:r>
            <a:r>
              <a:rPr lang="en-US" altLang="zh-CN" sz="1500" i="0" dirty="0">
                <a:effectLst/>
                <a:latin typeface="微软雅黑" panose="020B0503020204020204" charset="-122"/>
                <a:ea typeface="微软雅黑" panose="020B0503020204020204" charset="-122"/>
              </a:rPr>
              <a:t>}</a:t>
            </a:r>
            <a:endParaRPr lang="en-US" altLang="zh-CN" sz="1500" i="0" dirty="0">
              <a:effectLst/>
              <a:latin typeface="微软雅黑" panose="020B0503020204020204" charset="-122"/>
              <a:ea typeface="微软雅黑" panose="020B0503020204020204" charset="-122"/>
            </a:endParaRPr>
          </a:p>
        </p:txBody>
      </p:sp>
      <p:sp>
        <p:nvSpPr>
          <p:cNvPr id="19" name="Right Triangle 43"/>
          <p:cNvSpPr/>
          <p:nvPr/>
        </p:nvSpPr>
        <p:spPr>
          <a:xfrm rot="10800000">
            <a:off x="7687612" y="4721361"/>
            <a:ext cx="313387" cy="270000"/>
          </a:xfrm>
          <a:prstGeom prst="rtTriangle">
            <a:avLst/>
          </a:prstGeom>
          <a:ln w="9525">
            <a:solidFill>
              <a:schemeClr val="tx1"/>
            </a:solidFill>
          </a:ln>
        </p:spPr>
        <p:style>
          <a:lnRef idx="1">
            <a:schemeClr val="accent5"/>
          </a:lnRef>
          <a:fillRef idx="2">
            <a:schemeClr val="accent5"/>
          </a:fillRef>
          <a:effectRef idx="1">
            <a:schemeClr val="accent5"/>
          </a:effectRef>
          <a:fontRef idx="minor">
            <a:schemeClr val="dk1"/>
          </a:fontRef>
        </p:style>
        <p:txBody>
          <a:bodyPr wrap="none" tIns="30000" bIns="30000" rtlCol="0" anchor="ctr"/>
          <a:lstStyle/>
          <a:p>
            <a:pPr algn="ctr"/>
            <a:endParaRPr lang="zh-CN" altLang="en-US" sz="1665">
              <a:latin typeface="微软雅黑" panose="020B0503020204020204" charset="-122"/>
              <a:ea typeface="微软雅黑" panose="020B0503020204020204" charset="-122"/>
              <a:cs typeface="Verdana" panose="020B0604030504040204" pitchFamily="34" charset="0"/>
            </a:endParaRPr>
          </a:p>
        </p:txBody>
      </p:sp>
      <p:sp>
        <p:nvSpPr>
          <p:cNvPr id="20" name="Text Box 16"/>
          <p:cNvSpPr txBox="1">
            <a:spLocks noChangeArrowheads="1"/>
          </p:cNvSpPr>
          <p:nvPr/>
        </p:nvSpPr>
        <p:spPr bwMode="auto">
          <a:xfrm>
            <a:off x="3619500" y="1143000"/>
            <a:ext cx="4585145" cy="1213485"/>
          </a:xfrm>
          <a:prstGeom prst="rect">
            <a:avLst/>
          </a:prstGeom>
          <a:solidFill>
            <a:srgbClr val="FFE7FF"/>
          </a:solidFill>
          <a:ln>
            <a:solidFill>
              <a:srgbClr val="7030A0"/>
            </a:solidFill>
          </a:ln>
          <a:effectLst>
            <a:outerShdw blurRad="63500" sx="102000" sy="102000" algn="ctr" rotWithShape="0">
              <a:prstClr val="black">
                <a:alpha val="40000"/>
              </a:prstClr>
            </a:outerShdw>
          </a:effectLst>
        </p:spPr>
        <p:txBody>
          <a:bodyPr wrap="square" lIns="90000" tIns="30000" rIns="90000" bIns="30000">
            <a:spAutoFit/>
          </a:bodyPr>
          <a:lstStyle>
            <a:defPPr>
              <a:defRPr lang="en-US"/>
            </a:defPPr>
            <a:lvl1pPr>
              <a:defRPr i="1">
                <a:effectLst>
                  <a:outerShdw blurRad="38100" dist="38100" dir="2700000" algn="tl">
                    <a:srgbClr val="000000">
                      <a:alpha val="43137"/>
                    </a:srgbClr>
                  </a:outerShdw>
                </a:effectLst>
                <a:latin typeface="Candara" panose="020E0502030303020204" pitchFamily="34" charset="0"/>
              </a:defRPr>
            </a:lvl1pPr>
          </a:lstStyle>
          <a:p>
            <a:pPr marL="144145" indent="-144145"/>
            <a:r>
              <a:rPr lang="en-US" altLang="zh-CN" sz="1500" b="1" i="0" dirty="0">
                <a:latin typeface="微软雅黑" panose="020B0503020204020204" charset="-122"/>
                <a:ea typeface="微软雅黑" panose="020B0503020204020204" charset="-122"/>
              </a:rPr>
              <a:t>T</a:t>
            </a:r>
            <a:r>
              <a:rPr lang="en-US" altLang="zh-CN" sz="1500" i="0" dirty="0">
                <a:effectLst/>
                <a:latin typeface="微软雅黑" panose="020B0503020204020204" charset="-122"/>
                <a:ea typeface="微软雅黑" panose="020B0503020204020204" charset="-122"/>
              </a:rPr>
              <a:t> is assigned a commit timestamp </a:t>
            </a:r>
            <a:r>
              <a:rPr lang="en-US" altLang="zh-CN" sz="1500" i="0" dirty="0" err="1">
                <a:solidFill>
                  <a:srgbClr val="FF0066"/>
                </a:solidFill>
                <a:effectLst/>
                <a:latin typeface="微软雅黑" panose="020B0503020204020204" charset="-122"/>
                <a:ea typeface="微软雅黑" panose="020B0503020204020204" charset="-122"/>
              </a:rPr>
              <a:t>T.cts</a:t>
            </a:r>
            <a:endParaRPr lang="en-US" altLang="zh-CN" sz="1500" i="0" dirty="0">
              <a:solidFill>
                <a:srgbClr val="FF0066"/>
              </a:solidFill>
              <a:effectLst/>
              <a:latin typeface="微软雅黑" panose="020B0503020204020204" charset="-122"/>
              <a:ea typeface="微软雅黑" panose="020B0503020204020204" charset="-122"/>
            </a:endParaRPr>
          </a:p>
          <a:p>
            <a:pPr marL="144145" indent="-144145"/>
            <a:r>
              <a:rPr lang="en-US" altLang="zh-CN" sz="1500" i="0" dirty="0">
                <a:effectLst/>
                <a:latin typeface="微软雅黑" panose="020B0503020204020204" charset="-122"/>
                <a:ea typeface="微软雅黑" panose="020B0503020204020204" charset="-122"/>
              </a:rPr>
              <a:t>System checks all data within </a:t>
            </a:r>
            <a:r>
              <a:rPr lang="en-US" altLang="zh-CN" sz="1500" i="0" dirty="0" err="1">
                <a:solidFill>
                  <a:srgbClr val="FF0066"/>
                </a:solidFill>
                <a:effectLst/>
                <a:latin typeface="微软雅黑" panose="020B0503020204020204" charset="-122"/>
                <a:ea typeface="微软雅黑" panose="020B0503020204020204" charset="-122"/>
              </a:rPr>
              <a:t>T.wset</a:t>
            </a:r>
            <a:r>
              <a:rPr lang="en-US" altLang="zh-CN" sz="1500" i="0" dirty="0">
                <a:effectLst/>
                <a:latin typeface="微软雅黑" panose="020B0503020204020204" charset="-122"/>
                <a:ea typeface="微软雅黑" panose="020B0503020204020204" charset="-122"/>
              </a:rPr>
              <a:t>, </a:t>
            </a:r>
            <a:br>
              <a:rPr lang="en-US" altLang="zh-CN" sz="1500" i="0" dirty="0">
                <a:effectLst/>
                <a:latin typeface="微软雅黑" panose="020B0503020204020204" charset="-122"/>
                <a:ea typeface="微软雅黑" panose="020B0503020204020204" charset="-122"/>
              </a:rPr>
            </a:br>
            <a:r>
              <a:rPr lang="en-US" altLang="zh-CN" sz="1500" i="0" dirty="0">
                <a:effectLst/>
                <a:latin typeface="微软雅黑" panose="020B0503020204020204" charset="-122"/>
                <a:ea typeface="微软雅黑" panose="020B0503020204020204" charset="-122"/>
              </a:rPr>
              <a:t>if </a:t>
            </a:r>
            <a:r>
              <a:rPr lang="en-US" altLang="zh-CN" sz="1500" i="0" dirty="0" err="1">
                <a:solidFill>
                  <a:srgbClr val="FF0066"/>
                </a:solidFill>
                <a:effectLst/>
                <a:latin typeface="微软雅黑" panose="020B0503020204020204" charset="-122"/>
                <a:ea typeface="微软雅黑" panose="020B0503020204020204" charset="-122"/>
              </a:rPr>
              <a:t>T.sts</a:t>
            </a:r>
            <a:r>
              <a:rPr lang="en-US" altLang="zh-CN" sz="1500" i="0" dirty="0">
                <a:effectLst/>
                <a:latin typeface="微软雅黑" panose="020B0503020204020204" charset="-122"/>
                <a:ea typeface="微软雅黑" panose="020B0503020204020204" charset="-122"/>
              </a:rPr>
              <a:t> &lt; </a:t>
            </a:r>
            <a:r>
              <a:rPr lang="en-US" altLang="zh-CN" sz="1500" i="0" dirty="0" err="1">
                <a:solidFill>
                  <a:srgbClr val="0033CC"/>
                </a:solidFill>
                <a:effectLst/>
                <a:latin typeface="微软雅黑" panose="020B0503020204020204" charset="-122"/>
                <a:ea typeface="微软雅黑" panose="020B0503020204020204" charset="-122"/>
              </a:rPr>
              <a:t>X.cts</a:t>
            </a:r>
            <a:r>
              <a:rPr lang="en-US" altLang="zh-CN" sz="1500" i="0" dirty="0">
                <a:effectLst/>
                <a:latin typeface="微软雅黑" panose="020B0503020204020204" charset="-122"/>
                <a:ea typeface="微软雅黑" panose="020B0503020204020204" charset="-122"/>
              </a:rPr>
              <a:t> &lt; </a:t>
            </a:r>
            <a:r>
              <a:rPr lang="en-US" altLang="zh-CN" sz="1500" i="0" dirty="0" err="1">
                <a:solidFill>
                  <a:srgbClr val="FF0066"/>
                </a:solidFill>
                <a:effectLst/>
                <a:latin typeface="微软雅黑" panose="020B0503020204020204" charset="-122"/>
                <a:ea typeface="微软雅黑" panose="020B0503020204020204" charset="-122"/>
              </a:rPr>
              <a:t>T.cts(</a:t>
            </a:r>
            <a:r>
              <a:rPr lang="zh-CN" altLang="en-US" sz="1500" i="0" dirty="0" err="1">
                <a:solidFill>
                  <a:srgbClr val="FF0066"/>
                </a:solidFill>
                <a:effectLst/>
                <a:latin typeface="微软雅黑" panose="020B0503020204020204" charset="-122"/>
                <a:ea typeface="微软雅黑" panose="020B0503020204020204" charset="-122"/>
              </a:rPr>
              <a:t>这里就说明这个</a:t>
            </a:r>
            <a:r>
              <a:rPr lang="en-US" altLang="zh-CN" sz="1500" i="0" dirty="0" err="1">
                <a:solidFill>
                  <a:srgbClr val="FF0066"/>
                </a:solidFill>
                <a:effectLst/>
                <a:latin typeface="微软雅黑" panose="020B0503020204020204" charset="-122"/>
                <a:ea typeface="微软雅黑" panose="020B0503020204020204" charset="-122"/>
              </a:rPr>
              <a:t>X</a:t>
            </a:r>
            <a:r>
              <a:rPr lang="zh-CN" altLang="en-US" sz="1500" i="0" dirty="0" err="1">
                <a:solidFill>
                  <a:srgbClr val="FF0066"/>
                </a:solidFill>
                <a:effectLst/>
                <a:latin typeface="微软雅黑" panose="020B0503020204020204" charset="-122"/>
                <a:ea typeface="微软雅黑" panose="020B0503020204020204" charset="-122"/>
              </a:rPr>
              <a:t>被其他的</a:t>
            </a:r>
            <a:r>
              <a:rPr lang="en-US" altLang="zh-CN" sz="1500" i="0" dirty="0" err="1">
                <a:solidFill>
                  <a:srgbClr val="FF0066"/>
                </a:solidFill>
                <a:effectLst/>
                <a:latin typeface="微软雅黑" panose="020B0503020204020204" charset="-122"/>
                <a:ea typeface="微软雅黑" panose="020B0503020204020204" charset="-122"/>
              </a:rPr>
              <a:t>TX</a:t>
            </a:r>
            <a:r>
              <a:rPr lang="zh-CN" altLang="en-US" sz="1500" i="0" dirty="0" err="1">
                <a:solidFill>
                  <a:srgbClr val="FF0066"/>
                </a:solidFill>
                <a:effectLst/>
                <a:latin typeface="微软雅黑" panose="020B0503020204020204" charset="-122"/>
                <a:ea typeface="微软雅黑" panose="020B0503020204020204" charset="-122"/>
              </a:rPr>
              <a:t>修改了</a:t>
            </a:r>
            <a:r>
              <a:rPr lang="en-US" altLang="zh-CN" sz="1500" i="0" dirty="0" err="1">
                <a:solidFill>
                  <a:srgbClr val="FF0066"/>
                </a:solidFill>
                <a:effectLst/>
                <a:latin typeface="微软雅黑" panose="020B0503020204020204" charset="-122"/>
                <a:ea typeface="微软雅黑" panose="020B0503020204020204" charset="-122"/>
              </a:rPr>
              <a:t>)</a:t>
            </a:r>
            <a:r>
              <a:rPr lang="en-US" altLang="zh-CN" sz="1500" i="0" dirty="0">
                <a:effectLst/>
                <a:latin typeface="微软雅黑" panose="020B0503020204020204" charset="-122"/>
                <a:ea typeface="微软雅黑" panose="020B0503020204020204" charset="-122"/>
              </a:rPr>
              <a:t>,</a:t>
            </a:r>
            <a:r>
              <a:rPr lang="en-US" altLang="zh-CN" sz="1500" i="0" dirty="0">
                <a:effectLst/>
                <a:latin typeface="微软雅黑" panose="020B0503020204020204" charset="-122"/>
                <a:ea typeface="微软雅黑" panose="020B0503020204020204" charset="-122"/>
                <a:sym typeface="Wingdings" panose="05000000000000000000" pitchFamily="2" charset="2"/>
              </a:rPr>
              <a:t> then abort </a:t>
            </a:r>
            <a:r>
              <a:rPr lang="en-US" altLang="zh-CN" sz="1500" b="1" i="0" dirty="0">
                <a:latin typeface="微软雅黑" panose="020B0503020204020204" charset="-122"/>
                <a:ea typeface="微软雅黑" panose="020B0503020204020204" charset="-122"/>
                <a:sym typeface="Wingdings" panose="05000000000000000000" pitchFamily="2" charset="2"/>
              </a:rPr>
              <a:t>T</a:t>
            </a:r>
            <a:endParaRPr lang="en-US" altLang="zh-CN" sz="1500" b="1" i="0" dirty="0">
              <a:latin typeface="微软雅黑" panose="020B0503020204020204" charset="-122"/>
              <a:ea typeface="微软雅黑" panose="020B0503020204020204" charset="-122"/>
              <a:sym typeface="Wingdings" panose="05000000000000000000" pitchFamily="2" charset="2"/>
            </a:endParaRPr>
          </a:p>
          <a:p>
            <a:pPr marL="144145" indent="-144145"/>
            <a:r>
              <a:rPr lang="en-US" altLang="zh-CN" sz="1500" i="0" dirty="0">
                <a:effectLst/>
                <a:latin typeface="微软雅黑" panose="020B0503020204020204" charset="-122"/>
                <a:ea typeface="微软雅黑" panose="020B0503020204020204" charset="-122"/>
              </a:rPr>
              <a:t>Update all data within </a:t>
            </a:r>
            <a:r>
              <a:rPr lang="en-US" altLang="zh-CN" sz="1500" i="0" dirty="0" err="1">
                <a:solidFill>
                  <a:srgbClr val="FF0066"/>
                </a:solidFill>
                <a:effectLst/>
                <a:latin typeface="微软雅黑" panose="020B0503020204020204" charset="-122"/>
                <a:ea typeface="微软雅黑" panose="020B0503020204020204" charset="-122"/>
              </a:rPr>
              <a:t>T.wset</a:t>
            </a:r>
            <a:r>
              <a:rPr lang="en-US" altLang="zh-CN" sz="1500" i="0" dirty="0">
                <a:effectLst/>
                <a:latin typeface="微软雅黑" panose="020B0503020204020204" charset="-122"/>
                <a:ea typeface="微软雅黑" panose="020B0503020204020204" charset="-122"/>
              </a:rPr>
              <a:t> with </a:t>
            </a:r>
            <a:r>
              <a:rPr lang="en-US" altLang="zh-CN" sz="1500" i="0" dirty="0" err="1">
                <a:solidFill>
                  <a:srgbClr val="FF0066"/>
                </a:solidFill>
                <a:effectLst/>
                <a:latin typeface="微软雅黑" panose="020B0503020204020204" charset="-122"/>
                <a:ea typeface="微软雅黑" panose="020B0503020204020204" charset="-122"/>
              </a:rPr>
              <a:t>T.cts</a:t>
            </a:r>
            <a:endParaRPr lang="en-US" altLang="zh-CN" sz="1500" b="1" i="0" dirty="0">
              <a:solidFill>
                <a:srgbClr val="FF0066"/>
              </a:solidFill>
              <a:latin typeface="微软雅黑" panose="020B0503020204020204" charset="-122"/>
              <a:ea typeface="微软雅黑" panose="020B0503020204020204" charset="-122"/>
            </a:endParaRPr>
          </a:p>
        </p:txBody>
      </p:sp>
      <p:sp>
        <p:nvSpPr>
          <p:cNvPr id="21" name="Right Triangle 45"/>
          <p:cNvSpPr/>
          <p:nvPr/>
        </p:nvSpPr>
        <p:spPr>
          <a:xfrm rot="10800000">
            <a:off x="7891257" y="1143000"/>
            <a:ext cx="313387" cy="270000"/>
          </a:xfrm>
          <a:prstGeom prst="rtTriangle">
            <a:avLst/>
          </a:prstGeom>
          <a:ln w="9525">
            <a:solidFill>
              <a:schemeClr val="tx1"/>
            </a:solidFill>
          </a:ln>
        </p:spPr>
        <p:style>
          <a:lnRef idx="1">
            <a:schemeClr val="accent5"/>
          </a:lnRef>
          <a:fillRef idx="2">
            <a:schemeClr val="accent5"/>
          </a:fillRef>
          <a:effectRef idx="1">
            <a:schemeClr val="accent5"/>
          </a:effectRef>
          <a:fontRef idx="minor">
            <a:schemeClr val="dk1"/>
          </a:fontRef>
        </p:style>
        <p:txBody>
          <a:bodyPr wrap="none" tIns="30000" bIns="30000" rtlCol="0" anchor="ctr"/>
          <a:lstStyle/>
          <a:p>
            <a:pPr algn="ctr"/>
            <a:endParaRPr lang="zh-CN" altLang="en-US" sz="1665">
              <a:latin typeface="微软雅黑" panose="020B0503020204020204" charset="-122"/>
              <a:ea typeface="微软雅黑" panose="020B0503020204020204" charset="-122"/>
              <a:cs typeface="Verdana" panose="020B0604030504040204" pitchFamily="34" charset="0"/>
            </a:endParaRPr>
          </a:p>
        </p:txBody>
      </p:sp>
      <p:sp>
        <p:nvSpPr>
          <p:cNvPr id="22" name="Freeform 2"/>
          <p:cNvSpPr/>
          <p:nvPr/>
        </p:nvSpPr>
        <p:spPr>
          <a:xfrm>
            <a:off x="2877189" y="3407568"/>
            <a:ext cx="223363" cy="479238"/>
          </a:xfrm>
          <a:custGeom>
            <a:avLst/>
            <a:gdLst>
              <a:gd name="connsiteX0" fmla="*/ 268035 w 268035"/>
              <a:gd name="connsiteY0" fmla="*/ 0 h 551793"/>
              <a:gd name="connsiteX1" fmla="*/ 21 w 268035"/>
              <a:gd name="connsiteY1" fmla="*/ 204952 h 551793"/>
              <a:gd name="connsiteX2" fmla="*/ 252270 w 268035"/>
              <a:gd name="connsiteY2" fmla="*/ 315311 h 551793"/>
              <a:gd name="connsiteX3" fmla="*/ 63083 w 268035"/>
              <a:gd name="connsiteY3" fmla="*/ 551793 h 551793"/>
            </a:gdLst>
            <a:ahLst/>
            <a:cxnLst>
              <a:cxn ang="0">
                <a:pos x="connsiteX0" y="connsiteY0"/>
              </a:cxn>
              <a:cxn ang="0">
                <a:pos x="connsiteX1" y="connsiteY1"/>
              </a:cxn>
              <a:cxn ang="0">
                <a:pos x="connsiteX2" y="connsiteY2"/>
              </a:cxn>
              <a:cxn ang="0">
                <a:pos x="connsiteX3" y="connsiteY3"/>
              </a:cxn>
            </a:cxnLst>
            <a:rect l="l" t="t" r="r" b="b"/>
            <a:pathLst>
              <a:path w="268035" h="551793">
                <a:moveTo>
                  <a:pt x="268035" y="0"/>
                </a:moveTo>
                <a:cubicBezTo>
                  <a:pt x="135341" y="76200"/>
                  <a:pt x="2648" y="152400"/>
                  <a:pt x="21" y="204952"/>
                </a:cubicBezTo>
                <a:cubicBezTo>
                  <a:pt x="-2606" y="257504"/>
                  <a:pt x="241760" y="257504"/>
                  <a:pt x="252270" y="315311"/>
                </a:cubicBezTo>
                <a:cubicBezTo>
                  <a:pt x="262780" y="373118"/>
                  <a:pt x="162931" y="462455"/>
                  <a:pt x="63083" y="551793"/>
                </a:cubicBezTo>
              </a:path>
            </a:pathLst>
          </a:custGeom>
          <a:ln>
            <a:solidFill>
              <a:schemeClr val="tx1"/>
            </a:solidFill>
            <a:prstDash val="sysDot"/>
            <a:headEnd type="none" w="med" len="med"/>
            <a:tailEnd type="arrow"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500">
              <a:latin typeface="微软雅黑" panose="020B0503020204020204" charset="-122"/>
              <a:ea typeface="微软雅黑" panose="020B0503020204020204" charset="-122"/>
            </a:endParaRPr>
          </a:p>
        </p:txBody>
      </p:sp>
      <p:sp>
        <p:nvSpPr>
          <p:cNvPr id="23" name="Freeform 3"/>
          <p:cNvSpPr/>
          <p:nvPr/>
        </p:nvSpPr>
        <p:spPr>
          <a:xfrm>
            <a:off x="5491655" y="3407569"/>
            <a:ext cx="656897" cy="1313793"/>
          </a:xfrm>
          <a:custGeom>
            <a:avLst/>
            <a:gdLst>
              <a:gd name="connsiteX0" fmla="*/ 0 w 788276"/>
              <a:gd name="connsiteY0" fmla="*/ 0 h 1686911"/>
              <a:gd name="connsiteX1" fmla="*/ 204952 w 788276"/>
              <a:gd name="connsiteY1" fmla="*/ 835573 h 1686911"/>
              <a:gd name="connsiteX2" fmla="*/ 551793 w 788276"/>
              <a:gd name="connsiteY2" fmla="*/ 835573 h 1686911"/>
              <a:gd name="connsiteX3" fmla="*/ 788276 w 788276"/>
              <a:gd name="connsiteY3" fmla="*/ 1686911 h 1686911"/>
            </a:gdLst>
            <a:ahLst/>
            <a:cxnLst>
              <a:cxn ang="0">
                <a:pos x="connsiteX0" y="connsiteY0"/>
              </a:cxn>
              <a:cxn ang="0">
                <a:pos x="connsiteX1" y="connsiteY1"/>
              </a:cxn>
              <a:cxn ang="0">
                <a:pos x="connsiteX2" y="connsiteY2"/>
              </a:cxn>
              <a:cxn ang="0">
                <a:pos x="connsiteX3" y="connsiteY3"/>
              </a:cxn>
            </a:cxnLst>
            <a:rect l="l" t="t" r="r" b="b"/>
            <a:pathLst>
              <a:path w="788276" h="1686911">
                <a:moveTo>
                  <a:pt x="0" y="0"/>
                </a:moveTo>
                <a:cubicBezTo>
                  <a:pt x="56493" y="348155"/>
                  <a:pt x="112987" y="696311"/>
                  <a:pt x="204952" y="835573"/>
                </a:cubicBezTo>
                <a:cubicBezTo>
                  <a:pt x="296917" y="974835"/>
                  <a:pt x="454572" y="693683"/>
                  <a:pt x="551793" y="835573"/>
                </a:cubicBezTo>
                <a:cubicBezTo>
                  <a:pt x="649014" y="977463"/>
                  <a:pt x="718645" y="1332187"/>
                  <a:pt x="788276" y="1686911"/>
                </a:cubicBezTo>
              </a:path>
            </a:pathLst>
          </a:custGeom>
          <a:ln>
            <a:solidFill>
              <a:schemeClr val="tx1"/>
            </a:solidFill>
            <a:prstDash val="sysDot"/>
            <a:headEnd type="none" w="med" len="med"/>
            <a:tailEnd type="arrow"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500">
              <a:latin typeface="微软雅黑" panose="020B0503020204020204" charset="-122"/>
              <a:ea typeface="微软雅黑" panose="020B0503020204020204" charset="-122"/>
            </a:endParaRPr>
          </a:p>
        </p:txBody>
      </p:sp>
      <p:sp>
        <p:nvSpPr>
          <p:cNvPr id="24" name="Freeform 4"/>
          <p:cNvSpPr/>
          <p:nvPr/>
        </p:nvSpPr>
        <p:spPr>
          <a:xfrm>
            <a:off x="5806966" y="2434693"/>
            <a:ext cx="512379" cy="683841"/>
          </a:xfrm>
          <a:custGeom>
            <a:avLst/>
            <a:gdLst>
              <a:gd name="connsiteX0" fmla="*/ 614855 w 614855"/>
              <a:gd name="connsiteY0" fmla="*/ 1024759 h 1024759"/>
              <a:gd name="connsiteX1" fmla="*/ 157655 w 614855"/>
              <a:gd name="connsiteY1" fmla="*/ 772511 h 1024759"/>
              <a:gd name="connsiteX2" fmla="*/ 378372 w 614855"/>
              <a:gd name="connsiteY2" fmla="*/ 583324 h 1024759"/>
              <a:gd name="connsiteX3" fmla="*/ 0 w 614855"/>
              <a:gd name="connsiteY3" fmla="*/ 0 h 1024759"/>
            </a:gdLst>
            <a:ahLst/>
            <a:cxnLst>
              <a:cxn ang="0">
                <a:pos x="connsiteX0" y="connsiteY0"/>
              </a:cxn>
              <a:cxn ang="0">
                <a:pos x="connsiteX1" y="connsiteY1"/>
              </a:cxn>
              <a:cxn ang="0">
                <a:pos x="connsiteX2" y="connsiteY2"/>
              </a:cxn>
              <a:cxn ang="0">
                <a:pos x="connsiteX3" y="connsiteY3"/>
              </a:cxn>
            </a:cxnLst>
            <a:rect l="l" t="t" r="r" b="b"/>
            <a:pathLst>
              <a:path w="614855" h="1024759">
                <a:moveTo>
                  <a:pt x="614855" y="1024759"/>
                </a:moveTo>
                <a:cubicBezTo>
                  <a:pt x="405962" y="935421"/>
                  <a:pt x="197069" y="846083"/>
                  <a:pt x="157655" y="772511"/>
                </a:cubicBezTo>
                <a:cubicBezTo>
                  <a:pt x="118241" y="698939"/>
                  <a:pt x="404648" y="712076"/>
                  <a:pt x="378372" y="583324"/>
                </a:cubicBezTo>
                <a:cubicBezTo>
                  <a:pt x="352096" y="454572"/>
                  <a:pt x="176048" y="227286"/>
                  <a:pt x="0" y="0"/>
                </a:cubicBezTo>
              </a:path>
            </a:pathLst>
          </a:custGeom>
          <a:ln>
            <a:solidFill>
              <a:schemeClr val="tx1"/>
            </a:solidFill>
            <a:prstDash val="sysDot"/>
            <a:headEnd type="none" w="med" len="med"/>
            <a:tailEnd type="arrow"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50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750"/>
                                        <p:tgtEl>
                                          <p:spTgt spid="7"/>
                                        </p:tgtEl>
                                      </p:cBhvr>
                                    </p:animEffect>
                                  </p:childTnLst>
                                </p:cTn>
                              </p:par>
                            </p:childTnLst>
                          </p:cTn>
                        </p:par>
                        <p:par>
                          <p:cTn id="8" fill="hold">
                            <p:stCondLst>
                              <p:cond delay="1000"/>
                            </p:stCondLst>
                            <p:childTnLst>
                              <p:par>
                                <p:cTn id="9" presetID="1"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22" presetClass="entr" presetSubtype="4"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down)">
                                      <p:cBhvr>
                                        <p:cTn id="19" dur="750"/>
                                        <p:tgtEl>
                                          <p:spTgt spid="5"/>
                                        </p:tgtEl>
                                      </p:cBhvr>
                                    </p:animEffect>
                                  </p:childTnLst>
                                </p:cTn>
                              </p:par>
                              <p:par>
                                <p:cTn id="20" presetID="1" presetClass="entr" presetSubtype="0" fill="hold" grpId="0" nodeType="withEffect">
                                  <p:stCondLst>
                                    <p:cond delay="250"/>
                                  </p:stCondLst>
                                  <p:childTnLst>
                                    <p:set>
                                      <p:cBhvr>
                                        <p:cTn id="21" dur="1" fill="hold">
                                          <p:stCondLst>
                                            <p:cond delay="0"/>
                                          </p:stCondLst>
                                        </p:cTn>
                                        <p:tgtEl>
                                          <p:spTgt spid="6"/>
                                        </p:tgtEl>
                                        <p:attrNameLst>
                                          <p:attrName>style.visibility</p:attrName>
                                        </p:attrNameLst>
                                      </p:cBhvr>
                                      <p:to>
                                        <p:strVal val="visible"/>
                                      </p:to>
                                    </p:set>
                                  </p:childTnLst>
                                </p:cTn>
                              </p:par>
                              <p:par>
                                <p:cTn id="22" presetID="1" presetClass="entr" presetSubtype="0" fill="hold" grpId="0" nodeType="withEffect">
                                  <p:stCondLst>
                                    <p:cond delay="500"/>
                                  </p:stCondLst>
                                  <p:childTnLst>
                                    <p:set>
                                      <p:cBhvr>
                                        <p:cTn id="23" dur="1" fill="hold">
                                          <p:stCondLst>
                                            <p:cond delay="0"/>
                                          </p:stCondLst>
                                        </p:cTn>
                                        <p:tgtEl>
                                          <p:spTgt spid="10"/>
                                        </p:tgtEl>
                                        <p:attrNameLst>
                                          <p:attrName>style.visibility</p:attrName>
                                        </p:attrNameLst>
                                      </p:cBhvr>
                                      <p:to>
                                        <p:strVal val="visible"/>
                                      </p:to>
                                    </p:set>
                                  </p:childTnLst>
                                </p:cTn>
                              </p:par>
                              <p:par>
                                <p:cTn id="24" presetID="1" presetClass="entr" presetSubtype="0" fill="hold" grpId="0" nodeType="withEffect">
                                  <p:stCondLst>
                                    <p:cond delay="750"/>
                                  </p:stCondLst>
                                  <p:childTnLst>
                                    <p:set>
                                      <p:cBhvr>
                                        <p:cTn id="25" dur="1" fill="hold">
                                          <p:stCondLst>
                                            <p:cond delay="0"/>
                                          </p:stCondLst>
                                        </p:cTn>
                                        <p:tgtEl>
                                          <p:spTgt spid="9"/>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down)">
                                      <p:cBhvr>
                                        <p:cTn id="30" dur="500"/>
                                        <p:tgtEl>
                                          <p:spTgt spid="15"/>
                                        </p:tgtEl>
                                      </p:cBhvr>
                                    </p:animEffect>
                                  </p:childTnLst>
                                </p:cTn>
                              </p:par>
                            </p:childTnLst>
                          </p:cTn>
                        </p:par>
                        <p:par>
                          <p:cTn id="31" fill="hold">
                            <p:stCondLst>
                              <p:cond delay="500"/>
                            </p:stCondLst>
                            <p:childTnLst>
                              <p:par>
                                <p:cTn id="32" presetID="1" presetClass="entr" presetSubtype="0" fill="hold" grpId="0" nodeType="afterEffect">
                                  <p:stCondLst>
                                    <p:cond delay="0"/>
                                  </p:stCondLst>
                                  <p:childTnLst>
                                    <p:set>
                                      <p:cBhvr>
                                        <p:cTn id="33" dur="1" fill="hold">
                                          <p:stCondLst>
                                            <p:cond delay="0"/>
                                          </p:stCondLst>
                                        </p:cTn>
                                        <p:tgtEl>
                                          <p:spTgt spid="13"/>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wipe(up)">
                                      <p:cBhvr>
                                        <p:cTn id="40" dur="500"/>
                                        <p:tgtEl>
                                          <p:spTgt spid="22"/>
                                        </p:tgtEl>
                                      </p:cBhvr>
                                    </p:animEffect>
                                  </p:childTnLst>
                                </p:cTn>
                              </p:par>
                            </p:childTnLst>
                          </p:cTn>
                        </p:par>
                        <p:par>
                          <p:cTn id="41" fill="hold">
                            <p:stCondLst>
                              <p:cond delay="500"/>
                            </p:stCondLst>
                            <p:childTnLst>
                              <p:par>
                                <p:cTn id="42" presetID="1" presetClass="entr" presetSubtype="0" fill="hold" grpId="0" nodeType="afterEffect">
                                  <p:stCondLst>
                                    <p:cond delay="0"/>
                                  </p:stCondLst>
                                  <p:childTnLst>
                                    <p:set>
                                      <p:cBhvr>
                                        <p:cTn id="43" dur="1" fill="hold">
                                          <p:stCondLst>
                                            <p:cond delay="0"/>
                                          </p:stCondLst>
                                        </p:cTn>
                                        <p:tgtEl>
                                          <p:spTgt spid="16"/>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wipe(up)">
                                      <p:cBhvr>
                                        <p:cTn id="50" dur="500"/>
                                        <p:tgtEl>
                                          <p:spTgt spid="23"/>
                                        </p:tgtEl>
                                      </p:cBhvr>
                                    </p:animEffect>
                                  </p:childTnLst>
                                </p:cTn>
                              </p:par>
                            </p:childTnLst>
                          </p:cTn>
                        </p:par>
                        <p:par>
                          <p:cTn id="51" fill="hold">
                            <p:stCondLst>
                              <p:cond delay="500"/>
                            </p:stCondLst>
                            <p:childTnLst>
                              <p:par>
                                <p:cTn id="52" presetID="1" presetClass="entr" presetSubtype="0" fill="hold" grpId="0" nodeType="afterEffect">
                                  <p:stCondLst>
                                    <p:cond delay="0"/>
                                  </p:stCondLst>
                                  <p:childTnLst>
                                    <p:set>
                                      <p:cBhvr>
                                        <p:cTn id="53" dur="1" fill="hold">
                                          <p:stCondLst>
                                            <p:cond delay="0"/>
                                          </p:stCondLst>
                                        </p:cTn>
                                        <p:tgtEl>
                                          <p:spTgt spid="18"/>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19"/>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wipe(down)">
                                      <p:cBhvr>
                                        <p:cTn id="60" dur="500"/>
                                        <p:tgtEl>
                                          <p:spTgt spid="24"/>
                                        </p:tgtEl>
                                      </p:cBhvr>
                                    </p:animEffect>
                                  </p:childTnLst>
                                </p:cTn>
                              </p:par>
                            </p:childTnLst>
                          </p:cTn>
                        </p:par>
                        <p:par>
                          <p:cTn id="61" fill="hold">
                            <p:stCondLst>
                              <p:cond delay="500"/>
                            </p:stCondLst>
                            <p:childTnLst>
                              <p:par>
                                <p:cTn id="62" presetID="1" presetClass="entr" presetSubtype="0" fill="hold" grpId="0" nodeType="afterEffect">
                                  <p:stCondLst>
                                    <p:cond delay="0"/>
                                  </p:stCondLst>
                                  <p:childTnLst>
                                    <p:set>
                                      <p:cBhvr>
                                        <p:cTn id="63" dur="1" fill="hold">
                                          <p:stCondLst>
                                            <p:cond delay="0"/>
                                          </p:stCondLst>
                                        </p:cTn>
                                        <p:tgtEl>
                                          <p:spTgt spid="20"/>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9" grpId="0" animBg="1"/>
      <p:bldP spid="10" grpId="0" animBg="1"/>
      <p:bldP spid="11" grpId="0"/>
      <p:bldP spid="12" grpId="0" animBg="1"/>
      <p:bldP spid="13" grpId="0" animBg="1"/>
      <p:bldP spid="14" grpId="0" animBg="1"/>
      <p:bldP spid="15" grpId="0" animBg="1"/>
      <p:bldP spid="16" grpId="0" animBg="1"/>
      <p:bldP spid="17" grpId="0" animBg="1"/>
      <p:bldP spid="18" grpId="0" animBg="1"/>
      <p:bldP spid="19" grpId="0" animBg="1"/>
      <p:bldP spid="20" grpId="0" bldLvl="0" animBg="1"/>
      <p:bldP spid="21" grpId="0" animBg="1"/>
      <p:bldP spid="22" grpId="0" animBg="1"/>
      <p:bldP spid="23" grpId="0" animBg="1"/>
      <p:bldP spid="24"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Time in </a:t>
            </a:r>
            <a:r>
              <a:rPr kumimoji="1" lang="en-GB" altLang="zh-CN" dirty="0"/>
              <a:t>Snapshot Isolation </a:t>
            </a:r>
            <a:endParaRPr kumimoji="1" lang="zh-CN" altLang="en-US" dirty="0"/>
          </a:p>
        </p:txBody>
      </p:sp>
      <p:sp>
        <p:nvSpPr>
          <p:cNvPr id="3" name="内容占位符 2"/>
          <p:cNvSpPr>
            <a:spLocks noGrp="1"/>
          </p:cNvSpPr>
          <p:nvPr>
            <p:ph idx="1"/>
          </p:nvPr>
        </p:nvSpPr>
        <p:spPr/>
        <p:txBody>
          <a:bodyPr/>
          <a:lstStyle/>
          <a:p>
            <a:r>
              <a:rPr kumimoji="1" lang="en-US" altLang="zh-CN" dirty="0">
                <a:latin typeface="微软雅黑" panose="020B0503020204020204" charset="-122"/>
                <a:ea typeface="微软雅黑" panose="020B0503020204020204" charset="-122"/>
              </a:rPr>
              <a:t>Timestamp of start &amp; commit should be assigned in a increasing order</a:t>
            </a:r>
            <a:endParaRPr kumimoji="1" lang="en-US" altLang="zh-CN" dirty="0">
              <a:latin typeface="微软雅黑" panose="020B0503020204020204" charset="-122"/>
              <a:ea typeface="微软雅黑" panose="020B0503020204020204" charset="-122"/>
            </a:endParaRPr>
          </a:p>
          <a:p>
            <a:pPr lvl="1"/>
            <a:r>
              <a:rPr kumimoji="1" lang="en-US" altLang="zh-CN" dirty="0">
                <a:latin typeface="微软雅黑" panose="020B0503020204020204" charset="-122"/>
                <a:ea typeface="微软雅黑" panose="020B0503020204020204" charset="-122"/>
              </a:rPr>
              <a:t>E.g., global counters</a:t>
            </a:r>
            <a:r>
              <a:rPr kumimoji="1" lang="zh-CN" altLang="en-US" dirty="0">
                <a:latin typeface="微软雅黑" panose="020B0503020204020204" charset="-122"/>
                <a:ea typeface="微软雅黑" panose="020B0503020204020204" charset="-122"/>
              </a:rPr>
              <a:t> </a:t>
            </a:r>
            <a:r>
              <a:rPr kumimoji="1" lang="en-US" altLang="zh-CN" dirty="0">
                <a:latin typeface="微软雅黑" panose="020B0503020204020204" charset="-122"/>
                <a:ea typeface="微软雅黑" panose="020B0503020204020204" charset="-122"/>
              </a:rPr>
              <a:t>with</a:t>
            </a:r>
            <a:r>
              <a:rPr kumimoji="1" lang="zh-CN" altLang="en-US" dirty="0">
                <a:latin typeface="微软雅黑" panose="020B0503020204020204" charset="-122"/>
                <a:ea typeface="微软雅黑" panose="020B0503020204020204" charset="-122"/>
              </a:rPr>
              <a:t> </a:t>
            </a:r>
            <a:r>
              <a:rPr kumimoji="1" lang="en-US" altLang="zh-CN" dirty="0">
                <a:latin typeface="微软雅黑" panose="020B0503020204020204" charset="-122"/>
                <a:ea typeface="微软雅黑" panose="020B0503020204020204" charset="-122"/>
              </a:rPr>
              <a:t>atomic</a:t>
            </a:r>
            <a:r>
              <a:rPr kumimoji="1" lang="zh-CN" altLang="en-US" dirty="0">
                <a:latin typeface="微软雅黑" panose="020B0503020204020204" charset="-122"/>
                <a:ea typeface="微软雅黑" panose="020B0503020204020204" charset="-122"/>
              </a:rPr>
              <a:t> </a:t>
            </a:r>
            <a:r>
              <a:rPr kumimoji="1" lang="en-US" altLang="zh-CN" dirty="0">
                <a:latin typeface="微软雅黑" panose="020B0503020204020204" charset="-122"/>
                <a:ea typeface="微软雅黑" panose="020B0503020204020204" charset="-122"/>
              </a:rPr>
              <a:t>increase</a:t>
            </a:r>
            <a:endParaRPr kumimoji="1" lang="en-US" altLang="zh-CN" dirty="0">
              <a:latin typeface="微软雅黑" panose="020B0503020204020204" charset="-122"/>
              <a:ea typeface="微软雅黑" panose="020B0503020204020204" charset="-122"/>
            </a:endParaRPr>
          </a:p>
          <a:p>
            <a:pPr lvl="1"/>
            <a:r>
              <a:rPr kumimoji="1" lang="en-US" altLang="zh-CN" dirty="0">
                <a:latin typeface="微软雅黑" panose="020B0503020204020204" charset="-122"/>
                <a:ea typeface="微软雅黑" panose="020B0503020204020204" charset="-122"/>
              </a:rPr>
              <a:t>Question: can we directly use</a:t>
            </a:r>
            <a:r>
              <a:rPr kumimoji="1" lang="zh-CN" altLang="en-US" dirty="0">
                <a:latin typeface="微软雅黑" panose="020B0503020204020204" charset="-122"/>
                <a:ea typeface="微软雅黑" panose="020B0503020204020204" charset="-122"/>
              </a:rPr>
              <a:t> </a:t>
            </a:r>
            <a:r>
              <a:rPr kumimoji="1" lang="en-US" altLang="zh-CN" dirty="0">
                <a:latin typeface="微软雅黑" panose="020B0503020204020204" charset="-122"/>
                <a:ea typeface="微软雅黑" panose="020B0503020204020204" charset="-122"/>
              </a:rPr>
              <a:t>the physical clock of the machine? </a:t>
            </a:r>
            <a:endParaRPr kumimoji="1" lang="en-US" altLang="zh-CN" dirty="0">
              <a:latin typeface="微软雅黑" panose="020B0503020204020204" charset="-122"/>
              <a:ea typeface="微软雅黑" panose="020B0503020204020204" charset="-122"/>
            </a:endParaRPr>
          </a:p>
          <a:p>
            <a:pPr lvl="2"/>
            <a:r>
              <a:rPr kumimoji="1" lang="en-US" altLang="zh-CN" dirty="0">
                <a:latin typeface="微软雅黑" panose="020B0503020204020204" charset="-122"/>
                <a:ea typeface="微软雅黑" panose="020B0503020204020204" charset="-122"/>
              </a:rPr>
              <a:t>It</a:t>
            </a:r>
            <a:r>
              <a:rPr kumimoji="1" lang="zh-CN" altLang="en-US" dirty="0">
                <a:latin typeface="微软雅黑" panose="020B0503020204020204" charset="-122"/>
                <a:ea typeface="微软雅黑" panose="020B0503020204020204" charset="-122"/>
              </a:rPr>
              <a:t> </a:t>
            </a:r>
            <a:r>
              <a:rPr kumimoji="1" lang="en-US" altLang="zh-CN" dirty="0">
                <a:latin typeface="微软雅黑" panose="020B0503020204020204" charset="-122"/>
                <a:ea typeface="微软雅黑" panose="020B0503020204020204" charset="-122"/>
              </a:rPr>
              <a:t>depends.</a:t>
            </a:r>
            <a:r>
              <a:rPr kumimoji="1" lang="zh-CN" altLang="en-US" dirty="0">
                <a:latin typeface="微软雅黑" panose="020B0503020204020204" charset="-122"/>
                <a:ea typeface="微软雅黑" panose="020B0503020204020204" charset="-122"/>
              </a:rPr>
              <a:t> </a:t>
            </a:r>
            <a:r>
              <a:rPr kumimoji="1" lang="en-US" altLang="zh-CN" dirty="0">
                <a:latin typeface="微软雅黑" panose="020B0503020204020204" charset="-122"/>
                <a:ea typeface="微软雅黑" panose="020B0503020204020204" charset="-122"/>
              </a:rPr>
              <a:t>If</a:t>
            </a:r>
            <a:r>
              <a:rPr kumimoji="1" lang="zh-CN" altLang="en-US" dirty="0">
                <a:latin typeface="微软雅黑" panose="020B0503020204020204" charset="-122"/>
                <a:ea typeface="微软雅黑" panose="020B0503020204020204" charset="-122"/>
              </a:rPr>
              <a:t> </a:t>
            </a:r>
            <a:r>
              <a:rPr kumimoji="1" lang="en-US" altLang="zh-CN" dirty="0">
                <a:latin typeface="微软雅黑" panose="020B0503020204020204" charset="-122"/>
                <a:ea typeface="微软雅黑" panose="020B0503020204020204" charset="-122"/>
              </a:rPr>
              <a:t>all</a:t>
            </a:r>
            <a:r>
              <a:rPr kumimoji="1" lang="zh-CN" altLang="en-US" dirty="0">
                <a:latin typeface="微软雅黑" panose="020B0503020204020204" charset="-122"/>
                <a:ea typeface="微软雅黑" panose="020B0503020204020204" charset="-122"/>
              </a:rPr>
              <a:t> </a:t>
            </a:r>
            <a:r>
              <a:rPr kumimoji="1" lang="en-US" altLang="zh-CN" dirty="0">
                <a:latin typeface="微软雅黑" panose="020B0503020204020204" charset="-122"/>
                <a:ea typeface="微软雅黑" panose="020B0503020204020204" charset="-122"/>
              </a:rPr>
              <a:t>cores</a:t>
            </a:r>
            <a:r>
              <a:rPr kumimoji="1" lang="zh-CN" altLang="en-US" dirty="0">
                <a:latin typeface="微软雅黑" panose="020B0503020204020204" charset="-122"/>
                <a:ea typeface="微软雅黑" panose="020B0503020204020204" charset="-122"/>
              </a:rPr>
              <a:t> </a:t>
            </a:r>
            <a:r>
              <a:rPr kumimoji="1" lang="en-US" altLang="zh-CN" dirty="0">
                <a:latin typeface="微软雅黑" panose="020B0503020204020204" charset="-122"/>
                <a:ea typeface="微软雅黑" panose="020B0503020204020204" charset="-122"/>
              </a:rPr>
              <a:t>have</a:t>
            </a:r>
            <a:r>
              <a:rPr kumimoji="1" lang="zh-CN" altLang="en-US" dirty="0">
                <a:latin typeface="微软雅黑" panose="020B0503020204020204" charset="-122"/>
                <a:ea typeface="微软雅黑" panose="020B0503020204020204" charset="-122"/>
              </a:rPr>
              <a:t> </a:t>
            </a:r>
            <a:r>
              <a:rPr kumimoji="1" lang="en-US" altLang="zh-CN" dirty="0">
                <a:latin typeface="微软雅黑" panose="020B0503020204020204" charset="-122"/>
                <a:ea typeface="微软雅黑" panose="020B0503020204020204" charset="-122"/>
              </a:rPr>
              <a:t>global</a:t>
            </a:r>
            <a:r>
              <a:rPr kumimoji="1" lang="zh-CN" altLang="en-US" dirty="0">
                <a:latin typeface="微软雅黑" panose="020B0503020204020204" charset="-122"/>
                <a:ea typeface="微软雅黑" panose="020B0503020204020204" charset="-122"/>
              </a:rPr>
              <a:t> </a:t>
            </a:r>
            <a:r>
              <a:rPr kumimoji="1" lang="en-US" altLang="zh-CN" dirty="0">
                <a:latin typeface="微软雅黑" panose="020B0503020204020204" charset="-122"/>
                <a:ea typeface="微软雅黑" panose="020B0503020204020204" charset="-122"/>
              </a:rPr>
              <a:t>order</a:t>
            </a:r>
            <a:r>
              <a:rPr kumimoji="1" lang="zh-CN" altLang="en-US" dirty="0">
                <a:latin typeface="微软雅黑" panose="020B0503020204020204" charset="-122"/>
                <a:ea typeface="微软雅黑" panose="020B0503020204020204" charset="-122"/>
              </a:rPr>
              <a:t> </a:t>
            </a:r>
            <a:r>
              <a:rPr kumimoji="1" lang="en-US" altLang="zh-CN" dirty="0">
                <a:latin typeface="微软雅黑" panose="020B0503020204020204" charset="-122"/>
                <a:ea typeface="微软雅黑" panose="020B0503020204020204" charset="-122"/>
              </a:rPr>
              <a:t>of</a:t>
            </a:r>
            <a:r>
              <a:rPr kumimoji="1" lang="zh-CN" altLang="en-US" dirty="0">
                <a:latin typeface="微软雅黑" panose="020B0503020204020204" charset="-122"/>
                <a:ea typeface="微软雅黑" panose="020B0503020204020204" charset="-122"/>
              </a:rPr>
              <a:t> </a:t>
            </a:r>
            <a:r>
              <a:rPr kumimoji="1" lang="en-US" altLang="zh-CN" dirty="0">
                <a:latin typeface="微软雅黑" panose="020B0503020204020204" charset="-122"/>
                <a:ea typeface="微软雅黑" panose="020B0503020204020204" charset="-122"/>
              </a:rPr>
              <a:t>physical</a:t>
            </a:r>
            <a:r>
              <a:rPr kumimoji="1" lang="zh-CN" altLang="en-US" dirty="0">
                <a:latin typeface="微软雅黑" panose="020B0503020204020204" charset="-122"/>
                <a:ea typeface="微软雅黑" panose="020B0503020204020204" charset="-122"/>
              </a:rPr>
              <a:t> </a:t>
            </a:r>
            <a:r>
              <a:rPr kumimoji="1" lang="en-US" altLang="zh-CN" dirty="0">
                <a:latin typeface="微软雅黑" panose="020B0503020204020204" charset="-122"/>
                <a:ea typeface="微软雅黑" panose="020B0503020204020204" charset="-122"/>
              </a:rPr>
              <a:t>clock,</a:t>
            </a:r>
            <a:r>
              <a:rPr kumimoji="1" lang="zh-CN" altLang="en-US" dirty="0">
                <a:latin typeface="微软雅黑" panose="020B0503020204020204" charset="-122"/>
                <a:ea typeface="微软雅黑" panose="020B0503020204020204" charset="-122"/>
              </a:rPr>
              <a:t> </a:t>
            </a:r>
            <a:r>
              <a:rPr kumimoji="1" lang="en-US" altLang="zh-CN" dirty="0">
                <a:latin typeface="微软雅黑" panose="020B0503020204020204" charset="-122"/>
                <a:ea typeface="微软雅黑" panose="020B0503020204020204" charset="-122"/>
              </a:rPr>
              <a:t>then</a:t>
            </a:r>
            <a:r>
              <a:rPr kumimoji="1" lang="zh-CN" altLang="en-US" dirty="0">
                <a:latin typeface="微软雅黑" panose="020B0503020204020204" charset="-122"/>
                <a:ea typeface="微软雅黑" panose="020B0503020204020204" charset="-122"/>
              </a:rPr>
              <a:t> </a:t>
            </a:r>
            <a:r>
              <a:rPr kumimoji="1" lang="en-US" altLang="zh-CN" dirty="0">
                <a:latin typeface="微软雅黑" panose="020B0503020204020204" charset="-122"/>
                <a:ea typeface="微软雅黑" panose="020B0503020204020204" charset="-122"/>
              </a:rPr>
              <a:t>yes;</a:t>
            </a:r>
            <a:r>
              <a:rPr kumimoji="1" lang="zh-CN" altLang="en-US" dirty="0">
                <a:latin typeface="微软雅黑" panose="020B0503020204020204" charset="-122"/>
                <a:ea typeface="微软雅黑" panose="020B0503020204020204" charset="-122"/>
              </a:rPr>
              <a:t> </a:t>
            </a:r>
            <a:r>
              <a:rPr kumimoji="1" lang="en-US" altLang="zh-CN" dirty="0">
                <a:latin typeface="微软雅黑" panose="020B0503020204020204" charset="-122"/>
                <a:ea typeface="微软雅黑" panose="020B0503020204020204" charset="-122"/>
              </a:rPr>
              <a:t>otherwise</a:t>
            </a:r>
            <a:r>
              <a:rPr kumimoji="1" lang="zh-CN" altLang="en-US" dirty="0">
                <a:latin typeface="微软雅黑" panose="020B0503020204020204" charset="-122"/>
                <a:ea typeface="微软雅黑" panose="020B0503020204020204" charset="-122"/>
              </a:rPr>
              <a:t> </a:t>
            </a:r>
            <a:r>
              <a:rPr kumimoji="1" lang="en-US" altLang="zh-CN" dirty="0">
                <a:latin typeface="微软雅黑" panose="020B0503020204020204" charset="-122"/>
                <a:ea typeface="微软雅黑" panose="020B0503020204020204" charset="-122"/>
              </a:rPr>
              <a:t>not.</a:t>
            </a:r>
            <a:endParaRPr kumimoji="1" lang="zh-CN" altLang="en-US" dirty="0">
              <a:latin typeface="微软雅黑" panose="020B0503020204020204" charset="-122"/>
              <a:ea typeface="微软雅黑" panose="020B0503020204020204" charset="-122"/>
            </a:endParaRPr>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cxnSp>
        <p:nvCxnSpPr>
          <p:cNvPr id="12" name="Straight Connector 19"/>
          <p:cNvCxnSpPr/>
          <p:nvPr/>
        </p:nvCxnSpPr>
        <p:spPr>
          <a:xfrm>
            <a:off x="1476896" y="5377780"/>
            <a:ext cx="6300000" cy="0"/>
          </a:xfrm>
          <a:prstGeom prst="line">
            <a:avLst/>
          </a:prstGeom>
          <a:ln>
            <a:solidFill>
              <a:schemeClr val="tx1"/>
            </a:solidFill>
            <a:prstDash val="sysDot"/>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13" name="Rectangle 20"/>
          <p:cNvSpPr/>
          <p:nvPr/>
        </p:nvSpPr>
        <p:spPr>
          <a:xfrm>
            <a:off x="7188815" y="5015433"/>
            <a:ext cx="596638" cy="323165"/>
          </a:xfrm>
          <a:prstGeom prst="rect">
            <a:avLst/>
          </a:prstGeom>
        </p:spPr>
        <p:txBody>
          <a:bodyPr wrap="none">
            <a:spAutoFit/>
          </a:bodyPr>
          <a:lstStyle/>
          <a:p>
            <a:r>
              <a:rPr lang="en-US" altLang="zh-CN" sz="1500" dirty="0">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Time</a:t>
            </a:r>
            <a:endParaRPr lang="en-US" altLang="zh-CN" sz="1500" dirty="0">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endParaRPr>
          </a:p>
        </p:txBody>
      </p:sp>
      <p:sp>
        <p:nvSpPr>
          <p:cNvPr id="14" name="Rectangle 21"/>
          <p:cNvSpPr/>
          <p:nvPr/>
        </p:nvSpPr>
        <p:spPr>
          <a:xfrm>
            <a:off x="6041396" y="5013421"/>
            <a:ext cx="960000" cy="270000"/>
          </a:xfrm>
          <a:prstGeom prst="rect">
            <a:avLst/>
          </a:prstGeom>
          <a:ln w="38100">
            <a:solidFill>
              <a:schemeClr val="tx1"/>
            </a:solidFill>
          </a:ln>
        </p:spPr>
        <p:style>
          <a:lnRef idx="1">
            <a:schemeClr val="accent5"/>
          </a:lnRef>
          <a:fillRef idx="2">
            <a:schemeClr val="accent5"/>
          </a:fillRef>
          <a:effectRef idx="1">
            <a:schemeClr val="accent5"/>
          </a:effectRef>
          <a:fontRef idx="minor">
            <a:schemeClr val="dk1"/>
          </a:fontRef>
        </p:style>
        <p:txBody>
          <a:bodyPr wrap="none" tIns="30000" bIns="30000" rtlCol="0" anchor="ctr"/>
          <a:lstStyle/>
          <a:p>
            <a:pPr algn="ctr"/>
            <a:r>
              <a:rPr lang="en-US" altLang="zh-CN" sz="1665" dirty="0">
                <a:latin typeface="微软雅黑" panose="020B0503020204020204" charset="-122"/>
                <a:ea typeface="微软雅黑" panose="020B0503020204020204" charset="-122"/>
                <a:cs typeface="Verdana" panose="020B0604030504040204" pitchFamily="34" charset="0"/>
              </a:rPr>
              <a:t>COMMIT</a:t>
            </a:r>
            <a:endParaRPr lang="en-US" altLang="zh-CN" sz="1665" dirty="0">
              <a:latin typeface="微软雅黑" panose="020B0503020204020204" charset="-122"/>
              <a:ea typeface="微软雅黑" panose="020B0503020204020204" charset="-122"/>
              <a:cs typeface="Verdana" panose="020B0604030504040204" pitchFamily="34" charset="0"/>
            </a:endParaRPr>
          </a:p>
        </p:txBody>
      </p:sp>
      <p:sp>
        <p:nvSpPr>
          <p:cNvPr id="15" name="Rectangle 34"/>
          <p:cNvSpPr/>
          <p:nvPr/>
        </p:nvSpPr>
        <p:spPr>
          <a:xfrm>
            <a:off x="1557896" y="4964433"/>
            <a:ext cx="300000" cy="323165"/>
          </a:xfrm>
          <a:prstGeom prst="rect">
            <a:avLst/>
          </a:prstGeom>
        </p:spPr>
        <p:txBody>
          <a:bodyPr wrap="square">
            <a:spAutoFit/>
          </a:bodyPr>
          <a:lstStyle/>
          <a:p>
            <a:r>
              <a:rPr lang="en-US" altLang="zh-CN" sz="1500" b="1" dirty="0">
                <a:effectLst>
                  <a:outerShdw blurRad="38100" dist="38100" dir="2700000" algn="tl">
                    <a:srgbClr val="000000">
                      <a:alpha val="43137"/>
                    </a:srgbClr>
                  </a:outerShdw>
                </a:effectLst>
                <a:latin typeface="微软雅黑" panose="020B0503020204020204" charset="-122"/>
                <a:ea typeface="微软雅黑" panose="020B0503020204020204" charset="-122"/>
              </a:rPr>
              <a:t>T</a:t>
            </a:r>
            <a:endParaRPr lang="en-US" altLang="zh-CN" sz="1500" b="1" dirty="0">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sp>
        <p:nvSpPr>
          <p:cNvPr id="16" name="Rectangle 37"/>
          <p:cNvSpPr/>
          <p:nvPr/>
        </p:nvSpPr>
        <p:spPr>
          <a:xfrm>
            <a:off x="1921396" y="5013421"/>
            <a:ext cx="690000" cy="270000"/>
          </a:xfrm>
          <a:prstGeom prst="rect">
            <a:avLst/>
          </a:prstGeom>
          <a:ln w="38100">
            <a:solidFill>
              <a:schemeClr val="tx1"/>
            </a:solidFill>
          </a:ln>
        </p:spPr>
        <p:style>
          <a:lnRef idx="1">
            <a:schemeClr val="accent5"/>
          </a:lnRef>
          <a:fillRef idx="2">
            <a:schemeClr val="accent5"/>
          </a:fillRef>
          <a:effectRef idx="1">
            <a:schemeClr val="accent5"/>
          </a:effectRef>
          <a:fontRef idx="minor">
            <a:schemeClr val="dk1"/>
          </a:fontRef>
        </p:style>
        <p:txBody>
          <a:bodyPr wrap="none" tIns="30000" bIns="30000" rtlCol="0" anchor="ctr"/>
          <a:lstStyle/>
          <a:p>
            <a:pPr algn="ctr"/>
            <a:r>
              <a:rPr lang="en-US" altLang="zh-CN" sz="1665" dirty="0">
                <a:latin typeface="微软雅黑" panose="020B0503020204020204" charset="-122"/>
                <a:ea typeface="微软雅黑" panose="020B0503020204020204" charset="-122"/>
                <a:cs typeface="Verdana" panose="020B0604030504040204" pitchFamily="34" charset="0"/>
              </a:rPr>
              <a:t>START</a:t>
            </a:r>
            <a:endParaRPr lang="en-US" altLang="zh-CN" sz="1665" dirty="0">
              <a:latin typeface="微软雅黑" panose="020B0503020204020204" charset="-122"/>
              <a:ea typeface="微软雅黑" panose="020B0503020204020204" charset="-122"/>
              <a:cs typeface="Verdana" panose="020B0604030504040204" pitchFamily="34" charset="0"/>
            </a:endParaRPr>
          </a:p>
        </p:txBody>
      </p:sp>
      <p:sp>
        <p:nvSpPr>
          <p:cNvPr id="17" name="Text Box 16"/>
          <p:cNvSpPr txBox="1">
            <a:spLocks noChangeArrowheads="1"/>
          </p:cNvSpPr>
          <p:nvPr/>
        </p:nvSpPr>
        <p:spPr bwMode="auto">
          <a:xfrm>
            <a:off x="968897" y="3767794"/>
            <a:ext cx="2476499" cy="522251"/>
          </a:xfrm>
          <a:prstGeom prst="rect">
            <a:avLst/>
          </a:prstGeom>
          <a:solidFill>
            <a:srgbClr val="FFE7FF"/>
          </a:solidFill>
          <a:ln>
            <a:solidFill>
              <a:srgbClr val="7030A0"/>
            </a:solidFill>
          </a:ln>
          <a:effectLst>
            <a:outerShdw blurRad="63500" sx="102000" sy="102000" algn="ctr" rotWithShape="0">
              <a:prstClr val="black">
                <a:alpha val="40000"/>
              </a:prstClr>
            </a:outerShdw>
          </a:effectLst>
        </p:spPr>
        <p:txBody>
          <a:bodyPr wrap="square" lIns="90000" tIns="30000" rIns="90000" bIns="30000">
            <a:spAutoFit/>
          </a:bodyPr>
          <a:lstStyle>
            <a:defPPr>
              <a:defRPr lang="en-US"/>
            </a:defPPr>
            <a:lvl1pPr>
              <a:defRPr i="1">
                <a:effectLst>
                  <a:outerShdw blurRad="38100" dist="38100" dir="2700000" algn="tl">
                    <a:srgbClr val="000000">
                      <a:alpha val="43137"/>
                    </a:srgbClr>
                  </a:outerShdw>
                </a:effectLst>
                <a:latin typeface="Candara" panose="020E0502030303020204" pitchFamily="34" charset="0"/>
              </a:defRPr>
            </a:lvl1pPr>
          </a:lstStyle>
          <a:p>
            <a:pPr marL="144145" indent="-144145"/>
            <a:r>
              <a:rPr lang="en-US" altLang="zh-CN" sz="1500" b="1" i="0" dirty="0">
                <a:solidFill>
                  <a:schemeClr val="accent6"/>
                </a:solidFill>
                <a:latin typeface="微软雅黑" panose="020B0503020204020204" charset="-122"/>
                <a:ea typeface="微软雅黑" panose="020B0503020204020204" charset="-122"/>
              </a:rPr>
              <a:t>T</a:t>
            </a:r>
            <a:r>
              <a:rPr lang="en-US" altLang="zh-CN" sz="1500" i="0" dirty="0">
                <a:solidFill>
                  <a:schemeClr val="accent6"/>
                </a:solidFill>
                <a:effectLst/>
                <a:latin typeface="微软雅黑" panose="020B0503020204020204" charset="-122"/>
                <a:ea typeface="微软雅黑" panose="020B0503020204020204" charset="-122"/>
              </a:rPr>
              <a:t> is assigned </a:t>
            </a:r>
            <a:r>
              <a:rPr lang="en-US" altLang="zh-CN" sz="1500" b="1" i="0" dirty="0">
                <a:solidFill>
                  <a:srgbClr val="C00000"/>
                </a:solidFill>
                <a:effectLst/>
                <a:latin typeface="微软雅黑" panose="020B0503020204020204" charset="-122"/>
                <a:ea typeface="微软雅黑" panose="020B0503020204020204" charset="-122"/>
              </a:rPr>
              <a:t>a start timestamp</a:t>
            </a:r>
            <a:r>
              <a:rPr lang="en-US" altLang="zh-CN" sz="1500" i="0" dirty="0">
                <a:solidFill>
                  <a:schemeClr val="accent6"/>
                </a:solidFill>
                <a:effectLst/>
                <a:latin typeface="微软雅黑" panose="020B0503020204020204" charset="-122"/>
                <a:ea typeface="微软雅黑" panose="020B0503020204020204" charset="-122"/>
              </a:rPr>
              <a:t> </a:t>
            </a:r>
            <a:r>
              <a:rPr lang="en-US" altLang="zh-CN" sz="1500" i="0" dirty="0" err="1">
                <a:solidFill>
                  <a:schemeClr val="accent6"/>
                </a:solidFill>
                <a:effectLst/>
                <a:latin typeface="微软雅黑" panose="020B0503020204020204" charset="-122"/>
                <a:ea typeface="微软雅黑" panose="020B0503020204020204" charset="-122"/>
              </a:rPr>
              <a:t>T.sts</a:t>
            </a:r>
            <a:endParaRPr lang="en-US" altLang="zh-CN" sz="1500" i="0" dirty="0">
              <a:solidFill>
                <a:schemeClr val="accent6"/>
              </a:solidFill>
              <a:effectLst/>
              <a:latin typeface="微软雅黑" panose="020B0503020204020204" charset="-122"/>
              <a:ea typeface="微软雅黑" panose="020B0503020204020204" charset="-122"/>
            </a:endParaRPr>
          </a:p>
        </p:txBody>
      </p:sp>
      <p:sp>
        <p:nvSpPr>
          <p:cNvPr id="18" name="Right Triangle 39"/>
          <p:cNvSpPr/>
          <p:nvPr/>
        </p:nvSpPr>
        <p:spPr>
          <a:xfrm rot="10800000">
            <a:off x="3175395" y="3767794"/>
            <a:ext cx="270000" cy="270000"/>
          </a:xfrm>
          <a:prstGeom prst="rtTriangle">
            <a:avLst/>
          </a:prstGeom>
          <a:ln w="9525">
            <a:solidFill>
              <a:schemeClr val="tx1"/>
            </a:solidFill>
          </a:ln>
        </p:spPr>
        <p:style>
          <a:lnRef idx="1">
            <a:schemeClr val="accent5"/>
          </a:lnRef>
          <a:fillRef idx="2">
            <a:schemeClr val="accent5"/>
          </a:fillRef>
          <a:effectRef idx="1">
            <a:schemeClr val="accent5"/>
          </a:effectRef>
          <a:fontRef idx="minor">
            <a:schemeClr val="dk1"/>
          </a:fontRef>
        </p:style>
        <p:txBody>
          <a:bodyPr wrap="none" tIns="30000" bIns="30000" rtlCol="0" anchor="ctr"/>
          <a:lstStyle/>
          <a:p>
            <a:pPr algn="ctr"/>
            <a:endParaRPr lang="zh-CN" altLang="en-US" sz="1665">
              <a:latin typeface="微软雅黑" panose="020B0503020204020204" charset="-122"/>
              <a:ea typeface="微软雅黑" panose="020B0503020204020204" charset="-122"/>
              <a:cs typeface="Verdana" panose="020B0604030504040204" pitchFamily="34" charset="0"/>
            </a:endParaRPr>
          </a:p>
        </p:txBody>
      </p:sp>
      <p:sp>
        <p:nvSpPr>
          <p:cNvPr id="19" name="Freeform 6"/>
          <p:cNvSpPr/>
          <p:nvPr/>
        </p:nvSpPr>
        <p:spPr>
          <a:xfrm>
            <a:off x="1606086" y="4442208"/>
            <a:ext cx="433552" cy="551793"/>
          </a:xfrm>
          <a:custGeom>
            <a:avLst/>
            <a:gdLst>
              <a:gd name="connsiteX0" fmla="*/ 520262 w 520262"/>
              <a:gd name="connsiteY0" fmla="*/ 662151 h 662151"/>
              <a:gd name="connsiteX1" fmla="*/ 47296 w 520262"/>
              <a:gd name="connsiteY1" fmla="*/ 520262 h 662151"/>
              <a:gd name="connsiteX2" fmla="*/ 204951 w 520262"/>
              <a:gd name="connsiteY2" fmla="*/ 315310 h 662151"/>
              <a:gd name="connsiteX3" fmla="*/ 0 w 520262"/>
              <a:gd name="connsiteY3" fmla="*/ 0 h 662151"/>
            </a:gdLst>
            <a:ahLst/>
            <a:cxnLst>
              <a:cxn ang="0">
                <a:pos x="connsiteX0" y="connsiteY0"/>
              </a:cxn>
              <a:cxn ang="0">
                <a:pos x="connsiteX1" y="connsiteY1"/>
              </a:cxn>
              <a:cxn ang="0">
                <a:pos x="connsiteX2" y="connsiteY2"/>
              </a:cxn>
              <a:cxn ang="0">
                <a:pos x="connsiteX3" y="connsiteY3"/>
              </a:cxn>
            </a:cxnLst>
            <a:rect l="l" t="t" r="r" b="b"/>
            <a:pathLst>
              <a:path w="520262" h="662151">
                <a:moveTo>
                  <a:pt x="520262" y="662151"/>
                </a:moveTo>
                <a:cubicBezTo>
                  <a:pt x="310055" y="620110"/>
                  <a:pt x="99848" y="578069"/>
                  <a:pt x="47296" y="520262"/>
                </a:cubicBezTo>
                <a:cubicBezTo>
                  <a:pt x="-5256" y="462455"/>
                  <a:pt x="212834" y="402020"/>
                  <a:pt x="204951" y="315310"/>
                </a:cubicBezTo>
                <a:cubicBezTo>
                  <a:pt x="197068" y="228600"/>
                  <a:pt x="98534" y="114300"/>
                  <a:pt x="0" y="0"/>
                </a:cubicBezTo>
              </a:path>
            </a:pathLst>
          </a:custGeom>
          <a:ln>
            <a:solidFill>
              <a:schemeClr val="tx1"/>
            </a:solidFill>
            <a:prstDash val="sysDot"/>
            <a:headEnd type="none" w="med" len="med"/>
            <a:tailEnd type="arrow"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500">
              <a:latin typeface="微软雅黑" panose="020B0503020204020204" charset="-122"/>
              <a:ea typeface="微软雅黑" panose="020B0503020204020204" charset="-122"/>
            </a:endParaRPr>
          </a:p>
        </p:txBody>
      </p:sp>
      <p:sp>
        <p:nvSpPr>
          <p:cNvPr id="20" name="Text Box 16"/>
          <p:cNvSpPr txBox="1">
            <a:spLocks noChangeArrowheads="1"/>
          </p:cNvSpPr>
          <p:nvPr/>
        </p:nvSpPr>
        <p:spPr bwMode="auto">
          <a:xfrm>
            <a:off x="3635896" y="3024572"/>
            <a:ext cx="4585145" cy="983916"/>
          </a:xfrm>
          <a:prstGeom prst="rect">
            <a:avLst/>
          </a:prstGeom>
          <a:solidFill>
            <a:srgbClr val="FFE7FF"/>
          </a:solidFill>
          <a:ln>
            <a:solidFill>
              <a:srgbClr val="7030A0"/>
            </a:solidFill>
          </a:ln>
          <a:effectLst>
            <a:outerShdw blurRad="63500" sx="102000" sy="102000" algn="ctr" rotWithShape="0">
              <a:prstClr val="black">
                <a:alpha val="40000"/>
              </a:prstClr>
            </a:outerShdw>
          </a:effectLst>
        </p:spPr>
        <p:txBody>
          <a:bodyPr wrap="square" lIns="90000" tIns="30000" rIns="90000" bIns="30000">
            <a:spAutoFit/>
          </a:bodyPr>
          <a:lstStyle>
            <a:defPPr>
              <a:defRPr lang="en-US"/>
            </a:defPPr>
            <a:lvl1pPr>
              <a:defRPr i="1">
                <a:effectLst>
                  <a:outerShdw blurRad="38100" dist="38100" dir="2700000" algn="tl">
                    <a:srgbClr val="000000">
                      <a:alpha val="43137"/>
                    </a:srgbClr>
                  </a:outerShdw>
                </a:effectLst>
                <a:latin typeface="Candara" panose="020E0502030303020204" pitchFamily="34" charset="0"/>
              </a:defRPr>
            </a:lvl1pPr>
          </a:lstStyle>
          <a:p>
            <a:pPr marL="144145" indent="-144145"/>
            <a:r>
              <a:rPr lang="en-US" altLang="zh-CN" sz="1500" b="1" i="0" dirty="0">
                <a:solidFill>
                  <a:schemeClr val="accent6"/>
                </a:solidFill>
                <a:latin typeface="微软雅黑" panose="020B0503020204020204" charset="-122"/>
                <a:ea typeface="微软雅黑" panose="020B0503020204020204" charset="-122"/>
              </a:rPr>
              <a:t>T</a:t>
            </a:r>
            <a:r>
              <a:rPr lang="en-US" altLang="zh-CN" sz="1500" i="0" dirty="0">
                <a:solidFill>
                  <a:schemeClr val="accent6"/>
                </a:solidFill>
                <a:effectLst/>
                <a:latin typeface="微软雅黑" panose="020B0503020204020204" charset="-122"/>
                <a:ea typeface="微软雅黑" panose="020B0503020204020204" charset="-122"/>
              </a:rPr>
              <a:t> is assigned </a:t>
            </a:r>
            <a:r>
              <a:rPr lang="en-US" altLang="zh-CN" sz="1500" b="1" i="0" dirty="0">
                <a:solidFill>
                  <a:srgbClr val="C00000"/>
                </a:solidFill>
                <a:effectLst/>
                <a:latin typeface="微软雅黑" panose="020B0503020204020204" charset="-122"/>
                <a:ea typeface="微软雅黑" panose="020B0503020204020204" charset="-122"/>
              </a:rPr>
              <a:t>a commit timestamp </a:t>
            </a:r>
            <a:r>
              <a:rPr lang="en-US" altLang="zh-CN" sz="1500" i="0" dirty="0" err="1">
                <a:solidFill>
                  <a:schemeClr val="accent6"/>
                </a:solidFill>
                <a:effectLst/>
                <a:latin typeface="微软雅黑" panose="020B0503020204020204" charset="-122"/>
                <a:ea typeface="微软雅黑" panose="020B0503020204020204" charset="-122"/>
              </a:rPr>
              <a:t>T.cts</a:t>
            </a:r>
            <a:endParaRPr lang="en-US" altLang="zh-CN" sz="1500" i="0" dirty="0">
              <a:solidFill>
                <a:schemeClr val="accent6"/>
              </a:solidFill>
              <a:effectLst/>
              <a:latin typeface="微软雅黑" panose="020B0503020204020204" charset="-122"/>
              <a:ea typeface="微软雅黑" panose="020B0503020204020204" charset="-122"/>
            </a:endParaRPr>
          </a:p>
          <a:p>
            <a:pPr marL="144145" indent="-144145"/>
            <a:r>
              <a:rPr lang="en-US" altLang="zh-CN" sz="1500" i="0" dirty="0">
                <a:solidFill>
                  <a:schemeClr val="accent6"/>
                </a:solidFill>
                <a:effectLst/>
                <a:latin typeface="微软雅黑" panose="020B0503020204020204" charset="-122"/>
                <a:ea typeface="微软雅黑" panose="020B0503020204020204" charset="-122"/>
              </a:rPr>
              <a:t>System checks all data within </a:t>
            </a:r>
            <a:r>
              <a:rPr lang="en-US" altLang="zh-CN" sz="1500" i="0" dirty="0" err="1">
                <a:solidFill>
                  <a:schemeClr val="accent6"/>
                </a:solidFill>
                <a:effectLst/>
                <a:latin typeface="微软雅黑" panose="020B0503020204020204" charset="-122"/>
                <a:ea typeface="微软雅黑" panose="020B0503020204020204" charset="-122"/>
              </a:rPr>
              <a:t>T.wset</a:t>
            </a:r>
            <a:r>
              <a:rPr lang="en-US" altLang="zh-CN" sz="1500" i="0" dirty="0">
                <a:solidFill>
                  <a:schemeClr val="accent6"/>
                </a:solidFill>
                <a:effectLst/>
                <a:latin typeface="微软雅黑" panose="020B0503020204020204" charset="-122"/>
                <a:ea typeface="微软雅黑" panose="020B0503020204020204" charset="-122"/>
              </a:rPr>
              <a:t>, </a:t>
            </a:r>
            <a:br>
              <a:rPr lang="en-US" altLang="zh-CN" sz="1500" i="0" dirty="0">
                <a:solidFill>
                  <a:schemeClr val="accent6"/>
                </a:solidFill>
                <a:effectLst/>
                <a:latin typeface="微软雅黑" panose="020B0503020204020204" charset="-122"/>
                <a:ea typeface="微软雅黑" panose="020B0503020204020204" charset="-122"/>
              </a:rPr>
            </a:br>
            <a:r>
              <a:rPr lang="en-US" altLang="zh-CN" sz="1500" i="0" dirty="0">
                <a:solidFill>
                  <a:schemeClr val="accent6"/>
                </a:solidFill>
                <a:effectLst/>
                <a:latin typeface="微软雅黑" panose="020B0503020204020204" charset="-122"/>
                <a:ea typeface="微软雅黑" panose="020B0503020204020204" charset="-122"/>
              </a:rPr>
              <a:t>if </a:t>
            </a:r>
            <a:r>
              <a:rPr lang="en-US" altLang="zh-CN" sz="1500" i="0" dirty="0" err="1">
                <a:solidFill>
                  <a:schemeClr val="accent6"/>
                </a:solidFill>
                <a:effectLst/>
                <a:latin typeface="微软雅黑" panose="020B0503020204020204" charset="-122"/>
                <a:ea typeface="微软雅黑" panose="020B0503020204020204" charset="-122"/>
              </a:rPr>
              <a:t>T.sts</a:t>
            </a:r>
            <a:r>
              <a:rPr lang="en-US" altLang="zh-CN" sz="1500" i="0" dirty="0">
                <a:solidFill>
                  <a:schemeClr val="accent6"/>
                </a:solidFill>
                <a:effectLst/>
                <a:latin typeface="微软雅黑" panose="020B0503020204020204" charset="-122"/>
                <a:ea typeface="微软雅黑" panose="020B0503020204020204" charset="-122"/>
              </a:rPr>
              <a:t> &lt; </a:t>
            </a:r>
            <a:r>
              <a:rPr lang="en-US" altLang="zh-CN" sz="1500" i="0" dirty="0" err="1">
                <a:solidFill>
                  <a:schemeClr val="accent6"/>
                </a:solidFill>
                <a:effectLst/>
                <a:latin typeface="微软雅黑" panose="020B0503020204020204" charset="-122"/>
                <a:ea typeface="微软雅黑" panose="020B0503020204020204" charset="-122"/>
              </a:rPr>
              <a:t>X.cts</a:t>
            </a:r>
            <a:r>
              <a:rPr lang="en-US" altLang="zh-CN" sz="1500" i="0" dirty="0">
                <a:solidFill>
                  <a:schemeClr val="accent6"/>
                </a:solidFill>
                <a:effectLst/>
                <a:latin typeface="微软雅黑" panose="020B0503020204020204" charset="-122"/>
                <a:ea typeface="微软雅黑" panose="020B0503020204020204" charset="-122"/>
              </a:rPr>
              <a:t> &lt; </a:t>
            </a:r>
            <a:r>
              <a:rPr lang="en-US" altLang="zh-CN" sz="1500" i="0" dirty="0" err="1">
                <a:solidFill>
                  <a:schemeClr val="accent6"/>
                </a:solidFill>
                <a:effectLst/>
                <a:latin typeface="微软雅黑" panose="020B0503020204020204" charset="-122"/>
                <a:ea typeface="微软雅黑" panose="020B0503020204020204" charset="-122"/>
              </a:rPr>
              <a:t>T.cts</a:t>
            </a:r>
            <a:r>
              <a:rPr lang="en-US" altLang="zh-CN" sz="1500" i="0" dirty="0">
                <a:solidFill>
                  <a:schemeClr val="accent6"/>
                </a:solidFill>
                <a:effectLst/>
                <a:latin typeface="微软雅黑" panose="020B0503020204020204" charset="-122"/>
                <a:ea typeface="微软雅黑" panose="020B0503020204020204" charset="-122"/>
              </a:rPr>
              <a:t>,</a:t>
            </a:r>
            <a:r>
              <a:rPr lang="en-US" altLang="zh-CN" sz="1500" i="0" dirty="0">
                <a:solidFill>
                  <a:schemeClr val="accent6"/>
                </a:solidFill>
                <a:effectLst/>
                <a:latin typeface="微软雅黑" panose="020B0503020204020204" charset="-122"/>
                <a:ea typeface="微软雅黑" panose="020B0503020204020204" charset="-122"/>
                <a:sym typeface="Wingdings" panose="05000000000000000000" pitchFamily="2" charset="2"/>
              </a:rPr>
              <a:t> then abort </a:t>
            </a:r>
            <a:r>
              <a:rPr lang="en-US" altLang="zh-CN" sz="1500" b="1" i="0" dirty="0">
                <a:solidFill>
                  <a:schemeClr val="accent6"/>
                </a:solidFill>
                <a:latin typeface="微软雅黑" panose="020B0503020204020204" charset="-122"/>
                <a:ea typeface="微软雅黑" panose="020B0503020204020204" charset="-122"/>
                <a:sym typeface="Wingdings" panose="05000000000000000000" pitchFamily="2" charset="2"/>
              </a:rPr>
              <a:t>T</a:t>
            </a:r>
            <a:endParaRPr lang="en-US" altLang="zh-CN" sz="1500" b="1" i="0" dirty="0">
              <a:solidFill>
                <a:schemeClr val="accent6"/>
              </a:solidFill>
              <a:latin typeface="微软雅黑" panose="020B0503020204020204" charset="-122"/>
              <a:ea typeface="微软雅黑" panose="020B0503020204020204" charset="-122"/>
              <a:sym typeface="Wingdings" panose="05000000000000000000" pitchFamily="2" charset="2"/>
            </a:endParaRPr>
          </a:p>
          <a:p>
            <a:pPr marL="144145" indent="-144145"/>
            <a:r>
              <a:rPr lang="en-US" altLang="zh-CN" sz="1500" i="0" dirty="0">
                <a:solidFill>
                  <a:schemeClr val="accent6"/>
                </a:solidFill>
                <a:effectLst/>
                <a:latin typeface="微软雅黑" panose="020B0503020204020204" charset="-122"/>
                <a:ea typeface="微软雅黑" panose="020B0503020204020204" charset="-122"/>
              </a:rPr>
              <a:t>Update all data within </a:t>
            </a:r>
            <a:r>
              <a:rPr lang="en-US" altLang="zh-CN" sz="1500" i="0" dirty="0" err="1">
                <a:solidFill>
                  <a:schemeClr val="accent6"/>
                </a:solidFill>
                <a:effectLst/>
                <a:latin typeface="微软雅黑" panose="020B0503020204020204" charset="-122"/>
                <a:ea typeface="微软雅黑" panose="020B0503020204020204" charset="-122"/>
              </a:rPr>
              <a:t>T.wset</a:t>
            </a:r>
            <a:r>
              <a:rPr lang="en-US" altLang="zh-CN" sz="1500" i="0" dirty="0">
                <a:solidFill>
                  <a:schemeClr val="accent6"/>
                </a:solidFill>
                <a:effectLst/>
                <a:latin typeface="微软雅黑" panose="020B0503020204020204" charset="-122"/>
                <a:ea typeface="微软雅黑" panose="020B0503020204020204" charset="-122"/>
              </a:rPr>
              <a:t> with </a:t>
            </a:r>
            <a:r>
              <a:rPr lang="en-US" altLang="zh-CN" sz="1500" i="0" dirty="0" err="1">
                <a:solidFill>
                  <a:schemeClr val="accent6"/>
                </a:solidFill>
                <a:effectLst/>
                <a:latin typeface="微软雅黑" panose="020B0503020204020204" charset="-122"/>
                <a:ea typeface="微软雅黑" panose="020B0503020204020204" charset="-122"/>
              </a:rPr>
              <a:t>T.cts</a:t>
            </a:r>
            <a:endParaRPr lang="en-US" altLang="zh-CN" sz="1500" b="1" i="0" dirty="0">
              <a:solidFill>
                <a:schemeClr val="accent6"/>
              </a:solidFill>
              <a:latin typeface="微软雅黑" panose="020B0503020204020204" charset="-122"/>
              <a:ea typeface="微软雅黑" panose="020B0503020204020204" charset="-122"/>
            </a:endParaRPr>
          </a:p>
        </p:txBody>
      </p:sp>
      <p:sp>
        <p:nvSpPr>
          <p:cNvPr id="21" name="Right Triangle 45"/>
          <p:cNvSpPr/>
          <p:nvPr/>
        </p:nvSpPr>
        <p:spPr>
          <a:xfrm rot="10800000">
            <a:off x="7907653" y="3024572"/>
            <a:ext cx="313387" cy="270000"/>
          </a:xfrm>
          <a:prstGeom prst="rtTriangle">
            <a:avLst/>
          </a:prstGeom>
          <a:ln w="9525">
            <a:solidFill>
              <a:schemeClr val="tx1"/>
            </a:solidFill>
          </a:ln>
        </p:spPr>
        <p:style>
          <a:lnRef idx="1">
            <a:schemeClr val="accent5"/>
          </a:lnRef>
          <a:fillRef idx="2">
            <a:schemeClr val="accent5"/>
          </a:fillRef>
          <a:effectRef idx="1">
            <a:schemeClr val="accent5"/>
          </a:effectRef>
          <a:fontRef idx="minor">
            <a:schemeClr val="dk1"/>
          </a:fontRef>
        </p:style>
        <p:txBody>
          <a:bodyPr wrap="none" tIns="30000" bIns="30000" rtlCol="0" anchor="ctr"/>
          <a:lstStyle/>
          <a:p>
            <a:pPr algn="ctr"/>
            <a:endParaRPr lang="zh-CN" altLang="en-US" sz="1665">
              <a:latin typeface="微软雅黑" panose="020B0503020204020204" charset="-122"/>
              <a:ea typeface="微软雅黑" panose="020B0503020204020204" charset="-122"/>
              <a:cs typeface="Verdana" panose="020B0604030504040204" pitchFamily="34" charset="0"/>
            </a:endParaRPr>
          </a:p>
        </p:txBody>
      </p:sp>
      <p:sp>
        <p:nvSpPr>
          <p:cNvPr id="22" name="Freeform 4"/>
          <p:cNvSpPr/>
          <p:nvPr/>
        </p:nvSpPr>
        <p:spPr>
          <a:xfrm>
            <a:off x="5823362" y="4316265"/>
            <a:ext cx="512379" cy="683841"/>
          </a:xfrm>
          <a:custGeom>
            <a:avLst/>
            <a:gdLst>
              <a:gd name="connsiteX0" fmla="*/ 614855 w 614855"/>
              <a:gd name="connsiteY0" fmla="*/ 1024759 h 1024759"/>
              <a:gd name="connsiteX1" fmla="*/ 157655 w 614855"/>
              <a:gd name="connsiteY1" fmla="*/ 772511 h 1024759"/>
              <a:gd name="connsiteX2" fmla="*/ 378372 w 614855"/>
              <a:gd name="connsiteY2" fmla="*/ 583324 h 1024759"/>
              <a:gd name="connsiteX3" fmla="*/ 0 w 614855"/>
              <a:gd name="connsiteY3" fmla="*/ 0 h 1024759"/>
            </a:gdLst>
            <a:ahLst/>
            <a:cxnLst>
              <a:cxn ang="0">
                <a:pos x="connsiteX0" y="connsiteY0"/>
              </a:cxn>
              <a:cxn ang="0">
                <a:pos x="connsiteX1" y="connsiteY1"/>
              </a:cxn>
              <a:cxn ang="0">
                <a:pos x="connsiteX2" y="connsiteY2"/>
              </a:cxn>
              <a:cxn ang="0">
                <a:pos x="connsiteX3" y="connsiteY3"/>
              </a:cxn>
            </a:cxnLst>
            <a:rect l="l" t="t" r="r" b="b"/>
            <a:pathLst>
              <a:path w="614855" h="1024759">
                <a:moveTo>
                  <a:pt x="614855" y="1024759"/>
                </a:moveTo>
                <a:cubicBezTo>
                  <a:pt x="405962" y="935421"/>
                  <a:pt x="197069" y="846083"/>
                  <a:pt x="157655" y="772511"/>
                </a:cubicBezTo>
                <a:cubicBezTo>
                  <a:pt x="118241" y="698939"/>
                  <a:pt x="404648" y="712076"/>
                  <a:pt x="378372" y="583324"/>
                </a:cubicBezTo>
                <a:cubicBezTo>
                  <a:pt x="352096" y="454572"/>
                  <a:pt x="176048" y="227286"/>
                  <a:pt x="0" y="0"/>
                </a:cubicBezTo>
              </a:path>
            </a:pathLst>
          </a:custGeom>
          <a:ln>
            <a:solidFill>
              <a:schemeClr val="tx1"/>
            </a:solidFill>
            <a:prstDash val="sysDot"/>
            <a:headEnd type="none" w="med" len="med"/>
            <a:tailEnd type="arrow"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500">
              <a:latin typeface="微软雅黑" panose="020B0503020204020204" charset="-122"/>
              <a:ea typeface="微软雅黑" panose="020B0503020204020204" charset="-12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Snapshot Isolation Example (T1) </a:t>
            </a:r>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cxnSp>
        <p:nvCxnSpPr>
          <p:cNvPr id="5" name="Straight Connector 64"/>
          <p:cNvCxnSpPr/>
          <p:nvPr/>
        </p:nvCxnSpPr>
        <p:spPr>
          <a:xfrm>
            <a:off x="5143500" y="1270000"/>
            <a:ext cx="0" cy="2130000"/>
          </a:xfrm>
          <a:prstGeom prst="line">
            <a:avLst/>
          </a:prstGeom>
          <a:ln>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Straight Connector 65"/>
          <p:cNvCxnSpPr/>
          <p:nvPr/>
        </p:nvCxnSpPr>
        <p:spPr>
          <a:xfrm>
            <a:off x="2413000" y="1270000"/>
            <a:ext cx="0" cy="2130000"/>
          </a:xfrm>
          <a:prstGeom prst="line">
            <a:avLst/>
          </a:prstGeom>
          <a:ln>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47"/>
          <p:cNvCxnSpPr/>
          <p:nvPr/>
        </p:nvCxnSpPr>
        <p:spPr>
          <a:xfrm>
            <a:off x="7414130" y="1270000"/>
            <a:ext cx="0" cy="2130000"/>
          </a:xfrm>
          <a:prstGeom prst="line">
            <a:avLst/>
          </a:prstGeom>
          <a:ln>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Connector 43"/>
          <p:cNvCxnSpPr/>
          <p:nvPr/>
        </p:nvCxnSpPr>
        <p:spPr>
          <a:xfrm>
            <a:off x="6032500" y="1270000"/>
            <a:ext cx="0" cy="2130000"/>
          </a:xfrm>
          <a:prstGeom prst="line">
            <a:avLst/>
          </a:prstGeom>
          <a:ln>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Connector 7"/>
          <p:cNvCxnSpPr/>
          <p:nvPr/>
        </p:nvCxnSpPr>
        <p:spPr>
          <a:xfrm>
            <a:off x="1909500" y="1270000"/>
            <a:ext cx="0" cy="2130000"/>
          </a:xfrm>
          <a:prstGeom prst="line">
            <a:avLst/>
          </a:prstGeom>
          <a:ln>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61"/>
          <p:cNvCxnSpPr/>
          <p:nvPr/>
        </p:nvCxnSpPr>
        <p:spPr>
          <a:xfrm>
            <a:off x="6794500" y="1270000"/>
            <a:ext cx="0" cy="2130000"/>
          </a:xfrm>
          <a:prstGeom prst="line">
            <a:avLst/>
          </a:prstGeom>
          <a:ln>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Connector 46"/>
          <p:cNvCxnSpPr>
            <a:stCxn id="26" idx="3"/>
            <a:endCxn id="15" idx="1"/>
          </p:cNvCxnSpPr>
          <p:nvPr/>
        </p:nvCxnSpPr>
        <p:spPr>
          <a:xfrm>
            <a:off x="5327630" y="2375018"/>
            <a:ext cx="1902370" cy="0"/>
          </a:xfrm>
          <a:prstGeom prst="line">
            <a:avLst/>
          </a:prstGeom>
          <a:ln w="28575">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Rectangle 30"/>
          <p:cNvSpPr/>
          <p:nvPr/>
        </p:nvSpPr>
        <p:spPr>
          <a:xfrm>
            <a:off x="6426643" y="2240018"/>
            <a:ext cx="600000" cy="270000"/>
          </a:xfrm>
          <a:prstGeom prst="rect">
            <a:avLst/>
          </a:prstGeom>
          <a:ln w="38100">
            <a:solidFill>
              <a:schemeClr val="tx1"/>
            </a:solid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76200" tIns="30000" rIns="76200" bIns="0" numCol="1" spcCol="0" rtlCol="0" fromWordArt="0" anchor="ctr" anchorCtr="0" forceAA="0" compatLnSpc="1">
            <a:noAutofit/>
          </a:bodyPr>
          <a:lstStyle/>
          <a:p>
            <a:pPr algn="ctr">
              <a:lnSpc>
                <a:spcPct val="80000"/>
              </a:lnSpc>
            </a:pPr>
            <a:r>
              <a:rPr lang="en-US" altLang="zh-CN" sz="1665" dirty="0">
                <a:latin typeface="微软雅黑" panose="020B0503020204020204" charset="-122"/>
                <a:ea typeface="微软雅黑" panose="020B0503020204020204" charset="-122"/>
                <a:cs typeface="Verdana" panose="020B0604030504040204" pitchFamily="34" charset="0"/>
              </a:rPr>
              <a:t>R(B)</a:t>
            </a:r>
            <a:endParaRPr lang="en-US" altLang="zh-CN" sz="1665" dirty="0">
              <a:latin typeface="微软雅黑" panose="020B0503020204020204" charset="-122"/>
              <a:ea typeface="微软雅黑" panose="020B0503020204020204" charset="-122"/>
              <a:cs typeface="Verdana" panose="020B0604030504040204" pitchFamily="34" charset="0"/>
            </a:endParaRPr>
          </a:p>
        </p:txBody>
      </p:sp>
      <p:sp>
        <p:nvSpPr>
          <p:cNvPr id="13" name="Rectangle 31"/>
          <p:cNvSpPr/>
          <p:nvPr/>
        </p:nvSpPr>
        <p:spPr>
          <a:xfrm>
            <a:off x="5623285" y="2240018"/>
            <a:ext cx="600000" cy="270000"/>
          </a:xfrm>
          <a:prstGeom prst="rect">
            <a:avLst/>
          </a:prstGeom>
          <a:ln w="38100">
            <a:solidFill>
              <a:schemeClr val="tx1"/>
            </a:solid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76200" tIns="30000" rIns="76200" bIns="0" numCol="1" spcCol="0" rtlCol="0" fromWordArt="0" anchor="ctr" anchorCtr="0" forceAA="0" compatLnSpc="1">
            <a:noAutofit/>
          </a:bodyPr>
          <a:lstStyle/>
          <a:p>
            <a:pPr algn="ctr">
              <a:lnSpc>
                <a:spcPct val="80000"/>
              </a:lnSpc>
            </a:pPr>
            <a:r>
              <a:rPr lang="en-US" altLang="zh-CN" sz="1665" dirty="0">
                <a:latin typeface="微软雅黑" panose="020B0503020204020204" charset="-122"/>
                <a:ea typeface="微软雅黑" panose="020B0503020204020204" charset="-122"/>
                <a:cs typeface="Verdana" panose="020B0604030504040204" pitchFamily="34" charset="0"/>
              </a:rPr>
              <a:t>R(A)</a:t>
            </a:r>
            <a:endParaRPr lang="en-US" altLang="zh-CN" sz="1665" dirty="0">
              <a:latin typeface="微软雅黑" panose="020B0503020204020204" charset="-122"/>
              <a:ea typeface="微软雅黑" panose="020B0503020204020204" charset="-122"/>
              <a:cs typeface="Verdana" panose="020B0604030504040204" pitchFamily="34" charset="0"/>
            </a:endParaRPr>
          </a:p>
        </p:txBody>
      </p:sp>
      <p:sp>
        <p:nvSpPr>
          <p:cNvPr id="14" name="Rectangle 32"/>
          <p:cNvSpPr/>
          <p:nvPr/>
        </p:nvSpPr>
        <p:spPr>
          <a:xfrm>
            <a:off x="5833000" y="1651000"/>
            <a:ext cx="390000" cy="270000"/>
          </a:xfrm>
          <a:prstGeom prst="rect">
            <a:avLst/>
          </a:prstGeom>
          <a:ln w="38100">
            <a:solidFill>
              <a:schemeClr val="tx1"/>
            </a:solidFill>
          </a:ln>
        </p:spPr>
        <p:style>
          <a:lnRef idx="1">
            <a:schemeClr val="accent5"/>
          </a:lnRef>
          <a:fillRef idx="2">
            <a:schemeClr val="accent5"/>
          </a:fillRef>
          <a:effectRef idx="1">
            <a:schemeClr val="accent5"/>
          </a:effectRef>
          <a:fontRef idx="minor">
            <a:schemeClr val="dk1"/>
          </a:fontRef>
        </p:style>
        <p:txBody>
          <a:bodyPr wrap="none" tIns="30000" bIns="30000" rtlCol="0" anchor="ctr"/>
          <a:lstStyle/>
          <a:p>
            <a:pPr algn="ctr"/>
            <a:r>
              <a:rPr lang="en-US" altLang="zh-CN" sz="1665" dirty="0">
                <a:latin typeface="微软雅黑" panose="020B0503020204020204" charset="-122"/>
                <a:ea typeface="微软雅黑" panose="020B0503020204020204" charset="-122"/>
                <a:cs typeface="Verdana" panose="020B0604030504040204" pitchFamily="34" charset="0"/>
              </a:rPr>
              <a:t>C</a:t>
            </a:r>
            <a:endParaRPr lang="en-US" altLang="zh-CN" sz="1665" dirty="0">
              <a:latin typeface="微软雅黑" panose="020B0503020204020204" charset="-122"/>
              <a:ea typeface="微软雅黑" panose="020B0503020204020204" charset="-122"/>
              <a:cs typeface="Verdana" panose="020B0604030504040204" pitchFamily="34" charset="0"/>
            </a:endParaRPr>
          </a:p>
        </p:txBody>
      </p:sp>
      <p:sp>
        <p:nvSpPr>
          <p:cNvPr id="15" name="Rectangle 34"/>
          <p:cNvSpPr/>
          <p:nvPr/>
        </p:nvSpPr>
        <p:spPr>
          <a:xfrm>
            <a:off x="7230000" y="2240018"/>
            <a:ext cx="390000" cy="270000"/>
          </a:xfrm>
          <a:prstGeom prst="rect">
            <a:avLst/>
          </a:prstGeom>
          <a:ln w="38100">
            <a:solidFill>
              <a:schemeClr val="tx1"/>
            </a:solid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76200" tIns="30000" rIns="76200" bIns="0" numCol="1" spcCol="0" rtlCol="0" fromWordArt="0" anchor="ctr" anchorCtr="0" forceAA="0" compatLnSpc="1">
            <a:noAutofit/>
          </a:bodyPr>
          <a:lstStyle/>
          <a:p>
            <a:pPr algn="ctr">
              <a:lnSpc>
                <a:spcPct val="80000"/>
              </a:lnSpc>
            </a:pPr>
            <a:r>
              <a:rPr lang="en-US" altLang="zh-CN" sz="1665" dirty="0">
                <a:latin typeface="微软雅黑" panose="020B0503020204020204" charset="-122"/>
                <a:ea typeface="微软雅黑" panose="020B0503020204020204" charset="-122"/>
                <a:cs typeface="Verdana" panose="020B0604030504040204" pitchFamily="34" charset="0"/>
              </a:rPr>
              <a:t>C</a:t>
            </a:r>
            <a:endParaRPr lang="en-US" altLang="zh-CN" sz="1665" dirty="0">
              <a:latin typeface="微软雅黑" panose="020B0503020204020204" charset="-122"/>
              <a:ea typeface="微软雅黑" panose="020B0503020204020204" charset="-122"/>
              <a:cs typeface="Verdana" panose="020B0604030504040204" pitchFamily="34" charset="0"/>
            </a:endParaRPr>
          </a:p>
        </p:txBody>
      </p:sp>
      <p:cxnSp>
        <p:nvCxnSpPr>
          <p:cNvPr id="16" name="Straight Connector 26"/>
          <p:cNvCxnSpPr/>
          <p:nvPr/>
        </p:nvCxnSpPr>
        <p:spPr>
          <a:xfrm>
            <a:off x="1358500" y="1333500"/>
            <a:ext cx="6300000" cy="0"/>
          </a:xfrm>
          <a:prstGeom prst="line">
            <a:avLst/>
          </a:prstGeom>
          <a:ln>
            <a:solidFill>
              <a:schemeClr val="tx1"/>
            </a:solidFill>
            <a:prstDash val="sysDot"/>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17" name="Rectangle 27"/>
          <p:cNvSpPr/>
          <p:nvPr/>
        </p:nvSpPr>
        <p:spPr>
          <a:xfrm>
            <a:off x="7489919" y="971153"/>
            <a:ext cx="596638" cy="323165"/>
          </a:xfrm>
          <a:prstGeom prst="rect">
            <a:avLst/>
          </a:prstGeom>
        </p:spPr>
        <p:txBody>
          <a:bodyPr wrap="none">
            <a:spAutoFit/>
          </a:bodyPr>
          <a:lstStyle/>
          <a:p>
            <a:r>
              <a:rPr lang="en-US" altLang="zh-CN" sz="1500" dirty="0">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Time</a:t>
            </a:r>
            <a:endParaRPr lang="en-US" altLang="zh-CN" sz="1500" dirty="0">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endParaRPr>
          </a:p>
        </p:txBody>
      </p:sp>
      <p:sp>
        <p:nvSpPr>
          <p:cNvPr id="18" name="Rectangle 36"/>
          <p:cNvSpPr/>
          <p:nvPr/>
        </p:nvSpPr>
        <p:spPr>
          <a:xfrm>
            <a:off x="1079500" y="1587501"/>
            <a:ext cx="450000" cy="323165"/>
          </a:xfrm>
          <a:prstGeom prst="rect">
            <a:avLst/>
          </a:prstGeom>
        </p:spPr>
        <p:txBody>
          <a:bodyPr wrap="square">
            <a:spAutoFit/>
          </a:bodyPr>
          <a:lstStyle/>
          <a:p>
            <a:r>
              <a:rPr lang="en-US" altLang="zh-CN" sz="1500" b="1" dirty="0">
                <a:effectLst>
                  <a:outerShdw blurRad="38100" dist="38100" dir="2700000" algn="tl">
                    <a:srgbClr val="000000">
                      <a:alpha val="43137"/>
                    </a:srgbClr>
                  </a:outerShdw>
                </a:effectLst>
                <a:latin typeface="微软雅黑" panose="020B0503020204020204" charset="-122"/>
                <a:ea typeface="微软雅黑" panose="020B0503020204020204" charset="-122"/>
              </a:rPr>
              <a:t>T1</a:t>
            </a:r>
            <a:endParaRPr lang="en-US" altLang="zh-CN" sz="1500" b="1" dirty="0">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sp>
        <p:nvSpPr>
          <p:cNvPr id="19" name="Rectangle 40"/>
          <p:cNvSpPr/>
          <p:nvPr/>
        </p:nvSpPr>
        <p:spPr>
          <a:xfrm>
            <a:off x="2233394" y="1651000"/>
            <a:ext cx="390000" cy="270000"/>
          </a:xfrm>
          <a:prstGeom prst="rect">
            <a:avLst/>
          </a:prstGeom>
          <a:ln w="38100">
            <a:solidFill>
              <a:schemeClr val="tx1"/>
            </a:solidFill>
          </a:ln>
        </p:spPr>
        <p:style>
          <a:lnRef idx="1">
            <a:schemeClr val="accent5"/>
          </a:lnRef>
          <a:fillRef idx="2">
            <a:schemeClr val="accent5"/>
          </a:fillRef>
          <a:effectRef idx="1">
            <a:schemeClr val="accent5"/>
          </a:effectRef>
          <a:fontRef idx="minor">
            <a:schemeClr val="dk1"/>
          </a:fontRef>
        </p:style>
        <p:txBody>
          <a:bodyPr wrap="none" tIns="30000" bIns="30000" rtlCol="0" anchor="ctr"/>
          <a:lstStyle/>
          <a:p>
            <a:pPr algn="ctr"/>
            <a:r>
              <a:rPr lang="en-US" altLang="zh-CN" sz="1665" dirty="0">
                <a:latin typeface="微软雅黑" panose="020B0503020204020204" charset="-122"/>
                <a:ea typeface="微软雅黑" panose="020B0503020204020204" charset="-122"/>
                <a:cs typeface="Verdana" panose="020B0604030504040204" pitchFamily="34" charset="0"/>
              </a:rPr>
              <a:t>S</a:t>
            </a:r>
            <a:endParaRPr lang="en-US" altLang="zh-CN" sz="1665" dirty="0">
              <a:latin typeface="微软雅黑" panose="020B0503020204020204" charset="-122"/>
              <a:ea typeface="微软雅黑" panose="020B0503020204020204" charset="-122"/>
              <a:cs typeface="Verdana" panose="020B0604030504040204" pitchFamily="34" charset="0"/>
            </a:endParaRPr>
          </a:p>
        </p:txBody>
      </p:sp>
      <p:cxnSp>
        <p:nvCxnSpPr>
          <p:cNvPr id="20" name="Straight Connector 41"/>
          <p:cNvCxnSpPr>
            <a:stCxn id="19" idx="3"/>
            <a:endCxn id="14" idx="1"/>
          </p:cNvCxnSpPr>
          <p:nvPr/>
        </p:nvCxnSpPr>
        <p:spPr>
          <a:xfrm>
            <a:off x="2623395" y="1786000"/>
            <a:ext cx="3209606" cy="0"/>
          </a:xfrm>
          <a:prstGeom prst="line">
            <a:avLst/>
          </a:prstGeom>
          <a:ln w="28575">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Rectangle 28"/>
          <p:cNvSpPr/>
          <p:nvPr/>
        </p:nvSpPr>
        <p:spPr>
          <a:xfrm>
            <a:off x="2787787" y="1651000"/>
            <a:ext cx="600000" cy="270000"/>
          </a:xfrm>
          <a:prstGeom prst="rect">
            <a:avLst/>
          </a:prstGeom>
          <a:ln w="38100">
            <a:solidFill>
              <a:schemeClr val="tx1"/>
            </a:solidFill>
          </a:ln>
        </p:spPr>
        <p:style>
          <a:lnRef idx="1">
            <a:schemeClr val="accent5"/>
          </a:lnRef>
          <a:fillRef idx="2">
            <a:schemeClr val="accent5"/>
          </a:fillRef>
          <a:effectRef idx="1">
            <a:schemeClr val="accent5"/>
          </a:effectRef>
          <a:fontRef idx="minor">
            <a:schemeClr val="dk1"/>
          </a:fontRef>
        </p:style>
        <p:txBody>
          <a:bodyPr wrap="none" tIns="30000" bIns="30000" rtlCol="0" anchor="ctr"/>
          <a:lstStyle/>
          <a:p>
            <a:pPr algn="ctr"/>
            <a:r>
              <a:rPr lang="en-US" altLang="zh-CN" sz="1665" dirty="0">
                <a:latin typeface="微软雅黑" panose="020B0503020204020204" charset="-122"/>
                <a:ea typeface="微软雅黑" panose="020B0503020204020204" charset="-122"/>
                <a:cs typeface="Verdana" panose="020B0604030504040204" pitchFamily="34" charset="0"/>
              </a:rPr>
              <a:t>R(A)</a:t>
            </a:r>
            <a:endParaRPr lang="en-US" altLang="zh-CN" sz="1665" dirty="0">
              <a:latin typeface="微软雅黑" panose="020B0503020204020204" charset="-122"/>
              <a:ea typeface="微软雅黑" panose="020B0503020204020204" charset="-122"/>
              <a:cs typeface="Verdana" panose="020B0604030504040204" pitchFamily="34" charset="0"/>
            </a:endParaRPr>
          </a:p>
        </p:txBody>
      </p:sp>
      <p:sp>
        <p:nvSpPr>
          <p:cNvPr id="22" name="Rectangle 29"/>
          <p:cNvSpPr/>
          <p:nvPr/>
        </p:nvSpPr>
        <p:spPr>
          <a:xfrm>
            <a:off x="3492500" y="1651000"/>
            <a:ext cx="600000" cy="270000"/>
          </a:xfrm>
          <a:prstGeom prst="rect">
            <a:avLst/>
          </a:prstGeom>
          <a:ln w="38100">
            <a:solidFill>
              <a:schemeClr val="tx1"/>
            </a:solidFill>
          </a:ln>
        </p:spPr>
        <p:style>
          <a:lnRef idx="1">
            <a:schemeClr val="accent5"/>
          </a:lnRef>
          <a:fillRef idx="2">
            <a:schemeClr val="accent5"/>
          </a:fillRef>
          <a:effectRef idx="1">
            <a:schemeClr val="accent5"/>
          </a:effectRef>
          <a:fontRef idx="minor">
            <a:schemeClr val="dk1"/>
          </a:fontRef>
        </p:style>
        <p:txBody>
          <a:bodyPr wrap="none" tIns="30000" bIns="30000" rtlCol="0" anchor="ctr"/>
          <a:lstStyle/>
          <a:p>
            <a:pPr algn="ctr"/>
            <a:r>
              <a:rPr lang="en-US" altLang="zh-CN" sz="1665" dirty="0">
                <a:latin typeface="微软雅黑" panose="020B0503020204020204" charset="-122"/>
                <a:ea typeface="微软雅黑" panose="020B0503020204020204" charset="-122"/>
                <a:cs typeface="Verdana" panose="020B0604030504040204" pitchFamily="34" charset="0"/>
              </a:rPr>
              <a:t>R(B)</a:t>
            </a:r>
            <a:endParaRPr lang="en-US" altLang="zh-CN" sz="1665" dirty="0">
              <a:latin typeface="微软雅黑" panose="020B0503020204020204" charset="-122"/>
              <a:ea typeface="微软雅黑" panose="020B0503020204020204" charset="-122"/>
              <a:cs typeface="Verdana" panose="020B0604030504040204" pitchFamily="34" charset="0"/>
            </a:endParaRPr>
          </a:p>
        </p:txBody>
      </p:sp>
      <p:sp>
        <p:nvSpPr>
          <p:cNvPr id="23" name="Rectangle 33"/>
          <p:cNvSpPr/>
          <p:nvPr/>
        </p:nvSpPr>
        <p:spPr>
          <a:xfrm>
            <a:off x="4304215" y="1651000"/>
            <a:ext cx="600000" cy="270000"/>
          </a:xfrm>
          <a:prstGeom prst="rect">
            <a:avLst/>
          </a:prstGeom>
          <a:ln w="38100">
            <a:solidFill>
              <a:schemeClr val="tx1"/>
            </a:solidFill>
          </a:ln>
        </p:spPr>
        <p:style>
          <a:lnRef idx="1">
            <a:schemeClr val="accent5"/>
          </a:lnRef>
          <a:fillRef idx="2">
            <a:schemeClr val="accent5"/>
          </a:fillRef>
          <a:effectRef idx="1">
            <a:schemeClr val="accent5"/>
          </a:effectRef>
          <a:fontRef idx="minor">
            <a:schemeClr val="dk1"/>
          </a:fontRef>
        </p:style>
        <p:txBody>
          <a:bodyPr wrap="none" tIns="30000" bIns="30000" rtlCol="0" anchor="ctr"/>
          <a:lstStyle/>
          <a:p>
            <a:pPr algn="ctr"/>
            <a:r>
              <a:rPr lang="en-US" altLang="zh-CN" sz="1665" dirty="0">
                <a:latin typeface="微软雅黑" panose="020B0503020204020204" charset="-122"/>
                <a:ea typeface="微软雅黑" panose="020B0503020204020204" charset="-122"/>
                <a:cs typeface="Verdana" panose="020B0604030504040204" pitchFamily="34" charset="0"/>
              </a:rPr>
              <a:t>W(A)</a:t>
            </a:r>
            <a:endParaRPr lang="en-US" altLang="zh-CN" sz="1665" dirty="0">
              <a:latin typeface="微软雅黑" panose="020B0503020204020204" charset="-122"/>
              <a:ea typeface="微软雅黑" panose="020B0503020204020204" charset="-122"/>
              <a:cs typeface="Verdana" panose="020B0604030504040204" pitchFamily="34" charset="0"/>
            </a:endParaRPr>
          </a:p>
        </p:txBody>
      </p:sp>
      <p:sp>
        <p:nvSpPr>
          <p:cNvPr id="24" name="Rectangle 42"/>
          <p:cNvSpPr/>
          <p:nvPr/>
        </p:nvSpPr>
        <p:spPr>
          <a:xfrm>
            <a:off x="5068608" y="1651000"/>
            <a:ext cx="600000" cy="270000"/>
          </a:xfrm>
          <a:prstGeom prst="rect">
            <a:avLst/>
          </a:prstGeom>
          <a:ln w="38100">
            <a:solidFill>
              <a:schemeClr val="tx1"/>
            </a:solidFill>
          </a:ln>
        </p:spPr>
        <p:style>
          <a:lnRef idx="1">
            <a:schemeClr val="accent5"/>
          </a:lnRef>
          <a:fillRef idx="2">
            <a:schemeClr val="accent5"/>
          </a:fillRef>
          <a:effectRef idx="1">
            <a:schemeClr val="accent5"/>
          </a:effectRef>
          <a:fontRef idx="minor">
            <a:schemeClr val="dk1"/>
          </a:fontRef>
        </p:style>
        <p:txBody>
          <a:bodyPr wrap="none" tIns="30000" bIns="30000" rtlCol="0" anchor="ctr"/>
          <a:lstStyle/>
          <a:p>
            <a:pPr algn="ctr"/>
            <a:r>
              <a:rPr lang="en-US" altLang="zh-CN" sz="1665" dirty="0">
                <a:latin typeface="微软雅黑" panose="020B0503020204020204" charset="-122"/>
                <a:ea typeface="微软雅黑" panose="020B0503020204020204" charset="-122"/>
                <a:cs typeface="Verdana" panose="020B0604030504040204" pitchFamily="34" charset="0"/>
              </a:rPr>
              <a:t>W(B)</a:t>
            </a:r>
            <a:endParaRPr lang="en-US" altLang="zh-CN" sz="1665" dirty="0">
              <a:latin typeface="微软雅黑" panose="020B0503020204020204" charset="-122"/>
              <a:ea typeface="微软雅黑" panose="020B0503020204020204" charset="-122"/>
              <a:cs typeface="Verdana" panose="020B0604030504040204" pitchFamily="34" charset="0"/>
            </a:endParaRPr>
          </a:p>
        </p:txBody>
      </p:sp>
      <p:sp>
        <p:nvSpPr>
          <p:cNvPr id="25" name="Rectangle 44"/>
          <p:cNvSpPr/>
          <p:nvPr/>
        </p:nvSpPr>
        <p:spPr>
          <a:xfrm>
            <a:off x="1085000" y="2218780"/>
            <a:ext cx="450000" cy="323165"/>
          </a:xfrm>
          <a:prstGeom prst="rect">
            <a:avLst/>
          </a:prstGeom>
        </p:spPr>
        <p:txBody>
          <a:bodyPr wrap="square">
            <a:spAutoFit/>
          </a:bodyPr>
          <a:lstStyle/>
          <a:p>
            <a:r>
              <a:rPr lang="en-US" altLang="zh-CN" sz="1500" b="1" dirty="0">
                <a:effectLst>
                  <a:outerShdw blurRad="38100" dist="38100" dir="2700000" algn="tl">
                    <a:srgbClr val="000000">
                      <a:alpha val="43137"/>
                    </a:srgbClr>
                  </a:outerShdw>
                </a:effectLst>
                <a:latin typeface="微软雅黑" panose="020B0503020204020204" charset="-122"/>
                <a:ea typeface="微软雅黑" panose="020B0503020204020204" charset="-122"/>
              </a:rPr>
              <a:t>T2</a:t>
            </a:r>
            <a:endParaRPr lang="en-US" altLang="zh-CN" sz="1500" b="1" dirty="0">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sp>
        <p:nvSpPr>
          <p:cNvPr id="26" name="Rectangle 45"/>
          <p:cNvSpPr/>
          <p:nvPr/>
        </p:nvSpPr>
        <p:spPr>
          <a:xfrm>
            <a:off x="4937630" y="2240018"/>
            <a:ext cx="390000" cy="270000"/>
          </a:xfrm>
          <a:prstGeom prst="rect">
            <a:avLst/>
          </a:prstGeom>
          <a:ln w="38100">
            <a:solidFill>
              <a:schemeClr val="tx1"/>
            </a:solid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76200" tIns="30000" rIns="76200" bIns="0" numCol="1" spcCol="0" rtlCol="0" fromWordArt="0" anchor="ctr" anchorCtr="0" forceAA="0" compatLnSpc="1">
            <a:noAutofit/>
          </a:bodyPr>
          <a:lstStyle/>
          <a:p>
            <a:pPr algn="ctr">
              <a:lnSpc>
                <a:spcPct val="80000"/>
              </a:lnSpc>
            </a:pPr>
            <a:r>
              <a:rPr lang="en-US" altLang="zh-CN" sz="1665" dirty="0">
                <a:latin typeface="微软雅黑" panose="020B0503020204020204" charset="-122"/>
                <a:ea typeface="微软雅黑" panose="020B0503020204020204" charset="-122"/>
                <a:cs typeface="Verdana" panose="020B0604030504040204" pitchFamily="34" charset="0"/>
              </a:rPr>
              <a:t>S</a:t>
            </a:r>
            <a:endParaRPr lang="en-US" altLang="zh-CN" sz="1665" dirty="0">
              <a:latin typeface="微软雅黑" panose="020B0503020204020204" charset="-122"/>
              <a:ea typeface="微软雅黑" panose="020B0503020204020204" charset="-122"/>
              <a:cs typeface="Verdana" panose="020B0604030504040204" pitchFamily="34" charset="0"/>
            </a:endParaRPr>
          </a:p>
        </p:txBody>
      </p:sp>
      <p:cxnSp>
        <p:nvCxnSpPr>
          <p:cNvPr id="27" name="Straight Connector 48"/>
          <p:cNvCxnSpPr>
            <a:stCxn id="31" idx="3"/>
            <a:endCxn id="30" idx="1"/>
          </p:cNvCxnSpPr>
          <p:nvPr/>
        </p:nvCxnSpPr>
        <p:spPr>
          <a:xfrm>
            <a:off x="2104500" y="2992500"/>
            <a:ext cx="4519000" cy="0"/>
          </a:xfrm>
          <a:prstGeom prst="line">
            <a:avLst/>
          </a:prstGeom>
          <a:ln w="28575">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Rectangle 49"/>
          <p:cNvSpPr/>
          <p:nvPr/>
        </p:nvSpPr>
        <p:spPr>
          <a:xfrm>
            <a:off x="5778500" y="2857500"/>
            <a:ext cx="600000" cy="270000"/>
          </a:xfrm>
          <a:prstGeom prst="rect">
            <a:avLst/>
          </a:prstGeom>
          <a:gradFill>
            <a:gsLst>
              <a:gs pos="0">
                <a:srgbClr val="FFFF99"/>
              </a:gs>
              <a:gs pos="100000">
                <a:srgbClr val="FFFFC5"/>
              </a:gs>
            </a:gsLst>
            <a:lin ang="16200000" scaled="1"/>
          </a:gradFill>
          <a:ln w="38100">
            <a:solidFill>
              <a:schemeClr val="tx1"/>
            </a:solid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76200" tIns="30000" rIns="76200" bIns="0" numCol="1" spcCol="0" rtlCol="0" fromWordArt="0" anchor="ctr" anchorCtr="0" forceAA="0" compatLnSpc="1">
            <a:noAutofit/>
          </a:bodyPr>
          <a:lstStyle/>
          <a:p>
            <a:pPr algn="ctr">
              <a:lnSpc>
                <a:spcPct val="80000"/>
              </a:lnSpc>
            </a:pPr>
            <a:r>
              <a:rPr lang="en-US" altLang="zh-CN" sz="1665" dirty="0">
                <a:latin typeface="微软雅黑" panose="020B0503020204020204" charset="-122"/>
                <a:ea typeface="微软雅黑" panose="020B0503020204020204" charset="-122"/>
                <a:cs typeface="Verdana" panose="020B0604030504040204" pitchFamily="34" charset="0"/>
              </a:rPr>
              <a:t>R(B)</a:t>
            </a:r>
            <a:endParaRPr lang="en-US" altLang="zh-CN" sz="1665" dirty="0">
              <a:latin typeface="微软雅黑" panose="020B0503020204020204" charset="-122"/>
              <a:ea typeface="微软雅黑" panose="020B0503020204020204" charset="-122"/>
              <a:cs typeface="Verdana" panose="020B0604030504040204" pitchFamily="34" charset="0"/>
            </a:endParaRPr>
          </a:p>
        </p:txBody>
      </p:sp>
      <p:sp>
        <p:nvSpPr>
          <p:cNvPr id="29" name="Rectangle 50"/>
          <p:cNvSpPr/>
          <p:nvPr/>
        </p:nvSpPr>
        <p:spPr>
          <a:xfrm>
            <a:off x="2321000" y="2857500"/>
            <a:ext cx="600000" cy="270000"/>
          </a:xfrm>
          <a:prstGeom prst="rect">
            <a:avLst/>
          </a:prstGeom>
          <a:gradFill>
            <a:gsLst>
              <a:gs pos="0">
                <a:srgbClr val="FFFF99"/>
              </a:gs>
              <a:gs pos="100000">
                <a:srgbClr val="FFFFC5"/>
              </a:gs>
            </a:gsLst>
            <a:lin ang="16200000" scaled="1"/>
          </a:gradFill>
          <a:ln w="38100">
            <a:solidFill>
              <a:schemeClr val="tx1"/>
            </a:solid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76200" tIns="30000" rIns="76200" bIns="0" numCol="1" spcCol="0" rtlCol="0" fromWordArt="0" anchor="ctr" anchorCtr="0" forceAA="0" compatLnSpc="1">
            <a:noAutofit/>
          </a:bodyPr>
          <a:lstStyle/>
          <a:p>
            <a:pPr algn="ctr">
              <a:lnSpc>
                <a:spcPct val="80000"/>
              </a:lnSpc>
            </a:pPr>
            <a:r>
              <a:rPr lang="en-US" altLang="zh-CN" sz="1665" dirty="0">
                <a:latin typeface="微软雅黑" panose="020B0503020204020204" charset="-122"/>
                <a:ea typeface="微软雅黑" panose="020B0503020204020204" charset="-122"/>
                <a:cs typeface="Verdana" panose="020B0604030504040204" pitchFamily="34" charset="0"/>
              </a:rPr>
              <a:t>R(A)</a:t>
            </a:r>
            <a:endParaRPr lang="en-US" altLang="zh-CN" sz="1665" dirty="0">
              <a:latin typeface="微软雅黑" panose="020B0503020204020204" charset="-122"/>
              <a:ea typeface="微软雅黑" panose="020B0503020204020204" charset="-122"/>
              <a:cs typeface="Verdana" panose="020B0604030504040204" pitchFamily="34" charset="0"/>
            </a:endParaRPr>
          </a:p>
        </p:txBody>
      </p:sp>
      <p:sp>
        <p:nvSpPr>
          <p:cNvPr id="30" name="Rectangle 51"/>
          <p:cNvSpPr/>
          <p:nvPr/>
        </p:nvSpPr>
        <p:spPr>
          <a:xfrm>
            <a:off x="6623500" y="2857500"/>
            <a:ext cx="390000" cy="270000"/>
          </a:xfrm>
          <a:prstGeom prst="rect">
            <a:avLst/>
          </a:prstGeom>
          <a:gradFill>
            <a:gsLst>
              <a:gs pos="0">
                <a:srgbClr val="FFFF99"/>
              </a:gs>
              <a:gs pos="100000">
                <a:srgbClr val="FFFFC5"/>
              </a:gs>
            </a:gsLst>
            <a:lin ang="16200000" scaled="1"/>
          </a:gradFill>
          <a:ln w="38100">
            <a:solidFill>
              <a:schemeClr val="tx1"/>
            </a:solid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76200" tIns="30000" rIns="76200" bIns="0" numCol="1" spcCol="0" rtlCol="0" fromWordArt="0" anchor="ctr" anchorCtr="0" forceAA="0" compatLnSpc="1">
            <a:noAutofit/>
          </a:bodyPr>
          <a:lstStyle/>
          <a:p>
            <a:pPr algn="ctr">
              <a:lnSpc>
                <a:spcPct val="80000"/>
              </a:lnSpc>
            </a:pPr>
            <a:r>
              <a:rPr lang="en-US" altLang="zh-CN" sz="1665" dirty="0">
                <a:latin typeface="微软雅黑" panose="020B0503020204020204" charset="-122"/>
                <a:ea typeface="微软雅黑" panose="020B0503020204020204" charset="-122"/>
                <a:cs typeface="Verdana" panose="020B0604030504040204" pitchFamily="34" charset="0"/>
              </a:rPr>
              <a:t>C</a:t>
            </a:r>
            <a:endParaRPr lang="en-US" altLang="zh-CN" sz="1665" dirty="0">
              <a:latin typeface="微软雅黑" panose="020B0503020204020204" charset="-122"/>
              <a:ea typeface="微软雅黑" panose="020B0503020204020204" charset="-122"/>
              <a:cs typeface="Verdana" panose="020B0604030504040204" pitchFamily="34" charset="0"/>
            </a:endParaRPr>
          </a:p>
        </p:txBody>
      </p:sp>
      <p:sp>
        <p:nvSpPr>
          <p:cNvPr id="31" name="Rectangle 52"/>
          <p:cNvSpPr/>
          <p:nvPr/>
        </p:nvSpPr>
        <p:spPr>
          <a:xfrm>
            <a:off x="1714500" y="2857500"/>
            <a:ext cx="390000" cy="270000"/>
          </a:xfrm>
          <a:prstGeom prst="rect">
            <a:avLst/>
          </a:prstGeom>
          <a:gradFill>
            <a:gsLst>
              <a:gs pos="0">
                <a:srgbClr val="FFFF99"/>
              </a:gs>
              <a:gs pos="100000">
                <a:srgbClr val="FFFFC5"/>
              </a:gs>
            </a:gsLst>
            <a:lin ang="16200000" scaled="1"/>
          </a:gradFill>
          <a:ln w="38100">
            <a:solidFill>
              <a:schemeClr val="tx1"/>
            </a:solid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76200" tIns="30000" rIns="76200" bIns="0" numCol="1" spcCol="0" rtlCol="0" fromWordArt="0" anchor="ctr" anchorCtr="0" forceAA="0" compatLnSpc="1">
            <a:noAutofit/>
          </a:bodyPr>
          <a:lstStyle/>
          <a:p>
            <a:pPr algn="ctr">
              <a:lnSpc>
                <a:spcPct val="80000"/>
              </a:lnSpc>
            </a:pPr>
            <a:r>
              <a:rPr lang="en-US" altLang="zh-CN" sz="1665" dirty="0">
                <a:latin typeface="微软雅黑" panose="020B0503020204020204" charset="-122"/>
                <a:ea typeface="微软雅黑" panose="020B0503020204020204" charset="-122"/>
                <a:cs typeface="Verdana" panose="020B0604030504040204" pitchFamily="34" charset="0"/>
              </a:rPr>
              <a:t>S</a:t>
            </a:r>
            <a:endParaRPr lang="en-US" altLang="zh-CN" sz="1665" dirty="0">
              <a:latin typeface="微软雅黑" panose="020B0503020204020204" charset="-122"/>
              <a:ea typeface="微软雅黑" panose="020B0503020204020204" charset="-122"/>
              <a:cs typeface="Verdana" panose="020B0604030504040204" pitchFamily="34" charset="0"/>
            </a:endParaRPr>
          </a:p>
        </p:txBody>
      </p:sp>
      <p:sp>
        <p:nvSpPr>
          <p:cNvPr id="32" name="Rectangle 53"/>
          <p:cNvSpPr/>
          <p:nvPr/>
        </p:nvSpPr>
        <p:spPr>
          <a:xfrm>
            <a:off x="1079500" y="2790280"/>
            <a:ext cx="450000" cy="323165"/>
          </a:xfrm>
          <a:prstGeom prst="rect">
            <a:avLst/>
          </a:prstGeom>
        </p:spPr>
        <p:txBody>
          <a:bodyPr wrap="square">
            <a:spAutoFit/>
          </a:bodyPr>
          <a:lstStyle/>
          <a:p>
            <a:r>
              <a:rPr lang="en-US" altLang="zh-CN" sz="1500" b="1" dirty="0">
                <a:effectLst>
                  <a:outerShdw blurRad="38100" dist="38100" dir="2700000" algn="tl">
                    <a:srgbClr val="000000">
                      <a:alpha val="43137"/>
                    </a:srgbClr>
                  </a:outerShdw>
                </a:effectLst>
                <a:latin typeface="微软雅黑" panose="020B0503020204020204" charset="-122"/>
                <a:ea typeface="微软雅黑" panose="020B0503020204020204" charset="-122"/>
              </a:rPr>
              <a:t>T3</a:t>
            </a:r>
            <a:endParaRPr lang="en-US" altLang="zh-CN" sz="1500" b="1" dirty="0">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sp>
        <p:nvSpPr>
          <p:cNvPr id="33" name="Rectangle 54"/>
          <p:cNvSpPr/>
          <p:nvPr/>
        </p:nvSpPr>
        <p:spPr>
          <a:xfrm>
            <a:off x="1778000" y="1000075"/>
            <a:ext cx="450000" cy="348878"/>
          </a:xfrm>
          <a:prstGeom prst="rect">
            <a:avLst/>
          </a:prstGeom>
        </p:spPr>
        <p:txBody>
          <a:bodyPr wrap="square">
            <a:spAutoFit/>
          </a:bodyPr>
          <a:lstStyle/>
          <a:p>
            <a:r>
              <a:rPr lang="en-US" altLang="zh-CN" sz="1665" dirty="0">
                <a:latin typeface="微软雅黑" panose="020B0503020204020204" charset="-122"/>
                <a:ea typeface="微软雅黑" panose="020B0503020204020204" charset="-122"/>
              </a:rPr>
              <a:t>5</a:t>
            </a:r>
            <a:endParaRPr lang="en-US" altLang="zh-CN" sz="1665" dirty="0">
              <a:latin typeface="微软雅黑" panose="020B0503020204020204" charset="-122"/>
              <a:ea typeface="微软雅黑" panose="020B0503020204020204" charset="-122"/>
            </a:endParaRPr>
          </a:p>
        </p:txBody>
      </p:sp>
      <p:sp>
        <p:nvSpPr>
          <p:cNvPr id="34" name="Rectangle 56"/>
          <p:cNvSpPr/>
          <p:nvPr/>
        </p:nvSpPr>
        <p:spPr>
          <a:xfrm>
            <a:off x="2222500" y="1000075"/>
            <a:ext cx="450000" cy="348878"/>
          </a:xfrm>
          <a:prstGeom prst="rect">
            <a:avLst/>
          </a:prstGeom>
        </p:spPr>
        <p:txBody>
          <a:bodyPr wrap="square">
            <a:spAutoFit/>
          </a:bodyPr>
          <a:lstStyle/>
          <a:p>
            <a:r>
              <a:rPr lang="en-US" altLang="zh-CN" sz="1665" dirty="0">
                <a:latin typeface="微软雅黑" panose="020B0503020204020204" charset="-122"/>
                <a:ea typeface="微软雅黑" panose="020B0503020204020204" charset="-122"/>
              </a:rPr>
              <a:t>10</a:t>
            </a:r>
            <a:endParaRPr lang="en-US" altLang="zh-CN" sz="1665" dirty="0">
              <a:latin typeface="微软雅黑" panose="020B0503020204020204" charset="-122"/>
              <a:ea typeface="微软雅黑" panose="020B0503020204020204" charset="-122"/>
            </a:endParaRPr>
          </a:p>
        </p:txBody>
      </p:sp>
      <p:sp>
        <p:nvSpPr>
          <p:cNvPr id="35" name="Rectangle 57"/>
          <p:cNvSpPr/>
          <p:nvPr/>
        </p:nvSpPr>
        <p:spPr>
          <a:xfrm>
            <a:off x="4947500" y="1000075"/>
            <a:ext cx="450000" cy="348878"/>
          </a:xfrm>
          <a:prstGeom prst="rect">
            <a:avLst/>
          </a:prstGeom>
        </p:spPr>
        <p:txBody>
          <a:bodyPr wrap="square">
            <a:spAutoFit/>
          </a:bodyPr>
          <a:lstStyle/>
          <a:p>
            <a:r>
              <a:rPr lang="en-US" altLang="zh-CN" sz="1665" dirty="0">
                <a:latin typeface="微软雅黑" panose="020B0503020204020204" charset="-122"/>
                <a:ea typeface="微软雅黑" panose="020B0503020204020204" charset="-122"/>
              </a:rPr>
              <a:t>40</a:t>
            </a:r>
            <a:endParaRPr lang="en-US" altLang="zh-CN" sz="1665" dirty="0">
              <a:latin typeface="微软雅黑" panose="020B0503020204020204" charset="-122"/>
              <a:ea typeface="微软雅黑" panose="020B0503020204020204" charset="-122"/>
            </a:endParaRPr>
          </a:p>
        </p:txBody>
      </p:sp>
      <p:sp>
        <p:nvSpPr>
          <p:cNvPr id="36" name="Rectangle 58"/>
          <p:cNvSpPr/>
          <p:nvPr/>
        </p:nvSpPr>
        <p:spPr>
          <a:xfrm>
            <a:off x="5842000" y="1000075"/>
            <a:ext cx="450000" cy="348878"/>
          </a:xfrm>
          <a:prstGeom prst="rect">
            <a:avLst/>
          </a:prstGeom>
        </p:spPr>
        <p:txBody>
          <a:bodyPr wrap="square">
            <a:spAutoFit/>
          </a:bodyPr>
          <a:lstStyle/>
          <a:p>
            <a:r>
              <a:rPr lang="en-US" altLang="zh-CN" sz="1665" dirty="0">
                <a:latin typeface="微软雅黑" panose="020B0503020204020204" charset="-122"/>
                <a:ea typeface="微软雅黑" panose="020B0503020204020204" charset="-122"/>
              </a:rPr>
              <a:t>50</a:t>
            </a:r>
            <a:endParaRPr lang="en-US" altLang="zh-CN" sz="1665" dirty="0">
              <a:latin typeface="微软雅黑" panose="020B0503020204020204" charset="-122"/>
              <a:ea typeface="微软雅黑" panose="020B0503020204020204" charset="-122"/>
            </a:endParaRPr>
          </a:p>
        </p:txBody>
      </p:sp>
      <p:sp>
        <p:nvSpPr>
          <p:cNvPr id="37" name="Rectangle 59"/>
          <p:cNvSpPr/>
          <p:nvPr/>
        </p:nvSpPr>
        <p:spPr>
          <a:xfrm>
            <a:off x="6598500" y="1000075"/>
            <a:ext cx="450000" cy="348878"/>
          </a:xfrm>
          <a:prstGeom prst="rect">
            <a:avLst/>
          </a:prstGeom>
        </p:spPr>
        <p:txBody>
          <a:bodyPr wrap="square">
            <a:spAutoFit/>
          </a:bodyPr>
          <a:lstStyle/>
          <a:p>
            <a:r>
              <a:rPr lang="en-US" altLang="zh-CN" sz="1665" dirty="0">
                <a:latin typeface="微软雅黑" panose="020B0503020204020204" charset="-122"/>
                <a:ea typeface="微软雅黑" panose="020B0503020204020204" charset="-122"/>
              </a:rPr>
              <a:t>60</a:t>
            </a:r>
            <a:endParaRPr lang="en-US" altLang="zh-CN" sz="1665" dirty="0">
              <a:latin typeface="微软雅黑" panose="020B0503020204020204" charset="-122"/>
              <a:ea typeface="微软雅黑" panose="020B0503020204020204" charset="-122"/>
            </a:endParaRPr>
          </a:p>
        </p:txBody>
      </p:sp>
      <p:sp>
        <p:nvSpPr>
          <p:cNvPr id="38" name="Rectangle 60"/>
          <p:cNvSpPr/>
          <p:nvPr/>
        </p:nvSpPr>
        <p:spPr>
          <a:xfrm>
            <a:off x="7233500" y="1000075"/>
            <a:ext cx="450000" cy="348878"/>
          </a:xfrm>
          <a:prstGeom prst="rect">
            <a:avLst/>
          </a:prstGeom>
        </p:spPr>
        <p:txBody>
          <a:bodyPr wrap="square">
            <a:spAutoFit/>
          </a:bodyPr>
          <a:lstStyle/>
          <a:p>
            <a:r>
              <a:rPr lang="en-US" altLang="zh-CN" sz="1665" dirty="0">
                <a:latin typeface="微软雅黑" panose="020B0503020204020204" charset="-122"/>
                <a:ea typeface="微软雅黑" panose="020B0503020204020204" charset="-122"/>
              </a:rPr>
              <a:t>70</a:t>
            </a:r>
            <a:endParaRPr lang="en-US" altLang="zh-CN" sz="1665" dirty="0">
              <a:latin typeface="微软雅黑" panose="020B0503020204020204" charset="-122"/>
              <a:ea typeface="微软雅黑" panose="020B0503020204020204" charset="-122"/>
            </a:endParaRPr>
          </a:p>
        </p:txBody>
      </p:sp>
      <p:sp>
        <p:nvSpPr>
          <p:cNvPr id="39" name="Text Box 16"/>
          <p:cNvSpPr txBox="1">
            <a:spLocks noChangeArrowheads="1"/>
          </p:cNvSpPr>
          <p:nvPr/>
        </p:nvSpPr>
        <p:spPr bwMode="auto">
          <a:xfrm>
            <a:off x="3492501" y="3556000"/>
            <a:ext cx="1469999" cy="1445580"/>
          </a:xfrm>
          <a:prstGeom prst="rect">
            <a:avLst/>
          </a:prstGeom>
          <a:solidFill>
            <a:srgbClr val="FFE7FF"/>
          </a:solidFill>
          <a:ln>
            <a:solidFill>
              <a:srgbClr val="7030A0"/>
            </a:solidFill>
          </a:ln>
          <a:effectLst>
            <a:outerShdw blurRad="63500" sx="102000" sy="102000" algn="ctr" rotWithShape="0">
              <a:prstClr val="black">
                <a:alpha val="40000"/>
              </a:prstClr>
            </a:outerShdw>
          </a:effectLst>
        </p:spPr>
        <p:txBody>
          <a:bodyPr wrap="square" lIns="90000" tIns="30000" rIns="90000" bIns="30000">
            <a:spAutoFit/>
          </a:bodyPr>
          <a:lstStyle>
            <a:defPPr>
              <a:defRPr lang="en-US"/>
            </a:defPPr>
            <a:lvl1pPr>
              <a:defRPr i="1">
                <a:effectLst>
                  <a:outerShdw blurRad="38100" dist="38100" dir="2700000" algn="tl">
                    <a:srgbClr val="000000">
                      <a:alpha val="43137"/>
                    </a:srgbClr>
                  </a:outerShdw>
                </a:effectLst>
                <a:latin typeface="Candara" panose="020E0502030303020204" pitchFamily="34" charset="0"/>
              </a:defRPr>
            </a:lvl1pPr>
          </a:lstStyle>
          <a:p>
            <a:pPr marL="144145" indent="-144145"/>
            <a:r>
              <a:rPr lang="en-US" altLang="zh-CN" sz="1500" i="0" dirty="0" err="1">
                <a:effectLst/>
                <a:latin typeface="微软雅黑" panose="020B0503020204020204" charset="-122"/>
                <a:ea typeface="微软雅黑" panose="020B0503020204020204" charset="-122"/>
              </a:rPr>
              <a:t>T.sts</a:t>
            </a:r>
            <a:r>
              <a:rPr lang="en-US" altLang="zh-CN" sz="1500" i="0" dirty="0">
                <a:effectLst/>
                <a:latin typeface="微软雅黑" panose="020B0503020204020204" charset="-122"/>
                <a:ea typeface="微软雅黑" panose="020B0503020204020204" charset="-122"/>
              </a:rPr>
              <a:t> = </a:t>
            </a:r>
            <a:endParaRPr lang="en-US" altLang="zh-CN" sz="1500" i="0" dirty="0">
              <a:effectLst/>
              <a:latin typeface="微软雅黑" panose="020B0503020204020204" charset="-122"/>
              <a:ea typeface="微软雅黑" panose="020B0503020204020204" charset="-122"/>
            </a:endParaRPr>
          </a:p>
          <a:p>
            <a:pPr marL="144145" indent="-144145"/>
            <a:r>
              <a:rPr lang="en-US" altLang="zh-CN" sz="1500" i="0" dirty="0">
                <a:effectLst/>
                <a:latin typeface="微软雅黑" panose="020B0503020204020204" charset="-122"/>
                <a:ea typeface="微软雅黑" panose="020B0503020204020204" charset="-122"/>
              </a:rPr>
              <a:t>R(A) = </a:t>
            </a:r>
            <a:endParaRPr lang="en-US" altLang="zh-CN" sz="1500" i="0" dirty="0">
              <a:effectLst/>
              <a:latin typeface="微软雅黑" panose="020B0503020204020204" charset="-122"/>
              <a:ea typeface="微软雅黑" panose="020B0503020204020204" charset="-122"/>
            </a:endParaRPr>
          </a:p>
          <a:p>
            <a:pPr marL="144145" indent="-144145"/>
            <a:r>
              <a:rPr lang="en-US" altLang="zh-CN" sz="1500" i="0" dirty="0">
                <a:effectLst/>
                <a:latin typeface="微软雅黑" panose="020B0503020204020204" charset="-122"/>
                <a:ea typeface="微软雅黑" panose="020B0503020204020204" charset="-122"/>
              </a:rPr>
              <a:t>R(B) = </a:t>
            </a:r>
            <a:endParaRPr lang="en-US" altLang="zh-CN" sz="1500" i="0" dirty="0">
              <a:effectLst/>
              <a:latin typeface="微软雅黑" panose="020B0503020204020204" charset="-122"/>
              <a:ea typeface="微软雅黑" panose="020B0503020204020204" charset="-122"/>
            </a:endParaRPr>
          </a:p>
          <a:p>
            <a:pPr marL="144145" indent="-144145"/>
            <a:r>
              <a:rPr lang="en-US" altLang="zh-CN" sz="1500" i="0" dirty="0" err="1">
                <a:effectLst/>
                <a:latin typeface="微软雅黑" panose="020B0503020204020204" charset="-122"/>
                <a:ea typeface="微软雅黑" panose="020B0503020204020204" charset="-122"/>
              </a:rPr>
              <a:t>T.cts</a:t>
            </a:r>
            <a:r>
              <a:rPr lang="en-US" altLang="zh-CN" sz="1500" i="0" dirty="0">
                <a:effectLst/>
                <a:latin typeface="微软雅黑" panose="020B0503020204020204" charset="-122"/>
                <a:ea typeface="微软雅黑" panose="020B0503020204020204" charset="-122"/>
              </a:rPr>
              <a:t> = </a:t>
            </a:r>
            <a:endParaRPr lang="en-US" altLang="zh-CN" sz="1500" i="0" dirty="0">
              <a:effectLst/>
              <a:latin typeface="微软雅黑" panose="020B0503020204020204" charset="-122"/>
              <a:ea typeface="微软雅黑" panose="020B0503020204020204" charset="-122"/>
            </a:endParaRPr>
          </a:p>
          <a:p>
            <a:pPr marL="144145" indent="-144145"/>
            <a:r>
              <a:rPr lang="en-US" altLang="zh-CN" sz="1500" i="0" dirty="0">
                <a:effectLst/>
                <a:latin typeface="微软雅黑" panose="020B0503020204020204" charset="-122"/>
                <a:ea typeface="微软雅黑" panose="020B0503020204020204" charset="-122"/>
              </a:rPr>
              <a:t>W(A) = </a:t>
            </a:r>
            <a:endParaRPr lang="en-US" altLang="zh-CN" sz="1500" i="0" dirty="0">
              <a:effectLst/>
              <a:latin typeface="微软雅黑" panose="020B0503020204020204" charset="-122"/>
              <a:ea typeface="微软雅黑" panose="020B0503020204020204" charset="-122"/>
            </a:endParaRPr>
          </a:p>
          <a:p>
            <a:pPr marL="144145" indent="-144145"/>
            <a:r>
              <a:rPr lang="en-US" altLang="zh-CN" sz="1500" i="0" dirty="0">
                <a:effectLst/>
                <a:latin typeface="微软雅黑" panose="020B0503020204020204" charset="-122"/>
                <a:ea typeface="微软雅黑" panose="020B0503020204020204" charset="-122"/>
              </a:rPr>
              <a:t>W(B) = </a:t>
            </a:r>
            <a:endParaRPr lang="en-US" altLang="zh-CN" sz="1500" i="0" dirty="0">
              <a:effectLst/>
              <a:latin typeface="微软雅黑" panose="020B0503020204020204" charset="-122"/>
              <a:ea typeface="微软雅黑" panose="020B0503020204020204" charset="-122"/>
            </a:endParaRPr>
          </a:p>
        </p:txBody>
      </p:sp>
      <p:sp>
        <p:nvSpPr>
          <p:cNvPr id="40" name="Right Triangle 84"/>
          <p:cNvSpPr/>
          <p:nvPr/>
        </p:nvSpPr>
        <p:spPr>
          <a:xfrm rot="10800000">
            <a:off x="4692499" y="3556000"/>
            <a:ext cx="270000" cy="270000"/>
          </a:xfrm>
          <a:prstGeom prst="rtTriangle">
            <a:avLst/>
          </a:prstGeom>
          <a:ln w="9525">
            <a:solidFill>
              <a:schemeClr val="tx1"/>
            </a:solidFill>
          </a:ln>
        </p:spPr>
        <p:style>
          <a:lnRef idx="1">
            <a:schemeClr val="accent5"/>
          </a:lnRef>
          <a:fillRef idx="2">
            <a:schemeClr val="accent5"/>
          </a:fillRef>
          <a:effectRef idx="1">
            <a:schemeClr val="accent5"/>
          </a:effectRef>
          <a:fontRef idx="minor">
            <a:schemeClr val="dk1"/>
          </a:fontRef>
        </p:style>
        <p:txBody>
          <a:bodyPr wrap="none" tIns="30000" bIns="30000" rtlCol="0" anchor="ctr"/>
          <a:lstStyle/>
          <a:p>
            <a:pPr algn="ctr"/>
            <a:endParaRPr lang="zh-CN" altLang="en-US" sz="1665">
              <a:latin typeface="微软雅黑" panose="020B0503020204020204" charset="-122"/>
              <a:ea typeface="微软雅黑" panose="020B0503020204020204" charset="-122"/>
              <a:cs typeface="Verdana" panose="020B0604030504040204" pitchFamily="34" charset="0"/>
            </a:endParaRPr>
          </a:p>
        </p:txBody>
      </p:sp>
      <p:sp>
        <p:nvSpPr>
          <p:cNvPr id="41" name="Rectangle 17"/>
          <p:cNvSpPr/>
          <p:nvPr/>
        </p:nvSpPr>
        <p:spPr>
          <a:xfrm>
            <a:off x="4226000" y="3552280"/>
            <a:ext cx="405880" cy="323165"/>
          </a:xfrm>
          <a:prstGeom prst="rect">
            <a:avLst/>
          </a:prstGeom>
        </p:spPr>
        <p:txBody>
          <a:bodyPr wrap="none">
            <a:spAutoFit/>
          </a:bodyPr>
          <a:lstStyle/>
          <a:p>
            <a:pPr marL="144145" indent="-144145"/>
            <a:r>
              <a:rPr lang="en-US" altLang="zh-CN" sz="1500" dirty="0">
                <a:latin typeface="微软雅黑" panose="020B0503020204020204" charset="-122"/>
                <a:ea typeface="微软雅黑" panose="020B0503020204020204" charset="-122"/>
              </a:rPr>
              <a:t>10</a:t>
            </a:r>
            <a:endParaRPr lang="en-US" altLang="zh-CN" sz="1500" dirty="0">
              <a:latin typeface="微软雅黑" panose="020B0503020204020204" charset="-122"/>
              <a:ea typeface="微软雅黑" panose="020B0503020204020204" charset="-122"/>
            </a:endParaRPr>
          </a:p>
        </p:txBody>
      </p:sp>
      <p:sp>
        <p:nvSpPr>
          <p:cNvPr id="42" name="Rectangle 85"/>
          <p:cNvSpPr/>
          <p:nvPr/>
        </p:nvSpPr>
        <p:spPr>
          <a:xfrm>
            <a:off x="4278478" y="3751213"/>
            <a:ext cx="391454" cy="323165"/>
          </a:xfrm>
          <a:prstGeom prst="rect">
            <a:avLst/>
          </a:prstGeom>
        </p:spPr>
        <p:txBody>
          <a:bodyPr wrap="none">
            <a:spAutoFit/>
          </a:bodyPr>
          <a:lstStyle/>
          <a:p>
            <a:pPr marL="144145" indent="-144145"/>
            <a:r>
              <a:rPr lang="en-US" altLang="zh-CN" sz="1500" dirty="0">
                <a:latin typeface="微软雅黑" panose="020B0503020204020204" charset="-122"/>
                <a:ea typeface="微软雅黑" panose="020B0503020204020204" charset="-122"/>
              </a:rPr>
              <a:t>A</a:t>
            </a:r>
            <a:r>
              <a:rPr lang="en-US" altLang="zh-CN" sz="1500" baseline="-25000" dirty="0">
                <a:latin typeface="微软雅黑" panose="020B0503020204020204" charset="-122"/>
                <a:ea typeface="微软雅黑" panose="020B0503020204020204" charset="-122"/>
              </a:rPr>
              <a:t>7</a:t>
            </a:r>
            <a:endParaRPr lang="en-US" altLang="zh-CN" sz="1500" baseline="-25000" dirty="0">
              <a:latin typeface="微软雅黑" panose="020B0503020204020204" charset="-122"/>
              <a:ea typeface="微软雅黑" panose="020B0503020204020204" charset="-122"/>
            </a:endParaRPr>
          </a:p>
        </p:txBody>
      </p:sp>
      <p:sp>
        <p:nvSpPr>
          <p:cNvPr id="43" name="Rectangle 86"/>
          <p:cNvSpPr/>
          <p:nvPr/>
        </p:nvSpPr>
        <p:spPr>
          <a:xfrm>
            <a:off x="4267258" y="4000297"/>
            <a:ext cx="373820" cy="323165"/>
          </a:xfrm>
          <a:prstGeom prst="rect">
            <a:avLst/>
          </a:prstGeom>
        </p:spPr>
        <p:txBody>
          <a:bodyPr wrap="none">
            <a:spAutoFit/>
          </a:bodyPr>
          <a:lstStyle/>
          <a:p>
            <a:pPr marL="144145" indent="-144145"/>
            <a:r>
              <a:rPr lang="en-US" altLang="zh-CN" sz="1500" dirty="0">
                <a:latin typeface="微软雅黑" panose="020B0503020204020204" charset="-122"/>
                <a:ea typeface="微软雅黑" panose="020B0503020204020204" charset="-122"/>
              </a:rPr>
              <a:t>B</a:t>
            </a:r>
            <a:r>
              <a:rPr lang="en-US" altLang="zh-CN" sz="1500" baseline="-25000" dirty="0">
                <a:latin typeface="微软雅黑" panose="020B0503020204020204" charset="-122"/>
                <a:ea typeface="微软雅黑" panose="020B0503020204020204" charset="-122"/>
              </a:rPr>
              <a:t>8</a:t>
            </a:r>
            <a:endParaRPr lang="en-US" altLang="zh-CN" sz="1500" baseline="-25000" dirty="0">
              <a:latin typeface="微软雅黑" panose="020B0503020204020204" charset="-122"/>
              <a:ea typeface="微软雅黑" panose="020B0503020204020204" charset="-122"/>
            </a:endParaRPr>
          </a:p>
        </p:txBody>
      </p:sp>
      <p:sp>
        <p:nvSpPr>
          <p:cNvPr id="44" name="Rectangle 87"/>
          <p:cNvSpPr/>
          <p:nvPr/>
        </p:nvSpPr>
        <p:spPr>
          <a:xfrm>
            <a:off x="4254976" y="4460971"/>
            <a:ext cx="465192" cy="323165"/>
          </a:xfrm>
          <a:prstGeom prst="rect">
            <a:avLst/>
          </a:prstGeom>
        </p:spPr>
        <p:txBody>
          <a:bodyPr wrap="none">
            <a:spAutoFit/>
          </a:bodyPr>
          <a:lstStyle/>
          <a:p>
            <a:pPr marL="144145" indent="-144145"/>
            <a:r>
              <a:rPr lang="en-US" altLang="zh-CN" sz="1500" dirty="0">
                <a:latin typeface="微软雅黑" panose="020B0503020204020204" charset="-122"/>
                <a:ea typeface="微软雅黑" panose="020B0503020204020204" charset="-122"/>
              </a:rPr>
              <a:t>A</a:t>
            </a:r>
            <a:r>
              <a:rPr lang="en-US" altLang="zh-CN" sz="1500" baseline="-25000" dirty="0">
                <a:latin typeface="微软雅黑" panose="020B0503020204020204" charset="-122"/>
                <a:ea typeface="微软雅黑" panose="020B0503020204020204" charset="-122"/>
              </a:rPr>
              <a:t>50</a:t>
            </a:r>
            <a:endParaRPr lang="en-US" altLang="zh-CN" sz="1500" baseline="-25000" dirty="0">
              <a:latin typeface="微软雅黑" panose="020B0503020204020204" charset="-122"/>
              <a:ea typeface="微软雅黑" panose="020B0503020204020204" charset="-122"/>
            </a:endParaRPr>
          </a:p>
        </p:txBody>
      </p:sp>
      <p:sp>
        <p:nvSpPr>
          <p:cNvPr id="45" name="Rectangle 88"/>
          <p:cNvSpPr/>
          <p:nvPr/>
        </p:nvSpPr>
        <p:spPr>
          <a:xfrm>
            <a:off x="4250426" y="4678415"/>
            <a:ext cx="447558" cy="323165"/>
          </a:xfrm>
          <a:prstGeom prst="rect">
            <a:avLst/>
          </a:prstGeom>
        </p:spPr>
        <p:txBody>
          <a:bodyPr wrap="none">
            <a:spAutoFit/>
          </a:bodyPr>
          <a:lstStyle/>
          <a:p>
            <a:pPr marL="144145" indent="-144145"/>
            <a:r>
              <a:rPr lang="en-US" altLang="zh-CN" sz="1500" dirty="0">
                <a:latin typeface="微软雅黑" panose="020B0503020204020204" charset="-122"/>
                <a:ea typeface="微软雅黑" panose="020B0503020204020204" charset="-122"/>
              </a:rPr>
              <a:t>B</a:t>
            </a:r>
            <a:r>
              <a:rPr lang="en-US" altLang="zh-CN" sz="1500" baseline="-25000" dirty="0">
                <a:latin typeface="微软雅黑" panose="020B0503020204020204" charset="-122"/>
                <a:ea typeface="微软雅黑" panose="020B0503020204020204" charset="-122"/>
              </a:rPr>
              <a:t>50</a:t>
            </a:r>
            <a:endParaRPr lang="en-US" altLang="zh-CN" sz="1500" baseline="-25000" dirty="0">
              <a:latin typeface="微软雅黑" panose="020B0503020204020204" charset="-122"/>
              <a:ea typeface="微软雅黑" panose="020B0503020204020204" charset="-122"/>
            </a:endParaRPr>
          </a:p>
        </p:txBody>
      </p:sp>
      <p:sp>
        <p:nvSpPr>
          <p:cNvPr id="46" name="Rectangle 89"/>
          <p:cNvSpPr/>
          <p:nvPr/>
        </p:nvSpPr>
        <p:spPr>
          <a:xfrm>
            <a:off x="4235198" y="4265010"/>
            <a:ext cx="405880" cy="323165"/>
          </a:xfrm>
          <a:prstGeom prst="rect">
            <a:avLst/>
          </a:prstGeom>
        </p:spPr>
        <p:txBody>
          <a:bodyPr wrap="none">
            <a:spAutoFit/>
          </a:bodyPr>
          <a:lstStyle/>
          <a:p>
            <a:pPr marL="144145" indent="-144145"/>
            <a:r>
              <a:rPr lang="en-US" altLang="zh-CN" sz="1500" dirty="0">
                <a:latin typeface="微软雅黑" panose="020B0503020204020204" charset="-122"/>
                <a:ea typeface="微软雅黑" panose="020B0503020204020204" charset="-122"/>
              </a:rPr>
              <a:t>50</a:t>
            </a:r>
            <a:endParaRPr lang="en-US" altLang="zh-CN" sz="1500" dirty="0">
              <a:latin typeface="微软雅黑" panose="020B0503020204020204" charset="-122"/>
              <a:ea typeface="微软雅黑" panose="020B0503020204020204" charset="-122"/>
            </a:endParaRPr>
          </a:p>
        </p:txBody>
      </p:sp>
      <p:sp>
        <p:nvSpPr>
          <p:cNvPr id="47" name="Rounded Rectangle 90"/>
          <p:cNvSpPr/>
          <p:nvPr/>
        </p:nvSpPr>
        <p:spPr>
          <a:xfrm>
            <a:off x="1079500" y="3808500"/>
            <a:ext cx="420000" cy="360000"/>
          </a:xfrm>
          <a:prstGeom prst="roundRect">
            <a:avLst/>
          </a:prstGeom>
          <a:solidFill>
            <a:srgbClr val="008000"/>
          </a:solidFill>
          <a:ln w="19050">
            <a:solidFill>
              <a:schemeClr val="tx1"/>
            </a:solidFill>
            <a:prstDash val="sysDot"/>
          </a:ln>
        </p:spPr>
        <p:style>
          <a:lnRef idx="1">
            <a:schemeClr val="accent5"/>
          </a:lnRef>
          <a:fillRef idx="3">
            <a:schemeClr val="accent5"/>
          </a:fillRef>
          <a:effectRef idx="2">
            <a:schemeClr val="accent5"/>
          </a:effectRef>
          <a:fontRef idx="minor">
            <a:schemeClr val="lt1"/>
          </a:fontRef>
        </p:style>
        <p:txBody>
          <a:bodyPr wrap="none" lIns="0" tIns="30000" rIns="0" bIns="0" rtlCol="0" anchor="ctr"/>
          <a:lstStyle/>
          <a:p>
            <a:pPr algn="ctr">
              <a:lnSpc>
                <a:spcPct val="80000"/>
              </a:lnSpc>
            </a:pPr>
            <a:r>
              <a:rPr lang="en-US" altLang="zh-CN" sz="15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A</a:t>
            </a:r>
            <a:r>
              <a:rPr lang="en-US" altLang="zh-CN" sz="1500" b="1" baseline="-25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0</a:t>
            </a:r>
            <a:endParaRPr lang="zh-CN" altLang="en-US" sz="1500" b="1" baseline="-25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endParaRPr>
          </a:p>
        </p:txBody>
      </p:sp>
      <p:sp>
        <p:nvSpPr>
          <p:cNvPr id="48" name="Rounded Rectangle 91"/>
          <p:cNvSpPr/>
          <p:nvPr/>
        </p:nvSpPr>
        <p:spPr>
          <a:xfrm>
            <a:off x="1079500" y="4339000"/>
            <a:ext cx="420000" cy="360000"/>
          </a:xfrm>
          <a:prstGeom prst="roundRect">
            <a:avLst/>
          </a:prstGeom>
          <a:solidFill>
            <a:srgbClr val="FF9900"/>
          </a:solidFill>
          <a:ln w="19050">
            <a:solidFill>
              <a:schemeClr val="tx1"/>
            </a:solidFill>
            <a:prstDash val="sysDot"/>
          </a:ln>
        </p:spPr>
        <p:style>
          <a:lnRef idx="1">
            <a:schemeClr val="accent3"/>
          </a:lnRef>
          <a:fillRef idx="2">
            <a:schemeClr val="accent3"/>
          </a:fillRef>
          <a:effectRef idx="1">
            <a:schemeClr val="accent3"/>
          </a:effectRef>
          <a:fontRef idx="minor">
            <a:schemeClr val="dk1"/>
          </a:fontRef>
        </p:style>
        <p:txBody>
          <a:bodyPr wrap="none" lIns="0" tIns="30000" rIns="0" bIns="0" rtlCol="0" anchor="ctr"/>
          <a:lstStyle/>
          <a:p>
            <a:pPr algn="ctr">
              <a:lnSpc>
                <a:spcPct val="80000"/>
              </a:lnSpc>
            </a:pPr>
            <a:r>
              <a:rPr lang="en-US" altLang="zh-CN" sz="15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B</a:t>
            </a:r>
            <a:r>
              <a:rPr lang="en-US" altLang="zh-CN" sz="1500" b="1" baseline="-25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0</a:t>
            </a:r>
            <a:endParaRPr lang="zh-CN" altLang="en-US" sz="15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endParaRPr>
          </a:p>
        </p:txBody>
      </p:sp>
      <p:sp>
        <p:nvSpPr>
          <p:cNvPr id="49" name="Rounded Rectangle 92"/>
          <p:cNvSpPr/>
          <p:nvPr/>
        </p:nvSpPr>
        <p:spPr>
          <a:xfrm>
            <a:off x="1693333" y="3808500"/>
            <a:ext cx="420000" cy="360000"/>
          </a:xfrm>
          <a:prstGeom prst="roundRect">
            <a:avLst/>
          </a:prstGeom>
          <a:solidFill>
            <a:srgbClr val="008000"/>
          </a:solidFill>
          <a:ln w="19050">
            <a:solidFill>
              <a:schemeClr val="tx1"/>
            </a:solidFill>
            <a:prstDash val="sysDot"/>
          </a:ln>
        </p:spPr>
        <p:style>
          <a:lnRef idx="1">
            <a:schemeClr val="accent5"/>
          </a:lnRef>
          <a:fillRef idx="3">
            <a:schemeClr val="accent5"/>
          </a:fillRef>
          <a:effectRef idx="2">
            <a:schemeClr val="accent5"/>
          </a:effectRef>
          <a:fontRef idx="minor">
            <a:schemeClr val="lt1"/>
          </a:fontRef>
        </p:style>
        <p:txBody>
          <a:bodyPr wrap="none" lIns="0" tIns="30000" rIns="0" bIns="0" rtlCol="0" anchor="ctr"/>
          <a:lstStyle/>
          <a:p>
            <a:pPr algn="ctr">
              <a:lnSpc>
                <a:spcPct val="80000"/>
              </a:lnSpc>
            </a:pPr>
            <a:r>
              <a:rPr lang="en-US" altLang="zh-CN" sz="15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A</a:t>
            </a:r>
            <a:r>
              <a:rPr lang="en-US" altLang="zh-CN" sz="1500" b="1" baseline="-25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2</a:t>
            </a:r>
            <a:endParaRPr lang="zh-CN" altLang="en-US" sz="15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endParaRPr>
          </a:p>
        </p:txBody>
      </p:sp>
      <p:sp>
        <p:nvSpPr>
          <p:cNvPr id="50" name="Rounded Rectangle 93"/>
          <p:cNvSpPr/>
          <p:nvPr/>
        </p:nvSpPr>
        <p:spPr>
          <a:xfrm>
            <a:off x="2307167" y="3808500"/>
            <a:ext cx="420000" cy="360000"/>
          </a:xfrm>
          <a:prstGeom prst="roundRect">
            <a:avLst/>
          </a:prstGeom>
          <a:solidFill>
            <a:srgbClr val="008000"/>
          </a:solidFill>
          <a:ln w="19050">
            <a:solidFill>
              <a:schemeClr val="tx1"/>
            </a:solidFill>
            <a:prstDash val="sysDot"/>
          </a:ln>
        </p:spPr>
        <p:style>
          <a:lnRef idx="1">
            <a:schemeClr val="accent5"/>
          </a:lnRef>
          <a:fillRef idx="3">
            <a:schemeClr val="accent5"/>
          </a:fillRef>
          <a:effectRef idx="2">
            <a:schemeClr val="accent5"/>
          </a:effectRef>
          <a:fontRef idx="minor">
            <a:schemeClr val="lt1"/>
          </a:fontRef>
        </p:style>
        <p:txBody>
          <a:bodyPr wrap="none" lIns="0" tIns="30000" rIns="0" bIns="0" rtlCol="0" anchor="ctr"/>
          <a:lstStyle/>
          <a:p>
            <a:pPr algn="ctr">
              <a:lnSpc>
                <a:spcPct val="80000"/>
              </a:lnSpc>
            </a:pPr>
            <a:r>
              <a:rPr lang="en-US" altLang="zh-CN" sz="15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A</a:t>
            </a:r>
            <a:r>
              <a:rPr lang="en-US" altLang="zh-CN" sz="1500" b="1" baseline="-25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7</a:t>
            </a:r>
            <a:endParaRPr lang="zh-CN" altLang="en-US" sz="15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endParaRPr>
          </a:p>
        </p:txBody>
      </p:sp>
      <p:sp>
        <p:nvSpPr>
          <p:cNvPr id="51" name="Rounded Rectangle 94"/>
          <p:cNvSpPr/>
          <p:nvPr/>
        </p:nvSpPr>
        <p:spPr>
          <a:xfrm>
            <a:off x="1693333" y="4339000"/>
            <a:ext cx="420000" cy="360000"/>
          </a:xfrm>
          <a:prstGeom prst="roundRect">
            <a:avLst/>
          </a:prstGeom>
          <a:solidFill>
            <a:srgbClr val="FF9900"/>
          </a:solidFill>
          <a:ln w="19050">
            <a:solidFill>
              <a:schemeClr val="tx1"/>
            </a:solidFill>
            <a:prstDash val="sysDot"/>
          </a:ln>
        </p:spPr>
        <p:style>
          <a:lnRef idx="1">
            <a:schemeClr val="accent3"/>
          </a:lnRef>
          <a:fillRef idx="2">
            <a:schemeClr val="accent3"/>
          </a:fillRef>
          <a:effectRef idx="1">
            <a:schemeClr val="accent3"/>
          </a:effectRef>
          <a:fontRef idx="minor">
            <a:schemeClr val="dk1"/>
          </a:fontRef>
        </p:style>
        <p:txBody>
          <a:bodyPr wrap="none" lIns="0" tIns="30000" rIns="0" bIns="0" rtlCol="0" anchor="ctr"/>
          <a:lstStyle/>
          <a:p>
            <a:pPr algn="ctr">
              <a:lnSpc>
                <a:spcPct val="80000"/>
              </a:lnSpc>
            </a:pPr>
            <a:r>
              <a:rPr lang="en-US" altLang="zh-CN" sz="15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B</a:t>
            </a:r>
            <a:r>
              <a:rPr lang="en-US" altLang="zh-CN" sz="1500" b="1" baseline="-25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3</a:t>
            </a:r>
            <a:endParaRPr lang="zh-CN" altLang="en-US" sz="15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endParaRPr>
          </a:p>
        </p:txBody>
      </p:sp>
      <p:sp>
        <p:nvSpPr>
          <p:cNvPr id="52" name="Rounded Rectangle 95"/>
          <p:cNvSpPr/>
          <p:nvPr/>
        </p:nvSpPr>
        <p:spPr>
          <a:xfrm>
            <a:off x="2307167" y="4339000"/>
            <a:ext cx="420000" cy="360000"/>
          </a:xfrm>
          <a:prstGeom prst="roundRect">
            <a:avLst/>
          </a:prstGeom>
          <a:solidFill>
            <a:srgbClr val="FF9900"/>
          </a:solidFill>
          <a:ln w="19050">
            <a:solidFill>
              <a:schemeClr val="tx1"/>
            </a:solidFill>
            <a:prstDash val="sysDot"/>
          </a:ln>
        </p:spPr>
        <p:style>
          <a:lnRef idx="1">
            <a:schemeClr val="accent3"/>
          </a:lnRef>
          <a:fillRef idx="2">
            <a:schemeClr val="accent3"/>
          </a:fillRef>
          <a:effectRef idx="1">
            <a:schemeClr val="accent3"/>
          </a:effectRef>
          <a:fontRef idx="minor">
            <a:schemeClr val="dk1"/>
          </a:fontRef>
        </p:style>
        <p:txBody>
          <a:bodyPr wrap="none" lIns="0" tIns="30000" rIns="0" bIns="0" rtlCol="0" anchor="ctr"/>
          <a:lstStyle/>
          <a:p>
            <a:pPr algn="ctr">
              <a:lnSpc>
                <a:spcPct val="80000"/>
              </a:lnSpc>
            </a:pPr>
            <a:r>
              <a:rPr lang="en-US" altLang="zh-CN" sz="15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B</a:t>
            </a:r>
            <a:r>
              <a:rPr lang="en-US" altLang="zh-CN" sz="1500" b="1" baseline="-25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8</a:t>
            </a:r>
            <a:endParaRPr lang="zh-CN" altLang="en-US" sz="15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endParaRPr>
          </a:p>
        </p:txBody>
      </p:sp>
      <p:sp>
        <p:nvSpPr>
          <p:cNvPr id="53" name="Rounded Rectangle 98"/>
          <p:cNvSpPr/>
          <p:nvPr/>
        </p:nvSpPr>
        <p:spPr>
          <a:xfrm>
            <a:off x="2921000" y="3808500"/>
            <a:ext cx="420000" cy="360000"/>
          </a:xfrm>
          <a:prstGeom prst="roundRect">
            <a:avLst/>
          </a:prstGeom>
          <a:solidFill>
            <a:srgbClr val="008000"/>
          </a:solidFill>
          <a:ln w="28575">
            <a:solidFill>
              <a:schemeClr val="tx1"/>
            </a:solidFill>
            <a:prstDash val="solid"/>
          </a:ln>
        </p:spPr>
        <p:style>
          <a:lnRef idx="1">
            <a:schemeClr val="accent5"/>
          </a:lnRef>
          <a:fillRef idx="3">
            <a:schemeClr val="accent5"/>
          </a:fillRef>
          <a:effectRef idx="2">
            <a:schemeClr val="accent5"/>
          </a:effectRef>
          <a:fontRef idx="minor">
            <a:schemeClr val="lt1"/>
          </a:fontRef>
        </p:style>
        <p:txBody>
          <a:bodyPr wrap="none" lIns="0" tIns="30000" rIns="0" bIns="0" rtlCol="0" anchor="ctr"/>
          <a:lstStyle/>
          <a:p>
            <a:pPr algn="ctr">
              <a:lnSpc>
                <a:spcPct val="80000"/>
              </a:lnSpc>
            </a:pPr>
            <a:r>
              <a:rPr lang="en-US" altLang="zh-CN" sz="15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A</a:t>
            </a:r>
            <a:r>
              <a:rPr lang="en-US" altLang="zh-CN" sz="1500" b="1" baseline="-25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50</a:t>
            </a:r>
            <a:endParaRPr lang="zh-CN" altLang="en-US" sz="15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endParaRPr>
          </a:p>
        </p:txBody>
      </p:sp>
      <p:sp>
        <p:nvSpPr>
          <p:cNvPr id="54" name="Rounded Rectangle 99"/>
          <p:cNvSpPr/>
          <p:nvPr/>
        </p:nvSpPr>
        <p:spPr>
          <a:xfrm>
            <a:off x="2921000" y="4339000"/>
            <a:ext cx="420000" cy="360000"/>
          </a:xfrm>
          <a:prstGeom prst="roundRect">
            <a:avLst/>
          </a:prstGeom>
          <a:solidFill>
            <a:srgbClr val="FF9900"/>
          </a:solidFill>
          <a:ln w="28575">
            <a:solidFill>
              <a:schemeClr val="tx1"/>
            </a:solidFill>
            <a:prstDash val="solid"/>
          </a:ln>
        </p:spPr>
        <p:style>
          <a:lnRef idx="1">
            <a:schemeClr val="accent3"/>
          </a:lnRef>
          <a:fillRef idx="2">
            <a:schemeClr val="accent3"/>
          </a:fillRef>
          <a:effectRef idx="1">
            <a:schemeClr val="accent3"/>
          </a:effectRef>
          <a:fontRef idx="minor">
            <a:schemeClr val="dk1"/>
          </a:fontRef>
        </p:style>
        <p:txBody>
          <a:bodyPr wrap="none" lIns="0" tIns="30000" rIns="0" bIns="0" rtlCol="0" anchor="ctr"/>
          <a:lstStyle/>
          <a:p>
            <a:pPr algn="ctr">
              <a:lnSpc>
                <a:spcPct val="80000"/>
              </a:lnSpc>
            </a:pPr>
            <a:r>
              <a:rPr lang="en-US" altLang="zh-CN" sz="15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B</a:t>
            </a:r>
            <a:r>
              <a:rPr lang="en-US" altLang="zh-CN" sz="1500" b="1" baseline="-25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50</a:t>
            </a:r>
            <a:endParaRPr lang="zh-CN" altLang="en-US" sz="15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P spid="43" grpId="0"/>
      <p:bldP spid="44" grpId="0"/>
      <p:bldP spid="45" grpId="0"/>
      <p:bldP spid="46" grpId="0"/>
      <p:bldP spid="53" grpId="0" animBg="1"/>
      <p:bldP spid="54"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Snapshot Isolation Example (T2) </a:t>
            </a:r>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cxnSp>
        <p:nvCxnSpPr>
          <p:cNvPr id="5" name="Straight Connector 64"/>
          <p:cNvCxnSpPr/>
          <p:nvPr/>
        </p:nvCxnSpPr>
        <p:spPr>
          <a:xfrm>
            <a:off x="5143500" y="1270000"/>
            <a:ext cx="0" cy="2130000"/>
          </a:xfrm>
          <a:prstGeom prst="line">
            <a:avLst/>
          </a:prstGeom>
          <a:ln>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Straight Connector 65"/>
          <p:cNvCxnSpPr/>
          <p:nvPr/>
        </p:nvCxnSpPr>
        <p:spPr>
          <a:xfrm>
            <a:off x="2413000" y="1270000"/>
            <a:ext cx="0" cy="2130000"/>
          </a:xfrm>
          <a:prstGeom prst="line">
            <a:avLst/>
          </a:prstGeom>
          <a:ln>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47"/>
          <p:cNvCxnSpPr/>
          <p:nvPr/>
        </p:nvCxnSpPr>
        <p:spPr>
          <a:xfrm>
            <a:off x="7414130" y="1270000"/>
            <a:ext cx="0" cy="2130000"/>
          </a:xfrm>
          <a:prstGeom prst="line">
            <a:avLst/>
          </a:prstGeom>
          <a:ln>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Connector 43"/>
          <p:cNvCxnSpPr/>
          <p:nvPr/>
        </p:nvCxnSpPr>
        <p:spPr>
          <a:xfrm>
            <a:off x="6032500" y="1270000"/>
            <a:ext cx="0" cy="2130000"/>
          </a:xfrm>
          <a:prstGeom prst="line">
            <a:avLst/>
          </a:prstGeom>
          <a:ln>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Connector 7"/>
          <p:cNvCxnSpPr/>
          <p:nvPr/>
        </p:nvCxnSpPr>
        <p:spPr>
          <a:xfrm>
            <a:off x="1909500" y="1270000"/>
            <a:ext cx="0" cy="2130000"/>
          </a:xfrm>
          <a:prstGeom prst="line">
            <a:avLst/>
          </a:prstGeom>
          <a:ln>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61"/>
          <p:cNvCxnSpPr/>
          <p:nvPr/>
        </p:nvCxnSpPr>
        <p:spPr>
          <a:xfrm>
            <a:off x="6794500" y="1270000"/>
            <a:ext cx="0" cy="2130000"/>
          </a:xfrm>
          <a:prstGeom prst="line">
            <a:avLst/>
          </a:prstGeom>
          <a:ln>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Connector 46"/>
          <p:cNvCxnSpPr>
            <a:stCxn id="26" idx="3"/>
            <a:endCxn id="15" idx="1"/>
          </p:cNvCxnSpPr>
          <p:nvPr/>
        </p:nvCxnSpPr>
        <p:spPr>
          <a:xfrm>
            <a:off x="5327630" y="2375018"/>
            <a:ext cx="1902370" cy="0"/>
          </a:xfrm>
          <a:prstGeom prst="line">
            <a:avLst/>
          </a:prstGeom>
          <a:ln w="28575">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Rectangle 30"/>
          <p:cNvSpPr/>
          <p:nvPr/>
        </p:nvSpPr>
        <p:spPr>
          <a:xfrm>
            <a:off x="6426643" y="2240018"/>
            <a:ext cx="600000" cy="270000"/>
          </a:xfrm>
          <a:prstGeom prst="rect">
            <a:avLst/>
          </a:prstGeom>
          <a:ln w="38100">
            <a:solidFill>
              <a:schemeClr val="tx1"/>
            </a:solid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76200" tIns="30000" rIns="76200" bIns="0" numCol="1" spcCol="0" rtlCol="0" fromWordArt="0" anchor="ctr" anchorCtr="0" forceAA="0" compatLnSpc="1">
            <a:noAutofit/>
          </a:bodyPr>
          <a:lstStyle/>
          <a:p>
            <a:pPr algn="ctr">
              <a:lnSpc>
                <a:spcPct val="80000"/>
              </a:lnSpc>
            </a:pPr>
            <a:r>
              <a:rPr lang="en-US" altLang="zh-CN" sz="1665" dirty="0">
                <a:latin typeface="微软雅黑" panose="020B0503020204020204" charset="-122"/>
                <a:ea typeface="微软雅黑" panose="020B0503020204020204" charset="-122"/>
                <a:cs typeface="Verdana" panose="020B0604030504040204" pitchFamily="34" charset="0"/>
              </a:rPr>
              <a:t>R(B)</a:t>
            </a:r>
            <a:endParaRPr lang="en-US" altLang="zh-CN" sz="1665" dirty="0">
              <a:latin typeface="微软雅黑" panose="020B0503020204020204" charset="-122"/>
              <a:ea typeface="微软雅黑" panose="020B0503020204020204" charset="-122"/>
              <a:cs typeface="Verdana" panose="020B0604030504040204" pitchFamily="34" charset="0"/>
            </a:endParaRPr>
          </a:p>
        </p:txBody>
      </p:sp>
      <p:sp>
        <p:nvSpPr>
          <p:cNvPr id="13" name="Rectangle 31"/>
          <p:cNvSpPr/>
          <p:nvPr/>
        </p:nvSpPr>
        <p:spPr>
          <a:xfrm>
            <a:off x="5623285" y="2240018"/>
            <a:ext cx="600000" cy="270000"/>
          </a:xfrm>
          <a:prstGeom prst="rect">
            <a:avLst/>
          </a:prstGeom>
          <a:ln w="38100">
            <a:solidFill>
              <a:schemeClr val="tx1"/>
            </a:solid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76200" tIns="30000" rIns="76200" bIns="0" numCol="1" spcCol="0" rtlCol="0" fromWordArt="0" anchor="ctr" anchorCtr="0" forceAA="0" compatLnSpc="1">
            <a:noAutofit/>
          </a:bodyPr>
          <a:lstStyle/>
          <a:p>
            <a:pPr algn="ctr">
              <a:lnSpc>
                <a:spcPct val="80000"/>
              </a:lnSpc>
            </a:pPr>
            <a:r>
              <a:rPr lang="en-US" altLang="zh-CN" sz="1665" dirty="0">
                <a:latin typeface="微软雅黑" panose="020B0503020204020204" charset="-122"/>
                <a:ea typeface="微软雅黑" panose="020B0503020204020204" charset="-122"/>
                <a:cs typeface="Verdana" panose="020B0604030504040204" pitchFamily="34" charset="0"/>
              </a:rPr>
              <a:t>R(A)</a:t>
            </a:r>
            <a:endParaRPr lang="en-US" altLang="zh-CN" sz="1665" dirty="0">
              <a:latin typeface="微软雅黑" panose="020B0503020204020204" charset="-122"/>
              <a:ea typeface="微软雅黑" panose="020B0503020204020204" charset="-122"/>
              <a:cs typeface="Verdana" panose="020B0604030504040204" pitchFamily="34" charset="0"/>
            </a:endParaRPr>
          </a:p>
        </p:txBody>
      </p:sp>
      <p:sp>
        <p:nvSpPr>
          <p:cNvPr id="14" name="Rectangle 32"/>
          <p:cNvSpPr/>
          <p:nvPr/>
        </p:nvSpPr>
        <p:spPr>
          <a:xfrm>
            <a:off x="5833000" y="1651000"/>
            <a:ext cx="390000" cy="270000"/>
          </a:xfrm>
          <a:prstGeom prst="rect">
            <a:avLst/>
          </a:prstGeom>
          <a:ln w="38100">
            <a:solidFill>
              <a:schemeClr val="tx1"/>
            </a:solidFill>
          </a:ln>
        </p:spPr>
        <p:style>
          <a:lnRef idx="1">
            <a:schemeClr val="accent5"/>
          </a:lnRef>
          <a:fillRef idx="2">
            <a:schemeClr val="accent5"/>
          </a:fillRef>
          <a:effectRef idx="1">
            <a:schemeClr val="accent5"/>
          </a:effectRef>
          <a:fontRef idx="minor">
            <a:schemeClr val="dk1"/>
          </a:fontRef>
        </p:style>
        <p:txBody>
          <a:bodyPr wrap="none" tIns="30000" bIns="30000" rtlCol="0" anchor="ctr"/>
          <a:lstStyle/>
          <a:p>
            <a:pPr algn="ctr"/>
            <a:r>
              <a:rPr lang="en-US" altLang="zh-CN" sz="1665" dirty="0">
                <a:latin typeface="微软雅黑" panose="020B0503020204020204" charset="-122"/>
                <a:ea typeface="微软雅黑" panose="020B0503020204020204" charset="-122"/>
                <a:cs typeface="Verdana" panose="020B0604030504040204" pitchFamily="34" charset="0"/>
              </a:rPr>
              <a:t>C</a:t>
            </a:r>
            <a:endParaRPr lang="en-US" altLang="zh-CN" sz="1665" dirty="0">
              <a:latin typeface="微软雅黑" panose="020B0503020204020204" charset="-122"/>
              <a:ea typeface="微软雅黑" panose="020B0503020204020204" charset="-122"/>
              <a:cs typeface="Verdana" panose="020B0604030504040204" pitchFamily="34" charset="0"/>
            </a:endParaRPr>
          </a:p>
        </p:txBody>
      </p:sp>
      <p:sp>
        <p:nvSpPr>
          <p:cNvPr id="15" name="Rectangle 34"/>
          <p:cNvSpPr/>
          <p:nvPr/>
        </p:nvSpPr>
        <p:spPr>
          <a:xfrm>
            <a:off x="7230000" y="2240018"/>
            <a:ext cx="390000" cy="270000"/>
          </a:xfrm>
          <a:prstGeom prst="rect">
            <a:avLst/>
          </a:prstGeom>
          <a:ln w="38100">
            <a:solidFill>
              <a:schemeClr val="tx1"/>
            </a:solid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76200" tIns="30000" rIns="76200" bIns="0" numCol="1" spcCol="0" rtlCol="0" fromWordArt="0" anchor="ctr" anchorCtr="0" forceAA="0" compatLnSpc="1">
            <a:noAutofit/>
          </a:bodyPr>
          <a:lstStyle/>
          <a:p>
            <a:pPr algn="ctr">
              <a:lnSpc>
                <a:spcPct val="80000"/>
              </a:lnSpc>
            </a:pPr>
            <a:r>
              <a:rPr lang="en-US" altLang="zh-CN" sz="1665" dirty="0">
                <a:latin typeface="微软雅黑" panose="020B0503020204020204" charset="-122"/>
                <a:ea typeface="微软雅黑" panose="020B0503020204020204" charset="-122"/>
                <a:cs typeface="Verdana" panose="020B0604030504040204" pitchFamily="34" charset="0"/>
              </a:rPr>
              <a:t>C</a:t>
            </a:r>
            <a:endParaRPr lang="en-US" altLang="zh-CN" sz="1665" dirty="0">
              <a:latin typeface="微软雅黑" panose="020B0503020204020204" charset="-122"/>
              <a:ea typeface="微软雅黑" panose="020B0503020204020204" charset="-122"/>
              <a:cs typeface="Verdana" panose="020B0604030504040204" pitchFamily="34" charset="0"/>
            </a:endParaRPr>
          </a:p>
        </p:txBody>
      </p:sp>
      <p:cxnSp>
        <p:nvCxnSpPr>
          <p:cNvPr id="16" name="Straight Connector 26"/>
          <p:cNvCxnSpPr/>
          <p:nvPr/>
        </p:nvCxnSpPr>
        <p:spPr>
          <a:xfrm>
            <a:off x="1358500" y="1333500"/>
            <a:ext cx="6300000" cy="0"/>
          </a:xfrm>
          <a:prstGeom prst="line">
            <a:avLst/>
          </a:prstGeom>
          <a:ln>
            <a:solidFill>
              <a:schemeClr val="tx1"/>
            </a:solidFill>
            <a:prstDash val="sysDot"/>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17" name="Rectangle 27"/>
          <p:cNvSpPr/>
          <p:nvPr/>
        </p:nvSpPr>
        <p:spPr>
          <a:xfrm>
            <a:off x="7489919" y="971153"/>
            <a:ext cx="596638" cy="323165"/>
          </a:xfrm>
          <a:prstGeom prst="rect">
            <a:avLst/>
          </a:prstGeom>
        </p:spPr>
        <p:txBody>
          <a:bodyPr wrap="none">
            <a:spAutoFit/>
          </a:bodyPr>
          <a:lstStyle/>
          <a:p>
            <a:r>
              <a:rPr lang="en-US" altLang="zh-CN" sz="1500" dirty="0">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Time</a:t>
            </a:r>
            <a:endParaRPr lang="en-US" altLang="zh-CN" sz="1500" dirty="0">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endParaRPr>
          </a:p>
        </p:txBody>
      </p:sp>
      <p:sp>
        <p:nvSpPr>
          <p:cNvPr id="18" name="Rectangle 36"/>
          <p:cNvSpPr/>
          <p:nvPr/>
        </p:nvSpPr>
        <p:spPr>
          <a:xfrm>
            <a:off x="1079500" y="1587501"/>
            <a:ext cx="450000" cy="323165"/>
          </a:xfrm>
          <a:prstGeom prst="rect">
            <a:avLst/>
          </a:prstGeom>
        </p:spPr>
        <p:txBody>
          <a:bodyPr wrap="square">
            <a:spAutoFit/>
          </a:bodyPr>
          <a:lstStyle/>
          <a:p>
            <a:r>
              <a:rPr lang="en-US" altLang="zh-CN" sz="1500" b="1" dirty="0">
                <a:effectLst>
                  <a:outerShdw blurRad="38100" dist="38100" dir="2700000" algn="tl">
                    <a:srgbClr val="000000">
                      <a:alpha val="43137"/>
                    </a:srgbClr>
                  </a:outerShdw>
                </a:effectLst>
                <a:latin typeface="微软雅黑" panose="020B0503020204020204" charset="-122"/>
                <a:ea typeface="微软雅黑" panose="020B0503020204020204" charset="-122"/>
              </a:rPr>
              <a:t>T1</a:t>
            </a:r>
            <a:endParaRPr lang="en-US" altLang="zh-CN" sz="1500" b="1" dirty="0">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sp>
        <p:nvSpPr>
          <p:cNvPr id="19" name="Rectangle 40"/>
          <p:cNvSpPr/>
          <p:nvPr/>
        </p:nvSpPr>
        <p:spPr>
          <a:xfrm>
            <a:off x="2233394" y="1651000"/>
            <a:ext cx="390000" cy="270000"/>
          </a:xfrm>
          <a:prstGeom prst="rect">
            <a:avLst/>
          </a:prstGeom>
          <a:ln w="38100">
            <a:solidFill>
              <a:schemeClr val="tx1"/>
            </a:solidFill>
          </a:ln>
        </p:spPr>
        <p:style>
          <a:lnRef idx="1">
            <a:schemeClr val="accent5"/>
          </a:lnRef>
          <a:fillRef idx="2">
            <a:schemeClr val="accent5"/>
          </a:fillRef>
          <a:effectRef idx="1">
            <a:schemeClr val="accent5"/>
          </a:effectRef>
          <a:fontRef idx="minor">
            <a:schemeClr val="dk1"/>
          </a:fontRef>
        </p:style>
        <p:txBody>
          <a:bodyPr wrap="none" tIns="30000" bIns="30000" rtlCol="0" anchor="ctr"/>
          <a:lstStyle/>
          <a:p>
            <a:pPr algn="ctr"/>
            <a:r>
              <a:rPr lang="en-US" altLang="zh-CN" sz="1665" dirty="0">
                <a:latin typeface="微软雅黑" panose="020B0503020204020204" charset="-122"/>
                <a:ea typeface="微软雅黑" panose="020B0503020204020204" charset="-122"/>
                <a:cs typeface="Verdana" panose="020B0604030504040204" pitchFamily="34" charset="0"/>
              </a:rPr>
              <a:t>S</a:t>
            </a:r>
            <a:endParaRPr lang="en-US" altLang="zh-CN" sz="1665" dirty="0">
              <a:latin typeface="微软雅黑" panose="020B0503020204020204" charset="-122"/>
              <a:ea typeface="微软雅黑" panose="020B0503020204020204" charset="-122"/>
              <a:cs typeface="Verdana" panose="020B0604030504040204" pitchFamily="34" charset="0"/>
            </a:endParaRPr>
          </a:p>
        </p:txBody>
      </p:sp>
      <p:cxnSp>
        <p:nvCxnSpPr>
          <p:cNvPr id="20" name="Straight Connector 41"/>
          <p:cNvCxnSpPr>
            <a:stCxn id="19" idx="3"/>
            <a:endCxn id="14" idx="1"/>
          </p:cNvCxnSpPr>
          <p:nvPr/>
        </p:nvCxnSpPr>
        <p:spPr>
          <a:xfrm>
            <a:off x="2623395" y="1786000"/>
            <a:ext cx="3209606" cy="0"/>
          </a:xfrm>
          <a:prstGeom prst="line">
            <a:avLst/>
          </a:prstGeom>
          <a:ln w="28575">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Rectangle 28"/>
          <p:cNvSpPr/>
          <p:nvPr/>
        </p:nvSpPr>
        <p:spPr>
          <a:xfrm>
            <a:off x="2787787" y="1651000"/>
            <a:ext cx="600000" cy="270000"/>
          </a:xfrm>
          <a:prstGeom prst="rect">
            <a:avLst/>
          </a:prstGeom>
          <a:ln w="38100">
            <a:solidFill>
              <a:schemeClr val="tx1"/>
            </a:solidFill>
          </a:ln>
        </p:spPr>
        <p:style>
          <a:lnRef idx="1">
            <a:schemeClr val="accent5"/>
          </a:lnRef>
          <a:fillRef idx="2">
            <a:schemeClr val="accent5"/>
          </a:fillRef>
          <a:effectRef idx="1">
            <a:schemeClr val="accent5"/>
          </a:effectRef>
          <a:fontRef idx="minor">
            <a:schemeClr val="dk1"/>
          </a:fontRef>
        </p:style>
        <p:txBody>
          <a:bodyPr wrap="none" tIns="30000" bIns="30000" rtlCol="0" anchor="ctr"/>
          <a:lstStyle/>
          <a:p>
            <a:pPr algn="ctr"/>
            <a:r>
              <a:rPr lang="en-US" altLang="zh-CN" sz="1665" dirty="0">
                <a:latin typeface="微软雅黑" panose="020B0503020204020204" charset="-122"/>
                <a:ea typeface="微软雅黑" panose="020B0503020204020204" charset="-122"/>
                <a:cs typeface="Verdana" panose="020B0604030504040204" pitchFamily="34" charset="0"/>
              </a:rPr>
              <a:t>R(A)</a:t>
            </a:r>
            <a:endParaRPr lang="en-US" altLang="zh-CN" sz="1665" dirty="0">
              <a:latin typeface="微软雅黑" panose="020B0503020204020204" charset="-122"/>
              <a:ea typeface="微软雅黑" panose="020B0503020204020204" charset="-122"/>
              <a:cs typeface="Verdana" panose="020B0604030504040204" pitchFamily="34" charset="0"/>
            </a:endParaRPr>
          </a:p>
        </p:txBody>
      </p:sp>
      <p:sp>
        <p:nvSpPr>
          <p:cNvPr id="22" name="Rectangle 29"/>
          <p:cNvSpPr/>
          <p:nvPr/>
        </p:nvSpPr>
        <p:spPr>
          <a:xfrm>
            <a:off x="3492500" y="1651000"/>
            <a:ext cx="600000" cy="270000"/>
          </a:xfrm>
          <a:prstGeom prst="rect">
            <a:avLst/>
          </a:prstGeom>
          <a:ln w="38100">
            <a:solidFill>
              <a:schemeClr val="tx1"/>
            </a:solidFill>
          </a:ln>
        </p:spPr>
        <p:style>
          <a:lnRef idx="1">
            <a:schemeClr val="accent5"/>
          </a:lnRef>
          <a:fillRef idx="2">
            <a:schemeClr val="accent5"/>
          </a:fillRef>
          <a:effectRef idx="1">
            <a:schemeClr val="accent5"/>
          </a:effectRef>
          <a:fontRef idx="minor">
            <a:schemeClr val="dk1"/>
          </a:fontRef>
        </p:style>
        <p:txBody>
          <a:bodyPr wrap="none" tIns="30000" bIns="30000" rtlCol="0" anchor="ctr"/>
          <a:lstStyle/>
          <a:p>
            <a:pPr algn="ctr"/>
            <a:r>
              <a:rPr lang="en-US" altLang="zh-CN" sz="1665" dirty="0">
                <a:latin typeface="微软雅黑" panose="020B0503020204020204" charset="-122"/>
                <a:ea typeface="微软雅黑" panose="020B0503020204020204" charset="-122"/>
                <a:cs typeface="Verdana" panose="020B0604030504040204" pitchFamily="34" charset="0"/>
              </a:rPr>
              <a:t>R(B)</a:t>
            </a:r>
            <a:endParaRPr lang="en-US" altLang="zh-CN" sz="1665" dirty="0">
              <a:latin typeface="微软雅黑" panose="020B0503020204020204" charset="-122"/>
              <a:ea typeface="微软雅黑" panose="020B0503020204020204" charset="-122"/>
              <a:cs typeface="Verdana" panose="020B0604030504040204" pitchFamily="34" charset="0"/>
            </a:endParaRPr>
          </a:p>
        </p:txBody>
      </p:sp>
      <p:sp>
        <p:nvSpPr>
          <p:cNvPr id="23" name="Rectangle 33"/>
          <p:cNvSpPr/>
          <p:nvPr/>
        </p:nvSpPr>
        <p:spPr>
          <a:xfrm>
            <a:off x="4304215" y="1651000"/>
            <a:ext cx="600000" cy="270000"/>
          </a:xfrm>
          <a:prstGeom prst="rect">
            <a:avLst/>
          </a:prstGeom>
          <a:ln w="38100">
            <a:solidFill>
              <a:schemeClr val="tx1"/>
            </a:solidFill>
          </a:ln>
        </p:spPr>
        <p:style>
          <a:lnRef idx="1">
            <a:schemeClr val="accent5"/>
          </a:lnRef>
          <a:fillRef idx="2">
            <a:schemeClr val="accent5"/>
          </a:fillRef>
          <a:effectRef idx="1">
            <a:schemeClr val="accent5"/>
          </a:effectRef>
          <a:fontRef idx="minor">
            <a:schemeClr val="dk1"/>
          </a:fontRef>
        </p:style>
        <p:txBody>
          <a:bodyPr wrap="none" tIns="30000" bIns="30000" rtlCol="0" anchor="ctr"/>
          <a:lstStyle/>
          <a:p>
            <a:pPr algn="ctr"/>
            <a:r>
              <a:rPr lang="en-US" altLang="zh-CN" sz="1665" dirty="0">
                <a:latin typeface="微软雅黑" panose="020B0503020204020204" charset="-122"/>
                <a:ea typeface="微软雅黑" panose="020B0503020204020204" charset="-122"/>
                <a:cs typeface="Verdana" panose="020B0604030504040204" pitchFamily="34" charset="0"/>
              </a:rPr>
              <a:t>W(A)</a:t>
            </a:r>
            <a:endParaRPr lang="en-US" altLang="zh-CN" sz="1665" dirty="0">
              <a:latin typeface="微软雅黑" panose="020B0503020204020204" charset="-122"/>
              <a:ea typeface="微软雅黑" panose="020B0503020204020204" charset="-122"/>
              <a:cs typeface="Verdana" panose="020B0604030504040204" pitchFamily="34" charset="0"/>
            </a:endParaRPr>
          </a:p>
        </p:txBody>
      </p:sp>
      <p:sp>
        <p:nvSpPr>
          <p:cNvPr id="24" name="Rectangle 42"/>
          <p:cNvSpPr/>
          <p:nvPr/>
        </p:nvSpPr>
        <p:spPr>
          <a:xfrm>
            <a:off x="5068608" y="1651000"/>
            <a:ext cx="600000" cy="270000"/>
          </a:xfrm>
          <a:prstGeom prst="rect">
            <a:avLst/>
          </a:prstGeom>
          <a:ln w="38100">
            <a:solidFill>
              <a:schemeClr val="tx1"/>
            </a:solidFill>
          </a:ln>
        </p:spPr>
        <p:style>
          <a:lnRef idx="1">
            <a:schemeClr val="accent5"/>
          </a:lnRef>
          <a:fillRef idx="2">
            <a:schemeClr val="accent5"/>
          </a:fillRef>
          <a:effectRef idx="1">
            <a:schemeClr val="accent5"/>
          </a:effectRef>
          <a:fontRef idx="minor">
            <a:schemeClr val="dk1"/>
          </a:fontRef>
        </p:style>
        <p:txBody>
          <a:bodyPr wrap="none" tIns="30000" bIns="30000" rtlCol="0" anchor="ctr"/>
          <a:lstStyle/>
          <a:p>
            <a:pPr algn="ctr"/>
            <a:r>
              <a:rPr lang="en-US" altLang="zh-CN" sz="1665" dirty="0">
                <a:latin typeface="微软雅黑" panose="020B0503020204020204" charset="-122"/>
                <a:ea typeface="微软雅黑" panose="020B0503020204020204" charset="-122"/>
                <a:cs typeface="Verdana" panose="020B0604030504040204" pitchFamily="34" charset="0"/>
              </a:rPr>
              <a:t>W(B)</a:t>
            </a:r>
            <a:endParaRPr lang="en-US" altLang="zh-CN" sz="1665" dirty="0">
              <a:latin typeface="微软雅黑" panose="020B0503020204020204" charset="-122"/>
              <a:ea typeface="微软雅黑" panose="020B0503020204020204" charset="-122"/>
              <a:cs typeface="Verdana" panose="020B0604030504040204" pitchFamily="34" charset="0"/>
            </a:endParaRPr>
          </a:p>
        </p:txBody>
      </p:sp>
      <p:sp>
        <p:nvSpPr>
          <p:cNvPr id="25" name="Rectangle 44"/>
          <p:cNvSpPr/>
          <p:nvPr/>
        </p:nvSpPr>
        <p:spPr>
          <a:xfrm>
            <a:off x="1085000" y="2218780"/>
            <a:ext cx="450000" cy="323165"/>
          </a:xfrm>
          <a:prstGeom prst="rect">
            <a:avLst/>
          </a:prstGeom>
        </p:spPr>
        <p:txBody>
          <a:bodyPr wrap="square">
            <a:spAutoFit/>
          </a:bodyPr>
          <a:lstStyle/>
          <a:p>
            <a:r>
              <a:rPr lang="en-US" altLang="zh-CN" sz="1500" b="1" dirty="0">
                <a:effectLst>
                  <a:outerShdw blurRad="38100" dist="38100" dir="2700000" algn="tl">
                    <a:srgbClr val="000000">
                      <a:alpha val="43137"/>
                    </a:srgbClr>
                  </a:outerShdw>
                </a:effectLst>
                <a:latin typeface="微软雅黑" panose="020B0503020204020204" charset="-122"/>
                <a:ea typeface="微软雅黑" panose="020B0503020204020204" charset="-122"/>
              </a:rPr>
              <a:t>T2</a:t>
            </a:r>
            <a:endParaRPr lang="en-US" altLang="zh-CN" sz="1500" b="1" dirty="0">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sp>
        <p:nvSpPr>
          <p:cNvPr id="26" name="Rectangle 45"/>
          <p:cNvSpPr/>
          <p:nvPr/>
        </p:nvSpPr>
        <p:spPr>
          <a:xfrm>
            <a:off x="4937630" y="2240018"/>
            <a:ext cx="390000" cy="270000"/>
          </a:xfrm>
          <a:prstGeom prst="rect">
            <a:avLst/>
          </a:prstGeom>
          <a:ln w="38100">
            <a:solidFill>
              <a:schemeClr val="tx1"/>
            </a:solid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76200" tIns="30000" rIns="76200" bIns="0" numCol="1" spcCol="0" rtlCol="0" fromWordArt="0" anchor="ctr" anchorCtr="0" forceAA="0" compatLnSpc="1">
            <a:noAutofit/>
          </a:bodyPr>
          <a:lstStyle/>
          <a:p>
            <a:pPr algn="ctr">
              <a:lnSpc>
                <a:spcPct val="80000"/>
              </a:lnSpc>
            </a:pPr>
            <a:r>
              <a:rPr lang="en-US" altLang="zh-CN" sz="1665" dirty="0">
                <a:latin typeface="微软雅黑" panose="020B0503020204020204" charset="-122"/>
                <a:ea typeface="微软雅黑" panose="020B0503020204020204" charset="-122"/>
                <a:cs typeface="Verdana" panose="020B0604030504040204" pitchFamily="34" charset="0"/>
              </a:rPr>
              <a:t>S</a:t>
            </a:r>
            <a:endParaRPr lang="en-US" altLang="zh-CN" sz="1665" dirty="0">
              <a:latin typeface="微软雅黑" panose="020B0503020204020204" charset="-122"/>
              <a:ea typeface="微软雅黑" panose="020B0503020204020204" charset="-122"/>
              <a:cs typeface="Verdana" panose="020B0604030504040204" pitchFamily="34" charset="0"/>
            </a:endParaRPr>
          </a:p>
        </p:txBody>
      </p:sp>
      <p:cxnSp>
        <p:nvCxnSpPr>
          <p:cNvPr id="27" name="Straight Connector 48"/>
          <p:cNvCxnSpPr>
            <a:stCxn id="31" idx="3"/>
            <a:endCxn id="30" idx="1"/>
          </p:cNvCxnSpPr>
          <p:nvPr/>
        </p:nvCxnSpPr>
        <p:spPr>
          <a:xfrm>
            <a:off x="2104500" y="2992500"/>
            <a:ext cx="4519000" cy="0"/>
          </a:xfrm>
          <a:prstGeom prst="line">
            <a:avLst/>
          </a:prstGeom>
          <a:ln w="28575">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Rectangle 49"/>
          <p:cNvSpPr/>
          <p:nvPr/>
        </p:nvSpPr>
        <p:spPr>
          <a:xfrm>
            <a:off x="5778500" y="2857500"/>
            <a:ext cx="600000" cy="270000"/>
          </a:xfrm>
          <a:prstGeom prst="rect">
            <a:avLst/>
          </a:prstGeom>
          <a:gradFill>
            <a:gsLst>
              <a:gs pos="0">
                <a:srgbClr val="FFFF99"/>
              </a:gs>
              <a:gs pos="100000">
                <a:srgbClr val="FFFFC5"/>
              </a:gs>
            </a:gsLst>
            <a:lin ang="16200000" scaled="1"/>
          </a:gradFill>
          <a:ln w="38100">
            <a:solidFill>
              <a:schemeClr val="tx1"/>
            </a:solid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76200" tIns="30000" rIns="76200" bIns="0" numCol="1" spcCol="0" rtlCol="0" fromWordArt="0" anchor="ctr" anchorCtr="0" forceAA="0" compatLnSpc="1">
            <a:noAutofit/>
          </a:bodyPr>
          <a:lstStyle/>
          <a:p>
            <a:pPr algn="ctr">
              <a:lnSpc>
                <a:spcPct val="80000"/>
              </a:lnSpc>
            </a:pPr>
            <a:r>
              <a:rPr lang="en-US" altLang="zh-CN" sz="1665" dirty="0">
                <a:latin typeface="微软雅黑" panose="020B0503020204020204" charset="-122"/>
                <a:ea typeface="微软雅黑" panose="020B0503020204020204" charset="-122"/>
                <a:cs typeface="Verdana" panose="020B0604030504040204" pitchFamily="34" charset="0"/>
              </a:rPr>
              <a:t>R(B)</a:t>
            </a:r>
            <a:endParaRPr lang="en-US" altLang="zh-CN" sz="1665" dirty="0">
              <a:latin typeface="微软雅黑" panose="020B0503020204020204" charset="-122"/>
              <a:ea typeface="微软雅黑" panose="020B0503020204020204" charset="-122"/>
              <a:cs typeface="Verdana" panose="020B0604030504040204" pitchFamily="34" charset="0"/>
            </a:endParaRPr>
          </a:p>
        </p:txBody>
      </p:sp>
      <p:sp>
        <p:nvSpPr>
          <p:cNvPr id="29" name="Rectangle 50"/>
          <p:cNvSpPr/>
          <p:nvPr/>
        </p:nvSpPr>
        <p:spPr>
          <a:xfrm>
            <a:off x="2321000" y="2857500"/>
            <a:ext cx="600000" cy="270000"/>
          </a:xfrm>
          <a:prstGeom prst="rect">
            <a:avLst/>
          </a:prstGeom>
          <a:gradFill>
            <a:gsLst>
              <a:gs pos="0">
                <a:srgbClr val="FFFF99"/>
              </a:gs>
              <a:gs pos="100000">
                <a:srgbClr val="FFFFC5"/>
              </a:gs>
            </a:gsLst>
            <a:lin ang="16200000" scaled="1"/>
          </a:gradFill>
          <a:ln w="38100">
            <a:solidFill>
              <a:schemeClr val="tx1"/>
            </a:solid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76200" tIns="30000" rIns="76200" bIns="0" numCol="1" spcCol="0" rtlCol="0" fromWordArt="0" anchor="ctr" anchorCtr="0" forceAA="0" compatLnSpc="1">
            <a:noAutofit/>
          </a:bodyPr>
          <a:lstStyle/>
          <a:p>
            <a:pPr algn="ctr">
              <a:lnSpc>
                <a:spcPct val="80000"/>
              </a:lnSpc>
            </a:pPr>
            <a:r>
              <a:rPr lang="en-US" altLang="zh-CN" sz="1665" dirty="0">
                <a:latin typeface="微软雅黑" panose="020B0503020204020204" charset="-122"/>
                <a:ea typeface="微软雅黑" panose="020B0503020204020204" charset="-122"/>
                <a:cs typeface="Verdana" panose="020B0604030504040204" pitchFamily="34" charset="0"/>
              </a:rPr>
              <a:t>R(A)</a:t>
            </a:r>
            <a:endParaRPr lang="en-US" altLang="zh-CN" sz="1665" dirty="0">
              <a:latin typeface="微软雅黑" panose="020B0503020204020204" charset="-122"/>
              <a:ea typeface="微软雅黑" panose="020B0503020204020204" charset="-122"/>
              <a:cs typeface="Verdana" panose="020B0604030504040204" pitchFamily="34" charset="0"/>
            </a:endParaRPr>
          </a:p>
        </p:txBody>
      </p:sp>
      <p:sp>
        <p:nvSpPr>
          <p:cNvPr id="30" name="Rectangle 51"/>
          <p:cNvSpPr/>
          <p:nvPr/>
        </p:nvSpPr>
        <p:spPr>
          <a:xfrm>
            <a:off x="6623500" y="2857500"/>
            <a:ext cx="390000" cy="270000"/>
          </a:xfrm>
          <a:prstGeom prst="rect">
            <a:avLst/>
          </a:prstGeom>
          <a:gradFill>
            <a:gsLst>
              <a:gs pos="0">
                <a:srgbClr val="FFFF99"/>
              </a:gs>
              <a:gs pos="100000">
                <a:srgbClr val="FFFFC5"/>
              </a:gs>
            </a:gsLst>
            <a:lin ang="16200000" scaled="1"/>
          </a:gradFill>
          <a:ln w="38100">
            <a:solidFill>
              <a:schemeClr val="tx1"/>
            </a:solid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76200" tIns="30000" rIns="76200" bIns="0" numCol="1" spcCol="0" rtlCol="0" fromWordArt="0" anchor="ctr" anchorCtr="0" forceAA="0" compatLnSpc="1">
            <a:noAutofit/>
          </a:bodyPr>
          <a:lstStyle/>
          <a:p>
            <a:pPr algn="ctr">
              <a:lnSpc>
                <a:spcPct val="80000"/>
              </a:lnSpc>
            </a:pPr>
            <a:r>
              <a:rPr lang="en-US" altLang="zh-CN" sz="1665" dirty="0">
                <a:latin typeface="微软雅黑" panose="020B0503020204020204" charset="-122"/>
                <a:ea typeface="微软雅黑" panose="020B0503020204020204" charset="-122"/>
                <a:cs typeface="Verdana" panose="020B0604030504040204" pitchFamily="34" charset="0"/>
              </a:rPr>
              <a:t>C</a:t>
            </a:r>
            <a:endParaRPr lang="en-US" altLang="zh-CN" sz="1665" dirty="0">
              <a:latin typeface="微软雅黑" panose="020B0503020204020204" charset="-122"/>
              <a:ea typeface="微软雅黑" panose="020B0503020204020204" charset="-122"/>
              <a:cs typeface="Verdana" panose="020B0604030504040204" pitchFamily="34" charset="0"/>
            </a:endParaRPr>
          </a:p>
        </p:txBody>
      </p:sp>
      <p:sp>
        <p:nvSpPr>
          <p:cNvPr id="31" name="Rectangle 52"/>
          <p:cNvSpPr/>
          <p:nvPr/>
        </p:nvSpPr>
        <p:spPr>
          <a:xfrm>
            <a:off x="1714500" y="2857500"/>
            <a:ext cx="390000" cy="270000"/>
          </a:xfrm>
          <a:prstGeom prst="rect">
            <a:avLst/>
          </a:prstGeom>
          <a:gradFill>
            <a:gsLst>
              <a:gs pos="0">
                <a:srgbClr val="FFFF99"/>
              </a:gs>
              <a:gs pos="100000">
                <a:srgbClr val="FFFFC5"/>
              </a:gs>
            </a:gsLst>
            <a:lin ang="16200000" scaled="1"/>
          </a:gradFill>
          <a:ln w="38100">
            <a:solidFill>
              <a:schemeClr val="tx1"/>
            </a:solid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76200" tIns="30000" rIns="76200" bIns="0" numCol="1" spcCol="0" rtlCol="0" fromWordArt="0" anchor="ctr" anchorCtr="0" forceAA="0" compatLnSpc="1">
            <a:noAutofit/>
          </a:bodyPr>
          <a:lstStyle/>
          <a:p>
            <a:pPr algn="ctr">
              <a:lnSpc>
                <a:spcPct val="80000"/>
              </a:lnSpc>
            </a:pPr>
            <a:r>
              <a:rPr lang="en-US" altLang="zh-CN" sz="1665" dirty="0">
                <a:latin typeface="微软雅黑" panose="020B0503020204020204" charset="-122"/>
                <a:ea typeface="微软雅黑" panose="020B0503020204020204" charset="-122"/>
                <a:cs typeface="Verdana" panose="020B0604030504040204" pitchFamily="34" charset="0"/>
              </a:rPr>
              <a:t>S</a:t>
            </a:r>
            <a:endParaRPr lang="en-US" altLang="zh-CN" sz="1665" dirty="0">
              <a:latin typeface="微软雅黑" panose="020B0503020204020204" charset="-122"/>
              <a:ea typeface="微软雅黑" panose="020B0503020204020204" charset="-122"/>
              <a:cs typeface="Verdana" panose="020B0604030504040204" pitchFamily="34" charset="0"/>
            </a:endParaRPr>
          </a:p>
        </p:txBody>
      </p:sp>
      <p:sp>
        <p:nvSpPr>
          <p:cNvPr id="32" name="Rectangle 53"/>
          <p:cNvSpPr/>
          <p:nvPr/>
        </p:nvSpPr>
        <p:spPr>
          <a:xfrm>
            <a:off x="1079500" y="2790280"/>
            <a:ext cx="450000" cy="323165"/>
          </a:xfrm>
          <a:prstGeom prst="rect">
            <a:avLst/>
          </a:prstGeom>
        </p:spPr>
        <p:txBody>
          <a:bodyPr wrap="square">
            <a:spAutoFit/>
          </a:bodyPr>
          <a:lstStyle/>
          <a:p>
            <a:r>
              <a:rPr lang="en-US" altLang="zh-CN" sz="1500" b="1" dirty="0">
                <a:effectLst>
                  <a:outerShdw blurRad="38100" dist="38100" dir="2700000" algn="tl">
                    <a:srgbClr val="000000">
                      <a:alpha val="43137"/>
                    </a:srgbClr>
                  </a:outerShdw>
                </a:effectLst>
                <a:latin typeface="微软雅黑" panose="020B0503020204020204" charset="-122"/>
                <a:ea typeface="微软雅黑" panose="020B0503020204020204" charset="-122"/>
              </a:rPr>
              <a:t>T3</a:t>
            </a:r>
            <a:endParaRPr lang="en-US" altLang="zh-CN" sz="1500" b="1" dirty="0">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sp>
        <p:nvSpPr>
          <p:cNvPr id="33" name="Rectangle 54"/>
          <p:cNvSpPr/>
          <p:nvPr/>
        </p:nvSpPr>
        <p:spPr>
          <a:xfrm>
            <a:off x="1778000" y="1000075"/>
            <a:ext cx="450000" cy="348878"/>
          </a:xfrm>
          <a:prstGeom prst="rect">
            <a:avLst/>
          </a:prstGeom>
        </p:spPr>
        <p:txBody>
          <a:bodyPr wrap="square">
            <a:spAutoFit/>
          </a:bodyPr>
          <a:lstStyle/>
          <a:p>
            <a:r>
              <a:rPr lang="en-US" altLang="zh-CN" sz="1665" dirty="0">
                <a:latin typeface="微软雅黑" panose="020B0503020204020204" charset="-122"/>
                <a:ea typeface="微软雅黑" panose="020B0503020204020204" charset="-122"/>
              </a:rPr>
              <a:t>5</a:t>
            </a:r>
            <a:endParaRPr lang="en-US" altLang="zh-CN" sz="1665" dirty="0">
              <a:latin typeface="微软雅黑" panose="020B0503020204020204" charset="-122"/>
              <a:ea typeface="微软雅黑" panose="020B0503020204020204" charset="-122"/>
            </a:endParaRPr>
          </a:p>
        </p:txBody>
      </p:sp>
      <p:sp>
        <p:nvSpPr>
          <p:cNvPr id="34" name="Rectangle 56"/>
          <p:cNvSpPr/>
          <p:nvPr/>
        </p:nvSpPr>
        <p:spPr>
          <a:xfrm>
            <a:off x="2222500" y="1000075"/>
            <a:ext cx="450000" cy="348878"/>
          </a:xfrm>
          <a:prstGeom prst="rect">
            <a:avLst/>
          </a:prstGeom>
        </p:spPr>
        <p:txBody>
          <a:bodyPr wrap="square">
            <a:spAutoFit/>
          </a:bodyPr>
          <a:lstStyle/>
          <a:p>
            <a:r>
              <a:rPr lang="en-US" altLang="zh-CN" sz="1665" dirty="0">
                <a:latin typeface="微软雅黑" panose="020B0503020204020204" charset="-122"/>
                <a:ea typeface="微软雅黑" panose="020B0503020204020204" charset="-122"/>
              </a:rPr>
              <a:t>10</a:t>
            </a:r>
            <a:endParaRPr lang="en-US" altLang="zh-CN" sz="1665" dirty="0">
              <a:latin typeface="微软雅黑" panose="020B0503020204020204" charset="-122"/>
              <a:ea typeface="微软雅黑" panose="020B0503020204020204" charset="-122"/>
            </a:endParaRPr>
          </a:p>
        </p:txBody>
      </p:sp>
      <p:sp>
        <p:nvSpPr>
          <p:cNvPr id="35" name="Rectangle 57"/>
          <p:cNvSpPr/>
          <p:nvPr/>
        </p:nvSpPr>
        <p:spPr>
          <a:xfrm>
            <a:off x="4947500" y="1000075"/>
            <a:ext cx="450000" cy="348878"/>
          </a:xfrm>
          <a:prstGeom prst="rect">
            <a:avLst/>
          </a:prstGeom>
        </p:spPr>
        <p:txBody>
          <a:bodyPr wrap="square">
            <a:spAutoFit/>
          </a:bodyPr>
          <a:lstStyle/>
          <a:p>
            <a:r>
              <a:rPr lang="en-US" altLang="zh-CN" sz="1665" dirty="0">
                <a:latin typeface="微软雅黑" panose="020B0503020204020204" charset="-122"/>
                <a:ea typeface="微软雅黑" panose="020B0503020204020204" charset="-122"/>
              </a:rPr>
              <a:t>40</a:t>
            </a:r>
            <a:endParaRPr lang="en-US" altLang="zh-CN" sz="1665" dirty="0">
              <a:latin typeface="微软雅黑" panose="020B0503020204020204" charset="-122"/>
              <a:ea typeface="微软雅黑" panose="020B0503020204020204" charset="-122"/>
            </a:endParaRPr>
          </a:p>
        </p:txBody>
      </p:sp>
      <p:sp>
        <p:nvSpPr>
          <p:cNvPr id="36" name="Rectangle 58"/>
          <p:cNvSpPr/>
          <p:nvPr/>
        </p:nvSpPr>
        <p:spPr>
          <a:xfrm>
            <a:off x="5842000" y="1000075"/>
            <a:ext cx="450000" cy="348878"/>
          </a:xfrm>
          <a:prstGeom prst="rect">
            <a:avLst/>
          </a:prstGeom>
        </p:spPr>
        <p:txBody>
          <a:bodyPr wrap="square">
            <a:spAutoFit/>
          </a:bodyPr>
          <a:lstStyle/>
          <a:p>
            <a:r>
              <a:rPr lang="en-US" altLang="zh-CN" sz="1665" dirty="0">
                <a:latin typeface="微软雅黑" panose="020B0503020204020204" charset="-122"/>
                <a:ea typeface="微软雅黑" panose="020B0503020204020204" charset="-122"/>
              </a:rPr>
              <a:t>50</a:t>
            </a:r>
            <a:endParaRPr lang="en-US" altLang="zh-CN" sz="1665" dirty="0">
              <a:latin typeface="微软雅黑" panose="020B0503020204020204" charset="-122"/>
              <a:ea typeface="微软雅黑" panose="020B0503020204020204" charset="-122"/>
            </a:endParaRPr>
          </a:p>
        </p:txBody>
      </p:sp>
      <p:sp>
        <p:nvSpPr>
          <p:cNvPr id="37" name="Rectangle 59"/>
          <p:cNvSpPr/>
          <p:nvPr/>
        </p:nvSpPr>
        <p:spPr>
          <a:xfrm>
            <a:off x="6598500" y="1000075"/>
            <a:ext cx="450000" cy="348878"/>
          </a:xfrm>
          <a:prstGeom prst="rect">
            <a:avLst/>
          </a:prstGeom>
        </p:spPr>
        <p:txBody>
          <a:bodyPr wrap="square">
            <a:spAutoFit/>
          </a:bodyPr>
          <a:lstStyle/>
          <a:p>
            <a:r>
              <a:rPr lang="en-US" altLang="zh-CN" sz="1665" dirty="0">
                <a:latin typeface="微软雅黑" panose="020B0503020204020204" charset="-122"/>
                <a:ea typeface="微软雅黑" panose="020B0503020204020204" charset="-122"/>
              </a:rPr>
              <a:t>60</a:t>
            </a:r>
            <a:endParaRPr lang="en-US" altLang="zh-CN" sz="1665" dirty="0">
              <a:latin typeface="微软雅黑" panose="020B0503020204020204" charset="-122"/>
              <a:ea typeface="微软雅黑" panose="020B0503020204020204" charset="-122"/>
            </a:endParaRPr>
          </a:p>
        </p:txBody>
      </p:sp>
      <p:sp>
        <p:nvSpPr>
          <p:cNvPr id="38" name="Rectangle 60"/>
          <p:cNvSpPr/>
          <p:nvPr/>
        </p:nvSpPr>
        <p:spPr>
          <a:xfrm>
            <a:off x="7233500" y="1000075"/>
            <a:ext cx="450000" cy="348878"/>
          </a:xfrm>
          <a:prstGeom prst="rect">
            <a:avLst/>
          </a:prstGeom>
        </p:spPr>
        <p:txBody>
          <a:bodyPr wrap="square">
            <a:spAutoFit/>
          </a:bodyPr>
          <a:lstStyle/>
          <a:p>
            <a:r>
              <a:rPr lang="en-US" altLang="zh-CN" sz="1665" dirty="0">
                <a:latin typeface="微软雅黑" panose="020B0503020204020204" charset="-122"/>
                <a:ea typeface="微软雅黑" panose="020B0503020204020204" charset="-122"/>
              </a:rPr>
              <a:t>70</a:t>
            </a:r>
            <a:endParaRPr lang="en-US" altLang="zh-CN" sz="1665" dirty="0">
              <a:latin typeface="微软雅黑" panose="020B0503020204020204" charset="-122"/>
              <a:ea typeface="微软雅黑" panose="020B0503020204020204" charset="-122"/>
            </a:endParaRPr>
          </a:p>
        </p:txBody>
      </p:sp>
      <p:sp>
        <p:nvSpPr>
          <p:cNvPr id="39" name="Text Box 16"/>
          <p:cNvSpPr txBox="1">
            <a:spLocks noChangeArrowheads="1"/>
          </p:cNvSpPr>
          <p:nvPr/>
        </p:nvSpPr>
        <p:spPr bwMode="auto">
          <a:xfrm>
            <a:off x="3492501" y="3556000"/>
            <a:ext cx="1469999" cy="1445580"/>
          </a:xfrm>
          <a:prstGeom prst="rect">
            <a:avLst/>
          </a:prstGeom>
          <a:solidFill>
            <a:srgbClr val="FFE7FF"/>
          </a:solidFill>
          <a:ln>
            <a:solidFill>
              <a:srgbClr val="7030A0"/>
            </a:solidFill>
          </a:ln>
          <a:effectLst>
            <a:outerShdw blurRad="63500" sx="102000" sy="102000" algn="ctr" rotWithShape="0">
              <a:prstClr val="black">
                <a:alpha val="40000"/>
              </a:prstClr>
            </a:outerShdw>
          </a:effectLst>
        </p:spPr>
        <p:txBody>
          <a:bodyPr wrap="square" lIns="90000" tIns="30000" rIns="90000" bIns="30000">
            <a:spAutoFit/>
          </a:bodyPr>
          <a:lstStyle>
            <a:defPPr>
              <a:defRPr lang="en-US"/>
            </a:defPPr>
            <a:lvl1pPr>
              <a:defRPr i="1">
                <a:effectLst>
                  <a:outerShdw blurRad="38100" dist="38100" dir="2700000" algn="tl">
                    <a:srgbClr val="000000">
                      <a:alpha val="43137"/>
                    </a:srgbClr>
                  </a:outerShdw>
                </a:effectLst>
                <a:latin typeface="Candara" panose="020E0502030303020204" pitchFamily="34" charset="0"/>
              </a:defRPr>
            </a:lvl1pPr>
          </a:lstStyle>
          <a:p>
            <a:pPr marL="144145" indent="-144145"/>
            <a:r>
              <a:rPr lang="en-US" altLang="zh-CN" sz="1500" i="0" dirty="0" err="1">
                <a:effectLst/>
                <a:latin typeface="微软雅黑" panose="020B0503020204020204" charset="-122"/>
                <a:ea typeface="微软雅黑" panose="020B0503020204020204" charset="-122"/>
              </a:rPr>
              <a:t>T.sts</a:t>
            </a:r>
            <a:r>
              <a:rPr lang="en-US" altLang="zh-CN" sz="1500" i="0" dirty="0">
                <a:effectLst/>
                <a:latin typeface="微软雅黑" panose="020B0503020204020204" charset="-122"/>
                <a:ea typeface="微软雅黑" panose="020B0503020204020204" charset="-122"/>
              </a:rPr>
              <a:t> = </a:t>
            </a:r>
            <a:endParaRPr lang="en-US" altLang="zh-CN" sz="1500" i="0" dirty="0">
              <a:effectLst/>
              <a:latin typeface="微软雅黑" panose="020B0503020204020204" charset="-122"/>
              <a:ea typeface="微软雅黑" panose="020B0503020204020204" charset="-122"/>
            </a:endParaRPr>
          </a:p>
          <a:p>
            <a:pPr marL="144145" indent="-144145"/>
            <a:r>
              <a:rPr lang="en-US" altLang="zh-CN" sz="1500" i="0" dirty="0">
                <a:effectLst/>
                <a:latin typeface="微软雅黑" panose="020B0503020204020204" charset="-122"/>
                <a:ea typeface="微软雅黑" panose="020B0503020204020204" charset="-122"/>
              </a:rPr>
              <a:t>R(A) = </a:t>
            </a:r>
            <a:endParaRPr lang="en-US" altLang="zh-CN" sz="1500" i="0" dirty="0">
              <a:effectLst/>
              <a:latin typeface="微软雅黑" panose="020B0503020204020204" charset="-122"/>
              <a:ea typeface="微软雅黑" panose="020B0503020204020204" charset="-122"/>
            </a:endParaRPr>
          </a:p>
          <a:p>
            <a:pPr marL="144145" indent="-144145"/>
            <a:r>
              <a:rPr lang="en-US" altLang="zh-CN" sz="1500" i="0" dirty="0">
                <a:effectLst/>
                <a:latin typeface="微软雅黑" panose="020B0503020204020204" charset="-122"/>
                <a:ea typeface="微软雅黑" panose="020B0503020204020204" charset="-122"/>
              </a:rPr>
              <a:t>R(B) = </a:t>
            </a:r>
            <a:endParaRPr lang="en-US" altLang="zh-CN" sz="1500" i="0" dirty="0">
              <a:effectLst/>
              <a:latin typeface="微软雅黑" panose="020B0503020204020204" charset="-122"/>
              <a:ea typeface="微软雅黑" panose="020B0503020204020204" charset="-122"/>
            </a:endParaRPr>
          </a:p>
          <a:p>
            <a:pPr marL="144145" indent="-144145"/>
            <a:r>
              <a:rPr lang="en-US" altLang="zh-CN" sz="1500" i="0" dirty="0" err="1">
                <a:effectLst/>
                <a:latin typeface="微软雅黑" panose="020B0503020204020204" charset="-122"/>
                <a:ea typeface="微软雅黑" panose="020B0503020204020204" charset="-122"/>
              </a:rPr>
              <a:t>T.cts</a:t>
            </a:r>
            <a:r>
              <a:rPr lang="en-US" altLang="zh-CN" sz="1500" i="0" dirty="0">
                <a:effectLst/>
                <a:latin typeface="微软雅黑" panose="020B0503020204020204" charset="-122"/>
                <a:ea typeface="微软雅黑" panose="020B0503020204020204" charset="-122"/>
              </a:rPr>
              <a:t> = </a:t>
            </a:r>
            <a:endParaRPr lang="en-US" altLang="zh-CN" sz="1500" i="0" dirty="0">
              <a:effectLst/>
              <a:latin typeface="微软雅黑" panose="020B0503020204020204" charset="-122"/>
              <a:ea typeface="微软雅黑" panose="020B0503020204020204" charset="-122"/>
            </a:endParaRPr>
          </a:p>
          <a:p>
            <a:pPr marL="144145" indent="-144145"/>
            <a:r>
              <a:rPr lang="en-US" altLang="zh-CN" sz="1500" i="0" dirty="0">
                <a:effectLst/>
                <a:latin typeface="微软雅黑" panose="020B0503020204020204" charset="-122"/>
                <a:ea typeface="微软雅黑" panose="020B0503020204020204" charset="-122"/>
              </a:rPr>
              <a:t>W(A) = </a:t>
            </a:r>
            <a:endParaRPr lang="en-US" altLang="zh-CN" sz="1500" i="0" dirty="0">
              <a:effectLst/>
              <a:latin typeface="微软雅黑" panose="020B0503020204020204" charset="-122"/>
              <a:ea typeface="微软雅黑" panose="020B0503020204020204" charset="-122"/>
            </a:endParaRPr>
          </a:p>
          <a:p>
            <a:pPr marL="144145" indent="-144145"/>
            <a:r>
              <a:rPr lang="en-US" altLang="zh-CN" sz="1500" i="0" dirty="0">
                <a:effectLst/>
                <a:latin typeface="微软雅黑" panose="020B0503020204020204" charset="-122"/>
                <a:ea typeface="微软雅黑" panose="020B0503020204020204" charset="-122"/>
              </a:rPr>
              <a:t>W(B) = </a:t>
            </a:r>
            <a:endParaRPr lang="en-US" altLang="zh-CN" sz="1500" i="0" dirty="0">
              <a:effectLst/>
              <a:latin typeface="微软雅黑" panose="020B0503020204020204" charset="-122"/>
              <a:ea typeface="微软雅黑" panose="020B0503020204020204" charset="-122"/>
            </a:endParaRPr>
          </a:p>
        </p:txBody>
      </p:sp>
      <p:sp>
        <p:nvSpPr>
          <p:cNvPr id="40" name="Right Triangle 84"/>
          <p:cNvSpPr/>
          <p:nvPr/>
        </p:nvSpPr>
        <p:spPr>
          <a:xfrm rot="10800000">
            <a:off x="4692499" y="3556000"/>
            <a:ext cx="270000" cy="270000"/>
          </a:xfrm>
          <a:prstGeom prst="rtTriangle">
            <a:avLst/>
          </a:prstGeom>
          <a:ln w="9525">
            <a:solidFill>
              <a:schemeClr val="tx1"/>
            </a:solidFill>
          </a:ln>
        </p:spPr>
        <p:style>
          <a:lnRef idx="1">
            <a:schemeClr val="accent5"/>
          </a:lnRef>
          <a:fillRef idx="2">
            <a:schemeClr val="accent5"/>
          </a:fillRef>
          <a:effectRef idx="1">
            <a:schemeClr val="accent5"/>
          </a:effectRef>
          <a:fontRef idx="minor">
            <a:schemeClr val="dk1"/>
          </a:fontRef>
        </p:style>
        <p:txBody>
          <a:bodyPr wrap="none" tIns="30000" bIns="30000" rtlCol="0" anchor="ctr"/>
          <a:lstStyle/>
          <a:p>
            <a:pPr algn="ctr"/>
            <a:endParaRPr lang="zh-CN" altLang="en-US" sz="1665">
              <a:latin typeface="微软雅黑" panose="020B0503020204020204" charset="-122"/>
              <a:ea typeface="微软雅黑" panose="020B0503020204020204" charset="-122"/>
              <a:cs typeface="Verdana" panose="020B0604030504040204" pitchFamily="34" charset="0"/>
            </a:endParaRPr>
          </a:p>
        </p:txBody>
      </p:sp>
      <p:sp>
        <p:nvSpPr>
          <p:cNvPr id="41" name="Rectangle 17"/>
          <p:cNvSpPr/>
          <p:nvPr/>
        </p:nvSpPr>
        <p:spPr>
          <a:xfrm>
            <a:off x="4226000" y="3552280"/>
            <a:ext cx="405880" cy="323165"/>
          </a:xfrm>
          <a:prstGeom prst="rect">
            <a:avLst/>
          </a:prstGeom>
        </p:spPr>
        <p:txBody>
          <a:bodyPr wrap="none">
            <a:spAutoFit/>
          </a:bodyPr>
          <a:lstStyle/>
          <a:p>
            <a:pPr marL="144145" indent="-144145"/>
            <a:r>
              <a:rPr lang="en-US" altLang="zh-CN" sz="1500" dirty="0">
                <a:latin typeface="微软雅黑" panose="020B0503020204020204" charset="-122"/>
                <a:ea typeface="微软雅黑" panose="020B0503020204020204" charset="-122"/>
              </a:rPr>
              <a:t>10</a:t>
            </a:r>
            <a:endParaRPr lang="en-US" altLang="zh-CN" sz="1500" dirty="0">
              <a:latin typeface="微软雅黑" panose="020B0503020204020204" charset="-122"/>
              <a:ea typeface="微软雅黑" panose="020B0503020204020204" charset="-122"/>
            </a:endParaRPr>
          </a:p>
        </p:txBody>
      </p:sp>
      <p:sp>
        <p:nvSpPr>
          <p:cNvPr id="42" name="Rectangle 85"/>
          <p:cNvSpPr/>
          <p:nvPr/>
        </p:nvSpPr>
        <p:spPr>
          <a:xfrm>
            <a:off x="4286227" y="3756152"/>
            <a:ext cx="391454" cy="323165"/>
          </a:xfrm>
          <a:prstGeom prst="rect">
            <a:avLst/>
          </a:prstGeom>
        </p:spPr>
        <p:txBody>
          <a:bodyPr wrap="none">
            <a:spAutoFit/>
          </a:bodyPr>
          <a:lstStyle/>
          <a:p>
            <a:pPr marL="144145" indent="-144145"/>
            <a:r>
              <a:rPr lang="en-US" altLang="zh-CN" sz="1500" dirty="0">
                <a:latin typeface="微软雅黑" panose="020B0503020204020204" charset="-122"/>
                <a:ea typeface="微软雅黑" panose="020B0503020204020204" charset="-122"/>
              </a:rPr>
              <a:t>A</a:t>
            </a:r>
            <a:r>
              <a:rPr lang="en-US" altLang="zh-CN" sz="1500" baseline="-25000" dirty="0">
                <a:latin typeface="微软雅黑" panose="020B0503020204020204" charset="-122"/>
                <a:ea typeface="微软雅黑" panose="020B0503020204020204" charset="-122"/>
              </a:rPr>
              <a:t>7</a:t>
            </a:r>
            <a:endParaRPr lang="en-US" altLang="zh-CN" sz="1500" baseline="-25000" dirty="0">
              <a:latin typeface="微软雅黑" panose="020B0503020204020204" charset="-122"/>
              <a:ea typeface="微软雅黑" panose="020B0503020204020204" charset="-122"/>
            </a:endParaRPr>
          </a:p>
        </p:txBody>
      </p:sp>
      <p:sp>
        <p:nvSpPr>
          <p:cNvPr id="43" name="Rectangle 86"/>
          <p:cNvSpPr/>
          <p:nvPr/>
        </p:nvSpPr>
        <p:spPr>
          <a:xfrm>
            <a:off x="4271410" y="3980073"/>
            <a:ext cx="373820" cy="323165"/>
          </a:xfrm>
          <a:prstGeom prst="rect">
            <a:avLst/>
          </a:prstGeom>
        </p:spPr>
        <p:txBody>
          <a:bodyPr wrap="none">
            <a:spAutoFit/>
          </a:bodyPr>
          <a:lstStyle/>
          <a:p>
            <a:pPr marL="144145" indent="-144145"/>
            <a:r>
              <a:rPr lang="en-US" altLang="zh-CN" sz="1500" dirty="0">
                <a:latin typeface="微软雅黑" panose="020B0503020204020204" charset="-122"/>
                <a:ea typeface="微软雅黑" panose="020B0503020204020204" charset="-122"/>
              </a:rPr>
              <a:t>B</a:t>
            </a:r>
            <a:r>
              <a:rPr lang="en-US" altLang="zh-CN" sz="1500" baseline="-25000" dirty="0">
                <a:latin typeface="微软雅黑" panose="020B0503020204020204" charset="-122"/>
                <a:ea typeface="微软雅黑" panose="020B0503020204020204" charset="-122"/>
              </a:rPr>
              <a:t>8</a:t>
            </a:r>
            <a:endParaRPr lang="en-US" altLang="zh-CN" sz="1500" baseline="-25000" dirty="0">
              <a:latin typeface="微软雅黑" panose="020B0503020204020204" charset="-122"/>
              <a:ea typeface="微软雅黑" panose="020B0503020204020204" charset="-122"/>
            </a:endParaRPr>
          </a:p>
        </p:txBody>
      </p:sp>
      <p:sp>
        <p:nvSpPr>
          <p:cNvPr id="44" name="Rectangle 87"/>
          <p:cNvSpPr/>
          <p:nvPr/>
        </p:nvSpPr>
        <p:spPr>
          <a:xfrm>
            <a:off x="4255500" y="4457095"/>
            <a:ext cx="465192" cy="323165"/>
          </a:xfrm>
          <a:prstGeom prst="rect">
            <a:avLst/>
          </a:prstGeom>
        </p:spPr>
        <p:txBody>
          <a:bodyPr wrap="none">
            <a:spAutoFit/>
          </a:bodyPr>
          <a:lstStyle/>
          <a:p>
            <a:pPr marL="144145" indent="-144145"/>
            <a:r>
              <a:rPr lang="en-US" altLang="zh-CN" sz="1500" dirty="0">
                <a:latin typeface="微软雅黑" panose="020B0503020204020204" charset="-122"/>
                <a:ea typeface="微软雅黑" panose="020B0503020204020204" charset="-122"/>
              </a:rPr>
              <a:t>A</a:t>
            </a:r>
            <a:r>
              <a:rPr lang="en-US" altLang="zh-CN" sz="1500" baseline="-25000" dirty="0">
                <a:latin typeface="微软雅黑" panose="020B0503020204020204" charset="-122"/>
                <a:ea typeface="微软雅黑" panose="020B0503020204020204" charset="-122"/>
              </a:rPr>
              <a:t>50</a:t>
            </a:r>
            <a:endParaRPr lang="en-US" altLang="zh-CN" sz="1500" baseline="-25000" dirty="0">
              <a:latin typeface="微软雅黑" panose="020B0503020204020204" charset="-122"/>
              <a:ea typeface="微软雅黑" panose="020B0503020204020204" charset="-122"/>
            </a:endParaRPr>
          </a:p>
        </p:txBody>
      </p:sp>
      <p:sp>
        <p:nvSpPr>
          <p:cNvPr id="45" name="Rectangle 88"/>
          <p:cNvSpPr/>
          <p:nvPr/>
        </p:nvSpPr>
        <p:spPr>
          <a:xfrm>
            <a:off x="4266902" y="4695112"/>
            <a:ext cx="447558" cy="323165"/>
          </a:xfrm>
          <a:prstGeom prst="rect">
            <a:avLst/>
          </a:prstGeom>
        </p:spPr>
        <p:txBody>
          <a:bodyPr wrap="none">
            <a:spAutoFit/>
          </a:bodyPr>
          <a:lstStyle/>
          <a:p>
            <a:pPr marL="144145" indent="-144145"/>
            <a:r>
              <a:rPr lang="en-US" altLang="zh-CN" sz="1500" dirty="0">
                <a:latin typeface="微软雅黑" panose="020B0503020204020204" charset="-122"/>
                <a:ea typeface="微软雅黑" panose="020B0503020204020204" charset="-122"/>
              </a:rPr>
              <a:t>B</a:t>
            </a:r>
            <a:r>
              <a:rPr lang="en-US" altLang="zh-CN" sz="1500" baseline="-25000" dirty="0">
                <a:latin typeface="微软雅黑" panose="020B0503020204020204" charset="-122"/>
                <a:ea typeface="微软雅黑" panose="020B0503020204020204" charset="-122"/>
              </a:rPr>
              <a:t>50</a:t>
            </a:r>
            <a:endParaRPr lang="en-US" altLang="zh-CN" sz="1500" baseline="-25000" dirty="0">
              <a:latin typeface="微软雅黑" panose="020B0503020204020204" charset="-122"/>
              <a:ea typeface="微软雅黑" panose="020B0503020204020204" charset="-122"/>
            </a:endParaRPr>
          </a:p>
        </p:txBody>
      </p:sp>
      <p:sp>
        <p:nvSpPr>
          <p:cNvPr id="46" name="Rectangle 89"/>
          <p:cNvSpPr/>
          <p:nvPr/>
        </p:nvSpPr>
        <p:spPr>
          <a:xfrm>
            <a:off x="4242045" y="4237617"/>
            <a:ext cx="405880" cy="323165"/>
          </a:xfrm>
          <a:prstGeom prst="rect">
            <a:avLst/>
          </a:prstGeom>
        </p:spPr>
        <p:txBody>
          <a:bodyPr wrap="none">
            <a:spAutoFit/>
          </a:bodyPr>
          <a:lstStyle/>
          <a:p>
            <a:pPr marL="144145" indent="-144145"/>
            <a:r>
              <a:rPr lang="en-US" altLang="zh-CN" sz="1500" dirty="0">
                <a:latin typeface="微软雅黑" panose="020B0503020204020204" charset="-122"/>
                <a:ea typeface="微软雅黑" panose="020B0503020204020204" charset="-122"/>
              </a:rPr>
              <a:t>50</a:t>
            </a:r>
            <a:endParaRPr lang="en-US" altLang="zh-CN" sz="1500" dirty="0">
              <a:latin typeface="微软雅黑" panose="020B0503020204020204" charset="-122"/>
              <a:ea typeface="微软雅黑" panose="020B0503020204020204" charset="-122"/>
            </a:endParaRPr>
          </a:p>
        </p:txBody>
      </p:sp>
      <p:sp>
        <p:nvSpPr>
          <p:cNvPr id="47" name="Text Box 16"/>
          <p:cNvSpPr txBox="1">
            <a:spLocks noChangeArrowheads="1"/>
          </p:cNvSpPr>
          <p:nvPr/>
        </p:nvSpPr>
        <p:spPr bwMode="auto">
          <a:xfrm>
            <a:off x="5143501" y="3553755"/>
            <a:ext cx="1469999" cy="983916"/>
          </a:xfrm>
          <a:prstGeom prst="rect">
            <a:avLst/>
          </a:prstGeom>
          <a:solidFill>
            <a:srgbClr val="FFE7FF"/>
          </a:solidFill>
          <a:ln>
            <a:solidFill>
              <a:srgbClr val="7030A0"/>
            </a:solidFill>
          </a:ln>
          <a:effectLst>
            <a:outerShdw blurRad="63500" sx="102000" sy="102000" algn="ctr" rotWithShape="0">
              <a:prstClr val="black">
                <a:alpha val="40000"/>
              </a:prstClr>
            </a:outerShdw>
          </a:effectLst>
        </p:spPr>
        <p:txBody>
          <a:bodyPr wrap="square" lIns="90000" tIns="30000" rIns="90000" bIns="30000">
            <a:spAutoFit/>
          </a:bodyPr>
          <a:lstStyle>
            <a:defPPr>
              <a:defRPr lang="en-US"/>
            </a:defPPr>
            <a:lvl1pPr>
              <a:defRPr i="1">
                <a:effectLst>
                  <a:outerShdw blurRad="38100" dist="38100" dir="2700000" algn="tl">
                    <a:srgbClr val="000000">
                      <a:alpha val="43137"/>
                    </a:srgbClr>
                  </a:outerShdw>
                </a:effectLst>
                <a:latin typeface="Candara" panose="020E0502030303020204" pitchFamily="34" charset="0"/>
              </a:defRPr>
            </a:lvl1pPr>
          </a:lstStyle>
          <a:p>
            <a:pPr marL="144145" indent="-144145"/>
            <a:r>
              <a:rPr lang="en-US" altLang="zh-CN" sz="1500" i="0" dirty="0" err="1">
                <a:effectLst/>
                <a:latin typeface="微软雅黑" panose="020B0503020204020204" charset="-122"/>
                <a:ea typeface="微软雅黑" panose="020B0503020204020204" charset="-122"/>
              </a:rPr>
              <a:t>T.sts</a:t>
            </a:r>
            <a:r>
              <a:rPr lang="en-US" altLang="zh-CN" sz="1500" i="0" dirty="0">
                <a:effectLst/>
                <a:latin typeface="微软雅黑" panose="020B0503020204020204" charset="-122"/>
                <a:ea typeface="微软雅黑" panose="020B0503020204020204" charset="-122"/>
              </a:rPr>
              <a:t> = </a:t>
            </a:r>
            <a:endParaRPr lang="en-US" altLang="zh-CN" sz="1500" i="0" dirty="0">
              <a:effectLst/>
              <a:latin typeface="微软雅黑" panose="020B0503020204020204" charset="-122"/>
              <a:ea typeface="微软雅黑" panose="020B0503020204020204" charset="-122"/>
            </a:endParaRPr>
          </a:p>
          <a:p>
            <a:pPr marL="144145" indent="-144145"/>
            <a:r>
              <a:rPr lang="en-US" altLang="zh-CN" sz="1500" i="0" dirty="0">
                <a:effectLst/>
                <a:latin typeface="微软雅黑" panose="020B0503020204020204" charset="-122"/>
                <a:ea typeface="微软雅黑" panose="020B0503020204020204" charset="-122"/>
              </a:rPr>
              <a:t>R(A) = </a:t>
            </a:r>
            <a:endParaRPr lang="en-US" altLang="zh-CN" sz="1500" i="0" dirty="0">
              <a:effectLst/>
              <a:latin typeface="微软雅黑" panose="020B0503020204020204" charset="-122"/>
              <a:ea typeface="微软雅黑" panose="020B0503020204020204" charset="-122"/>
            </a:endParaRPr>
          </a:p>
          <a:p>
            <a:pPr marL="144145" indent="-144145"/>
            <a:r>
              <a:rPr lang="en-US" altLang="zh-CN" sz="1500" i="0" dirty="0">
                <a:effectLst/>
                <a:latin typeface="微软雅黑" panose="020B0503020204020204" charset="-122"/>
                <a:ea typeface="微软雅黑" panose="020B0503020204020204" charset="-122"/>
              </a:rPr>
              <a:t>R(B) = </a:t>
            </a:r>
            <a:endParaRPr lang="en-US" altLang="zh-CN" sz="1500" i="0" dirty="0">
              <a:effectLst/>
              <a:latin typeface="微软雅黑" panose="020B0503020204020204" charset="-122"/>
              <a:ea typeface="微软雅黑" panose="020B0503020204020204" charset="-122"/>
            </a:endParaRPr>
          </a:p>
          <a:p>
            <a:pPr marL="144145" indent="-144145"/>
            <a:r>
              <a:rPr lang="en-US" altLang="zh-CN" sz="1500" i="0" dirty="0" err="1">
                <a:effectLst/>
                <a:latin typeface="微软雅黑" panose="020B0503020204020204" charset="-122"/>
                <a:ea typeface="微软雅黑" panose="020B0503020204020204" charset="-122"/>
              </a:rPr>
              <a:t>T.cts</a:t>
            </a:r>
            <a:r>
              <a:rPr lang="en-US" altLang="zh-CN" sz="1500" i="0" dirty="0">
                <a:effectLst/>
                <a:latin typeface="微软雅黑" panose="020B0503020204020204" charset="-122"/>
                <a:ea typeface="微软雅黑" panose="020B0503020204020204" charset="-122"/>
              </a:rPr>
              <a:t> = </a:t>
            </a:r>
            <a:endParaRPr lang="en-US" altLang="zh-CN" sz="1500" i="0" dirty="0">
              <a:effectLst/>
              <a:latin typeface="微软雅黑" panose="020B0503020204020204" charset="-122"/>
              <a:ea typeface="微软雅黑" panose="020B0503020204020204" charset="-122"/>
            </a:endParaRPr>
          </a:p>
        </p:txBody>
      </p:sp>
      <p:sp>
        <p:nvSpPr>
          <p:cNvPr id="48" name="Right Triangle 62"/>
          <p:cNvSpPr/>
          <p:nvPr/>
        </p:nvSpPr>
        <p:spPr>
          <a:xfrm rot="10800000">
            <a:off x="6343499" y="3553755"/>
            <a:ext cx="270000" cy="270000"/>
          </a:xfrm>
          <a:prstGeom prst="rtTriangle">
            <a:avLst/>
          </a:prstGeom>
          <a:ln w="9525">
            <a:solidFill>
              <a:schemeClr val="tx1"/>
            </a:solid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76200" tIns="30000" rIns="76200" bIns="0" numCol="1" spcCol="0" rtlCol="0" fromWordArt="0" anchor="ctr" anchorCtr="0" forceAA="0" compatLnSpc="1">
            <a:noAutofit/>
          </a:bodyPr>
          <a:lstStyle/>
          <a:p>
            <a:pPr algn="ctr">
              <a:lnSpc>
                <a:spcPct val="80000"/>
              </a:lnSpc>
            </a:pPr>
            <a:endParaRPr lang="zh-CN" altLang="en-US" sz="1665">
              <a:latin typeface="微软雅黑" panose="020B0503020204020204" charset="-122"/>
              <a:ea typeface="微软雅黑" panose="020B0503020204020204" charset="-122"/>
              <a:cs typeface="Verdana" panose="020B0604030504040204" pitchFamily="34" charset="0"/>
            </a:endParaRPr>
          </a:p>
        </p:txBody>
      </p:sp>
      <p:sp>
        <p:nvSpPr>
          <p:cNvPr id="49" name="Rectangle 63"/>
          <p:cNvSpPr/>
          <p:nvPr/>
        </p:nvSpPr>
        <p:spPr>
          <a:xfrm>
            <a:off x="5877000" y="3550035"/>
            <a:ext cx="405880" cy="323165"/>
          </a:xfrm>
          <a:prstGeom prst="rect">
            <a:avLst/>
          </a:prstGeom>
        </p:spPr>
        <p:txBody>
          <a:bodyPr wrap="none">
            <a:spAutoFit/>
          </a:bodyPr>
          <a:lstStyle/>
          <a:p>
            <a:pPr marL="144145" indent="-144145"/>
            <a:r>
              <a:rPr lang="en-US" altLang="zh-CN" sz="1500" dirty="0">
                <a:latin typeface="微软雅黑" panose="020B0503020204020204" charset="-122"/>
                <a:ea typeface="微软雅黑" panose="020B0503020204020204" charset="-122"/>
              </a:rPr>
              <a:t>40</a:t>
            </a:r>
            <a:endParaRPr lang="en-US" altLang="zh-CN" sz="1500" dirty="0">
              <a:latin typeface="微软雅黑" panose="020B0503020204020204" charset="-122"/>
              <a:ea typeface="微软雅黑" panose="020B0503020204020204" charset="-122"/>
            </a:endParaRPr>
          </a:p>
        </p:txBody>
      </p:sp>
      <p:sp>
        <p:nvSpPr>
          <p:cNvPr id="50" name="Rectangle 70"/>
          <p:cNvSpPr/>
          <p:nvPr/>
        </p:nvSpPr>
        <p:spPr>
          <a:xfrm>
            <a:off x="5928410" y="3744981"/>
            <a:ext cx="391454" cy="323165"/>
          </a:xfrm>
          <a:prstGeom prst="rect">
            <a:avLst/>
          </a:prstGeom>
        </p:spPr>
        <p:txBody>
          <a:bodyPr wrap="none">
            <a:spAutoFit/>
          </a:bodyPr>
          <a:lstStyle/>
          <a:p>
            <a:pPr marL="144145" indent="-144145"/>
            <a:r>
              <a:rPr lang="en-US" altLang="zh-CN" sz="1500" dirty="0">
                <a:latin typeface="微软雅黑" panose="020B0503020204020204" charset="-122"/>
                <a:ea typeface="微软雅黑" panose="020B0503020204020204" charset="-122"/>
              </a:rPr>
              <a:t>A</a:t>
            </a:r>
            <a:r>
              <a:rPr lang="en-US" altLang="zh-CN" sz="1500" baseline="-25000" dirty="0">
                <a:latin typeface="微软雅黑" panose="020B0503020204020204" charset="-122"/>
                <a:ea typeface="微软雅黑" panose="020B0503020204020204" charset="-122"/>
              </a:rPr>
              <a:t>7</a:t>
            </a:r>
            <a:endParaRPr lang="en-US" altLang="zh-CN" sz="1500" baseline="-25000" dirty="0">
              <a:latin typeface="微软雅黑" panose="020B0503020204020204" charset="-122"/>
              <a:ea typeface="微软雅黑" panose="020B0503020204020204" charset="-122"/>
            </a:endParaRPr>
          </a:p>
        </p:txBody>
      </p:sp>
      <p:sp>
        <p:nvSpPr>
          <p:cNvPr id="51" name="Rectangle 73"/>
          <p:cNvSpPr/>
          <p:nvPr/>
        </p:nvSpPr>
        <p:spPr>
          <a:xfrm>
            <a:off x="5937227" y="4012964"/>
            <a:ext cx="373820" cy="323165"/>
          </a:xfrm>
          <a:prstGeom prst="rect">
            <a:avLst/>
          </a:prstGeom>
        </p:spPr>
        <p:txBody>
          <a:bodyPr wrap="none">
            <a:spAutoFit/>
          </a:bodyPr>
          <a:lstStyle/>
          <a:p>
            <a:pPr marL="144145" indent="-144145"/>
            <a:r>
              <a:rPr lang="en-US" altLang="zh-CN" sz="1500" dirty="0">
                <a:latin typeface="微软雅黑" panose="020B0503020204020204" charset="-122"/>
                <a:ea typeface="微软雅黑" panose="020B0503020204020204" charset="-122"/>
              </a:rPr>
              <a:t>B</a:t>
            </a:r>
            <a:r>
              <a:rPr lang="en-US" altLang="zh-CN" sz="1500" baseline="-25000" dirty="0">
                <a:latin typeface="微软雅黑" panose="020B0503020204020204" charset="-122"/>
                <a:ea typeface="微软雅黑" panose="020B0503020204020204" charset="-122"/>
              </a:rPr>
              <a:t>8</a:t>
            </a:r>
            <a:endParaRPr lang="en-US" altLang="zh-CN" sz="1500" baseline="-25000" dirty="0">
              <a:latin typeface="微软雅黑" panose="020B0503020204020204" charset="-122"/>
              <a:ea typeface="微软雅黑" panose="020B0503020204020204" charset="-122"/>
            </a:endParaRPr>
          </a:p>
        </p:txBody>
      </p:sp>
      <p:sp>
        <p:nvSpPr>
          <p:cNvPr id="52" name="Rectangle 76"/>
          <p:cNvSpPr/>
          <p:nvPr/>
        </p:nvSpPr>
        <p:spPr>
          <a:xfrm>
            <a:off x="5897055" y="4245196"/>
            <a:ext cx="405880" cy="323165"/>
          </a:xfrm>
          <a:prstGeom prst="rect">
            <a:avLst/>
          </a:prstGeom>
        </p:spPr>
        <p:txBody>
          <a:bodyPr wrap="none">
            <a:spAutoFit/>
          </a:bodyPr>
          <a:lstStyle/>
          <a:p>
            <a:pPr marL="144145" indent="-144145"/>
            <a:r>
              <a:rPr lang="en-US" altLang="zh-CN" sz="1500" dirty="0">
                <a:latin typeface="微软雅黑" panose="020B0503020204020204" charset="-122"/>
                <a:ea typeface="微软雅黑" panose="020B0503020204020204" charset="-122"/>
              </a:rPr>
              <a:t>70</a:t>
            </a:r>
            <a:endParaRPr lang="en-US" altLang="zh-CN" sz="1500" dirty="0">
              <a:latin typeface="微软雅黑" panose="020B0503020204020204" charset="-122"/>
              <a:ea typeface="微软雅黑" panose="020B0503020204020204" charset="-122"/>
            </a:endParaRPr>
          </a:p>
        </p:txBody>
      </p:sp>
      <p:sp>
        <p:nvSpPr>
          <p:cNvPr id="53" name="Rounded Rectangle 79"/>
          <p:cNvSpPr/>
          <p:nvPr/>
        </p:nvSpPr>
        <p:spPr>
          <a:xfrm>
            <a:off x="1079500" y="3808500"/>
            <a:ext cx="420000" cy="360000"/>
          </a:xfrm>
          <a:prstGeom prst="roundRect">
            <a:avLst/>
          </a:prstGeom>
          <a:solidFill>
            <a:srgbClr val="008000"/>
          </a:solidFill>
          <a:ln w="19050">
            <a:solidFill>
              <a:schemeClr val="tx1"/>
            </a:solidFill>
            <a:prstDash val="sysDot"/>
          </a:ln>
        </p:spPr>
        <p:style>
          <a:lnRef idx="1">
            <a:schemeClr val="accent5"/>
          </a:lnRef>
          <a:fillRef idx="3">
            <a:schemeClr val="accent5"/>
          </a:fillRef>
          <a:effectRef idx="2">
            <a:schemeClr val="accent5"/>
          </a:effectRef>
          <a:fontRef idx="minor">
            <a:schemeClr val="lt1"/>
          </a:fontRef>
        </p:style>
        <p:txBody>
          <a:bodyPr wrap="none" lIns="0" tIns="30000" rIns="0" bIns="0" rtlCol="0" anchor="ctr"/>
          <a:lstStyle/>
          <a:p>
            <a:pPr algn="ctr">
              <a:lnSpc>
                <a:spcPct val="80000"/>
              </a:lnSpc>
            </a:pPr>
            <a:r>
              <a:rPr lang="en-US" altLang="zh-CN" sz="15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A</a:t>
            </a:r>
            <a:r>
              <a:rPr lang="en-US" altLang="zh-CN" sz="1500" b="1" baseline="-25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0</a:t>
            </a:r>
            <a:endParaRPr lang="zh-CN" altLang="en-US" sz="1500" b="1" baseline="-25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endParaRPr>
          </a:p>
        </p:txBody>
      </p:sp>
      <p:sp>
        <p:nvSpPr>
          <p:cNvPr id="54" name="Rounded Rectangle 80"/>
          <p:cNvSpPr/>
          <p:nvPr/>
        </p:nvSpPr>
        <p:spPr>
          <a:xfrm>
            <a:off x="1079500" y="4339000"/>
            <a:ext cx="420000" cy="360000"/>
          </a:xfrm>
          <a:prstGeom prst="roundRect">
            <a:avLst/>
          </a:prstGeom>
          <a:solidFill>
            <a:srgbClr val="FF9900"/>
          </a:solidFill>
          <a:ln w="19050">
            <a:solidFill>
              <a:schemeClr val="tx1"/>
            </a:solidFill>
            <a:prstDash val="sysDot"/>
          </a:ln>
        </p:spPr>
        <p:style>
          <a:lnRef idx="1">
            <a:schemeClr val="accent3"/>
          </a:lnRef>
          <a:fillRef idx="2">
            <a:schemeClr val="accent3"/>
          </a:fillRef>
          <a:effectRef idx="1">
            <a:schemeClr val="accent3"/>
          </a:effectRef>
          <a:fontRef idx="minor">
            <a:schemeClr val="dk1"/>
          </a:fontRef>
        </p:style>
        <p:txBody>
          <a:bodyPr wrap="none" lIns="0" tIns="30000" rIns="0" bIns="0" rtlCol="0" anchor="ctr"/>
          <a:lstStyle/>
          <a:p>
            <a:pPr algn="ctr">
              <a:lnSpc>
                <a:spcPct val="80000"/>
              </a:lnSpc>
            </a:pPr>
            <a:r>
              <a:rPr lang="en-US" altLang="zh-CN" sz="15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B</a:t>
            </a:r>
            <a:r>
              <a:rPr lang="en-US" altLang="zh-CN" sz="1500" b="1" baseline="-25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0</a:t>
            </a:r>
            <a:endParaRPr lang="zh-CN" altLang="en-US" sz="15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endParaRPr>
          </a:p>
        </p:txBody>
      </p:sp>
      <p:sp>
        <p:nvSpPr>
          <p:cNvPr id="55" name="Rounded Rectangle 81"/>
          <p:cNvSpPr/>
          <p:nvPr/>
        </p:nvSpPr>
        <p:spPr>
          <a:xfrm>
            <a:off x="1693333" y="3808500"/>
            <a:ext cx="420000" cy="360000"/>
          </a:xfrm>
          <a:prstGeom prst="roundRect">
            <a:avLst/>
          </a:prstGeom>
          <a:solidFill>
            <a:srgbClr val="008000"/>
          </a:solidFill>
          <a:ln w="19050">
            <a:solidFill>
              <a:schemeClr val="tx1"/>
            </a:solidFill>
            <a:prstDash val="sysDot"/>
          </a:ln>
        </p:spPr>
        <p:style>
          <a:lnRef idx="1">
            <a:schemeClr val="accent5"/>
          </a:lnRef>
          <a:fillRef idx="3">
            <a:schemeClr val="accent5"/>
          </a:fillRef>
          <a:effectRef idx="2">
            <a:schemeClr val="accent5"/>
          </a:effectRef>
          <a:fontRef idx="minor">
            <a:schemeClr val="lt1"/>
          </a:fontRef>
        </p:style>
        <p:txBody>
          <a:bodyPr wrap="none" lIns="0" tIns="30000" rIns="0" bIns="0" rtlCol="0" anchor="ctr"/>
          <a:lstStyle/>
          <a:p>
            <a:pPr algn="ctr">
              <a:lnSpc>
                <a:spcPct val="80000"/>
              </a:lnSpc>
            </a:pPr>
            <a:r>
              <a:rPr lang="en-US" altLang="zh-CN" sz="15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A</a:t>
            </a:r>
            <a:r>
              <a:rPr lang="en-US" altLang="zh-CN" sz="1500" b="1" baseline="-25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2</a:t>
            </a:r>
            <a:endParaRPr lang="zh-CN" altLang="en-US" sz="15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endParaRPr>
          </a:p>
        </p:txBody>
      </p:sp>
      <p:sp>
        <p:nvSpPr>
          <p:cNvPr id="56" name="Rounded Rectangle 82"/>
          <p:cNvSpPr/>
          <p:nvPr/>
        </p:nvSpPr>
        <p:spPr>
          <a:xfrm>
            <a:off x="2307167" y="3808500"/>
            <a:ext cx="420000" cy="360000"/>
          </a:xfrm>
          <a:prstGeom prst="roundRect">
            <a:avLst/>
          </a:prstGeom>
          <a:solidFill>
            <a:srgbClr val="008000"/>
          </a:solidFill>
          <a:ln w="19050">
            <a:solidFill>
              <a:schemeClr val="tx1"/>
            </a:solidFill>
            <a:prstDash val="sysDot"/>
          </a:ln>
        </p:spPr>
        <p:style>
          <a:lnRef idx="1">
            <a:schemeClr val="accent5"/>
          </a:lnRef>
          <a:fillRef idx="3">
            <a:schemeClr val="accent5"/>
          </a:fillRef>
          <a:effectRef idx="2">
            <a:schemeClr val="accent5"/>
          </a:effectRef>
          <a:fontRef idx="minor">
            <a:schemeClr val="lt1"/>
          </a:fontRef>
        </p:style>
        <p:txBody>
          <a:bodyPr wrap="none" lIns="0" tIns="30000" rIns="0" bIns="0" rtlCol="0" anchor="ctr"/>
          <a:lstStyle/>
          <a:p>
            <a:pPr algn="ctr">
              <a:lnSpc>
                <a:spcPct val="80000"/>
              </a:lnSpc>
            </a:pPr>
            <a:r>
              <a:rPr lang="en-US" altLang="zh-CN" sz="15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A</a:t>
            </a:r>
            <a:r>
              <a:rPr lang="en-US" altLang="zh-CN" sz="1500" b="1" baseline="-25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7</a:t>
            </a:r>
            <a:endParaRPr lang="zh-CN" altLang="en-US" sz="15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endParaRPr>
          </a:p>
        </p:txBody>
      </p:sp>
      <p:sp>
        <p:nvSpPr>
          <p:cNvPr id="57" name="Rounded Rectangle 90"/>
          <p:cNvSpPr/>
          <p:nvPr/>
        </p:nvSpPr>
        <p:spPr>
          <a:xfrm>
            <a:off x="1693333" y="4339000"/>
            <a:ext cx="420000" cy="360000"/>
          </a:xfrm>
          <a:prstGeom prst="roundRect">
            <a:avLst/>
          </a:prstGeom>
          <a:solidFill>
            <a:srgbClr val="FF9900"/>
          </a:solidFill>
          <a:ln w="19050">
            <a:solidFill>
              <a:schemeClr val="tx1"/>
            </a:solidFill>
            <a:prstDash val="sysDot"/>
          </a:ln>
        </p:spPr>
        <p:style>
          <a:lnRef idx="1">
            <a:schemeClr val="accent3"/>
          </a:lnRef>
          <a:fillRef idx="2">
            <a:schemeClr val="accent3"/>
          </a:fillRef>
          <a:effectRef idx="1">
            <a:schemeClr val="accent3"/>
          </a:effectRef>
          <a:fontRef idx="minor">
            <a:schemeClr val="dk1"/>
          </a:fontRef>
        </p:style>
        <p:txBody>
          <a:bodyPr wrap="none" lIns="0" tIns="30000" rIns="0" bIns="0" rtlCol="0" anchor="ctr"/>
          <a:lstStyle/>
          <a:p>
            <a:pPr algn="ctr">
              <a:lnSpc>
                <a:spcPct val="80000"/>
              </a:lnSpc>
            </a:pPr>
            <a:r>
              <a:rPr lang="en-US" altLang="zh-CN" sz="15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B</a:t>
            </a:r>
            <a:r>
              <a:rPr lang="en-US" altLang="zh-CN" sz="1500" b="1" baseline="-25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3</a:t>
            </a:r>
            <a:endParaRPr lang="zh-CN" altLang="en-US" sz="15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endParaRPr>
          </a:p>
        </p:txBody>
      </p:sp>
      <p:sp>
        <p:nvSpPr>
          <p:cNvPr id="58" name="Rounded Rectangle 91"/>
          <p:cNvSpPr/>
          <p:nvPr/>
        </p:nvSpPr>
        <p:spPr>
          <a:xfrm>
            <a:off x="2307167" y="4339000"/>
            <a:ext cx="420000" cy="360000"/>
          </a:xfrm>
          <a:prstGeom prst="roundRect">
            <a:avLst/>
          </a:prstGeom>
          <a:solidFill>
            <a:srgbClr val="FF9900"/>
          </a:solidFill>
          <a:ln w="19050">
            <a:solidFill>
              <a:schemeClr val="tx1"/>
            </a:solidFill>
            <a:prstDash val="sysDot"/>
          </a:ln>
        </p:spPr>
        <p:style>
          <a:lnRef idx="1">
            <a:schemeClr val="accent3"/>
          </a:lnRef>
          <a:fillRef idx="2">
            <a:schemeClr val="accent3"/>
          </a:fillRef>
          <a:effectRef idx="1">
            <a:schemeClr val="accent3"/>
          </a:effectRef>
          <a:fontRef idx="minor">
            <a:schemeClr val="dk1"/>
          </a:fontRef>
        </p:style>
        <p:txBody>
          <a:bodyPr wrap="none" lIns="0" tIns="30000" rIns="0" bIns="0" rtlCol="0" anchor="ctr"/>
          <a:lstStyle/>
          <a:p>
            <a:pPr algn="ctr">
              <a:lnSpc>
                <a:spcPct val="80000"/>
              </a:lnSpc>
            </a:pPr>
            <a:r>
              <a:rPr lang="en-US" altLang="zh-CN" sz="15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B</a:t>
            </a:r>
            <a:r>
              <a:rPr lang="en-US" altLang="zh-CN" sz="1500" b="1" baseline="-25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8</a:t>
            </a:r>
            <a:endParaRPr lang="zh-CN" altLang="en-US" sz="15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endParaRPr>
          </a:p>
        </p:txBody>
      </p:sp>
      <p:sp>
        <p:nvSpPr>
          <p:cNvPr id="59" name="Rounded Rectangle 92"/>
          <p:cNvSpPr/>
          <p:nvPr/>
        </p:nvSpPr>
        <p:spPr>
          <a:xfrm>
            <a:off x="2921000" y="3808500"/>
            <a:ext cx="420000" cy="360000"/>
          </a:xfrm>
          <a:prstGeom prst="roundRect">
            <a:avLst/>
          </a:prstGeom>
          <a:solidFill>
            <a:srgbClr val="008000"/>
          </a:solidFill>
          <a:ln w="28575">
            <a:solidFill>
              <a:schemeClr val="tx1"/>
            </a:solidFill>
            <a:prstDash val="solid"/>
          </a:ln>
        </p:spPr>
        <p:style>
          <a:lnRef idx="1">
            <a:schemeClr val="accent5"/>
          </a:lnRef>
          <a:fillRef idx="3">
            <a:schemeClr val="accent5"/>
          </a:fillRef>
          <a:effectRef idx="2">
            <a:schemeClr val="accent5"/>
          </a:effectRef>
          <a:fontRef idx="minor">
            <a:schemeClr val="lt1"/>
          </a:fontRef>
        </p:style>
        <p:txBody>
          <a:bodyPr wrap="none" lIns="0" tIns="30000" rIns="0" bIns="0" rtlCol="0" anchor="ctr"/>
          <a:lstStyle/>
          <a:p>
            <a:pPr algn="ctr">
              <a:lnSpc>
                <a:spcPct val="80000"/>
              </a:lnSpc>
            </a:pPr>
            <a:r>
              <a:rPr lang="en-US" altLang="zh-CN" sz="15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A</a:t>
            </a:r>
            <a:r>
              <a:rPr lang="en-US" altLang="zh-CN" sz="1500" b="1" baseline="-25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50</a:t>
            </a:r>
            <a:endParaRPr lang="zh-CN" altLang="en-US" sz="15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endParaRPr>
          </a:p>
        </p:txBody>
      </p:sp>
      <p:sp>
        <p:nvSpPr>
          <p:cNvPr id="60" name="Rounded Rectangle 93"/>
          <p:cNvSpPr/>
          <p:nvPr/>
        </p:nvSpPr>
        <p:spPr>
          <a:xfrm>
            <a:off x="2921000" y="4339000"/>
            <a:ext cx="420000" cy="360000"/>
          </a:xfrm>
          <a:prstGeom prst="roundRect">
            <a:avLst/>
          </a:prstGeom>
          <a:solidFill>
            <a:srgbClr val="FF9900"/>
          </a:solidFill>
          <a:ln w="28575">
            <a:solidFill>
              <a:schemeClr val="tx1"/>
            </a:solidFill>
            <a:prstDash val="solid"/>
          </a:ln>
        </p:spPr>
        <p:style>
          <a:lnRef idx="1">
            <a:schemeClr val="accent3"/>
          </a:lnRef>
          <a:fillRef idx="2">
            <a:schemeClr val="accent3"/>
          </a:fillRef>
          <a:effectRef idx="1">
            <a:schemeClr val="accent3"/>
          </a:effectRef>
          <a:fontRef idx="minor">
            <a:schemeClr val="dk1"/>
          </a:fontRef>
        </p:style>
        <p:txBody>
          <a:bodyPr wrap="none" lIns="0" tIns="30000" rIns="0" bIns="0" rtlCol="0" anchor="ctr"/>
          <a:lstStyle/>
          <a:p>
            <a:pPr algn="ctr">
              <a:lnSpc>
                <a:spcPct val="80000"/>
              </a:lnSpc>
            </a:pPr>
            <a:r>
              <a:rPr lang="en-US" altLang="zh-CN" sz="15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B</a:t>
            </a:r>
            <a:r>
              <a:rPr lang="en-US" altLang="zh-CN" sz="1500" b="1" baseline="-25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50</a:t>
            </a:r>
            <a:endParaRPr lang="zh-CN" altLang="en-US" sz="15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endParaRPr>
          </a:p>
        </p:txBody>
      </p:sp>
      <p:sp>
        <p:nvSpPr>
          <p:cNvPr id="61" name="Rectangle 94"/>
          <p:cNvSpPr/>
          <p:nvPr/>
        </p:nvSpPr>
        <p:spPr>
          <a:xfrm>
            <a:off x="5207000" y="5156200"/>
            <a:ext cx="2815603" cy="261125"/>
          </a:xfrm>
          <a:prstGeom prst="rect">
            <a:avLst/>
          </a:prstGeom>
          <a:solidFill>
            <a:srgbClr val="F5FED6"/>
          </a:solidFill>
          <a:effectLst>
            <a:outerShdw blurRad="63500" sx="102000" sy="102000" algn="ctr" rotWithShape="0">
              <a:prstClr val="black">
                <a:alpha val="40000"/>
              </a:prstClr>
            </a:outerShdw>
          </a:effectLst>
        </p:spPr>
        <p:txBody>
          <a:bodyPr wrap="square" lIns="60000" tIns="0" rIns="60000" bIns="30000">
            <a:spAutoFit/>
          </a:bodyPr>
          <a:lstStyle/>
          <a:p>
            <a:pPr algn="ctr"/>
            <a:r>
              <a:rPr lang="en-US" altLang="zh-CN" sz="1500" dirty="0">
                <a:latin typeface="微软雅黑" panose="020B0503020204020204" charset="-122"/>
                <a:ea typeface="微软雅黑" panose="020B0503020204020204" charset="-122"/>
              </a:rPr>
              <a:t>No </a:t>
            </a:r>
            <a:r>
              <a:rPr lang="en-US" altLang="zh-CN" sz="1500" b="1" dirty="0">
                <a:effectLst>
                  <a:outerShdw blurRad="38100" dist="38100" dir="2700000" algn="tl">
                    <a:srgbClr val="000000">
                      <a:alpha val="43137"/>
                    </a:srgbClr>
                  </a:outerShdw>
                </a:effectLst>
                <a:latin typeface="微软雅黑" panose="020B0503020204020204" charset="-122"/>
                <a:ea typeface="微软雅黑" panose="020B0503020204020204" charset="-122"/>
              </a:rPr>
              <a:t>uncommitted-read</a:t>
            </a:r>
            <a:r>
              <a:rPr lang="zh-CN" altLang="en-US" sz="1500" b="1" dirty="0">
                <a:effectLst>
                  <a:outerShdw blurRad="38100" dist="38100" dir="2700000" algn="tl">
                    <a:srgbClr val="000000">
                      <a:alpha val="43137"/>
                    </a:srgbClr>
                  </a:outerShdw>
                </a:effectLst>
                <a:latin typeface="微软雅黑" panose="020B0503020204020204" charset="-122"/>
                <a:ea typeface="微软雅黑" panose="020B0503020204020204" charset="-122"/>
              </a:rPr>
              <a:t> </a:t>
            </a:r>
            <a:r>
              <a:rPr lang="en-US" altLang="zh-CN" sz="1500" dirty="0">
                <a:effectLst>
                  <a:outerShdw blurRad="38100" dist="38100" dir="2700000" algn="tl">
                    <a:srgbClr val="000000">
                      <a:alpha val="43137"/>
                    </a:srgbClr>
                  </a:outerShdw>
                </a:effectLst>
                <a:latin typeface="微软雅黑" panose="020B0503020204020204" charset="-122"/>
                <a:ea typeface="微软雅黑" panose="020B0503020204020204" charset="-122"/>
              </a:rPr>
              <a:t>(A</a:t>
            </a:r>
            <a:r>
              <a:rPr lang="en-US" altLang="zh-CN" sz="1500" baseline="-25000" dirty="0">
                <a:effectLst>
                  <a:outerShdw blurRad="38100" dist="38100" dir="2700000" algn="tl">
                    <a:srgbClr val="000000">
                      <a:alpha val="43137"/>
                    </a:srgbClr>
                  </a:outerShdw>
                </a:effectLst>
                <a:latin typeface="微软雅黑" panose="020B0503020204020204" charset="-122"/>
                <a:ea typeface="微软雅黑" panose="020B0503020204020204" charset="-122"/>
              </a:rPr>
              <a:t>50</a:t>
            </a:r>
            <a:r>
              <a:rPr lang="en-US" altLang="zh-CN" sz="1500" dirty="0">
                <a:effectLst>
                  <a:outerShdw blurRad="38100" dist="38100" dir="2700000" algn="tl">
                    <a:srgbClr val="000000">
                      <a:alpha val="43137"/>
                    </a:srgbClr>
                  </a:outerShdw>
                </a:effectLst>
                <a:latin typeface="微软雅黑" panose="020B0503020204020204" charset="-122"/>
                <a:ea typeface="微软雅黑" panose="020B0503020204020204" charset="-122"/>
              </a:rPr>
              <a:t>)</a:t>
            </a:r>
            <a:endParaRPr lang="en-US" altLang="zh-CN" sz="1500" dirty="0">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sp>
        <p:nvSpPr>
          <p:cNvPr id="62" name="Freeform 4"/>
          <p:cNvSpPr/>
          <p:nvPr/>
        </p:nvSpPr>
        <p:spPr>
          <a:xfrm>
            <a:off x="5907761" y="3808500"/>
            <a:ext cx="395353" cy="302528"/>
          </a:xfrm>
          <a:custGeom>
            <a:avLst/>
            <a:gdLst>
              <a:gd name="connsiteX0" fmla="*/ 32989 w 474423"/>
              <a:gd name="connsiteY0" fmla="*/ 79253 h 363033"/>
              <a:gd name="connsiteX1" fmla="*/ 1458 w 474423"/>
              <a:gd name="connsiteY1" fmla="*/ 158081 h 363033"/>
              <a:gd name="connsiteX2" fmla="*/ 17223 w 474423"/>
              <a:gd name="connsiteY2" fmla="*/ 299970 h 363033"/>
              <a:gd name="connsiteX3" fmla="*/ 64520 w 474423"/>
              <a:gd name="connsiteY3" fmla="*/ 315736 h 363033"/>
              <a:gd name="connsiteX4" fmla="*/ 143348 w 474423"/>
              <a:gd name="connsiteY4" fmla="*/ 331501 h 363033"/>
              <a:gd name="connsiteX5" fmla="*/ 301003 w 474423"/>
              <a:gd name="connsiteY5" fmla="*/ 363033 h 363033"/>
              <a:gd name="connsiteX6" fmla="*/ 458658 w 474423"/>
              <a:gd name="connsiteY6" fmla="*/ 347267 h 363033"/>
              <a:gd name="connsiteX7" fmla="*/ 474423 w 474423"/>
              <a:gd name="connsiteY7" fmla="*/ 299970 h 363033"/>
              <a:gd name="connsiteX8" fmla="*/ 458658 w 474423"/>
              <a:gd name="connsiteY8" fmla="*/ 95019 h 363033"/>
              <a:gd name="connsiteX9" fmla="*/ 442892 w 474423"/>
              <a:gd name="connsiteY9" fmla="*/ 47722 h 363033"/>
              <a:gd name="connsiteX10" fmla="*/ 395596 w 474423"/>
              <a:gd name="connsiteY10" fmla="*/ 31957 h 363033"/>
              <a:gd name="connsiteX11" fmla="*/ 348299 w 474423"/>
              <a:gd name="connsiteY11" fmla="*/ 426 h 363033"/>
              <a:gd name="connsiteX12" fmla="*/ 159113 w 474423"/>
              <a:gd name="connsiteY12" fmla="*/ 31957 h 363033"/>
              <a:gd name="connsiteX13" fmla="*/ 64520 w 474423"/>
              <a:gd name="connsiteY13" fmla="*/ 63488 h 363033"/>
              <a:gd name="connsiteX14" fmla="*/ 32989 w 474423"/>
              <a:gd name="connsiteY14" fmla="*/ 79253 h 363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74423" h="363033">
                <a:moveTo>
                  <a:pt x="32989" y="79253"/>
                </a:moveTo>
                <a:cubicBezTo>
                  <a:pt x="22479" y="105529"/>
                  <a:pt x="3474" y="129853"/>
                  <a:pt x="1458" y="158081"/>
                </a:cubicBezTo>
                <a:cubicBezTo>
                  <a:pt x="-1933" y="205547"/>
                  <a:pt x="-451" y="255786"/>
                  <a:pt x="17223" y="299970"/>
                </a:cubicBezTo>
                <a:cubicBezTo>
                  <a:pt x="23395" y="315400"/>
                  <a:pt x="48398" y="311705"/>
                  <a:pt x="64520" y="315736"/>
                </a:cubicBezTo>
                <a:cubicBezTo>
                  <a:pt x="90516" y="322235"/>
                  <a:pt x="117190" y="325688"/>
                  <a:pt x="143348" y="331501"/>
                </a:cubicBezTo>
                <a:cubicBezTo>
                  <a:pt x="284478" y="362863"/>
                  <a:pt x="115615" y="332134"/>
                  <a:pt x="301003" y="363033"/>
                </a:cubicBezTo>
                <a:cubicBezTo>
                  <a:pt x="353555" y="357778"/>
                  <a:pt x="409024" y="365316"/>
                  <a:pt x="458658" y="347267"/>
                </a:cubicBezTo>
                <a:cubicBezTo>
                  <a:pt x="474276" y="341588"/>
                  <a:pt x="474423" y="316588"/>
                  <a:pt x="474423" y="299970"/>
                </a:cubicBezTo>
                <a:cubicBezTo>
                  <a:pt x="474423" y="231451"/>
                  <a:pt x="467157" y="163009"/>
                  <a:pt x="458658" y="95019"/>
                </a:cubicBezTo>
                <a:cubicBezTo>
                  <a:pt x="456597" y="78529"/>
                  <a:pt x="454643" y="59473"/>
                  <a:pt x="442892" y="47722"/>
                </a:cubicBezTo>
                <a:cubicBezTo>
                  <a:pt x="431141" y="35971"/>
                  <a:pt x="411361" y="37212"/>
                  <a:pt x="395596" y="31957"/>
                </a:cubicBezTo>
                <a:cubicBezTo>
                  <a:pt x="379830" y="21447"/>
                  <a:pt x="367169" y="2142"/>
                  <a:pt x="348299" y="426"/>
                </a:cubicBezTo>
                <a:cubicBezTo>
                  <a:pt x="308259" y="-3214"/>
                  <a:pt x="208259" y="17213"/>
                  <a:pt x="159113" y="31957"/>
                </a:cubicBezTo>
                <a:cubicBezTo>
                  <a:pt x="127278" y="41508"/>
                  <a:pt x="96051" y="52978"/>
                  <a:pt x="64520" y="63488"/>
                </a:cubicBezTo>
                <a:lnTo>
                  <a:pt x="32989" y="79253"/>
                </a:lnTo>
                <a:close/>
              </a:path>
            </a:pathLst>
          </a:custGeom>
          <a:noFill/>
          <a:ln w="12700">
            <a:solidFill>
              <a:srgbClr val="FF75AD"/>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latin typeface="微软雅黑" panose="020B0503020204020204" charset="-122"/>
              <a:ea typeface="微软雅黑" panose="020B0503020204020204" charset="-122"/>
            </a:endParaRPr>
          </a:p>
        </p:txBody>
      </p:sp>
      <p:sp>
        <p:nvSpPr>
          <p:cNvPr id="63" name="Freeform 6"/>
          <p:cNvSpPr/>
          <p:nvPr/>
        </p:nvSpPr>
        <p:spPr>
          <a:xfrm>
            <a:off x="6319864" y="4111028"/>
            <a:ext cx="262301" cy="1025903"/>
          </a:xfrm>
          <a:custGeom>
            <a:avLst/>
            <a:gdLst>
              <a:gd name="connsiteX0" fmla="*/ 0 w 315384"/>
              <a:gd name="connsiteY0" fmla="*/ 0 h 1150883"/>
              <a:gd name="connsiteX1" fmla="*/ 315310 w 315384"/>
              <a:gd name="connsiteY1" fmla="*/ 394138 h 1150883"/>
              <a:gd name="connsiteX2" fmla="*/ 31531 w 315384"/>
              <a:gd name="connsiteY2" fmla="*/ 662152 h 1150883"/>
              <a:gd name="connsiteX3" fmla="*/ 236483 w 315384"/>
              <a:gd name="connsiteY3" fmla="*/ 1150883 h 1150883"/>
            </a:gdLst>
            <a:ahLst/>
            <a:cxnLst>
              <a:cxn ang="0">
                <a:pos x="connsiteX0" y="connsiteY0"/>
              </a:cxn>
              <a:cxn ang="0">
                <a:pos x="connsiteX1" y="connsiteY1"/>
              </a:cxn>
              <a:cxn ang="0">
                <a:pos x="connsiteX2" y="connsiteY2"/>
              </a:cxn>
              <a:cxn ang="0">
                <a:pos x="connsiteX3" y="connsiteY3"/>
              </a:cxn>
            </a:cxnLst>
            <a:rect l="l" t="t" r="r" b="b"/>
            <a:pathLst>
              <a:path w="315384" h="1150883">
                <a:moveTo>
                  <a:pt x="0" y="0"/>
                </a:moveTo>
                <a:cubicBezTo>
                  <a:pt x="155027" y="141889"/>
                  <a:pt x="310055" y="283779"/>
                  <a:pt x="315310" y="394138"/>
                </a:cubicBezTo>
                <a:cubicBezTo>
                  <a:pt x="320565" y="504497"/>
                  <a:pt x="44669" y="536028"/>
                  <a:pt x="31531" y="662152"/>
                </a:cubicBezTo>
                <a:cubicBezTo>
                  <a:pt x="18393" y="788276"/>
                  <a:pt x="236483" y="1150883"/>
                  <a:pt x="236483" y="1150883"/>
                </a:cubicBezTo>
              </a:path>
            </a:pathLst>
          </a:custGeom>
          <a:noFill/>
          <a:ln w="12700">
            <a:solidFill>
              <a:srgbClr val="FF75AD"/>
            </a:solidFill>
            <a:prstDash val="solid"/>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2"/>
                                        </p:tgtEl>
                                        <p:attrNameLst>
                                          <p:attrName>style.visibility</p:attrName>
                                        </p:attrNameLst>
                                      </p:cBhvr>
                                      <p:to>
                                        <p:strVal val="visible"/>
                                      </p:to>
                                    </p:set>
                                  </p:childTnLst>
                                </p:cTn>
                              </p:par>
                            </p:childTnLst>
                          </p:cTn>
                        </p:par>
                        <p:par>
                          <p:cTn id="23" fill="hold">
                            <p:stCondLst>
                              <p:cond delay="0"/>
                            </p:stCondLst>
                            <p:childTnLst>
                              <p:par>
                                <p:cTn id="24" presetID="22" presetClass="entr" presetSubtype="1" fill="hold" grpId="0" nodeType="afterEffect">
                                  <p:stCondLst>
                                    <p:cond delay="0"/>
                                  </p:stCondLst>
                                  <p:childTnLst>
                                    <p:set>
                                      <p:cBhvr>
                                        <p:cTn id="25" dur="1" fill="hold">
                                          <p:stCondLst>
                                            <p:cond delay="0"/>
                                          </p:stCondLst>
                                        </p:cTn>
                                        <p:tgtEl>
                                          <p:spTgt spid="63"/>
                                        </p:tgtEl>
                                        <p:attrNameLst>
                                          <p:attrName>style.visibility</p:attrName>
                                        </p:attrNameLst>
                                      </p:cBhvr>
                                      <p:to>
                                        <p:strVal val="visible"/>
                                      </p:to>
                                    </p:set>
                                    <p:animEffect transition="in" filter="wipe(up)">
                                      <p:cBhvr>
                                        <p:cTn id="26" dur="500"/>
                                        <p:tgtEl>
                                          <p:spTgt spid="63"/>
                                        </p:tgtEl>
                                      </p:cBhvr>
                                    </p:animEffect>
                                  </p:childTnLst>
                                </p:cTn>
                              </p:par>
                            </p:childTnLst>
                          </p:cTn>
                        </p:par>
                        <p:par>
                          <p:cTn id="27" fill="hold">
                            <p:stCondLst>
                              <p:cond delay="500"/>
                            </p:stCondLst>
                            <p:childTnLst>
                              <p:par>
                                <p:cTn id="28" presetID="1" presetClass="entr" presetSubtype="0" fill="hold" grpId="0" nodeType="afterEffect">
                                  <p:stCondLst>
                                    <p:cond delay="0"/>
                                  </p:stCondLst>
                                  <p:childTnLst>
                                    <p:set>
                                      <p:cBhvr>
                                        <p:cTn id="29"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0" grpId="0"/>
      <p:bldP spid="51" grpId="0"/>
      <p:bldP spid="52" grpId="0"/>
      <p:bldP spid="61" grpId="0" animBg="1"/>
      <p:bldP spid="62" grpId="0" animBg="1"/>
      <p:bldP spid="63"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Snapshot Isolation Example (T3) </a:t>
            </a:r>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cxnSp>
        <p:nvCxnSpPr>
          <p:cNvPr id="5" name="Straight Connector 64"/>
          <p:cNvCxnSpPr/>
          <p:nvPr/>
        </p:nvCxnSpPr>
        <p:spPr>
          <a:xfrm>
            <a:off x="5143500" y="1270000"/>
            <a:ext cx="0" cy="2130000"/>
          </a:xfrm>
          <a:prstGeom prst="line">
            <a:avLst/>
          </a:prstGeom>
          <a:ln>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Straight Connector 65"/>
          <p:cNvCxnSpPr/>
          <p:nvPr/>
        </p:nvCxnSpPr>
        <p:spPr>
          <a:xfrm>
            <a:off x="2413000" y="1270000"/>
            <a:ext cx="0" cy="2130000"/>
          </a:xfrm>
          <a:prstGeom prst="line">
            <a:avLst/>
          </a:prstGeom>
          <a:ln>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47"/>
          <p:cNvCxnSpPr/>
          <p:nvPr/>
        </p:nvCxnSpPr>
        <p:spPr>
          <a:xfrm>
            <a:off x="7414130" y="1270000"/>
            <a:ext cx="0" cy="2130000"/>
          </a:xfrm>
          <a:prstGeom prst="line">
            <a:avLst/>
          </a:prstGeom>
          <a:ln>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Connector 43"/>
          <p:cNvCxnSpPr/>
          <p:nvPr/>
        </p:nvCxnSpPr>
        <p:spPr>
          <a:xfrm>
            <a:off x="6032500" y="1270000"/>
            <a:ext cx="0" cy="2130000"/>
          </a:xfrm>
          <a:prstGeom prst="line">
            <a:avLst/>
          </a:prstGeom>
          <a:ln>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Connector 7"/>
          <p:cNvCxnSpPr/>
          <p:nvPr/>
        </p:nvCxnSpPr>
        <p:spPr>
          <a:xfrm>
            <a:off x="1909500" y="1270000"/>
            <a:ext cx="0" cy="2130000"/>
          </a:xfrm>
          <a:prstGeom prst="line">
            <a:avLst/>
          </a:prstGeom>
          <a:ln>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61"/>
          <p:cNvCxnSpPr/>
          <p:nvPr/>
        </p:nvCxnSpPr>
        <p:spPr>
          <a:xfrm>
            <a:off x="6794500" y="1270000"/>
            <a:ext cx="0" cy="2130000"/>
          </a:xfrm>
          <a:prstGeom prst="line">
            <a:avLst/>
          </a:prstGeom>
          <a:ln>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Connector 46"/>
          <p:cNvCxnSpPr>
            <a:stCxn id="26" idx="3"/>
            <a:endCxn id="15" idx="1"/>
          </p:cNvCxnSpPr>
          <p:nvPr/>
        </p:nvCxnSpPr>
        <p:spPr>
          <a:xfrm>
            <a:off x="5327630" y="2375018"/>
            <a:ext cx="1902370" cy="0"/>
          </a:xfrm>
          <a:prstGeom prst="line">
            <a:avLst/>
          </a:prstGeom>
          <a:ln w="28575">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Rectangle 30"/>
          <p:cNvSpPr/>
          <p:nvPr/>
        </p:nvSpPr>
        <p:spPr>
          <a:xfrm>
            <a:off x="6426643" y="2240018"/>
            <a:ext cx="600000" cy="270000"/>
          </a:xfrm>
          <a:prstGeom prst="rect">
            <a:avLst/>
          </a:prstGeom>
          <a:ln w="38100">
            <a:solidFill>
              <a:schemeClr val="tx1"/>
            </a:solid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76200" tIns="30000" rIns="76200" bIns="0" numCol="1" spcCol="0" rtlCol="0" fromWordArt="0" anchor="ctr" anchorCtr="0" forceAA="0" compatLnSpc="1">
            <a:noAutofit/>
          </a:bodyPr>
          <a:lstStyle/>
          <a:p>
            <a:pPr algn="ctr">
              <a:lnSpc>
                <a:spcPct val="80000"/>
              </a:lnSpc>
            </a:pPr>
            <a:r>
              <a:rPr lang="en-US" altLang="zh-CN" sz="1665" dirty="0">
                <a:latin typeface="微软雅黑" panose="020B0503020204020204" charset="-122"/>
                <a:ea typeface="微软雅黑" panose="020B0503020204020204" charset="-122"/>
                <a:cs typeface="Verdana" panose="020B0604030504040204" pitchFamily="34" charset="0"/>
              </a:rPr>
              <a:t>R(B)</a:t>
            </a:r>
            <a:endParaRPr lang="en-US" altLang="zh-CN" sz="1665" dirty="0">
              <a:latin typeface="微软雅黑" panose="020B0503020204020204" charset="-122"/>
              <a:ea typeface="微软雅黑" panose="020B0503020204020204" charset="-122"/>
              <a:cs typeface="Verdana" panose="020B0604030504040204" pitchFamily="34" charset="0"/>
            </a:endParaRPr>
          </a:p>
        </p:txBody>
      </p:sp>
      <p:sp>
        <p:nvSpPr>
          <p:cNvPr id="13" name="Rectangle 31"/>
          <p:cNvSpPr/>
          <p:nvPr/>
        </p:nvSpPr>
        <p:spPr>
          <a:xfrm>
            <a:off x="5623285" y="2240018"/>
            <a:ext cx="600000" cy="270000"/>
          </a:xfrm>
          <a:prstGeom prst="rect">
            <a:avLst/>
          </a:prstGeom>
          <a:ln w="38100">
            <a:solidFill>
              <a:schemeClr val="tx1"/>
            </a:solid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76200" tIns="30000" rIns="76200" bIns="0" numCol="1" spcCol="0" rtlCol="0" fromWordArt="0" anchor="ctr" anchorCtr="0" forceAA="0" compatLnSpc="1">
            <a:noAutofit/>
          </a:bodyPr>
          <a:lstStyle/>
          <a:p>
            <a:pPr algn="ctr">
              <a:lnSpc>
                <a:spcPct val="80000"/>
              </a:lnSpc>
            </a:pPr>
            <a:r>
              <a:rPr lang="en-US" altLang="zh-CN" sz="1665" dirty="0">
                <a:latin typeface="微软雅黑" panose="020B0503020204020204" charset="-122"/>
                <a:ea typeface="微软雅黑" panose="020B0503020204020204" charset="-122"/>
                <a:cs typeface="Verdana" panose="020B0604030504040204" pitchFamily="34" charset="0"/>
              </a:rPr>
              <a:t>R(A)</a:t>
            </a:r>
            <a:endParaRPr lang="en-US" altLang="zh-CN" sz="1665" dirty="0">
              <a:latin typeface="微软雅黑" panose="020B0503020204020204" charset="-122"/>
              <a:ea typeface="微软雅黑" panose="020B0503020204020204" charset="-122"/>
              <a:cs typeface="Verdana" panose="020B0604030504040204" pitchFamily="34" charset="0"/>
            </a:endParaRPr>
          </a:p>
        </p:txBody>
      </p:sp>
      <p:sp>
        <p:nvSpPr>
          <p:cNvPr id="14" name="Rectangle 32"/>
          <p:cNvSpPr/>
          <p:nvPr/>
        </p:nvSpPr>
        <p:spPr>
          <a:xfrm>
            <a:off x="5833000" y="1651000"/>
            <a:ext cx="390000" cy="270000"/>
          </a:xfrm>
          <a:prstGeom prst="rect">
            <a:avLst/>
          </a:prstGeom>
          <a:ln w="38100">
            <a:solidFill>
              <a:schemeClr val="tx1"/>
            </a:solidFill>
          </a:ln>
        </p:spPr>
        <p:style>
          <a:lnRef idx="1">
            <a:schemeClr val="accent5"/>
          </a:lnRef>
          <a:fillRef idx="2">
            <a:schemeClr val="accent5"/>
          </a:fillRef>
          <a:effectRef idx="1">
            <a:schemeClr val="accent5"/>
          </a:effectRef>
          <a:fontRef idx="minor">
            <a:schemeClr val="dk1"/>
          </a:fontRef>
        </p:style>
        <p:txBody>
          <a:bodyPr wrap="none" tIns="30000" bIns="30000" rtlCol="0" anchor="ctr"/>
          <a:lstStyle/>
          <a:p>
            <a:pPr algn="ctr"/>
            <a:r>
              <a:rPr lang="en-US" altLang="zh-CN" sz="1665" dirty="0">
                <a:latin typeface="微软雅黑" panose="020B0503020204020204" charset="-122"/>
                <a:ea typeface="微软雅黑" panose="020B0503020204020204" charset="-122"/>
                <a:cs typeface="Verdana" panose="020B0604030504040204" pitchFamily="34" charset="0"/>
              </a:rPr>
              <a:t>C</a:t>
            </a:r>
            <a:endParaRPr lang="en-US" altLang="zh-CN" sz="1665" dirty="0">
              <a:latin typeface="微软雅黑" panose="020B0503020204020204" charset="-122"/>
              <a:ea typeface="微软雅黑" panose="020B0503020204020204" charset="-122"/>
              <a:cs typeface="Verdana" panose="020B0604030504040204" pitchFamily="34" charset="0"/>
            </a:endParaRPr>
          </a:p>
        </p:txBody>
      </p:sp>
      <p:sp>
        <p:nvSpPr>
          <p:cNvPr id="15" name="Rectangle 34"/>
          <p:cNvSpPr/>
          <p:nvPr/>
        </p:nvSpPr>
        <p:spPr>
          <a:xfrm>
            <a:off x="7230000" y="2240018"/>
            <a:ext cx="390000" cy="270000"/>
          </a:xfrm>
          <a:prstGeom prst="rect">
            <a:avLst/>
          </a:prstGeom>
          <a:ln w="38100">
            <a:solidFill>
              <a:schemeClr val="tx1"/>
            </a:solid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76200" tIns="30000" rIns="76200" bIns="0" numCol="1" spcCol="0" rtlCol="0" fromWordArt="0" anchor="ctr" anchorCtr="0" forceAA="0" compatLnSpc="1">
            <a:noAutofit/>
          </a:bodyPr>
          <a:lstStyle/>
          <a:p>
            <a:pPr algn="ctr">
              <a:lnSpc>
                <a:spcPct val="80000"/>
              </a:lnSpc>
            </a:pPr>
            <a:r>
              <a:rPr lang="en-US" altLang="zh-CN" sz="1665" dirty="0">
                <a:latin typeface="微软雅黑" panose="020B0503020204020204" charset="-122"/>
                <a:ea typeface="微软雅黑" panose="020B0503020204020204" charset="-122"/>
                <a:cs typeface="Verdana" panose="020B0604030504040204" pitchFamily="34" charset="0"/>
              </a:rPr>
              <a:t>C</a:t>
            </a:r>
            <a:endParaRPr lang="en-US" altLang="zh-CN" sz="1665" dirty="0">
              <a:latin typeface="微软雅黑" panose="020B0503020204020204" charset="-122"/>
              <a:ea typeface="微软雅黑" panose="020B0503020204020204" charset="-122"/>
              <a:cs typeface="Verdana" panose="020B0604030504040204" pitchFamily="34" charset="0"/>
            </a:endParaRPr>
          </a:p>
        </p:txBody>
      </p:sp>
      <p:cxnSp>
        <p:nvCxnSpPr>
          <p:cNvPr id="16" name="Straight Connector 26"/>
          <p:cNvCxnSpPr/>
          <p:nvPr/>
        </p:nvCxnSpPr>
        <p:spPr>
          <a:xfrm>
            <a:off x="1358500" y="1333500"/>
            <a:ext cx="6300000" cy="0"/>
          </a:xfrm>
          <a:prstGeom prst="line">
            <a:avLst/>
          </a:prstGeom>
          <a:ln>
            <a:solidFill>
              <a:schemeClr val="tx1"/>
            </a:solidFill>
            <a:prstDash val="sysDot"/>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17" name="Rectangle 27"/>
          <p:cNvSpPr/>
          <p:nvPr/>
        </p:nvSpPr>
        <p:spPr>
          <a:xfrm>
            <a:off x="7489919" y="971153"/>
            <a:ext cx="596638" cy="323165"/>
          </a:xfrm>
          <a:prstGeom prst="rect">
            <a:avLst/>
          </a:prstGeom>
        </p:spPr>
        <p:txBody>
          <a:bodyPr wrap="none">
            <a:spAutoFit/>
          </a:bodyPr>
          <a:lstStyle/>
          <a:p>
            <a:r>
              <a:rPr lang="en-US" altLang="zh-CN" sz="1500" dirty="0">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Time</a:t>
            </a:r>
            <a:endParaRPr lang="en-US" altLang="zh-CN" sz="1500" dirty="0">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endParaRPr>
          </a:p>
        </p:txBody>
      </p:sp>
      <p:sp>
        <p:nvSpPr>
          <p:cNvPr id="18" name="Rectangle 36"/>
          <p:cNvSpPr/>
          <p:nvPr/>
        </p:nvSpPr>
        <p:spPr>
          <a:xfrm>
            <a:off x="1079500" y="1587501"/>
            <a:ext cx="450000" cy="323165"/>
          </a:xfrm>
          <a:prstGeom prst="rect">
            <a:avLst/>
          </a:prstGeom>
        </p:spPr>
        <p:txBody>
          <a:bodyPr wrap="square">
            <a:spAutoFit/>
          </a:bodyPr>
          <a:lstStyle/>
          <a:p>
            <a:r>
              <a:rPr lang="en-US" altLang="zh-CN" sz="1500" b="1" dirty="0">
                <a:effectLst>
                  <a:outerShdw blurRad="38100" dist="38100" dir="2700000" algn="tl">
                    <a:srgbClr val="000000">
                      <a:alpha val="43137"/>
                    </a:srgbClr>
                  </a:outerShdw>
                </a:effectLst>
                <a:latin typeface="微软雅黑" panose="020B0503020204020204" charset="-122"/>
                <a:ea typeface="微软雅黑" panose="020B0503020204020204" charset="-122"/>
              </a:rPr>
              <a:t>T1</a:t>
            </a:r>
            <a:endParaRPr lang="en-US" altLang="zh-CN" sz="1500" b="1" dirty="0">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sp>
        <p:nvSpPr>
          <p:cNvPr id="19" name="Rectangle 40"/>
          <p:cNvSpPr/>
          <p:nvPr/>
        </p:nvSpPr>
        <p:spPr>
          <a:xfrm>
            <a:off x="2233394" y="1651000"/>
            <a:ext cx="390000" cy="270000"/>
          </a:xfrm>
          <a:prstGeom prst="rect">
            <a:avLst/>
          </a:prstGeom>
          <a:ln w="38100">
            <a:solidFill>
              <a:schemeClr val="tx1"/>
            </a:solidFill>
          </a:ln>
        </p:spPr>
        <p:style>
          <a:lnRef idx="1">
            <a:schemeClr val="accent5"/>
          </a:lnRef>
          <a:fillRef idx="2">
            <a:schemeClr val="accent5"/>
          </a:fillRef>
          <a:effectRef idx="1">
            <a:schemeClr val="accent5"/>
          </a:effectRef>
          <a:fontRef idx="minor">
            <a:schemeClr val="dk1"/>
          </a:fontRef>
        </p:style>
        <p:txBody>
          <a:bodyPr wrap="none" tIns="30000" bIns="30000" rtlCol="0" anchor="ctr"/>
          <a:lstStyle/>
          <a:p>
            <a:pPr algn="ctr"/>
            <a:r>
              <a:rPr lang="en-US" altLang="zh-CN" sz="1665" dirty="0">
                <a:latin typeface="微软雅黑" panose="020B0503020204020204" charset="-122"/>
                <a:ea typeface="微软雅黑" panose="020B0503020204020204" charset="-122"/>
                <a:cs typeface="Verdana" panose="020B0604030504040204" pitchFamily="34" charset="0"/>
              </a:rPr>
              <a:t>S</a:t>
            </a:r>
            <a:endParaRPr lang="en-US" altLang="zh-CN" sz="1665" dirty="0">
              <a:latin typeface="微软雅黑" panose="020B0503020204020204" charset="-122"/>
              <a:ea typeface="微软雅黑" panose="020B0503020204020204" charset="-122"/>
              <a:cs typeface="Verdana" panose="020B0604030504040204" pitchFamily="34" charset="0"/>
            </a:endParaRPr>
          </a:p>
        </p:txBody>
      </p:sp>
      <p:cxnSp>
        <p:nvCxnSpPr>
          <p:cNvPr id="20" name="Straight Connector 41"/>
          <p:cNvCxnSpPr>
            <a:stCxn id="19" idx="3"/>
            <a:endCxn id="14" idx="1"/>
          </p:cNvCxnSpPr>
          <p:nvPr/>
        </p:nvCxnSpPr>
        <p:spPr>
          <a:xfrm>
            <a:off x="2623395" y="1786000"/>
            <a:ext cx="3209606" cy="0"/>
          </a:xfrm>
          <a:prstGeom prst="line">
            <a:avLst/>
          </a:prstGeom>
          <a:ln w="28575">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Rectangle 28"/>
          <p:cNvSpPr/>
          <p:nvPr/>
        </p:nvSpPr>
        <p:spPr>
          <a:xfrm>
            <a:off x="2787787" y="1651000"/>
            <a:ext cx="600000" cy="270000"/>
          </a:xfrm>
          <a:prstGeom prst="rect">
            <a:avLst/>
          </a:prstGeom>
          <a:ln w="38100">
            <a:solidFill>
              <a:schemeClr val="tx1"/>
            </a:solidFill>
          </a:ln>
        </p:spPr>
        <p:style>
          <a:lnRef idx="1">
            <a:schemeClr val="accent5"/>
          </a:lnRef>
          <a:fillRef idx="2">
            <a:schemeClr val="accent5"/>
          </a:fillRef>
          <a:effectRef idx="1">
            <a:schemeClr val="accent5"/>
          </a:effectRef>
          <a:fontRef idx="minor">
            <a:schemeClr val="dk1"/>
          </a:fontRef>
        </p:style>
        <p:txBody>
          <a:bodyPr wrap="none" tIns="30000" bIns="30000" rtlCol="0" anchor="ctr"/>
          <a:lstStyle/>
          <a:p>
            <a:pPr algn="ctr"/>
            <a:r>
              <a:rPr lang="en-US" altLang="zh-CN" sz="1665" dirty="0">
                <a:latin typeface="微软雅黑" panose="020B0503020204020204" charset="-122"/>
                <a:ea typeface="微软雅黑" panose="020B0503020204020204" charset="-122"/>
                <a:cs typeface="Verdana" panose="020B0604030504040204" pitchFamily="34" charset="0"/>
              </a:rPr>
              <a:t>R(A)</a:t>
            </a:r>
            <a:endParaRPr lang="en-US" altLang="zh-CN" sz="1665" dirty="0">
              <a:latin typeface="微软雅黑" panose="020B0503020204020204" charset="-122"/>
              <a:ea typeface="微软雅黑" panose="020B0503020204020204" charset="-122"/>
              <a:cs typeface="Verdana" panose="020B0604030504040204" pitchFamily="34" charset="0"/>
            </a:endParaRPr>
          </a:p>
        </p:txBody>
      </p:sp>
      <p:sp>
        <p:nvSpPr>
          <p:cNvPr id="22" name="Rectangle 29"/>
          <p:cNvSpPr/>
          <p:nvPr/>
        </p:nvSpPr>
        <p:spPr>
          <a:xfrm>
            <a:off x="3492500" y="1651000"/>
            <a:ext cx="600000" cy="270000"/>
          </a:xfrm>
          <a:prstGeom prst="rect">
            <a:avLst/>
          </a:prstGeom>
          <a:ln w="38100">
            <a:solidFill>
              <a:schemeClr val="tx1"/>
            </a:solidFill>
          </a:ln>
        </p:spPr>
        <p:style>
          <a:lnRef idx="1">
            <a:schemeClr val="accent5"/>
          </a:lnRef>
          <a:fillRef idx="2">
            <a:schemeClr val="accent5"/>
          </a:fillRef>
          <a:effectRef idx="1">
            <a:schemeClr val="accent5"/>
          </a:effectRef>
          <a:fontRef idx="minor">
            <a:schemeClr val="dk1"/>
          </a:fontRef>
        </p:style>
        <p:txBody>
          <a:bodyPr wrap="none" tIns="30000" bIns="30000" rtlCol="0" anchor="ctr"/>
          <a:lstStyle/>
          <a:p>
            <a:pPr algn="ctr"/>
            <a:r>
              <a:rPr lang="en-US" altLang="zh-CN" sz="1665" dirty="0">
                <a:latin typeface="微软雅黑" panose="020B0503020204020204" charset="-122"/>
                <a:ea typeface="微软雅黑" panose="020B0503020204020204" charset="-122"/>
                <a:cs typeface="Verdana" panose="020B0604030504040204" pitchFamily="34" charset="0"/>
              </a:rPr>
              <a:t>R(B)</a:t>
            </a:r>
            <a:endParaRPr lang="en-US" altLang="zh-CN" sz="1665" dirty="0">
              <a:latin typeface="微软雅黑" panose="020B0503020204020204" charset="-122"/>
              <a:ea typeface="微软雅黑" panose="020B0503020204020204" charset="-122"/>
              <a:cs typeface="Verdana" panose="020B0604030504040204" pitchFamily="34" charset="0"/>
            </a:endParaRPr>
          </a:p>
        </p:txBody>
      </p:sp>
      <p:sp>
        <p:nvSpPr>
          <p:cNvPr id="23" name="Rectangle 33"/>
          <p:cNvSpPr/>
          <p:nvPr/>
        </p:nvSpPr>
        <p:spPr>
          <a:xfrm>
            <a:off x="4304215" y="1651000"/>
            <a:ext cx="600000" cy="270000"/>
          </a:xfrm>
          <a:prstGeom prst="rect">
            <a:avLst/>
          </a:prstGeom>
          <a:ln w="38100">
            <a:solidFill>
              <a:schemeClr val="tx1"/>
            </a:solidFill>
          </a:ln>
        </p:spPr>
        <p:style>
          <a:lnRef idx="1">
            <a:schemeClr val="accent5"/>
          </a:lnRef>
          <a:fillRef idx="2">
            <a:schemeClr val="accent5"/>
          </a:fillRef>
          <a:effectRef idx="1">
            <a:schemeClr val="accent5"/>
          </a:effectRef>
          <a:fontRef idx="minor">
            <a:schemeClr val="dk1"/>
          </a:fontRef>
        </p:style>
        <p:txBody>
          <a:bodyPr wrap="none" tIns="30000" bIns="30000" rtlCol="0" anchor="ctr"/>
          <a:lstStyle/>
          <a:p>
            <a:pPr algn="ctr"/>
            <a:r>
              <a:rPr lang="en-US" altLang="zh-CN" sz="1665" dirty="0">
                <a:latin typeface="微软雅黑" panose="020B0503020204020204" charset="-122"/>
                <a:ea typeface="微软雅黑" panose="020B0503020204020204" charset="-122"/>
                <a:cs typeface="Verdana" panose="020B0604030504040204" pitchFamily="34" charset="0"/>
              </a:rPr>
              <a:t>W(A)</a:t>
            </a:r>
            <a:endParaRPr lang="en-US" altLang="zh-CN" sz="1665" dirty="0">
              <a:latin typeface="微软雅黑" panose="020B0503020204020204" charset="-122"/>
              <a:ea typeface="微软雅黑" panose="020B0503020204020204" charset="-122"/>
              <a:cs typeface="Verdana" panose="020B0604030504040204" pitchFamily="34" charset="0"/>
            </a:endParaRPr>
          </a:p>
        </p:txBody>
      </p:sp>
      <p:sp>
        <p:nvSpPr>
          <p:cNvPr id="24" name="Rectangle 42"/>
          <p:cNvSpPr/>
          <p:nvPr/>
        </p:nvSpPr>
        <p:spPr>
          <a:xfrm>
            <a:off x="5068608" y="1651000"/>
            <a:ext cx="600000" cy="270000"/>
          </a:xfrm>
          <a:prstGeom prst="rect">
            <a:avLst/>
          </a:prstGeom>
          <a:ln w="38100">
            <a:solidFill>
              <a:schemeClr val="tx1"/>
            </a:solidFill>
          </a:ln>
        </p:spPr>
        <p:style>
          <a:lnRef idx="1">
            <a:schemeClr val="accent5"/>
          </a:lnRef>
          <a:fillRef idx="2">
            <a:schemeClr val="accent5"/>
          </a:fillRef>
          <a:effectRef idx="1">
            <a:schemeClr val="accent5"/>
          </a:effectRef>
          <a:fontRef idx="minor">
            <a:schemeClr val="dk1"/>
          </a:fontRef>
        </p:style>
        <p:txBody>
          <a:bodyPr wrap="none" tIns="30000" bIns="30000" rtlCol="0" anchor="ctr"/>
          <a:lstStyle/>
          <a:p>
            <a:pPr algn="ctr"/>
            <a:r>
              <a:rPr lang="en-US" altLang="zh-CN" sz="1665" dirty="0">
                <a:latin typeface="微软雅黑" panose="020B0503020204020204" charset="-122"/>
                <a:ea typeface="微软雅黑" panose="020B0503020204020204" charset="-122"/>
                <a:cs typeface="Verdana" panose="020B0604030504040204" pitchFamily="34" charset="0"/>
              </a:rPr>
              <a:t>W(B)</a:t>
            </a:r>
            <a:endParaRPr lang="en-US" altLang="zh-CN" sz="1665" dirty="0">
              <a:latin typeface="微软雅黑" panose="020B0503020204020204" charset="-122"/>
              <a:ea typeface="微软雅黑" panose="020B0503020204020204" charset="-122"/>
              <a:cs typeface="Verdana" panose="020B0604030504040204" pitchFamily="34" charset="0"/>
            </a:endParaRPr>
          </a:p>
        </p:txBody>
      </p:sp>
      <p:sp>
        <p:nvSpPr>
          <p:cNvPr id="25" name="Rectangle 44"/>
          <p:cNvSpPr/>
          <p:nvPr/>
        </p:nvSpPr>
        <p:spPr>
          <a:xfrm>
            <a:off x="1085000" y="2218780"/>
            <a:ext cx="450000" cy="323165"/>
          </a:xfrm>
          <a:prstGeom prst="rect">
            <a:avLst/>
          </a:prstGeom>
        </p:spPr>
        <p:txBody>
          <a:bodyPr wrap="square">
            <a:spAutoFit/>
          </a:bodyPr>
          <a:lstStyle/>
          <a:p>
            <a:r>
              <a:rPr lang="en-US" altLang="zh-CN" sz="1500" b="1" dirty="0">
                <a:effectLst>
                  <a:outerShdw blurRad="38100" dist="38100" dir="2700000" algn="tl">
                    <a:srgbClr val="000000">
                      <a:alpha val="43137"/>
                    </a:srgbClr>
                  </a:outerShdw>
                </a:effectLst>
                <a:latin typeface="微软雅黑" panose="020B0503020204020204" charset="-122"/>
                <a:ea typeface="微软雅黑" panose="020B0503020204020204" charset="-122"/>
              </a:rPr>
              <a:t>T2</a:t>
            </a:r>
            <a:endParaRPr lang="en-US" altLang="zh-CN" sz="1500" b="1" dirty="0">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sp>
        <p:nvSpPr>
          <p:cNvPr id="26" name="Rectangle 45"/>
          <p:cNvSpPr/>
          <p:nvPr/>
        </p:nvSpPr>
        <p:spPr>
          <a:xfrm>
            <a:off x="4937630" y="2240018"/>
            <a:ext cx="390000" cy="270000"/>
          </a:xfrm>
          <a:prstGeom prst="rect">
            <a:avLst/>
          </a:prstGeom>
          <a:ln w="38100">
            <a:solidFill>
              <a:schemeClr val="tx1"/>
            </a:solid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76200" tIns="30000" rIns="76200" bIns="0" numCol="1" spcCol="0" rtlCol="0" fromWordArt="0" anchor="ctr" anchorCtr="0" forceAA="0" compatLnSpc="1">
            <a:noAutofit/>
          </a:bodyPr>
          <a:lstStyle/>
          <a:p>
            <a:pPr algn="ctr">
              <a:lnSpc>
                <a:spcPct val="80000"/>
              </a:lnSpc>
            </a:pPr>
            <a:r>
              <a:rPr lang="en-US" altLang="zh-CN" sz="1665" dirty="0">
                <a:latin typeface="微软雅黑" panose="020B0503020204020204" charset="-122"/>
                <a:ea typeface="微软雅黑" panose="020B0503020204020204" charset="-122"/>
                <a:cs typeface="Verdana" panose="020B0604030504040204" pitchFamily="34" charset="0"/>
              </a:rPr>
              <a:t>S</a:t>
            </a:r>
            <a:endParaRPr lang="en-US" altLang="zh-CN" sz="1665" dirty="0">
              <a:latin typeface="微软雅黑" panose="020B0503020204020204" charset="-122"/>
              <a:ea typeface="微软雅黑" panose="020B0503020204020204" charset="-122"/>
              <a:cs typeface="Verdana" panose="020B0604030504040204" pitchFamily="34" charset="0"/>
            </a:endParaRPr>
          </a:p>
        </p:txBody>
      </p:sp>
      <p:cxnSp>
        <p:nvCxnSpPr>
          <p:cNvPr id="27" name="Straight Connector 48"/>
          <p:cNvCxnSpPr>
            <a:stCxn id="31" idx="3"/>
            <a:endCxn id="30" idx="1"/>
          </p:cNvCxnSpPr>
          <p:nvPr/>
        </p:nvCxnSpPr>
        <p:spPr>
          <a:xfrm>
            <a:off x="2104500" y="2992500"/>
            <a:ext cx="4519000" cy="0"/>
          </a:xfrm>
          <a:prstGeom prst="line">
            <a:avLst/>
          </a:prstGeom>
          <a:ln w="28575">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Rectangle 49"/>
          <p:cNvSpPr/>
          <p:nvPr/>
        </p:nvSpPr>
        <p:spPr>
          <a:xfrm>
            <a:off x="5778500" y="2857500"/>
            <a:ext cx="600000" cy="270000"/>
          </a:xfrm>
          <a:prstGeom prst="rect">
            <a:avLst/>
          </a:prstGeom>
          <a:gradFill>
            <a:gsLst>
              <a:gs pos="0">
                <a:srgbClr val="FFFF99"/>
              </a:gs>
              <a:gs pos="100000">
                <a:srgbClr val="FFFFC5"/>
              </a:gs>
            </a:gsLst>
            <a:lin ang="16200000" scaled="1"/>
          </a:gradFill>
          <a:ln w="38100">
            <a:solidFill>
              <a:schemeClr val="tx1"/>
            </a:solid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76200" tIns="30000" rIns="76200" bIns="0" numCol="1" spcCol="0" rtlCol="0" fromWordArt="0" anchor="ctr" anchorCtr="0" forceAA="0" compatLnSpc="1">
            <a:noAutofit/>
          </a:bodyPr>
          <a:lstStyle/>
          <a:p>
            <a:pPr algn="ctr">
              <a:lnSpc>
                <a:spcPct val="80000"/>
              </a:lnSpc>
            </a:pPr>
            <a:r>
              <a:rPr lang="en-US" altLang="zh-CN" sz="1665" dirty="0">
                <a:latin typeface="微软雅黑" panose="020B0503020204020204" charset="-122"/>
                <a:ea typeface="微软雅黑" panose="020B0503020204020204" charset="-122"/>
                <a:cs typeface="Verdana" panose="020B0604030504040204" pitchFamily="34" charset="0"/>
              </a:rPr>
              <a:t>R(B)</a:t>
            </a:r>
            <a:endParaRPr lang="en-US" altLang="zh-CN" sz="1665" dirty="0">
              <a:latin typeface="微软雅黑" panose="020B0503020204020204" charset="-122"/>
              <a:ea typeface="微软雅黑" panose="020B0503020204020204" charset="-122"/>
              <a:cs typeface="Verdana" panose="020B0604030504040204" pitchFamily="34" charset="0"/>
            </a:endParaRPr>
          </a:p>
        </p:txBody>
      </p:sp>
      <p:sp>
        <p:nvSpPr>
          <p:cNvPr id="29" name="Rectangle 50"/>
          <p:cNvSpPr/>
          <p:nvPr/>
        </p:nvSpPr>
        <p:spPr>
          <a:xfrm>
            <a:off x="2321000" y="2857500"/>
            <a:ext cx="600000" cy="270000"/>
          </a:xfrm>
          <a:prstGeom prst="rect">
            <a:avLst/>
          </a:prstGeom>
          <a:gradFill>
            <a:gsLst>
              <a:gs pos="0">
                <a:srgbClr val="FFFF99"/>
              </a:gs>
              <a:gs pos="100000">
                <a:srgbClr val="FFFFC5"/>
              </a:gs>
            </a:gsLst>
            <a:lin ang="16200000" scaled="1"/>
          </a:gradFill>
          <a:ln w="38100">
            <a:solidFill>
              <a:schemeClr val="tx1"/>
            </a:solid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76200" tIns="30000" rIns="76200" bIns="0" numCol="1" spcCol="0" rtlCol="0" fromWordArt="0" anchor="ctr" anchorCtr="0" forceAA="0" compatLnSpc="1">
            <a:noAutofit/>
          </a:bodyPr>
          <a:lstStyle/>
          <a:p>
            <a:pPr algn="ctr">
              <a:lnSpc>
                <a:spcPct val="80000"/>
              </a:lnSpc>
            </a:pPr>
            <a:r>
              <a:rPr lang="en-US" altLang="zh-CN" sz="1665" dirty="0">
                <a:latin typeface="微软雅黑" panose="020B0503020204020204" charset="-122"/>
                <a:ea typeface="微软雅黑" panose="020B0503020204020204" charset="-122"/>
                <a:cs typeface="Verdana" panose="020B0604030504040204" pitchFamily="34" charset="0"/>
              </a:rPr>
              <a:t>R(A)</a:t>
            </a:r>
            <a:endParaRPr lang="en-US" altLang="zh-CN" sz="1665" dirty="0">
              <a:latin typeface="微软雅黑" panose="020B0503020204020204" charset="-122"/>
              <a:ea typeface="微软雅黑" panose="020B0503020204020204" charset="-122"/>
              <a:cs typeface="Verdana" panose="020B0604030504040204" pitchFamily="34" charset="0"/>
            </a:endParaRPr>
          </a:p>
        </p:txBody>
      </p:sp>
      <p:sp>
        <p:nvSpPr>
          <p:cNvPr id="30" name="Rectangle 51"/>
          <p:cNvSpPr/>
          <p:nvPr/>
        </p:nvSpPr>
        <p:spPr>
          <a:xfrm>
            <a:off x="6623500" y="2857500"/>
            <a:ext cx="390000" cy="270000"/>
          </a:xfrm>
          <a:prstGeom prst="rect">
            <a:avLst/>
          </a:prstGeom>
          <a:gradFill>
            <a:gsLst>
              <a:gs pos="0">
                <a:srgbClr val="FFFF99"/>
              </a:gs>
              <a:gs pos="100000">
                <a:srgbClr val="FFFFC5"/>
              </a:gs>
            </a:gsLst>
            <a:lin ang="16200000" scaled="1"/>
          </a:gradFill>
          <a:ln w="38100">
            <a:solidFill>
              <a:schemeClr val="tx1"/>
            </a:solid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76200" tIns="30000" rIns="76200" bIns="0" numCol="1" spcCol="0" rtlCol="0" fromWordArt="0" anchor="ctr" anchorCtr="0" forceAA="0" compatLnSpc="1">
            <a:noAutofit/>
          </a:bodyPr>
          <a:lstStyle/>
          <a:p>
            <a:pPr algn="ctr">
              <a:lnSpc>
                <a:spcPct val="80000"/>
              </a:lnSpc>
            </a:pPr>
            <a:r>
              <a:rPr lang="en-US" altLang="zh-CN" sz="1665" dirty="0">
                <a:latin typeface="微软雅黑" panose="020B0503020204020204" charset="-122"/>
                <a:ea typeface="微软雅黑" panose="020B0503020204020204" charset="-122"/>
                <a:cs typeface="Verdana" panose="020B0604030504040204" pitchFamily="34" charset="0"/>
              </a:rPr>
              <a:t>C</a:t>
            </a:r>
            <a:endParaRPr lang="en-US" altLang="zh-CN" sz="1665" dirty="0">
              <a:latin typeface="微软雅黑" panose="020B0503020204020204" charset="-122"/>
              <a:ea typeface="微软雅黑" panose="020B0503020204020204" charset="-122"/>
              <a:cs typeface="Verdana" panose="020B0604030504040204" pitchFamily="34" charset="0"/>
            </a:endParaRPr>
          </a:p>
        </p:txBody>
      </p:sp>
      <p:sp>
        <p:nvSpPr>
          <p:cNvPr id="31" name="Rectangle 52"/>
          <p:cNvSpPr/>
          <p:nvPr/>
        </p:nvSpPr>
        <p:spPr>
          <a:xfrm>
            <a:off x="1714500" y="2857500"/>
            <a:ext cx="390000" cy="270000"/>
          </a:xfrm>
          <a:prstGeom prst="rect">
            <a:avLst/>
          </a:prstGeom>
          <a:gradFill>
            <a:gsLst>
              <a:gs pos="0">
                <a:srgbClr val="FFFF99"/>
              </a:gs>
              <a:gs pos="100000">
                <a:srgbClr val="FFFFC5"/>
              </a:gs>
            </a:gsLst>
            <a:lin ang="16200000" scaled="1"/>
          </a:gradFill>
          <a:ln w="38100">
            <a:solidFill>
              <a:schemeClr val="tx1"/>
            </a:solid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76200" tIns="30000" rIns="76200" bIns="0" numCol="1" spcCol="0" rtlCol="0" fromWordArt="0" anchor="ctr" anchorCtr="0" forceAA="0" compatLnSpc="1">
            <a:noAutofit/>
          </a:bodyPr>
          <a:lstStyle/>
          <a:p>
            <a:pPr algn="ctr">
              <a:lnSpc>
                <a:spcPct val="80000"/>
              </a:lnSpc>
            </a:pPr>
            <a:r>
              <a:rPr lang="en-US" altLang="zh-CN" sz="1665" dirty="0">
                <a:latin typeface="微软雅黑" panose="020B0503020204020204" charset="-122"/>
                <a:ea typeface="微软雅黑" panose="020B0503020204020204" charset="-122"/>
                <a:cs typeface="Verdana" panose="020B0604030504040204" pitchFamily="34" charset="0"/>
              </a:rPr>
              <a:t>S</a:t>
            </a:r>
            <a:endParaRPr lang="en-US" altLang="zh-CN" sz="1665" dirty="0">
              <a:latin typeface="微软雅黑" panose="020B0503020204020204" charset="-122"/>
              <a:ea typeface="微软雅黑" panose="020B0503020204020204" charset="-122"/>
              <a:cs typeface="Verdana" panose="020B0604030504040204" pitchFamily="34" charset="0"/>
            </a:endParaRPr>
          </a:p>
        </p:txBody>
      </p:sp>
      <p:sp>
        <p:nvSpPr>
          <p:cNvPr id="32" name="Rectangle 53"/>
          <p:cNvSpPr/>
          <p:nvPr/>
        </p:nvSpPr>
        <p:spPr>
          <a:xfrm>
            <a:off x="1079500" y="2790280"/>
            <a:ext cx="450000" cy="323165"/>
          </a:xfrm>
          <a:prstGeom prst="rect">
            <a:avLst/>
          </a:prstGeom>
        </p:spPr>
        <p:txBody>
          <a:bodyPr wrap="square">
            <a:spAutoFit/>
          </a:bodyPr>
          <a:lstStyle/>
          <a:p>
            <a:r>
              <a:rPr lang="en-US" altLang="zh-CN" sz="1500" b="1" dirty="0">
                <a:effectLst>
                  <a:outerShdw blurRad="38100" dist="38100" dir="2700000" algn="tl">
                    <a:srgbClr val="000000">
                      <a:alpha val="43137"/>
                    </a:srgbClr>
                  </a:outerShdw>
                </a:effectLst>
                <a:latin typeface="微软雅黑" panose="020B0503020204020204" charset="-122"/>
                <a:ea typeface="微软雅黑" panose="020B0503020204020204" charset="-122"/>
              </a:rPr>
              <a:t>T3</a:t>
            </a:r>
            <a:endParaRPr lang="en-US" altLang="zh-CN" sz="1500" b="1" dirty="0">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sp>
        <p:nvSpPr>
          <p:cNvPr id="33" name="Rectangle 54"/>
          <p:cNvSpPr/>
          <p:nvPr/>
        </p:nvSpPr>
        <p:spPr>
          <a:xfrm>
            <a:off x="1778000" y="1000075"/>
            <a:ext cx="450000" cy="348878"/>
          </a:xfrm>
          <a:prstGeom prst="rect">
            <a:avLst/>
          </a:prstGeom>
        </p:spPr>
        <p:txBody>
          <a:bodyPr wrap="square">
            <a:spAutoFit/>
          </a:bodyPr>
          <a:lstStyle/>
          <a:p>
            <a:r>
              <a:rPr lang="en-US" altLang="zh-CN" sz="1665" dirty="0">
                <a:latin typeface="微软雅黑" panose="020B0503020204020204" charset="-122"/>
                <a:ea typeface="微软雅黑" panose="020B0503020204020204" charset="-122"/>
              </a:rPr>
              <a:t>5</a:t>
            </a:r>
            <a:endParaRPr lang="en-US" altLang="zh-CN" sz="1665" dirty="0">
              <a:latin typeface="微软雅黑" panose="020B0503020204020204" charset="-122"/>
              <a:ea typeface="微软雅黑" panose="020B0503020204020204" charset="-122"/>
            </a:endParaRPr>
          </a:p>
        </p:txBody>
      </p:sp>
      <p:sp>
        <p:nvSpPr>
          <p:cNvPr id="34" name="Rectangle 56"/>
          <p:cNvSpPr/>
          <p:nvPr/>
        </p:nvSpPr>
        <p:spPr>
          <a:xfrm>
            <a:off x="2222500" y="1000075"/>
            <a:ext cx="450000" cy="348878"/>
          </a:xfrm>
          <a:prstGeom prst="rect">
            <a:avLst/>
          </a:prstGeom>
        </p:spPr>
        <p:txBody>
          <a:bodyPr wrap="square">
            <a:spAutoFit/>
          </a:bodyPr>
          <a:lstStyle/>
          <a:p>
            <a:r>
              <a:rPr lang="en-US" altLang="zh-CN" sz="1665" dirty="0">
                <a:latin typeface="微软雅黑" panose="020B0503020204020204" charset="-122"/>
                <a:ea typeface="微软雅黑" panose="020B0503020204020204" charset="-122"/>
              </a:rPr>
              <a:t>10</a:t>
            </a:r>
            <a:endParaRPr lang="en-US" altLang="zh-CN" sz="1665" dirty="0">
              <a:latin typeface="微软雅黑" panose="020B0503020204020204" charset="-122"/>
              <a:ea typeface="微软雅黑" panose="020B0503020204020204" charset="-122"/>
            </a:endParaRPr>
          </a:p>
        </p:txBody>
      </p:sp>
      <p:sp>
        <p:nvSpPr>
          <p:cNvPr id="35" name="Rectangle 57"/>
          <p:cNvSpPr/>
          <p:nvPr/>
        </p:nvSpPr>
        <p:spPr>
          <a:xfrm>
            <a:off x="4947500" y="1000075"/>
            <a:ext cx="450000" cy="348878"/>
          </a:xfrm>
          <a:prstGeom prst="rect">
            <a:avLst/>
          </a:prstGeom>
        </p:spPr>
        <p:txBody>
          <a:bodyPr wrap="square">
            <a:spAutoFit/>
          </a:bodyPr>
          <a:lstStyle/>
          <a:p>
            <a:r>
              <a:rPr lang="en-US" altLang="zh-CN" sz="1665" dirty="0">
                <a:latin typeface="微软雅黑" panose="020B0503020204020204" charset="-122"/>
                <a:ea typeface="微软雅黑" panose="020B0503020204020204" charset="-122"/>
              </a:rPr>
              <a:t>40</a:t>
            </a:r>
            <a:endParaRPr lang="en-US" altLang="zh-CN" sz="1665" dirty="0">
              <a:latin typeface="微软雅黑" panose="020B0503020204020204" charset="-122"/>
              <a:ea typeface="微软雅黑" panose="020B0503020204020204" charset="-122"/>
            </a:endParaRPr>
          </a:p>
        </p:txBody>
      </p:sp>
      <p:sp>
        <p:nvSpPr>
          <p:cNvPr id="36" name="Rectangle 58"/>
          <p:cNvSpPr/>
          <p:nvPr/>
        </p:nvSpPr>
        <p:spPr>
          <a:xfrm>
            <a:off x="5842000" y="1000075"/>
            <a:ext cx="450000" cy="348878"/>
          </a:xfrm>
          <a:prstGeom prst="rect">
            <a:avLst/>
          </a:prstGeom>
        </p:spPr>
        <p:txBody>
          <a:bodyPr wrap="square">
            <a:spAutoFit/>
          </a:bodyPr>
          <a:lstStyle/>
          <a:p>
            <a:r>
              <a:rPr lang="en-US" altLang="zh-CN" sz="1665" dirty="0">
                <a:latin typeface="微软雅黑" panose="020B0503020204020204" charset="-122"/>
                <a:ea typeface="微软雅黑" panose="020B0503020204020204" charset="-122"/>
              </a:rPr>
              <a:t>50</a:t>
            </a:r>
            <a:endParaRPr lang="en-US" altLang="zh-CN" sz="1665" dirty="0">
              <a:latin typeface="微软雅黑" panose="020B0503020204020204" charset="-122"/>
              <a:ea typeface="微软雅黑" panose="020B0503020204020204" charset="-122"/>
            </a:endParaRPr>
          </a:p>
        </p:txBody>
      </p:sp>
      <p:sp>
        <p:nvSpPr>
          <p:cNvPr id="37" name="Rectangle 59"/>
          <p:cNvSpPr/>
          <p:nvPr/>
        </p:nvSpPr>
        <p:spPr>
          <a:xfrm>
            <a:off x="6598500" y="1000075"/>
            <a:ext cx="450000" cy="348878"/>
          </a:xfrm>
          <a:prstGeom prst="rect">
            <a:avLst/>
          </a:prstGeom>
        </p:spPr>
        <p:txBody>
          <a:bodyPr wrap="square">
            <a:spAutoFit/>
          </a:bodyPr>
          <a:lstStyle/>
          <a:p>
            <a:r>
              <a:rPr lang="en-US" altLang="zh-CN" sz="1665" dirty="0">
                <a:latin typeface="微软雅黑" panose="020B0503020204020204" charset="-122"/>
                <a:ea typeface="微软雅黑" panose="020B0503020204020204" charset="-122"/>
              </a:rPr>
              <a:t>60</a:t>
            </a:r>
            <a:endParaRPr lang="en-US" altLang="zh-CN" sz="1665" dirty="0">
              <a:latin typeface="微软雅黑" panose="020B0503020204020204" charset="-122"/>
              <a:ea typeface="微软雅黑" panose="020B0503020204020204" charset="-122"/>
            </a:endParaRPr>
          </a:p>
        </p:txBody>
      </p:sp>
      <p:sp>
        <p:nvSpPr>
          <p:cNvPr id="38" name="Rectangle 60"/>
          <p:cNvSpPr/>
          <p:nvPr/>
        </p:nvSpPr>
        <p:spPr>
          <a:xfrm>
            <a:off x="7233500" y="1000075"/>
            <a:ext cx="450000" cy="348878"/>
          </a:xfrm>
          <a:prstGeom prst="rect">
            <a:avLst/>
          </a:prstGeom>
        </p:spPr>
        <p:txBody>
          <a:bodyPr wrap="square">
            <a:spAutoFit/>
          </a:bodyPr>
          <a:lstStyle/>
          <a:p>
            <a:r>
              <a:rPr lang="en-US" altLang="zh-CN" sz="1665" dirty="0">
                <a:latin typeface="微软雅黑" panose="020B0503020204020204" charset="-122"/>
                <a:ea typeface="微软雅黑" panose="020B0503020204020204" charset="-122"/>
              </a:rPr>
              <a:t>70</a:t>
            </a:r>
            <a:endParaRPr lang="en-US" altLang="zh-CN" sz="1665" dirty="0">
              <a:latin typeface="微软雅黑" panose="020B0503020204020204" charset="-122"/>
              <a:ea typeface="微软雅黑" panose="020B0503020204020204" charset="-122"/>
            </a:endParaRPr>
          </a:p>
        </p:txBody>
      </p:sp>
      <p:sp>
        <p:nvSpPr>
          <p:cNvPr id="39" name="Rounded Rectangle 66"/>
          <p:cNvSpPr/>
          <p:nvPr/>
        </p:nvSpPr>
        <p:spPr>
          <a:xfrm>
            <a:off x="1079500" y="3808500"/>
            <a:ext cx="420000" cy="360000"/>
          </a:xfrm>
          <a:prstGeom prst="roundRect">
            <a:avLst/>
          </a:prstGeom>
          <a:solidFill>
            <a:srgbClr val="008000"/>
          </a:solidFill>
          <a:ln w="19050">
            <a:solidFill>
              <a:schemeClr val="tx1"/>
            </a:solidFill>
            <a:prstDash val="sysDot"/>
          </a:ln>
        </p:spPr>
        <p:style>
          <a:lnRef idx="1">
            <a:schemeClr val="accent5"/>
          </a:lnRef>
          <a:fillRef idx="3">
            <a:schemeClr val="accent5"/>
          </a:fillRef>
          <a:effectRef idx="2">
            <a:schemeClr val="accent5"/>
          </a:effectRef>
          <a:fontRef idx="minor">
            <a:schemeClr val="lt1"/>
          </a:fontRef>
        </p:style>
        <p:txBody>
          <a:bodyPr wrap="none" lIns="0" tIns="30000" rIns="0" bIns="0" rtlCol="0" anchor="ctr"/>
          <a:lstStyle/>
          <a:p>
            <a:pPr algn="ctr">
              <a:lnSpc>
                <a:spcPct val="80000"/>
              </a:lnSpc>
            </a:pPr>
            <a:r>
              <a:rPr lang="en-US" altLang="zh-CN" sz="15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A</a:t>
            </a:r>
            <a:r>
              <a:rPr lang="en-US" altLang="zh-CN" sz="1500" b="1" baseline="-25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0</a:t>
            </a:r>
            <a:endParaRPr lang="zh-CN" altLang="en-US" sz="1500" b="1" baseline="-25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endParaRPr>
          </a:p>
        </p:txBody>
      </p:sp>
      <p:sp>
        <p:nvSpPr>
          <p:cNvPr id="40" name="Rounded Rectangle 67"/>
          <p:cNvSpPr/>
          <p:nvPr/>
        </p:nvSpPr>
        <p:spPr>
          <a:xfrm>
            <a:off x="1079500" y="4339000"/>
            <a:ext cx="420000" cy="360000"/>
          </a:xfrm>
          <a:prstGeom prst="roundRect">
            <a:avLst/>
          </a:prstGeom>
          <a:solidFill>
            <a:srgbClr val="FF9900"/>
          </a:solidFill>
          <a:ln w="19050">
            <a:solidFill>
              <a:schemeClr val="tx1"/>
            </a:solidFill>
            <a:prstDash val="sysDot"/>
          </a:ln>
        </p:spPr>
        <p:style>
          <a:lnRef idx="1">
            <a:schemeClr val="accent3"/>
          </a:lnRef>
          <a:fillRef idx="2">
            <a:schemeClr val="accent3"/>
          </a:fillRef>
          <a:effectRef idx="1">
            <a:schemeClr val="accent3"/>
          </a:effectRef>
          <a:fontRef idx="minor">
            <a:schemeClr val="dk1"/>
          </a:fontRef>
        </p:style>
        <p:txBody>
          <a:bodyPr wrap="none" lIns="0" tIns="30000" rIns="0" bIns="0" rtlCol="0" anchor="ctr"/>
          <a:lstStyle/>
          <a:p>
            <a:pPr algn="ctr">
              <a:lnSpc>
                <a:spcPct val="80000"/>
              </a:lnSpc>
            </a:pPr>
            <a:r>
              <a:rPr lang="en-US" altLang="zh-CN" sz="15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B</a:t>
            </a:r>
            <a:r>
              <a:rPr lang="en-US" altLang="zh-CN" sz="1500" b="1" baseline="-25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0</a:t>
            </a:r>
            <a:endParaRPr lang="zh-CN" altLang="en-US" sz="15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endParaRPr>
          </a:p>
        </p:txBody>
      </p:sp>
      <p:sp>
        <p:nvSpPr>
          <p:cNvPr id="41" name="Rounded Rectangle 68"/>
          <p:cNvSpPr/>
          <p:nvPr/>
        </p:nvSpPr>
        <p:spPr>
          <a:xfrm>
            <a:off x="1693333" y="3808500"/>
            <a:ext cx="420000" cy="360000"/>
          </a:xfrm>
          <a:prstGeom prst="roundRect">
            <a:avLst/>
          </a:prstGeom>
          <a:solidFill>
            <a:srgbClr val="008000"/>
          </a:solidFill>
          <a:ln w="19050">
            <a:solidFill>
              <a:schemeClr val="tx1"/>
            </a:solidFill>
            <a:prstDash val="sysDot"/>
          </a:ln>
        </p:spPr>
        <p:style>
          <a:lnRef idx="1">
            <a:schemeClr val="accent5"/>
          </a:lnRef>
          <a:fillRef idx="3">
            <a:schemeClr val="accent5"/>
          </a:fillRef>
          <a:effectRef idx="2">
            <a:schemeClr val="accent5"/>
          </a:effectRef>
          <a:fontRef idx="minor">
            <a:schemeClr val="lt1"/>
          </a:fontRef>
        </p:style>
        <p:txBody>
          <a:bodyPr wrap="none" lIns="0" tIns="30000" rIns="0" bIns="0" rtlCol="0" anchor="ctr"/>
          <a:lstStyle/>
          <a:p>
            <a:pPr algn="ctr">
              <a:lnSpc>
                <a:spcPct val="80000"/>
              </a:lnSpc>
            </a:pPr>
            <a:r>
              <a:rPr lang="en-US" altLang="zh-CN" sz="15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A</a:t>
            </a:r>
            <a:r>
              <a:rPr lang="en-US" altLang="zh-CN" sz="1500" b="1" baseline="-25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2</a:t>
            </a:r>
            <a:endParaRPr lang="zh-CN" altLang="en-US" sz="15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endParaRPr>
          </a:p>
        </p:txBody>
      </p:sp>
      <p:sp>
        <p:nvSpPr>
          <p:cNvPr id="42" name="Rounded Rectangle 69"/>
          <p:cNvSpPr/>
          <p:nvPr/>
        </p:nvSpPr>
        <p:spPr>
          <a:xfrm>
            <a:off x="2307167" y="3808500"/>
            <a:ext cx="420000" cy="360000"/>
          </a:xfrm>
          <a:prstGeom prst="roundRect">
            <a:avLst/>
          </a:prstGeom>
          <a:solidFill>
            <a:srgbClr val="008000"/>
          </a:solidFill>
          <a:ln w="19050">
            <a:solidFill>
              <a:schemeClr val="tx1"/>
            </a:solidFill>
            <a:prstDash val="sysDot"/>
          </a:ln>
        </p:spPr>
        <p:style>
          <a:lnRef idx="1">
            <a:schemeClr val="accent5"/>
          </a:lnRef>
          <a:fillRef idx="3">
            <a:schemeClr val="accent5"/>
          </a:fillRef>
          <a:effectRef idx="2">
            <a:schemeClr val="accent5"/>
          </a:effectRef>
          <a:fontRef idx="minor">
            <a:schemeClr val="lt1"/>
          </a:fontRef>
        </p:style>
        <p:txBody>
          <a:bodyPr wrap="none" lIns="0" tIns="30000" rIns="0" bIns="0" rtlCol="0" anchor="ctr"/>
          <a:lstStyle/>
          <a:p>
            <a:pPr algn="ctr">
              <a:lnSpc>
                <a:spcPct val="80000"/>
              </a:lnSpc>
            </a:pPr>
            <a:r>
              <a:rPr lang="en-US" altLang="zh-CN" sz="15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A</a:t>
            </a:r>
            <a:r>
              <a:rPr lang="en-US" altLang="zh-CN" sz="1500" b="1" baseline="-25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7</a:t>
            </a:r>
            <a:endParaRPr lang="zh-CN" altLang="en-US" sz="15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endParaRPr>
          </a:p>
        </p:txBody>
      </p:sp>
      <p:sp>
        <p:nvSpPr>
          <p:cNvPr id="43" name="Rounded Rectangle 71"/>
          <p:cNvSpPr/>
          <p:nvPr/>
        </p:nvSpPr>
        <p:spPr>
          <a:xfrm>
            <a:off x="1693333" y="4339000"/>
            <a:ext cx="420000" cy="360000"/>
          </a:xfrm>
          <a:prstGeom prst="roundRect">
            <a:avLst/>
          </a:prstGeom>
          <a:solidFill>
            <a:srgbClr val="FF9900"/>
          </a:solidFill>
          <a:ln w="19050">
            <a:solidFill>
              <a:schemeClr val="tx1"/>
            </a:solidFill>
            <a:prstDash val="sysDot"/>
          </a:ln>
        </p:spPr>
        <p:style>
          <a:lnRef idx="1">
            <a:schemeClr val="accent3"/>
          </a:lnRef>
          <a:fillRef idx="2">
            <a:schemeClr val="accent3"/>
          </a:fillRef>
          <a:effectRef idx="1">
            <a:schemeClr val="accent3"/>
          </a:effectRef>
          <a:fontRef idx="minor">
            <a:schemeClr val="dk1"/>
          </a:fontRef>
        </p:style>
        <p:txBody>
          <a:bodyPr wrap="none" lIns="0" tIns="30000" rIns="0" bIns="0" rtlCol="0" anchor="ctr"/>
          <a:lstStyle/>
          <a:p>
            <a:pPr algn="ctr">
              <a:lnSpc>
                <a:spcPct val="80000"/>
              </a:lnSpc>
            </a:pPr>
            <a:r>
              <a:rPr lang="en-US" altLang="zh-CN" sz="15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B</a:t>
            </a:r>
            <a:r>
              <a:rPr lang="en-US" altLang="zh-CN" sz="1500" b="1" baseline="-25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3</a:t>
            </a:r>
            <a:endParaRPr lang="zh-CN" altLang="en-US" sz="15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endParaRPr>
          </a:p>
        </p:txBody>
      </p:sp>
      <p:sp>
        <p:nvSpPr>
          <p:cNvPr id="44" name="Rounded Rectangle 72"/>
          <p:cNvSpPr/>
          <p:nvPr/>
        </p:nvSpPr>
        <p:spPr>
          <a:xfrm>
            <a:off x="2307167" y="4339000"/>
            <a:ext cx="420000" cy="360000"/>
          </a:xfrm>
          <a:prstGeom prst="roundRect">
            <a:avLst/>
          </a:prstGeom>
          <a:solidFill>
            <a:srgbClr val="FF9900"/>
          </a:solidFill>
          <a:ln w="19050">
            <a:solidFill>
              <a:schemeClr val="tx1"/>
            </a:solidFill>
            <a:prstDash val="sysDot"/>
          </a:ln>
        </p:spPr>
        <p:style>
          <a:lnRef idx="1">
            <a:schemeClr val="accent3"/>
          </a:lnRef>
          <a:fillRef idx="2">
            <a:schemeClr val="accent3"/>
          </a:fillRef>
          <a:effectRef idx="1">
            <a:schemeClr val="accent3"/>
          </a:effectRef>
          <a:fontRef idx="minor">
            <a:schemeClr val="dk1"/>
          </a:fontRef>
        </p:style>
        <p:txBody>
          <a:bodyPr wrap="none" lIns="0" tIns="30000" rIns="0" bIns="0" rtlCol="0" anchor="ctr"/>
          <a:lstStyle/>
          <a:p>
            <a:pPr algn="ctr">
              <a:lnSpc>
                <a:spcPct val="80000"/>
              </a:lnSpc>
            </a:pPr>
            <a:r>
              <a:rPr lang="en-US" altLang="zh-CN" sz="15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B</a:t>
            </a:r>
            <a:r>
              <a:rPr lang="en-US" altLang="zh-CN" sz="1500" b="1" baseline="-25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8</a:t>
            </a:r>
            <a:endParaRPr lang="zh-CN" altLang="en-US" sz="15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endParaRPr>
          </a:p>
        </p:txBody>
      </p:sp>
      <p:sp>
        <p:nvSpPr>
          <p:cNvPr id="45" name="Text Box 16"/>
          <p:cNvSpPr txBox="1">
            <a:spLocks noChangeArrowheads="1"/>
          </p:cNvSpPr>
          <p:nvPr/>
        </p:nvSpPr>
        <p:spPr bwMode="auto">
          <a:xfrm>
            <a:off x="3492501" y="3556000"/>
            <a:ext cx="1469999" cy="1445580"/>
          </a:xfrm>
          <a:prstGeom prst="rect">
            <a:avLst/>
          </a:prstGeom>
          <a:solidFill>
            <a:srgbClr val="FFE7FF"/>
          </a:solidFill>
          <a:ln>
            <a:solidFill>
              <a:srgbClr val="7030A0"/>
            </a:solidFill>
          </a:ln>
          <a:effectLst>
            <a:outerShdw blurRad="63500" sx="102000" sy="102000" algn="ctr" rotWithShape="0">
              <a:prstClr val="black">
                <a:alpha val="40000"/>
              </a:prstClr>
            </a:outerShdw>
          </a:effectLst>
        </p:spPr>
        <p:txBody>
          <a:bodyPr wrap="square" lIns="90000" tIns="30000" rIns="90000" bIns="30000">
            <a:spAutoFit/>
          </a:bodyPr>
          <a:lstStyle>
            <a:defPPr>
              <a:defRPr lang="en-US"/>
            </a:defPPr>
            <a:lvl1pPr>
              <a:defRPr i="1">
                <a:effectLst>
                  <a:outerShdw blurRad="38100" dist="38100" dir="2700000" algn="tl">
                    <a:srgbClr val="000000">
                      <a:alpha val="43137"/>
                    </a:srgbClr>
                  </a:outerShdw>
                </a:effectLst>
                <a:latin typeface="Candara" panose="020E0502030303020204" pitchFamily="34" charset="0"/>
              </a:defRPr>
            </a:lvl1pPr>
          </a:lstStyle>
          <a:p>
            <a:pPr marL="144145" indent="-144145"/>
            <a:r>
              <a:rPr lang="en-US" altLang="zh-CN" sz="1500" i="0" dirty="0" err="1">
                <a:effectLst/>
                <a:latin typeface="微软雅黑" panose="020B0503020204020204" charset="-122"/>
                <a:ea typeface="微软雅黑" panose="020B0503020204020204" charset="-122"/>
              </a:rPr>
              <a:t>T.sts</a:t>
            </a:r>
            <a:r>
              <a:rPr lang="en-US" altLang="zh-CN" sz="1500" i="0" dirty="0">
                <a:effectLst/>
                <a:latin typeface="微软雅黑" panose="020B0503020204020204" charset="-122"/>
                <a:ea typeface="微软雅黑" panose="020B0503020204020204" charset="-122"/>
              </a:rPr>
              <a:t> = </a:t>
            </a:r>
            <a:endParaRPr lang="en-US" altLang="zh-CN" sz="1500" i="0" dirty="0">
              <a:effectLst/>
              <a:latin typeface="微软雅黑" panose="020B0503020204020204" charset="-122"/>
              <a:ea typeface="微软雅黑" panose="020B0503020204020204" charset="-122"/>
            </a:endParaRPr>
          </a:p>
          <a:p>
            <a:pPr marL="144145" indent="-144145"/>
            <a:r>
              <a:rPr lang="en-US" altLang="zh-CN" sz="1500" i="0" dirty="0">
                <a:effectLst/>
                <a:latin typeface="微软雅黑" panose="020B0503020204020204" charset="-122"/>
                <a:ea typeface="微软雅黑" panose="020B0503020204020204" charset="-122"/>
              </a:rPr>
              <a:t>R(A) = </a:t>
            </a:r>
            <a:endParaRPr lang="en-US" altLang="zh-CN" sz="1500" i="0" dirty="0">
              <a:effectLst/>
              <a:latin typeface="微软雅黑" panose="020B0503020204020204" charset="-122"/>
              <a:ea typeface="微软雅黑" panose="020B0503020204020204" charset="-122"/>
            </a:endParaRPr>
          </a:p>
          <a:p>
            <a:pPr marL="144145" indent="-144145"/>
            <a:r>
              <a:rPr lang="en-US" altLang="zh-CN" sz="1500" i="0" dirty="0">
                <a:effectLst/>
                <a:latin typeface="微软雅黑" panose="020B0503020204020204" charset="-122"/>
                <a:ea typeface="微软雅黑" panose="020B0503020204020204" charset="-122"/>
              </a:rPr>
              <a:t>R(B) = </a:t>
            </a:r>
            <a:endParaRPr lang="en-US" altLang="zh-CN" sz="1500" i="0" dirty="0">
              <a:effectLst/>
              <a:latin typeface="微软雅黑" panose="020B0503020204020204" charset="-122"/>
              <a:ea typeface="微软雅黑" panose="020B0503020204020204" charset="-122"/>
            </a:endParaRPr>
          </a:p>
          <a:p>
            <a:pPr marL="144145" indent="-144145"/>
            <a:r>
              <a:rPr lang="en-US" altLang="zh-CN" sz="1500" i="0" dirty="0" err="1">
                <a:effectLst/>
                <a:latin typeface="微软雅黑" panose="020B0503020204020204" charset="-122"/>
                <a:ea typeface="微软雅黑" panose="020B0503020204020204" charset="-122"/>
              </a:rPr>
              <a:t>T.cts</a:t>
            </a:r>
            <a:r>
              <a:rPr lang="en-US" altLang="zh-CN" sz="1500" i="0" dirty="0">
                <a:effectLst/>
                <a:latin typeface="微软雅黑" panose="020B0503020204020204" charset="-122"/>
                <a:ea typeface="微软雅黑" panose="020B0503020204020204" charset="-122"/>
              </a:rPr>
              <a:t> = </a:t>
            </a:r>
            <a:endParaRPr lang="en-US" altLang="zh-CN" sz="1500" i="0" dirty="0">
              <a:effectLst/>
              <a:latin typeface="微软雅黑" panose="020B0503020204020204" charset="-122"/>
              <a:ea typeface="微软雅黑" panose="020B0503020204020204" charset="-122"/>
            </a:endParaRPr>
          </a:p>
          <a:p>
            <a:pPr marL="144145" indent="-144145"/>
            <a:r>
              <a:rPr lang="en-US" altLang="zh-CN" sz="1500" i="0" dirty="0">
                <a:effectLst/>
                <a:latin typeface="微软雅黑" panose="020B0503020204020204" charset="-122"/>
                <a:ea typeface="微软雅黑" panose="020B0503020204020204" charset="-122"/>
              </a:rPr>
              <a:t>W(A) = </a:t>
            </a:r>
            <a:endParaRPr lang="en-US" altLang="zh-CN" sz="1500" i="0" dirty="0">
              <a:effectLst/>
              <a:latin typeface="微软雅黑" panose="020B0503020204020204" charset="-122"/>
              <a:ea typeface="微软雅黑" panose="020B0503020204020204" charset="-122"/>
            </a:endParaRPr>
          </a:p>
          <a:p>
            <a:pPr marL="144145" indent="-144145"/>
            <a:r>
              <a:rPr lang="en-US" altLang="zh-CN" sz="1500" i="0" dirty="0">
                <a:effectLst/>
                <a:latin typeface="微软雅黑" panose="020B0503020204020204" charset="-122"/>
                <a:ea typeface="微软雅黑" panose="020B0503020204020204" charset="-122"/>
              </a:rPr>
              <a:t>W(B) = </a:t>
            </a:r>
            <a:endParaRPr lang="en-US" altLang="zh-CN" sz="1500" i="0" dirty="0">
              <a:effectLst/>
              <a:latin typeface="微软雅黑" panose="020B0503020204020204" charset="-122"/>
              <a:ea typeface="微软雅黑" panose="020B0503020204020204" charset="-122"/>
            </a:endParaRPr>
          </a:p>
        </p:txBody>
      </p:sp>
      <p:sp>
        <p:nvSpPr>
          <p:cNvPr id="46" name="Right Triangle 84"/>
          <p:cNvSpPr/>
          <p:nvPr/>
        </p:nvSpPr>
        <p:spPr>
          <a:xfrm rot="10800000">
            <a:off x="4692499" y="3556000"/>
            <a:ext cx="270000" cy="270000"/>
          </a:xfrm>
          <a:prstGeom prst="rtTriangle">
            <a:avLst/>
          </a:prstGeom>
          <a:ln w="9525">
            <a:solidFill>
              <a:schemeClr val="tx1"/>
            </a:solidFill>
          </a:ln>
        </p:spPr>
        <p:style>
          <a:lnRef idx="1">
            <a:schemeClr val="accent5"/>
          </a:lnRef>
          <a:fillRef idx="2">
            <a:schemeClr val="accent5"/>
          </a:fillRef>
          <a:effectRef idx="1">
            <a:schemeClr val="accent5"/>
          </a:effectRef>
          <a:fontRef idx="minor">
            <a:schemeClr val="dk1"/>
          </a:fontRef>
        </p:style>
        <p:txBody>
          <a:bodyPr wrap="none" tIns="30000" bIns="30000" rtlCol="0" anchor="ctr"/>
          <a:lstStyle/>
          <a:p>
            <a:pPr algn="ctr"/>
            <a:endParaRPr lang="zh-CN" altLang="en-US" sz="1665">
              <a:latin typeface="微软雅黑" panose="020B0503020204020204" charset="-122"/>
              <a:ea typeface="微软雅黑" panose="020B0503020204020204" charset="-122"/>
              <a:cs typeface="Verdana" panose="020B0604030504040204" pitchFamily="34" charset="0"/>
            </a:endParaRPr>
          </a:p>
        </p:txBody>
      </p:sp>
      <p:sp>
        <p:nvSpPr>
          <p:cNvPr id="47" name="Rectangle 17"/>
          <p:cNvSpPr/>
          <p:nvPr/>
        </p:nvSpPr>
        <p:spPr>
          <a:xfrm>
            <a:off x="4226000" y="3552280"/>
            <a:ext cx="405880" cy="323165"/>
          </a:xfrm>
          <a:prstGeom prst="rect">
            <a:avLst/>
          </a:prstGeom>
        </p:spPr>
        <p:txBody>
          <a:bodyPr wrap="none">
            <a:spAutoFit/>
          </a:bodyPr>
          <a:lstStyle/>
          <a:p>
            <a:pPr marL="144145" indent="-144145"/>
            <a:r>
              <a:rPr lang="en-US" altLang="zh-CN" sz="1500" dirty="0">
                <a:latin typeface="微软雅黑" panose="020B0503020204020204" charset="-122"/>
                <a:ea typeface="微软雅黑" panose="020B0503020204020204" charset="-122"/>
              </a:rPr>
              <a:t>10</a:t>
            </a:r>
            <a:endParaRPr lang="en-US" altLang="zh-CN" sz="1500" dirty="0">
              <a:latin typeface="微软雅黑" panose="020B0503020204020204" charset="-122"/>
              <a:ea typeface="微软雅黑" panose="020B0503020204020204" charset="-122"/>
            </a:endParaRPr>
          </a:p>
        </p:txBody>
      </p:sp>
      <p:sp>
        <p:nvSpPr>
          <p:cNvPr id="48" name="Rectangle 85"/>
          <p:cNvSpPr/>
          <p:nvPr/>
        </p:nvSpPr>
        <p:spPr>
          <a:xfrm>
            <a:off x="4274738" y="3751213"/>
            <a:ext cx="391454" cy="323165"/>
          </a:xfrm>
          <a:prstGeom prst="rect">
            <a:avLst/>
          </a:prstGeom>
        </p:spPr>
        <p:txBody>
          <a:bodyPr wrap="none">
            <a:spAutoFit/>
          </a:bodyPr>
          <a:lstStyle/>
          <a:p>
            <a:pPr marL="144145" indent="-144145"/>
            <a:r>
              <a:rPr lang="en-US" altLang="zh-CN" sz="1500" dirty="0">
                <a:latin typeface="微软雅黑" panose="020B0503020204020204" charset="-122"/>
                <a:ea typeface="微软雅黑" panose="020B0503020204020204" charset="-122"/>
              </a:rPr>
              <a:t>A</a:t>
            </a:r>
            <a:r>
              <a:rPr lang="en-US" altLang="zh-CN" sz="1500" baseline="-25000" dirty="0">
                <a:latin typeface="微软雅黑" panose="020B0503020204020204" charset="-122"/>
                <a:ea typeface="微软雅黑" panose="020B0503020204020204" charset="-122"/>
              </a:rPr>
              <a:t>7</a:t>
            </a:r>
            <a:endParaRPr lang="en-US" altLang="zh-CN" sz="1500" baseline="-25000" dirty="0">
              <a:latin typeface="微软雅黑" panose="020B0503020204020204" charset="-122"/>
              <a:ea typeface="微软雅黑" panose="020B0503020204020204" charset="-122"/>
            </a:endParaRPr>
          </a:p>
        </p:txBody>
      </p:sp>
      <p:sp>
        <p:nvSpPr>
          <p:cNvPr id="49" name="Rectangle 86"/>
          <p:cNvSpPr/>
          <p:nvPr/>
        </p:nvSpPr>
        <p:spPr>
          <a:xfrm>
            <a:off x="4283555" y="4004983"/>
            <a:ext cx="373820" cy="323165"/>
          </a:xfrm>
          <a:prstGeom prst="rect">
            <a:avLst/>
          </a:prstGeom>
        </p:spPr>
        <p:txBody>
          <a:bodyPr wrap="none">
            <a:spAutoFit/>
          </a:bodyPr>
          <a:lstStyle/>
          <a:p>
            <a:pPr marL="144145" indent="-144145"/>
            <a:r>
              <a:rPr lang="en-US" altLang="zh-CN" sz="1500" dirty="0">
                <a:latin typeface="微软雅黑" panose="020B0503020204020204" charset="-122"/>
                <a:ea typeface="微软雅黑" panose="020B0503020204020204" charset="-122"/>
              </a:rPr>
              <a:t>B</a:t>
            </a:r>
            <a:r>
              <a:rPr lang="en-US" altLang="zh-CN" sz="1500" baseline="-25000" dirty="0">
                <a:latin typeface="微软雅黑" panose="020B0503020204020204" charset="-122"/>
                <a:ea typeface="微软雅黑" panose="020B0503020204020204" charset="-122"/>
              </a:rPr>
              <a:t>8</a:t>
            </a:r>
            <a:endParaRPr lang="en-US" altLang="zh-CN" sz="1500" baseline="-25000" dirty="0">
              <a:latin typeface="微软雅黑" panose="020B0503020204020204" charset="-122"/>
              <a:ea typeface="微软雅黑" panose="020B0503020204020204" charset="-122"/>
            </a:endParaRPr>
          </a:p>
        </p:txBody>
      </p:sp>
      <p:sp>
        <p:nvSpPr>
          <p:cNvPr id="50" name="Rectangle 87"/>
          <p:cNvSpPr/>
          <p:nvPr/>
        </p:nvSpPr>
        <p:spPr>
          <a:xfrm>
            <a:off x="4301589" y="4442497"/>
            <a:ext cx="465192" cy="323165"/>
          </a:xfrm>
          <a:prstGeom prst="rect">
            <a:avLst/>
          </a:prstGeom>
        </p:spPr>
        <p:txBody>
          <a:bodyPr wrap="none">
            <a:spAutoFit/>
          </a:bodyPr>
          <a:lstStyle/>
          <a:p>
            <a:pPr marL="144145" indent="-144145"/>
            <a:r>
              <a:rPr lang="en-US" altLang="zh-CN" sz="1500" dirty="0">
                <a:latin typeface="微软雅黑" panose="020B0503020204020204" charset="-122"/>
                <a:ea typeface="微软雅黑" panose="020B0503020204020204" charset="-122"/>
              </a:rPr>
              <a:t>A</a:t>
            </a:r>
            <a:r>
              <a:rPr lang="en-US" altLang="zh-CN" sz="1500" baseline="-25000" dirty="0">
                <a:latin typeface="微软雅黑" panose="020B0503020204020204" charset="-122"/>
                <a:ea typeface="微软雅黑" panose="020B0503020204020204" charset="-122"/>
              </a:rPr>
              <a:t>50</a:t>
            </a:r>
            <a:endParaRPr lang="en-US" altLang="zh-CN" sz="1500" baseline="-25000" dirty="0">
              <a:latin typeface="微软雅黑" panose="020B0503020204020204" charset="-122"/>
              <a:ea typeface="微软雅黑" panose="020B0503020204020204" charset="-122"/>
            </a:endParaRPr>
          </a:p>
        </p:txBody>
      </p:sp>
      <p:sp>
        <p:nvSpPr>
          <p:cNvPr id="51" name="Rectangle 88"/>
          <p:cNvSpPr/>
          <p:nvPr/>
        </p:nvSpPr>
        <p:spPr>
          <a:xfrm>
            <a:off x="4301589" y="4657700"/>
            <a:ext cx="447558" cy="323165"/>
          </a:xfrm>
          <a:prstGeom prst="rect">
            <a:avLst/>
          </a:prstGeom>
        </p:spPr>
        <p:txBody>
          <a:bodyPr wrap="none">
            <a:spAutoFit/>
          </a:bodyPr>
          <a:lstStyle/>
          <a:p>
            <a:pPr marL="144145" indent="-144145"/>
            <a:r>
              <a:rPr lang="en-US" altLang="zh-CN" sz="1500" dirty="0">
                <a:latin typeface="微软雅黑" panose="020B0503020204020204" charset="-122"/>
                <a:ea typeface="微软雅黑" panose="020B0503020204020204" charset="-122"/>
              </a:rPr>
              <a:t>B</a:t>
            </a:r>
            <a:r>
              <a:rPr lang="en-US" altLang="zh-CN" sz="1500" baseline="-25000" dirty="0">
                <a:latin typeface="微软雅黑" panose="020B0503020204020204" charset="-122"/>
                <a:ea typeface="微软雅黑" panose="020B0503020204020204" charset="-122"/>
              </a:rPr>
              <a:t>50</a:t>
            </a:r>
            <a:endParaRPr lang="en-US" altLang="zh-CN" sz="1500" baseline="-25000" dirty="0">
              <a:latin typeface="微软雅黑" panose="020B0503020204020204" charset="-122"/>
              <a:ea typeface="微软雅黑" panose="020B0503020204020204" charset="-122"/>
            </a:endParaRPr>
          </a:p>
        </p:txBody>
      </p:sp>
      <p:sp>
        <p:nvSpPr>
          <p:cNvPr id="52" name="Rectangle 89"/>
          <p:cNvSpPr/>
          <p:nvPr/>
        </p:nvSpPr>
        <p:spPr>
          <a:xfrm>
            <a:off x="4251495" y="4226648"/>
            <a:ext cx="405880" cy="323165"/>
          </a:xfrm>
          <a:prstGeom prst="rect">
            <a:avLst/>
          </a:prstGeom>
        </p:spPr>
        <p:txBody>
          <a:bodyPr wrap="none">
            <a:spAutoFit/>
          </a:bodyPr>
          <a:lstStyle/>
          <a:p>
            <a:pPr marL="144145" indent="-144145"/>
            <a:r>
              <a:rPr lang="en-US" altLang="zh-CN" sz="1500" dirty="0">
                <a:latin typeface="微软雅黑" panose="020B0503020204020204" charset="-122"/>
                <a:ea typeface="微软雅黑" panose="020B0503020204020204" charset="-122"/>
              </a:rPr>
              <a:t>50</a:t>
            </a:r>
            <a:endParaRPr lang="en-US" altLang="zh-CN" sz="1500" dirty="0">
              <a:latin typeface="微软雅黑" panose="020B0503020204020204" charset="-122"/>
              <a:ea typeface="微软雅黑" panose="020B0503020204020204" charset="-122"/>
            </a:endParaRPr>
          </a:p>
        </p:txBody>
      </p:sp>
      <p:sp>
        <p:nvSpPr>
          <p:cNvPr id="53" name="Text Box 16"/>
          <p:cNvSpPr txBox="1">
            <a:spLocks noChangeArrowheads="1"/>
          </p:cNvSpPr>
          <p:nvPr/>
        </p:nvSpPr>
        <p:spPr bwMode="auto">
          <a:xfrm>
            <a:off x="5143501" y="3553755"/>
            <a:ext cx="1469999" cy="983916"/>
          </a:xfrm>
          <a:prstGeom prst="rect">
            <a:avLst/>
          </a:prstGeom>
          <a:solidFill>
            <a:srgbClr val="FFE7FF"/>
          </a:solidFill>
          <a:ln>
            <a:solidFill>
              <a:srgbClr val="7030A0"/>
            </a:solidFill>
          </a:ln>
          <a:effectLst>
            <a:outerShdw blurRad="63500" sx="102000" sy="102000" algn="ctr" rotWithShape="0">
              <a:prstClr val="black">
                <a:alpha val="40000"/>
              </a:prstClr>
            </a:outerShdw>
          </a:effectLst>
        </p:spPr>
        <p:txBody>
          <a:bodyPr wrap="square" lIns="90000" tIns="30000" rIns="90000" bIns="30000">
            <a:spAutoFit/>
          </a:bodyPr>
          <a:lstStyle>
            <a:defPPr>
              <a:defRPr lang="en-US"/>
            </a:defPPr>
            <a:lvl1pPr>
              <a:defRPr i="1">
                <a:effectLst>
                  <a:outerShdw blurRad="38100" dist="38100" dir="2700000" algn="tl">
                    <a:srgbClr val="000000">
                      <a:alpha val="43137"/>
                    </a:srgbClr>
                  </a:outerShdw>
                </a:effectLst>
                <a:latin typeface="Candara" panose="020E0502030303020204" pitchFamily="34" charset="0"/>
              </a:defRPr>
            </a:lvl1pPr>
          </a:lstStyle>
          <a:p>
            <a:pPr marL="144145" indent="-144145"/>
            <a:r>
              <a:rPr lang="en-US" altLang="zh-CN" sz="1500" i="0" dirty="0" err="1">
                <a:effectLst/>
                <a:latin typeface="微软雅黑" panose="020B0503020204020204" charset="-122"/>
                <a:ea typeface="微软雅黑" panose="020B0503020204020204" charset="-122"/>
              </a:rPr>
              <a:t>T.sts</a:t>
            </a:r>
            <a:r>
              <a:rPr lang="en-US" altLang="zh-CN" sz="1500" i="0" dirty="0">
                <a:effectLst/>
                <a:latin typeface="微软雅黑" panose="020B0503020204020204" charset="-122"/>
                <a:ea typeface="微软雅黑" panose="020B0503020204020204" charset="-122"/>
              </a:rPr>
              <a:t> = </a:t>
            </a:r>
            <a:endParaRPr lang="en-US" altLang="zh-CN" sz="1500" i="0" dirty="0">
              <a:effectLst/>
              <a:latin typeface="微软雅黑" panose="020B0503020204020204" charset="-122"/>
              <a:ea typeface="微软雅黑" panose="020B0503020204020204" charset="-122"/>
            </a:endParaRPr>
          </a:p>
          <a:p>
            <a:pPr marL="144145" indent="-144145"/>
            <a:r>
              <a:rPr lang="en-US" altLang="zh-CN" sz="1500" i="0" dirty="0">
                <a:effectLst/>
                <a:latin typeface="微软雅黑" panose="020B0503020204020204" charset="-122"/>
                <a:ea typeface="微软雅黑" panose="020B0503020204020204" charset="-122"/>
              </a:rPr>
              <a:t>R(A) = </a:t>
            </a:r>
            <a:endParaRPr lang="en-US" altLang="zh-CN" sz="1500" i="0" dirty="0">
              <a:effectLst/>
              <a:latin typeface="微软雅黑" panose="020B0503020204020204" charset="-122"/>
              <a:ea typeface="微软雅黑" panose="020B0503020204020204" charset="-122"/>
            </a:endParaRPr>
          </a:p>
          <a:p>
            <a:pPr marL="144145" indent="-144145"/>
            <a:r>
              <a:rPr lang="en-US" altLang="zh-CN" sz="1500" i="0" dirty="0">
                <a:effectLst/>
                <a:latin typeface="微软雅黑" panose="020B0503020204020204" charset="-122"/>
                <a:ea typeface="微软雅黑" panose="020B0503020204020204" charset="-122"/>
              </a:rPr>
              <a:t>R(B) = </a:t>
            </a:r>
            <a:endParaRPr lang="en-US" altLang="zh-CN" sz="1500" i="0" dirty="0">
              <a:effectLst/>
              <a:latin typeface="微软雅黑" panose="020B0503020204020204" charset="-122"/>
              <a:ea typeface="微软雅黑" panose="020B0503020204020204" charset="-122"/>
            </a:endParaRPr>
          </a:p>
          <a:p>
            <a:pPr marL="144145" indent="-144145"/>
            <a:r>
              <a:rPr lang="en-US" altLang="zh-CN" sz="1500" i="0" dirty="0" err="1">
                <a:effectLst/>
                <a:latin typeface="微软雅黑" panose="020B0503020204020204" charset="-122"/>
                <a:ea typeface="微软雅黑" panose="020B0503020204020204" charset="-122"/>
              </a:rPr>
              <a:t>T.cts</a:t>
            </a:r>
            <a:r>
              <a:rPr lang="en-US" altLang="zh-CN" sz="1500" i="0" dirty="0">
                <a:effectLst/>
                <a:latin typeface="微软雅黑" panose="020B0503020204020204" charset="-122"/>
                <a:ea typeface="微软雅黑" panose="020B0503020204020204" charset="-122"/>
              </a:rPr>
              <a:t> = </a:t>
            </a:r>
            <a:endParaRPr lang="en-US" altLang="zh-CN" sz="1500" i="0" dirty="0">
              <a:effectLst/>
              <a:latin typeface="微软雅黑" panose="020B0503020204020204" charset="-122"/>
              <a:ea typeface="微软雅黑" panose="020B0503020204020204" charset="-122"/>
            </a:endParaRPr>
          </a:p>
        </p:txBody>
      </p:sp>
      <p:sp>
        <p:nvSpPr>
          <p:cNvPr id="54" name="Right Triangle 62"/>
          <p:cNvSpPr/>
          <p:nvPr/>
        </p:nvSpPr>
        <p:spPr>
          <a:xfrm rot="10800000">
            <a:off x="6343499" y="3553755"/>
            <a:ext cx="270000" cy="270000"/>
          </a:xfrm>
          <a:prstGeom prst="rtTriangle">
            <a:avLst/>
          </a:prstGeom>
          <a:ln w="9525">
            <a:solidFill>
              <a:schemeClr val="tx1"/>
            </a:solid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76200" tIns="30000" rIns="76200" bIns="0" numCol="1" spcCol="0" rtlCol="0" fromWordArt="0" anchor="ctr" anchorCtr="0" forceAA="0" compatLnSpc="1">
            <a:noAutofit/>
          </a:bodyPr>
          <a:lstStyle/>
          <a:p>
            <a:pPr algn="ctr">
              <a:lnSpc>
                <a:spcPct val="80000"/>
              </a:lnSpc>
            </a:pPr>
            <a:endParaRPr lang="zh-CN" altLang="en-US" sz="1665">
              <a:latin typeface="微软雅黑" panose="020B0503020204020204" charset="-122"/>
              <a:ea typeface="微软雅黑" panose="020B0503020204020204" charset="-122"/>
              <a:cs typeface="Verdana" panose="020B0604030504040204" pitchFamily="34" charset="0"/>
            </a:endParaRPr>
          </a:p>
        </p:txBody>
      </p:sp>
      <p:sp>
        <p:nvSpPr>
          <p:cNvPr id="55" name="Rectangle 63"/>
          <p:cNvSpPr/>
          <p:nvPr/>
        </p:nvSpPr>
        <p:spPr>
          <a:xfrm>
            <a:off x="5877000" y="3550035"/>
            <a:ext cx="405880" cy="323165"/>
          </a:xfrm>
          <a:prstGeom prst="rect">
            <a:avLst/>
          </a:prstGeom>
        </p:spPr>
        <p:txBody>
          <a:bodyPr wrap="none">
            <a:spAutoFit/>
          </a:bodyPr>
          <a:lstStyle/>
          <a:p>
            <a:pPr marL="144145" indent="-144145"/>
            <a:r>
              <a:rPr lang="en-US" altLang="zh-CN" sz="1500" dirty="0">
                <a:latin typeface="微软雅黑" panose="020B0503020204020204" charset="-122"/>
                <a:ea typeface="微软雅黑" panose="020B0503020204020204" charset="-122"/>
              </a:rPr>
              <a:t>40</a:t>
            </a:r>
            <a:endParaRPr lang="en-US" altLang="zh-CN" sz="1500" dirty="0">
              <a:latin typeface="微软雅黑" panose="020B0503020204020204" charset="-122"/>
              <a:ea typeface="微软雅黑" panose="020B0503020204020204" charset="-122"/>
            </a:endParaRPr>
          </a:p>
        </p:txBody>
      </p:sp>
      <p:sp>
        <p:nvSpPr>
          <p:cNvPr id="56" name="Rectangle 70"/>
          <p:cNvSpPr/>
          <p:nvPr/>
        </p:nvSpPr>
        <p:spPr>
          <a:xfrm>
            <a:off x="5906546" y="3751213"/>
            <a:ext cx="391454" cy="323165"/>
          </a:xfrm>
          <a:prstGeom prst="rect">
            <a:avLst/>
          </a:prstGeom>
        </p:spPr>
        <p:txBody>
          <a:bodyPr wrap="none">
            <a:spAutoFit/>
          </a:bodyPr>
          <a:lstStyle/>
          <a:p>
            <a:pPr marL="144145" indent="-144145"/>
            <a:r>
              <a:rPr lang="en-US" altLang="zh-CN" sz="1500" dirty="0">
                <a:latin typeface="微软雅黑" panose="020B0503020204020204" charset="-122"/>
                <a:ea typeface="微软雅黑" panose="020B0503020204020204" charset="-122"/>
              </a:rPr>
              <a:t>A</a:t>
            </a:r>
            <a:r>
              <a:rPr lang="en-US" altLang="zh-CN" sz="1500" baseline="-25000" dirty="0">
                <a:latin typeface="微软雅黑" panose="020B0503020204020204" charset="-122"/>
                <a:ea typeface="微软雅黑" panose="020B0503020204020204" charset="-122"/>
              </a:rPr>
              <a:t>7</a:t>
            </a:r>
            <a:endParaRPr lang="en-US" altLang="zh-CN" sz="1500" baseline="-25000" dirty="0">
              <a:latin typeface="微软雅黑" panose="020B0503020204020204" charset="-122"/>
              <a:ea typeface="微软雅黑" panose="020B0503020204020204" charset="-122"/>
            </a:endParaRPr>
          </a:p>
        </p:txBody>
      </p:sp>
      <p:sp>
        <p:nvSpPr>
          <p:cNvPr id="57" name="Rectangle 73"/>
          <p:cNvSpPr/>
          <p:nvPr/>
        </p:nvSpPr>
        <p:spPr>
          <a:xfrm>
            <a:off x="5927336" y="3980268"/>
            <a:ext cx="373820" cy="323165"/>
          </a:xfrm>
          <a:prstGeom prst="rect">
            <a:avLst/>
          </a:prstGeom>
        </p:spPr>
        <p:txBody>
          <a:bodyPr wrap="none">
            <a:spAutoFit/>
          </a:bodyPr>
          <a:lstStyle/>
          <a:p>
            <a:pPr marL="144145" indent="-144145"/>
            <a:r>
              <a:rPr lang="en-US" altLang="zh-CN" sz="1500" dirty="0">
                <a:latin typeface="微软雅黑" panose="020B0503020204020204" charset="-122"/>
                <a:ea typeface="微软雅黑" panose="020B0503020204020204" charset="-122"/>
              </a:rPr>
              <a:t>B</a:t>
            </a:r>
            <a:r>
              <a:rPr lang="en-US" altLang="zh-CN" sz="1500" baseline="-25000" dirty="0">
                <a:latin typeface="微软雅黑" panose="020B0503020204020204" charset="-122"/>
                <a:ea typeface="微软雅黑" panose="020B0503020204020204" charset="-122"/>
              </a:rPr>
              <a:t>8</a:t>
            </a:r>
            <a:endParaRPr lang="en-US" altLang="zh-CN" sz="1500" baseline="-25000" dirty="0">
              <a:latin typeface="微软雅黑" panose="020B0503020204020204" charset="-122"/>
              <a:ea typeface="微软雅黑" panose="020B0503020204020204" charset="-122"/>
            </a:endParaRPr>
          </a:p>
        </p:txBody>
      </p:sp>
      <p:sp>
        <p:nvSpPr>
          <p:cNvPr id="58" name="Rectangle 76"/>
          <p:cNvSpPr/>
          <p:nvPr/>
        </p:nvSpPr>
        <p:spPr>
          <a:xfrm>
            <a:off x="5898973" y="4199000"/>
            <a:ext cx="405880" cy="323165"/>
          </a:xfrm>
          <a:prstGeom prst="rect">
            <a:avLst/>
          </a:prstGeom>
        </p:spPr>
        <p:txBody>
          <a:bodyPr wrap="none">
            <a:spAutoFit/>
          </a:bodyPr>
          <a:lstStyle/>
          <a:p>
            <a:pPr marL="144145" indent="-144145"/>
            <a:r>
              <a:rPr lang="en-US" altLang="zh-CN" sz="1500" dirty="0">
                <a:latin typeface="微软雅黑" panose="020B0503020204020204" charset="-122"/>
                <a:ea typeface="微软雅黑" panose="020B0503020204020204" charset="-122"/>
              </a:rPr>
              <a:t>70</a:t>
            </a:r>
            <a:endParaRPr lang="en-US" altLang="zh-CN" sz="1500" dirty="0">
              <a:latin typeface="微软雅黑" panose="020B0503020204020204" charset="-122"/>
              <a:ea typeface="微软雅黑" panose="020B0503020204020204" charset="-122"/>
            </a:endParaRPr>
          </a:p>
        </p:txBody>
      </p:sp>
      <p:sp>
        <p:nvSpPr>
          <p:cNvPr id="59" name="Text Box 16"/>
          <p:cNvSpPr txBox="1">
            <a:spLocks noChangeArrowheads="1"/>
          </p:cNvSpPr>
          <p:nvPr/>
        </p:nvSpPr>
        <p:spPr bwMode="auto">
          <a:xfrm>
            <a:off x="6785001" y="3530600"/>
            <a:ext cx="1469999" cy="983916"/>
          </a:xfrm>
          <a:prstGeom prst="rect">
            <a:avLst/>
          </a:prstGeom>
          <a:solidFill>
            <a:srgbClr val="FFE7FF"/>
          </a:solidFill>
          <a:ln>
            <a:solidFill>
              <a:srgbClr val="7030A0"/>
            </a:solidFill>
          </a:ln>
          <a:effectLst>
            <a:outerShdw blurRad="63500" sx="102000" sy="102000" algn="ctr" rotWithShape="0">
              <a:prstClr val="black">
                <a:alpha val="40000"/>
              </a:prstClr>
            </a:outerShdw>
          </a:effectLst>
        </p:spPr>
        <p:txBody>
          <a:bodyPr wrap="square" lIns="90000" tIns="30000" rIns="90000" bIns="30000">
            <a:spAutoFit/>
          </a:bodyPr>
          <a:lstStyle>
            <a:defPPr>
              <a:defRPr lang="en-US"/>
            </a:defPPr>
            <a:lvl1pPr>
              <a:defRPr i="1">
                <a:effectLst>
                  <a:outerShdw blurRad="38100" dist="38100" dir="2700000" algn="tl">
                    <a:srgbClr val="000000">
                      <a:alpha val="43137"/>
                    </a:srgbClr>
                  </a:outerShdw>
                </a:effectLst>
                <a:latin typeface="Candara" panose="020E0502030303020204" pitchFamily="34" charset="0"/>
              </a:defRPr>
            </a:lvl1pPr>
          </a:lstStyle>
          <a:p>
            <a:pPr marL="144145" indent="-144145"/>
            <a:r>
              <a:rPr lang="en-US" altLang="zh-CN" sz="1500" i="0" dirty="0" err="1">
                <a:effectLst/>
                <a:latin typeface="微软雅黑" panose="020B0503020204020204" charset="-122"/>
                <a:ea typeface="微软雅黑" panose="020B0503020204020204" charset="-122"/>
              </a:rPr>
              <a:t>T.sts</a:t>
            </a:r>
            <a:r>
              <a:rPr lang="en-US" altLang="zh-CN" sz="1500" i="0" dirty="0">
                <a:effectLst/>
                <a:latin typeface="微软雅黑" panose="020B0503020204020204" charset="-122"/>
                <a:ea typeface="微软雅黑" panose="020B0503020204020204" charset="-122"/>
              </a:rPr>
              <a:t> = </a:t>
            </a:r>
            <a:endParaRPr lang="en-US" altLang="zh-CN" sz="1500" i="0" dirty="0">
              <a:effectLst/>
              <a:latin typeface="微软雅黑" panose="020B0503020204020204" charset="-122"/>
              <a:ea typeface="微软雅黑" panose="020B0503020204020204" charset="-122"/>
            </a:endParaRPr>
          </a:p>
          <a:p>
            <a:pPr marL="144145" indent="-144145"/>
            <a:r>
              <a:rPr lang="en-US" altLang="zh-CN" sz="1500" i="0" dirty="0">
                <a:effectLst/>
                <a:latin typeface="微软雅黑" panose="020B0503020204020204" charset="-122"/>
                <a:ea typeface="微软雅黑" panose="020B0503020204020204" charset="-122"/>
              </a:rPr>
              <a:t>R(A) = </a:t>
            </a:r>
            <a:endParaRPr lang="en-US" altLang="zh-CN" sz="1500" i="0" dirty="0">
              <a:effectLst/>
              <a:latin typeface="微软雅黑" panose="020B0503020204020204" charset="-122"/>
              <a:ea typeface="微软雅黑" panose="020B0503020204020204" charset="-122"/>
            </a:endParaRPr>
          </a:p>
          <a:p>
            <a:pPr marL="144145" indent="-144145"/>
            <a:r>
              <a:rPr lang="en-US" altLang="zh-CN" sz="1500" i="0" dirty="0">
                <a:effectLst/>
                <a:latin typeface="微软雅黑" panose="020B0503020204020204" charset="-122"/>
                <a:ea typeface="微软雅黑" panose="020B0503020204020204" charset="-122"/>
              </a:rPr>
              <a:t>R(B) = </a:t>
            </a:r>
            <a:endParaRPr lang="en-US" altLang="zh-CN" sz="1500" i="0" dirty="0">
              <a:effectLst/>
              <a:latin typeface="微软雅黑" panose="020B0503020204020204" charset="-122"/>
              <a:ea typeface="微软雅黑" panose="020B0503020204020204" charset="-122"/>
            </a:endParaRPr>
          </a:p>
          <a:p>
            <a:pPr marL="144145" indent="-144145"/>
            <a:r>
              <a:rPr lang="en-US" altLang="zh-CN" sz="1500" i="0" dirty="0" err="1">
                <a:effectLst/>
                <a:latin typeface="微软雅黑" panose="020B0503020204020204" charset="-122"/>
                <a:ea typeface="微软雅黑" panose="020B0503020204020204" charset="-122"/>
              </a:rPr>
              <a:t>T.cts</a:t>
            </a:r>
            <a:r>
              <a:rPr lang="en-US" altLang="zh-CN" sz="1500" i="0" dirty="0">
                <a:effectLst/>
                <a:latin typeface="微软雅黑" panose="020B0503020204020204" charset="-122"/>
                <a:ea typeface="微软雅黑" panose="020B0503020204020204" charset="-122"/>
              </a:rPr>
              <a:t> = </a:t>
            </a:r>
            <a:endParaRPr lang="en-US" altLang="zh-CN" sz="1500" i="0" dirty="0">
              <a:effectLst/>
              <a:latin typeface="微软雅黑" panose="020B0503020204020204" charset="-122"/>
              <a:ea typeface="微软雅黑" panose="020B0503020204020204" charset="-122"/>
            </a:endParaRPr>
          </a:p>
        </p:txBody>
      </p:sp>
      <p:sp>
        <p:nvSpPr>
          <p:cNvPr id="60" name="Right Triangle 75"/>
          <p:cNvSpPr/>
          <p:nvPr/>
        </p:nvSpPr>
        <p:spPr>
          <a:xfrm rot="10800000">
            <a:off x="7985000" y="3530600"/>
            <a:ext cx="270000" cy="270000"/>
          </a:xfrm>
          <a:prstGeom prst="rtTriangle">
            <a:avLst/>
          </a:prstGeom>
          <a:gradFill>
            <a:gsLst>
              <a:gs pos="0">
                <a:srgbClr val="FFFF99"/>
              </a:gs>
              <a:gs pos="100000">
                <a:srgbClr val="FFFFC5"/>
              </a:gs>
            </a:gsLst>
            <a:lin ang="16200000" scaled="1"/>
          </a:gradFill>
          <a:ln w="9525">
            <a:solidFill>
              <a:schemeClr val="tx1"/>
            </a:solid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76200" tIns="30000" rIns="76200" bIns="0" numCol="1" spcCol="0" rtlCol="0" fromWordArt="0" anchor="ctr" anchorCtr="0" forceAA="0" compatLnSpc="1">
            <a:noAutofit/>
          </a:bodyPr>
          <a:lstStyle/>
          <a:p>
            <a:pPr algn="ctr">
              <a:lnSpc>
                <a:spcPct val="80000"/>
              </a:lnSpc>
            </a:pPr>
            <a:endParaRPr lang="zh-CN" altLang="en-US" sz="1665">
              <a:latin typeface="微软雅黑" panose="020B0503020204020204" charset="-122"/>
              <a:ea typeface="微软雅黑" panose="020B0503020204020204" charset="-122"/>
              <a:cs typeface="Verdana" panose="020B0604030504040204" pitchFamily="34" charset="0"/>
            </a:endParaRPr>
          </a:p>
        </p:txBody>
      </p:sp>
      <p:sp>
        <p:nvSpPr>
          <p:cNvPr id="61" name="Rectangle 79"/>
          <p:cNvSpPr/>
          <p:nvPr/>
        </p:nvSpPr>
        <p:spPr>
          <a:xfrm>
            <a:off x="7620000" y="3526880"/>
            <a:ext cx="295274" cy="323165"/>
          </a:xfrm>
          <a:prstGeom prst="rect">
            <a:avLst/>
          </a:prstGeom>
        </p:spPr>
        <p:txBody>
          <a:bodyPr wrap="none">
            <a:spAutoFit/>
          </a:bodyPr>
          <a:lstStyle/>
          <a:p>
            <a:pPr marL="144145" indent="-144145"/>
            <a:r>
              <a:rPr lang="en-US" altLang="zh-CN" sz="1500" dirty="0">
                <a:latin typeface="微软雅黑" panose="020B0503020204020204" charset="-122"/>
                <a:ea typeface="微软雅黑" panose="020B0503020204020204" charset="-122"/>
              </a:rPr>
              <a:t>5</a:t>
            </a:r>
            <a:endParaRPr lang="en-US" altLang="zh-CN" sz="1500" dirty="0">
              <a:latin typeface="微软雅黑" panose="020B0503020204020204" charset="-122"/>
              <a:ea typeface="微软雅黑" panose="020B0503020204020204" charset="-122"/>
            </a:endParaRPr>
          </a:p>
        </p:txBody>
      </p:sp>
      <p:sp>
        <p:nvSpPr>
          <p:cNvPr id="62" name="Rectangle 80"/>
          <p:cNvSpPr/>
          <p:nvPr/>
        </p:nvSpPr>
        <p:spPr>
          <a:xfrm>
            <a:off x="7606372" y="3726806"/>
            <a:ext cx="391454" cy="323165"/>
          </a:xfrm>
          <a:prstGeom prst="rect">
            <a:avLst/>
          </a:prstGeom>
        </p:spPr>
        <p:txBody>
          <a:bodyPr wrap="none">
            <a:spAutoFit/>
          </a:bodyPr>
          <a:lstStyle/>
          <a:p>
            <a:pPr marL="144145" indent="-144145"/>
            <a:r>
              <a:rPr lang="en-US" altLang="zh-CN" sz="1500" dirty="0">
                <a:latin typeface="微软雅黑" panose="020B0503020204020204" charset="-122"/>
                <a:ea typeface="微软雅黑" panose="020B0503020204020204" charset="-122"/>
              </a:rPr>
              <a:t>A</a:t>
            </a:r>
            <a:r>
              <a:rPr lang="en-US" altLang="zh-CN" sz="1500" baseline="-25000" dirty="0">
                <a:latin typeface="微软雅黑" panose="020B0503020204020204" charset="-122"/>
                <a:ea typeface="微软雅黑" panose="020B0503020204020204" charset="-122"/>
              </a:rPr>
              <a:t>2</a:t>
            </a:r>
            <a:endParaRPr lang="en-US" altLang="zh-CN" sz="1500" baseline="-25000" dirty="0">
              <a:latin typeface="微软雅黑" panose="020B0503020204020204" charset="-122"/>
              <a:ea typeface="微软雅黑" panose="020B0503020204020204" charset="-122"/>
            </a:endParaRPr>
          </a:p>
        </p:txBody>
      </p:sp>
      <p:sp>
        <p:nvSpPr>
          <p:cNvPr id="63" name="Rectangle 81"/>
          <p:cNvSpPr/>
          <p:nvPr/>
        </p:nvSpPr>
        <p:spPr>
          <a:xfrm>
            <a:off x="7601328" y="3967693"/>
            <a:ext cx="373820" cy="323165"/>
          </a:xfrm>
          <a:prstGeom prst="rect">
            <a:avLst/>
          </a:prstGeom>
        </p:spPr>
        <p:txBody>
          <a:bodyPr wrap="none">
            <a:spAutoFit/>
          </a:bodyPr>
          <a:lstStyle/>
          <a:p>
            <a:pPr marL="144145" indent="-144145"/>
            <a:r>
              <a:rPr lang="en-US" altLang="zh-CN" sz="1500" dirty="0">
                <a:latin typeface="微软雅黑" panose="020B0503020204020204" charset="-122"/>
                <a:ea typeface="微软雅黑" panose="020B0503020204020204" charset="-122"/>
              </a:rPr>
              <a:t>B</a:t>
            </a:r>
            <a:r>
              <a:rPr lang="en-US" altLang="zh-CN" sz="1500" baseline="-25000" dirty="0">
                <a:latin typeface="微软雅黑" panose="020B0503020204020204" charset="-122"/>
                <a:ea typeface="微软雅黑" panose="020B0503020204020204" charset="-122"/>
              </a:rPr>
              <a:t>3</a:t>
            </a:r>
            <a:endParaRPr lang="en-US" altLang="zh-CN" sz="1500" baseline="-25000" dirty="0">
              <a:latin typeface="微软雅黑" panose="020B0503020204020204" charset="-122"/>
              <a:ea typeface="微软雅黑" panose="020B0503020204020204" charset="-122"/>
            </a:endParaRPr>
          </a:p>
        </p:txBody>
      </p:sp>
      <p:sp>
        <p:nvSpPr>
          <p:cNvPr id="64" name="Rectangle 82"/>
          <p:cNvSpPr/>
          <p:nvPr/>
        </p:nvSpPr>
        <p:spPr>
          <a:xfrm>
            <a:off x="7582200" y="4208580"/>
            <a:ext cx="405880" cy="323165"/>
          </a:xfrm>
          <a:prstGeom prst="rect">
            <a:avLst/>
          </a:prstGeom>
        </p:spPr>
        <p:txBody>
          <a:bodyPr wrap="none">
            <a:spAutoFit/>
          </a:bodyPr>
          <a:lstStyle/>
          <a:p>
            <a:pPr marL="144145" indent="-144145"/>
            <a:r>
              <a:rPr lang="en-US" altLang="zh-CN" sz="1500" dirty="0">
                <a:latin typeface="微软雅黑" panose="020B0503020204020204" charset="-122"/>
                <a:ea typeface="微软雅黑" panose="020B0503020204020204" charset="-122"/>
              </a:rPr>
              <a:t>60</a:t>
            </a:r>
            <a:endParaRPr lang="en-US" altLang="zh-CN" sz="1500" dirty="0">
              <a:latin typeface="微软雅黑" panose="020B0503020204020204" charset="-122"/>
              <a:ea typeface="微软雅黑" panose="020B0503020204020204" charset="-122"/>
            </a:endParaRPr>
          </a:p>
        </p:txBody>
      </p:sp>
      <p:sp>
        <p:nvSpPr>
          <p:cNvPr id="65" name="Rounded Rectangle 90"/>
          <p:cNvSpPr/>
          <p:nvPr/>
        </p:nvSpPr>
        <p:spPr>
          <a:xfrm>
            <a:off x="2921000" y="3808500"/>
            <a:ext cx="420000" cy="360000"/>
          </a:xfrm>
          <a:prstGeom prst="roundRect">
            <a:avLst/>
          </a:prstGeom>
          <a:solidFill>
            <a:srgbClr val="008000"/>
          </a:solidFill>
          <a:ln w="28575">
            <a:solidFill>
              <a:schemeClr val="tx1"/>
            </a:solidFill>
            <a:prstDash val="solid"/>
          </a:ln>
        </p:spPr>
        <p:style>
          <a:lnRef idx="1">
            <a:schemeClr val="accent5"/>
          </a:lnRef>
          <a:fillRef idx="3">
            <a:schemeClr val="accent5"/>
          </a:fillRef>
          <a:effectRef idx="2">
            <a:schemeClr val="accent5"/>
          </a:effectRef>
          <a:fontRef idx="minor">
            <a:schemeClr val="lt1"/>
          </a:fontRef>
        </p:style>
        <p:txBody>
          <a:bodyPr wrap="none" lIns="0" tIns="30000" rIns="0" bIns="0" rtlCol="0" anchor="ctr"/>
          <a:lstStyle/>
          <a:p>
            <a:pPr algn="ctr">
              <a:lnSpc>
                <a:spcPct val="80000"/>
              </a:lnSpc>
            </a:pPr>
            <a:r>
              <a:rPr lang="en-US" altLang="zh-CN" sz="15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A</a:t>
            </a:r>
            <a:r>
              <a:rPr lang="en-US" altLang="zh-CN" sz="1500" b="1" baseline="-25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50</a:t>
            </a:r>
            <a:endParaRPr lang="zh-CN" altLang="en-US" sz="15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endParaRPr>
          </a:p>
        </p:txBody>
      </p:sp>
      <p:sp>
        <p:nvSpPr>
          <p:cNvPr id="66" name="Rounded Rectangle 91"/>
          <p:cNvSpPr/>
          <p:nvPr/>
        </p:nvSpPr>
        <p:spPr>
          <a:xfrm>
            <a:off x="2921000" y="4339000"/>
            <a:ext cx="420000" cy="360000"/>
          </a:xfrm>
          <a:prstGeom prst="roundRect">
            <a:avLst/>
          </a:prstGeom>
          <a:solidFill>
            <a:srgbClr val="FF9900"/>
          </a:solidFill>
          <a:ln w="28575">
            <a:solidFill>
              <a:schemeClr val="tx1"/>
            </a:solidFill>
            <a:prstDash val="solid"/>
          </a:ln>
        </p:spPr>
        <p:style>
          <a:lnRef idx="1">
            <a:schemeClr val="accent3"/>
          </a:lnRef>
          <a:fillRef idx="2">
            <a:schemeClr val="accent3"/>
          </a:fillRef>
          <a:effectRef idx="1">
            <a:schemeClr val="accent3"/>
          </a:effectRef>
          <a:fontRef idx="minor">
            <a:schemeClr val="dk1"/>
          </a:fontRef>
        </p:style>
        <p:txBody>
          <a:bodyPr wrap="none" lIns="0" tIns="30000" rIns="0" bIns="0" rtlCol="0" anchor="ctr"/>
          <a:lstStyle/>
          <a:p>
            <a:pPr algn="ctr">
              <a:lnSpc>
                <a:spcPct val="80000"/>
              </a:lnSpc>
            </a:pPr>
            <a:r>
              <a:rPr lang="en-US" altLang="zh-CN" sz="15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B</a:t>
            </a:r>
            <a:r>
              <a:rPr lang="en-US" altLang="zh-CN" sz="1500" b="1" baseline="-25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50</a:t>
            </a:r>
            <a:endParaRPr lang="zh-CN" altLang="en-US" sz="15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endParaRPr>
          </a:p>
        </p:txBody>
      </p:sp>
      <p:sp>
        <p:nvSpPr>
          <p:cNvPr id="67" name="Freeform 95"/>
          <p:cNvSpPr/>
          <p:nvPr/>
        </p:nvSpPr>
        <p:spPr>
          <a:xfrm>
            <a:off x="7583730" y="4004983"/>
            <a:ext cx="395353" cy="302528"/>
          </a:xfrm>
          <a:custGeom>
            <a:avLst/>
            <a:gdLst>
              <a:gd name="connsiteX0" fmla="*/ 32989 w 474423"/>
              <a:gd name="connsiteY0" fmla="*/ 79253 h 363033"/>
              <a:gd name="connsiteX1" fmla="*/ 1458 w 474423"/>
              <a:gd name="connsiteY1" fmla="*/ 158081 h 363033"/>
              <a:gd name="connsiteX2" fmla="*/ 17223 w 474423"/>
              <a:gd name="connsiteY2" fmla="*/ 299970 h 363033"/>
              <a:gd name="connsiteX3" fmla="*/ 64520 w 474423"/>
              <a:gd name="connsiteY3" fmla="*/ 315736 h 363033"/>
              <a:gd name="connsiteX4" fmla="*/ 143348 w 474423"/>
              <a:gd name="connsiteY4" fmla="*/ 331501 h 363033"/>
              <a:gd name="connsiteX5" fmla="*/ 301003 w 474423"/>
              <a:gd name="connsiteY5" fmla="*/ 363033 h 363033"/>
              <a:gd name="connsiteX6" fmla="*/ 458658 w 474423"/>
              <a:gd name="connsiteY6" fmla="*/ 347267 h 363033"/>
              <a:gd name="connsiteX7" fmla="*/ 474423 w 474423"/>
              <a:gd name="connsiteY7" fmla="*/ 299970 h 363033"/>
              <a:gd name="connsiteX8" fmla="*/ 458658 w 474423"/>
              <a:gd name="connsiteY8" fmla="*/ 95019 h 363033"/>
              <a:gd name="connsiteX9" fmla="*/ 442892 w 474423"/>
              <a:gd name="connsiteY9" fmla="*/ 47722 h 363033"/>
              <a:gd name="connsiteX10" fmla="*/ 395596 w 474423"/>
              <a:gd name="connsiteY10" fmla="*/ 31957 h 363033"/>
              <a:gd name="connsiteX11" fmla="*/ 348299 w 474423"/>
              <a:gd name="connsiteY11" fmla="*/ 426 h 363033"/>
              <a:gd name="connsiteX12" fmla="*/ 159113 w 474423"/>
              <a:gd name="connsiteY12" fmla="*/ 31957 h 363033"/>
              <a:gd name="connsiteX13" fmla="*/ 64520 w 474423"/>
              <a:gd name="connsiteY13" fmla="*/ 63488 h 363033"/>
              <a:gd name="connsiteX14" fmla="*/ 32989 w 474423"/>
              <a:gd name="connsiteY14" fmla="*/ 79253 h 363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74423" h="363033">
                <a:moveTo>
                  <a:pt x="32989" y="79253"/>
                </a:moveTo>
                <a:cubicBezTo>
                  <a:pt x="22479" y="105529"/>
                  <a:pt x="3474" y="129853"/>
                  <a:pt x="1458" y="158081"/>
                </a:cubicBezTo>
                <a:cubicBezTo>
                  <a:pt x="-1933" y="205547"/>
                  <a:pt x="-451" y="255786"/>
                  <a:pt x="17223" y="299970"/>
                </a:cubicBezTo>
                <a:cubicBezTo>
                  <a:pt x="23395" y="315400"/>
                  <a:pt x="48398" y="311705"/>
                  <a:pt x="64520" y="315736"/>
                </a:cubicBezTo>
                <a:cubicBezTo>
                  <a:pt x="90516" y="322235"/>
                  <a:pt x="117190" y="325688"/>
                  <a:pt x="143348" y="331501"/>
                </a:cubicBezTo>
                <a:cubicBezTo>
                  <a:pt x="284478" y="362863"/>
                  <a:pt x="115615" y="332134"/>
                  <a:pt x="301003" y="363033"/>
                </a:cubicBezTo>
                <a:cubicBezTo>
                  <a:pt x="353555" y="357778"/>
                  <a:pt x="409024" y="365316"/>
                  <a:pt x="458658" y="347267"/>
                </a:cubicBezTo>
                <a:cubicBezTo>
                  <a:pt x="474276" y="341588"/>
                  <a:pt x="474423" y="316588"/>
                  <a:pt x="474423" y="299970"/>
                </a:cubicBezTo>
                <a:cubicBezTo>
                  <a:pt x="474423" y="231451"/>
                  <a:pt x="467157" y="163009"/>
                  <a:pt x="458658" y="95019"/>
                </a:cubicBezTo>
                <a:cubicBezTo>
                  <a:pt x="456597" y="78529"/>
                  <a:pt x="454643" y="59473"/>
                  <a:pt x="442892" y="47722"/>
                </a:cubicBezTo>
                <a:cubicBezTo>
                  <a:pt x="431141" y="35971"/>
                  <a:pt x="411361" y="37212"/>
                  <a:pt x="395596" y="31957"/>
                </a:cubicBezTo>
                <a:cubicBezTo>
                  <a:pt x="379830" y="21447"/>
                  <a:pt x="367169" y="2142"/>
                  <a:pt x="348299" y="426"/>
                </a:cubicBezTo>
                <a:cubicBezTo>
                  <a:pt x="308259" y="-3214"/>
                  <a:pt x="208259" y="17213"/>
                  <a:pt x="159113" y="31957"/>
                </a:cubicBezTo>
                <a:cubicBezTo>
                  <a:pt x="127278" y="41508"/>
                  <a:pt x="96051" y="52978"/>
                  <a:pt x="64520" y="63488"/>
                </a:cubicBezTo>
                <a:lnTo>
                  <a:pt x="32989" y="79253"/>
                </a:lnTo>
                <a:close/>
              </a:path>
            </a:pathLst>
          </a:custGeom>
          <a:noFill/>
          <a:ln w="12700">
            <a:solidFill>
              <a:srgbClr val="FF75AD"/>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latin typeface="微软雅黑" panose="020B0503020204020204" charset="-122"/>
              <a:ea typeface="微软雅黑" panose="020B0503020204020204" charset="-122"/>
            </a:endParaRPr>
          </a:p>
        </p:txBody>
      </p:sp>
      <p:sp>
        <p:nvSpPr>
          <p:cNvPr id="68" name="Rectangle 96"/>
          <p:cNvSpPr/>
          <p:nvPr/>
        </p:nvSpPr>
        <p:spPr>
          <a:xfrm>
            <a:off x="5555000" y="5156200"/>
            <a:ext cx="2700000" cy="261125"/>
          </a:xfrm>
          <a:prstGeom prst="rect">
            <a:avLst/>
          </a:prstGeom>
          <a:solidFill>
            <a:srgbClr val="F5FED6"/>
          </a:solidFill>
          <a:effectLst>
            <a:outerShdw blurRad="63500" sx="102000" sy="102000" algn="ctr" rotWithShape="0">
              <a:prstClr val="black">
                <a:alpha val="40000"/>
              </a:prstClr>
            </a:outerShdw>
          </a:effectLst>
        </p:spPr>
        <p:txBody>
          <a:bodyPr wrap="square" lIns="60000" tIns="0" rIns="60000" bIns="30000">
            <a:spAutoFit/>
          </a:bodyPr>
          <a:lstStyle/>
          <a:p>
            <a:pPr algn="ctr"/>
            <a:r>
              <a:rPr lang="en-US" altLang="zh-CN" sz="1500" dirty="0">
                <a:latin typeface="微软雅黑" panose="020B0503020204020204" charset="-122"/>
                <a:ea typeface="微软雅黑" panose="020B0503020204020204" charset="-122"/>
              </a:rPr>
              <a:t>No </a:t>
            </a:r>
            <a:r>
              <a:rPr lang="en-US" altLang="zh-CN" sz="1500" b="1" dirty="0">
                <a:effectLst>
                  <a:outerShdw blurRad="38100" dist="38100" dir="2700000" algn="tl">
                    <a:srgbClr val="000000">
                      <a:alpha val="43137"/>
                    </a:srgbClr>
                  </a:outerShdw>
                </a:effectLst>
                <a:latin typeface="微软雅黑" panose="020B0503020204020204" charset="-122"/>
                <a:ea typeface="微软雅黑" panose="020B0503020204020204" charset="-122"/>
              </a:rPr>
              <a:t>unrepeatable-read</a:t>
            </a:r>
            <a:endParaRPr lang="en-US" altLang="zh-CN" sz="1500" b="1" dirty="0">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sp>
        <p:nvSpPr>
          <p:cNvPr id="69" name="Freeform 3"/>
          <p:cNvSpPr/>
          <p:nvPr/>
        </p:nvSpPr>
        <p:spPr>
          <a:xfrm>
            <a:off x="7967768" y="4271568"/>
            <a:ext cx="216450" cy="878501"/>
          </a:xfrm>
          <a:custGeom>
            <a:avLst/>
            <a:gdLst>
              <a:gd name="connsiteX0" fmla="*/ 0 w 283793"/>
              <a:gd name="connsiteY0" fmla="*/ 44378 h 1006075"/>
              <a:gd name="connsiteX1" fmla="*/ 236483 w 283793"/>
              <a:gd name="connsiteY1" fmla="*/ 28613 h 1006075"/>
              <a:gd name="connsiteX2" fmla="*/ 268014 w 283793"/>
              <a:gd name="connsiteY2" fmla="*/ 375454 h 1006075"/>
              <a:gd name="connsiteX3" fmla="*/ 47296 w 283793"/>
              <a:gd name="connsiteY3" fmla="*/ 1006075 h 1006075"/>
              <a:gd name="connsiteX0-1" fmla="*/ 0 w 259740"/>
              <a:gd name="connsiteY0-2" fmla="*/ 15230 h 1054201"/>
              <a:gd name="connsiteX1-3" fmla="*/ 213300 w 259740"/>
              <a:gd name="connsiteY1-4" fmla="*/ 76739 h 1054201"/>
              <a:gd name="connsiteX2-5" fmla="*/ 244831 w 259740"/>
              <a:gd name="connsiteY2-6" fmla="*/ 423580 h 1054201"/>
              <a:gd name="connsiteX3-7" fmla="*/ 24113 w 259740"/>
              <a:gd name="connsiteY3-8" fmla="*/ 1054201 h 1054201"/>
            </a:gdLst>
            <a:ahLst/>
            <a:cxnLst>
              <a:cxn ang="0">
                <a:pos x="connsiteX0-1" y="connsiteY0-2"/>
              </a:cxn>
              <a:cxn ang="0">
                <a:pos x="connsiteX1-3" y="connsiteY1-4"/>
              </a:cxn>
              <a:cxn ang="0">
                <a:pos x="connsiteX2-5" y="connsiteY2-6"/>
              </a:cxn>
              <a:cxn ang="0">
                <a:pos x="connsiteX3-7" y="connsiteY3-8"/>
              </a:cxn>
            </a:cxnLst>
            <a:rect l="l" t="t" r="r" b="b"/>
            <a:pathLst>
              <a:path w="259740" h="1054201">
                <a:moveTo>
                  <a:pt x="0" y="15230"/>
                </a:moveTo>
                <a:cubicBezTo>
                  <a:pt x="95907" y="-20242"/>
                  <a:pt x="172495" y="8681"/>
                  <a:pt x="213300" y="76739"/>
                </a:cubicBezTo>
                <a:cubicBezTo>
                  <a:pt x="254105" y="144797"/>
                  <a:pt x="276362" y="260670"/>
                  <a:pt x="244831" y="423580"/>
                </a:cubicBezTo>
                <a:cubicBezTo>
                  <a:pt x="213300" y="586490"/>
                  <a:pt x="118706" y="820345"/>
                  <a:pt x="24113" y="1054201"/>
                </a:cubicBezTo>
              </a:path>
            </a:pathLst>
          </a:custGeom>
          <a:noFill/>
          <a:ln w="12700">
            <a:solidFill>
              <a:srgbClr val="FF75AD"/>
            </a:solidFill>
            <a:prstDash val="solid"/>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7"/>
                                        </p:tgtEl>
                                        <p:attrNameLst>
                                          <p:attrName>style.visibility</p:attrName>
                                        </p:attrNameLst>
                                      </p:cBhvr>
                                      <p:to>
                                        <p:strVal val="visible"/>
                                      </p:to>
                                    </p:set>
                                  </p:childTnLst>
                                </p:cTn>
                              </p:par>
                            </p:childTnLst>
                          </p:cTn>
                        </p:par>
                        <p:par>
                          <p:cTn id="23" fill="hold">
                            <p:stCondLst>
                              <p:cond delay="0"/>
                            </p:stCondLst>
                            <p:childTnLst>
                              <p:par>
                                <p:cTn id="24" presetID="22" presetClass="entr" presetSubtype="1" fill="hold" grpId="0" nodeType="afterEffect">
                                  <p:stCondLst>
                                    <p:cond delay="0"/>
                                  </p:stCondLst>
                                  <p:childTnLst>
                                    <p:set>
                                      <p:cBhvr>
                                        <p:cTn id="25" dur="1" fill="hold">
                                          <p:stCondLst>
                                            <p:cond delay="0"/>
                                          </p:stCondLst>
                                        </p:cTn>
                                        <p:tgtEl>
                                          <p:spTgt spid="69"/>
                                        </p:tgtEl>
                                        <p:attrNameLst>
                                          <p:attrName>style.visibility</p:attrName>
                                        </p:attrNameLst>
                                      </p:cBhvr>
                                      <p:to>
                                        <p:strVal val="visible"/>
                                      </p:to>
                                    </p:set>
                                    <p:animEffect transition="in" filter="wipe(up)">
                                      <p:cBhvr>
                                        <p:cTn id="26" dur="500"/>
                                        <p:tgtEl>
                                          <p:spTgt spid="69"/>
                                        </p:tgtEl>
                                      </p:cBhvr>
                                    </p:animEffect>
                                  </p:childTnLst>
                                </p:cTn>
                              </p:par>
                            </p:childTnLst>
                          </p:cTn>
                        </p:par>
                        <p:par>
                          <p:cTn id="27" fill="hold">
                            <p:stCondLst>
                              <p:cond delay="500"/>
                            </p:stCondLst>
                            <p:childTnLst>
                              <p:par>
                                <p:cTn id="28" presetID="1" presetClass="entr" presetSubtype="0" fill="hold" grpId="0" nodeType="afterEffect">
                                  <p:stCondLst>
                                    <p:cond delay="0"/>
                                  </p:stCondLst>
                                  <p:childTnLst>
                                    <p:set>
                                      <p:cBhvr>
                                        <p:cTn id="29"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2" grpId="0"/>
      <p:bldP spid="63" grpId="0"/>
      <p:bldP spid="64" grpId="0"/>
      <p:bldP spid="67" grpId="0" animBg="1"/>
      <p:bldP spid="68" grpId="0" animBg="1"/>
      <p:bldP spid="69"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Snapshot Isolation Example</a:t>
            </a:r>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cxnSp>
        <p:nvCxnSpPr>
          <p:cNvPr id="5" name="Straight Connector 64"/>
          <p:cNvCxnSpPr/>
          <p:nvPr/>
        </p:nvCxnSpPr>
        <p:spPr>
          <a:xfrm>
            <a:off x="5143500" y="1270000"/>
            <a:ext cx="0" cy="2130000"/>
          </a:xfrm>
          <a:prstGeom prst="line">
            <a:avLst/>
          </a:prstGeom>
          <a:ln>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Straight Connector 65"/>
          <p:cNvCxnSpPr/>
          <p:nvPr/>
        </p:nvCxnSpPr>
        <p:spPr>
          <a:xfrm>
            <a:off x="2413000" y="1270000"/>
            <a:ext cx="0" cy="2130000"/>
          </a:xfrm>
          <a:prstGeom prst="line">
            <a:avLst/>
          </a:prstGeom>
          <a:ln>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47"/>
          <p:cNvCxnSpPr/>
          <p:nvPr/>
        </p:nvCxnSpPr>
        <p:spPr>
          <a:xfrm>
            <a:off x="7414130" y="1270000"/>
            <a:ext cx="0" cy="2130000"/>
          </a:xfrm>
          <a:prstGeom prst="line">
            <a:avLst/>
          </a:prstGeom>
          <a:ln>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Connector 43"/>
          <p:cNvCxnSpPr/>
          <p:nvPr/>
        </p:nvCxnSpPr>
        <p:spPr>
          <a:xfrm>
            <a:off x="6032500" y="1270000"/>
            <a:ext cx="0" cy="2130000"/>
          </a:xfrm>
          <a:prstGeom prst="line">
            <a:avLst/>
          </a:prstGeom>
          <a:ln>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Connector 7"/>
          <p:cNvCxnSpPr/>
          <p:nvPr/>
        </p:nvCxnSpPr>
        <p:spPr>
          <a:xfrm>
            <a:off x="1909500" y="1270000"/>
            <a:ext cx="0" cy="2130000"/>
          </a:xfrm>
          <a:prstGeom prst="line">
            <a:avLst/>
          </a:prstGeom>
          <a:ln>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61"/>
          <p:cNvCxnSpPr/>
          <p:nvPr/>
        </p:nvCxnSpPr>
        <p:spPr>
          <a:xfrm>
            <a:off x="6794500" y="1270000"/>
            <a:ext cx="0" cy="2130000"/>
          </a:xfrm>
          <a:prstGeom prst="line">
            <a:avLst/>
          </a:prstGeom>
          <a:ln>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Connector 46"/>
          <p:cNvCxnSpPr>
            <a:stCxn id="26" idx="3"/>
            <a:endCxn id="15" idx="1"/>
          </p:cNvCxnSpPr>
          <p:nvPr/>
        </p:nvCxnSpPr>
        <p:spPr>
          <a:xfrm>
            <a:off x="5327630" y="2375018"/>
            <a:ext cx="1902370" cy="0"/>
          </a:xfrm>
          <a:prstGeom prst="line">
            <a:avLst/>
          </a:prstGeom>
          <a:ln w="28575">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Rectangle 30"/>
          <p:cNvSpPr/>
          <p:nvPr/>
        </p:nvSpPr>
        <p:spPr>
          <a:xfrm>
            <a:off x="6426643" y="2240018"/>
            <a:ext cx="600000" cy="270000"/>
          </a:xfrm>
          <a:prstGeom prst="rect">
            <a:avLst/>
          </a:prstGeom>
          <a:ln w="38100">
            <a:solidFill>
              <a:schemeClr val="tx1"/>
            </a:solid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76200" tIns="30000" rIns="76200" bIns="0" numCol="1" spcCol="0" rtlCol="0" fromWordArt="0" anchor="ctr" anchorCtr="0" forceAA="0" compatLnSpc="1">
            <a:noAutofit/>
          </a:bodyPr>
          <a:lstStyle/>
          <a:p>
            <a:pPr algn="ctr">
              <a:lnSpc>
                <a:spcPct val="80000"/>
              </a:lnSpc>
            </a:pPr>
            <a:r>
              <a:rPr lang="en-US" altLang="zh-CN" sz="1665" dirty="0">
                <a:latin typeface="微软雅黑" panose="020B0503020204020204" charset="-122"/>
                <a:ea typeface="微软雅黑" panose="020B0503020204020204" charset="-122"/>
                <a:cs typeface="Verdana" panose="020B0604030504040204" pitchFamily="34" charset="0"/>
              </a:rPr>
              <a:t>R(B)</a:t>
            </a:r>
            <a:endParaRPr lang="en-US" altLang="zh-CN" sz="1665" dirty="0">
              <a:latin typeface="微软雅黑" panose="020B0503020204020204" charset="-122"/>
              <a:ea typeface="微软雅黑" panose="020B0503020204020204" charset="-122"/>
              <a:cs typeface="Verdana" panose="020B0604030504040204" pitchFamily="34" charset="0"/>
            </a:endParaRPr>
          </a:p>
        </p:txBody>
      </p:sp>
      <p:sp>
        <p:nvSpPr>
          <p:cNvPr id="13" name="Rectangle 31"/>
          <p:cNvSpPr/>
          <p:nvPr/>
        </p:nvSpPr>
        <p:spPr>
          <a:xfrm>
            <a:off x="5623285" y="2240018"/>
            <a:ext cx="600000" cy="270000"/>
          </a:xfrm>
          <a:prstGeom prst="rect">
            <a:avLst/>
          </a:prstGeom>
          <a:ln w="38100">
            <a:solidFill>
              <a:schemeClr val="tx1"/>
            </a:solid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76200" tIns="30000" rIns="76200" bIns="0" numCol="1" spcCol="0" rtlCol="0" fromWordArt="0" anchor="ctr" anchorCtr="0" forceAA="0" compatLnSpc="1">
            <a:noAutofit/>
          </a:bodyPr>
          <a:lstStyle/>
          <a:p>
            <a:pPr algn="ctr">
              <a:lnSpc>
                <a:spcPct val="80000"/>
              </a:lnSpc>
            </a:pPr>
            <a:r>
              <a:rPr lang="en-US" altLang="zh-CN" sz="1665" dirty="0">
                <a:latin typeface="微软雅黑" panose="020B0503020204020204" charset="-122"/>
                <a:ea typeface="微软雅黑" panose="020B0503020204020204" charset="-122"/>
                <a:cs typeface="Verdana" panose="020B0604030504040204" pitchFamily="34" charset="0"/>
              </a:rPr>
              <a:t>R(A)</a:t>
            </a:r>
            <a:endParaRPr lang="en-US" altLang="zh-CN" sz="1665" dirty="0">
              <a:latin typeface="微软雅黑" panose="020B0503020204020204" charset="-122"/>
              <a:ea typeface="微软雅黑" panose="020B0503020204020204" charset="-122"/>
              <a:cs typeface="Verdana" panose="020B0604030504040204" pitchFamily="34" charset="0"/>
            </a:endParaRPr>
          </a:p>
        </p:txBody>
      </p:sp>
      <p:sp>
        <p:nvSpPr>
          <p:cNvPr id="14" name="Rectangle 32"/>
          <p:cNvSpPr/>
          <p:nvPr/>
        </p:nvSpPr>
        <p:spPr>
          <a:xfrm>
            <a:off x="5833000" y="1651000"/>
            <a:ext cx="390000" cy="270000"/>
          </a:xfrm>
          <a:prstGeom prst="rect">
            <a:avLst/>
          </a:prstGeom>
          <a:ln w="38100">
            <a:solidFill>
              <a:schemeClr val="tx1"/>
            </a:solidFill>
          </a:ln>
        </p:spPr>
        <p:style>
          <a:lnRef idx="1">
            <a:schemeClr val="accent5"/>
          </a:lnRef>
          <a:fillRef idx="2">
            <a:schemeClr val="accent5"/>
          </a:fillRef>
          <a:effectRef idx="1">
            <a:schemeClr val="accent5"/>
          </a:effectRef>
          <a:fontRef idx="minor">
            <a:schemeClr val="dk1"/>
          </a:fontRef>
        </p:style>
        <p:txBody>
          <a:bodyPr wrap="none" tIns="30000" bIns="30000" rtlCol="0" anchor="ctr"/>
          <a:lstStyle/>
          <a:p>
            <a:pPr algn="ctr"/>
            <a:r>
              <a:rPr lang="en-US" altLang="zh-CN" sz="1665" dirty="0">
                <a:latin typeface="微软雅黑" panose="020B0503020204020204" charset="-122"/>
                <a:ea typeface="微软雅黑" panose="020B0503020204020204" charset="-122"/>
                <a:cs typeface="Verdana" panose="020B0604030504040204" pitchFamily="34" charset="0"/>
              </a:rPr>
              <a:t>C</a:t>
            </a:r>
            <a:endParaRPr lang="en-US" altLang="zh-CN" sz="1665" dirty="0">
              <a:latin typeface="微软雅黑" panose="020B0503020204020204" charset="-122"/>
              <a:ea typeface="微软雅黑" panose="020B0503020204020204" charset="-122"/>
              <a:cs typeface="Verdana" panose="020B0604030504040204" pitchFamily="34" charset="0"/>
            </a:endParaRPr>
          </a:p>
        </p:txBody>
      </p:sp>
      <p:sp>
        <p:nvSpPr>
          <p:cNvPr id="15" name="Rectangle 34"/>
          <p:cNvSpPr/>
          <p:nvPr/>
        </p:nvSpPr>
        <p:spPr>
          <a:xfrm>
            <a:off x="7230000" y="2240018"/>
            <a:ext cx="390000" cy="270000"/>
          </a:xfrm>
          <a:prstGeom prst="rect">
            <a:avLst/>
          </a:prstGeom>
          <a:ln w="38100">
            <a:solidFill>
              <a:schemeClr val="tx1"/>
            </a:solid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76200" tIns="30000" rIns="76200" bIns="0" numCol="1" spcCol="0" rtlCol="0" fromWordArt="0" anchor="ctr" anchorCtr="0" forceAA="0" compatLnSpc="1">
            <a:noAutofit/>
          </a:bodyPr>
          <a:lstStyle/>
          <a:p>
            <a:pPr algn="ctr">
              <a:lnSpc>
                <a:spcPct val="80000"/>
              </a:lnSpc>
            </a:pPr>
            <a:r>
              <a:rPr lang="en-US" altLang="zh-CN" sz="1665" dirty="0">
                <a:latin typeface="微软雅黑" panose="020B0503020204020204" charset="-122"/>
                <a:ea typeface="微软雅黑" panose="020B0503020204020204" charset="-122"/>
                <a:cs typeface="Verdana" panose="020B0604030504040204" pitchFamily="34" charset="0"/>
              </a:rPr>
              <a:t>C</a:t>
            </a:r>
            <a:endParaRPr lang="en-US" altLang="zh-CN" sz="1665" dirty="0">
              <a:latin typeface="微软雅黑" panose="020B0503020204020204" charset="-122"/>
              <a:ea typeface="微软雅黑" panose="020B0503020204020204" charset="-122"/>
              <a:cs typeface="Verdana" panose="020B0604030504040204" pitchFamily="34" charset="0"/>
            </a:endParaRPr>
          </a:p>
        </p:txBody>
      </p:sp>
      <p:cxnSp>
        <p:nvCxnSpPr>
          <p:cNvPr id="16" name="Straight Connector 26"/>
          <p:cNvCxnSpPr/>
          <p:nvPr/>
        </p:nvCxnSpPr>
        <p:spPr>
          <a:xfrm>
            <a:off x="1358500" y="1333500"/>
            <a:ext cx="6300000" cy="0"/>
          </a:xfrm>
          <a:prstGeom prst="line">
            <a:avLst/>
          </a:prstGeom>
          <a:ln>
            <a:solidFill>
              <a:schemeClr val="tx1"/>
            </a:solidFill>
            <a:prstDash val="sysDot"/>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17" name="Rectangle 27"/>
          <p:cNvSpPr/>
          <p:nvPr/>
        </p:nvSpPr>
        <p:spPr>
          <a:xfrm>
            <a:off x="7489919" y="971153"/>
            <a:ext cx="596638" cy="323165"/>
          </a:xfrm>
          <a:prstGeom prst="rect">
            <a:avLst/>
          </a:prstGeom>
        </p:spPr>
        <p:txBody>
          <a:bodyPr wrap="none">
            <a:spAutoFit/>
          </a:bodyPr>
          <a:lstStyle/>
          <a:p>
            <a:r>
              <a:rPr lang="en-US" altLang="zh-CN" sz="1500" dirty="0">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Time</a:t>
            </a:r>
            <a:endParaRPr lang="en-US" altLang="zh-CN" sz="1500" dirty="0">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endParaRPr>
          </a:p>
        </p:txBody>
      </p:sp>
      <p:sp>
        <p:nvSpPr>
          <p:cNvPr id="18" name="Rectangle 36"/>
          <p:cNvSpPr/>
          <p:nvPr/>
        </p:nvSpPr>
        <p:spPr>
          <a:xfrm>
            <a:off x="1079500" y="1587501"/>
            <a:ext cx="450000" cy="323165"/>
          </a:xfrm>
          <a:prstGeom prst="rect">
            <a:avLst/>
          </a:prstGeom>
        </p:spPr>
        <p:txBody>
          <a:bodyPr wrap="square">
            <a:spAutoFit/>
          </a:bodyPr>
          <a:lstStyle/>
          <a:p>
            <a:r>
              <a:rPr lang="en-US" altLang="zh-CN" sz="1500" b="1" dirty="0">
                <a:effectLst>
                  <a:outerShdw blurRad="38100" dist="38100" dir="2700000" algn="tl">
                    <a:srgbClr val="000000">
                      <a:alpha val="43137"/>
                    </a:srgbClr>
                  </a:outerShdw>
                </a:effectLst>
                <a:latin typeface="微软雅黑" panose="020B0503020204020204" charset="-122"/>
                <a:ea typeface="微软雅黑" panose="020B0503020204020204" charset="-122"/>
              </a:rPr>
              <a:t>T1</a:t>
            </a:r>
            <a:endParaRPr lang="en-US" altLang="zh-CN" sz="1500" b="1" dirty="0">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sp>
        <p:nvSpPr>
          <p:cNvPr id="19" name="Rectangle 40"/>
          <p:cNvSpPr/>
          <p:nvPr/>
        </p:nvSpPr>
        <p:spPr>
          <a:xfrm>
            <a:off x="2233394" y="1651000"/>
            <a:ext cx="390000" cy="270000"/>
          </a:xfrm>
          <a:prstGeom prst="rect">
            <a:avLst/>
          </a:prstGeom>
          <a:ln w="38100">
            <a:solidFill>
              <a:schemeClr val="tx1"/>
            </a:solidFill>
          </a:ln>
        </p:spPr>
        <p:style>
          <a:lnRef idx="1">
            <a:schemeClr val="accent5"/>
          </a:lnRef>
          <a:fillRef idx="2">
            <a:schemeClr val="accent5"/>
          </a:fillRef>
          <a:effectRef idx="1">
            <a:schemeClr val="accent5"/>
          </a:effectRef>
          <a:fontRef idx="minor">
            <a:schemeClr val="dk1"/>
          </a:fontRef>
        </p:style>
        <p:txBody>
          <a:bodyPr wrap="none" tIns="30000" bIns="30000" rtlCol="0" anchor="ctr"/>
          <a:lstStyle/>
          <a:p>
            <a:pPr algn="ctr"/>
            <a:r>
              <a:rPr lang="en-US" altLang="zh-CN" sz="1665" dirty="0">
                <a:latin typeface="微软雅黑" panose="020B0503020204020204" charset="-122"/>
                <a:ea typeface="微软雅黑" panose="020B0503020204020204" charset="-122"/>
                <a:cs typeface="Verdana" panose="020B0604030504040204" pitchFamily="34" charset="0"/>
              </a:rPr>
              <a:t>S</a:t>
            </a:r>
            <a:endParaRPr lang="en-US" altLang="zh-CN" sz="1665" dirty="0">
              <a:latin typeface="微软雅黑" panose="020B0503020204020204" charset="-122"/>
              <a:ea typeface="微软雅黑" panose="020B0503020204020204" charset="-122"/>
              <a:cs typeface="Verdana" panose="020B0604030504040204" pitchFamily="34" charset="0"/>
            </a:endParaRPr>
          </a:p>
        </p:txBody>
      </p:sp>
      <p:cxnSp>
        <p:nvCxnSpPr>
          <p:cNvPr id="20" name="Straight Connector 41"/>
          <p:cNvCxnSpPr>
            <a:stCxn id="19" idx="3"/>
            <a:endCxn id="14" idx="1"/>
          </p:cNvCxnSpPr>
          <p:nvPr/>
        </p:nvCxnSpPr>
        <p:spPr>
          <a:xfrm>
            <a:off x="2623395" y="1786000"/>
            <a:ext cx="3209606" cy="0"/>
          </a:xfrm>
          <a:prstGeom prst="line">
            <a:avLst/>
          </a:prstGeom>
          <a:ln w="28575">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Rectangle 28"/>
          <p:cNvSpPr/>
          <p:nvPr/>
        </p:nvSpPr>
        <p:spPr>
          <a:xfrm>
            <a:off x="2787787" y="1651000"/>
            <a:ext cx="600000" cy="270000"/>
          </a:xfrm>
          <a:prstGeom prst="rect">
            <a:avLst/>
          </a:prstGeom>
          <a:ln w="38100">
            <a:solidFill>
              <a:schemeClr val="tx1"/>
            </a:solidFill>
          </a:ln>
        </p:spPr>
        <p:style>
          <a:lnRef idx="1">
            <a:schemeClr val="accent5"/>
          </a:lnRef>
          <a:fillRef idx="2">
            <a:schemeClr val="accent5"/>
          </a:fillRef>
          <a:effectRef idx="1">
            <a:schemeClr val="accent5"/>
          </a:effectRef>
          <a:fontRef idx="minor">
            <a:schemeClr val="dk1"/>
          </a:fontRef>
        </p:style>
        <p:txBody>
          <a:bodyPr wrap="none" tIns="30000" bIns="30000" rtlCol="0" anchor="ctr"/>
          <a:lstStyle/>
          <a:p>
            <a:pPr algn="ctr"/>
            <a:r>
              <a:rPr lang="en-US" altLang="zh-CN" sz="1665" dirty="0">
                <a:latin typeface="微软雅黑" panose="020B0503020204020204" charset="-122"/>
                <a:ea typeface="微软雅黑" panose="020B0503020204020204" charset="-122"/>
                <a:cs typeface="Verdana" panose="020B0604030504040204" pitchFamily="34" charset="0"/>
              </a:rPr>
              <a:t>R(A)</a:t>
            </a:r>
            <a:endParaRPr lang="en-US" altLang="zh-CN" sz="1665" dirty="0">
              <a:latin typeface="微软雅黑" panose="020B0503020204020204" charset="-122"/>
              <a:ea typeface="微软雅黑" panose="020B0503020204020204" charset="-122"/>
              <a:cs typeface="Verdana" panose="020B0604030504040204" pitchFamily="34" charset="0"/>
            </a:endParaRPr>
          </a:p>
        </p:txBody>
      </p:sp>
      <p:sp>
        <p:nvSpPr>
          <p:cNvPr id="22" name="Rectangle 29"/>
          <p:cNvSpPr/>
          <p:nvPr/>
        </p:nvSpPr>
        <p:spPr>
          <a:xfrm>
            <a:off x="3492500" y="1651000"/>
            <a:ext cx="600000" cy="270000"/>
          </a:xfrm>
          <a:prstGeom prst="rect">
            <a:avLst/>
          </a:prstGeom>
          <a:ln w="38100">
            <a:solidFill>
              <a:schemeClr val="tx1"/>
            </a:solidFill>
          </a:ln>
        </p:spPr>
        <p:style>
          <a:lnRef idx="1">
            <a:schemeClr val="accent5"/>
          </a:lnRef>
          <a:fillRef idx="2">
            <a:schemeClr val="accent5"/>
          </a:fillRef>
          <a:effectRef idx="1">
            <a:schemeClr val="accent5"/>
          </a:effectRef>
          <a:fontRef idx="minor">
            <a:schemeClr val="dk1"/>
          </a:fontRef>
        </p:style>
        <p:txBody>
          <a:bodyPr wrap="none" tIns="30000" bIns="30000" rtlCol="0" anchor="ctr"/>
          <a:lstStyle/>
          <a:p>
            <a:pPr algn="ctr"/>
            <a:r>
              <a:rPr lang="en-US" altLang="zh-CN" sz="1665" dirty="0">
                <a:latin typeface="微软雅黑" panose="020B0503020204020204" charset="-122"/>
                <a:ea typeface="微软雅黑" panose="020B0503020204020204" charset="-122"/>
                <a:cs typeface="Verdana" panose="020B0604030504040204" pitchFamily="34" charset="0"/>
              </a:rPr>
              <a:t>R(B)</a:t>
            </a:r>
            <a:endParaRPr lang="en-US" altLang="zh-CN" sz="1665" dirty="0">
              <a:latin typeface="微软雅黑" panose="020B0503020204020204" charset="-122"/>
              <a:ea typeface="微软雅黑" panose="020B0503020204020204" charset="-122"/>
              <a:cs typeface="Verdana" panose="020B0604030504040204" pitchFamily="34" charset="0"/>
            </a:endParaRPr>
          </a:p>
        </p:txBody>
      </p:sp>
      <p:sp>
        <p:nvSpPr>
          <p:cNvPr id="23" name="Rectangle 33"/>
          <p:cNvSpPr/>
          <p:nvPr/>
        </p:nvSpPr>
        <p:spPr>
          <a:xfrm>
            <a:off x="4304215" y="1651000"/>
            <a:ext cx="600000" cy="270000"/>
          </a:xfrm>
          <a:prstGeom prst="rect">
            <a:avLst/>
          </a:prstGeom>
          <a:ln w="38100">
            <a:solidFill>
              <a:schemeClr val="tx1"/>
            </a:solidFill>
          </a:ln>
        </p:spPr>
        <p:style>
          <a:lnRef idx="1">
            <a:schemeClr val="accent5"/>
          </a:lnRef>
          <a:fillRef idx="2">
            <a:schemeClr val="accent5"/>
          </a:fillRef>
          <a:effectRef idx="1">
            <a:schemeClr val="accent5"/>
          </a:effectRef>
          <a:fontRef idx="minor">
            <a:schemeClr val="dk1"/>
          </a:fontRef>
        </p:style>
        <p:txBody>
          <a:bodyPr wrap="none" tIns="30000" bIns="30000" rtlCol="0" anchor="ctr"/>
          <a:lstStyle/>
          <a:p>
            <a:pPr algn="ctr"/>
            <a:r>
              <a:rPr lang="en-US" altLang="zh-CN" sz="1665" dirty="0">
                <a:latin typeface="微软雅黑" panose="020B0503020204020204" charset="-122"/>
                <a:ea typeface="微软雅黑" panose="020B0503020204020204" charset="-122"/>
                <a:cs typeface="Verdana" panose="020B0604030504040204" pitchFamily="34" charset="0"/>
              </a:rPr>
              <a:t>W(A)</a:t>
            </a:r>
            <a:endParaRPr lang="en-US" altLang="zh-CN" sz="1665" dirty="0">
              <a:latin typeface="微软雅黑" panose="020B0503020204020204" charset="-122"/>
              <a:ea typeface="微软雅黑" panose="020B0503020204020204" charset="-122"/>
              <a:cs typeface="Verdana" panose="020B0604030504040204" pitchFamily="34" charset="0"/>
            </a:endParaRPr>
          </a:p>
        </p:txBody>
      </p:sp>
      <p:sp>
        <p:nvSpPr>
          <p:cNvPr id="24" name="Rectangle 42"/>
          <p:cNvSpPr/>
          <p:nvPr/>
        </p:nvSpPr>
        <p:spPr>
          <a:xfrm>
            <a:off x="5068608" y="1651000"/>
            <a:ext cx="600000" cy="270000"/>
          </a:xfrm>
          <a:prstGeom prst="rect">
            <a:avLst/>
          </a:prstGeom>
          <a:ln w="38100">
            <a:solidFill>
              <a:schemeClr val="tx1"/>
            </a:solidFill>
          </a:ln>
        </p:spPr>
        <p:style>
          <a:lnRef idx="1">
            <a:schemeClr val="accent5"/>
          </a:lnRef>
          <a:fillRef idx="2">
            <a:schemeClr val="accent5"/>
          </a:fillRef>
          <a:effectRef idx="1">
            <a:schemeClr val="accent5"/>
          </a:effectRef>
          <a:fontRef idx="minor">
            <a:schemeClr val="dk1"/>
          </a:fontRef>
        </p:style>
        <p:txBody>
          <a:bodyPr wrap="none" tIns="30000" bIns="30000" rtlCol="0" anchor="ctr"/>
          <a:lstStyle/>
          <a:p>
            <a:pPr algn="ctr"/>
            <a:r>
              <a:rPr lang="en-US" altLang="zh-CN" sz="1665" dirty="0">
                <a:latin typeface="微软雅黑" panose="020B0503020204020204" charset="-122"/>
                <a:ea typeface="微软雅黑" panose="020B0503020204020204" charset="-122"/>
                <a:cs typeface="Verdana" panose="020B0604030504040204" pitchFamily="34" charset="0"/>
              </a:rPr>
              <a:t>W(B)</a:t>
            </a:r>
            <a:endParaRPr lang="en-US" altLang="zh-CN" sz="1665" dirty="0">
              <a:latin typeface="微软雅黑" panose="020B0503020204020204" charset="-122"/>
              <a:ea typeface="微软雅黑" panose="020B0503020204020204" charset="-122"/>
              <a:cs typeface="Verdana" panose="020B0604030504040204" pitchFamily="34" charset="0"/>
            </a:endParaRPr>
          </a:p>
        </p:txBody>
      </p:sp>
      <p:sp>
        <p:nvSpPr>
          <p:cNvPr id="25" name="Rectangle 44"/>
          <p:cNvSpPr/>
          <p:nvPr/>
        </p:nvSpPr>
        <p:spPr>
          <a:xfrm>
            <a:off x="1085000" y="2218780"/>
            <a:ext cx="450000" cy="323165"/>
          </a:xfrm>
          <a:prstGeom prst="rect">
            <a:avLst/>
          </a:prstGeom>
        </p:spPr>
        <p:txBody>
          <a:bodyPr wrap="square">
            <a:spAutoFit/>
          </a:bodyPr>
          <a:lstStyle/>
          <a:p>
            <a:r>
              <a:rPr lang="en-US" altLang="zh-CN" sz="1500" b="1" dirty="0">
                <a:effectLst>
                  <a:outerShdw blurRad="38100" dist="38100" dir="2700000" algn="tl">
                    <a:srgbClr val="000000">
                      <a:alpha val="43137"/>
                    </a:srgbClr>
                  </a:outerShdw>
                </a:effectLst>
                <a:latin typeface="微软雅黑" panose="020B0503020204020204" charset="-122"/>
                <a:ea typeface="微软雅黑" panose="020B0503020204020204" charset="-122"/>
              </a:rPr>
              <a:t>T2</a:t>
            </a:r>
            <a:endParaRPr lang="en-US" altLang="zh-CN" sz="1500" b="1" dirty="0">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sp>
        <p:nvSpPr>
          <p:cNvPr id="26" name="Rectangle 45"/>
          <p:cNvSpPr/>
          <p:nvPr/>
        </p:nvSpPr>
        <p:spPr>
          <a:xfrm>
            <a:off x="4937630" y="2240018"/>
            <a:ext cx="390000" cy="270000"/>
          </a:xfrm>
          <a:prstGeom prst="rect">
            <a:avLst/>
          </a:prstGeom>
          <a:ln w="38100">
            <a:solidFill>
              <a:schemeClr val="tx1"/>
            </a:solid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76200" tIns="30000" rIns="76200" bIns="0" numCol="1" spcCol="0" rtlCol="0" fromWordArt="0" anchor="ctr" anchorCtr="0" forceAA="0" compatLnSpc="1">
            <a:noAutofit/>
          </a:bodyPr>
          <a:lstStyle/>
          <a:p>
            <a:pPr algn="ctr">
              <a:lnSpc>
                <a:spcPct val="80000"/>
              </a:lnSpc>
            </a:pPr>
            <a:r>
              <a:rPr lang="en-US" altLang="zh-CN" sz="1665" dirty="0">
                <a:latin typeface="微软雅黑" panose="020B0503020204020204" charset="-122"/>
                <a:ea typeface="微软雅黑" panose="020B0503020204020204" charset="-122"/>
                <a:cs typeface="Verdana" panose="020B0604030504040204" pitchFamily="34" charset="0"/>
              </a:rPr>
              <a:t>S</a:t>
            </a:r>
            <a:endParaRPr lang="en-US" altLang="zh-CN" sz="1665" dirty="0">
              <a:latin typeface="微软雅黑" panose="020B0503020204020204" charset="-122"/>
              <a:ea typeface="微软雅黑" panose="020B0503020204020204" charset="-122"/>
              <a:cs typeface="Verdana" panose="020B0604030504040204" pitchFamily="34" charset="0"/>
            </a:endParaRPr>
          </a:p>
        </p:txBody>
      </p:sp>
      <p:cxnSp>
        <p:nvCxnSpPr>
          <p:cNvPr id="27" name="Straight Connector 48"/>
          <p:cNvCxnSpPr>
            <a:stCxn id="31" idx="3"/>
            <a:endCxn id="30" idx="1"/>
          </p:cNvCxnSpPr>
          <p:nvPr/>
        </p:nvCxnSpPr>
        <p:spPr>
          <a:xfrm>
            <a:off x="2104500" y="2992500"/>
            <a:ext cx="4519000" cy="0"/>
          </a:xfrm>
          <a:prstGeom prst="line">
            <a:avLst/>
          </a:prstGeom>
          <a:ln w="28575">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Rectangle 49"/>
          <p:cNvSpPr/>
          <p:nvPr/>
        </p:nvSpPr>
        <p:spPr>
          <a:xfrm>
            <a:off x="5778500" y="2857500"/>
            <a:ext cx="600000" cy="270000"/>
          </a:xfrm>
          <a:prstGeom prst="rect">
            <a:avLst/>
          </a:prstGeom>
          <a:gradFill>
            <a:gsLst>
              <a:gs pos="0">
                <a:srgbClr val="FFFF99"/>
              </a:gs>
              <a:gs pos="100000">
                <a:srgbClr val="FFFFC5"/>
              </a:gs>
            </a:gsLst>
            <a:lin ang="16200000" scaled="1"/>
          </a:gradFill>
          <a:ln w="38100">
            <a:solidFill>
              <a:schemeClr val="tx1"/>
            </a:solid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76200" tIns="30000" rIns="76200" bIns="0" numCol="1" spcCol="0" rtlCol="0" fromWordArt="0" anchor="ctr" anchorCtr="0" forceAA="0" compatLnSpc="1">
            <a:noAutofit/>
          </a:bodyPr>
          <a:lstStyle/>
          <a:p>
            <a:pPr algn="ctr">
              <a:lnSpc>
                <a:spcPct val="80000"/>
              </a:lnSpc>
            </a:pPr>
            <a:r>
              <a:rPr lang="en-US" altLang="zh-CN" sz="1665" dirty="0">
                <a:latin typeface="微软雅黑" panose="020B0503020204020204" charset="-122"/>
                <a:ea typeface="微软雅黑" panose="020B0503020204020204" charset="-122"/>
                <a:cs typeface="Verdana" panose="020B0604030504040204" pitchFamily="34" charset="0"/>
              </a:rPr>
              <a:t>R(B)</a:t>
            </a:r>
            <a:endParaRPr lang="en-US" altLang="zh-CN" sz="1665" dirty="0">
              <a:latin typeface="微软雅黑" panose="020B0503020204020204" charset="-122"/>
              <a:ea typeface="微软雅黑" panose="020B0503020204020204" charset="-122"/>
              <a:cs typeface="Verdana" panose="020B0604030504040204" pitchFamily="34" charset="0"/>
            </a:endParaRPr>
          </a:p>
        </p:txBody>
      </p:sp>
      <p:sp>
        <p:nvSpPr>
          <p:cNvPr id="29" name="Rectangle 50"/>
          <p:cNvSpPr/>
          <p:nvPr/>
        </p:nvSpPr>
        <p:spPr>
          <a:xfrm>
            <a:off x="2321000" y="2857500"/>
            <a:ext cx="600000" cy="270000"/>
          </a:xfrm>
          <a:prstGeom prst="rect">
            <a:avLst/>
          </a:prstGeom>
          <a:gradFill>
            <a:gsLst>
              <a:gs pos="0">
                <a:srgbClr val="FFFF99"/>
              </a:gs>
              <a:gs pos="100000">
                <a:srgbClr val="FFFFC5"/>
              </a:gs>
            </a:gsLst>
            <a:lin ang="16200000" scaled="1"/>
          </a:gradFill>
          <a:ln w="38100">
            <a:solidFill>
              <a:schemeClr val="tx1"/>
            </a:solid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76200" tIns="30000" rIns="76200" bIns="0" numCol="1" spcCol="0" rtlCol="0" fromWordArt="0" anchor="ctr" anchorCtr="0" forceAA="0" compatLnSpc="1">
            <a:noAutofit/>
          </a:bodyPr>
          <a:lstStyle/>
          <a:p>
            <a:pPr algn="ctr">
              <a:lnSpc>
                <a:spcPct val="80000"/>
              </a:lnSpc>
            </a:pPr>
            <a:r>
              <a:rPr lang="en-US" altLang="zh-CN" sz="1665" dirty="0">
                <a:latin typeface="微软雅黑" panose="020B0503020204020204" charset="-122"/>
                <a:ea typeface="微软雅黑" panose="020B0503020204020204" charset="-122"/>
                <a:cs typeface="Verdana" panose="020B0604030504040204" pitchFamily="34" charset="0"/>
              </a:rPr>
              <a:t>R(A)</a:t>
            </a:r>
            <a:endParaRPr lang="en-US" altLang="zh-CN" sz="1665" dirty="0">
              <a:latin typeface="微软雅黑" panose="020B0503020204020204" charset="-122"/>
              <a:ea typeface="微软雅黑" panose="020B0503020204020204" charset="-122"/>
              <a:cs typeface="Verdana" panose="020B0604030504040204" pitchFamily="34" charset="0"/>
            </a:endParaRPr>
          </a:p>
        </p:txBody>
      </p:sp>
      <p:sp>
        <p:nvSpPr>
          <p:cNvPr id="30" name="Rectangle 51"/>
          <p:cNvSpPr/>
          <p:nvPr/>
        </p:nvSpPr>
        <p:spPr>
          <a:xfrm>
            <a:off x="6623500" y="2857500"/>
            <a:ext cx="390000" cy="270000"/>
          </a:xfrm>
          <a:prstGeom prst="rect">
            <a:avLst/>
          </a:prstGeom>
          <a:gradFill>
            <a:gsLst>
              <a:gs pos="0">
                <a:srgbClr val="FFFF99"/>
              </a:gs>
              <a:gs pos="100000">
                <a:srgbClr val="FFFFC5"/>
              </a:gs>
            </a:gsLst>
            <a:lin ang="16200000" scaled="1"/>
          </a:gradFill>
          <a:ln w="38100">
            <a:solidFill>
              <a:schemeClr val="tx1"/>
            </a:solid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76200" tIns="30000" rIns="76200" bIns="0" numCol="1" spcCol="0" rtlCol="0" fromWordArt="0" anchor="ctr" anchorCtr="0" forceAA="0" compatLnSpc="1">
            <a:noAutofit/>
          </a:bodyPr>
          <a:lstStyle/>
          <a:p>
            <a:pPr algn="ctr">
              <a:lnSpc>
                <a:spcPct val="80000"/>
              </a:lnSpc>
            </a:pPr>
            <a:r>
              <a:rPr lang="en-US" altLang="zh-CN" sz="1665" dirty="0">
                <a:latin typeface="微软雅黑" panose="020B0503020204020204" charset="-122"/>
                <a:ea typeface="微软雅黑" panose="020B0503020204020204" charset="-122"/>
                <a:cs typeface="Verdana" panose="020B0604030504040204" pitchFamily="34" charset="0"/>
              </a:rPr>
              <a:t>C</a:t>
            </a:r>
            <a:endParaRPr lang="en-US" altLang="zh-CN" sz="1665" dirty="0">
              <a:latin typeface="微软雅黑" panose="020B0503020204020204" charset="-122"/>
              <a:ea typeface="微软雅黑" panose="020B0503020204020204" charset="-122"/>
              <a:cs typeface="Verdana" panose="020B0604030504040204" pitchFamily="34" charset="0"/>
            </a:endParaRPr>
          </a:p>
        </p:txBody>
      </p:sp>
      <p:sp>
        <p:nvSpPr>
          <p:cNvPr id="31" name="Rectangle 52"/>
          <p:cNvSpPr/>
          <p:nvPr/>
        </p:nvSpPr>
        <p:spPr>
          <a:xfrm>
            <a:off x="1714500" y="2857500"/>
            <a:ext cx="390000" cy="270000"/>
          </a:xfrm>
          <a:prstGeom prst="rect">
            <a:avLst/>
          </a:prstGeom>
          <a:gradFill>
            <a:gsLst>
              <a:gs pos="0">
                <a:srgbClr val="FFFF99"/>
              </a:gs>
              <a:gs pos="100000">
                <a:srgbClr val="FFFFC5"/>
              </a:gs>
            </a:gsLst>
            <a:lin ang="16200000" scaled="1"/>
          </a:gradFill>
          <a:ln w="38100">
            <a:solidFill>
              <a:schemeClr val="tx1"/>
            </a:solid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76200" tIns="30000" rIns="76200" bIns="0" numCol="1" spcCol="0" rtlCol="0" fromWordArt="0" anchor="ctr" anchorCtr="0" forceAA="0" compatLnSpc="1">
            <a:noAutofit/>
          </a:bodyPr>
          <a:lstStyle/>
          <a:p>
            <a:pPr algn="ctr">
              <a:lnSpc>
                <a:spcPct val="80000"/>
              </a:lnSpc>
            </a:pPr>
            <a:r>
              <a:rPr lang="en-US" altLang="zh-CN" sz="1665" dirty="0">
                <a:latin typeface="微软雅黑" panose="020B0503020204020204" charset="-122"/>
                <a:ea typeface="微软雅黑" panose="020B0503020204020204" charset="-122"/>
                <a:cs typeface="Verdana" panose="020B0604030504040204" pitchFamily="34" charset="0"/>
              </a:rPr>
              <a:t>S</a:t>
            </a:r>
            <a:endParaRPr lang="en-US" altLang="zh-CN" sz="1665" dirty="0">
              <a:latin typeface="微软雅黑" panose="020B0503020204020204" charset="-122"/>
              <a:ea typeface="微软雅黑" panose="020B0503020204020204" charset="-122"/>
              <a:cs typeface="Verdana" panose="020B0604030504040204" pitchFamily="34" charset="0"/>
            </a:endParaRPr>
          </a:p>
        </p:txBody>
      </p:sp>
      <p:sp>
        <p:nvSpPr>
          <p:cNvPr id="32" name="Rectangle 53"/>
          <p:cNvSpPr/>
          <p:nvPr/>
        </p:nvSpPr>
        <p:spPr>
          <a:xfrm>
            <a:off x="1079500" y="2790280"/>
            <a:ext cx="450000" cy="323165"/>
          </a:xfrm>
          <a:prstGeom prst="rect">
            <a:avLst/>
          </a:prstGeom>
        </p:spPr>
        <p:txBody>
          <a:bodyPr wrap="square">
            <a:spAutoFit/>
          </a:bodyPr>
          <a:lstStyle/>
          <a:p>
            <a:r>
              <a:rPr lang="en-US" altLang="zh-CN" sz="1500" b="1" dirty="0">
                <a:effectLst>
                  <a:outerShdw blurRad="38100" dist="38100" dir="2700000" algn="tl">
                    <a:srgbClr val="000000">
                      <a:alpha val="43137"/>
                    </a:srgbClr>
                  </a:outerShdw>
                </a:effectLst>
                <a:latin typeface="微软雅黑" panose="020B0503020204020204" charset="-122"/>
                <a:ea typeface="微软雅黑" panose="020B0503020204020204" charset="-122"/>
              </a:rPr>
              <a:t>T3</a:t>
            </a:r>
            <a:endParaRPr lang="en-US" altLang="zh-CN" sz="1500" b="1" dirty="0">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sp>
        <p:nvSpPr>
          <p:cNvPr id="33" name="Rectangle 54"/>
          <p:cNvSpPr/>
          <p:nvPr/>
        </p:nvSpPr>
        <p:spPr>
          <a:xfrm>
            <a:off x="1778000" y="1000075"/>
            <a:ext cx="450000" cy="348878"/>
          </a:xfrm>
          <a:prstGeom prst="rect">
            <a:avLst/>
          </a:prstGeom>
        </p:spPr>
        <p:txBody>
          <a:bodyPr wrap="square">
            <a:spAutoFit/>
          </a:bodyPr>
          <a:lstStyle/>
          <a:p>
            <a:r>
              <a:rPr lang="en-US" altLang="zh-CN" sz="1665" dirty="0">
                <a:latin typeface="微软雅黑" panose="020B0503020204020204" charset="-122"/>
                <a:ea typeface="微软雅黑" panose="020B0503020204020204" charset="-122"/>
              </a:rPr>
              <a:t>5</a:t>
            </a:r>
            <a:endParaRPr lang="en-US" altLang="zh-CN" sz="1665" dirty="0">
              <a:latin typeface="微软雅黑" panose="020B0503020204020204" charset="-122"/>
              <a:ea typeface="微软雅黑" panose="020B0503020204020204" charset="-122"/>
            </a:endParaRPr>
          </a:p>
        </p:txBody>
      </p:sp>
      <p:sp>
        <p:nvSpPr>
          <p:cNvPr id="34" name="Rectangle 56"/>
          <p:cNvSpPr/>
          <p:nvPr/>
        </p:nvSpPr>
        <p:spPr>
          <a:xfrm>
            <a:off x="2222500" y="1000075"/>
            <a:ext cx="450000" cy="348878"/>
          </a:xfrm>
          <a:prstGeom prst="rect">
            <a:avLst/>
          </a:prstGeom>
        </p:spPr>
        <p:txBody>
          <a:bodyPr wrap="square">
            <a:spAutoFit/>
          </a:bodyPr>
          <a:lstStyle/>
          <a:p>
            <a:r>
              <a:rPr lang="en-US" altLang="zh-CN" sz="1665" dirty="0">
                <a:latin typeface="微软雅黑" panose="020B0503020204020204" charset="-122"/>
                <a:ea typeface="微软雅黑" panose="020B0503020204020204" charset="-122"/>
              </a:rPr>
              <a:t>10</a:t>
            </a:r>
            <a:endParaRPr lang="en-US" altLang="zh-CN" sz="1665" dirty="0">
              <a:latin typeface="微软雅黑" panose="020B0503020204020204" charset="-122"/>
              <a:ea typeface="微软雅黑" panose="020B0503020204020204" charset="-122"/>
            </a:endParaRPr>
          </a:p>
        </p:txBody>
      </p:sp>
      <p:sp>
        <p:nvSpPr>
          <p:cNvPr id="35" name="Rectangle 57"/>
          <p:cNvSpPr/>
          <p:nvPr/>
        </p:nvSpPr>
        <p:spPr>
          <a:xfrm>
            <a:off x="4947500" y="1000075"/>
            <a:ext cx="450000" cy="348878"/>
          </a:xfrm>
          <a:prstGeom prst="rect">
            <a:avLst/>
          </a:prstGeom>
        </p:spPr>
        <p:txBody>
          <a:bodyPr wrap="square">
            <a:spAutoFit/>
          </a:bodyPr>
          <a:lstStyle/>
          <a:p>
            <a:r>
              <a:rPr lang="en-US" altLang="zh-CN" sz="1665" dirty="0">
                <a:latin typeface="微软雅黑" panose="020B0503020204020204" charset="-122"/>
                <a:ea typeface="微软雅黑" panose="020B0503020204020204" charset="-122"/>
              </a:rPr>
              <a:t>40</a:t>
            </a:r>
            <a:endParaRPr lang="en-US" altLang="zh-CN" sz="1665" dirty="0">
              <a:latin typeface="微软雅黑" panose="020B0503020204020204" charset="-122"/>
              <a:ea typeface="微软雅黑" panose="020B0503020204020204" charset="-122"/>
            </a:endParaRPr>
          </a:p>
        </p:txBody>
      </p:sp>
      <p:sp>
        <p:nvSpPr>
          <p:cNvPr id="36" name="Rectangle 58"/>
          <p:cNvSpPr/>
          <p:nvPr/>
        </p:nvSpPr>
        <p:spPr>
          <a:xfrm>
            <a:off x="5842000" y="1000075"/>
            <a:ext cx="450000" cy="348878"/>
          </a:xfrm>
          <a:prstGeom prst="rect">
            <a:avLst/>
          </a:prstGeom>
        </p:spPr>
        <p:txBody>
          <a:bodyPr wrap="square">
            <a:spAutoFit/>
          </a:bodyPr>
          <a:lstStyle/>
          <a:p>
            <a:r>
              <a:rPr lang="en-US" altLang="zh-CN" sz="1665" dirty="0">
                <a:latin typeface="微软雅黑" panose="020B0503020204020204" charset="-122"/>
                <a:ea typeface="微软雅黑" panose="020B0503020204020204" charset="-122"/>
              </a:rPr>
              <a:t>50</a:t>
            </a:r>
            <a:endParaRPr lang="en-US" altLang="zh-CN" sz="1665" dirty="0">
              <a:latin typeface="微软雅黑" panose="020B0503020204020204" charset="-122"/>
              <a:ea typeface="微软雅黑" panose="020B0503020204020204" charset="-122"/>
            </a:endParaRPr>
          </a:p>
        </p:txBody>
      </p:sp>
      <p:sp>
        <p:nvSpPr>
          <p:cNvPr id="37" name="Rectangle 59"/>
          <p:cNvSpPr/>
          <p:nvPr/>
        </p:nvSpPr>
        <p:spPr>
          <a:xfrm>
            <a:off x="6598500" y="1000075"/>
            <a:ext cx="450000" cy="348878"/>
          </a:xfrm>
          <a:prstGeom prst="rect">
            <a:avLst/>
          </a:prstGeom>
        </p:spPr>
        <p:txBody>
          <a:bodyPr wrap="square">
            <a:spAutoFit/>
          </a:bodyPr>
          <a:lstStyle/>
          <a:p>
            <a:r>
              <a:rPr lang="en-US" altLang="zh-CN" sz="1665" dirty="0">
                <a:latin typeface="微软雅黑" panose="020B0503020204020204" charset="-122"/>
                <a:ea typeface="微软雅黑" panose="020B0503020204020204" charset="-122"/>
              </a:rPr>
              <a:t>60</a:t>
            </a:r>
            <a:endParaRPr lang="en-US" altLang="zh-CN" sz="1665" dirty="0">
              <a:latin typeface="微软雅黑" panose="020B0503020204020204" charset="-122"/>
              <a:ea typeface="微软雅黑" panose="020B0503020204020204" charset="-122"/>
            </a:endParaRPr>
          </a:p>
        </p:txBody>
      </p:sp>
      <p:sp>
        <p:nvSpPr>
          <p:cNvPr id="38" name="Rectangle 60"/>
          <p:cNvSpPr/>
          <p:nvPr/>
        </p:nvSpPr>
        <p:spPr>
          <a:xfrm>
            <a:off x="7233500" y="1000075"/>
            <a:ext cx="450000" cy="348878"/>
          </a:xfrm>
          <a:prstGeom prst="rect">
            <a:avLst/>
          </a:prstGeom>
        </p:spPr>
        <p:txBody>
          <a:bodyPr wrap="square">
            <a:spAutoFit/>
          </a:bodyPr>
          <a:lstStyle/>
          <a:p>
            <a:r>
              <a:rPr lang="en-US" altLang="zh-CN" sz="1665" dirty="0">
                <a:latin typeface="微软雅黑" panose="020B0503020204020204" charset="-122"/>
                <a:ea typeface="微软雅黑" panose="020B0503020204020204" charset="-122"/>
              </a:rPr>
              <a:t>70</a:t>
            </a:r>
            <a:endParaRPr lang="en-US" altLang="zh-CN" sz="1665" dirty="0">
              <a:latin typeface="微软雅黑" panose="020B0503020204020204" charset="-122"/>
              <a:ea typeface="微软雅黑" panose="020B0503020204020204" charset="-122"/>
            </a:endParaRPr>
          </a:p>
        </p:txBody>
      </p:sp>
      <p:sp>
        <p:nvSpPr>
          <p:cNvPr id="39" name="Rounded Rectangle 90"/>
          <p:cNvSpPr/>
          <p:nvPr/>
        </p:nvSpPr>
        <p:spPr>
          <a:xfrm>
            <a:off x="1079500" y="3808500"/>
            <a:ext cx="420000" cy="360000"/>
          </a:xfrm>
          <a:prstGeom prst="roundRect">
            <a:avLst/>
          </a:prstGeom>
          <a:solidFill>
            <a:srgbClr val="008000"/>
          </a:solidFill>
          <a:ln w="19050">
            <a:solidFill>
              <a:schemeClr val="tx1"/>
            </a:solidFill>
            <a:prstDash val="sysDot"/>
          </a:ln>
        </p:spPr>
        <p:style>
          <a:lnRef idx="1">
            <a:schemeClr val="accent5"/>
          </a:lnRef>
          <a:fillRef idx="3">
            <a:schemeClr val="accent5"/>
          </a:fillRef>
          <a:effectRef idx="2">
            <a:schemeClr val="accent5"/>
          </a:effectRef>
          <a:fontRef idx="minor">
            <a:schemeClr val="lt1"/>
          </a:fontRef>
        </p:style>
        <p:txBody>
          <a:bodyPr wrap="none" lIns="0" tIns="30000" rIns="0" bIns="0" rtlCol="0" anchor="ctr"/>
          <a:lstStyle/>
          <a:p>
            <a:pPr algn="ctr">
              <a:lnSpc>
                <a:spcPct val="80000"/>
              </a:lnSpc>
            </a:pPr>
            <a:r>
              <a:rPr lang="en-US" altLang="zh-CN" sz="15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A</a:t>
            </a:r>
            <a:r>
              <a:rPr lang="en-US" altLang="zh-CN" sz="1500" b="1" baseline="-25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0</a:t>
            </a:r>
            <a:endParaRPr lang="zh-CN" altLang="en-US" sz="1500" b="1" baseline="-25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endParaRPr>
          </a:p>
        </p:txBody>
      </p:sp>
      <p:sp>
        <p:nvSpPr>
          <p:cNvPr id="40" name="Rounded Rectangle 91"/>
          <p:cNvSpPr/>
          <p:nvPr/>
        </p:nvSpPr>
        <p:spPr>
          <a:xfrm>
            <a:off x="1079500" y="4339000"/>
            <a:ext cx="420000" cy="360000"/>
          </a:xfrm>
          <a:prstGeom prst="roundRect">
            <a:avLst/>
          </a:prstGeom>
          <a:solidFill>
            <a:srgbClr val="FF9900"/>
          </a:solidFill>
          <a:ln w="19050">
            <a:solidFill>
              <a:schemeClr val="tx1"/>
            </a:solidFill>
            <a:prstDash val="sysDot"/>
          </a:ln>
        </p:spPr>
        <p:style>
          <a:lnRef idx="1">
            <a:schemeClr val="accent3"/>
          </a:lnRef>
          <a:fillRef idx="2">
            <a:schemeClr val="accent3"/>
          </a:fillRef>
          <a:effectRef idx="1">
            <a:schemeClr val="accent3"/>
          </a:effectRef>
          <a:fontRef idx="minor">
            <a:schemeClr val="dk1"/>
          </a:fontRef>
        </p:style>
        <p:txBody>
          <a:bodyPr wrap="none" lIns="0" tIns="30000" rIns="0" bIns="0" rtlCol="0" anchor="ctr"/>
          <a:lstStyle/>
          <a:p>
            <a:pPr algn="ctr">
              <a:lnSpc>
                <a:spcPct val="80000"/>
              </a:lnSpc>
            </a:pPr>
            <a:r>
              <a:rPr lang="en-US" altLang="zh-CN" sz="15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B</a:t>
            </a:r>
            <a:r>
              <a:rPr lang="en-US" altLang="zh-CN" sz="1500" b="1" baseline="-25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0</a:t>
            </a:r>
            <a:endParaRPr lang="zh-CN" altLang="en-US" sz="15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endParaRPr>
          </a:p>
        </p:txBody>
      </p:sp>
      <p:sp>
        <p:nvSpPr>
          <p:cNvPr id="41" name="Rounded Rectangle 92"/>
          <p:cNvSpPr/>
          <p:nvPr/>
        </p:nvSpPr>
        <p:spPr>
          <a:xfrm>
            <a:off x="1693333" y="3808500"/>
            <a:ext cx="420000" cy="360000"/>
          </a:xfrm>
          <a:prstGeom prst="roundRect">
            <a:avLst/>
          </a:prstGeom>
          <a:solidFill>
            <a:srgbClr val="008000"/>
          </a:solidFill>
          <a:ln w="19050">
            <a:solidFill>
              <a:schemeClr val="tx1"/>
            </a:solidFill>
            <a:prstDash val="sysDot"/>
          </a:ln>
        </p:spPr>
        <p:style>
          <a:lnRef idx="1">
            <a:schemeClr val="accent5"/>
          </a:lnRef>
          <a:fillRef idx="3">
            <a:schemeClr val="accent5"/>
          </a:fillRef>
          <a:effectRef idx="2">
            <a:schemeClr val="accent5"/>
          </a:effectRef>
          <a:fontRef idx="minor">
            <a:schemeClr val="lt1"/>
          </a:fontRef>
        </p:style>
        <p:txBody>
          <a:bodyPr wrap="none" lIns="0" tIns="30000" rIns="0" bIns="0" rtlCol="0" anchor="ctr"/>
          <a:lstStyle/>
          <a:p>
            <a:pPr algn="ctr">
              <a:lnSpc>
                <a:spcPct val="80000"/>
              </a:lnSpc>
            </a:pPr>
            <a:r>
              <a:rPr lang="en-US" altLang="zh-CN" sz="15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A</a:t>
            </a:r>
            <a:r>
              <a:rPr lang="en-US" altLang="zh-CN" sz="1500" b="1" baseline="-25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2</a:t>
            </a:r>
            <a:endParaRPr lang="zh-CN" altLang="en-US" sz="15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endParaRPr>
          </a:p>
        </p:txBody>
      </p:sp>
      <p:sp>
        <p:nvSpPr>
          <p:cNvPr id="42" name="Rounded Rectangle 93"/>
          <p:cNvSpPr/>
          <p:nvPr/>
        </p:nvSpPr>
        <p:spPr>
          <a:xfrm>
            <a:off x="2307167" y="3808500"/>
            <a:ext cx="420000" cy="360000"/>
          </a:xfrm>
          <a:prstGeom prst="roundRect">
            <a:avLst/>
          </a:prstGeom>
          <a:solidFill>
            <a:srgbClr val="008000"/>
          </a:solidFill>
          <a:ln w="19050">
            <a:solidFill>
              <a:schemeClr val="tx1"/>
            </a:solidFill>
            <a:prstDash val="sysDot"/>
          </a:ln>
        </p:spPr>
        <p:style>
          <a:lnRef idx="1">
            <a:schemeClr val="accent5"/>
          </a:lnRef>
          <a:fillRef idx="3">
            <a:schemeClr val="accent5"/>
          </a:fillRef>
          <a:effectRef idx="2">
            <a:schemeClr val="accent5"/>
          </a:effectRef>
          <a:fontRef idx="minor">
            <a:schemeClr val="lt1"/>
          </a:fontRef>
        </p:style>
        <p:txBody>
          <a:bodyPr wrap="none" lIns="0" tIns="30000" rIns="0" bIns="0" rtlCol="0" anchor="ctr"/>
          <a:lstStyle/>
          <a:p>
            <a:pPr algn="ctr">
              <a:lnSpc>
                <a:spcPct val="80000"/>
              </a:lnSpc>
            </a:pPr>
            <a:r>
              <a:rPr lang="en-US" altLang="zh-CN" sz="15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A</a:t>
            </a:r>
            <a:r>
              <a:rPr lang="en-US" altLang="zh-CN" sz="1500" b="1" baseline="-25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7</a:t>
            </a:r>
            <a:endParaRPr lang="zh-CN" altLang="en-US" sz="15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endParaRPr>
          </a:p>
        </p:txBody>
      </p:sp>
      <p:sp>
        <p:nvSpPr>
          <p:cNvPr id="43" name="Rounded Rectangle 94"/>
          <p:cNvSpPr/>
          <p:nvPr/>
        </p:nvSpPr>
        <p:spPr>
          <a:xfrm>
            <a:off x="1693333" y="4339000"/>
            <a:ext cx="420000" cy="360000"/>
          </a:xfrm>
          <a:prstGeom prst="roundRect">
            <a:avLst/>
          </a:prstGeom>
          <a:solidFill>
            <a:srgbClr val="FF9900"/>
          </a:solidFill>
          <a:ln w="19050">
            <a:solidFill>
              <a:schemeClr val="tx1"/>
            </a:solidFill>
            <a:prstDash val="sysDot"/>
          </a:ln>
        </p:spPr>
        <p:style>
          <a:lnRef idx="1">
            <a:schemeClr val="accent3"/>
          </a:lnRef>
          <a:fillRef idx="2">
            <a:schemeClr val="accent3"/>
          </a:fillRef>
          <a:effectRef idx="1">
            <a:schemeClr val="accent3"/>
          </a:effectRef>
          <a:fontRef idx="minor">
            <a:schemeClr val="dk1"/>
          </a:fontRef>
        </p:style>
        <p:txBody>
          <a:bodyPr wrap="none" lIns="0" tIns="30000" rIns="0" bIns="0" rtlCol="0" anchor="ctr"/>
          <a:lstStyle/>
          <a:p>
            <a:pPr algn="ctr">
              <a:lnSpc>
                <a:spcPct val="80000"/>
              </a:lnSpc>
            </a:pPr>
            <a:r>
              <a:rPr lang="en-US" altLang="zh-CN" sz="15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B</a:t>
            </a:r>
            <a:r>
              <a:rPr lang="en-US" altLang="zh-CN" sz="1500" b="1" baseline="-25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3</a:t>
            </a:r>
            <a:endParaRPr lang="zh-CN" altLang="en-US" sz="15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endParaRPr>
          </a:p>
        </p:txBody>
      </p:sp>
      <p:sp>
        <p:nvSpPr>
          <p:cNvPr id="44" name="Rounded Rectangle 95"/>
          <p:cNvSpPr/>
          <p:nvPr/>
        </p:nvSpPr>
        <p:spPr>
          <a:xfrm>
            <a:off x="2307167" y="4339000"/>
            <a:ext cx="420000" cy="360000"/>
          </a:xfrm>
          <a:prstGeom prst="roundRect">
            <a:avLst/>
          </a:prstGeom>
          <a:solidFill>
            <a:srgbClr val="FF9900"/>
          </a:solidFill>
          <a:ln w="19050">
            <a:solidFill>
              <a:schemeClr val="tx1"/>
            </a:solidFill>
            <a:prstDash val="sysDot"/>
          </a:ln>
        </p:spPr>
        <p:style>
          <a:lnRef idx="1">
            <a:schemeClr val="accent3"/>
          </a:lnRef>
          <a:fillRef idx="2">
            <a:schemeClr val="accent3"/>
          </a:fillRef>
          <a:effectRef idx="1">
            <a:schemeClr val="accent3"/>
          </a:effectRef>
          <a:fontRef idx="minor">
            <a:schemeClr val="dk1"/>
          </a:fontRef>
        </p:style>
        <p:txBody>
          <a:bodyPr wrap="none" lIns="0" tIns="30000" rIns="0" bIns="0" rtlCol="0" anchor="ctr"/>
          <a:lstStyle/>
          <a:p>
            <a:pPr algn="ctr">
              <a:lnSpc>
                <a:spcPct val="80000"/>
              </a:lnSpc>
            </a:pPr>
            <a:r>
              <a:rPr lang="en-US" altLang="zh-CN" sz="15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B</a:t>
            </a:r>
            <a:r>
              <a:rPr lang="en-US" altLang="zh-CN" sz="1500" b="1" baseline="-25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8</a:t>
            </a:r>
            <a:endParaRPr lang="zh-CN" altLang="en-US" sz="15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endParaRPr>
          </a:p>
        </p:txBody>
      </p:sp>
      <p:sp>
        <p:nvSpPr>
          <p:cNvPr id="45" name="Rounded Rectangle 98"/>
          <p:cNvSpPr/>
          <p:nvPr/>
        </p:nvSpPr>
        <p:spPr>
          <a:xfrm>
            <a:off x="2921000" y="3808500"/>
            <a:ext cx="420000" cy="360000"/>
          </a:xfrm>
          <a:prstGeom prst="roundRect">
            <a:avLst/>
          </a:prstGeom>
          <a:solidFill>
            <a:srgbClr val="008000"/>
          </a:solidFill>
          <a:ln w="28575">
            <a:solidFill>
              <a:schemeClr val="tx1"/>
            </a:solidFill>
            <a:prstDash val="solid"/>
          </a:ln>
        </p:spPr>
        <p:style>
          <a:lnRef idx="1">
            <a:schemeClr val="accent5"/>
          </a:lnRef>
          <a:fillRef idx="3">
            <a:schemeClr val="accent5"/>
          </a:fillRef>
          <a:effectRef idx="2">
            <a:schemeClr val="accent5"/>
          </a:effectRef>
          <a:fontRef idx="minor">
            <a:schemeClr val="lt1"/>
          </a:fontRef>
        </p:style>
        <p:txBody>
          <a:bodyPr wrap="none" lIns="0" tIns="30000" rIns="0" bIns="0" rtlCol="0" anchor="ctr"/>
          <a:lstStyle/>
          <a:p>
            <a:pPr algn="ctr">
              <a:lnSpc>
                <a:spcPct val="80000"/>
              </a:lnSpc>
            </a:pPr>
            <a:r>
              <a:rPr lang="en-US" altLang="zh-CN" sz="15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A</a:t>
            </a:r>
            <a:r>
              <a:rPr lang="en-US" altLang="zh-CN" sz="1500" b="1" baseline="-25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50</a:t>
            </a:r>
            <a:endParaRPr lang="zh-CN" altLang="en-US" sz="15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endParaRPr>
          </a:p>
        </p:txBody>
      </p:sp>
      <p:sp>
        <p:nvSpPr>
          <p:cNvPr id="46" name="Rounded Rectangle 99"/>
          <p:cNvSpPr/>
          <p:nvPr/>
        </p:nvSpPr>
        <p:spPr>
          <a:xfrm>
            <a:off x="2921000" y="4339000"/>
            <a:ext cx="420000" cy="360000"/>
          </a:xfrm>
          <a:prstGeom prst="roundRect">
            <a:avLst/>
          </a:prstGeom>
          <a:solidFill>
            <a:srgbClr val="FF9900"/>
          </a:solidFill>
          <a:ln w="28575">
            <a:solidFill>
              <a:schemeClr val="tx1"/>
            </a:solidFill>
            <a:prstDash val="solid"/>
          </a:ln>
        </p:spPr>
        <p:style>
          <a:lnRef idx="1">
            <a:schemeClr val="accent3"/>
          </a:lnRef>
          <a:fillRef idx="2">
            <a:schemeClr val="accent3"/>
          </a:fillRef>
          <a:effectRef idx="1">
            <a:schemeClr val="accent3"/>
          </a:effectRef>
          <a:fontRef idx="minor">
            <a:schemeClr val="dk1"/>
          </a:fontRef>
        </p:style>
        <p:txBody>
          <a:bodyPr wrap="none" lIns="0" tIns="30000" rIns="0" bIns="0" rtlCol="0" anchor="ctr"/>
          <a:lstStyle/>
          <a:p>
            <a:pPr algn="ctr">
              <a:lnSpc>
                <a:spcPct val="80000"/>
              </a:lnSpc>
            </a:pPr>
            <a:r>
              <a:rPr lang="en-US" altLang="zh-CN" sz="15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B</a:t>
            </a:r>
            <a:r>
              <a:rPr lang="en-US" altLang="zh-CN" sz="1500" b="1" baseline="-25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50</a:t>
            </a:r>
            <a:endParaRPr lang="zh-CN" altLang="en-US" sz="15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endParaRPr>
          </a:p>
        </p:txBody>
      </p:sp>
      <p:sp>
        <p:nvSpPr>
          <p:cNvPr id="47" name="Rectangle 55"/>
          <p:cNvSpPr/>
          <p:nvPr/>
        </p:nvSpPr>
        <p:spPr>
          <a:xfrm>
            <a:off x="3937000" y="3647275"/>
            <a:ext cx="3267241" cy="451342"/>
          </a:xfrm>
          <a:prstGeom prst="rect">
            <a:avLst/>
          </a:prstGeom>
        </p:spPr>
        <p:txBody>
          <a:bodyPr wrap="none">
            <a:spAutoFit/>
          </a:bodyPr>
          <a:lstStyle/>
          <a:p>
            <a:pPr marL="367665" indent="-320040">
              <a:spcBef>
                <a:spcPct val="20000"/>
              </a:spcBef>
              <a:buClr>
                <a:srgbClr val="FF0066"/>
              </a:buClr>
            </a:pPr>
            <a:r>
              <a:rPr lang="en-US" altLang="zh-CN" sz="2335" dirty="0">
                <a:solidFill>
                  <a:prstClr val="black"/>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Equivalent Serial Order</a:t>
            </a:r>
            <a:endParaRPr lang="en-US" altLang="zh-CN" sz="2335" dirty="0">
              <a:solidFill>
                <a:prstClr val="black"/>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endParaRPr>
          </a:p>
        </p:txBody>
      </p:sp>
      <p:sp>
        <p:nvSpPr>
          <p:cNvPr id="48" name="Rectangle 2"/>
          <p:cNvSpPr/>
          <p:nvPr/>
        </p:nvSpPr>
        <p:spPr>
          <a:xfrm>
            <a:off x="4254500" y="4187280"/>
            <a:ext cx="484428" cy="369332"/>
          </a:xfrm>
          <a:prstGeom prst="rect">
            <a:avLst/>
          </a:prstGeom>
        </p:spPr>
        <p:txBody>
          <a:bodyPr wrap="none">
            <a:spAutoFit/>
          </a:bodyPr>
          <a:lstStyle/>
          <a:p>
            <a:pPr marL="367665" indent="-320040">
              <a:spcBef>
                <a:spcPct val="20000"/>
              </a:spcBef>
              <a:buClr>
                <a:srgbClr val="FF0066"/>
              </a:buClr>
            </a:pPr>
            <a:r>
              <a:rPr lang="en-US" altLang="zh-CN" dirty="0">
                <a:solidFill>
                  <a:prstClr val="black"/>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T3</a:t>
            </a:r>
            <a:endParaRPr lang="en-US" altLang="zh-CN" dirty="0">
              <a:solidFill>
                <a:prstClr val="black"/>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endParaRPr>
          </a:p>
        </p:txBody>
      </p:sp>
      <p:sp>
        <p:nvSpPr>
          <p:cNvPr id="49" name="Rectangle 3"/>
          <p:cNvSpPr/>
          <p:nvPr/>
        </p:nvSpPr>
        <p:spPr>
          <a:xfrm>
            <a:off x="6486124" y="4187280"/>
            <a:ext cx="436338" cy="369332"/>
          </a:xfrm>
          <a:prstGeom prst="rect">
            <a:avLst/>
          </a:prstGeom>
        </p:spPr>
        <p:txBody>
          <a:bodyPr wrap="none">
            <a:spAutoFit/>
          </a:bodyPr>
          <a:lstStyle/>
          <a:p>
            <a:pPr algn="ctr">
              <a:spcBef>
                <a:spcPct val="20000"/>
              </a:spcBef>
              <a:buClr>
                <a:srgbClr val="FF0066"/>
              </a:buClr>
            </a:pPr>
            <a:r>
              <a:rPr lang="en-US" altLang="zh-CN" dirty="0">
                <a:solidFill>
                  <a:prstClr val="black"/>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T2</a:t>
            </a:r>
            <a:endParaRPr lang="en-US" altLang="zh-CN" dirty="0">
              <a:solidFill>
                <a:prstClr val="black"/>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endParaRPr>
          </a:p>
        </p:txBody>
      </p:sp>
      <p:sp>
        <p:nvSpPr>
          <p:cNvPr id="50" name="Rectangle 4"/>
          <p:cNvSpPr/>
          <p:nvPr/>
        </p:nvSpPr>
        <p:spPr>
          <a:xfrm>
            <a:off x="7010496" y="4187280"/>
            <a:ext cx="484428" cy="369332"/>
          </a:xfrm>
          <a:prstGeom prst="rect">
            <a:avLst/>
          </a:prstGeom>
        </p:spPr>
        <p:txBody>
          <a:bodyPr wrap="none">
            <a:spAutoFit/>
          </a:bodyPr>
          <a:lstStyle/>
          <a:p>
            <a:pPr marL="367665" indent="-320040">
              <a:spcBef>
                <a:spcPct val="20000"/>
              </a:spcBef>
              <a:buClr>
                <a:srgbClr val="FF0066"/>
              </a:buClr>
            </a:pPr>
            <a:r>
              <a:rPr lang="en-US" altLang="zh-CN" dirty="0">
                <a:solidFill>
                  <a:prstClr val="black"/>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T1</a:t>
            </a:r>
            <a:endParaRPr lang="en-US" altLang="zh-CN" dirty="0">
              <a:solidFill>
                <a:prstClr val="black"/>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endParaRPr>
          </a:p>
        </p:txBody>
      </p:sp>
      <p:sp>
        <p:nvSpPr>
          <p:cNvPr id="51" name="Rounded Rectangle 63"/>
          <p:cNvSpPr/>
          <p:nvPr/>
        </p:nvSpPr>
        <p:spPr>
          <a:xfrm>
            <a:off x="5041000" y="4199639"/>
            <a:ext cx="420000" cy="360000"/>
          </a:xfrm>
          <a:prstGeom prst="roundRect">
            <a:avLst/>
          </a:prstGeom>
          <a:solidFill>
            <a:srgbClr val="008000"/>
          </a:solidFill>
          <a:ln w="19050">
            <a:solidFill>
              <a:schemeClr val="tx1"/>
            </a:solidFill>
            <a:prstDash val="sysDot"/>
          </a:ln>
        </p:spPr>
        <p:style>
          <a:lnRef idx="1">
            <a:schemeClr val="accent5"/>
          </a:lnRef>
          <a:fillRef idx="3">
            <a:schemeClr val="accent5"/>
          </a:fillRef>
          <a:effectRef idx="2">
            <a:schemeClr val="accent5"/>
          </a:effectRef>
          <a:fontRef idx="minor">
            <a:schemeClr val="lt1"/>
          </a:fontRef>
        </p:style>
        <p:txBody>
          <a:bodyPr wrap="none" lIns="0" tIns="30000" rIns="0" bIns="0" rtlCol="0" anchor="ctr"/>
          <a:lstStyle/>
          <a:p>
            <a:pPr algn="ctr">
              <a:lnSpc>
                <a:spcPct val="80000"/>
              </a:lnSpc>
            </a:pPr>
            <a:r>
              <a:rPr lang="en-US" altLang="zh-CN" sz="15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A</a:t>
            </a:r>
            <a:r>
              <a:rPr lang="en-US" altLang="zh-CN" sz="1500" b="1" baseline="-25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7</a:t>
            </a:r>
            <a:endParaRPr lang="zh-CN" altLang="en-US" sz="15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endParaRPr>
          </a:p>
        </p:txBody>
      </p:sp>
      <p:sp>
        <p:nvSpPr>
          <p:cNvPr id="52" name="Rounded Rectangle 66"/>
          <p:cNvSpPr/>
          <p:nvPr/>
        </p:nvSpPr>
        <p:spPr>
          <a:xfrm>
            <a:off x="5803000" y="4199639"/>
            <a:ext cx="420000" cy="360000"/>
          </a:xfrm>
          <a:prstGeom prst="roundRect">
            <a:avLst/>
          </a:prstGeom>
          <a:solidFill>
            <a:srgbClr val="FF9900"/>
          </a:solidFill>
          <a:ln w="19050">
            <a:solidFill>
              <a:schemeClr val="tx1"/>
            </a:solidFill>
            <a:prstDash val="sysDot"/>
          </a:ln>
        </p:spPr>
        <p:style>
          <a:lnRef idx="1">
            <a:schemeClr val="accent3"/>
          </a:lnRef>
          <a:fillRef idx="2">
            <a:schemeClr val="accent3"/>
          </a:fillRef>
          <a:effectRef idx="1">
            <a:schemeClr val="accent3"/>
          </a:effectRef>
          <a:fontRef idx="minor">
            <a:schemeClr val="dk1"/>
          </a:fontRef>
        </p:style>
        <p:txBody>
          <a:bodyPr wrap="none" lIns="0" tIns="30000" rIns="0" bIns="0" rtlCol="0" anchor="ctr"/>
          <a:lstStyle/>
          <a:p>
            <a:pPr algn="ctr">
              <a:lnSpc>
                <a:spcPct val="80000"/>
              </a:lnSpc>
            </a:pPr>
            <a:r>
              <a:rPr lang="en-US" altLang="zh-CN" sz="15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B</a:t>
            </a:r>
            <a:r>
              <a:rPr lang="en-US" altLang="zh-CN" sz="1500" b="1" baseline="-25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8</a:t>
            </a:r>
            <a:endParaRPr lang="zh-CN" altLang="en-US" sz="15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endParaRPr>
          </a:p>
        </p:txBody>
      </p:sp>
      <p:cxnSp>
        <p:nvCxnSpPr>
          <p:cNvPr id="53" name="Straight Arrow Connector 6"/>
          <p:cNvCxnSpPr/>
          <p:nvPr/>
        </p:nvCxnSpPr>
        <p:spPr>
          <a:xfrm flipV="1">
            <a:off x="4737004" y="4379640"/>
            <a:ext cx="270000" cy="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68"/>
          <p:cNvCxnSpPr/>
          <p:nvPr/>
        </p:nvCxnSpPr>
        <p:spPr>
          <a:xfrm>
            <a:off x="5495719" y="4379639"/>
            <a:ext cx="2700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69"/>
          <p:cNvCxnSpPr/>
          <p:nvPr/>
        </p:nvCxnSpPr>
        <p:spPr>
          <a:xfrm>
            <a:off x="6286500" y="4379640"/>
            <a:ext cx="270000" cy="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73"/>
          <p:cNvCxnSpPr/>
          <p:nvPr/>
        </p:nvCxnSpPr>
        <p:spPr>
          <a:xfrm>
            <a:off x="6858000" y="4379640"/>
            <a:ext cx="270000" cy="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7" name="Rectangle 74"/>
          <p:cNvSpPr/>
          <p:nvPr/>
        </p:nvSpPr>
        <p:spPr>
          <a:xfrm>
            <a:off x="1671633" y="4838106"/>
            <a:ext cx="5842000" cy="748310"/>
          </a:xfrm>
          <a:prstGeom prst="rect">
            <a:avLst/>
          </a:prstGeom>
          <a:solidFill>
            <a:srgbClr val="F5FED6"/>
          </a:solidFill>
          <a:effectLst>
            <a:outerShdw blurRad="63500" sx="102000" sy="102000" algn="ctr" rotWithShape="0">
              <a:prstClr val="black">
                <a:alpha val="40000"/>
              </a:prstClr>
            </a:outerShdw>
          </a:effectLst>
        </p:spPr>
        <p:txBody>
          <a:bodyPr wrap="square" lIns="60000" tIns="0" rIns="60000" bIns="30000">
            <a:spAutoFit/>
          </a:bodyPr>
          <a:lstStyle/>
          <a:p>
            <a:pPr marL="223520" indent="-223520" algn="ctr"/>
            <a:r>
              <a:rPr lang="en-US" altLang="zh-CN" sz="2335" dirty="0">
                <a:latin typeface="微软雅黑" panose="020B0503020204020204" charset="-122"/>
                <a:ea typeface="微软雅黑" panose="020B0503020204020204" charset="-122"/>
              </a:rPr>
              <a:t>Can</a:t>
            </a:r>
            <a:r>
              <a:rPr lang="zh-CN" altLang="en-US" sz="2335" dirty="0">
                <a:effectLst>
                  <a:outerShdw blurRad="38100" dist="38100" dir="2700000" algn="tl">
                    <a:srgbClr val="000000">
                      <a:alpha val="43137"/>
                    </a:srgbClr>
                  </a:outerShdw>
                </a:effectLst>
                <a:latin typeface="微软雅黑" panose="020B0503020204020204" charset="-122"/>
                <a:ea typeface="微软雅黑" panose="020B0503020204020204" charset="-122"/>
              </a:rPr>
              <a:t> </a:t>
            </a:r>
            <a:r>
              <a:rPr lang="en-US" altLang="zh-CN" sz="2335" dirty="0">
                <a:effectLst>
                  <a:outerShdw blurRad="38100" dist="38100" dir="2700000" algn="tl">
                    <a:srgbClr val="000000">
                      <a:alpha val="43137"/>
                    </a:srgbClr>
                  </a:outerShdw>
                </a:effectLst>
                <a:latin typeface="微软雅黑" panose="020B0503020204020204" charset="-122"/>
                <a:ea typeface="微软雅黑" panose="020B0503020204020204" charset="-122"/>
              </a:rPr>
              <a:t>Snapshot Isolation guarantee serializable</a:t>
            </a:r>
            <a:r>
              <a:rPr lang="en-US" altLang="zh-CN" sz="2335" dirty="0">
                <a:latin typeface="微软雅黑" panose="020B0503020204020204" charset="-122"/>
                <a:ea typeface="微软雅黑" panose="020B0503020204020204" charset="-122"/>
              </a:rPr>
              <a:t> or not ?</a:t>
            </a:r>
            <a:endParaRPr lang="en-US" altLang="zh-CN" sz="1500"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wipe(left)">
                                      <p:cBhvr>
                                        <p:cTn id="10" dur="500"/>
                                        <p:tgtEl>
                                          <p:spTgt spid="53"/>
                                        </p:tgtEl>
                                      </p:cBhvr>
                                    </p:animEffec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childTnLst>
                                </p:cTn>
                              </p:par>
                            </p:childTnLst>
                          </p:cTn>
                        </p:par>
                        <p:par>
                          <p:cTn id="14" fill="hold">
                            <p:stCondLst>
                              <p:cond delay="500"/>
                            </p:stCondLst>
                            <p:childTnLst>
                              <p:par>
                                <p:cTn id="15" presetID="22" presetClass="entr" presetSubtype="8" fill="hold" nodeType="after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wipe(left)">
                                      <p:cBhvr>
                                        <p:cTn id="17" dur="500"/>
                                        <p:tgtEl>
                                          <p:spTgt spid="54"/>
                                        </p:tgtEl>
                                      </p:cBhvr>
                                    </p:animEffect>
                                  </p:childTnLst>
                                </p:cTn>
                              </p:par>
                            </p:childTnLst>
                          </p:cTn>
                        </p:par>
                        <p:par>
                          <p:cTn id="18" fill="hold">
                            <p:stCondLst>
                              <p:cond delay="1000"/>
                            </p:stCondLst>
                            <p:childTnLst>
                              <p:par>
                                <p:cTn id="19" presetID="1" presetClass="entr" presetSubtype="0" fill="hold" grpId="0" nodeType="afterEffect">
                                  <p:stCondLst>
                                    <p:cond delay="0"/>
                                  </p:stCondLst>
                                  <p:childTnLst>
                                    <p:set>
                                      <p:cBhvr>
                                        <p:cTn id="20" dur="1" fill="hold">
                                          <p:stCondLst>
                                            <p:cond delay="0"/>
                                          </p:stCondLst>
                                        </p:cTn>
                                        <p:tgtEl>
                                          <p:spTgt spid="52"/>
                                        </p:tgtEl>
                                        <p:attrNameLst>
                                          <p:attrName>style.visibility</p:attrName>
                                        </p:attrNameLst>
                                      </p:cBhvr>
                                      <p:to>
                                        <p:strVal val="visible"/>
                                      </p:to>
                                    </p:se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55"/>
                                        </p:tgtEl>
                                        <p:attrNameLst>
                                          <p:attrName>style.visibility</p:attrName>
                                        </p:attrNameLst>
                                      </p:cBhvr>
                                      <p:to>
                                        <p:strVal val="visible"/>
                                      </p:to>
                                    </p:set>
                                    <p:animEffect transition="in" filter="wipe(left)">
                                      <p:cBhvr>
                                        <p:cTn id="24" dur="500"/>
                                        <p:tgtEl>
                                          <p:spTgt spid="55"/>
                                        </p:tgtEl>
                                      </p:cBhvr>
                                    </p:animEffect>
                                  </p:childTnLst>
                                </p:cTn>
                              </p:par>
                            </p:childTnLst>
                          </p:cTn>
                        </p:par>
                        <p:par>
                          <p:cTn id="25" fill="hold">
                            <p:stCondLst>
                              <p:cond delay="1500"/>
                            </p:stCondLst>
                            <p:childTnLst>
                              <p:par>
                                <p:cTn id="26" presetID="1" presetClass="entr" presetSubtype="0" fill="hold" grpId="0" nodeType="afterEffect">
                                  <p:stCondLst>
                                    <p:cond delay="0"/>
                                  </p:stCondLst>
                                  <p:childTnLst>
                                    <p:set>
                                      <p:cBhvr>
                                        <p:cTn id="27" dur="1" fill="hold">
                                          <p:stCondLst>
                                            <p:cond delay="0"/>
                                          </p:stCondLst>
                                        </p:cTn>
                                        <p:tgtEl>
                                          <p:spTgt spid="49"/>
                                        </p:tgtEl>
                                        <p:attrNameLst>
                                          <p:attrName>style.visibility</p:attrName>
                                        </p:attrNameLst>
                                      </p:cBhvr>
                                      <p:to>
                                        <p:strVal val="visible"/>
                                      </p:to>
                                    </p:set>
                                  </p:childTnLst>
                                </p:cTn>
                              </p:par>
                            </p:childTnLst>
                          </p:cTn>
                        </p:par>
                        <p:par>
                          <p:cTn id="28" fill="hold">
                            <p:stCondLst>
                              <p:cond delay="1500"/>
                            </p:stCondLst>
                            <p:childTnLst>
                              <p:par>
                                <p:cTn id="29" presetID="22" presetClass="entr" presetSubtype="8" fill="hold" nodeType="afterEffect">
                                  <p:stCondLst>
                                    <p:cond delay="0"/>
                                  </p:stCondLst>
                                  <p:childTnLst>
                                    <p:set>
                                      <p:cBhvr>
                                        <p:cTn id="30" dur="1" fill="hold">
                                          <p:stCondLst>
                                            <p:cond delay="0"/>
                                          </p:stCondLst>
                                        </p:cTn>
                                        <p:tgtEl>
                                          <p:spTgt spid="56"/>
                                        </p:tgtEl>
                                        <p:attrNameLst>
                                          <p:attrName>style.visibility</p:attrName>
                                        </p:attrNameLst>
                                      </p:cBhvr>
                                      <p:to>
                                        <p:strVal val="visible"/>
                                      </p:to>
                                    </p:set>
                                    <p:animEffect transition="in" filter="wipe(left)">
                                      <p:cBhvr>
                                        <p:cTn id="31" dur="500"/>
                                        <p:tgtEl>
                                          <p:spTgt spid="56"/>
                                        </p:tgtEl>
                                      </p:cBhvr>
                                    </p:animEffect>
                                  </p:childTnLst>
                                </p:cTn>
                              </p:par>
                            </p:childTnLst>
                          </p:cTn>
                        </p:par>
                        <p:par>
                          <p:cTn id="32" fill="hold">
                            <p:stCondLst>
                              <p:cond delay="2000"/>
                            </p:stCondLst>
                            <p:childTnLst>
                              <p:par>
                                <p:cTn id="33" presetID="1" presetClass="entr" presetSubtype="0" fill="hold" grpId="0" nodeType="afterEffect">
                                  <p:stCondLst>
                                    <p:cond delay="0"/>
                                  </p:stCondLst>
                                  <p:childTnLst>
                                    <p:set>
                                      <p:cBhvr>
                                        <p:cTn id="34" dur="1" fill="hold">
                                          <p:stCondLst>
                                            <p:cond delay="0"/>
                                          </p:stCondLst>
                                        </p:cTn>
                                        <p:tgtEl>
                                          <p:spTgt spid="5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9" grpId="0"/>
      <p:bldP spid="50" grpId="0"/>
      <p:bldP spid="51" grpId="0" animBg="1"/>
      <p:bldP spid="52" grpId="0" animBg="1"/>
      <p:bldP spid="5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Review: Isolation &amp; Durability </a:t>
            </a:r>
            <a:endParaRPr kumimoji="1" lang="zh-CN" altLang="en-US" dirty="0"/>
          </a:p>
        </p:txBody>
      </p:sp>
      <p:sp>
        <p:nvSpPr>
          <p:cNvPr id="3" name="内容占位符 2"/>
          <p:cNvSpPr>
            <a:spLocks noGrp="1"/>
          </p:cNvSpPr>
          <p:nvPr>
            <p:ph idx="1"/>
          </p:nvPr>
        </p:nvSpPr>
        <p:spPr/>
        <p:txBody>
          <a:bodyPr/>
          <a:lstStyle/>
          <a:p>
            <a:r>
              <a:rPr kumimoji="1" lang="en-US" altLang="zh-CN" dirty="0"/>
              <a:t>Isolation: Two concurrently transactions are isolated </a:t>
            </a:r>
            <a:endParaRPr kumimoji="1" lang="en-US" altLang="zh-CN" dirty="0"/>
          </a:p>
          <a:p>
            <a:pPr lvl="1"/>
            <a:r>
              <a:rPr kumimoji="1" lang="en-US" altLang="zh-CN" dirty="0"/>
              <a:t>E.g., not viewing the intermediate results of another TX</a:t>
            </a:r>
            <a:endParaRPr kumimoji="1" lang="en-US" altLang="zh-CN" dirty="0"/>
          </a:p>
          <a:p>
            <a:pPr lvl="1"/>
            <a:r>
              <a:rPr kumimoji="1" lang="en-US" altLang="zh-CN" dirty="0"/>
              <a:t>Avoid the race conditions </a:t>
            </a:r>
            <a:endParaRPr kumimoji="1" lang="en-US" altLang="zh-CN" dirty="0"/>
          </a:p>
          <a:p>
            <a:pPr marL="74295" lvl="1" indent="0">
              <a:buNone/>
            </a:pPr>
            <a:endParaRPr kumimoji="1" lang="en-US" altLang="zh-CN" dirty="0"/>
          </a:p>
          <a:p>
            <a:r>
              <a:rPr kumimoji="1" lang="en-US" altLang="zh-CN" dirty="0"/>
              <a:t>Durability</a:t>
            </a:r>
            <a:endParaRPr kumimoji="1" lang="en-US" altLang="zh-CN" dirty="0"/>
          </a:p>
          <a:p>
            <a:pPr lvl="1"/>
            <a:r>
              <a:rPr kumimoji="1" lang="en-US" altLang="zh-CN" dirty="0"/>
              <a:t>Once a transaction is committed, its changes (e.g., writes) must durably stored to a persistent storage</a:t>
            </a:r>
            <a:endParaRPr kumimoji="1" lang="en-US" altLang="zh-CN" dirty="0"/>
          </a:p>
          <a:p>
            <a:endParaRPr kumimoji="1" lang="en-US" altLang="zh-CN" dirty="0"/>
          </a:p>
          <a:p>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Question of Snapshot Isolation</a:t>
            </a:r>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5" name="Rectangle 3"/>
          <p:cNvSpPr/>
          <p:nvPr/>
        </p:nvSpPr>
        <p:spPr>
          <a:xfrm>
            <a:off x="1254500" y="1143000"/>
            <a:ext cx="6810000" cy="1569176"/>
          </a:xfrm>
          <a:prstGeom prst="rect">
            <a:avLst/>
          </a:prstGeom>
          <a:solidFill>
            <a:srgbClr val="F5FED6"/>
          </a:solidFill>
          <a:effectLst>
            <a:outerShdw blurRad="63500" sx="102000" sy="102000" algn="ctr" rotWithShape="0">
              <a:prstClr val="black">
                <a:alpha val="40000"/>
              </a:prstClr>
            </a:outerShdw>
          </a:effectLst>
        </p:spPr>
        <p:txBody>
          <a:bodyPr wrap="square" lIns="60000" tIns="0" rIns="60000" bIns="30000">
            <a:spAutoFit/>
          </a:bodyPr>
          <a:lstStyle/>
          <a:p>
            <a:pPr marL="223520" indent="-223520"/>
            <a:r>
              <a:rPr lang="en-US" altLang="zh-CN" sz="2000" dirty="0">
                <a:effectLst>
                  <a:outerShdw blurRad="38100" dist="38100" dir="2700000" algn="tl">
                    <a:srgbClr val="000000">
                      <a:alpha val="43137"/>
                    </a:srgbClr>
                  </a:outerShdw>
                </a:effectLst>
                <a:latin typeface="微软雅黑" panose="020B0503020204020204" charset="-122"/>
                <a:ea typeface="微软雅黑" panose="020B0503020204020204" charset="-122"/>
              </a:rPr>
              <a:t>Snapshot isolation </a:t>
            </a:r>
            <a:r>
              <a:rPr lang="en-US" altLang="zh-CN" sz="2000" dirty="0">
                <a:latin typeface="微软雅黑" panose="020B0503020204020204" charset="-122"/>
                <a:ea typeface="微软雅黑" panose="020B0503020204020204" charset="-122"/>
              </a:rPr>
              <a:t>(SI) differs from </a:t>
            </a:r>
            <a:r>
              <a:rPr lang="en-US" altLang="zh-CN" sz="2000" dirty="0" err="1">
                <a:effectLst>
                  <a:outerShdw blurRad="38100" dist="38100" dir="2700000" algn="tl">
                    <a:srgbClr val="000000">
                      <a:alpha val="43137"/>
                    </a:srgbClr>
                  </a:outerShdw>
                </a:effectLst>
                <a:latin typeface="微软雅黑" panose="020B0503020204020204" charset="-122"/>
                <a:ea typeface="微软雅黑" panose="020B0503020204020204" charset="-122"/>
              </a:rPr>
              <a:t>serializability</a:t>
            </a:r>
            <a:r>
              <a:rPr lang="en-US" altLang="zh-CN" sz="2000" dirty="0">
                <a:effectLst>
                  <a:outerShdw blurRad="38100" dist="38100" dir="2700000" algn="tl">
                    <a:srgbClr val="000000">
                      <a:alpha val="43137"/>
                    </a:srgbClr>
                  </a:outerShdw>
                </a:effectLst>
                <a:latin typeface="微软雅黑" panose="020B0503020204020204" charset="-122"/>
                <a:ea typeface="微软雅黑" panose="020B0503020204020204" charset="-122"/>
              </a:rPr>
              <a:t> </a:t>
            </a:r>
            <a:r>
              <a:rPr lang="en-US" altLang="zh-CN" sz="2000" dirty="0">
                <a:latin typeface="微软雅黑" panose="020B0503020204020204" charset="-122"/>
                <a:ea typeface="微软雅黑" panose="020B0503020204020204" charset="-122"/>
              </a:rPr>
              <a:t>due to one </a:t>
            </a:r>
            <a:r>
              <a:rPr lang="en-US" altLang="zh-CN" sz="2000" b="1" dirty="0">
                <a:latin typeface="微软雅黑" panose="020B0503020204020204" charset="-122"/>
                <a:ea typeface="微软雅黑" panose="020B0503020204020204" charset="-122"/>
              </a:rPr>
              <a:t>anomaly</a:t>
            </a:r>
            <a:r>
              <a:rPr lang="en-US" altLang="zh-CN" sz="2000" dirty="0">
                <a:latin typeface="微软雅黑" panose="020B0503020204020204" charset="-122"/>
                <a:ea typeface="微软雅黑" panose="020B0503020204020204" charset="-122"/>
              </a:rPr>
              <a:t> that is possible under </a:t>
            </a:r>
            <a:r>
              <a:rPr lang="en-US" altLang="zh-CN" sz="2000" dirty="0">
                <a:effectLst>
                  <a:outerShdw blurRad="38100" dist="38100" dir="2700000" algn="tl">
                    <a:srgbClr val="000000">
                      <a:alpha val="43137"/>
                    </a:srgbClr>
                  </a:outerShdw>
                </a:effectLst>
                <a:latin typeface="微软雅黑" panose="020B0503020204020204" charset="-122"/>
                <a:ea typeface="微软雅黑" panose="020B0503020204020204" charset="-122"/>
              </a:rPr>
              <a:t>SI</a:t>
            </a:r>
            <a:r>
              <a:rPr lang="en-US" altLang="zh-CN" sz="2000" dirty="0">
                <a:latin typeface="微软雅黑" panose="020B0503020204020204" charset="-122"/>
                <a:ea typeface="微软雅黑" panose="020B0503020204020204" charset="-122"/>
              </a:rPr>
              <a:t> but not under </a:t>
            </a:r>
            <a:r>
              <a:rPr lang="en-US" altLang="zh-CN" sz="2000" dirty="0" err="1">
                <a:effectLst>
                  <a:outerShdw blurRad="38100" dist="38100" dir="2700000" algn="tl">
                    <a:srgbClr val="000000">
                      <a:alpha val="43137"/>
                    </a:srgbClr>
                  </a:outerShdw>
                </a:effectLst>
                <a:latin typeface="微软雅黑" panose="020B0503020204020204" charset="-122"/>
                <a:ea typeface="微软雅黑" panose="020B0503020204020204" charset="-122"/>
              </a:rPr>
              <a:t>serializability</a:t>
            </a:r>
            <a:r>
              <a:rPr lang="en-US" altLang="zh-CN" sz="2000" dirty="0">
                <a:latin typeface="微软雅黑" panose="020B0503020204020204" charset="-122"/>
                <a:ea typeface="微软雅黑" panose="020B0503020204020204" charset="-122"/>
              </a:rPr>
              <a:t>. </a:t>
            </a:r>
            <a:endParaRPr lang="en-US" altLang="zh-CN" sz="2000" dirty="0">
              <a:latin typeface="微软雅黑" panose="020B0503020204020204" charset="-122"/>
              <a:ea typeface="微软雅黑" panose="020B0503020204020204" charset="-122"/>
            </a:endParaRPr>
          </a:p>
          <a:p>
            <a:pPr marL="223520" indent="-223520"/>
            <a:r>
              <a:rPr lang="en-US" altLang="zh-CN" sz="2000" dirty="0">
                <a:solidFill>
                  <a:srgbClr val="FF0066"/>
                </a:solidFill>
                <a:latin typeface="微软雅黑" panose="020B0503020204020204" charset="-122"/>
                <a:ea typeface="微软雅黑" panose="020B0503020204020204" charset="-122"/>
              </a:rPr>
              <a:t>Describe the anomaly and also give a concrete application for which the anomaly is undesirable.</a:t>
            </a:r>
            <a:endParaRPr lang="en-US" altLang="zh-CN" sz="2000" dirty="0">
              <a:solidFill>
                <a:srgbClr val="FF0066"/>
              </a:solidFill>
              <a:latin typeface="微软雅黑" panose="020B0503020204020204" charset="-122"/>
              <a:ea typeface="微软雅黑" panose="020B0503020204020204" charset="-122"/>
            </a:endParaRPr>
          </a:p>
        </p:txBody>
      </p:sp>
      <p:cxnSp>
        <p:nvCxnSpPr>
          <p:cNvPr id="6" name="Straight Connector 4"/>
          <p:cNvCxnSpPr>
            <a:stCxn id="17" idx="3"/>
            <a:endCxn id="10" idx="1"/>
          </p:cNvCxnSpPr>
          <p:nvPr/>
        </p:nvCxnSpPr>
        <p:spPr>
          <a:xfrm>
            <a:off x="3120500" y="3934470"/>
            <a:ext cx="1902370" cy="0"/>
          </a:xfrm>
          <a:prstGeom prst="line">
            <a:avLst/>
          </a:prstGeom>
          <a:ln w="28575">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Rectangle 5"/>
          <p:cNvSpPr/>
          <p:nvPr/>
        </p:nvSpPr>
        <p:spPr>
          <a:xfrm>
            <a:off x="4219513" y="3799470"/>
            <a:ext cx="600000" cy="270000"/>
          </a:xfrm>
          <a:prstGeom prst="rect">
            <a:avLst/>
          </a:prstGeom>
          <a:ln w="38100">
            <a:solidFill>
              <a:schemeClr val="tx1"/>
            </a:solid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76200" tIns="30000" rIns="76200" bIns="0" numCol="1" spcCol="0" rtlCol="0" fromWordArt="0" anchor="ctr" anchorCtr="0" forceAA="0" compatLnSpc="1">
            <a:noAutofit/>
          </a:bodyPr>
          <a:lstStyle/>
          <a:p>
            <a:pPr algn="ctr">
              <a:lnSpc>
                <a:spcPct val="80000"/>
              </a:lnSpc>
            </a:pPr>
            <a:r>
              <a:rPr lang="en-US" altLang="zh-CN" sz="1665" dirty="0">
                <a:latin typeface="微软雅黑" panose="020B0503020204020204" charset="-122"/>
                <a:ea typeface="微软雅黑" panose="020B0503020204020204" charset="-122"/>
                <a:cs typeface="Verdana" panose="020B0604030504040204" pitchFamily="34" charset="0"/>
              </a:rPr>
              <a:t>W(X)</a:t>
            </a:r>
            <a:endParaRPr lang="en-US" altLang="zh-CN" sz="1665" dirty="0">
              <a:latin typeface="微软雅黑" panose="020B0503020204020204" charset="-122"/>
              <a:ea typeface="微软雅黑" panose="020B0503020204020204" charset="-122"/>
              <a:cs typeface="Verdana" panose="020B0604030504040204" pitchFamily="34" charset="0"/>
            </a:endParaRPr>
          </a:p>
        </p:txBody>
      </p:sp>
      <p:sp>
        <p:nvSpPr>
          <p:cNvPr id="8" name="Rectangle 6"/>
          <p:cNvSpPr/>
          <p:nvPr/>
        </p:nvSpPr>
        <p:spPr>
          <a:xfrm>
            <a:off x="3416155" y="3799470"/>
            <a:ext cx="600000" cy="270000"/>
          </a:xfrm>
          <a:prstGeom prst="rect">
            <a:avLst/>
          </a:prstGeom>
          <a:ln w="38100">
            <a:solidFill>
              <a:schemeClr val="tx1"/>
            </a:solid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76200" tIns="30000" rIns="76200" bIns="0" numCol="1" spcCol="0" rtlCol="0" fromWordArt="0" anchor="ctr" anchorCtr="0" forceAA="0" compatLnSpc="1">
            <a:noAutofit/>
          </a:bodyPr>
          <a:lstStyle/>
          <a:p>
            <a:pPr algn="ctr">
              <a:lnSpc>
                <a:spcPct val="80000"/>
              </a:lnSpc>
            </a:pPr>
            <a:r>
              <a:rPr lang="en-US" altLang="zh-CN" sz="1665" dirty="0">
                <a:latin typeface="微软雅黑" panose="020B0503020204020204" charset="-122"/>
                <a:ea typeface="微软雅黑" panose="020B0503020204020204" charset="-122"/>
                <a:cs typeface="Verdana" panose="020B0604030504040204" pitchFamily="34" charset="0"/>
              </a:rPr>
              <a:t>R(Y)</a:t>
            </a:r>
            <a:endParaRPr lang="en-US" altLang="zh-CN" sz="1665" dirty="0">
              <a:latin typeface="微软雅黑" panose="020B0503020204020204" charset="-122"/>
              <a:ea typeface="微软雅黑" panose="020B0503020204020204" charset="-122"/>
              <a:cs typeface="Verdana" panose="020B0604030504040204" pitchFamily="34" charset="0"/>
            </a:endParaRPr>
          </a:p>
        </p:txBody>
      </p:sp>
      <p:sp>
        <p:nvSpPr>
          <p:cNvPr id="9" name="Rectangle 7"/>
          <p:cNvSpPr/>
          <p:nvPr/>
        </p:nvSpPr>
        <p:spPr>
          <a:xfrm>
            <a:off x="5198000" y="3273953"/>
            <a:ext cx="390000" cy="270000"/>
          </a:xfrm>
          <a:prstGeom prst="rect">
            <a:avLst/>
          </a:prstGeom>
          <a:ln w="38100">
            <a:solidFill>
              <a:schemeClr val="tx1"/>
            </a:solidFill>
          </a:ln>
        </p:spPr>
        <p:style>
          <a:lnRef idx="1">
            <a:schemeClr val="accent5"/>
          </a:lnRef>
          <a:fillRef idx="2">
            <a:schemeClr val="accent5"/>
          </a:fillRef>
          <a:effectRef idx="1">
            <a:schemeClr val="accent5"/>
          </a:effectRef>
          <a:fontRef idx="minor">
            <a:schemeClr val="dk1"/>
          </a:fontRef>
        </p:style>
        <p:txBody>
          <a:bodyPr wrap="none" tIns="30000" bIns="30000" rtlCol="0" anchor="ctr"/>
          <a:lstStyle/>
          <a:p>
            <a:pPr algn="ctr"/>
            <a:r>
              <a:rPr lang="en-US" altLang="zh-CN" sz="1665" dirty="0">
                <a:latin typeface="微软雅黑" panose="020B0503020204020204" charset="-122"/>
                <a:ea typeface="微软雅黑" panose="020B0503020204020204" charset="-122"/>
                <a:cs typeface="Verdana" panose="020B0604030504040204" pitchFamily="34" charset="0"/>
              </a:rPr>
              <a:t>C</a:t>
            </a:r>
            <a:endParaRPr lang="en-US" altLang="zh-CN" sz="1665" dirty="0">
              <a:latin typeface="微软雅黑" panose="020B0503020204020204" charset="-122"/>
              <a:ea typeface="微软雅黑" panose="020B0503020204020204" charset="-122"/>
              <a:cs typeface="Verdana" panose="020B0604030504040204" pitchFamily="34" charset="0"/>
            </a:endParaRPr>
          </a:p>
        </p:txBody>
      </p:sp>
      <p:sp>
        <p:nvSpPr>
          <p:cNvPr id="10" name="Rectangle 8"/>
          <p:cNvSpPr/>
          <p:nvPr/>
        </p:nvSpPr>
        <p:spPr>
          <a:xfrm>
            <a:off x="5022870" y="3799470"/>
            <a:ext cx="390000" cy="270000"/>
          </a:xfrm>
          <a:prstGeom prst="rect">
            <a:avLst/>
          </a:prstGeom>
          <a:ln w="38100">
            <a:solidFill>
              <a:schemeClr val="tx1"/>
            </a:solid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76200" tIns="30000" rIns="76200" bIns="0" numCol="1" spcCol="0" rtlCol="0" fromWordArt="0" anchor="ctr" anchorCtr="0" forceAA="0" compatLnSpc="1">
            <a:noAutofit/>
          </a:bodyPr>
          <a:lstStyle/>
          <a:p>
            <a:pPr algn="ctr">
              <a:lnSpc>
                <a:spcPct val="80000"/>
              </a:lnSpc>
            </a:pPr>
            <a:r>
              <a:rPr lang="en-US" altLang="zh-CN" sz="1665" dirty="0">
                <a:latin typeface="微软雅黑" panose="020B0503020204020204" charset="-122"/>
                <a:ea typeface="微软雅黑" panose="020B0503020204020204" charset="-122"/>
                <a:cs typeface="Verdana" panose="020B0604030504040204" pitchFamily="34" charset="0"/>
              </a:rPr>
              <a:t>C</a:t>
            </a:r>
            <a:endParaRPr lang="en-US" altLang="zh-CN" sz="1665" dirty="0">
              <a:latin typeface="微软雅黑" panose="020B0503020204020204" charset="-122"/>
              <a:ea typeface="微软雅黑" panose="020B0503020204020204" charset="-122"/>
              <a:cs typeface="Verdana" panose="020B0604030504040204" pitchFamily="34" charset="0"/>
            </a:endParaRPr>
          </a:p>
        </p:txBody>
      </p:sp>
      <p:sp>
        <p:nvSpPr>
          <p:cNvPr id="11" name="Rectangle 9"/>
          <p:cNvSpPr/>
          <p:nvPr/>
        </p:nvSpPr>
        <p:spPr>
          <a:xfrm>
            <a:off x="1841500" y="3210453"/>
            <a:ext cx="450000" cy="323165"/>
          </a:xfrm>
          <a:prstGeom prst="rect">
            <a:avLst/>
          </a:prstGeom>
        </p:spPr>
        <p:txBody>
          <a:bodyPr wrap="square">
            <a:spAutoFit/>
          </a:bodyPr>
          <a:lstStyle/>
          <a:p>
            <a:r>
              <a:rPr lang="en-US" altLang="zh-CN" sz="1500" b="1" dirty="0">
                <a:effectLst>
                  <a:outerShdw blurRad="38100" dist="38100" dir="2700000" algn="tl">
                    <a:srgbClr val="000000">
                      <a:alpha val="43137"/>
                    </a:srgbClr>
                  </a:outerShdw>
                </a:effectLst>
                <a:latin typeface="微软雅黑" panose="020B0503020204020204" charset="-122"/>
                <a:ea typeface="微软雅黑" panose="020B0503020204020204" charset="-122"/>
              </a:rPr>
              <a:t>T1</a:t>
            </a:r>
            <a:endParaRPr lang="en-US" altLang="zh-CN" sz="1500" b="1" dirty="0">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sp>
        <p:nvSpPr>
          <p:cNvPr id="12" name="Rectangle 10"/>
          <p:cNvSpPr/>
          <p:nvPr/>
        </p:nvSpPr>
        <p:spPr>
          <a:xfrm>
            <a:off x="2423894" y="3273953"/>
            <a:ext cx="390000" cy="270000"/>
          </a:xfrm>
          <a:prstGeom prst="rect">
            <a:avLst/>
          </a:prstGeom>
          <a:ln w="38100">
            <a:solidFill>
              <a:schemeClr val="tx1"/>
            </a:solidFill>
          </a:ln>
        </p:spPr>
        <p:style>
          <a:lnRef idx="1">
            <a:schemeClr val="accent5"/>
          </a:lnRef>
          <a:fillRef idx="2">
            <a:schemeClr val="accent5"/>
          </a:fillRef>
          <a:effectRef idx="1">
            <a:schemeClr val="accent5"/>
          </a:effectRef>
          <a:fontRef idx="minor">
            <a:schemeClr val="dk1"/>
          </a:fontRef>
        </p:style>
        <p:txBody>
          <a:bodyPr wrap="none" tIns="30000" bIns="30000" rtlCol="0" anchor="ctr"/>
          <a:lstStyle/>
          <a:p>
            <a:pPr algn="ctr"/>
            <a:r>
              <a:rPr lang="en-US" altLang="zh-CN" sz="1665" dirty="0">
                <a:latin typeface="微软雅黑" panose="020B0503020204020204" charset="-122"/>
                <a:ea typeface="微软雅黑" panose="020B0503020204020204" charset="-122"/>
                <a:cs typeface="Verdana" panose="020B0604030504040204" pitchFamily="34" charset="0"/>
              </a:rPr>
              <a:t>S</a:t>
            </a:r>
            <a:endParaRPr lang="en-US" altLang="zh-CN" sz="1665" dirty="0">
              <a:latin typeface="微软雅黑" panose="020B0503020204020204" charset="-122"/>
              <a:ea typeface="微软雅黑" panose="020B0503020204020204" charset="-122"/>
              <a:cs typeface="Verdana" panose="020B0604030504040204" pitchFamily="34" charset="0"/>
            </a:endParaRPr>
          </a:p>
        </p:txBody>
      </p:sp>
      <p:cxnSp>
        <p:nvCxnSpPr>
          <p:cNvPr id="13" name="Straight Connector 11"/>
          <p:cNvCxnSpPr>
            <a:stCxn id="12" idx="3"/>
            <a:endCxn id="9" idx="1"/>
          </p:cNvCxnSpPr>
          <p:nvPr/>
        </p:nvCxnSpPr>
        <p:spPr>
          <a:xfrm>
            <a:off x="2813895" y="3408953"/>
            <a:ext cx="2384106" cy="0"/>
          </a:xfrm>
          <a:prstGeom prst="line">
            <a:avLst/>
          </a:prstGeom>
          <a:ln w="28575">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Rectangle 12"/>
          <p:cNvSpPr/>
          <p:nvPr/>
        </p:nvSpPr>
        <p:spPr>
          <a:xfrm>
            <a:off x="2978287" y="3273953"/>
            <a:ext cx="600000" cy="270000"/>
          </a:xfrm>
          <a:prstGeom prst="rect">
            <a:avLst/>
          </a:prstGeom>
          <a:ln w="38100">
            <a:solidFill>
              <a:schemeClr val="tx1"/>
            </a:solidFill>
          </a:ln>
        </p:spPr>
        <p:style>
          <a:lnRef idx="1">
            <a:schemeClr val="accent5"/>
          </a:lnRef>
          <a:fillRef idx="2">
            <a:schemeClr val="accent5"/>
          </a:fillRef>
          <a:effectRef idx="1">
            <a:schemeClr val="accent5"/>
          </a:effectRef>
          <a:fontRef idx="minor">
            <a:schemeClr val="dk1"/>
          </a:fontRef>
        </p:style>
        <p:txBody>
          <a:bodyPr wrap="none" tIns="30000" bIns="30000" rtlCol="0" anchor="ctr"/>
          <a:lstStyle/>
          <a:p>
            <a:pPr algn="ctr"/>
            <a:r>
              <a:rPr lang="en-US" altLang="zh-CN" sz="1665" dirty="0">
                <a:latin typeface="微软雅黑" panose="020B0503020204020204" charset="-122"/>
                <a:ea typeface="微软雅黑" panose="020B0503020204020204" charset="-122"/>
                <a:cs typeface="Verdana" panose="020B0604030504040204" pitchFamily="34" charset="0"/>
              </a:rPr>
              <a:t>R(X)</a:t>
            </a:r>
            <a:endParaRPr lang="en-US" altLang="zh-CN" sz="1665" dirty="0">
              <a:latin typeface="微软雅黑" panose="020B0503020204020204" charset="-122"/>
              <a:ea typeface="微软雅黑" panose="020B0503020204020204" charset="-122"/>
              <a:cs typeface="Verdana" panose="020B0604030504040204" pitchFamily="34" charset="0"/>
            </a:endParaRPr>
          </a:p>
        </p:txBody>
      </p:sp>
      <p:sp>
        <p:nvSpPr>
          <p:cNvPr id="15" name="Rectangle 15"/>
          <p:cNvSpPr/>
          <p:nvPr/>
        </p:nvSpPr>
        <p:spPr>
          <a:xfrm>
            <a:off x="4000500" y="3273953"/>
            <a:ext cx="600000" cy="270000"/>
          </a:xfrm>
          <a:prstGeom prst="rect">
            <a:avLst/>
          </a:prstGeom>
          <a:ln w="38100">
            <a:solidFill>
              <a:schemeClr val="tx1"/>
            </a:solidFill>
          </a:ln>
        </p:spPr>
        <p:style>
          <a:lnRef idx="1">
            <a:schemeClr val="accent5"/>
          </a:lnRef>
          <a:fillRef idx="2">
            <a:schemeClr val="accent5"/>
          </a:fillRef>
          <a:effectRef idx="1">
            <a:schemeClr val="accent5"/>
          </a:effectRef>
          <a:fontRef idx="minor">
            <a:schemeClr val="dk1"/>
          </a:fontRef>
        </p:style>
        <p:txBody>
          <a:bodyPr wrap="none" tIns="30000" bIns="30000" rtlCol="0" anchor="ctr"/>
          <a:lstStyle/>
          <a:p>
            <a:pPr algn="ctr"/>
            <a:r>
              <a:rPr lang="en-US" altLang="zh-CN" sz="1665" dirty="0">
                <a:latin typeface="微软雅黑" panose="020B0503020204020204" charset="-122"/>
                <a:ea typeface="微软雅黑" panose="020B0503020204020204" charset="-122"/>
                <a:cs typeface="Verdana" panose="020B0604030504040204" pitchFamily="34" charset="0"/>
              </a:rPr>
              <a:t>W(Y)</a:t>
            </a:r>
            <a:endParaRPr lang="en-US" altLang="zh-CN" sz="1665" dirty="0">
              <a:latin typeface="微软雅黑" panose="020B0503020204020204" charset="-122"/>
              <a:ea typeface="微软雅黑" panose="020B0503020204020204" charset="-122"/>
              <a:cs typeface="Verdana" panose="020B0604030504040204" pitchFamily="34" charset="0"/>
            </a:endParaRPr>
          </a:p>
        </p:txBody>
      </p:sp>
      <p:sp>
        <p:nvSpPr>
          <p:cNvPr id="16" name="Rectangle 16"/>
          <p:cNvSpPr/>
          <p:nvPr/>
        </p:nvSpPr>
        <p:spPr>
          <a:xfrm>
            <a:off x="1847000" y="3778232"/>
            <a:ext cx="450000" cy="323165"/>
          </a:xfrm>
          <a:prstGeom prst="rect">
            <a:avLst/>
          </a:prstGeom>
        </p:spPr>
        <p:txBody>
          <a:bodyPr wrap="square">
            <a:spAutoFit/>
          </a:bodyPr>
          <a:lstStyle/>
          <a:p>
            <a:r>
              <a:rPr lang="en-US" altLang="zh-CN" sz="1500" b="1" dirty="0">
                <a:effectLst>
                  <a:outerShdw blurRad="38100" dist="38100" dir="2700000" algn="tl">
                    <a:srgbClr val="000000">
                      <a:alpha val="43137"/>
                    </a:srgbClr>
                  </a:outerShdw>
                </a:effectLst>
                <a:latin typeface="微软雅黑" panose="020B0503020204020204" charset="-122"/>
                <a:ea typeface="微软雅黑" panose="020B0503020204020204" charset="-122"/>
              </a:rPr>
              <a:t>T2</a:t>
            </a:r>
            <a:endParaRPr lang="en-US" altLang="zh-CN" sz="1500" b="1" dirty="0">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sp>
        <p:nvSpPr>
          <p:cNvPr id="17" name="Rectangle 17"/>
          <p:cNvSpPr/>
          <p:nvPr/>
        </p:nvSpPr>
        <p:spPr>
          <a:xfrm>
            <a:off x="2730500" y="3799470"/>
            <a:ext cx="390000" cy="270000"/>
          </a:xfrm>
          <a:prstGeom prst="rect">
            <a:avLst/>
          </a:prstGeom>
          <a:ln w="38100">
            <a:solidFill>
              <a:schemeClr val="tx1"/>
            </a:solid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76200" tIns="30000" rIns="76200" bIns="0" numCol="1" spcCol="0" rtlCol="0" fromWordArt="0" anchor="ctr" anchorCtr="0" forceAA="0" compatLnSpc="1">
            <a:noAutofit/>
          </a:bodyPr>
          <a:lstStyle/>
          <a:p>
            <a:pPr algn="ctr">
              <a:lnSpc>
                <a:spcPct val="80000"/>
              </a:lnSpc>
            </a:pPr>
            <a:r>
              <a:rPr lang="en-US" altLang="zh-CN" sz="1665" dirty="0">
                <a:latin typeface="微软雅黑" panose="020B0503020204020204" charset="-122"/>
                <a:ea typeface="微软雅黑" panose="020B0503020204020204" charset="-122"/>
                <a:cs typeface="Verdana" panose="020B0604030504040204" pitchFamily="34" charset="0"/>
              </a:rPr>
              <a:t>S</a:t>
            </a:r>
            <a:endParaRPr lang="en-US" altLang="zh-CN" sz="1665" dirty="0">
              <a:latin typeface="微软雅黑" panose="020B0503020204020204" charset="-122"/>
              <a:ea typeface="微软雅黑" panose="020B0503020204020204" charset="-122"/>
              <a:cs typeface="Verdana" panose="020B0604030504040204" pitchFamily="34" charset="0"/>
            </a:endParaRPr>
          </a:p>
        </p:txBody>
      </p:sp>
      <p:sp>
        <p:nvSpPr>
          <p:cNvPr id="18" name="Rounded Rectangle 19"/>
          <p:cNvSpPr/>
          <p:nvPr/>
        </p:nvSpPr>
        <p:spPr>
          <a:xfrm>
            <a:off x="1887167" y="4415453"/>
            <a:ext cx="420000" cy="360000"/>
          </a:xfrm>
          <a:prstGeom prst="roundRect">
            <a:avLst/>
          </a:prstGeom>
          <a:solidFill>
            <a:srgbClr val="008000"/>
          </a:solidFill>
          <a:ln w="19050">
            <a:solidFill>
              <a:schemeClr val="tx1"/>
            </a:solidFill>
            <a:prstDash val="sysDot"/>
          </a:ln>
        </p:spPr>
        <p:style>
          <a:lnRef idx="1">
            <a:schemeClr val="accent5"/>
          </a:lnRef>
          <a:fillRef idx="3">
            <a:schemeClr val="accent5"/>
          </a:fillRef>
          <a:effectRef idx="2">
            <a:schemeClr val="accent5"/>
          </a:effectRef>
          <a:fontRef idx="minor">
            <a:schemeClr val="lt1"/>
          </a:fontRef>
        </p:style>
        <p:txBody>
          <a:bodyPr wrap="none" lIns="0" tIns="30000" rIns="0" bIns="0" rtlCol="0" anchor="ctr"/>
          <a:lstStyle/>
          <a:p>
            <a:pPr algn="ctr">
              <a:lnSpc>
                <a:spcPct val="80000"/>
              </a:lnSpc>
            </a:pPr>
            <a:r>
              <a:rPr lang="en-US" altLang="zh-CN" sz="15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X</a:t>
            </a:r>
            <a:r>
              <a:rPr lang="en-US" altLang="zh-CN" sz="1500" b="1" baseline="-25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0</a:t>
            </a:r>
            <a:endParaRPr lang="zh-CN" altLang="en-US" sz="1500" b="1" baseline="-25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endParaRPr>
          </a:p>
        </p:txBody>
      </p:sp>
      <p:sp>
        <p:nvSpPr>
          <p:cNvPr id="19" name="Rounded Rectangle 20"/>
          <p:cNvSpPr/>
          <p:nvPr/>
        </p:nvSpPr>
        <p:spPr>
          <a:xfrm>
            <a:off x="1887167" y="4945953"/>
            <a:ext cx="420000" cy="360000"/>
          </a:xfrm>
          <a:prstGeom prst="roundRect">
            <a:avLst/>
          </a:prstGeom>
          <a:solidFill>
            <a:srgbClr val="FF9900"/>
          </a:solidFill>
          <a:ln w="19050">
            <a:solidFill>
              <a:schemeClr val="tx1"/>
            </a:solidFill>
            <a:prstDash val="sysDot"/>
          </a:ln>
        </p:spPr>
        <p:style>
          <a:lnRef idx="1">
            <a:schemeClr val="accent3"/>
          </a:lnRef>
          <a:fillRef idx="2">
            <a:schemeClr val="accent3"/>
          </a:fillRef>
          <a:effectRef idx="1">
            <a:schemeClr val="accent3"/>
          </a:effectRef>
          <a:fontRef idx="minor">
            <a:schemeClr val="dk1"/>
          </a:fontRef>
        </p:style>
        <p:txBody>
          <a:bodyPr wrap="none" lIns="0" tIns="30000" rIns="0" bIns="0" rtlCol="0" anchor="ctr"/>
          <a:lstStyle/>
          <a:p>
            <a:pPr algn="ctr">
              <a:lnSpc>
                <a:spcPct val="80000"/>
              </a:lnSpc>
            </a:pPr>
            <a:r>
              <a:rPr lang="en-US" altLang="zh-CN" sz="15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Y</a:t>
            </a:r>
            <a:r>
              <a:rPr lang="en-US" altLang="zh-CN" sz="1500" b="1" baseline="-25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0</a:t>
            </a:r>
            <a:endParaRPr lang="zh-CN" altLang="en-US" sz="15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endParaRPr>
          </a:p>
        </p:txBody>
      </p:sp>
      <p:sp>
        <p:nvSpPr>
          <p:cNvPr id="20" name="Rounded Rectangle 21"/>
          <p:cNvSpPr/>
          <p:nvPr/>
        </p:nvSpPr>
        <p:spPr>
          <a:xfrm>
            <a:off x="2501000" y="4415453"/>
            <a:ext cx="420000" cy="360000"/>
          </a:xfrm>
          <a:prstGeom prst="roundRect">
            <a:avLst/>
          </a:prstGeom>
          <a:solidFill>
            <a:srgbClr val="008000"/>
          </a:solidFill>
          <a:ln w="19050">
            <a:solidFill>
              <a:schemeClr val="tx1"/>
            </a:solidFill>
            <a:prstDash val="sysDot"/>
          </a:ln>
        </p:spPr>
        <p:style>
          <a:lnRef idx="1">
            <a:schemeClr val="accent5"/>
          </a:lnRef>
          <a:fillRef idx="3">
            <a:schemeClr val="accent5"/>
          </a:fillRef>
          <a:effectRef idx="2">
            <a:schemeClr val="accent5"/>
          </a:effectRef>
          <a:fontRef idx="minor">
            <a:schemeClr val="lt1"/>
          </a:fontRef>
        </p:style>
        <p:txBody>
          <a:bodyPr wrap="none" lIns="0" tIns="30000" rIns="0" bIns="0" rtlCol="0" anchor="ctr"/>
          <a:lstStyle/>
          <a:p>
            <a:pPr algn="ctr">
              <a:lnSpc>
                <a:spcPct val="80000"/>
              </a:lnSpc>
            </a:pPr>
            <a:r>
              <a:rPr lang="en-US" altLang="zh-CN" sz="15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X</a:t>
            </a:r>
            <a:r>
              <a:rPr lang="en-US" altLang="zh-CN" sz="1500" b="1" baseline="-25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1</a:t>
            </a:r>
            <a:endParaRPr lang="zh-CN" altLang="en-US" sz="15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endParaRPr>
          </a:p>
        </p:txBody>
      </p:sp>
      <p:sp>
        <p:nvSpPr>
          <p:cNvPr id="21" name="Rounded Rectangle 22"/>
          <p:cNvSpPr/>
          <p:nvPr/>
        </p:nvSpPr>
        <p:spPr>
          <a:xfrm>
            <a:off x="2501000" y="4945953"/>
            <a:ext cx="420000" cy="360000"/>
          </a:xfrm>
          <a:prstGeom prst="roundRect">
            <a:avLst/>
          </a:prstGeom>
          <a:solidFill>
            <a:srgbClr val="FF9900"/>
          </a:solidFill>
          <a:ln w="19050">
            <a:solidFill>
              <a:schemeClr val="tx1"/>
            </a:solidFill>
            <a:prstDash val="sysDot"/>
          </a:ln>
        </p:spPr>
        <p:style>
          <a:lnRef idx="1">
            <a:schemeClr val="accent3"/>
          </a:lnRef>
          <a:fillRef idx="2">
            <a:schemeClr val="accent3"/>
          </a:fillRef>
          <a:effectRef idx="1">
            <a:schemeClr val="accent3"/>
          </a:effectRef>
          <a:fontRef idx="minor">
            <a:schemeClr val="dk1"/>
          </a:fontRef>
        </p:style>
        <p:txBody>
          <a:bodyPr wrap="none" lIns="0" tIns="30000" rIns="0" bIns="0" rtlCol="0" anchor="ctr"/>
          <a:lstStyle/>
          <a:p>
            <a:pPr algn="ctr">
              <a:lnSpc>
                <a:spcPct val="80000"/>
              </a:lnSpc>
            </a:pPr>
            <a:r>
              <a:rPr lang="en-US" altLang="zh-CN" sz="15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Y</a:t>
            </a:r>
            <a:r>
              <a:rPr lang="en-US" altLang="zh-CN" sz="1500" b="1" baseline="-25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1</a:t>
            </a:r>
            <a:endParaRPr lang="zh-CN" altLang="en-US" sz="15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endParaRPr>
          </a:p>
        </p:txBody>
      </p:sp>
      <p:sp>
        <p:nvSpPr>
          <p:cNvPr id="22" name="Text Box 16"/>
          <p:cNvSpPr txBox="1">
            <a:spLocks noChangeArrowheads="1"/>
          </p:cNvSpPr>
          <p:nvPr/>
        </p:nvSpPr>
        <p:spPr bwMode="auto">
          <a:xfrm>
            <a:off x="5959373" y="3169313"/>
            <a:ext cx="1406627" cy="522251"/>
          </a:xfrm>
          <a:prstGeom prst="rect">
            <a:avLst/>
          </a:prstGeom>
          <a:solidFill>
            <a:srgbClr val="FFE7FF"/>
          </a:solidFill>
          <a:ln>
            <a:solidFill>
              <a:srgbClr val="7030A0"/>
            </a:solidFill>
          </a:ln>
          <a:effectLst>
            <a:outerShdw blurRad="63500" sx="102000" sy="102000" algn="ctr" rotWithShape="0">
              <a:prstClr val="black">
                <a:alpha val="40000"/>
              </a:prstClr>
            </a:outerShdw>
          </a:effectLst>
        </p:spPr>
        <p:txBody>
          <a:bodyPr wrap="square" lIns="90000" tIns="30000" rIns="90000" bIns="30000">
            <a:spAutoFit/>
          </a:bodyPr>
          <a:lstStyle>
            <a:defPPr>
              <a:defRPr lang="en-US"/>
            </a:defPPr>
            <a:lvl1pPr>
              <a:defRPr i="1">
                <a:effectLst>
                  <a:outerShdw blurRad="38100" dist="38100" dir="2700000" algn="tl">
                    <a:srgbClr val="000000">
                      <a:alpha val="43137"/>
                    </a:srgbClr>
                  </a:outerShdw>
                </a:effectLst>
                <a:latin typeface="Candara" panose="020E0502030303020204" pitchFamily="34" charset="0"/>
              </a:defRPr>
            </a:lvl1pPr>
          </a:lstStyle>
          <a:p>
            <a:pPr marL="144145" indent="-144145"/>
            <a:r>
              <a:rPr lang="en-US" altLang="zh-CN" sz="1500" i="0" dirty="0">
                <a:effectLst/>
                <a:latin typeface="微软雅黑" panose="020B0503020204020204" charset="-122"/>
                <a:ea typeface="微软雅黑" panose="020B0503020204020204" charset="-122"/>
              </a:rPr>
              <a:t>R(X) = X</a:t>
            </a:r>
            <a:r>
              <a:rPr lang="en-US" altLang="zh-CN" sz="1500" i="0" baseline="-25000" dirty="0">
                <a:solidFill>
                  <a:prstClr val="black"/>
                </a:solidFill>
                <a:effectLst/>
                <a:latin typeface="微软雅黑" panose="020B0503020204020204" charset="-122"/>
                <a:ea typeface="微软雅黑" panose="020B0503020204020204" charset="-122"/>
              </a:rPr>
              <a:t>0</a:t>
            </a:r>
            <a:endParaRPr lang="en-US" altLang="zh-CN" sz="1500" i="0" dirty="0">
              <a:effectLst/>
              <a:latin typeface="微软雅黑" panose="020B0503020204020204" charset="-122"/>
              <a:ea typeface="微软雅黑" panose="020B0503020204020204" charset="-122"/>
            </a:endParaRPr>
          </a:p>
          <a:p>
            <a:pPr marL="144145" indent="-144145"/>
            <a:r>
              <a:rPr lang="en-US" altLang="zh-CN" sz="1500" i="0" dirty="0">
                <a:effectLst/>
                <a:latin typeface="微软雅黑" panose="020B0503020204020204" charset="-122"/>
                <a:ea typeface="微软雅黑" panose="020B0503020204020204" charset="-122"/>
              </a:rPr>
              <a:t>W(Y) = Y</a:t>
            </a:r>
            <a:r>
              <a:rPr lang="en-US" altLang="zh-CN" sz="1500" i="0" baseline="-25000" dirty="0">
                <a:solidFill>
                  <a:prstClr val="black"/>
                </a:solidFill>
                <a:effectLst/>
                <a:latin typeface="微软雅黑" panose="020B0503020204020204" charset="-122"/>
                <a:ea typeface="微软雅黑" panose="020B0503020204020204" charset="-122"/>
              </a:rPr>
              <a:t>1</a:t>
            </a:r>
            <a:endParaRPr lang="en-US" altLang="zh-CN" sz="1500" i="0" dirty="0">
              <a:effectLst/>
              <a:latin typeface="微软雅黑" panose="020B0503020204020204" charset="-122"/>
              <a:ea typeface="微软雅黑" panose="020B0503020204020204" charset="-122"/>
            </a:endParaRPr>
          </a:p>
        </p:txBody>
      </p:sp>
      <p:sp>
        <p:nvSpPr>
          <p:cNvPr id="23" name="Right Triangle 24"/>
          <p:cNvSpPr/>
          <p:nvPr/>
        </p:nvSpPr>
        <p:spPr>
          <a:xfrm rot="10800000">
            <a:off x="7096000" y="3169313"/>
            <a:ext cx="270000" cy="270000"/>
          </a:xfrm>
          <a:prstGeom prst="rtTriangle">
            <a:avLst/>
          </a:prstGeom>
          <a:ln w="9525">
            <a:solidFill>
              <a:schemeClr val="tx1"/>
            </a:solidFill>
          </a:ln>
        </p:spPr>
        <p:style>
          <a:lnRef idx="1">
            <a:schemeClr val="accent5"/>
          </a:lnRef>
          <a:fillRef idx="2">
            <a:schemeClr val="accent5"/>
          </a:fillRef>
          <a:effectRef idx="1">
            <a:schemeClr val="accent5"/>
          </a:effectRef>
          <a:fontRef idx="minor">
            <a:schemeClr val="dk1"/>
          </a:fontRef>
        </p:style>
        <p:txBody>
          <a:bodyPr wrap="none" tIns="30000" bIns="30000" rtlCol="0" anchor="ctr"/>
          <a:lstStyle/>
          <a:p>
            <a:pPr algn="ctr"/>
            <a:endParaRPr lang="zh-CN" altLang="en-US" sz="1665">
              <a:latin typeface="微软雅黑" panose="020B0503020204020204" charset="-122"/>
              <a:ea typeface="微软雅黑" panose="020B0503020204020204" charset="-122"/>
              <a:cs typeface="Verdana" panose="020B0604030504040204" pitchFamily="34" charset="0"/>
            </a:endParaRPr>
          </a:p>
        </p:txBody>
      </p:sp>
      <p:sp>
        <p:nvSpPr>
          <p:cNvPr id="24" name="Text Box 16"/>
          <p:cNvSpPr txBox="1">
            <a:spLocks noChangeArrowheads="1"/>
          </p:cNvSpPr>
          <p:nvPr/>
        </p:nvSpPr>
        <p:spPr bwMode="auto">
          <a:xfrm>
            <a:off x="5959373" y="3972452"/>
            <a:ext cx="1406627" cy="522251"/>
          </a:xfrm>
          <a:prstGeom prst="rect">
            <a:avLst/>
          </a:prstGeom>
          <a:solidFill>
            <a:srgbClr val="FFE7FF"/>
          </a:solidFill>
          <a:ln>
            <a:solidFill>
              <a:srgbClr val="7030A0"/>
            </a:solidFill>
          </a:ln>
          <a:effectLst>
            <a:outerShdw blurRad="63500" sx="102000" sy="102000" algn="ctr" rotWithShape="0">
              <a:prstClr val="black">
                <a:alpha val="40000"/>
              </a:prstClr>
            </a:outerShdw>
          </a:effectLst>
        </p:spPr>
        <p:txBody>
          <a:bodyPr wrap="square" lIns="90000" tIns="30000" rIns="90000" bIns="30000">
            <a:spAutoFit/>
          </a:bodyPr>
          <a:lstStyle>
            <a:defPPr>
              <a:defRPr lang="en-US"/>
            </a:defPPr>
            <a:lvl1pPr>
              <a:defRPr i="1">
                <a:effectLst>
                  <a:outerShdw blurRad="38100" dist="38100" dir="2700000" algn="tl">
                    <a:srgbClr val="000000">
                      <a:alpha val="43137"/>
                    </a:srgbClr>
                  </a:outerShdw>
                </a:effectLst>
                <a:latin typeface="Candara" panose="020E0502030303020204" pitchFamily="34" charset="0"/>
              </a:defRPr>
            </a:lvl1pPr>
          </a:lstStyle>
          <a:p>
            <a:pPr marL="144145" indent="-144145"/>
            <a:r>
              <a:rPr lang="en-US" altLang="zh-CN" sz="1500" i="0" dirty="0">
                <a:effectLst/>
                <a:latin typeface="微软雅黑" panose="020B0503020204020204" charset="-122"/>
                <a:ea typeface="微软雅黑" panose="020B0503020204020204" charset="-122"/>
              </a:rPr>
              <a:t>R(Y) = Y</a:t>
            </a:r>
            <a:r>
              <a:rPr lang="en-US" altLang="zh-CN" sz="1500" i="0" baseline="-25000" dirty="0">
                <a:solidFill>
                  <a:prstClr val="black"/>
                </a:solidFill>
                <a:effectLst/>
                <a:latin typeface="微软雅黑" panose="020B0503020204020204" charset="-122"/>
                <a:ea typeface="微软雅黑" panose="020B0503020204020204" charset="-122"/>
              </a:rPr>
              <a:t>0</a:t>
            </a:r>
            <a:endParaRPr lang="en-US" altLang="zh-CN" sz="1500" i="0" dirty="0">
              <a:effectLst/>
              <a:latin typeface="微软雅黑" panose="020B0503020204020204" charset="-122"/>
              <a:ea typeface="微软雅黑" panose="020B0503020204020204" charset="-122"/>
            </a:endParaRPr>
          </a:p>
          <a:p>
            <a:pPr marL="144145" indent="-144145"/>
            <a:r>
              <a:rPr lang="en-US" altLang="zh-CN" sz="1500" i="0" dirty="0">
                <a:effectLst/>
                <a:latin typeface="微软雅黑" panose="020B0503020204020204" charset="-122"/>
                <a:ea typeface="微软雅黑" panose="020B0503020204020204" charset="-122"/>
              </a:rPr>
              <a:t>W(X) = X</a:t>
            </a:r>
            <a:r>
              <a:rPr lang="en-US" altLang="zh-CN" sz="1500" i="0" baseline="-25000" dirty="0">
                <a:solidFill>
                  <a:prstClr val="black"/>
                </a:solidFill>
                <a:effectLst/>
                <a:latin typeface="微软雅黑" panose="020B0503020204020204" charset="-122"/>
                <a:ea typeface="微软雅黑" panose="020B0503020204020204" charset="-122"/>
              </a:rPr>
              <a:t>1</a:t>
            </a:r>
            <a:endParaRPr lang="en-US" altLang="zh-CN" sz="1500" i="0" dirty="0">
              <a:effectLst/>
              <a:latin typeface="微软雅黑" panose="020B0503020204020204" charset="-122"/>
              <a:ea typeface="微软雅黑" panose="020B0503020204020204" charset="-122"/>
            </a:endParaRPr>
          </a:p>
        </p:txBody>
      </p:sp>
      <p:sp>
        <p:nvSpPr>
          <p:cNvPr id="25" name="Right Triangle 32"/>
          <p:cNvSpPr/>
          <p:nvPr/>
        </p:nvSpPr>
        <p:spPr>
          <a:xfrm rot="10800000">
            <a:off x="7097578" y="3972453"/>
            <a:ext cx="270000" cy="270000"/>
          </a:xfrm>
          <a:prstGeom prst="rtTriangle">
            <a:avLst/>
          </a:prstGeom>
          <a:ln w="9525">
            <a:solidFill>
              <a:schemeClr val="tx1"/>
            </a:solid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76200" tIns="30000" rIns="76200" bIns="0" numCol="1" spcCol="0" rtlCol="0" fromWordArt="0" anchor="ctr" anchorCtr="0" forceAA="0" compatLnSpc="1">
            <a:noAutofit/>
          </a:bodyPr>
          <a:lstStyle/>
          <a:p>
            <a:pPr algn="ctr">
              <a:lnSpc>
                <a:spcPct val="80000"/>
              </a:lnSpc>
            </a:pPr>
            <a:endParaRPr lang="zh-CN" altLang="en-US" sz="1665">
              <a:latin typeface="微软雅黑" panose="020B0503020204020204" charset="-122"/>
              <a:ea typeface="微软雅黑" panose="020B0503020204020204" charset="-122"/>
              <a:cs typeface="Verdana" panose="020B0604030504040204" pitchFamily="34" charset="0"/>
            </a:endParaRPr>
          </a:p>
        </p:txBody>
      </p:sp>
      <p:sp>
        <p:nvSpPr>
          <p:cNvPr id="26" name="Rectangle 37"/>
          <p:cNvSpPr/>
          <p:nvPr/>
        </p:nvSpPr>
        <p:spPr>
          <a:xfrm>
            <a:off x="4220162" y="4667232"/>
            <a:ext cx="396262" cy="323165"/>
          </a:xfrm>
          <a:prstGeom prst="rect">
            <a:avLst/>
          </a:prstGeom>
        </p:spPr>
        <p:txBody>
          <a:bodyPr wrap="none">
            <a:spAutoFit/>
          </a:bodyPr>
          <a:lstStyle/>
          <a:p>
            <a:pPr algn="ctr">
              <a:spcBef>
                <a:spcPct val="20000"/>
              </a:spcBef>
              <a:buClr>
                <a:srgbClr val="FF0066"/>
              </a:buClr>
            </a:pPr>
            <a:r>
              <a:rPr lang="en-US" altLang="zh-CN" sz="1500" dirty="0">
                <a:solidFill>
                  <a:prstClr val="black"/>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T1</a:t>
            </a:r>
            <a:endParaRPr lang="en-US" altLang="zh-CN" sz="1500" dirty="0">
              <a:solidFill>
                <a:prstClr val="black"/>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endParaRPr>
          </a:p>
        </p:txBody>
      </p:sp>
      <p:sp>
        <p:nvSpPr>
          <p:cNvPr id="27" name="Rectangle 38"/>
          <p:cNvSpPr/>
          <p:nvPr/>
        </p:nvSpPr>
        <p:spPr>
          <a:xfrm>
            <a:off x="4724496" y="4667232"/>
            <a:ext cx="444352" cy="323165"/>
          </a:xfrm>
          <a:prstGeom prst="rect">
            <a:avLst/>
          </a:prstGeom>
        </p:spPr>
        <p:txBody>
          <a:bodyPr wrap="none">
            <a:spAutoFit/>
          </a:bodyPr>
          <a:lstStyle/>
          <a:p>
            <a:pPr marL="367665" indent="-320040">
              <a:spcBef>
                <a:spcPct val="20000"/>
              </a:spcBef>
              <a:buClr>
                <a:srgbClr val="FF0066"/>
              </a:buClr>
            </a:pPr>
            <a:r>
              <a:rPr lang="en-US" altLang="zh-CN" sz="1500" dirty="0">
                <a:solidFill>
                  <a:prstClr val="black"/>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T2</a:t>
            </a:r>
            <a:endParaRPr lang="en-US" altLang="zh-CN" sz="1500" dirty="0">
              <a:solidFill>
                <a:prstClr val="black"/>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endParaRPr>
          </a:p>
        </p:txBody>
      </p:sp>
      <p:cxnSp>
        <p:nvCxnSpPr>
          <p:cNvPr id="28" name="Straight Arrow Connector 39"/>
          <p:cNvCxnSpPr/>
          <p:nvPr/>
        </p:nvCxnSpPr>
        <p:spPr>
          <a:xfrm>
            <a:off x="4572000" y="4859592"/>
            <a:ext cx="270000" cy="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Rectangle 40"/>
          <p:cNvSpPr/>
          <p:nvPr/>
        </p:nvSpPr>
        <p:spPr>
          <a:xfrm>
            <a:off x="4220162" y="5051953"/>
            <a:ext cx="396262" cy="323165"/>
          </a:xfrm>
          <a:prstGeom prst="rect">
            <a:avLst/>
          </a:prstGeom>
        </p:spPr>
        <p:txBody>
          <a:bodyPr wrap="none">
            <a:spAutoFit/>
          </a:bodyPr>
          <a:lstStyle/>
          <a:p>
            <a:pPr algn="ctr">
              <a:spcBef>
                <a:spcPct val="20000"/>
              </a:spcBef>
              <a:buClr>
                <a:srgbClr val="FF0066"/>
              </a:buClr>
            </a:pPr>
            <a:r>
              <a:rPr lang="en-US" altLang="zh-CN" sz="1500" dirty="0">
                <a:solidFill>
                  <a:prstClr val="black"/>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T2</a:t>
            </a:r>
            <a:endParaRPr lang="en-US" altLang="zh-CN" sz="1500" dirty="0">
              <a:solidFill>
                <a:prstClr val="black"/>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endParaRPr>
          </a:p>
        </p:txBody>
      </p:sp>
      <p:sp>
        <p:nvSpPr>
          <p:cNvPr id="30" name="Rectangle 41"/>
          <p:cNvSpPr/>
          <p:nvPr/>
        </p:nvSpPr>
        <p:spPr>
          <a:xfrm>
            <a:off x="4724496" y="5051953"/>
            <a:ext cx="444352" cy="323165"/>
          </a:xfrm>
          <a:prstGeom prst="rect">
            <a:avLst/>
          </a:prstGeom>
        </p:spPr>
        <p:txBody>
          <a:bodyPr wrap="none">
            <a:spAutoFit/>
          </a:bodyPr>
          <a:lstStyle/>
          <a:p>
            <a:pPr marL="367665" indent="-320040">
              <a:spcBef>
                <a:spcPct val="20000"/>
              </a:spcBef>
              <a:buClr>
                <a:srgbClr val="FF0066"/>
              </a:buClr>
            </a:pPr>
            <a:r>
              <a:rPr lang="en-US" altLang="zh-CN" sz="1500" dirty="0">
                <a:solidFill>
                  <a:prstClr val="black"/>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T1</a:t>
            </a:r>
            <a:endParaRPr lang="en-US" altLang="zh-CN" sz="1500" dirty="0">
              <a:solidFill>
                <a:prstClr val="black"/>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endParaRPr>
          </a:p>
        </p:txBody>
      </p:sp>
      <p:cxnSp>
        <p:nvCxnSpPr>
          <p:cNvPr id="31" name="Straight Arrow Connector 42"/>
          <p:cNvCxnSpPr/>
          <p:nvPr/>
        </p:nvCxnSpPr>
        <p:spPr>
          <a:xfrm>
            <a:off x="4572000" y="5244313"/>
            <a:ext cx="270000" cy="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Freeform 43"/>
          <p:cNvSpPr/>
          <p:nvPr/>
        </p:nvSpPr>
        <p:spPr>
          <a:xfrm>
            <a:off x="6480679" y="3965575"/>
            <a:ext cx="395353" cy="302528"/>
          </a:xfrm>
          <a:custGeom>
            <a:avLst/>
            <a:gdLst>
              <a:gd name="connsiteX0" fmla="*/ 32989 w 474423"/>
              <a:gd name="connsiteY0" fmla="*/ 79253 h 363033"/>
              <a:gd name="connsiteX1" fmla="*/ 1458 w 474423"/>
              <a:gd name="connsiteY1" fmla="*/ 158081 h 363033"/>
              <a:gd name="connsiteX2" fmla="*/ 17223 w 474423"/>
              <a:gd name="connsiteY2" fmla="*/ 299970 h 363033"/>
              <a:gd name="connsiteX3" fmla="*/ 64520 w 474423"/>
              <a:gd name="connsiteY3" fmla="*/ 315736 h 363033"/>
              <a:gd name="connsiteX4" fmla="*/ 143348 w 474423"/>
              <a:gd name="connsiteY4" fmla="*/ 331501 h 363033"/>
              <a:gd name="connsiteX5" fmla="*/ 301003 w 474423"/>
              <a:gd name="connsiteY5" fmla="*/ 363033 h 363033"/>
              <a:gd name="connsiteX6" fmla="*/ 458658 w 474423"/>
              <a:gd name="connsiteY6" fmla="*/ 347267 h 363033"/>
              <a:gd name="connsiteX7" fmla="*/ 474423 w 474423"/>
              <a:gd name="connsiteY7" fmla="*/ 299970 h 363033"/>
              <a:gd name="connsiteX8" fmla="*/ 458658 w 474423"/>
              <a:gd name="connsiteY8" fmla="*/ 95019 h 363033"/>
              <a:gd name="connsiteX9" fmla="*/ 442892 w 474423"/>
              <a:gd name="connsiteY9" fmla="*/ 47722 h 363033"/>
              <a:gd name="connsiteX10" fmla="*/ 395596 w 474423"/>
              <a:gd name="connsiteY10" fmla="*/ 31957 h 363033"/>
              <a:gd name="connsiteX11" fmla="*/ 348299 w 474423"/>
              <a:gd name="connsiteY11" fmla="*/ 426 h 363033"/>
              <a:gd name="connsiteX12" fmla="*/ 159113 w 474423"/>
              <a:gd name="connsiteY12" fmla="*/ 31957 h 363033"/>
              <a:gd name="connsiteX13" fmla="*/ 64520 w 474423"/>
              <a:gd name="connsiteY13" fmla="*/ 63488 h 363033"/>
              <a:gd name="connsiteX14" fmla="*/ 32989 w 474423"/>
              <a:gd name="connsiteY14" fmla="*/ 79253 h 363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74423" h="363033">
                <a:moveTo>
                  <a:pt x="32989" y="79253"/>
                </a:moveTo>
                <a:cubicBezTo>
                  <a:pt x="22479" y="105529"/>
                  <a:pt x="3474" y="129853"/>
                  <a:pt x="1458" y="158081"/>
                </a:cubicBezTo>
                <a:cubicBezTo>
                  <a:pt x="-1933" y="205547"/>
                  <a:pt x="-451" y="255786"/>
                  <a:pt x="17223" y="299970"/>
                </a:cubicBezTo>
                <a:cubicBezTo>
                  <a:pt x="23395" y="315400"/>
                  <a:pt x="48398" y="311705"/>
                  <a:pt x="64520" y="315736"/>
                </a:cubicBezTo>
                <a:cubicBezTo>
                  <a:pt x="90516" y="322235"/>
                  <a:pt x="117190" y="325688"/>
                  <a:pt x="143348" y="331501"/>
                </a:cubicBezTo>
                <a:cubicBezTo>
                  <a:pt x="284478" y="362863"/>
                  <a:pt x="115615" y="332134"/>
                  <a:pt x="301003" y="363033"/>
                </a:cubicBezTo>
                <a:cubicBezTo>
                  <a:pt x="353555" y="357778"/>
                  <a:pt x="409024" y="365316"/>
                  <a:pt x="458658" y="347267"/>
                </a:cubicBezTo>
                <a:cubicBezTo>
                  <a:pt x="474276" y="341588"/>
                  <a:pt x="474423" y="316588"/>
                  <a:pt x="474423" y="299970"/>
                </a:cubicBezTo>
                <a:cubicBezTo>
                  <a:pt x="474423" y="231451"/>
                  <a:pt x="467157" y="163009"/>
                  <a:pt x="458658" y="95019"/>
                </a:cubicBezTo>
                <a:cubicBezTo>
                  <a:pt x="456597" y="78529"/>
                  <a:pt x="454643" y="59473"/>
                  <a:pt x="442892" y="47722"/>
                </a:cubicBezTo>
                <a:cubicBezTo>
                  <a:pt x="431141" y="35971"/>
                  <a:pt x="411361" y="37212"/>
                  <a:pt x="395596" y="31957"/>
                </a:cubicBezTo>
                <a:cubicBezTo>
                  <a:pt x="379830" y="21447"/>
                  <a:pt x="367169" y="2142"/>
                  <a:pt x="348299" y="426"/>
                </a:cubicBezTo>
                <a:cubicBezTo>
                  <a:pt x="308259" y="-3214"/>
                  <a:pt x="208259" y="17213"/>
                  <a:pt x="159113" y="31957"/>
                </a:cubicBezTo>
                <a:cubicBezTo>
                  <a:pt x="127278" y="41508"/>
                  <a:pt x="96051" y="52978"/>
                  <a:pt x="64520" y="63488"/>
                </a:cubicBezTo>
                <a:lnTo>
                  <a:pt x="32989" y="79253"/>
                </a:lnTo>
                <a:close/>
              </a:path>
            </a:pathLst>
          </a:custGeom>
          <a:noFill/>
          <a:ln w="12700">
            <a:solidFill>
              <a:srgbClr val="FF75AD"/>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latin typeface="微软雅黑" panose="020B0503020204020204" charset="-122"/>
              <a:ea typeface="微软雅黑" panose="020B0503020204020204" charset="-122"/>
            </a:endParaRPr>
          </a:p>
        </p:txBody>
      </p:sp>
      <p:sp>
        <p:nvSpPr>
          <p:cNvPr id="33" name="Freeform 44"/>
          <p:cNvSpPr/>
          <p:nvPr/>
        </p:nvSpPr>
        <p:spPr>
          <a:xfrm>
            <a:off x="5167585" y="4181054"/>
            <a:ext cx="1293865" cy="678538"/>
          </a:xfrm>
          <a:custGeom>
            <a:avLst/>
            <a:gdLst>
              <a:gd name="connsiteX0" fmla="*/ 0 w 2222937"/>
              <a:gd name="connsiteY0" fmla="*/ 677918 h 677918"/>
              <a:gd name="connsiteX1" fmla="*/ 882868 w 2222937"/>
              <a:gd name="connsiteY1" fmla="*/ 252249 h 677918"/>
              <a:gd name="connsiteX2" fmla="*/ 1340068 w 2222937"/>
              <a:gd name="connsiteY2" fmla="*/ 63063 h 677918"/>
              <a:gd name="connsiteX3" fmla="*/ 1954924 w 2222937"/>
              <a:gd name="connsiteY3" fmla="*/ 110359 h 677918"/>
              <a:gd name="connsiteX4" fmla="*/ 2222937 w 2222937"/>
              <a:gd name="connsiteY4" fmla="*/ 0 h 677918"/>
              <a:gd name="connsiteX0-1" fmla="*/ 0 w 2222937"/>
              <a:gd name="connsiteY0-2" fmla="*/ 702615 h 702615"/>
              <a:gd name="connsiteX1-3" fmla="*/ 882868 w 2222937"/>
              <a:gd name="connsiteY1-4" fmla="*/ 276946 h 702615"/>
              <a:gd name="connsiteX2-5" fmla="*/ 1278980 w 2222937"/>
              <a:gd name="connsiteY2-6" fmla="*/ 2297 h 702615"/>
              <a:gd name="connsiteX3-7" fmla="*/ 1954924 w 2222937"/>
              <a:gd name="connsiteY3-8" fmla="*/ 135056 h 702615"/>
              <a:gd name="connsiteX4-9" fmla="*/ 2222937 w 2222937"/>
              <a:gd name="connsiteY4-10" fmla="*/ 24697 h 702615"/>
              <a:gd name="connsiteX0-11" fmla="*/ 0 w 2222937"/>
              <a:gd name="connsiteY0-12" fmla="*/ 705923 h 705923"/>
              <a:gd name="connsiteX1-13" fmla="*/ 882868 w 2222937"/>
              <a:gd name="connsiteY1-14" fmla="*/ 280254 h 705923"/>
              <a:gd name="connsiteX2-15" fmla="*/ 1278980 w 2222937"/>
              <a:gd name="connsiteY2-16" fmla="*/ 5605 h 705923"/>
              <a:gd name="connsiteX3-17" fmla="*/ 1842930 w 2222937"/>
              <a:gd name="connsiteY3-18" fmla="*/ 83979 h 705923"/>
              <a:gd name="connsiteX4-19" fmla="*/ 2222937 w 2222937"/>
              <a:gd name="connsiteY4-20" fmla="*/ 28005 h 705923"/>
              <a:gd name="connsiteX0-21" fmla="*/ 0 w 1978583"/>
              <a:gd name="connsiteY0-22" fmla="*/ 716764 h 716764"/>
              <a:gd name="connsiteX1-23" fmla="*/ 882868 w 1978583"/>
              <a:gd name="connsiteY1-24" fmla="*/ 291095 h 716764"/>
              <a:gd name="connsiteX2-25" fmla="*/ 1278980 w 1978583"/>
              <a:gd name="connsiteY2-26" fmla="*/ 16446 h 716764"/>
              <a:gd name="connsiteX3-27" fmla="*/ 1842930 w 1978583"/>
              <a:gd name="connsiteY3-28" fmla="*/ 94820 h 716764"/>
              <a:gd name="connsiteX4-29" fmla="*/ 1978583 w 1978583"/>
              <a:gd name="connsiteY4-30" fmla="*/ 0 h 716764"/>
              <a:gd name="connsiteX0-31" fmla="*/ 0 w 1978583"/>
              <a:gd name="connsiteY0-32" fmla="*/ 751162 h 751162"/>
              <a:gd name="connsiteX1-33" fmla="*/ 882868 w 1978583"/>
              <a:gd name="connsiteY1-34" fmla="*/ 325493 h 751162"/>
              <a:gd name="connsiteX2-35" fmla="*/ 1217892 w 1978583"/>
              <a:gd name="connsiteY2-36" fmla="*/ 4227 h 751162"/>
              <a:gd name="connsiteX3-37" fmla="*/ 1842930 w 1978583"/>
              <a:gd name="connsiteY3-38" fmla="*/ 129218 h 751162"/>
              <a:gd name="connsiteX4-39" fmla="*/ 1978583 w 1978583"/>
              <a:gd name="connsiteY4-40" fmla="*/ 34398 h 751162"/>
              <a:gd name="connsiteX0-41" fmla="*/ 0 w 1978583"/>
              <a:gd name="connsiteY0-42" fmla="*/ 753368 h 753368"/>
              <a:gd name="connsiteX1-43" fmla="*/ 882868 w 1978583"/>
              <a:gd name="connsiteY1-44" fmla="*/ 327699 h 753368"/>
              <a:gd name="connsiteX2-45" fmla="*/ 1217892 w 1978583"/>
              <a:gd name="connsiteY2-46" fmla="*/ 6433 h 753368"/>
              <a:gd name="connsiteX3-47" fmla="*/ 1771660 w 1978583"/>
              <a:gd name="connsiteY3-48" fmla="*/ 100346 h 753368"/>
              <a:gd name="connsiteX4-49" fmla="*/ 1978583 w 1978583"/>
              <a:gd name="connsiteY4-50" fmla="*/ 36604 h 753368"/>
              <a:gd name="connsiteX0-51" fmla="*/ 0 w 1927676"/>
              <a:gd name="connsiteY0-52" fmla="*/ 753368 h 753368"/>
              <a:gd name="connsiteX1-53" fmla="*/ 882868 w 1927676"/>
              <a:gd name="connsiteY1-54" fmla="*/ 327699 h 753368"/>
              <a:gd name="connsiteX2-55" fmla="*/ 1217892 w 1927676"/>
              <a:gd name="connsiteY2-56" fmla="*/ 6433 h 753368"/>
              <a:gd name="connsiteX3-57" fmla="*/ 1771660 w 1927676"/>
              <a:gd name="connsiteY3-58" fmla="*/ 100346 h 753368"/>
              <a:gd name="connsiteX4-59" fmla="*/ 1927676 w 1927676"/>
              <a:gd name="connsiteY4-60" fmla="*/ 44374 h 753368"/>
              <a:gd name="connsiteX0-61" fmla="*/ 0 w 1887259"/>
              <a:gd name="connsiteY0-62" fmla="*/ 755258 h 755258"/>
              <a:gd name="connsiteX1-63" fmla="*/ 882868 w 1887259"/>
              <a:gd name="connsiteY1-64" fmla="*/ 329589 h 755258"/>
              <a:gd name="connsiteX2-65" fmla="*/ 1217892 w 1887259"/>
              <a:gd name="connsiteY2-66" fmla="*/ 8323 h 755258"/>
              <a:gd name="connsiteX3-67" fmla="*/ 1771660 w 1887259"/>
              <a:gd name="connsiteY3-68" fmla="*/ 102236 h 755258"/>
              <a:gd name="connsiteX4-69" fmla="*/ 1887259 w 1887259"/>
              <a:gd name="connsiteY4-70" fmla="*/ 0 h 755258"/>
              <a:gd name="connsiteX0-71" fmla="*/ 0 w 1887259"/>
              <a:gd name="connsiteY0-72" fmla="*/ 755258 h 755258"/>
              <a:gd name="connsiteX1-73" fmla="*/ 882868 w 1887259"/>
              <a:gd name="connsiteY1-74" fmla="*/ 329589 h 755258"/>
              <a:gd name="connsiteX2-75" fmla="*/ 1217892 w 1887259"/>
              <a:gd name="connsiteY2-76" fmla="*/ 8323 h 755258"/>
              <a:gd name="connsiteX3-77" fmla="*/ 1677355 w 1887259"/>
              <a:gd name="connsiteY3-78" fmla="*/ 86815 h 755258"/>
              <a:gd name="connsiteX4-79" fmla="*/ 1887259 w 1887259"/>
              <a:gd name="connsiteY4-80" fmla="*/ 0 h 75525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887259" h="755258">
                <a:moveTo>
                  <a:pt x="0" y="755258"/>
                </a:moveTo>
                <a:lnTo>
                  <a:pt x="882868" y="329589"/>
                </a:lnTo>
                <a:cubicBezTo>
                  <a:pt x="1106213" y="227113"/>
                  <a:pt x="1085478" y="48785"/>
                  <a:pt x="1217892" y="8323"/>
                </a:cubicBezTo>
                <a:cubicBezTo>
                  <a:pt x="1350307" y="-32139"/>
                  <a:pt x="1530210" y="97325"/>
                  <a:pt x="1677355" y="86815"/>
                </a:cubicBezTo>
                <a:cubicBezTo>
                  <a:pt x="1824500" y="76304"/>
                  <a:pt x="1826825" y="49924"/>
                  <a:pt x="1887259" y="0"/>
                </a:cubicBezTo>
              </a:path>
            </a:pathLst>
          </a:custGeom>
          <a:noFill/>
          <a:ln w="12700">
            <a:solidFill>
              <a:srgbClr val="FF75AD"/>
            </a:solidFill>
            <a:prstDash val="solid"/>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latin typeface="微软雅黑" panose="020B0503020204020204" charset="-122"/>
              <a:ea typeface="微软雅黑" panose="020B0503020204020204" charset="-122"/>
            </a:endParaRPr>
          </a:p>
        </p:txBody>
      </p:sp>
      <p:sp>
        <p:nvSpPr>
          <p:cNvPr id="34" name="Freeform 45"/>
          <p:cNvSpPr/>
          <p:nvPr/>
        </p:nvSpPr>
        <p:spPr>
          <a:xfrm>
            <a:off x="6444484" y="3169312"/>
            <a:ext cx="395353" cy="302528"/>
          </a:xfrm>
          <a:custGeom>
            <a:avLst/>
            <a:gdLst>
              <a:gd name="connsiteX0" fmla="*/ 32989 w 474423"/>
              <a:gd name="connsiteY0" fmla="*/ 79253 h 363033"/>
              <a:gd name="connsiteX1" fmla="*/ 1458 w 474423"/>
              <a:gd name="connsiteY1" fmla="*/ 158081 h 363033"/>
              <a:gd name="connsiteX2" fmla="*/ 17223 w 474423"/>
              <a:gd name="connsiteY2" fmla="*/ 299970 h 363033"/>
              <a:gd name="connsiteX3" fmla="*/ 64520 w 474423"/>
              <a:gd name="connsiteY3" fmla="*/ 315736 h 363033"/>
              <a:gd name="connsiteX4" fmla="*/ 143348 w 474423"/>
              <a:gd name="connsiteY4" fmla="*/ 331501 h 363033"/>
              <a:gd name="connsiteX5" fmla="*/ 301003 w 474423"/>
              <a:gd name="connsiteY5" fmla="*/ 363033 h 363033"/>
              <a:gd name="connsiteX6" fmla="*/ 458658 w 474423"/>
              <a:gd name="connsiteY6" fmla="*/ 347267 h 363033"/>
              <a:gd name="connsiteX7" fmla="*/ 474423 w 474423"/>
              <a:gd name="connsiteY7" fmla="*/ 299970 h 363033"/>
              <a:gd name="connsiteX8" fmla="*/ 458658 w 474423"/>
              <a:gd name="connsiteY8" fmla="*/ 95019 h 363033"/>
              <a:gd name="connsiteX9" fmla="*/ 442892 w 474423"/>
              <a:gd name="connsiteY9" fmla="*/ 47722 h 363033"/>
              <a:gd name="connsiteX10" fmla="*/ 395596 w 474423"/>
              <a:gd name="connsiteY10" fmla="*/ 31957 h 363033"/>
              <a:gd name="connsiteX11" fmla="*/ 348299 w 474423"/>
              <a:gd name="connsiteY11" fmla="*/ 426 h 363033"/>
              <a:gd name="connsiteX12" fmla="*/ 159113 w 474423"/>
              <a:gd name="connsiteY12" fmla="*/ 31957 h 363033"/>
              <a:gd name="connsiteX13" fmla="*/ 64520 w 474423"/>
              <a:gd name="connsiteY13" fmla="*/ 63488 h 363033"/>
              <a:gd name="connsiteX14" fmla="*/ 32989 w 474423"/>
              <a:gd name="connsiteY14" fmla="*/ 79253 h 363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74423" h="363033">
                <a:moveTo>
                  <a:pt x="32989" y="79253"/>
                </a:moveTo>
                <a:cubicBezTo>
                  <a:pt x="22479" y="105529"/>
                  <a:pt x="3474" y="129853"/>
                  <a:pt x="1458" y="158081"/>
                </a:cubicBezTo>
                <a:cubicBezTo>
                  <a:pt x="-1933" y="205547"/>
                  <a:pt x="-451" y="255786"/>
                  <a:pt x="17223" y="299970"/>
                </a:cubicBezTo>
                <a:cubicBezTo>
                  <a:pt x="23395" y="315400"/>
                  <a:pt x="48398" y="311705"/>
                  <a:pt x="64520" y="315736"/>
                </a:cubicBezTo>
                <a:cubicBezTo>
                  <a:pt x="90516" y="322235"/>
                  <a:pt x="117190" y="325688"/>
                  <a:pt x="143348" y="331501"/>
                </a:cubicBezTo>
                <a:cubicBezTo>
                  <a:pt x="284478" y="362863"/>
                  <a:pt x="115615" y="332134"/>
                  <a:pt x="301003" y="363033"/>
                </a:cubicBezTo>
                <a:cubicBezTo>
                  <a:pt x="353555" y="357778"/>
                  <a:pt x="409024" y="365316"/>
                  <a:pt x="458658" y="347267"/>
                </a:cubicBezTo>
                <a:cubicBezTo>
                  <a:pt x="474276" y="341588"/>
                  <a:pt x="474423" y="316588"/>
                  <a:pt x="474423" y="299970"/>
                </a:cubicBezTo>
                <a:cubicBezTo>
                  <a:pt x="474423" y="231451"/>
                  <a:pt x="467157" y="163009"/>
                  <a:pt x="458658" y="95019"/>
                </a:cubicBezTo>
                <a:cubicBezTo>
                  <a:pt x="456597" y="78529"/>
                  <a:pt x="454643" y="59473"/>
                  <a:pt x="442892" y="47722"/>
                </a:cubicBezTo>
                <a:cubicBezTo>
                  <a:pt x="431141" y="35971"/>
                  <a:pt x="411361" y="37212"/>
                  <a:pt x="395596" y="31957"/>
                </a:cubicBezTo>
                <a:cubicBezTo>
                  <a:pt x="379830" y="21447"/>
                  <a:pt x="367169" y="2142"/>
                  <a:pt x="348299" y="426"/>
                </a:cubicBezTo>
                <a:cubicBezTo>
                  <a:pt x="308259" y="-3214"/>
                  <a:pt x="208259" y="17213"/>
                  <a:pt x="159113" y="31957"/>
                </a:cubicBezTo>
                <a:cubicBezTo>
                  <a:pt x="127278" y="41508"/>
                  <a:pt x="96051" y="52978"/>
                  <a:pt x="64520" y="63488"/>
                </a:cubicBezTo>
                <a:lnTo>
                  <a:pt x="32989" y="79253"/>
                </a:lnTo>
                <a:close/>
              </a:path>
            </a:pathLst>
          </a:custGeom>
          <a:noFill/>
          <a:ln w="12700">
            <a:solidFill>
              <a:srgbClr val="FF75AD"/>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latin typeface="微软雅黑" panose="020B0503020204020204" charset="-122"/>
              <a:ea typeface="微软雅黑" panose="020B0503020204020204" charset="-122"/>
            </a:endParaRPr>
          </a:p>
        </p:txBody>
      </p:sp>
      <p:sp>
        <p:nvSpPr>
          <p:cNvPr id="35" name="Freeform 47"/>
          <p:cNvSpPr/>
          <p:nvPr/>
        </p:nvSpPr>
        <p:spPr>
          <a:xfrm>
            <a:off x="5167586" y="3346069"/>
            <a:ext cx="2811467" cy="1898244"/>
          </a:xfrm>
          <a:custGeom>
            <a:avLst/>
            <a:gdLst>
              <a:gd name="connsiteX0" fmla="*/ 0 w 3373760"/>
              <a:gd name="connsiteY0" fmla="*/ 2254469 h 2254469"/>
              <a:gd name="connsiteX1" fmla="*/ 3121573 w 3373760"/>
              <a:gd name="connsiteY1" fmla="*/ 1734207 h 2254469"/>
              <a:gd name="connsiteX2" fmla="*/ 3168869 w 3373760"/>
              <a:gd name="connsiteY2" fmla="*/ 772510 h 2254469"/>
              <a:gd name="connsiteX3" fmla="*/ 3011214 w 3373760"/>
              <a:gd name="connsiteY3" fmla="*/ 189186 h 2254469"/>
              <a:gd name="connsiteX4" fmla="*/ 2349063 w 3373760"/>
              <a:gd name="connsiteY4" fmla="*/ 0 h 2254469"/>
              <a:gd name="connsiteX0-1" fmla="*/ 0 w 3373760"/>
              <a:gd name="connsiteY0-2" fmla="*/ 2349503 h 2349503"/>
              <a:gd name="connsiteX1-3" fmla="*/ 3121573 w 3373760"/>
              <a:gd name="connsiteY1-4" fmla="*/ 1829241 h 2349503"/>
              <a:gd name="connsiteX2-5" fmla="*/ 3168869 w 3373760"/>
              <a:gd name="connsiteY2-6" fmla="*/ 867544 h 2349503"/>
              <a:gd name="connsiteX3-7" fmla="*/ 3011214 w 3373760"/>
              <a:gd name="connsiteY3-8" fmla="*/ 284220 h 2349503"/>
              <a:gd name="connsiteX4-9" fmla="*/ 2005640 w 3373760"/>
              <a:gd name="connsiteY4-10" fmla="*/ 0 h 234950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73760" h="2349503">
                <a:moveTo>
                  <a:pt x="0" y="2349503"/>
                </a:moveTo>
                <a:cubicBezTo>
                  <a:pt x="1296714" y="2212868"/>
                  <a:pt x="2593428" y="2076234"/>
                  <a:pt x="3121573" y="1829241"/>
                </a:cubicBezTo>
                <a:cubicBezTo>
                  <a:pt x="3649718" y="1582248"/>
                  <a:pt x="3187262" y="1125047"/>
                  <a:pt x="3168869" y="867544"/>
                </a:cubicBezTo>
                <a:cubicBezTo>
                  <a:pt x="3150476" y="610041"/>
                  <a:pt x="3147848" y="412972"/>
                  <a:pt x="3011214" y="284220"/>
                </a:cubicBezTo>
                <a:cubicBezTo>
                  <a:pt x="2874580" y="155468"/>
                  <a:pt x="2268398" y="30217"/>
                  <a:pt x="2005640" y="0"/>
                </a:cubicBezTo>
              </a:path>
            </a:pathLst>
          </a:custGeom>
          <a:noFill/>
          <a:ln w="12700">
            <a:solidFill>
              <a:srgbClr val="FF75AD"/>
            </a:solidFill>
            <a:prstDash val="solid"/>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latin typeface="微软雅黑" panose="020B0503020204020204" charset="-122"/>
              <a:ea typeface="微软雅黑" panose="020B0503020204020204" charset="-122"/>
            </a:endParaRPr>
          </a:p>
        </p:txBody>
      </p:sp>
      <p:sp>
        <p:nvSpPr>
          <p:cNvPr id="36" name="Rectangle 48"/>
          <p:cNvSpPr/>
          <p:nvPr/>
        </p:nvSpPr>
        <p:spPr>
          <a:xfrm>
            <a:off x="3088385" y="4289953"/>
            <a:ext cx="1960793" cy="323165"/>
          </a:xfrm>
          <a:prstGeom prst="rect">
            <a:avLst/>
          </a:prstGeom>
        </p:spPr>
        <p:txBody>
          <a:bodyPr wrap="none">
            <a:spAutoFit/>
          </a:bodyPr>
          <a:lstStyle/>
          <a:p>
            <a:pPr marL="367665" indent="-320040">
              <a:spcBef>
                <a:spcPct val="20000"/>
              </a:spcBef>
              <a:buClr>
                <a:srgbClr val="FF0066"/>
              </a:buClr>
            </a:pPr>
            <a:r>
              <a:rPr lang="en-US" altLang="zh-CN" sz="1500" dirty="0">
                <a:solidFill>
                  <a:prstClr val="black"/>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rPr>
              <a:t>Possible Serial Order</a:t>
            </a:r>
            <a:endParaRPr lang="en-US" altLang="zh-CN" sz="1500" dirty="0">
              <a:solidFill>
                <a:prstClr val="black"/>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Verdana" panose="020B0604030504040204" pitchFamily="34" charset="0"/>
            </a:endParaRPr>
          </a:p>
        </p:txBody>
      </p:sp>
      <p:sp>
        <p:nvSpPr>
          <p:cNvPr id="3" name="文本框 2"/>
          <p:cNvSpPr txBox="1"/>
          <p:nvPr/>
        </p:nvSpPr>
        <p:spPr>
          <a:xfrm>
            <a:off x="29210" y="2712085"/>
            <a:ext cx="1812290" cy="2990215"/>
          </a:xfrm>
          <a:prstGeom prst="rect">
            <a:avLst/>
          </a:prstGeom>
          <a:noFill/>
        </p:spPr>
        <p:txBody>
          <a:bodyPr wrap="square" rtlCol="0">
            <a:noAutofit/>
          </a:bodyPr>
          <a:p>
            <a:r>
              <a:rPr lang="zh-CN" altLang="en-US" sz="1500"/>
              <a:t>右图中这两个事务是不能保证序列化的，因为若</a:t>
            </a:r>
            <a:r>
              <a:rPr lang="en-US" altLang="zh-CN" sz="1500"/>
              <a:t>T1</a:t>
            </a:r>
            <a:r>
              <a:rPr lang="zh-CN" altLang="en-US" sz="1500"/>
              <a:t>先发生，则根据</a:t>
            </a:r>
            <a:r>
              <a:rPr lang="en-US" altLang="zh-CN" sz="1500"/>
              <a:t>MVCC,T2</a:t>
            </a:r>
            <a:r>
              <a:rPr lang="zh-CN" altLang="en-US" sz="1500"/>
              <a:t>就不可能读取到</a:t>
            </a:r>
            <a:r>
              <a:rPr lang="en-US" altLang="zh-CN" sz="1500"/>
              <a:t>Y0</a:t>
            </a:r>
            <a:r>
              <a:rPr lang="zh-CN" altLang="en-US" sz="1500"/>
              <a:t>，反之同理，所以这两个事务不等价与任何顺序执行时候的</a:t>
            </a:r>
            <a:r>
              <a:rPr lang="en-US" altLang="zh-CN" sz="1500"/>
              <a:t>TX</a:t>
            </a:r>
            <a:r>
              <a:rPr lang="zh-CN" altLang="en-US" sz="1500"/>
              <a:t>序列，所以不具有序列化特性，故</a:t>
            </a:r>
            <a:r>
              <a:rPr lang="en-US" altLang="zh-CN" sz="1500"/>
              <a:t>MVCC</a:t>
            </a:r>
            <a:r>
              <a:rPr lang="zh-CN" altLang="en-US" sz="1500"/>
              <a:t>不等价于</a:t>
            </a:r>
            <a:r>
              <a:rPr lang="en-US" altLang="zh-CN" sz="1500"/>
              <a:t>OCC</a:t>
            </a:r>
            <a:r>
              <a:rPr lang="zh-CN" altLang="en-US" sz="1500"/>
              <a:t>，</a:t>
            </a:r>
            <a:r>
              <a:rPr lang="en-US" altLang="zh-CN" sz="1500"/>
              <a:t>2PL</a:t>
            </a:r>
            <a:endParaRPr lang="en-US" altLang="zh-CN" sz="15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wipe(left)">
                                      <p:cBhvr>
                                        <p:cTn id="65" dur="500"/>
                                        <p:tgtEl>
                                          <p:spTgt spid="33"/>
                                        </p:tgtEl>
                                      </p:cBhvr>
                                    </p:animEffect>
                                  </p:childTnLst>
                                </p:cTn>
                              </p:par>
                            </p:childTnLst>
                          </p:cTn>
                        </p:par>
                        <p:par>
                          <p:cTn id="66" fill="hold">
                            <p:stCondLst>
                              <p:cond delay="500"/>
                            </p:stCondLst>
                            <p:childTnLst>
                              <p:par>
                                <p:cTn id="67" presetID="1" presetClass="entr" presetSubtype="0" fill="hold" grpId="0" nodeType="afterEffect">
                                  <p:stCondLst>
                                    <p:cond delay="0"/>
                                  </p:stCondLst>
                                  <p:childTnLst>
                                    <p:set>
                                      <p:cBhvr>
                                        <p:cTn id="68" dur="1" fill="hold">
                                          <p:stCondLst>
                                            <p:cond delay="0"/>
                                          </p:stCondLst>
                                        </p:cTn>
                                        <p:tgtEl>
                                          <p:spTgt spid="32"/>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0"/>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1"/>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22" presetClass="entr" presetSubtype="4" fill="hold" grpId="0" nodeType="clickEffect">
                                  <p:stCondLst>
                                    <p:cond delay="0"/>
                                  </p:stCondLst>
                                  <p:childTnLst>
                                    <p:set>
                                      <p:cBhvr>
                                        <p:cTn id="80" dur="1" fill="hold">
                                          <p:stCondLst>
                                            <p:cond delay="0"/>
                                          </p:stCondLst>
                                        </p:cTn>
                                        <p:tgtEl>
                                          <p:spTgt spid="35"/>
                                        </p:tgtEl>
                                        <p:attrNameLst>
                                          <p:attrName>style.visibility</p:attrName>
                                        </p:attrNameLst>
                                      </p:cBhvr>
                                      <p:to>
                                        <p:strVal val="visible"/>
                                      </p:to>
                                    </p:set>
                                    <p:animEffect transition="in" filter="wipe(down)">
                                      <p:cBhvr>
                                        <p:cTn id="81" dur="500"/>
                                        <p:tgtEl>
                                          <p:spTgt spid="35"/>
                                        </p:tgtEl>
                                      </p:cBhvr>
                                    </p:animEffect>
                                  </p:childTnLst>
                                </p:cTn>
                              </p:par>
                            </p:childTnLst>
                          </p:cTn>
                        </p:par>
                        <p:par>
                          <p:cTn id="82" fill="hold">
                            <p:stCondLst>
                              <p:cond delay="500"/>
                            </p:stCondLst>
                            <p:childTnLst>
                              <p:par>
                                <p:cTn id="83" presetID="1" presetClass="entr" presetSubtype="0" fill="hold" grpId="0" nodeType="afterEffect">
                                  <p:stCondLst>
                                    <p:cond delay="0"/>
                                  </p:stCondLst>
                                  <p:childTnLst>
                                    <p:set>
                                      <p:cBhvr>
                                        <p:cTn id="8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p:bldP spid="12" grpId="0" animBg="1"/>
      <p:bldP spid="14" grpId="0" animBg="1"/>
      <p:bldP spid="15" grpId="0" animBg="1"/>
      <p:bldP spid="16" grpId="0"/>
      <p:bldP spid="17" grpId="0" animBg="1"/>
      <p:bldP spid="18" grpId="0" animBg="1"/>
      <p:bldP spid="19" grpId="0" animBg="1"/>
      <p:bldP spid="20" grpId="0" animBg="1"/>
      <p:bldP spid="21" grpId="0" animBg="1"/>
      <p:bldP spid="22" grpId="0" animBg="1"/>
      <p:bldP spid="23" grpId="0" animBg="1"/>
      <p:bldP spid="24" grpId="0" animBg="1"/>
      <p:bldP spid="25" grpId="0" animBg="1"/>
      <p:bldP spid="26" grpId="0"/>
      <p:bldP spid="27" grpId="0"/>
      <p:bldP spid="29" grpId="0"/>
      <p:bldP spid="30" grpId="0"/>
      <p:bldP spid="32" grpId="0" animBg="1"/>
      <p:bldP spid="33" grpId="0" animBg="1"/>
      <p:bldP spid="34" grpId="0" animBg="1"/>
      <p:bldP spid="35" grpId="0" animBg="1"/>
      <p:bldP spid="36"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Write skew &amp; DSM </a:t>
            </a:r>
            <a:endParaRPr kumimoji="1" lang="zh-CN" altLang="en-US" dirty="0"/>
          </a:p>
        </p:txBody>
      </p:sp>
      <p:sp>
        <p:nvSpPr>
          <p:cNvPr id="3" name="内容占位符 2"/>
          <p:cNvSpPr>
            <a:spLocks noGrp="1"/>
          </p:cNvSpPr>
          <p:nvPr>
            <p:ph idx="1"/>
          </p:nvPr>
        </p:nvSpPr>
        <p:spPr/>
        <p:txBody>
          <a:bodyPr/>
          <a:lstStyle/>
          <a:p>
            <a:r>
              <a:rPr kumimoji="1" lang="en-US" altLang="zh-CN" dirty="0"/>
              <a:t>Recall our memory consistency problem in DSM</a:t>
            </a:r>
            <a:endParaRPr kumimoji="1" lang="en-US" altLang="zh-CN" dirty="0"/>
          </a:p>
          <a:p>
            <a:pPr lvl="1"/>
            <a:r>
              <a:rPr kumimoji="1" lang="en-US" altLang="zh-CN" dirty="0"/>
              <a:t>Suppose both TX reads from an </a:t>
            </a:r>
            <a:r>
              <a:rPr kumimoji="1" lang="en-US" altLang="zh-CN"/>
              <a:t>early snapshot of x &amp; y (w/ 0)</a:t>
            </a:r>
            <a:endParaRPr kumimoji="1" lang="en-US" altLang="zh-CN"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grpSp>
        <p:nvGrpSpPr>
          <p:cNvPr id="5" name="组合 4"/>
          <p:cNvGrpSpPr/>
          <p:nvPr/>
        </p:nvGrpSpPr>
        <p:grpSpPr>
          <a:xfrm>
            <a:off x="827584" y="3204841"/>
            <a:ext cx="2386721" cy="1756240"/>
            <a:chOff x="912507" y="1040360"/>
            <a:chExt cx="2386721" cy="1756240"/>
          </a:xfrm>
        </p:grpSpPr>
        <p:sp>
          <p:nvSpPr>
            <p:cNvPr id="6" name="矩形 5"/>
            <p:cNvSpPr/>
            <p:nvPr/>
          </p:nvSpPr>
          <p:spPr>
            <a:xfrm>
              <a:off x="912507" y="1040360"/>
              <a:ext cx="2304256" cy="1756240"/>
            </a:xfrm>
            <a:prstGeom prst="rect">
              <a:avLst/>
            </a:prstGeom>
            <a:solidFill>
              <a:srgbClr val="FFE6FE"/>
            </a:solidFill>
            <a:ln w="12700">
              <a:solidFill>
                <a:schemeClr val="tx1"/>
              </a:solidFill>
              <a:tailEnd type="arrow" w="lg" len="lg"/>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p:nvSpPr>
          <p:spPr>
            <a:xfrm>
              <a:off x="961729" y="1041019"/>
              <a:ext cx="2337499" cy="1754326"/>
            </a:xfrm>
            <a:prstGeom prst="rect">
              <a:avLst/>
            </a:prstGeom>
          </p:spPr>
          <p:txBody>
            <a:bodyPr wrap="none">
              <a:spAutoFit/>
            </a:bodyPr>
            <a:lstStyle/>
            <a:p>
              <a:r>
                <a:rPr kumimoji="1" lang="en-US" altLang="zh-CN" dirty="0">
                  <a:latin typeface="Consolas" panose="020B0609020204030204" pitchFamily="49" charset="0"/>
                  <a:cs typeface="Consolas" panose="020B0609020204030204" pitchFamily="49" charset="0"/>
                </a:rPr>
                <a:t>extern int x; //0</a:t>
              </a:r>
              <a:endParaRPr kumimoji="1" lang="en-US" altLang="zh-CN" dirty="0">
                <a:latin typeface="Consolas" panose="020B0609020204030204" pitchFamily="49" charset="0"/>
                <a:cs typeface="Consolas" panose="020B0609020204030204" pitchFamily="49" charset="0"/>
              </a:endParaRPr>
            </a:p>
            <a:p>
              <a:r>
                <a:rPr kumimoji="1" lang="en-US" altLang="zh-CN" dirty="0">
                  <a:latin typeface="Consolas" panose="020B0609020204030204" pitchFamily="49" charset="0"/>
                  <a:cs typeface="Consolas" panose="020B0609020204030204" pitchFamily="49" charset="0"/>
                </a:rPr>
                <a:t>extern int y; //0</a:t>
              </a:r>
              <a:endParaRPr kumimoji="1" lang="en-US" altLang="zh-CN" dirty="0">
                <a:latin typeface="Consolas" panose="020B0609020204030204" pitchFamily="49" charset="0"/>
                <a:cs typeface="Consolas" panose="020B0609020204030204" pitchFamily="49" charset="0"/>
              </a:endParaRPr>
            </a:p>
            <a:p>
              <a:endParaRPr kumimoji="1" lang="en-US" altLang="zh-CN" dirty="0">
                <a:latin typeface="Consolas" panose="020B0609020204030204" pitchFamily="49" charset="0"/>
                <a:cs typeface="Consolas" panose="020B0609020204030204" pitchFamily="49" charset="0"/>
              </a:endParaRPr>
            </a:p>
            <a:p>
              <a:r>
                <a:rPr kumimoji="1" lang="en-US" altLang="zh-CN" dirty="0">
                  <a:latin typeface="Consolas" panose="020B0609020204030204" pitchFamily="49" charset="0"/>
                  <a:cs typeface="Consolas" panose="020B0609020204030204" pitchFamily="49" charset="0"/>
                </a:rPr>
                <a:t>x = 1</a:t>
              </a:r>
              <a:endParaRPr kumimoji="1" lang="en-US" altLang="zh-CN" dirty="0">
                <a:latin typeface="Consolas" panose="020B0609020204030204" pitchFamily="49" charset="0"/>
                <a:cs typeface="Consolas" panose="020B0609020204030204" pitchFamily="49" charset="0"/>
              </a:endParaRPr>
            </a:p>
            <a:p>
              <a:r>
                <a:rPr kumimoji="1" lang="en-US" altLang="zh-CN" dirty="0">
                  <a:latin typeface="Consolas" panose="020B0609020204030204" pitchFamily="49" charset="0"/>
                  <a:cs typeface="Consolas" panose="020B0609020204030204" pitchFamily="49" charset="0"/>
                </a:rPr>
                <a:t>if (y==0)</a:t>
              </a:r>
              <a:endParaRPr kumimoji="1" lang="en-US" altLang="zh-CN" dirty="0">
                <a:latin typeface="Consolas" panose="020B0609020204030204" pitchFamily="49" charset="0"/>
                <a:cs typeface="Consolas" panose="020B0609020204030204" pitchFamily="49" charset="0"/>
              </a:endParaRPr>
            </a:p>
            <a:p>
              <a:r>
                <a:rPr kumimoji="1" lang="en-US" altLang="zh-CN" b="1" dirty="0">
                  <a:latin typeface="Consolas" panose="020B0609020204030204" pitchFamily="49" charset="0"/>
                  <a:cs typeface="Consolas" panose="020B0609020204030204" pitchFamily="49" charset="0"/>
                </a:rPr>
                <a:t>   </a:t>
              </a:r>
              <a:r>
                <a:rPr kumimoji="1" lang="en-US" altLang="zh-CN" b="1" dirty="0">
                  <a:solidFill>
                    <a:srgbClr val="C00000"/>
                  </a:solidFill>
                  <a:latin typeface="Consolas" panose="020B0609020204030204" pitchFamily="49" charset="0"/>
                  <a:cs typeface="Consolas" panose="020B0609020204030204" pitchFamily="49" charset="0"/>
                </a:rPr>
                <a:t>critical sec</a:t>
              </a:r>
              <a:endParaRPr lang="zh-CN" altLang="en-US" b="1" dirty="0">
                <a:solidFill>
                  <a:srgbClr val="C00000"/>
                </a:solidFill>
                <a:latin typeface="Consolas" panose="020B0609020204030204" pitchFamily="49" charset="0"/>
                <a:cs typeface="Consolas" panose="020B0609020204030204" pitchFamily="49" charset="0"/>
              </a:endParaRPr>
            </a:p>
          </p:txBody>
        </p:sp>
      </p:grpSp>
      <p:grpSp>
        <p:nvGrpSpPr>
          <p:cNvPr id="8" name="组合 7"/>
          <p:cNvGrpSpPr/>
          <p:nvPr/>
        </p:nvGrpSpPr>
        <p:grpSpPr>
          <a:xfrm>
            <a:off x="6071253" y="3204841"/>
            <a:ext cx="2304256" cy="2031984"/>
            <a:chOff x="912507" y="1040360"/>
            <a:chExt cx="2304256" cy="2031984"/>
          </a:xfrm>
        </p:grpSpPr>
        <p:sp>
          <p:nvSpPr>
            <p:cNvPr id="9" name="矩形 8"/>
            <p:cNvSpPr/>
            <p:nvPr/>
          </p:nvSpPr>
          <p:spPr>
            <a:xfrm>
              <a:off x="912507" y="1040360"/>
              <a:ext cx="2304256" cy="1756240"/>
            </a:xfrm>
            <a:prstGeom prst="rect">
              <a:avLst/>
            </a:prstGeom>
            <a:solidFill>
              <a:srgbClr val="FFE6FE"/>
            </a:solidFill>
            <a:ln w="12700">
              <a:solidFill>
                <a:schemeClr val="tx1"/>
              </a:solidFill>
              <a:tailEnd type="arrow" w="lg" len="lg"/>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p:nvSpPr>
          <p:spPr>
            <a:xfrm>
              <a:off x="961729" y="1041019"/>
              <a:ext cx="2210862" cy="2031325"/>
            </a:xfrm>
            <a:prstGeom prst="rect">
              <a:avLst/>
            </a:prstGeom>
          </p:spPr>
          <p:txBody>
            <a:bodyPr wrap="none">
              <a:spAutoFit/>
            </a:bodyPr>
            <a:lstStyle/>
            <a:p>
              <a:r>
                <a:rPr kumimoji="1" lang="en-US" altLang="zh-CN" dirty="0">
                  <a:latin typeface="Consolas" panose="020B0609020204030204" pitchFamily="49" charset="0"/>
                  <a:cs typeface="Consolas" panose="020B0609020204030204" pitchFamily="49" charset="0"/>
                </a:rPr>
                <a:t>extern int x;//0</a:t>
              </a:r>
              <a:endParaRPr kumimoji="1" lang="en-US" altLang="zh-CN" dirty="0">
                <a:latin typeface="Consolas" panose="020B0609020204030204" pitchFamily="49" charset="0"/>
                <a:cs typeface="Consolas" panose="020B0609020204030204" pitchFamily="49" charset="0"/>
              </a:endParaRPr>
            </a:p>
            <a:p>
              <a:r>
                <a:rPr kumimoji="1" lang="en-US" altLang="zh-CN" dirty="0">
                  <a:latin typeface="Consolas" panose="020B0609020204030204" pitchFamily="49" charset="0"/>
                  <a:cs typeface="Consolas" panose="020B0609020204030204" pitchFamily="49" charset="0"/>
                </a:rPr>
                <a:t>extern int y;//0</a:t>
              </a:r>
              <a:endParaRPr kumimoji="1" lang="en-US" altLang="zh-CN" dirty="0">
                <a:latin typeface="Consolas" panose="020B0609020204030204" pitchFamily="49" charset="0"/>
                <a:cs typeface="Consolas" panose="020B0609020204030204" pitchFamily="49" charset="0"/>
              </a:endParaRPr>
            </a:p>
            <a:p>
              <a:endParaRPr kumimoji="1" lang="en-US" altLang="zh-CN" dirty="0">
                <a:latin typeface="Consolas" panose="020B0609020204030204" pitchFamily="49" charset="0"/>
                <a:cs typeface="Consolas" panose="020B0609020204030204" pitchFamily="49" charset="0"/>
              </a:endParaRPr>
            </a:p>
            <a:p>
              <a:r>
                <a:rPr kumimoji="1" lang="en-US" altLang="zh-CN" dirty="0">
                  <a:latin typeface="Consolas" panose="020B0609020204030204" pitchFamily="49" charset="0"/>
                  <a:cs typeface="Consolas" panose="020B0609020204030204" pitchFamily="49" charset="0"/>
                </a:rPr>
                <a:t>y = 1</a:t>
              </a:r>
              <a:endParaRPr kumimoji="1" lang="en-US" altLang="zh-CN" dirty="0">
                <a:latin typeface="Consolas" panose="020B0609020204030204" pitchFamily="49" charset="0"/>
                <a:cs typeface="Consolas" panose="020B0609020204030204" pitchFamily="49" charset="0"/>
              </a:endParaRPr>
            </a:p>
            <a:p>
              <a:r>
                <a:rPr kumimoji="1" lang="en-US" altLang="zh-CN" dirty="0">
                  <a:latin typeface="Consolas" panose="020B0609020204030204" pitchFamily="49" charset="0"/>
                  <a:cs typeface="Consolas" panose="020B0609020204030204" pitchFamily="49" charset="0"/>
                </a:rPr>
                <a:t>if (x==0)</a:t>
              </a:r>
              <a:endParaRPr kumimoji="1" lang="en-US" altLang="zh-CN" dirty="0">
                <a:latin typeface="Consolas" panose="020B0609020204030204" pitchFamily="49" charset="0"/>
                <a:cs typeface="Consolas" panose="020B0609020204030204" pitchFamily="49" charset="0"/>
              </a:endParaRPr>
            </a:p>
            <a:p>
              <a:r>
                <a:rPr kumimoji="1" lang="en-US" altLang="zh-CN" b="1" dirty="0">
                  <a:latin typeface="Consolas" panose="020B0609020204030204" pitchFamily="49" charset="0"/>
                  <a:cs typeface="Consolas" panose="020B0609020204030204" pitchFamily="49" charset="0"/>
                </a:rPr>
                <a:t>   </a:t>
              </a:r>
              <a:r>
                <a:rPr kumimoji="1" lang="en-US" altLang="zh-CN" b="1" dirty="0">
                  <a:solidFill>
                    <a:srgbClr val="C00000"/>
                  </a:solidFill>
                  <a:latin typeface="Consolas" panose="020B0609020204030204" pitchFamily="49" charset="0"/>
                  <a:cs typeface="Consolas" panose="020B0609020204030204" pitchFamily="49" charset="0"/>
                </a:rPr>
                <a:t>critical sec</a:t>
              </a:r>
              <a:endParaRPr lang="zh-CN" altLang="en-US" b="1" dirty="0">
                <a:solidFill>
                  <a:srgbClr val="C00000"/>
                </a:solidFill>
                <a:latin typeface="Consolas" panose="020B0609020204030204" pitchFamily="49" charset="0"/>
                <a:cs typeface="Consolas" panose="020B0609020204030204" pitchFamily="49" charset="0"/>
              </a:endParaRPr>
            </a:p>
            <a:p>
              <a:endParaRPr lang="zh-CN" altLang="en-US" dirty="0">
                <a:latin typeface="Consolas" panose="020B0609020204030204" pitchFamily="49" charset="0"/>
                <a:cs typeface="Consolas" panose="020B0609020204030204" pitchFamily="49" charset="0"/>
              </a:endParaRPr>
            </a:p>
          </p:txBody>
        </p:sp>
      </p:grpSp>
      <p:grpSp>
        <p:nvGrpSpPr>
          <p:cNvPr id="11" name="组合 10"/>
          <p:cNvGrpSpPr/>
          <p:nvPr/>
        </p:nvGrpSpPr>
        <p:grpSpPr>
          <a:xfrm>
            <a:off x="3401218" y="3244937"/>
            <a:ext cx="800219" cy="504056"/>
            <a:chOff x="2587304" y="3145532"/>
            <a:chExt cx="800219" cy="504056"/>
          </a:xfrm>
        </p:grpSpPr>
        <p:sp>
          <p:nvSpPr>
            <p:cNvPr id="12" name="矩形 11"/>
            <p:cNvSpPr/>
            <p:nvPr/>
          </p:nvSpPr>
          <p:spPr>
            <a:xfrm>
              <a:off x="2627784" y="3145532"/>
              <a:ext cx="720080" cy="504056"/>
            </a:xfrm>
            <a:prstGeom prst="rect">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2587304" y="3239863"/>
              <a:ext cx="800219" cy="369332"/>
            </a:xfrm>
            <a:prstGeom prst="rect">
              <a:avLst/>
            </a:prstGeom>
          </p:spPr>
          <p:txBody>
            <a:bodyPr wrap="none">
              <a:spAutoFit/>
            </a:bodyPr>
            <a:lstStyle/>
            <a:p>
              <a:r>
                <a:rPr kumimoji="1" lang="en-US" altLang="zh-CN" dirty="0"/>
                <a:t>CPU0</a:t>
              </a:r>
              <a:endParaRPr lang="zh-CN" altLang="en-US" dirty="0"/>
            </a:p>
          </p:txBody>
        </p:sp>
      </p:grpSp>
      <p:grpSp>
        <p:nvGrpSpPr>
          <p:cNvPr id="14" name="组合 13"/>
          <p:cNvGrpSpPr/>
          <p:nvPr/>
        </p:nvGrpSpPr>
        <p:grpSpPr>
          <a:xfrm>
            <a:off x="5045059" y="3204841"/>
            <a:ext cx="800219" cy="504056"/>
            <a:chOff x="2587304" y="3145532"/>
            <a:chExt cx="800219" cy="504056"/>
          </a:xfrm>
        </p:grpSpPr>
        <p:sp>
          <p:nvSpPr>
            <p:cNvPr id="15" name="矩形 14"/>
            <p:cNvSpPr/>
            <p:nvPr/>
          </p:nvSpPr>
          <p:spPr>
            <a:xfrm>
              <a:off x="2627784" y="3145532"/>
              <a:ext cx="720080" cy="504056"/>
            </a:xfrm>
            <a:prstGeom prst="rect">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矩形 15"/>
            <p:cNvSpPr/>
            <p:nvPr/>
          </p:nvSpPr>
          <p:spPr>
            <a:xfrm>
              <a:off x="2587304" y="3239863"/>
              <a:ext cx="800219" cy="369332"/>
            </a:xfrm>
            <a:prstGeom prst="rect">
              <a:avLst/>
            </a:prstGeom>
          </p:spPr>
          <p:txBody>
            <a:bodyPr wrap="none">
              <a:spAutoFit/>
            </a:bodyPr>
            <a:lstStyle/>
            <a:p>
              <a:r>
                <a:rPr kumimoji="1" lang="en-US" altLang="zh-CN" dirty="0"/>
                <a:t>CPU1</a:t>
              </a:r>
              <a:endParaRPr lang="zh-CN" altLang="en-US" dirty="0"/>
            </a:p>
          </p:txBody>
        </p:sp>
      </p:grpSp>
      <p:grpSp>
        <p:nvGrpSpPr>
          <p:cNvPr id="17" name="组合 16"/>
          <p:cNvGrpSpPr/>
          <p:nvPr/>
        </p:nvGrpSpPr>
        <p:grpSpPr>
          <a:xfrm>
            <a:off x="3391705" y="4308540"/>
            <a:ext cx="2453572" cy="651286"/>
            <a:chOff x="2610008" y="3133652"/>
            <a:chExt cx="911968" cy="651286"/>
          </a:xfrm>
        </p:grpSpPr>
        <p:sp>
          <p:nvSpPr>
            <p:cNvPr id="18" name="矩形 17"/>
            <p:cNvSpPr/>
            <p:nvPr/>
          </p:nvSpPr>
          <p:spPr>
            <a:xfrm>
              <a:off x="2610008" y="3133652"/>
              <a:ext cx="911968" cy="651286"/>
            </a:xfrm>
            <a:prstGeom prst="rect">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矩形 18"/>
            <p:cNvSpPr/>
            <p:nvPr/>
          </p:nvSpPr>
          <p:spPr>
            <a:xfrm>
              <a:off x="2640885" y="3276585"/>
              <a:ext cx="805628" cy="369332"/>
            </a:xfrm>
            <a:prstGeom prst="rect">
              <a:avLst/>
            </a:prstGeom>
          </p:spPr>
          <p:txBody>
            <a:bodyPr wrap="square">
              <a:spAutoFit/>
            </a:bodyPr>
            <a:lstStyle/>
            <a:p>
              <a:pPr algn="ctr"/>
              <a:r>
                <a:rPr kumimoji="1" lang="en-US" altLang="zh-CN" dirty="0"/>
                <a:t>DSM</a:t>
              </a:r>
              <a:endParaRPr lang="zh-CN" altLang="en-US" dirty="0"/>
            </a:p>
          </p:txBody>
        </p:sp>
      </p:grpSp>
      <p:cxnSp>
        <p:nvCxnSpPr>
          <p:cNvPr id="20" name="直线箭头连接符 19"/>
          <p:cNvCxnSpPr/>
          <p:nvPr/>
        </p:nvCxnSpPr>
        <p:spPr>
          <a:xfrm>
            <a:off x="3622981" y="3748993"/>
            <a:ext cx="0" cy="559547"/>
          </a:xfrm>
          <a:prstGeom prst="straightConnector1">
            <a:avLst/>
          </a:prstGeom>
          <a:ln w="2222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1" name="直线箭头连接符 20"/>
          <p:cNvCxnSpPr/>
          <p:nvPr/>
        </p:nvCxnSpPr>
        <p:spPr>
          <a:xfrm>
            <a:off x="3839005" y="3748993"/>
            <a:ext cx="0" cy="559547"/>
          </a:xfrm>
          <a:prstGeom prst="straightConnector1">
            <a:avLst/>
          </a:prstGeom>
          <a:ln w="22225">
            <a:solidFill>
              <a:schemeClr val="tx1"/>
            </a:solidFill>
            <a:prstDash val="dash"/>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22" name="直线箭头连接符 21"/>
          <p:cNvCxnSpPr/>
          <p:nvPr/>
        </p:nvCxnSpPr>
        <p:spPr>
          <a:xfrm>
            <a:off x="5351173" y="3748993"/>
            <a:ext cx="0" cy="559547"/>
          </a:xfrm>
          <a:prstGeom prst="straightConnector1">
            <a:avLst/>
          </a:prstGeom>
          <a:ln w="22225">
            <a:solidFill>
              <a:schemeClr val="tx1"/>
            </a:solidFill>
            <a:prstDash val="dash"/>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23" name="直线箭头连接符 22"/>
          <p:cNvCxnSpPr/>
          <p:nvPr/>
        </p:nvCxnSpPr>
        <p:spPr>
          <a:xfrm>
            <a:off x="5567197" y="3748993"/>
            <a:ext cx="0" cy="559547"/>
          </a:xfrm>
          <a:prstGeom prst="straightConnector1">
            <a:avLst/>
          </a:prstGeom>
          <a:ln w="2222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3927759" y="3851830"/>
            <a:ext cx="1334661" cy="369332"/>
          </a:xfrm>
          <a:prstGeom prst="rect">
            <a:avLst/>
          </a:prstGeom>
        </p:spPr>
        <p:txBody>
          <a:bodyPr wrap="none">
            <a:spAutoFit/>
          </a:bodyPr>
          <a:lstStyle/>
          <a:p>
            <a:r>
              <a:rPr kumimoji="1" lang="en-US" altLang="zh-CN" dirty="0"/>
              <a:t>Read/Write</a:t>
            </a:r>
            <a:endParaRPr lang="zh-CN" alt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Summary</a:t>
            </a:r>
            <a:endParaRPr kumimoji="1" lang="zh-CN" altLang="en-US" dirty="0"/>
          </a:p>
        </p:txBody>
      </p:sp>
      <p:sp>
        <p:nvSpPr>
          <p:cNvPr id="3" name="内容占位符 2"/>
          <p:cNvSpPr>
            <a:spLocks noGrp="1"/>
          </p:cNvSpPr>
          <p:nvPr>
            <p:ph idx="1"/>
          </p:nvPr>
        </p:nvSpPr>
        <p:spPr>
          <a:xfrm>
            <a:off x="457200" y="1129308"/>
            <a:ext cx="8229600" cy="4585692"/>
          </a:xfrm>
        </p:spPr>
        <p:txBody>
          <a:bodyPr/>
          <a:lstStyle/>
          <a:p>
            <a:r>
              <a:rPr kumimoji="1" lang="en-US" altLang="zh-CN" dirty="0"/>
              <a:t>Transactions provide ACID properties </a:t>
            </a:r>
            <a:endParaRPr kumimoji="1" lang="en-US" altLang="zh-CN" dirty="0"/>
          </a:p>
          <a:p>
            <a:r>
              <a:rPr kumimoji="1" lang="en-US" altLang="zh-CN" dirty="0"/>
              <a:t>OCC &amp; 2PL are basic protocols to provide serializability </a:t>
            </a:r>
            <a:endParaRPr kumimoji="1" lang="en-US" altLang="zh-CN" dirty="0"/>
          </a:p>
          <a:p>
            <a:pPr lvl="1"/>
            <a:r>
              <a:rPr kumimoji="1" lang="en-US" altLang="zh-CN" dirty="0"/>
              <a:t>Problem of 2PL: locking &amp; deadlock</a:t>
            </a:r>
            <a:endParaRPr kumimoji="1" lang="en-US" altLang="zh-CN" dirty="0"/>
          </a:p>
          <a:p>
            <a:pPr lvl="1"/>
            <a:r>
              <a:rPr kumimoji="1" lang="en-US" altLang="zh-CN" dirty="0"/>
              <a:t>Problem of OCC: False abort &amp; </a:t>
            </a:r>
            <a:r>
              <a:rPr kumimoji="1" lang="en-US" altLang="zh-CN" dirty="0" err="1"/>
              <a:t>livelock</a:t>
            </a:r>
            <a:endParaRPr kumimoji="1" lang="en-US" altLang="zh-CN" dirty="0"/>
          </a:p>
          <a:p>
            <a:r>
              <a:rPr kumimoji="1" lang="en-US" altLang="zh-CN" dirty="0"/>
              <a:t>Hardware transactional memory (HTM)</a:t>
            </a:r>
            <a:endParaRPr kumimoji="1" lang="en-US" altLang="zh-CN" dirty="0"/>
          </a:p>
          <a:p>
            <a:pPr lvl="1"/>
            <a:r>
              <a:rPr kumimoji="1" lang="en-US" altLang="zh-CN" dirty="0"/>
              <a:t>Advanced CPU features inspired by ACID properties of TXs </a:t>
            </a:r>
            <a:endParaRPr kumimoji="1" lang="en-US" altLang="zh-CN" dirty="0"/>
          </a:p>
          <a:p>
            <a:pPr lvl="1"/>
            <a:r>
              <a:rPr kumimoji="1" lang="en-US" altLang="zh-CN" dirty="0"/>
              <a:t>Commercial implementation of HTM uses OCC</a:t>
            </a:r>
            <a:endParaRPr kumimoji="1" lang="en-US" altLang="zh-CN" dirty="0"/>
          </a:p>
          <a:p>
            <a:pPr lvl="2"/>
            <a:r>
              <a:rPr kumimoji="1" lang="en-US" altLang="zh-CN" dirty="0"/>
              <a:t>Leads to several drawbacks</a:t>
            </a:r>
            <a:endParaRPr kumimoji="1" lang="en-US" altLang="zh-CN" dirty="0"/>
          </a:p>
          <a:p>
            <a:r>
              <a:rPr kumimoji="1" lang="en-US" altLang="zh-CN" dirty="0"/>
              <a:t>The cost of concurrency control can be reduced w/ relaxed isolation level</a:t>
            </a:r>
            <a:endParaRPr kumimoji="1" lang="en-US" altLang="zh-CN" dirty="0"/>
          </a:p>
          <a:p>
            <a:pPr lvl="1"/>
            <a:r>
              <a:rPr kumimoji="1" lang="en-US" altLang="zh-CN" dirty="0"/>
              <a:t>Snapshot Isolation</a:t>
            </a:r>
            <a:r>
              <a:rPr kumimoji="1" lang="zh-CN" altLang="en-US" dirty="0"/>
              <a:t> </a:t>
            </a:r>
            <a:r>
              <a:rPr kumimoji="1" lang="en-US" altLang="zh-CN" dirty="0"/>
              <a:t>(require</a:t>
            </a:r>
            <a:r>
              <a:rPr kumimoji="1" lang="zh-CN" altLang="en-US" dirty="0"/>
              <a:t> </a:t>
            </a:r>
            <a:r>
              <a:rPr kumimoji="1" lang="en-US" altLang="zh-CN" dirty="0"/>
              <a:t>global</a:t>
            </a:r>
            <a:r>
              <a:rPr kumimoji="1" lang="zh-CN" altLang="en-US" dirty="0"/>
              <a:t> </a:t>
            </a:r>
            <a:r>
              <a:rPr kumimoji="1" lang="en-US" altLang="zh-CN" dirty="0"/>
              <a:t>counter,</a:t>
            </a:r>
            <a:r>
              <a:rPr kumimoji="1" lang="zh-CN" altLang="en-US" dirty="0"/>
              <a:t> </a:t>
            </a:r>
            <a:r>
              <a:rPr kumimoji="1" lang="en-US" altLang="zh-CN" dirty="0"/>
              <a:t>not</a:t>
            </a:r>
            <a:r>
              <a:rPr kumimoji="1" lang="zh-CN" altLang="en-US" dirty="0"/>
              <a:t> </a:t>
            </a:r>
            <a:r>
              <a:rPr kumimoji="1" lang="en-US" altLang="zh-CN" dirty="0"/>
              <a:t>serializable)</a:t>
            </a:r>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Review: Enforcing ACID properties</a:t>
            </a:r>
            <a:endParaRPr kumimoji="1" lang="zh-CN" altLang="en-US" dirty="0"/>
          </a:p>
        </p:txBody>
      </p:sp>
      <p:sp>
        <p:nvSpPr>
          <p:cNvPr id="3" name="内容占位符 2"/>
          <p:cNvSpPr>
            <a:spLocks noGrp="1"/>
          </p:cNvSpPr>
          <p:nvPr>
            <p:ph idx="1"/>
          </p:nvPr>
        </p:nvSpPr>
        <p:spPr/>
        <p:txBody>
          <a:bodyPr/>
          <a:lstStyle/>
          <a:p>
            <a:r>
              <a:rPr kumimoji="1" lang="en-US" altLang="zh-CN" dirty="0"/>
              <a:t>Enforcing A &amp; D:</a:t>
            </a:r>
            <a:endParaRPr kumimoji="1" lang="en-US" altLang="zh-CN" dirty="0"/>
          </a:p>
          <a:p>
            <a:pPr lvl="1"/>
            <a:r>
              <a:rPr kumimoji="1" lang="en-US" altLang="zh-CN" dirty="0"/>
              <a:t>Logging and recovery (see the last last lecture)</a:t>
            </a:r>
            <a:endParaRPr kumimoji="1" lang="en-US" altLang="zh-CN" dirty="0"/>
          </a:p>
          <a:p>
            <a:pPr>
              <a:buFontTx/>
              <a:buChar char="-"/>
            </a:pPr>
            <a:r>
              <a:rPr kumimoji="1" lang="en-US" altLang="zh-CN" dirty="0"/>
              <a:t>Enforcing C:</a:t>
            </a:r>
            <a:endParaRPr kumimoji="1" lang="en-US" altLang="zh-CN" dirty="0"/>
          </a:p>
          <a:p>
            <a:pPr lvl="1">
              <a:buFontTx/>
              <a:buChar char="-"/>
            </a:pPr>
            <a:r>
              <a:rPr lang="en-US" altLang="zh-CN" dirty="0"/>
              <a:t>Database constraint system (not covered in this class)</a:t>
            </a:r>
            <a:endParaRPr lang="en-US" altLang="zh-CN" dirty="0"/>
          </a:p>
          <a:p>
            <a:r>
              <a:rPr kumimoji="1" lang="en-US" altLang="zh-CN" dirty="0"/>
              <a:t>Enforcing I:</a:t>
            </a:r>
            <a:endParaRPr kumimoji="1" lang="en-US" altLang="zh-CN" dirty="0"/>
          </a:p>
          <a:p>
            <a:pPr lvl="1">
              <a:buFontTx/>
              <a:buChar char="-"/>
            </a:pPr>
            <a:r>
              <a:rPr kumimoji="1" lang="en-US" altLang="zh-CN" dirty="0"/>
              <a:t>Concurrency control methods (last &amp; </a:t>
            </a:r>
            <a:r>
              <a:rPr kumimoji="1" lang="en-US" altLang="zh-CN" b="1" dirty="0">
                <a:solidFill>
                  <a:srgbClr val="C00000"/>
                </a:solidFill>
              </a:rPr>
              <a:t>this lecture</a:t>
            </a:r>
            <a:r>
              <a:rPr kumimoji="1" lang="en-US" altLang="zh-CN" dirty="0"/>
              <a:t>)</a:t>
            </a:r>
            <a:endParaRPr kumimoji="1" lang="en-US" altLang="zh-CN" dirty="0"/>
          </a:p>
          <a:p>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Tree>
  </p:cSld>
  <p:clrMapOvr>
    <a:masterClrMapping/>
  </p:clrMapOvr>
</p:sld>
</file>

<file path=ppt/tags/tag1.xml><?xml version="1.0" encoding="utf-8"?>
<p:tagLst xmlns:p="http://schemas.openxmlformats.org/presentationml/2006/main">
  <p:tag name="KSO_WPP_MARK_KEY" val="404805fd-0f96-47fa-9554-45f54952333f"/>
  <p:tag name="COMMONDATA" val="eyJoZGlkIjoiMmI2Y2RmNTUyOTczOGJhOTliNTg4NWMyMmQ4YTkzNjMifQ=="/>
</p:tagLst>
</file>

<file path=ppt/theme/theme1.xml><?xml version="1.0" encoding="utf-8"?>
<a:theme xmlns:a="http://schemas.openxmlformats.org/drawingml/2006/main" name="1_Office 主题​​">
  <a:themeElements>
    <a:clrScheme name="Office">
      <a:dk1>
        <a:srgbClr val="000000"/>
      </a:dk1>
      <a:lt1>
        <a:srgbClr val="FFFFFF"/>
      </a:lt1>
      <a:dk2>
        <a:srgbClr val="778495"/>
      </a:dk2>
      <a:lt2>
        <a:srgbClr val="F0F0F0"/>
      </a:lt2>
      <a:accent1>
        <a:srgbClr val="BE384B"/>
      </a:accent1>
      <a:accent2>
        <a:srgbClr val="6A868F"/>
      </a:accent2>
      <a:accent3>
        <a:srgbClr val="32788E"/>
      </a:accent3>
      <a:accent4>
        <a:srgbClr val="D6C88B"/>
      </a:accent4>
      <a:accent5>
        <a:srgbClr val="D66E49"/>
      </a:accent5>
      <a:accent6>
        <a:srgbClr val="BFBFBF"/>
      </a:accent6>
      <a:hlink>
        <a:srgbClr val="BE384B"/>
      </a:hlink>
      <a:folHlink>
        <a:srgbClr val="BFBFBF"/>
      </a:folHlink>
    </a:clrScheme>
    <a:fontScheme name="2obzv3wc">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25400">
          <a:solidFill>
            <a:schemeClr val="tx1"/>
          </a:solidFill>
          <a:tailEnd type="arrow" w="lg" len="lg"/>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SJTU-Red</Template>
  <TotalTime>0</TotalTime>
  <Words>24150</Words>
  <Application>WPS 演示</Application>
  <PresentationFormat>全屏显示(16:10)</PresentationFormat>
  <Paragraphs>1798</Paragraphs>
  <Slides>82</Slides>
  <Notes>14</Notes>
  <HiddenSlides>0</HiddenSlides>
  <MMClips>0</MMClips>
  <ScaleCrop>false</ScaleCrop>
  <HeadingPairs>
    <vt:vector size="6" baseType="variant">
      <vt:variant>
        <vt:lpstr>已用的字体</vt:lpstr>
      </vt:variant>
      <vt:variant>
        <vt:i4>26</vt:i4>
      </vt:variant>
      <vt:variant>
        <vt:lpstr>主题</vt:lpstr>
      </vt:variant>
      <vt:variant>
        <vt:i4>1</vt:i4>
      </vt:variant>
      <vt:variant>
        <vt:lpstr>幻灯片标题</vt:lpstr>
      </vt:variant>
      <vt:variant>
        <vt:i4>82</vt:i4>
      </vt:variant>
    </vt:vector>
  </HeadingPairs>
  <TitlesOfParts>
    <vt:vector size="109" baseType="lpstr">
      <vt:lpstr>Arial</vt:lpstr>
      <vt:lpstr>宋体</vt:lpstr>
      <vt:lpstr>Wingdings</vt:lpstr>
      <vt:lpstr>等线</vt:lpstr>
      <vt:lpstr>微软雅黑 Light</vt:lpstr>
      <vt:lpstr>PingFang SC Bold</vt:lpstr>
      <vt:lpstr>PingFang SC</vt:lpstr>
      <vt:lpstr>微软雅黑</vt:lpstr>
      <vt:lpstr>Calibri</vt:lpstr>
      <vt:lpstr>Consolas</vt:lpstr>
      <vt:lpstr>楷体</vt:lpstr>
      <vt:lpstr>Courier</vt:lpstr>
      <vt:lpstr>Courier New</vt:lpstr>
      <vt:lpstr>MS PGothic</vt:lpstr>
      <vt:lpstr>Myriad Pro Light SemiCond</vt:lpstr>
      <vt:lpstr>Segoe Print</vt:lpstr>
      <vt:lpstr>Arial Unicode MS</vt:lpstr>
      <vt:lpstr>Cambria Math</vt:lpstr>
      <vt:lpstr>Verdana</vt:lpstr>
      <vt:lpstr>Comic Sans MS</vt:lpstr>
      <vt:lpstr>TrebuchetMS</vt:lpstr>
      <vt:lpstr>Trebuchet MS</vt:lpstr>
      <vt:lpstr>Candara</vt:lpstr>
      <vt:lpstr>Eras Medium ITC</vt:lpstr>
      <vt:lpstr>Candara</vt:lpstr>
      <vt:lpstr>Calibri</vt:lpstr>
      <vt:lpstr>1_Office 主题​​</vt:lpstr>
      <vt:lpstr>Transaction: OCC &amp; MVCC</vt:lpstr>
      <vt:lpstr>Review: widely used transaction (TX)s </vt:lpstr>
      <vt:lpstr>Review: widely used transaction (TX)s </vt:lpstr>
      <vt:lpstr>Review: What is a transaction (TX)?</vt:lpstr>
      <vt:lpstr>Review: What a TX typically provide?  ACID </vt:lpstr>
      <vt:lpstr>Review: Atomicity: All-or-nothing</vt:lpstr>
      <vt:lpstr>Review: Consistency</vt:lpstr>
      <vt:lpstr>Review: Isolation &amp; Durability </vt:lpstr>
      <vt:lpstr>Review: Enforcing ACID properties</vt:lpstr>
      <vt:lpstr>Review: Serialization</vt:lpstr>
      <vt:lpstr>Review: Why serializability is ideal? </vt:lpstr>
      <vt:lpstr>Review: Why serializability is ideal? </vt:lpstr>
      <vt:lpstr>Review: two-phase locking to achieve serializability </vt:lpstr>
      <vt:lpstr>Why we need to use a TX? </vt:lpstr>
      <vt:lpstr>Review of TX: an abstraction to ease data management</vt:lpstr>
      <vt:lpstr>PowerPoint 演示文稿</vt:lpstr>
      <vt:lpstr>PowerPoint 演示文稿</vt:lpstr>
      <vt:lpstr>Case study: the software department’s salary system</vt:lpstr>
      <vt:lpstr>Case study: the software department’s salary system</vt:lpstr>
      <vt:lpstr>Implementing the software department’s salary system</vt:lpstr>
      <vt:lpstr>PowerPoint 演示文稿</vt:lpstr>
      <vt:lpstr>Phantom Problem(幻读问题)</vt:lpstr>
      <vt:lpstr>PowerPoint 演示文稿</vt:lpstr>
      <vt:lpstr>Deadlock</vt:lpstr>
      <vt:lpstr>Problem of 2PL: deadlock</vt:lpstr>
      <vt:lpstr>Methods for resolving the deadlock</vt:lpstr>
      <vt:lpstr>PowerPoint 演示文稿</vt:lpstr>
      <vt:lpstr>Optimistic concurrency control </vt:lpstr>
      <vt:lpstr>OCC Executes a Transaction in 3 Phases</vt:lpstr>
      <vt:lpstr>OCC Executes a Transaction in 3 Phases</vt:lpstr>
      <vt:lpstr>OCC Executes a Transaction in 3 Phases</vt:lpstr>
      <vt:lpstr>OCC Executes a Transaction in 3 Phases</vt:lpstr>
      <vt:lpstr>OCC Executes a Transaction in 3 Phases</vt:lpstr>
      <vt:lpstr>OCC Executes a Transaction in 3 Phases</vt:lpstr>
      <vt:lpstr>OCC Executes a Transaction in 3 Phases</vt:lpstr>
      <vt:lpstr>OCC Executes a Transaction in 3 Phases</vt:lpstr>
      <vt:lpstr>Why phase 2 &amp; phase 3 must be in critical section? </vt:lpstr>
      <vt:lpstr>Why phase 2 &amp; phase 3 must be in critical section? </vt:lpstr>
      <vt:lpstr>How to implement the critical section for phase 2 &amp; 3? </vt:lpstr>
      <vt:lpstr>How to implement the critical section for phase 2 &amp; 3? </vt:lpstr>
      <vt:lpstr>OCC: An Example</vt:lpstr>
      <vt:lpstr>OCC Advantages </vt:lpstr>
      <vt:lpstr>OCC Advantages </vt:lpstr>
      <vt:lpstr>OCC Advantages </vt:lpstr>
      <vt:lpstr>Locking preliminary </vt:lpstr>
      <vt:lpstr>Locking preliminary: atomic compare and swap </vt:lpstr>
      <vt:lpstr>Locking (Spin Lock) using Compare-and-swap</vt:lpstr>
      <vt:lpstr>Atomic operations are costly for spin lock</vt:lpstr>
      <vt:lpstr>OCC's Problem: False Aborts</vt:lpstr>
      <vt:lpstr>OCC's Problem: False Aborts</vt:lpstr>
      <vt:lpstr>OCC’s Problem: livelock</vt:lpstr>
      <vt:lpstr>Serializability is costly under contention </vt:lpstr>
      <vt:lpstr>PowerPoint 演示文稿</vt:lpstr>
      <vt:lpstr>Hardware Transactional Memory</vt:lpstr>
      <vt:lpstr>Does RTM[*] solve all the problem? </vt:lpstr>
      <vt:lpstr>A little introduction to RTM</vt:lpstr>
      <vt:lpstr>Programming with RTM</vt:lpstr>
      <vt:lpstr>Programming with RTM</vt:lpstr>
      <vt:lpstr>Programming with RTM</vt:lpstr>
      <vt:lpstr>How to handle aborts? Can we use simple retry? </vt:lpstr>
      <vt:lpstr>Can we use simple retry?  No</vt:lpstr>
      <vt:lpstr>Fun facts about the implementation of RTM </vt:lpstr>
      <vt:lpstr>Fun facts about the implementation of RTM </vt:lpstr>
      <vt:lpstr>Another drawback of RTM: limited working set </vt:lpstr>
      <vt:lpstr>How long can an RTM program execute? </vt:lpstr>
      <vt:lpstr>HTM on transactions </vt:lpstr>
      <vt:lpstr>Short summary of RTM</vt:lpstr>
      <vt:lpstr>PowerPoint 演示文稿</vt:lpstr>
      <vt:lpstr>Maybe less than Serializability (for better concurrency)?</vt:lpstr>
      <vt:lpstr>Maybe less than Serializability (for better concurrency)?</vt:lpstr>
      <vt:lpstr>Why need lock or retry in 2PL or OCC? </vt:lpstr>
      <vt:lpstr>Multi-version Concurrency Control</vt:lpstr>
      <vt:lpstr>Snapshot Isolation</vt:lpstr>
      <vt:lpstr>Snapshot Isolation Implementation</vt:lpstr>
      <vt:lpstr>Time in Snapshot Isolation </vt:lpstr>
      <vt:lpstr>Snapshot Isolation Example (T1) </vt:lpstr>
      <vt:lpstr>Snapshot Isolation Example (T2) </vt:lpstr>
      <vt:lpstr>Snapshot Isolation Example (T3) </vt:lpstr>
      <vt:lpstr>Snapshot Isolation Example</vt:lpstr>
      <vt:lpstr>Question of Snapshot Isolation</vt:lpstr>
      <vt:lpstr>Write skew &amp; DSM </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虚拟机隔离与安全</dc:title>
  <dc:creator>Xia Yubin</dc:creator>
  <cp:lastModifiedBy>李昱翰</cp:lastModifiedBy>
  <cp:revision>1578</cp:revision>
  <cp:lastPrinted>2020-03-02T13:38:00Z</cp:lastPrinted>
  <dcterms:created xsi:type="dcterms:W3CDTF">2017-11-24T09:35:00Z</dcterms:created>
  <dcterms:modified xsi:type="dcterms:W3CDTF">2022-11-12T07:45:32Z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29176E5187E54487A86B1F0FCC96407B</vt:lpwstr>
  </property>
  <property fmtid="{D5CDD505-2E9C-101B-9397-08002B2CF9AE}" pid="3" name="KSOProductBuildVer">
    <vt:lpwstr>2052-11.1.0.12763</vt:lpwstr>
  </property>
</Properties>
</file>