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4"/>
  </p:handoutMasterIdLst>
  <p:sldIdLst>
    <p:sldId id="2241" r:id="rId3"/>
    <p:sldId id="2647" r:id="rId5"/>
    <p:sldId id="2974" r:id="rId6"/>
    <p:sldId id="2977" r:id="rId7"/>
    <p:sldId id="2682" r:id="rId8"/>
    <p:sldId id="2978" r:id="rId9"/>
    <p:sldId id="2979" r:id="rId10"/>
    <p:sldId id="2980" r:id="rId11"/>
    <p:sldId id="2981" r:id="rId12"/>
    <p:sldId id="2982" r:id="rId13"/>
    <p:sldId id="2985" r:id="rId14"/>
    <p:sldId id="2983" r:id="rId15"/>
    <p:sldId id="2984" r:id="rId16"/>
    <p:sldId id="2987" r:id="rId17"/>
    <p:sldId id="2988" r:id="rId18"/>
    <p:sldId id="2716" r:id="rId19"/>
    <p:sldId id="2681" r:id="rId20"/>
    <p:sldId id="2717" r:id="rId21"/>
    <p:sldId id="2723" r:id="rId22"/>
    <p:sldId id="2718" r:id="rId23"/>
    <p:sldId id="2719" r:id="rId24"/>
    <p:sldId id="2989" r:id="rId25"/>
    <p:sldId id="2721" r:id="rId26"/>
    <p:sldId id="2722" r:id="rId27"/>
    <p:sldId id="2743" r:id="rId28"/>
    <p:sldId id="2720" r:id="rId29"/>
    <p:sldId id="2990" r:id="rId30"/>
    <p:sldId id="2919" r:id="rId31"/>
    <p:sldId id="2576" r:id="rId32"/>
    <p:sldId id="2920" r:id="rId33"/>
    <p:sldId id="2921" r:id="rId34"/>
    <p:sldId id="2928" r:id="rId35"/>
    <p:sldId id="2924" r:id="rId36"/>
    <p:sldId id="2925" r:id="rId37"/>
    <p:sldId id="2930" r:id="rId38"/>
    <p:sldId id="2927" r:id="rId39"/>
    <p:sldId id="2929" r:id="rId40"/>
    <p:sldId id="2931" r:id="rId41"/>
    <p:sldId id="2936" r:id="rId42"/>
    <p:sldId id="2926" r:id="rId43"/>
    <p:sldId id="2685" r:id="rId44"/>
    <p:sldId id="2922" r:id="rId45"/>
    <p:sldId id="2935" r:id="rId46"/>
    <p:sldId id="2932" r:id="rId47"/>
    <p:sldId id="2941" r:id="rId48"/>
    <p:sldId id="2943" r:id="rId49"/>
    <p:sldId id="2942" r:id="rId50"/>
    <p:sldId id="2624" r:id="rId51"/>
    <p:sldId id="2933" r:id="rId52"/>
    <p:sldId id="2938" r:id="rId53"/>
    <p:sldId id="2991" r:id="rId54"/>
    <p:sldId id="2937" r:id="rId55"/>
    <p:sldId id="2992" r:id="rId56"/>
    <p:sldId id="2686" r:id="rId57"/>
    <p:sldId id="2687" r:id="rId58"/>
    <p:sldId id="2677" r:id="rId59"/>
    <p:sldId id="2688" r:id="rId60"/>
    <p:sldId id="2689" r:id="rId61"/>
    <p:sldId id="2690" r:id="rId62"/>
    <p:sldId id="2691" r:id="rId63"/>
    <p:sldId id="2692" r:id="rId64"/>
    <p:sldId id="2693" r:id="rId65"/>
    <p:sldId id="2694" r:id="rId66"/>
    <p:sldId id="2695" r:id="rId67"/>
    <p:sldId id="2696" r:id="rId68"/>
    <p:sldId id="2697" r:id="rId69"/>
    <p:sldId id="2698" r:id="rId70"/>
    <p:sldId id="2699" r:id="rId71"/>
    <p:sldId id="2700" r:id="rId72"/>
    <p:sldId id="287" r:id="rId73"/>
    <p:sldId id="2701" r:id="rId74"/>
    <p:sldId id="2940" r:id="rId75"/>
    <p:sldId id="2944" r:id="rId76"/>
    <p:sldId id="2946" r:id="rId77"/>
    <p:sldId id="2948" r:id="rId78"/>
    <p:sldId id="2949" r:id="rId79"/>
    <p:sldId id="2950" r:id="rId80"/>
    <p:sldId id="2965" r:id="rId81"/>
    <p:sldId id="2966" r:id="rId82"/>
    <p:sldId id="2951" r:id="rId83"/>
    <p:sldId id="2967" r:id="rId84"/>
    <p:sldId id="2939" r:id="rId85"/>
    <p:sldId id="2968" r:id="rId86"/>
    <p:sldId id="2954" r:id="rId87"/>
    <p:sldId id="2958" r:id="rId88"/>
    <p:sldId id="2299" r:id="rId89"/>
    <p:sldId id="2969" r:id="rId90"/>
    <p:sldId id="2971" r:id="rId91"/>
    <p:sldId id="2972" r:id="rId92"/>
    <p:sldId id="2973" r:id="rId93"/>
  </p:sldIdLst>
  <p:sldSz cx="9144000" cy="5715000" type="screen16x10"/>
  <p:notesSz cx="6858000" cy="9144000"/>
  <p:custDataLst>
    <p:tags r:id="rId9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E6FE"/>
    <a:srgbClr val="BF569D"/>
    <a:srgbClr val="6E45A1"/>
    <a:srgbClr val="CDCC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281" autoAdjust="0"/>
  </p:normalViewPr>
  <p:slideViewPr>
    <p:cSldViewPr>
      <p:cViewPr varScale="1">
        <p:scale>
          <a:sx n="141" d="100"/>
          <a:sy n="141" d="100"/>
        </p:scale>
        <p:origin x="664" y="176"/>
      </p:cViewPr>
      <p:guideLst>
        <p:guide orient="horz" pos="2448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gs" Target="tags/tag1.xml"/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dirty="0"/>
              <a:t>workers write PREPARE records once prepared. the recovery process — reading through the log — will indicate which transactions are prepared but not committed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Application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减少一个</a:t>
            </a:r>
            <a:r>
              <a:rPr kumimoji="1" lang="en-US" altLang="zh-CN" dirty="0"/>
              <a:t>RTT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0" indent="0">
              <a:buFontTx/>
              <a:buNone/>
            </a:pPr>
            <a:r>
              <a:rPr kumimoji="1" lang="en-US" altLang="zh-CN" dirty="0"/>
              <a:t>Interface</a:t>
            </a:r>
            <a:endParaRPr kumimoji="1" lang="en-US" altLang="zh-CN" dirty="0"/>
          </a:p>
          <a:p>
            <a:pPr marL="0" indent="0">
              <a:buFontTx/>
              <a:buNone/>
            </a:pPr>
            <a:r>
              <a:rPr kumimoji="1" lang="en-US" altLang="zh-CN" dirty="0"/>
              <a:t>- </a:t>
            </a:r>
            <a:r>
              <a:rPr kumimoji="1" lang="zh-CN" altLang="en-US" dirty="0"/>
              <a:t>用户可以自己选择是否需要</a:t>
            </a:r>
            <a:r>
              <a:rPr kumimoji="1" lang="en-US" altLang="zh-CN" dirty="0"/>
              <a:t>TX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4: data length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可以看到， 左边的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是没有</a:t>
            </a:r>
            <a:r>
              <a:rPr kumimoji="1" lang="en-US" altLang="zh-CN" dirty="0"/>
              <a:t>abort</a:t>
            </a:r>
            <a:r>
              <a:rPr kumimoji="1" lang="zh-CN" altLang="en-US" dirty="0"/>
              <a:t>的判断；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answer: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讲单机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讲单机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990656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Atomicity across multiple transactions, multiple </a:t>
            </a:r>
            <a:r>
              <a:rPr kumimoji="1" lang="en-US" altLang="zh-CN" sz="3600" b="0">
                <a:latin typeface="+mn-lt"/>
              </a:rPr>
              <a:t>sites </a:t>
            </a: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6" y="5319186"/>
            <a:ext cx="263578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endParaRPr kumimoji="1" lang="en-US" altLang="zh-CN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Observation (for the read-set):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validation passes, then </a:t>
            </a:r>
            <a:r>
              <a:rPr kumimoji="1" lang="en-US" altLang="zh-CN" dirty="0">
                <a:solidFill>
                  <a:srgbClr val="FF0000"/>
                </a:solidFill>
              </a:rPr>
              <a:t>it “appears ” that a lock is held during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353444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sorted(read-set + write-set):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139" y="2967970"/>
            <a:ext cx="7793301" cy="304271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6787" y="3480334"/>
            <a:ext cx="7793301" cy="304271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8930" y="1831340"/>
            <a:ext cx="754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这里是在说</a:t>
            </a:r>
            <a:r>
              <a:rPr lang="en-US" altLang="zh-CN" sz="1600"/>
              <a:t>,</a:t>
            </a:r>
            <a:r>
              <a:rPr lang="zh-CN" altLang="en-US" sz="1600"/>
              <a:t>因为</a:t>
            </a:r>
            <a:r>
              <a:rPr lang="en-US" altLang="zh-CN" sz="1600"/>
              <a:t>validate</a:t>
            </a:r>
            <a:r>
              <a:rPr lang="zh-CN" altLang="en-US" sz="1600"/>
              <a:t>通过了，所以就相当于在这个过程中</a:t>
            </a:r>
            <a:r>
              <a:rPr lang="en-US" altLang="zh-CN" sz="1600"/>
              <a:t>read-set</a:t>
            </a:r>
            <a:r>
              <a:rPr lang="zh-CN" altLang="en-US" sz="1600"/>
              <a:t>的值都没有被修改，所以就相当于单独对于</a:t>
            </a:r>
            <a:r>
              <a:rPr lang="en-US" altLang="zh-CN" sz="1600"/>
              <a:t>read-set</a:t>
            </a:r>
            <a:r>
              <a:rPr lang="zh-CN" altLang="en-US" sz="1600"/>
              <a:t>上了一把</a:t>
            </a:r>
            <a:r>
              <a:rPr lang="en-US" altLang="zh-CN" sz="1600"/>
              <a:t>lock</a:t>
            </a:r>
            <a:r>
              <a:rPr lang="zh-CN" altLang="en-US" sz="1600"/>
              <a:t>来保证了</a:t>
            </a:r>
            <a:r>
              <a:rPr lang="en-US" altLang="zh-CN" sz="1600"/>
              <a:t>isolation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Observation (for the read-set):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validation passes, then it “appears ” that a lock is held during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353444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sorted(write-set):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3968" y="307352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read-set?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788024" y="2857500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read-write conflict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>
                <a:latin typeface="微软雅黑" panose="020B0503020204020204" pitchFamily="34" charset="-122"/>
              </a:rPr>
              <a:t>T1</a:t>
            </a:r>
            <a:endParaRPr kumimoji="1"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/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11560" y="191258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Phase #1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5077" y="242956"/>
            <a:ext cx="944490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0564" y="284968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T1: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 += B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05301" y="335274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Phase #2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31380" y="223187"/>
            <a:ext cx="944490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36867" y="265199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T2: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 += A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Read(A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5509588" y="211976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Read(A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Read(B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5509588" y="246750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Read(B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Lock(A)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5587892" y="3731258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Lock(B)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3328696" y="3638686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Validate(B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5541626" y="4061673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Validate(A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3327212" y="5121137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Write(A, A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b="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 txBox="1"/>
          <p:nvPr/>
        </p:nvSpPr>
        <p:spPr>
          <a:xfrm>
            <a:off x="5541626" y="5151790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Write(B, A</a:t>
            </a:r>
            <a:r>
              <a:rPr kumimoji="1"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b="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wrong sign png download - 819*620 - Free Transparent X Mark png ... - Free  PNG Archive | Red cross, Red cross symbol, Red cross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95" y="458569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任意形状 26"/>
          <p:cNvSpPr/>
          <p:nvPr/>
        </p:nvSpPr>
        <p:spPr>
          <a:xfrm>
            <a:off x="4267200" y="3369635"/>
            <a:ext cx="1332089" cy="1046225"/>
          </a:xfrm>
          <a:custGeom>
            <a:avLst/>
            <a:gdLst>
              <a:gd name="connsiteX0" fmla="*/ 1332089 w 1332089"/>
              <a:gd name="connsiteY0" fmla="*/ 942721 h 1046225"/>
              <a:gd name="connsiteX1" fmla="*/ 1016000 w 1332089"/>
              <a:gd name="connsiteY1" fmla="*/ 965298 h 1046225"/>
              <a:gd name="connsiteX2" fmla="*/ 1140178 w 1332089"/>
              <a:gd name="connsiteY2" fmla="*/ 50898 h 1046225"/>
              <a:gd name="connsiteX3" fmla="*/ 0 w 1332089"/>
              <a:gd name="connsiteY3" fmla="*/ 197654 h 104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089" h="1046225">
                <a:moveTo>
                  <a:pt x="1332089" y="942721"/>
                </a:moveTo>
                <a:cubicBezTo>
                  <a:pt x="1190037" y="1028328"/>
                  <a:pt x="1047985" y="1113935"/>
                  <a:pt x="1016000" y="965298"/>
                </a:cubicBezTo>
                <a:cubicBezTo>
                  <a:pt x="984015" y="816661"/>
                  <a:pt x="1309511" y="178839"/>
                  <a:pt x="1140178" y="50898"/>
                </a:cubicBezTo>
                <a:cubicBezTo>
                  <a:pt x="970845" y="-77043"/>
                  <a:pt x="485422" y="60305"/>
                  <a:pt x="0" y="197654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48412" y="3207257"/>
            <a:ext cx="230308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Missing the lock!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2740" y="1184275"/>
            <a:ext cx="24409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因为这里只对</a:t>
            </a:r>
            <a:r>
              <a:rPr lang="en-US" altLang="zh-CN" sz="1600"/>
              <a:t>write-set</a:t>
            </a:r>
            <a:r>
              <a:rPr lang="zh-CN" altLang="en-US" sz="1600"/>
              <a:t>的数据上锁了，所以在最后对于</a:t>
            </a:r>
            <a:r>
              <a:rPr lang="en-US" altLang="zh-CN" sz="1600"/>
              <a:t>A</a:t>
            </a:r>
            <a:r>
              <a:rPr lang="zh-CN" altLang="en-US" sz="1600"/>
              <a:t>和</a:t>
            </a:r>
            <a:r>
              <a:rPr lang="en-US" altLang="zh-CN" sz="1600"/>
              <a:t>B</a:t>
            </a:r>
            <a:r>
              <a:rPr lang="zh-CN" altLang="en-US" sz="1600"/>
              <a:t>进行</a:t>
            </a:r>
            <a:r>
              <a:rPr lang="en-US" altLang="zh-CN" sz="1600"/>
              <a:t>write</a:t>
            </a:r>
            <a:r>
              <a:rPr lang="zh-CN" altLang="en-US" sz="1600"/>
              <a:t>的时候就会出现可能同时</a:t>
            </a:r>
            <a:r>
              <a:rPr lang="en-US" altLang="zh-CN" sz="1600"/>
              <a:t>write</a:t>
            </a:r>
            <a:r>
              <a:rPr lang="zh-CN" altLang="en-US" sz="1600"/>
              <a:t>的情况，就不能通过</a:t>
            </a:r>
            <a:r>
              <a:rPr lang="en-US" altLang="zh-CN" sz="1600"/>
              <a:t>OCC</a:t>
            </a:r>
            <a:r>
              <a:rPr lang="zh-CN" altLang="en-US" sz="1600"/>
              <a:t>来保证</a:t>
            </a:r>
            <a:r>
              <a:rPr lang="en-US" altLang="zh-CN" sz="1600"/>
              <a:t>serializability</a:t>
            </a:r>
            <a:r>
              <a:rPr lang="zh-CN" altLang="en-US" sz="1600"/>
              <a:t>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two-phase locking + </a:t>
            </a:r>
            <a:r>
              <a:rPr kumimoji="1" lang="en-US" altLang="zh-CN" dirty="0">
                <a:solidFill>
                  <a:srgbClr val="FF0000"/>
                </a:solidFill>
              </a:rPr>
              <a:t>read validation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Only lock the write set, after that,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Check the read set has not changed &amp; locked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5576" y="2505839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sorted(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write-set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 </a:t>
            </a:r>
            <a:r>
              <a:rPr lang="en-US" altLang="zh-CN" i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 d has been locked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// release the locks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7445" y="1002665"/>
            <a:ext cx="3938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要注意</a:t>
            </a:r>
            <a:r>
              <a:rPr lang="en-US" altLang="zh-CN" sz="1600"/>
              <a:t>OCC</a:t>
            </a:r>
            <a:r>
              <a:rPr lang="zh-CN" altLang="en-US" sz="1600"/>
              <a:t>保证的</a:t>
            </a:r>
            <a:r>
              <a:rPr lang="en-US" altLang="zh-CN" sz="1600"/>
              <a:t>”before-or-after”</a:t>
            </a:r>
            <a:r>
              <a:rPr lang="zh-CN" altLang="en-US" sz="1600"/>
              <a:t>一定要是保证一个事务一定要在另一个事务前面</a:t>
            </a:r>
            <a:r>
              <a:rPr lang="en-US" altLang="zh-CN" sz="1600"/>
              <a:t>/</a:t>
            </a:r>
            <a:r>
              <a:rPr lang="zh-CN" altLang="en-US" sz="1600"/>
              <a:t>后面。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OCC's Problem: False Aborts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transactions aborted by OCC could have been allowed to commit without causing an </a:t>
            </a:r>
            <a:r>
              <a:rPr lang="en-US" altLang="zh-CN" dirty="0" err="1"/>
              <a:t>unserializable</a:t>
            </a:r>
            <a:r>
              <a:rPr lang="en-US" altLang="zh-CN" dirty="0"/>
              <a:t> schedule</a:t>
            </a:r>
            <a:endParaRPr lang="en-US" altLang="zh-CN" dirty="0"/>
          </a:p>
          <a:p>
            <a:r>
              <a:rPr kumimoji="1" lang="en-US" altLang="zh-CN" dirty="0"/>
              <a:t>Especially for TXs with a lot of </a:t>
            </a:r>
            <a:r>
              <a:rPr kumimoji="1" lang="en-US" altLang="zh-CN" dirty="0">
                <a:highlight>
                  <a:srgbClr val="FFFF00"/>
                </a:highlight>
              </a:rPr>
              <a:t>reads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en-US" altLang="zh-CN" dirty="0"/>
              <a:t>E.g., read a lot of 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abort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May abort </a:t>
            </a:r>
            <a:r>
              <a:rPr kumimoji="1" lang="en-US" altLang="zh-CN" i="1" dirty="0"/>
              <a:t>even under low-contention </a:t>
            </a:r>
            <a:endParaRPr kumimoji="1"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110" y="3125470"/>
            <a:ext cx="8631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关于</a:t>
            </a:r>
            <a:r>
              <a:rPr lang="en-US" altLang="zh-CN" sz="1600"/>
              <a:t>OCC</a:t>
            </a:r>
            <a:r>
              <a:rPr lang="zh-CN" altLang="en-US" sz="1600"/>
              <a:t>与</a:t>
            </a:r>
            <a:r>
              <a:rPr lang="en-US" altLang="zh-CN" sz="1600"/>
              <a:t>2PL</a:t>
            </a:r>
            <a:r>
              <a:rPr lang="zh-CN" altLang="en-US" sz="1600"/>
              <a:t>的等价性：</a:t>
            </a:r>
            <a:endParaRPr lang="zh-CN" altLang="en-US" sz="1600"/>
          </a:p>
          <a:p>
            <a:r>
              <a:rPr lang="en-US" altLang="zh-CN" sz="1600"/>
              <a:t>OCC</a:t>
            </a:r>
            <a:r>
              <a:rPr lang="zh-CN" altLang="en-US" sz="1600"/>
              <a:t>通过对于</a:t>
            </a:r>
            <a:r>
              <a:rPr lang="en-US" altLang="zh-CN" sz="1600"/>
              <a:t>validate-and-commit</a:t>
            </a:r>
            <a:r>
              <a:rPr lang="zh-CN" altLang="en-US" sz="1600"/>
              <a:t>部分添加</a:t>
            </a:r>
            <a:r>
              <a:rPr lang="en-US" altLang="zh-CN" sz="1600"/>
              <a:t>lock</a:t>
            </a:r>
            <a:r>
              <a:rPr lang="zh-CN" altLang="en-US" sz="1600"/>
              <a:t>来保证数据的一致性以及</a:t>
            </a:r>
            <a:r>
              <a:rPr lang="en-US" altLang="zh-CN" sz="1600"/>
              <a:t>serializability</a:t>
            </a:r>
            <a:r>
              <a:rPr lang="zh-CN" altLang="en-US" sz="1600"/>
              <a:t>，而</a:t>
            </a:r>
            <a:r>
              <a:rPr lang="en-US" altLang="zh-CN" sz="1600"/>
              <a:t>2PL</a:t>
            </a:r>
            <a:r>
              <a:rPr lang="zh-CN" altLang="en-US" sz="1600"/>
              <a:t>也通过分阶段拿锁和放锁来保证了</a:t>
            </a:r>
            <a:r>
              <a:rPr lang="en-US" altLang="zh-CN" sz="1600"/>
              <a:t>serializability</a:t>
            </a:r>
            <a:r>
              <a:rPr lang="zh-CN" altLang="en-US" sz="1600"/>
              <a:t>，所以二者的</a:t>
            </a:r>
            <a:r>
              <a:rPr lang="en-US" altLang="zh-CN" sz="1600"/>
              <a:t>”</a:t>
            </a:r>
            <a:r>
              <a:rPr lang="zh-CN" altLang="en-US" sz="1600"/>
              <a:t>等价性</a:t>
            </a:r>
            <a:r>
              <a:rPr lang="en-US" altLang="zh-CN" sz="1600"/>
              <a:t>”</a:t>
            </a:r>
            <a:r>
              <a:rPr lang="zh-CN" altLang="en-US" sz="1600"/>
              <a:t>实际上是因为两者都保证了</a:t>
            </a:r>
            <a:r>
              <a:rPr lang="en-US" altLang="zh-CN" sz="1600"/>
              <a:t>serializability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1993404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Can we avoid locking/validation for reads? </a:t>
            </a:r>
            <a:endParaRPr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4"/>
          <p:cNvSpPr/>
          <p:nvPr/>
        </p:nvSpPr>
        <p:spPr>
          <a:xfrm>
            <a:off x="2339975" y="3592830"/>
            <a:ext cx="4841875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Maybe use weaker isolation level?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Multi-version Concurrency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Each data item has </a:t>
            </a:r>
            <a:r>
              <a:rPr kumimoji="1" lang="en-GB" altLang="zh-CN" dirty="0">
                <a:solidFill>
                  <a:srgbClr val="C00000"/>
                </a:solidFill>
              </a:rPr>
              <a:t>multiple</a:t>
            </a:r>
            <a:r>
              <a:rPr kumimoji="1" lang="en-GB" altLang="zh-CN" dirty="0"/>
              <a:t> versions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When accessing different versions of data, probably no conflict!</a:t>
            </a:r>
            <a:endParaRPr kumimoji="1" lang="en-US" altLang="zh-CN" dirty="0"/>
          </a:p>
          <a:p>
            <a:r>
              <a:rPr kumimoji="1" lang="en-US" altLang="zh-CN" dirty="0"/>
              <a:t>Key (high-level) idea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Writes </a:t>
            </a:r>
            <a:r>
              <a:rPr kumimoji="1" lang="en-US" altLang="zh-CN" b="1" dirty="0">
                <a:solidFill>
                  <a:srgbClr val="C00000"/>
                </a:solidFill>
              </a:rPr>
              <a:t>don’t overwrite </a:t>
            </a:r>
            <a:r>
              <a:rPr kumimoji="1" lang="en-US" altLang="zh-CN" dirty="0"/>
              <a:t>the original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Instead, writes </a:t>
            </a:r>
            <a:r>
              <a:rPr kumimoji="1" lang="en-US" altLang="zh-CN" b="1" dirty="0">
                <a:solidFill>
                  <a:srgbClr val="C00000"/>
                </a:solidFill>
              </a:rPr>
              <a:t>install new versions </a:t>
            </a:r>
            <a:r>
              <a:rPr kumimoji="1" lang="en-US" altLang="zh-CN" dirty="0"/>
              <a:t>of data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Reads read from a "</a:t>
            </a:r>
            <a:r>
              <a:rPr kumimoji="1" lang="en-US" altLang="zh-CN" b="1" dirty="0">
                <a:solidFill>
                  <a:schemeClr val="accent1"/>
                </a:solidFill>
              </a:rPr>
              <a:t>snapshot</a:t>
            </a:r>
            <a:r>
              <a:rPr kumimoji="1" lang="en-US" altLang="zh-CN" dirty="0"/>
              <a:t>" of data </a:t>
            </a:r>
            <a:endParaRPr kumimoji="1" lang="en-US" altLang="zh-CN" dirty="0"/>
          </a:p>
          <a:p>
            <a:r>
              <a:rPr kumimoji="1" lang="en-US" altLang="zh-CN" dirty="0"/>
              <a:t>Benefits: no lock or validation during TX’s execution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4225652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2555776" y="4629761"/>
            <a:ext cx="648072" cy="18880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0587" y="4560344"/>
            <a:ext cx="1404409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800" y="451368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2324996" y="4547001"/>
            <a:ext cx="230780" cy="82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2358838" y="4818565"/>
            <a:ext cx="196938" cy="49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1068327" y="5277033"/>
            <a:ext cx="2023198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Single-version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4233527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4139952" y="4580201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26110" y="435483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12,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pre: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110" y="4393807"/>
            <a:ext cx="3673478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13322" y="4883016"/>
            <a:ext cx="3673478" cy="369332"/>
            <a:chOff x="5117028" y="5150014"/>
            <a:chExt cx="3673478" cy="369332"/>
          </a:xfrm>
        </p:grpSpPr>
        <p:sp>
          <p:nvSpPr>
            <p:cNvPr id="24" name="矩形 23"/>
            <p:cNvSpPr/>
            <p:nvPr/>
          </p:nvSpPr>
          <p:spPr>
            <a:xfrm>
              <a:off x="5151831" y="5150014"/>
              <a:ext cx="36038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bankA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200,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10,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pre: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xx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17028" y="5196588"/>
              <a:ext cx="3673478" cy="312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139952" y="4845372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H="1">
            <a:off x="4786433" y="4383239"/>
            <a:ext cx="239677" cy="207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4786433" y="4719509"/>
            <a:ext cx="261692" cy="12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 flipV="1">
            <a:off x="4788650" y="4855711"/>
            <a:ext cx="211884" cy="89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 flipV="1">
            <a:off x="4788650" y="4996257"/>
            <a:ext cx="224672" cy="226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/>
          <p:cNvSpPr/>
          <p:nvPr/>
        </p:nvSpPr>
        <p:spPr>
          <a:xfrm>
            <a:off x="3628746" y="4053098"/>
            <a:ext cx="4937556" cy="873232"/>
          </a:xfrm>
          <a:custGeom>
            <a:avLst/>
            <a:gdLst>
              <a:gd name="connsiteX0" fmla="*/ 4749444 w 4937556"/>
              <a:gd name="connsiteY0" fmla="*/ 427462 h 873232"/>
              <a:gd name="connsiteX1" fmla="*/ 4738014 w 4937556"/>
              <a:gd name="connsiteY1" fmla="*/ 107422 h 873232"/>
              <a:gd name="connsiteX2" fmla="*/ 2703474 w 4937556"/>
              <a:gd name="connsiteY2" fmla="*/ 95992 h 873232"/>
              <a:gd name="connsiteX3" fmla="*/ 1389024 w 4937556"/>
              <a:gd name="connsiteY3" fmla="*/ 153142 h 873232"/>
              <a:gd name="connsiteX4" fmla="*/ 97434 w 4937556"/>
              <a:gd name="connsiteY4" fmla="*/ 15982 h 873232"/>
              <a:gd name="connsiteX5" fmla="*/ 131724 w 4937556"/>
              <a:gd name="connsiteY5" fmla="*/ 587482 h 873232"/>
              <a:gd name="connsiteX6" fmla="*/ 451764 w 4937556"/>
              <a:gd name="connsiteY6" fmla="*/ 873232 h 87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7556" h="873232">
                <a:moveTo>
                  <a:pt x="4749444" y="427462"/>
                </a:moveTo>
                <a:cubicBezTo>
                  <a:pt x="4914226" y="295064"/>
                  <a:pt x="5079009" y="162667"/>
                  <a:pt x="4738014" y="107422"/>
                </a:cubicBezTo>
                <a:cubicBezTo>
                  <a:pt x="4397019" y="52177"/>
                  <a:pt x="3261639" y="88372"/>
                  <a:pt x="2703474" y="95992"/>
                </a:cubicBezTo>
                <a:cubicBezTo>
                  <a:pt x="2145309" y="103612"/>
                  <a:pt x="1823364" y="166477"/>
                  <a:pt x="1389024" y="153142"/>
                </a:cubicBezTo>
                <a:cubicBezTo>
                  <a:pt x="954684" y="139807"/>
                  <a:pt x="306984" y="-56408"/>
                  <a:pt x="97434" y="15982"/>
                </a:cubicBezTo>
                <a:cubicBezTo>
                  <a:pt x="-112116" y="88372"/>
                  <a:pt x="72669" y="444607"/>
                  <a:pt x="131724" y="587482"/>
                </a:cubicBezTo>
                <a:cubicBezTo>
                  <a:pt x="190779" y="730357"/>
                  <a:pt x="321271" y="801794"/>
                  <a:pt x="451764" y="873232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Rectangle 4"/>
          <p:cNvSpPr/>
          <p:nvPr/>
        </p:nvSpPr>
        <p:spPr>
          <a:xfrm>
            <a:off x="4139952" y="5296962"/>
            <a:ext cx="2023198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Multi-version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3491880" y="4063304"/>
            <a:ext cx="0" cy="204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66360" y="2030730"/>
            <a:ext cx="3640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MVCC</a:t>
            </a:r>
            <a:r>
              <a:rPr lang="zh-CN" altLang="en-US" sz="1600"/>
              <a:t>需要保证每一个</a:t>
            </a:r>
            <a:r>
              <a:rPr lang="en-US" altLang="zh-CN" sz="1600"/>
              <a:t>TX</a:t>
            </a:r>
            <a:r>
              <a:rPr lang="zh-CN" altLang="en-US" sz="1600"/>
              <a:t>在每一轮的</a:t>
            </a:r>
            <a:r>
              <a:rPr lang="en-US" altLang="zh-CN" sz="1600"/>
              <a:t>read</a:t>
            </a:r>
            <a:r>
              <a:rPr lang="zh-CN" altLang="en-US" sz="1600"/>
              <a:t>的时候读取的</a:t>
            </a:r>
            <a:r>
              <a:rPr lang="en-US" altLang="zh-CN" sz="1600"/>
              <a:t>value</a:t>
            </a:r>
            <a:r>
              <a:rPr lang="zh-CN" altLang="en-US" sz="1600"/>
              <a:t>均为同一时间维度下的数据。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Snapshot Isolation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A popular multi-version concurrency control (MVCC) scheme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Transactions will get </a:t>
            </a:r>
            <a:r>
              <a:rPr kumimoji="1" lang="en-GB" altLang="zh-CN" dirty="0">
                <a:highlight>
                  <a:srgbClr val="FFFF00"/>
                </a:highlight>
              </a:rPr>
              <a:t>start</a:t>
            </a:r>
            <a:r>
              <a:rPr kumimoji="1" lang="en-GB" altLang="zh-CN" dirty="0"/>
              <a:t> and </a:t>
            </a:r>
            <a:r>
              <a:rPr kumimoji="1" lang="en-GB" altLang="zh-CN" dirty="0">
                <a:highlight>
                  <a:srgbClr val="FFFF00"/>
                </a:highlight>
              </a:rPr>
              <a:t>commit</a:t>
            </a:r>
            <a:r>
              <a:rPr kumimoji="1" lang="en-GB" altLang="zh-CN" dirty="0"/>
              <a:t> timestamp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Use start timestamp to find the snapshot to read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Use commit timestamp to install new versions </a:t>
            </a:r>
            <a:endParaRPr kumimoji="1" lang="en-GB" altLang="zh-CN" dirty="0"/>
          </a:p>
          <a:p>
            <a:r>
              <a:rPr kumimoji="1" lang="en-GB" altLang="zh-CN" dirty="0"/>
              <a:t>Transactions: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WRITEs</a:t>
            </a:r>
            <a:r>
              <a:rPr kumimoji="1" lang="en-GB" altLang="zh-CN" dirty="0"/>
              <a:t> a local </a:t>
            </a:r>
            <a:r>
              <a:rPr kumimoji="1" lang="en-GB" altLang="zh-CN" b="1" dirty="0">
                <a:solidFill>
                  <a:srgbClr val="C00000"/>
                </a:solidFill>
              </a:rPr>
              <a:t>buffer</a:t>
            </a:r>
            <a:r>
              <a:rPr kumimoji="1" lang="en-GB" altLang="zh-CN" dirty="0"/>
              <a:t> (similar to OCC)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READs</a:t>
            </a:r>
            <a:r>
              <a:rPr kumimoji="1" lang="en-GB" altLang="zh-CN" dirty="0"/>
              <a:t> a “</a:t>
            </a:r>
            <a:r>
              <a:rPr kumimoji="1" lang="en-GB" altLang="zh-CN" b="1" dirty="0">
                <a:solidFill>
                  <a:srgbClr val="C00000"/>
                </a:solidFill>
              </a:rPr>
              <a:t>snapshot</a:t>
            </a:r>
            <a:r>
              <a:rPr kumimoji="1" lang="en-GB" altLang="zh-CN" dirty="0"/>
              <a:t>” of entire data image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COMMIT</a:t>
            </a:r>
            <a:r>
              <a:rPr kumimoji="1" lang="en-GB" altLang="zh-CN" dirty="0"/>
              <a:t> only if no </a:t>
            </a:r>
            <a:r>
              <a:rPr kumimoji="1" lang="en-GB" altLang="zh-CN" b="1" dirty="0">
                <a:solidFill>
                  <a:srgbClr val="C00000"/>
                </a:solidFill>
              </a:rPr>
              <a:t>write-write</a:t>
            </a:r>
            <a:r>
              <a:rPr kumimoji="1" lang="en-GB" altLang="zh-CN" dirty="0"/>
              <a:t> conflict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Install new versions of data</a:t>
            </a:r>
            <a:endParaRPr kumimoji="1" lang="en-GB" altLang="zh-CN" sz="18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Snapshot Isolation Implementation</a:t>
            </a:r>
            <a:endParaRPr kumimoji="1"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6"/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/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READ(X)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" name="Straight Connector 19"/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/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COMMIT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WRITE(X)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7"/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START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ight Triangle 39"/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Freeform 6"/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reads the </a:t>
            </a:r>
            <a:r>
              <a:rPr lang="en-US" altLang="zh-CN" sz="15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biggest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&lt;= </a:t>
            </a:r>
            <a:r>
              <a:rPr lang="en-US" altLang="zh-CN" sz="1500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endParaRPr lang="en-US" altLang="zh-CN" sz="1500" i="0" dirty="0" err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ight Triangle 41"/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992501" y="4721361"/>
            <a:ext cx="4008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buffers writes to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and adds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to its write-set,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T.wset</a:t>
            </a:r>
            <a:r>
              <a:rPr lang="en-US" altLang="zh-CN" sz="1500" i="0" dirty="0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 {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ight Triangle 43"/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19500" y="1143000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System checks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T.wset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b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then abort </a:t>
            </a:r>
            <a:r>
              <a:rPr lang="en-US" altLang="zh-CN" sz="1500" b="1" i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endParaRPr lang="en-US" altLang="zh-CN" sz="1500" b="1" i="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T.wset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endParaRPr lang="en-US" altLang="zh-CN" sz="1500" b="1" i="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ight Triangle 45"/>
          <p:cNvSpPr/>
          <p:nvPr/>
        </p:nvSpPr>
        <p:spPr>
          <a:xfrm rot="10800000">
            <a:off x="7891257" y="1143000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Freeform 2"/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4"/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in </a:t>
            </a:r>
            <a:r>
              <a:rPr kumimoji="1" lang="en-GB" altLang="zh-CN" dirty="0"/>
              <a:t>Snapshot Isolation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Timestamp of start &amp; commit should be assigned in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 increasing order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E.g., global counters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with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atomic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increase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Question: can we directly use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</a:rPr>
              <a:t>the physical clock of the machine?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kumimoji="1" lang="en-US" altLang="zh-CN" sz="1800" dirty="0">
                <a:latin typeface="微软雅黑" panose="020B0503020204020204" pitchFamily="34" charset="-122"/>
              </a:rPr>
              <a:t>It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depends.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If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all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cores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have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global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order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of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physical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clock,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then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yes;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otherwise</a:t>
            </a:r>
            <a:r>
              <a:rPr kumimoji="1" lang="zh-CN" altLang="en-US" sz="1800" dirty="0">
                <a:latin typeface="微软雅黑" panose="020B0503020204020204" pitchFamily="34" charset="-122"/>
              </a:rPr>
              <a:t> </a:t>
            </a:r>
            <a:r>
              <a:rPr kumimoji="1" lang="en-US" altLang="zh-CN" sz="1800" dirty="0">
                <a:latin typeface="微软雅黑" panose="020B0503020204020204" pitchFamily="34" charset="-122"/>
              </a:rPr>
              <a:t>not.</a:t>
            </a:r>
            <a:endParaRPr kumimoji="1"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9"/>
          <p:cNvCxnSpPr/>
          <p:nvPr/>
        </p:nvCxnSpPr>
        <p:spPr>
          <a:xfrm>
            <a:off x="1476896" y="537778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0"/>
          <p:cNvSpPr/>
          <p:nvPr/>
        </p:nvSpPr>
        <p:spPr>
          <a:xfrm>
            <a:off x="7188815" y="501543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041396" y="5013421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COMMIT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1557896" y="4964433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7"/>
          <p:cNvSpPr/>
          <p:nvPr/>
        </p:nvSpPr>
        <p:spPr>
          <a:xfrm>
            <a:off x="1921396" y="5013421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START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68897" y="3767794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is assigned </a:t>
            </a:r>
            <a:r>
              <a:rPr lang="en-US" altLang="zh-CN" sz="1500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start timestamp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endParaRPr lang="en-US" altLang="zh-CN" sz="1500" i="0" dirty="0">
              <a:solidFill>
                <a:schemeClr val="accent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ight Triangle 39"/>
          <p:cNvSpPr/>
          <p:nvPr/>
        </p:nvSpPr>
        <p:spPr>
          <a:xfrm rot="10800000">
            <a:off x="3175395" y="3767794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Freeform 6"/>
          <p:cNvSpPr/>
          <p:nvPr/>
        </p:nvSpPr>
        <p:spPr>
          <a:xfrm>
            <a:off x="1606086" y="4442208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35896" y="3024572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is assigned </a:t>
            </a:r>
            <a:r>
              <a:rPr lang="en-US" altLang="zh-CN" sz="1500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commit timestamp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endParaRPr lang="en-US" altLang="zh-CN" sz="1500" i="0" dirty="0">
              <a:solidFill>
                <a:schemeClr val="accent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System checks all data within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T.wset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b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X.cts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then abort </a:t>
            </a:r>
            <a:r>
              <a:rPr lang="en-US" altLang="zh-CN" sz="1500" b="1" i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endParaRPr lang="en-US" altLang="zh-CN" sz="1500" b="1" i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144145" indent="-144145"/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Update all data within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T.wset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endParaRPr lang="en-US" altLang="zh-CN" sz="1500" b="1" i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ight Triangle 45"/>
          <p:cNvSpPr/>
          <p:nvPr/>
        </p:nvSpPr>
        <p:spPr>
          <a:xfrm rot="10800000">
            <a:off x="7907653" y="3024572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Freeform 4"/>
          <p:cNvSpPr/>
          <p:nvPr/>
        </p:nvSpPr>
        <p:spPr>
          <a:xfrm>
            <a:off x="5823362" y="4316265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436370"/>
            <a:ext cx="7875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timestamp</a:t>
            </a:r>
            <a:r>
              <a:rPr lang="zh-CN" altLang="en-US" sz="1600"/>
              <a:t>其实可以简单的实现为一个全局的</a:t>
            </a:r>
            <a:endParaRPr lang="zh-CN" altLang="en-US" sz="1600"/>
          </a:p>
          <a:p>
            <a:r>
              <a:rPr lang="en-US" altLang="zh-CN" sz="1600"/>
              <a:t>time-counter(</a:t>
            </a:r>
            <a:r>
              <a:rPr lang="zh-CN" altLang="en-US" sz="1600"/>
              <a:t>使用</a:t>
            </a:r>
            <a:r>
              <a:rPr lang="en-US" altLang="zh-CN" sz="1600"/>
              <a:t>fetch-and-add</a:t>
            </a:r>
            <a:r>
              <a:rPr lang="zh-CN" altLang="en-US" sz="1600"/>
              <a:t>来增加</a:t>
            </a:r>
            <a:r>
              <a:rPr lang="en-US" altLang="zh-CN" sz="1600"/>
              <a:t>counter)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ACID property of TX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29308"/>
            <a:ext cx="8651875" cy="3771636"/>
          </a:xfrm>
        </p:spPr>
        <p:txBody>
          <a:bodyPr/>
          <a:lstStyle/>
          <a:p>
            <a:r>
              <a:rPr kumimoji="1" lang="en-US" altLang="zh-CN" b="0" dirty="0"/>
              <a:t>The program btw 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} </a:t>
            </a:r>
            <a:r>
              <a:rPr kumimoji="1" lang="en-US" altLang="zh-CN" b="0" dirty="0"/>
              <a:t>has the following properties:</a:t>
            </a:r>
            <a:endParaRPr kumimoji="1" lang="en-US" altLang="zh-CN" b="0" dirty="0"/>
          </a:p>
          <a:p>
            <a:r>
              <a:rPr kumimoji="1" lang="en-GB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-GB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Atomicity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(all-or-nothing)</a:t>
            </a:r>
            <a:endParaRPr kumimoji="1" lang="en-GB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GB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-GB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Consistency</a:t>
            </a:r>
            <a:endParaRPr kumimoji="1" lang="en-GB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GB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-GB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Isolation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(before-or-after)</a:t>
            </a:r>
            <a:endParaRPr kumimoji="1" lang="en-GB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GB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-GB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Durability</a:t>
            </a:r>
            <a:endParaRPr kumimoji="1" lang="en-GB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 descr="What Is Design for Reliability (DfR)? | Ansys Blo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57104"/>
            <a:ext cx="2602632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78480" y="1869526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3968" y="1911538"/>
            <a:ext cx="17043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32946" y="38990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Application program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8480" y="2209428"/>
            <a:ext cx="1800200" cy="1224136"/>
          </a:xfrm>
          <a:prstGeom prst="rect">
            <a:avLst/>
          </a:prstGeom>
          <a:noFill/>
          <a:ln w="381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5888884" y="260403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ACID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900" y="3564890"/>
            <a:ext cx="38023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consistency</a:t>
            </a:r>
            <a:r>
              <a:rPr lang="zh-CN" altLang="en-US" sz="1600"/>
              <a:t>的层次：</a:t>
            </a:r>
            <a:endParaRPr lang="zh-CN" altLang="en-US" sz="1600"/>
          </a:p>
          <a:p>
            <a:r>
              <a:rPr lang="en-US" sz="1600"/>
              <a:t>1.</a:t>
            </a:r>
            <a:r>
              <a:rPr lang="zh-CN" altLang="en-US" sz="1600"/>
              <a:t>应用层</a:t>
            </a:r>
            <a:r>
              <a:rPr lang="en-US" altLang="zh-CN" sz="1600"/>
              <a:t>(</a:t>
            </a:r>
            <a:r>
              <a:rPr lang="zh-CN" altLang="en-US" sz="1600"/>
              <a:t>用户层</a:t>
            </a:r>
            <a:r>
              <a:rPr lang="en-US" altLang="zh-CN" sz="1600"/>
              <a:t>):</a:t>
            </a:r>
            <a:r>
              <a:rPr lang="zh-CN" altLang="en-US" sz="1600"/>
              <a:t>需要根据具体的具体的语义环境来保证一致性</a:t>
            </a:r>
            <a:r>
              <a:rPr lang="en-US" altLang="zh-CN" sz="1600"/>
              <a:t>(</a:t>
            </a:r>
            <a:r>
              <a:rPr lang="zh-CN" altLang="en-US" sz="1600"/>
              <a:t>如银行</a:t>
            </a:r>
            <a:r>
              <a:rPr lang="en-US" altLang="zh-CN" sz="1600"/>
              <a:t>·</a:t>
            </a:r>
            <a:r>
              <a:rPr lang="zh-CN" altLang="en-US" sz="1600"/>
              <a:t>转账需要保证转账前后两人的账户中数目总和不变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en-US" altLang="zh-CN" sz="1600"/>
              <a:t>2.</a:t>
            </a:r>
            <a:r>
              <a:rPr lang="zh-CN" altLang="en-US" sz="1600"/>
              <a:t>系统层：即</a:t>
            </a:r>
            <a:r>
              <a:rPr lang="en-US" altLang="zh-CN" sz="1600"/>
              <a:t>consistency</a:t>
            </a:r>
            <a:r>
              <a:rPr lang="zh-CN" altLang="en-US" sz="1600"/>
              <a:t>的表面意思，即保证同一个数据在被多机访问时是一致的</a:t>
            </a: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Snapshot Isolation Example (T1)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64"/>
          <p:cNvCxnSpPr/>
          <p:nvPr/>
        </p:nvCxnSpPr>
        <p:spPr>
          <a:xfrm>
            <a:off x="5143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5"/>
          <p:cNvCxnSpPr/>
          <p:nvPr/>
        </p:nvCxnSpPr>
        <p:spPr>
          <a:xfrm>
            <a:off x="24130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7"/>
          <p:cNvCxnSpPr/>
          <p:nvPr/>
        </p:nvCxnSpPr>
        <p:spPr>
          <a:xfrm>
            <a:off x="741413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3"/>
          <p:cNvCxnSpPr/>
          <p:nvPr/>
        </p:nvCxnSpPr>
        <p:spPr>
          <a:xfrm>
            <a:off x="6032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>
            <a:off x="1909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1"/>
          <p:cNvCxnSpPr/>
          <p:nvPr/>
        </p:nvCxnSpPr>
        <p:spPr>
          <a:xfrm>
            <a:off x="6794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6"/>
          <p:cNvCxnSpPr>
            <a:stCxn id="26" idx="3"/>
            <a:endCxn id="15" idx="1"/>
          </p:cNvCxnSpPr>
          <p:nvPr/>
        </p:nvCxnSpPr>
        <p:spPr>
          <a:xfrm>
            <a:off x="5327630" y="2375018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0"/>
          <p:cNvSpPr/>
          <p:nvPr/>
        </p:nvSpPr>
        <p:spPr>
          <a:xfrm>
            <a:off x="6426643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5623285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5833000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723000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Connector 26"/>
          <p:cNvCxnSpPr/>
          <p:nvPr/>
        </p:nvCxnSpPr>
        <p:spPr>
          <a:xfrm>
            <a:off x="1358500" y="133350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489919" y="97115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1079500" y="1587501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0"/>
          <p:cNvSpPr/>
          <p:nvPr/>
        </p:nvSpPr>
        <p:spPr>
          <a:xfrm>
            <a:off x="2233394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Connector 41"/>
          <p:cNvCxnSpPr>
            <a:stCxn id="19" idx="3"/>
            <a:endCxn id="14" idx="1"/>
          </p:cNvCxnSpPr>
          <p:nvPr/>
        </p:nvCxnSpPr>
        <p:spPr>
          <a:xfrm>
            <a:off x="2623395" y="1786000"/>
            <a:ext cx="32096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8"/>
          <p:cNvSpPr/>
          <p:nvPr/>
        </p:nvSpPr>
        <p:spPr>
          <a:xfrm>
            <a:off x="2787787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3492500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4304215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>
            <a:off x="5068608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44"/>
          <p:cNvSpPr/>
          <p:nvPr/>
        </p:nvSpPr>
        <p:spPr>
          <a:xfrm>
            <a:off x="1085000" y="22187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5"/>
          <p:cNvSpPr/>
          <p:nvPr/>
        </p:nvSpPr>
        <p:spPr>
          <a:xfrm>
            <a:off x="493763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7" name="Straight Connector 48"/>
          <p:cNvCxnSpPr>
            <a:stCxn id="31" idx="3"/>
            <a:endCxn id="30" idx="1"/>
          </p:cNvCxnSpPr>
          <p:nvPr/>
        </p:nvCxnSpPr>
        <p:spPr>
          <a:xfrm>
            <a:off x="2104500" y="2992500"/>
            <a:ext cx="4519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9"/>
          <p:cNvSpPr/>
          <p:nvPr/>
        </p:nvSpPr>
        <p:spPr>
          <a:xfrm>
            <a:off x="57785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23210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6623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ectangle 52"/>
          <p:cNvSpPr/>
          <p:nvPr/>
        </p:nvSpPr>
        <p:spPr>
          <a:xfrm>
            <a:off x="1714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53"/>
          <p:cNvSpPr/>
          <p:nvPr/>
        </p:nvSpPr>
        <p:spPr>
          <a:xfrm>
            <a:off x="1079500" y="27902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4"/>
          <p:cNvSpPr/>
          <p:nvPr/>
        </p:nvSpPr>
        <p:spPr>
          <a:xfrm>
            <a:off x="1778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56"/>
          <p:cNvSpPr/>
          <p:nvPr/>
        </p:nvSpPr>
        <p:spPr>
          <a:xfrm>
            <a:off x="2222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7"/>
          <p:cNvSpPr/>
          <p:nvPr/>
        </p:nvSpPr>
        <p:spPr>
          <a:xfrm>
            <a:off x="4947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8"/>
          <p:cNvSpPr/>
          <p:nvPr/>
        </p:nvSpPr>
        <p:spPr>
          <a:xfrm>
            <a:off x="5842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9"/>
          <p:cNvSpPr/>
          <p:nvPr/>
        </p:nvSpPr>
        <p:spPr>
          <a:xfrm>
            <a:off x="6598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7233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492501" y="3556000"/>
            <a:ext cx="1469999" cy="14455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ight Triangle 84"/>
          <p:cNvSpPr/>
          <p:nvPr/>
        </p:nvSpPr>
        <p:spPr>
          <a:xfrm rot="10800000">
            <a:off x="4692499" y="3556000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17"/>
          <p:cNvSpPr/>
          <p:nvPr/>
        </p:nvSpPr>
        <p:spPr>
          <a:xfrm>
            <a:off x="4226000" y="355228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85"/>
          <p:cNvSpPr/>
          <p:nvPr/>
        </p:nvSpPr>
        <p:spPr>
          <a:xfrm>
            <a:off x="4278478" y="3751213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86"/>
          <p:cNvSpPr/>
          <p:nvPr/>
        </p:nvSpPr>
        <p:spPr>
          <a:xfrm>
            <a:off x="4267258" y="4000297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87"/>
          <p:cNvSpPr/>
          <p:nvPr/>
        </p:nvSpPr>
        <p:spPr>
          <a:xfrm>
            <a:off x="4254976" y="4460971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88"/>
          <p:cNvSpPr/>
          <p:nvPr/>
        </p:nvSpPr>
        <p:spPr>
          <a:xfrm>
            <a:off x="4250426" y="4678415"/>
            <a:ext cx="4475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89"/>
          <p:cNvSpPr/>
          <p:nvPr/>
        </p:nvSpPr>
        <p:spPr>
          <a:xfrm>
            <a:off x="4235198" y="426501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90"/>
          <p:cNvSpPr/>
          <p:nvPr/>
        </p:nvSpPr>
        <p:spPr>
          <a:xfrm>
            <a:off x="1079500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8" name="Rounded Rectangle 91"/>
          <p:cNvSpPr/>
          <p:nvPr/>
        </p:nvSpPr>
        <p:spPr>
          <a:xfrm>
            <a:off x="1079500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ounded Rectangle 92"/>
          <p:cNvSpPr/>
          <p:nvPr/>
        </p:nvSpPr>
        <p:spPr>
          <a:xfrm>
            <a:off x="1693333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0" name="Rounded Rectangle 93"/>
          <p:cNvSpPr/>
          <p:nvPr/>
        </p:nvSpPr>
        <p:spPr>
          <a:xfrm>
            <a:off x="2307167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1" name="Rounded Rectangle 94"/>
          <p:cNvSpPr/>
          <p:nvPr/>
        </p:nvSpPr>
        <p:spPr>
          <a:xfrm>
            <a:off x="1693333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Rounded Rectangle 95"/>
          <p:cNvSpPr/>
          <p:nvPr/>
        </p:nvSpPr>
        <p:spPr>
          <a:xfrm>
            <a:off x="2307167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3" name="Rounded Rectangle 98"/>
          <p:cNvSpPr/>
          <p:nvPr/>
        </p:nvSpPr>
        <p:spPr>
          <a:xfrm>
            <a:off x="2921000" y="3808500"/>
            <a:ext cx="420000" cy="360000"/>
          </a:xfrm>
          <a:prstGeom prst="roundRect">
            <a:avLst/>
          </a:prstGeom>
          <a:solidFill>
            <a:srgbClr val="008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4" name="Rounded Rectangle 99"/>
          <p:cNvSpPr/>
          <p:nvPr/>
        </p:nvSpPr>
        <p:spPr>
          <a:xfrm>
            <a:off x="2921000" y="4339000"/>
            <a:ext cx="420000" cy="360000"/>
          </a:xfrm>
          <a:prstGeom prst="roundRect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Snapshot Isolation Example (T2)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64"/>
          <p:cNvCxnSpPr/>
          <p:nvPr/>
        </p:nvCxnSpPr>
        <p:spPr>
          <a:xfrm>
            <a:off x="5143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5"/>
          <p:cNvCxnSpPr/>
          <p:nvPr/>
        </p:nvCxnSpPr>
        <p:spPr>
          <a:xfrm>
            <a:off x="24130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7"/>
          <p:cNvCxnSpPr/>
          <p:nvPr/>
        </p:nvCxnSpPr>
        <p:spPr>
          <a:xfrm>
            <a:off x="741413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3"/>
          <p:cNvCxnSpPr/>
          <p:nvPr/>
        </p:nvCxnSpPr>
        <p:spPr>
          <a:xfrm>
            <a:off x="6032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>
            <a:off x="1909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1"/>
          <p:cNvCxnSpPr/>
          <p:nvPr/>
        </p:nvCxnSpPr>
        <p:spPr>
          <a:xfrm>
            <a:off x="6794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6"/>
          <p:cNvCxnSpPr>
            <a:stCxn id="26" idx="3"/>
            <a:endCxn id="15" idx="1"/>
          </p:cNvCxnSpPr>
          <p:nvPr/>
        </p:nvCxnSpPr>
        <p:spPr>
          <a:xfrm>
            <a:off x="5327630" y="2375018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0"/>
          <p:cNvSpPr/>
          <p:nvPr/>
        </p:nvSpPr>
        <p:spPr>
          <a:xfrm>
            <a:off x="6426643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5623285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5833000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723000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Connector 26"/>
          <p:cNvCxnSpPr/>
          <p:nvPr/>
        </p:nvCxnSpPr>
        <p:spPr>
          <a:xfrm>
            <a:off x="1358500" y="133350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489919" y="97115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1079500" y="1587501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0"/>
          <p:cNvSpPr/>
          <p:nvPr/>
        </p:nvSpPr>
        <p:spPr>
          <a:xfrm>
            <a:off x="2233394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Connector 41"/>
          <p:cNvCxnSpPr>
            <a:stCxn id="19" idx="3"/>
            <a:endCxn id="14" idx="1"/>
          </p:cNvCxnSpPr>
          <p:nvPr/>
        </p:nvCxnSpPr>
        <p:spPr>
          <a:xfrm>
            <a:off x="2623395" y="1786000"/>
            <a:ext cx="32096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8"/>
          <p:cNvSpPr/>
          <p:nvPr/>
        </p:nvSpPr>
        <p:spPr>
          <a:xfrm>
            <a:off x="2787787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3492500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4304215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>
            <a:off x="5068608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44"/>
          <p:cNvSpPr/>
          <p:nvPr/>
        </p:nvSpPr>
        <p:spPr>
          <a:xfrm>
            <a:off x="1085000" y="22187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5"/>
          <p:cNvSpPr/>
          <p:nvPr/>
        </p:nvSpPr>
        <p:spPr>
          <a:xfrm>
            <a:off x="493763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7" name="Straight Connector 48"/>
          <p:cNvCxnSpPr>
            <a:stCxn id="31" idx="3"/>
            <a:endCxn id="30" idx="1"/>
          </p:cNvCxnSpPr>
          <p:nvPr/>
        </p:nvCxnSpPr>
        <p:spPr>
          <a:xfrm>
            <a:off x="2104500" y="2992500"/>
            <a:ext cx="4519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9"/>
          <p:cNvSpPr/>
          <p:nvPr/>
        </p:nvSpPr>
        <p:spPr>
          <a:xfrm>
            <a:off x="57785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23210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6623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ectangle 52"/>
          <p:cNvSpPr/>
          <p:nvPr/>
        </p:nvSpPr>
        <p:spPr>
          <a:xfrm>
            <a:off x="1714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53"/>
          <p:cNvSpPr/>
          <p:nvPr/>
        </p:nvSpPr>
        <p:spPr>
          <a:xfrm>
            <a:off x="1079500" y="27902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4"/>
          <p:cNvSpPr/>
          <p:nvPr/>
        </p:nvSpPr>
        <p:spPr>
          <a:xfrm>
            <a:off x="1778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56"/>
          <p:cNvSpPr/>
          <p:nvPr/>
        </p:nvSpPr>
        <p:spPr>
          <a:xfrm>
            <a:off x="2222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7"/>
          <p:cNvSpPr/>
          <p:nvPr/>
        </p:nvSpPr>
        <p:spPr>
          <a:xfrm>
            <a:off x="4947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8"/>
          <p:cNvSpPr/>
          <p:nvPr/>
        </p:nvSpPr>
        <p:spPr>
          <a:xfrm>
            <a:off x="5842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9"/>
          <p:cNvSpPr/>
          <p:nvPr/>
        </p:nvSpPr>
        <p:spPr>
          <a:xfrm>
            <a:off x="6598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7233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492501" y="3556000"/>
            <a:ext cx="1469999" cy="14455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ight Triangle 84"/>
          <p:cNvSpPr/>
          <p:nvPr/>
        </p:nvSpPr>
        <p:spPr>
          <a:xfrm rot="10800000">
            <a:off x="4692499" y="3556000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ectangle 17"/>
          <p:cNvSpPr/>
          <p:nvPr/>
        </p:nvSpPr>
        <p:spPr>
          <a:xfrm>
            <a:off x="4226000" y="355228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85"/>
          <p:cNvSpPr/>
          <p:nvPr/>
        </p:nvSpPr>
        <p:spPr>
          <a:xfrm>
            <a:off x="4286227" y="3756152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86"/>
          <p:cNvSpPr/>
          <p:nvPr/>
        </p:nvSpPr>
        <p:spPr>
          <a:xfrm>
            <a:off x="4271410" y="3980073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87"/>
          <p:cNvSpPr/>
          <p:nvPr/>
        </p:nvSpPr>
        <p:spPr>
          <a:xfrm>
            <a:off x="4255500" y="4457095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88"/>
          <p:cNvSpPr/>
          <p:nvPr/>
        </p:nvSpPr>
        <p:spPr>
          <a:xfrm>
            <a:off x="4266902" y="4695112"/>
            <a:ext cx="4475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89"/>
          <p:cNvSpPr/>
          <p:nvPr/>
        </p:nvSpPr>
        <p:spPr>
          <a:xfrm>
            <a:off x="4242045" y="4237617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143501" y="3553755"/>
            <a:ext cx="1469999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ight Triangle 62"/>
          <p:cNvSpPr/>
          <p:nvPr/>
        </p:nvSpPr>
        <p:spPr>
          <a:xfrm rot="10800000">
            <a:off x="6343499" y="3553755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ectangle 63"/>
          <p:cNvSpPr/>
          <p:nvPr/>
        </p:nvSpPr>
        <p:spPr>
          <a:xfrm>
            <a:off x="5877000" y="3550035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70"/>
          <p:cNvSpPr/>
          <p:nvPr/>
        </p:nvSpPr>
        <p:spPr>
          <a:xfrm>
            <a:off x="5928410" y="3744981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73"/>
          <p:cNvSpPr/>
          <p:nvPr/>
        </p:nvSpPr>
        <p:spPr>
          <a:xfrm>
            <a:off x="5937227" y="4012964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76"/>
          <p:cNvSpPr/>
          <p:nvPr/>
        </p:nvSpPr>
        <p:spPr>
          <a:xfrm>
            <a:off x="5897055" y="4245196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ounded Rectangle 79"/>
          <p:cNvSpPr/>
          <p:nvPr/>
        </p:nvSpPr>
        <p:spPr>
          <a:xfrm>
            <a:off x="1079500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4" name="Rounded Rectangle 80"/>
          <p:cNvSpPr/>
          <p:nvPr/>
        </p:nvSpPr>
        <p:spPr>
          <a:xfrm>
            <a:off x="1079500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Rounded Rectangle 81"/>
          <p:cNvSpPr/>
          <p:nvPr/>
        </p:nvSpPr>
        <p:spPr>
          <a:xfrm>
            <a:off x="1693333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6" name="Rounded Rectangle 82"/>
          <p:cNvSpPr/>
          <p:nvPr/>
        </p:nvSpPr>
        <p:spPr>
          <a:xfrm>
            <a:off x="2307167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7" name="Rounded Rectangle 90"/>
          <p:cNvSpPr/>
          <p:nvPr/>
        </p:nvSpPr>
        <p:spPr>
          <a:xfrm>
            <a:off x="1693333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8" name="Rounded Rectangle 91"/>
          <p:cNvSpPr/>
          <p:nvPr/>
        </p:nvSpPr>
        <p:spPr>
          <a:xfrm>
            <a:off x="2307167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9" name="Rounded Rectangle 92"/>
          <p:cNvSpPr/>
          <p:nvPr/>
        </p:nvSpPr>
        <p:spPr>
          <a:xfrm>
            <a:off x="2921000" y="3808500"/>
            <a:ext cx="420000" cy="360000"/>
          </a:xfrm>
          <a:prstGeom prst="roundRect">
            <a:avLst/>
          </a:prstGeom>
          <a:solidFill>
            <a:srgbClr val="008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0" name="Rounded Rectangle 93"/>
          <p:cNvSpPr/>
          <p:nvPr/>
        </p:nvSpPr>
        <p:spPr>
          <a:xfrm>
            <a:off x="2921000" y="4339000"/>
            <a:ext cx="420000" cy="360000"/>
          </a:xfrm>
          <a:prstGeom prst="roundRect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1" name="Rectangle 94"/>
          <p:cNvSpPr/>
          <p:nvPr/>
        </p:nvSpPr>
        <p:spPr>
          <a:xfrm>
            <a:off x="5207000" y="5156200"/>
            <a:ext cx="2815603" cy="26112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uncommitted-read</a:t>
            </a:r>
            <a:r>
              <a:rPr lang="zh-CN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15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4"/>
          <p:cNvSpPr/>
          <p:nvPr/>
        </p:nvSpPr>
        <p:spPr>
          <a:xfrm>
            <a:off x="5907761" y="3808500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6319864" y="4111028"/>
            <a:ext cx="262301" cy="1025903"/>
          </a:xfrm>
          <a:custGeom>
            <a:avLst/>
            <a:gdLst>
              <a:gd name="connsiteX0" fmla="*/ 0 w 315384"/>
              <a:gd name="connsiteY0" fmla="*/ 0 h 1150883"/>
              <a:gd name="connsiteX1" fmla="*/ 315310 w 315384"/>
              <a:gd name="connsiteY1" fmla="*/ 394138 h 1150883"/>
              <a:gd name="connsiteX2" fmla="*/ 31531 w 315384"/>
              <a:gd name="connsiteY2" fmla="*/ 662152 h 1150883"/>
              <a:gd name="connsiteX3" fmla="*/ 236483 w 315384"/>
              <a:gd name="connsiteY3" fmla="*/ 1150883 h 115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84" h="1150883">
                <a:moveTo>
                  <a:pt x="0" y="0"/>
                </a:moveTo>
                <a:cubicBezTo>
                  <a:pt x="155027" y="141889"/>
                  <a:pt x="310055" y="283779"/>
                  <a:pt x="315310" y="394138"/>
                </a:cubicBezTo>
                <a:cubicBezTo>
                  <a:pt x="320565" y="504497"/>
                  <a:pt x="44669" y="536028"/>
                  <a:pt x="31531" y="662152"/>
                </a:cubicBezTo>
                <a:cubicBezTo>
                  <a:pt x="18393" y="788276"/>
                  <a:pt x="236483" y="1150883"/>
                  <a:pt x="236483" y="1150883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8455" y="3532505"/>
            <a:ext cx="2401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这里注意</a:t>
            </a:r>
            <a:r>
              <a:rPr lang="en-US" altLang="zh-CN" sz="1600"/>
              <a:t>R(B)</a:t>
            </a:r>
            <a:r>
              <a:rPr lang="zh-CN" altLang="en-US" sz="1600"/>
              <a:t>只能是</a:t>
            </a:r>
            <a:r>
              <a:rPr lang="en-US" altLang="zh-CN" sz="1600"/>
              <a:t>B8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因为要保证一个</a:t>
            </a:r>
            <a:r>
              <a:rPr lang="en-US" altLang="zh-CN" sz="1600"/>
              <a:t>TX</a:t>
            </a:r>
            <a:r>
              <a:rPr lang="zh-CN" altLang="en-US" sz="1600"/>
              <a:t>读取的事务是同一时间级的，</a:t>
            </a:r>
            <a:endParaRPr lang="zh-CN" altLang="en-US" sz="1600"/>
          </a:p>
          <a:p>
            <a:r>
              <a:rPr lang="zh-CN" altLang="en-US" sz="1600"/>
              <a:t>即都小于</a:t>
            </a:r>
            <a:r>
              <a:rPr lang="en-US" altLang="zh-CN" sz="1600"/>
              <a:t>TX</a:t>
            </a:r>
            <a:r>
              <a:rPr lang="zh-CN" altLang="en-US" sz="1600"/>
              <a:t>的</a:t>
            </a:r>
            <a:r>
              <a:rPr lang="en-US" altLang="zh-CN" sz="1600"/>
              <a:t>sts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Snapshot Isolation Example (T3)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64"/>
          <p:cNvCxnSpPr/>
          <p:nvPr/>
        </p:nvCxnSpPr>
        <p:spPr>
          <a:xfrm>
            <a:off x="5143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5"/>
          <p:cNvCxnSpPr/>
          <p:nvPr/>
        </p:nvCxnSpPr>
        <p:spPr>
          <a:xfrm>
            <a:off x="24130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7"/>
          <p:cNvCxnSpPr/>
          <p:nvPr/>
        </p:nvCxnSpPr>
        <p:spPr>
          <a:xfrm>
            <a:off x="741413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3"/>
          <p:cNvCxnSpPr/>
          <p:nvPr/>
        </p:nvCxnSpPr>
        <p:spPr>
          <a:xfrm>
            <a:off x="6032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>
            <a:off x="1909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1"/>
          <p:cNvCxnSpPr/>
          <p:nvPr/>
        </p:nvCxnSpPr>
        <p:spPr>
          <a:xfrm>
            <a:off x="6794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6"/>
          <p:cNvCxnSpPr>
            <a:stCxn id="26" idx="3"/>
            <a:endCxn id="15" idx="1"/>
          </p:cNvCxnSpPr>
          <p:nvPr/>
        </p:nvCxnSpPr>
        <p:spPr>
          <a:xfrm>
            <a:off x="5327630" y="2375018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0"/>
          <p:cNvSpPr/>
          <p:nvPr/>
        </p:nvSpPr>
        <p:spPr>
          <a:xfrm>
            <a:off x="6426643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5623285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5833000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723000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Connector 26"/>
          <p:cNvCxnSpPr/>
          <p:nvPr/>
        </p:nvCxnSpPr>
        <p:spPr>
          <a:xfrm>
            <a:off x="1358500" y="133350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489919" y="97115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1079500" y="1587501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0"/>
          <p:cNvSpPr/>
          <p:nvPr/>
        </p:nvSpPr>
        <p:spPr>
          <a:xfrm>
            <a:off x="2233394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Connector 41"/>
          <p:cNvCxnSpPr>
            <a:stCxn id="19" idx="3"/>
            <a:endCxn id="14" idx="1"/>
          </p:cNvCxnSpPr>
          <p:nvPr/>
        </p:nvCxnSpPr>
        <p:spPr>
          <a:xfrm>
            <a:off x="2623395" y="1786000"/>
            <a:ext cx="32096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8"/>
          <p:cNvSpPr/>
          <p:nvPr/>
        </p:nvSpPr>
        <p:spPr>
          <a:xfrm>
            <a:off x="2787787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3492500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4304215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>
            <a:off x="5068608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44"/>
          <p:cNvSpPr/>
          <p:nvPr/>
        </p:nvSpPr>
        <p:spPr>
          <a:xfrm>
            <a:off x="1085000" y="22187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5"/>
          <p:cNvSpPr/>
          <p:nvPr/>
        </p:nvSpPr>
        <p:spPr>
          <a:xfrm>
            <a:off x="493763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7" name="Straight Connector 48"/>
          <p:cNvCxnSpPr>
            <a:stCxn id="31" idx="3"/>
            <a:endCxn id="30" idx="1"/>
          </p:cNvCxnSpPr>
          <p:nvPr/>
        </p:nvCxnSpPr>
        <p:spPr>
          <a:xfrm>
            <a:off x="2104500" y="2992500"/>
            <a:ext cx="4519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9"/>
          <p:cNvSpPr/>
          <p:nvPr/>
        </p:nvSpPr>
        <p:spPr>
          <a:xfrm>
            <a:off x="57785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23210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6623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ectangle 52"/>
          <p:cNvSpPr/>
          <p:nvPr/>
        </p:nvSpPr>
        <p:spPr>
          <a:xfrm>
            <a:off x="1714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53"/>
          <p:cNvSpPr/>
          <p:nvPr/>
        </p:nvSpPr>
        <p:spPr>
          <a:xfrm>
            <a:off x="1079500" y="27902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4"/>
          <p:cNvSpPr/>
          <p:nvPr/>
        </p:nvSpPr>
        <p:spPr>
          <a:xfrm>
            <a:off x="1778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56"/>
          <p:cNvSpPr/>
          <p:nvPr/>
        </p:nvSpPr>
        <p:spPr>
          <a:xfrm>
            <a:off x="2222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7"/>
          <p:cNvSpPr/>
          <p:nvPr/>
        </p:nvSpPr>
        <p:spPr>
          <a:xfrm>
            <a:off x="4947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8"/>
          <p:cNvSpPr/>
          <p:nvPr/>
        </p:nvSpPr>
        <p:spPr>
          <a:xfrm>
            <a:off x="5842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9"/>
          <p:cNvSpPr/>
          <p:nvPr/>
        </p:nvSpPr>
        <p:spPr>
          <a:xfrm>
            <a:off x="6598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7233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ed Rectangle 66"/>
          <p:cNvSpPr/>
          <p:nvPr/>
        </p:nvSpPr>
        <p:spPr>
          <a:xfrm>
            <a:off x="1079500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ounded Rectangle 67"/>
          <p:cNvSpPr/>
          <p:nvPr/>
        </p:nvSpPr>
        <p:spPr>
          <a:xfrm>
            <a:off x="1079500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ounded Rectangle 68"/>
          <p:cNvSpPr/>
          <p:nvPr/>
        </p:nvSpPr>
        <p:spPr>
          <a:xfrm>
            <a:off x="1693333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307167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Rounded Rectangle 71"/>
          <p:cNvSpPr/>
          <p:nvPr/>
        </p:nvSpPr>
        <p:spPr>
          <a:xfrm>
            <a:off x="1693333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Rounded Rectangle 72"/>
          <p:cNvSpPr/>
          <p:nvPr/>
        </p:nvSpPr>
        <p:spPr>
          <a:xfrm>
            <a:off x="2307167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3492501" y="3556000"/>
            <a:ext cx="1469999" cy="14455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ight Triangle 84"/>
          <p:cNvSpPr/>
          <p:nvPr/>
        </p:nvSpPr>
        <p:spPr>
          <a:xfrm rot="10800000">
            <a:off x="4692499" y="3556000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7" name="Rectangle 17"/>
          <p:cNvSpPr/>
          <p:nvPr/>
        </p:nvSpPr>
        <p:spPr>
          <a:xfrm>
            <a:off x="4226000" y="355228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85"/>
          <p:cNvSpPr/>
          <p:nvPr/>
        </p:nvSpPr>
        <p:spPr>
          <a:xfrm>
            <a:off x="4274738" y="3751213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86"/>
          <p:cNvSpPr/>
          <p:nvPr/>
        </p:nvSpPr>
        <p:spPr>
          <a:xfrm>
            <a:off x="4283555" y="4004983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87"/>
          <p:cNvSpPr/>
          <p:nvPr/>
        </p:nvSpPr>
        <p:spPr>
          <a:xfrm>
            <a:off x="4301589" y="4442497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88"/>
          <p:cNvSpPr/>
          <p:nvPr/>
        </p:nvSpPr>
        <p:spPr>
          <a:xfrm>
            <a:off x="4301589" y="4657700"/>
            <a:ext cx="4475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89"/>
          <p:cNvSpPr/>
          <p:nvPr/>
        </p:nvSpPr>
        <p:spPr>
          <a:xfrm>
            <a:off x="4251495" y="4226648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143501" y="3553755"/>
            <a:ext cx="1469999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ight Triangle 62"/>
          <p:cNvSpPr/>
          <p:nvPr/>
        </p:nvSpPr>
        <p:spPr>
          <a:xfrm rot="10800000">
            <a:off x="6343499" y="3553755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Rectangle 63"/>
          <p:cNvSpPr/>
          <p:nvPr/>
        </p:nvSpPr>
        <p:spPr>
          <a:xfrm>
            <a:off x="5877000" y="3550035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70"/>
          <p:cNvSpPr/>
          <p:nvPr/>
        </p:nvSpPr>
        <p:spPr>
          <a:xfrm>
            <a:off x="5906546" y="3751213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73"/>
          <p:cNvSpPr/>
          <p:nvPr/>
        </p:nvSpPr>
        <p:spPr>
          <a:xfrm>
            <a:off x="5927336" y="3980268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76"/>
          <p:cNvSpPr/>
          <p:nvPr/>
        </p:nvSpPr>
        <p:spPr>
          <a:xfrm>
            <a:off x="5898973" y="419900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785001" y="3530600"/>
            <a:ext cx="1469999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T.sts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R(A)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R(B)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T.cts</a:t>
            </a:r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ight Triangle 75"/>
          <p:cNvSpPr/>
          <p:nvPr/>
        </p:nvSpPr>
        <p:spPr>
          <a:xfrm rot="10800000">
            <a:off x="7985000" y="3530600"/>
            <a:ext cx="270000" cy="270000"/>
          </a:xfrm>
          <a:prstGeom prst="rtTriangle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1" name="Rectangle 79"/>
          <p:cNvSpPr/>
          <p:nvPr/>
        </p:nvSpPr>
        <p:spPr>
          <a:xfrm>
            <a:off x="7620000" y="3526880"/>
            <a:ext cx="2952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80"/>
          <p:cNvSpPr/>
          <p:nvPr/>
        </p:nvSpPr>
        <p:spPr>
          <a:xfrm>
            <a:off x="7606372" y="3726806"/>
            <a:ext cx="3914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81"/>
          <p:cNvSpPr/>
          <p:nvPr/>
        </p:nvSpPr>
        <p:spPr>
          <a:xfrm>
            <a:off x="7601328" y="3967693"/>
            <a:ext cx="373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82"/>
          <p:cNvSpPr/>
          <p:nvPr/>
        </p:nvSpPr>
        <p:spPr>
          <a:xfrm>
            <a:off x="7582200" y="4208580"/>
            <a:ext cx="4058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ounded Rectangle 90"/>
          <p:cNvSpPr/>
          <p:nvPr/>
        </p:nvSpPr>
        <p:spPr>
          <a:xfrm>
            <a:off x="2921000" y="3808500"/>
            <a:ext cx="420000" cy="360000"/>
          </a:xfrm>
          <a:prstGeom prst="roundRect">
            <a:avLst/>
          </a:prstGeom>
          <a:solidFill>
            <a:srgbClr val="008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6" name="Rounded Rectangle 91"/>
          <p:cNvSpPr/>
          <p:nvPr/>
        </p:nvSpPr>
        <p:spPr>
          <a:xfrm>
            <a:off x="2921000" y="4339000"/>
            <a:ext cx="420000" cy="360000"/>
          </a:xfrm>
          <a:prstGeom prst="roundRect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7" name="Freeform 95"/>
          <p:cNvSpPr/>
          <p:nvPr/>
        </p:nvSpPr>
        <p:spPr>
          <a:xfrm>
            <a:off x="7583730" y="4004983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96"/>
          <p:cNvSpPr/>
          <p:nvPr/>
        </p:nvSpPr>
        <p:spPr>
          <a:xfrm>
            <a:off x="5555000" y="5156200"/>
            <a:ext cx="2700000" cy="26112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unrepeatable-read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Freeform 3"/>
          <p:cNvSpPr/>
          <p:nvPr/>
        </p:nvSpPr>
        <p:spPr>
          <a:xfrm>
            <a:off x="7967768" y="4271568"/>
            <a:ext cx="216450" cy="878501"/>
          </a:xfrm>
          <a:custGeom>
            <a:avLst/>
            <a:gdLst>
              <a:gd name="connsiteX0" fmla="*/ 0 w 283793"/>
              <a:gd name="connsiteY0" fmla="*/ 44378 h 1006075"/>
              <a:gd name="connsiteX1" fmla="*/ 236483 w 283793"/>
              <a:gd name="connsiteY1" fmla="*/ 28613 h 1006075"/>
              <a:gd name="connsiteX2" fmla="*/ 268014 w 283793"/>
              <a:gd name="connsiteY2" fmla="*/ 375454 h 1006075"/>
              <a:gd name="connsiteX3" fmla="*/ 47296 w 283793"/>
              <a:gd name="connsiteY3" fmla="*/ 1006075 h 1006075"/>
              <a:gd name="connsiteX0-1" fmla="*/ 0 w 259740"/>
              <a:gd name="connsiteY0-2" fmla="*/ 15230 h 1054201"/>
              <a:gd name="connsiteX1-3" fmla="*/ 213300 w 259740"/>
              <a:gd name="connsiteY1-4" fmla="*/ 76739 h 1054201"/>
              <a:gd name="connsiteX2-5" fmla="*/ 244831 w 259740"/>
              <a:gd name="connsiteY2-6" fmla="*/ 423580 h 1054201"/>
              <a:gd name="connsiteX3-7" fmla="*/ 24113 w 259740"/>
              <a:gd name="connsiteY3-8" fmla="*/ 1054201 h 1054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9740" h="1054201">
                <a:moveTo>
                  <a:pt x="0" y="15230"/>
                </a:moveTo>
                <a:cubicBezTo>
                  <a:pt x="95907" y="-20242"/>
                  <a:pt x="172495" y="8681"/>
                  <a:pt x="213300" y="76739"/>
                </a:cubicBezTo>
                <a:cubicBezTo>
                  <a:pt x="254105" y="144797"/>
                  <a:pt x="276362" y="260670"/>
                  <a:pt x="244831" y="423580"/>
                </a:cubicBezTo>
                <a:cubicBezTo>
                  <a:pt x="213300" y="586490"/>
                  <a:pt x="118706" y="820345"/>
                  <a:pt x="24113" y="1054201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7" grpId="0" animBg="1"/>
      <p:bldP spid="68" grpId="0" animBg="1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Snapshot Isolation Example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64"/>
          <p:cNvCxnSpPr/>
          <p:nvPr/>
        </p:nvCxnSpPr>
        <p:spPr>
          <a:xfrm>
            <a:off x="5143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5"/>
          <p:cNvCxnSpPr/>
          <p:nvPr/>
        </p:nvCxnSpPr>
        <p:spPr>
          <a:xfrm>
            <a:off x="24130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7"/>
          <p:cNvCxnSpPr/>
          <p:nvPr/>
        </p:nvCxnSpPr>
        <p:spPr>
          <a:xfrm>
            <a:off x="741413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3"/>
          <p:cNvCxnSpPr/>
          <p:nvPr/>
        </p:nvCxnSpPr>
        <p:spPr>
          <a:xfrm>
            <a:off x="6032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>
            <a:off x="1909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1"/>
          <p:cNvCxnSpPr/>
          <p:nvPr/>
        </p:nvCxnSpPr>
        <p:spPr>
          <a:xfrm>
            <a:off x="6794500" y="1270000"/>
            <a:ext cx="0" cy="213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6"/>
          <p:cNvCxnSpPr>
            <a:stCxn id="26" idx="3"/>
            <a:endCxn id="15" idx="1"/>
          </p:cNvCxnSpPr>
          <p:nvPr/>
        </p:nvCxnSpPr>
        <p:spPr>
          <a:xfrm>
            <a:off x="5327630" y="2375018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0"/>
          <p:cNvSpPr/>
          <p:nvPr/>
        </p:nvSpPr>
        <p:spPr>
          <a:xfrm>
            <a:off x="6426643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5623285" y="2240018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5833000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723000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Connector 26"/>
          <p:cNvCxnSpPr/>
          <p:nvPr/>
        </p:nvCxnSpPr>
        <p:spPr>
          <a:xfrm>
            <a:off x="1358500" y="133350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489919" y="97115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1079500" y="1587501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0"/>
          <p:cNvSpPr/>
          <p:nvPr/>
        </p:nvSpPr>
        <p:spPr>
          <a:xfrm>
            <a:off x="2233394" y="165100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Connector 41"/>
          <p:cNvCxnSpPr>
            <a:stCxn id="19" idx="3"/>
            <a:endCxn id="14" idx="1"/>
          </p:cNvCxnSpPr>
          <p:nvPr/>
        </p:nvCxnSpPr>
        <p:spPr>
          <a:xfrm>
            <a:off x="2623395" y="1786000"/>
            <a:ext cx="32096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8"/>
          <p:cNvSpPr/>
          <p:nvPr/>
        </p:nvSpPr>
        <p:spPr>
          <a:xfrm>
            <a:off x="2787787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3492500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4304215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>
            <a:off x="5068608" y="165100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44"/>
          <p:cNvSpPr/>
          <p:nvPr/>
        </p:nvSpPr>
        <p:spPr>
          <a:xfrm>
            <a:off x="1085000" y="22187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5"/>
          <p:cNvSpPr/>
          <p:nvPr/>
        </p:nvSpPr>
        <p:spPr>
          <a:xfrm>
            <a:off x="4937630" y="2240018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7" name="Straight Connector 48"/>
          <p:cNvCxnSpPr>
            <a:stCxn id="31" idx="3"/>
            <a:endCxn id="30" idx="1"/>
          </p:cNvCxnSpPr>
          <p:nvPr/>
        </p:nvCxnSpPr>
        <p:spPr>
          <a:xfrm>
            <a:off x="2104500" y="2992500"/>
            <a:ext cx="4519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9"/>
          <p:cNvSpPr/>
          <p:nvPr/>
        </p:nvSpPr>
        <p:spPr>
          <a:xfrm>
            <a:off x="57785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R(B)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2321000" y="2857500"/>
            <a:ext cx="60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R(A)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6623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ectangle 52"/>
          <p:cNvSpPr/>
          <p:nvPr/>
        </p:nvSpPr>
        <p:spPr>
          <a:xfrm>
            <a:off x="1714500" y="2857500"/>
            <a:ext cx="390000" cy="270000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FFFC5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53"/>
          <p:cNvSpPr/>
          <p:nvPr/>
        </p:nvSpPr>
        <p:spPr>
          <a:xfrm>
            <a:off x="1079500" y="2790280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4"/>
          <p:cNvSpPr/>
          <p:nvPr/>
        </p:nvSpPr>
        <p:spPr>
          <a:xfrm>
            <a:off x="1778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56"/>
          <p:cNvSpPr/>
          <p:nvPr/>
        </p:nvSpPr>
        <p:spPr>
          <a:xfrm>
            <a:off x="2222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7"/>
          <p:cNvSpPr/>
          <p:nvPr/>
        </p:nvSpPr>
        <p:spPr>
          <a:xfrm>
            <a:off x="4947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8"/>
          <p:cNvSpPr/>
          <p:nvPr/>
        </p:nvSpPr>
        <p:spPr>
          <a:xfrm>
            <a:off x="58420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9"/>
          <p:cNvSpPr/>
          <p:nvPr/>
        </p:nvSpPr>
        <p:spPr>
          <a:xfrm>
            <a:off x="6598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7233500" y="1000075"/>
            <a:ext cx="450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ed Rectangle 90"/>
          <p:cNvSpPr/>
          <p:nvPr/>
        </p:nvSpPr>
        <p:spPr>
          <a:xfrm>
            <a:off x="1079500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Rounded Rectangle 91"/>
          <p:cNvSpPr/>
          <p:nvPr/>
        </p:nvSpPr>
        <p:spPr>
          <a:xfrm>
            <a:off x="1079500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1" name="Rounded Rectangle 92"/>
          <p:cNvSpPr/>
          <p:nvPr/>
        </p:nvSpPr>
        <p:spPr>
          <a:xfrm>
            <a:off x="1693333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ounded Rectangle 93"/>
          <p:cNvSpPr/>
          <p:nvPr/>
        </p:nvSpPr>
        <p:spPr>
          <a:xfrm>
            <a:off x="2307167" y="3808500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Rounded Rectangle 94"/>
          <p:cNvSpPr/>
          <p:nvPr/>
        </p:nvSpPr>
        <p:spPr>
          <a:xfrm>
            <a:off x="1693333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Rounded Rectangle 95"/>
          <p:cNvSpPr/>
          <p:nvPr/>
        </p:nvSpPr>
        <p:spPr>
          <a:xfrm>
            <a:off x="2307167" y="4339000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ounded Rectangle 98"/>
          <p:cNvSpPr/>
          <p:nvPr/>
        </p:nvSpPr>
        <p:spPr>
          <a:xfrm>
            <a:off x="2921000" y="3808500"/>
            <a:ext cx="420000" cy="360000"/>
          </a:xfrm>
          <a:prstGeom prst="roundRect">
            <a:avLst/>
          </a:prstGeom>
          <a:solidFill>
            <a:srgbClr val="008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6" name="Rounded Rectangle 99"/>
          <p:cNvSpPr/>
          <p:nvPr/>
        </p:nvSpPr>
        <p:spPr>
          <a:xfrm>
            <a:off x="2921000" y="4339000"/>
            <a:ext cx="420000" cy="360000"/>
          </a:xfrm>
          <a:prstGeom prst="roundRect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7" name="Rectangle 55"/>
          <p:cNvSpPr/>
          <p:nvPr/>
        </p:nvSpPr>
        <p:spPr>
          <a:xfrm>
            <a:off x="3937000" y="3647275"/>
            <a:ext cx="3267241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Equivalent Serial Order</a:t>
            </a:r>
            <a:endParaRPr lang="en-US" altLang="zh-CN" sz="233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8" name="Rectangle 2"/>
          <p:cNvSpPr/>
          <p:nvPr/>
        </p:nvSpPr>
        <p:spPr>
          <a:xfrm>
            <a:off x="4254500" y="418728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T3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6486124" y="418728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7010496" y="418728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1" name="Rounded Rectangle 63"/>
          <p:cNvSpPr/>
          <p:nvPr/>
        </p:nvSpPr>
        <p:spPr>
          <a:xfrm>
            <a:off x="5041000" y="4199639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Rounded Rectangle 66"/>
          <p:cNvSpPr/>
          <p:nvPr/>
        </p:nvSpPr>
        <p:spPr>
          <a:xfrm>
            <a:off x="5803000" y="4199639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3" name="Straight Arrow Connector 6"/>
          <p:cNvCxnSpPr/>
          <p:nvPr/>
        </p:nvCxnSpPr>
        <p:spPr>
          <a:xfrm flipV="1">
            <a:off x="4737004" y="4379640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8"/>
          <p:cNvCxnSpPr/>
          <p:nvPr/>
        </p:nvCxnSpPr>
        <p:spPr>
          <a:xfrm>
            <a:off x="5495719" y="4379639"/>
            <a:ext cx="27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9"/>
          <p:cNvCxnSpPr/>
          <p:nvPr/>
        </p:nvCxnSpPr>
        <p:spPr>
          <a:xfrm>
            <a:off x="6286500" y="4379640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3"/>
          <p:cNvCxnSpPr/>
          <p:nvPr/>
        </p:nvCxnSpPr>
        <p:spPr>
          <a:xfrm>
            <a:off x="6858000" y="4379640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74"/>
          <p:cNvSpPr/>
          <p:nvPr/>
        </p:nvSpPr>
        <p:spPr>
          <a:xfrm>
            <a:off x="1671633" y="4838106"/>
            <a:ext cx="5842000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Snapshot Isolation guarantee serializable</a:t>
            </a:r>
            <a:r>
              <a:rPr lang="en-US" altLang="zh-CN" sz="2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not ?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8665" y="132080"/>
            <a:ext cx="4502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MVCC</a:t>
            </a:r>
            <a:r>
              <a:rPr lang="zh-CN" altLang="en-US" sz="1500"/>
              <a:t>的排序原则是：读取的数据越</a:t>
            </a:r>
            <a:r>
              <a:rPr lang="en-US" altLang="zh-CN" sz="1500"/>
              <a:t>”</a:t>
            </a:r>
            <a:r>
              <a:rPr lang="zh-CN" altLang="en-US" sz="1500"/>
              <a:t>旧</a:t>
            </a:r>
            <a:r>
              <a:rPr lang="en-US" altLang="zh-CN" sz="1500"/>
              <a:t>”,</a:t>
            </a:r>
            <a:endParaRPr lang="en-US" altLang="zh-CN" sz="1500"/>
          </a:p>
          <a:p>
            <a:r>
              <a:rPr lang="zh-CN" altLang="en-US" sz="1500"/>
              <a:t>排名的优先级就越高，并且要保证每次读的一定是当前</a:t>
            </a:r>
            <a:r>
              <a:rPr lang="en-US" altLang="zh-CN" sz="1500"/>
              <a:t>“</a:t>
            </a:r>
            <a:r>
              <a:rPr lang="zh-CN" altLang="en-US" sz="1500"/>
              <a:t>最新的</a:t>
            </a:r>
            <a:r>
              <a:rPr lang="en-US" altLang="zh-CN" sz="1500"/>
              <a:t>”</a:t>
            </a:r>
            <a:r>
              <a:rPr lang="zh-CN" altLang="en-US" sz="1500"/>
              <a:t>数据，所以</a:t>
            </a:r>
            <a:r>
              <a:rPr lang="en-US" altLang="zh-CN" sz="1500"/>
              <a:t>TX2</a:t>
            </a:r>
            <a:r>
              <a:rPr lang="zh-CN" altLang="en-US" sz="1500"/>
              <a:t>排在</a:t>
            </a:r>
            <a:r>
              <a:rPr lang="en-US" altLang="zh-CN" sz="1500"/>
              <a:t>TX1</a:t>
            </a:r>
            <a:r>
              <a:rPr lang="zh-CN" altLang="en-US" sz="1500"/>
              <a:t>前面，因为如果</a:t>
            </a:r>
            <a:r>
              <a:rPr lang="en-US" altLang="zh-CN" sz="1500"/>
              <a:t>TX1</a:t>
            </a:r>
            <a:r>
              <a:rPr lang="zh-CN" altLang="en-US" sz="1500"/>
              <a:t>在前面，则</a:t>
            </a:r>
            <a:r>
              <a:rPr lang="en-US" altLang="zh-CN" sz="1500"/>
              <a:t>2</a:t>
            </a:r>
            <a:r>
              <a:rPr lang="zh-CN" altLang="en-US" sz="1500"/>
              <a:t>的</a:t>
            </a:r>
            <a:r>
              <a:rPr lang="en-US" altLang="zh-CN" sz="1500"/>
              <a:t>R(B)</a:t>
            </a:r>
            <a:r>
              <a:rPr lang="zh-CN" altLang="en-US" sz="1500"/>
              <a:t>不应读到</a:t>
            </a:r>
            <a:r>
              <a:rPr lang="en-US" altLang="zh-CN" sz="1500"/>
              <a:t>B8</a:t>
            </a:r>
            <a:endParaRPr lang="en-US" altLang="zh-CN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 animBg="1"/>
      <p:bldP spid="5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of Snapshot Isolation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1254500" y="1143000"/>
            <a:ext cx="6810000" cy="15684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Snapshot isolation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(SI) differs from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serializability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due to one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anomaly(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is possible under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but not under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serializability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3520" indent="-223520"/>
            <a:r>
              <a:rPr lang="en-US" altLang="zh-CN" sz="2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 the anomaly and also give a concrete application for which the anomaly is undesirable.</a:t>
            </a:r>
            <a:endParaRPr lang="en-US" altLang="zh-CN" sz="20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4"/>
          <p:cNvCxnSpPr>
            <a:stCxn id="17" idx="3"/>
            <a:endCxn id="10" idx="1"/>
          </p:cNvCxnSpPr>
          <p:nvPr/>
        </p:nvCxnSpPr>
        <p:spPr>
          <a:xfrm>
            <a:off x="3120500" y="3934470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/>
          <p:nvPr/>
        </p:nvSpPr>
        <p:spPr>
          <a:xfrm>
            <a:off x="4219513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W(X)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3416155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R(Y)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198000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02287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1841500" y="3210453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2423894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3" name="Straight Connector 11"/>
          <p:cNvCxnSpPr>
            <a:stCxn id="12" idx="3"/>
            <a:endCxn id="9" idx="1"/>
          </p:cNvCxnSpPr>
          <p:nvPr/>
        </p:nvCxnSpPr>
        <p:spPr>
          <a:xfrm>
            <a:off x="2813895" y="3408953"/>
            <a:ext cx="23841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/>
          <p:cNvSpPr/>
          <p:nvPr/>
        </p:nvSpPr>
        <p:spPr>
          <a:xfrm>
            <a:off x="2978287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R(X)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4000500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W(Y)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1847000" y="3778232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7"/>
          <p:cNvSpPr/>
          <p:nvPr/>
        </p:nvSpPr>
        <p:spPr>
          <a:xfrm>
            <a:off x="273050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</a:t>
            </a:r>
            <a:endParaRPr lang="en-US" altLang="zh-CN" sz="1665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1887167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20"/>
          <p:cNvSpPr/>
          <p:nvPr/>
        </p:nvSpPr>
        <p:spPr>
          <a:xfrm>
            <a:off x="1887167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21"/>
          <p:cNvSpPr/>
          <p:nvPr/>
        </p:nvSpPr>
        <p:spPr>
          <a:xfrm>
            <a:off x="2501000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2501000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959373" y="3169313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ight Triangle 24"/>
          <p:cNvSpPr/>
          <p:nvPr/>
        </p:nvSpPr>
        <p:spPr>
          <a:xfrm rot="10800000">
            <a:off x="7096000" y="316931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959373" y="3972452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145" indent="-144145"/>
            <a:r>
              <a:rPr lang="en-US" altLang="zh-CN" sz="15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5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ight Triangle 32"/>
          <p:cNvSpPr/>
          <p:nvPr/>
        </p:nvSpPr>
        <p:spPr>
          <a:xfrm rot="10800000">
            <a:off x="7097578" y="397245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ectangle 37"/>
          <p:cNvSpPr/>
          <p:nvPr/>
        </p:nvSpPr>
        <p:spPr>
          <a:xfrm>
            <a:off x="4220162" y="4667232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4724496" y="4667232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" name="Straight Arrow Connector 39"/>
          <p:cNvCxnSpPr/>
          <p:nvPr/>
        </p:nvCxnSpPr>
        <p:spPr>
          <a:xfrm>
            <a:off x="4572000" y="4859592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0"/>
          <p:cNvSpPr/>
          <p:nvPr/>
        </p:nvSpPr>
        <p:spPr>
          <a:xfrm>
            <a:off x="4220162" y="5051953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4724496" y="5051953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1" name="Straight Arrow Connector 42"/>
          <p:cNvCxnSpPr/>
          <p:nvPr/>
        </p:nvCxnSpPr>
        <p:spPr>
          <a:xfrm>
            <a:off x="4572000" y="5244313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3"/>
          <p:cNvSpPr/>
          <p:nvPr/>
        </p:nvSpPr>
        <p:spPr>
          <a:xfrm>
            <a:off x="6480679" y="3965575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44"/>
          <p:cNvSpPr/>
          <p:nvPr/>
        </p:nvSpPr>
        <p:spPr>
          <a:xfrm>
            <a:off x="5167585" y="4181054"/>
            <a:ext cx="1293865" cy="678538"/>
          </a:xfrm>
          <a:custGeom>
            <a:avLst/>
            <a:gdLst>
              <a:gd name="connsiteX0" fmla="*/ 0 w 2222937"/>
              <a:gd name="connsiteY0" fmla="*/ 677918 h 677918"/>
              <a:gd name="connsiteX1" fmla="*/ 882868 w 2222937"/>
              <a:gd name="connsiteY1" fmla="*/ 252249 h 677918"/>
              <a:gd name="connsiteX2" fmla="*/ 1340068 w 2222937"/>
              <a:gd name="connsiteY2" fmla="*/ 63063 h 677918"/>
              <a:gd name="connsiteX3" fmla="*/ 1954924 w 2222937"/>
              <a:gd name="connsiteY3" fmla="*/ 110359 h 677918"/>
              <a:gd name="connsiteX4" fmla="*/ 2222937 w 2222937"/>
              <a:gd name="connsiteY4" fmla="*/ 0 h 677918"/>
              <a:gd name="connsiteX0-1" fmla="*/ 0 w 2222937"/>
              <a:gd name="connsiteY0-2" fmla="*/ 702615 h 702615"/>
              <a:gd name="connsiteX1-3" fmla="*/ 882868 w 2222937"/>
              <a:gd name="connsiteY1-4" fmla="*/ 276946 h 702615"/>
              <a:gd name="connsiteX2-5" fmla="*/ 1278980 w 2222937"/>
              <a:gd name="connsiteY2-6" fmla="*/ 2297 h 702615"/>
              <a:gd name="connsiteX3-7" fmla="*/ 1954924 w 2222937"/>
              <a:gd name="connsiteY3-8" fmla="*/ 135056 h 702615"/>
              <a:gd name="connsiteX4-9" fmla="*/ 2222937 w 2222937"/>
              <a:gd name="connsiteY4-10" fmla="*/ 24697 h 702615"/>
              <a:gd name="connsiteX0-11" fmla="*/ 0 w 2222937"/>
              <a:gd name="connsiteY0-12" fmla="*/ 705923 h 705923"/>
              <a:gd name="connsiteX1-13" fmla="*/ 882868 w 2222937"/>
              <a:gd name="connsiteY1-14" fmla="*/ 280254 h 705923"/>
              <a:gd name="connsiteX2-15" fmla="*/ 1278980 w 2222937"/>
              <a:gd name="connsiteY2-16" fmla="*/ 5605 h 705923"/>
              <a:gd name="connsiteX3-17" fmla="*/ 1842930 w 2222937"/>
              <a:gd name="connsiteY3-18" fmla="*/ 83979 h 705923"/>
              <a:gd name="connsiteX4-19" fmla="*/ 2222937 w 2222937"/>
              <a:gd name="connsiteY4-20" fmla="*/ 28005 h 705923"/>
              <a:gd name="connsiteX0-21" fmla="*/ 0 w 1978583"/>
              <a:gd name="connsiteY0-22" fmla="*/ 716764 h 716764"/>
              <a:gd name="connsiteX1-23" fmla="*/ 882868 w 1978583"/>
              <a:gd name="connsiteY1-24" fmla="*/ 291095 h 716764"/>
              <a:gd name="connsiteX2-25" fmla="*/ 1278980 w 1978583"/>
              <a:gd name="connsiteY2-26" fmla="*/ 16446 h 716764"/>
              <a:gd name="connsiteX3-27" fmla="*/ 1842930 w 1978583"/>
              <a:gd name="connsiteY3-28" fmla="*/ 94820 h 716764"/>
              <a:gd name="connsiteX4-29" fmla="*/ 1978583 w 1978583"/>
              <a:gd name="connsiteY4-30" fmla="*/ 0 h 716764"/>
              <a:gd name="connsiteX0-31" fmla="*/ 0 w 1978583"/>
              <a:gd name="connsiteY0-32" fmla="*/ 751162 h 751162"/>
              <a:gd name="connsiteX1-33" fmla="*/ 882868 w 1978583"/>
              <a:gd name="connsiteY1-34" fmla="*/ 325493 h 751162"/>
              <a:gd name="connsiteX2-35" fmla="*/ 1217892 w 1978583"/>
              <a:gd name="connsiteY2-36" fmla="*/ 4227 h 751162"/>
              <a:gd name="connsiteX3-37" fmla="*/ 1842930 w 1978583"/>
              <a:gd name="connsiteY3-38" fmla="*/ 129218 h 751162"/>
              <a:gd name="connsiteX4-39" fmla="*/ 1978583 w 1978583"/>
              <a:gd name="connsiteY4-40" fmla="*/ 34398 h 751162"/>
              <a:gd name="connsiteX0-41" fmla="*/ 0 w 1978583"/>
              <a:gd name="connsiteY0-42" fmla="*/ 753368 h 753368"/>
              <a:gd name="connsiteX1-43" fmla="*/ 882868 w 1978583"/>
              <a:gd name="connsiteY1-44" fmla="*/ 327699 h 753368"/>
              <a:gd name="connsiteX2-45" fmla="*/ 1217892 w 1978583"/>
              <a:gd name="connsiteY2-46" fmla="*/ 6433 h 753368"/>
              <a:gd name="connsiteX3-47" fmla="*/ 1771660 w 1978583"/>
              <a:gd name="connsiteY3-48" fmla="*/ 100346 h 753368"/>
              <a:gd name="connsiteX4-49" fmla="*/ 1978583 w 1978583"/>
              <a:gd name="connsiteY4-50" fmla="*/ 36604 h 753368"/>
              <a:gd name="connsiteX0-51" fmla="*/ 0 w 1927676"/>
              <a:gd name="connsiteY0-52" fmla="*/ 753368 h 753368"/>
              <a:gd name="connsiteX1-53" fmla="*/ 882868 w 1927676"/>
              <a:gd name="connsiteY1-54" fmla="*/ 327699 h 753368"/>
              <a:gd name="connsiteX2-55" fmla="*/ 1217892 w 1927676"/>
              <a:gd name="connsiteY2-56" fmla="*/ 6433 h 753368"/>
              <a:gd name="connsiteX3-57" fmla="*/ 1771660 w 1927676"/>
              <a:gd name="connsiteY3-58" fmla="*/ 100346 h 753368"/>
              <a:gd name="connsiteX4-59" fmla="*/ 1927676 w 1927676"/>
              <a:gd name="connsiteY4-60" fmla="*/ 44374 h 753368"/>
              <a:gd name="connsiteX0-61" fmla="*/ 0 w 1887259"/>
              <a:gd name="connsiteY0-62" fmla="*/ 755258 h 755258"/>
              <a:gd name="connsiteX1-63" fmla="*/ 882868 w 1887259"/>
              <a:gd name="connsiteY1-64" fmla="*/ 329589 h 755258"/>
              <a:gd name="connsiteX2-65" fmla="*/ 1217892 w 1887259"/>
              <a:gd name="connsiteY2-66" fmla="*/ 8323 h 755258"/>
              <a:gd name="connsiteX3-67" fmla="*/ 1771660 w 1887259"/>
              <a:gd name="connsiteY3-68" fmla="*/ 102236 h 755258"/>
              <a:gd name="connsiteX4-69" fmla="*/ 1887259 w 1887259"/>
              <a:gd name="connsiteY4-70" fmla="*/ 0 h 755258"/>
              <a:gd name="connsiteX0-71" fmla="*/ 0 w 1887259"/>
              <a:gd name="connsiteY0-72" fmla="*/ 755258 h 755258"/>
              <a:gd name="connsiteX1-73" fmla="*/ 882868 w 1887259"/>
              <a:gd name="connsiteY1-74" fmla="*/ 329589 h 755258"/>
              <a:gd name="connsiteX2-75" fmla="*/ 1217892 w 1887259"/>
              <a:gd name="connsiteY2-76" fmla="*/ 8323 h 755258"/>
              <a:gd name="connsiteX3-77" fmla="*/ 1677355 w 1887259"/>
              <a:gd name="connsiteY3-78" fmla="*/ 86815 h 755258"/>
              <a:gd name="connsiteX4-79" fmla="*/ 1887259 w 1887259"/>
              <a:gd name="connsiteY4-80" fmla="*/ 0 h 75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87259" h="755258">
                <a:moveTo>
                  <a:pt x="0" y="755258"/>
                </a:moveTo>
                <a:lnTo>
                  <a:pt x="882868" y="329589"/>
                </a:lnTo>
                <a:cubicBezTo>
                  <a:pt x="1106213" y="227113"/>
                  <a:pt x="1085478" y="48785"/>
                  <a:pt x="1217892" y="8323"/>
                </a:cubicBezTo>
                <a:cubicBezTo>
                  <a:pt x="1350307" y="-32139"/>
                  <a:pt x="1530210" y="97325"/>
                  <a:pt x="1677355" y="86815"/>
                </a:cubicBezTo>
                <a:cubicBezTo>
                  <a:pt x="1824500" y="76304"/>
                  <a:pt x="1826825" y="49924"/>
                  <a:pt x="1887259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45"/>
          <p:cNvSpPr/>
          <p:nvPr/>
        </p:nvSpPr>
        <p:spPr>
          <a:xfrm>
            <a:off x="6444484" y="3169312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47"/>
          <p:cNvSpPr/>
          <p:nvPr/>
        </p:nvSpPr>
        <p:spPr>
          <a:xfrm>
            <a:off x="5167586" y="3346069"/>
            <a:ext cx="2811467" cy="1898244"/>
          </a:xfrm>
          <a:custGeom>
            <a:avLst/>
            <a:gdLst>
              <a:gd name="connsiteX0" fmla="*/ 0 w 3373760"/>
              <a:gd name="connsiteY0" fmla="*/ 2254469 h 2254469"/>
              <a:gd name="connsiteX1" fmla="*/ 3121573 w 3373760"/>
              <a:gd name="connsiteY1" fmla="*/ 1734207 h 2254469"/>
              <a:gd name="connsiteX2" fmla="*/ 3168869 w 3373760"/>
              <a:gd name="connsiteY2" fmla="*/ 772510 h 2254469"/>
              <a:gd name="connsiteX3" fmla="*/ 3011214 w 3373760"/>
              <a:gd name="connsiteY3" fmla="*/ 189186 h 2254469"/>
              <a:gd name="connsiteX4" fmla="*/ 2349063 w 3373760"/>
              <a:gd name="connsiteY4" fmla="*/ 0 h 2254469"/>
              <a:gd name="connsiteX0-1" fmla="*/ 0 w 3373760"/>
              <a:gd name="connsiteY0-2" fmla="*/ 2349503 h 2349503"/>
              <a:gd name="connsiteX1-3" fmla="*/ 3121573 w 3373760"/>
              <a:gd name="connsiteY1-4" fmla="*/ 1829241 h 2349503"/>
              <a:gd name="connsiteX2-5" fmla="*/ 3168869 w 3373760"/>
              <a:gd name="connsiteY2-6" fmla="*/ 867544 h 2349503"/>
              <a:gd name="connsiteX3-7" fmla="*/ 3011214 w 3373760"/>
              <a:gd name="connsiteY3-8" fmla="*/ 284220 h 2349503"/>
              <a:gd name="connsiteX4-9" fmla="*/ 2005640 w 3373760"/>
              <a:gd name="connsiteY4-10" fmla="*/ 0 h 2349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73760" h="2349503">
                <a:moveTo>
                  <a:pt x="0" y="2349503"/>
                </a:moveTo>
                <a:cubicBezTo>
                  <a:pt x="1296714" y="2212868"/>
                  <a:pt x="2593428" y="2076234"/>
                  <a:pt x="3121573" y="1829241"/>
                </a:cubicBezTo>
                <a:cubicBezTo>
                  <a:pt x="3649718" y="1582248"/>
                  <a:pt x="3187262" y="1125047"/>
                  <a:pt x="3168869" y="867544"/>
                </a:cubicBezTo>
                <a:cubicBezTo>
                  <a:pt x="3150476" y="610041"/>
                  <a:pt x="3147848" y="412972"/>
                  <a:pt x="3011214" y="284220"/>
                </a:cubicBezTo>
                <a:cubicBezTo>
                  <a:pt x="2874580" y="155468"/>
                  <a:pt x="2268398" y="30217"/>
                  <a:pt x="2005640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8"/>
          <p:cNvSpPr/>
          <p:nvPr/>
        </p:nvSpPr>
        <p:spPr>
          <a:xfrm>
            <a:off x="3088385" y="4289953"/>
            <a:ext cx="19607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Possible Serial Order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85" y="2886075"/>
            <a:ext cx="1791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从这里可以看出，</a:t>
            </a:r>
            <a:endParaRPr lang="zh-CN" altLang="en-US" sz="1600"/>
          </a:p>
          <a:p>
            <a:r>
              <a:rPr lang="en-US" altLang="zh-CN" sz="1600"/>
              <a:t>MVCC</a:t>
            </a:r>
            <a:r>
              <a:rPr lang="zh-CN" altLang="en-US" sz="1600"/>
              <a:t>使用的</a:t>
            </a:r>
            <a:r>
              <a:rPr lang="en-US" altLang="zh-CN" sz="1600"/>
              <a:t>SI</a:t>
            </a:r>
            <a:r>
              <a:rPr lang="zh-CN" altLang="en-US" sz="1600"/>
              <a:t>并没有保证</a:t>
            </a:r>
            <a:r>
              <a:rPr lang="en-US" altLang="zh-CN" sz="1600"/>
              <a:t>serializability</a:t>
            </a:r>
            <a:r>
              <a:rPr lang="zh-CN" altLang="en-US" sz="1600"/>
              <a:t>，所以</a:t>
            </a:r>
            <a:r>
              <a:rPr lang="en-US" altLang="zh-CN" sz="1600"/>
              <a:t>MVCC</a:t>
            </a:r>
            <a:r>
              <a:rPr lang="zh-CN" altLang="en-US" sz="1600">
                <a:solidFill>
                  <a:srgbClr val="FF0000"/>
                </a:solidFill>
              </a:rPr>
              <a:t>不等价于</a:t>
            </a:r>
            <a:r>
              <a:rPr lang="en-US" altLang="zh-CN" sz="1600"/>
              <a:t>2PL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skew &amp; DSM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 our memory consistency problem in DSM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Suppose both TX reads from an </a:t>
            </a:r>
            <a:r>
              <a:rPr kumimoji="1" lang="en-US" altLang="zh-CN"/>
              <a:t>early snapshot of x &amp; y (w/ 0)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27584" y="3204841"/>
            <a:ext cx="2386721" cy="1756240"/>
            <a:chOff x="912507" y="1040360"/>
            <a:chExt cx="2386721" cy="1756240"/>
          </a:xfrm>
        </p:grpSpPr>
        <p:sp>
          <p:nvSpPr>
            <p:cNvPr id="6" name="矩形 5"/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61729" y="1041019"/>
              <a:ext cx="233749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 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 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71253" y="3204841"/>
            <a:ext cx="2304256" cy="2031984"/>
            <a:chOff x="912507" y="1040360"/>
            <a:chExt cx="2304256" cy="2031984"/>
          </a:xfrm>
        </p:grpSpPr>
        <p:sp>
          <p:nvSpPr>
            <p:cNvPr id="9" name="矩形 8"/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61729" y="1041019"/>
              <a:ext cx="2210862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y;//0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1218" y="3244937"/>
            <a:ext cx="800219" cy="504056"/>
            <a:chOff x="2587304" y="3145532"/>
            <a:chExt cx="800219" cy="504056"/>
          </a:xfrm>
        </p:grpSpPr>
        <p:sp>
          <p:nvSpPr>
            <p:cNvPr id="12" name="矩形 11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45059" y="3204841"/>
            <a:ext cx="800219" cy="504056"/>
            <a:chOff x="2587304" y="3145532"/>
            <a:chExt cx="800219" cy="504056"/>
          </a:xfrm>
        </p:grpSpPr>
        <p:sp>
          <p:nvSpPr>
            <p:cNvPr id="15" name="矩形 14"/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91705" y="4308540"/>
            <a:ext cx="2453572" cy="651286"/>
            <a:chOff x="2610008" y="3133652"/>
            <a:chExt cx="911968" cy="651286"/>
          </a:xfrm>
        </p:grpSpPr>
        <p:sp>
          <p:nvSpPr>
            <p:cNvPr id="18" name="矩形 17"/>
            <p:cNvSpPr/>
            <p:nvPr/>
          </p:nvSpPr>
          <p:spPr>
            <a:xfrm>
              <a:off x="2610008" y="3133652"/>
              <a:ext cx="911968" cy="651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40885" y="3276585"/>
              <a:ext cx="805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DSM</a:t>
              </a:r>
              <a:endParaRPr lang="zh-CN" altLang="en-US" dirty="0"/>
            </a:p>
          </p:txBody>
        </p:sp>
      </p:grpSp>
      <p:cxnSp>
        <p:nvCxnSpPr>
          <p:cNvPr id="20" name="直线箭头连接符 19"/>
          <p:cNvCxnSpPr/>
          <p:nvPr/>
        </p:nvCxnSpPr>
        <p:spPr>
          <a:xfrm>
            <a:off x="3622981" y="3748993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839005" y="3748993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351173" y="3748993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567197" y="3748993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27759" y="3851830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Read/Write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till now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Transactions provide ACID properties </a:t>
            </a:r>
            <a:endParaRPr kumimoji="1" lang="en-US" altLang="zh-CN" dirty="0"/>
          </a:p>
          <a:p>
            <a:r>
              <a:rPr kumimoji="1" lang="en-US" altLang="zh-CN" dirty="0"/>
              <a:t>OCC &amp; 2PL are basic protocols to provide serializability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 of 2PL: locking &amp; deadlock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 of OCC: False abort &amp; </a:t>
            </a:r>
            <a:r>
              <a:rPr kumimoji="1" lang="en-US" altLang="zh-CN" dirty="0" err="1"/>
              <a:t>livelock</a:t>
            </a:r>
            <a:endParaRPr kumimoji="1" lang="en-US" altLang="zh-CN" dirty="0"/>
          </a:p>
          <a:p>
            <a:r>
              <a:rPr kumimoji="1" lang="en-US" altLang="zh-CN" dirty="0"/>
              <a:t>Hardware transactional memory (HTM)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Advanced CPU features inspired by ACID properties of TXs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Commercial implementation of HTM uses OCC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Leads to several drawbacks</a:t>
            </a:r>
            <a:endParaRPr kumimoji="1" lang="en-US" altLang="zh-CN" dirty="0"/>
          </a:p>
          <a:p>
            <a:r>
              <a:rPr kumimoji="1" lang="en-US" altLang="zh-CN" dirty="0"/>
              <a:t>The cost of concurrency control can be reduced w/ relaxed isolation level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Snapshot Isolation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serializable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1993404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Is 2PL + OCC sufficient? </a:t>
            </a:r>
            <a:endParaRPr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bank transfer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07704" y="1273324"/>
            <a:ext cx="4554616" cy="92202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Transfer(bank, locks, a, b, amt):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    bank[b] += amt</a:t>
            </a:r>
            <a:endParaRPr lang="is-I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    bank[a] -= amt</a:t>
            </a:r>
            <a:endParaRPr lang="is-I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368867" y="4054168"/>
            <a:ext cx="6097546" cy="11430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Yet, techniques so far (WAL + 2PL + OCC) is insufficient for </a:t>
            </a:r>
            <a:r>
              <a:rPr lang="en-US" altLang="zh-CN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all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TXs(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单机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6505" y="2560136"/>
            <a:ext cx="3679431" cy="1296144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All-or-nothing atomicity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Write ahead logging (WAL)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713484" y="2560136"/>
            <a:ext cx="4114011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Before-or-after atomicity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Two-phase locking (2PL), OCC.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Case study #1: </a:t>
            </a:r>
            <a:endParaRPr lang="en-US" altLang="zh-CN" kern="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latin typeface="+mn-lt"/>
                <a:ea typeface="+mn-ea"/>
                <a:cs typeface="Courier New" panose="02070309020205020404" pitchFamily="49" charset="0"/>
              </a:rPr>
              <a:t>Nested transaction 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 talked about before-or-after in previous lectures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Before-or-nothing allows two transactions correctly running concurrently</a:t>
            </a:r>
            <a:endParaRPr kumimoji="1" lang="en-US" altLang="zh-CN" dirty="0"/>
          </a:p>
          <a:p>
            <a:r>
              <a:rPr kumimoji="1" lang="en-US" altLang="zh-CN" dirty="0"/>
              <a:t>Why do we particularly care about concurrency? 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In order to scale to a higher performance 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Single-thread doesn’t scale </a:t>
            </a:r>
            <a:endParaRPr kumimoji="1" lang="en-GB" altLang="zh-CN" sz="1800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Scale up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solidFill>
                  <a:srgbClr val="FF0000"/>
                </a:solidFill>
              </a:rPr>
              <a:t>Scale out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 descr="Dennard-Skalieru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28" y="3355046"/>
            <a:ext cx="3888432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ULTI-CORE PROCESSORS. Multicore processors | by Neel Malwatkar | Nerd For  Te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79970"/>
            <a:ext cx="2033984" cy="10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3018" y="526443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Scale up</a:t>
            </a:r>
            <a:endParaRPr lang="zh-CN" altLang="en-US" dirty="0"/>
          </a:p>
        </p:txBody>
      </p:sp>
      <p:pic>
        <p:nvPicPr>
          <p:cNvPr id="8" name="Picture 2" descr="High-Performance Computing Clusters (HPC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79970"/>
            <a:ext cx="22827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439844" y="52644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Scale out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transactions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98584" y="2936405"/>
            <a:ext cx="4554616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Deposit(bank, a,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tx.begin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bank[a] 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tx.commit()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8584" y="1314512"/>
            <a:ext cx="568863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(bank, accts,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for acct in accts: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	deposit(bank, acct, amt)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transactions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96144"/>
          </a:xfrm>
        </p:spPr>
        <p:txBody>
          <a:bodyPr/>
          <a:lstStyle/>
          <a:p>
            <a:r>
              <a:rPr kumimoji="1" lang="en-US" altLang="zh-CN" dirty="0"/>
              <a:t>What will happen if any one in the middle fails?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atomicity of </a:t>
            </a:r>
            <a:r>
              <a:rPr kumimoji="1" lang="zh-CN" altLang="en-US" dirty="0"/>
              <a:t>「发工资」</a:t>
            </a:r>
            <a:r>
              <a:rPr kumimoji="1" lang="en-US" altLang="zh-CN" dirty="0"/>
              <a:t>is broken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Even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assume that each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 is atomic (ACID transaction)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9111" y="2398719"/>
            <a:ext cx="8303329" cy="2195373"/>
            <a:chOff x="229111" y="2398719"/>
            <a:chExt cx="8303329" cy="219537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395536" y="4409426"/>
              <a:ext cx="8136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29111" y="4224760"/>
              <a:ext cx="7648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Time 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4419" y="239871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71800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7991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09865" y="345494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连接符 15"/>
            <p:cNvCxnSpPr/>
            <p:nvPr/>
          </p:nvCxnSpPr>
          <p:spPr>
            <a:xfrm flipV="1">
              <a:off x="827584" y="2974783"/>
              <a:ext cx="776835" cy="478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flipH="1" flipV="1">
              <a:off x="2828555" y="2993667"/>
              <a:ext cx="5199829" cy="359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"/>
          <p:cNvSpPr/>
          <p:nvPr/>
        </p:nvSpPr>
        <p:spPr>
          <a:xfrm>
            <a:off x="495300" y="4832350"/>
            <a:ext cx="7268210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Goal: the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entire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「发工资」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should be atomic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Case study #2: </a:t>
            </a:r>
            <a:endParaRPr lang="en-US" altLang="zh-CN" kern="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ctr"/>
            <a:r>
              <a:rPr kumimoji="0" lang="en-US" altLang="zh-CN" b="0" kern="0">
                <a:solidFill>
                  <a:srgbClr val="C00000"/>
                </a:solidFill>
                <a:latin typeface="+mn-lt"/>
                <a:ea typeface="+mn-ea"/>
                <a:cs typeface="Courier New" panose="02070309020205020404" pitchFamily="49" charset="0"/>
              </a:rPr>
              <a:t>Multi-site transaction 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Accounts are shared over </a:t>
            </a:r>
            <a:r>
              <a:rPr kumimoji="1" lang="en-US" altLang="zh-CN" dirty="0">
                <a:solidFill>
                  <a:srgbClr val="FF0000"/>
                </a:solidFill>
              </a:rPr>
              <a:t>multiple sites</a:t>
            </a:r>
            <a:r>
              <a:rPr kumimoji="1" lang="en-US" altLang="zh-CN" dirty="0"/>
              <a:t> (</a:t>
            </a:r>
            <a:r>
              <a:rPr kumimoji="1" lang="zh-CN" altLang="en-US" dirty="0"/>
              <a:t>多机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a single site cannot store all the bank accounts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68529" y="1937663"/>
            <a:ext cx="8229600" cy="218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bank accounts A-M</a:t>
            </a:r>
            <a:endParaRPr kumimoji="1" lang="zh-CN" altLang="en-US" dirty="0"/>
          </a:p>
          <a:p>
            <a:pPr lvl="1"/>
            <a:r>
              <a:rPr kumimoji="1" lang="en-GB" altLang="zh-CN" dirty="0"/>
              <a:t>The other server handles bank accounts N-Z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 to ensure </a:t>
            </a:r>
            <a:r>
              <a:rPr kumimoji="1" lang="en-US" altLang="zh-CN" dirty="0">
                <a:solidFill>
                  <a:srgbClr val="FF0000"/>
                </a:solidFill>
              </a:rPr>
              <a:t>single transaction atomicity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705" y="4449212"/>
            <a:ext cx="864096" cy="8640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8529" y="4558095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Clients, </a:t>
            </a:r>
            <a:endParaRPr kumimoji="1" lang="en-US" altLang="zh-CN" dirty="0"/>
          </a:p>
          <a:p>
            <a:r>
              <a:rPr kumimoji="1" lang="en-US" altLang="zh-CN" dirty="0"/>
              <a:t>e.g., iPhone</a:t>
            </a:r>
            <a:endParaRPr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838636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17" y="4741815"/>
            <a:ext cx="864096" cy="7258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4798" y="3978666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Coordinators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e.g., frontend servers</a:t>
            </a:r>
            <a:endParaRPr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4925411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78" y="4481263"/>
            <a:ext cx="1024244" cy="10242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42" y="4461890"/>
            <a:ext cx="1024244" cy="102424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12675" y="3894674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Storage servers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e.g., key-value stores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47692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139000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Coordinator sends multiple deposit to different servers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They use RPCs to send requests to the server to execute transaction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30777" y="2447987"/>
            <a:ext cx="6544475" cy="2065697"/>
            <a:chOff x="8725" y="1655899"/>
            <a:chExt cx="6544475" cy="2065697"/>
          </a:xfrm>
        </p:grpSpPr>
        <p:sp>
          <p:nvSpPr>
            <p:cNvPr id="9" name="矩形 8"/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/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919683" y="2615680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Audit(“Alice”)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41032" y="309188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Audit(“Zack”)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/>
            <p:cNvCxnSpPr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(bank, accts,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for acct in accts: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	deposit(bank, acct, amt)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302840" y="228866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28" name="左大括号 27"/>
          <p:cNvSpPr/>
          <p:nvPr/>
        </p:nvSpPr>
        <p:spPr>
          <a:xfrm>
            <a:off x="3563888" y="267067"/>
            <a:ext cx="216024" cy="9004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3851910" y="-116840"/>
            <a:ext cx="5135245" cy="900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sz="1800" b="0" dirty="0"/>
              <a:t>Nested transactions across multiple sites </a:t>
            </a:r>
            <a:endParaRPr kumimoji="1" lang="zh-CN" altLang="en-US" sz="1800" b="0" dirty="0"/>
          </a:p>
        </p:txBody>
      </p:sp>
      <p:sp>
        <p:nvSpPr>
          <p:cNvPr id="31" name="标题 1"/>
          <p:cNvSpPr txBox="1"/>
          <p:nvPr/>
        </p:nvSpPr>
        <p:spPr>
          <a:xfrm>
            <a:off x="3851920" y="568780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sz="1800" b="0" dirty="0">
                <a:solidFill>
                  <a:schemeClr val="accent6"/>
                </a:solidFill>
              </a:rPr>
              <a:t>Single transactions whose values across sites</a:t>
            </a:r>
            <a:endParaRPr kumimoji="1" lang="zh-CN" altLang="en-US" sz="1800" b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Coordinator sends multiple deposit to different servers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They use RPCs to send requests to the server  to execute transaction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30777" y="2447987"/>
            <a:ext cx="6703253" cy="2065697"/>
            <a:chOff x="8725" y="1655899"/>
            <a:chExt cx="6703253" cy="2065697"/>
          </a:xfrm>
        </p:grpSpPr>
        <p:sp>
          <p:nvSpPr>
            <p:cNvPr id="9" name="矩形 8"/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/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844075" y="2615680"/>
              <a:ext cx="1663385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2254" y="3091882"/>
              <a:ext cx="1829724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/>
            <p:cNvCxnSpPr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(bank, accts,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for acct in accts: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	deposit(bank, acct, amt)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1077794" y="4853307"/>
            <a:ext cx="7152218" cy="7740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What if one server commits and the other aborts?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闪电形 5"/>
          <p:cNvSpPr/>
          <p:nvPr/>
        </p:nvSpPr>
        <p:spPr>
          <a:xfrm>
            <a:off x="5470122" y="3467116"/>
            <a:ext cx="1051124" cy="1185302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3563888" y="267067"/>
            <a:ext cx="216024" cy="9004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3851920" y="-116601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sz="1800" b="0" dirty="0"/>
              <a:t>Nested transactions across multiple sites </a:t>
            </a:r>
            <a:endParaRPr kumimoji="1" lang="zh-CN" altLang="en-US" sz="1800" b="0" dirty="0"/>
          </a:p>
        </p:txBody>
      </p:sp>
      <p:sp>
        <p:nvSpPr>
          <p:cNvPr id="32" name="标题 1"/>
          <p:cNvSpPr txBox="1"/>
          <p:nvPr/>
        </p:nvSpPr>
        <p:spPr>
          <a:xfrm>
            <a:off x="3851920" y="568780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sz="1800" b="0" dirty="0">
                <a:solidFill>
                  <a:schemeClr val="accent6"/>
                </a:solidFill>
              </a:rPr>
              <a:t>Single transactions whose values across sites</a:t>
            </a:r>
            <a:endParaRPr kumimoji="1" lang="zh-CN" altLang="en-US" sz="1800" b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transactions whose values across sites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4156" y="1129308"/>
            <a:ext cx="562696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transfer(bank, accts, first, second,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accts[first] -=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accts[second] 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transactions whose values across sites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4156" y="1129308"/>
            <a:ext cx="562696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transfer(bank, accts,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alice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”, “bob”,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accts[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“alice"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]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-=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[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“bob"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]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95536" y="2281436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84" y="2533584"/>
            <a:ext cx="455499" cy="382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56209"/>
            <a:ext cx="537368" cy="5373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69208" y="2360222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  <a:endParaRPr kumimoji="1" lang="en-US" altLang="zh-CN" dirty="0"/>
          </a:p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259632" y="3096000"/>
            <a:ext cx="0" cy="23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3419872" y="3096000"/>
            <a:ext cx="0" cy="23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04156" y="236022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Coordinator</a:t>
            </a:r>
            <a:endParaRPr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259632" y="3186182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92183" y="300151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begin</a:t>
            </a:r>
            <a:endParaRPr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259632" y="3474214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92183" y="328954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259632" y="3815173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04406" y="364958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A - amt</a:t>
            </a:r>
            <a:endParaRPr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259632" y="4104392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04406" y="3938807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259632" y="4391237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04406" y="4225652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B + amt</a:t>
            </a:r>
            <a:endParaRPr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1259632" y="4680456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04406" y="4514871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259632" y="5016373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35450" y="4846042"/>
            <a:ext cx="12241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Commit</a:t>
            </a:r>
            <a:endParaRPr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1259632" y="5304405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92183" y="5119739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transactions whose values across sites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4156" y="1129308"/>
            <a:ext cx="562696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transfer(bank, accts,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alice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”, “bob”,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accts[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“alice"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]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-=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accts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[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“zack"</a:t>
            </a:r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]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95536" y="2281436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84" y="2533584"/>
            <a:ext cx="455499" cy="382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56209"/>
            <a:ext cx="537368" cy="5373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69208" y="2360222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  <a:endParaRPr kumimoji="1" lang="en-US" altLang="zh-CN" dirty="0"/>
          </a:p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32" y="2455886"/>
            <a:ext cx="537368" cy="53736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53200" y="2359899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  <a:endParaRPr kumimoji="1" lang="en-US" altLang="zh-CN" dirty="0"/>
          </a:p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04156" y="2360222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Coordinator</a:t>
            </a:r>
            <a:endParaRPr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1259632" y="3096000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419872" y="3096000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259632" y="3186182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92183" y="300151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begin</a:t>
            </a:r>
            <a:endParaRPr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1259632" y="3474214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92183" y="328954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259632" y="381517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04406" y="364958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259632" y="4104392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04406" y="3938807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259632" y="5016373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1259632" y="5426277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300192" y="3096000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1256080" y="4417884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95690" y="4214644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Z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1256080" y="4707103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770298" y="447454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256080" y="5089748"/>
            <a:ext cx="5044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735450" y="4846042"/>
            <a:ext cx="12241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Commit</a:t>
            </a:r>
            <a:endParaRPr lang="zh-CN" altLang="en-US" dirty="0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1256080" y="5593149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35696" y="530824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50014"/>
          </a:xfrm>
        </p:spPr>
        <p:txBody>
          <a:bodyPr/>
          <a:lstStyle/>
          <a:p>
            <a:r>
              <a:rPr kumimoji="1" lang="en-US" altLang="zh-CN" dirty="0"/>
              <a:t>Can </a:t>
            </a:r>
            <a:r>
              <a:rPr kumimoji="1" lang="en-US" altLang="zh-CN" dirty="0">
                <a:solidFill>
                  <a:srgbClr val="C00000"/>
                </a:solidFill>
              </a:rPr>
              <a:t>single transactions whose values across sites be viewed as </a:t>
            </a:r>
            <a:r>
              <a:rPr kumimoji="1" lang="en-US" altLang="zh-CN" dirty="0">
                <a:solidFill>
                  <a:schemeClr val="tx1"/>
                </a:solidFill>
              </a:rPr>
              <a:t>a special </a:t>
            </a:r>
            <a:r>
              <a:rPr kumimoji="1" lang="en-US" altLang="zh-CN" u="sng" dirty="0">
                <a:solidFill>
                  <a:schemeClr val="tx1"/>
                </a:solidFill>
              </a:rPr>
              <a:t>form</a:t>
            </a:r>
            <a:r>
              <a:rPr kumimoji="1" lang="en-US" altLang="zh-CN" dirty="0">
                <a:solidFill>
                  <a:schemeClr val="tx1"/>
                </a:solidFill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</a:rPr>
              <a:t>nested transactions across multiple sites?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Yes: each modifications to a value can be viewed as a </a:t>
            </a:r>
            <a:r>
              <a:rPr kumimoji="1" lang="en-US" altLang="zh-CN" dirty="0">
                <a:solidFill>
                  <a:srgbClr val="FF0000"/>
                </a:solidFill>
              </a:rPr>
              <a:t>low-level transaction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Problems remain: </a:t>
            </a:r>
            <a:r>
              <a:rPr kumimoji="1" lang="en-US" altLang="zh-CN" dirty="0">
                <a:solidFill>
                  <a:srgbClr val="C00000"/>
                </a:solidFill>
              </a:rPr>
              <a:t>What if one TX commits and others not?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1763688" y="2879976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3923928" y="2879976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1763688" y="2970158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96239" y="278549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begin</a:t>
            </a:r>
            <a:endParaRPr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763688" y="3258190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96239" y="307352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763688" y="3599149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08462" y="3433564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63688" y="3888368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08462" y="3722783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3688" y="480034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763688" y="521025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6804248" y="2879976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760136" y="4201860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99746" y="3998620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B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760136" y="4491079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74354" y="4258524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760136" y="4873724"/>
            <a:ext cx="5044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39506" y="4630018"/>
            <a:ext cx="12241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Commit</a:t>
            </a:r>
            <a:endParaRPr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760136" y="5377125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39752" y="509222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sp>
        <p:nvSpPr>
          <p:cNvPr id="26" name="闪电形 25"/>
          <p:cNvSpPr/>
          <p:nvPr/>
        </p:nvSpPr>
        <p:spPr>
          <a:xfrm>
            <a:off x="6420323" y="5119593"/>
            <a:ext cx="621833" cy="559834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Tools to achieve before-or-after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Pessimistic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Two-phase locking </a:t>
            </a:r>
            <a:endParaRPr kumimoji="1" lang="en-US" altLang="zh-CN" dirty="0"/>
          </a:p>
          <a:p>
            <a:r>
              <a:rPr kumimoji="1" lang="en-US" altLang="zh-CN" dirty="0"/>
              <a:t>Optimistic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Optimistic concurrency control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Transaction atomicity may across 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Nested transactions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Multi</a:t>
            </a:r>
            <a:r>
              <a:rPr kumimoji="1" lang="en-US" altLang="zh-CN" dirty="0"/>
              <a:t>ple-sites </a:t>
            </a:r>
            <a:endParaRPr kumimoji="1" lang="en-US" altLang="zh-CN" dirty="0"/>
          </a:p>
          <a:p>
            <a:r>
              <a:rPr kumimoji="1" lang="en-US" altLang="zh-CN" dirty="0"/>
              <a:t>Sub-transactions (Actions) may fail to commit at the same time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 commits while the other crashes,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 commits while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 aborts, etc.</a:t>
            </a:r>
            <a:endParaRPr kumimoji="1" lang="en-US" altLang="zh-CN" dirty="0"/>
          </a:p>
          <a:p>
            <a:r>
              <a:rPr lang="en-US" altLang="zh-CN" dirty="0">
                <a:ea typeface="MS PGothic" panose="020B0600070205080204" charset="-128"/>
              </a:rPr>
              <a:t>Current solutions (e.g., OCC) focus on a single transaction </a:t>
            </a:r>
            <a:endParaRPr kumimoji="1" lang="en-US" altLang="zh-CN" dirty="0"/>
          </a:p>
          <a:p>
            <a:r>
              <a:rPr kumimoji="1" lang="en-US" altLang="zh-CN" dirty="0"/>
              <a:t>We can glue multiple transactions together with a </a:t>
            </a:r>
            <a:r>
              <a:rPr kumimoji="1" lang="en-US" altLang="zh-CN"/>
              <a:t>single protocol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Two-phase commit 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Two-phase 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Phase-1: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preparation / voting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Delay the commitment of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low-layer TXs</a:t>
            </a:r>
            <a:r>
              <a:rPr lang="en-US" altLang="zh-CN" dirty="0">
                <a:ea typeface="MS PGothic" panose="020B0600070205080204" charset="-128"/>
              </a:rPr>
              <a:t> 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Lower-layer transactions either abort or </a:t>
            </a:r>
            <a:r>
              <a:rPr lang="en-US" altLang="zh-CN" i="1" dirty="0">
                <a:solidFill>
                  <a:srgbClr val="FF0000"/>
                </a:solidFill>
                <a:ea typeface="MS PGothic" panose="020B0600070205080204" charset="-128"/>
              </a:rPr>
              <a:t>tentatively</a:t>
            </a:r>
            <a:r>
              <a:rPr lang="en-US" altLang="zh-CN" dirty="0">
                <a:ea typeface="MS PGothic" panose="020B0600070205080204" charset="-128"/>
              </a:rPr>
              <a:t> committed(tentative commit:</a:t>
            </a:r>
            <a:r>
              <a:rPr lang="zh-CN" altLang="en-US" dirty="0">
                <a:ea typeface="宋体" panose="02010600030101010101" pitchFamily="2" charset="-122"/>
              </a:rPr>
              <a:t>指的是低级事务只能准备好</a:t>
            </a:r>
            <a:r>
              <a:rPr lang="en-US" altLang="zh-CN" dirty="0">
                <a:ea typeface="宋体" panose="02010600030101010101" pitchFamily="2" charset="-122"/>
              </a:rPr>
              <a:t>commit,</a:t>
            </a:r>
            <a:r>
              <a:rPr lang="zh-CN" altLang="en-US" dirty="0">
                <a:ea typeface="宋体" panose="02010600030101010101" pitchFamily="2" charset="-122"/>
              </a:rPr>
              <a:t>而需要等待</a:t>
            </a:r>
            <a:r>
              <a:rPr lang="en-US" altLang="zh-CN" dirty="0">
                <a:ea typeface="宋体" panose="02010600030101010101" pitchFamily="2" charset="-122"/>
              </a:rPr>
              <a:t>high-TX</a:t>
            </a:r>
            <a:r>
              <a:rPr lang="zh-CN" altLang="en-US" dirty="0">
                <a:ea typeface="宋体" panose="02010600030101010101" pitchFamily="2" charset="-122"/>
              </a:rPr>
              <a:t>消息才能提交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Higher-layer</a:t>
            </a:r>
            <a:r>
              <a:rPr lang="en-US" altLang="zh-CN" dirty="0">
                <a:ea typeface="MS PGothic" panose="020B0600070205080204" charset="-128"/>
              </a:rPr>
              <a:t> transaction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 evaluate</a:t>
            </a:r>
            <a:r>
              <a:rPr lang="en-US" altLang="zh-CN" dirty="0">
                <a:ea typeface="MS PGothic" panose="020B0600070205080204" charset="-128"/>
              </a:rPr>
              <a:t> lower situation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Phase-2: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commitment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If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 top-layer</a:t>
            </a:r>
            <a:r>
              <a:rPr lang="en-US" altLang="zh-CN" dirty="0">
                <a:ea typeface="MS PGothic" panose="020B0600070205080204" charset="-128"/>
              </a:rPr>
              <a:t>, then COMMIT or ABORT</a:t>
            </a:r>
            <a:endParaRPr kumimoji="1"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If nested itself, then become tentatively committed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029" y="3777972"/>
            <a:ext cx="4575139" cy="1823261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835696" y="4881756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State transitions of a TX 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 in nested transaction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3674984" cy="37716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High-layer TX(caller)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Transaction that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calls the other transactions</a:t>
            </a:r>
            <a:r>
              <a:rPr kumimoji="1" lang="en-US" altLang="zh-CN" dirty="0">
                <a:latin typeface="微软雅黑" panose="020B0503020204020204" pitchFamily="34" charset="-122"/>
              </a:rPr>
              <a:t>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Low-layer TX(callee)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Transactions other than the high-layer TX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</a:rPr>
              <a:t>Higher-layer transaction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evaluate</a:t>
            </a:r>
            <a:r>
              <a:rPr lang="en-US" altLang="zh-CN" dirty="0">
                <a:latin typeface="微软雅黑" panose="020B0503020204020204" pitchFamily="34" charset="-122"/>
              </a:rPr>
              <a:t> lower situation(</a:t>
            </a:r>
            <a:r>
              <a:rPr lang="zh-CN" altLang="en-US" dirty="0">
                <a:latin typeface="微软雅黑" panose="020B0503020204020204" pitchFamily="34" charset="-122"/>
              </a:rPr>
              <a:t>这里的</a:t>
            </a:r>
            <a:r>
              <a:rPr lang="en-US" altLang="zh-CN" dirty="0">
                <a:latin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</a:rPr>
              <a:t>评估</a:t>
            </a:r>
            <a:r>
              <a:rPr lang="en-US" altLang="zh-CN" dirty="0">
                <a:latin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</a:rPr>
              <a:t>指的是根据子事务返回的消息来判断之后的操作</a:t>
            </a:r>
            <a:r>
              <a:rPr lang="en-US" altLang="zh-CN" dirty="0">
                <a:latin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89102" y="1165763"/>
            <a:ext cx="4555563" cy="1680169"/>
            <a:chOff x="4396545" y="2462034"/>
            <a:chExt cx="4555563" cy="1680169"/>
          </a:xfrm>
        </p:grpSpPr>
        <p:sp>
          <p:nvSpPr>
            <p:cNvPr id="6" name="矩形 5"/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(bank, accts, amt):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()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for acct in accts: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deposit(bank, acct, amt)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tx.high_commit()</a:t>
              </a:r>
              <a:endParaRPr lang="is-I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480410" y="373652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High-layer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89102" y="3251214"/>
            <a:ext cx="4594238" cy="1332726"/>
            <a:chOff x="4397492" y="1129308"/>
            <a:chExt cx="4594238" cy="1332726"/>
          </a:xfrm>
        </p:grpSpPr>
        <p:sp>
          <p:nvSpPr>
            <p:cNvPr id="5" name="矩形 4"/>
            <p:cNvSpPr/>
            <p:nvPr/>
          </p:nvSpPr>
          <p:spPr>
            <a:xfrm>
              <a:off x="4397492" y="1129308"/>
              <a:ext cx="4554616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tx.commit()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</p:txBody>
        </p:sp>
        <p:sp>
          <p:nvSpPr>
            <p:cNvPr id="8" name="Rectangle 4"/>
            <p:cNvSpPr/>
            <p:nvPr/>
          </p:nvSpPr>
          <p:spPr>
            <a:xfrm>
              <a:off x="6520032" y="2056351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commit in nested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High_begin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Mark itself as a </a:t>
            </a:r>
            <a:r>
              <a:rPr kumimoji="1" lang="en-US" altLang="zh-CN" dirty="0">
                <a:solidFill>
                  <a:srgbClr val="FF0000"/>
                </a:solidFill>
              </a:rPr>
              <a:t>high-level transaction</a:t>
            </a:r>
            <a:endParaRPr kumimoji="1" lang="en-US" altLang="zh-CN" dirty="0"/>
          </a:p>
          <a:p>
            <a:pPr>
              <a:spcBef>
                <a:spcPts val="1800"/>
              </a:spcBef>
            </a:pPr>
            <a:r>
              <a:rPr kumimoji="1" lang="en-US" altLang="zh-CN" dirty="0" err="1">
                <a:solidFill>
                  <a:srgbClr val="FF0000"/>
                </a:solidFill>
              </a:rPr>
              <a:t>High_commit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Send prepare messages to the low-level  transactions to check whether it can commit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16016" y="723625"/>
            <a:ext cx="4284772" cy="1738995"/>
            <a:chOff x="4396545" y="2200367"/>
            <a:chExt cx="4284772" cy="1738995"/>
          </a:xfrm>
        </p:grpSpPr>
        <p:sp>
          <p:nvSpPr>
            <p:cNvPr id="6" name="矩形 5"/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(bank, accts, amt):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()</a:t>
              </a:r>
              <a:endPara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for acct in accts:</a:t>
              </a:r>
              <a:endPara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	deposit(bank, acct, amt)</a:t>
              </a:r>
              <a:endPara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tx.high_commit()</a:t>
              </a:r>
              <a:endPara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484777" y="2200367"/>
              <a:ext cx="2196540" cy="404495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High-layer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>
            <a:stCxn id="17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>
            <a:stCxn id="23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27116" y="3902038"/>
            <a:ext cx="3873672" cy="136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deposit.abort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abort()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deposit.commit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Question: what about the log content?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39" y="1129308"/>
            <a:ext cx="4728477" cy="377163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Recall: the WAL logging in lecture xx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At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commit point</a:t>
            </a:r>
            <a:r>
              <a:rPr kumimoji="1" lang="en-GB" altLang="zh-CN" dirty="0">
                <a:latin typeface="微软雅黑" panose="020B0503020204020204" pitchFamily="34" charset="-122"/>
              </a:rPr>
              <a:t>, append a commit record to </a:t>
            </a:r>
            <a:r>
              <a:rPr kumimoji="1" lang="en-US" altLang="zh-CN" dirty="0">
                <a:latin typeface="微软雅黑" panose="020B0503020204020204" pitchFamily="34" charset="-122"/>
              </a:rPr>
              <a:t>the</a:t>
            </a:r>
            <a:r>
              <a:rPr kumimoji="1" lang="en-GB" altLang="zh-CN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log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Question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Can we directly append the commit record to the lower-level transaction log?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/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tx.commit()</a:t>
              </a:r>
              <a:endParaRPr lang="is-I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Can 10"/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20"/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24"/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25"/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26"/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28"/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" name="Curved Connector 29"/>
          <p:cNvCxnSpPr>
            <a:stCxn id="12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31"/>
          <p:cNvCxnSpPr>
            <a:stCxn id="9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32"/>
          <p:cNvCxnSpPr>
            <a:stCxn id="10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6"/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Curved Connector 57"/>
          <p:cNvCxnSpPr>
            <a:stCxn id="13" idx="2"/>
            <a:endCxn id="17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8"/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9"/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Commit</a:t>
            </a:r>
            <a:endParaRPr lang="en-US" altLang="zh-CN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3" name="Straight Connector 4"/>
          <p:cNvCxnSpPr/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3"/>
          <p:cNvCxnSpPr/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8"/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11792" y="2342530"/>
            <a:ext cx="397784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log.append("TX {id}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 </a:t>
            </a:r>
            <a:r>
              <a:rPr lang="is-I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commit”).sync()</a:t>
            </a:r>
            <a:endParaRPr lang="is-I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  <a:p>
            <a:r>
              <a:rPr lang="is-I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rPr>
              <a:t>...</a:t>
            </a:r>
            <a:endParaRPr lang="is-I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/>
          <p:cNvSpPr/>
          <p:nvPr/>
        </p:nvSpPr>
        <p:spPr>
          <a:xfrm>
            <a:off x="134521" y="4144620"/>
            <a:ext cx="3085442" cy="114434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No!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high-level transaction can abort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20085" y="4983480"/>
            <a:ext cx="5850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不能直接在</a:t>
            </a:r>
            <a:r>
              <a:rPr lang="en-US" altLang="zh-CN" sz="1600"/>
              <a:t>low-level</a:t>
            </a:r>
            <a:r>
              <a:rPr lang="zh-CN" altLang="en-US" sz="1600"/>
              <a:t>上面</a:t>
            </a:r>
            <a:r>
              <a:rPr lang="en-US" altLang="zh-CN" sz="1600"/>
              <a:t>commit</a:t>
            </a:r>
            <a:r>
              <a:rPr lang="zh-CN" altLang="en-US" sz="1600"/>
              <a:t>，因为</a:t>
            </a:r>
            <a:r>
              <a:rPr lang="en-US" altLang="zh-CN" sz="1600"/>
              <a:t>low-level</a:t>
            </a:r>
            <a:r>
              <a:rPr lang="zh-CN" altLang="en-US" sz="1600"/>
              <a:t>的提交应该是要等待</a:t>
            </a:r>
            <a:r>
              <a:rPr lang="en-US" altLang="zh-CN" sz="1600"/>
              <a:t>high-level</a:t>
            </a:r>
            <a:r>
              <a:rPr lang="zh-CN" altLang="en-US" sz="1600"/>
              <a:t>的指令的，而</a:t>
            </a:r>
            <a:r>
              <a:rPr lang="en-US" altLang="zh-CN" sz="1600"/>
              <a:t>high-level</a:t>
            </a:r>
            <a:r>
              <a:rPr lang="zh-CN" altLang="en-US" sz="1600"/>
              <a:t>是可能出现</a:t>
            </a:r>
            <a:r>
              <a:rPr lang="en-US" altLang="zh-CN" sz="1600"/>
              <a:t>crash</a:t>
            </a:r>
            <a:r>
              <a:rPr lang="zh-CN" altLang="en-US" sz="1600"/>
              <a:t>的</a:t>
            </a:r>
            <a:endParaRPr lang="zh-CN" altLang="en-US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箭头连接符 31"/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to log under 2PC?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/>
          <p:cNvCxnSpPr>
            <a:stCxn id="24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>
            <a:stCxn id="28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127116" y="3902038"/>
            <a:ext cx="3873672" cy="136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deposit.abort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abort()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deposit.commit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Connector 78"/>
          <p:cNvCxnSpPr/>
          <p:nvPr/>
        </p:nvCxnSpPr>
        <p:spPr>
          <a:xfrm>
            <a:off x="302840" y="3001516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302839" y="1129308"/>
            <a:ext cx="8136904" cy="1507790"/>
          </a:xfrm>
        </p:spPr>
        <p:txBody>
          <a:bodyPr/>
          <a:lstStyle/>
          <a:p>
            <a:r>
              <a:rPr kumimoji="1" lang="en-US" altLang="zh-CN" dirty="0"/>
              <a:t>Suppose the coordinator passes the first phase (can commit)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we need to log the prepare information? 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箭头连接符 31"/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to log under 2PC?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/>
          <p:cNvCxnSpPr>
            <a:stCxn id="24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>
            <a:stCxn id="28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8"/>
          <p:cNvCxnSpPr/>
          <p:nvPr/>
        </p:nvCxnSpPr>
        <p:spPr>
          <a:xfrm>
            <a:off x="302840" y="3001516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302839" y="1129307"/>
            <a:ext cx="8136904" cy="1669363"/>
          </a:xfrm>
        </p:spPr>
        <p:txBody>
          <a:bodyPr/>
          <a:lstStyle/>
          <a:p>
            <a:r>
              <a:rPr kumimoji="1" lang="en-US" altLang="zh-CN" dirty="0"/>
              <a:t>Suppose the coordinator passes the first phase (can commit)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we </a:t>
            </a:r>
            <a:r>
              <a:rPr kumimoji="1" lang="en-US" altLang="zh-CN" dirty="0">
                <a:solidFill>
                  <a:srgbClr val="FF0000"/>
                </a:solidFill>
              </a:rPr>
              <a:t>need to log the prepare information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Yes. Otherwise, a TX will be undo even the prepare passes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Deposit2 in the following example </a:t>
            </a:r>
            <a:endParaRPr kumimoji="1" lang="en-US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19687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/>
          <p:cNvCxnSpPr>
            <a:stCxn id="17" idx="0"/>
          </p:cNvCxnSpPr>
          <p:nvPr/>
        </p:nvCxnSpPr>
        <p:spPr>
          <a:xfrm flipV="1">
            <a:off x="530488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80209" y="3732336"/>
            <a:ext cx="39842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All deposits agree to commit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818104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/>
          <p:cNvCxnSpPr>
            <a:stCxn id="20" idx="0"/>
          </p:cNvCxnSpPr>
          <p:nvPr/>
        </p:nvCxnSpPr>
        <p:spPr>
          <a:xfrm flipV="1">
            <a:off x="5926116" y="4369668"/>
            <a:ext cx="0" cy="6164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509352" y="4163029"/>
            <a:ext cx="310195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Write commit record of Deposit1</a:t>
            </a:r>
            <a:endParaRPr lang="zh-CN" altLang="en-US" dirty="0"/>
          </a:p>
        </p:txBody>
      </p:sp>
      <p:sp>
        <p:nvSpPr>
          <p:cNvPr id="36" name="闪电形 35"/>
          <p:cNvSpPr/>
          <p:nvPr/>
        </p:nvSpPr>
        <p:spPr>
          <a:xfrm>
            <a:off x="6627097" y="4880391"/>
            <a:ext cx="382544" cy="427460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449251" y="5260018"/>
            <a:ext cx="122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+mj-lt"/>
                <a:ea typeface="楷体" panose="02010609060101010101" charset="-122"/>
              </a:rPr>
              <a:t>Crash </a:t>
            </a:r>
            <a:endParaRPr lang="zh-CN" alt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rule of WAL under 2PC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High-layer transaction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Responsible for commit of low-layer TXs)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REDO-UNDO log entries: like normal (high-layer TX can also do read/writes)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 the prepare log as a commitment of a high-layer TX 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Low-layer</a:t>
            </a:r>
            <a:r>
              <a:rPr kumimoji="1" lang="en-US" altLang="zh-CN" dirty="0"/>
              <a:t> transaction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REDO-UNDO log entries: like normal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Commit log entry -&gt; </a:t>
            </a:r>
            <a:r>
              <a:rPr kumimoji="1" lang="en-US" altLang="zh-CN" dirty="0">
                <a:solidFill>
                  <a:srgbClr val="FF0000"/>
                </a:solidFill>
              </a:rPr>
              <a:t>Tentative commit</a:t>
            </a:r>
            <a:r>
              <a:rPr kumimoji="1" lang="en-US" altLang="zh-CN" dirty="0"/>
              <a:t> log entry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Contains a reference to the high-layer TX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Recovery rules under 2PC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91264" cy="35945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Rules: </a:t>
            </a:r>
            <a:endParaRPr kumimoji="1" lang="en-US" altLang="zh-CN" dirty="0"/>
          </a:p>
          <a:p>
            <a:pPr marL="702945" lvl="1" indent="-342900">
              <a:buAutoNum type="arabicPeriod"/>
            </a:pPr>
            <a:r>
              <a:rPr kumimoji="1" lang="en-US" altLang="zh-CN" b="0" dirty="0"/>
              <a:t>Travel from end to start  </a:t>
            </a:r>
            <a:endParaRPr kumimoji="1" lang="en-US" altLang="zh-CN" b="0" dirty="0"/>
          </a:p>
          <a:p>
            <a:pPr marL="702945" lvl="1" indent="-342900">
              <a:buAutoNum type="arabicPeriod"/>
            </a:pPr>
            <a:r>
              <a:rPr kumimoji="1" lang="en-GB" altLang="zh-CN" b="0" dirty="0"/>
              <a:t>Mark all transaction’s log record </a:t>
            </a:r>
            <a:r>
              <a:rPr kumimoji="1" lang="en-GB" altLang="zh-CN" dirty="0">
                <a:solidFill>
                  <a:srgbClr val="C00000"/>
                </a:solidFill>
              </a:rPr>
              <a:t>w</a:t>
            </a:r>
            <a:r>
              <a:rPr kumimoji="1" lang="en-US" altLang="zh-CN" dirty="0" err="1">
                <a:solidFill>
                  <a:srgbClr val="C00000"/>
                </a:solidFill>
              </a:rPr>
              <a:t>ithout</a:t>
            </a:r>
            <a:r>
              <a:rPr kumimoji="1" lang="en-GB" altLang="zh-CN" dirty="0">
                <a:solidFill>
                  <a:srgbClr val="C00000"/>
                </a:solidFill>
              </a:rPr>
              <a:t> CMT </a:t>
            </a:r>
            <a:r>
              <a:rPr kumimoji="1" lang="en-GB" altLang="zh-CN" b="0" dirty="0"/>
              <a:t>log and append </a:t>
            </a:r>
            <a:r>
              <a:rPr kumimoji="1" lang="en-GB" altLang="zh-CN" dirty="0">
                <a:solidFill>
                  <a:srgbClr val="C00000"/>
                </a:solidFill>
              </a:rPr>
              <a:t>ABORT log</a:t>
            </a:r>
            <a:endParaRPr kumimoji="1" lang="en-GB" altLang="zh-CN" dirty="0">
              <a:solidFill>
                <a:srgbClr val="C00000"/>
              </a:solidFill>
            </a:endParaRPr>
          </a:p>
          <a:p>
            <a:pPr lvl="2" indent="0">
              <a:buNone/>
            </a:pPr>
            <a:r>
              <a:rPr kumimoji="1" lang="en-GB" altLang="zh-CN" sz="1800" dirty="0">
                <a:solidFill>
                  <a:srgbClr val="C00000"/>
                </a:solidFill>
              </a:rPr>
              <a:t>If a TXs log record is tentative, check whether its referenced high-layer TX has a CMT entry. If no, mark it as abort. Otherwise, mark it as commit </a:t>
            </a:r>
            <a:endParaRPr kumimoji="1" lang="en-GB" altLang="zh-CN" sz="1800" dirty="0">
              <a:solidFill>
                <a:srgbClr val="C00000"/>
              </a:solidFill>
            </a:endParaRPr>
          </a:p>
          <a:p>
            <a:pPr marL="702945" lvl="1" indent="-342900">
              <a:buFontTx/>
              <a:buAutoNum type="arabicPeriod"/>
            </a:pPr>
            <a:r>
              <a:rPr kumimoji="1" lang="en-GB" altLang="zh-CN" b="0" dirty="0">
                <a:solidFill>
                  <a:srgbClr val="FF0000"/>
                </a:solidFill>
              </a:rPr>
              <a:t>UNDO</a:t>
            </a:r>
            <a:r>
              <a:rPr kumimoji="1" lang="en-GB" altLang="zh-CN" b="0" dirty="0">
                <a:solidFill>
                  <a:schemeClr val="tx1"/>
                </a:solidFill>
              </a:rPr>
              <a:t> ABORT logs from </a:t>
            </a:r>
            <a:r>
              <a:rPr kumimoji="1" lang="en-GB" altLang="zh-CN" b="0" dirty="0">
                <a:solidFill>
                  <a:srgbClr val="FF0000"/>
                </a:solidFill>
              </a:rPr>
              <a:t>end to start </a:t>
            </a:r>
            <a:endParaRPr kumimoji="1" lang="en-GB" altLang="zh-CN" b="0" dirty="0">
              <a:solidFill>
                <a:schemeClr val="tx1"/>
              </a:solidFill>
            </a:endParaRPr>
          </a:p>
          <a:p>
            <a:pPr marL="702945" lvl="1" indent="-342900">
              <a:buFontTx/>
              <a:buAutoNum type="arabicPeriod"/>
            </a:pPr>
            <a:r>
              <a:rPr kumimoji="1" lang="en-US" altLang="zh-CN" b="0" dirty="0">
                <a:solidFill>
                  <a:srgbClr val="FF0000"/>
                </a:solidFill>
              </a:rPr>
              <a:t>REDO</a:t>
            </a:r>
            <a:r>
              <a:rPr kumimoji="1" lang="en-US" altLang="zh-CN" b="0" dirty="0"/>
              <a:t> CMT logs </a:t>
            </a:r>
            <a:r>
              <a:rPr kumimoji="1" lang="en-US" altLang="zh-CN" b="0" dirty="0">
                <a:solidFill>
                  <a:srgbClr val="FF0000"/>
                </a:solidFill>
              </a:rPr>
              <a:t>from start to end</a:t>
            </a:r>
            <a:endParaRPr kumimoji="1" lang="en-US" altLang="zh-CN" b="0" dirty="0"/>
          </a:p>
          <a:p>
            <a:pPr marL="342900" indent="-342900">
              <a:buFontTx/>
              <a:buAutoNum type="arabicPeriod"/>
            </a:pPr>
            <a:endParaRPr kumimoji="1" lang="en-GB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21" name="Straight Connector 22"/>
          <p:cNvCxnSpPr/>
          <p:nvPr/>
        </p:nvCxnSpPr>
        <p:spPr>
          <a:xfrm>
            <a:off x="685800" y="465521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7"/>
          <p:cNvSpPr/>
          <p:nvPr/>
        </p:nvSpPr>
        <p:spPr>
          <a:xfrm>
            <a:off x="5460915" y="4982523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ounded Rectangle 20"/>
          <p:cNvSpPr/>
          <p:nvPr/>
        </p:nvSpPr>
        <p:spPr>
          <a:xfrm>
            <a:off x="2517315" y="4982523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21"/>
          <p:cNvSpPr/>
          <p:nvPr/>
        </p:nvSpPr>
        <p:spPr>
          <a:xfrm>
            <a:off x="1765150" y="4664941"/>
            <a:ext cx="6102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3050715" y="4982523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25"/>
          <p:cNvSpPr/>
          <p:nvPr/>
        </p:nvSpPr>
        <p:spPr>
          <a:xfrm>
            <a:off x="3584115" y="4982523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26"/>
          <p:cNvSpPr/>
          <p:nvPr/>
        </p:nvSpPr>
        <p:spPr>
          <a:xfrm>
            <a:off x="4117515" y="4982523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ounded Rectangle 28"/>
          <p:cNvSpPr/>
          <p:nvPr/>
        </p:nvSpPr>
        <p:spPr>
          <a:xfrm>
            <a:off x="4650915" y="4982523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0" name="Curved Connector 29"/>
          <p:cNvCxnSpPr>
            <a:stCxn id="48" idx="0"/>
          </p:cNvCxnSpPr>
          <p:nvPr/>
        </p:nvCxnSpPr>
        <p:spPr>
          <a:xfrm rot="16200000" flipH="1">
            <a:off x="4567390" y="4802648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1"/>
          <p:cNvCxnSpPr>
            <a:stCxn id="44" idx="0"/>
          </p:cNvCxnSpPr>
          <p:nvPr/>
        </p:nvCxnSpPr>
        <p:spPr>
          <a:xfrm rot="16200000" flipH="1">
            <a:off x="3230715" y="4539123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32"/>
          <p:cNvCxnSpPr>
            <a:stCxn id="46" idx="2"/>
          </p:cNvCxnSpPr>
          <p:nvPr/>
        </p:nvCxnSpPr>
        <p:spPr>
          <a:xfrm rot="5400000" flipH="1" flipV="1">
            <a:off x="3767290" y="4715948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6"/>
          <p:cNvSpPr/>
          <p:nvPr/>
        </p:nvSpPr>
        <p:spPr>
          <a:xfrm>
            <a:off x="5190915" y="4982523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Curved Connector 57"/>
          <p:cNvCxnSpPr>
            <a:stCxn id="49" idx="2"/>
          </p:cNvCxnSpPr>
          <p:nvPr/>
        </p:nvCxnSpPr>
        <p:spPr>
          <a:xfrm rot="5400000" flipH="1" flipV="1">
            <a:off x="5033415" y="5050023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0"/>
          <p:cNvSpPr/>
          <p:nvPr/>
        </p:nvSpPr>
        <p:spPr>
          <a:xfrm>
            <a:off x="5999420" y="4982523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6" name="Curved Connector 35"/>
          <p:cNvCxnSpPr>
            <a:stCxn id="47" idx="2"/>
          </p:cNvCxnSpPr>
          <p:nvPr/>
        </p:nvCxnSpPr>
        <p:spPr>
          <a:xfrm rot="5400000" flipH="1" flipV="1">
            <a:off x="4721407" y="4295230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36"/>
          <p:cNvCxnSpPr/>
          <p:nvPr/>
        </p:nvCxnSpPr>
        <p:spPr>
          <a:xfrm rot="16200000" flipH="1">
            <a:off x="5942225" y="4802648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"/>
          <p:cNvSpPr/>
          <p:nvPr/>
        </p:nvSpPr>
        <p:spPr>
          <a:xfrm>
            <a:off x="6553200" y="4982523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Picture 2" descr="Prohibited Sign Forbidden Sign Abort Clipart | i2Clipart - Royalty Free  Public Domain Clipar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50" y="5046710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about the lock release?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251752" cy="3771636"/>
          </a:xfrm>
        </p:spPr>
        <p:txBody>
          <a:bodyPr/>
          <a:lstStyle/>
          <a:p>
            <a:r>
              <a:rPr kumimoji="1" lang="en-US" altLang="zh-CN" dirty="0"/>
              <a:t>Recall: the 2PL in previous lecture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Transaction must release the lock of its records upon the commitment </a:t>
            </a:r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we release the lock upon the low-level commitment?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/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tx.commit()</a:t>
              </a:r>
              <a:endPara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058002" y="802030"/>
              <a:ext cx="2471698" cy="404495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011792" y="2342530"/>
            <a:ext cx="397784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Release(bank[a].lock)</a:t>
            </a:r>
            <a:endParaRPr lang="is-IS" altLang="zh-CN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optimistic concurrency control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Reads data into a read set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Buffers writes into a write set</a:t>
            </a:r>
            <a:endParaRPr kumimoji="1" lang="en-US" altLang="zh-CN" dirty="0"/>
          </a:p>
          <a:p>
            <a:r>
              <a:rPr kumimoji="1" lang="en-US" altLang="zh-CN" dirty="0"/>
              <a:t>Phase 2:  </a:t>
            </a:r>
            <a:r>
              <a:rPr kumimoji="1" lang="en-US" altLang="zh-CN" dirty="0">
                <a:solidFill>
                  <a:srgbClr val="C00000"/>
                </a:solidFill>
              </a:rPr>
              <a:t>Validation in critical section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Validates whether serializability is guaranteed: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 any data in the read set been modified?</a:t>
            </a:r>
            <a:endParaRPr kumimoji="1" lang="en-US" altLang="zh-CN" dirty="0"/>
          </a:p>
          <a:p>
            <a:r>
              <a:rPr kumimoji="1" lang="en-US" altLang="zh-CN" dirty="0"/>
              <a:t>Phase 3: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 or abort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Aborts: aborts the transaction if validation fails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Commits: installs the write set and commits the transaction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7420" y="894080"/>
            <a:ext cx="4192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OCC</a:t>
            </a:r>
            <a:r>
              <a:rPr lang="zh-CN" altLang="en-US" sz="1600"/>
              <a:t>中的</a:t>
            </a:r>
            <a:r>
              <a:rPr lang="en-US" altLang="zh-CN" sz="1600"/>
              <a:t>ABA</a:t>
            </a:r>
            <a:r>
              <a:rPr lang="zh-CN" altLang="en-US" sz="1600"/>
              <a:t>问题：</a:t>
            </a:r>
            <a:endParaRPr lang="zh-CN" altLang="en-US" sz="1600"/>
          </a:p>
          <a:p>
            <a:r>
              <a:rPr lang="en-US" altLang="zh-CN" sz="1600"/>
              <a:t>TX1</a:t>
            </a:r>
            <a:r>
              <a:rPr lang="zh-CN" altLang="en-US" sz="1600"/>
              <a:t>读取</a:t>
            </a:r>
            <a:r>
              <a:rPr lang="en-US" altLang="zh-CN" sz="1600"/>
              <a:t>A</a:t>
            </a:r>
            <a:r>
              <a:rPr lang="zh-CN" altLang="en-US" sz="1600"/>
              <a:t>，</a:t>
            </a:r>
            <a:r>
              <a:rPr lang="en-US" altLang="zh-CN" sz="1600"/>
              <a:t>TX2</a:t>
            </a:r>
            <a:r>
              <a:rPr lang="zh-CN" altLang="en-US" sz="1600"/>
              <a:t>将</a:t>
            </a:r>
            <a:r>
              <a:rPr lang="en-US" altLang="zh-CN" sz="1600"/>
              <a:t>A</a:t>
            </a:r>
            <a:r>
              <a:rPr lang="zh-CN" altLang="en-US" sz="1600"/>
              <a:t>修改为</a:t>
            </a:r>
            <a:r>
              <a:rPr lang="en-US" altLang="zh-CN" sz="1600"/>
              <a:t>B</a:t>
            </a:r>
            <a:r>
              <a:rPr lang="zh-CN" altLang="en-US" sz="1600"/>
              <a:t>，</a:t>
            </a:r>
            <a:r>
              <a:rPr lang="en-US" altLang="zh-CN" sz="1600"/>
              <a:t>TX3</a:t>
            </a:r>
            <a:r>
              <a:rPr lang="zh-CN" altLang="en-US" sz="1600"/>
              <a:t>将</a:t>
            </a:r>
            <a:r>
              <a:rPr lang="en-US" altLang="zh-CN" sz="1600"/>
              <a:t>B</a:t>
            </a:r>
            <a:r>
              <a:rPr lang="zh-CN" altLang="en-US" sz="1600"/>
              <a:t>又修改回</a:t>
            </a:r>
            <a:r>
              <a:rPr lang="en-US" altLang="zh-CN" sz="1600"/>
              <a:t>A</a:t>
            </a:r>
            <a:r>
              <a:rPr lang="zh-CN" altLang="en-US" sz="1600"/>
              <a:t>，这是</a:t>
            </a:r>
            <a:r>
              <a:rPr lang="en-US" altLang="zh-CN" sz="1600"/>
              <a:t>TX1</a:t>
            </a:r>
            <a:r>
              <a:rPr lang="zh-CN" altLang="en-US" sz="1600"/>
              <a:t>在</a:t>
            </a:r>
            <a:r>
              <a:rPr lang="en-US" altLang="zh-CN" sz="1600"/>
              <a:t>TX3</a:t>
            </a:r>
            <a:r>
              <a:rPr lang="zh-CN" altLang="en-US" sz="1600"/>
              <a:t>修改完成之后进行</a:t>
            </a:r>
            <a:r>
              <a:rPr lang="en-US" altLang="zh-CN" sz="1600"/>
              <a:t>validate</a:t>
            </a:r>
            <a:r>
              <a:rPr lang="zh-CN" altLang="en-US" sz="1600"/>
              <a:t>，这时候仍然不会</a:t>
            </a:r>
            <a:r>
              <a:rPr lang="en-US" altLang="zh-CN" sz="1600"/>
              <a:t>abort</a:t>
            </a:r>
            <a:r>
              <a:rPr lang="zh-CN" altLang="en-US" sz="1600"/>
              <a:t>，因为判定标准是数据库中的数据与</a:t>
            </a:r>
            <a:r>
              <a:rPr lang="en-US" altLang="zh-CN" sz="1600"/>
              <a:t>read-set</a:t>
            </a:r>
            <a:r>
              <a:rPr lang="zh-CN" altLang="en-US" sz="1600"/>
              <a:t>种数据是否相同</a:t>
            </a:r>
            <a:endParaRPr lang="zh-CN" alt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about the lock release?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251752" cy="3771636"/>
          </a:xfrm>
        </p:spPr>
        <p:txBody>
          <a:bodyPr/>
          <a:lstStyle/>
          <a:p>
            <a:r>
              <a:rPr kumimoji="1" lang="en-US" altLang="zh-CN" dirty="0"/>
              <a:t>Recall: the 2PL in previous lecture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Transaction must release the lock of its records upon the commitment </a:t>
            </a:r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we release the lock upon the low-level commitment? 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/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tx.commit()</a:t>
              </a:r>
              <a:endPara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011792" y="2342530"/>
            <a:ext cx="397784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Release(bank[a].lock)</a:t>
            </a:r>
            <a:endParaRPr lang="is-IS" altLang="zh-CN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8"/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/>
          <p:nvPr/>
        </p:nvSpPr>
        <p:spPr>
          <a:xfrm>
            <a:off x="254579" y="4090861"/>
            <a:ext cx="210226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No!</a:t>
            </a:r>
            <a:endParaRPr lang="en-US" altLang="zh-CN" sz="24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293506" y="4835454"/>
            <a:ext cx="4711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e.g.,  a concurrently audit can 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internal value of </a:t>
            </a:r>
            <a:r>
              <a:rPr kumimoji="1" lang="zh-CN" altLang="en-US" dirty="0"/>
              <a:t>发工资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8925" y="4009128"/>
            <a:ext cx="4853262" cy="1652652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>
            <a:off x="6444208" y="5089748"/>
            <a:ext cx="228094" cy="435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58255" y="5138453"/>
            <a:ext cx="4765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Read uncommitted value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releases in nested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low-level TX commits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can only </a:t>
            </a:r>
            <a:r>
              <a:rPr kumimoji="1" lang="en-US" altLang="zh-CN" dirty="0">
                <a:solidFill>
                  <a:srgbClr val="FF0000"/>
                </a:solidFill>
              </a:rPr>
              <a:t>release locks to other low-level TXs belonging to the same high-level TX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not other TXs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0345" y="2719705"/>
            <a:ext cx="8394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2PC</a:t>
            </a:r>
            <a:r>
              <a:rPr lang="zh-CN" altLang="en-US" sz="1600"/>
              <a:t>中，只可以在同级别的</a:t>
            </a:r>
            <a:r>
              <a:rPr lang="en-US" altLang="zh-CN" sz="1600"/>
              <a:t>(</a:t>
            </a:r>
            <a:r>
              <a:rPr lang="zh-CN" altLang="en-US" sz="1600"/>
              <a:t>即属于同一个</a:t>
            </a:r>
            <a:r>
              <a:rPr lang="en-US" altLang="zh-CN" sz="1600"/>
              <a:t>high-level TX)low-level</a:t>
            </a:r>
            <a:r>
              <a:rPr lang="zh-CN" altLang="en-US" sz="1600"/>
              <a:t>之间进行放锁和拿锁，但是不可以把锁放给这个</a:t>
            </a:r>
            <a:r>
              <a:rPr lang="en-US" altLang="zh-CN" sz="1600"/>
              <a:t>high-level</a:t>
            </a:r>
            <a:r>
              <a:rPr lang="zh-CN" altLang="en-US" sz="1600"/>
              <a:t>事务之外的其他事务，因为这样将会使得</a:t>
            </a:r>
            <a:r>
              <a:rPr lang="en-US" altLang="zh-CN" sz="1600"/>
              <a:t>2PC</a:t>
            </a:r>
            <a:r>
              <a:rPr lang="zh-CN" altLang="en-US" sz="1600"/>
              <a:t>的</a:t>
            </a:r>
            <a:r>
              <a:rPr lang="en-US" altLang="zh-CN" sz="1600"/>
              <a:t>high-low</a:t>
            </a:r>
            <a:r>
              <a:rPr lang="zh-CN" altLang="en-US" sz="1600"/>
              <a:t>的之间的通信机制无法保证</a:t>
            </a:r>
            <a:r>
              <a:rPr lang="en-US" altLang="zh-CN" sz="1600"/>
              <a:t>2PC</a:t>
            </a:r>
            <a:r>
              <a:rPr lang="zh-CN" altLang="en-US" sz="1600"/>
              <a:t>的原子性。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summary: 2PC for nested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3837112" cy="447192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Lower-layer transaction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Upon commit, only mark itself in a "can commit" state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The high-level transaction is responsible to commit the transaction under the second phase of 2PC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High-layer</a:t>
            </a:r>
            <a:r>
              <a:rPr kumimoji="1" lang="en-US" altLang="zh-CN" dirty="0">
                <a:latin typeface="微软雅黑" panose="020B0503020204020204" pitchFamily="34" charset="-122"/>
              </a:rPr>
              <a:t> transaction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Check whether all lower-level transaction can commit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Commit all the lower-level TX if the check passes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89102" y="1215512"/>
            <a:ext cx="4554616" cy="1792393"/>
            <a:chOff x="4396545" y="2462034"/>
            <a:chExt cx="4554616" cy="1792393"/>
          </a:xfrm>
        </p:grpSpPr>
        <p:sp>
          <p:nvSpPr>
            <p:cNvPr id="9" name="矩形 8"/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(bank, accts, amt):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()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for acct in accts: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deposit(bank, acct, amt)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tx.high_commit()</a:t>
              </a:r>
              <a:endParaRPr lang="is-I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6479463" y="3848744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High-layer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9102" y="3251214"/>
            <a:ext cx="4594238" cy="1332726"/>
            <a:chOff x="4397492" y="1129308"/>
            <a:chExt cx="4594238" cy="1332726"/>
          </a:xfrm>
        </p:grpSpPr>
        <p:sp>
          <p:nvSpPr>
            <p:cNvPr id="12" name="矩形 11"/>
            <p:cNvSpPr/>
            <p:nvPr/>
          </p:nvSpPr>
          <p:spPr>
            <a:xfrm>
              <a:off x="4397492" y="1129308"/>
              <a:ext cx="4554616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"/>
                </a:rPr>
                <a:t>    tx.commit()</a:t>
              </a:r>
              <a:endParaRPr lang="is-I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"/>
              </a:endParaRPr>
            </a:p>
          </p:txBody>
        </p:sp>
        <p:sp>
          <p:nvSpPr>
            <p:cNvPr id="13" name="Rectangle 4"/>
            <p:cNvSpPr/>
            <p:nvPr/>
          </p:nvSpPr>
          <p:spPr>
            <a:xfrm>
              <a:off x="6520032" y="2056351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4" name="Rectangle 4"/>
          <p:cNvSpPr/>
          <p:nvPr/>
        </p:nvSpPr>
        <p:spPr>
          <a:xfrm>
            <a:off x="2987675" y="5195570"/>
            <a:ext cx="5956300" cy="404495"/>
          </a:xfrm>
          <a:prstGeom prst="rect">
            <a:avLst/>
          </a:prstGeom>
          <a:solidFill>
            <a:srgbClr val="FFE6F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Write the commit log, release locks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2PC for multi-site TX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836" y="1057299"/>
            <a:ext cx="7529390" cy="39492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79512" y="5003845"/>
            <a:ext cx="9309720" cy="1080120"/>
          </a:xfrm>
        </p:spPr>
        <p:txBody>
          <a:bodyPr>
            <a:normAutofit/>
          </a:bodyPr>
          <a:lstStyle/>
          <a:p>
            <a:r>
              <a:rPr lang="en-US" altLang="zh-CN" dirty="0"/>
              <a:t>two-phase commit: nodes agree that they are ready to commit before committing 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transactions under two-phase commit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560" y="1921510"/>
            <a:ext cx="124650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2PC</a:t>
            </a:r>
            <a:r>
              <a:rPr lang="zh-CN" altLang="en-US" sz="1400"/>
              <a:t>中</a:t>
            </a:r>
            <a:r>
              <a:rPr lang="en-US" altLang="zh-CN" sz="1400"/>
              <a:t>high-level</a:t>
            </a:r>
            <a:r>
              <a:rPr lang="zh-CN" altLang="en-US" sz="1400"/>
              <a:t>的事务添加</a:t>
            </a:r>
            <a:r>
              <a:rPr lang="en-US" altLang="zh-CN" sz="1400"/>
              <a:t>commit-log</a:t>
            </a:r>
            <a:r>
              <a:rPr lang="zh-CN" altLang="en-US" sz="1400"/>
              <a:t>的时机是在所有</a:t>
            </a:r>
            <a:r>
              <a:rPr lang="en-US" altLang="zh-CN" sz="1400"/>
              <a:t>low-level</a:t>
            </a:r>
            <a:r>
              <a:rPr lang="zh-CN" altLang="en-US" sz="1400"/>
              <a:t>的</a:t>
            </a:r>
            <a:r>
              <a:rPr lang="en-US" altLang="zh-CN" sz="1400"/>
              <a:t>TX</a:t>
            </a:r>
            <a:r>
              <a:rPr lang="zh-CN" altLang="en-US" sz="1400"/>
              <a:t>都回复说可以</a:t>
            </a:r>
            <a:r>
              <a:rPr lang="en-US" altLang="zh-CN" sz="1400"/>
              <a:t>commit</a:t>
            </a:r>
            <a:r>
              <a:rPr lang="zh-CN" altLang="en-US" sz="1400"/>
              <a:t>之后，在向</a:t>
            </a:r>
            <a:r>
              <a:rPr lang="en-US" altLang="zh-CN" sz="1400"/>
              <a:t>low-level</a:t>
            </a:r>
            <a:r>
              <a:rPr lang="zh-CN" altLang="en-US" sz="1400"/>
              <a:t>发送</a:t>
            </a:r>
            <a:r>
              <a:rPr lang="en-US" altLang="zh-CN" sz="1400"/>
              <a:t>commit</a:t>
            </a:r>
            <a:r>
              <a:rPr lang="zh-CN" altLang="en-US" sz="1400"/>
              <a:t>请求之前</a:t>
            </a:r>
            <a:endParaRPr lang="zh-CN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Multiple-site Atomicity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D374B"/>
                </a:solidFill>
                <a:ea typeface="MS PGothic" panose="020B0600070205080204" charset="-128"/>
              </a:rPr>
              <a:t>Worker</a:t>
            </a:r>
            <a:r>
              <a:rPr lang="en-US" altLang="zh-CN" dirty="0">
                <a:ea typeface="MS PGothic" panose="020B0600070205080204" charset="-128"/>
              </a:rPr>
              <a:t>: Bob, Charles, Dawn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Does three transactions: X, Y, Z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rgbClr val="BD374B"/>
                </a:solidFill>
                <a:ea typeface="MS PGothic" panose="020B0600070205080204" charset="-128"/>
              </a:rPr>
              <a:t>Coordinator</a:t>
            </a:r>
            <a:r>
              <a:rPr lang="en-US" altLang="zh-CN" dirty="0">
                <a:ea typeface="MS PGothic" panose="020B0600070205080204" charset="-128"/>
              </a:rPr>
              <a:t>: Alice 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Create a higher-layer transaction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 three messages to the three workers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rgbClr val="BD374B"/>
                </a:solidFill>
                <a:ea typeface="MS PGothic" panose="020B0600070205080204" charset="-128"/>
              </a:rPr>
              <a:t>More</a:t>
            </a:r>
            <a:r>
              <a:rPr lang="zh-CN" altLang="en-US" dirty="0">
                <a:solidFill>
                  <a:srgbClr val="BD374B"/>
                </a:solidFill>
                <a:ea typeface="MS PGothic" panose="020B0600070205080204" charset="-128"/>
              </a:rPr>
              <a:t> </a:t>
            </a:r>
            <a:r>
              <a:rPr lang="en-US" altLang="zh-CN" dirty="0">
                <a:solidFill>
                  <a:srgbClr val="BD374B"/>
                </a:solidFill>
                <a:ea typeface="MS PGothic" panose="020B0600070205080204" charset="-128"/>
              </a:rPr>
              <a:t>Challenging: un-reliable communication</a:t>
            </a:r>
            <a:endParaRPr lang="en-US" altLang="zh-CN" dirty="0">
              <a:solidFill>
                <a:srgbClr val="BD374B"/>
              </a:solidFill>
              <a:ea typeface="MS PGothic" panose="020B0600070205080204" charset="-128"/>
            </a:endParaRPr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Message may be lost, delayed or duplicated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Use RPC to communicate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Ensure at-least-once by persistent sender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Ensure at-most-once by duplicate suppression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However, neither is enough to ensure atomicity here</a:t>
            </a:r>
            <a:endParaRPr kumimoji="1" lang="zh-CN" altLang="en-US" dirty="0"/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  <a:p>
            <a:pPr lvl="1"/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0972"/>
            <a:ext cx="4572000" cy="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4" y="659740"/>
            <a:ext cx="3581400" cy="94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7784"/>
            <a:ext cx="8686800" cy="105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290493"/>
            <a:ext cx="5370513" cy="997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81000" y="1906597"/>
            <a:ext cx="1886744" cy="369332"/>
          </a:xfrm>
          <a:prstGeom prst="rect">
            <a:avLst/>
          </a:prstGeom>
          <a:solidFill>
            <a:srgbClr val="F6F9D6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Phase-1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1" y="4271972"/>
            <a:ext cx="1886744" cy="369332"/>
          </a:xfrm>
          <a:prstGeom prst="rect">
            <a:avLst/>
          </a:prstGeom>
          <a:solidFill>
            <a:srgbClr val="F6F9D6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F6F9D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Commit Phase-2</a:t>
            </a:r>
            <a:endParaRPr lang="en-US" dirty="0">
              <a:highlight>
                <a:srgbClr val="F6F9D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4"/>
          <p:cNvCxnSpPr>
            <a:cxnSpLocks noChangeShapeType="1"/>
          </p:cNvCxnSpPr>
          <p:nvPr/>
        </p:nvCxnSpPr>
        <p:spPr bwMode="auto">
          <a:xfrm>
            <a:off x="0" y="4208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15" name="TextBox 15"/>
          <p:cNvSpPr txBox="1"/>
          <p:nvPr/>
        </p:nvSpPr>
        <p:spPr>
          <a:xfrm>
            <a:off x="401638" y="3509972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Bob: tentative committed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State: PREPARED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22472"/>
            <a:ext cx="2514600" cy="976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0" y="1795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18" name="TextBox 17"/>
          <p:cNvSpPr txBox="1"/>
          <p:nvPr/>
        </p:nvSpPr>
        <p:spPr>
          <a:xfrm>
            <a:off x="381000" y="5018097"/>
            <a:ext cx="304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Bob: COMMITTED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9"/>
          <p:cNvCxnSpPr>
            <a:cxnSpLocks noChangeShapeType="1"/>
          </p:cNvCxnSpPr>
          <p:nvPr/>
        </p:nvCxnSpPr>
        <p:spPr bwMode="auto">
          <a:xfrm flipH="1">
            <a:off x="3276600" y="652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0" name="Straight Arrow Connector 20"/>
          <p:cNvCxnSpPr>
            <a:cxnSpLocks noChangeShapeType="1"/>
          </p:cNvCxnSpPr>
          <p:nvPr/>
        </p:nvCxnSpPr>
        <p:spPr bwMode="auto">
          <a:xfrm>
            <a:off x="3276600" y="16684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1" name="Straight Arrow Connector 25"/>
          <p:cNvCxnSpPr>
            <a:cxnSpLocks noChangeShapeType="1"/>
          </p:cNvCxnSpPr>
          <p:nvPr/>
        </p:nvCxnSpPr>
        <p:spPr bwMode="auto">
          <a:xfrm flipH="1">
            <a:off x="3276600" y="26209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2" name="Straight Arrow Connector 27"/>
          <p:cNvCxnSpPr>
            <a:cxnSpLocks noChangeShapeType="1"/>
          </p:cNvCxnSpPr>
          <p:nvPr/>
        </p:nvCxnSpPr>
        <p:spPr bwMode="auto">
          <a:xfrm>
            <a:off x="3276600" y="40179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23" name="Straight Arrow Connector 28"/>
          <p:cNvCxnSpPr>
            <a:cxnSpLocks noChangeShapeType="1"/>
          </p:cNvCxnSpPr>
          <p:nvPr/>
        </p:nvCxnSpPr>
        <p:spPr bwMode="auto">
          <a:xfrm flipH="1">
            <a:off x="3276600" y="4843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24" name="TextBox 18"/>
          <p:cNvSpPr txBox="1"/>
          <p:nvPr/>
        </p:nvSpPr>
        <p:spPr>
          <a:xfrm>
            <a:off x="381000" y="5224472"/>
            <a:ext cx="3124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Bob will perform post-commit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"/>
            <a:ext cx="82296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/>
          <p:cNvSpPr txBox="1"/>
          <p:nvPr/>
        </p:nvSpPr>
        <p:spPr>
          <a:xfrm>
            <a:off x="7391400" y="1079500"/>
            <a:ext cx="167640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BD3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 messages</a:t>
            </a:r>
            <a:endParaRPr lang="en-US" b="0" dirty="0">
              <a:solidFill>
                <a:srgbClr val="BD37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Multiple-site Atomicity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Coordinator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Collect some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ABORT</a:t>
            </a:r>
            <a:r>
              <a:rPr lang="en-US" altLang="zh-CN" dirty="0">
                <a:ea typeface="MS PGothic" panose="020B0600070205080204" charset="-128"/>
              </a:rPr>
              <a:t> or nothing: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ABORT</a:t>
            </a:r>
            <a:r>
              <a:rPr lang="en-US" altLang="zh-CN" dirty="0">
                <a:ea typeface="MS PGothic" panose="020B0600070205080204" charset="-128"/>
              </a:rPr>
              <a:t> or assign the work to another worker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Collect all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COMMIT</a:t>
            </a:r>
            <a:r>
              <a:rPr lang="en-US" altLang="zh-CN" dirty="0">
                <a:ea typeface="MS PGothic" panose="020B0600070205080204" charset="-128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COMMIT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Worker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When receive nothing: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resend</a:t>
            </a:r>
            <a:r>
              <a:rPr lang="en-US" altLang="zh-CN" dirty="0">
                <a:ea typeface="MS PGothic" panose="020B0600070205080204" charset="-128"/>
              </a:rPr>
              <a:t>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PREPARED</a:t>
            </a:r>
            <a:endParaRPr lang="en-US" altLang="zh-CN" b="1" dirty="0">
              <a:highlight>
                <a:srgbClr val="FFFF00"/>
              </a:highlight>
              <a:ea typeface="MS PGothic" panose="020B0600070205080204" charset="-128"/>
            </a:endParaRPr>
          </a:p>
          <a:p>
            <a:pPr marL="74295" lvl="1" indent="0">
              <a:buNone/>
            </a:pPr>
            <a:r>
              <a:rPr lang="en-US" altLang="zh-CN" sz="1600" dirty="0">
                <a:ea typeface="MS PGothic" panose="020B0600070205080204" charset="-128"/>
              </a:rPr>
              <a:t>       - Coordinator will send current state if it receives duplicate message</a:t>
            </a:r>
            <a:endParaRPr lang="en-US" altLang="zh-CN" sz="1600" b="1" dirty="0">
              <a:highlight>
                <a:srgbClr val="FFFF00"/>
              </a:highlight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When receive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COMMIT</a:t>
            </a:r>
            <a:r>
              <a:rPr lang="en-US" altLang="zh-CN" dirty="0">
                <a:ea typeface="MS PGothic" panose="020B0600070205080204" charset="-128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panose="020B0600070205080204" charset="-128"/>
              </a:rPr>
              <a:t>COMMIT</a:t>
            </a:r>
            <a:endParaRPr lang="en-US" altLang="zh-CN" b="1" dirty="0">
              <a:highlight>
                <a:srgbClr val="FFFF00"/>
              </a:highlight>
              <a:ea typeface="MS PGothic" panose="020B0600070205080204" charset="-128"/>
            </a:endParaRPr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3: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Aborts: aborts the transaction if validation fails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Commits: installs the write set and commits the transaction</a:t>
            </a:r>
            <a:endParaRPr kumimoji="1" lang="en-US" altLang="zh-CN" dirty="0"/>
          </a:p>
          <a:p>
            <a:r>
              <a:rPr kumimoji="1" lang="en-US" altLang="zh-CN" dirty="0"/>
              <a:t>Phase 2 &amp; 3 should execute in a critical section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Otherwise, what if a value has changed during validation?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2445" y="2360909"/>
            <a:ext cx="2717411" cy="1477328"/>
          </a:xfrm>
          <a:prstGeom prst="rect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616116" y="2254483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4"/>
          <p:cNvSpPr/>
          <p:nvPr/>
        </p:nvSpPr>
        <p:spPr>
          <a:xfrm>
            <a:off x="6375643" y="2082419"/>
            <a:ext cx="2097088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Critical section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4441676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D374B"/>
                </a:solidFill>
              </a:rPr>
              <a:t>two-phase commit</a:t>
            </a:r>
            <a:r>
              <a:rPr lang="en-US" altLang="zh-CN" dirty="0"/>
              <a:t>: nodes agree that they are ready to commit before committing 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9975" y="462280"/>
            <a:ext cx="205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79600" y="2038985"/>
            <a:ext cx="66103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50365" y="2385695"/>
            <a:ext cx="11417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assume all parts of the transactions prior to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have happened 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84045" y="3280410"/>
            <a:ext cx="6718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96055" y="2482215"/>
            <a:ext cx="129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11295" y="2817495"/>
            <a:ext cx="12014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26535" y="3433445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41775" y="3769360"/>
            <a:ext cx="1337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/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9975" y="462280"/>
            <a:ext cx="220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4" name="直线连接符 43"/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643755" y="462280"/>
            <a:ext cx="2082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79600" y="2038985"/>
            <a:ext cx="76009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650365" y="2385695"/>
            <a:ext cx="11201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884045" y="3638550"/>
            <a:ext cx="7162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011295" y="3177540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26535" y="3793490"/>
            <a:ext cx="11430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1775" y="4129405"/>
            <a:ext cx="11995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内容占位符 2"/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  <a:latin typeface="微软雅黑" panose="020B0503020204020204" pitchFamily="34" charset="-122"/>
              </a:rPr>
              <a:t>failure</a:t>
            </a:r>
            <a:r>
              <a:rPr lang="en-US" altLang="zh-CN" b="1" dirty="0">
                <a:latin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</a:rPr>
              <a:t>lost</a:t>
            </a:r>
            <a:r>
              <a:rPr lang="en-US" altLang="zh-CN" b="1" dirty="0"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BD374B"/>
                </a:solidFill>
                <a:latin typeface="微软雅黑" panose="020B0503020204020204" pitchFamily="34" charset="-122"/>
              </a:rPr>
              <a:t>prepare</a:t>
            </a:r>
            <a:r>
              <a:rPr lang="zh-CN" altLang="en-US" b="1" dirty="0">
                <a:solidFill>
                  <a:srgbClr val="BD374B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BD374B"/>
                </a:solidFill>
                <a:latin typeface="微软雅黑" panose="020B0503020204020204" pitchFamily="34" charset="-122"/>
              </a:rPr>
              <a:t>coordinator</a:t>
            </a:r>
            <a:r>
              <a:rPr lang="zh-CN" altLang="en-US" b="1" dirty="0">
                <a:solidFill>
                  <a:srgbClr val="BD374B"/>
                </a:solidFill>
                <a:latin typeface="微软雅黑" panose="020B0503020204020204" pitchFamily="34" charset="-122"/>
              </a:rPr>
              <a:t>重新发送</a:t>
            </a:r>
            <a:r>
              <a:rPr lang="en-US" altLang="zh-CN" b="1" dirty="0">
                <a:latin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endParaRPr lang="da-DK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259632" y="2771478"/>
            <a:ext cx="19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resend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线箭头连接符 72"/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912870" y="2760980"/>
            <a:ext cx="11893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67" grpId="0" bldLvl="0" animBg="1"/>
      <p:bldP spid="68" grpId="0" bldLvl="0" animBg="1"/>
      <p:bldP spid="72" grpId="0"/>
      <p:bldP spid="75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339975" y="462280"/>
            <a:ext cx="223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1" name="直线连接符 80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43755" y="462280"/>
            <a:ext cx="2109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14661" y="465881"/>
            <a:ext cx="18722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4" name="直线连接符 83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879600" y="2038985"/>
            <a:ext cx="79438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3" name="直线箭头连接符 92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50365" y="2385695"/>
            <a:ext cx="12560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884045" y="3928110"/>
            <a:ext cx="757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96055" y="2482215"/>
            <a:ext cx="12268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11295" y="3465830"/>
            <a:ext cx="12242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2" name="直线箭头连接符 101"/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内容占位符 2"/>
          <p:cNvSpPr txBox="1"/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lost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ACK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prepare:</a:t>
            </a:r>
            <a:r>
              <a:rPr lang="zh-CN" altLang="en-US" sz="1800" b="1" dirty="0">
                <a:solidFill>
                  <a:srgbClr val="BD374B"/>
                </a:solidFill>
                <a:latin typeface="+mn-lt"/>
              </a:rPr>
              <a:t>因为最终结果还是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coordinator</a:t>
            </a:r>
            <a:r>
              <a:rPr lang="zh-CN" altLang="en-US" sz="1800" b="1" dirty="0">
                <a:solidFill>
                  <a:srgbClr val="BD374B"/>
                </a:solidFill>
                <a:latin typeface="+mn-lt"/>
              </a:rPr>
              <a:t>没收到，所以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coordinator</a:t>
            </a:r>
            <a:r>
              <a:rPr lang="zh-CN" altLang="en-US" sz="1800" b="1" dirty="0">
                <a:solidFill>
                  <a:srgbClr val="BD374B"/>
                </a:solidFill>
                <a:latin typeface="+mn-lt"/>
              </a:rPr>
              <a:t>需要重新发送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resend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endParaRPr lang="da-DK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线箭头连接符 105"/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996055" y="2929255"/>
            <a:ext cx="10826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8" name="直线箭头连接符 107"/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1" grpId="0" bldLvl="0" animBg="1"/>
      <p:bldP spid="104" grpId="0"/>
      <p:bldP spid="107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03" name="内容占位符 2"/>
          <p:cNvSpPr txBox="1"/>
          <p:nvPr/>
        </p:nvSpPr>
        <p:spPr>
          <a:xfrm>
            <a:off x="457200" y="4772388"/>
            <a:ext cx="8229600" cy="76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worker failure during prepare</a:t>
            </a:r>
            <a:endParaRPr lang="en-US" altLang="zh-CN" sz="1800" b="1" dirty="0">
              <a:latin typeface="+mn-lt"/>
            </a:endParaRP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lt"/>
              </a:rPr>
              <a:t>coordinator can safely abort transaction, will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send explicit abort messages</a:t>
            </a:r>
            <a:r>
              <a:rPr lang="en-US" altLang="zh-CN" sz="1800" dirty="0">
                <a:latin typeface="+mn-lt"/>
              </a:rPr>
              <a:t> to live workers</a:t>
            </a:r>
            <a:r>
              <a:rPr lang="en-US" altLang="zh-CN" sz="1800" b="1" dirty="0">
                <a:latin typeface="+mn-lt"/>
              </a:rPr>
              <a:t> </a:t>
            </a:r>
            <a:endParaRPr lang="en-US" altLang="zh-CN" sz="1800" b="1" dirty="0">
              <a:latin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46" name="直线连接符 45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39975" y="462280"/>
            <a:ext cx="2035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9" name="直线连接符 48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643755" y="462280"/>
            <a:ext cx="209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76256" y="462071"/>
            <a:ext cx="18722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2" name="直线连接符 51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79600" y="2038985"/>
            <a:ext cx="8128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0" name="直线箭头连接符 59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650365" y="2385695"/>
            <a:ext cx="11239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763395" y="3712210"/>
            <a:ext cx="8966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abort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996055" y="2482215"/>
            <a:ext cx="11188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11295" y="2817495"/>
            <a:ext cx="11817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abort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05" y="4322445"/>
            <a:ext cx="893635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因为有子</a:t>
            </a:r>
            <a:r>
              <a:rPr lang="en-US" altLang="zh-CN" sz="1600"/>
              <a:t>server</a:t>
            </a:r>
            <a:r>
              <a:rPr lang="zh-CN" altLang="en-US" sz="1600"/>
              <a:t>在没有</a:t>
            </a:r>
            <a:r>
              <a:rPr lang="en-US" altLang="zh-CN" sz="1600"/>
              <a:t>prepare</a:t>
            </a:r>
            <a:r>
              <a:rPr lang="zh-CN" altLang="en-US" sz="1600"/>
              <a:t>之前发生</a:t>
            </a:r>
            <a:r>
              <a:rPr lang="en-US" altLang="zh-CN" sz="1600"/>
              <a:t>crash</a:t>
            </a:r>
            <a:r>
              <a:rPr lang="zh-CN" altLang="en-US" sz="1600"/>
              <a:t>，所以</a:t>
            </a:r>
            <a:r>
              <a:rPr lang="en-US" altLang="zh-CN" sz="1600"/>
              <a:t>coordinator</a:t>
            </a:r>
            <a:r>
              <a:rPr lang="zh-CN" altLang="en-US" sz="1600"/>
              <a:t>在得知之后</a:t>
            </a:r>
            <a:r>
              <a:rPr lang="en-US" altLang="zh-CN" sz="1600"/>
              <a:t>(</a:t>
            </a:r>
            <a:r>
              <a:rPr lang="zh-CN" altLang="en-US" sz="1600"/>
              <a:t>通过</a:t>
            </a:r>
            <a:r>
              <a:rPr lang="en-US" altLang="zh-CN" sz="1600"/>
              <a:t>heart-beat)</a:t>
            </a:r>
            <a:r>
              <a:rPr lang="zh-CN" altLang="en-US" sz="1600"/>
              <a:t>直接</a:t>
            </a:r>
            <a:r>
              <a:rPr lang="en-US" altLang="zh-CN" sz="1600"/>
              <a:t>abort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7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03" name="内容占位符 2"/>
          <p:cNvSpPr txBox="1"/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message:A-M server</a:t>
            </a:r>
            <a:r>
              <a:rPr lang="zh-CN" altLang="en-US" sz="1800" b="1" dirty="0">
                <a:latin typeface="+mn-lt"/>
              </a:rPr>
              <a:t>等待并重新发送</a:t>
            </a:r>
            <a:r>
              <a:rPr lang="en-US" altLang="zh-CN" sz="1800" b="1" dirty="0">
                <a:latin typeface="+mn-lt"/>
              </a:rPr>
              <a:t>PREPARED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  <a:endParaRPr lang="en-US" altLang="zh-CN" sz="1800" b="1" dirty="0">
              <a:solidFill>
                <a:srgbClr val="BD374B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39975" y="462280"/>
            <a:ext cx="2155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43755" y="462280"/>
            <a:ext cx="217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76256" y="462071"/>
            <a:ext cx="18722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879600" y="2038985"/>
            <a:ext cx="67691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8" name="直线箭头连接符 77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650365" y="2385695"/>
            <a:ext cx="12890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491627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884045" y="3280410"/>
            <a:ext cx="748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996055" y="2482215"/>
            <a:ext cx="12579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11295" y="2817495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0" name="直线箭头连接符 89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41775" y="4417060"/>
            <a:ext cx="1134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resend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endParaRPr lang="da-DK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tx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6535" y="3433445"/>
            <a:ext cx="1146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7" name="直线箭头连接符 96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026535" y="4000500"/>
            <a:ext cx="12096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wait..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3" grpId="0"/>
      <p:bldP spid="95" grpId="0" animBg="1"/>
      <p:bldP spid="98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内容占位符 2"/>
          <p:cNvSpPr txBox="1"/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ACK </a:t>
            </a:r>
            <a:r>
              <a:rPr lang="en-US" altLang="zh-CN" sz="1800" b="1" dirty="0">
                <a:latin typeface="+mn-lt"/>
              </a:rPr>
              <a:t>of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message:server</a:t>
            </a:r>
            <a:r>
              <a:rPr lang="zh-CN" altLang="en-US" sz="1800" b="1" dirty="0">
                <a:latin typeface="+mn-lt"/>
              </a:rPr>
              <a:t>实际上已经</a:t>
            </a:r>
            <a:r>
              <a:rPr lang="en-US" altLang="zh-CN" sz="1800" b="1" dirty="0">
                <a:latin typeface="+mn-lt"/>
              </a:rPr>
              <a:t>tentative commit</a:t>
            </a:r>
            <a:r>
              <a:rPr lang="zh-CN" altLang="en-US" sz="1800" b="1" dirty="0">
                <a:latin typeface="+mn-lt"/>
              </a:rPr>
              <a:t>了</a:t>
            </a:r>
            <a:r>
              <a:rPr lang="en-US" altLang="zh-CN" sz="1800" b="1" dirty="0">
                <a:latin typeface="+mn-lt"/>
              </a:rPr>
              <a:t>,</a:t>
            </a:r>
            <a:r>
              <a:rPr lang="zh-CN" altLang="en-US" sz="1800" b="1" dirty="0">
                <a:latin typeface="+mn-lt"/>
              </a:rPr>
              <a:t>但是</a:t>
            </a:r>
            <a:r>
              <a:rPr lang="en-US" altLang="zh-CN" sz="1800" b="1" dirty="0">
                <a:latin typeface="+mn-lt"/>
              </a:rPr>
              <a:t>coordinator</a:t>
            </a:r>
            <a:r>
              <a:rPr lang="zh-CN" altLang="en-US" sz="1800" b="1" dirty="0">
                <a:latin typeface="+mn-lt"/>
              </a:rPr>
              <a:t>没有收到</a:t>
            </a:r>
            <a:r>
              <a:rPr lang="en-US" altLang="zh-CN" sz="1800" b="1" dirty="0">
                <a:latin typeface="+mn-lt"/>
              </a:rPr>
              <a:t>,</a:t>
            </a:r>
            <a:r>
              <a:rPr lang="zh-CN" altLang="en-US" sz="1800" b="1" dirty="0">
                <a:latin typeface="+mn-lt"/>
              </a:rPr>
              <a:t>所以</a:t>
            </a:r>
            <a:r>
              <a:rPr lang="en-US" altLang="zh-CN" sz="1800" b="1" dirty="0">
                <a:latin typeface="+mn-lt"/>
              </a:rPr>
              <a:t>coordinator</a:t>
            </a:r>
            <a:r>
              <a:rPr lang="zh-CN" altLang="en-US" sz="1800" b="1" dirty="0">
                <a:latin typeface="+mn-lt"/>
              </a:rPr>
              <a:t>会重发</a:t>
            </a:r>
            <a:r>
              <a:rPr lang="en-US" altLang="zh-CN" sz="1800" b="1" dirty="0">
                <a:latin typeface="+mn-lt"/>
              </a:rPr>
              <a:t>COMMIT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  <a:endParaRPr lang="en-US" altLang="zh-CN" sz="1800" b="1" dirty="0">
              <a:solidFill>
                <a:srgbClr val="BD374B"/>
              </a:solidFill>
              <a:latin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39975" y="462280"/>
            <a:ext cx="223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643755" y="462280"/>
            <a:ext cx="2157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0" name="直线连接符 49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879600" y="2038985"/>
            <a:ext cx="77914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650365" y="2385695"/>
            <a:ext cx="12477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884045" y="3280410"/>
            <a:ext cx="7861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996055" y="2482215"/>
            <a:ext cx="1179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011295" y="2817495"/>
            <a:ext cx="12014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041775" y="4417060"/>
            <a:ext cx="12160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2" name="直线箭头连接符 101"/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timeout;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resend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endParaRPr lang="da-DK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026535" y="3433445"/>
            <a:ext cx="11861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7" name="直线箭头连接符 106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4026535" y="4000500"/>
            <a:ext cx="1104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8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/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339975" y="462280"/>
            <a:ext cx="2019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4" name="直线连接符 73"/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643755" y="462280"/>
            <a:ext cx="2082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7" name="直线连接符 76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879600" y="2038985"/>
            <a:ext cx="75946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650365" y="2385695"/>
            <a:ext cx="11918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8" name="直线箭头连接符 87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884045" y="3280410"/>
            <a:ext cx="6610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996055" y="2482215"/>
            <a:ext cx="1146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11295" y="2817495"/>
            <a:ext cx="11550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7" name="直线箭头连接符 96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026535" y="3433445"/>
            <a:ext cx="11398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041775" y="3769360"/>
            <a:ext cx="11430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0" name="直线箭头连接符 99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内容占位符 2"/>
          <p:cNvSpPr>
            <a:spLocks noGrp="1"/>
          </p:cNvSpPr>
          <p:nvPr>
            <p:ph idx="1"/>
          </p:nvPr>
        </p:nvSpPr>
        <p:spPr>
          <a:xfrm>
            <a:off x="457200" y="4530725"/>
            <a:ext cx="8229600" cy="106299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  <a:latin typeface="微软雅黑" panose="020B0503020204020204" pitchFamily="34" charset="-122"/>
              </a:rPr>
              <a:t>failure:</a:t>
            </a:r>
            <a:r>
              <a:rPr lang="en-US" altLang="zh-CN" dirty="0">
                <a:solidFill>
                  <a:srgbClr val="BD374B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worker failure during commit:</a:t>
            </a:r>
            <a:r>
              <a:rPr lang="zh-CN" altLang="en-US" dirty="0">
                <a:latin typeface="微软雅黑" panose="020B0503020204020204" pitchFamily="34" charset="-122"/>
              </a:rPr>
              <a:t>等待</a:t>
            </a:r>
            <a:r>
              <a:rPr lang="en-US" altLang="zh-CN" dirty="0">
                <a:latin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</a:rPr>
              <a:t>重启</a:t>
            </a:r>
            <a:r>
              <a:rPr lang="en-US" altLang="zh-CN" dirty="0">
                <a:latin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</a:rPr>
              <a:t>并读取</a:t>
            </a:r>
            <a:r>
              <a:rPr lang="en-US" altLang="zh-CN" dirty="0">
                <a:latin typeface="微软雅黑" panose="020B0503020204020204" pitchFamily="34" charset="-122"/>
              </a:rPr>
              <a:t>log</a:t>
            </a:r>
            <a:r>
              <a:rPr lang="zh-CN" altLang="en-US" dirty="0">
                <a:latin typeface="微软雅黑" panose="020B0503020204020204" pitchFamily="34" charset="-122"/>
              </a:rPr>
              <a:t>发现已经</a:t>
            </a:r>
            <a:r>
              <a:rPr lang="en-US" altLang="zh-CN" dirty="0">
                <a:latin typeface="微软雅黑" panose="020B0503020204020204" pitchFamily="34" charset="-122"/>
              </a:rPr>
              <a:t>prepared</a:t>
            </a:r>
            <a:r>
              <a:rPr lang="zh-CN" altLang="en-US" dirty="0">
                <a:latin typeface="微软雅黑" panose="020B0503020204020204" pitchFamily="34" charset="-122"/>
              </a:rPr>
              <a:t>但是没有</a:t>
            </a:r>
            <a:r>
              <a:rPr lang="en-US" altLang="zh-CN" dirty="0">
                <a:latin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</a:rPr>
              <a:t>TX</a:t>
            </a:r>
            <a:r>
              <a:rPr lang="zh-CN" altLang="en-US" dirty="0">
                <a:latin typeface="微软雅黑" panose="020B0503020204020204" pitchFamily="34" charset="-122"/>
              </a:rPr>
              <a:t>并重新</a:t>
            </a:r>
            <a:r>
              <a:rPr lang="en-US" altLang="zh-CN" dirty="0">
                <a:latin typeface="微软雅黑" panose="020B0503020204020204" pitchFamily="34" charset="-122"/>
              </a:rPr>
              <a:t>COMMIT(</a:t>
            </a:r>
            <a:r>
              <a:rPr lang="zh-CN" altLang="en-US" dirty="0">
                <a:latin typeface="微软雅黑" panose="020B0503020204020204" pitchFamily="34" charset="-122"/>
              </a:rPr>
              <a:t>注意这时候只能等待重启，因为</a:t>
            </a:r>
            <a:r>
              <a:rPr lang="en-US" altLang="zh-CN" dirty="0">
                <a:latin typeface="微软雅黑" panose="020B0503020204020204" pitchFamily="34" charset="-122"/>
              </a:rPr>
              <a:t>high-level TX</a:t>
            </a:r>
            <a:r>
              <a:rPr lang="zh-CN" altLang="en-US" dirty="0">
                <a:latin typeface="微软雅黑" panose="020B0503020204020204" pitchFamily="34" charset="-122"/>
              </a:rPr>
              <a:t>已经</a:t>
            </a:r>
            <a:r>
              <a:rPr lang="en-US" altLang="zh-CN" dirty="0">
                <a:latin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</a:rPr>
              <a:t>了，所以这时候已经不能</a:t>
            </a:r>
            <a:r>
              <a:rPr lang="en-US" altLang="zh-CN" dirty="0">
                <a:latin typeface="微软雅黑" panose="020B0503020204020204" pitchFamily="34" charset="-122"/>
              </a:rPr>
              <a:t>abort</a:t>
            </a:r>
            <a:r>
              <a:rPr lang="zh-CN" altLang="en-US" dirty="0">
                <a:latin typeface="微软雅黑" panose="020B0503020204020204" pitchFamily="34" charset="-122"/>
              </a:rPr>
              <a:t>了</a:t>
            </a:r>
            <a:r>
              <a:rPr lang="en-US" altLang="zh-CN" dirty="0">
                <a:latin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Worker Failure During Commit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workers fail after the commit point</a:t>
            </a:r>
            <a:endParaRPr lang="zh-CN" altLang="en-US" dirty="0"/>
          </a:p>
          <a:p>
            <a:pPr lvl="1"/>
            <a:r>
              <a:rPr lang="en-US" altLang="zh-CN" dirty="0"/>
              <a:t>We </a:t>
            </a:r>
            <a:r>
              <a:rPr lang="en-US" altLang="zh-CN" b="1" dirty="0"/>
              <a:t>cannot </a:t>
            </a:r>
            <a:r>
              <a:rPr lang="en-US" altLang="zh-CN" b="1" dirty="0">
                <a:highlight>
                  <a:srgbClr val="FFFF00"/>
                </a:highlight>
              </a:rPr>
              <a:t>ABORT</a:t>
            </a:r>
            <a:r>
              <a:rPr lang="en-US" altLang="zh-CN" b="1" dirty="0"/>
              <a:t> </a:t>
            </a:r>
            <a:r>
              <a:rPr lang="en-US" altLang="zh-CN" dirty="0"/>
              <a:t>the transaction</a:t>
            </a:r>
            <a:endParaRPr lang="zh-CN" altLang="en-US" dirty="0"/>
          </a:p>
          <a:p>
            <a:pPr lvl="1"/>
            <a:r>
              <a:rPr lang="en-US" altLang="zh-CN" dirty="0"/>
              <a:t>Workers must be able to recover into a prepared state </a:t>
            </a:r>
            <a:endParaRPr lang="en-US" altLang="zh-CN" dirty="0"/>
          </a:p>
          <a:p>
            <a:pPr lvl="1"/>
            <a:r>
              <a:rPr lang="en-US" altLang="zh-CN" dirty="0"/>
              <a:t>Workers write </a:t>
            </a:r>
            <a:r>
              <a:rPr lang="en-US" altLang="zh-CN" b="1" dirty="0">
                <a:highlight>
                  <a:srgbClr val="FFFF00"/>
                </a:highlight>
              </a:rPr>
              <a:t>PREPARE</a:t>
            </a:r>
            <a:r>
              <a:rPr lang="en-US" altLang="zh-CN" b="1" dirty="0"/>
              <a:t> </a:t>
            </a:r>
            <a:r>
              <a:rPr lang="en-US" altLang="zh-CN" dirty="0"/>
              <a:t>records to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once prepared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The recovery process will: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/>
              <a:t>Read through the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Indicate which transactions are prepared but not committed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GB" altLang="zh-CN" dirty="0"/>
              <a:t>Prepared workers must commit the transaction during recovery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9975" y="462280"/>
            <a:ext cx="209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4" name="直线连接符 43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643755" y="462280"/>
            <a:ext cx="210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79600" y="2038985"/>
            <a:ext cx="72453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650365" y="2385695"/>
            <a:ext cx="11417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884045" y="3280410"/>
            <a:ext cx="7207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996055" y="2482215"/>
            <a:ext cx="11347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011295" y="2817495"/>
            <a:ext cx="11893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67" name="直线箭头连接符 66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026535" y="3433445"/>
            <a:ext cx="1168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041775" y="3769360"/>
            <a:ext cx="12649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  <a:endParaRPr lang="en-US" altLang="zh-CN" dirty="0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011295" y="4457065"/>
            <a:ext cx="12426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tx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ldLvl="0" animBg="1"/>
      <p:bldP spid="10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339975" y="462280"/>
            <a:ext cx="214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6" name="直线连接符 75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43755" y="462280"/>
            <a:ext cx="210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79" name="直线连接符 78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879600" y="2038985"/>
            <a:ext cx="8128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8" name="直线箭头连接符 87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650365" y="2385695"/>
            <a:ext cx="11595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0" name="直线箭头连接符 89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996055" y="2482215"/>
            <a:ext cx="12014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3" name="直线箭头连接符 92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067810" y="3721735"/>
            <a:ext cx="9550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abort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/>
          <p:cNvSpPr>
            <a:spLocks noGrp="1"/>
          </p:cNvSpPr>
          <p:nvPr>
            <p:ph idx="1"/>
          </p:nvPr>
        </p:nvSpPr>
        <p:spPr>
          <a:xfrm>
            <a:off x="457200" y="4890135"/>
            <a:ext cx="8229600" cy="77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</a:t>
            </a:r>
            <a:r>
              <a:rPr lang="en-US" altLang="zh-CN" dirty="0">
                <a:solidFill>
                  <a:srgbClr val="FF0000"/>
                </a:solidFill>
              </a:rPr>
              <a:t>during prepare</a:t>
            </a:r>
            <a:r>
              <a:rPr lang="en-US" altLang="zh-CN" dirty="0"/>
              <a:t> :prepare</a:t>
            </a:r>
            <a:r>
              <a:rPr lang="zh-CN" altLang="en-US" dirty="0"/>
              <a:t>过程还未结束</a:t>
            </a:r>
            <a:r>
              <a:rPr lang="en-US" altLang="zh-CN" dirty="0"/>
              <a:t>coordinator</a:t>
            </a:r>
            <a:r>
              <a:rPr lang="zh-CN" altLang="en-US" dirty="0"/>
              <a:t>就崩溃，直接</a:t>
            </a:r>
            <a:r>
              <a:rPr lang="en-US" altLang="zh-CN" dirty="0"/>
              <a:t>crash</a:t>
            </a:r>
            <a:endParaRPr lang="en-US" altLang="zh-CN" dirty="0"/>
          </a:p>
        </p:txBody>
      </p:sp>
      <p:cxnSp>
        <p:nvCxnSpPr>
          <p:cNvPr id="97" name="直线箭头连接符 96"/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067810" y="4241165"/>
            <a:ext cx="9975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abort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00" name="直线箭头连接符 99"/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389392" y="3115052"/>
            <a:ext cx="21242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recovers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ldLvl="0" animBg="1"/>
      <p:bldP spid="99" grpId="0" bldLvl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Global lock may satisfy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phase 2 &amp; 3 are typically short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No TX logic is executed, only the validation</a:t>
            </a: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2798367"/>
            <a:ext cx="6048672" cy="230832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global_lock.lock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d has changed: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global_lock.unlock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1010" y="828040"/>
            <a:ext cx="6132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OCC</a:t>
            </a:r>
            <a:r>
              <a:rPr lang="zh-CN" altLang="en-US" sz="1600"/>
              <a:t>中使用</a:t>
            </a:r>
            <a:r>
              <a:rPr lang="en-US" altLang="zh-CN" sz="1600"/>
              <a:t>global-lock</a:t>
            </a:r>
            <a:r>
              <a:rPr lang="zh-CN" altLang="en-US" sz="1600"/>
              <a:t>来保证</a:t>
            </a:r>
            <a:r>
              <a:rPr lang="en-US" altLang="zh-CN" sz="1600"/>
              <a:t>validate-and-commit</a:t>
            </a:r>
            <a:r>
              <a:rPr lang="zh-CN" altLang="en-US" sz="1600"/>
              <a:t>原子性：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性能并不差</a:t>
            </a:r>
            <a:r>
              <a:rPr lang="en-US" altLang="zh-CN" sz="1600"/>
              <a:t>2.VAC</a:t>
            </a:r>
            <a:r>
              <a:rPr lang="zh-CN" altLang="en-US" sz="1600"/>
              <a:t>部分逻辑相对于整个</a:t>
            </a:r>
            <a:r>
              <a:rPr lang="en-US" altLang="zh-CN" sz="1600"/>
              <a:t>TX</a:t>
            </a:r>
            <a:r>
              <a:rPr lang="zh-CN" altLang="en-US" sz="1600"/>
              <a:t>而言比较短</a:t>
            </a:r>
            <a:r>
              <a:rPr lang="en-US" altLang="zh-CN" sz="1600"/>
              <a:t>3.</a:t>
            </a:r>
            <a:r>
              <a:rPr lang="zh-CN" altLang="en-US" sz="1600"/>
              <a:t>对于整个</a:t>
            </a:r>
            <a:r>
              <a:rPr lang="en-US" altLang="zh-CN" sz="1600"/>
              <a:t>write-set</a:t>
            </a:r>
            <a:r>
              <a:rPr lang="zh-CN" altLang="en-US" sz="1600"/>
              <a:t>上一把锁，进行锁的状态修改需要的原子指令数量少</a:t>
            </a:r>
            <a:endParaRPr lang="zh-CN" altLang="en-US"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client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975" y="462280"/>
            <a:ext cx="2035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3755" y="46228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600" y="2038985"/>
            <a:ext cx="76009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365" y="2385695"/>
            <a:ext cx="12166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6055" y="2482215"/>
            <a:ext cx="12484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370" y="4153535"/>
            <a:ext cx="12636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839335"/>
            <a:ext cx="8229600" cy="826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commit:</a:t>
            </a:r>
            <a:r>
              <a:rPr lang="zh-CN" altLang="en-US" dirty="0"/>
              <a:t>此状态下只能等待</a:t>
            </a:r>
            <a:r>
              <a:rPr lang="en-US" altLang="zh-CN" dirty="0"/>
              <a:t>coordinator</a:t>
            </a:r>
            <a:r>
              <a:rPr lang="zh-CN" altLang="en-US" dirty="0"/>
              <a:t>重启因为</a:t>
            </a:r>
            <a:r>
              <a:rPr lang="en-US" altLang="zh-CN" dirty="0"/>
              <a:t>high-level TX</a:t>
            </a:r>
            <a:r>
              <a:rPr lang="zh-CN" altLang="en-US" dirty="0"/>
              <a:t>已经</a:t>
            </a:r>
            <a:r>
              <a:rPr lang="en-US" altLang="zh-CN" dirty="0"/>
              <a:t>commit</a:t>
            </a:r>
            <a:r>
              <a:rPr lang="zh-CN" altLang="en-US" dirty="0"/>
              <a:t>了</a:t>
            </a:r>
            <a:endParaRPr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370" y="4465955"/>
            <a:ext cx="14236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78979" y="3704957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coordinator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recovers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370" y="3361690"/>
            <a:ext cx="12719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commit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01457" y="370585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295" y="2889885"/>
            <a:ext cx="13627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prepare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600" y="3280410"/>
            <a:ext cx="7594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yriad Pro Light SemiCond"/>
              </a:rPr>
              <a:t>OK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8" grpId="0" bldLvl="0" animBg="1"/>
      <p:bldP spid="5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Two-phase commit </a:t>
            </a:r>
            <a:r>
              <a:rPr lang="en-US" altLang="zh-CN" b="0" dirty="0"/>
              <a:t>allows us to achieve </a:t>
            </a:r>
            <a:r>
              <a:rPr lang="en-US" altLang="zh-CN" dirty="0">
                <a:solidFill>
                  <a:schemeClr val="tx1"/>
                </a:solidFill>
              </a:rPr>
              <a:t>multi-site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(nested) atomicity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transaction</a:t>
            </a:r>
            <a:r>
              <a:rPr lang="zh-CN" altLang="en-US" b="0" dirty="0"/>
              <a:t> </a:t>
            </a:r>
            <a:r>
              <a:rPr lang="en-US" altLang="zh-CN" b="0" dirty="0"/>
              <a:t>remains atomic</a:t>
            </a:r>
            <a:r>
              <a:rPr lang="zh-CN" altLang="en-US" b="0" dirty="0"/>
              <a:t> </a:t>
            </a:r>
            <a:r>
              <a:rPr lang="en-US" altLang="zh-CN" b="0" dirty="0"/>
              <a:t>even</a:t>
            </a:r>
            <a:r>
              <a:rPr lang="zh-CN" altLang="en-US" b="0" dirty="0"/>
              <a:t> </a:t>
            </a:r>
            <a:r>
              <a:rPr lang="en-US" altLang="zh-CN" b="0" dirty="0"/>
              <a:t>when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require communication with multiple machines </a:t>
            </a:r>
            <a:endParaRPr lang="zh-CN" altLang="en-US" b="0" dirty="0"/>
          </a:p>
          <a:p>
            <a:r>
              <a:rPr lang="en-US" altLang="zh-CN" b="0" dirty="0"/>
              <a:t>In two-phase commit, failures prior to the commit point can be aborted. If workers (or the coordinator) fail after the commit point, </a:t>
            </a:r>
            <a:r>
              <a:rPr lang="en-US" altLang="zh-CN" dirty="0">
                <a:solidFill>
                  <a:schemeClr val="tx1"/>
                </a:solidFill>
              </a:rPr>
              <a:t>they recover into the </a:t>
            </a:r>
            <a:r>
              <a:rPr lang="en-US" altLang="zh-CN" dirty="0">
                <a:solidFill>
                  <a:srgbClr val="BD37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chemeClr val="tx1"/>
                </a:solidFill>
              </a:rPr>
              <a:t> state</a:t>
            </a:r>
            <a:r>
              <a:rPr lang="en-US" altLang="zh-CN" b="0" dirty="0"/>
              <a:t>, and complete the transaction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Case study </a:t>
            </a:r>
            <a:endParaRPr lang="en-US" altLang="zh-CN" kern="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latin typeface="+mn-lt"/>
                <a:ea typeface="+mn-ea"/>
                <a:cs typeface="Courier New" panose="02070309020205020404" pitchFamily="49" charset="0"/>
              </a:rPr>
              <a:t>2PC in a real systems</a:t>
            </a:r>
            <a:r>
              <a:rPr lang="en-US" altLang="zh-CN" b="0" kern="0" dirty="0">
                <a:solidFill>
                  <a:srgbClr val="C00000"/>
                </a:solidFill>
                <a:latin typeface="+mn-lt"/>
                <a:ea typeface="+mn-ea"/>
                <a:cs typeface="Courier New" panose="02070309020205020404" pitchFamily="49" charset="0"/>
              </a:rPr>
              <a:t>: Sinfonia@SOSP’07 </a:t>
            </a:r>
            <a:endParaRPr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latin typeface="+mn-lt"/>
                <a:ea typeface="+mn-ea"/>
                <a:cs typeface="Courier New" panose="02070309020205020404" pitchFamily="49" charset="0"/>
              </a:rPr>
              <a:t> 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Problems Statement of Sinfonia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Target: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systems or infrastructural apps within a datacenter</a:t>
            </a:r>
            <a:endParaRPr kumimoji="1" lang="en-GB" altLang="zh-CN" dirty="0"/>
          </a:p>
          <a:p>
            <a:r>
              <a:rPr kumimoji="1" lang="en-GB" altLang="zh-CN" dirty="0"/>
              <a:t>Sinfonia: a shared data store service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Span multiple servers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Address space </a:t>
            </a:r>
            <a:r>
              <a:rPr kumimoji="1" lang="en-GB" altLang="zh-CN" dirty="0" err="1"/>
              <a:t>sharding</a:t>
            </a:r>
            <a:endParaRPr kumimoji="1" lang="en-GB" altLang="zh-CN" dirty="0"/>
          </a:p>
          <a:p>
            <a:r>
              <a:rPr kumimoji="1" lang="en-GB" altLang="zh-CN" dirty="0"/>
              <a:t>Goal: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Reduce development efforts for system programmers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System Architecture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952" y="841276"/>
            <a:ext cx="4024655" cy="4142712"/>
          </a:xfrm>
          <a:prstGeom prst="rect">
            <a:avLst/>
          </a:prstGeom>
        </p:spPr>
      </p:pic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3837112" cy="4167654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/>
              <a:t>Application node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E.g., frontend servers</a:t>
            </a:r>
            <a:endParaRPr kumimoji="1" lang="en-GB" altLang="zh-CN" dirty="0"/>
          </a:p>
          <a:p>
            <a:r>
              <a:rPr kumimoji="1" lang="en-GB" altLang="zh-CN" dirty="0"/>
              <a:t>Interface: transaction + simple read/write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An optimized version of two-phase commit (mini-transaction) given some workloads </a:t>
            </a:r>
            <a:endParaRPr kumimoji="1" lang="en-GB" altLang="zh-CN" dirty="0"/>
          </a:p>
          <a:p>
            <a:r>
              <a:rPr kumimoji="1" lang="en-GB" altLang="zh-CN" dirty="0"/>
              <a:t>Why not DSM?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Single global manager limits the performance &amp; scalability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False sharing </a:t>
            </a:r>
            <a:endParaRPr kumimoji="1" lang="en-GB" altLang="zh-CN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2PC: optimization spaces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Question: how many roundtrips are there for this simple TX?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63688" y="1706090"/>
            <a:ext cx="504056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reduce the RTTs? </a:t>
            </a:r>
            <a:endParaRPr lang="en-US" altLang="zh-CN" sz="24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0" y="2483011"/>
            <a:ext cx="5040561" cy="27891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Send the prepare w/ the last action sending to a server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Question</a:t>
            </a:r>
            <a:r>
              <a:rPr kumimoji="1" lang="en-US" altLang="zh-CN" dirty="0"/>
              <a:t>: when can we piggyback these two RPCs together?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0" y="2845759"/>
            <a:ext cx="5040561" cy="27891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91" y="2887215"/>
            <a:ext cx="3427020" cy="2574486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>
          <a:xfrm>
            <a:off x="5292080" y="2713484"/>
            <a:ext cx="0" cy="396044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/>
          <p:nvPr/>
        </p:nvSpPr>
        <p:spPr>
          <a:xfrm>
            <a:off x="1115616" y="2101722"/>
            <a:ext cx="7113323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when the execution of the last operation does not affect the overall commit/abort decision </a:t>
            </a:r>
            <a:endParaRPr lang="en-US" altLang="zh-CN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4233333" y="4007556"/>
            <a:ext cx="304800" cy="970844"/>
          </a:xfrm>
          <a:custGeom>
            <a:avLst/>
            <a:gdLst>
              <a:gd name="connsiteX0" fmla="*/ 0 w 304800"/>
              <a:gd name="connsiteY0" fmla="*/ 0 h 970844"/>
              <a:gd name="connsiteX1" fmla="*/ 304800 w 304800"/>
              <a:gd name="connsiteY1" fmla="*/ 282222 h 970844"/>
              <a:gd name="connsiteX2" fmla="*/ 0 w 304800"/>
              <a:gd name="connsiteY2" fmla="*/ 970844 h 9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970844">
                <a:moveTo>
                  <a:pt x="0" y="0"/>
                </a:moveTo>
                <a:cubicBezTo>
                  <a:pt x="152400" y="60207"/>
                  <a:pt x="304800" y="120415"/>
                  <a:pt x="304800" y="282222"/>
                </a:cubicBezTo>
                <a:cubicBezTo>
                  <a:pt x="304800" y="444029"/>
                  <a:pt x="152400" y="707436"/>
                  <a:pt x="0" y="970844"/>
                </a:cubicBezTo>
              </a:path>
            </a:pathLst>
          </a:custGeom>
          <a:noFill/>
          <a:ln w="3492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Mini-transactions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Provide </a:t>
            </a:r>
            <a:r>
              <a:rPr kumimoji="1" lang="en-GB" altLang="zh-CN" dirty="0">
                <a:solidFill>
                  <a:srgbClr val="C00000"/>
                </a:solidFill>
              </a:rPr>
              <a:t>atomicity</a:t>
            </a:r>
            <a:r>
              <a:rPr kumimoji="1" lang="en-GB" altLang="zh-CN" dirty="0"/>
              <a:t> and </a:t>
            </a:r>
            <a:r>
              <a:rPr kumimoji="1" lang="en-GB" altLang="zh-CN" dirty="0">
                <a:solidFill>
                  <a:srgbClr val="C00000"/>
                </a:solidFill>
              </a:rPr>
              <a:t>concurrency control</a:t>
            </a:r>
            <a:endParaRPr kumimoji="1" lang="en-GB" altLang="zh-CN" dirty="0">
              <a:solidFill>
                <a:srgbClr val="C00000"/>
              </a:solidFill>
            </a:endParaRPr>
          </a:p>
          <a:p>
            <a:r>
              <a:rPr kumimoji="1" lang="en-GB" altLang="zh-CN" dirty="0"/>
              <a:t>Trade off </a:t>
            </a:r>
            <a:r>
              <a:rPr kumimoji="1" lang="en-GB" altLang="zh-CN" dirty="0">
                <a:solidFill>
                  <a:srgbClr val="C00000"/>
                </a:solidFill>
              </a:rPr>
              <a:t>expressiveness</a:t>
            </a:r>
            <a:r>
              <a:rPr kumimoji="1" lang="en-GB" altLang="zh-CN" dirty="0"/>
              <a:t> for </a:t>
            </a:r>
            <a:r>
              <a:rPr kumimoji="1" lang="en-GB" altLang="zh-CN" dirty="0">
                <a:solidFill>
                  <a:srgbClr val="C00000"/>
                </a:solidFill>
              </a:rPr>
              <a:t>efficiency</a:t>
            </a:r>
            <a:endParaRPr kumimoji="1" lang="en-GB" altLang="zh-CN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dirty="0"/>
              <a:t>Fewer network round-trip-times to execute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Less flexible, general-purpose than traditional transactions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Only the transaction’s last action does not affect the coordinator’s decision to abort or commit is allowed </a:t>
            </a:r>
            <a:endParaRPr kumimoji="1" lang="en-GB" altLang="zh-CN" sz="1800" dirty="0"/>
          </a:p>
          <a:p>
            <a:r>
              <a:rPr kumimoji="1" lang="en-GB" altLang="zh-CN" sz="1600" dirty="0"/>
              <a:t>Mini-transactions</a:t>
            </a:r>
            <a:endParaRPr kumimoji="1" lang="en-GB" altLang="zh-CN" sz="1600" dirty="0"/>
          </a:p>
          <a:p>
            <a:pPr lvl="1"/>
            <a:r>
              <a:rPr kumimoji="1" lang="en-GB" altLang="zh-CN" sz="1600" dirty="0"/>
              <a:t>A lightweight, short-lived type of transaction</a:t>
            </a:r>
            <a:endParaRPr kumimoji="1" lang="en-GB" altLang="zh-CN" sz="1600" dirty="0"/>
          </a:p>
          <a:p>
            <a:pPr lvl="1"/>
            <a:r>
              <a:rPr kumimoji="1" lang="en-GB" altLang="zh-CN" sz="1600" dirty="0"/>
              <a:t>Over unstructured data (partitioned shared address spaces) </a:t>
            </a:r>
            <a:endParaRPr kumimoji="1" lang="en-GB" altLang="zh-CN" sz="1600" dirty="0"/>
          </a:p>
          <a:p>
            <a:pPr lvl="1"/>
            <a:r>
              <a:rPr kumimoji="1" lang="en-GB" altLang="zh-CN" sz="1600" dirty="0"/>
              <a:t>Use re-do log to tolerate failures</a:t>
            </a:r>
            <a:endParaRPr kumimoji="1" lang="en-GB" altLang="zh-CN" sz="1600" dirty="0"/>
          </a:p>
          <a:p>
            <a:pPr lvl="1"/>
            <a:endParaRPr kumimoji="1" lang="en-GB" altLang="zh-CN" sz="1600" dirty="0"/>
          </a:p>
          <a:p>
            <a:endParaRPr kumimoji="1" lang="en-GB" altLang="zh-CN" sz="16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Mini-transactions in details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841160" cy="4680520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Only supports a limited operations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read/write operations and they cannot alter the decisions of the coordinator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Semantics of a mini-transaction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Check data by CMP ops (no if: only use CMP to decide whether a TX can commit or not)  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if all match then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GB" altLang="zh-CN" dirty="0"/>
              <a:t>retrieve data by READ ops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17"/>
          <p:cNvSpPr/>
          <p:nvPr/>
        </p:nvSpPr>
        <p:spPr>
          <a:xfrm>
            <a:off x="4783200" y="2455492"/>
            <a:ext cx="1770000" cy="330000"/>
          </a:xfrm>
          <a:prstGeom prst="rect">
            <a:avLst/>
          </a:prstGeom>
          <a:gradFill>
            <a:gsLst>
              <a:gs pos="0">
                <a:srgbClr val="FFDE75"/>
              </a:gs>
              <a:gs pos="100000">
                <a:srgbClr val="FFEEB7"/>
              </a:gs>
            </a:gsLst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 &amp; EXEC</a:t>
            </a:r>
            <a:endParaRPr lang="zh-CN" altLang="en-US" sz="1665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4783200" y="1980165"/>
            <a:ext cx="840000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</a:t>
            </a:r>
            <a:endParaRPr lang="zh-CN" altLang="en-US" sz="1665" b="1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5718339" y="1980165"/>
            <a:ext cx="840000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</a:t>
            </a:r>
            <a:endParaRPr lang="zh-CN" altLang="en-US" sz="1665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692247" y="1803027"/>
            <a:ext cx="202331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Transaction</a:t>
            </a:r>
            <a:r>
              <a:rPr lang="en-US" altLang="zh-CN" sz="2665" dirty="0">
                <a:latin typeface="Eras Medium ITC" pitchFamily="34" charset="0"/>
              </a:rPr>
              <a:t>:</a:t>
            </a:r>
            <a:endParaRPr lang="zh-CN" altLang="en-US" sz="2665" dirty="0"/>
          </a:p>
        </p:txBody>
      </p:sp>
      <p:sp>
        <p:nvSpPr>
          <p:cNvPr id="10" name="Rectangle 14"/>
          <p:cNvSpPr/>
          <p:nvPr/>
        </p:nvSpPr>
        <p:spPr>
          <a:xfrm>
            <a:off x="4783200" y="2455492"/>
            <a:ext cx="1050000" cy="330000"/>
          </a:xfrm>
          <a:prstGeom prst="rect">
            <a:avLst/>
          </a:prstGeom>
          <a:gradFill>
            <a:gsLst>
              <a:gs pos="0">
                <a:srgbClr val="FFDE75"/>
              </a:gs>
              <a:gs pos="100000">
                <a:srgbClr val="FFEEB7"/>
              </a:gs>
            </a:gsLst>
          </a:gra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zh-CN" altLang="en-US" sz="1665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1934182" y="1777380"/>
            <a:ext cx="92204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Mini-</a:t>
            </a:r>
            <a:endParaRPr lang="zh-CN" altLang="en-US" sz="2665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7033200" y="1986631"/>
            <a:ext cx="840000" cy="317131"/>
          </a:xfrm>
          <a:prstGeom prst="rect">
            <a:avLst/>
          </a:prstGeom>
          <a:gradFill>
            <a:gsLst>
              <a:gs pos="0">
                <a:srgbClr val="DFC9EF"/>
              </a:gs>
              <a:gs pos="100000">
                <a:srgbClr val="EADCF4"/>
              </a:gs>
            </a:gsLst>
            <a:lin ang="16200000" scaled="1"/>
          </a:gra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altLang="zh-CN" sz="1665" b="1" dirty="0">
                <a:latin typeface="Eras Medium ITC" pitchFamily="34" charset="0"/>
                <a:ea typeface="MS PGothic" panose="020B0600070205080204" charset="-128"/>
              </a:rPr>
              <a:t>CMP</a:t>
            </a:r>
            <a:endParaRPr lang="zh-CN" altLang="en-US" sz="1665" b="1" dirty="0"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13" name="Rectangle 18"/>
          <p:cNvSpPr/>
          <p:nvPr/>
        </p:nvSpPr>
        <p:spPr>
          <a:xfrm>
            <a:off x="6629324" y="1927156"/>
            <a:ext cx="364202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35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zh-CN" altLang="en-US" sz="2335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047182" y="2503042"/>
            <a:ext cx="3339000" cy="20826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66"/>
                </a:solidFill>
                <a:latin typeface="Eras Medium ITC" pitchFamily="34" charset="0"/>
              </a:defRPr>
            </a:lvl1pPr>
          </a:lstStyle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65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65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(a==3000 &amp;&amp; b==2000){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4, 2000)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4, 3000)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 = t-&gt;</a:t>
            </a:r>
            <a:r>
              <a:rPr lang="en-US" altLang="zh-CN" sz="1665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860032" y="3016131"/>
            <a:ext cx="3090000" cy="156956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66"/>
                </a:solidFill>
                <a:latin typeface="Eras Medium ITC" pitchFamily="34" charset="0"/>
              </a:defRPr>
            </a:lvl1pPr>
          </a:lstStyle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65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65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mini_tx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4, 3000) 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4, 2000) 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4, 2000)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4, 3000)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 = 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exec_commit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3" grpId="0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Mini-transactions in details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4794"/>
          </a:xfrm>
        </p:spPr>
        <p:txBody>
          <a:bodyPr/>
          <a:lstStyle/>
          <a:p>
            <a:r>
              <a:rPr kumimoji="1" lang="en-US" altLang="zh-CN" dirty="0"/>
              <a:t>Question: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is the </a:t>
            </a:r>
            <a:r>
              <a:rPr kumimoji="1" lang="en-US" altLang="zh-CN" b="1" dirty="0">
                <a:solidFill>
                  <a:srgbClr val="C00000"/>
                </a:solidFill>
              </a:rPr>
              <a:t>minimal</a:t>
            </a:r>
            <a:r>
              <a:rPr kumimoji="1" lang="en-US" altLang="zh-CN" dirty="0"/>
              <a:t> RTTs does this TX commit? (2)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5536" y="2186182"/>
            <a:ext cx="3090000" cy="156956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66"/>
                </a:solidFill>
                <a:latin typeface="Eras Medium ITC" pitchFamily="34" charset="0"/>
              </a:defRPr>
            </a:lvl1pPr>
          </a:lstStyle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65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65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mini_tx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4, 3000) 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4, 2000) 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(n1:A, 4, 2000)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en-US" altLang="zh-CN" sz="1665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(n2:B, 4, 3000)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 = t-&gt;</a:t>
            </a:r>
            <a:r>
              <a:rPr lang="en-US" altLang="zh-CN" sz="166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exec_commit</a:t>
            </a:r>
            <a:r>
              <a:rPr lang="en-US" altLang="zh-CN" sz="16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665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860032" y="2642400"/>
            <a:ext cx="0" cy="295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6390795" y="2642400"/>
            <a:ext cx="0" cy="295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22045" y="2186182"/>
            <a:ext cx="466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Coordinator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652120" y="218618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Memory (A)</a:t>
            </a:r>
            <a:endParaRPr lang="zh-CN" altLang="en-US" b="1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7935413" y="2642400"/>
            <a:ext cx="0" cy="295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96738" y="218618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Memory (B)</a:t>
            </a:r>
            <a:endParaRPr lang="zh-CN" altLang="en-US" b="1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860032" y="2713484"/>
            <a:ext cx="153076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24327" y="2799447"/>
            <a:ext cx="751930" cy="596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Cmp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Write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20000" y="3657604"/>
            <a:ext cx="751930" cy="596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Cmp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Write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4886738" y="3564530"/>
            <a:ext cx="304867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6390796" y="4297520"/>
            <a:ext cx="1544617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4846178" y="3395701"/>
            <a:ext cx="1598030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64088" y="3350899"/>
            <a:ext cx="555101" cy="125122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89593" y="2882313"/>
            <a:ext cx="125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Prepare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ok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57263" y="4153643"/>
            <a:ext cx="909319" cy="333007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504303" y="4129078"/>
            <a:ext cx="125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Prepare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ok</a:t>
            </a:r>
            <a:endParaRPr lang="zh-CN" altLang="en-US" dirty="0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850534" y="4775409"/>
            <a:ext cx="153076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4846178" y="4945732"/>
            <a:ext cx="308923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073366" y="4585692"/>
            <a:ext cx="1050961" cy="50405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937989" y="4653054"/>
            <a:ext cx="125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Commit</a:t>
            </a:r>
            <a:endParaRPr lang="zh-CN" altLang="en-US" dirty="0"/>
          </a:p>
        </p:txBody>
      </p:sp>
      <p:cxnSp>
        <p:nvCxnSpPr>
          <p:cNvPr id="41" name="直线箭头连接符 40"/>
          <p:cNvCxnSpPr/>
          <p:nvPr/>
        </p:nvCxnSpPr>
        <p:spPr>
          <a:xfrm flipH="1">
            <a:off x="4912202" y="5192708"/>
            <a:ext cx="1469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4912202" y="5363031"/>
            <a:ext cx="300935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>
                <a:solidFill>
                  <a:schemeClr val="accent1"/>
                </a:solidFill>
              </a:rPr>
              <a:t>two-phase locking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 Allow more concurrency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What about the problem of deadlock? We can pre-sort all the locks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86775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d has changed: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 // abort will release all the held lock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3120" y="836295"/>
            <a:ext cx="5602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也可以使用</a:t>
            </a:r>
            <a:r>
              <a:rPr lang="en-US" altLang="zh-CN" sz="1600"/>
              <a:t>2PL</a:t>
            </a:r>
            <a:r>
              <a:rPr lang="zh-CN" altLang="en-US" sz="1600"/>
              <a:t>，尤其是在</a:t>
            </a:r>
            <a:r>
              <a:rPr lang="en-US" altLang="zh-CN" sz="1600"/>
              <a:t>write-set</a:t>
            </a:r>
            <a:r>
              <a:rPr lang="zh-CN" altLang="en-US" sz="1600"/>
              <a:t>较小，</a:t>
            </a:r>
            <a:r>
              <a:rPr lang="en-US" altLang="zh-CN" sz="1600"/>
              <a:t>TX</a:t>
            </a:r>
            <a:r>
              <a:rPr lang="zh-CN" altLang="en-US" sz="1600"/>
              <a:t>总体时间较短，并发量较大时其相对于</a:t>
            </a:r>
            <a:r>
              <a:rPr lang="en-US" altLang="zh-CN" sz="1600"/>
              <a:t>global-lock</a:t>
            </a:r>
            <a:r>
              <a:rPr lang="zh-CN" altLang="en-US" sz="1600"/>
              <a:t>性能更好。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031615" y="4270375"/>
            <a:ext cx="4144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图中的这种实现，很容易导致死锁</a:t>
            </a:r>
            <a:endParaRPr lang="zh-CN" altLang="en-US" sz="1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Mini-transactions trade expressiveness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Case study: cannot support interactive applications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MySQL terminal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Why? Because the code of mini-transactions must be known beforehand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Otherwise, you never know which instruction is the last one! 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2" y="2029750"/>
            <a:ext cx="5796136" cy="21142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still many use cases of mini-transaction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6805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rgbClr val="C00000"/>
                </a:solidFill>
              </a:rPr>
              <a:t>Atomic</a:t>
            </a:r>
            <a:r>
              <a:rPr kumimoji="1" lang="en-GB" altLang="zh-CN" dirty="0"/>
              <a:t> swap operation</a:t>
            </a:r>
            <a:endParaRPr kumimoji="1" lang="en-GB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rgbClr val="C00000"/>
                </a:solidFill>
              </a:rPr>
              <a:t>Atomic</a:t>
            </a:r>
            <a:r>
              <a:rPr kumimoji="1" lang="en-GB" altLang="zh-CN" dirty="0"/>
              <a:t> read of multiple data</a:t>
            </a:r>
            <a:endParaRPr kumimoji="1" lang="en-GB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rgbClr val="C00000"/>
                </a:solidFill>
              </a:rPr>
              <a:t>Validate</a:t>
            </a:r>
            <a:r>
              <a:rPr kumimoji="1" lang="en-GB" altLang="zh-CN" dirty="0"/>
              <a:t> cache then change data</a:t>
            </a:r>
            <a:endParaRPr kumimoji="1" lang="en-GB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/>
              <a:t>…  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Example: </a:t>
            </a:r>
            <a:r>
              <a:rPr kumimoji="1" lang="en-GB" altLang="zh-CN" dirty="0" err="1"/>
              <a:t>SinfoniaFS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GB" altLang="zh-CN" dirty="0" err="1"/>
              <a:t>SinfoniaFS</a:t>
            </a:r>
            <a:r>
              <a:rPr kumimoji="1" lang="en-GB" altLang="zh-CN" dirty="0"/>
              <a:t>: file system based on Sinfonia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Hosts share the same set of files (in Sinfonia)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Scalability: performance improves with more memory nodes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i.e., </a:t>
            </a:r>
            <a:r>
              <a:rPr kumimoji="1" lang="en-GB" altLang="zh-CN" sz="1800" dirty="0" err="1"/>
              <a:t>inodes</a:t>
            </a:r>
            <a:r>
              <a:rPr kumimoji="1" lang="en-GB" altLang="zh-CN" sz="1800" dirty="0"/>
              <a:t> sharded at the memory nodes </a:t>
            </a:r>
            <a:endParaRPr kumimoji="1" lang="en-GB" altLang="zh-CN" sz="1800" dirty="0"/>
          </a:p>
          <a:p>
            <a:endParaRPr kumimoji="1" lang="en-GB" altLang="zh-CN" dirty="0"/>
          </a:p>
          <a:p>
            <a:r>
              <a:rPr kumimoji="1" lang="en-GB" altLang="zh-CN" dirty="0" err="1"/>
              <a:t>SinfoniaFS</a:t>
            </a:r>
            <a:r>
              <a:rPr kumimoji="1" lang="en-GB" altLang="zh-CN" dirty="0"/>
              <a:t> exports a NFS interface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It simplifies the implementation of a distributed file system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E.g., Each NFS operation </a:t>
            </a:r>
            <a:r>
              <a:rPr lang="en-US" altLang="zh-CN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GB" altLang="zh-CN" sz="1800" dirty="0"/>
              <a:t> one mini-transaction</a:t>
            </a:r>
            <a:endParaRPr kumimoji="1" lang="en-GB" altLang="zh-CN" sz="1800" dirty="0"/>
          </a:p>
          <a:p>
            <a:pPr lvl="2"/>
            <a:r>
              <a:rPr kumimoji="1" lang="en-GB" altLang="zh-CN" sz="1800" dirty="0"/>
              <a:t>E.g., No need for a fault tolerant design, the mini-transaction has provided redo logging! </a:t>
            </a:r>
            <a:endParaRPr kumimoji="1" lang="en-GB" altLang="zh-CN" sz="18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/>
              <a:t>SinfoniaFS</a:t>
            </a:r>
            <a:r>
              <a:rPr kumimoji="1" lang="en-GB" altLang="zh-CN" dirty="0"/>
              <a:t> Architecture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7"/>
          <p:cNvSpPr/>
          <p:nvPr/>
        </p:nvSpPr>
        <p:spPr>
          <a:xfrm>
            <a:off x="1235730" y="2644147"/>
            <a:ext cx="810000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Library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235730" y="1587500"/>
            <a:ext cx="810000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41500" y="3429000"/>
            <a:ext cx="2226032" cy="1301750"/>
            <a:chOff x="3276496" y="3238500"/>
            <a:chExt cx="2671238" cy="1562100"/>
          </a:xfrm>
        </p:grpSpPr>
        <p:sp>
          <p:nvSpPr>
            <p:cNvPr id="8" name="Cloud 12"/>
            <p:cNvSpPr/>
            <p:nvPr/>
          </p:nvSpPr>
          <p:spPr>
            <a:xfrm>
              <a:off x="3276496" y="3238500"/>
              <a:ext cx="2671238" cy="156210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5"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ectangle 13"/>
            <p:cNvSpPr/>
            <p:nvPr/>
          </p:nvSpPr>
          <p:spPr>
            <a:xfrm>
              <a:off x="3444578" y="3467100"/>
              <a:ext cx="2339487" cy="97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335" i="1" dirty="0">
                  <a:solidFill>
                    <a:schemeClr val="bg1">
                      <a:lumMod val="65000"/>
                    </a:scheme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Shared </a:t>
              </a:r>
              <a:br>
                <a:rPr lang="en-US" altLang="zh-CN" sz="2335" i="1" dirty="0">
                  <a:solidFill>
                    <a:schemeClr val="bg1">
                      <a:lumMod val="65000"/>
                    </a:scheme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zh-CN" sz="2335" i="1" dirty="0">
                  <a:solidFill>
                    <a:schemeClr val="bg1">
                      <a:lumMod val="65000"/>
                    </a:scheme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Address Space</a:t>
              </a:r>
              <a:endParaRPr lang="zh-CN" altLang="en-US" sz="2335" i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0" name="Rectangle 23"/>
          <p:cNvSpPr/>
          <p:nvPr/>
        </p:nvSpPr>
        <p:spPr>
          <a:xfrm>
            <a:off x="3238500" y="2451786"/>
            <a:ext cx="4106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latin typeface="Eras Medium ITC" pitchFamily="34" charset="0"/>
              </a:rPr>
              <a:t>. . .</a:t>
            </a:r>
            <a:endParaRPr lang="zh-CN" altLang="en-US" sz="1500" b="1" dirty="0">
              <a:latin typeface="Eras Medium ITC" pitchFamily="34" charset="0"/>
            </a:endParaRPr>
          </a:p>
        </p:txBody>
      </p:sp>
      <p:sp>
        <p:nvSpPr>
          <p:cNvPr id="11" name="Rounded Rectangle 25"/>
          <p:cNvSpPr/>
          <p:nvPr/>
        </p:nvSpPr>
        <p:spPr>
          <a:xfrm>
            <a:off x="1350229" y="4633647"/>
            <a:ext cx="960000" cy="508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2249540" y="2644147"/>
            <a:ext cx="810000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Library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27"/>
          <p:cNvSpPr/>
          <p:nvPr/>
        </p:nvSpPr>
        <p:spPr>
          <a:xfrm>
            <a:off x="2249540" y="1587500"/>
            <a:ext cx="810000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28"/>
          <p:cNvSpPr/>
          <p:nvPr/>
        </p:nvSpPr>
        <p:spPr>
          <a:xfrm>
            <a:off x="3918230" y="2644147"/>
            <a:ext cx="810000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Library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29"/>
          <p:cNvSpPr/>
          <p:nvPr/>
        </p:nvSpPr>
        <p:spPr>
          <a:xfrm>
            <a:off x="3918230" y="1587500"/>
            <a:ext cx="810000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6" name="Rounded Rectangle 30"/>
          <p:cNvSpPr/>
          <p:nvPr/>
        </p:nvSpPr>
        <p:spPr>
          <a:xfrm>
            <a:off x="2505730" y="4633647"/>
            <a:ext cx="960000" cy="508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ounded Rectangle 31"/>
          <p:cNvSpPr/>
          <p:nvPr/>
        </p:nvSpPr>
        <p:spPr>
          <a:xfrm>
            <a:off x="3648730" y="4633647"/>
            <a:ext cx="960000" cy="508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Freeform 32"/>
          <p:cNvSpPr/>
          <p:nvPr/>
        </p:nvSpPr>
        <p:spPr>
          <a:xfrm>
            <a:off x="1616730" y="2971362"/>
            <a:ext cx="441283" cy="1638422"/>
          </a:xfrm>
          <a:custGeom>
            <a:avLst/>
            <a:gdLst>
              <a:gd name="connsiteX0" fmla="*/ 0 w 529539"/>
              <a:gd name="connsiteY0" fmla="*/ 0 h 1844566"/>
              <a:gd name="connsiteX1" fmla="*/ 520262 w 529539"/>
              <a:gd name="connsiteY1" fmla="*/ 1040525 h 1844566"/>
              <a:gd name="connsiteX2" fmla="*/ 283779 w 529539"/>
              <a:gd name="connsiteY2" fmla="*/ 1844566 h 184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39" h="1844566">
                <a:moveTo>
                  <a:pt x="0" y="0"/>
                </a:moveTo>
                <a:cubicBezTo>
                  <a:pt x="236483" y="366548"/>
                  <a:pt x="472966" y="733097"/>
                  <a:pt x="520262" y="1040525"/>
                </a:cubicBezTo>
                <a:cubicBezTo>
                  <a:pt x="567559" y="1347953"/>
                  <a:pt x="425669" y="1596259"/>
                  <a:pt x="283779" y="1844566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9" name="Freeform 33"/>
          <p:cNvSpPr/>
          <p:nvPr/>
        </p:nvSpPr>
        <p:spPr>
          <a:xfrm>
            <a:off x="2711993" y="2958224"/>
            <a:ext cx="273738" cy="1651558"/>
          </a:xfrm>
          <a:custGeom>
            <a:avLst/>
            <a:gdLst>
              <a:gd name="connsiteX0" fmla="*/ 94071 w 362085"/>
              <a:gd name="connsiteY0" fmla="*/ 0 h 1844565"/>
              <a:gd name="connsiteX1" fmla="*/ 15244 w 362085"/>
              <a:gd name="connsiteY1" fmla="*/ 567559 h 1844565"/>
              <a:gd name="connsiteX2" fmla="*/ 362085 w 362085"/>
              <a:gd name="connsiteY2" fmla="*/ 1844565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85" h="1844565">
                <a:moveTo>
                  <a:pt x="94071" y="0"/>
                </a:moveTo>
                <a:cubicBezTo>
                  <a:pt x="32323" y="130066"/>
                  <a:pt x="-29425" y="260132"/>
                  <a:pt x="15244" y="567559"/>
                </a:cubicBezTo>
                <a:cubicBezTo>
                  <a:pt x="59913" y="874986"/>
                  <a:pt x="210999" y="1359775"/>
                  <a:pt x="362085" y="1844565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0" name="Freeform 34"/>
          <p:cNvSpPr/>
          <p:nvPr/>
        </p:nvSpPr>
        <p:spPr>
          <a:xfrm>
            <a:off x="3140730" y="2971362"/>
            <a:ext cx="315310" cy="1638421"/>
          </a:xfrm>
          <a:custGeom>
            <a:avLst/>
            <a:gdLst>
              <a:gd name="connsiteX0" fmla="*/ 378372 w 378372"/>
              <a:gd name="connsiteY0" fmla="*/ 0 h 1813035"/>
              <a:gd name="connsiteX1" fmla="*/ 173421 w 378372"/>
              <a:gd name="connsiteY1" fmla="*/ 1340069 h 1813035"/>
              <a:gd name="connsiteX2" fmla="*/ 0 w 378372"/>
              <a:gd name="connsiteY2" fmla="*/ 1813035 h 181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72" h="1813035">
                <a:moveTo>
                  <a:pt x="378372" y="0"/>
                </a:moveTo>
                <a:cubicBezTo>
                  <a:pt x="307427" y="518948"/>
                  <a:pt x="236483" y="1037897"/>
                  <a:pt x="173421" y="1340069"/>
                </a:cubicBezTo>
                <a:cubicBezTo>
                  <a:pt x="110359" y="1642242"/>
                  <a:pt x="55179" y="1727638"/>
                  <a:pt x="0" y="1813035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1" name="Freeform 35"/>
          <p:cNvSpPr/>
          <p:nvPr/>
        </p:nvSpPr>
        <p:spPr>
          <a:xfrm>
            <a:off x="3816896" y="2971362"/>
            <a:ext cx="315834" cy="1638422"/>
          </a:xfrm>
          <a:custGeom>
            <a:avLst/>
            <a:gdLst>
              <a:gd name="connsiteX0" fmla="*/ 174243 w 237305"/>
              <a:gd name="connsiteY0" fmla="*/ 0 h 1828800"/>
              <a:gd name="connsiteX1" fmla="*/ 822 w 237305"/>
              <a:gd name="connsiteY1" fmla="*/ 583325 h 1828800"/>
              <a:gd name="connsiteX2" fmla="*/ 237305 w 23730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305" h="1828800">
                <a:moveTo>
                  <a:pt x="174243" y="0"/>
                </a:moveTo>
                <a:cubicBezTo>
                  <a:pt x="82277" y="139262"/>
                  <a:pt x="-9688" y="278525"/>
                  <a:pt x="822" y="583325"/>
                </a:cubicBezTo>
                <a:cubicBezTo>
                  <a:pt x="11332" y="888125"/>
                  <a:pt x="124318" y="1358462"/>
                  <a:pt x="237305" y="182880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2" name="Freeform 36"/>
          <p:cNvSpPr/>
          <p:nvPr/>
        </p:nvSpPr>
        <p:spPr>
          <a:xfrm>
            <a:off x="2181661" y="2971362"/>
            <a:ext cx="328073" cy="1638421"/>
          </a:xfrm>
          <a:custGeom>
            <a:avLst/>
            <a:gdLst>
              <a:gd name="connsiteX0" fmla="*/ 283780 w 393687"/>
              <a:gd name="connsiteY0" fmla="*/ 0 h 1813035"/>
              <a:gd name="connsiteX1" fmla="*/ 378373 w 393687"/>
              <a:gd name="connsiteY1" fmla="*/ 662152 h 1813035"/>
              <a:gd name="connsiteX2" fmla="*/ 0 w 393687"/>
              <a:gd name="connsiteY2" fmla="*/ 1813035 h 181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687" h="1813035">
                <a:moveTo>
                  <a:pt x="283780" y="0"/>
                </a:moveTo>
                <a:cubicBezTo>
                  <a:pt x="354725" y="179990"/>
                  <a:pt x="425670" y="359980"/>
                  <a:pt x="378373" y="662152"/>
                </a:cubicBezTo>
                <a:cubicBezTo>
                  <a:pt x="331076" y="964324"/>
                  <a:pt x="49924" y="1621221"/>
                  <a:pt x="0" y="1813035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Rectangle 24"/>
          <p:cNvSpPr/>
          <p:nvPr/>
        </p:nvSpPr>
        <p:spPr>
          <a:xfrm>
            <a:off x="2161589" y="3131084"/>
            <a:ext cx="1427948" cy="230832"/>
          </a:xfrm>
          <a:prstGeom prst="rect">
            <a:avLst/>
          </a:prstGeom>
          <a:solidFill>
            <a:schemeClr val="bg1"/>
          </a:solidFill>
        </p:spPr>
        <p:txBody>
          <a:bodyPr wrap="non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Mini-transaction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7"/>
          <p:cNvSpPr/>
          <p:nvPr/>
        </p:nvSpPr>
        <p:spPr>
          <a:xfrm>
            <a:off x="1143000" y="2540000"/>
            <a:ext cx="3660000" cy="2730500"/>
          </a:xfrm>
          <a:prstGeom prst="rect">
            <a:avLst/>
          </a:prstGeom>
          <a:ln w="28575">
            <a:solidFill>
              <a:srgbClr val="FF0066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5" name="Rectangle 38"/>
          <p:cNvSpPr/>
          <p:nvPr/>
        </p:nvSpPr>
        <p:spPr>
          <a:xfrm rot="16200000">
            <a:off x="570349" y="3630144"/>
            <a:ext cx="1123377" cy="359009"/>
          </a:xfrm>
          <a:prstGeom prst="rect">
            <a:avLst/>
          </a:prstGeom>
          <a:solidFill>
            <a:schemeClr val="bg1"/>
          </a:solidFill>
        </p:spPr>
        <p:txBody>
          <a:bodyPr wrap="none" lIns="30000" tIns="0" rIns="30000" bIns="0" anchor="ctr" anchorCtr="0">
            <a:spAutoFit/>
          </a:bodyPr>
          <a:lstStyle/>
          <a:p>
            <a:pPr algn="ctr"/>
            <a:r>
              <a:rPr lang="en-US" altLang="zh-CN" sz="2335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Sinfonia</a:t>
            </a:r>
            <a:endParaRPr lang="zh-CN" altLang="en-US" sz="2335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87"/>
          <p:cNvSpPr/>
          <p:nvPr/>
        </p:nvSpPr>
        <p:spPr>
          <a:xfrm>
            <a:off x="1205698" y="1117385"/>
            <a:ext cx="1424742" cy="359009"/>
          </a:xfrm>
          <a:prstGeom prst="rect">
            <a:avLst/>
          </a:prstGeom>
          <a:noFill/>
        </p:spPr>
        <p:txBody>
          <a:bodyPr wrap="none" lIns="30000" tIns="0" rIns="30000" bIns="0" anchor="ctr" anchorCtr="0">
            <a:spAutoFit/>
          </a:bodyPr>
          <a:lstStyle/>
          <a:p>
            <a:pPr algn="ctr"/>
            <a:r>
              <a:rPr lang="en-US" altLang="zh-CN" sz="2335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SinfoniaFS</a:t>
            </a:r>
            <a:endParaRPr lang="zh-CN" altLang="en-US" sz="2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1235730" y="1841500"/>
            <a:ext cx="810000" cy="83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cache: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bolcks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. . . </a:t>
            </a:r>
            <a:endParaRPr lang="en-US" altLang="zh-CN" sz="1500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57"/>
          <p:cNvSpPr/>
          <p:nvPr/>
        </p:nvSpPr>
        <p:spPr>
          <a:xfrm>
            <a:off x="1231351" y="1595684"/>
            <a:ext cx="810000" cy="248073"/>
          </a:xfrm>
          <a:prstGeom prst="rect">
            <a:avLst/>
          </a:prstGeom>
        </p:spPr>
        <p:txBody>
          <a:bodyPr wrap="square" tIns="60000" bIns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NFS</a:t>
            </a:r>
            <a:endParaRPr lang="en-US" altLang="zh-CN" sz="1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58"/>
          <p:cNvSpPr/>
          <p:nvPr/>
        </p:nvSpPr>
        <p:spPr>
          <a:xfrm>
            <a:off x="2249540" y="1587500"/>
            <a:ext cx="810000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59"/>
          <p:cNvSpPr/>
          <p:nvPr/>
        </p:nvSpPr>
        <p:spPr>
          <a:xfrm>
            <a:off x="2249540" y="1841500"/>
            <a:ext cx="810000" cy="83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cache: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bolcks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. . . </a:t>
            </a:r>
            <a:endParaRPr lang="en-US" altLang="zh-CN" sz="1500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60"/>
          <p:cNvSpPr/>
          <p:nvPr/>
        </p:nvSpPr>
        <p:spPr>
          <a:xfrm>
            <a:off x="2245161" y="1595684"/>
            <a:ext cx="810000" cy="248073"/>
          </a:xfrm>
          <a:prstGeom prst="rect">
            <a:avLst/>
          </a:prstGeom>
        </p:spPr>
        <p:txBody>
          <a:bodyPr wrap="square" tIns="60000" bIns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NFS</a:t>
            </a:r>
            <a:endParaRPr lang="en-US" altLang="zh-CN" sz="1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61"/>
          <p:cNvSpPr/>
          <p:nvPr/>
        </p:nvSpPr>
        <p:spPr>
          <a:xfrm>
            <a:off x="3918230" y="1846721"/>
            <a:ext cx="810000" cy="833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cache: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1500" dirty="0" err="1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bolcks</a:t>
            </a:r>
            <a:endParaRPr lang="en-US" altLang="zh-CN" sz="15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5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. . . </a:t>
            </a:r>
            <a:endParaRPr lang="en-US" altLang="zh-CN" sz="1500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62"/>
          <p:cNvSpPr/>
          <p:nvPr/>
        </p:nvSpPr>
        <p:spPr>
          <a:xfrm>
            <a:off x="3913851" y="1600905"/>
            <a:ext cx="810000" cy="248073"/>
          </a:xfrm>
          <a:prstGeom prst="rect">
            <a:avLst/>
          </a:prstGeom>
        </p:spPr>
        <p:txBody>
          <a:bodyPr wrap="square" tIns="60000" bIns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NFS</a:t>
            </a:r>
            <a:endParaRPr lang="en-US" altLang="zh-CN" sz="1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" name="Group 9"/>
          <p:cNvGrpSpPr/>
          <p:nvPr/>
        </p:nvGrpSpPr>
        <p:grpSpPr>
          <a:xfrm>
            <a:off x="5270501" y="2420348"/>
            <a:ext cx="1170001" cy="2386725"/>
            <a:chOff x="5562600" y="3276600"/>
            <a:chExt cx="1404001" cy="2864070"/>
          </a:xfrm>
        </p:grpSpPr>
        <p:sp>
          <p:nvSpPr>
            <p:cNvPr id="35" name="Rectangle 3"/>
            <p:cNvSpPr/>
            <p:nvPr/>
          </p:nvSpPr>
          <p:spPr>
            <a:xfrm>
              <a:off x="5562600" y="3276600"/>
              <a:ext cx="1404000" cy="28800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superblock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36" name="Rectangle 64"/>
            <p:cNvSpPr/>
            <p:nvPr/>
          </p:nvSpPr>
          <p:spPr>
            <a:xfrm>
              <a:off x="5562600" y="3564600"/>
              <a:ext cx="1404000" cy="322976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 err="1">
                  <a:solidFill>
                    <a:srgbClr val="0033CC"/>
                  </a:solidFill>
                  <a:latin typeface="Eras Medium ITC" pitchFamily="34" charset="0"/>
                </a:rPr>
                <a:t>inodes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37" name="Rectangle 65"/>
            <p:cNvSpPr/>
            <p:nvPr/>
          </p:nvSpPr>
          <p:spPr>
            <a:xfrm>
              <a:off x="5562600" y="3887576"/>
              <a:ext cx="1404000" cy="61200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free block</a:t>
              </a:r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bitmap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38" name="Rectangle 76"/>
            <p:cNvSpPr/>
            <p:nvPr/>
          </p:nvSpPr>
          <p:spPr>
            <a:xfrm>
              <a:off x="5562600" y="4499576"/>
              <a:ext cx="1404000" cy="1026531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data blocks</a:t>
              </a:r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39" name="Rectangle 78"/>
            <p:cNvSpPr/>
            <p:nvPr/>
          </p:nvSpPr>
          <p:spPr>
            <a:xfrm>
              <a:off x="5562600" y="5788976"/>
              <a:ext cx="1404000" cy="351694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0" name="Rectangle 79"/>
            <p:cNvSpPr/>
            <p:nvPr/>
          </p:nvSpPr>
          <p:spPr>
            <a:xfrm>
              <a:off x="5562600" y="5562600"/>
              <a:ext cx="1404000" cy="226375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bIns="90000" rtlCol="0" anchor="ctr" anchorCtr="0"/>
            <a:lstStyle/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. . .</a:t>
              </a:r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1" name="Rectangle 88"/>
            <p:cNvSpPr/>
            <p:nvPr/>
          </p:nvSpPr>
          <p:spPr>
            <a:xfrm>
              <a:off x="5562601" y="3276600"/>
              <a:ext cx="1404000" cy="286407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</p:grpSp>
      <p:cxnSp>
        <p:nvCxnSpPr>
          <p:cNvPr id="42" name="Straight Connector 5"/>
          <p:cNvCxnSpPr/>
          <p:nvPr/>
        </p:nvCxnSpPr>
        <p:spPr>
          <a:xfrm>
            <a:off x="4572000" y="5141647"/>
            <a:ext cx="660000" cy="0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89"/>
          <p:cNvCxnSpPr>
            <a:endCxn id="53" idx="0"/>
          </p:cNvCxnSpPr>
          <p:nvPr/>
        </p:nvCxnSpPr>
        <p:spPr>
          <a:xfrm flipV="1">
            <a:off x="4508500" y="2469258"/>
            <a:ext cx="607188" cy="2168202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" name="Group 90"/>
          <p:cNvGrpSpPr/>
          <p:nvPr/>
        </p:nvGrpSpPr>
        <p:grpSpPr>
          <a:xfrm>
            <a:off x="6831000" y="2422202"/>
            <a:ext cx="1170001" cy="2386725"/>
            <a:chOff x="5562600" y="3276600"/>
            <a:chExt cx="1404001" cy="2864070"/>
          </a:xfrm>
        </p:grpSpPr>
        <p:sp>
          <p:nvSpPr>
            <p:cNvPr id="45" name="Rectangle 91"/>
            <p:cNvSpPr/>
            <p:nvPr/>
          </p:nvSpPr>
          <p:spPr>
            <a:xfrm>
              <a:off x="5562600" y="3276600"/>
              <a:ext cx="1404000" cy="28800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superblock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6" name="Rectangle 92"/>
            <p:cNvSpPr/>
            <p:nvPr/>
          </p:nvSpPr>
          <p:spPr>
            <a:xfrm>
              <a:off x="5562600" y="3564600"/>
              <a:ext cx="1404000" cy="322976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 err="1">
                  <a:solidFill>
                    <a:srgbClr val="0033CC"/>
                  </a:solidFill>
                  <a:latin typeface="Eras Medium ITC" pitchFamily="34" charset="0"/>
                </a:rPr>
                <a:t>inodes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7" name="Rectangle 93"/>
            <p:cNvSpPr/>
            <p:nvPr/>
          </p:nvSpPr>
          <p:spPr>
            <a:xfrm>
              <a:off x="5562600" y="3887576"/>
              <a:ext cx="1404000" cy="61200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free block</a:t>
              </a:r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bitmap</a:t>
              </a:r>
              <a:endParaRPr lang="zh-CN" altLang="en-US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8" name="Rectangle 94"/>
            <p:cNvSpPr/>
            <p:nvPr/>
          </p:nvSpPr>
          <p:spPr>
            <a:xfrm>
              <a:off x="5562600" y="4499576"/>
              <a:ext cx="1404000" cy="1026531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  <a:p>
              <a:pPr algn="ctr"/>
              <a:r>
                <a:rPr lang="en-US" altLang="zh-CN" sz="1665" dirty="0">
                  <a:solidFill>
                    <a:srgbClr val="0033CC"/>
                  </a:solidFill>
                  <a:latin typeface="Eras Medium ITC" pitchFamily="34" charset="0"/>
                </a:rPr>
                <a:t>data blocks</a:t>
              </a:r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49" name="Rectangle 95"/>
            <p:cNvSpPr/>
            <p:nvPr/>
          </p:nvSpPr>
          <p:spPr>
            <a:xfrm>
              <a:off x="5562600" y="5788976"/>
              <a:ext cx="1404000" cy="351694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50" name="Rectangle 96"/>
            <p:cNvSpPr/>
            <p:nvPr/>
          </p:nvSpPr>
          <p:spPr>
            <a:xfrm>
              <a:off x="5562600" y="5562600"/>
              <a:ext cx="1404000" cy="226375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bIns="90000" rtlCol="0" anchor="ctr" anchorCtr="0"/>
            <a:lstStyle/>
            <a:p>
              <a:pPr algn="ctr"/>
              <a:r>
                <a:rPr lang="en-US" altLang="zh-CN" sz="1665" b="1" dirty="0">
                  <a:solidFill>
                    <a:srgbClr val="0033CC"/>
                  </a:solidFill>
                  <a:latin typeface="Eras Medium ITC" pitchFamily="34" charset="0"/>
                </a:rPr>
                <a:t>. . .</a:t>
              </a:r>
              <a:endParaRPr lang="en-US" altLang="zh-CN" sz="1665" b="1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  <p:sp>
          <p:nvSpPr>
            <p:cNvPr id="51" name="Rectangle 97"/>
            <p:cNvSpPr/>
            <p:nvPr/>
          </p:nvSpPr>
          <p:spPr>
            <a:xfrm>
              <a:off x="5562601" y="3276600"/>
              <a:ext cx="1404000" cy="2864070"/>
            </a:xfrm>
            <a:prstGeom prst="rect">
              <a:avLst/>
            </a:prstGeom>
            <a:noFill/>
            <a:ln w="3175">
              <a:solidFill>
                <a:srgbClr val="0033C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000" tIns="0" rIns="30000" rtlCol="0" anchor="t" anchorCtr="0"/>
            <a:lstStyle/>
            <a:p>
              <a:pPr algn="ctr"/>
              <a:endParaRPr lang="en-US" altLang="zh-CN" sz="1665" dirty="0">
                <a:solidFill>
                  <a:srgbClr val="0033CC"/>
                </a:solidFill>
                <a:latin typeface="Eras Medium ITC" pitchFamily="34" charset="0"/>
              </a:endParaRPr>
            </a:p>
          </p:txBody>
        </p:sp>
      </p:grpSp>
      <p:sp>
        <p:nvSpPr>
          <p:cNvPr id="52" name="Rectangle 98"/>
          <p:cNvSpPr/>
          <p:nvPr/>
        </p:nvSpPr>
        <p:spPr>
          <a:xfrm>
            <a:off x="6477000" y="3662206"/>
            <a:ext cx="3193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33CC"/>
                </a:solidFill>
                <a:latin typeface="Eras Medium ITC" pitchFamily="34" charset="0"/>
              </a:rPr>
              <a:t>. .</a:t>
            </a:r>
            <a:endParaRPr lang="zh-CN" altLang="en-US" sz="1500" dirty="0">
              <a:solidFill>
                <a:srgbClr val="0033CC"/>
              </a:solidFill>
              <a:latin typeface="Eras Medium ITC" pitchFamily="34" charset="0"/>
            </a:endParaRPr>
          </a:p>
        </p:txBody>
      </p:sp>
      <p:sp>
        <p:nvSpPr>
          <p:cNvPr id="53" name="Freeform 18"/>
          <p:cNvSpPr/>
          <p:nvPr/>
        </p:nvSpPr>
        <p:spPr>
          <a:xfrm>
            <a:off x="5080000" y="2143500"/>
            <a:ext cx="3131112" cy="3000000"/>
          </a:xfrm>
          <a:custGeom>
            <a:avLst/>
            <a:gdLst>
              <a:gd name="connsiteX0" fmla="*/ 42826 w 3757334"/>
              <a:gd name="connsiteY0" fmla="*/ 384665 h 3542492"/>
              <a:gd name="connsiteX1" fmla="*/ 768040 w 3757334"/>
              <a:gd name="connsiteY1" fmla="*/ 6293 h 3542492"/>
              <a:gd name="connsiteX2" fmla="*/ 2076578 w 3757334"/>
              <a:gd name="connsiteY2" fmla="*/ 148182 h 3542492"/>
              <a:gd name="connsiteX3" fmla="*/ 3385116 w 3757334"/>
              <a:gd name="connsiteY3" fmla="*/ 148182 h 3542492"/>
              <a:gd name="connsiteX4" fmla="*/ 3590068 w 3757334"/>
              <a:gd name="connsiteY4" fmla="*/ 321603 h 3542492"/>
              <a:gd name="connsiteX5" fmla="*/ 3716192 w 3757334"/>
              <a:gd name="connsiteY5" fmla="*/ 227010 h 3542492"/>
              <a:gd name="connsiteX6" fmla="*/ 3653130 w 3757334"/>
              <a:gd name="connsiteY6" fmla="*/ 2812555 h 3542492"/>
              <a:gd name="connsiteX7" fmla="*/ 3716192 w 3757334"/>
              <a:gd name="connsiteY7" fmla="*/ 3458941 h 3542492"/>
              <a:gd name="connsiteX8" fmla="*/ 2927916 w 3757334"/>
              <a:gd name="connsiteY8" fmla="*/ 3490472 h 3542492"/>
              <a:gd name="connsiteX9" fmla="*/ 988757 w 3757334"/>
              <a:gd name="connsiteY9" fmla="*/ 3537769 h 3542492"/>
              <a:gd name="connsiteX10" fmla="*/ 452730 w 3757334"/>
              <a:gd name="connsiteY10" fmla="*/ 3364348 h 3542492"/>
              <a:gd name="connsiteX11" fmla="*/ 137420 w 3757334"/>
              <a:gd name="connsiteY11" fmla="*/ 3411644 h 3542492"/>
              <a:gd name="connsiteX12" fmla="*/ 90123 w 3757334"/>
              <a:gd name="connsiteY12" fmla="*/ 1393658 h 3542492"/>
              <a:gd name="connsiteX13" fmla="*/ 42826 w 3757334"/>
              <a:gd name="connsiteY13" fmla="*/ 384665 h 354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7334" h="3542492">
                <a:moveTo>
                  <a:pt x="42826" y="384665"/>
                </a:moveTo>
                <a:cubicBezTo>
                  <a:pt x="155812" y="153438"/>
                  <a:pt x="429082" y="45707"/>
                  <a:pt x="768040" y="6293"/>
                </a:cubicBezTo>
                <a:cubicBezTo>
                  <a:pt x="1106998" y="-33121"/>
                  <a:pt x="1640399" y="124534"/>
                  <a:pt x="2076578" y="148182"/>
                </a:cubicBezTo>
                <a:cubicBezTo>
                  <a:pt x="2512757" y="171830"/>
                  <a:pt x="3132868" y="119278"/>
                  <a:pt x="3385116" y="148182"/>
                </a:cubicBezTo>
                <a:cubicBezTo>
                  <a:pt x="3637364" y="177086"/>
                  <a:pt x="3534889" y="308465"/>
                  <a:pt x="3590068" y="321603"/>
                </a:cubicBezTo>
                <a:cubicBezTo>
                  <a:pt x="3645247" y="334741"/>
                  <a:pt x="3705682" y="-188149"/>
                  <a:pt x="3716192" y="227010"/>
                </a:cubicBezTo>
                <a:cubicBezTo>
                  <a:pt x="3726702" y="642169"/>
                  <a:pt x="3653130" y="2273900"/>
                  <a:pt x="3653130" y="2812555"/>
                </a:cubicBezTo>
                <a:cubicBezTo>
                  <a:pt x="3653130" y="3351210"/>
                  <a:pt x="3837061" y="3345955"/>
                  <a:pt x="3716192" y="3458941"/>
                </a:cubicBezTo>
                <a:cubicBezTo>
                  <a:pt x="3595323" y="3571927"/>
                  <a:pt x="2927916" y="3490472"/>
                  <a:pt x="2927916" y="3490472"/>
                </a:cubicBezTo>
                <a:cubicBezTo>
                  <a:pt x="2473344" y="3503610"/>
                  <a:pt x="1401288" y="3558790"/>
                  <a:pt x="988757" y="3537769"/>
                </a:cubicBezTo>
                <a:cubicBezTo>
                  <a:pt x="576226" y="3516748"/>
                  <a:pt x="594619" y="3385369"/>
                  <a:pt x="452730" y="3364348"/>
                </a:cubicBezTo>
                <a:cubicBezTo>
                  <a:pt x="310841" y="3343327"/>
                  <a:pt x="197854" y="3740092"/>
                  <a:pt x="137420" y="3411644"/>
                </a:cubicBezTo>
                <a:cubicBezTo>
                  <a:pt x="76986" y="3083196"/>
                  <a:pt x="105889" y="1903410"/>
                  <a:pt x="90123" y="1393658"/>
                </a:cubicBezTo>
                <a:cubicBezTo>
                  <a:pt x="74357" y="883906"/>
                  <a:pt x="-70160" y="615892"/>
                  <a:pt x="42826" y="384665"/>
                </a:cubicBezTo>
                <a:close/>
              </a:path>
            </a:pathLst>
          </a:custGeom>
          <a:noFill/>
          <a:ln w="12700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4" name="Rectangle 101"/>
          <p:cNvSpPr/>
          <p:nvPr/>
        </p:nvSpPr>
        <p:spPr>
          <a:xfrm>
            <a:off x="6619445" y="4825974"/>
            <a:ext cx="1445055" cy="268976"/>
          </a:xfrm>
          <a:prstGeom prst="rect">
            <a:avLst/>
          </a:prstGeom>
        </p:spPr>
        <p:txBody>
          <a:bodyPr wrap="square" tIns="60000" bIns="0" anchor="ctr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5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NFS image</a:t>
            </a:r>
            <a:endParaRPr lang="en-US" altLang="zh-CN" sz="1665" dirty="0">
              <a:solidFill>
                <a:srgbClr val="0033CC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/>
              <a:t>setattr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79712" y="358936"/>
            <a:ext cx="6048000" cy="249856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66"/>
                </a:solidFill>
                <a:latin typeface="Eras Medium ITC" pitchFamily="34" charset="0"/>
              </a:defRPr>
            </a:lvl1pPr>
          </a:lstStyle>
          <a:p>
            <a:r>
              <a:rPr lang="en-US" altLang="zh-CN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sattr_t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newattr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address of 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curr_version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mini_transaction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curr_version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curr_version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newattr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zh-CN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1720" y="3049778"/>
            <a:ext cx="8229600" cy="2436356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General use of mini-transaction in </a:t>
            </a:r>
            <a:r>
              <a:rPr kumimoji="1" lang="en-GB" altLang="zh-CN" dirty="0" err="1"/>
              <a:t>SinfoniaFS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If local cache is empty, load it 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Make modifications to local cache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Issue a mini-transaction to check the validity of cache, apply modification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If mini-transaction fails, reload cached item and try again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endParaRPr kumimoji="1" lang="en-GB" altLang="zh-CN" dirty="0"/>
          </a:p>
          <a:p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2PC and CAP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impossible for a distributed computer system to simultaneously provide all three of the following guarantees</a:t>
            </a:r>
            <a:endParaRPr lang="en-US" altLang="zh-CN" sz="2000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Consistency</a:t>
            </a:r>
            <a:r>
              <a:rPr lang="en-US" altLang="zh-CN" dirty="0"/>
              <a:t> (all nodes see the same data at the same time)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Availability</a:t>
            </a:r>
            <a:r>
              <a:rPr lang="en-US" altLang="zh-CN" dirty="0"/>
              <a:t> (a guarantee that every request receives a response about whether it succeeded or failed)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Partition tolerance </a:t>
            </a:r>
            <a:r>
              <a:rPr lang="en-US" altLang="zh-CN" dirty="0"/>
              <a:t>(the system continues to operate despite arbitrary message loss or failure of part of the system)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8441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6857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9936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1560" y="4850247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492" y="484084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/>
          <p:cNvCxnSpPr>
            <a:stCxn id="6" idx="6"/>
            <a:endCxn id="8" idx="2"/>
          </p:cNvCxnSpPr>
          <p:nvPr/>
        </p:nvCxnSpPr>
        <p:spPr>
          <a:xfrm>
            <a:off x="586817" y="43748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4"/>
            <a:endCxn id="10" idx="1"/>
          </p:cNvCxnSpPr>
          <p:nvPr/>
        </p:nvCxnSpPr>
        <p:spPr>
          <a:xfrm>
            <a:off x="437629" y="4524028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8" idx="4"/>
            <a:endCxn id="10" idx="7"/>
          </p:cNvCxnSpPr>
          <p:nvPr/>
        </p:nvCxnSpPr>
        <p:spPr>
          <a:xfrm flipH="1">
            <a:off x="866240" y="4524028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56593" y="423265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9672" y="422325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15009" y="423265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78088" y="422325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79712" y="4857248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71644" y="484784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>
            <a:stCxn id="22" idx="4"/>
            <a:endCxn id="26" idx="1"/>
          </p:cNvCxnSpPr>
          <p:nvPr/>
        </p:nvCxnSpPr>
        <p:spPr>
          <a:xfrm>
            <a:off x="1805781" y="4531029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4" idx="4"/>
            <a:endCxn id="26" idx="7"/>
          </p:cNvCxnSpPr>
          <p:nvPr/>
        </p:nvCxnSpPr>
        <p:spPr>
          <a:xfrm flipH="1">
            <a:off x="2234392" y="4531029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937750" y="424299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900829" y="423359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596166" y="424299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559245" y="423359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260869" y="4867588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252801" y="485818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38" name="直线箭头连接符 37"/>
          <p:cNvCxnSpPr>
            <a:stCxn id="31" idx="4"/>
            <a:endCxn id="35" idx="1"/>
          </p:cNvCxnSpPr>
          <p:nvPr/>
        </p:nvCxnSpPr>
        <p:spPr>
          <a:xfrm>
            <a:off x="3086938" y="4541369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3" idx="4"/>
            <a:endCxn id="35" idx="7"/>
          </p:cNvCxnSpPr>
          <p:nvPr/>
        </p:nvCxnSpPr>
        <p:spPr>
          <a:xfrm flipH="1">
            <a:off x="3515549" y="4541369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278020" y="424092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241099" y="423152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6436" y="424092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99515" y="423152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601139" y="4865520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3071" y="485611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47" name="直线箭头连接符 46"/>
          <p:cNvCxnSpPr>
            <a:stCxn id="40" idx="4"/>
            <a:endCxn id="44" idx="1"/>
          </p:cNvCxnSpPr>
          <p:nvPr/>
        </p:nvCxnSpPr>
        <p:spPr>
          <a:xfrm>
            <a:off x="4427208" y="4539301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2" idx="4"/>
            <a:endCxn id="44" idx="7"/>
          </p:cNvCxnSpPr>
          <p:nvPr/>
        </p:nvCxnSpPr>
        <p:spPr>
          <a:xfrm flipH="1">
            <a:off x="4855819" y="4539301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664423" y="423187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27502" y="422247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322839" y="423187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285918" y="422247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987542" y="4856470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79474" y="484706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直线箭头连接符 55"/>
          <p:cNvCxnSpPr>
            <a:stCxn id="49" idx="4"/>
            <a:endCxn id="53" idx="1"/>
          </p:cNvCxnSpPr>
          <p:nvPr/>
        </p:nvCxnSpPr>
        <p:spPr>
          <a:xfrm>
            <a:off x="5813611" y="4530251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1" idx="4"/>
            <a:endCxn id="53" idx="7"/>
          </p:cNvCxnSpPr>
          <p:nvPr/>
        </p:nvCxnSpPr>
        <p:spPr>
          <a:xfrm flipH="1">
            <a:off x="6242222" y="4530251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7018402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981481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676818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639897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341521" y="4850247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333453" y="484084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65" name="直线箭头连接符 64"/>
          <p:cNvCxnSpPr>
            <a:stCxn id="58" idx="4"/>
            <a:endCxn id="62" idx="1"/>
          </p:cNvCxnSpPr>
          <p:nvPr/>
        </p:nvCxnSpPr>
        <p:spPr>
          <a:xfrm>
            <a:off x="7167590" y="4524028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60" idx="4"/>
            <a:endCxn id="62" idx="7"/>
          </p:cNvCxnSpPr>
          <p:nvPr/>
        </p:nvCxnSpPr>
        <p:spPr>
          <a:xfrm flipH="1">
            <a:off x="7596201" y="4524028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913429" y="3908474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68" name="矩形 67"/>
          <p:cNvSpPr/>
          <p:nvPr/>
        </p:nvSpPr>
        <p:spPr>
          <a:xfrm>
            <a:off x="3588634" y="390226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4281713" y="391194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56918" y="390573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638524" y="391310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13729" y="390689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7001839" y="390434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677044" y="3898134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5" name="矩形 74"/>
          <p:cNvSpPr/>
          <p:nvPr/>
        </p:nvSpPr>
        <p:spPr>
          <a:xfrm>
            <a:off x="1651458" y="392328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6" name="矩形 75"/>
          <p:cNvSpPr/>
          <p:nvPr/>
        </p:nvSpPr>
        <p:spPr>
          <a:xfrm>
            <a:off x="2326663" y="391706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7" name="矩形 76"/>
          <p:cNvSpPr/>
          <p:nvPr/>
        </p:nvSpPr>
        <p:spPr>
          <a:xfrm>
            <a:off x="2699792" y="4592389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A=v</a:t>
            </a:r>
            <a:r>
              <a:rPr kumimoji="1" lang="en-US" altLang="zh-CN" sz="1400" baseline="-25000" dirty="0"/>
              <a:t>1</a:t>
            </a:r>
            <a:endParaRPr kumimoji="1" lang="zh-CN" altLang="en-US" sz="1400" baseline="-25000" dirty="0"/>
          </a:p>
        </p:txBody>
      </p:sp>
      <p:sp>
        <p:nvSpPr>
          <p:cNvPr id="78" name="矩形 77"/>
          <p:cNvSpPr/>
          <p:nvPr/>
        </p:nvSpPr>
        <p:spPr>
          <a:xfrm>
            <a:off x="4004192" y="459855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done</a:t>
            </a:r>
            <a:endParaRPr kumimoji="1" lang="zh-CN" altLang="en-US" sz="1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365412" y="4590285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A=?</a:t>
            </a:r>
            <a:endParaRPr kumimoji="1" lang="zh-CN" altLang="en-US" sz="14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7734224" y="4530222"/>
            <a:ext cx="75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1.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A=v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81" name="矩形 80"/>
          <p:cNvSpPr/>
          <p:nvPr/>
        </p:nvSpPr>
        <p:spPr>
          <a:xfrm>
            <a:off x="7734224" y="4815647"/>
            <a:ext cx="1418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2.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available</a:t>
            </a:r>
            <a:endParaRPr kumimoji="1" lang="zh-CN" altLang="en-US" sz="1400" baseline="-25000" dirty="0"/>
          </a:p>
        </p:txBody>
      </p:sp>
      <p:sp>
        <p:nvSpPr>
          <p:cNvPr id="82" name="闪电形 81"/>
          <p:cNvSpPr/>
          <p:nvPr/>
        </p:nvSpPr>
        <p:spPr>
          <a:xfrm>
            <a:off x="1979712" y="4091645"/>
            <a:ext cx="254680" cy="494047"/>
          </a:xfrm>
          <a:prstGeom prst="lightningBolt">
            <a:avLst/>
          </a:prstGeom>
          <a:solidFill>
            <a:srgbClr val="FFFC00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791092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It is impossible for a distributed computer system to simultaneously provide all three of the following guarantees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Consistency</a:t>
            </a:r>
            <a:r>
              <a:rPr lang="en-US" altLang="zh-CN" dirty="0">
                <a:solidFill>
                  <a:schemeClr val="accent6"/>
                </a:solidFill>
              </a:rPr>
              <a:t> (all nodes see the same data at the same time)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Availability</a:t>
            </a:r>
            <a:r>
              <a:rPr lang="en-US" altLang="zh-CN" dirty="0">
                <a:solidFill>
                  <a:schemeClr val="accent6"/>
                </a:solidFill>
              </a:rPr>
              <a:t> (a guarantee that every request receives a response about whether it succeeded or failed)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Partition tolerance </a:t>
            </a:r>
            <a:r>
              <a:rPr lang="en-US" altLang="zh-CN" dirty="0">
                <a:solidFill>
                  <a:schemeClr val="accent6"/>
                </a:solidFill>
              </a:rPr>
              <a:t>(the system continues to operate despite arbitrary message loss or failure of part of the system)</a:t>
            </a:r>
            <a:endParaRPr lang="zh-CN" altLang="en-US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8441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6857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9936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1560" y="4850247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492" y="484084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/>
          <p:cNvCxnSpPr>
            <a:stCxn id="6" idx="6"/>
            <a:endCxn id="8" idx="2"/>
          </p:cNvCxnSpPr>
          <p:nvPr/>
        </p:nvCxnSpPr>
        <p:spPr>
          <a:xfrm>
            <a:off x="586817" y="437484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4"/>
            <a:endCxn id="10" idx="1"/>
          </p:cNvCxnSpPr>
          <p:nvPr/>
        </p:nvCxnSpPr>
        <p:spPr>
          <a:xfrm>
            <a:off x="437629" y="4524028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8" idx="4"/>
            <a:endCxn id="10" idx="7"/>
          </p:cNvCxnSpPr>
          <p:nvPr/>
        </p:nvCxnSpPr>
        <p:spPr>
          <a:xfrm flipH="1">
            <a:off x="866240" y="4524028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56593" y="423265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9672" y="422325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15009" y="423265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78088" y="422325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79712" y="4857248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71644" y="484784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>
            <a:stCxn id="22" idx="4"/>
            <a:endCxn id="26" idx="1"/>
          </p:cNvCxnSpPr>
          <p:nvPr/>
        </p:nvCxnSpPr>
        <p:spPr>
          <a:xfrm>
            <a:off x="1805781" y="4531029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4" idx="4"/>
            <a:endCxn id="26" idx="7"/>
          </p:cNvCxnSpPr>
          <p:nvPr/>
        </p:nvCxnSpPr>
        <p:spPr>
          <a:xfrm flipH="1">
            <a:off x="2234392" y="4531029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937750" y="424299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900829" y="423359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596166" y="4242993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559245" y="4233592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260869" y="4867588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252801" y="485818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38" name="直线箭头连接符 37"/>
          <p:cNvCxnSpPr>
            <a:stCxn id="31" idx="4"/>
            <a:endCxn id="35" idx="1"/>
          </p:cNvCxnSpPr>
          <p:nvPr/>
        </p:nvCxnSpPr>
        <p:spPr>
          <a:xfrm>
            <a:off x="3086938" y="4541369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3" idx="4"/>
            <a:endCxn id="35" idx="7"/>
          </p:cNvCxnSpPr>
          <p:nvPr/>
        </p:nvCxnSpPr>
        <p:spPr>
          <a:xfrm flipH="1">
            <a:off x="3515549" y="4541369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278020" y="424092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241099" y="423152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6436" y="424092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99515" y="423152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601139" y="4865520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3071" y="485611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47" name="直线箭头连接符 46"/>
          <p:cNvCxnSpPr>
            <a:stCxn id="40" idx="4"/>
            <a:endCxn id="44" idx="1"/>
          </p:cNvCxnSpPr>
          <p:nvPr/>
        </p:nvCxnSpPr>
        <p:spPr>
          <a:xfrm>
            <a:off x="4427208" y="4539301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2" idx="4"/>
            <a:endCxn id="44" idx="7"/>
          </p:cNvCxnSpPr>
          <p:nvPr/>
        </p:nvCxnSpPr>
        <p:spPr>
          <a:xfrm flipH="1">
            <a:off x="4855819" y="4539301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664423" y="423187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27502" y="422247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322839" y="4231875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285918" y="422247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987542" y="4856470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79474" y="484706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直线箭头连接符 55"/>
          <p:cNvCxnSpPr>
            <a:stCxn id="49" idx="4"/>
            <a:endCxn id="53" idx="1"/>
          </p:cNvCxnSpPr>
          <p:nvPr/>
        </p:nvCxnSpPr>
        <p:spPr>
          <a:xfrm>
            <a:off x="5813611" y="4530251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1" idx="4"/>
            <a:endCxn id="53" idx="7"/>
          </p:cNvCxnSpPr>
          <p:nvPr/>
        </p:nvCxnSpPr>
        <p:spPr>
          <a:xfrm flipH="1">
            <a:off x="6242222" y="4530251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7018402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981481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676818" y="4225652"/>
            <a:ext cx="298376" cy="298376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639897" y="4216251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341521" y="4850247"/>
            <a:ext cx="298376" cy="2983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333453" y="484084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65" name="直线箭头连接符 64"/>
          <p:cNvCxnSpPr>
            <a:stCxn id="58" idx="4"/>
            <a:endCxn id="62" idx="1"/>
          </p:cNvCxnSpPr>
          <p:nvPr/>
        </p:nvCxnSpPr>
        <p:spPr>
          <a:xfrm>
            <a:off x="7167590" y="4524028"/>
            <a:ext cx="217627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60" idx="4"/>
            <a:endCxn id="62" idx="7"/>
          </p:cNvCxnSpPr>
          <p:nvPr/>
        </p:nvCxnSpPr>
        <p:spPr>
          <a:xfrm flipH="1">
            <a:off x="7596201" y="4524028"/>
            <a:ext cx="229805" cy="369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913429" y="3908474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68" name="矩形 67"/>
          <p:cNvSpPr/>
          <p:nvPr/>
        </p:nvSpPr>
        <p:spPr>
          <a:xfrm>
            <a:off x="3588634" y="390226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4281713" y="391194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56918" y="390573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638524" y="3913103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13729" y="390689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7001839" y="390434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/>
                </a:solidFill>
              </a:rPr>
              <a:t>v</a:t>
            </a:r>
            <a:r>
              <a:rPr kumimoji="1" lang="en-US" altLang="zh-CN" sz="1400" baseline="-25000" dirty="0">
                <a:solidFill>
                  <a:schemeClr val="accent5"/>
                </a:solidFill>
              </a:rPr>
              <a:t>1</a:t>
            </a:r>
            <a:endParaRPr kumimoji="1" lang="zh-CN" altLang="en-US" sz="1400" baseline="-25000" dirty="0">
              <a:solidFill>
                <a:schemeClr val="accent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677044" y="3898134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5" name="矩形 74"/>
          <p:cNvSpPr/>
          <p:nvPr/>
        </p:nvSpPr>
        <p:spPr>
          <a:xfrm>
            <a:off x="1651458" y="392328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6" name="矩形 75"/>
          <p:cNvSpPr/>
          <p:nvPr/>
        </p:nvSpPr>
        <p:spPr>
          <a:xfrm>
            <a:off x="2326663" y="391706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77" name="矩形 76"/>
          <p:cNvSpPr/>
          <p:nvPr/>
        </p:nvSpPr>
        <p:spPr>
          <a:xfrm>
            <a:off x="2699792" y="4592389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A=v</a:t>
            </a:r>
            <a:r>
              <a:rPr kumimoji="1" lang="en-US" altLang="zh-CN" sz="1400" baseline="-25000" dirty="0"/>
              <a:t>1</a:t>
            </a:r>
            <a:endParaRPr kumimoji="1" lang="zh-CN" altLang="en-US" sz="1400" baseline="-25000" dirty="0"/>
          </a:p>
        </p:txBody>
      </p:sp>
      <p:sp>
        <p:nvSpPr>
          <p:cNvPr id="78" name="矩形 77"/>
          <p:cNvSpPr/>
          <p:nvPr/>
        </p:nvSpPr>
        <p:spPr>
          <a:xfrm>
            <a:off x="4004192" y="459855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done</a:t>
            </a:r>
            <a:endParaRPr kumimoji="1" lang="zh-CN" altLang="en-US" sz="1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365412" y="4590285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A=?</a:t>
            </a:r>
            <a:endParaRPr kumimoji="1" lang="zh-CN" altLang="en-US" sz="1400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7734224" y="4530222"/>
            <a:ext cx="75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1.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A=v</a:t>
            </a:r>
            <a:r>
              <a:rPr kumimoji="1" lang="en-US" altLang="zh-CN" sz="1400" baseline="-25000" dirty="0"/>
              <a:t>0</a:t>
            </a:r>
            <a:endParaRPr kumimoji="1" lang="zh-CN" altLang="en-US" sz="1400" baseline="-25000" dirty="0"/>
          </a:p>
        </p:txBody>
      </p:sp>
      <p:sp>
        <p:nvSpPr>
          <p:cNvPr id="81" name="矩形 80"/>
          <p:cNvSpPr/>
          <p:nvPr/>
        </p:nvSpPr>
        <p:spPr>
          <a:xfrm>
            <a:off x="7734224" y="4815647"/>
            <a:ext cx="1418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2.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available</a:t>
            </a:r>
            <a:endParaRPr kumimoji="1" lang="zh-CN" altLang="en-US" sz="1400" baseline="-25000" dirty="0"/>
          </a:p>
        </p:txBody>
      </p:sp>
      <p:sp>
        <p:nvSpPr>
          <p:cNvPr id="82" name="闪电形 81"/>
          <p:cNvSpPr/>
          <p:nvPr/>
        </p:nvSpPr>
        <p:spPr>
          <a:xfrm>
            <a:off x="1979712" y="4091645"/>
            <a:ext cx="254680" cy="494047"/>
          </a:xfrm>
          <a:prstGeom prst="lightningBolt">
            <a:avLst/>
          </a:prstGeom>
          <a:solidFill>
            <a:srgbClr val="FFFC00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Rectangle 4"/>
          <p:cNvSpPr/>
          <p:nvPr/>
        </p:nvSpPr>
        <p:spPr>
          <a:xfrm>
            <a:off x="1340114" y="3243984"/>
            <a:ext cx="6336704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Question: which property does 2PC achieve? </a:t>
            </a:r>
            <a:endParaRPr lang="en-US" altLang="zh-CN" sz="2400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2PC only guarantees consistency!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448272"/>
          </a:xfrm>
        </p:spPr>
        <p:txBody>
          <a:bodyPr/>
          <a:lstStyle/>
          <a:p>
            <a:r>
              <a:rPr kumimoji="1" lang="en-US" altLang="zh-CN" dirty="0"/>
              <a:t>If the coordinator failure before sending the commit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other transaction must wait until it wake about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coordinator logs its decisions and recovery &amp; resume after the failure </a:t>
            </a:r>
            <a:endParaRPr kumimoji="1" lang="en-US" altLang="zh-CN" dirty="0"/>
          </a:p>
          <a:p>
            <a:r>
              <a:rPr kumimoji="1" lang="en-US" altLang="zh-CN" dirty="0"/>
              <a:t>Question: can we tolerate coordinator failure for mini-transaction?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Yes, the coordinator can also keep no log!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Sinfonia’s two-phase commit 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TC keeps no log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 transaction is </a:t>
            </a:r>
            <a:r>
              <a:rPr kumimoji="1" lang="en-GB" altLang="zh-CN" b="1" dirty="0">
                <a:solidFill>
                  <a:srgbClr val="C00000"/>
                </a:solidFill>
              </a:rPr>
              <a:t>committed</a:t>
            </a:r>
            <a:r>
              <a:rPr kumimoji="1" lang="en-GB" altLang="zh-CN" dirty="0"/>
              <a:t> </a:t>
            </a:r>
            <a:r>
              <a:rPr kumimoji="1" lang="en-GB" altLang="zh-CN" b="1" dirty="0" err="1"/>
              <a:t>iff</a:t>
            </a:r>
            <a:r>
              <a:rPr kumimoji="1" lang="en-GB" altLang="zh-CN" b="1" dirty="0"/>
              <a:t> </a:t>
            </a:r>
            <a:br>
              <a:rPr kumimoji="1" lang="en-GB" altLang="zh-CN" dirty="0"/>
            </a:br>
            <a:r>
              <a:rPr kumimoji="1" lang="en-GB" altLang="zh-CN" dirty="0"/>
              <a:t>all </a:t>
            </a:r>
            <a:r>
              <a:rPr kumimoji="1" lang="en-GB" altLang="zh-CN" b="1" dirty="0"/>
              <a:t>participants</a:t>
            </a:r>
            <a:r>
              <a:rPr kumimoji="1" lang="en-GB" altLang="zh-CN" dirty="0"/>
              <a:t> have “</a:t>
            </a:r>
            <a:r>
              <a:rPr kumimoji="1" lang="en-GB" altLang="zh-CN" b="1" dirty="0"/>
              <a:t>YES</a:t>
            </a:r>
            <a:r>
              <a:rPr kumimoji="1" lang="en-GB" altLang="zh-CN" dirty="0"/>
              <a:t>” in their logs</a:t>
            </a:r>
            <a:endParaRPr kumimoji="1" lang="en-GB" altLang="zh-CN" dirty="0"/>
          </a:p>
          <a:p>
            <a:r>
              <a:rPr kumimoji="1" lang="en-GB" altLang="zh-CN" dirty="0"/>
              <a:t>Recovery TC cleans up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Ask all participants for existing vote </a:t>
            </a:r>
            <a:br>
              <a:rPr kumimoji="1" lang="en-GB" altLang="zh-CN" dirty="0"/>
            </a:br>
            <a:r>
              <a:rPr kumimoji="1" lang="en-GB" altLang="zh-CN" dirty="0"/>
              <a:t>(or vote “NO” if not voted “YES”)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COMMIT </a:t>
            </a:r>
            <a:r>
              <a:rPr kumimoji="1" lang="en-GB" altLang="zh-CN" dirty="0" err="1"/>
              <a:t>iff</a:t>
            </a:r>
            <a:r>
              <a:rPr kumimoji="1" lang="en-GB" altLang="zh-CN" dirty="0"/>
              <a:t> all vote “YES”</a:t>
            </a:r>
            <a:endParaRPr kumimoji="1" lang="en-GB" altLang="zh-CN" dirty="0"/>
          </a:p>
          <a:p>
            <a:r>
              <a:rPr kumimoji="1" lang="en-GB" altLang="zh-CN" dirty="0"/>
              <a:t>Transaction blocks if a memory node crashes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Must wait for memory node to recovery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2266079" y="1116029"/>
            <a:ext cx="4294584" cy="27699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transfer between app-nodes (failure)</a:t>
            </a:r>
            <a:endParaRPr lang="en-US" altLang="zh-CN" dirty="0">
              <a:latin typeface="Eras Medium ITC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>
                <a:solidFill>
                  <a:schemeClr val="accent1"/>
                </a:solidFill>
              </a:rPr>
              <a:t>two-phase locking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US" altLang="zh-CN" dirty="0"/>
              <a:t> Allow more concurrency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Use sort to avoid deadlock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86775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sorted(read-set + write-set):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23928" y="1561356"/>
            <a:ext cx="2520280" cy="864096"/>
          </a:xfrm>
          <a:prstGeom prst="wedgeRoundRectCallout">
            <a:avLst>
              <a:gd name="adj1" fmla="val -40989"/>
              <a:gd name="adj2" fmla="val 990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74616" y="165396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Question: do we need to lock the read-set? 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10380" y="334962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由于</a:t>
            </a:r>
            <a:r>
              <a:rPr lang="en-US" altLang="zh-CN" sz="1600"/>
              <a:t>read-set</a:t>
            </a:r>
            <a:r>
              <a:rPr lang="zh-CN" altLang="en-US" sz="1600"/>
              <a:t>与</a:t>
            </a:r>
            <a:r>
              <a:rPr lang="en-US" altLang="zh-CN" sz="1600"/>
              <a:t>write-set</a:t>
            </a:r>
            <a:r>
              <a:rPr lang="zh-CN" altLang="en-US" sz="1600"/>
              <a:t>内容已知，且顺序已知，所以较好排序</a:t>
            </a:r>
            <a:endParaRPr lang="zh-CN" altLang="en-US" sz="16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2PC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19290" y="1768495"/>
            <a:ext cx="4905419" cy="3471841"/>
            <a:chOff x="3938787" y="1490302"/>
            <a:chExt cx="5208447" cy="3633284"/>
          </a:xfrm>
        </p:grpSpPr>
        <p:sp>
          <p:nvSpPr>
            <p:cNvPr id="6" name="矩形 5"/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Scalability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Consistency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Fault tolerance </a:t>
              </a:r>
              <a:endParaRPr kumimoji="1" lang="en-US" altLang="zh-CN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Ease of </a:t>
              </a:r>
              <a:endParaRPr kumimoji="1" lang="en-US" altLang="zh-CN" dirty="0"/>
            </a:p>
            <a:p>
              <a:r>
                <a:rPr kumimoji="1" lang="en-US" altLang="zh-CN" dirty="0"/>
                <a:t>programming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48691" y="228143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Performance</a:t>
              </a:r>
              <a:endParaRPr lang="zh-CN" altLang="en-US" dirty="0"/>
            </a:p>
          </p:txBody>
        </p:sp>
        <p:sp>
          <p:nvSpPr>
            <p:cNvPr id="11" name="多边形"/>
            <p:cNvSpPr>
              <a:spLocks noChangeAspect="1"/>
            </p:cNvSpPr>
            <p:nvPr/>
          </p:nvSpPr>
          <p:spPr>
            <a:xfrm>
              <a:off x="5365900" y="1972096"/>
              <a:ext cx="2621118" cy="2608240"/>
            </a:xfrm>
            <a:custGeom>
              <a:avLst/>
              <a:gdLst>
                <a:gd name="connsiteX0" fmla="*/ 3 w 2660651"/>
                <a:gd name="connsiteY0" fmla="*/ 951991 h 2492350"/>
                <a:gd name="connsiteX1" fmla="*/ 1330326 w 2660651"/>
                <a:gd name="connsiteY1" fmla="*/ 0 h 2492350"/>
                <a:gd name="connsiteX2" fmla="*/ 2660648 w 2660651"/>
                <a:gd name="connsiteY2" fmla="*/ 951991 h 2492350"/>
                <a:gd name="connsiteX3" fmla="*/ 2152510 w 2660651"/>
                <a:gd name="connsiteY3" fmla="*/ 2492344 h 2492350"/>
                <a:gd name="connsiteX4" fmla="*/ 508141 w 2660651"/>
                <a:gd name="connsiteY4" fmla="*/ 2492344 h 2492350"/>
                <a:gd name="connsiteX5" fmla="*/ 3 w 2660651"/>
                <a:gd name="connsiteY5" fmla="*/ 951991 h 2492350"/>
                <a:gd name="connsiteX0-1" fmla="*/ 0 w 2468621"/>
                <a:gd name="connsiteY0-2" fmla="*/ 970279 h 2492344"/>
                <a:gd name="connsiteX1-3" fmla="*/ 1138299 w 2468621"/>
                <a:gd name="connsiteY1-4" fmla="*/ 0 h 2492344"/>
                <a:gd name="connsiteX2-5" fmla="*/ 2468621 w 2468621"/>
                <a:gd name="connsiteY2-6" fmla="*/ 951991 h 2492344"/>
                <a:gd name="connsiteX3-7" fmla="*/ 1960483 w 2468621"/>
                <a:gd name="connsiteY3-8" fmla="*/ 2492344 h 2492344"/>
                <a:gd name="connsiteX4-9" fmla="*/ 316114 w 2468621"/>
                <a:gd name="connsiteY4-10" fmla="*/ 2492344 h 2492344"/>
                <a:gd name="connsiteX5-11" fmla="*/ 0 w 2468621"/>
                <a:gd name="connsiteY5-12" fmla="*/ 970279 h 24923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68621" h="2492344">
                  <a:moveTo>
                    <a:pt x="0" y="970279"/>
                  </a:moveTo>
                  <a:lnTo>
                    <a:pt x="1138299" y="0"/>
                  </a:lnTo>
                  <a:lnTo>
                    <a:pt x="2468621" y="951991"/>
                  </a:lnTo>
                  <a:lnTo>
                    <a:pt x="1960483" y="2492344"/>
                  </a:lnTo>
                  <a:lnTo>
                    <a:pt x="316114" y="2492344"/>
                  </a:lnTo>
                  <a:lnTo>
                    <a:pt x="0" y="970279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" name="多边形"/>
            <p:cNvSpPr>
              <a:spLocks noChangeAspect="1"/>
            </p:cNvSpPr>
            <p:nvPr/>
          </p:nvSpPr>
          <p:spPr>
            <a:xfrm>
              <a:off x="5185833" y="2022779"/>
              <a:ext cx="2138333" cy="2585816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-1" fmla="*/ 0 w 300020"/>
                <a:gd name="connsiteY0-2" fmla="*/ 285418 h 456612"/>
                <a:gd name="connsiteX1-3" fmla="*/ 133681 w 300020"/>
                <a:gd name="connsiteY1-4" fmla="*/ 0 h 456612"/>
                <a:gd name="connsiteX2-5" fmla="*/ 300020 w 300020"/>
                <a:gd name="connsiteY2-6" fmla="*/ 285418 h 456612"/>
                <a:gd name="connsiteX3-7" fmla="*/ 242721 w 300020"/>
                <a:gd name="connsiteY3-8" fmla="*/ 456612 h 456612"/>
                <a:gd name="connsiteX4-9" fmla="*/ 57299 w 300020"/>
                <a:gd name="connsiteY4-10" fmla="*/ 456612 h 456612"/>
                <a:gd name="connsiteX5-11" fmla="*/ 0 w 300020"/>
                <a:gd name="connsiteY5-12" fmla="*/ 285418 h 456612"/>
                <a:gd name="connsiteX0-13" fmla="*/ 0 w 300020"/>
                <a:gd name="connsiteY0-14" fmla="*/ 269090 h 440284"/>
                <a:gd name="connsiteX1-15" fmla="*/ 133681 w 300020"/>
                <a:gd name="connsiteY1-16" fmla="*/ 0 h 440284"/>
                <a:gd name="connsiteX2-17" fmla="*/ 300020 w 300020"/>
                <a:gd name="connsiteY2-18" fmla="*/ 269090 h 440284"/>
                <a:gd name="connsiteX3-19" fmla="*/ 242721 w 300020"/>
                <a:gd name="connsiteY3-20" fmla="*/ 440284 h 440284"/>
                <a:gd name="connsiteX4-21" fmla="*/ 57299 w 300020"/>
                <a:gd name="connsiteY4-22" fmla="*/ 440284 h 440284"/>
                <a:gd name="connsiteX5-23" fmla="*/ 0 w 300020"/>
                <a:gd name="connsiteY5-24" fmla="*/ 269090 h 440284"/>
                <a:gd name="connsiteX0-25" fmla="*/ 0 w 471470"/>
                <a:gd name="connsiteY0-26" fmla="*/ 269090 h 440284"/>
                <a:gd name="connsiteX1-27" fmla="*/ 133681 w 471470"/>
                <a:gd name="connsiteY1-28" fmla="*/ 0 h 440284"/>
                <a:gd name="connsiteX2-29" fmla="*/ 471470 w 471470"/>
                <a:gd name="connsiteY2-30" fmla="*/ 228268 h 440284"/>
                <a:gd name="connsiteX3-31" fmla="*/ 242721 w 471470"/>
                <a:gd name="connsiteY3-32" fmla="*/ 440284 h 440284"/>
                <a:gd name="connsiteX4-33" fmla="*/ 57299 w 471470"/>
                <a:gd name="connsiteY4-34" fmla="*/ 440284 h 440284"/>
                <a:gd name="connsiteX5-35" fmla="*/ 0 w 471470"/>
                <a:gd name="connsiteY5-36" fmla="*/ 269090 h 440284"/>
                <a:gd name="connsiteX0-37" fmla="*/ 0 w 471470"/>
                <a:gd name="connsiteY0-38" fmla="*/ 269090 h 570912"/>
                <a:gd name="connsiteX1-39" fmla="*/ 133681 w 471470"/>
                <a:gd name="connsiteY1-40" fmla="*/ 0 h 570912"/>
                <a:gd name="connsiteX2-41" fmla="*/ 471470 w 471470"/>
                <a:gd name="connsiteY2-42" fmla="*/ 228268 h 570912"/>
                <a:gd name="connsiteX3-43" fmla="*/ 332528 w 471470"/>
                <a:gd name="connsiteY3-44" fmla="*/ 570912 h 570912"/>
                <a:gd name="connsiteX4-45" fmla="*/ 57299 w 471470"/>
                <a:gd name="connsiteY4-46" fmla="*/ 440284 h 570912"/>
                <a:gd name="connsiteX5-47" fmla="*/ 0 w 471470"/>
                <a:gd name="connsiteY5-48" fmla="*/ 269090 h 570912"/>
                <a:gd name="connsiteX0-49" fmla="*/ 0 w 471470"/>
                <a:gd name="connsiteY0-50" fmla="*/ 269090 h 562748"/>
                <a:gd name="connsiteX1-51" fmla="*/ 133681 w 471470"/>
                <a:gd name="connsiteY1-52" fmla="*/ 0 h 562748"/>
                <a:gd name="connsiteX2-53" fmla="*/ 471470 w 471470"/>
                <a:gd name="connsiteY2-54" fmla="*/ 228268 h 562748"/>
                <a:gd name="connsiteX3-55" fmla="*/ 308035 w 471470"/>
                <a:gd name="connsiteY3-56" fmla="*/ 562748 h 562748"/>
                <a:gd name="connsiteX4-57" fmla="*/ 57299 w 471470"/>
                <a:gd name="connsiteY4-58" fmla="*/ 440284 h 562748"/>
                <a:gd name="connsiteX5-59" fmla="*/ 0 w 471470"/>
                <a:gd name="connsiteY5-60" fmla="*/ 269090 h 562748"/>
                <a:gd name="connsiteX0-61" fmla="*/ 8016 w 479486"/>
                <a:gd name="connsiteY0-62" fmla="*/ 269090 h 562748"/>
                <a:gd name="connsiteX1-63" fmla="*/ 141697 w 479486"/>
                <a:gd name="connsiteY1-64" fmla="*/ 0 h 562748"/>
                <a:gd name="connsiteX2-65" fmla="*/ 479486 w 479486"/>
                <a:gd name="connsiteY2-66" fmla="*/ 228268 h 562748"/>
                <a:gd name="connsiteX3-67" fmla="*/ 316051 w 479486"/>
                <a:gd name="connsiteY3-68" fmla="*/ 562748 h 562748"/>
                <a:gd name="connsiteX4-69" fmla="*/ 0 w 479486"/>
                <a:gd name="connsiteY4-70" fmla="*/ 472942 h 562748"/>
                <a:gd name="connsiteX5-71" fmla="*/ 8016 w 479486"/>
                <a:gd name="connsiteY5-72" fmla="*/ 269090 h 562748"/>
                <a:gd name="connsiteX0-73" fmla="*/ 8016 w 479486"/>
                <a:gd name="connsiteY0-74" fmla="*/ 260926 h 554584"/>
                <a:gd name="connsiteX1-75" fmla="*/ 158026 w 479486"/>
                <a:gd name="connsiteY1-76" fmla="*/ 0 h 554584"/>
                <a:gd name="connsiteX2-77" fmla="*/ 479486 w 479486"/>
                <a:gd name="connsiteY2-78" fmla="*/ 220104 h 554584"/>
                <a:gd name="connsiteX3-79" fmla="*/ 316051 w 479486"/>
                <a:gd name="connsiteY3-80" fmla="*/ 554584 h 554584"/>
                <a:gd name="connsiteX4-81" fmla="*/ 0 w 479486"/>
                <a:gd name="connsiteY4-82" fmla="*/ 464778 h 554584"/>
                <a:gd name="connsiteX5-83" fmla="*/ 8016 w 479486"/>
                <a:gd name="connsiteY5-84" fmla="*/ 260926 h 554584"/>
                <a:gd name="connsiteX0-85" fmla="*/ 0 w 471470"/>
                <a:gd name="connsiteY0-86" fmla="*/ 260926 h 554584"/>
                <a:gd name="connsiteX1-87" fmla="*/ 150010 w 471470"/>
                <a:gd name="connsiteY1-88" fmla="*/ 0 h 554584"/>
                <a:gd name="connsiteX2-89" fmla="*/ 471470 w 471470"/>
                <a:gd name="connsiteY2-90" fmla="*/ 220104 h 554584"/>
                <a:gd name="connsiteX3-91" fmla="*/ 308035 w 471470"/>
                <a:gd name="connsiteY3-92" fmla="*/ 554584 h 554584"/>
                <a:gd name="connsiteX4-93" fmla="*/ 49134 w 471470"/>
                <a:gd name="connsiteY4-94" fmla="*/ 440285 h 554584"/>
                <a:gd name="connsiteX5-95" fmla="*/ 0 w 471470"/>
                <a:gd name="connsiteY5-96" fmla="*/ 260926 h 554584"/>
                <a:gd name="connsiteX0-97" fmla="*/ 0 w 471470"/>
                <a:gd name="connsiteY0-98" fmla="*/ 260926 h 570912"/>
                <a:gd name="connsiteX1-99" fmla="*/ 150010 w 471470"/>
                <a:gd name="connsiteY1-100" fmla="*/ 0 h 570912"/>
                <a:gd name="connsiteX2-101" fmla="*/ 471470 w 471470"/>
                <a:gd name="connsiteY2-102" fmla="*/ 220104 h 570912"/>
                <a:gd name="connsiteX3-103" fmla="*/ 348856 w 471470"/>
                <a:gd name="connsiteY3-104" fmla="*/ 570912 h 570912"/>
                <a:gd name="connsiteX4-105" fmla="*/ 49134 w 471470"/>
                <a:gd name="connsiteY4-106" fmla="*/ 440285 h 570912"/>
                <a:gd name="connsiteX5-107" fmla="*/ 0 w 471470"/>
                <a:gd name="connsiteY5-108" fmla="*/ 260926 h 570912"/>
                <a:gd name="connsiteX0-109" fmla="*/ 0 w 471470"/>
                <a:gd name="connsiteY0-110" fmla="*/ 270070 h 580056"/>
                <a:gd name="connsiteX1-111" fmla="*/ 140866 w 471470"/>
                <a:gd name="connsiteY1-112" fmla="*/ 0 h 580056"/>
                <a:gd name="connsiteX2-113" fmla="*/ 471470 w 471470"/>
                <a:gd name="connsiteY2-114" fmla="*/ 229248 h 580056"/>
                <a:gd name="connsiteX3-115" fmla="*/ 348856 w 471470"/>
                <a:gd name="connsiteY3-116" fmla="*/ 580056 h 580056"/>
                <a:gd name="connsiteX4-117" fmla="*/ 49134 w 471470"/>
                <a:gd name="connsiteY4-118" fmla="*/ 449429 h 580056"/>
                <a:gd name="connsiteX5-119" fmla="*/ 0 w 471470"/>
                <a:gd name="connsiteY5-120" fmla="*/ 270070 h 580056"/>
                <a:gd name="connsiteX0-121" fmla="*/ 0 w 471470"/>
                <a:gd name="connsiteY0-122" fmla="*/ 251782 h 561768"/>
                <a:gd name="connsiteX1-123" fmla="*/ 131722 w 471470"/>
                <a:gd name="connsiteY1-124" fmla="*/ 0 h 561768"/>
                <a:gd name="connsiteX2-125" fmla="*/ 471470 w 471470"/>
                <a:gd name="connsiteY2-126" fmla="*/ 210960 h 561768"/>
                <a:gd name="connsiteX3-127" fmla="*/ 348856 w 471470"/>
                <a:gd name="connsiteY3-128" fmla="*/ 561768 h 561768"/>
                <a:gd name="connsiteX4-129" fmla="*/ 49134 w 471470"/>
                <a:gd name="connsiteY4-130" fmla="*/ 431141 h 561768"/>
                <a:gd name="connsiteX5-131" fmla="*/ 0 w 471470"/>
                <a:gd name="connsiteY5-132" fmla="*/ 251782 h 561768"/>
                <a:gd name="connsiteX0-133" fmla="*/ 0 w 471470"/>
                <a:gd name="connsiteY0-134" fmla="*/ 260926 h 570912"/>
                <a:gd name="connsiteX1-135" fmla="*/ 168298 w 471470"/>
                <a:gd name="connsiteY1-136" fmla="*/ 0 h 570912"/>
                <a:gd name="connsiteX2-137" fmla="*/ 471470 w 471470"/>
                <a:gd name="connsiteY2-138" fmla="*/ 220104 h 570912"/>
                <a:gd name="connsiteX3-139" fmla="*/ 348856 w 471470"/>
                <a:gd name="connsiteY3-140" fmla="*/ 570912 h 570912"/>
                <a:gd name="connsiteX4-141" fmla="*/ 49134 w 471470"/>
                <a:gd name="connsiteY4-142" fmla="*/ 440285 h 570912"/>
                <a:gd name="connsiteX5-143" fmla="*/ 0 w 471470"/>
                <a:gd name="connsiteY5-144" fmla="*/ 260926 h 570912"/>
                <a:gd name="connsiteX0-145" fmla="*/ 0 w 706873"/>
                <a:gd name="connsiteY0-146" fmla="*/ 284176 h 570912"/>
                <a:gd name="connsiteX1-147" fmla="*/ 403701 w 706873"/>
                <a:gd name="connsiteY1-148" fmla="*/ 0 h 570912"/>
                <a:gd name="connsiteX2-149" fmla="*/ 706873 w 706873"/>
                <a:gd name="connsiteY2-150" fmla="*/ 220104 h 570912"/>
                <a:gd name="connsiteX3-151" fmla="*/ 584259 w 706873"/>
                <a:gd name="connsiteY3-152" fmla="*/ 570912 h 570912"/>
                <a:gd name="connsiteX4-153" fmla="*/ 284537 w 706873"/>
                <a:gd name="connsiteY4-154" fmla="*/ 440285 h 570912"/>
                <a:gd name="connsiteX5-155" fmla="*/ 0 w 706873"/>
                <a:gd name="connsiteY5-156" fmla="*/ 284176 h 570912"/>
                <a:gd name="connsiteX0-157" fmla="*/ 0 w 706873"/>
                <a:gd name="connsiteY0-158" fmla="*/ 223146 h 509882"/>
                <a:gd name="connsiteX1-159" fmla="*/ 403701 w 706873"/>
                <a:gd name="connsiteY1-160" fmla="*/ 0 h 509882"/>
                <a:gd name="connsiteX2-161" fmla="*/ 706873 w 706873"/>
                <a:gd name="connsiteY2-162" fmla="*/ 159074 h 509882"/>
                <a:gd name="connsiteX3-163" fmla="*/ 584259 w 706873"/>
                <a:gd name="connsiteY3-164" fmla="*/ 509882 h 509882"/>
                <a:gd name="connsiteX4-165" fmla="*/ 284537 w 706873"/>
                <a:gd name="connsiteY4-166" fmla="*/ 379255 h 509882"/>
                <a:gd name="connsiteX5-167" fmla="*/ 0 w 706873"/>
                <a:gd name="connsiteY5-168" fmla="*/ 223146 h 509882"/>
                <a:gd name="connsiteX0-169" fmla="*/ 0 w 640030"/>
                <a:gd name="connsiteY0-170" fmla="*/ 223146 h 509882"/>
                <a:gd name="connsiteX1-171" fmla="*/ 403701 w 640030"/>
                <a:gd name="connsiteY1-172" fmla="*/ 0 h 509882"/>
                <a:gd name="connsiteX2-173" fmla="*/ 640030 w 640030"/>
                <a:gd name="connsiteY2-174" fmla="*/ 240448 h 509882"/>
                <a:gd name="connsiteX3-175" fmla="*/ 584259 w 640030"/>
                <a:gd name="connsiteY3-176" fmla="*/ 509882 h 509882"/>
                <a:gd name="connsiteX4-177" fmla="*/ 284537 w 640030"/>
                <a:gd name="connsiteY4-178" fmla="*/ 379255 h 509882"/>
                <a:gd name="connsiteX5-179" fmla="*/ 0 w 640030"/>
                <a:gd name="connsiteY5-180" fmla="*/ 223146 h 509882"/>
                <a:gd name="connsiteX0-181" fmla="*/ 0 w 640030"/>
                <a:gd name="connsiteY0-182" fmla="*/ 223146 h 681349"/>
                <a:gd name="connsiteX1-183" fmla="*/ 403701 w 640030"/>
                <a:gd name="connsiteY1-184" fmla="*/ 0 h 681349"/>
                <a:gd name="connsiteX2-185" fmla="*/ 640030 w 640030"/>
                <a:gd name="connsiteY2-186" fmla="*/ 240448 h 681349"/>
                <a:gd name="connsiteX3-187" fmla="*/ 639477 w 640030"/>
                <a:gd name="connsiteY3-188" fmla="*/ 681349 h 681349"/>
                <a:gd name="connsiteX4-189" fmla="*/ 284537 w 640030"/>
                <a:gd name="connsiteY4-190" fmla="*/ 379255 h 681349"/>
                <a:gd name="connsiteX5-191" fmla="*/ 0 w 640030"/>
                <a:gd name="connsiteY5-192" fmla="*/ 223146 h 681349"/>
                <a:gd name="connsiteX0-193" fmla="*/ 0 w 640030"/>
                <a:gd name="connsiteY0-194" fmla="*/ 223146 h 693126"/>
                <a:gd name="connsiteX1-195" fmla="*/ 403701 w 640030"/>
                <a:gd name="connsiteY1-196" fmla="*/ 0 h 693126"/>
                <a:gd name="connsiteX2-197" fmla="*/ 640030 w 640030"/>
                <a:gd name="connsiteY2-198" fmla="*/ 240448 h 693126"/>
                <a:gd name="connsiteX3-199" fmla="*/ 639477 w 640030"/>
                <a:gd name="connsiteY3-200" fmla="*/ 681349 h 693126"/>
                <a:gd name="connsiteX4-201" fmla="*/ 153757 w 640030"/>
                <a:gd name="connsiteY4-202" fmla="*/ 693126 h 693126"/>
                <a:gd name="connsiteX5-203" fmla="*/ 0 w 640030"/>
                <a:gd name="connsiteY5-204" fmla="*/ 223146 h 693126"/>
                <a:gd name="connsiteX0-205" fmla="*/ 0 w 640030"/>
                <a:gd name="connsiteY0-206" fmla="*/ 170834 h 640814"/>
                <a:gd name="connsiteX1-207" fmla="*/ 415326 w 640030"/>
                <a:gd name="connsiteY1-208" fmla="*/ 0 h 640814"/>
                <a:gd name="connsiteX2-209" fmla="*/ 640030 w 640030"/>
                <a:gd name="connsiteY2-210" fmla="*/ 188136 h 640814"/>
                <a:gd name="connsiteX3-211" fmla="*/ 639477 w 640030"/>
                <a:gd name="connsiteY3-212" fmla="*/ 629037 h 640814"/>
                <a:gd name="connsiteX4-213" fmla="*/ 153757 w 640030"/>
                <a:gd name="connsiteY4-214" fmla="*/ 640814 h 640814"/>
                <a:gd name="connsiteX5-215" fmla="*/ 0 w 640030"/>
                <a:gd name="connsiteY5-216" fmla="*/ 170834 h 640814"/>
                <a:gd name="connsiteX0-217" fmla="*/ 0 w 639477"/>
                <a:gd name="connsiteY0-218" fmla="*/ 170834 h 640814"/>
                <a:gd name="connsiteX1-219" fmla="*/ 415326 w 639477"/>
                <a:gd name="connsiteY1-220" fmla="*/ 0 h 640814"/>
                <a:gd name="connsiteX2-221" fmla="*/ 584812 w 639477"/>
                <a:gd name="connsiteY2-222" fmla="*/ 211386 h 640814"/>
                <a:gd name="connsiteX3-223" fmla="*/ 639477 w 639477"/>
                <a:gd name="connsiteY3-224" fmla="*/ 629037 h 640814"/>
                <a:gd name="connsiteX4-225" fmla="*/ 153757 w 639477"/>
                <a:gd name="connsiteY4-226" fmla="*/ 640814 h 640814"/>
                <a:gd name="connsiteX5-227" fmla="*/ 0 w 639477"/>
                <a:gd name="connsiteY5-228" fmla="*/ 170834 h 640814"/>
                <a:gd name="connsiteX0-229" fmla="*/ 0 w 639477"/>
                <a:gd name="connsiteY0-230" fmla="*/ 170834 h 640814"/>
                <a:gd name="connsiteX1-231" fmla="*/ 415326 w 639477"/>
                <a:gd name="connsiteY1-232" fmla="*/ 0 h 640814"/>
                <a:gd name="connsiteX2-233" fmla="*/ 584812 w 639477"/>
                <a:gd name="connsiteY2-234" fmla="*/ 211386 h 640814"/>
                <a:gd name="connsiteX3-235" fmla="*/ 639477 w 639477"/>
                <a:gd name="connsiteY3-236" fmla="*/ 629037 h 640814"/>
                <a:gd name="connsiteX4-237" fmla="*/ 153757 w 639477"/>
                <a:gd name="connsiteY4-238" fmla="*/ 640814 h 640814"/>
                <a:gd name="connsiteX5-239" fmla="*/ 0 w 639477"/>
                <a:gd name="connsiteY5-240" fmla="*/ 170834 h 640814"/>
                <a:gd name="connsiteX0-241" fmla="*/ 0 w 613322"/>
                <a:gd name="connsiteY0-242" fmla="*/ 170834 h 640814"/>
                <a:gd name="connsiteX1-243" fmla="*/ 415326 w 613322"/>
                <a:gd name="connsiteY1-244" fmla="*/ 0 h 640814"/>
                <a:gd name="connsiteX2-245" fmla="*/ 584812 w 613322"/>
                <a:gd name="connsiteY2-246" fmla="*/ 211386 h 640814"/>
                <a:gd name="connsiteX3-247" fmla="*/ 613321 w 613322"/>
                <a:gd name="connsiteY3-248" fmla="*/ 565100 h 640814"/>
                <a:gd name="connsiteX4-249" fmla="*/ 153757 w 613322"/>
                <a:gd name="connsiteY4-250" fmla="*/ 640814 h 640814"/>
                <a:gd name="connsiteX5-251" fmla="*/ 0 w 613322"/>
                <a:gd name="connsiteY5-252" fmla="*/ 170834 h 640814"/>
                <a:gd name="connsiteX0-253" fmla="*/ 0 w 613321"/>
                <a:gd name="connsiteY0-254" fmla="*/ 170834 h 640814"/>
                <a:gd name="connsiteX1-255" fmla="*/ 415326 w 613321"/>
                <a:gd name="connsiteY1-256" fmla="*/ 0 h 640814"/>
                <a:gd name="connsiteX2-257" fmla="*/ 584812 w 613321"/>
                <a:gd name="connsiteY2-258" fmla="*/ 211386 h 640814"/>
                <a:gd name="connsiteX3-259" fmla="*/ 613321 w 613321"/>
                <a:gd name="connsiteY3-260" fmla="*/ 565100 h 640814"/>
                <a:gd name="connsiteX4-261" fmla="*/ 153757 w 613321"/>
                <a:gd name="connsiteY4-262" fmla="*/ 640814 h 640814"/>
                <a:gd name="connsiteX5-263" fmla="*/ 0 w 613321"/>
                <a:gd name="connsiteY5-264" fmla="*/ 170834 h 640814"/>
                <a:gd name="connsiteX0-265" fmla="*/ 0 w 613321"/>
                <a:gd name="connsiteY0-266" fmla="*/ 170834 h 640814"/>
                <a:gd name="connsiteX1-267" fmla="*/ 415326 w 613321"/>
                <a:gd name="connsiteY1-268" fmla="*/ 0 h 640814"/>
                <a:gd name="connsiteX2-269" fmla="*/ 449039 w 613321"/>
                <a:gd name="connsiteY2-270" fmla="*/ 269172 h 640814"/>
                <a:gd name="connsiteX3-271" fmla="*/ 613321 w 613321"/>
                <a:gd name="connsiteY3-272" fmla="*/ 565100 h 640814"/>
                <a:gd name="connsiteX4-273" fmla="*/ 153757 w 613321"/>
                <a:gd name="connsiteY4-274" fmla="*/ 640814 h 640814"/>
                <a:gd name="connsiteX5-275" fmla="*/ 0 w 613321"/>
                <a:gd name="connsiteY5-276" fmla="*/ 170834 h 640814"/>
                <a:gd name="connsiteX0-277" fmla="*/ 0 w 613321"/>
                <a:gd name="connsiteY0-278" fmla="*/ 170834 h 640814"/>
                <a:gd name="connsiteX1-279" fmla="*/ 415326 w 613321"/>
                <a:gd name="connsiteY1-280" fmla="*/ 0 h 640814"/>
                <a:gd name="connsiteX2-281" fmla="*/ 455211 w 613321"/>
                <a:gd name="connsiteY2-282" fmla="*/ 278296 h 640814"/>
                <a:gd name="connsiteX3-283" fmla="*/ 613321 w 613321"/>
                <a:gd name="connsiteY3-284" fmla="*/ 565100 h 640814"/>
                <a:gd name="connsiteX4-285" fmla="*/ 153757 w 613321"/>
                <a:gd name="connsiteY4-286" fmla="*/ 640814 h 640814"/>
                <a:gd name="connsiteX5-287" fmla="*/ 0 w 613321"/>
                <a:gd name="connsiteY5-288" fmla="*/ 170834 h 640814"/>
                <a:gd name="connsiteX0-289" fmla="*/ 0 w 613321"/>
                <a:gd name="connsiteY0-290" fmla="*/ 106966 h 576946"/>
                <a:gd name="connsiteX1-291" fmla="*/ 393726 w 613321"/>
                <a:gd name="connsiteY1-292" fmla="*/ 0 h 576946"/>
                <a:gd name="connsiteX2-293" fmla="*/ 455211 w 613321"/>
                <a:gd name="connsiteY2-294" fmla="*/ 214428 h 576946"/>
                <a:gd name="connsiteX3-295" fmla="*/ 613321 w 613321"/>
                <a:gd name="connsiteY3-296" fmla="*/ 501232 h 576946"/>
                <a:gd name="connsiteX4-297" fmla="*/ 153757 w 613321"/>
                <a:gd name="connsiteY4-298" fmla="*/ 576946 h 576946"/>
                <a:gd name="connsiteX5-299" fmla="*/ 0 w 613321"/>
                <a:gd name="connsiteY5-300" fmla="*/ 106966 h 576946"/>
                <a:gd name="connsiteX0-301" fmla="*/ 0 w 613321"/>
                <a:gd name="connsiteY0-302" fmla="*/ 37015 h 506995"/>
                <a:gd name="connsiteX1-303" fmla="*/ 406069 w 613321"/>
                <a:gd name="connsiteY1-304" fmla="*/ 0 h 506995"/>
                <a:gd name="connsiteX2-305" fmla="*/ 455211 w 613321"/>
                <a:gd name="connsiteY2-306" fmla="*/ 144477 h 506995"/>
                <a:gd name="connsiteX3-307" fmla="*/ 613321 w 613321"/>
                <a:gd name="connsiteY3-308" fmla="*/ 431281 h 506995"/>
                <a:gd name="connsiteX4-309" fmla="*/ 153757 w 613321"/>
                <a:gd name="connsiteY4-310" fmla="*/ 506995 h 506995"/>
                <a:gd name="connsiteX5-311" fmla="*/ 0 w 613321"/>
                <a:gd name="connsiteY5-312" fmla="*/ 37015 h 506995"/>
                <a:gd name="connsiteX0-313" fmla="*/ 0 w 613321"/>
                <a:gd name="connsiteY0-314" fmla="*/ 37015 h 506995"/>
                <a:gd name="connsiteX1-315" fmla="*/ 406069 w 613321"/>
                <a:gd name="connsiteY1-316" fmla="*/ 0 h 506995"/>
                <a:gd name="connsiteX2-317" fmla="*/ 464468 w 613321"/>
                <a:gd name="connsiteY2-318" fmla="*/ 177932 h 506995"/>
                <a:gd name="connsiteX3-319" fmla="*/ 613321 w 613321"/>
                <a:gd name="connsiteY3-320" fmla="*/ 431281 h 506995"/>
                <a:gd name="connsiteX4-321" fmla="*/ 153757 w 613321"/>
                <a:gd name="connsiteY4-322" fmla="*/ 506995 h 506995"/>
                <a:gd name="connsiteX5-323" fmla="*/ 0 w 613321"/>
                <a:gd name="connsiteY5-324" fmla="*/ 37015 h 506995"/>
                <a:gd name="connsiteX0-325" fmla="*/ 0 w 464468"/>
                <a:gd name="connsiteY0-326" fmla="*/ 37015 h 506995"/>
                <a:gd name="connsiteX1-327" fmla="*/ 406069 w 464468"/>
                <a:gd name="connsiteY1-328" fmla="*/ 0 h 506995"/>
                <a:gd name="connsiteX2-329" fmla="*/ 464468 w 464468"/>
                <a:gd name="connsiteY2-330" fmla="*/ 177932 h 506995"/>
                <a:gd name="connsiteX3-331" fmla="*/ 440520 w 464468"/>
                <a:gd name="connsiteY3-332" fmla="*/ 291379 h 506995"/>
                <a:gd name="connsiteX4-333" fmla="*/ 153757 w 464468"/>
                <a:gd name="connsiteY4-334" fmla="*/ 506995 h 506995"/>
                <a:gd name="connsiteX5-335" fmla="*/ 0 w 464468"/>
                <a:gd name="connsiteY5-336" fmla="*/ 37015 h 506995"/>
                <a:gd name="connsiteX0-337" fmla="*/ 0 w 440520"/>
                <a:gd name="connsiteY0-338" fmla="*/ 37015 h 506995"/>
                <a:gd name="connsiteX1-339" fmla="*/ 406069 w 440520"/>
                <a:gd name="connsiteY1-340" fmla="*/ 0 h 506995"/>
                <a:gd name="connsiteX2-341" fmla="*/ 436696 w 440520"/>
                <a:gd name="connsiteY2-342" fmla="*/ 184015 h 506995"/>
                <a:gd name="connsiteX3-343" fmla="*/ 440520 w 440520"/>
                <a:gd name="connsiteY3-344" fmla="*/ 291379 h 506995"/>
                <a:gd name="connsiteX4-345" fmla="*/ 153757 w 440520"/>
                <a:gd name="connsiteY4-346" fmla="*/ 506995 h 506995"/>
                <a:gd name="connsiteX5-347" fmla="*/ 0 w 440520"/>
                <a:gd name="connsiteY5-348" fmla="*/ 37015 h 506995"/>
                <a:gd name="connsiteX0-349" fmla="*/ 0 w 440520"/>
                <a:gd name="connsiteY0-350" fmla="*/ 269679 h 739659"/>
                <a:gd name="connsiteX1-351" fmla="*/ 397738 w 440520"/>
                <a:gd name="connsiteY1-352" fmla="*/ 0 h 739659"/>
                <a:gd name="connsiteX2-353" fmla="*/ 436696 w 440520"/>
                <a:gd name="connsiteY2-354" fmla="*/ 416679 h 739659"/>
                <a:gd name="connsiteX3-355" fmla="*/ 440520 w 440520"/>
                <a:gd name="connsiteY3-356" fmla="*/ 524043 h 739659"/>
                <a:gd name="connsiteX4-357" fmla="*/ 153757 w 440520"/>
                <a:gd name="connsiteY4-358" fmla="*/ 739659 h 739659"/>
                <a:gd name="connsiteX5-359" fmla="*/ 0 w 440520"/>
                <a:gd name="connsiteY5-360" fmla="*/ 269679 h 739659"/>
                <a:gd name="connsiteX0-361" fmla="*/ 0 w 583886"/>
                <a:gd name="connsiteY0-362" fmla="*/ 269679 h 739659"/>
                <a:gd name="connsiteX1-363" fmla="*/ 397738 w 583886"/>
                <a:gd name="connsiteY1-364" fmla="*/ 0 h 739659"/>
                <a:gd name="connsiteX2-365" fmla="*/ 583886 w 583886"/>
                <a:gd name="connsiteY2-366" fmla="*/ 290767 h 739659"/>
                <a:gd name="connsiteX3-367" fmla="*/ 440520 w 583886"/>
                <a:gd name="connsiteY3-368" fmla="*/ 524043 h 739659"/>
                <a:gd name="connsiteX4-369" fmla="*/ 153757 w 583886"/>
                <a:gd name="connsiteY4-370" fmla="*/ 739659 h 739659"/>
                <a:gd name="connsiteX5-371" fmla="*/ 0 w 583886"/>
                <a:gd name="connsiteY5-372" fmla="*/ 269679 h 739659"/>
                <a:gd name="connsiteX0-373" fmla="*/ 0 w 631098"/>
                <a:gd name="connsiteY0-374" fmla="*/ 269679 h 739659"/>
                <a:gd name="connsiteX1-375" fmla="*/ 397738 w 631098"/>
                <a:gd name="connsiteY1-376" fmla="*/ 0 h 739659"/>
                <a:gd name="connsiteX2-377" fmla="*/ 631098 w 631098"/>
                <a:gd name="connsiteY2-378" fmla="*/ 288030 h 739659"/>
                <a:gd name="connsiteX3-379" fmla="*/ 440520 w 631098"/>
                <a:gd name="connsiteY3-380" fmla="*/ 524043 h 739659"/>
                <a:gd name="connsiteX4-381" fmla="*/ 153757 w 631098"/>
                <a:gd name="connsiteY4-382" fmla="*/ 739659 h 739659"/>
                <a:gd name="connsiteX5-383" fmla="*/ 0 w 631098"/>
                <a:gd name="connsiteY5-384" fmla="*/ 269679 h 739659"/>
                <a:gd name="connsiteX0-385" fmla="*/ 0 w 631098"/>
                <a:gd name="connsiteY0-386" fmla="*/ 269679 h 739659"/>
                <a:gd name="connsiteX1-387" fmla="*/ 397738 w 631098"/>
                <a:gd name="connsiteY1-388" fmla="*/ 0 h 739659"/>
                <a:gd name="connsiteX2-389" fmla="*/ 631098 w 631098"/>
                <a:gd name="connsiteY2-390" fmla="*/ 288030 h 739659"/>
                <a:gd name="connsiteX3-391" fmla="*/ 584932 w 631098"/>
                <a:gd name="connsiteY3-392" fmla="*/ 644481 h 739659"/>
                <a:gd name="connsiteX4-393" fmla="*/ 153757 w 631098"/>
                <a:gd name="connsiteY4-394" fmla="*/ 739659 h 739659"/>
                <a:gd name="connsiteX5-395" fmla="*/ 0 w 631098"/>
                <a:gd name="connsiteY5-396" fmla="*/ 269679 h 739659"/>
                <a:gd name="connsiteX0-397" fmla="*/ 0 w 611658"/>
                <a:gd name="connsiteY0-398" fmla="*/ 269679 h 739659"/>
                <a:gd name="connsiteX1-399" fmla="*/ 397738 w 611658"/>
                <a:gd name="connsiteY1-400" fmla="*/ 0 h 739659"/>
                <a:gd name="connsiteX2-401" fmla="*/ 611658 w 611658"/>
                <a:gd name="connsiteY2-402" fmla="*/ 296242 h 739659"/>
                <a:gd name="connsiteX3-403" fmla="*/ 584932 w 611658"/>
                <a:gd name="connsiteY3-404" fmla="*/ 644481 h 739659"/>
                <a:gd name="connsiteX4-405" fmla="*/ 153757 w 611658"/>
                <a:gd name="connsiteY4-406" fmla="*/ 739659 h 739659"/>
                <a:gd name="connsiteX5-407" fmla="*/ 0 w 611658"/>
                <a:gd name="connsiteY5-408" fmla="*/ 269679 h 7396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1658" h="739659">
                  <a:moveTo>
                    <a:pt x="0" y="269679"/>
                  </a:moveTo>
                  <a:lnTo>
                    <a:pt x="397738" y="0"/>
                  </a:lnTo>
                  <a:lnTo>
                    <a:pt x="611658" y="296242"/>
                  </a:lnTo>
                  <a:lnTo>
                    <a:pt x="584932" y="644481"/>
                  </a:lnTo>
                  <a:lnTo>
                    <a:pt x="153757" y="739659"/>
                  </a:lnTo>
                  <a:lnTo>
                    <a:pt x="0" y="269679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/>
          <p:cNvSpPr>
            <a:spLocks noChangeAspect="1"/>
          </p:cNvSpPr>
          <p:nvPr/>
        </p:nvSpPr>
        <p:spPr>
          <a:xfrm>
            <a:off x="3515962" y="2477499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多边形"/>
          <p:cNvSpPr>
            <a:spLocks noChangeAspect="1"/>
          </p:cNvSpPr>
          <p:nvPr/>
        </p:nvSpPr>
        <p:spPr>
          <a:xfrm>
            <a:off x="3746806" y="2757357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" name="多边形"/>
          <p:cNvSpPr>
            <a:spLocks noChangeAspect="1"/>
          </p:cNvSpPr>
          <p:nvPr/>
        </p:nvSpPr>
        <p:spPr>
          <a:xfrm>
            <a:off x="4000188" y="3030388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多边形"/>
          <p:cNvSpPr>
            <a:spLocks noChangeAspect="1"/>
          </p:cNvSpPr>
          <p:nvPr/>
        </p:nvSpPr>
        <p:spPr>
          <a:xfrm>
            <a:off x="4243686" y="3313042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" name="矩形 16"/>
          <p:cNvSpPr/>
          <p:nvPr/>
        </p:nvSpPr>
        <p:spPr>
          <a:xfrm>
            <a:off x="2609007" y="12611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2PC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9364" y="12611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6E45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2PC</a:t>
            </a:r>
            <a:r>
              <a:rPr kumimoji="1" lang="zh-CN" altLang="en-US" dirty="0">
                <a:solidFill>
                  <a:srgbClr val="6E45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6E45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w/ </a:t>
            </a:r>
            <a:r>
              <a:rPr kumimoji="1" lang="en-US" altLang="zh-CN" dirty="0" err="1">
                <a:solidFill>
                  <a:srgbClr val="6E45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miniTX</a:t>
            </a:r>
            <a:endParaRPr kumimoji="1" lang="en-US" altLang="zh-CN" dirty="0">
              <a:solidFill>
                <a:srgbClr val="6E45A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多边形"/>
          <p:cNvSpPr>
            <a:spLocks noChangeAspect="1"/>
          </p:cNvSpPr>
          <p:nvPr/>
        </p:nvSpPr>
        <p:spPr>
          <a:xfrm>
            <a:off x="3704416" y="2276296"/>
            <a:ext cx="1950140" cy="2475774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-1" fmla="*/ 0 w 300020"/>
              <a:gd name="connsiteY0-2" fmla="*/ 285418 h 456612"/>
              <a:gd name="connsiteX1-3" fmla="*/ 133681 w 300020"/>
              <a:gd name="connsiteY1-4" fmla="*/ 0 h 456612"/>
              <a:gd name="connsiteX2-5" fmla="*/ 300020 w 300020"/>
              <a:gd name="connsiteY2-6" fmla="*/ 285418 h 456612"/>
              <a:gd name="connsiteX3-7" fmla="*/ 242721 w 300020"/>
              <a:gd name="connsiteY3-8" fmla="*/ 456612 h 456612"/>
              <a:gd name="connsiteX4-9" fmla="*/ 57299 w 300020"/>
              <a:gd name="connsiteY4-10" fmla="*/ 456612 h 456612"/>
              <a:gd name="connsiteX5-11" fmla="*/ 0 w 300020"/>
              <a:gd name="connsiteY5-12" fmla="*/ 285418 h 456612"/>
              <a:gd name="connsiteX0-13" fmla="*/ 0 w 300020"/>
              <a:gd name="connsiteY0-14" fmla="*/ 269090 h 440284"/>
              <a:gd name="connsiteX1-15" fmla="*/ 133681 w 300020"/>
              <a:gd name="connsiteY1-16" fmla="*/ 0 h 440284"/>
              <a:gd name="connsiteX2-17" fmla="*/ 300020 w 300020"/>
              <a:gd name="connsiteY2-18" fmla="*/ 269090 h 440284"/>
              <a:gd name="connsiteX3-19" fmla="*/ 242721 w 300020"/>
              <a:gd name="connsiteY3-20" fmla="*/ 440284 h 440284"/>
              <a:gd name="connsiteX4-21" fmla="*/ 57299 w 300020"/>
              <a:gd name="connsiteY4-22" fmla="*/ 440284 h 440284"/>
              <a:gd name="connsiteX5-23" fmla="*/ 0 w 300020"/>
              <a:gd name="connsiteY5-24" fmla="*/ 269090 h 440284"/>
              <a:gd name="connsiteX0-25" fmla="*/ 0 w 471470"/>
              <a:gd name="connsiteY0-26" fmla="*/ 269090 h 440284"/>
              <a:gd name="connsiteX1-27" fmla="*/ 133681 w 471470"/>
              <a:gd name="connsiteY1-28" fmla="*/ 0 h 440284"/>
              <a:gd name="connsiteX2-29" fmla="*/ 471470 w 471470"/>
              <a:gd name="connsiteY2-30" fmla="*/ 228268 h 440284"/>
              <a:gd name="connsiteX3-31" fmla="*/ 242721 w 471470"/>
              <a:gd name="connsiteY3-32" fmla="*/ 440284 h 440284"/>
              <a:gd name="connsiteX4-33" fmla="*/ 57299 w 471470"/>
              <a:gd name="connsiteY4-34" fmla="*/ 440284 h 440284"/>
              <a:gd name="connsiteX5-35" fmla="*/ 0 w 471470"/>
              <a:gd name="connsiteY5-36" fmla="*/ 269090 h 440284"/>
              <a:gd name="connsiteX0-37" fmla="*/ 0 w 471470"/>
              <a:gd name="connsiteY0-38" fmla="*/ 269090 h 570912"/>
              <a:gd name="connsiteX1-39" fmla="*/ 133681 w 471470"/>
              <a:gd name="connsiteY1-40" fmla="*/ 0 h 570912"/>
              <a:gd name="connsiteX2-41" fmla="*/ 471470 w 471470"/>
              <a:gd name="connsiteY2-42" fmla="*/ 228268 h 570912"/>
              <a:gd name="connsiteX3-43" fmla="*/ 332528 w 471470"/>
              <a:gd name="connsiteY3-44" fmla="*/ 570912 h 570912"/>
              <a:gd name="connsiteX4-45" fmla="*/ 57299 w 471470"/>
              <a:gd name="connsiteY4-46" fmla="*/ 440284 h 570912"/>
              <a:gd name="connsiteX5-47" fmla="*/ 0 w 471470"/>
              <a:gd name="connsiteY5-48" fmla="*/ 269090 h 570912"/>
              <a:gd name="connsiteX0-49" fmla="*/ 0 w 471470"/>
              <a:gd name="connsiteY0-50" fmla="*/ 269090 h 562748"/>
              <a:gd name="connsiteX1-51" fmla="*/ 133681 w 471470"/>
              <a:gd name="connsiteY1-52" fmla="*/ 0 h 562748"/>
              <a:gd name="connsiteX2-53" fmla="*/ 471470 w 471470"/>
              <a:gd name="connsiteY2-54" fmla="*/ 228268 h 562748"/>
              <a:gd name="connsiteX3-55" fmla="*/ 308035 w 471470"/>
              <a:gd name="connsiteY3-56" fmla="*/ 562748 h 562748"/>
              <a:gd name="connsiteX4-57" fmla="*/ 57299 w 471470"/>
              <a:gd name="connsiteY4-58" fmla="*/ 440284 h 562748"/>
              <a:gd name="connsiteX5-59" fmla="*/ 0 w 471470"/>
              <a:gd name="connsiteY5-60" fmla="*/ 269090 h 562748"/>
              <a:gd name="connsiteX0-61" fmla="*/ 8016 w 479486"/>
              <a:gd name="connsiteY0-62" fmla="*/ 269090 h 562748"/>
              <a:gd name="connsiteX1-63" fmla="*/ 141697 w 479486"/>
              <a:gd name="connsiteY1-64" fmla="*/ 0 h 562748"/>
              <a:gd name="connsiteX2-65" fmla="*/ 479486 w 479486"/>
              <a:gd name="connsiteY2-66" fmla="*/ 228268 h 562748"/>
              <a:gd name="connsiteX3-67" fmla="*/ 316051 w 479486"/>
              <a:gd name="connsiteY3-68" fmla="*/ 562748 h 562748"/>
              <a:gd name="connsiteX4-69" fmla="*/ 0 w 479486"/>
              <a:gd name="connsiteY4-70" fmla="*/ 472942 h 562748"/>
              <a:gd name="connsiteX5-71" fmla="*/ 8016 w 479486"/>
              <a:gd name="connsiteY5-72" fmla="*/ 269090 h 562748"/>
              <a:gd name="connsiteX0-73" fmla="*/ 8016 w 479486"/>
              <a:gd name="connsiteY0-74" fmla="*/ 260926 h 554584"/>
              <a:gd name="connsiteX1-75" fmla="*/ 158026 w 479486"/>
              <a:gd name="connsiteY1-76" fmla="*/ 0 h 554584"/>
              <a:gd name="connsiteX2-77" fmla="*/ 479486 w 479486"/>
              <a:gd name="connsiteY2-78" fmla="*/ 220104 h 554584"/>
              <a:gd name="connsiteX3-79" fmla="*/ 316051 w 479486"/>
              <a:gd name="connsiteY3-80" fmla="*/ 554584 h 554584"/>
              <a:gd name="connsiteX4-81" fmla="*/ 0 w 479486"/>
              <a:gd name="connsiteY4-82" fmla="*/ 464778 h 554584"/>
              <a:gd name="connsiteX5-83" fmla="*/ 8016 w 479486"/>
              <a:gd name="connsiteY5-84" fmla="*/ 260926 h 554584"/>
              <a:gd name="connsiteX0-85" fmla="*/ 0 w 471470"/>
              <a:gd name="connsiteY0-86" fmla="*/ 260926 h 554584"/>
              <a:gd name="connsiteX1-87" fmla="*/ 150010 w 471470"/>
              <a:gd name="connsiteY1-88" fmla="*/ 0 h 554584"/>
              <a:gd name="connsiteX2-89" fmla="*/ 471470 w 471470"/>
              <a:gd name="connsiteY2-90" fmla="*/ 220104 h 554584"/>
              <a:gd name="connsiteX3-91" fmla="*/ 308035 w 471470"/>
              <a:gd name="connsiteY3-92" fmla="*/ 554584 h 554584"/>
              <a:gd name="connsiteX4-93" fmla="*/ 49134 w 471470"/>
              <a:gd name="connsiteY4-94" fmla="*/ 440285 h 554584"/>
              <a:gd name="connsiteX5-95" fmla="*/ 0 w 471470"/>
              <a:gd name="connsiteY5-96" fmla="*/ 260926 h 554584"/>
              <a:gd name="connsiteX0-97" fmla="*/ 0 w 471470"/>
              <a:gd name="connsiteY0-98" fmla="*/ 260926 h 570912"/>
              <a:gd name="connsiteX1-99" fmla="*/ 150010 w 471470"/>
              <a:gd name="connsiteY1-100" fmla="*/ 0 h 570912"/>
              <a:gd name="connsiteX2-101" fmla="*/ 471470 w 471470"/>
              <a:gd name="connsiteY2-102" fmla="*/ 220104 h 570912"/>
              <a:gd name="connsiteX3-103" fmla="*/ 348856 w 471470"/>
              <a:gd name="connsiteY3-104" fmla="*/ 570912 h 570912"/>
              <a:gd name="connsiteX4-105" fmla="*/ 49134 w 471470"/>
              <a:gd name="connsiteY4-106" fmla="*/ 440285 h 570912"/>
              <a:gd name="connsiteX5-107" fmla="*/ 0 w 471470"/>
              <a:gd name="connsiteY5-108" fmla="*/ 260926 h 570912"/>
              <a:gd name="connsiteX0-109" fmla="*/ 0 w 471470"/>
              <a:gd name="connsiteY0-110" fmla="*/ 270070 h 580056"/>
              <a:gd name="connsiteX1-111" fmla="*/ 140866 w 471470"/>
              <a:gd name="connsiteY1-112" fmla="*/ 0 h 580056"/>
              <a:gd name="connsiteX2-113" fmla="*/ 471470 w 471470"/>
              <a:gd name="connsiteY2-114" fmla="*/ 229248 h 580056"/>
              <a:gd name="connsiteX3-115" fmla="*/ 348856 w 471470"/>
              <a:gd name="connsiteY3-116" fmla="*/ 580056 h 580056"/>
              <a:gd name="connsiteX4-117" fmla="*/ 49134 w 471470"/>
              <a:gd name="connsiteY4-118" fmla="*/ 449429 h 580056"/>
              <a:gd name="connsiteX5-119" fmla="*/ 0 w 471470"/>
              <a:gd name="connsiteY5-120" fmla="*/ 270070 h 580056"/>
              <a:gd name="connsiteX0-121" fmla="*/ 0 w 471470"/>
              <a:gd name="connsiteY0-122" fmla="*/ 251782 h 561768"/>
              <a:gd name="connsiteX1-123" fmla="*/ 131722 w 471470"/>
              <a:gd name="connsiteY1-124" fmla="*/ 0 h 561768"/>
              <a:gd name="connsiteX2-125" fmla="*/ 471470 w 471470"/>
              <a:gd name="connsiteY2-126" fmla="*/ 210960 h 561768"/>
              <a:gd name="connsiteX3-127" fmla="*/ 348856 w 471470"/>
              <a:gd name="connsiteY3-128" fmla="*/ 561768 h 561768"/>
              <a:gd name="connsiteX4-129" fmla="*/ 49134 w 471470"/>
              <a:gd name="connsiteY4-130" fmla="*/ 431141 h 561768"/>
              <a:gd name="connsiteX5-131" fmla="*/ 0 w 471470"/>
              <a:gd name="connsiteY5-132" fmla="*/ 251782 h 561768"/>
              <a:gd name="connsiteX0-133" fmla="*/ 0 w 471470"/>
              <a:gd name="connsiteY0-134" fmla="*/ 260926 h 570912"/>
              <a:gd name="connsiteX1-135" fmla="*/ 168298 w 471470"/>
              <a:gd name="connsiteY1-136" fmla="*/ 0 h 570912"/>
              <a:gd name="connsiteX2-137" fmla="*/ 471470 w 471470"/>
              <a:gd name="connsiteY2-138" fmla="*/ 220104 h 570912"/>
              <a:gd name="connsiteX3-139" fmla="*/ 348856 w 471470"/>
              <a:gd name="connsiteY3-140" fmla="*/ 570912 h 570912"/>
              <a:gd name="connsiteX4-141" fmla="*/ 49134 w 471470"/>
              <a:gd name="connsiteY4-142" fmla="*/ 440285 h 570912"/>
              <a:gd name="connsiteX5-143" fmla="*/ 0 w 471470"/>
              <a:gd name="connsiteY5-144" fmla="*/ 260926 h 570912"/>
              <a:gd name="connsiteX0-145" fmla="*/ 0 w 706873"/>
              <a:gd name="connsiteY0-146" fmla="*/ 284176 h 570912"/>
              <a:gd name="connsiteX1-147" fmla="*/ 403701 w 706873"/>
              <a:gd name="connsiteY1-148" fmla="*/ 0 h 570912"/>
              <a:gd name="connsiteX2-149" fmla="*/ 706873 w 706873"/>
              <a:gd name="connsiteY2-150" fmla="*/ 220104 h 570912"/>
              <a:gd name="connsiteX3-151" fmla="*/ 584259 w 706873"/>
              <a:gd name="connsiteY3-152" fmla="*/ 570912 h 570912"/>
              <a:gd name="connsiteX4-153" fmla="*/ 284537 w 706873"/>
              <a:gd name="connsiteY4-154" fmla="*/ 440285 h 570912"/>
              <a:gd name="connsiteX5-155" fmla="*/ 0 w 706873"/>
              <a:gd name="connsiteY5-156" fmla="*/ 284176 h 570912"/>
              <a:gd name="connsiteX0-157" fmla="*/ 0 w 706873"/>
              <a:gd name="connsiteY0-158" fmla="*/ 223146 h 509882"/>
              <a:gd name="connsiteX1-159" fmla="*/ 403701 w 706873"/>
              <a:gd name="connsiteY1-160" fmla="*/ 0 h 509882"/>
              <a:gd name="connsiteX2-161" fmla="*/ 706873 w 706873"/>
              <a:gd name="connsiteY2-162" fmla="*/ 159074 h 509882"/>
              <a:gd name="connsiteX3-163" fmla="*/ 584259 w 706873"/>
              <a:gd name="connsiteY3-164" fmla="*/ 509882 h 509882"/>
              <a:gd name="connsiteX4-165" fmla="*/ 284537 w 706873"/>
              <a:gd name="connsiteY4-166" fmla="*/ 379255 h 509882"/>
              <a:gd name="connsiteX5-167" fmla="*/ 0 w 706873"/>
              <a:gd name="connsiteY5-168" fmla="*/ 223146 h 509882"/>
              <a:gd name="connsiteX0-169" fmla="*/ 0 w 640030"/>
              <a:gd name="connsiteY0-170" fmla="*/ 223146 h 509882"/>
              <a:gd name="connsiteX1-171" fmla="*/ 403701 w 640030"/>
              <a:gd name="connsiteY1-172" fmla="*/ 0 h 509882"/>
              <a:gd name="connsiteX2-173" fmla="*/ 640030 w 640030"/>
              <a:gd name="connsiteY2-174" fmla="*/ 240448 h 509882"/>
              <a:gd name="connsiteX3-175" fmla="*/ 584259 w 640030"/>
              <a:gd name="connsiteY3-176" fmla="*/ 509882 h 509882"/>
              <a:gd name="connsiteX4-177" fmla="*/ 284537 w 640030"/>
              <a:gd name="connsiteY4-178" fmla="*/ 379255 h 509882"/>
              <a:gd name="connsiteX5-179" fmla="*/ 0 w 640030"/>
              <a:gd name="connsiteY5-180" fmla="*/ 223146 h 509882"/>
              <a:gd name="connsiteX0-181" fmla="*/ 0 w 640030"/>
              <a:gd name="connsiteY0-182" fmla="*/ 223146 h 681349"/>
              <a:gd name="connsiteX1-183" fmla="*/ 403701 w 640030"/>
              <a:gd name="connsiteY1-184" fmla="*/ 0 h 681349"/>
              <a:gd name="connsiteX2-185" fmla="*/ 640030 w 640030"/>
              <a:gd name="connsiteY2-186" fmla="*/ 240448 h 681349"/>
              <a:gd name="connsiteX3-187" fmla="*/ 639477 w 640030"/>
              <a:gd name="connsiteY3-188" fmla="*/ 681349 h 681349"/>
              <a:gd name="connsiteX4-189" fmla="*/ 284537 w 640030"/>
              <a:gd name="connsiteY4-190" fmla="*/ 379255 h 681349"/>
              <a:gd name="connsiteX5-191" fmla="*/ 0 w 640030"/>
              <a:gd name="connsiteY5-192" fmla="*/ 223146 h 681349"/>
              <a:gd name="connsiteX0-193" fmla="*/ 0 w 640030"/>
              <a:gd name="connsiteY0-194" fmla="*/ 223146 h 693126"/>
              <a:gd name="connsiteX1-195" fmla="*/ 403701 w 640030"/>
              <a:gd name="connsiteY1-196" fmla="*/ 0 h 693126"/>
              <a:gd name="connsiteX2-197" fmla="*/ 640030 w 640030"/>
              <a:gd name="connsiteY2-198" fmla="*/ 240448 h 693126"/>
              <a:gd name="connsiteX3-199" fmla="*/ 639477 w 640030"/>
              <a:gd name="connsiteY3-200" fmla="*/ 681349 h 693126"/>
              <a:gd name="connsiteX4-201" fmla="*/ 153757 w 640030"/>
              <a:gd name="connsiteY4-202" fmla="*/ 693126 h 693126"/>
              <a:gd name="connsiteX5-203" fmla="*/ 0 w 640030"/>
              <a:gd name="connsiteY5-204" fmla="*/ 223146 h 693126"/>
              <a:gd name="connsiteX0-205" fmla="*/ 0 w 640030"/>
              <a:gd name="connsiteY0-206" fmla="*/ 170834 h 640814"/>
              <a:gd name="connsiteX1-207" fmla="*/ 415326 w 640030"/>
              <a:gd name="connsiteY1-208" fmla="*/ 0 h 640814"/>
              <a:gd name="connsiteX2-209" fmla="*/ 640030 w 640030"/>
              <a:gd name="connsiteY2-210" fmla="*/ 188136 h 640814"/>
              <a:gd name="connsiteX3-211" fmla="*/ 639477 w 640030"/>
              <a:gd name="connsiteY3-212" fmla="*/ 629037 h 640814"/>
              <a:gd name="connsiteX4-213" fmla="*/ 153757 w 640030"/>
              <a:gd name="connsiteY4-214" fmla="*/ 640814 h 640814"/>
              <a:gd name="connsiteX5-215" fmla="*/ 0 w 640030"/>
              <a:gd name="connsiteY5-216" fmla="*/ 170834 h 640814"/>
              <a:gd name="connsiteX0-217" fmla="*/ 0 w 639477"/>
              <a:gd name="connsiteY0-218" fmla="*/ 170834 h 640814"/>
              <a:gd name="connsiteX1-219" fmla="*/ 415326 w 639477"/>
              <a:gd name="connsiteY1-220" fmla="*/ 0 h 640814"/>
              <a:gd name="connsiteX2-221" fmla="*/ 584812 w 639477"/>
              <a:gd name="connsiteY2-222" fmla="*/ 211386 h 640814"/>
              <a:gd name="connsiteX3-223" fmla="*/ 639477 w 639477"/>
              <a:gd name="connsiteY3-224" fmla="*/ 629037 h 640814"/>
              <a:gd name="connsiteX4-225" fmla="*/ 153757 w 639477"/>
              <a:gd name="connsiteY4-226" fmla="*/ 640814 h 640814"/>
              <a:gd name="connsiteX5-227" fmla="*/ 0 w 639477"/>
              <a:gd name="connsiteY5-228" fmla="*/ 170834 h 640814"/>
              <a:gd name="connsiteX0-229" fmla="*/ 0 w 639477"/>
              <a:gd name="connsiteY0-230" fmla="*/ 170834 h 640814"/>
              <a:gd name="connsiteX1-231" fmla="*/ 415326 w 639477"/>
              <a:gd name="connsiteY1-232" fmla="*/ 0 h 640814"/>
              <a:gd name="connsiteX2-233" fmla="*/ 584812 w 639477"/>
              <a:gd name="connsiteY2-234" fmla="*/ 211386 h 640814"/>
              <a:gd name="connsiteX3-235" fmla="*/ 639477 w 639477"/>
              <a:gd name="connsiteY3-236" fmla="*/ 629037 h 640814"/>
              <a:gd name="connsiteX4-237" fmla="*/ 153757 w 639477"/>
              <a:gd name="connsiteY4-238" fmla="*/ 640814 h 640814"/>
              <a:gd name="connsiteX5-239" fmla="*/ 0 w 639477"/>
              <a:gd name="connsiteY5-240" fmla="*/ 170834 h 640814"/>
              <a:gd name="connsiteX0-241" fmla="*/ 0 w 613322"/>
              <a:gd name="connsiteY0-242" fmla="*/ 170834 h 640814"/>
              <a:gd name="connsiteX1-243" fmla="*/ 415326 w 613322"/>
              <a:gd name="connsiteY1-244" fmla="*/ 0 h 640814"/>
              <a:gd name="connsiteX2-245" fmla="*/ 584812 w 613322"/>
              <a:gd name="connsiteY2-246" fmla="*/ 211386 h 640814"/>
              <a:gd name="connsiteX3-247" fmla="*/ 613321 w 613322"/>
              <a:gd name="connsiteY3-248" fmla="*/ 565100 h 640814"/>
              <a:gd name="connsiteX4-249" fmla="*/ 153757 w 613322"/>
              <a:gd name="connsiteY4-250" fmla="*/ 640814 h 640814"/>
              <a:gd name="connsiteX5-251" fmla="*/ 0 w 613322"/>
              <a:gd name="connsiteY5-252" fmla="*/ 170834 h 640814"/>
              <a:gd name="connsiteX0-253" fmla="*/ 0 w 613321"/>
              <a:gd name="connsiteY0-254" fmla="*/ 170834 h 640814"/>
              <a:gd name="connsiteX1-255" fmla="*/ 415326 w 613321"/>
              <a:gd name="connsiteY1-256" fmla="*/ 0 h 640814"/>
              <a:gd name="connsiteX2-257" fmla="*/ 584812 w 613321"/>
              <a:gd name="connsiteY2-258" fmla="*/ 211386 h 640814"/>
              <a:gd name="connsiteX3-259" fmla="*/ 613321 w 613321"/>
              <a:gd name="connsiteY3-260" fmla="*/ 565100 h 640814"/>
              <a:gd name="connsiteX4-261" fmla="*/ 153757 w 613321"/>
              <a:gd name="connsiteY4-262" fmla="*/ 640814 h 640814"/>
              <a:gd name="connsiteX5-263" fmla="*/ 0 w 613321"/>
              <a:gd name="connsiteY5-264" fmla="*/ 170834 h 640814"/>
              <a:gd name="connsiteX0-265" fmla="*/ 0 w 613321"/>
              <a:gd name="connsiteY0-266" fmla="*/ 170834 h 640814"/>
              <a:gd name="connsiteX1-267" fmla="*/ 415326 w 613321"/>
              <a:gd name="connsiteY1-268" fmla="*/ 0 h 640814"/>
              <a:gd name="connsiteX2-269" fmla="*/ 449039 w 613321"/>
              <a:gd name="connsiteY2-270" fmla="*/ 269172 h 640814"/>
              <a:gd name="connsiteX3-271" fmla="*/ 613321 w 613321"/>
              <a:gd name="connsiteY3-272" fmla="*/ 565100 h 640814"/>
              <a:gd name="connsiteX4-273" fmla="*/ 153757 w 613321"/>
              <a:gd name="connsiteY4-274" fmla="*/ 640814 h 640814"/>
              <a:gd name="connsiteX5-275" fmla="*/ 0 w 613321"/>
              <a:gd name="connsiteY5-276" fmla="*/ 170834 h 640814"/>
              <a:gd name="connsiteX0-277" fmla="*/ 0 w 613321"/>
              <a:gd name="connsiteY0-278" fmla="*/ 170834 h 640814"/>
              <a:gd name="connsiteX1-279" fmla="*/ 415326 w 613321"/>
              <a:gd name="connsiteY1-280" fmla="*/ 0 h 640814"/>
              <a:gd name="connsiteX2-281" fmla="*/ 455211 w 613321"/>
              <a:gd name="connsiteY2-282" fmla="*/ 278296 h 640814"/>
              <a:gd name="connsiteX3-283" fmla="*/ 613321 w 613321"/>
              <a:gd name="connsiteY3-284" fmla="*/ 565100 h 640814"/>
              <a:gd name="connsiteX4-285" fmla="*/ 153757 w 613321"/>
              <a:gd name="connsiteY4-286" fmla="*/ 640814 h 640814"/>
              <a:gd name="connsiteX5-287" fmla="*/ 0 w 613321"/>
              <a:gd name="connsiteY5-288" fmla="*/ 170834 h 640814"/>
              <a:gd name="connsiteX0-289" fmla="*/ 0 w 613321"/>
              <a:gd name="connsiteY0-290" fmla="*/ 106966 h 576946"/>
              <a:gd name="connsiteX1-291" fmla="*/ 393726 w 613321"/>
              <a:gd name="connsiteY1-292" fmla="*/ 0 h 576946"/>
              <a:gd name="connsiteX2-293" fmla="*/ 455211 w 613321"/>
              <a:gd name="connsiteY2-294" fmla="*/ 214428 h 576946"/>
              <a:gd name="connsiteX3-295" fmla="*/ 613321 w 613321"/>
              <a:gd name="connsiteY3-296" fmla="*/ 501232 h 576946"/>
              <a:gd name="connsiteX4-297" fmla="*/ 153757 w 613321"/>
              <a:gd name="connsiteY4-298" fmla="*/ 576946 h 576946"/>
              <a:gd name="connsiteX5-299" fmla="*/ 0 w 613321"/>
              <a:gd name="connsiteY5-300" fmla="*/ 106966 h 576946"/>
              <a:gd name="connsiteX0-301" fmla="*/ 0 w 613321"/>
              <a:gd name="connsiteY0-302" fmla="*/ 37015 h 506995"/>
              <a:gd name="connsiteX1-303" fmla="*/ 406069 w 613321"/>
              <a:gd name="connsiteY1-304" fmla="*/ 0 h 506995"/>
              <a:gd name="connsiteX2-305" fmla="*/ 455211 w 613321"/>
              <a:gd name="connsiteY2-306" fmla="*/ 144477 h 506995"/>
              <a:gd name="connsiteX3-307" fmla="*/ 613321 w 613321"/>
              <a:gd name="connsiteY3-308" fmla="*/ 431281 h 506995"/>
              <a:gd name="connsiteX4-309" fmla="*/ 153757 w 613321"/>
              <a:gd name="connsiteY4-310" fmla="*/ 506995 h 506995"/>
              <a:gd name="connsiteX5-311" fmla="*/ 0 w 613321"/>
              <a:gd name="connsiteY5-312" fmla="*/ 37015 h 506995"/>
              <a:gd name="connsiteX0-313" fmla="*/ 0 w 613321"/>
              <a:gd name="connsiteY0-314" fmla="*/ 37015 h 506995"/>
              <a:gd name="connsiteX1-315" fmla="*/ 406069 w 613321"/>
              <a:gd name="connsiteY1-316" fmla="*/ 0 h 506995"/>
              <a:gd name="connsiteX2-317" fmla="*/ 464468 w 613321"/>
              <a:gd name="connsiteY2-318" fmla="*/ 177932 h 506995"/>
              <a:gd name="connsiteX3-319" fmla="*/ 613321 w 613321"/>
              <a:gd name="connsiteY3-320" fmla="*/ 431281 h 506995"/>
              <a:gd name="connsiteX4-321" fmla="*/ 153757 w 613321"/>
              <a:gd name="connsiteY4-322" fmla="*/ 506995 h 506995"/>
              <a:gd name="connsiteX5-323" fmla="*/ 0 w 613321"/>
              <a:gd name="connsiteY5-324" fmla="*/ 37015 h 506995"/>
              <a:gd name="connsiteX0-325" fmla="*/ 0 w 464468"/>
              <a:gd name="connsiteY0-326" fmla="*/ 37015 h 506995"/>
              <a:gd name="connsiteX1-327" fmla="*/ 406069 w 464468"/>
              <a:gd name="connsiteY1-328" fmla="*/ 0 h 506995"/>
              <a:gd name="connsiteX2-329" fmla="*/ 464468 w 464468"/>
              <a:gd name="connsiteY2-330" fmla="*/ 177932 h 506995"/>
              <a:gd name="connsiteX3-331" fmla="*/ 440520 w 464468"/>
              <a:gd name="connsiteY3-332" fmla="*/ 291379 h 506995"/>
              <a:gd name="connsiteX4-333" fmla="*/ 153757 w 464468"/>
              <a:gd name="connsiteY4-334" fmla="*/ 506995 h 506995"/>
              <a:gd name="connsiteX5-335" fmla="*/ 0 w 464468"/>
              <a:gd name="connsiteY5-336" fmla="*/ 37015 h 506995"/>
              <a:gd name="connsiteX0-337" fmla="*/ 0 w 440520"/>
              <a:gd name="connsiteY0-338" fmla="*/ 37015 h 506995"/>
              <a:gd name="connsiteX1-339" fmla="*/ 406069 w 440520"/>
              <a:gd name="connsiteY1-340" fmla="*/ 0 h 506995"/>
              <a:gd name="connsiteX2-341" fmla="*/ 436696 w 440520"/>
              <a:gd name="connsiteY2-342" fmla="*/ 184015 h 506995"/>
              <a:gd name="connsiteX3-343" fmla="*/ 440520 w 440520"/>
              <a:gd name="connsiteY3-344" fmla="*/ 291379 h 506995"/>
              <a:gd name="connsiteX4-345" fmla="*/ 153757 w 440520"/>
              <a:gd name="connsiteY4-346" fmla="*/ 506995 h 506995"/>
              <a:gd name="connsiteX5-347" fmla="*/ 0 w 440520"/>
              <a:gd name="connsiteY5-348" fmla="*/ 37015 h 506995"/>
              <a:gd name="connsiteX0-349" fmla="*/ 0 w 440520"/>
              <a:gd name="connsiteY0-350" fmla="*/ 37015 h 445844"/>
              <a:gd name="connsiteX1-351" fmla="*/ 406069 w 440520"/>
              <a:gd name="connsiteY1-352" fmla="*/ 0 h 445844"/>
              <a:gd name="connsiteX2-353" fmla="*/ 436696 w 440520"/>
              <a:gd name="connsiteY2-354" fmla="*/ 184015 h 445844"/>
              <a:gd name="connsiteX3-355" fmla="*/ 440520 w 440520"/>
              <a:gd name="connsiteY3-356" fmla="*/ 291379 h 445844"/>
              <a:gd name="connsiteX4-357" fmla="*/ 180347 w 440520"/>
              <a:gd name="connsiteY4-358" fmla="*/ 445844 h 445844"/>
              <a:gd name="connsiteX5-359" fmla="*/ 0 w 440520"/>
              <a:gd name="connsiteY5-360" fmla="*/ 37015 h 445844"/>
              <a:gd name="connsiteX0-361" fmla="*/ 0 w 331206"/>
              <a:gd name="connsiteY0-362" fmla="*/ 92342 h 445844"/>
              <a:gd name="connsiteX1-363" fmla="*/ 296755 w 331206"/>
              <a:gd name="connsiteY1-364" fmla="*/ 0 h 445844"/>
              <a:gd name="connsiteX2-365" fmla="*/ 327382 w 331206"/>
              <a:gd name="connsiteY2-366" fmla="*/ 184015 h 445844"/>
              <a:gd name="connsiteX3-367" fmla="*/ 331206 w 331206"/>
              <a:gd name="connsiteY3-368" fmla="*/ 291379 h 445844"/>
              <a:gd name="connsiteX4-369" fmla="*/ 71033 w 331206"/>
              <a:gd name="connsiteY4-370" fmla="*/ 445844 h 445844"/>
              <a:gd name="connsiteX5-371" fmla="*/ 0 w 331206"/>
              <a:gd name="connsiteY5-372" fmla="*/ 92342 h 445844"/>
              <a:gd name="connsiteX0-373" fmla="*/ 0 w 409023"/>
              <a:gd name="connsiteY0-374" fmla="*/ 182612 h 536114"/>
              <a:gd name="connsiteX1-375" fmla="*/ 409023 w 409023"/>
              <a:gd name="connsiteY1-376" fmla="*/ 0 h 536114"/>
              <a:gd name="connsiteX2-377" fmla="*/ 327382 w 409023"/>
              <a:gd name="connsiteY2-378" fmla="*/ 274285 h 536114"/>
              <a:gd name="connsiteX3-379" fmla="*/ 331206 w 409023"/>
              <a:gd name="connsiteY3-380" fmla="*/ 381649 h 536114"/>
              <a:gd name="connsiteX4-381" fmla="*/ 71033 w 409023"/>
              <a:gd name="connsiteY4-382" fmla="*/ 536114 h 536114"/>
              <a:gd name="connsiteX5-383" fmla="*/ 0 w 409023"/>
              <a:gd name="connsiteY5-384" fmla="*/ 182612 h 536114"/>
              <a:gd name="connsiteX0-385" fmla="*/ 0 w 379479"/>
              <a:gd name="connsiteY0-386" fmla="*/ 217555 h 571057"/>
              <a:gd name="connsiteX1-387" fmla="*/ 379479 w 379479"/>
              <a:gd name="connsiteY1-388" fmla="*/ 0 h 571057"/>
              <a:gd name="connsiteX2-389" fmla="*/ 327382 w 379479"/>
              <a:gd name="connsiteY2-390" fmla="*/ 309228 h 571057"/>
              <a:gd name="connsiteX3-391" fmla="*/ 331206 w 379479"/>
              <a:gd name="connsiteY3-392" fmla="*/ 416592 h 571057"/>
              <a:gd name="connsiteX4-393" fmla="*/ 71033 w 379479"/>
              <a:gd name="connsiteY4-394" fmla="*/ 571057 h 571057"/>
              <a:gd name="connsiteX5-395" fmla="*/ 0 w 379479"/>
              <a:gd name="connsiteY5-396" fmla="*/ 217555 h 571057"/>
              <a:gd name="connsiteX0-397" fmla="*/ 0 w 381732"/>
              <a:gd name="connsiteY0-398" fmla="*/ 217555 h 571057"/>
              <a:gd name="connsiteX1-399" fmla="*/ 379479 w 381732"/>
              <a:gd name="connsiteY1-400" fmla="*/ 0 h 571057"/>
              <a:gd name="connsiteX2-401" fmla="*/ 381732 w 381732"/>
              <a:gd name="connsiteY2-402" fmla="*/ 9724 h 571057"/>
              <a:gd name="connsiteX3-403" fmla="*/ 327382 w 381732"/>
              <a:gd name="connsiteY3-404" fmla="*/ 309228 h 571057"/>
              <a:gd name="connsiteX4-405" fmla="*/ 331206 w 381732"/>
              <a:gd name="connsiteY4-406" fmla="*/ 416592 h 571057"/>
              <a:gd name="connsiteX5-407" fmla="*/ 71033 w 381732"/>
              <a:gd name="connsiteY5-408" fmla="*/ 571057 h 571057"/>
              <a:gd name="connsiteX6" fmla="*/ 0 w 381732"/>
              <a:gd name="connsiteY6" fmla="*/ 217555 h 571057"/>
              <a:gd name="connsiteX0-409" fmla="*/ 0 w 408322"/>
              <a:gd name="connsiteY0-410" fmla="*/ 217555 h 571057"/>
              <a:gd name="connsiteX1-411" fmla="*/ 379479 w 408322"/>
              <a:gd name="connsiteY1-412" fmla="*/ 0 h 571057"/>
              <a:gd name="connsiteX2-413" fmla="*/ 408322 w 408322"/>
              <a:gd name="connsiteY2-414" fmla="*/ 47579 h 571057"/>
              <a:gd name="connsiteX3-415" fmla="*/ 327382 w 408322"/>
              <a:gd name="connsiteY3-416" fmla="*/ 309228 h 571057"/>
              <a:gd name="connsiteX4-417" fmla="*/ 331206 w 408322"/>
              <a:gd name="connsiteY4-418" fmla="*/ 416592 h 571057"/>
              <a:gd name="connsiteX5-419" fmla="*/ 71033 w 408322"/>
              <a:gd name="connsiteY5-420" fmla="*/ 571057 h 571057"/>
              <a:gd name="connsiteX6-421" fmla="*/ 0 w 408322"/>
              <a:gd name="connsiteY6-422" fmla="*/ 217555 h 571057"/>
              <a:gd name="connsiteX0-423" fmla="*/ 0 w 408322"/>
              <a:gd name="connsiteY0-424" fmla="*/ 223379 h 576881"/>
              <a:gd name="connsiteX1-425" fmla="*/ 311527 w 408322"/>
              <a:gd name="connsiteY1-426" fmla="*/ 0 h 576881"/>
              <a:gd name="connsiteX2-427" fmla="*/ 408322 w 408322"/>
              <a:gd name="connsiteY2-428" fmla="*/ 53403 h 576881"/>
              <a:gd name="connsiteX3-429" fmla="*/ 327382 w 408322"/>
              <a:gd name="connsiteY3-430" fmla="*/ 315052 h 576881"/>
              <a:gd name="connsiteX4-431" fmla="*/ 331206 w 408322"/>
              <a:gd name="connsiteY4-432" fmla="*/ 422416 h 576881"/>
              <a:gd name="connsiteX5-433" fmla="*/ 71033 w 408322"/>
              <a:gd name="connsiteY5-434" fmla="*/ 576881 h 576881"/>
              <a:gd name="connsiteX6-435" fmla="*/ 0 w 408322"/>
              <a:gd name="connsiteY6-436" fmla="*/ 223379 h 576881"/>
              <a:gd name="connsiteX0-437" fmla="*/ 0 w 491046"/>
              <a:gd name="connsiteY0-438" fmla="*/ 223379 h 576881"/>
              <a:gd name="connsiteX1-439" fmla="*/ 311527 w 491046"/>
              <a:gd name="connsiteY1-440" fmla="*/ 0 h 576881"/>
              <a:gd name="connsiteX2-441" fmla="*/ 491046 w 491046"/>
              <a:gd name="connsiteY2-442" fmla="*/ 152409 h 576881"/>
              <a:gd name="connsiteX3-443" fmla="*/ 327382 w 491046"/>
              <a:gd name="connsiteY3-444" fmla="*/ 315052 h 576881"/>
              <a:gd name="connsiteX4-445" fmla="*/ 331206 w 491046"/>
              <a:gd name="connsiteY4-446" fmla="*/ 422416 h 576881"/>
              <a:gd name="connsiteX5-447" fmla="*/ 71033 w 491046"/>
              <a:gd name="connsiteY5-448" fmla="*/ 576881 h 576881"/>
              <a:gd name="connsiteX6-449" fmla="*/ 0 w 491046"/>
              <a:gd name="connsiteY6-450" fmla="*/ 223379 h 576881"/>
              <a:gd name="connsiteX0-451" fmla="*/ 0 w 478422"/>
              <a:gd name="connsiteY0-452" fmla="*/ 202643 h 576881"/>
              <a:gd name="connsiteX1-453" fmla="*/ 298903 w 478422"/>
              <a:gd name="connsiteY1-454" fmla="*/ 0 h 576881"/>
              <a:gd name="connsiteX2-455" fmla="*/ 478422 w 478422"/>
              <a:gd name="connsiteY2-456" fmla="*/ 152409 h 576881"/>
              <a:gd name="connsiteX3-457" fmla="*/ 314758 w 478422"/>
              <a:gd name="connsiteY3-458" fmla="*/ 315052 h 576881"/>
              <a:gd name="connsiteX4-459" fmla="*/ 318582 w 478422"/>
              <a:gd name="connsiteY4-460" fmla="*/ 422416 h 576881"/>
              <a:gd name="connsiteX5-461" fmla="*/ 58409 w 478422"/>
              <a:gd name="connsiteY5-462" fmla="*/ 576881 h 576881"/>
              <a:gd name="connsiteX6-463" fmla="*/ 0 w 478422"/>
              <a:gd name="connsiteY6-464" fmla="*/ 202643 h 576881"/>
              <a:gd name="connsiteX0-465" fmla="*/ 0 w 478422"/>
              <a:gd name="connsiteY0-466" fmla="*/ 306657 h 680895"/>
              <a:gd name="connsiteX1-467" fmla="*/ 273908 w 478422"/>
              <a:gd name="connsiteY1-468" fmla="*/ 0 h 680895"/>
              <a:gd name="connsiteX2-469" fmla="*/ 478422 w 478422"/>
              <a:gd name="connsiteY2-470" fmla="*/ 256423 h 680895"/>
              <a:gd name="connsiteX3-471" fmla="*/ 314758 w 478422"/>
              <a:gd name="connsiteY3-472" fmla="*/ 419066 h 680895"/>
              <a:gd name="connsiteX4-473" fmla="*/ 318582 w 478422"/>
              <a:gd name="connsiteY4-474" fmla="*/ 526430 h 680895"/>
              <a:gd name="connsiteX5-475" fmla="*/ 58409 w 478422"/>
              <a:gd name="connsiteY5-476" fmla="*/ 680895 h 680895"/>
              <a:gd name="connsiteX6-477" fmla="*/ 0 w 478422"/>
              <a:gd name="connsiteY6-478" fmla="*/ 306657 h 680895"/>
              <a:gd name="connsiteX0-479" fmla="*/ 0 w 475645"/>
              <a:gd name="connsiteY0-480" fmla="*/ 276547 h 680895"/>
              <a:gd name="connsiteX1-481" fmla="*/ 271131 w 475645"/>
              <a:gd name="connsiteY1-482" fmla="*/ 0 h 680895"/>
              <a:gd name="connsiteX2-483" fmla="*/ 475645 w 475645"/>
              <a:gd name="connsiteY2-484" fmla="*/ 256423 h 680895"/>
              <a:gd name="connsiteX3-485" fmla="*/ 311981 w 475645"/>
              <a:gd name="connsiteY3-486" fmla="*/ 419066 h 680895"/>
              <a:gd name="connsiteX4-487" fmla="*/ 315805 w 475645"/>
              <a:gd name="connsiteY4-488" fmla="*/ 526430 h 680895"/>
              <a:gd name="connsiteX5-489" fmla="*/ 55632 w 475645"/>
              <a:gd name="connsiteY5-490" fmla="*/ 680895 h 680895"/>
              <a:gd name="connsiteX6-491" fmla="*/ 0 w 475645"/>
              <a:gd name="connsiteY6-492" fmla="*/ 276547 h 680895"/>
              <a:gd name="connsiteX0-493" fmla="*/ 0 w 475645"/>
              <a:gd name="connsiteY0-494" fmla="*/ 276547 h 749325"/>
              <a:gd name="connsiteX1-495" fmla="*/ 271131 w 475645"/>
              <a:gd name="connsiteY1-496" fmla="*/ 0 h 749325"/>
              <a:gd name="connsiteX2-497" fmla="*/ 475645 w 475645"/>
              <a:gd name="connsiteY2-498" fmla="*/ 256423 h 749325"/>
              <a:gd name="connsiteX3-499" fmla="*/ 311981 w 475645"/>
              <a:gd name="connsiteY3-500" fmla="*/ 419066 h 749325"/>
              <a:gd name="connsiteX4-501" fmla="*/ 315805 w 475645"/>
              <a:gd name="connsiteY4-502" fmla="*/ 526430 h 749325"/>
              <a:gd name="connsiteX5-503" fmla="*/ 33415 w 475645"/>
              <a:gd name="connsiteY5-504" fmla="*/ 749325 h 749325"/>
              <a:gd name="connsiteX6-505" fmla="*/ 0 w 475645"/>
              <a:gd name="connsiteY6-506" fmla="*/ 276547 h 749325"/>
              <a:gd name="connsiteX0-507" fmla="*/ 0 w 475645"/>
              <a:gd name="connsiteY0-508" fmla="*/ 276547 h 741113"/>
              <a:gd name="connsiteX1-509" fmla="*/ 271131 w 475645"/>
              <a:gd name="connsiteY1-510" fmla="*/ 0 h 741113"/>
              <a:gd name="connsiteX2-511" fmla="*/ 475645 w 475645"/>
              <a:gd name="connsiteY2-512" fmla="*/ 256423 h 741113"/>
              <a:gd name="connsiteX3-513" fmla="*/ 311981 w 475645"/>
              <a:gd name="connsiteY3-514" fmla="*/ 419066 h 741113"/>
              <a:gd name="connsiteX4-515" fmla="*/ 315805 w 475645"/>
              <a:gd name="connsiteY4-516" fmla="*/ 526430 h 741113"/>
              <a:gd name="connsiteX5-517" fmla="*/ 36192 w 475645"/>
              <a:gd name="connsiteY5-518" fmla="*/ 741113 h 741113"/>
              <a:gd name="connsiteX6-519" fmla="*/ 0 w 475645"/>
              <a:gd name="connsiteY6-520" fmla="*/ 276547 h 741113"/>
              <a:gd name="connsiteX0-521" fmla="*/ 0 w 475645"/>
              <a:gd name="connsiteY0-522" fmla="*/ 276547 h 741113"/>
              <a:gd name="connsiteX1-523" fmla="*/ 271131 w 475645"/>
              <a:gd name="connsiteY1-524" fmla="*/ 0 h 741113"/>
              <a:gd name="connsiteX2-525" fmla="*/ 475645 w 475645"/>
              <a:gd name="connsiteY2-526" fmla="*/ 256423 h 741113"/>
              <a:gd name="connsiteX3-527" fmla="*/ 311981 w 475645"/>
              <a:gd name="connsiteY3-528" fmla="*/ 419066 h 741113"/>
              <a:gd name="connsiteX4-529" fmla="*/ 446332 w 475645"/>
              <a:gd name="connsiteY4-530" fmla="*/ 646868 h 741113"/>
              <a:gd name="connsiteX5-531" fmla="*/ 36192 w 475645"/>
              <a:gd name="connsiteY5-532" fmla="*/ 741113 h 741113"/>
              <a:gd name="connsiteX6-533" fmla="*/ 0 w 475645"/>
              <a:gd name="connsiteY6-534" fmla="*/ 276547 h 741113"/>
              <a:gd name="connsiteX0-535" fmla="*/ 0 w 592286"/>
              <a:gd name="connsiteY0-536" fmla="*/ 276547 h 741113"/>
              <a:gd name="connsiteX1-537" fmla="*/ 271131 w 592286"/>
              <a:gd name="connsiteY1-538" fmla="*/ 0 h 741113"/>
              <a:gd name="connsiteX2-539" fmla="*/ 592286 w 592286"/>
              <a:gd name="connsiteY2-540" fmla="*/ 289270 h 741113"/>
              <a:gd name="connsiteX3-541" fmla="*/ 311981 w 592286"/>
              <a:gd name="connsiteY3-542" fmla="*/ 419066 h 741113"/>
              <a:gd name="connsiteX4-543" fmla="*/ 446332 w 592286"/>
              <a:gd name="connsiteY4-544" fmla="*/ 646868 h 741113"/>
              <a:gd name="connsiteX5-545" fmla="*/ 36192 w 592286"/>
              <a:gd name="connsiteY5-546" fmla="*/ 741113 h 741113"/>
              <a:gd name="connsiteX6-547" fmla="*/ 0 w 592286"/>
              <a:gd name="connsiteY6-548" fmla="*/ 276547 h 741113"/>
              <a:gd name="connsiteX0-549" fmla="*/ 0 w 592286"/>
              <a:gd name="connsiteY0-550" fmla="*/ 276547 h 741113"/>
              <a:gd name="connsiteX1-551" fmla="*/ 271131 w 592286"/>
              <a:gd name="connsiteY1-552" fmla="*/ 0 h 741113"/>
              <a:gd name="connsiteX2-553" fmla="*/ 592286 w 592286"/>
              <a:gd name="connsiteY2-554" fmla="*/ 289270 h 741113"/>
              <a:gd name="connsiteX3-555" fmla="*/ 478611 w 592286"/>
              <a:gd name="connsiteY3-556" fmla="*/ 575088 h 741113"/>
              <a:gd name="connsiteX4-557" fmla="*/ 446332 w 592286"/>
              <a:gd name="connsiteY4-558" fmla="*/ 646868 h 741113"/>
              <a:gd name="connsiteX5-559" fmla="*/ 36192 w 592286"/>
              <a:gd name="connsiteY5-560" fmla="*/ 741113 h 741113"/>
              <a:gd name="connsiteX6-561" fmla="*/ 0 w 592286"/>
              <a:gd name="connsiteY6-562" fmla="*/ 276547 h 741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421" y="connsiteY6-422"/>
              </a:cxn>
            </a:cxnLst>
            <a:rect l="l" t="t" r="r" b="b"/>
            <a:pathLst>
              <a:path w="592286" h="741113">
                <a:moveTo>
                  <a:pt x="0" y="276547"/>
                </a:moveTo>
                <a:lnTo>
                  <a:pt x="271131" y="0"/>
                </a:lnTo>
                <a:lnTo>
                  <a:pt x="592286" y="289270"/>
                </a:lnTo>
                <a:lnTo>
                  <a:pt x="478611" y="575088"/>
                </a:lnTo>
                <a:lnTo>
                  <a:pt x="446332" y="646868"/>
                </a:lnTo>
                <a:lnTo>
                  <a:pt x="36192" y="741113"/>
                </a:lnTo>
                <a:lnTo>
                  <a:pt x="0" y="276547"/>
                </a:lnTo>
                <a:close/>
              </a:path>
            </a:pathLst>
          </a:custGeom>
          <a:noFill/>
          <a:ln w="22225">
            <a:solidFill>
              <a:srgbClr val="6E45A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" name="多边形"/>
          <p:cNvSpPr>
            <a:spLocks noChangeAspect="1"/>
          </p:cNvSpPr>
          <p:nvPr/>
        </p:nvSpPr>
        <p:spPr>
          <a:xfrm>
            <a:off x="3313149" y="3049097"/>
            <a:ext cx="1450441" cy="1693676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-1" fmla="*/ 0 w 300020"/>
              <a:gd name="connsiteY0-2" fmla="*/ 285418 h 456612"/>
              <a:gd name="connsiteX1-3" fmla="*/ 133681 w 300020"/>
              <a:gd name="connsiteY1-4" fmla="*/ 0 h 456612"/>
              <a:gd name="connsiteX2-5" fmla="*/ 300020 w 300020"/>
              <a:gd name="connsiteY2-6" fmla="*/ 285418 h 456612"/>
              <a:gd name="connsiteX3-7" fmla="*/ 242721 w 300020"/>
              <a:gd name="connsiteY3-8" fmla="*/ 456612 h 456612"/>
              <a:gd name="connsiteX4-9" fmla="*/ 57299 w 300020"/>
              <a:gd name="connsiteY4-10" fmla="*/ 456612 h 456612"/>
              <a:gd name="connsiteX5-11" fmla="*/ 0 w 300020"/>
              <a:gd name="connsiteY5-12" fmla="*/ 285418 h 456612"/>
              <a:gd name="connsiteX0-13" fmla="*/ 0 w 300020"/>
              <a:gd name="connsiteY0-14" fmla="*/ 269090 h 440284"/>
              <a:gd name="connsiteX1-15" fmla="*/ 133681 w 300020"/>
              <a:gd name="connsiteY1-16" fmla="*/ 0 h 440284"/>
              <a:gd name="connsiteX2-17" fmla="*/ 300020 w 300020"/>
              <a:gd name="connsiteY2-18" fmla="*/ 269090 h 440284"/>
              <a:gd name="connsiteX3-19" fmla="*/ 242721 w 300020"/>
              <a:gd name="connsiteY3-20" fmla="*/ 440284 h 440284"/>
              <a:gd name="connsiteX4-21" fmla="*/ 57299 w 300020"/>
              <a:gd name="connsiteY4-22" fmla="*/ 440284 h 440284"/>
              <a:gd name="connsiteX5-23" fmla="*/ 0 w 300020"/>
              <a:gd name="connsiteY5-24" fmla="*/ 269090 h 440284"/>
              <a:gd name="connsiteX0-25" fmla="*/ 0 w 471470"/>
              <a:gd name="connsiteY0-26" fmla="*/ 269090 h 440284"/>
              <a:gd name="connsiteX1-27" fmla="*/ 133681 w 471470"/>
              <a:gd name="connsiteY1-28" fmla="*/ 0 h 440284"/>
              <a:gd name="connsiteX2-29" fmla="*/ 471470 w 471470"/>
              <a:gd name="connsiteY2-30" fmla="*/ 228268 h 440284"/>
              <a:gd name="connsiteX3-31" fmla="*/ 242721 w 471470"/>
              <a:gd name="connsiteY3-32" fmla="*/ 440284 h 440284"/>
              <a:gd name="connsiteX4-33" fmla="*/ 57299 w 471470"/>
              <a:gd name="connsiteY4-34" fmla="*/ 440284 h 440284"/>
              <a:gd name="connsiteX5-35" fmla="*/ 0 w 471470"/>
              <a:gd name="connsiteY5-36" fmla="*/ 269090 h 440284"/>
              <a:gd name="connsiteX0-37" fmla="*/ 0 w 471470"/>
              <a:gd name="connsiteY0-38" fmla="*/ 269090 h 570912"/>
              <a:gd name="connsiteX1-39" fmla="*/ 133681 w 471470"/>
              <a:gd name="connsiteY1-40" fmla="*/ 0 h 570912"/>
              <a:gd name="connsiteX2-41" fmla="*/ 471470 w 471470"/>
              <a:gd name="connsiteY2-42" fmla="*/ 228268 h 570912"/>
              <a:gd name="connsiteX3-43" fmla="*/ 332528 w 471470"/>
              <a:gd name="connsiteY3-44" fmla="*/ 570912 h 570912"/>
              <a:gd name="connsiteX4-45" fmla="*/ 57299 w 471470"/>
              <a:gd name="connsiteY4-46" fmla="*/ 440284 h 570912"/>
              <a:gd name="connsiteX5-47" fmla="*/ 0 w 471470"/>
              <a:gd name="connsiteY5-48" fmla="*/ 269090 h 570912"/>
              <a:gd name="connsiteX0-49" fmla="*/ 0 w 471470"/>
              <a:gd name="connsiteY0-50" fmla="*/ 269090 h 562748"/>
              <a:gd name="connsiteX1-51" fmla="*/ 133681 w 471470"/>
              <a:gd name="connsiteY1-52" fmla="*/ 0 h 562748"/>
              <a:gd name="connsiteX2-53" fmla="*/ 471470 w 471470"/>
              <a:gd name="connsiteY2-54" fmla="*/ 228268 h 562748"/>
              <a:gd name="connsiteX3-55" fmla="*/ 308035 w 471470"/>
              <a:gd name="connsiteY3-56" fmla="*/ 562748 h 562748"/>
              <a:gd name="connsiteX4-57" fmla="*/ 57299 w 471470"/>
              <a:gd name="connsiteY4-58" fmla="*/ 440284 h 562748"/>
              <a:gd name="connsiteX5-59" fmla="*/ 0 w 471470"/>
              <a:gd name="connsiteY5-60" fmla="*/ 269090 h 562748"/>
              <a:gd name="connsiteX0-61" fmla="*/ 8016 w 479486"/>
              <a:gd name="connsiteY0-62" fmla="*/ 269090 h 562748"/>
              <a:gd name="connsiteX1-63" fmla="*/ 141697 w 479486"/>
              <a:gd name="connsiteY1-64" fmla="*/ 0 h 562748"/>
              <a:gd name="connsiteX2-65" fmla="*/ 479486 w 479486"/>
              <a:gd name="connsiteY2-66" fmla="*/ 228268 h 562748"/>
              <a:gd name="connsiteX3-67" fmla="*/ 316051 w 479486"/>
              <a:gd name="connsiteY3-68" fmla="*/ 562748 h 562748"/>
              <a:gd name="connsiteX4-69" fmla="*/ 0 w 479486"/>
              <a:gd name="connsiteY4-70" fmla="*/ 472942 h 562748"/>
              <a:gd name="connsiteX5-71" fmla="*/ 8016 w 479486"/>
              <a:gd name="connsiteY5-72" fmla="*/ 269090 h 562748"/>
              <a:gd name="connsiteX0-73" fmla="*/ 8016 w 479486"/>
              <a:gd name="connsiteY0-74" fmla="*/ 260926 h 554584"/>
              <a:gd name="connsiteX1-75" fmla="*/ 158026 w 479486"/>
              <a:gd name="connsiteY1-76" fmla="*/ 0 h 554584"/>
              <a:gd name="connsiteX2-77" fmla="*/ 479486 w 479486"/>
              <a:gd name="connsiteY2-78" fmla="*/ 220104 h 554584"/>
              <a:gd name="connsiteX3-79" fmla="*/ 316051 w 479486"/>
              <a:gd name="connsiteY3-80" fmla="*/ 554584 h 554584"/>
              <a:gd name="connsiteX4-81" fmla="*/ 0 w 479486"/>
              <a:gd name="connsiteY4-82" fmla="*/ 464778 h 554584"/>
              <a:gd name="connsiteX5-83" fmla="*/ 8016 w 479486"/>
              <a:gd name="connsiteY5-84" fmla="*/ 260926 h 554584"/>
              <a:gd name="connsiteX0-85" fmla="*/ 0 w 471470"/>
              <a:gd name="connsiteY0-86" fmla="*/ 260926 h 554584"/>
              <a:gd name="connsiteX1-87" fmla="*/ 150010 w 471470"/>
              <a:gd name="connsiteY1-88" fmla="*/ 0 h 554584"/>
              <a:gd name="connsiteX2-89" fmla="*/ 471470 w 471470"/>
              <a:gd name="connsiteY2-90" fmla="*/ 220104 h 554584"/>
              <a:gd name="connsiteX3-91" fmla="*/ 308035 w 471470"/>
              <a:gd name="connsiteY3-92" fmla="*/ 554584 h 554584"/>
              <a:gd name="connsiteX4-93" fmla="*/ 49134 w 471470"/>
              <a:gd name="connsiteY4-94" fmla="*/ 440285 h 554584"/>
              <a:gd name="connsiteX5-95" fmla="*/ 0 w 471470"/>
              <a:gd name="connsiteY5-96" fmla="*/ 260926 h 554584"/>
              <a:gd name="connsiteX0-97" fmla="*/ 0 w 471470"/>
              <a:gd name="connsiteY0-98" fmla="*/ 260926 h 570912"/>
              <a:gd name="connsiteX1-99" fmla="*/ 150010 w 471470"/>
              <a:gd name="connsiteY1-100" fmla="*/ 0 h 570912"/>
              <a:gd name="connsiteX2-101" fmla="*/ 471470 w 471470"/>
              <a:gd name="connsiteY2-102" fmla="*/ 220104 h 570912"/>
              <a:gd name="connsiteX3-103" fmla="*/ 348856 w 471470"/>
              <a:gd name="connsiteY3-104" fmla="*/ 570912 h 570912"/>
              <a:gd name="connsiteX4-105" fmla="*/ 49134 w 471470"/>
              <a:gd name="connsiteY4-106" fmla="*/ 440285 h 570912"/>
              <a:gd name="connsiteX5-107" fmla="*/ 0 w 471470"/>
              <a:gd name="connsiteY5-108" fmla="*/ 260926 h 570912"/>
              <a:gd name="connsiteX0-109" fmla="*/ 0 w 471470"/>
              <a:gd name="connsiteY0-110" fmla="*/ 270070 h 580056"/>
              <a:gd name="connsiteX1-111" fmla="*/ 140866 w 471470"/>
              <a:gd name="connsiteY1-112" fmla="*/ 0 h 580056"/>
              <a:gd name="connsiteX2-113" fmla="*/ 471470 w 471470"/>
              <a:gd name="connsiteY2-114" fmla="*/ 229248 h 580056"/>
              <a:gd name="connsiteX3-115" fmla="*/ 348856 w 471470"/>
              <a:gd name="connsiteY3-116" fmla="*/ 580056 h 580056"/>
              <a:gd name="connsiteX4-117" fmla="*/ 49134 w 471470"/>
              <a:gd name="connsiteY4-118" fmla="*/ 449429 h 580056"/>
              <a:gd name="connsiteX5-119" fmla="*/ 0 w 471470"/>
              <a:gd name="connsiteY5-120" fmla="*/ 270070 h 580056"/>
              <a:gd name="connsiteX0-121" fmla="*/ 0 w 471470"/>
              <a:gd name="connsiteY0-122" fmla="*/ 251782 h 561768"/>
              <a:gd name="connsiteX1-123" fmla="*/ 131722 w 471470"/>
              <a:gd name="connsiteY1-124" fmla="*/ 0 h 561768"/>
              <a:gd name="connsiteX2-125" fmla="*/ 471470 w 471470"/>
              <a:gd name="connsiteY2-126" fmla="*/ 210960 h 561768"/>
              <a:gd name="connsiteX3-127" fmla="*/ 348856 w 471470"/>
              <a:gd name="connsiteY3-128" fmla="*/ 561768 h 561768"/>
              <a:gd name="connsiteX4-129" fmla="*/ 49134 w 471470"/>
              <a:gd name="connsiteY4-130" fmla="*/ 431141 h 561768"/>
              <a:gd name="connsiteX5-131" fmla="*/ 0 w 471470"/>
              <a:gd name="connsiteY5-132" fmla="*/ 251782 h 561768"/>
              <a:gd name="connsiteX0-133" fmla="*/ 0 w 471470"/>
              <a:gd name="connsiteY0-134" fmla="*/ 260926 h 570912"/>
              <a:gd name="connsiteX1-135" fmla="*/ 168298 w 471470"/>
              <a:gd name="connsiteY1-136" fmla="*/ 0 h 570912"/>
              <a:gd name="connsiteX2-137" fmla="*/ 471470 w 471470"/>
              <a:gd name="connsiteY2-138" fmla="*/ 220104 h 570912"/>
              <a:gd name="connsiteX3-139" fmla="*/ 348856 w 471470"/>
              <a:gd name="connsiteY3-140" fmla="*/ 570912 h 570912"/>
              <a:gd name="connsiteX4-141" fmla="*/ 49134 w 471470"/>
              <a:gd name="connsiteY4-142" fmla="*/ 440285 h 570912"/>
              <a:gd name="connsiteX5-143" fmla="*/ 0 w 471470"/>
              <a:gd name="connsiteY5-144" fmla="*/ 260926 h 570912"/>
              <a:gd name="connsiteX0-145" fmla="*/ 0 w 706873"/>
              <a:gd name="connsiteY0-146" fmla="*/ 284176 h 570912"/>
              <a:gd name="connsiteX1-147" fmla="*/ 403701 w 706873"/>
              <a:gd name="connsiteY1-148" fmla="*/ 0 h 570912"/>
              <a:gd name="connsiteX2-149" fmla="*/ 706873 w 706873"/>
              <a:gd name="connsiteY2-150" fmla="*/ 220104 h 570912"/>
              <a:gd name="connsiteX3-151" fmla="*/ 584259 w 706873"/>
              <a:gd name="connsiteY3-152" fmla="*/ 570912 h 570912"/>
              <a:gd name="connsiteX4-153" fmla="*/ 284537 w 706873"/>
              <a:gd name="connsiteY4-154" fmla="*/ 440285 h 570912"/>
              <a:gd name="connsiteX5-155" fmla="*/ 0 w 706873"/>
              <a:gd name="connsiteY5-156" fmla="*/ 284176 h 570912"/>
              <a:gd name="connsiteX0-157" fmla="*/ 0 w 706873"/>
              <a:gd name="connsiteY0-158" fmla="*/ 223146 h 509882"/>
              <a:gd name="connsiteX1-159" fmla="*/ 403701 w 706873"/>
              <a:gd name="connsiteY1-160" fmla="*/ 0 h 509882"/>
              <a:gd name="connsiteX2-161" fmla="*/ 706873 w 706873"/>
              <a:gd name="connsiteY2-162" fmla="*/ 159074 h 509882"/>
              <a:gd name="connsiteX3-163" fmla="*/ 584259 w 706873"/>
              <a:gd name="connsiteY3-164" fmla="*/ 509882 h 509882"/>
              <a:gd name="connsiteX4-165" fmla="*/ 284537 w 706873"/>
              <a:gd name="connsiteY4-166" fmla="*/ 379255 h 509882"/>
              <a:gd name="connsiteX5-167" fmla="*/ 0 w 706873"/>
              <a:gd name="connsiteY5-168" fmla="*/ 223146 h 509882"/>
              <a:gd name="connsiteX0-169" fmla="*/ 0 w 640030"/>
              <a:gd name="connsiteY0-170" fmla="*/ 223146 h 509882"/>
              <a:gd name="connsiteX1-171" fmla="*/ 403701 w 640030"/>
              <a:gd name="connsiteY1-172" fmla="*/ 0 h 509882"/>
              <a:gd name="connsiteX2-173" fmla="*/ 640030 w 640030"/>
              <a:gd name="connsiteY2-174" fmla="*/ 240448 h 509882"/>
              <a:gd name="connsiteX3-175" fmla="*/ 584259 w 640030"/>
              <a:gd name="connsiteY3-176" fmla="*/ 509882 h 509882"/>
              <a:gd name="connsiteX4-177" fmla="*/ 284537 w 640030"/>
              <a:gd name="connsiteY4-178" fmla="*/ 379255 h 509882"/>
              <a:gd name="connsiteX5-179" fmla="*/ 0 w 640030"/>
              <a:gd name="connsiteY5-180" fmla="*/ 223146 h 509882"/>
              <a:gd name="connsiteX0-181" fmla="*/ 0 w 640030"/>
              <a:gd name="connsiteY0-182" fmla="*/ 223146 h 681349"/>
              <a:gd name="connsiteX1-183" fmla="*/ 403701 w 640030"/>
              <a:gd name="connsiteY1-184" fmla="*/ 0 h 681349"/>
              <a:gd name="connsiteX2-185" fmla="*/ 640030 w 640030"/>
              <a:gd name="connsiteY2-186" fmla="*/ 240448 h 681349"/>
              <a:gd name="connsiteX3-187" fmla="*/ 639477 w 640030"/>
              <a:gd name="connsiteY3-188" fmla="*/ 681349 h 681349"/>
              <a:gd name="connsiteX4-189" fmla="*/ 284537 w 640030"/>
              <a:gd name="connsiteY4-190" fmla="*/ 379255 h 681349"/>
              <a:gd name="connsiteX5-191" fmla="*/ 0 w 640030"/>
              <a:gd name="connsiteY5-192" fmla="*/ 223146 h 681349"/>
              <a:gd name="connsiteX0-193" fmla="*/ 0 w 640030"/>
              <a:gd name="connsiteY0-194" fmla="*/ 223146 h 693126"/>
              <a:gd name="connsiteX1-195" fmla="*/ 403701 w 640030"/>
              <a:gd name="connsiteY1-196" fmla="*/ 0 h 693126"/>
              <a:gd name="connsiteX2-197" fmla="*/ 640030 w 640030"/>
              <a:gd name="connsiteY2-198" fmla="*/ 240448 h 693126"/>
              <a:gd name="connsiteX3-199" fmla="*/ 639477 w 640030"/>
              <a:gd name="connsiteY3-200" fmla="*/ 681349 h 693126"/>
              <a:gd name="connsiteX4-201" fmla="*/ 153757 w 640030"/>
              <a:gd name="connsiteY4-202" fmla="*/ 693126 h 693126"/>
              <a:gd name="connsiteX5-203" fmla="*/ 0 w 640030"/>
              <a:gd name="connsiteY5-204" fmla="*/ 223146 h 693126"/>
              <a:gd name="connsiteX0-205" fmla="*/ 0 w 640030"/>
              <a:gd name="connsiteY0-206" fmla="*/ 170834 h 640814"/>
              <a:gd name="connsiteX1-207" fmla="*/ 415326 w 640030"/>
              <a:gd name="connsiteY1-208" fmla="*/ 0 h 640814"/>
              <a:gd name="connsiteX2-209" fmla="*/ 640030 w 640030"/>
              <a:gd name="connsiteY2-210" fmla="*/ 188136 h 640814"/>
              <a:gd name="connsiteX3-211" fmla="*/ 639477 w 640030"/>
              <a:gd name="connsiteY3-212" fmla="*/ 629037 h 640814"/>
              <a:gd name="connsiteX4-213" fmla="*/ 153757 w 640030"/>
              <a:gd name="connsiteY4-214" fmla="*/ 640814 h 640814"/>
              <a:gd name="connsiteX5-215" fmla="*/ 0 w 640030"/>
              <a:gd name="connsiteY5-216" fmla="*/ 170834 h 640814"/>
              <a:gd name="connsiteX0-217" fmla="*/ 0 w 639477"/>
              <a:gd name="connsiteY0-218" fmla="*/ 170834 h 640814"/>
              <a:gd name="connsiteX1-219" fmla="*/ 415326 w 639477"/>
              <a:gd name="connsiteY1-220" fmla="*/ 0 h 640814"/>
              <a:gd name="connsiteX2-221" fmla="*/ 584812 w 639477"/>
              <a:gd name="connsiteY2-222" fmla="*/ 211386 h 640814"/>
              <a:gd name="connsiteX3-223" fmla="*/ 639477 w 639477"/>
              <a:gd name="connsiteY3-224" fmla="*/ 629037 h 640814"/>
              <a:gd name="connsiteX4-225" fmla="*/ 153757 w 639477"/>
              <a:gd name="connsiteY4-226" fmla="*/ 640814 h 640814"/>
              <a:gd name="connsiteX5-227" fmla="*/ 0 w 639477"/>
              <a:gd name="connsiteY5-228" fmla="*/ 170834 h 640814"/>
              <a:gd name="connsiteX0-229" fmla="*/ 0 w 639477"/>
              <a:gd name="connsiteY0-230" fmla="*/ 170834 h 640814"/>
              <a:gd name="connsiteX1-231" fmla="*/ 415326 w 639477"/>
              <a:gd name="connsiteY1-232" fmla="*/ 0 h 640814"/>
              <a:gd name="connsiteX2-233" fmla="*/ 584812 w 639477"/>
              <a:gd name="connsiteY2-234" fmla="*/ 211386 h 640814"/>
              <a:gd name="connsiteX3-235" fmla="*/ 639477 w 639477"/>
              <a:gd name="connsiteY3-236" fmla="*/ 629037 h 640814"/>
              <a:gd name="connsiteX4-237" fmla="*/ 153757 w 639477"/>
              <a:gd name="connsiteY4-238" fmla="*/ 640814 h 640814"/>
              <a:gd name="connsiteX5-239" fmla="*/ 0 w 639477"/>
              <a:gd name="connsiteY5-240" fmla="*/ 170834 h 640814"/>
              <a:gd name="connsiteX0-241" fmla="*/ 0 w 613322"/>
              <a:gd name="connsiteY0-242" fmla="*/ 170834 h 640814"/>
              <a:gd name="connsiteX1-243" fmla="*/ 415326 w 613322"/>
              <a:gd name="connsiteY1-244" fmla="*/ 0 h 640814"/>
              <a:gd name="connsiteX2-245" fmla="*/ 584812 w 613322"/>
              <a:gd name="connsiteY2-246" fmla="*/ 211386 h 640814"/>
              <a:gd name="connsiteX3-247" fmla="*/ 613321 w 613322"/>
              <a:gd name="connsiteY3-248" fmla="*/ 565100 h 640814"/>
              <a:gd name="connsiteX4-249" fmla="*/ 153757 w 613322"/>
              <a:gd name="connsiteY4-250" fmla="*/ 640814 h 640814"/>
              <a:gd name="connsiteX5-251" fmla="*/ 0 w 613322"/>
              <a:gd name="connsiteY5-252" fmla="*/ 170834 h 640814"/>
              <a:gd name="connsiteX0-253" fmla="*/ 0 w 613321"/>
              <a:gd name="connsiteY0-254" fmla="*/ 170834 h 640814"/>
              <a:gd name="connsiteX1-255" fmla="*/ 415326 w 613321"/>
              <a:gd name="connsiteY1-256" fmla="*/ 0 h 640814"/>
              <a:gd name="connsiteX2-257" fmla="*/ 584812 w 613321"/>
              <a:gd name="connsiteY2-258" fmla="*/ 211386 h 640814"/>
              <a:gd name="connsiteX3-259" fmla="*/ 613321 w 613321"/>
              <a:gd name="connsiteY3-260" fmla="*/ 565100 h 640814"/>
              <a:gd name="connsiteX4-261" fmla="*/ 153757 w 613321"/>
              <a:gd name="connsiteY4-262" fmla="*/ 640814 h 640814"/>
              <a:gd name="connsiteX5-263" fmla="*/ 0 w 613321"/>
              <a:gd name="connsiteY5-264" fmla="*/ 170834 h 640814"/>
              <a:gd name="connsiteX0-265" fmla="*/ 0 w 613321"/>
              <a:gd name="connsiteY0-266" fmla="*/ 170834 h 640814"/>
              <a:gd name="connsiteX1-267" fmla="*/ 415326 w 613321"/>
              <a:gd name="connsiteY1-268" fmla="*/ 0 h 640814"/>
              <a:gd name="connsiteX2-269" fmla="*/ 449039 w 613321"/>
              <a:gd name="connsiteY2-270" fmla="*/ 269172 h 640814"/>
              <a:gd name="connsiteX3-271" fmla="*/ 613321 w 613321"/>
              <a:gd name="connsiteY3-272" fmla="*/ 565100 h 640814"/>
              <a:gd name="connsiteX4-273" fmla="*/ 153757 w 613321"/>
              <a:gd name="connsiteY4-274" fmla="*/ 640814 h 640814"/>
              <a:gd name="connsiteX5-275" fmla="*/ 0 w 613321"/>
              <a:gd name="connsiteY5-276" fmla="*/ 170834 h 640814"/>
              <a:gd name="connsiteX0-277" fmla="*/ 0 w 613321"/>
              <a:gd name="connsiteY0-278" fmla="*/ 170834 h 640814"/>
              <a:gd name="connsiteX1-279" fmla="*/ 415326 w 613321"/>
              <a:gd name="connsiteY1-280" fmla="*/ 0 h 640814"/>
              <a:gd name="connsiteX2-281" fmla="*/ 455211 w 613321"/>
              <a:gd name="connsiteY2-282" fmla="*/ 278296 h 640814"/>
              <a:gd name="connsiteX3-283" fmla="*/ 613321 w 613321"/>
              <a:gd name="connsiteY3-284" fmla="*/ 565100 h 640814"/>
              <a:gd name="connsiteX4-285" fmla="*/ 153757 w 613321"/>
              <a:gd name="connsiteY4-286" fmla="*/ 640814 h 640814"/>
              <a:gd name="connsiteX5-287" fmla="*/ 0 w 613321"/>
              <a:gd name="connsiteY5-288" fmla="*/ 170834 h 640814"/>
              <a:gd name="connsiteX0-289" fmla="*/ 0 w 613321"/>
              <a:gd name="connsiteY0-290" fmla="*/ 106966 h 576946"/>
              <a:gd name="connsiteX1-291" fmla="*/ 393726 w 613321"/>
              <a:gd name="connsiteY1-292" fmla="*/ 0 h 576946"/>
              <a:gd name="connsiteX2-293" fmla="*/ 455211 w 613321"/>
              <a:gd name="connsiteY2-294" fmla="*/ 214428 h 576946"/>
              <a:gd name="connsiteX3-295" fmla="*/ 613321 w 613321"/>
              <a:gd name="connsiteY3-296" fmla="*/ 501232 h 576946"/>
              <a:gd name="connsiteX4-297" fmla="*/ 153757 w 613321"/>
              <a:gd name="connsiteY4-298" fmla="*/ 576946 h 576946"/>
              <a:gd name="connsiteX5-299" fmla="*/ 0 w 613321"/>
              <a:gd name="connsiteY5-300" fmla="*/ 106966 h 576946"/>
              <a:gd name="connsiteX0-301" fmla="*/ 0 w 613321"/>
              <a:gd name="connsiteY0-302" fmla="*/ 37015 h 506995"/>
              <a:gd name="connsiteX1-303" fmla="*/ 406069 w 613321"/>
              <a:gd name="connsiteY1-304" fmla="*/ 0 h 506995"/>
              <a:gd name="connsiteX2-305" fmla="*/ 455211 w 613321"/>
              <a:gd name="connsiteY2-306" fmla="*/ 144477 h 506995"/>
              <a:gd name="connsiteX3-307" fmla="*/ 613321 w 613321"/>
              <a:gd name="connsiteY3-308" fmla="*/ 431281 h 506995"/>
              <a:gd name="connsiteX4-309" fmla="*/ 153757 w 613321"/>
              <a:gd name="connsiteY4-310" fmla="*/ 506995 h 506995"/>
              <a:gd name="connsiteX5-311" fmla="*/ 0 w 613321"/>
              <a:gd name="connsiteY5-312" fmla="*/ 37015 h 506995"/>
              <a:gd name="connsiteX0-313" fmla="*/ 0 w 613321"/>
              <a:gd name="connsiteY0-314" fmla="*/ 37015 h 506995"/>
              <a:gd name="connsiteX1-315" fmla="*/ 406069 w 613321"/>
              <a:gd name="connsiteY1-316" fmla="*/ 0 h 506995"/>
              <a:gd name="connsiteX2-317" fmla="*/ 464468 w 613321"/>
              <a:gd name="connsiteY2-318" fmla="*/ 177932 h 506995"/>
              <a:gd name="connsiteX3-319" fmla="*/ 613321 w 613321"/>
              <a:gd name="connsiteY3-320" fmla="*/ 431281 h 506995"/>
              <a:gd name="connsiteX4-321" fmla="*/ 153757 w 613321"/>
              <a:gd name="connsiteY4-322" fmla="*/ 506995 h 506995"/>
              <a:gd name="connsiteX5-323" fmla="*/ 0 w 613321"/>
              <a:gd name="connsiteY5-324" fmla="*/ 37015 h 506995"/>
              <a:gd name="connsiteX0-325" fmla="*/ 0 w 464468"/>
              <a:gd name="connsiteY0-326" fmla="*/ 37015 h 506995"/>
              <a:gd name="connsiteX1-327" fmla="*/ 406069 w 464468"/>
              <a:gd name="connsiteY1-328" fmla="*/ 0 h 506995"/>
              <a:gd name="connsiteX2-329" fmla="*/ 464468 w 464468"/>
              <a:gd name="connsiteY2-330" fmla="*/ 177932 h 506995"/>
              <a:gd name="connsiteX3-331" fmla="*/ 440520 w 464468"/>
              <a:gd name="connsiteY3-332" fmla="*/ 291379 h 506995"/>
              <a:gd name="connsiteX4-333" fmla="*/ 153757 w 464468"/>
              <a:gd name="connsiteY4-334" fmla="*/ 506995 h 506995"/>
              <a:gd name="connsiteX5-335" fmla="*/ 0 w 464468"/>
              <a:gd name="connsiteY5-336" fmla="*/ 37015 h 506995"/>
              <a:gd name="connsiteX0-337" fmla="*/ 0 w 440520"/>
              <a:gd name="connsiteY0-338" fmla="*/ 37015 h 506995"/>
              <a:gd name="connsiteX1-339" fmla="*/ 406069 w 440520"/>
              <a:gd name="connsiteY1-340" fmla="*/ 0 h 506995"/>
              <a:gd name="connsiteX2-341" fmla="*/ 436696 w 440520"/>
              <a:gd name="connsiteY2-342" fmla="*/ 184015 h 506995"/>
              <a:gd name="connsiteX3-343" fmla="*/ 440520 w 440520"/>
              <a:gd name="connsiteY3-344" fmla="*/ 291379 h 506995"/>
              <a:gd name="connsiteX4-345" fmla="*/ 153757 w 440520"/>
              <a:gd name="connsiteY4-346" fmla="*/ 506995 h 506995"/>
              <a:gd name="connsiteX5-347" fmla="*/ 0 w 440520"/>
              <a:gd name="connsiteY5-348" fmla="*/ 37015 h 5069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40520" h="506995">
                <a:moveTo>
                  <a:pt x="0" y="37015"/>
                </a:moveTo>
                <a:lnTo>
                  <a:pt x="406069" y="0"/>
                </a:lnTo>
                <a:lnTo>
                  <a:pt x="436696" y="184015"/>
                </a:lnTo>
                <a:lnTo>
                  <a:pt x="440520" y="291379"/>
                </a:lnTo>
                <a:lnTo>
                  <a:pt x="153757" y="506995"/>
                </a:lnTo>
                <a:lnTo>
                  <a:pt x="0" y="370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1" name="矩形 20"/>
          <p:cNvSpPr/>
          <p:nvPr/>
        </p:nvSpPr>
        <p:spPr>
          <a:xfrm>
            <a:off x="4011477" y="12611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DSM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e9ee3f7-7539-4cf3-bad2-b890255d8dd5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26756</Words>
  <Application>WPS 演示</Application>
  <PresentationFormat>全屏显示(16:10)</PresentationFormat>
  <Paragraphs>2261</Paragraphs>
  <Slides>90</Slides>
  <Notes>25</Notes>
  <HiddenSlides>18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13" baseType="lpstr">
      <vt:lpstr>Arial</vt:lpstr>
      <vt:lpstr>宋体</vt:lpstr>
      <vt:lpstr>Wingdings</vt:lpstr>
      <vt:lpstr>等线</vt:lpstr>
      <vt:lpstr>微软雅黑 Light</vt:lpstr>
      <vt:lpstr>微软雅黑</vt:lpstr>
      <vt:lpstr>Consolas</vt:lpstr>
      <vt:lpstr>Calibri</vt:lpstr>
      <vt:lpstr>Courier New</vt:lpstr>
      <vt:lpstr>Verdana</vt:lpstr>
      <vt:lpstr>Arial Unicode MS</vt:lpstr>
      <vt:lpstr>PingFang SC Bold</vt:lpstr>
      <vt:lpstr>PingFang SC</vt:lpstr>
      <vt:lpstr>Comic Sans MS</vt:lpstr>
      <vt:lpstr>Eras Medium ITC</vt:lpstr>
      <vt:lpstr>ksdb</vt:lpstr>
      <vt:lpstr>Candara</vt:lpstr>
      <vt:lpstr>Courier</vt:lpstr>
      <vt:lpstr>楷体</vt:lpstr>
      <vt:lpstr>MS PGothic</vt:lpstr>
      <vt:lpstr>Myriad Pro Light SemiCond</vt:lpstr>
      <vt:lpstr>Helvetica Neue Medium</vt:lpstr>
      <vt:lpstr>1_Office 主题​​</vt:lpstr>
      <vt:lpstr>Atomicity across multiple transactions, multiple sites </vt:lpstr>
      <vt:lpstr>Review: The ACID property of TX </vt:lpstr>
      <vt:lpstr>We talked about before-or-after in previous lectures</vt:lpstr>
      <vt:lpstr>Tools to achieve before-or-after </vt:lpstr>
      <vt:lpstr>Review: optimistic concurrency control </vt:lpstr>
      <vt:lpstr>Review: OCC Executes a Transaction in 3 Phases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Problem: read-write conflict </vt:lpstr>
      <vt:lpstr>How to implement the critical section for phase 2 &amp; 3? </vt:lpstr>
      <vt:lpstr>OCC's Problem: False Aborts</vt:lpstr>
      <vt:lpstr>PowerPoint 演示文稿</vt:lpstr>
      <vt:lpstr>Multi-version Concurrency Control</vt:lpstr>
      <vt:lpstr>Snapshot Isolation</vt:lpstr>
      <vt:lpstr>Snapshot Isolation Implementation</vt:lpstr>
      <vt:lpstr>Time in Snapshot Isolation </vt:lpstr>
      <vt:lpstr>Snapshot Isolation Example (T1) </vt:lpstr>
      <vt:lpstr>Snapshot Isolation Example (T2) </vt:lpstr>
      <vt:lpstr>Snapshot Isolation Example (T3) </vt:lpstr>
      <vt:lpstr>Snapshot Isolation Example</vt:lpstr>
      <vt:lpstr>Question of Snapshot Isolation</vt:lpstr>
      <vt:lpstr>Write skew &amp; DSM </vt:lpstr>
      <vt:lpstr>Recap till now</vt:lpstr>
      <vt:lpstr>PowerPoint 演示文稿</vt:lpstr>
      <vt:lpstr>Review bank transfer </vt:lpstr>
      <vt:lpstr>PowerPoint 演示文稿</vt:lpstr>
      <vt:lpstr>Nested transactions </vt:lpstr>
      <vt:lpstr>Nested transactions </vt:lpstr>
      <vt:lpstr>PowerPoint 演示文稿</vt:lpstr>
      <vt:lpstr>Multi-site transaction </vt:lpstr>
      <vt:lpstr>PowerPoint 演示文稿</vt:lpstr>
      <vt:lpstr>Multi-site transaction </vt:lpstr>
      <vt:lpstr>Single transactions whose values across sites</vt:lpstr>
      <vt:lpstr>Single transactions whose values across sites</vt:lpstr>
      <vt:lpstr>Single transactions whose values across sites</vt:lpstr>
      <vt:lpstr>Multi-site transaction </vt:lpstr>
      <vt:lpstr>Problems so far </vt:lpstr>
      <vt:lpstr>Two-phase Commit</vt:lpstr>
      <vt:lpstr>Two-phase commit in nested transaction </vt:lpstr>
      <vt:lpstr>Two-phase commit in nested transaction </vt:lpstr>
      <vt:lpstr>Question: what about the log content? </vt:lpstr>
      <vt:lpstr>Question: what to log under 2PC? </vt:lpstr>
      <vt:lpstr>Question: what to log under 2PC? </vt:lpstr>
      <vt:lpstr>Logging rule of WAL under 2PC </vt:lpstr>
      <vt:lpstr>Recovery rules under 2PC  </vt:lpstr>
      <vt:lpstr>Question: what about the lock release? </vt:lpstr>
      <vt:lpstr>Question: what about the lock release? </vt:lpstr>
      <vt:lpstr>Lock releases in nested transaction </vt:lpstr>
      <vt:lpstr>Short summary: 2PC for nested transaction </vt:lpstr>
      <vt:lpstr>PowerPoint 演示文稿</vt:lpstr>
      <vt:lpstr>Multi-site transactions under two-phase commit </vt:lpstr>
      <vt:lpstr>Multiple-site Atomicity</vt:lpstr>
      <vt:lpstr>Deal with the Network</vt:lpstr>
      <vt:lpstr>PowerPoint 演示文稿</vt:lpstr>
      <vt:lpstr>PowerPoint 演示文稿</vt:lpstr>
      <vt:lpstr>Multiple-site Atomicity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Worker Failure During Commit </vt:lpstr>
      <vt:lpstr>PowerPoint 演示文稿</vt:lpstr>
      <vt:lpstr>PowerPoint 演示文稿</vt:lpstr>
      <vt:lpstr>PowerPoint 演示文稿</vt:lpstr>
      <vt:lpstr>Summary of 2-phase Commit</vt:lpstr>
      <vt:lpstr>PowerPoint 演示文稿</vt:lpstr>
      <vt:lpstr>Problems Statement of Sinfonia</vt:lpstr>
      <vt:lpstr>System Architecture</vt:lpstr>
      <vt:lpstr>Review of 2PC: optimization spaces </vt:lpstr>
      <vt:lpstr>Observation </vt:lpstr>
      <vt:lpstr>Mini-transactions </vt:lpstr>
      <vt:lpstr>Mini-transactions in details </vt:lpstr>
      <vt:lpstr>Mini-transactions in details </vt:lpstr>
      <vt:lpstr>Mini-transactions trade expressiveness </vt:lpstr>
      <vt:lpstr>But still many use cases of mini-transaction </vt:lpstr>
      <vt:lpstr>Example: SinfoniaFS</vt:lpstr>
      <vt:lpstr>SinfoniaFS Architecture</vt:lpstr>
      <vt:lpstr>setattr</vt:lpstr>
      <vt:lpstr>PowerPoint 演示文稿</vt:lpstr>
      <vt:lpstr>Review of The CAP theorem: 2 out of 3</vt:lpstr>
      <vt:lpstr>Review of The CAP theorem: 2 out of 3</vt:lpstr>
      <vt:lpstr>2PC only guarantees consistency! </vt:lpstr>
      <vt:lpstr>Sinfonia’s two-phase commit Protocol</vt:lpstr>
      <vt:lpstr>Summary of 2PC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1588</cp:revision>
  <cp:lastPrinted>2020-03-02T13:38:00Z</cp:lastPrinted>
  <dcterms:created xsi:type="dcterms:W3CDTF">2017-11-24T09:35:00Z</dcterms:created>
  <dcterms:modified xsi:type="dcterms:W3CDTF">2022-12-23T08:40:50Z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C9903EF30DB54502A9B112568D646288</vt:lpwstr>
  </property>
  <property fmtid="{D5CDD505-2E9C-101B-9397-08002B2CF9AE}" pid="3" name="KSOProductBuildVer">
    <vt:lpwstr>2052-11.1.0.12980</vt:lpwstr>
  </property>
</Properties>
</file>