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3"/>
  </p:handoutMasterIdLst>
  <p:sldIdLst>
    <p:sldId id="2241" r:id="rId3"/>
    <p:sldId id="2574" r:id="rId5"/>
    <p:sldId id="2958" r:id="rId6"/>
    <p:sldId id="2299" r:id="rId7"/>
    <p:sldId id="2969" r:id="rId8"/>
    <p:sldId id="2973" r:id="rId9"/>
    <p:sldId id="2674" r:id="rId10"/>
    <p:sldId id="2675" r:id="rId11"/>
    <p:sldId id="2676" r:id="rId12"/>
    <p:sldId id="2535" r:id="rId13"/>
    <p:sldId id="2677" r:id="rId14"/>
    <p:sldId id="2678" r:id="rId15"/>
    <p:sldId id="2679" r:id="rId16"/>
    <p:sldId id="2680" r:id="rId17"/>
    <p:sldId id="2681" r:id="rId18"/>
    <p:sldId id="2682" r:id="rId19"/>
    <p:sldId id="2683" r:id="rId20"/>
    <p:sldId id="2684" r:id="rId21"/>
    <p:sldId id="2686" r:id="rId22"/>
    <p:sldId id="2685" r:id="rId23"/>
    <p:sldId id="2687" r:id="rId24"/>
    <p:sldId id="2688" r:id="rId25"/>
    <p:sldId id="2689" r:id="rId26"/>
    <p:sldId id="2690" r:id="rId27"/>
    <p:sldId id="2691" r:id="rId28"/>
    <p:sldId id="2692" r:id="rId29"/>
    <p:sldId id="2693" r:id="rId30"/>
    <p:sldId id="2697" r:id="rId31"/>
    <p:sldId id="2698" r:id="rId32"/>
    <p:sldId id="2695" r:id="rId33"/>
    <p:sldId id="2696" r:id="rId34"/>
    <p:sldId id="2700" r:id="rId35"/>
    <p:sldId id="284" r:id="rId36"/>
    <p:sldId id="2701" r:id="rId37"/>
    <p:sldId id="286" r:id="rId38"/>
    <p:sldId id="287" r:id="rId39"/>
    <p:sldId id="2702" r:id="rId40"/>
    <p:sldId id="289" r:id="rId41"/>
    <p:sldId id="290" r:id="rId42"/>
    <p:sldId id="291" r:id="rId43"/>
    <p:sldId id="2703" r:id="rId44"/>
    <p:sldId id="293" r:id="rId45"/>
    <p:sldId id="2704" r:id="rId46"/>
    <p:sldId id="295" r:id="rId47"/>
    <p:sldId id="2707" r:id="rId48"/>
    <p:sldId id="2710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2705" r:id="rId67"/>
    <p:sldId id="314" r:id="rId68"/>
    <p:sldId id="315" r:id="rId69"/>
    <p:sldId id="2712" r:id="rId70"/>
    <p:sldId id="2972" r:id="rId71"/>
    <p:sldId id="2711" r:id="rId72"/>
    <p:sldId id="2713" r:id="rId73"/>
    <p:sldId id="2715" r:id="rId74"/>
    <p:sldId id="2718" r:id="rId75"/>
    <p:sldId id="2716" r:id="rId76"/>
    <p:sldId id="2720" r:id="rId77"/>
    <p:sldId id="2721" r:id="rId78"/>
    <p:sldId id="2722" r:id="rId79"/>
    <p:sldId id="317" r:id="rId80"/>
    <p:sldId id="318" r:id="rId81"/>
    <p:sldId id="319" r:id="rId82"/>
  </p:sldIdLst>
  <p:sldSz cx="9144000" cy="5715000" type="screen16x10"/>
  <p:notesSz cx="6858000" cy="9144000"/>
  <p:custDataLst>
    <p:tags r:id="rId8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5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AF7"/>
    <a:srgbClr val="C00000"/>
    <a:srgbClr val="FF9300"/>
    <a:srgbClr val="945200"/>
    <a:srgbClr val="FF5F00"/>
    <a:srgbClr val="FFD579"/>
    <a:srgbClr val="BE384B"/>
    <a:srgbClr val="013D91"/>
    <a:srgbClr val="0432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/>
    <p:restoredTop sz="87534"/>
  </p:normalViewPr>
  <p:slideViewPr>
    <p:cSldViewPr snapToGrid="0" showGuides="1">
      <p:cViewPr varScale="1">
        <p:scale>
          <a:sx n="61" d="100"/>
          <a:sy n="61" d="100"/>
        </p:scale>
        <p:origin x="216" y="1368"/>
      </p:cViewPr>
      <p:guideLst>
        <p:guide orient="horz" pos="2480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7" Type="http://schemas.openxmlformats.org/officeDocument/2006/relationships/tags" Target="tags/tag1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value V </a:t>
            </a: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chosen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majority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&lt;accepted&gt;,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Why not the second case? </a:t>
            </a:r>
            <a:endParaRPr kumimoji="1" lang="en-US" altLang="zh-CN" dirty="0"/>
          </a:p>
          <a:p>
            <a:r>
              <a:rPr kumimoji="1" lang="en-US" altLang="zh-CN" dirty="0"/>
              <a:t>- The acceptor may receive the request, than fail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If not remember Nh, than another leader may get the same promise 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No. What about configuration updates?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初始状态： 每个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都确认了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>
                <a:latin typeface="+mn-lt"/>
              </a:rPr>
              <a:t>RSM &amp; PAXOS</a:t>
            </a:r>
            <a:br>
              <a:rPr kumimoji="1" lang="en-US" altLang="zh-CN" sz="3600" dirty="0">
                <a:latin typeface="+mn-lt"/>
              </a:rPr>
            </a:br>
            <a:r>
              <a:rPr kumimoji="1" lang="en-US" altLang="zh-CN" sz="2400" dirty="0">
                <a:latin typeface="+mn-lt"/>
              </a:rPr>
              <a:t>Consistency across multiple machines</a:t>
            </a:r>
            <a:endParaRPr kumimoji="1" lang="zh-CN" altLang="en-US" sz="2400" dirty="0">
              <a:latin typeface="+mn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 txBox="1"/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Credits: 	Rong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Chen@IPADS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&amp;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Jinyang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Li@NYU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&amp; John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Ousterhout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Pessimistic replication</a:t>
            </a:r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Pessimistic Replication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Some applications may prefer </a:t>
            </a:r>
            <a:r>
              <a:rPr lang="en-US" altLang="zh-CN" dirty="0">
                <a:solidFill>
                  <a:srgbClr val="FF0000"/>
                </a:solidFill>
              </a:rPr>
              <a:t>not to tolerate inconsistency</a:t>
            </a:r>
            <a:endParaRPr kumimoji="1" lang="en-US" altLang="zh-CN" dirty="0"/>
          </a:p>
          <a:p>
            <a:pPr lvl="1"/>
            <a:r>
              <a:rPr lang="en-US" altLang="zh-CN" dirty="0"/>
              <a:t>E.g., a </a:t>
            </a:r>
            <a:r>
              <a:rPr lang="en-US" altLang="zh-CN" dirty="0">
                <a:solidFill>
                  <a:srgbClr val="FF0000"/>
                </a:solidFill>
              </a:rPr>
              <a:t>replicated lock server</a:t>
            </a:r>
            <a:r>
              <a:rPr lang="en-US" altLang="zh-CN" dirty="0"/>
              <a:t>, or replicated coordinator for 2PC</a:t>
            </a:r>
            <a:endParaRPr lang="en-US" altLang="zh-CN" dirty="0"/>
          </a:p>
          <a:p>
            <a:pPr lvl="2"/>
            <a:r>
              <a:rPr lang="en-US" altLang="zh-CN" dirty="0"/>
              <a:t>Better not give out the same lock twice</a:t>
            </a:r>
            <a:endParaRPr lang="en-US" altLang="zh-CN" dirty="0"/>
          </a:p>
          <a:p>
            <a:pPr lvl="1"/>
            <a:r>
              <a:rPr lang="en-US" altLang="zh-CN" dirty="0"/>
              <a:t>E.g., Better have a consistent decision about whether transaction commits</a:t>
            </a:r>
            <a:endParaRPr lang="en-US" altLang="zh-CN" dirty="0"/>
          </a:p>
          <a:p>
            <a:r>
              <a:rPr lang="en-US" altLang="zh-CN" dirty="0"/>
              <a:t>Trade-off: stronger consistency with pessimistic replication means:</a:t>
            </a:r>
            <a:endParaRPr kumimoji="1" lang="en-US" altLang="zh-CN" dirty="0"/>
          </a:p>
          <a:p>
            <a:pPr lvl="1"/>
            <a:r>
              <a:rPr lang="en-US" altLang="zh-CN" dirty="0"/>
              <a:t>Lower availability than what you might get with optimistic replication</a:t>
            </a:r>
            <a:endParaRPr lang="en-US" altLang="zh-CN" dirty="0"/>
          </a:p>
          <a:p>
            <a:pPr lvl="1"/>
            <a:r>
              <a:rPr lang="en-US" altLang="zh-CN" dirty="0"/>
              <a:t>Performance overhead for waiting syncing w/ other replicas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Single-copy Consistency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of optimistic way: replicas </a:t>
            </a:r>
            <a:r>
              <a:rPr lang="en-US" altLang="zh-CN" dirty="0">
                <a:solidFill>
                  <a:srgbClr val="FF0000"/>
                </a:solidFill>
              </a:rPr>
              <a:t>get out of sync</a:t>
            </a:r>
            <a:endParaRPr kumimoji="1" lang="en-US" altLang="zh-CN" dirty="0"/>
          </a:p>
          <a:p>
            <a:pPr lvl="1"/>
            <a:r>
              <a:rPr lang="en-US" altLang="zh-CN" dirty="0"/>
              <a:t>One replica writes data, another doesn't see the changes</a:t>
            </a:r>
            <a:endParaRPr lang="en-US" altLang="zh-CN" dirty="0"/>
          </a:p>
          <a:p>
            <a:pPr lvl="1"/>
            <a:r>
              <a:rPr lang="en-US" altLang="zh-CN" dirty="0"/>
              <a:t>This behavior was impossible with a single server</a:t>
            </a:r>
            <a:endParaRPr kumimoji="1" lang="en-US" altLang="zh-CN" dirty="0"/>
          </a:p>
          <a:p>
            <a:r>
              <a:rPr lang="en-US" altLang="zh-CN" dirty="0"/>
              <a:t>Ideal goal: single-copy consistency</a:t>
            </a:r>
            <a:endParaRPr lang="en-US" altLang="zh-CN" dirty="0"/>
          </a:p>
          <a:p>
            <a:pPr lvl="1"/>
            <a:r>
              <a:rPr lang="en-US" altLang="zh-CN" dirty="0"/>
              <a:t>Property of the externally-visible behavior of a replicated system</a:t>
            </a:r>
            <a:endParaRPr lang="en-US" altLang="zh-CN" dirty="0"/>
          </a:p>
          <a:p>
            <a:pPr lvl="1"/>
            <a:r>
              <a:rPr lang="en-US" altLang="zh-CN" dirty="0"/>
              <a:t>Operations appear to execute as if </a:t>
            </a:r>
            <a:r>
              <a:rPr lang="en-US" altLang="zh-CN" dirty="0">
                <a:solidFill>
                  <a:srgbClr val="FF0000"/>
                </a:solidFill>
              </a:rPr>
              <a:t>there's only a single copy of the data</a:t>
            </a:r>
            <a:endParaRPr lang="en-US" altLang="zh-CN" dirty="0"/>
          </a:p>
          <a:p>
            <a:pPr lvl="2"/>
            <a:r>
              <a:rPr lang="en-US" altLang="zh-CN" sz="1600" dirty="0"/>
              <a:t>Internally, there may be failures or disagreement, which we have to mask</a:t>
            </a:r>
            <a:endParaRPr lang="en-US" altLang="zh-CN" sz="1600" dirty="0"/>
          </a:p>
          <a:p>
            <a:pPr lvl="1"/>
            <a:r>
              <a:rPr lang="en-US" altLang="zh-CN" dirty="0"/>
              <a:t>Similar to how we defined serializability goal ("</a:t>
            </a:r>
            <a:r>
              <a:rPr lang="en-US" altLang="zh-CN" dirty="0">
                <a:solidFill>
                  <a:srgbClr val="FF0000"/>
                </a:solidFill>
              </a:rPr>
              <a:t>as if executed serially</a:t>
            </a:r>
            <a:r>
              <a:rPr lang="en-US" altLang="zh-CN" dirty="0"/>
              <a:t>")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36575" y="4403725"/>
            <a:ext cx="6771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但是</a:t>
            </a:r>
            <a:r>
              <a:rPr lang="en-US" altLang="zh-CN" sz="1600"/>
              <a:t>single-copy</a:t>
            </a:r>
            <a:r>
              <a:rPr lang="zh-CN" altLang="en-US" sz="1600"/>
              <a:t>不好处理</a:t>
            </a:r>
            <a:r>
              <a:rPr lang="en-US" altLang="zh-CN" sz="1600"/>
              <a:t>network partition</a:t>
            </a:r>
            <a:r>
              <a:rPr lang="zh-CN" altLang="en-US" sz="1600"/>
              <a:t>的问题。</a:t>
            </a:r>
            <a:endParaRPr lang="zh-CN" altLang="en-US" sz="1600"/>
          </a:p>
          <a:p>
            <a:r>
              <a:rPr lang="en-US" altLang="zh-CN" sz="1600"/>
              <a:t>--&gt;majority!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Replicating a 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Straw-man</a:t>
            </a:r>
            <a:endParaRPr kumimoji="1" lang="en-US" altLang="zh-CN" dirty="0"/>
          </a:p>
          <a:p>
            <a:pPr lvl="1"/>
            <a:r>
              <a:rPr lang="en-US" altLang="zh-CN" dirty="0"/>
              <a:t>Clients send requests to both servers</a:t>
            </a:r>
            <a:endParaRPr lang="en-US" altLang="zh-CN" dirty="0"/>
          </a:p>
          <a:p>
            <a:pPr lvl="1"/>
            <a:r>
              <a:rPr lang="en-US" altLang="zh-CN" dirty="0"/>
              <a:t>Tolerating faults: if one server is down, clients send to the other</a:t>
            </a:r>
            <a:endParaRPr kumimoji="1" lang="en-US" altLang="zh-CN" dirty="0"/>
          </a:p>
          <a:p>
            <a:r>
              <a:rPr lang="en-US" altLang="zh-CN" dirty="0"/>
              <a:t>Tricky case: what if there's a network partition?</a:t>
            </a:r>
            <a:endParaRPr kumimoji="1" lang="en-US" altLang="zh-CN" dirty="0"/>
          </a:p>
          <a:p>
            <a:pPr lvl="1"/>
            <a:r>
              <a:rPr lang="en-US" altLang="zh-CN" dirty="0"/>
              <a:t>Each client thinks the other server is dead, keeps using its server</a:t>
            </a:r>
            <a:endParaRPr lang="en-US" altLang="zh-CN" dirty="0"/>
          </a:p>
          <a:p>
            <a:pPr lvl="1"/>
            <a:r>
              <a:rPr lang="en-US" altLang="zh-CN" dirty="0"/>
              <a:t>Bad situation: not single-copy consistency!</a:t>
            </a:r>
            <a:endParaRPr lang="en-US" altLang="zh-CN" dirty="0"/>
          </a:p>
          <a:p>
            <a:pPr marL="74295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794" y="4288454"/>
            <a:ext cx="597348" cy="5854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59" y="3937000"/>
            <a:ext cx="517357" cy="51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659" y="4860094"/>
            <a:ext cx="517357" cy="517357"/>
          </a:xfrm>
          <a:prstGeom prst="rect">
            <a:avLst/>
          </a:prstGeom>
        </p:spPr>
      </p:pic>
      <p:cxnSp>
        <p:nvCxnSpPr>
          <p:cNvPr id="9" name="直线箭头连接符 8"/>
          <p:cNvCxnSpPr/>
          <p:nvPr/>
        </p:nvCxnSpPr>
        <p:spPr>
          <a:xfrm flipV="1">
            <a:off x="1550737" y="4224421"/>
            <a:ext cx="871621" cy="342232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598863" y="4791242"/>
            <a:ext cx="923090" cy="40640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769" y="3868956"/>
            <a:ext cx="597348" cy="5854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80" y="3937000"/>
            <a:ext cx="517357" cy="51735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780" y="4860094"/>
            <a:ext cx="517357" cy="517357"/>
          </a:xfrm>
          <a:prstGeom prst="rect">
            <a:avLst/>
          </a:prstGeom>
        </p:spPr>
      </p:pic>
      <p:cxnSp>
        <p:nvCxnSpPr>
          <p:cNvPr id="16" name="直线箭头连接符 15"/>
          <p:cNvCxnSpPr/>
          <p:nvPr/>
        </p:nvCxnSpPr>
        <p:spPr>
          <a:xfrm flipV="1">
            <a:off x="5914858" y="4314735"/>
            <a:ext cx="534068" cy="25191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5962984" y="4791242"/>
            <a:ext cx="387684" cy="144755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8769" y="4711561"/>
            <a:ext cx="597348" cy="585401"/>
          </a:xfrm>
          <a:prstGeom prst="rect">
            <a:avLst/>
          </a:prstGeom>
        </p:spPr>
      </p:pic>
      <p:cxnSp>
        <p:nvCxnSpPr>
          <p:cNvPr id="19" name="直线箭头连接符 18"/>
          <p:cNvCxnSpPr/>
          <p:nvPr/>
        </p:nvCxnSpPr>
        <p:spPr>
          <a:xfrm>
            <a:off x="5962984" y="4125101"/>
            <a:ext cx="823495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962984" y="5223985"/>
            <a:ext cx="823495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59" y="4141727"/>
            <a:ext cx="534068" cy="53406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91" y="4646859"/>
            <a:ext cx="534068" cy="5340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Network Partitions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Issue</a:t>
            </a:r>
            <a:r>
              <a:rPr lang="en-US" altLang="zh-CN" sz="2000" dirty="0"/>
              <a:t>:</a:t>
            </a:r>
            <a:r>
              <a:rPr lang="zh-CN" altLang="en-US" sz="2000" dirty="0"/>
              <a:t> </a:t>
            </a:r>
            <a:r>
              <a:rPr lang="en-US" altLang="zh-CN" dirty="0"/>
              <a:t>Clients may disagree about what servers are up</a:t>
            </a:r>
            <a:endParaRPr kumimoji="1" lang="en-US" altLang="zh-CN" dirty="0"/>
          </a:p>
          <a:p>
            <a:pPr lvl="1"/>
            <a:r>
              <a:rPr lang="en-US" altLang="zh-CN" dirty="0"/>
              <a:t>Hard to solve with 2 servers, but </a:t>
            </a:r>
            <a:r>
              <a:rPr lang="en-US" altLang="zh-CN" dirty="0">
                <a:solidFill>
                  <a:srgbClr val="FF0000"/>
                </a:solidFill>
              </a:rPr>
              <a:t>possible with 3 servers</a:t>
            </a:r>
            <a:endParaRPr kumimoji="1" lang="en-US" altLang="zh-CN" dirty="0"/>
          </a:p>
          <a:p>
            <a:r>
              <a:rPr lang="en-US" altLang="zh-CN" dirty="0"/>
              <a:t>Idea: require a </a:t>
            </a:r>
            <a:r>
              <a:rPr lang="en-US" altLang="zh-CN" dirty="0">
                <a:solidFill>
                  <a:srgbClr val="BE384B"/>
                </a:solidFill>
              </a:rPr>
              <a:t>majority</a:t>
            </a:r>
            <a:r>
              <a:rPr lang="en-US" altLang="zh-CN" dirty="0"/>
              <a:t> servers to perform operation</a:t>
            </a:r>
            <a:endParaRPr kumimoji="1" lang="en-US" altLang="zh-CN" dirty="0"/>
          </a:p>
          <a:p>
            <a:pPr lvl="1"/>
            <a:r>
              <a:rPr lang="en-US" altLang="zh-CN" dirty="0"/>
              <a:t>In case of 3 servers, 2 form a majority</a:t>
            </a:r>
            <a:endParaRPr lang="en-US" altLang="zh-CN" dirty="0"/>
          </a:p>
          <a:p>
            <a:pPr lvl="1"/>
            <a:r>
              <a:rPr lang="en-US" altLang="zh-CN" dirty="0"/>
              <a:t>If client can </a:t>
            </a:r>
            <a:r>
              <a:rPr lang="en-US" altLang="zh-CN" dirty="0">
                <a:solidFill>
                  <a:srgbClr val="FF0000"/>
                </a:solidFill>
              </a:rPr>
              <a:t>contact 2 servers</a:t>
            </a:r>
            <a:r>
              <a:rPr lang="en-US" altLang="zh-CN" dirty="0"/>
              <a:t>, it can perform operation (otherwise, wait)</a:t>
            </a:r>
            <a:endParaRPr lang="en-US" altLang="zh-CN" dirty="0"/>
          </a:p>
          <a:p>
            <a:pPr lvl="1"/>
            <a:r>
              <a:rPr lang="en-US" altLang="zh-CN" dirty="0"/>
              <a:t>Thus, can handle any 1-server failure</a:t>
            </a:r>
            <a:endParaRPr kumimoji="1" lang="zh-CN" altLang="en-US" dirty="0"/>
          </a:p>
          <a:p>
            <a:pPr lvl="1"/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111" y="3868956"/>
            <a:ext cx="597348" cy="5854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22" y="3937000"/>
            <a:ext cx="517357" cy="5173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22" y="4860094"/>
            <a:ext cx="517357" cy="517357"/>
          </a:xfrm>
          <a:prstGeom prst="rect">
            <a:avLst/>
          </a:prstGeom>
        </p:spPr>
      </p:pic>
      <p:cxnSp>
        <p:nvCxnSpPr>
          <p:cNvPr id="8" name="直线箭头连接符 7"/>
          <p:cNvCxnSpPr/>
          <p:nvPr/>
        </p:nvCxnSpPr>
        <p:spPr>
          <a:xfrm flipV="1">
            <a:off x="1219200" y="4314735"/>
            <a:ext cx="534068" cy="25191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1267326" y="4791242"/>
            <a:ext cx="387684" cy="144755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111" y="4711561"/>
            <a:ext cx="597348" cy="585401"/>
          </a:xfrm>
          <a:prstGeom prst="rect">
            <a:avLst/>
          </a:prstGeom>
        </p:spPr>
      </p:pic>
      <p:cxnSp>
        <p:nvCxnSpPr>
          <p:cNvPr id="11" name="直线箭头连接符 10"/>
          <p:cNvCxnSpPr/>
          <p:nvPr/>
        </p:nvCxnSpPr>
        <p:spPr>
          <a:xfrm>
            <a:off x="1267326" y="4125101"/>
            <a:ext cx="823495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1267326" y="5223985"/>
            <a:ext cx="823495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1" y="4141727"/>
            <a:ext cx="534068" cy="5340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33" y="4646859"/>
            <a:ext cx="534068" cy="53406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1742" y="3868956"/>
            <a:ext cx="597348" cy="58540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753" y="3937000"/>
            <a:ext cx="517357" cy="51735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753" y="4860094"/>
            <a:ext cx="517357" cy="517357"/>
          </a:xfrm>
          <a:prstGeom prst="rect">
            <a:avLst/>
          </a:prstGeom>
        </p:spPr>
      </p:pic>
      <p:cxnSp>
        <p:nvCxnSpPr>
          <p:cNvPr id="18" name="直线箭头连接符 17"/>
          <p:cNvCxnSpPr/>
          <p:nvPr/>
        </p:nvCxnSpPr>
        <p:spPr>
          <a:xfrm flipV="1">
            <a:off x="5777831" y="4314735"/>
            <a:ext cx="534068" cy="251918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>
            <a:off x="5825957" y="4791242"/>
            <a:ext cx="387684" cy="144755"/>
          </a:xfrm>
          <a:prstGeom prst="straightConnector1">
            <a:avLst/>
          </a:prstGeom>
          <a:ln w="22225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1742" y="4711561"/>
            <a:ext cx="597348" cy="585401"/>
          </a:xfrm>
          <a:prstGeom prst="rect">
            <a:avLst/>
          </a:prstGeom>
        </p:spPr>
      </p:pic>
      <p:cxnSp>
        <p:nvCxnSpPr>
          <p:cNvPr id="21" name="直线箭头连接符 20"/>
          <p:cNvCxnSpPr/>
          <p:nvPr/>
        </p:nvCxnSpPr>
        <p:spPr>
          <a:xfrm>
            <a:off x="5825957" y="4125101"/>
            <a:ext cx="823495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>
            <a:off x="5825957" y="5223985"/>
            <a:ext cx="823495" cy="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132" y="4141727"/>
            <a:ext cx="534068" cy="53406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64" y="4646859"/>
            <a:ext cx="534068" cy="53406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996" y="4347246"/>
            <a:ext cx="517357" cy="517357"/>
          </a:xfrm>
          <a:prstGeom prst="rect">
            <a:avLst/>
          </a:prstGeom>
        </p:spPr>
      </p:pic>
      <p:cxnSp>
        <p:nvCxnSpPr>
          <p:cNvPr id="26" name="直线箭头连接符 25"/>
          <p:cNvCxnSpPr/>
          <p:nvPr/>
        </p:nvCxnSpPr>
        <p:spPr>
          <a:xfrm>
            <a:off x="5825957" y="4161656"/>
            <a:ext cx="1708039" cy="51154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 flipV="1">
            <a:off x="5825957" y="4746178"/>
            <a:ext cx="1612900" cy="372594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60265" y="156845"/>
            <a:ext cx="439039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关于</a:t>
            </a:r>
            <a:r>
              <a:rPr lang="en-US" altLang="zh-CN" sz="1400"/>
              <a:t>majority</a:t>
            </a:r>
            <a:r>
              <a:rPr lang="zh-CN" altLang="en-US" sz="1400"/>
              <a:t>的问题：只说了在读的时候要保证</a:t>
            </a:r>
            <a:r>
              <a:rPr lang="en-US" altLang="zh-CN" sz="1400"/>
              <a:t>majority</a:t>
            </a:r>
            <a:r>
              <a:rPr lang="zh-CN" altLang="en-US" sz="1400"/>
              <a:t>是一样的就认为保证了一致性，但是怎样保证这个</a:t>
            </a:r>
            <a:r>
              <a:rPr lang="en-US" altLang="zh-CN" sz="1400"/>
              <a:t>”majority”</a:t>
            </a:r>
            <a:r>
              <a:rPr lang="zh-CN" altLang="en-US" sz="1400"/>
              <a:t>一定是最新的数据呢</a:t>
            </a:r>
            <a:r>
              <a:rPr lang="en-US" altLang="zh-CN" sz="1400"/>
              <a:t>?</a:t>
            </a:r>
            <a:endParaRPr lang="en-US" altLang="zh-CN" sz="1400"/>
          </a:p>
          <a:p>
            <a:r>
              <a:rPr lang="zh-CN" altLang="en-US" sz="1400"/>
              <a:t>答：只需要在写入的时候保证</a:t>
            </a:r>
            <a:r>
              <a:rPr lang="en-US" altLang="zh-CN" sz="1400"/>
              <a:t>”majority”</a:t>
            </a:r>
            <a:r>
              <a:rPr lang="zh-CN" altLang="en-US" sz="1400"/>
              <a:t>是一样的并且是最新的就好了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Quorum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Define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separate read &amp;write</a:t>
            </a:r>
            <a:r>
              <a:rPr lang="en-US" altLang="zh-CN" dirty="0">
                <a:ea typeface="MS PGothic" panose="020B0600070205080204" charset="-128"/>
              </a:rPr>
              <a:t> quorums: </a:t>
            </a:r>
            <a:r>
              <a:rPr lang="en-US" altLang="zh-CN" dirty="0" err="1">
                <a:solidFill>
                  <a:srgbClr val="FF0000"/>
                </a:solidFill>
                <a:ea typeface="MS PGothic" panose="020B0600070205080204" charset="-128"/>
              </a:rPr>
              <a:t>Q</a:t>
            </a:r>
            <a:r>
              <a:rPr lang="en-US" altLang="zh-CN" sz="1600" baseline="-25000" dirty="0" err="1">
                <a:solidFill>
                  <a:srgbClr val="FF0000"/>
                </a:solidFill>
                <a:ea typeface="MS PGothic" panose="020B0600070205080204" charset="-128"/>
              </a:rPr>
              <a:t>r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 &amp; </a:t>
            </a:r>
            <a:r>
              <a:rPr lang="en-US" altLang="zh-CN" dirty="0" err="1">
                <a:solidFill>
                  <a:srgbClr val="FF0000"/>
                </a:solidFill>
                <a:ea typeface="MS PGothic" panose="020B0600070205080204" charset="-128"/>
              </a:rPr>
              <a:t>Q</a:t>
            </a:r>
            <a:r>
              <a:rPr lang="en-US" altLang="zh-CN" sz="1600" baseline="-25000" dirty="0" err="1">
                <a:solidFill>
                  <a:srgbClr val="FF0000"/>
                </a:solidFill>
                <a:ea typeface="MS PGothic" panose="020B0600070205080204" charset="-128"/>
              </a:rPr>
              <a:t>w</a:t>
            </a:r>
            <a:endParaRPr kumimoji="1" lang="en-US" altLang="zh-CN" dirty="0"/>
          </a:p>
          <a:p>
            <a:pPr lvl="1"/>
            <a:r>
              <a:rPr lang="en-US" altLang="zh-CN" dirty="0" err="1"/>
              <a:t>Qr</a:t>
            </a:r>
            <a:r>
              <a:rPr lang="en-US" altLang="zh-CN" dirty="0"/>
              <a:t> + </a:t>
            </a:r>
            <a:r>
              <a:rPr lang="en-US" altLang="zh-CN" dirty="0" err="1"/>
              <a:t>Qw</a:t>
            </a:r>
            <a:r>
              <a:rPr lang="en-US" altLang="zh-CN" dirty="0"/>
              <a:t> &gt; </a:t>
            </a:r>
            <a:r>
              <a:rPr lang="en-US" altLang="zh-CN" dirty="0" err="1"/>
              <a:t>Nreplicas</a:t>
            </a:r>
            <a:r>
              <a:rPr lang="en-US" altLang="zh-CN" dirty="0"/>
              <a:t>  (Why?)</a:t>
            </a:r>
            <a:endParaRPr lang="en-US" altLang="zh-CN" dirty="0"/>
          </a:p>
          <a:p>
            <a:pPr lvl="2"/>
            <a:r>
              <a:rPr lang="en-US" altLang="zh-CN" sz="1600" dirty="0"/>
              <a:t>Confirm a write after writing to </a:t>
            </a:r>
            <a:r>
              <a:rPr lang="en-US" altLang="zh-CN" sz="1600" dirty="0">
                <a:solidFill>
                  <a:srgbClr val="FF0000"/>
                </a:solidFill>
              </a:rPr>
              <a:t>at least </a:t>
            </a:r>
            <a:r>
              <a:rPr lang="en-US" altLang="zh-CN" sz="1600" dirty="0" err="1">
                <a:solidFill>
                  <a:srgbClr val="FF0000"/>
                </a:solidFill>
              </a:rPr>
              <a:t>Qw</a:t>
            </a:r>
            <a:r>
              <a:rPr lang="en-US" altLang="zh-CN" sz="1600" dirty="0">
                <a:solidFill>
                  <a:srgbClr val="FF0000"/>
                </a:solidFill>
              </a:rPr>
              <a:t> of replicas</a:t>
            </a:r>
            <a:endParaRPr lang="en-US" altLang="zh-CN" sz="1600" dirty="0"/>
          </a:p>
          <a:p>
            <a:pPr lvl="2"/>
            <a:r>
              <a:rPr lang="en-US" altLang="zh-CN" sz="1600" dirty="0"/>
              <a:t>Read at least </a:t>
            </a:r>
            <a:r>
              <a:rPr lang="en-US" altLang="zh-CN" sz="1600" dirty="0" err="1"/>
              <a:t>Qr</a:t>
            </a:r>
            <a:r>
              <a:rPr lang="en-US" altLang="zh-CN" sz="1600" dirty="0"/>
              <a:t> agree on the data or witness value</a:t>
            </a:r>
            <a:endParaRPr lang="en-US" altLang="zh-CN" sz="1600" dirty="0"/>
          </a:p>
          <a:p>
            <a:r>
              <a:rPr lang="en-US" altLang="zh-CN" dirty="0">
                <a:ea typeface="MS PGothic" panose="020B0600070205080204" charset="-128"/>
              </a:rPr>
              <a:t>Example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In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favor of reading</a:t>
            </a:r>
            <a:r>
              <a:rPr lang="en-US" altLang="zh-CN" dirty="0">
                <a:ea typeface="MS PGothic" panose="020B0600070205080204" charset="-128"/>
              </a:rPr>
              <a:t>: </a:t>
            </a:r>
            <a:r>
              <a:rPr lang="en-US" altLang="zh-CN" dirty="0" err="1">
                <a:ea typeface="MS PGothic" panose="020B0600070205080204" charset="-128"/>
              </a:rPr>
              <a:t>N</a:t>
            </a:r>
            <a:r>
              <a:rPr lang="en-US" altLang="zh-CN" baseline="-25000" dirty="0" err="1">
                <a:ea typeface="MS PGothic" panose="020B0600070205080204" charset="-128"/>
              </a:rPr>
              <a:t>replicas</a:t>
            </a:r>
            <a:r>
              <a:rPr lang="en-US" altLang="zh-CN" dirty="0">
                <a:ea typeface="MS PGothic" panose="020B0600070205080204" charset="-128"/>
              </a:rPr>
              <a:t> = 5,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w</a:t>
            </a:r>
            <a:r>
              <a:rPr lang="en-US" altLang="zh-CN" dirty="0">
                <a:ea typeface="MS PGothic" panose="020B0600070205080204" charset="-128"/>
              </a:rPr>
              <a:t> = 4,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r</a:t>
            </a:r>
            <a:r>
              <a:rPr lang="en-US" altLang="zh-CN" dirty="0">
                <a:ea typeface="MS PGothic" panose="020B0600070205080204" charset="-128"/>
              </a:rPr>
              <a:t> = 2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In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favor or updating</a:t>
            </a:r>
            <a:r>
              <a:rPr lang="en-US" altLang="zh-CN" dirty="0">
                <a:ea typeface="MS PGothic" panose="020B0600070205080204" charset="-128"/>
              </a:rPr>
              <a:t>: </a:t>
            </a:r>
            <a:r>
              <a:rPr lang="en-US" altLang="zh-CN" dirty="0" err="1">
                <a:ea typeface="MS PGothic" panose="020B0600070205080204" charset="-128"/>
              </a:rPr>
              <a:t>N</a:t>
            </a:r>
            <a:r>
              <a:rPr lang="en-US" altLang="zh-CN" baseline="-25000" dirty="0" err="1">
                <a:ea typeface="MS PGothic" panose="020B0600070205080204" charset="-128"/>
              </a:rPr>
              <a:t>replicas</a:t>
            </a:r>
            <a:r>
              <a:rPr lang="en-US" altLang="zh-CN" dirty="0">
                <a:ea typeface="MS PGothic" panose="020B0600070205080204" charset="-128"/>
              </a:rPr>
              <a:t> = 5,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w</a:t>
            </a:r>
            <a:r>
              <a:rPr lang="en-US" altLang="zh-CN" dirty="0">
                <a:ea typeface="MS PGothic" panose="020B0600070205080204" charset="-128"/>
              </a:rPr>
              <a:t> = 2,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r</a:t>
            </a:r>
            <a:r>
              <a:rPr lang="en-US" altLang="zh-CN" dirty="0">
                <a:ea typeface="MS PGothic" panose="020B0600070205080204" charset="-128"/>
              </a:rPr>
              <a:t> = 4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Enhance availability by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w</a:t>
            </a:r>
            <a:r>
              <a:rPr lang="en-US" altLang="zh-CN" dirty="0">
                <a:ea typeface="MS PGothic" panose="020B0600070205080204" charset="-128"/>
              </a:rPr>
              <a:t> = </a:t>
            </a:r>
            <a:r>
              <a:rPr lang="en-US" altLang="zh-CN" dirty="0" err="1">
                <a:ea typeface="MS PGothic" panose="020B0600070205080204" charset="-128"/>
              </a:rPr>
              <a:t>N</a:t>
            </a:r>
            <a:r>
              <a:rPr lang="en-US" altLang="zh-CN" baseline="-25000" dirty="0" err="1">
                <a:ea typeface="MS PGothic" panose="020B0600070205080204" charset="-128"/>
              </a:rPr>
              <a:t>replicas</a:t>
            </a:r>
            <a:r>
              <a:rPr lang="en-US" altLang="zh-CN" dirty="0">
                <a:ea typeface="MS PGothic" panose="020B0600070205080204" charset="-128"/>
              </a:rPr>
              <a:t> &amp; </a:t>
            </a:r>
            <a:r>
              <a:rPr lang="en-US" altLang="zh-CN" dirty="0" err="1">
                <a:ea typeface="MS PGothic" panose="020B0600070205080204" charset="-128"/>
              </a:rPr>
              <a:t>Q</a:t>
            </a:r>
            <a:r>
              <a:rPr lang="en-US" altLang="zh-CN" baseline="-25000" dirty="0" err="1">
                <a:ea typeface="MS PGothic" panose="020B0600070205080204" charset="-128"/>
              </a:rPr>
              <a:t>r</a:t>
            </a:r>
            <a:r>
              <a:rPr lang="en-US" altLang="zh-CN" dirty="0">
                <a:ea typeface="MS PGothic" panose="020B0600070205080204" charset="-128"/>
              </a:rPr>
              <a:t> = 1(</a:t>
            </a:r>
            <a:r>
              <a:rPr lang="zh-CN" altLang="en-US" dirty="0">
                <a:ea typeface="宋体" panose="02010600030101010101" pitchFamily="2" charset="-122"/>
              </a:rPr>
              <a:t>但这种情况</a:t>
            </a:r>
            <a:r>
              <a:rPr lang="en-US" altLang="zh-CN" dirty="0">
                <a:ea typeface="宋体" panose="02010600030101010101" pitchFamily="2" charset="-122"/>
              </a:rPr>
              <a:t>write</a:t>
            </a:r>
            <a:r>
              <a:rPr lang="zh-CN" altLang="en-US" dirty="0">
                <a:ea typeface="宋体" panose="02010600030101010101" pitchFamily="2" charset="-122"/>
              </a:rPr>
              <a:t>的时候失败的可能性很大</a:t>
            </a:r>
            <a:r>
              <a:rPr lang="en-US" altLang="zh-CN" dirty="0">
                <a:ea typeface="MS PGothic" panose="020B0600070205080204" charset="-128"/>
              </a:rPr>
              <a:t>)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21205" y="140335"/>
            <a:ext cx="69380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QR+QW&gt;N</a:t>
            </a:r>
            <a:r>
              <a:rPr lang="zh-CN" altLang="en-US" sz="1600"/>
              <a:t>成立是因为</a:t>
            </a:r>
            <a:r>
              <a:rPr lang="en-US" altLang="zh-CN" sz="1600"/>
              <a:t>:</a:t>
            </a:r>
            <a:r>
              <a:rPr lang="zh-CN" altLang="en-US" sz="1600"/>
              <a:t>在写入的时候需要保证</a:t>
            </a:r>
            <a:r>
              <a:rPr lang="en-US" altLang="zh-CN" sz="1600"/>
              <a:t>”</a:t>
            </a:r>
            <a:r>
              <a:rPr lang="zh-CN" altLang="en-US" sz="1600"/>
              <a:t>至少一半</a:t>
            </a:r>
            <a:r>
              <a:rPr lang="en-US" altLang="zh-CN" sz="1600"/>
              <a:t>”</a:t>
            </a:r>
            <a:r>
              <a:rPr lang="zh-CN" altLang="en-US" sz="1600"/>
              <a:t>是最新且相同的数据，在读取的时候也要读取</a:t>
            </a:r>
            <a:r>
              <a:rPr lang="en-US" altLang="zh-CN" sz="1600"/>
              <a:t>”</a:t>
            </a:r>
            <a:r>
              <a:rPr lang="zh-CN" altLang="en-US" sz="1600"/>
              <a:t>至少一半</a:t>
            </a:r>
            <a:r>
              <a:rPr lang="en-US" altLang="zh-CN" sz="1600"/>
              <a:t>”</a:t>
            </a:r>
            <a:r>
              <a:rPr lang="zh-CN" altLang="en-US" sz="1600"/>
              <a:t>才能进行</a:t>
            </a:r>
            <a:r>
              <a:rPr lang="en-US" altLang="zh-CN" sz="1600"/>
              <a:t>majority</a:t>
            </a:r>
            <a:r>
              <a:rPr lang="zh-CN" altLang="en-US" sz="1600"/>
              <a:t>投票，所以加起来一定至少等于</a:t>
            </a:r>
            <a:r>
              <a:rPr lang="en-US" altLang="zh-CN" sz="1600"/>
              <a:t>N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1933575" y="2627630"/>
            <a:ext cx="5792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Quorum</a:t>
            </a:r>
            <a:r>
              <a:rPr lang="zh-CN" altLang="en-US" sz="1600"/>
              <a:t>容错能力</a:t>
            </a:r>
            <a:r>
              <a:rPr lang="en-US" altLang="zh-CN" sz="1600"/>
              <a:t>=N - Q(</a:t>
            </a:r>
            <a:r>
              <a:rPr lang="zh-CN" altLang="en-US" sz="1600"/>
              <a:t>写入</a:t>
            </a:r>
            <a:r>
              <a:rPr lang="en-US" altLang="zh-CN" sz="1600"/>
              <a:t>/</a:t>
            </a:r>
            <a:r>
              <a:rPr lang="zh-CN" altLang="en-US" sz="1600"/>
              <a:t>读取的机器越多，容错越差</a:t>
            </a:r>
            <a:r>
              <a:rPr lang="en-US" altLang="zh-CN" sz="1600"/>
              <a:t>,</a:t>
            </a:r>
            <a:r>
              <a:rPr lang="zh-CN" altLang="en-US" sz="1600"/>
              <a:t>因为越有可能遇到出问题的机器</a:t>
            </a:r>
            <a:r>
              <a:rPr lang="en-US" altLang="zh-CN" sz="1600"/>
              <a:t>)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854710" y="4619625"/>
            <a:ext cx="68719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Qr+Qw&gt;N</a:t>
            </a:r>
            <a:r>
              <a:rPr lang="zh-CN" altLang="en-US" sz="1600"/>
              <a:t>就保证了每次读取的</a:t>
            </a:r>
            <a:r>
              <a:rPr lang="en-US" altLang="zh-CN" sz="1600"/>
              <a:t>replica</a:t>
            </a:r>
            <a:r>
              <a:rPr lang="zh-CN" altLang="en-US" sz="1600"/>
              <a:t>与写过的</a:t>
            </a:r>
            <a:r>
              <a:rPr lang="en-US" altLang="zh-CN" sz="1600"/>
              <a:t>replica</a:t>
            </a:r>
            <a:r>
              <a:rPr lang="zh-CN" altLang="en-US" sz="1600"/>
              <a:t>一定有交集，这样就保证了每次读取的数据一定至少读取到一个</a:t>
            </a:r>
            <a:r>
              <a:rPr lang="en-US" altLang="zh-CN" sz="1600"/>
              <a:t>write replica</a:t>
            </a:r>
            <a:r>
              <a:rPr lang="zh-CN" altLang="en-US" sz="1600"/>
              <a:t>，所以就保证了一定能读到最新的数据从而保证了一致性。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Quorum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6371389" cy="377163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Provide </a:t>
            </a:r>
            <a:r>
              <a:rPr lang="en-US" altLang="zh-CN" dirty="0">
                <a:highlight>
                  <a:srgbClr val="FFFF00"/>
                </a:highlight>
                <a:ea typeface="MS PGothic" panose="020B0600070205080204" charset="-128"/>
              </a:rPr>
              <a:t>no</a:t>
            </a:r>
            <a:r>
              <a:rPr lang="en-US" altLang="zh-CN" dirty="0">
                <a:ea typeface="MS PGothic" panose="020B0600070205080204" charset="-128"/>
              </a:rPr>
              <a:t> before-or-after or all-or-nothing</a:t>
            </a:r>
            <a:endParaRPr kumimoji="1" lang="en-US" altLang="zh-CN" dirty="0"/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If reading &amp; writing requests come from a site</a:t>
            </a:r>
            <a:endParaRPr lang="en-US" altLang="zh-CN" sz="2000" dirty="0">
              <a:ea typeface="MS PGothic" panose="020B0600070205080204" charset="-128"/>
            </a:endParaRPr>
          </a:p>
          <a:p>
            <a:pPr lvl="2"/>
            <a:r>
              <a:rPr lang="en-US" altLang="zh-CN" dirty="0">
                <a:ea typeface="MS PGothic" panose="020B0600070205080204" charset="-128"/>
              </a:rPr>
              <a:t>Easy…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If reading from multiple sites, writing from one site</a:t>
            </a:r>
            <a:endParaRPr lang="en-US" altLang="zh-CN" sz="2000" dirty="0">
              <a:ea typeface="MS PGothic" panose="020B0600070205080204" charset="-128"/>
            </a:endParaRPr>
          </a:p>
          <a:p>
            <a:pPr lvl="2"/>
            <a:r>
              <a:rPr lang="en-US" altLang="zh-CN" dirty="0">
                <a:ea typeface="MS PGothic" panose="020B0600070205080204" charset="-128"/>
              </a:rPr>
              <a:t>Maintain a version number at that site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sz="2000" dirty="0">
                <a:ea typeface="MS PGothic" panose="020B0600070205080204" charset="-128"/>
              </a:rPr>
              <a:t>If writing from multiple sites</a:t>
            </a:r>
            <a:endParaRPr lang="en-US" altLang="zh-CN" sz="2000" dirty="0">
              <a:ea typeface="MS PGothic" panose="020B0600070205080204" charset="-128"/>
            </a:endParaRPr>
          </a:p>
          <a:p>
            <a:pPr lvl="2"/>
            <a:r>
              <a:rPr lang="en-US" altLang="zh-CN" dirty="0">
                <a:ea typeface="MS PGothic" panose="020B0600070205080204" charset="-128"/>
              </a:rPr>
              <a:t>Protocol must provide a </a:t>
            </a:r>
            <a:r>
              <a:rPr lang="en-US" altLang="zh-CN" dirty="0">
                <a:solidFill>
                  <a:srgbClr val="BE384B"/>
                </a:solidFill>
                <a:ea typeface="MS PGothic" panose="020B0600070205080204" charset="-128"/>
              </a:rPr>
              <a:t>distributed sequencer</a:t>
            </a:r>
            <a:endParaRPr lang="en-US" altLang="zh-CN" dirty="0">
              <a:solidFill>
                <a:srgbClr val="BE384B"/>
              </a:solidFill>
            </a:endParaRPr>
          </a:p>
          <a:p>
            <a:r>
              <a:rPr lang="en-US" altLang="zh-CN" dirty="0">
                <a:ea typeface="MS PGothic" panose="020B0600070205080204" charset="-128"/>
              </a:rPr>
              <a:t>Another complicating consideration</a:t>
            </a:r>
            <a:endParaRPr kumimoji="1" lang="en-US" altLang="zh-CN" dirty="0"/>
          </a:p>
          <a:p>
            <a:pPr lvl="1"/>
            <a:r>
              <a:rPr lang="en-US" altLang="zh-CN" dirty="0">
                <a:ea typeface="MS PGothic" panose="020B0600070205080204" charset="-128"/>
              </a:rPr>
              <a:t>Performance maximization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endParaRPr lang="en-US" altLang="zh-CN" dirty="0"/>
          </a:p>
          <a:p>
            <a:pPr marL="74295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Majority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Why does the majority rule work?</a:t>
            </a:r>
            <a:endParaRPr kumimoji="1" lang="en-US" altLang="zh-CN" dirty="0"/>
          </a:p>
          <a:p>
            <a:pPr lvl="1"/>
            <a:r>
              <a:rPr lang="en-US" altLang="zh-CN" dirty="0"/>
              <a:t>Any</a:t>
            </a:r>
            <a:r>
              <a:rPr lang="en-US" altLang="zh-CN" dirty="0">
                <a:solidFill>
                  <a:srgbClr val="FF0000"/>
                </a:solidFill>
              </a:rPr>
              <a:t> two majority sets of servers overlap(</a:t>
            </a:r>
            <a:r>
              <a:rPr lang="zh-CN" altLang="en-US" dirty="0">
                <a:solidFill>
                  <a:srgbClr val="FF0000"/>
                </a:solidFill>
              </a:rPr>
              <a:t>两个</a:t>
            </a:r>
            <a:r>
              <a:rPr lang="en-US" altLang="zh-CN" dirty="0">
                <a:solidFill>
                  <a:srgbClr val="FF0000"/>
                </a:solidFill>
              </a:rPr>
              <a:t>“</a:t>
            </a:r>
            <a:r>
              <a:rPr lang="zh-CN" altLang="en-US" dirty="0">
                <a:solidFill>
                  <a:srgbClr val="FF0000"/>
                </a:solidFill>
              </a:rPr>
              <a:t>至少一半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的数据一定有重复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Suppose two clients issue operations to a majority of servers</a:t>
            </a:r>
            <a:endParaRPr lang="en-US" altLang="zh-CN" dirty="0"/>
          </a:p>
          <a:p>
            <a:pPr lvl="1"/>
            <a:r>
              <a:rPr lang="en-US" altLang="zh-CN" dirty="0"/>
              <a:t>Must have overlapped in at least one server, will help ensure single-copy</a:t>
            </a:r>
            <a:endParaRPr lang="en-US" altLang="zh-CN" dirty="0"/>
          </a:p>
          <a:p>
            <a:r>
              <a:rPr lang="en-US" altLang="zh-CN" dirty="0"/>
              <a:t>When is it OK to reply to client?</a:t>
            </a:r>
            <a:endParaRPr kumimoji="1" lang="en-US" altLang="zh-CN" dirty="0"/>
          </a:p>
          <a:p>
            <a:pPr lvl="1"/>
            <a:r>
              <a:rPr lang="en-US" altLang="zh-CN" dirty="0"/>
              <a:t>Must wait for majority of replicas to reply</a:t>
            </a:r>
            <a:endParaRPr lang="en-US" altLang="zh-CN" dirty="0"/>
          </a:p>
          <a:p>
            <a:pPr lvl="1"/>
            <a:r>
              <a:rPr lang="en-US" altLang="zh-CN" dirty="0"/>
              <a:t>Otherwise, if a minority crashes, remaining servers may continue without op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74295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Inconsistency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Replicas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Problem: replicas can become inconsistent</a:t>
            </a:r>
            <a:endParaRPr kumimoji="1" lang="en-US" altLang="zh-CN" dirty="0"/>
          </a:p>
          <a:p>
            <a:pPr lvl="1"/>
            <a:r>
              <a:rPr lang="en-US" altLang="zh-CN" dirty="0"/>
              <a:t>Issue: clients' requests to different servers can </a:t>
            </a:r>
            <a:r>
              <a:rPr lang="en-US" altLang="zh-CN" dirty="0">
                <a:solidFill>
                  <a:srgbClr val="FF0000"/>
                </a:solidFill>
              </a:rPr>
              <a:t>arrive in different order</a:t>
            </a:r>
            <a:endParaRPr lang="en-US" altLang="zh-CN" dirty="0"/>
          </a:p>
          <a:p>
            <a:pPr lvl="1"/>
            <a:r>
              <a:rPr lang="en-US" altLang="zh-CN" dirty="0"/>
              <a:t>How do we ensure the servers remain consistent?</a:t>
            </a:r>
            <a:endParaRPr lang="en-US" altLang="zh-CN" dirty="0"/>
          </a:p>
          <a:p>
            <a:pPr lvl="2"/>
            <a:r>
              <a:rPr lang="en-US" altLang="zh-CN" dirty="0"/>
              <a:t>Unlike optimistic replication (e.g., eventual consistency), we cannot re-order events later, we must order it right now</a:t>
            </a:r>
            <a:endParaRPr lang="en-US" altLang="zh-CN" dirty="0"/>
          </a:p>
          <a:p>
            <a:pPr marL="74295" lvl="1" indent="0">
              <a:buNone/>
            </a:pP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Replicated State Machines (RSM)</a:t>
            </a:r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Review: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Two-phase Commit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Phase-1: preparation / voting</a:t>
            </a:r>
            <a:endParaRPr kumimoji="1" lang="en-US" altLang="zh-CN" dirty="0"/>
          </a:p>
          <a:p>
            <a:pPr lvl="1"/>
            <a:r>
              <a:rPr lang="en-US" altLang="zh-CN" dirty="0">
                <a:ea typeface="MS PGothic" panose="020B0600070205080204" charset="-128"/>
              </a:rPr>
              <a:t>Lower-layer transactions either aborts or </a:t>
            </a:r>
            <a:r>
              <a:rPr lang="en-US" altLang="zh-CN" i="1" dirty="0">
                <a:ea typeface="MS PGothic" panose="020B0600070205080204" charset="-128"/>
              </a:rPr>
              <a:t>tentatively</a:t>
            </a:r>
            <a:r>
              <a:rPr lang="en-US" altLang="zh-CN" dirty="0">
                <a:ea typeface="MS PGothic" panose="020B0600070205080204" charset="-128"/>
              </a:rPr>
              <a:t> committed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Higher-layer transaction evaluate lower situation</a:t>
            </a:r>
            <a:endParaRPr kumimoji="1" lang="en-US" altLang="zh-CN" dirty="0"/>
          </a:p>
          <a:p>
            <a:r>
              <a:rPr lang="en-US" altLang="zh-CN" dirty="0">
                <a:ea typeface="MS PGothic" panose="020B0600070205080204" charset="-128"/>
              </a:rPr>
              <a:t>Phase-2: commitment</a:t>
            </a:r>
            <a:endParaRPr kumimoji="1" lang="en-US" altLang="zh-CN" dirty="0"/>
          </a:p>
          <a:p>
            <a:pPr lvl="1"/>
            <a:r>
              <a:rPr lang="en-US" altLang="zh-CN" dirty="0">
                <a:ea typeface="MS PGothic" panose="020B0600070205080204" charset="-128"/>
              </a:rPr>
              <a:t>If top-layer, then COMMIT or ABORT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If nested itself, then become tentatively committed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RSM: Replicated State Machines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A general approach to making consistent replicas of a server:</a:t>
            </a:r>
            <a:endParaRPr kumimoji="1" lang="en-US" altLang="zh-CN" dirty="0"/>
          </a:p>
          <a:p>
            <a:pPr lvl="1"/>
            <a:r>
              <a:rPr lang="en-US" altLang="zh-CN" dirty="0"/>
              <a:t>Start with the </a:t>
            </a:r>
            <a:r>
              <a:rPr lang="en-US" altLang="zh-CN" b="1" dirty="0">
                <a:solidFill>
                  <a:srgbClr val="BE384B"/>
                </a:solidFill>
              </a:rPr>
              <a:t>same initial state</a:t>
            </a:r>
            <a:r>
              <a:rPr lang="en-US" altLang="zh-CN" dirty="0">
                <a:solidFill>
                  <a:srgbClr val="BE384B"/>
                </a:solidFill>
              </a:rPr>
              <a:t> </a:t>
            </a:r>
            <a:r>
              <a:rPr lang="en-US" altLang="zh-CN" dirty="0"/>
              <a:t>on each server</a:t>
            </a:r>
            <a:endParaRPr lang="en-US" altLang="zh-CN" dirty="0"/>
          </a:p>
          <a:p>
            <a:pPr lvl="1"/>
            <a:r>
              <a:rPr lang="en-US" altLang="zh-CN" dirty="0"/>
              <a:t>Provide each replica with the </a:t>
            </a:r>
            <a:r>
              <a:rPr lang="en-US" altLang="zh-CN" b="1" dirty="0">
                <a:solidFill>
                  <a:srgbClr val="BE384B"/>
                </a:solidFill>
              </a:rPr>
              <a:t>same input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operations, in </a:t>
            </a:r>
            <a:r>
              <a:rPr lang="en-US" altLang="zh-CN" b="1" dirty="0">
                <a:solidFill>
                  <a:srgbClr val="BE384B"/>
                </a:solidFill>
              </a:rPr>
              <a:t>same order</a:t>
            </a:r>
            <a:endParaRPr lang="en-US" altLang="zh-CN" b="1" dirty="0">
              <a:solidFill>
                <a:srgbClr val="BE384B"/>
              </a:solidFill>
            </a:endParaRPr>
          </a:p>
          <a:p>
            <a:pPr lvl="1"/>
            <a:r>
              <a:rPr lang="en-US" altLang="zh-CN" dirty="0"/>
              <a:t>Ensure all operations are </a:t>
            </a:r>
            <a:r>
              <a:rPr lang="en-US" altLang="zh-CN" b="1" dirty="0">
                <a:solidFill>
                  <a:srgbClr val="BE384B"/>
                </a:solidFill>
              </a:rPr>
              <a:t>deterministic</a:t>
            </a:r>
            <a:endParaRPr lang="en-US" altLang="zh-CN" b="1" dirty="0">
              <a:solidFill>
                <a:srgbClr val="BE384B"/>
              </a:solidFill>
            </a:endParaRPr>
          </a:p>
          <a:p>
            <a:pPr lvl="2"/>
            <a:r>
              <a:rPr lang="en-US" altLang="zh-CN" sz="1600" dirty="0"/>
              <a:t>E.g., no randomness, no reading of current time, etc.</a:t>
            </a:r>
            <a:endParaRPr lang="en-US" altLang="zh-CN" dirty="0"/>
          </a:p>
          <a:p>
            <a:r>
              <a:rPr lang="en-US" altLang="zh-CN" dirty="0"/>
              <a:t>These rules ensure each server will end up in the </a:t>
            </a:r>
            <a:r>
              <a:rPr lang="en-US" altLang="zh-CN" dirty="0">
                <a:solidFill>
                  <a:srgbClr val="BE384B"/>
                </a:solidFill>
              </a:rPr>
              <a:t>same final state</a:t>
            </a: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28625" y="3674110"/>
            <a:ext cx="8115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想保证相同的输入和输入顺序是比较难的</a:t>
            </a:r>
            <a:endParaRPr lang="zh-CN" alt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RSM</a:t>
            </a:r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196"/>
            <a:ext cx="8231827" cy="525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195736" y="179857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write</a:t>
            </a:r>
            <a:r>
              <a:rPr kumimoji="1" lang="en-US" altLang="zh-CN" sz="24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(x)</a:t>
            </a:r>
            <a:endParaRPr kumimoji="1" lang="zh-CN" altLang="en-US" sz="2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5736" y="367078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write</a:t>
            </a:r>
            <a:r>
              <a:rPr kumimoji="1" lang="en-US" altLang="zh-CN" sz="24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(x)</a:t>
            </a:r>
            <a:endParaRPr kumimoji="1" lang="zh-CN" altLang="en-US" sz="2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1633364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4168" y="350557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0112" y="42976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(replica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of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060" y="491587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57286" y="491586"/>
            <a:ext cx="124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259632" y="1633364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259632" y="350557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48264" y="156774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write</a:t>
            </a:r>
            <a:r>
              <a:rPr kumimoji="1" lang="en-US" altLang="zh-CN" sz="24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(x)</a:t>
            </a:r>
            <a:endParaRPr kumimoji="1" lang="zh-CN" altLang="en-US" sz="2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48264" y="202940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write</a:t>
            </a:r>
            <a:r>
              <a:rPr kumimoji="1" lang="en-US" altLang="zh-CN" sz="24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(x)</a:t>
            </a:r>
            <a:endParaRPr kumimoji="1" lang="zh-CN" altLang="en-US" sz="2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84168" y="1633364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4168" y="350557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80112" y="42976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(replica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of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48264" y="344633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write</a:t>
            </a:r>
            <a:r>
              <a:rPr kumimoji="1" lang="en-US" altLang="zh-CN" sz="24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(x)</a:t>
            </a:r>
            <a:endParaRPr kumimoji="1" lang="zh-CN" altLang="en-US" sz="2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48264" y="390800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write</a:t>
            </a:r>
            <a:r>
              <a:rPr kumimoji="1" lang="en-US" altLang="zh-CN" sz="24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r>
              <a:rPr kumimoji="1" lang="en-US" altLang="zh-CN" sz="24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(x)</a:t>
            </a:r>
            <a:endParaRPr kumimoji="1" lang="zh-CN" altLang="en-US" sz="2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49985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problem</a:t>
            </a:r>
            <a:r>
              <a:rPr lang="en-US" altLang="zh-CN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: How</a:t>
            </a:r>
            <a:r>
              <a:rPr lang="zh-CN" altLang="en-US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ensure</a:t>
            </a:r>
            <a:r>
              <a:rPr lang="zh-CN" altLang="en-US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BE384B"/>
                </a:solidFill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order</a:t>
            </a:r>
            <a:r>
              <a:rPr lang="zh-CN" altLang="en-US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of</a:t>
            </a:r>
            <a:r>
              <a:rPr lang="zh-CN" altLang="en-US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operations?</a:t>
            </a:r>
            <a:endParaRPr lang="zh-CN" altLang="en-US" sz="24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2060" y="491587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57286" y="491586"/>
            <a:ext cx="124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259632" y="1633364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259632" y="350557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RSM: Replicated State Machines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RSMs provide single-copy consistency</a:t>
            </a:r>
            <a:endParaRPr kumimoji="1" lang="en-US" altLang="zh-CN" dirty="0"/>
          </a:p>
          <a:p>
            <a:pPr lvl="1"/>
            <a:r>
              <a:rPr lang="en-US" altLang="zh-CN" dirty="0"/>
              <a:t>Operations complete as if there is a single copy of the data</a:t>
            </a:r>
            <a:endParaRPr lang="en-US" altLang="zh-CN" dirty="0"/>
          </a:p>
          <a:p>
            <a:pPr lvl="1"/>
            <a:r>
              <a:rPr lang="en-US" altLang="zh-CN" dirty="0"/>
              <a:t>Though internally there are replicas</a:t>
            </a:r>
            <a:endParaRPr kumimoji="1" lang="en-US" altLang="zh-CN" dirty="0"/>
          </a:p>
          <a:p>
            <a:r>
              <a:rPr lang="en-US" altLang="zh-CN" dirty="0"/>
              <a:t>RSMs can use a </a:t>
            </a:r>
            <a:r>
              <a:rPr lang="en-US" altLang="zh-CN" dirty="0">
                <a:solidFill>
                  <a:srgbClr val="FF0000"/>
                </a:solidFill>
              </a:rPr>
              <a:t>primary-backup</a:t>
            </a:r>
            <a:r>
              <a:rPr lang="en-US" altLang="zh-CN" dirty="0"/>
              <a:t> mechanism for replication</a:t>
            </a:r>
            <a:endParaRPr kumimoji="1" lang="en-US" altLang="zh-CN" dirty="0"/>
          </a:p>
          <a:p>
            <a:pPr lvl="1"/>
            <a:r>
              <a:rPr lang="en-US" altLang="zh-CN" dirty="0"/>
              <a:t>Using </a:t>
            </a:r>
            <a:r>
              <a:rPr lang="en-US" altLang="zh-CN" b="1" dirty="0">
                <a:solidFill>
                  <a:srgbClr val="BE384B"/>
                </a:solidFill>
              </a:rPr>
              <a:t>view server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 only one replica acts as the primary</a:t>
            </a:r>
            <a:endParaRPr lang="en-US" altLang="zh-CN" dirty="0"/>
          </a:p>
          <a:p>
            <a:pPr lvl="1"/>
            <a:r>
              <a:rPr lang="en-US" altLang="zh-CN" dirty="0"/>
              <a:t>It can also recruit new backups after servers fail</a:t>
            </a: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Primary/Backup Model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Primary does important stuff    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Ensures that it </a:t>
            </a:r>
            <a:r>
              <a:rPr kumimoji="1" lang="en-US" altLang="zh-CN" dirty="0">
                <a:solidFill>
                  <a:srgbClr val="FF0000"/>
                </a:solidFill>
              </a:rPr>
              <a:t>sends all updates</a:t>
            </a:r>
            <a:r>
              <a:rPr kumimoji="1" lang="en-US" altLang="zh-CN" dirty="0"/>
              <a:t> to the backup before </a:t>
            </a:r>
            <a:r>
              <a:rPr kumimoji="1" lang="en-US" altLang="zh-CN" dirty="0" err="1"/>
              <a:t>ACKing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coordinator(</a:t>
            </a:r>
            <a:r>
              <a:rPr kumimoji="1" lang="zh-CN" altLang="en-US" dirty="0"/>
              <a:t>而</a:t>
            </a:r>
            <a:r>
              <a:rPr kumimoji="1" lang="en-US" altLang="zh-CN" dirty="0"/>
              <a:t>backup server</a:t>
            </a:r>
            <a:r>
              <a:rPr kumimoji="1" lang="zh-CN" altLang="en-US" dirty="0"/>
              <a:t>会直接拒绝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的请求，就是啥都不会主动做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Chooses an ordering for all operations, so that the primary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backup agree (i.e., one writer)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Decides all </a:t>
            </a:r>
            <a:r>
              <a:rPr kumimoji="1" lang="en-US" altLang="zh-CN" dirty="0">
                <a:solidFill>
                  <a:srgbClr val="FF0000"/>
                </a:solidFill>
              </a:rPr>
              <a:t>non-deterministic values</a:t>
            </a:r>
            <a:r>
              <a:rPr kumimoji="1" lang="en-US" altLang="zh-CN" dirty="0"/>
              <a:t> (e.g., </a:t>
            </a:r>
            <a:r>
              <a:rPr kumimoji="1" lang="en-US" altLang="zh-CN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random</a:t>
            </a:r>
            <a:r>
              <a:rPr kumimoji="1" lang="en-US" altLang="zh-CN" dirty="0"/>
              <a:t>(), </a:t>
            </a:r>
            <a:r>
              <a:rPr kumimoji="1" lang="en-US" altLang="zh-CN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time</a:t>
            </a:r>
            <a:r>
              <a:rPr kumimoji="1" lang="en-US" altLang="zh-CN" dirty="0"/>
              <a:t>())   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if Primary Fails?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Idea 1: Coordinator knows about both primary and backup,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decides which to use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Won't work: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"split brain" syndrome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Multiple coordinators 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independent, and different, conclusions about who 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 when there are network partitions</a:t>
            </a:r>
            <a:endParaRPr kumimoji="1" lang="en-US" altLang="zh-CN" dirty="0"/>
          </a:p>
          <a:p>
            <a:r>
              <a:rPr kumimoji="1" lang="en-US" altLang="zh-CN" dirty="0"/>
              <a:t>Idea 2: Have </a:t>
            </a:r>
            <a:r>
              <a:rPr kumimoji="1" lang="en-US" altLang="zh-CN" dirty="0">
                <a:solidFill>
                  <a:srgbClr val="FF0000"/>
                </a:solidFill>
              </a:rPr>
              <a:t>human decide when to switch from primary to backup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/>
              <a:t>Not unreasonable for small 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endParaRPr kumimoji="1" lang="zh-CN" altLang="en-US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Primary/Backup Model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5736" y="2353444"/>
            <a:ext cx="792088" cy="792088"/>
          </a:xfrm>
          <a:prstGeom prst="rect">
            <a:avLst/>
          </a:prstGeom>
          <a:solidFill>
            <a:srgbClr val="FF9300">
              <a:alpha val="65098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71600" y="228143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9552" y="249746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1331640" y="242545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899592" y="2713484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1331640" y="300151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043608" y="2785492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>
            <a:off x="6588224" y="2257768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56176" y="40311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(backup)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200" y="3361556"/>
            <a:ext cx="280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if primary fails,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 knows about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, and switches </a:t>
            </a:r>
            <a:endParaRPr lang="en-US" altLang="zh-CN" sz="2000" dirty="0">
              <a:latin typeface="等线" panose="02010600030101010101" charset="-122"/>
              <a:ea typeface="MS PGothic" panose="020B0600070205080204" charset="-128"/>
              <a:cs typeface="Arial" panose="020B0604020202020204" pitchFamily="34" charset="0"/>
            </a:endParaRPr>
          </a:p>
          <a:p>
            <a:endParaRPr kumimoji="1" lang="zh-CN" altLang="en-US" sz="1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200" y="4513267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attempt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: coordinators communicate with primary </a:t>
            </a:r>
            <a:b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</a:b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servers, who communicate with backup servers</a:t>
            </a:r>
            <a:endParaRPr lang="zh-CN" altLang="en-US" sz="2400" dirty="0">
              <a:latin typeface="等线" panose="02010600030101010101" charset="-122"/>
              <a:ea typeface="MS PGothic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2" name="直线箭头连接符 21"/>
          <p:cNvCxnSpPr>
            <a:stCxn id="7" idx="3"/>
            <a:endCxn id="14" idx="1"/>
          </p:cNvCxnSpPr>
          <p:nvPr/>
        </p:nvCxnSpPr>
        <p:spPr>
          <a:xfrm flipV="1">
            <a:off x="2987824" y="1861724"/>
            <a:ext cx="3312368" cy="887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V="1">
            <a:off x="2987824" y="2014124"/>
            <a:ext cx="3312368" cy="88776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9992" y="155245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88271" y="155245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zh-CN" altLang="en-US" sz="2400" dirty="0">
              <a:solidFill>
                <a:srgbClr val="945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4420" y="1861820"/>
            <a:ext cx="965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向</a:t>
            </a:r>
            <a:r>
              <a:rPr lang="en-US" altLang="zh-CN" sz="1400"/>
              <a:t>primary</a:t>
            </a:r>
            <a:r>
              <a:rPr lang="zh-CN" altLang="en-US" sz="1400"/>
              <a:t>发送请求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4161155" y="2713355"/>
            <a:ext cx="9658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彻底结束之后响应</a:t>
            </a:r>
            <a:r>
              <a:rPr lang="en-US" altLang="zh-CN" sz="1400"/>
              <a:t>coordinator</a:t>
            </a:r>
            <a:endParaRPr lang="en-US" altLang="zh-CN" sz="1400"/>
          </a:p>
        </p:txBody>
      </p:sp>
      <p:sp>
        <p:nvSpPr>
          <p:cNvPr id="6" name="文本框 5"/>
          <p:cNvSpPr txBox="1"/>
          <p:nvPr/>
        </p:nvSpPr>
        <p:spPr>
          <a:xfrm>
            <a:off x="5613400" y="2446020"/>
            <a:ext cx="94043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S1</a:t>
            </a:r>
            <a:r>
              <a:rPr lang="zh-CN" altLang="en-US" sz="1400"/>
              <a:t>将新的更新信息同步到</a:t>
            </a:r>
            <a:r>
              <a:rPr lang="en-US" altLang="zh-CN" sz="1400"/>
              <a:t>backup S2</a:t>
            </a:r>
            <a:r>
              <a:rPr lang="zh-CN" altLang="en-US" sz="1400"/>
              <a:t>中去</a:t>
            </a:r>
            <a:endParaRPr lang="zh-CN" altLang="en-US" sz="1400"/>
          </a:p>
        </p:txBody>
      </p:sp>
      <p:sp>
        <p:nvSpPr>
          <p:cNvPr id="26" name="文本框 25"/>
          <p:cNvSpPr txBox="1"/>
          <p:nvPr/>
        </p:nvSpPr>
        <p:spPr>
          <a:xfrm>
            <a:off x="7014845" y="2429510"/>
            <a:ext cx="17837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S2</a:t>
            </a:r>
            <a:r>
              <a:rPr lang="zh-CN" altLang="en-US" sz="1400"/>
              <a:t>接收到信息之后在同步成功之后将成功信息返回给</a:t>
            </a:r>
            <a:r>
              <a:rPr lang="en-US" altLang="zh-CN" sz="1400"/>
              <a:t>primary S1</a:t>
            </a:r>
            <a:endParaRPr lang="en-US" altLang="zh-CN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Primary/Backup Model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5736" y="2353444"/>
            <a:ext cx="792088" cy="792088"/>
          </a:xfrm>
          <a:prstGeom prst="rect">
            <a:avLst/>
          </a:prstGeom>
          <a:solidFill>
            <a:srgbClr val="FF9300">
              <a:alpha val="65098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71600" y="228143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9552" y="249746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1331640" y="242545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899592" y="2713484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1331640" y="300151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043608" y="2785492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8" name="直线箭头连接符 17"/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156176" y="40311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(backup)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200" y="3361556"/>
            <a:ext cx="280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if primary fails,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 knows about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, and switches </a:t>
            </a:r>
            <a:endParaRPr lang="en-US" altLang="zh-CN" sz="2000" dirty="0">
              <a:latin typeface="等线" panose="02010600030101010101" charset="-122"/>
              <a:ea typeface="MS PGothic" panose="020B0600070205080204" charset="-128"/>
              <a:cs typeface="Arial" panose="020B0604020202020204" pitchFamily="34" charset="0"/>
            </a:endParaRPr>
          </a:p>
          <a:p>
            <a:endParaRPr kumimoji="1" lang="zh-CN" altLang="en-US" sz="1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200" y="4513267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attempt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: coordinators communicate with primary </a:t>
            </a:r>
            <a:b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</a:b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servers, who communicate with backup servers</a:t>
            </a:r>
            <a:endParaRPr lang="zh-CN" altLang="en-US" sz="2400" dirty="0">
              <a:latin typeface="等线" panose="02010600030101010101" charset="-122"/>
              <a:ea typeface="MS PGothic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2" name="直线箭头连接符 21"/>
          <p:cNvCxnSpPr>
            <a:stCxn id="7" idx="3"/>
          </p:cNvCxnSpPr>
          <p:nvPr/>
        </p:nvCxnSpPr>
        <p:spPr>
          <a:xfrm flipV="1">
            <a:off x="2987824" y="1861724"/>
            <a:ext cx="3312368" cy="887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79992" y="155245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88271" y="155245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zh-CN" altLang="en-US" sz="2400" dirty="0">
              <a:solidFill>
                <a:srgbClr val="945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24366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3439795" y="1069340"/>
            <a:ext cx="25914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这里的</a:t>
            </a:r>
            <a:r>
              <a:rPr lang="en-US" altLang="zh-CN" sz="1400"/>
              <a:t>primary</a:t>
            </a:r>
            <a:r>
              <a:rPr lang="zh-CN" altLang="en-US" sz="1400"/>
              <a:t>是真正的</a:t>
            </a:r>
            <a:r>
              <a:rPr lang="en-US" altLang="zh-CN" sz="1400"/>
              <a:t>crash</a:t>
            </a:r>
            <a:r>
              <a:rPr lang="zh-CN" altLang="en-US" sz="1400"/>
              <a:t>了，而不是因为网络问题在</a:t>
            </a:r>
            <a:r>
              <a:rPr lang="en-US" altLang="zh-CN" sz="1400"/>
              <a:t>coordinator</a:t>
            </a:r>
            <a:r>
              <a:rPr lang="zh-CN" altLang="en-US" sz="1400"/>
              <a:t>看来</a:t>
            </a:r>
            <a:r>
              <a:rPr lang="en-US" altLang="zh-CN" sz="1400"/>
              <a:t>”crash”</a:t>
            </a:r>
            <a:r>
              <a:rPr lang="zh-CN" altLang="en-US" sz="1400"/>
              <a:t>了</a:t>
            </a:r>
            <a:endParaRPr lang="zh-CN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Coordinators + the Network = Problems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95736" y="2353444"/>
            <a:ext cx="792088" cy="792088"/>
          </a:xfrm>
          <a:prstGeom prst="rect">
            <a:avLst/>
          </a:prstGeom>
          <a:solidFill>
            <a:srgbClr val="FF9300">
              <a:alpha val="65098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71600" y="228143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39552" y="249746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0" name="直线箭头连接符 9"/>
          <p:cNvCxnSpPr/>
          <p:nvPr/>
        </p:nvCxnSpPr>
        <p:spPr>
          <a:xfrm>
            <a:off x="1331640" y="242545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899592" y="2713484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1331640" y="300151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043608" y="2785492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20171" y="40103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57200" y="3361556"/>
            <a:ext cx="280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if primary fails,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 knows about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, and switches </a:t>
            </a:r>
            <a:endParaRPr lang="en-US" altLang="zh-CN" sz="2000" dirty="0">
              <a:latin typeface="等线" panose="02010600030101010101" charset="-122"/>
              <a:ea typeface="MS PGothic" panose="020B0600070205080204" charset="-128"/>
              <a:cs typeface="Arial" panose="020B0604020202020204" pitchFamily="34" charset="0"/>
            </a:endParaRPr>
          </a:p>
          <a:p>
            <a:endParaRPr kumimoji="1" lang="zh-CN" altLang="en-US" sz="14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7200" y="4513267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attempt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: coordinators communicate with primary </a:t>
            </a:r>
            <a:b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</a:b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Arial" panose="020B0604020202020204" pitchFamily="34" charset="0"/>
              </a:rPr>
              <a:t>servers, who communicate with backup servers</a:t>
            </a:r>
            <a:endParaRPr lang="zh-CN" altLang="en-US" sz="2400" dirty="0">
              <a:latin typeface="等线" panose="02010600030101010101" charset="-122"/>
              <a:ea typeface="MS PGothic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79992" y="155245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88271" y="155245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zh-CN" altLang="en-US" sz="2400" dirty="0">
              <a:solidFill>
                <a:srgbClr val="945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424366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cxnSp>
        <p:nvCxnSpPr>
          <p:cNvPr id="23" name="直线箭头连接符 22"/>
          <p:cNvCxnSpPr/>
          <p:nvPr/>
        </p:nvCxnSpPr>
        <p:spPr>
          <a:xfrm>
            <a:off x="2987824" y="2749488"/>
            <a:ext cx="3312368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2281436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latin typeface="+mn-lt"/>
                <a:ea typeface="+mn-ea"/>
              </a:rPr>
              <a:t>2PC and CAP</a:t>
            </a:r>
            <a:endParaRPr kumimoji="0" lang="en-US" altLang="zh-CN" b="0" kern="0" dirty="0">
              <a:solidFill>
                <a:srgbClr val="C00000"/>
              </a:solidFill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Coordinators + the Network = Problems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489348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1600" y="141734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9552" y="1633364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1331640" y="156135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899592" y="1849388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331640" y="21374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43608" y="1921396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2" name="直线箭头连接符 11"/>
          <p:cNvCxnSpPr>
            <a:stCxn id="5" idx="3"/>
          </p:cNvCxnSpPr>
          <p:nvPr/>
        </p:nvCxnSpPr>
        <p:spPr>
          <a:xfrm flipV="1">
            <a:off x="2987824" y="1861724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95736" y="3217540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71600" y="314553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9552" y="336155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1331640" y="328954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899592" y="3577580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331640" y="386561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043608" y="3649588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2987824" y="2038565"/>
            <a:ext cx="3312368" cy="1613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/>
          <p:cNvCxnSpPr/>
          <p:nvPr/>
        </p:nvCxnSpPr>
        <p:spPr>
          <a:xfrm flipV="1">
            <a:off x="2987824" y="2179789"/>
            <a:ext cx="3312368" cy="1613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flipV="1">
            <a:off x="2987824" y="1729122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6" name="直线箭头连接符 25"/>
          <p:cNvCxnSpPr/>
          <p:nvPr/>
        </p:nvCxnSpPr>
        <p:spPr>
          <a:xfrm>
            <a:off x="6588224" y="2257768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156176" y="40311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(backup)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9" name="直线连接符 28"/>
          <p:cNvCxnSpPr/>
          <p:nvPr/>
        </p:nvCxnSpPr>
        <p:spPr>
          <a:xfrm>
            <a:off x="251520" y="2713484"/>
            <a:ext cx="76328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37593" y="2544206"/>
            <a:ext cx="20901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network</a:t>
            </a:r>
            <a:r>
              <a:rPr kumimoji="1" lang="zh-CN" altLang="en-US" sz="1600" b="1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b="1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partition</a:t>
            </a:r>
            <a:endParaRPr kumimoji="1" lang="zh-CN" altLang="en-US" sz="1600" b="1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67544" y="4657700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attempt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: coordinators communicate with primary </a:t>
            </a:r>
            <a:b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</a:b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servers, who communicate with backup servers</a:t>
            </a:r>
            <a:endParaRPr lang="zh-CN" altLang="en-US" sz="24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Coordinators + the Network = Problems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1489348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971600" y="141734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39552" y="1633364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直线箭头连接符 7"/>
          <p:cNvCxnSpPr/>
          <p:nvPr/>
        </p:nvCxnSpPr>
        <p:spPr>
          <a:xfrm>
            <a:off x="1331640" y="156135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899592" y="1849388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1331640" y="21374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43608" y="1921396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2" name="直线箭头连接符 11"/>
          <p:cNvCxnSpPr>
            <a:stCxn id="5" idx="3"/>
          </p:cNvCxnSpPr>
          <p:nvPr/>
        </p:nvCxnSpPr>
        <p:spPr>
          <a:xfrm flipV="1">
            <a:off x="2987824" y="1861724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195736" y="3217540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71600" y="314553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39552" y="336155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6" name="直线箭头连接符 15"/>
          <p:cNvCxnSpPr/>
          <p:nvPr/>
        </p:nvCxnSpPr>
        <p:spPr>
          <a:xfrm>
            <a:off x="1331640" y="328954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>
            <a:off x="899592" y="3577580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>
            <a:off x="1331640" y="386561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043608" y="3649588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0" name="直线箭头连接符 19"/>
          <p:cNvCxnSpPr/>
          <p:nvPr/>
        </p:nvCxnSpPr>
        <p:spPr>
          <a:xfrm flipV="1">
            <a:off x="2987824" y="1729122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>
            <a:off x="6588224" y="2257768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652120" y="403111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(backup,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but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primary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for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r>
              <a:rPr kumimoji="1" lang="en-US" altLang="zh-CN" sz="1600" b="1" baseline="-25000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</a:t>
            </a:r>
            <a:endParaRPr kumimoji="1" lang="zh-CN" altLang="en-US" sz="1600" b="1" dirty="0">
              <a:solidFill>
                <a:srgbClr val="9452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7544" y="4657700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C</a:t>
            </a:r>
            <a:r>
              <a:rPr lang="en-US" altLang="zh-CN" sz="2400" b="1" baseline="-25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1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and </a:t>
            </a:r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C</a:t>
            </a:r>
            <a:r>
              <a:rPr lang="en-US" altLang="zh-CN" sz="2400" b="1" baseline="-25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2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are using different primaries; </a:t>
            </a:r>
            <a:endParaRPr lang="zh-CN" altLang="en-US" sz="24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  <a:p>
            <a:pPr algn="ctr"/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S</a:t>
            </a:r>
            <a:r>
              <a:rPr lang="en-US" altLang="zh-CN" sz="2400" b="1" baseline="-25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1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and </a:t>
            </a:r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S</a:t>
            </a:r>
            <a:r>
              <a:rPr lang="en-US" altLang="zh-CN" sz="2400" b="1" baseline="-25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2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are no longer </a:t>
            </a:r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consistent </a:t>
            </a:r>
            <a:endParaRPr lang="en-US" altLang="zh-CN" sz="2400" b="1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cxnSp>
        <p:nvCxnSpPr>
          <p:cNvPr id="28" name="直线连接符 27"/>
          <p:cNvCxnSpPr/>
          <p:nvPr/>
        </p:nvCxnSpPr>
        <p:spPr>
          <a:xfrm>
            <a:off x="251520" y="2713484"/>
            <a:ext cx="76328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37593" y="2544206"/>
            <a:ext cx="20901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network</a:t>
            </a:r>
            <a:r>
              <a:rPr kumimoji="1" lang="zh-CN" altLang="en-US" sz="1600" b="1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b="1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partition</a:t>
            </a:r>
            <a:endParaRPr kumimoji="1" lang="zh-CN" altLang="en-US" sz="1600" b="1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0" name="直线箭头连接符 29"/>
          <p:cNvCxnSpPr/>
          <p:nvPr/>
        </p:nvCxnSpPr>
        <p:spPr>
          <a:xfrm flipV="1">
            <a:off x="2987824" y="3638174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/>
          <p:nvPr/>
        </p:nvCxnSpPr>
        <p:spPr>
          <a:xfrm flipV="1">
            <a:off x="2987824" y="3505572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135" y="4130040"/>
            <a:ext cx="57924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这个图说的是由于</a:t>
            </a:r>
            <a:r>
              <a:rPr lang="en-US" altLang="zh-CN" sz="1400"/>
              <a:t>C2</a:t>
            </a:r>
            <a:r>
              <a:rPr lang="zh-CN" altLang="en-US" sz="1400"/>
              <a:t>的网络问题，认为</a:t>
            </a:r>
            <a:r>
              <a:rPr lang="en-US" altLang="zh-CN" sz="1400"/>
              <a:t>S1</a:t>
            </a:r>
            <a:r>
              <a:rPr lang="zh-CN" altLang="en-US" sz="1400"/>
              <a:t>已经</a:t>
            </a:r>
            <a:r>
              <a:rPr lang="en-US" altLang="zh-CN" sz="1400"/>
              <a:t>”crash”</a:t>
            </a:r>
            <a:r>
              <a:rPr lang="zh-CN" altLang="en-US" sz="1400"/>
              <a:t>了，但是实际上</a:t>
            </a:r>
            <a:r>
              <a:rPr lang="en-US" altLang="zh-CN" sz="1400"/>
              <a:t>S1</a:t>
            </a:r>
            <a:r>
              <a:rPr lang="zh-CN" altLang="en-US" sz="1400"/>
              <a:t>还在正确运行，而这时</a:t>
            </a:r>
            <a:r>
              <a:rPr lang="en-US" altLang="zh-CN" sz="1400"/>
              <a:t>C2</a:t>
            </a:r>
            <a:r>
              <a:rPr lang="zh-CN" altLang="en-US" sz="1400"/>
              <a:t>认为的</a:t>
            </a:r>
            <a:r>
              <a:rPr lang="en-US" altLang="zh-CN" sz="1400"/>
              <a:t>primary</a:t>
            </a:r>
            <a:r>
              <a:rPr lang="zh-CN" altLang="en-US" sz="1400"/>
              <a:t>已经变成</a:t>
            </a:r>
            <a:r>
              <a:rPr lang="en-US" altLang="zh-CN" sz="1400"/>
              <a:t>S2</a:t>
            </a:r>
            <a:r>
              <a:rPr lang="zh-CN" altLang="en-US" sz="1400"/>
              <a:t>了，所以出现了关于</a:t>
            </a:r>
            <a:r>
              <a:rPr lang="en-US" altLang="zh-CN" sz="1400"/>
              <a:t>primary</a:t>
            </a:r>
            <a:r>
              <a:rPr lang="zh-CN" altLang="en-US" sz="1400"/>
              <a:t>的不一致</a:t>
            </a:r>
            <a:endParaRPr lang="zh-CN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 server </a:t>
            </a:r>
            <a:r>
              <a:rPr kumimoji="1" lang="en-US" altLang="zh-CN" dirty="0">
                <a:solidFill>
                  <a:srgbClr val="FF0000"/>
                </a:solidFill>
              </a:rPr>
              <a:t>keeps a table</a:t>
            </a:r>
            <a:r>
              <a:rPr kumimoji="1" lang="en-US" altLang="zh-CN" dirty="0"/>
              <a:t> that maintains a sequence of "view"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view contains view number, primary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server, and backup servers</a:t>
            </a:r>
            <a:endParaRPr kumimoji="1" lang="en-US" altLang="zh-CN" dirty="0"/>
          </a:p>
          <a:p>
            <a:r>
              <a:rPr kumimoji="1" lang="en-US" altLang="zh-CN" dirty="0"/>
              <a:t>The 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alerts each server as to whether it's the primary 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backup </a:t>
            </a:r>
            <a:endParaRPr kumimoji="1" lang="en-US" altLang="zh-CN" dirty="0"/>
          </a:p>
          <a:p>
            <a:r>
              <a:rPr kumimoji="1" lang="en-US" altLang="zh-CN" dirty="0"/>
              <a:t>Upon receiving any updates, the primary will receive an 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the backup before responding to the 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(just as before)    </a:t>
            </a:r>
            <a:endParaRPr kumimoji="1" lang="zh-CN" altLang="en-US" dirty="0"/>
          </a:p>
          <a:p>
            <a:r>
              <a:rPr kumimoji="1" lang="en-US" altLang="zh-CN" dirty="0"/>
              <a:t>Coordinators make requests to the 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asking who is primary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Coordinators then contact the primary  </a:t>
            </a:r>
            <a:endParaRPr kumimoji="1" lang="zh-CN" altLang="en-US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504" y="4744226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Use a </a:t>
            </a:r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view server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, which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determines which replica is the primary</a:t>
            </a:r>
            <a:endParaRPr lang="en-US" altLang="zh-CN" sz="2400" dirty="0">
              <a:solidFill>
                <a:srgbClr val="FF0000"/>
              </a:solidFill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28170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6" name="直线箭头连接符 15"/>
          <p:cNvCxnSpPr>
            <a:stCxn id="11" idx="3"/>
            <a:endCxn id="12" idx="1"/>
          </p:cNvCxnSpPr>
          <p:nvPr/>
        </p:nvCxnSpPr>
        <p:spPr>
          <a:xfrm flipV="1">
            <a:off x="4860032" y="1861724"/>
            <a:ext cx="2448272" cy="81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1" idx="3"/>
            <a:endCxn id="13" idx="1"/>
          </p:cNvCxnSpPr>
          <p:nvPr/>
        </p:nvCxnSpPr>
        <p:spPr>
          <a:xfrm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20442566">
            <a:off x="5383625" y="195431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primary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1245948">
            <a:off x="5436095" y="280949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backup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(backup)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3783" y="1462201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771800" y="22309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primary?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71800" y="2698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49" name="曲线连接符 48"/>
          <p:cNvCxnSpPr>
            <a:stCxn id="4" idx="0"/>
          </p:cNvCxnSpPr>
          <p:nvPr/>
        </p:nvCxnSpPr>
        <p:spPr>
          <a:xfrm rot="5400000" flipH="1" flipV="1">
            <a:off x="4409982" y="-616886"/>
            <a:ext cx="720080" cy="5076564"/>
          </a:xfrm>
          <a:prstGeom prst="curved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2062274"/>
            <a:ext cx="283511" cy="26211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5" name="直线箭头连接符 54"/>
          <p:cNvCxnSpPr>
            <a:stCxn id="12" idx="1"/>
            <a:endCxn id="11" idx="3"/>
          </p:cNvCxnSpPr>
          <p:nvPr/>
        </p:nvCxnSpPr>
        <p:spPr>
          <a:xfrm flipH="1">
            <a:off x="4860032" y="1861724"/>
            <a:ext cx="2448272" cy="8157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13" idx="1"/>
            <a:endCxn id="11" idx="3"/>
          </p:cNvCxnSpPr>
          <p:nvPr/>
        </p:nvCxnSpPr>
        <p:spPr>
          <a:xfrm flipH="1" flipV="1"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93140" y="3674110"/>
            <a:ext cx="40430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VS</a:t>
            </a:r>
            <a:r>
              <a:rPr lang="zh-CN" altLang="en-US" sz="1600"/>
              <a:t>通过心跳来检测</a:t>
            </a:r>
            <a:r>
              <a:rPr lang="en-US" altLang="zh-CN" sz="1600"/>
              <a:t>primary</a:t>
            </a:r>
            <a:r>
              <a:rPr lang="zh-CN" altLang="en-US" sz="1600"/>
              <a:t>是否挂了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2" grpId="1"/>
      <p:bldP spid="23" grpId="0"/>
      <p:bldP spid="23" grpId="1"/>
      <p:bldP spid="24" grpId="0"/>
      <p:bldP spid="25" grpId="0"/>
      <p:bldP spid="26" grpId="0" animBg="1"/>
      <p:bldP spid="45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900" dirty="0"/>
              <a:t>To discover failures</a:t>
            </a:r>
            <a:endParaRPr kumimoji="1" lang="en-US" altLang="zh-CN" sz="1900" dirty="0"/>
          </a:p>
          <a:p>
            <a:pPr lvl="1"/>
            <a:r>
              <a:rPr kumimoji="1" lang="en-US" altLang="zh-CN" sz="1900" dirty="0"/>
              <a:t>Replicas ping to the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If </a:t>
            </a:r>
            <a:r>
              <a:rPr kumimoji="1" lang="en-US" altLang="zh-CN" sz="1900" dirty="0">
                <a:solidFill>
                  <a:srgbClr val="FF0000"/>
                </a:solidFill>
              </a:rPr>
              <a:t>view</a:t>
            </a:r>
            <a:r>
              <a:rPr kumimoji="1" lang="zh-CN" altLang="en-US" sz="1900" dirty="0">
                <a:solidFill>
                  <a:srgbClr val="FF0000"/>
                </a:solidFill>
              </a:rPr>
              <a:t> </a:t>
            </a:r>
            <a:r>
              <a:rPr kumimoji="1" lang="en-US" altLang="zh-CN" sz="1900" dirty="0">
                <a:solidFill>
                  <a:srgbClr val="FF0000"/>
                </a:solidFill>
              </a:rPr>
              <a:t>server misses</a:t>
            </a:r>
            <a:r>
              <a:rPr kumimoji="1" lang="zh-CN" altLang="en-US" sz="1900" dirty="0">
                <a:solidFill>
                  <a:srgbClr val="FF0000"/>
                </a:solidFill>
              </a:rPr>
              <a:t> </a:t>
            </a:r>
            <a:r>
              <a:rPr kumimoji="1" lang="en-US" altLang="zh-CN" sz="1900" dirty="0">
                <a:solidFill>
                  <a:srgbClr val="FF0000"/>
                </a:solidFill>
              </a:rPr>
              <a:t>N pings in a row, it deems a server to be dead</a:t>
            </a:r>
            <a:r>
              <a:rPr kumimoji="1" lang="en-US" altLang="zh-CN" sz="1900" dirty="0"/>
              <a:t> </a:t>
            </a:r>
            <a:endParaRPr kumimoji="1" lang="en-US" altLang="zh-CN" sz="1900" dirty="0"/>
          </a:p>
          <a:p>
            <a:r>
              <a:rPr kumimoji="1" lang="en-US" altLang="zh-CN" sz="1900" dirty="0"/>
              <a:t>Basic failure (actual worker crash):     </a:t>
            </a:r>
            <a:endParaRPr kumimoji="1" lang="en-US" altLang="zh-CN" sz="1900" dirty="0"/>
          </a:p>
          <a:p>
            <a:pPr lvl="1"/>
            <a:r>
              <a:rPr kumimoji="1" lang="en-US" altLang="zh-CN" sz="1900" dirty="0"/>
              <a:t>1. Primary fails; pings cease    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2.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</a:t>
            </a:r>
            <a:r>
              <a:rPr kumimoji="1" lang="en-US" altLang="zh-CN" sz="1900" dirty="0">
                <a:solidFill>
                  <a:srgbClr val="FF0000"/>
                </a:solidFill>
              </a:rPr>
              <a:t>lets S2 know it's primary</a:t>
            </a:r>
            <a:r>
              <a:rPr kumimoji="1" lang="en-US" altLang="zh-CN" sz="1900" dirty="0"/>
              <a:t>,(</a:t>
            </a:r>
            <a:r>
              <a:rPr kumimoji="1" lang="zh-CN" altLang="en-US" sz="1900" dirty="0"/>
              <a:t>但是这个过程是需要一段时间的，取决于</a:t>
            </a:r>
            <a:r>
              <a:rPr kumimoji="1" lang="en-US" altLang="zh-CN" sz="1900" dirty="0"/>
              <a:t>network) and it handles any client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requests</a:t>
            </a:r>
            <a:endParaRPr kumimoji="1" lang="zh-CN" altLang="en-US" sz="1900" dirty="0"/>
          </a:p>
          <a:p>
            <a:pPr lvl="2"/>
            <a:r>
              <a:rPr kumimoji="1" lang="en-US" altLang="zh-CN" sz="1900" dirty="0"/>
              <a:t>Before S2 knowing it's the primary, it will simply </a:t>
            </a:r>
            <a:r>
              <a:rPr kumimoji="1" lang="en-US" altLang="zh-CN" sz="1900" dirty="0">
                <a:solidFill>
                  <a:srgbClr val="C00000"/>
                </a:solidFill>
              </a:rPr>
              <a:t>reject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requests that come directly from the coordinator     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3.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will eventually recruit a new idle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to act as backup</a:t>
            </a:r>
            <a:endParaRPr kumimoji="1" lang="zh-CN" altLang="en-US" sz="1900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Failure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9511" y="4916115"/>
            <a:ext cx="887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Use a </a:t>
            </a:r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view server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, which determines which replica is the primary</a:t>
            </a:r>
            <a:endParaRPr lang="en-US" altLang="zh-CN" sz="24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28170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(dead)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(backup)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89348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33" name="直线箭头连接符 32"/>
          <p:cNvCxnSpPr/>
          <p:nvPr/>
        </p:nvCxnSpPr>
        <p:spPr>
          <a:xfrm flipH="1" flipV="1"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52320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6358382" y="2353444"/>
            <a:ext cx="2699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lack of pings indicates to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VS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that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S</a:t>
            </a:r>
            <a:r>
              <a:rPr lang="en-US" altLang="zh-CN" sz="2000" b="1" baseline="-25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1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is down </a:t>
            </a:r>
            <a:endParaRPr lang="en-US" altLang="zh-CN" sz="20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Failure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86749" y="4653048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before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 S</a:t>
            </a:r>
            <a:r>
              <a:rPr lang="en-US" altLang="zh-CN" sz="2400" baseline="-25000" dirty="0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2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 knows it's primary, it will </a:t>
            </a:r>
            <a:r>
              <a:rPr lang="en-US" altLang="zh-CN" sz="2400" dirty="0">
                <a:solidFill>
                  <a:srgbClr val="C00000"/>
                </a:solidFill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reject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 any requests from clients </a:t>
            </a:r>
            <a:endParaRPr lang="en-US" altLang="zh-CN" sz="2400" dirty="0"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(dead)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89348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33" name="直线箭头连接符 32"/>
          <p:cNvCxnSpPr/>
          <p:nvPr/>
        </p:nvCxnSpPr>
        <p:spPr>
          <a:xfrm flipH="1" flipV="1"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52320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sp>
        <p:nvSpPr>
          <p:cNvPr id="36" name="矩形 35"/>
          <p:cNvSpPr/>
          <p:nvPr/>
        </p:nvSpPr>
        <p:spPr>
          <a:xfrm>
            <a:off x="7311273" y="3214357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 rot="1266714">
            <a:off x="5508104" y="282687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primary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H="1" flipV="1">
            <a:off x="4846177" y="2757782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71800" y="22309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primary?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71800" y="2698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6" name="曲线连接符 15"/>
          <p:cNvCxnSpPr>
            <a:endCxn id="4" idx="2"/>
          </p:cNvCxnSpPr>
          <p:nvPr/>
        </p:nvCxnSpPr>
        <p:spPr>
          <a:xfrm rot="10800000">
            <a:off x="2231741" y="3073524"/>
            <a:ext cx="5062709" cy="787436"/>
          </a:xfrm>
          <a:prstGeom prst="curved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29" grpId="1"/>
      <p:bldP spid="30" grpId="0"/>
      <p:bldP spid="30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Primary must </a:t>
            </a:r>
            <a:r>
              <a:rPr kumimoji="1" lang="en-US" altLang="zh-CN" dirty="0">
                <a:solidFill>
                  <a:srgbClr val="FF0000"/>
                </a:solidFill>
              </a:rPr>
              <a:t>wait for backup to accept each request</a:t>
            </a:r>
            <a:r>
              <a:rPr kumimoji="1" lang="en-US" altLang="zh-CN" dirty="0"/>
              <a:t>    </a:t>
            </a:r>
            <a:endParaRPr kumimoji="1" lang="en-US" altLang="zh-CN" dirty="0"/>
          </a:p>
          <a:p>
            <a:r>
              <a:rPr kumimoji="1" lang="en-US" altLang="zh-CN" dirty="0"/>
              <a:t>Non-primary must </a:t>
            </a:r>
            <a:r>
              <a:rPr kumimoji="1" lang="en-US" altLang="zh-CN" dirty="0">
                <a:solidFill>
                  <a:srgbClr val="FF0000"/>
                </a:solidFill>
              </a:rPr>
              <a:t>reject direct</a:t>
            </a:r>
            <a:r>
              <a:rPr kumimoji="1" lang="en-US" altLang="zh-CN" dirty="0"/>
              <a:t> coordinator requests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That's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 happened in the earlier failure, in the </a:t>
            </a:r>
            <a:r>
              <a:rPr kumimoji="1" lang="en-US" altLang="zh-CN" dirty="0">
                <a:solidFill>
                  <a:srgbClr val="FF0000"/>
                </a:solidFill>
              </a:rPr>
              <a:t>interim between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the failure and S2 hearing that it was primary(</a:t>
            </a:r>
            <a:r>
              <a:rPr kumimoji="1" lang="zh-CN" altLang="en-US" dirty="0">
                <a:solidFill>
                  <a:srgbClr val="FF0000"/>
                </a:solidFill>
              </a:rPr>
              <a:t>在</a:t>
            </a:r>
            <a:r>
              <a:rPr kumimoji="1" lang="en-US" altLang="zh-CN" dirty="0">
                <a:solidFill>
                  <a:srgbClr val="FF0000"/>
                </a:solidFill>
              </a:rPr>
              <a:t>S2</a:t>
            </a:r>
            <a:r>
              <a:rPr kumimoji="1" lang="zh-CN" altLang="en-US" dirty="0">
                <a:solidFill>
                  <a:srgbClr val="FF0000"/>
                </a:solidFill>
              </a:rPr>
              <a:t>知道自己成为了</a:t>
            </a:r>
            <a:r>
              <a:rPr kumimoji="1" lang="en-US" altLang="zh-CN" dirty="0">
                <a:solidFill>
                  <a:srgbClr val="FF0000"/>
                </a:solidFill>
              </a:rPr>
              <a:t>primary</a:t>
            </a:r>
            <a:r>
              <a:rPr kumimoji="1" lang="zh-CN" altLang="en-US" dirty="0">
                <a:solidFill>
                  <a:srgbClr val="FF0000"/>
                </a:solidFill>
              </a:rPr>
              <a:t>之前，</a:t>
            </a:r>
            <a:r>
              <a:rPr kumimoji="1" lang="en-US" altLang="zh-CN" dirty="0">
                <a:solidFill>
                  <a:srgbClr val="FF0000"/>
                </a:solidFill>
              </a:rPr>
              <a:t>S1fail</a:t>
            </a:r>
            <a:r>
              <a:rPr kumimoji="1" lang="zh-CN" altLang="en-US" dirty="0">
                <a:solidFill>
                  <a:srgbClr val="FF0000"/>
                </a:solidFill>
              </a:rPr>
              <a:t>之后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endParaRPr kumimoji="1" lang="zh-CN" altLang="en-US" dirty="0"/>
          </a:p>
          <a:p>
            <a:r>
              <a:rPr kumimoji="1" lang="en-US" altLang="zh-CN" dirty="0"/>
              <a:t>Primary must reject forwarded requests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i.e., </a:t>
            </a:r>
            <a:r>
              <a:rPr kumimoji="1" lang="en-US" altLang="zh-CN" dirty="0">
                <a:solidFill>
                  <a:srgbClr val="FF0000"/>
                </a:solidFill>
              </a:rPr>
              <a:t>it won't accept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an update from the backup</a:t>
            </a:r>
            <a:endParaRPr kumimoji="1" lang="zh-CN" altLang="en-US" dirty="0"/>
          </a:p>
          <a:p>
            <a:r>
              <a:rPr kumimoji="1" lang="en-US" altLang="zh-CN" dirty="0"/>
              <a:t>Primary in </a:t>
            </a:r>
            <a:r>
              <a:rPr kumimoji="1" lang="en-US" altLang="zh-CN" dirty="0">
                <a:solidFill>
                  <a:srgbClr val="FF0000"/>
                </a:solidFill>
              </a:rPr>
              <a:t>view </a:t>
            </a:r>
            <a:r>
              <a:rPr kumimoji="1" lang="en-US" altLang="zh-CN" i="1" dirty="0" err="1">
                <a:solidFill>
                  <a:srgbClr val="FF0000"/>
                </a:solidFill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</a:rPr>
              <a:t> must have been primary or backup in view </a:t>
            </a:r>
            <a:r>
              <a:rPr kumimoji="1" lang="en-US" altLang="zh-CN" i="1" dirty="0">
                <a:solidFill>
                  <a:srgbClr val="FF0000"/>
                </a:solidFill>
              </a:rPr>
              <a:t>i-1</a:t>
            </a:r>
            <a:r>
              <a:rPr kumimoji="1" lang="en-US" altLang="zh-CN" dirty="0"/>
              <a:t>   </a:t>
            </a: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4873724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</a:t>
            </a:r>
            <a:endParaRPr lang="en-US" altLang="zh-CN" sz="24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28170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(backup)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6494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149266" y="1467864"/>
            <a:ext cx="2653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lack of pings indicates to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VS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that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S</a:t>
            </a:r>
            <a:r>
              <a:rPr lang="en-US" altLang="zh-CN" sz="2000" b="1" baseline="-25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1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is down </a:t>
            </a:r>
            <a:endParaRPr lang="en-US" altLang="zh-CN" sz="20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29" name="任意形状 2"/>
          <p:cNvSpPr/>
          <p:nvPr/>
        </p:nvSpPr>
        <p:spPr>
          <a:xfrm>
            <a:off x="6221102" y="1682154"/>
            <a:ext cx="799171" cy="819958"/>
          </a:xfrm>
          <a:custGeom>
            <a:avLst/>
            <a:gdLst>
              <a:gd name="connsiteX0" fmla="*/ 0 w 2147455"/>
              <a:gd name="connsiteY0" fmla="*/ 0 h 2937164"/>
              <a:gd name="connsiteX1" fmla="*/ 443346 w 2147455"/>
              <a:gd name="connsiteY1" fmla="*/ 1787236 h 2937164"/>
              <a:gd name="connsiteX2" fmla="*/ 2147455 w 2147455"/>
              <a:gd name="connsiteY2" fmla="*/ 2937164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455" h="2937164">
                <a:moveTo>
                  <a:pt x="0" y="0"/>
                </a:moveTo>
                <a:cubicBezTo>
                  <a:pt x="42718" y="648854"/>
                  <a:pt x="85437" y="1297709"/>
                  <a:pt x="443346" y="1787236"/>
                </a:cubicBezTo>
                <a:cubicBezTo>
                  <a:pt x="801255" y="2276763"/>
                  <a:pt x="2147455" y="2937164"/>
                  <a:pt x="2147455" y="29371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117613" y="844174"/>
            <a:ext cx="2255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Network Partition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between VS and 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931" y="1704569"/>
            <a:ext cx="283511" cy="262114"/>
          </a:xfrm>
          <a:prstGeom prst="rect">
            <a:avLst/>
          </a:prstGeom>
        </p:spPr>
      </p:pic>
      <p:cxnSp>
        <p:nvCxnSpPr>
          <p:cNvPr id="33" name="直线箭头连接符 32"/>
          <p:cNvCxnSpPr>
            <a:stCxn id="26" idx="1"/>
          </p:cNvCxnSpPr>
          <p:nvPr/>
        </p:nvCxnSpPr>
        <p:spPr>
          <a:xfrm flipH="1">
            <a:off x="6516218" y="1860984"/>
            <a:ext cx="792086" cy="28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0035" y="3251200"/>
            <a:ext cx="63881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上图中，</a:t>
            </a:r>
            <a:r>
              <a:rPr lang="en-US" altLang="zh-CN" sz="1400"/>
              <a:t>S1</a:t>
            </a:r>
            <a:r>
              <a:rPr lang="zh-CN" altLang="en-US" sz="1400"/>
              <a:t>出现了</a:t>
            </a:r>
            <a:r>
              <a:rPr lang="en-US" altLang="zh-CN" sz="1400"/>
              <a:t>net-partition</a:t>
            </a:r>
            <a:r>
              <a:rPr lang="zh-CN" altLang="en-US" sz="1400"/>
              <a:t>，因而</a:t>
            </a:r>
            <a:r>
              <a:rPr lang="en-US" altLang="zh-CN" sz="1400"/>
              <a:t>VS</a:t>
            </a:r>
            <a:r>
              <a:rPr lang="zh-CN" altLang="en-US" sz="1400"/>
              <a:t>认为</a:t>
            </a:r>
            <a:r>
              <a:rPr lang="en-US" altLang="zh-CN" sz="1400"/>
              <a:t>S1</a:t>
            </a:r>
            <a:r>
              <a:rPr lang="zh-CN" altLang="en-US" sz="1400"/>
              <a:t>发生了</a:t>
            </a:r>
            <a:r>
              <a:rPr lang="en-US" altLang="zh-CN" sz="1400"/>
              <a:t>crash(</a:t>
            </a:r>
            <a:r>
              <a:rPr lang="zh-CN" altLang="en-US" sz="1400"/>
              <a:t>但是实际上</a:t>
            </a:r>
            <a:r>
              <a:rPr lang="en-US" altLang="zh-CN" sz="1400"/>
              <a:t>S1</a:t>
            </a:r>
            <a:r>
              <a:rPr lang="zh-CN" altLang="en-US" sz="1400"/>
              <a:t>没有</a:t>
            </a:r>
            <a:r>
              <a:rPr lang="en-US" altLang="zh-CN" sz="1400"/>
              <a:t>crash)</a:t>
            </a:r>
            <a:r>
              <a:rPr lang="zh-CN" altLang="en-US" sz="1400"/>
              <a:t>，这时候</a:t>
            </a:r>
            <a:r>
              <a:rPr lang="en-US" altLang="zh-CN" sz="1400"/>
              <a:t>VS</a:t>
            </a:r>
            <a:r>
              <a:rPr lang="zh-CN" altLang="en-US" sz="1400"/>
              <a:t>会向</a:t>
            </a:r>
            <a:r>
              <a:rPr lang="en-US" altLang="zh-CN" sz="1400"/>
              <a:t>S2</a:t>
            </a:r>
            <a:r>
              <a:rPr lang="zh-CN" altLang="en-US" sz="1400"/>
              <a:t>发送成为新的</a:t>
            </a:r>
            <a:r>
              <a:rPr lang="en-US" altLang="zh-CN" sz="1400"/>
              <a:t>primary</a:t>
            </a:r>
            <a:r>
              <a:rPr lang="zh-CN" altLang="en-US" sz="1400"/>
              <a:t>的</a:t>
            </a:r>
            <a:r>
              <a:rPr lang="en-US" altLang="zh-CN" sz="1400"/>
              <a:t>”</a:t>
            </a:r>
            <a:r>
              <a:rPr lang="zh-CN" altLang="en-US" sz="1400"/>
              <a:t>通知</a:t>
            </a:r>
            <a:r>
              <a:rPr lang="en-US" altLang="zh-CN" sz="1400"/>
              <a:t>”</a:t>
            </a:r>
            <a:r>
              <a:rPr lang="zh-CN" altLang="en-US" sz="1400"/>
              <a:t>，而在这个通知到达</a:t>
            </a:r>
            <a:r>
              <a:rPr lang="en-US" altLang="zh-CN" sz="1400"/>
              <a:t>S2</a:t>
            </a:r>
            <a:r>
              <a:rPr lang="zh-CN" altLang="en-US" sz="1400"/>
              <a:t>之前，</a:t>
            </a:r>
            <a:r>
              <a:rPr lang="en-US" altLang="zh-CN" sz="1400"/>
              <a:t>S2</a:t>
            </a:r>
            <a:r>
              <a:rPr lang="zh-CN" altLang="en-US" sz="1400"/>
              <a:t>仍然是一个</a:t>
            </a:r>
            <a:r>
              <a:rPr lang="en-US" altLang="zh-CN" sz="1400"/>
              <a:t>backup(</a:t>
            </a:r>
            <a:r>
              <a:rPr lang="zh-CN" altLang="en-US" sz="1400">
                <a:solidFill>
                  <a:srgbClr val="FF0000"/>
                </a:solidFill>
              </a:rPr>
              <a:t>原来的</a:t>
            </a:r>
            <a:r>
              <a:rPr lang="en-US" altLang="zh-CN" sz="1400">
                <a:solidFill>
                  <a:srgbClr val="FF0000"/>
                </a:solidFill>
              </a:rPr>
              <a:t>backup</a:t>
            </a:r>
            <a:r>
              <a:rPr lang="zh-CN" altLang="en-US" sz="1400">
                <a:solidFill>
                  <a:srgbClr val="FF0000"/>
                </a:solidFill>
              </a:rPr>
              <a:t>知道自己成为新的</a:t>
            </a:r>
            <a:r>
              <a:rPr lang="en-US" altLang="zh-CN" sz="1400">
                <a:solidFill>
                  <a:srgbClr val="FF0000"/>
                </a:solidFill>
              </a:rPr>
              <a:t>primary</a:t>
            </a:r>
            <a:r>
              <a:rPr lang="zh-CN" altLang="en-US" sz="1400">
                <a:solidFill>
                  <a:srgbClr val="FF0000"/>
                </a:solidFill>
              </a:rPr>
              <a:t>的时机是</a:t>
            </a:r>
            <a:r>
              <a:rPr lang="en-US" altLang="zh-CN" sz="1400">
                <a:solidFill>
                  <a:srgbClr val="FF0000"/>
                </a:solidFill>
              </a:rPr>
              <a:t>S2</a:t>
            </a:r>
            <a:r>
              <a:rPr lang="zh-CN" altLang="en-US" sz="1400">
                <a:solidFill>
                  <a:srgbClr val="FF0000"/>
                </a:solidFill>
              </a:rPr>
              <a:t>接收到成为</a:t>
            </a:r>
            <a:r>
              <a:rPr lang="en-US" altLang="zh-CN" sz="1400">
                <a:solidFill>
                  <a:srgbClr val="FF0000"/>
                </a:solidFill>
              </a:rPr>
              <a:t>primary</a:t>
            </a:r>
            <a:r>
              <a:rPr lang="zh-CN" altLang="en-US" sz="1400">
                <a:solidFill>
                  <a:srgbClr val="FF0000"/>
                </a:solidFill>
              </a:rPr>
              <a:t>的通知消息</a:t>
            </a:r>
            <a:r>
              <a:rPr lang="en-US" altLang="zh-CN" sz="1400"/>
              <a:t>)</a:t>
            </a:r>
            <a:r>
              <a:rPr lang="zh-CN" altLang="en-US" sz="1400"/>
              <a:t>，所以这时候出现了问题。首先，</a:t>
            </a:r>
            <a:r>
              <a:rPr lang="en-US" altLang="zh-CN" sz="1400"/>
              <a:t>C</a:t>
            </a:r>
            <a:r>
              <a:rPr lang="zh-CN" altLang="en-US" sz="1400"/>
              <a:t>这时候还不知道</a:t>
            </a:r>
            <a:r>
              <a:rPr lang="en-US" altLang="zh-CN" sz="1400"/>
              <a:t>S2</a:t>
            </a:r>
            <a:r>
              <a:rPr lang="zh-CN" altLang="en-US" sz="1400"/>
              <a:t>已经变成</a:t>
            </a:r>
            <a:r>
              <a:rPr lang="en-US" altLang="zh-CN" sz="1400"/>
              <a:t>primary</a:t>
            </a:r>
            <a:r>
              <a:rPr lang="zh-CN" altLang="en-US" sz="1400"/>
              <a:t>了，仍然将</a:t>
            </a:r>
            <a:r>
              <a:rPr lang="en-US" altLang="zh-CN" sz="1400"/>
              <a:t>req</a:t>
            </a:r>
            <a:r>
              <a:rPr lang="zh-CN" altLang="en-US" sz="1400"/>
              <a:t>发给</a:t>
            </a:r>
            <a:r>
              <a:rPr lang="en-US" altLang="zh-CN" sz="1400"/>
              <a:t>S1</a:t>
            </a:r>
            <a:r>
              <a:rPr lang="zh-CN" altLang="en-US" sz="1400"/>
              <a:t>，</a:t>
            </a:r>
            <a:r>
              <a:rPr lang="en-US" altLang="zh-CN" sz="1400"/>
              <a:t>(</a:t>
            </a:r>
            <a:r>
              <a:rPr lang="zh-CN" altLang="en-US" sz="1400"/>
              <a:t>这时由于</a:t>
            </a:r>
            <a:r>
              <a:rPr lang="en-US" altLang="zh-CN" sz="1400"/>
              <a:t>S2</a:t>
            </a:r>
            <a:r>
              <a:rPr lang="zh-CN" altLang="en-US" sz="1400"/>
              <a:t>还没与接收到通知，所以还是会</a:t>
            </a:r>
            <a:r>
              <a:rPr lang="en-US" altLang="zh-CN" sz="1400"/>
              <a:t>rejectC</a:t>
            </a:r>
            <a:r>
              <a:rPr lang="zh-CN" altLang="en-US" sz="1400"/>
              <a:t>的请求</a:t>
            </a:r>
            <a:r>
              <a:rPr lang="en-US" altLang="zh-CN" sz="1400"/>
              <a:t>)</a:t>
            </a:r>
            <a:r>
              <a:rPr lang="zh-CN" altLang="en-US" sz="1400"/>
              <a:t>但是由于</a:t>
            </a:r>
            <a:r>
              <a:rPr lang="en-US" altLang="zh-CN" sz="1400"/>
              <a:t>S1</a:t>
            </a:r>
            <a:r>
              <a:rPr lang="zh-CN" altLang="en-US" sz="1400"/>
              <a:t>正确运行，所以他会真正的接收并处理请求，并将结果尝试同步到</a:t>
            </a:r>
            <a:r>
              <a:rPr lang="en-US" altLang="zh-CN" sz="1400"/>
              <a:t>S2</a:t>
            </a:r>
            <a:r>
              <a:rPr lang="zh-CN" altLang="en-US" sz="1400"/>
              <a:t>，而这时候</a:t>
            </a:r>
            <a:r>
              <a:rPr lang="en-US" altLang="zh-CN" sz="1400"/>
              <a:t>S2</a:t>
            </a:r>
            <a:r>
              <a:rPr lang="zh-CN" altLang="en-US" sz="1400"/>
              <a:t>已经认为接收到通知了，知道自己是一个</a:t>
            </a:r>
            <a:r>
              <a:rPr lang="en-US" altLang="zh-CN" sz="1400"/>
              <a:t>primary</a:t>
            </a:r>
            <a:r>
              <a:rPr lang="zh-CN" altLang="en-US" sz="1400"/>
              <a:t>了，所以</a:t>
            </a:r>
            <a:r>
              <a:rPr lang="en-US" altLang="zh-CN" sz="1400"/>
              <a:t>S2</a:t>
            </a:r>
            <a:r>
              <a:rPr lang="zh-CN" altLang="en-US" sz="1400"/>
              <a:t>不会接受</a:t>
            </a:r>
            <a:r>
              <a:rPr lang="en-US" altLang="zh-CN" sz="1400"/>
              <a:t>S1</a:t>
            </a:r>
            <a:r>
              <a:rPr lang="zh-CN" altLang="en-US" sz="1400"/>
              <a:t>的同步</a:t>
            </a:r>
            <a:r>
              <a:rPr lang="en-US" altLang="zh-CN" sz="1400"/>
              <a:t>forwarded update request</a:t>
            </a:r>
            <a:r>
              <a:rPr lang="zh-CN" altLang="en-US" sz="1400"/>
              <a:t>，这时候</a:t>
            </a:r>
            <a:r>
              <a:rPr lang="en-US" altLang="zh-CN" sz="1400"/>
              <a:t>S1</a:t>
            </a:r>
            <a:r>
              <a:rPr lang="zh-CN" altLang="en-US" sz="1400"/>
              <a:t>会接受到错误，多次尝试之后，</a:t>
            </a:r>
            <a:r>
              <a:rPr lang="en-US" altLang="zh-CN" sz="1400"/>
              <a:t>S1</a:t>
            </a:r>
            <a:r>
              <a:rPr lang="zh-CN" altLang="en-US" sz="1400"/>
              <a:t>会向</a:t>
            </a:r>
            <a:r>
              <a:rPr lang="en-US" altLang="zh-CN" sz="1400"/>
              <a:t>C</a:t>
            </a:r>
            <a:r>
              <a:rPr lang="zh-CN" altLang="en-US" sz="1400"/>
              <a:t>发送请求，</a:t>
            </a:r>
            <a:r>
              <a:rPr lang="en-US" altLang="zh-CN" sz="1400"/>
              <a:t>C</a:t>
            </a:r>
            <a:r>
              <a:rPr lang="zh-CN" altLang="en-US" sz="1400"/>
              <a:t>会向</a:t>
            </a:r>
            <a:r>
              <a:rPr lang="en-US" altLang="zh-CN" sz="1400"/>
              <a:t>VS</a:t>
            </a:r>
            <a:r>
              <a:rPr lang="zh-CN" altLang="en-US" sz="1400"/>
              <a:t>发送请求看谁是新的</a:t>
            </a:r>
            <a:r>
              <a:rPr lang="en-US" altLang="zh-CN" sz="1400"/>
              <a:t>primary</a:t>
            </a:r>
            <a:r>
              <a:rPr lang="zh-CN" altLang="en-US" sz="1400"/>
              <a:t>。，知道是</a:t>
            </a:r>
            <a:r>
              <a:rPr lang="en-US" altLang="zh-CN" sz="1400"/>
              <a:t>S2</a:t>
            </a:r>
            <a:r>
              <a:rPr lang="zh-CN" altLang="en-US" sz="1400"/>
              <a:t>之后</a:t>
            </a:r>
            <a:r>
              <a:rPr lang="en-US" altLang="zh-CN" sz="1400"/>
              <a:t>C</a:t>
            </a:r>
            <a:r>
              <a:rPr lang="zh-CN" altLang="en-US" sz="1400"/>
              <a:t>就直接向</a:t>
            </a:r>
            <a:r>
              <a:rPr lang="en-US" altLang="zh-CN" sz="1400"/>
              <a:t>S2</a:t>
            </a:r>
            <a:r>
              <a:rPr lang="zh-CN" altLang="en-US" sz="1400"/>
              <a:t>发送消息了。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5051410"/>
            <a:ext cx="8075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problem</a:t>
            </a:r>
            <a:r>
              <a:rPr lang="en-US" altLang="zh-CN" sz="22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: what happens before </a:t>
            </a:r>
            <a:r>
              <a:rPr lang="en-US" altLang="zh-CN" sz="22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S</a:t>
            </a:r>
            <a:r>
              <a:rPr lang="en-US" altLang="zh-CN" sz="2200" b="1" baseline="-25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2</a:t>
            </a:r>
            <a:r>
              <a:rPr lang="en-US" altLang="zh-CN" sz="22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knows it's the primary? </a:t>
            </a:r>
            <a:endParaRPr lang="en-US" altLang="zh-CN" sz="22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  <a:p>
            <a:pPr algn="ctr"/>
            <a:endParaRPr lang="en-US" altLang="zh-CN" sz="22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(backup)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14239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187289" y="1825287"/>
            <a:ext cx="2553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VS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makes </a:t>
            </a:r>
            <a:r>
              <a:rPr lang="en-US" altLang="zh-CN" sz="20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S</a:t>
            </a:r>
            <a:r>
              <a:rPr lang="en-US" altLang="zh-CN" sz="2000" b="1" baseline="-25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2</a:t>
            </a:r>
            <a:r>
              <a:rPr lang="en-US" altLang="zh-CN" sz="20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primary</a:t>
            </a:r>
            <a:endParaRPr lang="en-US" altLang="zh-CN" sz="20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cxnSp>
        <p:nvCxnSpPr>
          <p:cNvPr id="29" name="直线箭头连接符 28"/>
          <p:cNvCxnSpPr/>
          <p:nvPr/>
        </p:nvCxnSpPr>
        <p:spPr>
          <a:xfrm flipH="1" flipV="1">
            <a:off x="4860032" y="2569468"/>
            <a:ext cx="1723036" cy="65880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266714">
            <a:off x="5508104" y="269359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primary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8" name="曲线连接符 17"/>
          <p:cNvCxnSpPr>
            <a:stCxn id="4" idx="0"/>
          </p:cNvCxnSpPr>
          <p:nvPr/>
        </p:nvCxnSpPr>
        <p:spPr>
          <a:xfrm rot="5400000" flipH="1" flipV="1">
            <a:off x="4409982" y="-616886"/>
            <a:ext cx="720080" cy="50765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4" idx="2"/>
          </p:cNvCxnSpPr>
          <p:nvPr/>
        </p:nvCxnSpPr>
        <p:spPr>
          <a:xfrm rot="16200000" flipH="1">
            <a:off x="4376304" y="928960"/>
            <a:ext cx="787436" cy="507656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 rot="313494">
            <a:off x="3777089" y="3778651"/>
            <a:ext cx="204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rejected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by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544" y="4297660"/>
            <a:ext cx="8075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it's okay! S2 will act as backup </a:t>
            </a:r>
            <a:endParaRPr lang="zh-CN" altLang="en-US" sz="2200" b="1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  <a:p>
            <a:pPr algn="ctr"/>
            <a:r>
              <a:rPr lang="en-US" altLang="zh-CN" sz="22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(accept updates from S1, reject coordinator's requests) </a:t>
            </a:r>
            <a:endParaRPr lang="en-US" altLang="zh-CN" sz="2200" b="1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33" name="任意形状 2"/>
          <p:cNvSpPr/>
          <p:nvPr/>
        </p:nvSpPr>
        <p:spPr>
          <a:xfrm>
            <a:off x="6221102" y="1682154"/>
            <a:ext cx="799171" cy="819958"/>
          </a:xfrm>
          <a:custGeom>
            <a:avLst/>
            <a:gdLst>
              <a:gd name="connsiteX0" fmla="*/ 0 w 2147455"/>
              <a:gd name="connsiteY0" fmla="*/ 0 h 2937164"/>
              <a:gd name="connsiteX1" fmla="*/ 443346 w 2147455"/>
              <a:gd name="connsiteY1" fmla="*/ 1787236 h 2937164"/>
              <a:gd name="connsiteX2" fmla="*/ 2147455 w 2147455"/>
              <a:gd name="connsiteY2" fmla="*/ 2937164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455" h="2937164">
                <a:moveTo>
                  <a:pt x="0" y="0"/>
                </a:moveTo>
                <a:cubicBezTo>
                  <a:pt x="42718" y="648854"/>
                  <a:pt x="85437" y="1297709"/>
                  <a:pt x="443346" y="1787236"/>
                </a:cubicBezTo>
                <a:cubicBezTo>
                  <a:pt x="801255" y="2276763"/>
                  <a:pt x="2147455" y="2937164"/>
                  <a:pt x="2147455" y="29371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117613" y="844174"/>
            <a:ext cx="2255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Network Partition between VS and 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931" y="1704569"/>
            <a:ext cx="283511" cy="262114"/>
          </a:xfrm>
          <a:prstGeom prst="rect">
            <a:avLst/>
          </a:prstGeom>
        </p:spPr>
      </p:pic>
      <p:cxnSp>
        <p:nvCxnSpPr>
          <p:cNvPr id="40" name="直线箭头连接符 39"/>
          <p:cNvCxnSpPr/>
          <p:nvPr/>
        </p:nvCxnSpPr>
        <p:spPr>
          <a:xfrm flipH="1">
            <a:off x="6516218" y="1885392"/>
            <a:ext cx="792086" cy="28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Review of The </a:t>
            </a:r>
            <a:r>
              <a:rPr kumimoji="1" lang="en-US" altLang="zh-CN" dirty="0">
                <a:solidFill>
                  <a:srgbClr val="C00000"/>
                </a:solidFill>
              </a:rPr>
              <a:t>CAP</a:t>
            </a:r>
            <a:r>
              <a:rPr kumimoji="1" lang="en-US" altLang="zh-CN" dirty="0">
                <a:solidFill>
                  <a:schemeClr val="tx1"/>
                </a:solidFill>
              </a:rPr>
              <a:t> theorem: </a:t>
            </a:r>
            <a:r>
              <a:rPr lang="en-US" altLang="zh-CN" dirty="0"/>
              <a:t>2 out of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It is </a:t>
            </a:r>
            <a:r>
              <a:rPr lang="en-US" altLang="zh-CN" sz="2000" dirty="0">
                <a:solidFill>
                  <a:srgbClr val="FF0000"/>
                </a:solidFill>
              </a:rPr>
              <a:t>impossible</a:t>
            </a:r>
            <a:r>
              <a:rPr lang="en-US" altLang="zh-CN" sz="2000" dirty="0"/>
              <a:t> for a distributed computer system to simultaneously provide all three of the following guarantees</a:t>
            </a:r>
            <a:endParaRPr lang="en-US" altLang="zh-CN" sz="2000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Consistency</a:t>
            </a:r>
            <a:r>
              <a:rPr lang="en-US" altLang="zh-CN" dirty="0"/>
              <a:t> (all nodes see the same data at the same time)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Availability</a:t>
            </a:r>
            <a:r>
              <a:rPr lang="en-US" altLang="zh-CN" dirty="0"/>
              <a:t> (a guarantee that every request receives a response about whether it succeeded or failed)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Partition tolerance </a:t>
            </a:r>
            <a:r>
              <a:rPr lang="en-US" altLang="zh-CN" dirty="0"/>
              <a:t>(the system continues to operate despite arbitrary message loss or failure of part of the system)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4916115"/>
            <a:ext cx="8075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problem</a:t>
            </a:r>
            <a:r>
              <a:rPr lang="en-US" altLang="zh-CN" sz="22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: what happens after S2 knows it's the primary, </a:t>
            </a:r>
            <a:endParaRPr lang="zh-CN" altLang="en-US" sz="22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  <a:p>
            <a:pPr algn="ctr"/>
            <a:r>
              <a:rPr lang="en-US" altLang="zh-CN" sz="22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but S1 also thinks it is? </a:t>
            </a:r>
            <a:endParaRPr lang="en-US" altLang="zh-CN" sz="22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  <a:p>
            <a:pPr algn="ctr"/>
            <a:endParaRPr lang="en-US" altLang="zh-CN" sz="24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59702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0"/>
          </p:cNvCxnSpPr>
          <p:nvPr/>
        </p:nvCxnSpPr>
        <p:spPr>
          <a:xfrm rot="5400000" flipH="1" flipV="1">
            <a:off x="4409982" y="-616886"/>
            <a:ext cx="720080" cy="507656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4" idx="2"/>
          </p:cNvCxnSpPr>
          <p:nvPr/>
        </p:nvCxnSpPr>
        <p:spPr>
          <a:xfrm rot="16200000" flipH="1">
            <a:off x="4376304" y="928960"/>
            <a:ext cx="787436" cy="50765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57200" y="4203153"/>
            <a:ext cx="846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also okay! S1 won't be able to act as primary </a:t>
            </a:r>
            <a:endParaRPr lang="zh-CN" altLang="en-US" sz="2200" b="1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  <a:p>
            <a:pPr algn="ctr"/>
            <a:r>
              <a:rPr lang="en-US" altLang="zh-CN" sz="22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(can't accept client requests because it won't get ACKs from S2) </a:t>
            </a:r>
            <a:endParaRPr lang="en-US" altLang="zh-CN" sz="2200" b="1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30" name="任意形状 2"/>
          <p:cNvSpPr/>
          <p:nvPr/>
        </p:nvSpPr>
        <p:spPr>
          <a:xfrm>
            <a:off x="6221102" y="1682154"/>
            <a:ext cx="799171" cy="819958"/>
          </a:xfrm>
          <a:custGeom>
            <a:avLst/>
            <a:gdLst>
              <a:gd name="connsiteX0" fmla="*/ 0 w 2147455"/>
              <a:gd name="connsiteY0" fmla="*/ 0 h 2937164"/>
              <a:gd name="connsiteX1" fmla="*/ 443346 w 2147455"/>
              <a:gd name="connsiteY1" fmla="*/ 1787236 h 2937164"/>
              <a:gd name="connsiteX2" fmla="*/ 2147455 w 2147455"/>
              <a:gd name="connsiteY2" fmla="*/ 2937164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455" h="2937164">
                <a:moveTo>
                  <a:pt x="0" y="0"/>
                </a:moveTo>
                <a:cubicBezTo>
                  <a:pt x="42718" y="648854"/>
                  <a:pt x="85437" y="1297709"/>
                  <a:pt x="443346" y="1787236"/>
                </a:cubicBezTo>
                <a:cubicBezTo>
                  <a:pt x="801255" y="2276763"/>
                  <a:pt x="2147455" y="2937164"/>
                  <a:pt x="2147455" y="29371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17613" y="844174"/>
            <a:ext cx="2255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Network Partition between VS and 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 rot="21154324">
            <a:off x="2255816" y="1237637"/>
            <a:ext cx="309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rejected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by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zh-CN" altLang="en-US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(Cannot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get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ACK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from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931" y="1704569"/>
            <a:ext cx="283511" cy="262114"/>
          </a:xfrm>
          <a:prstGeom prst="rect">
            <a:avLst/>
          </a:prstGeom>
        </p:spPr>
      </p:pic>
      <p:cxnSp>
        <p:nvCxnSpPr>
          <p:cNvPr id="36" name="直线箭头连接符 35"/>
          <p:cNvCxnSpPr/>
          <p:nvPr/>
        </p:nvCxnSpPr>
        <p:spPr>
          <a:xfrm flipH="1">
            <a:off x="6516218" y="1885392"/>
            <a:ext cx="792086" cy="28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  <p:bldP spid="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Consider S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being Partitioned from the VS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5229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900" dirty="0">
                <a:solidFill>
                  <a:srgbClr val="FF0000"/>
                </a:solidFill>
              </a:rPr>
              <a:t>Before S2 hears about View</a:t>
            </a:r>
            <a:r>
              <a:rPr kumimoji="1" lang="en-US" altLang="zh-CN" sz="1900" dirty="0"/>
              <a:t> #2:       </a:t>
            </a:r>
            <a:endParaRPr kumimoji="1" lang="en-US" altLang="zh-CN" sz="1900" dirty="0"/>
          </a:p>
          <a:p>
            <a:pPr lvl="1"/>
            <a:r>
              <a:rPr kumimoji="1" lang="en-US" altLang="zh-CN" sz="1900" dirty="0"/>
              <a:t>S1 can process operations from coordinators, </a:t>
            </a:r>
            <a:r>
              <a:rPr kumimoji="1" lang="en-US" altLang="zh-CN" sz="1900" dirty="0">
                <a:solidFill>
                  <a:srgbClr val="FF0000"/>
                </a:solidFill>
              </a:rPr>
              <a:t>S2 will accept</a:t>
            </a:r>
            <a:r>
              <a:rPr kumimoji="1" lang="zh-CN" altLang="en-US" sz="1900" dirty="0">
                <a:solidFill>
                  <a:srgbClr val="FF0000"/>
                </a:solidFill>
              </a:rPr>
              <a:t> </a:t>
            </a:r>
            <a:r>
              <a:rPr kumimoji="1" lang="en-US" altLang="zh-CN" sz="1900" dirty="0">
                <a:solidFill>
                  <a:srgbClr val="FF0000"/>
                </a:solidFill>
              </a:rPr>
              <a:t>forwarded requests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S2 will reject operations from </a:t>
            </a:r>
            <a:r>
              <a:rPr kumimoji="1" lang="en-US" altLang="zh-CN" sz="1900" dirty="0">
                <a:solidFill>
                  <a:srgbClr val="FF0000"/>
                </a:solidFill>
              </a:rPr>
              <a:t>coordinators who have heard</a:t>
            </a:r>
            <a:r>
              <a:rPr kumimoji="1" lang="zh-CN" altLang="en-US" sz="1900" dirty="0">
                <a:solidFill>
                  <a:srgbClr val="FF0000"/>
                </a:solidFill>
              </a:rPr>
              <a:t> </a:t>
            </a:r>
            <a:r>
              <a:rPr kumimoji="1" lang="en-US" altLang="zh-CN" sz="1900" dirty="0">
                <a:solidFill>
                  <a:srgbClr val="FF0000"/>
                </a:solidFill>
              </a:rPr>
              <a:t>about view</a:t>
            </a:r>
            <a:r>
              <a:rPr kumimoji="1" lang="en-US" altLang="zh-CN" sz="1900" dirty="0"/>
              <a:t> #2    </a:t>
            </a:r>
            <a:endParaRPr kumimoji="1" lang="en-US" altLang="zh-CN" sz="1900" dirty="0"/>
          </a:p>
          <a:p>
            <a:r>
              <a:rPr kumimoji="1" lang="en-US" altLang="zh-CN" sz="1900" dirty="0"/>
              <a:t>After S2 hears about View #2:  </a:t>
            </a:r>
            <a:endParaRPr kumimoji="1" lang="en-US" altLang="zh-CN" sz="1900" dirty="0"/>
          </a:p>
          <a:p>
            <a:pPr lvl="1"/>
            <a:r>
              <a:rPr kumimoji="1" lang="en-US" altLang="zh-CN" sz="1900" dirty="0"/>
              <a:t>If S1 receives coordinator requests, it will forward.  S2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will reject (not ACK), so S1 can no longer act as primary    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S1 will send error to coordinator, coordinator will ask VS for new view, learn about view #2, and coordinator will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re-send to S2</a:t>
            </a:r>
            <a:endParaRPr kumimoji="1" lang="zh-CN" altLang="en-US" sz="1900" dirty="0"/>
          </a:p>
          <a:p>
            <a:r>
              <a:rPr kumimoji="1" lang="en-US" altLang="zh-CN" sz="1900" dirty="0"/>
              <a:t>The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commit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point of switch-over:</a:t>
            </a:r>
            <a:endParaRPr kumimoji="1" lang="en-US" altLang="zh-CN" sz="1900" dirty="0"/>
          </a:p>
          <a:p>
            <a:pPr lvl="1"/>
            <a:r>
              <a:rPr kumimoji="1" lang="en-US" altLang="zh-CN" sz="1900" dirty="0">
                <a:solidFill>
                  <a:srgbClr val="FF0000"/>
                </a:solidFill>
              </a:rPr>
              <a:t>W</a:t>
            </a:r>
            <a:r>
              <a:rPr kumimoji="1" lang="en-GB" altLang="zh-CN" sz="1900" dirty="0">
                <a:solidFill>
                  <a:srgbClr val="FF0000"/>
                </a:solidFill>
              </a:rPr>
              <a:t>hen S2 hears about View</a:t>
            </a:r>
            <a:r>
              <a:rPr kumimoji="1" lang="en-GB" altLang="zh-CN" sz="1900" dirty="0"/>
              <a:t> #2</a:t>
            </a:r>
            <a:endParaRPr kumimoji="1" lang="zh-CN" altLang="en-US" sz="1900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560" y="4292723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problem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: what if view server fails?</a:t>
            </a:r>
            <a:endParaRPr lang="en-US" altLang="zh-CN" sz="24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  <a:p>
            <a:pPr algn="ctr"/>
            <a:endParaRPr lang="en-US" altLang="zh-CN" sz="2400" dirty="0">
              <a:latin typeface="等线" panose="02010600030101010101" charset="-122"/>
              <a:ea typeface="MS PGothic" panose="020B0600070205080204" charset="-128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1: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</a:t>
            </a:r>
            <a:r>
              <a:rPr kumimoji="1" lang="zh-CN" altLang="en-US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1600" baseline="-250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</a:t>
            </a:r>
            <a:endParaRPr kumimoji="1" lang="zh-CN" altLang="en-US" sz="1600" baseline="-250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(primary)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(backup)</a:t>
            </a:r>
            <a:endParaRPr kumimoji="1" lang="zh-CN" altLang="en-US" sz="1600" dirty="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4416" y="1460271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6" idx="1"/>
            <a:endCxn id="11" idx="3"/>
          </p:cNvCxnSpPr>
          <p:nvPr/>
        </p:nvCxnSpPr>
        <p:spPr>
          <a:xfrm flipH="1">
            <a:off x="4860032" y="1856315"/>
            <a:ext cx="2444384" cy="8211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72277" y="2179811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256" y="2019322"/>
            <a:ext cx="283511" cy="26211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978646" y="4844828"/>
            <a:ext cx="297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Now,</a:t>
            </a:r>
            <a: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we</a:t>
            </a:r>
            <a: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</a:t>
            </a:r>
            <a:r>
              <a:rPr lang="en-US" altLang="zh-CN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need</a:t>
            </a:r>
            <a:r>
              <a:rPr lang="zh-CN" altLang="en-US" sz="2400" dirty="0"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等线" panose="02010600030101010101" charset="-122"/>
                <a:ea typeface="MS PGothic" panose="020B0600070205080204" charset="-128"/>
                <a:cs typeface="Myriad Pro Light SemiCond"/>
              </a:rPr>
              <a:t>Paxos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6075" y="944880"/>
            <a:ext cx="627507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对于一个</a:t>
            </a:r>
            <a:r>
              <a:rPr lang="en-US" altLang="zh-CN" sz="1400"/>
              <a:t>RSM</a:t>
            </a:r>
            <a:r>
              <a:rPr lang="zh-CN" altLang="en-US" sz="1400"/>
              <a:t>系统，</a:t>
            </a:r>
            <a:r>
              <a:rPr lang="en-US" altLang="zh-CN" sz="1400"/>
              <a:t>primary+backup</a:t>
            </a:r>
            <a:r>
              <a:rPr lang="zh-CN" altLang="en-US" sz="1400"/>
              <a:t>的</a:t>
            </a:r>
            <a:r>
              <a:rPr lang="en-US" altLang="zh-CN" sz="1400"/>
              <a:t>workload</a:t>
            </a:r>
            <a:r>
              <a:rPr lang="zh-CN" altLang="en-US" sz="1400"/>
              <a:t>最大，而</a:t>
            </a:r>
            <a:r>
              <a:rPr lang="en-US" altLang="zh-CN" sz="1400"/>
              <a:t>VS </a:t>
            </a:r>
            <a:r>
              <a:rPr lang="zh-CN" altLang="en-US" sz="1400"/>
              <a:t>由于只需要存储一个关于</a:t>
            </a:r>
            <a:r>
              <a:rPr lang="en-US" altLang="zh-CN" sz="1400"/>
              <a:t>primary-backup</a:t>
            </a:r>
            <a:r>
              <a:rPr lang="zh-CN" altLang="en-US" sz="1400"/>
              <a:t>关系的</a:t>
            </a:r>
            <a:r>
              <a:rPr lang="en-US" altLang="zh-CN" sz="1400"/>
              <a:t>KVS</a:t>
            </a:r>
            <a:r>
              <a:rPr lang="zh-CN" altLang="en-US" sz="1400"/>
              <a:t>，所以</a:t>
            </a:r>
            <a:r>
              <a:rPr lang="en-US" altLang="zh-CN" sz="1400"/>
              <a:t>workload</a:t>
            </a:r>
            <a:r>
              <a:rPr lang="zh-CN" altLang="en-US" sz="1400"/>
              <a:t>最小，而</a:t>
            </a:r>
            <a:r>
              <a:rPr lang="en-US" altLang="zh-CN" sz="1400"/>
              <a:t>coordinator</a:t>
            </a:r>
            <a:r>
              <a:rPr lang="zh-CN" altLang="en-US" sz="1400"/>
              <a:t>需要重定向</a:t>
            </a:r>
            <a:r>
              <a:rPr lang="en-US" altLang="zh-CN" sz="1400"/>
              <a:t>client-req</a:t>
            </a:r>
            <a:r>
              <a:rPr lang="zh-CN" altLang="en-US" sz="1400"/>
              <a:t>值不同的</a:t>
            </a:r>
            <a:r>
              <a:rPr lang="en-US" altLang="zh-CN" sz="1400"/>
              <a:t>server</a:t>
            </a:r>
            <a:r>
              <a:rPr lang="zh-CN" altLang="en-US" sz="1400"/>
              <a:t>，需要接受</a:t>
            </a:r>
            <a:r>
              <a:rPr lang="en-US" altLang="zh-CN" sz="1400"/>
              <a:t>primary server</a:t>
            </a:r>
            <a:r>
              <a:rPr lang="zh-CN" altLang="en-US" sz="1400"/>
              <a:t>的响应，其</a:t>
            </a:r>
            <a:r>
              <a:rPr lang="en-US" altLang="zh-CN" sz="1400"/>
              <a:t>workload</a:t>
            </a:r>
            <a:r>
              <a:rPr lang="zh-CN" altLang="en-US" sz="1400"/>
              <a:t>不是很大，但是需要特别的保证其</a:t>
            </a:r>
            <a:r>
              <a:rPr lang="en-US" altLang="zh-CN" sz="1400"/>
              <a:t>network</a:t>
            </a:r>
            <a:r>
              <a:rPr lang="zh-CN" altLang="en-US" sz="1400"/>
              <a:t>正常。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2251115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kern="0" dirty="0" err="1">
                <a:solidFill>
                  <a:srgbClr val="C00000"/>
                </a:solidFill>
                <a:ea typeface="+mn-ea"/>
              </a:rPr>
              <a:t>Paxos</a:t>
            </a:r>
            <a:endParaRPr kumimoji="0" lang="en-US" altLang="zh-CN" kern="0" dirty="0">
              <a:solidFill>
                <a:srgbClr val="C00000"/>
              </a:solidFill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0" kern="0" dirty="0">
                <a:solidFill>
                  <a:srgbClr val="C00000"/>
                </a:solidFill>
                <a:ea typeface="+mn-ea"/>
              </a:rPr>
              <a:t>Distributed consensus mechanism</a:t>
            </a:r>
            <a:endParaRPr lang="en-US" altLang="zh-CN" sz="2400" b="0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Leslie </a:t>
            </a:r>
            <a:r>
              <a:rPr kumimoji="1" lang="en-US" altLang="zh-CN" dirty="0" err="1"/>
              <a:t>Lamport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808" y="1273325"/>
            <a:ext cx="2736304" cy="37105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360" y="5050906"/>
            <a:ext cx="8608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http://</a:t>
            </a:r>
            <a:r>
              <a:rPr lang="en-US" altLang="zh-CN" i="1" dirty="0" err="1"/>
              <a:t>ipads.se.sjtu.edu.cn</a:t>
            </a:r>
            <a:r>
              <a:rPr lang="en-US" altLang="zh-CN" i="1" dirty="0"/>
              <a:t>/courses/</a:t>
            </a:r>
            <a:r>
              <a:rPr lang="en-US" altLang="zh-CN" i="1" dirty="0" err="1"/>
              <a:t>cse</a:t>
            </a:r>
            <a:r>
              <a:rPr lang="en-US" altLang="zh-CN" i="1" dirty="0"/>
              <a:t>-g/2012f/</a:t>
            </a:r>
            <a:r>
              <a:rPr lang="en-US" altLang="zh-CN" i="1" dirty="0" err="1"/>
              <a:t>Schedule_files</a:t>
            </a:r>
            <a:r>
              <a:rPr lang="en-US" altLang="zh-CN" i="1" dirty="0"/>
              <a:t>/</a:t>
            </a:r>
            <a:r>
              <a:rPr lang="en-US" altLang="zh-CN" i="1" dirty="0" err="1"/>
              <a:t>paxos-simple.pdf</a:t>
            </a:r>
            <a:endParaRPr lang="zh-CN" altLang="en-US" i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Paxos</a:t>
            </a:r>
            <a:r>
              <a:rPr kumimoji="1" lang="en-US" altLang="zh-CN" dirty="0"/>
              <a:t> solves the consensus problem </a:t>
            </a:r>
            <a:endParaRPr kumimoji="1" lang="zh-CN" altLang="en-US" dirty="0"/>
          </a:p>
        </p:txBody>
      </p:sp>
      <p:pic>
        <p:nvPicPr>
          <p:cNvPr id="6" name="内容占位符 5" descr="图形用户界面, 网站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0" y="1128713"/>
            <a:ext cx="7294959" cy="37719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Single-decree </a:t>
            </a:r>
            <a:r>
              <a:rPr lang="en-US" altLang="zh-CN" kern="0" dirty="0" err="1">
                <a:solidFill>
                  <a:srgbClr val="C00000"/>
                </a:solidFill>
                <a:ea typeface="+mn-ea"/>
              </a:rPr>
              <a:t>Paxos</a:t>
            </a:r>
            <a:endParaRPr lang="en-US" altLang="zh-CN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sz="2600" b="0" kern="0" dirty="0">
                <a:solidFill>
                  <a:srgbClr val="C00000"/>
                </a:solidFill>
                <a:ea typeface="+mn-ea"/>
              </a:rPr>
              <a:t>Agree on a </a:t>
            </a:r>
            <a:r>
              <a:rPr lang="en-US" altLang="zh-CN" sz="2600" b="0" kern="0" dirty="0">
                <a:solidFill>
                  <a:srgbClr val="0070C0"/>
                </a:solidFill>
                <a:ea typeface="+mn-ea"/>
              </a:rPr>
              <a:t>single value</a:t>
            </a:r>
            <a:endParaRPr lang="en-US" altLang="zh-CN" sz="2600" b="0" kern="0" dirty="0">
              <a:solidFill>
                <a:srgbClr val="0070C0"/>
              </a:solidFill>
              <a:ea typeface="+mn-ea"/>
            </a:endParaRPr>
          </a:p>
          <a:p>
            <a:pPr algn="ctr"/>
            <a:endParaRPr kumimoji="0" lang="en-US" altLang="zh-CN" sz="2600" b="0" kern="0" dirty="0">
              <a:solidFill>
                <a:srgbClr val="0070C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3566314" y="2720504"/>
            <a:ext cx="1694148" cy="1089803"/>
            <a:chOff x="3276496" y="3419714"/>
            <a:chExt cx="1896936" cy="1201097"/>
          </a:xfrm>
        </p:grpSpPr>
        <p:sp>
          <p:nvSpPr>
            <p:cNvPr id="7" name="Cloud 15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Network</a:t>
              </a:r>
              <a:endParaRPr lang="en-US" altLang="zh-CN" sz="2335" i="1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9" name="内容占位符 2"/>
          <p:cNvSpPr txBox="1"/>
          <p:nvPr/>
        </p:nvSpPr>
        <p:spPr>
          <a:xfrm>
            <a:off x="315706" y="437037"/>
            <a:ext cx="807271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70"/>
              </a:spcBef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 panose="02010609060101010101" charset="-122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665" indent="-320040">
              <a:buClr>
                <a:srgbClr val="FF0066"/>
              </a:buClr>
              <a:buFont typeface="Arial" panose="020B0604020202020204" pitchFamily="34" charset="0"/>
              <a:buNone/>
            </a:pPr>
            <a:r>
              <a:rPr lang="en-US" altLang="zh-CN" sz="20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Paxos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'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properties: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correct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+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fault-tolerance</a:t>
            </a:r>
            <a:endParaRPr lang="en-US" altLang="zh-CN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sz="1600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No guaranteed </a:t>
            </a:r>
            <a:r>
              <a:rPr lang="en-US" altLang="zh-TW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termination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(i.e.,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lack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of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availability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guarantee)</a:t>
            </a:r>
            <a:endParaRPr lang="en-US" altLang="zh-TW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1397000" y="3018504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5"/>
          <p:cNvSpPr/>
          <p:nvPr/>
        </p:nvSpPr>
        <p:spPr>
          <a:xfrm>
            <a:off x="4997500" y="2808504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6"/>
          <p:cNvSpPr/>
          <p:nvPr/>
        </p:nvSpPr>
        <p:spPr>
          <a:xfrm>
            <a:off x="3537000" y="3673004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7"/>
          <p:cNvSpPr/>
          <p:nvPr/>
        </p:nvSpPr>
        <p:spPr>
          <a:xfrm>
            <a:off x="2677314" y="2232004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4" name="Rounded Rectangle 8"/>
          <p:cNvSpPr/>
          <p:nvPr/>
        </p:nvSpPr>
        <p:spPr>
          <a:xfrm>
            <a:off x="2804314" y="2359004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5" name="Rounded Rectangle 9"/>
          <p:cNvSpPr/>
          <p:nvPr/>
        </p:nvSpPr>
        <p:spPr>
          <a:xfrm>
            <a:off x="2931314" y="2486004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5124500" y="2935504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7" name="Rounded Rectangle 11"/>
          <p:cNvSpPr/>
          <p:nvPr/>
        </p:nvSpPr>
        <p:spPr>
          <a:xfrm>
            <a:off x="5251500" y="3062504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8" name="Rounded Rectangle 12"/>
          <p:cNvSpPr/>
          <p:nvPr/>
        </p:nvSpPr>
        <p:spPr>
          <a:xfrm>
            <a:off x="3664000" y="3800004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9" name="Rounded Rectangle 13"/>
          <p:cNvSpPr/>
          <p:nvPr/>
        </p:nvSpPr>
        <p:spPr>
          <a:xfrm>
            <a:off x="3791000" y="3927004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2486815" y="2022004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ectangle 19"/>
          <p:cNvSpPr/>
          <p:nvPr/>
        </p:nvSpPr>
        <p:spPr>
          <a:xfrm>
            <a:off x="1714500" y="4701540"/>
            <a:ext cx="5542280" cy="36703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Paxos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one machine may serve several roles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ectangle 20"/>
          <p:cNvSpPr/>
          <p:nvPr/>
        </p:nvSpPr>
        <p:spPr>
          <a:xfrm>
            <a:off x="3627755" y="1840230"/>
            <a:ext cx="5202555" cy="748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Goal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have all acceptors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agree</a:t>
            </a:r>
            <a:r>
              <a:rPr lang="en-US" altLang="zh-CN" sz="23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to a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value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associated with a </a:t>
            </a:r>
            <a:r>
              <a:rPr lang="en-US" altLang="zh-CN" sz="233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proposal</a:t>
            </a:r>
            <a:endParaRPr lang="en-US" altLang="zh-CN" sz="2335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2521939" y="322850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24" name="Straight Arrow Connector 22"/>
          <p:cNvCxnSpPr/>
          <p:nvPr/>
        </p:nvCxnSpPr>
        <p:spPr>
          <a:xfrm flipV="1">
            <a:off x="3048000" y="2958504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3"/>
          <p:cNvSpPr/>
          <p:nvPr/>
        </p:nvSpPr>
        <p:spPr>
          <a:xfrm>
            <a:off x="5328812" y="3790544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quorum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26" name="Straight Arrow Connector 24"/>
          <p:cNvCxnSpPr/>
          <p:nvPr/>
        </p:nvCxnSpPr>
        <p:spPr>
          <a:xfrm flipV="1">
            <a:off x="5932618" y="3520544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967283" y="2625431"/>
            <a:ext cx="156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E.g.,</a:t>
            </a:r>
            <a:r>
              <a:rPr lang="zh-CN" altLang="en-US" sz="2000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</a:rPr>
              <a:t>view</a:t>
            </a:r>
            <a:endParaRPr lang="zh-CN" altLang="en-US" sz="2000" dirty="0">
              <a:solidFill>
                <a:prstClr val="black"/>
              </a:solidFill>
              <a:highlight>
                <a:srgbClr val="FFFF0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06590" y="3284220"/>
            <a:ext cx="21158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此处的</a:t>
            </a:r>
            <a:r>
              <a:rPr lang="en-US" altLang="zh-CN" sz="1600"/>
              <a:t>proposer</a:t>
            </a:r>
            <a:r>
              <a:rPr lang="zh-CN" altLang="en-US" sz="1600"/>
              <a:t>，</a:t>
            </a:r>
            <a:r>
              <a:rPr lang="en-US" altLang="zh-CN" sz="1600"/>
              <a:t>acceptor</a:t>
            </a:r>
            <a:r>
              <a:rPr lang="zh-CN" altLang="en-US" sz="1600"/>
              <a:t>，</a:t>
            </a:r>
            <a:r>
              <a:rPr lang="en-US" altLang="zh-CN" sz="1600"/>
              <a:t>learner</a:t>
            </a:r>
            <a:r>
              <a:rPr lang="zh-CN" altLang="en-US" sz="1600"/>
              <a:t>是三个逻辑上的概念，所以一个节点可以同时充当多个角色。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770890" y="1293495"/>
            <a:ext cx="4772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paxos</a:t>
            </a:r>
            <a:r>
              <a:rPr lang="zh-CN" altLang="en-US" sz="1600"/>
              <a:t>不能保证一定能正常的结束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Players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063157" y="2187115"/>
            <a:ext cx="4699000" cy="67500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Get a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request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and run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protocol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elected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Coordinator</a:t>
            </a:r>
            <a:endParaRPr lang="en-US" altLang="zh-CN" sz="20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3157" y="3264666"/>
            <a:ext cx="4699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Remember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state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of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protocol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Quorum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any majority of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Acceptors</a:t>
            </a:r>
            <a:endParaRPr lang="en-US" altLang="zh-CN" sz="20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63240" y="4342130"/>
            <a:ext cx="4930140" cy="98298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When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agreement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has been reached, </a:t>
            </a:r>
            <a:b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Learner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executes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request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and/or sends a response back to the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Client</a:t>
            </a:r>
            <a:endParaRPr lang="en-US" altLang="zh-CN" sz="20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3240" y="1417320"/>
            <a:ext cx="2983865" cy="36703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45" indent="-14414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makes a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request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19177" y="141734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9177" y="2187115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75656" y="3264667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19177" y="4342219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Approach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181366"/>
            <a:ext cx="7048500" cy="2982179"/>
          </a:xfrm>
        </p:spPr>
        <p:txBody>
          <a:bodyPr>
            <a:norm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sz="2400" b="0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One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decides to be the </a:t>
            </a: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 (optional)</a:t>
            </a:r>
            <a:endParaRPr lang="en-US" altLang="zh-CN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sz="240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proposes a value and solicits acceptance from </a:t>
            </a:r>
            <a:r>
              <a:rPr lang="en-US" altLang="zh-CN" sz="240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acceptors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(majority)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sz="240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announces result or try again</a:t>
            </a:r>
            <a:endParaRPr lang="en-US" altLang="zh-CN" sz="2400" b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endParaRPr lang="en-US" altLang="zh-TW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079500" y="3238500"/>
            <a:ext cx="7607935" cy="38925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What if 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&gt;1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proposers</a:t>
            </a:r>
            <a:r>
              <a:rPr lang="en-US" altLang="zh-CN" sz="23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become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leaders</a:t>
            </a:r>
            <a:r>
              <a:rPr lang="en-US" altLang="zh-CN" sz="23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simultaneously?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853565" y="3763010"/>
            <a:ext cx="5149215" cy="38925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What if there is a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network partition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587500" y="4246245"/>
            <a:ext cx="7221220" cy="38925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What if a leader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crashes</a:t>
            </a:r>
            <a:r>
              <a:rPr lang="en-US" altLang="zh-CN" sz="23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in the middle of solicitation?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7334250" y="5071634"/>
            <a:ext cx="603250" cy="38930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3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. . .</a:t>
            </a:r>
            <a:endParaRPr lang="en-US" altLang="zh-CN" sz="233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45690" y="4762500"/>
            <a:ext cx="5650230" cy="7486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What if a leader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crashes</a:t>
            </a:r>
            <a:r>
              <a:rPr lang="en-US" altLang="zh-CN" sz="23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after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deciding</a:t>
            </a:r>
            <a:r>
              <a:rPr lang="en-US" altLang="zh-CN" sz="23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but before </a:t>
            </a:r>
            <a:r>
              <a:rPr lang="en-US" altLang="zh-CN" sz="233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announcing</a:t>
            </a:r>
            <a:r>
              <a:rPr lang="en-US" altLang="zh-CN" sz="23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results?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/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Review of The </a:t>
            </a:r>
            <a:r>
              <a:rPr kumimoji="1" lang="en-US" altLang="zh-CN" dirty="0">
                <a:solidFill>
                  <a:srgbClr val="C00000"/>
                </a:solidFill>
              </a:rPr>
              <a:t>CAP</a:t>
            </a:r>
            <a:r>
              <a:rPr kumimoji="1" lang="en-US" altLang="zh-CN" dirty="0">
                <a:solidFill>
                  <a:schemeClr val="tx1"/>
                </a:solidFill>
              </a:rPr>
              <a:t> theorem: </a:t>
            </a:r>
            <a:r>
              <a:rPr lang="en-US" altLang="zh-CN" dirty="0"/>
              <a:t>2 out of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791092"/>
          </a:xfrm>
        </p:spPr>
        <p:txBody>
          <a:bodyPr/>
          <a:lstStyle/>
          <a:p>
            <a:r>
              <a:rPr lang="en-US" altLang="zh-CN" sz="2000" dirty="0">
                <a:solidFill>
                  <a:schemeClr val="accent6"/>
                </a:solidFill>
              </a:rPr>
              <a:t>It is impossible for a distributed computer system to simultaneously provide all three of the following guarantees</a:t>
            </a:r>
            <a:endParaRPr lang="en-US" altLang="zh-CN" sz="2000" dirty="0">
              <a:solidFill>
                <a:schemeClr val="accent6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Consistency</a:t>
            </a:r>
            <a:r>
              <a:rPr lang="en-US" altLang="zh-CN" dirty="0">
                <a:solidFill>
                  <a:schemeClr val="accent6"/>
                </a:solidFill>
              </a:rPr>
              <a:t> (all nodes see the same data at the same time)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Availability</a:t>
            </a:r>
            <a:r>
              <a:rPr lang="en-US" altLang="zh-CN" dirty="0">
                <a:solidFill>
                  <a:schemeClr val="accent6"/>
                </a:solidFill>
              </a:rPr>
              <a:t> (a guarantee that every request receives a response about whether it succeeded or failed)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en-US" altLang="zh-CN" b="1" dirty="0">
                <a:solidFill>
                  <a:schemeClr val="accent6"/>
                </a:solidFill>
              </a:rPr>
              <a:t>Partition tolerance </a:t>
            </a:r>
            <a:r>
              <a:rPr lang="en-US" altLang="zh-CN" dirty="0">
                <a:solidFill>
                  <a:schemeClr val="accent6"/>
                </a:solidFill>
              </a:rPr>
              <a:t>(the system continues to operate despite arbitrary message loss or failure of part of the system)</a:t>
            </a:r>
            <a:endParaRPr lang="zh-CN" altLang="en-US" dirty="0">
              <a:solidFill>
                <a:schemeClr val="accent6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3" name="Rectangle 4"/>
          <p:cNvSpPr/>
          <p:nvPr/>
        </p:nvSpPr>
        <p:spPr>
          <a:xfrm>
            <a:off x="1339850" y="3244215"/>
            <a:ext cx="6983095" cy="40449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Question: which property does 2PC achieve? 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Political Science 101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err="1">
                <a:ea typeface="MS PGothic" panose="020B0600070205080204" charset="-128"/>
              </a:rPr>
              <a:t>Paxos</a:t>
            </a:r>
            <a:r>
              <a:rPr lang="en-US" altLang="zh-CN" dirty="0">
                <a:ea typeface="MS PGothic" panose="020B0600070205080204" charset="-128"/>
              </a:rPr>
              <a:t> has </a:t>
            </a:r>
            <a:r>
              <a:rPr lang="en-US" altLang="zh-CN" b="1" dirty="0">
                <a:solidFill>
                  <a:srgbClr val="C00000"/>
                </a:solidFill>
                <a:ea typeface="MS PGothic" panose="020B0600070205080204" charset="-128"/>
              </a:rPr>
              <a:t>rounds</a:t>
            </a:r>
            <a:r>
              <a:rPr lang="en-US" altLang="zh-CN" dirty="0">
                <a:ea typeface="MS PGothic" panose="020B0600070205080204" charset="-128"/>
              </a:rPr>
              <a:t>; each round has a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unique ID</a:t>
            </a:r>
            <a:r>
              <a:rPr lang="zh-CN" altLang="en-US" dirty="0">
                <a:solidFill>
                  <a:srgbClr val="FF0000"/>
                </a:solidFill>
                <a:ea typeface="MS PGothic" panose="020B0600070205080204" charset="-128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(N)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Rounds are </a:t>
            </a:r>
            <a:r>
              <a:rPr lang="en-US" altLang="zh-CN" b="1" dirty="0">
                <a:solidFill>
                  <a:srgbClr val="C00000"/>
                </a:solidFill>
                <a:ea typeface="MS PGothic" panose="020B0600070205080204" charset="-128"/>
              </a:rPr>
              <a:t>asynchronous</a:t>
            </a:r>
            <a:endParaRPr lang="en-US" altLang="zh-CN" b="1" dirty="0">
              <a:solidFill>
                <a:srgbClr val="C0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Time synchronization not required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If you are in round </a:t>
            </a:r>
            <a:r>
              <a:rPr lang="en-US" altLang="zh-CN" i="1" dirty="0">
                <a:ea typeface="MS PGothic" panose="020B0600070205080204" charset="-128"/>
              </a:rPr>
              <a:t>j </a:t>
            </a:r>
            <a:r>
              <a:rPr lang="en-US" altLang="zh-CN" dirty="0">
                <a:ea typeface="MS PGothic" panose="020B0600070205080204" charset="-128"/>
              </a:rPr>
              <a:t>and hear a message from round </a:t>
            </a:r>
            <a:r>
              <a:rPr lang="en-US" altLang="zh-CN" i="1" dirty="0">
                <a:ea typeface="MS PGothic" panose="020B0600070205080204" charset="-128"/>
              </a:rPr>
              <a:t>j+1</a:t>
            </a:r>
            <a:r>
              <a:rPr lang="en-US" altLang="zh-CN" dirty="0">
                <a:ea typeface="MS PGothic" panose="020B0600070205080204" charset="-128"/>
              </a:rPr>
              <a:t>, abort everything and move over to round </a:t>
            </a:r>
            <a:r>
              <a:rPr lang="en-US" altLang="zh-CN" i="1" dirty="0">
                <a:ea typeface="MS PGothic" panose="020B0600070205080204" charset="-128"/>
              </a:rPr>
              <a:t>j+1</a:t>
            </a:r>
            <a:endParaRPr lang="en-US" altLang="zh-CN" i="1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Use timeouts; may be pessimistic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Each round itself broken into </a:t>
            </a:r>
            <a:r>
              <a:rPr lang="en-US" altLang="zh-CN" b="1" dirty="0">
                <a:solidFill>
                  <a:srgbClr val="C00000"/>
                </a:solidFill>
                <a:ea typeface="MS PGothic" panose="020B0600070205080204" charset="-128"/>
              </a:rPr>
              <a:t>phases</a:t>
            </a:r>
            <a:r>
              <a:rPr lang="en-US" altLang="zh-CN" dirty="0">
                <a:solidFill>
                  <a:srgbClr val="C00000"/>
                </a:solidFill>
                <a:ea typeface="MS PGothic" panose="020B0600070205080204" charset="-128"/>
              </a:rPr>
              <a:t> </a:t>
            </a:r>
            <a:endParaRPr lang="zh-CN" altLang="en-US" dirty="0">
              <a:solidFill>
                <a:srgbClr val="C0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Phases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are also asynchronous</a:t>
            </a:r>
            <a:endParaRPr lang="en-US" altLang="zh-CN" dirty="0">
              <a:ea typeface="MS PGothic" panose="020B0600070205080204" charset="-128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048500" cy="635000"/>
          </a:xfrm>
        </p:spPr>
        <p:txBody>
          <a:bodyPr>
            <a:normAutofit/>
          </a:bodyPr>
          <a:lstStyle/>
          <a:p>
            <a:pPr marL="367665" indent="-320040" algn="ctr">
              <a:buClr>
                <a:srgbClr val="FF0066"/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 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sends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request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to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endParaRPr lang="en-US" altLang="zh-CN" sz="22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Network</a:t>
              </a:r>
              <a:endParaRPr lang="en-US" altLang="zh-CN" sz="2335" i="1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77314" y="3067500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3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4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quorum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16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2"/>
          <p:cNvSpPr/>
          <p:nvPr/>
        </p:nvSpPr>
        <p:spPr>
          <a:xfrm>
            <a:off x="2243077" y="3437758"/>
            <a:ext cx="423923" cy="446690"/>
          </a:xfrm>
          <a:custGeom>
            <a:avLst/>
            <a:gdLst>
              <a:gd name="connsiteX0" fmla="*/ 51508 w 508708"/>
              <a:gd name="connsiteY0" fmla="*/ 536028 h 536028"/>
              <a:gd name="connsiteX1" fmla="*/ 256460 w 508708"/>
              <a:gd name="connsiteY1" fmla="*/ 378373 h 536028"/>
              <a:gd name="connsiteX2" fmla="*/ 4211 w 508708"/>
              <a:gd name="connsiteY2" fmla="*/ 189187 h 536028"/>
              <a:gd name="connsiteX3" fmla="*/ 508708 w 508708"/>
              <a:gd name="connsiteY3" fmla="*/ 0 h 5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708" h="536028">
                <a:moveTo>
                  <a:pt x="51508" y="536028"/>
                </a:moveTo>
                <a:cubicBezTo>
                  <a:pt x="157925" y="486104"/>
                  <a:pt x="264343" y="436180"/>
                  <a:pt x="256460" y="378373"/>
                </a:cubicBezTo>
                <a:cubicBezTo>
                  <a:pt x="248577" y="320566"/>
                  <a:pt x="-37830" y="252249"/>
                  <a:pt x="4211" y="189187"/>
                </a:cubicBezTo>
                <a:cubicBezTo>
                  <a:pt x="46252" y="126125"/>
                  <a:pt x="277480" y="63062"/>
                  <a:pt x="508708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23"/>
          <p:cNvSpPr/>
          <p:nvPr/>
        </p:nvSpPr>
        <p:spPr>
          <a:xfrm>
            <a:off x="1312468" y="3274279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request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Paxos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in Action: Phase 1a (Prepare)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854" y="1172802"/>
            <a:ext cx="8181528" cy="1143000"/>
          </a:xfrm>
        </p:spPr>
        <p:txBody>
          <a:bodyPr>
            <a:norm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creates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proposal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 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and send to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quorum</a:t>
            </a:r>
            <a:endParaRPr lang="en-US" altLang="zh-CN" sz="22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Network</a:t>
              </a:r>
              <a:endParaRPr lang="en-US" altLang="zh-CN" sz="2335" i="1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quorum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7"/>
          <p:cNvSpPr/>
          <p:nvPr/>
        </p:nvSpPr>
        <p:spPr>
          <a:xfrm>
            <a:off x="2136775" y="2032000"/>
            <a:ext cx="5542280" cy="67500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is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greater than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any</a:t>
            </a:r>
            <a:r>
              <a:rPr lang="en-US" altLang="zh-CN" sz="16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previous </a:t>
            </a:r>
            <a:b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proposal number seen by this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proposer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8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Leader</a:t>
              </a:r>
              <a:endPara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20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33"/>
          <p:cNvSpPr/>
          <p:nvPr/>
        </p:nvSpPr>
        <p:spPr>
          <a:xfrm>
            <a:off x="4182376" y="3175000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proposal N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24" name="Straight Arrow Connector 35"/>
          <p:cNvCxnSpPr/>
          <p:nvPr/>
        </p:nvCxnSpPr>
        <p:spPr>
          <a:xfrm>
            <a:off x="5364088" y="1575000"/>
            <a:ext cx="0" cy="420000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7805" y="1757680"/>
            <a:ext cx="18453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每次的</a:t>
            </a:r>
            <a:r>
              <a:rPr lang="en-US" altLang="zh-CN" sz="1600"/>
              <a:t>N</a:t>
            </a:r>
            <a:r>
              <a:rPr lang="zh-CN" altLang="en-US" sz="1600"/>
              <a:t>需要保证为对应</a:t>
            </a:r>
            <a:r>
              <a:rPr lang="en-US" altLang="zh-CN" sz="1600"/>
              <a:t>proposer</a:t>
            </a:r>
            <a:r>
              <a:rPr lang="zh-CN" altLang="en-US" sz="1600"/>
              <a:t>见到的最大的</a:t>
            </a:r>
            <a:r>
              <a:rPr lang="en-US" altLang="zh-CN" sz="1600"/>
              <a:t>N</a:t>
            </a:r>
            <a:r>
              <a:rPr lang="zh-CN" altLang="en-US" sz="1600"/>
              <a:t>，小于这个最大值的</a:t>
            </a:r>
            <a:r>
              <a:rPr lang="en-US" altLang="zh-CN" sz="1600"/>
              <a:t>N</a:t>
            </a:r>
            <a:r>
              <a:rPr lang="zh-CN" altLang="en-US" sz="1600"/>
              <a:t>会被简单的舍弃掉</a:t>
            </a:r>
            <a:endParaRPr lang="zh-CN" altLang="en-US"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Paxos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in Action: Phase 1b (Prepare)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04800" y="924560"/>
            <a:ext cx="8382000" cy="2263140"/>
          </a:xfrm>
        </p:spPr>
        <p:txBody>
          <a:bodyPr>
            <a:normAutofit lnSpcReduction="20000"/>
          </a:bodyPr>
          <a:lstStyle/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:    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      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proposal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ID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&gt;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any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previous proposal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1864995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reply with the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highest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past proposal number and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value(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这个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value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指的是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返回到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的数值，可以为空，若不为空的话则返回这个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得到的最新数值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1864995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promise to ignore all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IDs &lt; N</a:t>
            </a:r>
            <a:endParaRPr lang="en-US" altLang="zh-CN" sz="20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1129665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else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ignore (proposal is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rejected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Network</a:t>
              </a:r>
              <a:endParaRPr lang="en-US" altLang="zh-CN" sz="2335" i="1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quorum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Leader</a:t>
              </a:r>
              <a:endPara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218443" y="3175000"/>
            <a:ext cx="135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promise N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2a (Accept)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875030"/>
            <a:ext cx="7543800" cy="2006600"/>
          </a:xfrm>
        </p:spPr>
        <p:txBody>
          <a:bodyPr>
            <a:normAutofit fontScale="90000" lnSpcReduction="10000"/>
          </a:bodyPr>
          <a:lstStyle/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:  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receive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enough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promise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1563370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set a value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to the proposal V,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 any accepted value returned, replace V with the returned one(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若无返回值，则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自己选一个值，若返回了值，则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将自己的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value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设置成返回的那个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value)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1563370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send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 request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quorum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with </a:t>
            </a:r>
            <a:b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</a:b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the chosen value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endParaRPr lang="en-US" altLang="zh-CN" sz="20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Network</a:t>
              </a:r>
              <a:endParaRPr lang="en-US" altLang="zh-CN" sz="2335" i="1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quorum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Leader</a:t>
              </a:r>
              <a:endPara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125731" y="3175000"/>
            <a:ext cx="2533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 request(N, V)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5283835" y="5080000"/>
            <a:ext cx="3509645" cy="36703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Ignore all proposals &lt; N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1720" cy="900430"/>
          </a:xfrm>
        </p:spPr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Paxos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 in Action: Phase 2b (Accept)</a:t>
            </a:r>
            <a:endParaRPr lang="zh-CN" altLang="en-US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636510" cy="1628140"/>
          </a:xfrm>
        </p:spPr>
        <p:txBody>
          <a:bodyPr>
            <a:normAutofit fontScale="90000"/>
          </a:bodyPr>
          <a:lstStyle/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:  </a:t>
            </a:r>
            <a:r>
              <a:rPr lang="en-US" altLang="zh-CN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the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promise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still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holds</a:t>
            </a:r>
            <a:endParaRPr lang="en-US" altLang="zh-CN" sz="20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1864995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register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the value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endParaRPr lang="en-US" altLang="zh-CN" sz="2000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1864995" indent="-223520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send </a:t>
            </a:r>
            <a:r>
              <a:rPr lang="en-US" altLang="zh-CN" sz="2000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accepted message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Proposer/Learners</a:t>
            </a:r>
            <a:endParaRPr lang="en-US" altLang="zh-CN" sz="2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1129665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else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ignore the message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160" y="3556000"/>
            <a:ext cx="1786890" cy="1089660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6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Network</a:t>
              </a:r>
              <a:endParaRPr lang="en-US" altLang="zh-CN" sz="2335" i="1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3815"/>
            <a:ext cx="917575" cy="419735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450" y="3644265"/>
            <a:ext cx="1385570" cy="419735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450" y="3771265"/>
            <a:ext cx="1385570" cy="419735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450" y="3898265"/>
            <a:ext cx="1385570" cy="419735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0950" y="4762500"/>
            <a:ext cx="1234440" cy="41973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660" y="2857500"/>
            <a:ext cx="4524375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920" y="4625975"/>
            <a:ext cx="111125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quorum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>
            <a:off x="5932618" y="4356040"/>
            <a:ext cx="75565" cy="26924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160" y="3067685"/>
            <a:ext cx="1329055" cy="419735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Leader</a:t>
              </a:r>
              <a:endPara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117600" cy="21463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251585" cy="39624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464945" cy="61976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282440" y="3175000"/>
            <a:ext cx="129222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accepted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23" name="Straight Arrow Connector 24"/>
          <p:cNvCxnSpPr/>
          <p:nvPr/>
        </p:nvCxnSpPr>
        <p:spPr>
          <a:xfrm>
            <a:off x="4997500" y="4064803"/>
            <a:ext cx="75565" cy="82423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6"/>
          <p:cNvCxnSpPr/>
          <p:nvPr/>
        </p:nvCxnSpPr>
        <p:spPr>
          <a:xfrm>
            <a:off x="4997500" y="4191000"/>
            <a:ext cx="132715" cy="69786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31"/>
          <p:cNvCxnSpPr/>
          <p:nvPr/>
        </p:nvCxnSpPr>
        <p:spPr>
          <a:xfrm>
            <a:off x="4997500" y="4309305"/>
            <a:ext cx="276225" cy="57975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38"/>
          <p:cNvSpPr/>
          <p:nvPr/>
        </p:nvSpPr>
        <p:spPr>
          <a:xfrm>
            <a:off x="3744595" y="4318000"/>
            <a:ext cx="129222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accepted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27" name="Rounded Rectangle 39"/>
          <p:cNvSpPr/>
          <p:nvPr/>
        </p:nvSpPr>
        <p:spPr>
          <a:xfrm>
            <a:off x="3917950" y="4889500"/>
            <a:ext cx="1234440" cy="419735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28" name="Rectangle 45"/>
          <p:cNvSpPr/>
          <p:nvPr/>
        </p:nvSpPr>
        <p:spPr>
          <a:xfrm>
            <a:off x="5283835" y="5080000"/>
            <a:ext cx="3268345" cy="36703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Ignore all proposals &lt; N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3 (Learn)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6604000" cy="1333501"/>
          </a:xfrm>
        </p:spPr>
        <p:txBody>
          <a:bodyPr vert="horz" lIns="76200" tIns="38100" rIns="76200" bIns="38100" rtlCol="0">
            <a:normAutofit/>
          </a:bodyPr>
          <a:lstStyle/>
          <a:p>
            <a:pPr marL="1419225" indent="-1371600">
              <a:buClr>
                <a:srgbClr val="FF0066"/>
              </a:buClr>
              <a:buNone/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Learner: 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responds to </a:t>
            </a: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r>
              <a:rPr lang="en-US" altLang="zh-CN" sz="2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and/or take action on the request</a:t>
            </a:r>
            <a:endParaRPr lang="en-US" altLang="zh-CN" sz="2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5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5" i="1" dirty="0">
                  <a:solidFill>
                    <a:prstClr val="white">
                      <a:lumMod val="65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Network</a:t>
              </a:r>
              <a:endParaRPr lang="en-US" altLang="zh-CN" sz="2335" i="1" dirty="0">
                <a:solidFill>
                  <a:prstClr val="white">
                    <a:lumMod val="65000"/>
                  </a:prstClr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quorum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Verdana" panose="020B0604030504040204" pitchFamily="34" charset="0"/>
                </a:rPr>
                <a:t>Leader</a:t>
              </a:r>
              <a:endPara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endParaRPr>
            </a:p>
          </p:txBody>
        </p:sp>
      </p:grpSp>
      <p:sp>
        <p:nvSpPr>
          <p:cNvPr id="19" name="Rounded Rectangle 39"/>
          <p:cNvSpPr/>
          <p:nvPr/>
        </p:nvSpPr>
        <p:spPr>
          <a:xfrm>
            <a:off x="3918000" y="4889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20" name="Straight Arrow Connector 29"/>
          <p:cNvCxnSpPr/>
          <p:nvPr/>
        </p:nvCxnSpPr>
        <p:spPr>
          <a:xfrm>
            <a:off x="2243077" y="4274000"/>
            <a:ext cx="1619238" cy="61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/>
          <p:cNvSpPr/>
          <p:nvPr/>
        </p:nvSpPr>
        <p:spPr>
          <a:xfrm>
            <a:off x="5283835" y="5080000"/>
            <a:ext cx="3402965" cy="36703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Ignore all proposals &lt; N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Setup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41500" y="2032000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1500" y="2540000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41500" y="3048000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000" y="1587500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5262" y="1651000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Paxos Node</a:t>
            </a:r>
            <a:endParaRPr lang="en-US" altLang="zh-CN" sz="20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83000" y="2032000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83000" y="2540000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83000" y="3048000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500" y="1587500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6762" y="1651000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Paxos Node</a:t>
            </a:r>
            <a:endParaRPr lang="en-US" altLang="zh-CN" sz="20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32500" y="2032000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Proposer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32500" y="2540000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32500" y="3048000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Learner</a:t>
            </a:r>
            <a:endParaRPr lang="en-US" altLang="zh-CN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2000" y="1587500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6262" y="1651000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Paxos Node</a:t>
            </a:r>
            <a:endParaRPr lang="en-US" altLang="zh-CN" sz="20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43500" y="2827359"/>
            <a:ext cx="698500" cy="38930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3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. . .</a:t>
            </a:r>
            <a:endParaRPr lang="en-US" altLang="zh-CN" sz="2335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765896" y="7865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3101500" y="1206500"/>
            <a:ext cx="99396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ounded Rectangle 23"/>
          <p:cNvSpPr/>
          <p:nvPr/>
        </p:nvSpPr>
        <p:spPr>
          <a:xfrm>
            <a:off x="6604000" y="6985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Client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cxnSp>
        <p:nvCxnSpPr>
          <p:cNvPr id="23" name="Straight Arrow Connector 24"/>
          <p:cNvCxnSpPr/>
          <p:nvPr/>
        </p:nvCxnSpPr>
        <p:spPr>
          <a:xfrm>
            <a:off x="7112000" y="1118500"/>
            <a:ext cx="0" cy="469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7"/>
          <p:cNvSpPr/>
          <p:nvPr/>
        </p:nvSpPr>
        <p:spPr>
          <a:xfrm>
            <a:off x="1485900" y="3746500"/>
            <a:ext cx="5807075" cy="129032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highest proposal number accepted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seen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my proposal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number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28"/>
          <p:cNvSpPr/>
          <p:nvPr/>
        </p:nvSpPr>
        <p:spPr>
          <a:xfrm>
            <a:off x="2603500" y="5012779"/>
            <a:ext cx="40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each round of Paxos, each Node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Paxos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Pseudo-code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00" y="4191000"/>
            <a:ext cx="2100000" cy="1245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3000" y="1079501"/>
            <a:ext cx="7239000" cy="1920999"/>
          </a:xfrm>
        </p:spPr>
        <p:txBody>
          <a:bodyPr>
            <a:normAutofit/>
          </a:bodyPr>
          <a:lstStyle/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 node decides to be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chooses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&gt;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</a:t>
            </a:r>
            <a:endParaRPr lang="en-US" altLang="zh-CN" sz="2000" b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sends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&lt;proposal,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&gt;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to all nodes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33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Acceptor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receives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&lt;proposal,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b="1" baseline="-25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1297305" y="3019425"/>
            <a:ext cx="3967480" cy="1710055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3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</a:t>
            </a:r>
            <a:r>
              <a:rPr lang="en-US" altLang="zh-CN" sz="23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 &lt; 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</a:t>
            </a:r>
            <a:endParaRPr lang="en-US" altLang="zh-CN" sz="2000" b="1" baseline="-25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	reply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&lt;promise-reject&gt;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3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else  </a:t>
            </a:r>
            <a:endParaRPr lang="en-US" altLang="zh-CN" sz="23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	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= N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	reply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&lt;promise-ok,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r>
              <a:rPr lang="en-US" altLang="zh-CN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&gt;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7" name="Rectangle 47"/>
          <p:cNvSpPr/>
          <p:nvPr/>
        </p:nvSpPr>
        <p:spPr>
          <a:xfrm>
            <a:off x="4621530" y="3012440"/>
            <a:ext cx="3569970" cy="36703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Ignore all proposals &lt; N</a:t>
            </a:r>
            <a:r>
              <a:rPr lang="en-US" altLang="zh-CN" sz="2000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endParaRPr lang="en-US" altLang="zh-CN" sz="2000" baseline="-25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Straight Connector 19"/>
          <p:cNvCxnSpPr/>
          <p:nvPr/>
        </p:nvCxnSpPr>
        <p:spPr>
          <a:xfrm>
            <a:off x="1206500" y="2353444"/>
            <a:ext cx="673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/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accepted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seen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my proposal number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Paxos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Pseudo-code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079500"/>
            <a:ext cx="7239000" cy="2914681"/>
          </a:xfrm>
        </p:spPr>
        <p:txBody>
          <a:bodyPr>
            <a:normAutofit lnSpcReduction="10000"/>
          </a:bodyPr>
          <a:lstStyle/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gets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promise-ok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from 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majority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21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21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21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fails to get majority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promise-ok</a:t>
            </a: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3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Upon receiving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&lt;accept,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&gt;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b="1" baseline="-25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143000" y="3956050"/>
            <a:ext cx="3619500" cy="1710055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3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</a:t>
            </a:r>
            <a:r>
              <a:rPr lang="en-US" altLang="zh-CN" sz="233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 &lt; 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</a:t>
            </a:r>
            <a:endParaRPr lang="en-US" altLang="zh-CN" sz="2000" b="1" baseline="-25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	reply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&lt;accept-reject&gt;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3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else  </a:t>
            </a:r>
            <a:endParaRPr lang="en-US" altLang="zh-CN" sz="23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	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= 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; 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= V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;  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= N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;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	reply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&lt;accept-ok&gt;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1206500" y="1489710"/>
            <a:ext cx="6029960" cy="105029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</a:t>
            </a:r>
            <a:r>
              <a:rPr lang="zh-CN" alt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 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r>
              <a:rPr lang="zh-CN" alt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!=</a:t>
            </a:r>
            <a:r>
              <a:rPr lang="zh-CN" alt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null,</a:t>
            </a:r>
            <a:r>
              <a:rPr lang="zh-CN" alt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=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the value of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the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highest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received</a:t>
            </a: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 </a:t>
            </a:r>
            <a:r>
              <a:rPr lang="en-US" altLang="zh-CN" sz="18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	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 = null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, then Leader can pick any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send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&lt;accept,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</a:t>
            </a:r>
            <a:r>
              <a:rPr lang="en-US" altLang="zh-CN" sz="18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,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&gt;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to all nodes</a:t>
            </a:r>
            <a:endParaRPr lang="en-US" altLang="zh-CN" sz="18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00" y="4191000"/>
            <a:ext cx="2100000" cy="1245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/>
          <p:nvPr/>
        </p:nvSpPr>
        <p:spPr>
          <a:xfrm>
            <a:off x="1310005" y="3001010"/>
            <a:ext cx="3285490" cy="360045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 fontScale="90000"/>
          </a:bodyPr>
          <a:lstStyle>
            <a:defPPr>
              <a:defRPr lang="en-US"/>
            </a:defPPr>
            <a:lvl1pPr marL="441325" indent="-384175" defTabSz="914400" eaLnBrk="1" latinLnBrk="0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anose="020B0604020202020204" pitchFamily="34" charset="0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000" b="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delay and 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restart</a:t>
            </a:r>
            <a:r>
              <a:rPr lang="en-US" altLang="zh-CN" sz="2000" b="0" dirty="0">
                <a:solidFill>
                  <a:prstClr val="black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Paxos</a:t>
            </a:r>
            <a:endParaRPr lang="en-US" altLang="zh-CN" sz="2000" b="0" dirty="0">
              <a:solidFill>
                <a:prstClr val="black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" name="Straight Connector 49"/>
          <p:cNvCxnSpPr/>
          <p:nvPr/>
        </p:nvCxnSpPr>
        <p:spPr>
          <a:xfrm>
            <a:off x="1206500" y="3429000"/>
            <a:ext cx="673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/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accepted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seen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my proposal number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2PC only guarantees consistency!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839" y="1129308"/>
            <a:ext cx="8603035" cy="2448272"/>
          </a:xfrm>
        </p:spPr>
        <p:txBody>
          <a:bodyPr/>
          <a:lstStyle/>
          <a:p>
            <a:r>
              <a:rPr kumimoji="1" lang="en-US" altLang="zh-CN" dirty="0"/>
              <a:t>If the coordinator fails </a:t>
            </a:r>
            <a:r>
              <a:rPr kumimoji="1" lang="en-US" altLang="zh-CN" dirty="0">
                <a:solidFill>
                  <a:srgbClr val="FF0000"/>
                </a:solidFill>
              </a:rPr>
              <a:t>before sending the commit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other transaction </a:t>
            </a:r>
            <a:r>
              <a:rPr kumimoji="1" lang="en-US" altLang="zh-CN" dirty="0">
                <a:solidFill>
                  <a:srgbClr val="FF0000"/>
                </a:solidFill>
              </a:rPr>
              <a:t>must wait until it wakes up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coordinator logs its decisions to recovery &amp; resume after the failure </a:t>
            </a:r>
            <a:endParaRPr kumimoji="1" lang="en-US" altLang="zh-CN" dirty="0"/>
          </a:p>
          <a:p>
            <a:r>
              <a:rPr kumimoji="1" lang="en-US" altLang="zh-CN" dirty="0"/>
              <a:t>If one site fails during the transaction’s execution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All TX requiring this site’s involvement must </a:t>
            </a:r>
            <a:r>
              <a:rPr kumimoji="1" lang="en-US" altLang="zh-CN" dirty="0">
                <a:solidFill>
                  <a:srgbClr val="FF0000"/>
                </a:solidFill>
              </a:rPr>
              <a:t>wait until it wakes up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94527" y="3356610"/>
            <a:ext cx="7564896" cy="40449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We 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need 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replication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to achieve high availability!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295" y="3838575"/>
            <a:ext cx="7807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2PC</a:t>
            </a:r>
            <a:r>
              <a:rPr lang="zh-CN" altLang="en-US" sz="1600"/>
              <a:t>只能保证</a:t>
            </a:r>
            <a:r>
              <a:rPr lang="en-US" altLang="zh-CN" sz="1600"/>
              <a:t>consistency</a:t>
            </a:r>
            <a:r>
              <a:rPr lang="zh-CN" altLang="en-US" sz="1600"/>
              <a:t>，但是由于其在一些特殊情况下无法进行恢复</a:t>
            </a:r>
            <a:r>
              <a:rPr lang="en-US" altLang="zh-CN" sz="1600"/>
              <a:t>(</a:t>
            </a:r>
            <a:r>
              <a:rPr lang="zh-CN" altLang="en-US" sz="1600"/>
              <a:t>如在</a:t>
            </a:r>
            <a:r>
              <a:rPr lang="en-US" altLang="zh-CN" sz="1600"/>
              <a:t>commit log</a:t>
            </a:r>
            <a:r>
              <a:rPr lang="zh-CN" altLang="en-US" sz="1600"/>
              <a:t>生成之前</a:t>
            </a:r>
            <a:r>
              <a:rPr lang="en-US" altLang="zh-CN" sz="1600"/>
              <a:t>)</a:t>
            </a:r>
            <a:r>
              <a:rPr lang="zh-CN" altLang="en-US" sz="1600"/>
              <a:t>时只能直接</a:t>
            </a:r>
            <a:r>
              <a:rPr lang="en-US" altLang="zh-CN" sz="1600"/>
              <a:t>abort</a:t>
            </a:r>
            <a:r>
              <a:rPr lang="zh-CN" altLang="en-US" sz="1600"/>
              <a:t>，这导致了很差的</a:t>
            </a:r>
            <a:r>
              <a:rPr lang="en-US" altLang="zh-CN" sz="1600"/>
              <a:t>availability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Paxos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Pseudo-code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345332"/>
            <a:ext cx="7605464" cy="2648849"/>
          </a:xfrm>
        </p:spPr>
        <p:txBody>
          <a:bodyPr>
            <a:normAutofit/>
          </a:bodyPr>
          <a:lstStyle/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gets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accept-ok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from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majority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150000"/>
              </a:lnSpc>
              <a:buClr>
                <a:srgbClr val="FF0066"/>
              </a:buClr>
              <a:buNone/>
            </a:pPr>
            <a:endParaRPr lang="en-US" altLang="zh-CN" sz="2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If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fails to get majority 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accept-ok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  <a:p>
            <a:pPr marL="367665" indent="-320040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b="1" baseline="-25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587500" y="1954530"/>
            <a:ext cx="4704715" cy="360045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 fontScale="9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665" indent="-320040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send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&lt;decide,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&gt;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to all nodes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1587500" y="3140075"/>
            <a:ext cx="4123690" cy="360045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 fontScale="90000"/>
          </a:bodyPr>
          <a:lstStyle>
            <a:defPPr>
              <a:defRPr lang="en-US"/>
            </a:defPPr>
            <a:lvl1pPr marL="441325" indent="-384175" defTabSz="914400" eaLnBrk="1" latinLnBrk="0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anose="020B0604020202020204" pitchFamily="34" charset="0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>
                <a:latin typeface="Arial" panose="020B0604020202020204"/>
                <a:ea typeface="+mn-ea"/>
                <a:cs typeface="Arial" panose="020B0604020202020204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Arial" panose="020B0604020202020204"/>
                <a:ea typeface="+mn-ea"/>
                <a:cs typeface="Arial" panose="020B0604020202020204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>
                <a:latin typeface="Arial" panose="020B0604020202020204"/>
                <a:ea typeface="+mn-ea"/>
                <a:cs typeface="Arial" panose="020B0604020202020204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>
                <a:latin typeface="Arial" panose="020B0604020202020204"/>
                <a:ea typeface="+mn-ea"/>
                <a:cs typeface="Arial" panose="020B0604020202020204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000" b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delay and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restart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Paxos</a:t>
            </a:r>
            <a:endParaRPr lang="en-US" altLang="zh-CN" sz="2000" b="0" dirty="0">
              <a:solidFill>
                <a:srgbClr val="FF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00" y="4191000"/>
            <a:ext cx="2100000" cy="128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accepted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seen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my proposal number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</a:rPr>
              <a:t>Paxos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Pseudo-code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532130" y="1201420"/>
            <a:ext cx="2227580" cy="67500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null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N0:0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3212465" y="1201420"/>
            <a:ext cx="2214245" cy="67500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null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N1:0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6023610" y="1201420"/>
            <a:ext cx="2070100" cy="67500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null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N2:0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Straight Arrow Connector 4"/>
          <p:cNvCxnSpPr/>
          <p:nvPr/>
        </p:nvCxnSpPr>
        <p:spPr>
          <a:xfrm>
            <a:off x="2222500" y="1877455"/>
            <a:ext cx="0" cy="3720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>
            <a:off x="4586500" y="1877455"/>
            <a:ext cx="0" cy="3720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"/>
          <p:cNvCxnSpPr/>
          <p:nvPr/>
        </p:nvCxnSpPr>
        <p:spPr>
          <a:xfrm>
            <a:off x="6985000" y="1877455"/>
            <a:ext cx="0" cy="3720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/>
          <p:nvPr/>
        </p:nvSpPr>
        <p:spPr>
          <a:xfrm>
            <a:off x="1086069" y="5286178"/>
            <a:ext cx="746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Time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2222500" y="2280816"/>
            <a:ext cx="2364001" cy="486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Freeform 18"/>
          <p:cNvSpPr/>
          <p:nvPr/>
        </p:nvSpPr>
        <p:spPr>
          <a:xfrm flipH="1">
            <a:off x="4586500" y="2344316"/>
            <a:ext cx="2398500" cy="486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9"/>
          <p:cNvSpPr/>
          <p:nvPr/>
        </p:nvSpPr>
        <p:spPr>
          <a:xfrm>
            <a:off x="2444796" y="2137891"/>
            <a:ext cx="182293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&lt;proposal, N1:1&gt;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14"/>
          <p:cNvSpPr/>
          <p:nvPr/>
        </p:nvSpPr>
        <p:spPr>
          <a:xfrm>
            <a:off x="4609472" y="1896095"/>
            <a:ext cx="2357120" cy="347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N1:1(1</a:t>
            </a:r>
            <a:r>
              <a:rPr lang="zh-CN" altLang="en-US" sz="16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6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leader)</a:t>
            </a:r>
            <a:endParaRPr lang="en-US" altLang="zh-CN" sz="1665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5"/>
          <p:cNvSpPr/>
          <p:nvPr/>
        </p:nvSpPr>
        <p:spPr>
          <a:xfrm>
            <a:off x="1079501" y="2534816"/>
            <a:ext cx="1143000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65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N1:1</a:t>
            </a:r>
            <a:endParaRPr lang="en-US" altLang="zh-CN" sz="1665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null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665" b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null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ectangle 23"/>
          <p:cNvSpPr/>
          <p:nvPr/>
        </p:nvSpPr>
        <p:spPr>
          <a:xfrm>
            <a:off x="7048499" y="2598316"/>
            <a:ext cx="1306269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65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N1:1</a:t>
            </a:r>
            <a:endParaRPr lang="en-US" altLang="zh-CN" sz="1665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null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665" b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null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Freeform 26"/>
          <p:cNvSpPr/>
          <p:nvPr/>
        </p:nvSpPr>
        <p:spPr>
          <a:xfrm flipH="1">
            <a:off x="2222499" y="3042816"/>
            <a:ext cx="2364001" cy="359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Rectangle 27"/>
          <p:cNvSpPr/>
          <p:nvPr/>
        </p:nvSpPr>
        <p:spPr>
          <a:xfrm>
            <a:off x="2413000" y="2836391"/>
            <a:ext cx="2159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6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promise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, null, null&gt;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Freeform 28"/>
          <p:cNvSpPr/>
          <p:nvPr/>
        </p:nvSpPr>
        <p:spPr>
          <a:xfrm>
            <a:off x="4586500" y="3169817"/>
            <a:ext cx="2413001" cy="270154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4598028" y="2979316"/>
            <a:ext cx="238697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&lt;promise, null, null&gt;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reeform 30"/>
          <p:cNvSpPr/>
          <p:nvPr/>
        </p:nvSpPr>
        <p:spPr>
          <a:xfrm>
            <a:off x="2222500" y="3757241"/>
            <a:ext cx="2364001" cy="3510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Freeform 31"/>
          <p:cNvSpPr/>
          <p:nvPr/>
        </p:nvSpPr>
        <p:spPr>
          <a:xfrm flipH="1">
            <a:off x="4586501" y="3868317"/>
            <a:ext cx="2398500" cy="313779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ectangle 32"/>
          <p:cNvSpPr/>
          <p:nvPr/>
        </p:nvSpPr>
        <p:spPr>
          <a:xfrm>
            <a:off x="2406152" y="3550816"/>
            <a:ext cx="2129790" cy="347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&lt;accept, N1:1, V1&gt;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ectangle 34"/>
          <p:cNvSpPr/>
          <p:nvPr/>
        </p:nvSpPr>
        <p:spPr>
          <a:xfrm>
            <a:off x="4637958" y="3614316"/>
            <a:ext cx="202954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&lt;accept, N1:1, V1&gt;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35"/>
          <p:cNvSpPr/>
          <p:nvPr/>
        </p:nvSpPr>
        <p:spPr>
          <a:xfrm>
            <a:off x="4953000" y="2217316"/>
            <a:ext cx="182293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&lt;proposal, N1:1&gt;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Freeform 36"/>
          <p:cNvSpPr/>
          <p:nvPr/>
        </p:nvSpPr>
        <p:spPr>
          <a:xfrm flipH="1">
            <a:off x="2222500" y="4380037"/>
            <a:ext cx="2364001" cy="359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Freeform 37"/>
          <p:cNvSpPr/>
          <p:nvPr/>
        </p:nvSpPr>
        <p:spPr>
          <a:xfrm>
            <a:off x="4586502" y="4508048"/>
            <a:ext cx="2413001" cy="23109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ectangle 38"/>
          <p:cNvSpPr/>
          <p:nvPr/>
        </p:nvSpPr>
        <p:spPr>
          <a:xfrm>
            <a:off x="2476500" y="4185816"/>
            <a:ext cx="156913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6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accept-ok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Rectangle 39"/>
          <p:cNvSpPr/>
          <p:nvPr/>
        </p:nvSpPr>
        <p:spPr>
          <a:xfrm>
            <a:off x="5098363" y="4296891"/>
            <a:ext cx="156913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&lt;accept-ok&gt;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ectangle 40"/>
          <p:cNvSpPr/>
          <p:nvPr/>
        </p:nvSpPr>
        <p:spPr>
          <a:xfrm>
            <a:off x="1079501" y="3974431"/>
            <a:ext cx="1143000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N1:1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65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N1:1</a:t>
            </a:r>
            <a:endParaRPr lang="en-US" altLang="zh-CN" sz="1665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665" b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65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endParaRPr lang="en-US" altLang="zh-CN" sz="1665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ectangle 41"/>
          <p:cNvSpPr/>
          <p:nvPr/>
        </p:nvSpPr>
        <p:spPr>
          <a:xfrm>
            <a:off x="7048501" y="3931816"/>
            <a:ext cx="1168766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N1:1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65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N1:1</a:t>
            </a:r>
            <a:endParaRPr lang="en-US" altLang="zh-CN" sz="1665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665" b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en-US" altLang="zh-CN" sz="1665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V1</a:t>
            </a:r>
            <a:endParaRPr lang="en-US" altLang="zh-CN" sz="1665" dirty="0">
              <a:solidFill>
                <a:srgbClr val="FF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Straight Arrow Connector 21"/>
          <p:cNvCxnSpPr/>
          <p:nvPr/>
        </p:nvCxnSpPr>
        <p:spPr>
          <a:xfrm flipH="1">
            <a:off x="2220042" y="5011316"/>
            <a:ext cx="2366457" cy="340222"/>
          </a:xfrm>
          <a:prstGeom prst="straightConnector1">
            <a:avLst/>
          </a:pr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4"/>
          <p:cNvCxnSpPr/>
          <p:nvPr/>
        </p:nvCxnSpPr>
        <p:spPr>
          <a:xfrm>
            <a:off x="4586499" y="5074816"/>
            <a:ext cx="2398502" cy="340222"/>
          </a:xfrm>
          <a:prstGeom prst="straightConnector1">
            <a:avLst/>
          </a:pr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8"/>
          <p:cNvSpPr/>
          <p:nvPr/>
        </p:nvSpPr>
        <p:spPr>
          <a:xfrm>
            <a:off x="2763344" y="4820816"/>
            <a:ext cx="144462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6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decide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, V1&gt;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ectangle 49"/>
          <p:cNvSpPr/>
          <p:nvPr/>
        </p:nvSpPr>
        <p:spPr>
          <a:xfrm>
            <a:off x="4953000" y="4884316"/>
            <a:ext cx="164608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&lt;decide, V1&gt;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ectangle 27"/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accepted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seen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my proposal number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5255" y="2056130"/>
            <a:ext cx="950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V1</a:t>
            </a:r>
            <a:r>
              <a:rPr lang="zh-CN" altLang="en-US" sz="1400"/>
              <a:t>是</a:t>
            </a:r>
            <a:r>
              <a:rPr lang="en-US" altLang="zh-CN" sz="1400"/>
              <a:t>N1</a:t>
            </a:r>
            <a:r>
              <a:rPr lang="zh-CN" altLang="en-US" sz="1400"/>
              <a:t>自己确定的一个数值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3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Inside of </a:t>
            </a:r>
            <a:r>
              <a:rPr lang="en-US" altLang="zh-CN" dirty="0" err="1"/>
              <a:t>Paxos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2" y="1206500"/>
            <a:ext cx="8208912" cy="4318000"/>
          </a:xfrm>
        </p:spPr>
        <p:txBody>
          <a:bodyPr>
            <a:norm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setups multiple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Failure of the single acceptor halts decision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accepts the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first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proposal and rejects the rest?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Multiple leaders result in no majority accepting 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 dies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more than one leader is active?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 both leaders see a </a:t>
            </a: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majority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promises?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27"/>
          <p:cNvSpPr/>
          <p:nvPr/>
        </p:nvSpPr>
        <p:spPr>
          <a:xfrm>
            <a:off x="5436096" y="33241"/>
            <a:ext cx="3631704" cy="92138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accepted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proposal number seen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my proposal number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Inside of </a:t>
            </a:r>
            <a:r>
              <a:rPr lang="en-US" altLang="zh-CN" dirty="0" err="1"/>
              <a:t>Paxos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7861300" cy="4508500"/>
          </a:xfrm>
        </p:spPr>
        <p:txBody>
          <a:bodyPr>
            <a:no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 the value V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chosen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 receives a majority &lt;promise, …&gt;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majority acceptors receive &lt;accept, N, V&gt;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 receives a majority &lt;accepted, …&gt;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acceptor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fails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after sending promise?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remember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acceptor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fails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after receiving accept?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Must remember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if leader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fails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while sending accept?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again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825500" y="2408862"/>
            <a:ext cx="5510645" cy="360040"/>
          </a:xfrm>
          <a:prstGeom prst="rect">
            <a:avLst/>
          </a:prstGeom>
          <a:noFill/>
          <a:ln w="12700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6" name="Rectangle 27"/>
          <p:cNvSpPr/>
          <p:nvPr/>
        </p:nvSpPr>
        <p:spPr>
          <a:xfrm>
            <a:off x="5436096" y="33241"/>
            <a:ext cx="3631704" cy="921385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accepted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seen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my proposal number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5575" y="1341755"/>
            <a:ext cx="24676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当</a:t>
            </a:r>
            <a:r>
              <a:rPr lang="zh-CN" altLang="en-US" sz="1600">
                <a:solidFill>
                  <a:srgbClr val="FF0000"/>
                </a:solidFill>
              </a:rPr>
              <a:t>大多数的</a:t>
            </a:r>
            <a:r>
              <a:rPr lang="en-US" altLang="zh-CN" sz="1600">
                <a:solidFill>
                  <a:srgbClr val="FF0000"/>
                </a:solidFill>
              </a:rPr>
              <a:t>acceptor</a:t>
            </a:r>
            <a:r>
              <a:rPr lang="zh-CN" altLang="en-US" sz="1600">
                <a:solidFill>
                  <a:srgbClr val="FF0000"/>
                </a:solidFill>
              </a:rPr>
              <a:t>接受到了</a:t>
            </a:r>
            <a:r>
              <a:rPr lang="en-US" altLang="zh-CN" sz="1600">
                <a:solidFill>
                  <a:srgbClr val="FF0000"/>
                </a:solidFill>
              </a:rPr>
              <a:t>value V</a:t>
            </a:r>
            <a:r>
              <a:rPr lang="zh-CN" altLang="en-US" sz="1600">
                <a:solidFill>
                  <a:srgbClr val="FF0000"/>
                </a:solidFill>
              </a:rPr>
              <a:t>的时候</a:t>
            </a:r>
            <a:r>
              <a:rPr lang="zh-CN" altLang="en-US" sz="1600"/>
              <a:t>，才认为数值</a:t>
            </a:r>
            <a:r>
              <a:rPr lang="en-US" altLang="zh-CN" sz="1600"/>
              <a:t>V</a:t>
            </a:r>
            <a:r>
              <a:rPr lang="zh-CN" altLang="en-US" sz="1600"/>
              <a:t>已经被确定</a:t>
            </a:r>
            <a:r>
              <a:rPr lang="en-US" altLang="zh-CN" sz="1600"/>
              <a:t>(leader</a:t>
            </a:r>
            <a:r>
              <a:rPr lang="zh-CN" altLang="en-US" sz="1600">
                <a:solidFill>
                  <a:srgbClr val="FF0000"/>
                </a:solidFill>
              </a:rPr>
              <a:t>刚选定</a:t>
            </a:r>
            <a:r>
              <a:rPr lang="en-US" altLang="zh-CN" sz="1600">
                <a:solidFill>
                  <a:srgbClr val="FF0000"/>
                </a:solidFill>
              </a:rPr>
              <a:t>V</a:t>
            </a:r>
            <a:r>
              <a:rPr lang="zh-CN" altLang="en-US" sz="1600">
                <a:solidFill>
                  <a:srgbClr val="FF0000"/>
                </a:solidFill>
              </a:rPr>
              <a:t>的时候</a:t>
            </a:r>
            <a:r>
              <a:rPr lang="zh-CN" altLang="en-US" sz="1600"/>
              <a:t>并不是最终时刻，是因为</a:t>
            </a:r>
            <a:r>
              <a:rPr lang="en-US" altLang="zh-CN" sz="1600"/>
              <a:t>leader</a:t>
            </a:r>
            <a:r>
              <a:rPr lang="zh-CN" altLang="en-US" sz="1600"/>
              <a:t>可能在选定之后发送给所有的</a:t>
            </a:r>
            <a:r>
              <a:rPr lang="en-US" altLang="zh-CN" sz="1600"/>
              <a:t>acceptors</a:t>
            </a:r>
            <a:r>
              <a:rPr lang="zh-CN" altLang="en-US" sz="1600"/>
              <a:t>之前可能发生</a:t>
            </a:r>
            <a:r>
              <a:rPr lang="en-US" altLang="zh-CN" sz="1600"/>
              <a:t>crash</a:t>
            </a:r>
            <a:r>
              <a:rPr lang="zh-CN" altLang="en-US" sz="1600"/>
              <a:t>而导致</a:t>
            </a:r>
            <a:r>
              <a:rPr lang="en-US" altLang="zh-CN" sz="1600"/>
              <a:t>V</a:t>
            </a:r>
            <a:r>
              <a:rPr lang="zh-CN" altLang="en-US" sz="1600"/>
              <a:t>丢失</a:t>
            </a:r>
            <a:r>
              <a:rPr lang="en-US" altLang="zh-CN" sz="1600"/>
              <a:t>)</a:t>
            </a:r>
            <a:endParaRPr lang="en-US" altLang="zh-CN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Question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2603500"/>
            <a:ext cx="8363272" cy="2921000"/>
          </a:xfrm>
        </p:spPr>
        <p:txBody>
          <a:bodyPr>
            <a:noAutofit/>
          </a:bodyPr>
          <a:lstStyle/>
          <a:p>
            <a:pPr marL="301625" indent="-254000">
              <a:lnSpc>
                <a:spcPct val="80000"/>
              </a:lnSpc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sends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&lt;prepare, 1&gt;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requests with proposal number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, and gets responses from 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, </a:t>
            </a:r>
            <a:r>
              <a:rPr lang="en-US" altLang="zh-CN" sz="2000" b="1" dirty="0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endParaRPr lang="en-US" altLang="zh-CN" sz="2000" b="1" dirty="0">
              <a:solidFill>
                <a:srgbClr val="9966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01625" indent="-254000">
              <a:lnSpc>
                <a:spcPct val="80000"/>
              </a:lnSpc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sends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&lt;accept,1, "foo"&gt;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to 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and </a:t>
            </a:r>
            <a:r>
              <a:rPr lang="en-US" altLang="zh-CN" sz="2000" b="1" dirty="0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and gets responses from both. Because a majority accepted, 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thinks that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"foo"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has been chosen. However, 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crashes before sending an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&lt;accept, 1, "foo"&gt;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to 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endParaRPr lang="en-US" altLang="zh-CN" sz="2000" b="1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01625" indent="-254000">
              <a:lnSpc>
                <a:spcPct val="80000"/>
              </a:lnSpc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sends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&lt;prepare, 2&gt;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messages with proposal number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, and gets responses from 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and </a:t>
            </a:r>
            <a:r>
              <a:rPr lang="en-US" altLang="zh-CN" sz="2000" b="1" dirty="0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endParaRPr lang="en-US" altLang="zh-CN" sz="2000" b="1" dirty="0">
              <a:solidFill>
                <a:srgbClr val="996600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01625" indent="-254000">
              <a:lnSpc>
                <a:spcPct val="80000"/>
              </a:lnSpc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sends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&lt;accept, 2, "bar"&gt;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messages to 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and </a:t>
            </a:r>
            <a:r>
              <a:rPr lang="en-US" altLang="zh-CN" sz="2000" b="1" dirty="0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and gets responses from both, so 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 thinks that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"bar"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has been chosen 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Verdana" panose="020B0604030504040204" pitchFamily="34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686249" y="1088101"/>
            <a:ext cx="7845193" cy="126139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Suppose that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acceptors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are 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, and </a:t>
            </a:r>
            <a:r>
              <a:rPr lang="en-US" altLang="zh-CN" sz="2000" b="1" dirty="0">
                <a:solidFill>
                  <a:srgbClr val="9966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en-US" altLang="zh-CN" sz="2000" b="1" dirty="0">
                <a:solidFill>
                  <a:srgbClr val="FF00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and </a:t>
            </a:r>
            <a:r>
              <a:rPr lang="en-US" altLang="zh-CN" sz="2000" b="1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are also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proposers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. How does Paxos ensure that the following sequence of events can't happen? What actually happens, and which value is ultimately chosen? 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27"/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accepted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seen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my proposal number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Question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032000" y="10921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222749" y="10921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6413499" y="24256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Straight Arrow Connector 8"/>
          <p:cNvCxnSpPr>
            <a:stCxn id="4" idx="2"/>
          </p:cNvCxnSpPr>
          <p:nvPr/>
        </p:nvCxnSpPr>
        <p:spPr>
          <a:xfrm flipH="1">
            <a:off x="2207172" y="1460500"/>
            <a:ext cx="4828" cy="227999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>
            <a:stCxn id="5" idx="2"/>
          </p:cNvCxnSpPr>
          <p:nvPr/>
        </p:nvCxnSpPr>
        <p:spPr>
          <a:xfrm>
            <a:off x="4402749" y="1460500"/>
            <a:ext cx="0" cy="396000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>
            <a:stCxn id="6" idx="2"/>
          </p:cNvCxnSpPr>
          <p:nvPr/>
        </p:nvCxnSpPr>
        <p:spPr>
          <a:xfrm>
            <a:off x="6593499" y="2794000"/>
            <a:ext cx="0" cy="258000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/>
        </p:nvSpPr>
        <p:spPr>
          <a:xfrm>
            <a:off x="3692408" y="5100862"/>
            <a:ext cx="746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Time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13"/>
          <p:cNvSpPr/>
          <p:nvPr/>
        </p:nvSpPr>
        <p:spPr>
          <a:xfrm flipH="1">
            <a:off x="2207172" y="1964515"/>
            <a:ext cx="2195577" cy="331595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2649083" y="1778000"/>
            <a:ext cx="149111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&lt;proposal, 1&gt;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1450120" y="1460500"/>
            <a:ext cx="81144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1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18"/>
          <p:cNvSpPr/>
          <p:nvPr/>
        </p:nvSpPr>
        <p:spPr>
          <a:xfrm flipH="1">
            <a:off x="2211262" y="3134089"/>
            <a:ext cx="2191488" cy="359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9"/>
          <p:cNvSpPr/>
          <p:nvPr/>
        </p:nvSpPr>
        <p:spPr>
          <a:xfrm>
            <a:off x="2413000" y="2281417"/>
            <a:ext cx="15875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&lt;promise, …&gt;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20"/>
          <p:cNvSpPr/>
          <p:nvPr/>
        </p:nvSpPr>
        <p:spPr>
          <a:xfrm>
            <a:off x="2212001" y="2482636"/>
            <a:ext cx="2190749" cy="241821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21"/>
          <p:cNvSpPr/>
          <p:nvPr/>
        </p:nvSpPr>
        <p:spPr>
          <a:xfrm>
            <a:off x="5042528" y="3984575"/>
            <a:ext cx="1642039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&lt;promise, …&gt;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23"/>
          <p:cNvSpPr/>
          <p:nvPr/>
        </p:nvSpPr>
        <p:spPr>
          <a:xfrm flipH="1">
            <a:off x="4402748" y="4178723"/>
            <a:ext cx="2196334" cy="268000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2554443" y="2982406"/>
            <a:ext cx="17508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&lt;accept, 1, </a:t>
            </a:r>
            <a:r>
              <a:rPr lang="en-US" altLang="zh-CN" sz="1665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foo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26"/>
          <p:cNvSpPr/>
          <p:nvPr/>
        </p:nvSpPr>
        <p:spPr>
          <a:xfrm>
            <a:off x="4826000" y="3492500"/>
            <a:ext cx="149111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&lt;proposal, 2&gt;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reeform 28"/>
          <p:cNvSpPr/>
          <p:nvPr/>
        </p:nvSpPr>
        <p:spPr>
          <a:xfrm>
            <a:off x="4393991" y="3685000"/>
            <a:ext cx="2199509" cy="315501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Freeform 42"/>
          <p:cNvSpPr/>
          <p:nvPr/>
        </p:nvSpPr>
        <p:spPr>
          <a:xfrm>
            <a:off x="1745904" y="3048693"/>
            <a:ext cx="461269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reeform 43"/>
          <p:cNvSpPr/>
          <p:nvPr/>
        </p:nvSpPr>
        <p:spPr>
          <a:xfrm>
            <a:off x="1761231" y="2537404"/>
            <a:ext cx="461269" cy="381502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Freeform 44"/>
          <p:cNvSpPr/>
          <p:nvPr/>
        </p:nvSpPr>
        <p:spPr>
          <a:xfrm>
            <a:off x="1745903" y="1884454"/>
            <a:ext cx="461269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46"/>
          <p:cNvSpPr/>
          <p:nvPr/>
        </p:nvSpPr>
        <p:spPr>
          <a:xfrm>
            <a:off x="6599084" y="2984500"/>
            <a:ext cx="2578100" cy="86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2(</a:t>
            </a:r>
            <a:r>
              <a:rPr lang="zh-CN" alt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因为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会被舍弃，</a:t>
            </a:r>
            <a:endParaRPr lang="zh-CN" alt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所以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会发现只能从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开始</a:t>
            </a:r>
            <a:endParaRPr lang="zh-CN" altLang="en-US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proposal)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Freeform 47"/>
          <p:cNvSpPr/>
          <p:nvPr/>
        </p:nvSpPr>
        <p:spPr>
          <a:xfrm>
            <a:off x="4393990" y="4716166"/>
            <a:ext cx="2199509" cy="283297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 48"/>
          <p:cNvSpPr/>
          <p:nvPr/>
        </p:nvSpPr>
        <p:spPr>
          <a:xfrm>
            <a:off x="4625656" y="4508500"/>
            <a:ext cx="1752403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&lt;accept, 2, </a:t>
            </a:r>
            <a:r>
              <a:rPr lang="en-US" altLang="zh-CN" sz="1665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bar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Freeform 49"/>
          <p:cNvSpPr/>
          <p:nvPr/>
        </p:nvSpPr>
        <p:spPr>
          <a:xfrm flipH="1">
            <a:off x="6604000" y="4635500"/>
            <a:ext cx="382533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50"/>
          <p:cNvSpPr/>
          <p:nvPr/>
        </p:nvSpPr>
        <p:spPr>
          <a:xfrm flipH="1">
            <a:off x="6604000" y="4191000"/>
            <a:ext cx="381273" cy="393278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Freeform 51"/>
          <p:cNvSpPr/>
          <p:nvPr/>
        </p:nvSpPr>
        <p:spPr>
          <a:xfrm flipH="1">
            <a:off x="6602740" y="3619628"/>
            <a:ext cx="509260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20" y="3556000"/>
            <a:ext cx="684280" cy="68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53"/>
          <p:cNvSpPr/>
          <p:nvPr/>
        </p:nvSpPr>
        <p:spPr>
          <a:xfrm>
            <a:off x="2220311" y="1651000"/>
            <a:ext cx="3093434" cy="315406"/>
          </a:xfrm>
          <a:custGeom>
            <a:avLst/>
            <a:gdLst>
              <a:gd name="connsiteX0" fmla="*/ 0 w 3957145"/>
              <a:gd name="connsiteY0" fmla="*/ 378487 h 378487"/>
              <a:gd name="connsiteX1" fmla="*/ 2065283 w 3957145"/>
              <a:gd name="connsiteY1" fmla="*/ 114 h 378487"/>
              <a:gd name="connsiteX2" fmla="*/ 3957145 w 3957145"/>
              <a:gd name="connsiteY2" fmla="*/ 346956 h 37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145" h="378487">
                <a:moveTo>
                  <a:pt x="0" y="378487"/>
                </a:moveTo>
                <a:cubicBezTo>
                  <a:pt x="702879" y="191928"/>
                  <a:pt x="1405759" y="5369"/>
                  <a:pt x="2065283" y="114"/>
                </a:cubicBezTo>
                <a:cubicBezTo>
                  <a:pt x="2724807" y="-5141"/>
                  <a:pt x="3340976" y="170907"/>
                  <a:pt x="3957145" y="346956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Multiply 54"/>
          <p:cNvSpPr/>
          <p:nvPr/>
        </p:nvSpPr>
        <p:spPr>
          <a:xfrm>
            <a:off x="4766627" y="1651000"/>
            <a:ext cx="360000" cy="360000"/>
          </a:xfrm>
          <a:prstGeom prst="mathMultiply">
            <a:avLst>
              <a:gd name="adj1" fmla="val 6110"/>
            </a:avLst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Freeform 58"/>
          <p:cNvSpPr/>
          <p:nvPr/>
        </p:nvSpPr>
        <p:spPr>
          <a:xfrm>
            <a:off x="3556000" y="3427631"/>
            <a:ext cx="3037498" cy="636369"/>
          </a:xfrm>
          <a:custGeom>
            <a:avLst/>
            <a:gdLst>
              <a:gd name="connsiteX0" fmla="*/ 3452648 w 3452648"/>
              <a:gd name="connsiteY0" fmla="*/ 151360 h 671623"/>
              <a:gd name="connsiteX1" fmla="*/ 1340069 w 3452648"/>
              <a:gd name="connsiteY1" fmla="*/ 9471 h 671623"/>
              <a:gd name="connsiteX2" fmla="*/ 1182414 w 3452648"/>
              <a:gd name="connsiteY2" fmla="*/ 387843 h 671623"/>
              <a:gd name="connsiteX3" fmla="*/ 0 w 3452648"/>
              <a:gd name="connsiteY3" fmla="*/ 671623 h 6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2648" h="671623">
                <a:moveTo>
                  <a:pt x="3452648" y="151360"/>
                </a:moveTo>
                <a:cubicBezTo>
                  <a:pt x="2585544" y="60708"/>
                  <a:pt x="1718441" y="-29943"/>
                  <a:pt x="1340069" y="9471"/>
                </a:cubicBezTo>
                <a:cubicBezTo>
                  <a:pt x="961697" y="48885"/>
                  <a:pt x="1405759" y="277484"/>
                  <a:pt x="1182414" y="387843"/>
                </a:cubicBezTo>
                <a:cubicBezTo>
                  <a:pt x="959069" y="498202"/>
                  <a:pt x="479534" y="584912"/>
                  <a:pt x="0" y="67162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Multiply 59"/>
          <p:cNvSpPr/>
          <p:nvPr/>
        </p:nvSpPr>
        <p:spPr>
          <a:xfrm>
            <a:off x="3647069" y="3842749"/>
            <a:ext cx="360000" cy="360000"/>
          </a:xfrm>
          <a:prstGeom prst="mathMultiply">
            <a:avLst>
              <a:gd name="adj1" fmla="val 6110"/>
            </a:avLst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ectangle 27"/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accepted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seen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my proposal number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Question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5"/>
          <p:cNvSpPr/>
          <p:nvPr/>
        </p:nvSpPr>
        <p:spPr>
          <a:xfrm>
            <a:off x="2032000" y="10921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222749" y="10921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6413499" y="24256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Straight Arrow Connector 8"/>
          <p:cNvCxnSpPr>
            <a:stCxn id="4" idx="2"/>
          </p:cNvCxnSpPr>
          <p:nvPr/>
        </p:nvCxnSpPr>
        <p:spPr>
          <a:xfrm flipH="1">
            <a:off x="2207172" y="1460500"/>
            <a:ext cx="4828" cy="227999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>
            <a:stCxn id="5" idx="2"/>
          </p:cNvCxnSpPr>
          <p:nvPr/>
        </p:nvCxnSpPr>
        <p:spPr>
          <a:xfrm>
            <a:off x="4402749" y="1460500"/>
            <a:ext cx="0" cy="396000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>
            <a:stCxn id="6" idx="2"/>
          </p:cNvCxnSpPr>
          <p:nvPr/>
        </p:nvCxnSpPr>
        <p:spPr>
          <a:xfrm>
            <a:off x="6593499" y="2794000"/>
            <a:ext cx="0" cy="258000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/>
        </p:nvSpPr>
        <p:spPr>
          <a:xfrm>
            <a:off x="3692408" y="5100862"/>
            <a:ext cx="746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Time</a:t>
            </a:r>
            <a:endParaRPr lang="en-US" altLang="zh-CN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13"/>
          <p:cNvSpPr/>
          <p:nvPr/>
        </p:nvSpPr>
        <p:spPr>
          <a:xfrm flipH="1">
            <a:off x="2207172" y="1964515"/>
            <a:ext cx="2195577" cy="331595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2649083" y="1778000"/>
            <a:ext cx="149111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&lt;proposal, 1&gt;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15"/>
          <p:cNvSpPr/>
          <p:nvPr/>
        </p:nvSpPr>
        <p:spPr>
          <a:xfrm>
            <a:off x="1450120" y="1460500"/>
            <a:ext cx="81144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1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Freeform 18"/>
          <p:cNvSpPr/>
          <p:nvPr/>
        </p:nvSpPr>
        <p:spPr>
          <a:xfrm flipH="1">
            <a:off x="2211262" y="3134089"/>
            <a:ext cx="2191488" cy="359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19"/>
          <p:cNvSpPr/>
          <p:nvPr/>
        </p:nvSpPr>
        <p:spPr>
          <a:xfrm>
            <a:off x="2413000" y="2281417"/>
            <a:ext cx="15875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&lt;promise, …&gt;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20"/>
          <p:cNvSpPr/>
          <p:nvPr/>
        </p:nvSpPr>
        <p:spPr>
          <a:xfrm>
            <a:off x="2212001" y="2482636"/>
            <a:ext cx="2190749" cy="241821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21"/>
          <p:cNvSpPr/>
          <p:nvPr/>
        </p:nvSpPr>
        <p:spPr>
          <a:xfrm>
            <a:off x="4773250" y="3984575"/>
            <a:ext cx="220717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&lt;promise, 1, foo&gt;</a:t>
            </a:r>
            <a:endParaRPr lang="en-US" altLang="zh-CN" sz="1665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Freeform 23"/>
          <p:cNvSpPr/>
          <p:nvPr/>
        </p:nvSpPr>
        <p:spPr>
          <a:xfrm flipH="1">
            <a:off x="4402748" y="4178723"/>
            <a:ext cx="2196334" cy="268000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2554443" y="2982406"/>
            <a:ext cx="17508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&lt;accept, 1, </a:t>
            </a:r>
            <a:r>
              <a:rPr lang="en-US" altLang="zh-CN" sz="1665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foo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Rectangle 26"/>
          <p:cNvSpPr/>
          <p:nvPr/>
        </p:nvSpPr>
        <p:spPr>
          <a:xfrm>
            <a:off x="4826000" y="3492500"/>
            <a:ext cx="149111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&lt;proposal, 2&gt;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reeform 28"/>
          <p:cNvSpPr/>
          <p:nvPr/>
        </p:nvSpPr>
        <p:spPr>
          <a:xfrm>
            <a:off x="4393991" y="3685000"/>
            <a:ext cx="2199509" cy="315501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Freeform 42"/>
          <p:cNvSpPr/>
          <p:nvPr/>
        </p:nvSpPr>
        <p:spPr>
          <a:xfrm>
            <a:off x="1745904" y="3048693"/>
            <a:ext cx="461269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Freeform 43"/>
          <p:cNvSpPr/>
          <p:nvPr/>
        </p:nvSpPr>
        <p:spPr>
          <a:xfrm>
            <a:off x="1761231" y="2537404"/>
            <a:ext cx="461269" cy="381502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Freeform 44"/>
          <p:cNvSpPr/>
          <p:nvPr/>
        </p:nvSpPr>
        <p:spPr>
          <a:xfrm>
            <a:off x="1745903" y="1884454"/>
            <a:ext cx="461269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Rectangle 46"/>
          <p:cNvSpPr/>
          <p:nvPr/>
        </p:nvSpPr>
        <p:spPr>
          <a:xfrm>
            <a:off x="6599084" y="2984500"/>
            <a:ext cx="81144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665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665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= 2</a:t>
            </a:r>
            <a:endParaRPr lang="en-US" altLang="zh-CN" sz="1665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Freeform 47"/>
          <p:cNvSpPr/>
          <p:nvPr/>
        </p:nvSpPr>
        <p:spPr>
          <a:xfrm>
            <a:off x="4393990" y="4716166"/>
            <a:ext cx="2199509" cy="283297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ectangle 48"/>
          <p:cNvSpPr/>
          <p:nvPr/>
        </p:nvSpPr>
        <p:spPr>
          <a:xfrm>
            <a:off x="4625656" y="4508500"/>
            <a:ext cx="17508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&lt;accept, 2, </a:t>
            </a:r>
            <a:r>
              <a:rPr lang="en-US" altLang="zh-CN" sz="1665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foo</a:t>
            </a:r>
            <a:r>
              <a:rPr lang="en-US" altLang="zh-CN" sz="1665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1665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Freeform 49"/>
          <p:cNvSpPr/>
          <p:nvPr/>
        </p:nvSpPr>
        <p:spPr>
          <a:xfrm flipH="1">
            <a:off x="6604000" y="4635500"/>
            <a:ext cx="382533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Freeform 50"/>
          <p:cNvSpPr/>
          <p:nvPr/>
        </p:nvSpPr>
        <p:spPr>
          <a:xfrm flipH="1">
            <a:off x="6604000" y="4191000"/>
            <a:ext cx="381273" cy="393278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Freeform 51"/>
          <p:cNvSpPr/>
          <p:nvPr/>
        </p:nvSpPr>
        <p:spPr>
          <a:xfrm flipH="1">
            <a:off x="6602740" y="3619628"/>
            <a:ext cx="509260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1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20" y="3556000"/>
            <a:ext cx="684280" cy="68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53"/>
          <p:cNvSpPr/>
          <p:nvPr/>
        </p:nvSpPr>
        <p:spPr>
          <a:xfrm>
            <a:off x="2220311" y="1651000"/>
            <a:ext cx="3093434" cy="315406"/>
          </a:xfrm>
          <a:custGeom>
            <a:avLst/>
            <a:gdLst>
              <a:gd name="connsiteX0" fmla="*/ 0 w 3957145"/>
              <a:gd name="connsiteY0" fmla="*/ 378487 h 378487"/>
              <a:gd name="connsiteX1" fmla="*/ 2065283 w 3957145"/>
              <a:gd name="connsiteY1" fmla="*/ 114 h 378487"/>
              <a:gd name="connsiteX2" fmla="*/ 3957145 w 3957145"/>
              <a:gd name="connsiteY2" fmla="*/ 346956 h 37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145" h="378487">
                <a:moveTo>
                  <a:pt x="0" y="378487"/>
                </a:moveTo>
                <a:cubicBezTo>
                  <a:pt x="702879" y="191928"/>
                  <a:pt x="1405759" y="5369"/>
                  <a:pt x="2065283" y="114"/>
                </a:cubicBezTo>
                <a:cubicBezTo>
                  <a:pt x="2724807" y="-5141"/>
                  <a:pt x="3340976" y="170907"/>
                  <a:pt x="3957145" y="346956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Multiply 54"/>
          <p:cNvSpPr/>
          <p:nvPr/>
        </p:nvSpPr>
        <p:spPr>
          <a:xfrm>
            <a:off x="4766627" y="1651000"/>
            <a:ext cx="360000" cy="360000"/>
          </a:xfrm>
          <a:prstGeom prst="mathMultiply">
            <a:avLst>
              <a:gd name="adj1" fmla="val 6110"/>
            </a:avLst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Freeform 58"/>
          <p:cNvSpPr/>
          <p:nvPr/>
        </p:nvSpPr>
        <p:spPr>
          <a:xfrm>
            <a:off x="3556000" y="3427631"/>
            <a:ext cx="3037498" cy="636369"/>
          </a:xfrm>
          <a:custGeom>
            <a:avLst/>
            <a:gdLst>
              <a:gd name="connsiteX0" fmla="*/ 3452648 w 3452648"/>
              <a:gd name="connsiteY0" fmla="*/ 151360 h 671623"/>
              <a:gd name="connsiteX1" fmla="*/ 1340069 w 3452648"/>
              <a:gd name="connsiteY1" fmla="*/ 9471 h 671623"/>
              <a:gd name="connsiteX2" fmla="*/ 1182414 w 3452648"/>
              <a:gd name="connsiteY2" fmla="*/ 387843 h 671623"/>
              <a:gd name="connsiteX3" fmla="*/ 0 w 3452648"/>
              <a:gd name="connsiteY3" fmla="*/ 671623 h 6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2648" h="671623">
                <a:moveTo>
                  <a:pt x="3452648" y="151360"/>
                </a:moveTo>
                <a:cubicBezTo>
                  <a:pt x="2585544" y="60708"/>
                  <a:pt x="1718441" y="-29943"/>
                  <a:pt x="1340069" y="9471"/>
                </a:cubicBezTo>
                <a:cubicBezTo>
                  <a:pt x="961697" y="48885"/>
                  <a:pt x="1405759" y="277484"/>
                  <a:pt x="1182414" y="387843"/>
                </a:cubicBezTo>
                <a:cubicBezTo>
                  <a:pt x="959069" y="498202"/>
                  <a:pt x="479534" y="584912"/>
                  <a:pt x="0" y="67162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Multiply 59"/>
          <p:cNvSpPr/>
          <p:nvPr/>
        </p:nvSpPr>
        <p:spPr>
          <a:xfrm>
            <a:off x="3647069" y="3842749"/>
            <a:ext cx="360000" cy="360000"/>
          </a:xfrm>
          <a:prstGeom prst="mathMultiply">
            <a:avLst>
              <a:gd name="adj1" fmla="val 6110"/>
            </a:avLst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Rectangle 27"/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accepted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highest proposal number seen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3520" indent="-22352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: my proposal number</a:t>
            </a:r>
            <a:endParaRPr lang="en-US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Does single-decree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works fine for our view server example?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When can it go wrong? Accepting a single value is not enough (because view can change)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497" y="2029750"/>
            <a:ext cx="6252796" cy="253020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61" y="4027946"/>
            <a:ext cx="2452077" cy="1458188"/>
          </a:xfrm>
          <a:prstGeom prst="rect">
            <a:avLst/>
          </a:prstGeom>
        </p:spPr>
      </p:pic>
      <p:cxnSp>
        <p:nvCxnSpPr>
          <p:cNvPr id="37" name="直线连接符 36"/>
          <p:cNvCxnSpPr/>
          <p:nvPr/>
        </p:nvCxnSpPr>
        <p:spPr>
          <a:xfrm flipH="1">
            <a:off x="3345961" y="3525715"/>
            <a:ext cx="830385" cy="502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/>
          <p:cNvCxnSpPr/>
          <p:nvPr/>
        </p:nvCxnSpPr>
        <p:spPr>
          <a:xfrm>
            <a:off x="4765040" y="3525715"/>
            <a:ext cx="1023913" cy="502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Summary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363272" cy="4318000"/>
          </a:xfrm>
        </p:spPr>
        <p:txBody>
          <a:bodyPr>
            <a:norm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Paxos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us to ensure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(total)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ordering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a set of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 group of nodes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Events = commands / actions / state updates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machine will have the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latest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state or </a:t>
            </a:r>
            <a:b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previous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version of the state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Multi-</a:t>
            </a:r>
            <a:r>
              <a:rPr lang="en-US" altLang="zh-CN" kern="0" dirty="0" err="1">
                <a:solidFill>
                  <a:srgbClr val="C00000"/>
                </a:solidFill>
                <a:ea typeface="+mn-ea"/>
              </a:rPr>
              <a:t>Paxos</a:t>
            </a:r>
            <a:endParaRPr lang="en-US" altLang="zh-CN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sz="2600" b="0" kern="0" dirty="0">
                <a:solidFill>
                  <a:srgbClr val="C00000"/>
                </a:solidFill>
                <a:ea typeface="+mn-ea"/>
              </a:rPr>
              <a:t>Agree on a sequence of values</a:t>
            </a:r>
            <a:endParaRPr lang="en-US" altLang="zh-CN" sz="2600" b="0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Review: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Two-phase Commit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BE384B"/>
                </a:solidFill>
              </a:rPr>
              <a:t>Two-phase commit </a:t>
            </a:r>
            <a:r>
              <a:rPr lang="en-US" altLang="zh-CN" dirty="0"/>
              <a:t>allows us to achieve </a:t>
            </a:r>
            <a:r>
              <a:rPr lang="en-US" altLang="zh-CN" dirty="0">
                <a:solidFill>
                  <a:srgbClr val="BE384B"/>
                </a:solidFill>
              </a:rPr>
              <a:t>multi-site</a:t>
            </a:r>
            <a:r>
              <a:rPr lang="zh-CN" altLang="en-US" dirty="0">
                <a:solidFill>
                  <a:srgbClr val="BE384B"/>
                </a:solidFill>
              </a:rPr>
              <a:t> </a:t>
            </a:r>
            <a:r>
              <a:rPr lang="en-US" altLang="zh-CN" dirty="0">
                <a:solidFill>
                  <a:srgbClr val="BE384B"/>
                </a:solidFill>
              </a:rPr>
              <a:t>atomicity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remains atomic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require communication with multiple machines </a:t>
            </a:r>
            <a:endParaRPr lang="zh-CN" altLang="en-US" dirty="0"/>
          </a:p>
          <a:p>
            <a:r>
              <a:rPr lang="en-US" altLang="zh-CN" dirty="0"/>
              <a:t>In two-phase commit, failures </a:t>
            </a:r>
            <a:r>
              <a:rPr lang="en-US" altLang="zh-CN" dirty="0">
                <a:solidFill>
                  <a:srgbClr val="FF0000"/>
                </a:solidFill>
              </a:rPr>
              <a:t>prior to the commit point can be aborted</a:t>
            </a:r>
            <a:r>
              <a:rPr lang="en-US" altLang="zh-CN" dirty="0"/>
              <a:t>. If workers (or the coordinator) fail </a:t>
            </a:r>
            <a:r>
              <a:rPr lang="en-US" altLang="zh-CN" dirty="0">
                <a:solidFill>
                  <a:srgbClr val="FF0000"/>
                </a:solidFill>
              </a:rPr>
              <a:t>after the commit point(</a:t>
            </a:r>
            <a:r>
              <a:rPr lang="zh-CN" altLang="en-US" dirty="0">
                <a:solidFill>
                  <a:srgbClr val="FF0000"/>
                </a:solidFill>
              </a:rPr>
              <a:t>此时已经不能</a:t>
            </a:r>
            <a:r>
              <a:rPr lang="en-US" altLang="zh-CN" dirty="0">
                <a:solidFill>
                  <a:srgbClr val="FF0000"/>
                </a:solidFill>
              </a:rPr>
              <a:t>abort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因为</a:t>
            </a:r>
            <a:r>
              <a:rPr lang="en-US" altLang="zh-CN" dirty="0">
                <a:solidFill>
                  <a:srgbClr val="FF0000"/>
                </a:solidFill>
              </a:rPr>
              <a:t>log</a:t>
            </a:r>
            <a:r>
              <a:rPr lang="zh-CN" altLang="en-US" dirty="0">
                <a:solidFill>
                  <a:srgbClr val="FF0000"/>
                </a:solidFill>
              </a:rPr>
              <a:t>已经写入</a:t>
            </a:r>
            <a:r>
              <a:rPr lang="en-US" altLang="zh-CN" dirty="0">
                <a:solidFill>
                  <a:srgbClr val="FF0000"/>
                </a:solidFill>
              </a:rPr>
              <a:t>disk)</a:t>
            </a:r>
            <a:r>
              <a:rPr lang="en-US" altLang="zh-CN" dirty="0"/>
              <a:t>, they </a:t>
            </a:r>
            <a:r>
              <a:rPr lang="en-US" altLang="zh-CN" dirty="0">
                <a:solidFill>
                  <a:srgbClr val="BE384B"/>
                </a:solidFill>
              </a:rPr>
              <a:t>recover into the </a:t>
            </a:r>
            <a:r>
              <a:rPr lang="en-US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PREPARED</a:t>
            </a:r>
            <a:r>
              <a:rPr lang="en-US" altLang="zh-CN" dirty="0">
                <a:solidFill>
                  <a:srgbClr val="BE384B"/>
                </a:solidFill>
              </a:rPr>
              <a:t> state</a:t>
            </a:r>
            <a:r>
              <a:rPr lang="en-US" altLang="zh-CN" dirty="0"/>
              <a:t>, and complete the transaction</a:t>
            </a:r>
            <a:endParaRPr kumimoji="1" lang="en-US" altLang="zh-CN" dirty="0"/>
          </a:p>
          <a:p>
            <a:r>
              <a:rPr lang="en-US" altLang="zh-CN" dirty="0"/>
              <a:t>Our remaining issue deals with availability and replication: we will </a:t>
            </a:r>
            <a:r>
              <a:rPr lang="en-US" altLang="zh-CN" dirty="0">
                <a:highlight>
                  <a:srgbClr val="FFFF00"/>
                </a:highlight>
              </a:rPr>
              <a:t>replicate data across sites </a:t>
            </a:r>
            <a:r>
              <a:rPr lang="en-US" altLang="zh-CN" dirty="0"/>
              <a:t>to improve availability, we may also </a:t>
            </a:r>
            <a:r>
              <a:rPr lang="en-US" altLang="zh-CN" dirty="0">
                <a:highlight>
                  <a:srgbClr val="FFFF00"/>
                </a:highlight>
              </a:rPr>
              <a:t>replicate the coordinator</a:t>
            </a:r>
            <a:r>
              <a:rPr lang="en-US" altLang="zh-CN" dirty="0"/>
              <a:t>, but must deal with keeping multiple copies of the data </a:t>
            </a:r>
            <a:r>
              <a:rPr lang="en-US" altLang="zh-CN" dirty="0">
                <a:solidFill>
                  <a:srgbClr val="BE384B"/>
                </a:solidFill>
              </a:rPr>
              <a:t>consistent (</a:t>
            </a:r>
            <a:r>
              <a:rPr lang="zh-CN" altLang="en-US" dirty="0">
                <a:solidFill>
                  <a:srgbClr val="BE384B"/>
                </a:solidFill>
              </a:rPr>
              <a:t>对于多机</a:t>
            </a:r>
            <a:r>
              <a:rPr lang="en-US" altLang="zh-CN" dirty="0">
                <a:solidFill>
                  <a:srgbClr val="BE384B"/>
                </a:solidFill>
              </a:rPr>
              <a:t>replicas</a:t>
            </a:r>
            <a:r>
              <a:rPr lang="zh-CN" altLang="en-US" dirty="0">
                <a:solidFill>
                  <a:srgbClr val="BE384B"/>
                </a:solidFill>
              </a:rPr>
              <a:t>，核心问题就是如何保证</a:t>
            </a:r>
            <a:r>
              <a:rPr lang="en-US" altLang="zh-CN" dirty="0">
                <a:solidFill>
                  <a:srgbClr val="BE384B"/>
                </a:solidFill>
              </a:rPr>
              <a:t>consistency)</a:t>
            </a:r>
            <a:endParaRPr lang="en-US" altLang="zh-CN" dirty="0">
              <a:solidFill>
                <a:srgbClr val="BE384B"/>
              </a:solidFill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863792" y="4826218"/>
            <a:ext cx="7564896" cy="77406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Verdana" panose="020B0604030504040204" pitchFamily="34" charset="0"/>
              </a:rPr>
              <a:t>We focus on replicating the data. Replicating the coordinator is similar</a:t>
            </a:r>
            <a:r>
              <a:rPr lang="en-US" altLang="zh-CN" sz="2400" b="1" dirty="0"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CN" sz="2400" b="1" dirty="0"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builds on top of the basic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7205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Useful when agreeing on a sequences of values, examples including: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Views in primary-backup replication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Logs in a replicated state machine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i.e., use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to implement RSM  </a:t>
            </a:r>
            <a:endParaRPr kumimoji="1" lang="en-US" altLang="zh-CN" dirty="0"/>
          </a:p>
          <a:p>
            <a:r>
              <a:rPr kumimoji="1" lang="en-US" altLang="zh-CN" dirty="0"/>
              <a:t>The basic approach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Run a separate instance of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to agree on the value of each index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Each instance of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has its own copy of state </a:t>
            </a:r>
            <a:endParaRPr kumimoji="1" lang="en-US" altLang="zh-CN" dirty="0"/>
          </a:p>
          <a:p>
            <a:pPr lvl="2"/>
            <a:r>
              <a:rPr lang="en-GB" altLang="zh-CN" dirty="0"/>
              <a:t>highest proposal seen</a:t>
            </a:r>
            <a:endParaRPr lang="en-GB" altLang="zh-CN" dirty="0"/>
          </a:p>
          <a:p>
            <a:pPr lvl="2"/>
            <a:r>
              <a:rPr lang="en-GB" altLang="zh-CN" dirty="0"/>
              <a:t>accepted proposal number </a:t>
            </a:r>
            <a:endParaRPr lang="en-GB" altLang="zh-CN" dirty="0"/>
          </a:p>
          <a:p>
            <a:pPr lvl="2"/>
            <a:r>
              <a:rPr lang="en-GB" altLang="zh-CN" dirty="0"/>
              <a:t>accepted proposal value </a:t>
            </a:r>
            <a:endParaRPr lang="en-GB" altLang="zh-CN" dirty="0"/>
          </a:p>
          <a:p>
            <a:pPr marL="914400" lvl="2" indent="0">
              <a:buNone/>
            </a:pPr>
            <a:br>
              <a:rPr lang="en-GB" altLang="zh-CN" dirty="0"/>
            </a:br>
            <a:endParaRPr lang="en-GB" altLang="zh-CN" dirty="0"/>
          </a:p>
          <a:p>
            <a:pPr lvl="2"/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172688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Server simultaneously acts as proposer, acceptor &amp; learner</a:t>
            </a:r>
            <a:endParaRPr kumimoji="1" lang="en-US" altLang="zh-CN" dirty="0"/>
          </a:p>
          <a:p>
            <a:r>
              <a:rPr kumimoji="1" lang="en-US" altLang="zh-CN" dirty="0"/>
              <a:t>After receiving a value, the server: 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Decides where to place the value (e.g., the latest) </a:t>
            </a:r>
            <a:endParaRPr kumimoji="1"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kumimoji="1" lang="en-US" altLang="zh-CN" dirty="0"/>
              <a:t>Start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at the decided position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57200" y="3662681"/>
            <a:ext cx="2148840" cy="369332"/>
            <a:chOff x="746760" y="3108682"/>
            <a:chExt cx="2148840" cy="369332"/>
          </a:xfrm>
        </p:grpSpPr>
        <p:grpSp>
          <p:nvGrpSpPr>
            <p:cNvPr id="8" name="组合 7"/>
            <p:cNvGrpSpPr/>
            <p:nvPr/>
          </p:nvGrpSpPr>
          <p:grpSpPr>
            <a:xfrm>
              <a:off x="1290320" y="3220720"/>
              <a:ext cx="1605280" cy="203200"/>
              <a:chOff x="1290320" y="3220720"/>
              <a:chExt cx="1605280" cy="2032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29032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14376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746760" y="3108682"/>
              <a:ext cx="635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S1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7200" y="4144051"/>
            <a:ext cx="3002280" cy="369332"/>
            <a:chOff x="746760" y="3108682"/>
            <a:chExt cx="3002280" cy="369332"/>
          </a:xfrm>
        </p:grpSpPr>
        <p:grpSp>
          <p:nvGrpSpPr>
            <p:cNvPr id="13" name="组合 12"/>
            <p:cNvGrpSpPr/>
            <p:nvPr/>
          </p:nvGrpSpPr>
          <p:grpSpPr>
            <a:xfrm>
              <a:off x="1290320" y="3220720"/>
              <a:ext cx="2458720" cy="203200"/>
              <a:chOff x="1290320" y="3220720"/>
              <a:chExt cx="2458720" cy="2032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9032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4376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99720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46760" y="3108682"/>
              <a:ext cx="635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S2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7200" y="4683365"/>
            <a:ext cx="2148840" cy="369332"/>
            <a:chOff x="746760" y="3108682"/>
            <a:chExt cx="2148840" cy="369332"/>
          </a:xfrm>
        </p:grpSpPr>
        <p:grpSp>
          <p:nvGrpSpPr>
            <p:cNvPr id="19" name="组合 18"/>
            <p:cNvGrpSpPr/>
            <p:nvPr/>
          </p:nvGrpSpPr>
          <p:grpSpPr>
            <a:xfrm>
              <a:off x="1290320" y="3220720"/>
              <a:ext cx="1605280" cy="203200"/>
              <a:chOff x="1290320" y="3220720"/>
              <a:chExt cx="1605280" cy="20320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29032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14376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746760" y="3108682"/>
              <a:ext cx="635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S3</a:t>
              </a:r>
              <a:endParaRPr lang="zh-CN" altLang="en-US" dirty="0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236720" y="3662681"/>
            <a:ext cx="6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S1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236720" y="4149146"/>
            <a:ext cx="6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6720" y="4683365"/>
            <a:ext cx="6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</a:t>
            </a:r>
            <a:endParaRPr lang="zh-CN" altLang="en-US" dirty="0"/>
          </a:p>
        </p:txBody>
      </p:sp>
      <p:cxnSp>
        <p:nvCxnSpPr>
          <p:cNvPr id="28" name="直线连接符 27"/>
          <p:cNvCxnSpPr>
            <a:stCxn id="24" idx="3"/>
          </p:cNvCxnSpPr>
          <p:nvPr/>
        </p:nvCxnSpPr>
        <p:spPr>
          <a:xfrm>
            <a:off x="4871720" y="3847347"/>
            <a:ext cx="3815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4861560" y="4374716"/>
            <a:ext cx="3815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4871720" y="4924190"/>
            <a:ext cx="3815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7285" y="2825535"/>
            <a:ext cx="361950" cy="487069"/>
          </a:xfrm>
          <a:prstGeom prst="rect">
            <a:avLst/>
          </a:prstGeom>
        </p:spPr>
      </p:pic>
      <p:cxnSp>
        <p:nvCxnSpPr>
          <p:cNvPr id="33" name="直线箭头连接符 32"/>
          <p:cNvCxnSpPr/>
          <p:nvPr/>
        </p:nvCxnSpPr>
        <p:spPr>
          <a:xfrm>
            <a:off x="4053840" y="3259132"/>
            <a:ext cx="314960" cy="403549"/>
          </a:xfrm>
          <a:prstGeom prst="straightConnector1">
            <a:avLst/>
          </a:prstGeom>
          <a:ln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187825" y="3055722"/>
            <a:ext cx="361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x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985760" y="3742947"/>
            <a:ext cx="208800" cy="20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标注 37"/>
          <p:cNvSpPr/>
          <p:nvPr/>
        </p:nvSpPr>
        <p:spPr>
          <a:xfrm>
            <a:off x="4985760" y="3193474"/>
            <a:ext cx="1110240" cy="372686"/>
          </a:xfrm>
          <a:prstGeom prst="wedgeRoundRectCallout">
            <a:avLst>
              <a:gd name="adj1" fmla="val -38219"/>
              <a:gd name="adj2" fmla="val 80414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059680" y="3194529"/>
            <a:ext cx="112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3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707640" y="3774719"/>
            <a:ext cx="751840" cy="203200"/>
          </a:xfrm>
          <a:prstGeom prst="rect">
            <a:avLst/>
          </a:prstGeom>
          <a:solidFill>
            <a:srgbClr val="E2EAF7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707640" y="4794850"/>
            <a:ext cx="751840" cy="203200"/>
          </a:xfrm>
          <a:prstGeom prst="rect">
            <a:avLst/>
          </a:prstGeom>
          <a:solidFill>
            <a:srgbClr val="E2EAF7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/>
          <p:cNvCxnSpPr/>
          <p:nvPr/>
        </p:nvCxnSpPr>
        <p:spPr>
          <a:xfrm>
            <a:off x="5394960" y="3847347"/>
            <a:ext cx="548640" cy="107684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/>
          <p:nvPr/>
        </p:nvCxnSpPr>
        <p:spPr>
          <a:xfrm>
            <a:off x="5633590" y="3848738"/>
            <a:ext cx="310010" cy="52597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 flipV="1">
            <a:off x="5943600" y="3789431"/>
            <a:ext cx="238630" cy="58722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/>
          <p:nvPr/>
        </p:nvCxnSpPr>
        <p:spPr>
          <a:xfrm flipV="1">
            <a:off x="5976685" y="3845048"/>
            <a:ext cx="413955" cy="107089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/>
          <p:nvPr/>
        </p:nvCxnSpPr>
        <p:spPr>
          <a:xfrm>
            <a:off x="6946510" y="3871533"/>
            <a:ext cx="548640" cy="107684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/>
          <p:nvPr/>
        </p:nvCxnSpPr>
        <p:spPr>
          <a:xfrm>
            <a:off x="7185140" y="3872924"/>
            <a:ext cx="310010" cy="52597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/>
          <p:nvPr/>
        </p:nvCxnSpPr>
        <p:spPr>
          <a:xfrm flipV="1">
            <a:off x="7495150" y="3813617"/>
            <a:ext cx="238630" cy="58722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V="1">
            <a:off x="7528235" y="3869234"/>
            <a:ext cx="413955" cy="107089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315080" y="4996180"/>
            <a:ext cx="105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Prepare</a:t>
            </a:r>
            <a:endParaRPr kumimoji="1" lang="en-US" altLang="zh-CN" dirty="0"/>
          </a:p>
        </p:txBody>
      </p:sp>
      <p:sp>
        <p:nvSpPr>
          <p:cNvPr id="66" name="文本框 65"/>
          <p:cNvSpPr txBox="1"/>
          <p:nvPr/>
        </p:nvSpPr>
        <p:spPr>
          <a:xfrm>
            <a:off x="7089385" y="4996180"/>
            <a:ext cx="105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Accept</a:t>
            </a:r>
            <a:endParaRPr kumimoji="1" lang="en-US" altLang="zh-CN" dirty="0"/>
          </a:p>
        </p:txBody>
      </p:sp>
      <p:sp>
        <p:nvSpPr>
          <p:cNvPr id="67" name="Rectangle 19"/>
          <p:cNvSpPr/>
          <p:nvPr/>
        </p:nvSpPr>
        <p:spPr>
          <a:xfrm>
            <a:off x="3858260" y="220615"/>
            <a:ext cx="507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MS PGothic" panose="020B0600070205080204" charset="-128"/>
              </a:rPr>
              <a:t>Question: what could happen if instance 3 has already gotten a value?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MS PGothic" panose="020B0600070205080204" charset="-128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000760" y="3304641"/>
            <a:ext cx="75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854200" y="3304641"/>
            <a:ext cx="75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702560" y="3304641"/>
            <a:ext cx="75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/>
              <a:t>2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is inefficient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multiple concurrent proposers, </a:t>
            </a:r>
            <a:r>
              <a:rPr lang="en-US" altLang="zh-CN" dirty="0">
                <a:solidFill>
                  <a:srgbClr val="C00000"/>
                </a:solidFill>
              </a:rPr>
              <a:t>conflicts</a:t>
            </a:r>
            <a:r>
              <a:rPr lang="en-US" altLang="zh-CN" dirty="0"/>
              <a:t> and restarts are likely </a:t>
            </a:r>
            <a:endParaRPr lang="en-US" altLang="zh-CN" dirty="0"/>
          </a:p>
          <a:p>
            <a:pPr lvl="1"/>
            <a:r>
              <a:rPr lang="en-US" altLang="zh-CN" dirty="0"/>
              <a:t>higher load → more conflicts</a:t>
            </a:r>
            <a:endParaRPr lang="en-US" altLang="zh-CN" dirty="0"/>
          </a:p>
          <a:p>
            <a:pPr lvl="1"/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slow</a:t>
            </a:r>
            <a:r>
              <a:rPr lang="zh-CN" altLang="en-US" dirty="0"/>
              <a:t> </a:t>
            </a:r>
            <a:r>
              <a:rPr lang="en-US" altLang="zh-CN" dirty="0"/>
              <a:t>(but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correct!)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2 rounds </a:t>
            </a:r>
            <a:r>
              <a:rPr lang="en-US" altLang="zh-CN" dirty="0"/>
              <a:t>of RPCs for each value chosen </a:t>
            </a:r>
            <a:endParaRPr lang="en-US" altLang="zh-CN" dirty="0"/>
          </a:p>
          <a:p>
            <a:pPr lvl="1"/>
            <a:r>
              <a:rPr lang="en-US" altLang="zh-CN" dirty="0"/>
              <a:t>Prepare, Accept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Solution </a:t>
            </a:r>
            <a:endParaRPr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lang="en-US" altLang="zh-CN" dirty="0"/>
              <a:t>Select a leader: most of the time, only one server can propose</a:t>
            </a:r>
            <a:endParaRPr lang="en-US" altLang="zh-CN" dirty="0"/>
          </a:p>
          <a:p>
            <a:pPr marL="417195" lvl="1" indent="-342900">
              <a:buFont typeface="+mj-ea"/>
              <a:buAutoNum type="circleNumDbPlain"/>
            </a:pPr>
            <a:r>
              <a:rPr lang="en-US" altLang="zh-CN" dirty="0"/>
              <a:t>Batch prepare requests from multiple instances sent from a leader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Multi-</a:t>
            </a:r>
            <a:r>
              <a:rPr lang="en-GB" altLang="zh-CN" dirty="0" err="1"/>
              <a:t>paxos</a:t>
            </a:r>
            <a:r>
              <a:rPr lang="en-GB" altLang="zh-CN" dirty="0"/>
              <a:t> uses a distinguished proposer (leader)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Distinguished proposer (aka. leader)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 only one that issues proposals 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i.e., </a:t>
            </a:r>
            <a:r>
              <a:rPr lang="en-US" altLang="zh-CN" dirty="0"/>
              <a:t>reduce proposer conflicts</a:t>
            </a:r>
            <a:endParaRPr kumimoji="1" lang="en-US" altLang="zh-CN" dirty="0"/>
          </a:p>
          <a:p>
            <a:r>
              <a:rPr kumimoji="1" lang="en-US" altLang="zh-CN" dirty="0"/>
              <a:t>Client sends the commands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 to the leader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Decides the value position </a:t>
            </a:r>
            <a:endParaRPr kumimoji="1" lang="en-US" altLang="zh-CN" dirty="0"/>
          </a:p>
          <a:p>
            <a:r>
              <a:rPr kumimoji="1" lang="en-US" altLang="zh-CN" dirty="0"/>
              <a:t>Note,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Multi-</a:t>
            </a:r>
            <a:r>
              <a:rPr kumimoji="1" lang="en-US" altLang="zh-CN" dirty="0" err="1"/>
              <a:t>paxos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 two 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 act 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correctly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Prepare message batching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图表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254250"/>
            <a:ext cx="6972300" cy="3365500"/>
          </a:xfrm>
          <a:prstGeom prst="rect">
            <a:avLst/>
          </a:prstGeom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/>
          <a:lstStyle/>
          <a:p>
            <a:r>
              <a:rPr kumimoji="1" lang="en-US" altLang="zh-CN" dirty="0"/>
              <a:t>All instances of the leader share the same state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i.e., highest proposal number seen </a:t>
            </a:r>
            <a:endParaRPr kumimoji="1" lang="en-US" altLang="zh-CN" dirty="0"/>
          </a:p>
          <a:p>
            <a:r>
              <a:rPr kumimoji="1" lang="en-US" altLang="zh-CN" dirty="0"/>
              <a:t>Can use one message to prepare for a batch of instances 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batched prepare message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593572"/>
          </a:xfrm>
        </p:spPr>
        <p:txBody>
          <a:bodyPr/>
          <a:lstStyle/>
          <a:p>
            <a:r>
              <a:rPr kumimoji="1" lang="en-US" altLang="zh-CN" dirty="0"/>
              <a:t>Leader only needs to run the accept phase to replicate an operation during normal time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示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9750"/>
            <a:ext cx="7863840" cy="2906909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can run multiple instances concurrently </a:t>
            </a:r>
            <a:endParaRPr kumimoji="1" lang="zh-CN" altLang="en-US" dirty="0"/>
          </a:p>
        </p:txBody>
      </p:sp>
      <p:pic>
        <p:nvPicPr>
          <p:cNvPr id="6" name="内容占位符 5" descr="图片包含 图表&#10;&#10;描述已自动生成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46" y="2376288"/>
            <a:ext cx="5202854" cy="249406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2"/>
          <p:cNvSpPr txBox="1"/>
          <p:nvPr/>
        </p:nvSpPr>
        <p:spPr>
          <a:xfrm>
            <a:off x="457200" y="1129308"/>
            <a:ext cx="8229600" cy="159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i.e., the prefix of chosen values are not contiguous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Need to re-run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after an old leader crashes to fill the holes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If there is no value chosen, use a </a:t>
            </a:r>
            <a:r>
              <a:rPr kumimoji="1" lang="en-US" altLang="zh-CN" dirty="0">
                <a:highlight>
                  <a:srgbClr val="FFFF00"/>
                </a:highlight>
              </a:rPr>
              <a:t>no-op</a:t>
            </a:r>
            <a:r>
              <a:rPr kumimoji="1" lang="en-US" altLang="zh-CN" dirty="0"/>
              <a:t> to fill the hole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Summary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363272" cy="4318000"/>
          </a:xfrm>
        </p:spPr>
        <p:txBody>
          <a:bodyPr>
            <a:norm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Paxos 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allows us to ensure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(total)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ordering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over a set of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a group of nodes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Events = commands / actions / state updates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machine will have the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latest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state or </a:t>
            </a:r>
            <a:b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previous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version of the state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</a:t>
            </a:r>
            <a:r>
              <a:rPr lang="en-US" altLang="zh-CN" dirty="0" err="1"/>
              <a:t>Paxos</a:t>
            </a:r>
            <a:r>
              <a:rPr lang="en-US" altLang="zh-CN" dirty="0"/>
              <a:t> Summary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579296" cy="4171280"/>
          </a:xfrm>
        </p:spPr>
        <p:txBody>
          <a:bodyPr>
            <a:norm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make 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the system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Tell the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proposer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the </a:t>
            </a:r>
            <a:r>
              <a:rPr lang="en-US" altLang="zh-TW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endParaRPr lang="en-US" altLang="zh-TW" dirty="0">
              <a:solidFill>
                <a:srgbClr val="FF006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lvl="2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(NOTE: these requests may occur </a:t>
            </a: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concurrently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 startAt="2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leader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picks its next highest ID and asks proposal to all the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acceptors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that ID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 startAt="3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When the majority of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acceptors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accept the 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proposal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accepted </a:t>
            </a:r>
            <a:r>
              <a:rPr lang="en-US" altLang="zh-TW" dirty="0">
                <a:solidFill>
                  <a:srgbClr val="FF00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event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sent to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learners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learners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 event (e.g., update system state)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for RSM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168133"/>
            <a:ext cx="8928992" cy="4723511"/>
          </a:xfrm>
        </p:spPr>
        <p:txBody>
          <a:bodyPr>
            <a:normAutofit/>
          </a:bodyPr>
          <a:lstStyle/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Fault-tolerant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RSM requires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consistent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replica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  <a:endParaRPr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View: &lt;primary, backups&gt; (e.g., </a:t>
            </a:r>
            <a:r>
              <a:rPr lang="en-US" altLang="zh-TW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&lt;node1, node2&gt;</a:t>
            </a:r>
            <a:r>
              <a:rPr lang="en-US" altLang="zh-TW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active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nodes must agree on the sequence of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changes 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&lt;vid-1, primary, backups&gt;, . . .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indent="-320040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Paxos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to agree on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&lt;primary,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backups&gt;</a:t>
            </a:r>
            <a:endParaRPr lang="en-US" altLang="zh-CN" b="1" dirty="0">
              <a:solidFill>
                <a:prstClr val="black"/>
              </a:solidFill>
              <a:latin typeface="Eras Medium ITC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Each Paxos instance agree to a single </a:t>
            </a: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</a:t>
            </a:r>
            <a:endParaRPr lang="en-US" altLang="zh-TW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7665" lvl="2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(</a:t>
            </a:r>
            <a:r>
              <a:rPr lang="en-US" altLang="zh-TW" dirty="0">
                <a:solidFill>
                  <a:prstClr val="black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</a:t>
            </a:r>
            <a:r>
              <a:rPr lang="en-US" altLang="zh-TW" dirty="0">
                <a:solidFill>
                  <a:srgbClr val="FF0066"/>
                </a:solidFill>
                <a:latin typeface="Eras Medium ITC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&lt;2, Node1, Node2&gt;</a:t>
            </a: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-41529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b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Paxos</a:t>
            </a:r>
            <a:r>
              <a:rPr lang="en-US" altLang="zh-CN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itself can also be used to implement RSM</a:t>
            </a: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E.g., agree on multiple states </a:t>
            </a:r>
            <a:endParaRPr lang="en-US" altLang="zh-TW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Usually inefficient: e.g., two RTTs to agree on a value</a:t>
            </a:r>
            <a:endParaRPr lang="en-US" altLang="zh-TW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8665" lvl="2" indent="-381000" fontAlgn="base">
              <a:spcAft>
                <a:spcPct val="0"/>
              </a:spcAft>
              <a:buClr>
                <a:srgbClr val="FF0066"/>
              </a:buClr>
              <a:buFont typeface="Verdana" panose="020B0604030504040204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Multi-</a:t>
            </a:r>
            <a:r>
              <a:rPr lang="en-US" altLang="zh-TW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Paxos</a:t>
            </a: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can batch prepares to improve the performance </a:t>
            </a:r>
            <a:endParaRPr lang="en-US" altLang="zh-TW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1" indent="-41529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CN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Replication?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For performance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throughput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concurrently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latency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cache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is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also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form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replication</a:t>
            </a:r>
            <a:endParaRPr kumimoji="1" lang="en-US" altLang="zh-CN" dirty="0"/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availability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</a:t>
            </a:r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Replication Consistency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Optimistic</a:t>
            </a:r>
            <a:r>
              <a:rPr lang="en-US" altLang="zh-CN" dirty="0"/>
              <a:t> Replication (e.g., eventual consistency) </a:t>
            </a:r>
            <a:endParaRPr kumimoji="1" lang="en-US" altLang="zh-CN" dirty="0"/>
          </a:p>
          <a:p>
            <a:pPr lvl="1"/>
            <a:r>
              <a:rPr lang="en-US" altLang="zh-CN" dirty="0"/>
              <a:t>Tolerate inconsistency, and fix things up later</a:t>
            </a:r>
            <a:endParaRPr lang="en-US" altLang="zh-CN" dirty="0"/>
          </a:p>
          <a:p>
            <a:pPr lvl="1"/>
            <a:r>
              <a:rPr lang="en-US" altLang="zh-CN" dirty="0"/>
              <a:t>Works well when out-of-sync replicas are acceptable</a:t>
            </a:r>
            <a:endParaRPr kumimoji="1"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Pessimistic</a:t>
            </a:r>
            <a:r>
              <a:rPr lang="en-US" altLang="zh-CN" dirty="0"/>
              <a:t> Replication</a:t>
            </a:r>
            <a:endParaRPr kumimoji="1" lang="en-US" altLang="zh-CN" dirty="0"/>
          </a:p>
          <a:p>
            <a:pPr lvl="1"/>
            <a:r>
              <a:rPr lang="en-US" altLang="zh-CN" dirty="0"/>
              <a:t>Ensure strong consistency between replicas</a:t>
            </a:r>
            <a:endParaRPr lang="en-US" altLang="zh-CN" dirty="0"/>
          </a:p>
          <a:p>
            <a:pPr lvl="1"/>
            <a:r>
              <a:rPr lang="en-US" altLang="zh-CN" dirty="0"/>
              <a:t>Needed when out-of-sync replicas can cause serious problems</a:t>
            </a: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478790" y="3715385"/>
            <a:ext cx="78333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关于多机备份的</a:t>
            </a:r>
            <a:r>
              <a:rPr lang="en-US" altLang="zh-CN" sz="1600"/>
              <a:t>consistency</a:t>
            </a:r>
            <a:r>
              <a:rPr lang="zh-CN" altLang="en-US" sz="1600"/>
              <a:t>的定义：</a:t>
            </a:r>
            <a:endParaRPr lang="zh-CN" altLang="en-US" sz="1600"/>
          </a:p>
          <a:p>
            <a:r>
              <a:rPr lang="zh-CN" altLang="en-US" sz="1600"/>
              <a:t>指的是多个</a:t>
            </a:r>
            <a:r>
              <a:rPr lang="en-US" altLang="zh-CN" sz="1600"/>
              <a:t>server</a:t>
            </a:r>
            <a:r>
              <a:rPr lang="zh-CN" altLang="en-US" sz="1600"/>
              <a:t>在访问多机上面的备份数据时候，其</a:t>
            </a:r>
            <a:r>
              <a:rPr lang="zh-CN" altLang="en-US" sz="1600">
                <a:solidFill>
                  <a:srgbClr val="FF0000"/>
                </a:solidFill>
              </a:rPr>
              <a:t>行为</a:t>
            </a:r>
            <a:r>
              <a:rPr lang="zh-CN" altLang="en-US" sz="1600"/>
              <a:t>应该与单机的</a:t>
            </a:r>
            <a:r>
              <a:rPr lang="zh-CN" altLang="en-US" sz="1600">
                <a:solidFill>
                  <a:srgbClr val="FF0000"/>
                </a:solidFill>
              </a:rPr>
              <a:t>行为</a:t>
            </a:r>
            <a:r>
              <a:rPr lang="zh-CN" altLang="en-US" sz="1600"/>
              <a:t>相同。这里的行为并不是完全指的是要保证在操作过程中数据一定相同，只需要保证最终返给用户的数据是一致的就可以了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61232e0-7210-4387-9a0a-5259b7aee8b3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24118</Words>
  <Application>WPS 演示</Application>
  <PresentationFormat>全屏显示(16:10)</PresentationFormat>
  <Paragraphs>1400</Paragraphs>
  <Slides>79</Slides>
  <Notes>18</Notes>
  <HiddenSlides>2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100" baseType="lpstr">
      <vt:lpstr>Arial</vt:lpstr>
      <vt:lpstr>宋体</vt:lpstr>
      <vt:lpstr>Wingdings</vt:lpstr>
      <vt:lpstr>等线</vt:lpstr>
      <vt:lpstr>微软雅黑 Light</vt:lpstr>
      <vt:lpstr>PingFang SC Bold</vt:lpstr>
      <vt:lpstr>PingFang SC</vt:lpstr>
      <vt:lpstr>微软雅黑</vt:lpstr>
      <vt:lpstr>Calibri</vt:lpstr>
      <vt:lpstr>MS PGothic</vt:lpstr>
      <vt:lpstr>Comic Sans MS</vt:lpstr>
      <vt:lpstr>Courier New</vt:lpstr>
      <vt:lpstr>Verdana</vt:lpstr>
      <vt:lpstr>Eras Medium ITC</vt:lpstr>
      <vt:lpstr>ksdb</vt:lpstr>
      <vt:lpstr>Arial Unicode MS</vt:lpstr>
      <vt:lpstr>Consolas</vt:lpstr>
      <vt:lpstr>Myriad Pro Light SemiCond</vt:lpstr>
      <vt:lpstr>楷体</vt:lpstr>
      <vt:lpstr>Arial</vt:lpstr>
      <vt:lpstr>1_Office 主题​​</vt:lpstr>
      <vt:lpstr>RSM &amp; PAXOS Consistency across multiple machines</vt:lpstr>
      <vt:lpstr>Review: Two-phase Commit</vt:lpstr>
      <vt:lpstr>PowerPoint 演示文稿</vt:lpstr>
      <vt:lpstr>Review of The CAP theorem: 2 out of 3</vt:lpstr>
      <vt:lpstr>Review of The CAP theorem: 2 out of 3</vt:lpstr>
      <vt:lpstr>2PC only guarantees consistency! </vt:lpstr>
      <vt:lpstr>Review: Two-phase Commit</vt:lpstr>
      <vt:lpstr>Why Replication?</vt:lpstr>
      <vt:lpstr>Replication Consistency</vt:lpstr>
      <vt:lpstr>PowerPoint 演示文稿</vt:lpstr>
      <vt:lpstr>Pessimistic Replication</vt:lpstr>
      <vt:lpstr>Single-copy Consistency</vt:lpstr>
      <vt:lpstr>Replicating a Server</vt:lpstr>
      <vt:lpstr>Handling Network Partitions</vt:lpstr>
      <vt:lpstr>Quorum </vt:lpstr>
      <vt:lpstr>Quorum</vt:lpstr>
      <vt:lpstr>Majority in Distributed Systems</vt:lpstr>
      <vt:lpstr>Inconsistency of Replicas</vt:lpstr>
      <vt:lpstr>PowerPoint 演示文稿</vt:lpstr>
      <vt:lpstr>RSM: Replicated State Machines</vt:lpstr>
      <vt:lpstr>PowerPoint 演示文稿</vt:lpstr>
      <vt:lpstr>PowerPoint 演示文稿</vt:lpstr>
      <vt:lpstr>PowerPoint 演示文稿</vt:lpstr>
      <vt:lpstr>RSM: Replicated State Machines</vt:lpstr>
      <vt:lpstr>Primary/Backup Model</vt:lpstr>
      <vt:lpstr>What if Primary Fails?</vt:lpstr>
      <vt:lpstr>Primary/Backup Model</vt:lpstr>
      <vt:lpstr>Primary/Backup Model</vt:lpstr>
      <vt:lpstr>Multiple Coordinators + the Network = Problems </vt:lpstr>
      <vt:lpstr>Multiple Coordinators + the Network = Problems </vt:lpstr>
      <vt:lpstr>Multiple Coordinators + the Network = Problems </vt:lpstr>
      <vt:lpstr>View Server</vt:lpstr>
      <vt:lpstr>View Server</vt:lpstr>
      <vt:lpstr>View Server</vt:lpstr>
      <vt:lpstr>Failure of Primary</vt:lpstr>
      <vt:lpstr>Failure of Primary</vt:lpstr>
      <vt:lpstr>Rules when Facing Network Partitions</vt:lpstr>
      <vt:lpstr>Network Partitions</vt:lpstr>
      <vt:lpstr>Network Partitions</vt:lpstr>
      <vt:lpstr>Network Partitions</vt:lpstr>
      <vt:lpstr>Consider S1 being Partitioned from the VS</vt:lpstr>
      <vt:lpstr>What if view server fails?</vt:lpstr>
      <vt:lpstr>PowerPoint 演示文稿</vt:lpstr>
      <vt:lpstr>Leslie Lamport</vt:lpstr>
      <vt:lpstr>Paxos solves the consensus problem </vt:lpstr>
      <vt:lpstr>PowerPoint 演示文稿</vt:lpstr>
      <vt:lpstr>PowerPoint 演示文稿</vt:lpstr>
      <vt:lpstr>Paxos Players</vt:lpstr>
      <vt:lpstr>General Approach</vt:lpstr>
      <vt:lpstr>Political Science 101</vt:lpstr>
      <vt:lpstr>Paxos in Action: Phase 0</vt:lpstr>
      <vt:lpstr>Paxos in Action: Phase 1a (Prepare)</vt:lpstr>
      <vt:lpstr>Paxos in Action: Phase 1b (Prepare)</vt:lpstr>
      <vt:lpstr>Paxos in Action: Phase 2a (Accept)</vt:lpstr>
      <vt:lpstr>Paxos in Action: Phase 2b (Accept)</vt:lpstr>
      <vt:lpstr>Paxos in Action: Phase 3 (Learn)</vt:lpstr>
      <vt:lpstr>Paxos Setup</vt:lpstr>
      <vt:lpstr>Paxos Pseudo-code</vt:lpstr>
      <vt:lpstr>Paxos Pseudo-code</vt:lpstr>
      <vt:lpstr>Paxos Pseudo-code</vt:lpstr>
      <vt:lpstr>Paxos Pseudo-code</vt:lpstr>
      <vt:lpstr>Inside of Paxos</vt:lpstr>
      <vt:lpstr>Inside of Paxos</vt:lpstr>
      <vt:lpstr>Question</vt:lpstr>
      <vt:lpstr>Question</vt:lpstr>
      <vt:lpstr>Question</vt:lpstr>
      <vt:lpstr>Question</vt:lpstr>
      <vt:lpstr>Paxos Summary</vt:lpstr>
      <vt:lpstr>PowerPoint 演示文稿</vt:lpstr>
      <vt:lpstr>Multi-Paxos builds on top of the basic Paxos </vt:lpstr>
      <vt:lpstr>Basic Multi-Paxos </vt:lpstr>
      <vt:lpstr>Basic Multi-Paxos is inefficient </vt:lpstr>
      <vt:lpstr>Multi-paxos uses a distinguished proposer (leader)</vt:lpstr>
      <vt:lpstr>Prepare message batching </vt:lpstr>
      <vt:lpstr>Benefits of batched prepare message</vt:lpstr>
      <vt:lpstr>Multi-Paxos can run multiple instances concurrently </vt:lpstr>
      <vt:lpstr>Paxos Summary</vt:lpstr>
      <vt:lpstr>Single Paxos Summary</vt:lpstr>
      <vt:lpstr>Paxos for RSM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15</cp:revision>
  <cp:lastPrinted>2020-03-02T13:38:00Z</cp:lastPrinted>
  <dcterms:created xsi:type="dcterms:W3CDTF">2017-11-24T09:35:00Z</dcterms:created>
  <dcterms:modified xsi:type="dcterms:W3CDTF">2023-01-04T01:48:34Z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C8ACDA0F19E24CCB85854F6FC5BCA356</vt:lpwstr>
  </property>
  <property fmtid="{D5CDD505-2E9C-101B-9397-08002B2CF9AE}" pid="3" name="KSOProductBuildVer">
    <vt:lpwstr>2052-11.1.0.12980</vt:lpwstr>
  </property>
</Properties>
</file>