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7"/>
  </p:handoutMasterIdLst>
  <p:sldIdLst>
    <p:sldId id="2241" r:id="rId3"/>
    <p:sldId id="291"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2705" r:id="rId19"/>
    <p:sldId id="314" r:id="rId20"/>
    <p:sldId id="315" r:id="rId21"/>
    <p:sldId id="3096" r:id="rId22"/>
    <p:sldId id="2712" r:id="rId23"/>
    <p:sldId id="2972" r:id="rId24"/>
    <p:sldId id="2711" r:id="rId25"/>
    <p:sldId id="2713" r:id="rId26"/>
    <p:sldId id="3033" r:id="rId27"/>
    <p:sldId id="2715" r:id="rId28"/>
    <p:sldId id="3034" r:id="rId29"/>
    <p:sldId id="3035" r:id="rId30"/>
    <p:sldId id="3036" r:id="rId31"/>
    <p:sldId id="3041" r:id="rId32"/>
    <p:sldId id="2718" r:id="rId33"/>
    <p:sldId id="2716" r:id="rId34"/>
    <p:sldId id="3037" r:id="rId35"/>
    <p:sldId id="3038" r:id="rId36"/>
    <p:sldId id="3039" r:id="rId37"/>
    <p:sldId id="3040" r:id="rId38"/>
    <p:sldId id="317" r:id="rId39"/>
    <p:sldId id="2988" r:id="rId40"/>
    <p:sldId id="2990" r:id="rId41"/>
    <p:sldId id="2975" r:id="rId42"/>
    <p:sldId id="2977" r:id="rId43"/>
    <p:sldId id="3042" r:id="rId44"/>
    <p:sldId id="2992" r:id="rId45"/>
    <p:sldId id="3005" r:id="rId46"/>
    <p:sldId id="2980" r:id="rId47"/>
    <p:sldId id="3001" r:id="rId48"/>
    <p:sldId id="3002" r:id="rId49"/>
    <p:sldId id="3003" r:id="rId50"/>
    <p:sldId id="3007" r:id="rId51"/>
    <p:sldId id="3006" r:id="rId52"/>
    <p:sldId id="3043" r:id="rId53"/>
    <p:sldId id="3008" r:id="rId54"/>
    <p:sldId id="3009" r:id="rId55"/>
    <p:sldId id="3010" r:id="rId56"/>
    <p:sldId id="3044" r:id="rId57"/>
    <p:sldId id="3011" r:id="rId58"/>
    <p:sldId id="3012" r:id="rId59"/>
    <p:sldId id="3013" r:id="rId60"/>
    <p:sldId id="3045" r:id="rId61"/>
    <p:sldId id="3022" r:id="rId62"/>
    <p:sldId id="3023" r:id="rId63"/>
    <p:sldId id="3024" r:id="rId64"/>
    <p:sldId id="3046" r:id="rId65"/>
    <p:sldId id="3014" r:id="rId66"/>
    <p:sldId id="3015" r:id="rId67"/>
    <p:sldId id="2984" r:id="rId68"/>
    <p:sldId id="3049" r:id="rId69"/>
    <p:sldId id="3017" r:id="rId70"/>
    <p:sldId id="3018" r:id="rId71"/>
    <p:sldId id="3020" r:id="rId72"/>
    <p:sldId id="2985" r:id="rId73"/>
    <p:sldId id="2986" r:id="rId74"/>
    <p:sldId id="3026" r:id="rId75"/>
    <p:sldId id="3028" r:id="rId76"/>
    <p:sldId id="3029" r:id="rId77"/>
    <p:sldId id="3030" r:id="rId78"/>
    <p:sldId id="2576" r:id="rId79"/>
    <p:sldId id="2993" r:id="rId80"/>
    <p:sldId id="2994" r:id="rId81"/>
    <p:sldId id="2995" r:id="rId82"/>
    <p:sldId id="2996" r:id="rId83"/>
    <p:sldId id="2997" r:id="rId84"/>
    <p:sldId id="2998" r:id="rId85"/>
    <p:sldId id="2999" r:id="rId86"/>
  </p:sldIdLst>
  <p:sldSz cx="9144000" cy="5715000" type="screen16x10"/>
  <p:notesSz cx="6858000" cy="9144000"/>
  <p:custDataLst>
    <p:tags r:id="rId9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04" userDrawn="1">
          <p15:clr>
            <a:srgbClr val="A4A3A4"/>
          </p15:clr>
        </p15:guide>
        <p15:guide id="2" pos="340" userDrawn="1">
          <p15:clr>
            <a:srgbClr val="A4A3A4"/>
          </p15:clr>
        </p15:guide>
        <p15:guide id="3"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CCDAF5"/>
    <a:srgbClr val="FFFF9B"/>
    <a:srgbClr val="D5FFD5"/>
    <a:srgbClr val="FFE6FE"/>
    <a:srgbClr val="BF569D"/>
    <a:srgbClr val="6E45A1"/>
    <a:srgbClr val="CDCCFE"/>
    <a:srgbClr val="FFFC00"/>
    <a:srgbClr val="00CD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9" autoAdjust="0"/>
    <p:restoredTop sz="86983" autoAdjust="0"/>
  </p:normalViewPr>
  <p:slideViewPr>
    <p:cSldViewPr showGuides="1">
      <p:cViewPr varScale="1">
        <p:scale>
          <a:sx n="103" d="100"/>
          <a:sy n="103" d="100"/>
        </p:scale>
        <p:origin x="168" y="576"/>
      </p:cViewPr>
      <p:guideLst>
        <p:guide orient="horz" pos="2504"/>
        <p:guide pos="340"/>
        <p:guide pos="2925"/>
      </p:guideLst>
    </p:cSldViewPr>
  </p:slideViewPr>
  <p:outlineViewPr>
    <p:cViewPr>
      <p:scale>
        <a:sx n="33" d="100"/>
        <a:sy n="33" d="100"/>
      </p:scale>
      <p:origin x="0" y="-5720"/>
    </p:cViewPr>
  </p:outlineViewPr>
  <p:notesTextViewPr>
    <p:cViewPr>
      <p:scale>
        <a:sx n="65" d="100"/>
        <a:sy n="65" d="100"/>
      </p:scale>
      <p:origin x="0" y="0"/>
    </p:cViewPr>
  </p:notesTextViewPr>
  <p:sorterViewPr>
    <p:cViewPr>
      <p:scale>
        <a:sx n="66" d="100"/>
        <a:sy n="66" d="100"/>
      </p:scale>
      <p:origin x="0" y="0"/>
    </p:cViewPr>
  </p:sorterViewPr>
  <p:notesViewPr>
    <p:cSldViewPr>
      <p:cViewPr varScale="1">
        <p:scale>
          <a:sx n="85" d="100"/>
          <a:sy n="85" d="100"/>
        </p:scale>
        <p:origin x="2720" y="168"/>
      </p:cViewPr>
      <p:guideLst/>
    </p:cSldViewPr>
  </p:notes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gs" Target="tags/tag1.xml"/><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Safety can violate if a replication happens partially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obsolete information, e.g., as stale leaders</a:t>
            </a:r>
            <a:endParaRPr kumimoji="1" lang="en-GB" altLang="zh-CN" dirty="0"/>
          </a:p>
          <a:p>
            <a:endParaRPr kumimoji="1" lang="en-GB" altLang="zh-CN" dirty="0"/>
          </a:p>
          <a:p>
            <a:r>
              <a:rPr kumimoji="1" lang="en-GB" altLang="zh-CN" dirty="0"/>
              <a:t>Servers exchange with others to build the global view of the terms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election timeout: a follower receives no communication over a period of time</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Liveness: something good happens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Safety can violate if a replication happens partially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When</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is the value V </a:t>
            </a:r>
            <a:r>
              <a:rPr lang="en-US" altLang="zh-CN" sz="1200"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chosen</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r>
              <a:rPr kumimoji="1" lang="en-US" altLang="zh-CN" dirty="0"/>
              <a:t>-</a:t>
            </a:r>
            <a:r>
              <a:rPr kumimoji="1" lang="zh-CN" altLang="en-US" dirty="0"/>
              <a:t> </a:t>
            </a:r>
            <a:r>
              <a:rPr kumimoji="1" lang="en-US" altLang="zh-CN" dirty="0"/>
              <a:t>As</a:t>
            </a:r>
            <a:r>
              <a:rPr kumimoji="1" lang="zh-CN" altLang="en-US" dirty="0"/>
              <a:t> </a:t>
            </a:r>
            <a:r>
              <a:rPr kumimoji="1" lang="en-US" altLang="zh-CN" dirty="0"/>
              <a:t>long</a:t>
            </a:r>
            <a:r>
              <a:rPr kumimoji="1" lang="zh-CN" altLang="en-US" dirty="0"/>
              <a:t> </a:t>
            </a:r>
            <a:r>
              <a:rPr kumimoji="1" lang="en-US" altLang="zh-CN" dirty="0"/>
              <a:t>as</a:t>
            </a:r>
            <a:r>
              <a:rPr kumimoji="1" lang="zh-CN" altLang="en-US" dirty="0"/>
              <a:t> </a:t>
            </a:r>
            <a:r>
              <a:rPr kumimoji="1" lang="en-US" altLang="zh-CN" dirty="0"/>
              <a:t>majority</a:t>
            </a:r>
            <a:r>
              <a:rPr kumimoji="1" lang="zh-CN" altLang="en-US" dirty="0"/>
              <a:t> </a:t>
            </a:r>
            <a:r>
              <a:rPr kumimoji="1" lang="en-US" altLang="zh-CN" dirty="0"/>
              <a:t>send</a:t>
            </a:r>
            <a:r>
              <a:rPr kumimoji="1" lang="zh-CN" altLang="en-US" dirty="0"/>
              <a:t> </a:t>
            </a:r>
            <a:r>
              <a:rPr kumimoji="1" lang="en-US" altLang="zh-CN" dirty="0"/>
              <a:t>&lt;accepted&gt;,</a:t>
            </a:r>
            <a:r>
              <a:rPr kumimoji="1" lang="zh-CN" altLang="en-US" dirty="0"/>
              <a:t> </a:t>
            </a:r>
            <a:r>
              <a:rPr kumimoji="1" lang="en-US" altLang="zh-CN" dirty="0"/>
              <a:t>even</a:t>
            </a:r>
            <a:r>
              <a:rPr kumimoji="1" lang="zh-CN" altLang="en-US" dirty="0"/>
              <a:t> </a:t>
            </a:r>
            <a:r>
              <a:rPr kumimoji="1" lang="en-US" altLang="zh-CN" dirty="0"/>
              <a:t>if</a:t>
            </a:r>
            <a:r>
              <a:rPr kumimoji="1" lang="zh-CN" altLang="en-US" dirty="0"/>
              <a:t> </a:t>
            </a:r>
            <a:r>
              <a:rPr kumimoji="1" lang="en-US" altLang="zh-CN" dirty="0"/>
              <a:t>the</a:t>
            </a:r>
            <a:r>
              <a:rPr kumimoji="1" lang="zh-CN" altLang="en-US" dirty="0"/>
              <a:t> </a:t>
            </a:r>
            <a:r>
              <a:rPr kumimoji="1" lang="en-US" altLang="zh-CN" dirty="0"/>
              <a:t>leader</a:t>
            </a:r>
            <a:r>
              <a:rPr kumimoji="1" lang="zh-CN" altLang="en-US" dirty="0"/>
              <a:t> </a:t>
            </a:r>
            <a:r>
              <a:rPr kumimoji="1" lang="en-US" altLang="zh-CN" dirty="0"/>
              <a:t>has</a:t>
            </a:r>
            <a:r>
              <a:rPr kumimoji="1" lang="zh-CN" altLang="en-US" dirty="0"/>
              <a:t> </a:t>
            </a:r>
            <a:r>
              <a:rPr kumimoji="1" lang="en-US" altLang="zh-CN" dirty="0"/>
              <a:t>not</a:t>
            </a:r>
            <a:r>
              <a:rPr kumimoji="1" lang="zh-CN" altLang="en-US" dirty="0"/>
              <a:t> </a:t>
            </a:r>
            <a:r>
              <a:rPr kumimoji="1" lang="en-US" altLang="zh-CN" dirty="0"/>
              <a:t>received</a:t>
            </a:r>
            <a:r>
              <a:rPr kumimoji="1" lang="zh-CN" altLang="en-US" dirty="0"/>
              <a:t> </a:t>
            </a:r>
            <a:r>
              <a:rPr kumimoji="1" lang="en-US" altLang="zh-CN" dirty="0"/>
              <a:t>that</a:t>
            </a:r>
            <a:r>
              <a:rPr kumimoji="1" lang="zh-CN" altLang="en-US" dirty="0"/>
              <a:t> </a:t>
            </a:r>
            <a:r>
              <a:rPr kumimoji="1" lang="en-US" altLang="zh-CN" dirty="0"/>
              <a:t>much.</a:t>
            </a:r>
            <a:endParaRPr kumimoji="1" lang="en-US" altLang="zh-CN" dirty="0"/>
          </a:p>
          <a:p>
            <a:endParaRPr kumimoji="1" lang="en-US" altLang="zh-CN" dirty="0"/>
          </a:p>
          <a:p>
            <a:r>
              <a:rPr kumimoji="1" lang="en-US" altLang="zh-CN" dirty="0"/>
              <a:t>Why not the second case? </a:t>
            </a:r>
            <a:endParaRPr kumimoji="1" lang="en-US" altLang="zh-CN" dirty="0"/>
          </a:p>
          <a:p>
            <a:r>
              <a:rPr kumimoji="1" lang="en-US" altLang="zh-CN" dirty="0"/>
              <a:t>- The acceptor may receive the request, than fail </a:t>
            </a:r>
            <a:endParaRPr kumimoji="1" lang="en-US" altLang="zh-CN" dirty="0"/>
          </a:p>
          <a:p>
            <a:endParaRPr kumimoji="1" lang="en-US" altLang="zh-CN" dirty="0"/>
          </a:p>
          <a:p>
            <a:r>
              <a:rPr kumimoji="1" lang="en-US" altLang="zh-CN" dirty="0"/>
              <a:t>If not remember Nh, than another leader may get the same promise </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Interesting things:</a:t>
            </a:r>
            <a:endParaRPr kumimoji="1" lang="en-US" altLang="zh-CN" dirty="0"/>
          </a:p>
          <a:p>
            <a:pPr marL="228600" indent="-228600">
              <a:buAutoNum type="arabicPeriod"/>
            </a:pPr>
            <a:r>
              <a:rPr kumimoji="1" lang="en-US" altLang="zh-CN" dirty="0"/>
              <a:t>Each log entry store an additional term </a:t>
            </a:r>
            <a:endParaRPr kumimoji="1" lang="en-US" altLang="zh-CN" dirty="0"/>
          </a:p>
          <a:p>
            <a:pPr marL="228600" indent="-228600">
              <a:buAutoNum type="arabicPeriod"/>
            </a:pPr>
            <a:endParaRPr kumimoji="1" lang="en-US" altLang="zh-CN" dirty="0"/>
          </a:p>
          <a:p>
            <a:pPr marL="228600" indent="-228600">
              <a:buAutoNum type="arabicPeriod"/>
            </a:pPr>
            <a:r>
              <a:rPr kumimoji="1" lang="en-US" altLang="zh-CN" dirty="0"/>
              <a:t>Commit: can safely execute on the state machine, no others will execute a different command </a:t>
            </a:r>
            <a:endParaRPr kumimoji="1" lang="en-US" altLang="zh-CN"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Case in the example: server 4 crashes </a:t>
            </a:r>
            <a:endParaRPr kumimoji="1" lang="en-US" altLang="zh-CN" dirty="0"/>
          </a:p>
          <a:p>
            <a:endParaRPr kumimoji="1" lang="en-US" altLang="zh-CN" dirty="0"/>
          </a:p>
          <a:p>
            <a:r>
              <a:rPr kumimoji="1" lang="en-US" altLang="zh-CN" dirty="0"/>
              <a:t>Server 5 becomes the leader for 2, and keeps appending the logs from the clients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Commands</a:t>
            </a:r>
            <a:r>
              <a:rPr kumimoji="1" lang="zh-CN" altLang="en-US" dirty="0"/>
              <a:t> </a:t>
            </a:r>
            <a:r>
              <a:rPr kumimoji="1" lang="en-US" altLang="zh-CN" dirty="0"/>
              <a:t>must be equal: issued by the same leader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 Delay the commitment of an entry until we know it is committed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Refer to the paper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 What about configuration updates? </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dirty="0"/>
              <a:t>https://</a:t>
            </a:r>
            <a:r>
              <a:rPr kumimoji="1" lang="en-GB" altLang="zh-CN" dirty="0" err="1"/>
              <a:t>ongardie.net</a:t>
            </a:r>
            <a:r>
              <a:rPr kumimoji="1" lang="en-GB" altLang="zh-CN" dirty="0"/>
              <a:t>/static/raft/</a:t>
            </a:r>
            <a:r>
              <a:rPr kumimoji="1" lang="en-GB" altLang="zh-CN" dirty="0" err="1"/>
              <a:t>userstudy</a:t>
            </a:r>
            <a:r>
              <a:rPr kumimoji="1" lang="en-GB" altLang="zh-CN" dirty="0"/>
              <a:t>/</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dirty="0"/>
              <a:t>https://</a:t>
            </a:r>
            <a:r>
              <a:rPr kumimoji="1" lang="en-GB" altLang="zh-CN" dirty="0" err="1"/>
              <a:t>ongardie.net</a:t>
            </a:r>
            <a:r>
              <a:rPr kumimoji="1" lang="en-GB" altLang="zh-CN" dirty="0"/>
              <a:t>/static/raft/</a:t>
            </a:r>
            <a:r>
              <a:rPr kumimoji="1" lang="en-GB" altLang="zh-CN" dirty="0" err="1"/>
              <a:t>userstudy</a:t>
            </a:r>
            <a:r>
              <a:rPr kumimoji="1" lang="en-GB" altLang="zh-CN" dirty="0"/>
              <a:t>/</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lphaLcParenBoth"/>
            </a:pPr>
            <a:r>
              <a:rPr kumimoji="1" lang="en-US" altLang="zh-CN" dirty="0">
                <a:solidFill>
                  <a:schemeClr val="tx1"/>
                </a:solidFill>
              </a:rPr>
              <a:t>No</a:t>
            </a:r>
            <a:endParaRPr kumimoji="1" lang="en-US" altLang="zh-CN" dirty="0">
              <a:solidFill>
                <a:schemeClr val="tx1"/>
              </a:solidFill>
            </a:endParaRPr>
          </a:p>
          <a:p>
            <a:pPr marL="228600" indent="-228600">
              <a:buAutoNum type="alphaLcParenBoth"/>
            </a:pPr>
            <a:r>
              <a:rPr kumimoji="1" lang="en-US" altLang="zh-CN" dirty="0">
                <a:solidFill>
                  <a:schemeClr val="tx1"/>
                </a:solidFill>
              </a:rPr>
              <a:t>Yes </a:t>
            </a:r>
            <a:endParaRPr kumimoji="1" lang="zh-CN" altLang="en-US" dirty="0">
              <a:solidFill>
                <a:schemeClr val="tx1"/>
              </a:solidFill>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 Yes</a:t>
            </a:r>
            <a:endParaRPr kumimoji="1" lang="en-US" altLang="zh-CN" dirty="0"/>
          </a:p>
          <a:p>
            <a:r>
              <a:rPr kumimoji="1" lang="en-US" altLang="zh-CN" dirty="0"/>
              <a:t>(d) no</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If server 2 (1113) becomes the leader, then it can overwrite the entries later than 3 </a:t>
            </a:r>
            <a:endParaRPr kumimoji="1" lang="en-US" altLang="zh-CN" dirty="0"/>
          </a:p>
          <a:p>
            <a:endParaRPr kumimoji="1" lang="en-US" altLang="zh-CN" dirty="0"/>
          </a:p>
          <a:p>
            <a:r>
              <a:rPr kumimoji="1" lang="zh-CN" altLang="en-US" dirty="0"/>
              <a:t>场景：</a:t>
            </a:r>
            <a:r>
              <a:rPr kumimoji="1" lang="en-US" altLang="zh-CN" dirty="0"/>
              <a:t>term 2</a:t>
            </a:r>
            <a:r>
              <a:rPr kumimoji="1" lang="zh-CN" altLang="en-US" dirty="0"/>
              <a:t>的</a:t>
            </a:r>
            <a:r>
              <a:rPr kumimoji="1" lang="en-US" altLang="zh-CN" dirty="0"/>
              <a:t>log</a:t>
            </a:r>
            <a:r>
              <a:rPr kumimoji="1" lang="zh-CN" altLang="en-US" dirty="0"/>
              <a:t> </a:t>
            </a:r>
            <a:r>
              <a:rPr kumimoji="1" lang="en-US" altLang="zh-CN" dirty="0"/>
              <a:t>entry</a:t>
            </a:r>
            <a:r>
              <a:rPr kumimoji="1" lang="zh-CN" altLang="en-US" dirty="0"/>
              <a:t>都是由</a:t>
            </a:r>
            <a:r>
              <a:rPr kumimoji="1" lang="en-US" altLang="zh-CN" dirty="0"/>
              <a:t>term</a:t>
            </a:r>
            <a:r>
              <a:rPr kumimoji="1" lang="zh-CN" altLang="en-US" dirty="0"/>
              <a:t> </a:t>
            </a:r>
            <a:r>
              <a:rPr kumimoji="1" lang="en-US" altLang="zh-CN" dirty="0"/>
              <a:t>4</a:t>
            </a:r>
            <a:r>
              <a:rPr kumimoji="1" lang="zh-CN" altLang="en-US" dirty="0"/>
              <a:t>进行</a:t>
            </a:r>
            <a:r>
              <a:rPr kumimoji="1" lang="en-US" altLang="zh-CN" dirty="0"/>
              <a:t>replicate</a:t>
            </a:r>
            <a:r>
              <a:rPr kumimoji="1" lang="zh-CN" altLang="en-US" dirty="0"/>
              <a:t>的</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初始状态： 每个</a:t>
            </a:r>
            <a:r>
              <a:rPr kumimoji="1" lang="en-US" altLang="zh-CN" dirty="0"/>
              <a:t>server</a:t>
            </a:r>
            <a:r>
              <a:rPr kumimoji="1" lang="zh-CN" altLang="en-US" dirty="0"/>
              <a:t>都确认了</a:t>
            </a:r>
            <a:r>
              <a:rPr kumimoji="1" lang="en-US" altLang="zh-CN" dirty="0"/>
              <a:t>0</a:t>
            </a:r>
            <a:r>
              <a:rPr kumimoji="1" lang="zh-CN" altLang="en-US" dirty="0"/>
              <a:t>，</a:t>
            </a:r>
            <a:r>
              <a:rPr kumimoji="1" lang="en-US" altLang="zh-CN" dirty="0"/>
              <a:t>1</a:t>
            </a:r>
            <a:r>
              <a:rPr kumimoji="1" lang="zh-CN" altLang="en-US" dirty="0"/>
              <a:t>，</a:t>
            </a:r>
            <a:r>
              <a:rPr kumimoji="1" lang="en-US" altLang="zh-CN" dirty="0"/>
              <a:t>2</a:t>
            </a:r>
            <a:r>
              <a:rPr kumimoji="1" lang="zh-CN" altLang="en-US" dirty="0"/>
              <a:t>的</a:t>
            </a:r>
            <a:r>
              <a:rPr kumimoji="1" lang="en-US" altLang="zh-CN" dirty="0"/>
              <a:t>value</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初始状态： 每个</a:t>
            </a:r>
            <a:r>
              <a:rPr kumimoji="1" lang="en-US" altLang="zh-CN" dirty="0"/>
              <a:t>server</a:t>
            </a:r>
            <a:r>
              <a:rPr kumimoji="1" lang="zh-CN" altLang="en-US" dirty="0"/>
              <a:t>都确认了</a:t>
            </a:r>
            <a:r>
              <a:rPr kumimoji="1" lang="en-US" altLang="zh-CN" dirty="0"/>
              <a:t>0</a:t>
            </a:r>
            <a:r>
              <a:rPr kumimoji="1" lang="zh-CN" altLang="en-US" dirty="0"/>
              <a:t>，</a:t>
            </a:r>
            <a:r>
              <a:rPr kumimoji="1" lang="en-US" altLang="zh-CN" dirty="0"/>
              <a:t>1</a:t>
            </a:r>
            <a:r>
              <a:rPr kumimoji="1" lang="zh-CN" altLang="en-US" dirty="0"/>
              <a:t>，</a:t>
            </a:r>
            <a:r>
              <a:rPr kumimoji="1" lang="en-US" altLang="zh-CN" dirty="0"/>
              <a:t>2</a:t>
            </a:r>
            <a:r>
              <a:rPr kumimoji="1" lang="zh-CN" altLang="en-US" dirty="0"/>
              <a:t>的</a:t>
            </a:r>
            <a:r>
              <a:rPr kumimoji="1" lang="en-US" altLang="zh-CN" dirty="0"/>
              <a:t>value</a:t>
            </a:r>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2840" y="228866"/>
            <a:ext cx="8229600" cy="900442"/>
          </a:xfrm>
        </p:spPr>
        <p:txBody>
          <a:bodyPr>
            <a:normAutofit/>
          </a:bodyPr>
          <a:lstStyle>
            <a:lvl1pPr>
              <a:defRPr sz="2400" b="1">
                <a:solidFill>
                  <a:schemeClr val="accent1"/>
                </a:solidFill>
                <a:latin typeface="+mn-lt"/>
                <a:ea typeface="+mj-ea"/>
                <a:cs typeface="微软雅黑 Light" panose="020B0502040204020203" pitchFamily="34" charset="-122"/>
              </a:defRPr>
            </a:lvl1pPr>
          </a:lstStyle>
          <a:p>
            <a:r>
              <a:rPr lang="en-US" altLang="zh-CN" dirty="0"/>
              <a:t>xx</a:t>
            </a:r>
            <a:endParaRPr lang="zh-CN" altLang="en-US" dirty="0"/>
          </a:p>
        </p:txBody>
      </p:sp>
      <p:sp>
        <p:nvSpPr>
          <p:cNvPr id="3" name="内容占位符 2"/>
          <p:cNvSpPr>
            <a:spLocks noGrp="1"/>
          </p:cNvSpPr>
          <p:nvPr>
            <p:ph idx="1" hasCustomPrompt="1"/>
          </p:nvPr>
        </p:nvSpPr>
        <p:spPr>
          <a:xfrm>
            <a:off x="302840" y="1129308"/>
            <a:ext cx="8229600" cy="3771636"/>
          </a:xfrm>
        </p:spPr>
        <p:txBody>
          <a:bodyPr>
            <a:normAutofit/>
          </a:bodyPr>
          <a:lstStyle>
            <a:lvl1pPr marL="0" indent="0">
              <a:lnSpc>
                <a:spcPct val="120000"/>
              </a:lnSpc>
              <a:buFontTx/>
              <a:buNone/>
              <a:defRPr sz="1800" b="1" i="0">
                <a:latin typeface="+mn-lt"/>
                <a:ea typeface="微软雅黑" panose="020B0503020204020204" pitchFamily="34" charset="-122"/>
                <a:cs typeface="微软雅黑" panose="020B0503020204020204" pitchFamily="34" charset="-122"/>
              </a:defRPr>
            </a:lvl1pPr>
            <a:lvl2pPr marL="360045">
              <a:lnSpc>
                <a:spcPct val="120000"/>
              </a:lnSpc>
              <a:defRPr sz="18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en-US" altLang="zh-CN" dirty="0" err="1"/>
              <a:t>yy</a:t>
            </a:r>
            <a:endParaRPr lang="zh-CN" altLang="en-US" dirty="0"/>
          </a:p>
          <a:p>
            <a:pPr lvl="1"/>
            <a:r>
              <a:rPr lang="en-US" altLang="zh-CN" dirty="0"/>
              <a:t>xx</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latin typeface="Consolas" panose="020B0609020204030204" pitchFamily="49" charset="0"/>
                <a:cs typeface="Consolas" panose="020B0609020204030204" pitchFamily="49" charset="0"/>
              </a:defRPr>
            </a:lvl1pPr>
          </a:lstStyle>
          <a:p>
            <a:fld id="{ADE361C3-C043-4A6E-BDCE-8DA1E7D90A3B}" type="slidenum">
              <a:rPr lang="zh-CN" altLang="en-US" smtClean="0"/>
            </a:fld>
            <a:endParaRPr lang="zh-CN" altLang="en-US" dirty="0"/>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8" name="三角形 7"/>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等线" panose="02010600030101010101" charset="-122"/>
                <a:ea typeface="等线" panose="02010600030101010101" charset="-122"/>
                <a:cs typeface="等线" panose="02010600030101010101" charset="-122"/>
              </a:defRPr>
            </a:lvl1pPr>
          </a:lstStyle>
          <a:p>
            <a:fld id="{ADE361C3-C043-4A6E-BDCE-8DA1E7D90A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anose="020B0604020202020204" pitchFamily="34" charset="0"/>
        <a:buChar char="•"/>
        <a:defRPr sz="2600" b="0" kern="1200">
          <a:solidFill>
            <a:schemeClr val="tx1">
              <a:lumMod val="75000"/>
              <a:lumOff val="25000"/>
            </a:schemeClr>
          </a:solidFill>
          <a:latin typeface="+mn-lt"/>
          <a:ea typeface="+mn-ea"/>
          <a:cs typeface="等线" panose="02010600030101010101" charset="-122"/>
        </a:defRPr>
      </a:lvl1pPr>
      <a:lvl2pPr marL="742950" indent="-285750" algn="l" defTabSz="914400" rtl="0" eaLnBrk="1" latinLnBrk="0" hangingPunct="1">
        <a:lnSpc>
          <a:spcPct val="120000"/>
        </a:lnSpc>
        <a:spcBef>
          <a:spcPct val="20000"/>
        </a:spcBef>
        <a:buFont typeface="Arial" panose="020B0604020202020204" pitchFamily="34" charset="0"/>
        <a:buChar char="–"/>
        <a:defRPr sz="2400" kern="1200">
          <a:solidFill>
            <a:schemeClr val="tx1">
              <a:lumMod val="75000"/>
              <a:lumOff val="25000"/>
            </a:schemeClr>
          </a:solidFill>
          <a:latin typeface="+mn-lt"/>
          <a:ea typeface="+mn-ea"/>
          <a:cs typeface="等线" panose="02010600030101010101" charset="-122"/>
        </a:defRPr>
      </a:lvl2pPr>
      <a:lvl3pPr marL="1143000" indent="-228600" algn="l" defTabSz="914400" rtl="0" eaLnBrk="1" latinLnBrk="0" hangingPunct="1">
        <a:lnSpc>
          <a:spcPct val="120000"/>
        </a:lnSpc>
        <a:spcBef>
          <a:spcPct val="20000"/>
        </a:spcBef>
        <a:buFont typeface="Arial" panose="020B0604020202020204" pitchFamily="34" charset="0"/>
        <a:buChar char="•"/>
        <a:defRPr sz="2000" kern="1200">
          <a:solidFill>
            <a:schemeClr val="tx1">
              <a:lumMod val="75000"/>
              <a:lumOff val="25000"/>
            </a:schemeClr>
          </a:solidFill>
          <a:latin typeface="+mn-lt"/>
          <a:ea typeface="+mn-ea"/>
          <a:cs typeface="等线" panose="02010600030101010101" charset="-122"/>
        </a:defRPr>
      </a:lvl3pPr>
      <a:lvl4pPr marL="16002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4pPr>
      <a:lvl5pPr marL="2057400" indent="-228600" algn="l" defTabSz="914400" rtl="0" eaLnBrk="1" latinLnBrk="0" hangingPunct="1">
        <a:lnSpc>
          <a:spcPct val="12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等线" panose="0201060003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85800" y="1430287"/>
            <a:ext cx="7990656" cy="1600685"/>
          </a:xfrm>
        </p:spPr>
        <p:txBody>
          <a:bodyPr>
            <a:noAutofit/>
          </a:bodyPr>
          <a:lstStyle/>
          <a:p>
            <a:pPr>
              <a:lnSpc>
                <a:spcPct val="110000"/>
              </a:lnSpc>
            </a:pPr>
            <a:r>
              <a:rPr kumimoji="1" lang="en-US" altLang="zh-CN" sz="3600" b="0" dirty="0">
                <a:latin typeface="+mn-lt"/>
              </a:rPr>
              <a:t>Consistent Log Replication </a:t>
            </a:r>
            <a:br>
              <a:rPr kumimoji="1" lang="en-US" altLang="zh-CN" sz="3600" b="0" dirty="0">
                <a:latin typeface="+mn-lt"/>
              </a:rPr>
            </a:br>
            <a:r>
              <a:rPr kumimoji="1" lang="en-US" altLang="zh-CN" sz="3600" b="0" dirty="0">
                <a:latin typeface="+mn-lt"/>
              </a:rPr>
              <a:t>with </a:t>
            </a:r>
            <a:r>
              <a:rPr kumimoji="1" lang="en-US" altLang="zh-CN" sz="3600" b="0" dirty="0" err="1">
                <a:latin typeface="+mn-lt"/>
              </a:rPr>
              <a:t>Paxos</a:t>
            </a:r>
            <a:r>
              <a:rPr kumimoji="1" lang="en-US" altLang="zh-CN" sz="3600" b="0" dirty="0">
                <a:latin typeface="+mn-lt"/>
              </a:rPr>
              <a:t> &amp; Raft</a:t>
            </a:r>
            <a:br>
              <a:rPr kumimoji="1" lang="en-US" altLang="zh-CN" sz="3600" b="0" dirty="0">
                <a:latin typeface="+mn-lt"/>
              </a:rPr>
            </a:br>
            <a:endParaRPr kumimoji="1" lang="zh-CN" altLang="en-US" sz="1800" b="0" dirty="0">
              <a:latin typeface="+mn-lt"/>
            </a:endParaRPr>
          </a:p>
        </p:txBody>
      </p:sp>
      <p:pic>
        <p:nvPicPr>
          <p:cNvPr id="9" name="图片 8"/>
          <p:cNvPicPr>
            <a:picLocks noChangeAspect="1"/>
          </p:cNvPicPr>
          <p:nvPr/>
        </p:nvPicPr>
        <p:blipFill>
          <a:blip r:embed="rId1" cstate="screen">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p:cNvSpPr txBox="1"/>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anose="020B0604020202020204" pitchFamily="34" charset="0"/>
              <a:buNone/>
              <a:defRPr sz="2600" b="0" kern="1200">
                <a:solidFill>
                  <a:schemeClr val="tx1">
                    <a:tint val="75000"/>
                  </a:schemeClr>
                </a:solidFill>
                <a:latin typeface="+mn-ea"/>
                <a:ea typeface="+mn-ea"/>
                <a:cs typeface="等线" panose="02010600030101010101" charset="-122"/>
              </a:defRPr>
            </a:lvl1pPr>
            <a:lvl2pPr marL="457200" indent="0" algn="ctr" defTabSz="914400" rtl="0" eaLnBrk="1" latinLnBrk="0" hangingPunct="1">
              <a:lnSpc>
                <a:spcPct val="120000"/>
              </a:lnSpc>
              <a:spcBef>
                <a:spcPct val="20000"/>
              </a:spcBef>
              <a:buFont typeface="Arial" panose="020B0604020202020204" pitchFamily="34" charset="0"/>
              <a:buNone/>
              <a:defRPr sz="2400" kern="1200">
                <a:solidFill>
                  <a:schemeClr val="tx1">
                    <a:tint val="75000"/>
                  </a:schemeClr>
                </a:solidFill>
                <a:latin typeface="+mn-ea"/>
                <a:ea typeface="+mn-ea"/>
                <a:cs typeface="等线" panose="02010600030101010101" charset="-122"/>
              </a:defRPr>
            </a:lvl2pPr>
            <a:lvl3pPr marL="914400" indent="0" algn="ctr" defTabSz="914400" rtl="0" eaLnBrk="1" latinLnBrk="0" hangingPunct="1">
              <a:lnSpc>
                <a:spcPct val="120000"/>
              </a:lnSpc>
              <a:spcBef>
                <a:spcPct val="20000"/>
              </a:spcBef>
              <a:buFont typeface="Arial" panose="020B0604020202020204" pitchFamily="34" charset="0"/>
              <a:buNone/>
              <a:defRPr sz="2000" kern="1200">
                <a:solidFill>
                  <a:schemeClr val="tx1">
                    <a:tint val="75000"/>
                  </a:schemeClr>
                </a:solidFill>
                <a:latin typeface="+mn-ea"/>
                <a:ea typeface="+mn-ea"/>
                <a:cs typeface="等线" panose="02010600030101010101" charset="-122"/>
              </a:defRPr>
            </a:lvl3pPr>
            <a:lvl4pPr marL="13716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4pPr>
            <a:lvl5pPr marL="1828800" indent="0" algn="ctr" defTabSz="914400" rtl="0" eaLnBrk="1" latinLnBrk="0" hangingPunct="1">
              <a:lnSpc>
                <a:spcPct val="120000"/>
              </a:lnSpc>
              <a:spcBef>
                <a:spcPct val="20000"/>
              </a:spcBef>
              <a:buFont typeface="Arial" panose="020B0604020202020204" pitchFamily="34" charset="0"/>
              <a:buNone/>
              <a:defRPr sz="1800" kern="1200">
                <a:solidFill>
                  <a:schemeClr val="tx1">
                    <a:tint val="75000"/>
                  </a:schemeClr>
                </a:solidFill>
                <a:latin typeface="+mn-ea"/>
                <a:ea typeface="+mn-ea"/>
                <a:cs typeface="等线" panose="02010600030101010101" charset="-122"/>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en-US" altLang="zh-CN" sz="1400">
                <a:solidFill>
                  <a:srgbClr val="000000">
                    <a:lumMod val="75000"/>
                    <a:lumOff val="25000"/>
                  </a:srgbClr>
                </a:solidFill>
                <a:latin typeface="+mj-lt"/>
              </a:rPr>
              <a:t>SE3331-1 (2022 Fall)</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mj-lt"/>
              <a:ea typeface="微软雅黑" panose="020B0503020204020204" pitchFamily="34" charset="-122"/>
            </a:endParaRPr>
          </a:p>
        </p:txBody>
      </p:sp>
      <p:pic>
        <p:nvPicPr>
          <p:cNvPr id="8"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screen">
            <a:duotone>
              <a:schemeClr val="accent1">
                <a:shade val="45000"/>
                <a:satMod val="135000"/>
              </a:schemeClr>
              <a:prstClr val="white"/>
            </a:duotone>
          </a:blip>
          <a:srcRect/>
          <a:stretch>
            <a:fillRect/>
          </a:stretch>
        </p:blipFill>
        <p:spPr bwMode="auto">
          <a:xfrm>
            <a:off x="7164288" y="282539"/>
            <a:ext cx="1642840" cy="432048"/>
          </a:xfrm>
          <a:prstGeom prst="rect">
            <a:avLst/>
          </a:prstGeom>
          <a:noFill/>
        </p:spPr>
      </p:pic>
      <p:sp>
        <p:nvSpPr>
          <p:cNvPr id="10" name="副标题 5"/>
          <p:cNvSpPr>
            <a:spLocks noGrp="1"/>
          </p:cNvSpPr>
          <p:nvPr>
            <p:ph type="subTitle" idx="1"/>
          </p:nvPr>
        </p:nvSpPr>
        <p:spPr>
          <a:xfrm>
            <a:off x="685800" y="3484370"/>
            <a:ext cx="7772400" cy="1461362"/>
          </a:xfrm>
        </p:spPr>
        <p:txBody>
          <a:bodyPr>
            <a:noAutofit/>
          </a:bodyPr>
          <a:lstStyle/>
          <a:p>
            <a:pPr>
              <a:lnSpc>
                <a:spcPct val="150000"/>
              </a:lnSpc>
              <a:spcBef>
                <a:spcPts val="0"/>
              </a:spcBef>
            </a:pPr>
            <a:r>
              <a:rPr kumimoji="1" lang="en-US" altLang="zh-CN" sz="1800" dirty="0">
                <a:solidFill>
                  <a:schemeClr val="tx1">
                    <a:lumMod val="75000"/>
                    <a:lumOff val="25000"/>
                  </a:schemeClr>
                </a:solidFill>
                <a:latin typeface="+mj-lt"/>
              </a:rPr>
              <a:t>Yubin</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Xia</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&amp;</a:t>
            </a:r>
            <a:r>
              <a:rPr kumimoji="1" lang="zh-CN" altLang="en-US" sz="1800" dirty="0">
                <a:solidFill>
                  <a:schemeClr val="tx1">
                    <a:lumMod val="75000"/>
                    <a:lumOff val="25000"/>
                  </a:schemeClr>
                </a:solidFill>
                <a:latin typeface="+mj-lt"/>
              </a:rPr>
              <a:t> </a:t>
            </a:r>
            <a:r>
              <a:rPr kumimoji="1" lang="en-US" altLang="zh-CN" sz="1800" dirty="0" err="1">
                <a:solidFill>
                  <a:schemeClr val="tx1">
                    <a:lumMod val="75000"/>
                    <a:lumOff val="25000"/>
                  </a:schemeClr>
                </a:solidFill>
                <a:latin typeface="+mj-lt"/>
              </a:rPr>
              <a:t>Xingda</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Wei</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75000"/>
                    <a:lumOff val="25000"/>
                  </a:schemeClr>
                </a:solidFill>
                <a:latin typeface="+mj-lt"/>
              </a:rPr>
              <a:t>IPADS,</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Shanghai</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Jiao</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Tong</a:t>
            </a:r>
            <a:r>
              <a:rPr kumimoji="1" lang="zh-CN" altLang="en-US" sz="1800" dirty="0">
                <a:solidFill>
                  <a:schemeClr val="tx1">
                    <a:lumMod val="75000"/>
                    <a:lumOff val="25000"/>
                  </a:schemeClr>
                </a:solidFill>
                <a:latin typeface="+mj-lt"/>
              </a:rPr>
              <a:t> </a:t>
            </a:r>
            <a:r>
              <a:rPr kumimoji="1" lang="en-US" altLang="zh-CN" sz="1800" dirty="0">
                <a:solidFill>
                  <a:schemeClr val="tx1">
                    <a:lumMod val="75000"/>
                    <a:lumOff val="25000"/>
                  </a:schemeClr>
                </a:solidFill>
                <a:latin typeface="+mj-lt"/>
              </a:rPr>
              <a:t>University</a:t>
            </a:r>
            <a:endParaRPr kumimoji="1" lang="en-US" altLang="zh-CN" sz="1800" dirty="0">
              <a:solidFill>
                <a:schemeClr val="tx1">
                  <a:lumMod val="75000"/>
                  <a:lumOff val="25000"/>
                </a:schemeClr>
              </a:solidFill>
              <a:latin typeface="+mj-lt"/>
            </a:endParaRPr>
          </a:p>
          <a:p>
            <a:pPr>
              <a:lnSpc>
                <a:spcPct val="150000"/>
              </a:lnSpc>
              <a:spcBef>
                <a:spcPts val="0"/>
              </a:spcBef>
            </a:pPr>
            <a:r>
              <a:rPr kumimoji="1" lang="en-US" altLang="zh-CN" sz="1800" dirty="0">
                <a:solidFill>
                  <a:schemeClr val="tx1">
                    <a:lumMod val="50000"/>
                    <a:lumOff val="50000"/>
                  </a:schemeClr>
                </a:solidFill>
                <a:latin typeface="+mj-lt"/>
              </a:rPr>
              <a:t>https://</a:t>
            </a:r>
            <a:r>
              <a:rPr kumimoji="1" lang="en-US" altLang="zh-CN" sz="1800" dirty="0" err="1">
                <a:solidFill>
                  <a:schemeClr val="tx1">
                    <a:lumMod val="50000"/>
                    <a:lumOff val="50000"/>
                  </a:schemeClr>
                </a:solidFill>
                <a:latin typeface="+mj-lt"/>
              </a:rPr>
              <a:t>www.sjtu.edu.cn</a:t>
            </a:r>
            <a:endParaRPr kumimoji="1" lang="en-GB" altLang="zh-CN" sz="1800" dirty="0">
              <a:solidFill>
                <a:schemeClr val="tx1">
                  <a:lumMod val="50000"/>
                  <a:lumOff val="50000"/>
                </a:schemeClr>
              </a:solidFill>
              <a:latin typeface="+mj-lt"/>
            </a:endParaRPr>
          </a:p>
        </p:txBody>
      </p:sp>
      <p:sp>
        <p:nvSpPr>
          <p:cNvPr id="2" name="矩形 1"/>
          <p:cNvSpPr/>
          <p:nvPr/>
        </p:nvSpPr>
        <p:spPr>
          <a:xfrm>
            <a:off x="64006" y="5319186"/>
            <a:ext cx="5758051" cy="742063"/>
          </a:xfrm>
          <a:prstGeom prst="rect">
            <a:avLst/>
          </a:prstGeom>
        </p:spPr>
        <p:txBody>
          <a:bodyPr wrap="none">
            <a:spAutoFit/>
          </a:bodyPr>
          <a:lstStyle/>
          <a:p>
            <a:pPr>
              <a:lnSpc>
                <a:spcPct val="150000"/>
              </a:lnSpc>
            </a:pPr>
            <a:r>
              <a:rPr kumimoji="1" lang="en-US" altLang="zh-CN" sz="1500" dirty="0"/>
              <a:t>Credits: </a:t>
            </a:r>
            <a:r>
              <a:rPr kumimoji="1" lang="en-US" altLang="zh-CN" sz="1500" dirty="0" err="1"/>
              <a:t>Jinyang@NYU</a:t>
            </a:r>
            <a:r>
              <a:rPr kumimoji="1" lang="en-US" altLang="zh-CN" sz="1500" dirty="0"/>
              <a:t>, </a:t>
            </a:r>
            <a:r>
              <a:rPr kumimoji="1" lang="en-US" altLang="zh-CN" sz="1500" dirty="0" err="1"/>
              <a:t>Ongaro</a:t>
            </a:r>
            <a:r>
              <a:rPr kumimoji="1" lang="en-US" altLang="zh-CN" sz="1500" dirty="0"/>
              <a:t> and </a:t>
            </a:r>
            <a:r>
              <a:rPr kumimoji="1" lang="en-US" altLang="zh-CN" sz="1500" dirty="0" err="1"/>
              <a:t>Ousterhout’s</a:t>
            </a:r>
            <a:r>
              <a:rPr kumimoji="1" lang="en-US" altLang="zh-CN" sz="1500" dirty="0"/>
              <a:t> raft user study </a:t>
            </a:r>
            <a:endParaRPr kumimoji="1" lang="en-US" altLang="zh-CN" sz="1500" dirty="0"/>
          </a:p>
          <a:p>
            <a:pPr>
              <a:lnSpc>
                <a:spcPct val="150000"/>
              </a:lnSpc>
            </a:pPr>
            <a:endParaRPr kumimoji="1" lang="en-US" altLang="zh-CN" sz="1500" dirty="0"/>
          </a:p>
        </p:txBody>
      </p:sp>
    </p:spTree>
  </p:cSld>
  <p:clrMapOvr>
    <a:masterClrMapping/>
  </p:clrMapOvr>
  <mc:AlternateContent xmlns:mc="http://schemas.openxmlformats.org/markup-compatibility/2006">
    <mc:Choice xmlns:p14="http://schemas.microsoft.com/office/powerpoint/2010/main" Requires="p14">
      <p:transition spd="slow" p14:dur="2000" advTm="11626"/>
    </mc:Choice>
    <mc:Fallback>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Paxos</a:t>
            </a:r>
            <a:r>
              <a:rPr lang="en-US" altLang="zh-CN" dirty="0">
                <a:latin typeface="微软雅黑" panose="020B0503020204020204" pitchFamily="34" charset="-122"/>
                <a:ea typeface="微软雅黑" panose="020B0503020204020204" pitchFamily="34" charset="-122"/>
              </a:rPr>
              <a:t> Pseudo-code</a:t>
            </a:r>
            <a:endParaRPr lang="zh-CN" altLang="en-US"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91500" y="4191000"/>
            <a:ext cx="2100000" cy="12451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2"/>
          <p:cNvSpPr>
            <a:spLocks noGrp="1"/>
          </p:cNvSpPr>
          <p:nvPr>
            <p:ph idx="1"/>
          </p:nvPr>
        </p:nvSpPr>
        <p:spPr>
          <a:xfrm>
            <a:off x="1143000" y="1079501"/>
            <a:ext cx="7239000" cy="1920999"/>
          </a:xfrm>
        </p:spPr>
        <p:txBody>
          <a:bodyPr>
            <a:normAutofit/>
          </a:bodyPr>
          <a:lstStyle/>
          <a:p>
            <a:pPr marL="367665" indent="-320040">
              <a:lnSpc>
                <a:spcPct val="90000"/>
              </a:lnSpc>
              <a:buClr>
                <a:srgbClr val="FF0066"/>
              </a:buClr>
              <a:buNone/>
            </a:pPr>
            <a:r>
              <a:rPr lang="en-US" altLang="zh-CN" sz="2000" dirty="0">
                <a:solidFill>
                  <a:prstClr val="black"/>
                </a:solidFill>
                <a:latin typeface="微软雅黑" panose="020B0503020204020204" pitchFamily="34" charset="-122"/>
                <a:cs typeface="Verdana" panose="020B0604030504040204" pitchFamily="34" charset="0"/>
              </a:rPr>
              <a:t>A node decides to be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Leader</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320040">
              <a:lnSpc>
                <a:spcPct val="90000"/>
              </a:lnSpc>
              <a:buClr>
                <a:srgbClr val="FF0066"/>
              </a:buClr>
              <a:buNone/>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Leader</a:t>
            </a:r>
            <a:r>
              <a:rPr lang="en-US" altLang="zh-CN" sz="2000" dirty="0">
                <a:solidFill>
                  <a:prstClr val="black"/>
                </a:solidFill>
                <a:latin typeface="微软雅黑" panose="020B0503020204020204" pitchFamily="34" charset="-122"/>
                <a:cs typeface="Verdana" panose="020B0604030504040204" pitchFamily="34" charset="0"/>
              </a:rPr>
              <a:t> chooses </a:t>
            </a:r>
            <a:r>
              <a:rPr lang="en-US" altLang="zh-CN" sz="2000" b="1"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M</a:t>
            </a:r>
            <a:r>
              <a:rPr lang="en-US" altLang="zh-CN" sz="2000" b="1" baseline="-25000"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n</a:t>
            </a:r>
            <a:r>
              <a:rPr lang="en-US" altLang="zh-CN" sz="2000"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 &gt; </a:t>
            </a:r>
            <a:r>
              <a:rPr lang="en-US" altLang="zh-CN" sz="2000" b="1"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N</a:t>
            </a:r>
            <a:r>
              <a:rPr lang="en-US" altLang="zh-CN" sz="2000" b="1" baseline="-25000"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h</a:t>
            </a:r>
            <a:endParaRPr lang="en-US" altLang="zh-CN" sz="2000" b="1" baseline="-25000"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320040">
              <a:lnSpc>
                <a:spcPct val="90000"/>
              </a:lnSpc>
              <a:buClr>
                <a:srgbClr val="FF0066"/>
              </a:buClr>
              <a:buNone/>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Leader</a:t>
            </a:r>
            <a:r>
              <a:rPr lang="en-US" altLang="zh-CN" sz="2000" dirty="0">
                <a:solidFill>
                  <a:prstClr val="black"/>
                </a:solidFill>
                <a:latin typeface="微软雅黑" panose="020B0503020204020204" pitchFamily="34" charset="-122"/>
                <a:cs typeface="Verdana" panose="020B0604030504040204" pitchFamily="34" charset="0"/>
              </a:rPr>
              <a:t> sends </a:t>
            </a:r>
            <a:r>
              <a:rPr lang="en-US" altLang="zh-CN" sz="2000"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&lt;proposal, </a:t>
            </a:r>
            <a:r>
              <a:rPr lang="en-US" altLang="zh-CN" sz="2000" b="1"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M</a:t>
            </a:r>
            <a:r>
              <a:rPr lang="en-US" altLang="zh-CN" sz="2000" b="1" baseline="-25000"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n </a:t>
            </a:r>
            <a:r>
              <a:rPr lang="en-US" altLang="zh-CN" sz="2000"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&gt;</a:t>
            </a:r>
            <a:r>
              <a:rPr lang="en-US" altLang="zh-CN" sz="2000" dirty="0">
                <a:latin typeface="微软雅黑" panose="020B0503020204020204" pitchFamily="34" charset="-122"/>
                <a:cs typeface="Verdana" panose="020B0604030504040204" pitchFamily="34" charset="0"/>
              </a:rPr>
              <a:t> </a:t>
            </a:r>
            <a:r>
              <a:rPr lang="en-US" altLang="zh-CN" sz="2000" dirty="0">
                <a:solidFill>
                  <a:prstClr val="black"/>
                </a:solidFill>
                <a:latin typeface="微软雅黑" panose="020B0503020204020204" pitchFamily="34" charset="-122"/>
                <a:cs typeface="Verdana" panose="020B0604030504040204" pitchFamily="34" charset="0"/>
              </a:rPr>
              <a:t>to all nodes</a:t>
            </a:r>
            <a:endParaRPr lang="en-US" altLang="zh-CN" sz="2000" dirty="0">
              <a:solidFill>
                <a:prstClr val="black"/>
              </a:solidFill>
              <a:latin typeface="微软雅黑" panose="020B0503020204020204" pitchFamily="34" charset="-122"/>
              <a:cs typeface="Verdana" panose="020B0604030504040204" pitchFamily="34" charset="0"/>
            </a:endParaRPr>
          </a:p>
          <a:p>
            <a:pPr marL="367665" indent="-320040">
              <a:lnSpc>
                <a:spcPct val="90000"/>
              </a:lnSpc>
              <a:buClr>
                <a:srgbClr val="FF0066"/>
              </a:buClr>
              <a:buNone/>
            </a:pPr>
            <a:endParaRPr lang="en-US" altLang="zh-CN" sz="335" dirty="0">
              <a:solidFill>
                <a:prstClr val="black"/>
              </a:solidFill>
              <a:latin typeface="微软雅黑" panose="020B0503020204020204" pitchFamily="34" charset="-122"/>
              <a:cs typeface="Verdana" panose="020B0604030504040204" pitchFamily="34" charset="0"/>
            </a:endParaRPr>
          </a:p>
          <a:p>
            <a:pPr marL="367665" indent="-320040">
              <a:lnSpc>
                <a:spcPct val="90000"/>
              </a:lnSpc>
              <a:buClr>
                <a:srgbClr val="FF0066"/>
              </a:buClr>
              <a:buNone/>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Acceptor</a:t>
            </a:r>
            <a:r>
              <a:rPr lang="en-US" altLang="zh-CN" sz="2000" dirty="0">
                <a:solidFill>
                  <a:prstClr val="black"/>
                </a:solidFill>
                <a:latin typeface="微软雅黑" panose="020B0503020204020204" pitchFamily="34" charset="-122"/>
                <a:cs typeface="Verdana" panose="020B0604030504040204" pitchFamily="34" charset="0"/>
              </a:rPr>
              <a:t> receives </a:t>
            </a:r>
            <a:r>
              <a:rPr lang="en-US" altLang="zh-CN" sz="2000"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&lt;proposal, </a:t>
            </a:r>
            <a:r>
              <a:rPr lang="en-US" altLang="zh-CN" sz="2000" b="1"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N</a:t>
            </a:r>
            <a:r>
              <a:rPr lang="en-US" altLang="zh-CN" sz="2000"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&gt;</a:t>
            </a:r>
            <a:endParaRPr lang="en-US" altLang="zh-CN" sz="2000" dirty="0">
              <a:latin typeface="微软雅黑" panose="020B0503020204020204" pitchFamily="34" charset="-122"/>
              <a:cs typeface="Verdana" panose="020B0604030504040204" pitchFamily="34" charset="0"/>
            </a:endParaRPr>
          </a:p>
          <a:p>
            <a:pPr marL="367665" indent="-320040">
              <a:lnSpc>
                <a:spcPct val="90000"/>
              </a:lnSpc>
              <a:buClr>
                <a:srgbClr val="FF0066"/>
              </a:buClr>
              <a:buNone/>
            </a:pPr>
            <a:endParaRPr lang="en-US" altLang="zh-CN" b="1" baseline="-25000" dirty="0">
              <a:solidFill>
                <a:prstClr val="black"/>
              </a:solidFill>
              <a:latin typeface="微软雅黑" panose="020B0503020204020204" pitchFamily="34" charset="-122"/>
              <a:cs typeface="Verdana" panose="020B0604030504040204" pitchFamily="34" charset="0"/>
            </a:endParaRPr>
          </a:p>
        </p:txBody>
      </p:sp>
      <p:sp>
        <p:nvSpPr>
          <p:cNvPr id="6" name="内容占位符 2"/>
          <p:cNvSpPr txBox="1"/>
          <p:nvPr/>
        </p:nvSpPr>
        <p:spPr>
          <a:xfrm>
            <a:off x="1382395" y="3019425"/>
            <a:ext cx="3634105" cy="1710055"/>
          </a:xfrm>
          <a:prstGeom prst="rect">
            <a:avLst/>
          </a:prstGeom>
          <a:ln w="3175">
            <a:solidFill>
              <a:schemeClr val="tx1"/>
            </a:solidFill>
            <a:prstDash val="sysDot"/>
          </a:ln>
        </p:spPr>
        <p:txBody>
          <a:bodyPr vert="horz" lIns="30000" tIns="30000" rIns="30000" bIns="30000" rtlCol="0" anchor="ctr" anchorCtr="0">
            <a:normAutofit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fontAlgn="base">
              <a:lnSpc>
                <a:spcPct val="80000"/>
              </a:lnSpc>
              <a:spcAft>
                <a:spcPct val="0"/>
              </a:spcAft>
              <a:buClr>
                <a:srgbClr val="FF0066"/>
              </a:buClr>
              <a:buNone/>
            </a:pPr>
            <a:r>
              <a:rPr lang="en-US" altLang="zh-CN" sz="2335"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if</a:t>
            </a:r>
            <a:r>
              <a:rPr lang="en-US" altLang="zh-CN" sz="2335"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N &lt; 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h</a:t>
            </a:r>
            <a:endPar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reply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&lt;promise-</a:t>
            </a:r>
            <a:r>
              <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reject</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&gt;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2335"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else  </a:t>
            </a:r>
            <a:endParaRPr lang="en-US" altLang="zh-CN" sz="2335" b="1"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2000"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h</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 = N</a:t>
            </a:r>
            <a:endPar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reply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&lt;promise-ok,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V</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&gt;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ectangle 47"/>
          <p:cNvSpPr/>
          <p:nvPr/>
        </p:nvSpPr>
        <p:spPr>
          <a:xfrm>
            <a:off x="4621530" y="3012440"/>
            <a:ext cx="3413760" cy="36703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pPr marL="223520" indent="-223520" algn="ctr" fontAlgn="base">
              <a:spcBef>
                <a:spcPct val="0"/>
              </a:spcBef>
              <a:spcAft>
                <a:spcPct val="0"/>
              </a:spcAft>
            </a:pPr>
            <a:r>
              <a:rPr lang="en-US" altLang="zh-CN" sz="2000" dirty="0">
                <a:solidFill>
                  <a:prstClr val="black"/>
                </a:solidFill>
                <a:latin typeface="微软雅黑" panose="020B0503020204020204" pitchFamily="34" charset="-122"/>
                <a:ea typeface="微软雅黑" panose="020B0503020204020204" pitchFamily="34" charset="-122"/>
              </a:rPr>
              <a:t>Ignore all proposals &lt; N</a:t>
            </a:r>
            <a:r>
              <a:rPr lang="en-US" altLang="zh-CN" sz="2000" baseline="-25000" dirty="0">
                <a:solidFill>
                  <a:prstClr val="black"/>
                </a:solidFill>
                <a:latin typeface="微软雅黑" panose="020B0503020204020204" pitchFamily="34" charset="-122"/>
                <a:ea typeface="微软雅黑" panose="020B0503020204020204" pitchFamily="34" charset="-122"/>
              </a:rPr>
              <a:t>h</a:t>
            </a:r>
            <a:endParaRPr lang="en-US" altLang="zh-CN" sz="2000" baseline="-25000" dirty="0">
              <a:solidFill>
                <a:prstClr val="black"/>
              </a:solidFill>
              <a:latin typeface="微软雅黑" panose="020B0503020204020204" pitchFamily="34" charset="-122"/>
              <a:ea typeface="微软雅黑" panose="020B0503020204020204" pitchFamily="34" charset="-122"/>
            </a:endParaRPr>
          </a:p>
        </p:txBody>
      </p:sp>
      <p:cxnSp>
        <p:nvCxnSpPr>
          <p:cNvPr id="8" name="Straight Connector 19"/>
          <p:cNvCxnSpPr/>
          <p:nvPr/>
        </p:nvCxnSpPr>
        <p:spPr>
          <a:xfrm>
            <a:off x="1206500" y="2353444"/>
            <a:ext cx="673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27"/>
          <p:cNvSpPr/>
          <p:nvPr/>
        </p:nvSpPr>
        <p:spPr>
          <a:xfrm>
            <a:off x="5436096" y="33241"/>
            <a:ext cx="3631704" cy="9223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accepted value of </a:t>
            </a: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4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dirty="0">
                <a:solidFill>
                  <a:prstClr val="black"/>
                </a:solidFill>
                <a:latin typeface="微软雅黑" panose="020B0503020204020204" pitchFamily="34" charset="-122"/>
                <a:ea typeface="微软雅黑" panose="020B0503020204020204" pitchFamily="34" charset="-122"/>
              </a:rPr>
              <a:t>: my proposal number</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Paxos</a:t>
            </a:r>
            <a:r>
              <a:rPr lang="en-US" altLang="zh-CN" dirty="0">
                <a:latin typeface="微软雅黑" panose="020B0503020204020204" pitchFamily="34" charset="-122"/>
                <a:ea typeface="微软雅黑" panose="020B0503020204020204" pitchFamily="34" charset="-122"/>
              </a:rPr>
              <a:t> Pseudo-code</a:t>
            </a:r>
            <a:endParaRPr lang="zh-CN" altLang="en-US" dirty="0">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1143000" y="1079500"/>
            <a:ext cx="7239000" cy="2914681"/>
          </a:xfrm>
        </p:spPr>
        <p:txBody>
          <a:bodyPr>
            <a:normAutofit lnSpcReduction="10000"/>
          </a:bodyPr>
          <a:lstStyle/>
          <a:p>
            <a:pPr marL="367665" indent="-320040">
              <a:lnSpc>
                <a:spcPct val="90000"/>
              </a:lnSpc>
              <a:buClr>
                <a:srgbClr val="FF0066"/>
              </a:buClr>
              <a:buNone/>
            </a:pPr>
            <a:r>
              <a:rPr lang="en-US" altLang="zh-CN" dirty="0">
                <a:solidFill>
                  <a:prstClr val="black"/>
                </a:solidFill>
                <a:latin typeface="微软雅黑" panose="020B0503020204020204" pitchFamily="34" charset="-122"/>
                <a:cs typeface="Verdana" panose="020B0604030504040204" pitchFamily="34" charset="0"/>
              </a:rPr>
              <a:t>If </a:t>
            </a:r>
            <a:r>
              <a:rPr lang="en-US" altLang="zh-CN"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Leader</a:t>
            </a:r>
            <a:r>
              <a:rPr lang="en-US" altLang="zh-CN" dirty="0">
                <a:solidFill>
                  <a:prstClr val="black"/>
                </a:solidFill>
                <a:latin typeface="微软雅黑" panose="020B0503020204020204" pitchFamily="34" charset="-122"/>
                <a:cs typeface="Verdana" panose="020B0604030504040204" pitchFamily="34" charset="0"/>
              </a:rPr>
              <a:t> gets </a:t>
            </a:r>
            <a:r>
              <a:rPr lang="en-US" altLang="zh-CN"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promise-ok</a:t>
            </a:r>
            <a:r>
              <a:rPr lang="en-US" altLang="zh-CN" dirty="0">
                <a:solidFill>
                  <a:prstClr val="black"/>
                </a:solidFill>
                <a:latin typeface="微软雅黑" panose="020B0503020204020204" pitchFamily="34" charset="-122"/>
                <a:cs typeface="Verdana" panose="020B0604030504040204" pitchFamily="34" charset="0"/>
              </a:rPr>
              <a:t> from a </a:t>
            </a:r>
            <a:r>
              <a:rPr lang="en-US" altLang="zh-CN"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majority</a:t>
            </a:r>
            <a:endParaRPr lang="en-US" altLang="zh-CN"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320040">
              <a:lnSpc>
                <a:spcPct val="90000"/>
              </a:lnSpc>
              <a:buClr>
                <a:srgbClr val="FF0066"/>
              </a:buClr>
              <a:buNone/>
            </a:pPr>
            <a:endParaRPr lang="en-US" altLang="zh-CN" sz="2165"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320040">
              <a:lnSpc>
                <a:spcPct val="90000"/>
              </a:lnSpc>
              <a:buClr>
                <a:srgbClr val="FF0066"/>
              </a:buClr>
              <a:buNone/>
            </a:pPr>
            <a:endParaRPr lang="en-US" altLang="zh-CN" sz="2165"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320040">
              <a:lnSpc>
                <a:spcPct val="90000"/>
              </a:lnSpc>
              <a:buClr>
                <a:srgbClr val="FF0066"/>
              </a:buClr>
              <a:buNone/>
            </a:pPr>
            <a:endParaRPr lang="en-US" altLang="zh-CN" sz="2165"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320040">
              <a:lnSpc>
                <a:spcPct val="90000"/>
              </a:lnSpc>
              <a:buClr>
                <a:srgbClr val="FF0066"/>
              </a:buClr>
              <a:buNone/>
            </a:pPr>
            <a:r>
              <a:rPr lang="en-US" altLang="zh-CN" dirty="0">
                <a:solidFill>
                  <a:prstClr val="black"/>
                </a:solidFill>
                <a:latin typeface="微软雅黑" panose="020B0503020204020204" pitchFamily="34" charset="-122"/>
                <a:cs typeface="Verdana" panose="020B0604030504040204" pitchFamily="34" charset="0"/>
              </a:rPr>
              <a:t>If </a:t>
            </a:r>
            <a:r>
              <a:rPr lang="en-US" altLang="zh-CN"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Leader</a:t>
            </a:r>
            <a:r>
              <a:rPr lang="en-US" altLang="zh-CN" dirty="0">
                <a:solidFill>
                  <a:prstClr val="black"/>
                </a:solidFill>
                <a:latin typeface="微软雅黑" panose="020B0503020204020204" pitchFamily="34" charset="-122"/>
                <a:cs typeface="Verdana" panose="020B0604030504040204" pitchFamily="34" charset="0"/>
              </a:rPr>
              <a:t> fails to get majority </a:t>
            </a:r>
            <a:r>
              <a:rPr lang="en-US" altLang="zh-CN"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promise-ok</a:t>
            </a:r>
            <a:endParaRPr lang="en-US" altLang="zh-CN" dirty="0">
              <a:solidFill>
                <a:prstClr val="black"/>
              </a:solidFill>
              <a:latin typeface="微软雅黑" panose="020B0503020204020204" pitchFamily="34" charset="-122"/>
              <a:cs typeface="Verdana" panose="020B0604030504040204" pitchFamily="34" charset="0"/>
            </a:endParaRPr>
          </a:p>
          <a:p>
            <a:pPr marL="367665" indent="-320040">
              <a:lnSpc>
                <a:spcPct val="90000"/>
              </a:lnSpc>
              <a:buClr>
                <a:srgbClr val="FF0066"/>
              </a:buClr>
              <a:buNone/>
            </a:pPr>
            <a:endParaRPr lang="en-US" altLang="zh-CN" sz="3000" dirty="0">
              <a:solidFill>
                <a:prstClr val="black"/>
              </a:solidFill>
              <a:latin typeface="微软雅黑" panose="020B0503020204020204" pitchFamily="34" charset="-122"/>
              <a:cs typeface="Verdana" panose="020B0604030504040204" pitchFamily="34" charset="0"/>
            </a:endParaRPr>
          </a:p>
          <a:p>
            <a:pPr marL="367665" indent="-320040">
              <a:lnSpc>
                <a:spcPct val="90000"/>
              </a:lnSpc>
              <a:buClr>
                <a:srgbClr val="FF0066"/>
              </a:buClr>
              <a:buNone/>
            </a:pPr>
            <a:r>
              <a:rPr lang="en-US" altLang="zh-CN" dirty="0">
                <a:solidFill>
                  <a:prstClr val="black"/>
                </a:solidFill>
                <a:latin typeface="微软雅黑" panose="020B0503020204020204" pitchFamily="34" charset="-122"/>
                <a:cs typeface="Verdana" panose="020B0604030504040204" pitchFamily="34" charset="0"/>
              </a:rPr>
              <a:t>Upon receiving </a:t>
            </a:r>
            <a:r>
              <a:rPr lang="en-US" altLang="zh-CN"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&lt;accept, </a:t>
            </a:r>
            <a:r>
              <a:rPr lang="en-US" altLang="zh-CN" b="1"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N</a:t>
            </a:r>
            <a:r>
              <a:rPr lang="en-US" altLang="zh-CN"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 </a:t>
            </a:r>
            <a:r>
              <a:rPr lang="en-US" altLang="zh-CN" b="1"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V</a:t>
            </a:r>
            <a:r>
              <a:rPr lang="en-US" altLang="zh-CN"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&gt;</a:t>
            </a:r>
            <a:endParaRPr lang="en-US" altLang="zh-CN" dirty="0">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320040">
              <a:lnSpc>
                <a:spcPct val="90000"/>
              </a:lnSpc>
              <a:buClr>
                <a:srgbClr val="FF0066"/>
              </a:buClr>
              <a:buNone/>
            </a:pPr>
            <a:endParaRPr lang="en-US" altLang="zh-CN" b="1" baseline="-25000" dirty="0">
              <a:solidFill>
                <a:prstClr val="black"/>
              </a:solidFill>
              <a:latin typeface="微软雅黑" panose="020B0503020204020204" pitchFamily="34" charset="-122"/>
              <a:cs typeface="Verdana" panose="020B0604030504040204" pitchFamily="34" charset="0"/>
            </a:endParaRPr>
          </a:p>
        </p:txBody>
      </p:sp>
      <p:sp>
        <p:nvSpPr>
          <p:cNvPr id="5" name="内容占位符 2"/>
          <p:cNvSpPr txBox="1"/>
          <p:nvPr/>
        </p:nvSpPr>
        <p:spPr>
          <a:xfrm>
            <a:off x="1318895" y="3956050"/>
            <a:ext cx="3443605" cy="1710055"/>
          </a:xfrm>
          <a:prstGeom prst="rect">
            <a:avLst/>
          </a:prstGeom>
          <a:ln w="3175">
            <a:solidFill>
              <a:schemeClr val="tx1"/>
            </a:solidFill>
            <a:prstDash val="sysDot"/>
          </a:ln>
        </p:spPr>
        <p:txBody>
          <a:bodyPr vert="horz" lIns="30000" tIns="30000" rIns="30000" bIns="3000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fontAlgn="base">
              <a:lnSpc>
                <a:spcPct val="80000"/>
              </a:lnSpc>
              <a:spcAft>
                <a:spcPct val="0"/>
              </a:spcAft>
              <a:buClr>
                <a:srgbClr val="FF0066"/>
              </a:buClr>
              <a:buNone/>
            </a:pPr>
            <a:r>
              <a:rPr lang="en-US" altLang="zh-CN" sz="2335"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if</a:t>
            </a:r>
            <a:r>
              <a:rPr lang="en-US" altLang="zh-CN" sz="2335"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N &lt; 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h</a:t>
            </a:r>
            <a:endPar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reply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&lt;accept-reject&gt;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2335"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else  </a:t>
            </a:r>
            <a:endParaRPr lang="en-US" altLang="zh-CN" sz="2335" b="1"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2000"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 = N</a:t>
            </a: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V</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 = V</a:t>
            </a: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2000"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N</a:t>
            </a:r>
            <a:r>
              <a:rPr lang="en-US" altLang="zh-CN" sz="2000" b="1" baseline="-25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h</a:t>
            </a:r>
            <a:r>
              <a:rPr lang="en-US" altLang="zh-CN" sz="2000"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 N</a:t>
            </a: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a:t>
            </a:r>
            <a:endPar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reply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&lt;accept-ok&gt;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6" name="内容占位符 2"/>
          <p:cNvSpPr txBox="1"/>
          <p:nvPr/>
        </p:nvSpPr>
        <p:spPr>
          <a:xfrm>
            <a:off x="1332865" y="1489710"/>
            <a:ext cx="5903595" cy="1050290"/>
          </a:xfrm>
          <a:prstGeom prst="rect">
            <a:avLst/>
          </a:prstGeom>
          <a:ln w="3175">
            <a:solidFill>
              <a:schemeClr val="tx1"/>
            </a:solidFill>
            <a:prstDash val="sysDot"/>
          </a:ln>
        </p:spPr>
        <p:txBody>
          <a:bodyPr vert="horz" lIns="30000" tIns="30000" rIns="30000" bIns="30000" rtlCol="0" anchor="ctr" anchorCtr="0">
            <a:normAutofit lnSpcReduction="2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fontAlgn="base">
              <a:lnSpc>
                <a:spcPct val="80000"/>
              </a:lnSpc>
              <a:spcAft>
                <a:spcPct val="0"/>
              </a:spcAft>
              <a:buClr>
                <a:srgbClr val="FF0066"/>
              </a:buClr>
              <a:buNone/>
            </a:pP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if</a:t>
            </a:r>
            <a:r>
              <a:rPr lang="zh-CN" altLang="en-US"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   </a:t>
            </a: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V</a:t>
            </a:r>
            <a:r>
              <a:rPr lang="zh-CN" altLang="en-US"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 </a:t>
            </a: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t>
            </a:r>
            <a:r>
              <a:rPr lang="zh-CN" altLang="en-US"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 </a:t>
            </a: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null,</a:t>
            </a:r>
            <a:r>
              <a:rPr lang="zh-CN" altLang="en-US"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 </a:t>
            </a: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V</a:t>
            </a:r>
            <a:r>
              <a:rPr lang="en-US" altLang="zh-CN" sz="18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t>
            </a:r>
            <a:r>
              <a:rPr lang="en-US" altLang="zh-CN" sz="18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the </a:t>
            </a:r>
            <a:r>
              <a:rPr lang="en-US" altLang="zh-CN" sz="180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value of</a:t>
            </a:r>
            <a:r>
              <a:rPr lang="zh-CN" altLang="en-US" sz="180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180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the</a:t>
            </a:r>
            <a:r>
              <a:rPr lang="zh-CN" altLang="en-US" sz="180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180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highest </a:t>
            </a:r>
            <a:r>
              <a:rPr lang="en-US" altLang="zh-CN"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N</a:t>
            </a:r>
            <a:r>
              <a:rPr lang="en-US" altLang="zh-CN" sz="1800" b="1" baseline="-25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a:t>
            </a:r>
            <a:r>
              <a:rPr lang="en-US" altLang="zh-CN" sz="1800" dirty="0">
                <a:solidFill>
                  <a:srgbClr val="FF0000"/>
                </a:solidFill>
                <a:latin typeface="微软雅黑" panose="020B0503020204020204" pitchFamily="34" charset="-122"/>
                <a:ea typeface="微软雅黑" panose="020B0503020204020204" pitchFamily="34" charset="-122"/>
                <a:cs typeface="Verdana" panose="020B0604030504040204" pitchFamily="34" charset="0"/>
              </a:rPr>
              <a:t> received</a:t>
            </a:r>
            <a:endParaRPr lang="en-US" altLang="zh-CN" sz="18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2000"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if </a:t>
            </a:r>
            <a:r>
              <a:rPr lang="en-US" altLang="zh-CN" sz="1800" b="1"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V = null</a:t>
            </a:r>
            <a:r>
              <a:rPr lang="en-US" altLang="zh-CN" sz="18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then Leader can pick any </a:t>
            </a: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V</a:t>
            </a:r>
            <a:r>
              <a:rPr lang="en-US" altLang="zh-CN" sz="18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a:t>
            </a:r>
            <a:endParaRPr lang="en-US" altLang="zh-CN" sz="18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a:p>
            <a:pPr marL="367665" indent="-320040" fontAlgn="base">
              <a:lnSpc>
                <a:spcPct val="80000"/>
              </a:lnSpc>
              <a:spcAft>
                <a:spcPct val="0"/>
              </a:spcAft>
              <a:buClr>
                <a:srgbClr val="FF0066"/>
              </a:buClr>
              <a:buNone/>
            </a:pPr>
            <a:r>
              <a:rPr lang="en-US" altLang="zh-CN" sz="18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send </a:t>
            </a:r>
            <a:r>
              <a:rPr lang="en-US" altLang="zh-CN" sz="18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&lt;accept, </a:t>
            </a: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M</a:t>
            </a:r>
            <a:r>
              <a:rPr lang="en-US" altLang="zh-CN" sz="18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n</a:t>
            </a:r>
            <a:r>
              <a:rPr lang="en-US" altLang="zh-CN" sz="18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 </a:t>
            </a:r>
            <a:r>
              <a:rPr lang="en-US" altLang="zh-CN" sz="1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V</a:t>
            </a:r>
            <a:r>
              <a:rPr lang="en-US" altLang="zh-CN" sz="18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&gt;</a:t>
            </a:r>
            <a:r>
              <a:rPr lang="en-US" altLang="zh-CN" sz="18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to all nodes</a:t>
            </a:r>
            <a:endParaRPr lang="en-US" altLang="zh-CN" sz="18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pic>
        <p:nvPicPr>
          <p:cNvPr id="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91500" y="4191000"/>
            <a:ext cx="2100000" cy="12451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内容占位符 2"/>
          <p:cNvSpPr txBox="1"/>
          <p:nvPr/>
        </p:nvSpPr>
        <p:spPr>
          <a:xfrm>
            <a:off x="1029970" y="2984500"/>
            <a:ext cx="3288030" cy="360045"/>
          </a:xfrm>
          <a:prstGeom prst="rect">
            <a:avLst/>
          </a:prstGeom>
          <a:ln w="3175">
            <a:solidFill>
              <a:schemeClr val="tx1"/>
            </a:solidFill>
            <a:prstDash val="sysDot"/>
          </a:ln>
        </p:spPr>
        <p:txBody>
          <a:bodyPr vert="horz" lIns="30000" tIns="30000" rIns="30000" bIns="30000" rtlCol="0" anchor="ctr" anchorCtr="0">
            <a:normAutofit fontScale="90000"/>
          </a:bodyPr>
          <a:lstStyle>
            <a:defPPr>
              <a:defRPr lang="en-US"/>
            </a:defPPr>
            <a:lvl1pPr marL="441325" indent="-384175" defTabSz="914400" eaLnBrk="1" latinLnBrk="0" hangingPunct="1">
              <a:lnSpc>
                <a:spcPct val="80000"/>
              </a:lnSpc>
              <a:spcBef>
                <a:spcPct val="20000"/>
              </a:spcBef>
              <a:buClr>
                <a:srgbClr val="FF0066"/>
              </a:buClr>
              <a:buFont typeface="Arial" panose="020B0604020202020204" pitchFamily="34" charset="0"/>
              <a:buNone/>
              <a:defRPr b="1">
                <a:effectLst>
                  <a:outerShdw blurRad="38100" dist="38100" dir="2700000" algn="tl">
                    <a:srgbClr val="000000">
                      <a:alpha val="43137"/>
                    </a:srgbClr>
                  </a:outerShdw>
                </a:effectLst>
                <a:latin typeface="Eras Medium ITC" pitchFamily="34" charset="0"/>
                <a:ea typeface="Verdana" panose="020B0604030504040204" pitchFamily="34" charset="0"/>
                <a:cs typeface="Verdana" panose="020B0604030504040204" pitchFamily="34" charset="0"/>
              </a:defRPr>
            </a:lvl1pPr>
            <a:lvl2pPr marL="742950" indent="-285750" defTabSz="914400" eaLnBrk="1" latinLnBrk="0" hangingPunct="1">
              <a:spcBef>
                <a:spcPct val="20000"/>
              </a:spcBef>
              <a:buFont typeface="Arial" panose="020B0604020202020204" pitchFamily="34" charset="0"/>
              <a:buChar char="–"/>
              <a:defRPr>
                <a:latin typeface="Arial" panose="020B0604020202020204"/>
                <a:ea typeface="+mn-ea"/>
                <a:cs typeface="Arial" panose="020B0604020202020204"/>
              </a:defRPr>
            </a:lvl2pPr>
            <a:lvl3pPr marL="1143000" indent="-228600" defTabSz="914400" eaLnBrk="1" latinLnBrk="0" hangingPunct="1">
              <a:spcBef>
                <a:spcPct val="20000"/>
              </a:spcBef>
              <a:buFont typeface="Arial" panose="020B0604020202020204" pitchFamily="34" charset="0"/>
              <a:buChar char="•"/>
              <a:defRPr sz="2000">
                <a:latin typeface="Arial" panose="020B0604020202020204"/>
                <a:ea typeface="+mn-ea"/>
                <a:cs typeface="Arial" panose="020B0604020202020204"/>
              </a:defRPr>
            </a:lvl3pPr>
            <a:lvl4pPr marL="1600200" indent="-228600" defTabSz="914400" eaLnBrk="1" latinLnBrk="0" hangingPunct="1">
              <a:spcBef>
                <a:spcPct val="20000"/>
              </a:spcBef>
              <a:buFont typeface="Arial" panose="020B0604020202020204" pitchFamily="34" charset="0"/>
              <a:buChar char="–"/>
              <a:defRPr sz="1800">
                <a:latin typeface="Arial" panose="020B0604020202020204"/>
                <a:ea typeface="+mn-ea"/>
                <a:cs typeface="Arial" panose="020B0604020202020204"/>
              </a:defRPr>
            </a:lvl4pPr>
            <a:lvl5pPr marL="2057400" indent="-228600" defTabSz="914400" eaLnBrk="1" latinLnBrk="0" hangingPunct="1">
              <a:spcBef>
                <a:spcPct val="20000"/>
              </a:spcBef>
              <a:buFont typeface="Arial" panose="020B0604020202020204" pitchFamily="34" charset="0"/>
              <a:buChar char="»"/>
              <a:defRPr sz="1800">
                <a:latin typeface="Arial" panose="020B0604020202020204"/>
                <a:ea typeface="+mn-ea"/>
                <a:cs typeface="Arial" panose="020B0604020202020204"/>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fontAlgn="base">
              <a:spcAft>
                <a:spcPct val="0"/>
              </a:spcAft>
            </a:pPr>
            <a:r>
              <a:rPr lang="en-US" altLang="zh-CN" sz="2000" b="0" dirty="0">
                <a:solidFill>
                  <a:prstClr val="black"/>
                </a:solidFill>
                <a:effectLst/>
                <a:latin typeface="微软雅黑" panose="020B0503020204020204" pitchFamily="34" charset="-122"/>
                <a:ea typeface="微软雅黑" panose="020B0503020204020204" pitchFamily="34" charset="-122"/>
              </a:rPr>
              <a:t>delay and </a:t>
            </a:r>
            <a:r>
              <a:rPr lang="en-US" altLang="zh-CN" sz="2000" b="0" dirty="0">
                <a:solidFill>
                  <a:prstClr val="black"/>
                </a:solidFill>
                <a:latin typeface="微软雅黑" panose="020B0503020204020204" pitchFamily="34" charset="-122"/>
                <a:ea typeface="微软雅黑" panose="020B0503020204020204" pitchFamily="34" charset="-122"/>
              </a:rPr>
              <a:t>restart</a:t>
            </a:r>
            <a:r>
              <a:rPr lang="en-US" altLang="zh-CN" sz="2000" b="0" dirty="0">
                <a:solidFill>
                  <a:prstClr val="black"/>
                </a:solidFill>
                <a:effectLst/>
                <a:latin typeface="微软雅黑" panose="020B0503020204020204" pitchFamily="34" charset="-122"/>
                <a:ea typeface="微软雅黑" panose="020B0503020204020204" pitchFamily="34" charset="-122"/>
              </a:rPr>
              <a:t> Paxos</a:t>
            </a:r>
            <a:endParaRPr lang="en-US" altLang="zh-CN" sz="2000" b="0" dirty="0">
              <a:solidFill>
                <a:prstClr val="black"/>
              </a:solidFill>
              <a:effectLst/>
              <a:latin typeface="微软雅黑" panose="020B0503020204020204" pitchFamily="34" charset="-122"/>
              <a:ea typeface="微软雅黑" panose="020B0503020204020204" pitchFamily="34" charset="-122"/>
            </a:endParaRPr>
          </a:p>
        </p:txBody>
      </p:sp>
      <p:cxnSp>
        <p:nvCxnSpPr>
          <p:cNvPr id="9" name="Straight Connector 49"/>
          <p:cNvCxnSpPr/>
          <p:nvPr/>
        </p:nvCxnSpPr>
        <p:spPr>
          <a:xfrm>
            <a:off x="1206500" y="3429000"/>
            <a:ext cx="673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7"/>
          <p:cNvSpPr/>
          <p:nvPr/>
        </p:nvSpPr>
        <p:spPr>
          <a:xfrm>
            <a:off x="5436096" y="33241"/>
            <a:ext cx="3631704" cy="9223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accepted value of </a:t>
            </a: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4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dirty="0">
                <a:solidFill>
                  <a:prstClr val="black"/>
                </a:solidFill>
                <a:latin typeface="微软雅黑" panose="020B0503020204020204" pitchFamily="34" charset="-122"/>
                <a:ea typeface="微软雅黑" panose="020B0503020204020204" pitchFamily="34" charset="-122"/>
              </a:rPr>
              <a:t>: my proposal number</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Paxos</a:t>
            </a:r>
            <a:r>
              <a:rPr lang="en-US" altLang="zh-CN" dirty="0">
                <a:latin typeface="微软雅黑" panose="020B0503020204020204" pitchFamily="34" charset="-122"/>
                <a:ea typeface="微软雅黑" panose="020B0503020204020204" pitchFamily="34" charset="-122"/>
              </a:rPr>
              <a:t> Pseudo-code</a:t>
            </a:r>
            <a:endParaRPr lang="zh-CN" altLang="en-US" dirty="0">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1143000" y="1345332"/>
            <a:ext cx="7605464" cy="2648849"/>
          </a:xfrm>
        </p:spPr>
        <p:txBody>
          <a:bodyPr>
            <a:normAutofit/>
          </a:bodyPr>
          <a:lstStyle/>
          <a:p>
            <a:pPr marL="367665" indent="-320040">
              <a:lnSpc>
                <a:spcPct val="90000"/>
              </a:lnSpc>
              <a:buClr>
                <a:srgbClr val="FF0066"/>
              </a:buClr>
              <a:buNone/>
            </a:pPr>
            <a:r>
              <a:rPr lang="en-US" altLang="zh-CN" sz="2000" dirty="0">
                <a:solidFill>
                  <a:prstClr val="black"/>
                </a:solidFill>
                <a:latin typeface="微软雅黑" panose="020B0503020204020204" pitchFamily="34" charset="-122"/>
                <a:cs typeface="Verdana" panose="020B0604030504040204" pitchFamily="34" charset="0"/>
              </a:rPr>
              <a:t>If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Leader</a:t>
            </a:r>
            <a:r>
              <a:rPr lang="en-US" altLang="zh-CN" sz="2000" dirty="0">
                <a:solidFill>
                  <a:prstClr val="black"/>
                </a:solidFill>
                <a:latin typeface="微软雅黑" panose="020B0503020204020204" pitchFamily="34" charset="-122"/>
                <a:cs typeface="Verdana" panose="020B0604030504040204" pitchFamily="34" charset="0"/>
              </a:rPr>
              <a:t> gets </a:t>
            </a:r>
            <a:r>
              <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accept-ok</a:t>
            </a:r>
            <a:r>
              <a:rPr lang="en-US" altLang="zh-CN" sz="2000" dirty="0">
                <a:solidFill>
                  <a:srgbClr val="FF0000"/>
                </a:solidFill>
                <a:latin typeface="微软雅黑" panose="020B0503020204020204" pitchFamily="34" charset="-122"/>
                <a:cs typeface="Verdana" panose="020B0604030504040204" pitchFamily="34" charset="0"/>
              </a:rPr>
              <a:t> from a </a:t>
            </a:r>
            <a:r>
              <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majority</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320040">
              <a:lnSpc>
                <a:spcPct val="150000"/>
              </a:lnSpc>
              <a:buClr>
                <a:srgbClr val="FF0066"/>
              </a:buClr>
              <a:buNone/>
            </a:pPr>
            <a:endParaRPr lang="en-US" altLang="zh-CN" sz="2665"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320040">
              <a:lnSpc>
                <a:spcPct val="90000"/>
              </a:lnSpc>
              <a:buClr>
                <a:srgbClr val="FF0066"/>
              </a:buClr>
              <a:buNone/>
            </a:pPr>
            <a:r>
              <a:rPr lang="en-US" altLang="zh-CN" sz="2000" dirty="0">
                <a:solidFill>
                  <a:prstClr val="black"/>
                </a:solidFill>
                <a:latin typeface="微软雅黑" panose="020B0503020204020204" pitchFamily="34" charset="-122"/>
                <a:cs typeface="Verdana" panose="020B0604030504040204" pitchFamily="34" charset="0"/>
              </a:rPr>
              <a:t>If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Leader</a:t>
            </a:r>
            <a:r>
              <a:rPr lang="en-US" altLang="zh-CN" sz="2000" dirty="0">
                <a:solidFill>
                  <a:prstClr val="black"/>
                </a:solidFill>
                <a:latin typeface="微软雅黑" panose="020B0503020204020204" pitchFamily="34" charset="-122"/>
                <a:cs typeface="Verdana" panose="020B0604030504040204" pitchFamily="34" charset="0"/>
              </a:rPr>
              <a:t> fails to get majority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accept-ok</a:t>
            </a:r>
            <a:endParaRPr lang="en-US" altLang="zh-CN" sz="2000" dirty="0">
              <a:solidFill>
                <a:prstClr val="black"/>
              </a:solidFill>
              <a:latin typeface="微软雅黑" panose="020B0503020204020204" pitchFamily="34" charset="-122"/>
              <a:cs typeface="Verdana" panose="020B0604030504040204" pitchFamily="34" charset="0"/>
            </a:endParaRPr>
          </a:p>
          <a:p>
            <a:pPr marL="367665" indent="-320040">
              <a:lnSpc>
                <a:spcPct val="90000"/>
              </a:lnSpc>
              <a:buClr>
                <a:srgbClr val="FF0066"/>
              </a:buClr>
              <a:buNone/>
            </a:pPr>
            <a:endParaRPr lang="en-US" altLang="zh-CN" dirty="0">
              <a:solidFill>
                <a:prstClr val="black"/>
              </a:solidFill>
              <a:latin typeface="微软雅黑" panose="020B0503020204020204" pitchFamily="34" charset="-122"/>
              <a:cs typeface="Verdana" panose="020B0604030504040204" pitchFamily="34" charset="0"/>
            </a:endParaRPr>
          </a:p>
          <a:p>
            <a:pPr marL="367665" indent="-320040">
              <a:lnSpc>
                <a:spcPct val="90000"/>
              </a:lnSpc>
              <a:buClr>
                <a:srgbClr val="FF0066"/>
              </a:buClr>
              <a:buNone/>
            </a:pPr>
            <a:endParaRPr lang="en-US" altLang="zh-CN" b="1" baseline="-25000" dirty="0">
              <a:solidFill>
                <a:prstClr val="black"/>
              </a:solidFill>
              <a:latin typeface="微软雅黑" panose="020B0503020204020204" pitchFamily="34" charset="-122"/>
              <a:cs typeface="Verdana" panose="020B0604030504040204" pitchFamily="34" charset="0"/>
            </a:endParaRPr>
          </a:p>
        </p:txBody>
      </p:sp>
      <p:sp>
        <p:nvSpPr>
          <p:cNvPr id="5" name="内容占位符 2"/>
          <p:cNvSpPr txBox="1"/>
          <p:nvPr/>
        </p:nvSpPr>
        <p:spPr>
          <a:xfrm>
            <a:off x="1587500" y="1954341"/>
            <a:ext cx="3560564" cy="360000"/>
          </a:xfrm>
          <a:prstGeom prst="rect">
            <a:avLst/>
          </a:prstGeom>
          <a:ln w="3175">
            <a:solidFill>
              <a:schemeClr val="tx1"/>
            </a:solidFill>
            <a:prstDash val="sysDot"/>
          </a:ln>
        </p:spPr>
        <p:txBody>
          <a:bodyPr vert="horz" lIns="30000" tIns="30000" rIns="30000" bIns="30000" rtlCol="0" anchor="ctr" anchorCtr="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a:ea typeface="+mn-ea"/>
                <a:cs typeface="Arial" panose="020B0604020202020204"/>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a:ea typeface="+mn-ea"/>
                <a:cs typeface="Arial" panose="020B0604020202020204"/>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a:ea typeface="+mn-ea"/>
                <a:cs typeface="Arial" panose="020B0604020202020204"/>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a:ea typeface="+mn-ea"/>
                <a:cs typeface="Arial" panose="020B060402020202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7665" indent="-320040" fontAlgn="base">
              <a:lnSpc>
                <a:spcPct val="80000"/>
              </a:lnSpc>
              <a:spcAft>
                <a:spcPct val="0"/>
              </a:spcAft>
              <a:buClr>
                <a:srgbClr val="FF0066"/>
              </a:buClr>
              <a:buNone/>
            </a:pP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send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&lt;decide,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V</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&gt;</a:t>
            </a:r>
            <a:r>
              <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rPr>
              <a:t> to all nodes</a:t>
            </a:r>
            <a:endParaRPr lang="en-US" altLang="zh-CN" sz="2000" dirty="0">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6" name="内容占位符 2"/>
          <p:cNvSpPr txBox="1"/>
          <p:nvPr/>
        </p:nvSpPr>
        <p:spPr>
          <a:xfrm>
            <a:off x="1587500" y="3139841"/>
            <a:ext cx="2730500" cy="360000"/>
          </a:xfrm>
          <a:prstGeom prst="rect">
            <a:avLst/>
          </a:prstGeom>
          <a:ln w="3175">
            <a:solidFill>
              <a:schemeClr val="tx1"/>
            </a:solidFill>
            <a:prstDash val="sysDot"/>
          </a:ln>
        </p:spPr>
        <p:txBody>
          <a:bodyPr vert="horz" lIns="30000" tIns="30000" rIns="30000" bIns="30000" rtlCol="0" anchor="ctr" anchorCtr="0">
            <a:normAutofit/>
          </a:bodyPr>
          <a:lstStyle>
            <a:defPPr>
              <a:defRPr lang="en-US"/>
            </a:defPPr>
            <a:lvl1pPr marL="441325" indent="-384175" defTabSz="914400" eaLnBrk="1" latinLnBrk="0" hangingPunct="1">
              <a:lnSpc>
                <a:spcPct val="80000"/>
              </a:lnSpc>
              <a:spcBef>
                <a:spcPct val="20000"/>
              </a:spcBef>
              <a:buClr>
                <a:srgbClr val="FF0066"/>
              </a:buClr>
              <a:buFont typeface="Arial" panose="020B0604020202020204" pitchFamily="34" charset="0"/>
              <a:buNone/>
              <a:defRPr b="1">
                <a:effectLst>
                  <a:outerShdw blurRad="38100" dist="38100" dir="2700000" algn="tl">
                    <a:srgbClr val="000000">
                      <a:alpha val="43137"/>
                    </a:srgbClr>
                  </a:outerShdw>
                </a:effectLst>
                <a:latin typeface="Eras Medium ITC" pitchFamily="34" charset="0"/>
                <a:ea typeface="Verdana" panose="020B0604030504040204" pitchFamily="34" charset="0"/>
                <a:cs typeface="Verdana" panose="020B0604030504040204" pitchFamily="34" charset="0"/>
              </a:defRPr>
            </a:lvl1pPr>
            <a:lvl2pPr marL="742950" indent="-285750" defTabSz="914400" eaLnBrk="1" latinLnBrk="0" hangingPunct="1">
              <a:spcBef>
                <a:spcPct val="20000"/>
              </a:spcBef>
              <a:buFont typeface="Arial" panose="020B0604020202020204" pitchFamily="34" charset="0"/>
              <a:buChar char="–"/>
              <a:defRPr>
                <a:latin typeface="Arial" panose="020B0604020202020204"/>
                <a:ea typeface="+mn-ea"/>
                <a:cs typeface="Arial" panose="020B0604020202020204"/>
              </a:defRPr>
            </a:lvl2pPr>
            <a:lvl3pPr marL="1143000" indent="-228600" defTabSz="914400" eaLnBrk="1" latinLnBrk="0" hangingPunct="1">
              <a:spcBef>
                <a:spcPct val="20000"/>
              </a:spcBef>
              <a:buFont typeface="Arial" panose="020B0604020202020204" pitchFamily="34" charset="0"/>
              <a:buChar char="•"/>
              <a:defRPr sz="2000">
                <a:latin typeface="Arial" panose="020B0604020202020204"/>
                <a:ea typeface="+mn-ea"/>
                <a:cs typeface="Arial" panose="020B0604020202020204"/>
              </a:defRPr>
            </a:lvl3pPr>
            <a:lvl4pPr marL="1600200" indent="-228600" defTabSz="914400" eaLnBrk="1" latinLnBrk="0" hangingPunct="1">
              <a:spcBef>
                <a:spcPct val="20000"/>
              </a:spcBef>
              <a:buFont typeface="Arial" panose="020B0604020202020204" pitchFamily="34" charset="0"/>
              <a:buChar char="–"/>
              <a:defRPr sz="1800">
                <a:latin typeface="Arial" panose="020B0604020202020204"/>
                <a:ea typeface="+mn-ea"/>
                <a:cs typeface="Arial" panose="020B0604020202020204"/>
              </a:defRPr>
            </a:lvl4pPr>
            <a:lvl5pPr marL="2057400" indent="-228600" defTabSz="914400" eaLnBrk="1" latinLnBrk="0" hangingPunct="1">
              <a:spcBef>
                <a:spcPct val="20000"/>
              </a:spcBef>
              <a:buFont typeface="Arial" panose="020B0604020202020204" pitchFamily="34" charset="0"/>
              <a:buChar char="»"/>
              <a:defRPr sz="1800">
                <a:latin typeface="Arial" panose="020B0604020202020204"/>
                <a:ea typeface="+mn-ea"/>
                <a:cs typeface="Arial" panose="020B0604020202020204"/>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fontAlgn="base">
              <a:spcAft>
                <a:spcPct val="0"/>
              </a:spcAft>
            </a:pPr>
            <a:r>
              <a:rPr lang="en-US" altLang="zh-CN" sz="2000" b="0" dirty="0">
                <a:solidFill>
                  <a:prstClr val="black"/>
                </a:solidFill>
                <a:effectLst/>
                <a:latin typeface="微软雅黑" panose="020B0503020204020204" pitchFamily="34" charset="-122"/>
                <a:ea typeface="微软雅黑" panose="020B0503020204020204" pitchFamily="34" charset="-122"/>
              </a:rPr>
              <a:t>delay and </a:t>
            </a:r>
            <a:r>
              <a:rPr lang="en-US" altLang="zh-CN" sz="2000" b="0" dirty="0">
                <a:solidFill>
                  <a:prstClr val="black"/>
                </a:solidFill>
                <a:latin typeface="微软雅黑" panose="020B0503020204020204" pitchFamily="34" charset="-122"/>
                <a:ea typeface="微软雅黑" panose="020B0503020204020204" pitchFamily="34" charset="-122"/>
              </a:rPr>
              <a:t>restart</a:t>
            </a:r>
            <a:r>
              <a:rPr lang="en-US" altLang="zh-CN" sz="2000" b="0" dirty="0">
                <a:solidFill>
                  <a:prstClr val="black"/>
                </a:solidFill>
                <a:effectLst/>
                <a:latin typeface="微软雅黑" panose="020B0503020204020204" pitchFamily="34" charset="-122"/>
                <a:ea typeface="微软雅黑" panose="020B0503020204020204" pitchFamily="34" charset="-122"/>
              </a:rPr>
              <a:t> Paxos</a:t>
            </a:r>
            <a:endParaRPr lang="en-US" altLang="zh-CN" sz="2000" b="0" dirty="0">
              <a:solidFill>
                <a:prstClr val="black"/>
              </a:solidFill>
              <a:effectLst/>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91500" y="4191000"/>
            <a:ext cx="2100000" cy="12826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7"/>
          <p:cNvSpPr/>
          <p:nvPr/>
        </p:nvSpPr>
        <p:spPr>
          <a:xfrm>
            <a:off x="5436096" y="33241"/>
            <a:ext cx="3631704" cy="9223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accepted value of </a:t>
            </a: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4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dirty="0">
                <a:solidFill>
                  <a:prstClr val="black"/>
                </a:solidFill>
                <a:latin typeface="微软雅黑" panose="020B0503020204020204" pitchFamily="34" charset="-122"/>
                <a:ea typeface="微软雅黑" panose="020B0503020204020204" pitchFamily="34" charset="-122"/>
              </a:rPr>
              <a:t>: my proposal number</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Paxos</a:t>
            </a:r>
            <a:r>
              <a:rPr lang="en-US" altLang="zh-CN" dirty="0">
                <a:latin typeface="微软雅黑" panose="020B0503020204020204" pitchFamily="34" charset="-122"/>
                <a:ea typeface="微软雅黑" panose="020B0503020204020204" pitchFamily="34" charset="-122"/>
              </a:rPr>
              <a:t> Pseudo-code</a:t>
            </a:r>
            <a:endParaRPr lang="zh-CN" altLang="en-US" dirty="0">
              <a:latin typeface="微软雅黑" panose="020B0503020204020204" pitchFamily="34" charset="-122"/>
              <a:ea typeface="微软雅黑" panose="020B0503020204020204" pitchFamily="34" charset="-122"/>
            </a:endParaRPr>
          </a:p>
        </p:txBody>
      </p:sp>
      <p:sp>
        <p:nvSpPr>
          <p:cNvPr id="4" name="Rectangle 7"/>
          <p:cNvSpPr/>
          <p:nvPr/>
        </p:nvSpPr>
        <p:spPr>
          <a:xfrm>
            <a:off x="697865" y="1201420"/>
            <a:ext cx="2061845" cy="675005"/>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000" dirty="0">
                <a:solidFill>
                  <a:prstClr val="black"/>
                </a:solidFill>
                <a:latin typeface="微软雅黑" panose="020B0503020204020204" pitchFamily="34" charset="-122"/>
                <a:ea typeface="微软雅黑" panose="020B0503020204020204" pitchFamily="34" charset="-122"/>
              </a:rPr>
              <a:t> =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000" dirty="0">
                <a:solidFill>
                  <a:prstClr val="black"/>
                </a:solidFill>
                <a:latin typeface="微软雅黑" panose="020B0503020204020204" pitchFamily="34" charset="-122"/>
                <a:ea typeface="微软雅黑" panose="020B0503020204020204" pitchFamily="34" charset="-122"/>
              </a:rPr>
              <a:t> = null</a:t>
            </a:r>
            <a:endParaRPr lang="en-US" altLang="zh-CN" sz="20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2000" dirty="0">
                <a:solidFill>
                  <a:prstClr val="black"/>
                </a:solidFill>
                <a:latin typeface="微软雅黑" panose="020B0503020204020204" pitchFamily="34" charset="-122"/>
                <a:ea typeface="微软雅黑" panose="020B0503020204020204" pitchFamily="34" charset="-122"/>
              </a:rPr>
              <a:t> = N0:0</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5" name="Rectangle 8"/>
          <p:cNvSpPr/>
          <p:nvPr/>
        </p:nvSpPr>
        <p:spPr>
          <a:xfrm>
            <a:off x="3392805" y="1201420"/>
            <a:ext cx="2033905" cy="675005"/>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000" dirty="0">
                <a:solidFill>
                  <a:prstClr val="black"/>
                </a:solidFill>
                <a:latin typeface="微软雅黑" panose="020B0503020204020204" pitchFamily="34" charset="-122"/>
                <a:ea typeface="微软雅黑" panose="020B0503020204020204" pitchFamily="34" charset="-122"/>
              </a:rPr>
              <a:t> =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000" dirty="0">
                <a:solidFill>
                  <a:prstClr val="black"/>
                </a:solidFill>
                <a:latin typeface="微软雅黑" panose="020B0503020204020204" pitchFamily="34" charset="-122"/>
                <a:ea typeface="微软雅黑" panose="020B0503020204020204" pitchFamily="34" charset="-122"/>
              </a:rPr>
              <a:t> = null</a:t>
            </a:r>
            <a:endParaRPr lang="en-US" altLang="zh-CN" sz="20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2000" dirty="0">
                <a:solidFill>
                  <a:prstClr val="black"/>
                </a:solidFill>
                <a:latin typeface="微软雅黑" panose="020B0503020204020204" pitchFamily="34" charset="-122"/>
                <a:ea typeface="微软雅黑" panose="020B0503020204020204" pitchFamily="34" charset="-122"/>
              </a:rPr>
              <a:t> = N1:0</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6" name="Rectangle 9"/>
          <p:cNvSpPr/>
          <p:nvPr/>
        </p:nvSpPr>
        <p:spPr>
          <a:xfrm>
            <a:off x="6138545" y="1201420"/>
            <a:ext cx="1955165" cy="675005"/>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000" dirty="0">
                <a:solidFill>
                  <a:prstClr val="black"/>
                </a:solidFill>
                <a:latin typeface="微软雅黑" panose="020B0503020204020204" pitchFamily="34" charset="-122"/>
                <a:ea typeface="微软雅黑" panose="020B0503020204020204" pitchFamily="34" charset="-122"/>
              </a:rPr>
              <a:t> =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000" dirty="0">
                <a:solidFill>
                  <a:prstClr val="black"/>
                </a:solidFill>
                <a:latin typeface="微软雅黑" panose="020B0503020204020204" pitchFamily="34" charset="-122"/>
                <a:ea typeface="微软雅黑" panose="020B0503020204020204" pitchFamily="34" charset="-122"/>
              </a:rPr>
              <a:t> = null</a:t>
            </a:r>
            <a:endParaRPr lang="en-US" altLang="zh-CN" sz="20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2000" dirty="0">
                <a:solidFill>
                  <a:prstClr val="black"/>
                </a:solidFill>
                <a:latin typeface="微软雅黑" panose="020B0503020204020204" pitchFamily="34" charset="-122"/>
                <a:ea typeface="微软雅黑" panose="020B0503020204020204" pitchFamily="34" charset="-122"/>
              </a:rPr>
              <a:t> = N2:0</a:t>
            </a:r>
            <a:endParaRPr lang="en-US" altLang="zh-CN" sz="2000" dirty="0">
              <a:solidFill>
                <a:prstClr val="black"/>
              </a:solidFill>
              <a:latin typeface="微软雅黑" panose="020B0503020204020204" pitchFamily="34" charset="-122"/>
              <a:ea typeface="微软雅黑" panose="020B0503020204020204" pitchFamily="34" charset="-122"/>
            </a:endParaRPr>
          </a:p>
        </p:txBody>
      </p:sp>
      <p:cxnSp>
        <p:nvCxnSpPr>
          <p:cNvPr id="7" name="Straight Arrow Connector 4"/>
          <p:cNvCxnSpPr/>
          <p:nvPr/>
        </p:nvCxnSpPr>
        <p:spPr>
          <a:xfrm>
            <a:off x="2222500" y="1877455"/>
            <a:ext cx="0" cy="3720000"/>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12"/>
          <p:cNvCxnSpPr/>
          <p:nvPr/>
        </p:nvCxnSpPr>
        <p:spPr>
          <a:xfrm>
            <a:off x="4586500" y="1877455"/>
            <a:ext cx="0" cy="3720000"/>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13"/>
          <p:cNvCxnSpPr/>
          <p:nvPr/>
        </p:nvCxnSpPr>
        <p:spPr>
          <a:xfrm>
            <a:off x="6985000" y="1877455"/>
            <a:ext cx="0" cy="3720000"/>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0" name="Rectangle 10"/>
          <p:cNvSpPr/>
          <p:nvPr/>
        </p:nvSpPr>
        <p:spPr>
          <a:xfrm>
            <a:off x="1086069" y="5286178"/>
            <a:ext cx="746102" cy="400110"/>
          </a:xfrm>
          <a:prstGeom prst="rect">
            <a:avLst/>
          </a:prstGeom>
        </p:spPr>
        <p:txBody>
          <a:bodyPr wrap="none">
            <a:spAutoFit/>
          </a:bodyPr>
          <a:lstStyle/>
          <a:p>
            <a:pPr marL="223520" indent="-223520" fontAlgn="base">
              <a:spcBef>
                <a:spcPct val="0"/>
              </a:spcBef>
              <a:spcAft>
                <a:spcPct val="0"/>
              </a:spcAft>
            </a:pPr>
            <a:r>
              <a:rPr lang="en-US" altLang="zh-CN" sz="2000" dirty="0">
                <a:solidFill>
                  <a:prstClr val="black"/>
                </a:solidFill>
                <a:latin typeface="微软雅黑" panose="020B0503020204020204" pitchFamily="34" charset="-122"/>
                <a:ea typeface="微软雅黑" panose="020B0503020204020204" pitchFamily="34" charset="-122"/>
              </a:rPr>
              <a:t>Time</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11" name="Freeform 11"/>
          <p:cNvSpPr/>
          <p:nvPr/>
        </p:nvSpPr>
        <p:spPr>
          <a:xfrm>
            <a:off x="2222500" y="2280816"/>
            <a:ext cx="2364001" cy="486103"/>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2" name="Freeform 18"/>
          <p:cNvSpPr/>
          <p:nvPr/>
        </p:nvSpPr>
        <p:spPr>
          <a:xfrm flipH="1">
            <a:off x="4586500" y="2344316"/>
            <a:ext cx="2398500" cy="486103"/>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3" name="Rectangle 19"/>
          <p:cNvSpPr/>
          <p:nvPr/>
        </p:nvSpPr>
        <p:spPr>
          <a:xfrm>
            <a:off x="2444796" y="2137891"/>
            <a:ext cx="1822935"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&lt;proposal, N1:1&gt;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Rectangle 14"/>
          <p:cNvSpPr/>
          <p:nvPr/>
        </p:nvSpPr>
        <p:spPr>
          <a:xfrm>
            <a:off x="4609472" y="1896095"/>
            <a:ext cx="1143262" cy="348878"/>
          </a:xfrm>
          <a:prstGeom prst="rect">
            <a:avLst/>
          </a:prstGeom>
        </p:spPr>
        <p:txBody>
          <a:bodyPr wrap="none">
            <a:spAutoFit/>
          </a:bodyPr>
          <a:lstStyle/>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dirty="0">
                <a:solidFill>
                  <a:prstClr val="black"/>
                </a:solidFill>
                <a:latin typeface="微软雅黑" panose="020B0503020204020204" pitchFamily="34" charset="-122"/>
                <a:ea typeface="微软雅黑" panose="020B0503020204020204" pitchFamily="34" charset="-122"/>
              </a:rPr>
              <a:t> = N1:1</a:t>
            </a:r>
            <a:endParaRPr lang="en-US" altLang="zh-CN" sz="1665" dirty="0">
              <a:solidFill>
                <a:prstClr val="black"/>
              </a:solidFill>
              <a:latin typeface="微软雅黑" panose="020B0503020204020204" pitchFamily="34" charset="-122"/>
              <a:ea typeface="微软雅黑" panose="020B0503020204020204" pitchFamily="34" charset="-122"/>
            </a:endParaRPr>
          </a:p>
        </p:txBody>
      </p:sp>
      <p:sp>
        <p:nvSpPr>
          <p:cNvPr id="15" name="Rectangle 15"/>
          <p:cNvSpPr/>
          <p:nvPr/>
        </p:nvSpPr>
        <p:spPr>
          <a:xfrm>
            <a:off x="1079501" y="2534816"/>
            <a:ext cx="1143000" cy="861967"/>
          </a:xfrm>
          <a:prstGeom prst="rect">
            <a:avLst/>
          </a:prstGeom>
        </p:spPr>
        <p:txBody>
          <a:bodyPr wrap="square">
            <a:spAutoFit/>
          </a:bodyPr>
          <a:lstStyle/>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665" dirty="0">
                <a:solidFill>
                  <a:prstClr val="black"/>
                </a:solidFill>
                <a:latin typeface="微软雅黑" panose="020B0503020204020204" pitchFamily="34" charset="-122"/>
                <a:ea typeface="微软雅黑" panose="020B0503020204020204" pitchFamily="34" charset="-122"/>
              </a:rPr>
              <a:t> = </a:t>
            </a:r>
            <a:r>
              <a:rPr lang="en-US" altLang="zh-CN" sz="1665" dirty="0">
                <a:solidFill>
                  <a:srgbClr val="FF0066"/>
                </a:solidFill>
                <a:latin typeface="微软雅黑" panose="020B0503020204020204" pitchFamily="34" charset="-122"/>
                <a:ea typeface="微软雅黑" panose="020B0503020204020204" pitchFamily="34" charset="-122"/>
              </a:rPr>
              <a:t>N1:1</a:t>
            </a:r>
            <a:endParaRPr lang="en-US" altLang="zh-CN" sz="1665" dirty="0">
              <a:solidFill>
                <a:srgbClr val="FF0066"/>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665" dirty="0">
                <a:solidFill>
                  <a:prstClr val="black"/>
                </a:solidFill>
                <a:latin typeface="微软雅黑" panose="020B0503020204020204" pitchFamily="34" charset="-122"/>
                <a:ea typeface="微软雅黑" panose="020B0503020204020204" pitchFamily="34" charset="-122"/>
              </a:rPr>
              <a:t> = null</a:t>
            </a:r>
            <a:endParaRPr lang="en-US" altLang="zh-CN" sz="1665"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665" b="1" dirty="0" err="1">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665" b="1" baseline="-25000" dirty="0" err="1">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665" dirty="0">
                <a:solidFill>
                  <a:prstClr val="black"/>
                </a:solidFill>
                <a:latin typeface="微软雅黑" panose="020B0503020204020204" pitchFamily="34" charset="-122"/>
                <a:ea typeface="微软雅黑" panose="020B0503020204020204" pitchFamily="34" charset="-122"/>
              </a:rPr>
              <a:t> = null</a:t>
            </a:r>
            <a:endParaRPr lang="en-US" altLang="zh-CN" sz="1665" dirty="0">
              <a:solidFill>
                <a:prstClr val="black"/>
              </a:solidFill>
              <a:latin typeface="微软雅黑" panose="020B0503020204020204" pitchFamily="34" charset="-122"/>
              <a:ea typeface="微软雅黑" panose="020B0503020204020204" pitchFamily="34" charset="-122"/>
            </a:endParaRPr>
          </a:p>
        </p:txBody>
      </p:sp>
      <p:sp>
        <p:nvSpPr>
          <p:cNvPr id="16" name="Rectangle 23"/>
          <p:cNvSpPr/>
          <p:nvPr/>
        </p:nvSpPr>
        <p:spPr>
          <a:xfrm>
            <a:off x="7048499" y="2598316"/>
            <a:ext cx="1306269" cy="861967"/>
          </a:xfrm>
          <a:prstGeom prst="rect">
            <a:avLst/>
          </a:prstGeom>
        </p:spPr>
        <p:txBody>
          <a:bodyPr wrap="square">
            <a:spAutoFit/>
          </a:bodyPr>
          <a:lstStyle/>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665" dirty="0">
                <a:solidFill>
                  <a:prstClr val="black"/>
                </a:solidFill>
                <a:latin typeface="微软雅黑" panose="020B0503020204020204" pitchFamily="34" charset="-122"/>
                <a:ea typeface="微软雅黑" panose="020B0503020204020204" pitchFamily="34" charset="-122"/>
              </a:rPr>
              <a:t> = </a:t>
            </a:r>
            <a:r>
              <a:rPr lang="en-US" altLang="zh-CN" sz="1665" dirty="0">
                <a:solidFill>
                  <a:srgbClr val="FF0066"/>
                </a:solidFill>
                <a:latin typeface="微软雅黑" panose="020B0503020204020204" pitchFamily="34" charset="-122"/>
                <a:ea typeface="微软雅黑" panose="020B0503020204020204" pitchFamily="34" charset="-122"/>
              </a:rPr>
              <a:t>N1:1</a:t>
            </a:r>
            <a:endParaRPr lang="en-US" altLang="zh-CN" sz="1665" dirty="0">
              <a:solidFill>
                <a:srgbClr val="FF0066"/>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665" dirty="0">
                <a:solidFill>
                  <a:prstClr val="black"/>
                </a:solidFill>
                <a:latin typeface="微软雅黑" panose="020B0503020204020204" pitchFamily="34" charset="-122"/>
                <a:ea typeface="微软雅黑" panose="020B0503020204020204" pitchFamily="34" charset="-122"/>
              </a:rPr>
              <a:t> = null</a:t>
            </a:r>
            <a:endParaRPr lang="en-US" altLang="zh-CN" sz="1665"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665" b="1" dirty="0" err="1">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665" b="1" baseline="-25000" dirty="0" err="1">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665" dirty="0">
                <a:solidFill>
                  <a:prstClr val="black"/>
                </a:solidFill>
                <a:latin typeface="微软雅黑" panose="020B0503020204020204" pitchFamily="34" charset="-122"/>
                <a:ea typeface="微软雅黑" panose="020B0503020204020204" pitchFamily="34" charset="-122"/>
              </a:rPr>
              <a:t> = null</a:t>
            </a:r>
            <a:endParaRPr lang="en-US" altLang="zh-CN" sz="1665" dirty="0">
              <a:solidFill>
                <a:prstClr val="black"/>
              </a:solidFill>
              <a:latin typeface="微软雅黑" panose="020B0503020204020204" pitchFamily="34" charset="-122"/>
              <a:ea typeface="微软雅黑" panose="020B0503020204020204" pitchFamily="34" charset="-122"/>
            </a:endParaRPr>
          </a:p>
        </p:txBody>
      </p:sp>
      <p:sp>
        <p:nvSpPr>
          <p:cNvPr id="17" name="Freeform 26"/>
          <p:cNvSpPr/>
          <p:nvPr/>
        </p:nvSpPr>
        <p:spPr>
          <a:xfrm flipH="1">
            <a:off x="2222499" y="3042816"/>
            <a:ext cx="2364001" cy="359103"/>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8" name="Rectangle 27"/>
          <p:cNvSpPr/>
          <p:nvPr/>
        </p:nvSpPr>
        <p:spPr>
          <a:xfrm>
            <a:off x="2413000" y="2836391"/>
            <a:ext cx="2159000" cy="348878"/>
          </a:xfrm>
          <a:prstGeom prst="rect">
            <a:avLst/>
          </a:prstGeom>
        </p:spPr>
        <p:txBody>
          <a:bodyPr wrap="square">
            <a:spAutoFit/>
          </a:bodyPr>
          <a:lstStyle/>
          <a:p>
            <a:pPr marL="223520" indent="-223520" algn="ctr"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&lt;promise, null, null&gt;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Freeform 28"/>
          <p:cNvSpPr/>
          <p:nvPr/>
        </p:nvSpPr>
        <p:spPr>
          <a:xfrm>
            <a:off x="4586500" y="3169817"/>
            <a:ext cx="2413001" cy="270154"/>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0" name="Rectangle 29"/>
          <p:cNvSpPr/>
          <p:nvPr/>
        </p:nvSpPr>
        <p:spPr>
          <a:xfrm>
            <a:off x="4598028" y="2979316"/>
            <a:ext cx="2386973" cy="348878"/>
          </a:xfrm>
          <a:prstGeom prst="rect">
            <a:avLst/>
          </a:prstGeom>
        </p:spPr>
        <p:txBody>
          <a:bodyPr wrap="squar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&lt;promise, null, null&gt;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Freeform 30"/>
          <p:cNvSpPr/>
          <p:nvPr/>
        </p:nvSpPr>
        <p:spPr>
          <a:xfrm>
            <a:off x="2222500" y="3757241"/>
            <a:ext cx="2364001" cy="351003"/>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2" name="Freeform 31"/>
          <p:cNvSpPr/>
          <p:nvPr/>
        </p:nvSpPr>
        <p:spPr>
          <a:xfrm flipH="1">
            <a:off x="4586501" y="3868317"/>
            <a:ext cx="2398500" cy="313779"/>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3" name="Rectangle 32"/>
          <p:cNvSpPr/>
          <p:nvPr/>
        </p:nvSpPr>
        <p:spPr>
          <a:xfrm>
            <a:off x="2406152" y="3550816"/>
            <a:ext cx="2013693"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&lt;accept, N1:1, V1&gt;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Rectangle 34"/>
          <p:cNvSpPr/>
          <p:nvPr/>
        </p:nvSpPr>
        <p:spPr>
          <a:xfrm>
            <a:off x="4637958" y="3614316"/>
            <a:ext cx="2029542" cy="348878"/>
          </a:xfrm>
          <a:prstGeom prst="rect">
            <a:avLst/>
          </a:prstGeom>
        </p:spPr>
        <p:txBody>
          <a:bodyPr wrap="squar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&lt;accept, N1:1, V1&gt;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Rectangle 35"/>
          <p:cNvSpPr/>
          <p:nvPr/>
        </p:nvSpPr>
        <p:spPr>
          <a:xfrm>
            <a:off x="4953000" y="2217316"/>
            <a:ext cx="1822935"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&lt;proposal, N1:1&gt;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6" name="Freeform 36"/>
          <p:cNvSpPr/>
          <p:nvPr/>
        </p:nvSpPr>
        <p:spPr>
          <a:xfrm flipH="1">
            <a:off x="2222500" y="4380037"/>
            <a:ext cx="2364001" cy="359103"/>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7" name="Freeform 37"/>
          <p:cNvSpPr/>
          <p:nvPr/>
        </p:nvSpPr>
        <p:spPr>
          <a:xfrm>
            <a:off x="4586502" y="4508048"/>
            <a:ext cx="2413001" cy="231093"/>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8" name="Rectangle 38"/>
          <p:cNvSpPr/>
          <p:nvPr/>
        </p:nvSpPr>
        <p:spPr>
          <a:xfrm>
            <a:off x="2476500" y="4185816"/>
            <a:ext cx="1569137" cy="348878"/>
          </a:xfrm>
          <a:prstGeom prst="rect">
            <a:avLst/>
          </a:prstGeom>
        </p:spPr>
        <p:txBody>
          <a:bodyPr wrap="squar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&lt;accept-ok&gt;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39"/>
          <p:cNvSpPr/>
          <p:nvPr/>
        </p:nvSpPr>
        <p:spPr>
          <a:xfrm>
            <a:off x="5098363" y="4296891"/>
            <a:ext cx="1569137" cy="348878"/>
          </a:xfrm>
          <a:prstGeom prst="rect">
            <a:avLst/>
          </a:prstGeom>
        </p:spPr>
        <p:txBody>
          <a:bodyPr wrap="square">
            <a:spAutoFit/>
          </a:bodyPr>
          <a:lstStyle/>
          <a:p>
            <a:pPr marL="223520" indent="-223520" algn="r"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&lt;accept-ok&gt;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Rectangle 40"/>
          <p:cNvSpPr/>
          <p:nvPr/>
        </p:nvSpPr>
        <p:spPr>
          <a:xfrm>
            <a:off x="1079501" y="3974431"/>
            <a:ext cx="1143000" cy="861967"/>
          </a:xfrm>
          <a:prstGeom prst="rect">
            <a:avLst/>
          </a:prstGeom>
        </p:spPr>
        <p:txBody>
          <a:bodyPr wrap="square">
            <a:spAutoFit/>
          </a:bodyPr>
          <a:lstStyle/>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665" dirty="0">
                <a:solidFill>
                  <a:prstClr val="black"/>
                </a:solidFill>
                <a:latin typeface="微软雅黑" panose="020B0503020204020204" pitchFamily="34" charset="-122"/>
                <a:ea typeface="微软雅黑" panose="020B0503020204020204" pitchFamily="34" charset="-122"/>
              </a:rPr>
              <a:t> = N1:1</a:t>
            </a:r>
            <a:endParaRPr lang="en-US" altLang="zh-CN" sz="1665"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665" dirty="0">
                <a:solidFill>
                  <a:prstClr val="black"/>
                </a:solidFill>
                <a:latin typeface="微软雅黑" panose="020B0503020204020204" pitchFamily="34" charset="-122"/>
                <a:ea typeface="微软雅黑" panose="020B0503020204020204" pitchFamily="34" charset="-122"/>
              </a:rPr>
              <a:t> = </a:t>
            </a:r>
            <a:r>
              <a:rPr lang="en-US" altLang="zh-CN" sz="1665" dirty="0">
                <a:solidFill>
                  <a:srgbClr val="FF0066"/>
                </a:solidFill>
                <a:latin typeface="微软雅黑" panose="020B0503020204020204" pitchFamily="34" charset="-122"/>
                <a:ea typeface="微软雅黑" panose="020B0503020204020204" pitchFamily="34" charset="-122"/>
              </a:rPr>
              <a:t>N1:1</a:t>
            </a:r>
            <a:endParaRPr lang="en-US" altLang="zh-CN" sz="1665" dirty="0">
              <a:solidFill>
                <a:srgbClr val="FF0066"/>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665" b="1" dirty="0" err="1">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665" b="1" baseline="-25000" dirty="0" err="1">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665" dirty="0">
                <a:solidFill>
                  <a:prstClr val="black"/>
                </a:solidFill>
                <a:latin typeface="微软雅黑" panose="020B0503020204020204" pitchFamily="34" charset="-122"/>
                <a:ea typeface="微软雅黑" panose="020B0503020204020204" pitchFamily="34" charset="-122"/>
              </a:rPr>
              <a:t> = </a:t>
            </a:r>
            <a:r>
              <a:rPr lang="en-US" altLang="zh-CN" sz="1665" dirty="0">
                <a:solidFill>
                  <a:srgbClr val="FF0066"/>
                </a:solidFill>
                <a:latin typeface="微软雅黑" panose="020B0503020204020204" pitchFamily="34" charset="-122"/>
                <a:ea typeface="微软雅黑" panose="020B0503020204020204" pitchFamily="34" charset="-122"/>
              </a:rPr>
              <a:t>V1</a:t>
            </a:r>
            <a:endParaRPr lang="en-US" altLang="zh-CN" sz="1665" dirty="0">
              <a:solidFill>
                <a:srgbClr val="FF0066"/>
              </a:solidFill>
              <a:latin typeface="微软雅黑" panose="020B0503020204020204" pitchFamily="34" charset="-122"/>
              <a:ea typeface="微软雅黑" panose="020B0503020204020204" pitchFamily="34" charset="-122"/>
            </a:endParaRPr>
          </a:p>
        </p:txBody>
      </p:sp>
      <p:sp>
        <p:nvSpPr>
          <p:cNvPr id="31" name="Rectangle 41"/>
          <p:cNvSpPr/>
          <p:nvPr/>
        </p:nvSpPr>
        <p:spPr>
          <a:xfrm>
            <a:off x="7048501" y="3931816"/>
            <a:ext cx="1168766" cy="861967"/>
          </a:xfrm>
          <a:prstGeom prst="rect">
            <a:avLst/>
          </a:prstGeom>
        </p:spPr>
        <p:txBody>
          <a:bodyPr wrap="square">
            <a:spAutoFit/>
          </a:bodyPr>
          <a:lstStyle/>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665" dirty="0">
                <a:solidFill>
                  <a:prstClr val="black"/>
                </a:solidFill>
                <a:latin typeface="微软雅黑" panose="020B0503020204020204" pitchFamily="34" charset="-122"/>
                <a:ea typeface="微软雅黑" panose="020B0503020204020204" pitchFamily="34" charset="-122"/>
              </a:rPr>
              <a:t> = N1:1</a:t>
            </a:r>
            <a:endParaRPr lang="en-US" altLang="zh-CN" sz="1665"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665" dirty="0">
                <a:solidFill>
                  <a:prstClr val="black"/>
                </a:solidFill>
                <a:latin typeface="微软雅黑" panose="020B0503020204020204" pitchFamily="34" charset="-122"/>
                <a:ea typeface="微软雅黑" panose="020B0503020204020204" pitchFamily="34" charset="-122"/>
              </a:rPr>
              <a:t> = </a:t>
            </a:r>
            <a:r>
              <a:rPr lang="en-US" altLang="zh-CN" sz="1665" dirty="0">
                <a:solidFill>
                  <a:srgbClr val="FF0066"/>
                </a:solidFill>
                <a:latin typeface="微软雅黑" panose="020B0503020204020204" pitchFamily="34" charset="-122"/>
                <a:ea typeface="微软雅黑" panose="020B0503020204020204" pitchFamily="34" charset="-122"/>
              </a:rPr>
              <a:t>N1:1</a:t>
            </a:r>
            <a:endParaRPr lang="en-US" altLang="zh-CN" sz="1665" dirty="0">
              <a:solidFill>
                <a:srgbClr val="FF0066"/>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665" b="1" dirty="0" err="1">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665" b="1" baseline="-25000" dirty="0" err="1">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665" dirty="0">
                <a:solidFill>
                  <a:prstClr val="black"/>
                </a:solidFill>
                <a:latin typeface="微软雅黑" panose="020B0503020204020204" pitchFamily="34" charset="-122"/>
                <a:ea typeface="微软雅黑" panose="020B0503020204020204" pitchFamily="34" charset="-122"/>
              </a:rPr>
              <a:t> = </a:t>
            </a:r>
            <a:r>
              <a:rPr lang="en-US" altLang="zh-CN" sz="1665" dirty="0">
                <a:solidFill>
                  <a:srgbClr val="FF0066"/>
                </a:solidFill>
                <a:latin typeface="微软雅黑" panose="020B0503020204020204" pitchFamily="34" charset="-122"/>
                <a:ea typeface="微软雅黑" panose="020B0503020204020204" pitchFamily="34" charset="-122"/>
              </a:rPr>
              <a:t>V1</a:t>
            </a:r>
            <a:endParaRPr lang="en-US" altLang="zh-CN" sz="1665" dirty="0">
              <a:solidFill>
                <a:srgbClr val="FF0066"/>
              </a:solidFill>
              <a:latin typeface="微软雅黑" panose="020B0503020204020204" pitchFamily="34" charset="-122"/>
              <a:ea typeface="微软雅黑" panose="020B0503020204020204" pitchFamily="34" charset="-122"/>
            </a:endParaRPr>
          </a:p>
        </p:txBody>
      </p:sp>
      <p:cxnSp>
        <p:nvCxnSpPr>
          <p:cNvPr id="32" name="Straight Arrow Connector 21"/>
          <p:cNvCxnSpPr/>
          <p:nvPr/>
        </p:nvCxnSpPr>
        <p:spPr>
          <a:xfrm flipH="1">
            <a:off x="2220042" y="5011316"/>
            <a:ext cx="2366457" cy="340222"/>
          </a:xfrm>
          <a:prstGeom prst="straightConnector1">
            <a:avLst/>
          </a:pr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44"/>
          <p:cNvCxnSpPr/>
          <p:nvPr/>
        </p:nvCxnSpPr>
        <p:spPr>
          <a:xfrm>
            <a:off x="4586499" y="5074816"/>
            <a:ext cx="2398502" cy="340222"/>
          </a:xfrm>
          <a:prstGeom prst="straightConnector1">
            <a:avLst/>
          </a:pr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4" name="Rectangle 48"/>
          <p:cNvSpPr/>
          <p:nvPr/>
        </p:nvSpPr>
        <p:spPr>
          <a:xfrm>
            <a:off x="2763344" y="4820816"/>
            <a:ext cx="1444626"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&lt;decide, V1&gt;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Rectangle 49"/>
          <p:cNvSpPr/>
          <p:nvPr/>
        </p:nvSpPr>
        <p:spPr>
          <a:xfrm>
            <a:off x="4953000" y="4884316"/>
            <a:ext cx="1646083" cy="348878"/>
          </a:xfrm>
          <a:prstGeom prst="rect">
            <a:avLst/>
          </a:prstGeom>
        </p:spPr>
        <p:txBody>
          <a:bodyPr wrap="square">
            <a:spAutoFit/>
          </a:bodyPr>
          <a:lstStyle/>
          <a:p>
            <a:pPr marL="223520" indent="-223520" algn="r"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&lt;decide, V1&gt;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Rectangle 27"/>
          <p:cNvSpPr/>
          <p:nvPr/>
        </p:nvSpPr>
        <p:spPr>
          <a:xfrm>
            <a:off x="5436096" y="33241"/>
            <a:ext cx="3631704" cy="9223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accepted value of </a:t>
            </a: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4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dirty="0">
                <a:solidFill>
                  <a:prstClr val="black"/>
                </a:solidFill>
                <a:latin typeface="微软雅黑" panose="020B0503020204020204" pitchFamily="34" charset="-122"/>
                <a:ea typeface="微软雅黑" panose="020B0503020204020204" pitchFamily="34" charset="-122"/>
              </a:rPr>
              <a:t>: my proposal number</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right)">
                                      <p:cBhvr>
                                        <p:cTn id="31" dur="500"/>
                                        <p:tgtEl>
                                          <p:spTgt spid="19"/>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right)">
                                      <p:cBhvr>
                                        <p:cTn id="40" dur="500"/>
                                        <p:tgtEl>
                                          <p:spTgt spid="2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right)">
                                      <p:cBhvr>
                                        <p:cTn id="60" dur="500"/>
                                        <p:tgtEl>
                                          <p:spTgt spid="27"/>
                                        </p:tgtEl>
                                      </p:cBhvr>
                                    </p:animEffec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right)">
                                      <p:cBhvr>
                                        <p:cTn id="69" dur="500"/>
                                        <p:tgtEl>
                                          <p:spTgt spid="32"/>
                                        </p:tgtEl>
                                      </p:cBhvr>
                                    </p:animEffect>
                                  </p:childTnLst>
                                </p:cTn>
                              </p:par>
                              <p:par>
                                <p:cTn id="70" presetID="22" presetClass="entr" presetSubtype="8"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left)">
                                      <p:cBhvr>
                                        <p:cTn id="72" dur="500"/>
                                        <p:tgtEl>
                                          <p:spTgt spid="33"/>
                                        </p:tgtEl>
                                      </p:cBhvr>
                                    </p:animEffec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6" grpId="0"/>
      <p:bldP spid="17" grpId="0" animBg="1"/>
      <p:bldP spid="18" grpId="0"/>
      <p:bldP spid="19" grpId="0" animBg="1"/>
      <p:bldP spid="20" grpId="0"/>
      <p:bldP spid="21" grpId="0" animBg="1"/>
      <p:bldP spid="22" grpId="0" animBg="1"/>
      <p:bldP spid="23" grpId="0"/>
      <p:bldP spid="24" grpId="0"/>
      <p:bldP spid="25" grpId="0"/>
      <p:bldP spid="26" grpId="0" animBg="1"/>
      <p:bldP spid="27" grpId="0" animBg="1"/>
      <p:bldP spid="28" grpId="0"/>
      <p:bldP spid="29" grpId="0"/>
      <p:bldP spid="30" grpId="0"/>
      <p:bldP spid="31" grpId="0"/>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Inside of </a:t>
            </a:r>
            <a:r>
              <a:rPr lang="en-US" altLang="zh-CN" dirty="0" err="1"/>
              <a:t>Paxos</a:t>
            </a:r>
            <a:endParaRPr lang="zh-CN" altLang="en-US" dirty="0"/>
          </a:p>
        </p:txBody>
      </p:sp>
      <p:sp>
        <p:nvSpPr>
          <p:cNvPr id="4" name="内容占位符 2"/>
          <p:cNvSpPr>
            <a:spLocks noGrp="1"/>
          </p:cNvSpPr>
          <p:nvPr>
            <p:ph idx="1"/>
          </p:nvPr>
        </p:nvSpPr>
        <p:spPr>
          <a:xfrm>
            <a:off x="539552" y="1206500"/>
            <a:ext cx="8208912" cy="4318000"/>
          </a:xfrm>
        </p:spPr>
        <p:txBody>
          <a:bodyPr>
            <a:normAutofit/>
          </a:bodyPr>
          <a:lstStyle/>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Why</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setups </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multiple </a:t>
            </a:r>
            <a:r>
              <a:rPr lang="en-US" altLang="zh-CN" dirty="0">
                <a:solidFill>
                  <a:srgbClr val="FF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acceptors</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Failure of the </a:t>
            </a:r>
            <a:r>
              <a:rPr lang="en-US" altLang="zh-TW" dirty="0">
                <a:solidFill>
                  <a:srgbClr val="FF0000"/>
                </a:solidFill>
                <a:latin typeface="Verdana" panose="020B0604030504040204" pitchFamily="34" charset="0"/>
                <a:ea typeface="Verdana" panose="020B0604030504040204" pitchFamily="34" charset="0"/>
                <a:cs typeface="Verdana" panose="020B0604030504040204" pitchFamily="34" charset="0"/>
              </a:rPr>
              <a:t>single acceptor</a:t>
            </a: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 halts decision</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Why</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not accepts </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the </a:t>
            </a:r>
            <a:r>
              <a:rPr lang="en-US" altLang="zh-CN" dirty="0">
                <a:solidFill>
                  <a:srgbClr val="FF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first</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 proposal and rejects the rest</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Multiple leaders result in no majority accepting </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Leader dies</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What</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if more than one leader is active?</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Can both leaders see a </a:t>
            </a:r>
            <a:r>
              <a:rPr lang="en-US" altLang="zh-TW"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majority</a:t>
            </a: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 of promises?</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27"/>
          <p:cNvSpPr/>
          <p:nvPr/>
        </p:nvSpPr>
        <p:spPr>
          <a:xfrm>
            <a:off x="5436096" y="33241"/>
            <a:ext cx="3631704" cy="921385"/>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accepted value of </a:t>
            </a: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4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dirty="0">
                <a:solidFill>
                  <a:prstClr val="black"/>
                </a:solidFill>
                <a:latin typeface="微软雅黑" panose="020B0503020204020204" pitchFamily="34" charset="-122"/>
                <a:ea typeface="微软雅黑" panose="020B0503020204020204" pitchFamily="34" charset="-122"/>
              </a:rPr>
              <a:t>: my proposal number</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Inside of </a:t>
            </a:r>
            <a:r>
              <a:rPr lang="en-US" altLang="zh-CN" dirty="0" err="1"/>
              <a:t>Paxos</a:t>
            </a:r>
            <a:endParaRPr lang="zh-CN" altLang="en-US" dirty="0"/>
          </a:p>
        </p:txBody>
      </p:sp>
      <p:sp>
        <p:nvSpPr>
          <p:cNvPr id="4" name="内容占位符 2"/>
          <p:cNvSpPr>
            <a:spLocks noGrp="1"/>
          </p:cNvSpPr>
          <p:nvPr>
            <p:ph idx="1"/>
          </p:nvPr>
        </p:nvSpPr>
        <p:spPr>
          <a:xfrm>
            <a:off x="467360" y="913765"/>
            <a:ext cx="7861300" cy="4508500"/>
          </a:xfrm>
        </p:spPr>
        <p:txBody>
          <a:bodyPr>
            <a:noAutofit/>
          </a:bodyPr>
          <a:lstStyle/>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When</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is the value V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chosen</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t>
            </a:r>
            <a:r>
              <a:rPr lang="zh-CN" altLang="en-US" dirty="0">
                <a:solidFill>
                  <a:prstClr val="black"/>
                </a:solidFill>
                <a:latin typeface="Verdana" panose="020B0604030504040204" pitchFamily="34" charset="0"/>
                <a:ea typeface="宋体" panose="02010600030101010101" pitchFamily="2" charset="-122"/>
                <a:cs typeface="Verdana" panose="020B0604030504040204" pitchFamily="34" charset="0"/>
              </a:rPr>
              <a:t>选第三个，因为可能一个</a:t>
            </a:r>
            <a:r>
              <a:rPr lang="en-US" altLang="zh-CN" dirty="0">
                <a:solidFill>
                  <a:prstClr val="black"/>
                </a:solidFill>
                <a:latin typeface="Verdana" panose="020B0604030504040204" pitchFamily="34" charset="0"/>
                <a:ea typeface="宋体" panose="02010600030101010101" pitchFamily="2" charset="-122"/>
                <a:cs typeface="Verdana" panose="020B0604030504040204" pitchFamily="34" charset="0"/>
              </a:rPr>
              <a:t>acceptor</a:t>
            </a:r>
            <a:r>
              <a:rPr lang="zh-CN" altLang="en-US" dirty="0">
                <a:solidFill>
                  <a:prstClr val="black"/>
                </a:solidFill>
                <a:latin typeface="Verdana" panose="020B0604030504040204" pitchFamily="34" charset="0"/>
                <a:ea typeface="宋体" panose="02010600030101010101" pitchFamily="2" charset="-122"/>
                <a:cs typeface="Verdana" panose="020B0604030504040204" pitchFamily="34" charset="0"/>
              </a:rPr>
              <a:t>在接受到一个</a:t>
            </a:r>
            <a:r>
              <a:rPr lang="en-US" altLang="zh-CN" dirty="0">
                <a:solidFill>
                  <a:prstClr val="black"/>
                </a:solidFill>
                <a:latin typeface="Verdana" panose="020B0604030504040204" pitchFamily="34" charset="0"/>
                <a:ea typeface="宋体" panose="02010600030101010101" pitchFamily="2" charset="-122"/>
                <a:cs typeface="Verdana" panose="020B0604030504040204" pitchFamily="34" charset="0"/>
              </a:rPr>
              <a:t>accept-req</a:t>
            </a:r>
            <a:r>
              <a:rPr lang="zh-CN" altLang="en-US" dirty="0">
                <a:solidFill>
                  <a:prstClr val="black"/>
                </a:solidFill>
                <a:latin typeface="Verdana" panose="020B0604030504040204" pitchFamily="34" charset="0"/>
                <a:ea typeface="宋体" panose="02010600030101010101" pitchFamily="2" charset="-122"/>
                <a:cs typeface="Verdana" panose="020B0604030504040204" pitchFamily="34" charset="0"/>
              </a:rPr>
              <a:t>之后发生了</a:t>
            </a:r>
            <a:r>
              <a:rPr lang="en-US" altLang="zh-CN" dirty="0">
                <a:solidFill>
                  <a:prstClr val="black"/>
                </a:solidFill>
                <a:latin typeface="Verdana" panose="020B0604030504040204" pitchFamily="34" charset="0"/>
                <a:ea typeface="宋体" panose="02010600030101010101" pitchFamily="2" charset="-122"/>
                <a:cs typeface="Verdana" panose="020B0604030504040204" pitchFamily="34" charset="0"/>
              </a:rPr>
              <a:t>crash</a:t>
            </a:r>
            <a:r>
              <a:rPr lang="zh-CN" altLang="en-US" dirty="0">
                <a:solidFill>
                  <a:prstClr val="black"/>
                </a:solidFill>
                <a:latin typeface="Verdana" panose="020B0604030504040204" pitchFamily="34" charset="0"/>
                <a:ea typeface="宋体" panose="02010600030101010101" pitchFamily="2" charset="-122"/>
                <a:cs typeface="Verdana" panose="020B0604030504040204" pitchFamily="34" charset="0"/>
              </a:rPr>
              <a:t>。</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Leader receives a majority &lt;promise, …&gt;</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srgbClr val="FF0000"/>
                </a:solidFill>
                <a:latin typeface="Verdana" panose="020B0604030504040204" pitchFamily="34" charset="0"/>
                <a:ea typeface="Verdana" panose="020B0604030504040204" pitchFamily="34" charset="0"/>
                <a:cs typeface="Verdana" panose="020B0604030504040204" pitchFamily="34" charset="0"/>
              </a:rPr>
              <a:t>A majority acceptors receive &lt;accept, N, V&gt;</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Leader receives a majority &lt;accepted, …&gt;</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What</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if acceptor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fails</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after sending promise</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srgbClr val="FF0000"/>
                </a:solidFill>
                <a:latin typeface="Verdana" panose="020B0604030504040204" pitchFamily="34" charset="0"/>
                <a:ea typeface="Verdana" panose="020B0604030504040204" pitchFamily="34" charset="0"/>
                <a:cs typeface="Verdana" panose="020B0604030504040204" pitchFamily="34" charset="0"/>
              </a:rPr>
              <a:t>Must remember</a:t>
            </a: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altLang="zh-TW" b="1"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a:t>
            </a:r>
            <a:r>
              <a:rPr lang="en-US" altLang="zh-TW" b="1" baseline="-25000"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h  </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What</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if acceptor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fails</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after receiving accept</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Must remember </a:t>
            </a:r>
            <a:r>
              <a:rPr lang="en-US" altLang="zh-TW" b="1"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a:t>
            </a:r>
            <a:r>
              <a:rPr lang="en-US" altLang="zh-TW" b="1" baseline="-25000"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h</a:t>
            </a:r>
            <a:r>
              <a:rPr lang="en-US" altLang="zh-TW" b="1"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a:t>
            </a: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and </a:t>
            </a:r>
            <a:r>
              <a:rPr lang="en-US" altLang="zh-TW" b="1"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a:t>
            </a:r>
            <a:r>
              <a:rPr lang="en-US" altLang="zh-TW" b="1" baseline="-25000"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 </a:t>
            </a:r>
            <a:r>
              <a:rPr lang="en-US" altLang="zh-TW" b="1"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V</a:t>
            </a:r>
            <a:r>
              <a:rPr lang="en-US" altLang="zh-TW" b="1" baseline="-25000"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What</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if </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leader</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fails</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while sending</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accept?</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Propose </a:t>
            </a:r>
            <a:r>
              <a:rPr lang="en-US" altLang="zh-TW" b="1"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a:t>
            </a:r>
            <a:r>
              <a:rPr lang="en-US" altLang="zh-TW" b="1" baseline="-25000"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a:t>
            </a: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 again</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3"/>
          <p:cNvSpPr/>
          <p:nvPr/>
        </p:nvSpPr>
        <p:spPr>
          <a:xfrm>
            <a:off x="825500" y="2408862"/>
            <a:ext cx="5510645" cy="360040"/>
          </a:xfrm>
          <a:prstGeom prst="rect">
            <a:avLst/>
          </a:prstGeom>
          <a:noFill/>
          <a:ln w="12700">
            <a:solidFill>
              <a:srgbClr val="FF006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endParaRPr>
          </a:p>
        </p:txBody>
      </p:sp>
      <p:sp>
        <p:nvSpPr>
          <p:cNvPr id="6" name="Rectangle 27"/>
          <p:cNvSpPr/>
          <p:nvPr/>
        </p:nvSpPr>
        <p:spPr>
          <a:xfrm>
            <a:off x="5436096" y="33241"/>
            <a:ext cx="3631704" cy="921385"/>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accepted value of </a:t>
            </a: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4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dirty="0">
                <a:solidFill>
                  <a:prstClr val="black"/>
                </a:solidFill>
                <a:latin typeface="微软雅黑" panose="020B0503020204020204" pitchFamily="34" charset="-122"/>
                <a:ea typeface="微软雅黑" panose="020B0503020204020204" pitchFamily="34" charset="-122"/>
              </a:rPr>
              <a:t>: my proposal number</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891915" y="3399155"/>
            <a:ext cx="4995545" cy="737235"/>
          </a:xfrm>
          <a:prstGeom prst="rect">
            <a:avLst/>
          </a:prstGeom>
          <a:noFill/>
        </p:spPr>
        <p:txBody>
          <a:bodyPr wrap="square" rtlCol="0">
            <a:spAutoFit/>
          </a:bodyPr>
          <a:p>
            <a:r>
              <a:rPr lang="zh-CN" altLang="en-US" sz="1400"/>
              <a:t>必须要记住</a:t>
            </a:r>
            <a:r>
              <a:rPr lang="en-US" altLang="zh-CN" sz="1400"/>
              <a:t>Nh</a:t>
            </a:r>
            <a:r>
              <a:rPr lang="zh-CN" altLang="en-US" sz="1400"/>
              <a:t>，是因为恢复之后要保证能够正确的接收</a:t>
            </a:r>
            <a:r>
              <a:rPr lang="en-US" altLang="zh-CN" sz="1400"/>
              <a:t>Nh</a:t>
            </a:r>
            <a:r>
              <a:rPr lang="zh-CN" altLang="en-US" sz="1400"/>
              <a:t>及以上请求的信息，而正确的拒绝</a:t>
            </a:r>
            <a:r>
              <a:rPr lang="en-US" altLang="zh-CN" sz="1400"/>
              <a:t>Nh</a:t>
            </a:r>
            <a:r>
              <a:rPr lang="zh-CN" altLang="en-US" sz="1400"/>
              <a:t>以下的数据的信息</a:t>
            </a:r>
            <a:r>
              <a:rPr lang="en-US" altLang="zh-CN" sz="1400"/>
              <a:t>(</a:t>
            </a:r>
            <a:r>
              <a:rPr lang="zh-CN" altLang="en-US" sz="1400"/>
              <a:t>因为可能有另一个</a:t>
            </a:r>
            <a:r>
              <a:rPr lang="en-US" altLang="zh-CN" sz="1400"/>
              <a:t>leader</a:t>
            </a:r>
            <a:r>
              <a:rPr lang="zh-CN" altLang="en-US" sz="1400"/>
              <a:t>会发送相同编号的</a:t>
            </a:r>
            <a:r>
              <a:rPr lang="en-US" altLang="zh-CN" sz="1400"/>
              <a:t>proposal)</a:t>
            </a:r>
            <a:endParaRPr lang="en-US" altLang="zh-CN" sz="1400"/>
          </a:p>
        </p:txBody>
      </p:sp>
      <p:sp>
        <p:nvSpPr>
          <p:cNvPr id="7" name="文本框 6"/>
          <p:cNvSpPr txBox="1"/>
          <p:nvPr/>
        </p:nvSpPr>
        <p:spPr>
          <a:xfrm>
            <a:off x="5210810" y="4260850"/>
            <a:ext cx="3706495" cy="737235"/>
          </a:xfrm>
          <a:prstGeom prst="rect">
            <a:avLst/>
          </a:prstGeom>
          <a:noFill/>
        </p:spPr>
        <p:txBody>
          <a:bodyPr wrap="square" rtlCol="0">
            <a:spAutoFit/>
          </a:bodyPr>
          <a:p>
            <a:r>
              <a:rPr lang="zh-CN" altLang="en-US" sz="1400"/>
              <a:t>需要记住</a:t>
            </a:r>
            <a:r>
              <a:rPr lang="en-US" altLang="zh-CN" sz="1400"/>
              <a:t>Va</a:t>
            </a:r>
            <a:r>
              <a:rPr lang="zh-CN" altLang="en-US" sz="1400"/>
              <a:t>和</a:t>
            </a:r>
            <a:r>
              <a:rPr lang="en-US" altLang="zh-CN" sz="1400"/>
              <a:t>Na</a:t>
            </a:r>
            <a:r>
              <a:rPr lang="zh-CN" altLang="en-US" sz="1400"/>
              <a:t>是因为在恢复之后若不能恢复原来的</a:t>
            </a:r>
            <a:r>
              <a:rPr lang="en-US" altLang="zh-CN" sz="1400"/>
              <a:t>value</a:t>
            </a:r>
            <a:r>
              <a:rPr lang="zh-CN" altLang="en-US" sz="1400"/>
              <a:t>，可能会导致后续的</a:t>
            </a:r>
            <a:r>
              <a:rPr lang="en-US" altLang="zh-CN" sz="1400"/>
              <a:t>value</a:t>
            </a:r>
            <a:r>
              <a:rPr lang="zh-CN" altLang="en-US" sz="1400"/>
              <a:t>的出错</a:t>
            </a:r>
            <a:endParaRPr lang="zh-CN" altLang="en-US" sz="1400"/>
          </a:p>
        </p:txBody>
      </p:sp>
      <p:sp>
        <p:nvSpPr>
          <p:cNvPr id="8" name="文本框 7"/>
          <p:cNvSpPr txBox="1"/>
          <p:nvPr/>
        </p:nvSpPr>
        <p:spPr>
          <a:xfrm>
            <a:off x="3636645" y="5182235"/>
            <a:ext cx="5361940" cy="521970"/>
          </a:xfrm>
          <a:prstGeom prst="rect">
            <a:avLst/>
          </a:prstGeom>
          <a:noFill/>
        </p:spPr>
        <p:txBody>
          <a:bodyPr wrap="square" rtlCol="0">
            <a:spAutoFit/>
          </a:bodyPr>
          <a:p>
            <a:r>
              <a:rPr lang="zh-CN" altLang="en-US" sz="1400"/>
              <a:t>需要重新发送</a:t>
            </a:r>
            <a:r>
              <a:rPr lang="en-US" altLang="zh-CN" sz="1400"/>
              <a:t>Mn</a:t>
            </a:r>
            <a:r>
              <a:rPr lang="zh-CN" altLang="en-US" sz="1400"/>
              <a:t>是因为在恢复之后如果之前</a:t>
            </a:r>
            <a:r>
              <a:rPr lang="en-US" altLang="zh-CN" sz="1400"/>
              <a:t>promise</a:t>
            </a:r>
            <a:r>
              <a:rPr lang="zh-CN" altLang="en-US" sz="1400"/>
              <a:t>的</a:t>
            </a:r>
            <a:r>
              <a:rPr lang="en-US" altLang="zh-CN" sz="1400"/>
              <a:t>server</a:t>
            </a:r>
            <a:r>
              <a:rPr lang="zh-CN" altLang="en-US" sz="1400"/>
              <a:t>并没有全部接收新的</a:t>
            </a:r>
            <a:r>
              <a:rPr lang="en-US" altLang="zh-CN" sz="1400"/>
              <a:t>val</a:t>
            </a:r>
            <a:r>
              <a:rPr lang="zh-CN" altLang="en-US" sz="1400"/>
              <a:t>的话则可能会导致之后的</a:t>
            </a:r>
            <a:r>
              <a:rPr lang="en-US" altLang="zh-CN" sz="1400"/>
              <a:t>val</a:t>
            </a:r>
            <a:r>
              <a:rPr lang="zh-CN" altLang="en-US" sz="1400"/>
              <a:t>出错</a:t>
            </a:r>
            <a:r>
              <a:rPr lang="en-US" altLang="zh-CN" sz="1400"/>
              <a:t>(49%</a:t>
            </a:r>
            <a:r>
              <a:rPr lang="zh-CN" altLang="en-US" sz="1400"/>
              <a:t>的例子</a:t>
            </a:r>
            <a:r>
              <a:rPr lang="en-US" altLang="zh-CN" sz="1400"/>
              <a:t>)</a:t>
            </a:r>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Question</a:t>
            </a:r>
            <a:endParaRPr lang="en-US" altLang="zh-CN" dirty="0">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457200" y="2603500"/>
            <a:ext cx="8363272" cy="2921000"/>
          </a:xfrm>
        </p:spPr>
        <p:txBody>
          <a:bodyPr>
            <a:noAutofit/>
          </a:bodyPr>
          <a:lstStyle/>
          <a:p>
            <a:pPr marL="301625" indent="-254000">
              <a:lnSpc>
                <a:spcPct val="80000"/>
              </a:lnSpc>
              <a:buClr>
                <a:srgbClr val="FF0066"/>
              </a:buClr>
              <a:buNone/>
            </a:pPr>
            <a:r>
              <a:rPr lang="en-US" altLang="zh-CN" sz="2000" b="1" dirty="0">
                <a:solidFill>
                  <a:srgbClr val="FF0066"/>
                </a:solidFill>
                <a:latin typeface="微软雅黑" panose="020B0503020204020204" pitchFamily="34" charset="-122"/>
                <a:cs typeface="Verdana" panose="020B0604030504040204" pitchFamily="34" charset="0"/>
              </a:rPr>
              <a:t>A</a:t>
            </a:r>
            <a:r>
              <a:rPr lang="en-US" altLang="zh-CN" sz="2000" dirty="0">
                <a:solidFill>
                  <a:prstClr val="black"/>
                </a:solidFill>
                <a:latin typeface="微软雅黑" panose="020B0503020204020204" pitchFamily="34" charset="-122"/>
                <a:cs typeface="Verdana" panose="020B0604030504040204" pitchFamily="34" charset="0"/>
              </a:rPr>
              <a:t> sends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&lt;prepare, 1&gt; </a:t>
            </a:r>
            <a:r>
              <a:rPr lang="en-US" altLang="zh-CN" sz="2000" dirty="0">
                <a:solidFill>
                  <a:prstClr val="black"/>
                </a:solidFill>
                <a:latin typeface="微软雅黑" panose="020B0503020204020204" pitchFamily="34" charset="-122"/>
                <a:cs typeface="Verdana" panose="020B0604030504040204" pitchFamily="34" charset="0"/>
              </a:rPr>
              <a:t>requests with proposal number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1</a:t>
            </a:r>
            <a:r>
              <a:rPr lang="en-US" altLang="zh-CN" sz="2000" dirty="0">
                <a:solidFill>
                  <a:prstClr val="black"/>
                </a:solidFill>
                <a:latin typeface="微软雅黑" panose="020B0503020204020204" pitchFamily="34" charset="-122"/>
                <a:cs typeface="Verdana" panose="020B0604030504040204" pitchFamily="34" charset="0"/>
              </a:rPr>
              <a:t>, and gets responses from </a:t>
            </a:r>
            <a:r>
              <a:rPr lang="en-US" altLang="zh-CN" sz="2000" b="1" dirty="0">
                <a:solidFill>
                  <a:srgbClr val="FF0066"/>
                </a:solidFill>
                <a:latin typeface="微软雅黑" panose="020B0503020204020204" pitchFamily="34" charset="-122"/>
                <a:cs typeface="Verdana" panose="020B0604030504040204" pitchFamily="34" charset="0"/>
              </a:rPr>
              <a:t>A</a:t>
            </a:r>
            <a:r>
              <a:rPr lang="en-US" altLang="zh-CN" sz="2000" dirty="0">
                <a:solidFill>
                  <a:prstClr val="black"/>
                </a:solidFill>
                <a:latin typeface="微软雅黑" panose="020B0503020204020204" pitchFamily="34" charset="-122"/>
                <a:cs typeface="Verdana" panose="020B0604030504040204" pitchFamily="34" charset="0"/>
              </a:rPr>
              <a:t>, </a:t>
            </a:r>
            <a:r>
              <a:rPr lang="en-US" altLang="zh-CN" sz="2000" b="1" dirty="0">
                <a:solidFill>
                  <a:srgbClr val="996600"/>
                </a:solidFill>
                <a:latin typeface="微软雅黑" panose="020B0503020204020204" pitchFamily="34" charset="-122"/>
                <a:cs typeface="+mn-cs"/>
              </a:rPr>
              <a:t>C</a:t>
            </a:r>
            <a:endParaRPr lang="en-US" altLang="zh-CN" sz="2000" b="1" dirty="0">
              <a:solidFill>
                <a:srgbClr val="996600"/>
              </a:solidFill>
              <a:latin typeface="微软雅黑" panose="020B0503020204020204" pitchFamily="34" charset="-122"/>
              <a:cs typeface="+mn-cs"/>
            </a:endParaRPr>
          </a:p>
          <a:p>
            <a:pPr marL="301625" indent="-254000">
              <a:lnSpc>
                <a:spcPct val="80000"/>
              </a:lnSpc>
              <a:buClr>
                <a:srgbClr val="FF0066"/>
              </a:buClr>
              <a:buNone/>
            </a:pPr>
            <a:r>
              <a:rPr lang="en-US" altLang="zh-CN" sz="2000" b="1" dirty="0">
                <a:solidFill>
                  <a:srgbClr val="FF0066"/>
                </a:solidFill>
                <a:latin typeface="微软雅黑" panose="020B0503020204020204" pitchFamily="34" charset="-122"/>
                <a:cs typeface="Verdana" panose="020B0604030504040204" pitchFamily="34" charset="0"/>
              </a:rPr>
              <a:t>A </a:t>
            </a:r>
            <a:r>
              <a:rPr lang="en-US" altLang="zh-CN" sz="2000" dirty="0">
                <a:solidFill>
                  <a:prstClr val="black"/>
                </a:solidFill>
                <a:latin typeface="微软雅黑" panose="020B0503020204020204" pitchFamily="34" charset="-122"/>
                <a:cs typeface="Verdana" panose="020B0604030504040204" pitchFamily="34" charset="0"/>
              </a:rPr>
              <a:t>sends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&lt;accept,1, "foo"&gt;</a:t>
            </a:r>
            <a:r>
              <a:rPr lang="en-US" altLang="zh-CN" sz="2000" b="1" dirty="0">
                <a:solidFill>
                  <a:prstClr val="black"/>
                </a:solidFill>
                <a:latin typeface="微软雅黑" panose="020B0503020204020204" pitchFamily="34" charset="-122"/>
                <a:cs typeface="Verdana" panose="020B0604030504040204" pitchFamily="34" charset="0"/>
              </a:rPr>
              <a:t> </a:t>
            </a:r>
            <a:r>
              <a:rPr lang="en-US" altLang="zh-CN" sz="2000" dirty="0">
                <a:solidFill>
                  <a:prstClr val="black"/>
                </a:solidFill>
                <a:latin typeface="微软雅黑" panose="020B0503020204020204" pitchFamily="34" charset="-122"/>
                <a:cs typeface="Verdana" panose="020B0604030504040204" pitchFamily="34" charset="0"/>
              </a:rPr>
              <a:t>to </a:t>
            </a:r>
            <a:r>
              <a:rPr lang="en-US" altLang="zh-CN" sz="2000" b="1" dirty="0">
                <a:solidFill>
                  <a:srgbClr val="FF0066"/>
                </a:solidFill>
                <a:latin typeface="微软雅黑" panose="020B0503020204020204" pitchFamily="34" charset="-122"/>
                <a:cs typeface="Verdana" panose="020B0604030504040204" pitchFamily="34" charset="0"/>
              </a:rPr>
              <a:t>A</a:t>
            </a:r>
            <a:r>
              <a:rPr lang="en-US" altLang="zh-CN" sz="2000" dirty="0">
                <a:solidFill>
                  <a:prstClr val="black"/>
                </a:solidFill>
                <a:latin typeface="微软雅黑" panose="020B0503020204020204" pitchFamily="34" charset="-122"/>
                <a:cs typeface="Verdana" panose="020B0604030504040204" pitchFamily="34" charset="0"/>
              </a:rPr>
              <a:t> and </a:t>
            </a:r>
            <a:r>
              <a:rPr lang="en-US" altLang="zh-CN" sz="2000" b="1" dirty="0">
                <a:solidFill>
                  <a:srgbClr val="996600"/>
                </a:solidFill>
                <a:latin typeface="微软雅黑" panose="020B0503020204020204" pitchFamily="34" charset="-122"/>
                <a:cs typeface="+mn-cs"/>
              </a:rPr>
              <a:t>C</a:t>
            </a:r>
            <a:r>
              <a:rPr lang="en-US" altLang="zh-CN" sz="2000" dirty="0">
                <a:solidFill>
                  <a:prstClr val="black"/>
                </a:solidFill>
                <a:latin typeface="微软雅黑" panose="020B0503020204020204" pitchFamily="34" charset="-122"/>
                <a:cs typeface="Verdana" panose="020B0604030504040204" pitchFamily="34" charset="0"/>
              </a:rPr>
              <a:t> and gets responses from both. Because a majority accepted, </a:t>
            </a:r>
            <a:r>
              <a:rPr lang="en-US" altLang="zh-CN" sz="2000" b="1" dirty="0">
                <a:solidFill>
                  <a:srgbClr val="FF0066"/>
                </a:solidFill>
                <a:latin typeface="微软雅黑" panose="020B0503020204020204" pitchFamily="34" charset="-122"/>
                <a:cs typeface="Verdana" panose="020B0604030504040204" pitchFamily="34" charset="0"/>
              </a:rPr>
              <a:t>A</a:t>
            </a:r>
            <a:r>
              <a:rPr lang="en-US" altLang="zh-CN" sz="2000" dirty="0">
                <a:solidFill>
                  <a:prstClr val="black"/>
                </a:solidFill>
                <a:latin typeface="微软雅黑" panose="020B0503020204020204" pitchFamily="34" charset="-122"/>
                <a:cs typeface="Verdana" panose="020B0604030504040204" pitchFamily="34" charset="0"/>
              </a:rPr>
              <a:t> thinks that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"foo" </a:t>
            </a:r>
            <a:r>
              <a:rPr lang="en-US" altLang="zh-CN" sz="2000" dirty="0">
                <a:solidFill>
                  <a:prstClr val="black"/>
                </a:solidFill>
                <a:latin typeface="微软雅黑" panose="020B0503020204020204" pitchFamily="34" charset="-122"/>
                <a:cs typeface="Verdana" panose="020B0604030504040204" pitchFamily="34" charset="0"/>
              </a:rPr>
              <a:t>has been chosen. However, </a:t>
            </a:r>
            <a:r>
              <a:rPr lang="en-US" altLang="zh-CN" sz="2000" b="1" dirty="0">
                <a:solidFill>
                  <a:srgbClr val="FF0066"/>
                </a:solidFill>
                <a:latin typeface="微软雅黑" panose="020B0503020204020204" pitchFamily="34" charset="-122"/>
                <a:cs typeface="Verdana" panose="020B0604030504040204" pitchFamily="34" charset="0"/>
              </a:rPr>
              <a:t>A</a:t>
            </a:r>
            <a:r>
              <a:rPr lang="en-US" altLang="zh-CN" sz="2000" dirty="0">
                <a:solidFill>
                  <a:prstClr val="black"/>
                </a:solidFill>
                <a:latin typeface="微软雅黑" panose="020B0503020204020204" pitchFamily="34" charset="-122"/>
                <a:cs typeface="Verdana" panose="020B0604030504040204" pitchFamily="34" charset="0"/>
              </a:rPr>
              <a:t> crashes before sending an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&lt;accept, 1, "foo"&gt;</a:t>
            </a:r>
            <a:r>
              <a:rPr lang="en-US" altLang="zh-CN" sz="2000" b="1" dirty="0">
                <a:solidFill>
                  <a:prstClr val="black"/>
                </a:solidFill>
                <a:latin typeface="微软雅黑" panose="020B0503020204020204" pitchFamily="34" charset="-122"/>
                <a:cs typeface="Verdana" panose="020B0604030504040204" pitchFamily="34" charset="0"/>
              </a:rPr>
              <a:t> </a:t>
            </a:r>
            <a:r>
              <a:rPr lang="en-US" altLang="zh-CN" sz="2000" dirty="0">
                <a:solidFill>
                  <a:prstClr val="black"/>
                </a:solidFill>
                <a:latin typeface="微软雅黑" panose="020B0503020204020204" pitchFamily="34" charset="-122"/>
                <a:cs typeface="Verdana" panose="020B0604030504040204" pitchFamily="34" charset="0"/>
              </a:rPr>
              <a:t>to </a:t>
            </a:r>
            <a:r>
              <a:rPr lang="en-US" altLang="zh-CN" sz="2000" b="1" dirty="0">
                <a:solidFill>
                  <a:srgbClr val="0033CC"/>
                </a:solidFill>
                <a:latin typeface="微软雅黑" panose="020B0503020204020204" pitchFamily="34" charset="-122"/>
                <a:cs typeface="+mn-cs"/>
              </a:rPr>
              <a:t>B</a:t>
            </a:r>
            <a:endParaRPr lang="en-US" altLang="zh-CN" sz="2000" b="1" dirty="0">
              <a:solidFill>
                <a:srgbClr val="0033CC"/>
              </a:solidFill>
              <a:latin typeface="微软雅黑" panose="020B0503020204020204" pitchFamily="34" charset="-122"/>
              <a:cs typeface="+mn-cs"/>
            </a:endParaRPr>
          </a:p>
          <a:p>
            <a:pPr marL="301625" indent="-254000">
              <a:lnSpc>
                <a:spcPct val="80000"/>
              </a:lnSpc>
              <a:buClr>
                <a:srgbClr val="FF0066"/>
              </a:buClr>
              <a:buNone/>
            </a:pPr>
            <a:r>
              <a:rPr lang="en-US" altLang="zh-CN" sz="2000" b="1" dirty="0">
                <a:solidFill>
                  <a:srgbClr val="0033CC"/>
                </a:solidFill>
                <a:latin typeface="微软雅黑" panose="020B0503020204020204" pitchFamily="34" charset="-122"/>
                <a:cs typeface="+mn-cs"/>
              </a:rPr>
              <a:t>B</a:t>
            </a:r>
            <a:r>
              <a:rPr lang="en-US" altLang="zh-CN" sz="2000" dirty="0">
                <a:solidFill>
                  <a:prstClr val="black"/>
                </a:solidFill>
                <a:latin typeface="微软雅黑" panose="020B0503020204020204" pitchFamily="34" charset="-122"/>
                <a:cs typeface="Verdana" panose="020B0604030504040204" pitchFamily="34" charset="0"/>
              </a:rPr>
              <a:t> sends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&lt;prepare, 2&gt;</a:t>
            </a:r>
            <a:r>
              <a:rPr lang="en-US" altLang="zh-CN" sz="2000" dirty="0">
                <a:solidFill>
                  <a:prstClr val="black"/>
                </a:solidFill>
                <a:latin typeface="微软雅黑" panose="020B0503020204020204" pitchFamily="34" charset="-122"/>
                <a:cs typeface="Verdana" panose="020B0604030504040204" pitchFamily="34" charset="0"/>
              </a:rPr>
              <a:t> messages with proposal number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2</a:t>
            </a:r>
            <a:r>
              <a:rPr lang="en-US" altLang="zh-CN" sz="2000" dirty="0">
                <a:solidFill>
                  <a:prstClr val="black"/>
                </a:solidFill>
                <a:latin typeface="微软雅黑" panose="020B0503020204020204" pitchFamily="34" charset="-122"/>
                <a:cs typeface="Verdana" panose="020B0604030504040204" pitchFamily="34" charset="0"/>
              </a:rPr>
              <a:t>, and gets responses from </a:t>
            </a:r>
            <a:r>
              <a:rPr lang="en-US" altLang="zh-CN" sz="2000" b="1" dirty="0">
                <a:solidFill>
                  <a:srgbClr val="0033CC"/>
                </a:solidFill>
                <a:latin typeface="微软雅黑" panose="020B0503020204020204" pitchFamily="34" charset="-122"/>
                <a:cs typeface="+mn-cs"/>
              </a:rPr>
              <a:t>B</a:t>
            </a:r>
            <a:r>
              <a:rPr lang="en-US" altLang="zh-CN" sz="2000" dirty="0">
                <a:solidFill>
                  <a:prstClr val="black"/>
                </a:solidFill>
                <a:latin typeface="微软雅黑" panose="020B0503020204020204" pitchFamily="34" charset="-122"/>
                <a:cs typeface="Verdana" panose="020B0604030504040204" pitchFamily="34" charset="0"/>
              </a:rPr>
              <a:t> and </a:t>
            </a:r>
            <a:r>
              <a:rPr lang="en-US" altLang="zh-CN" sz="2000" b="1" dirty="0">
                <a:solidFill>
                  <a:srgbClr val="996600"/>
                </a:solidFill>
                <a:latin typeface="微软雅黑" panose="020B0503020204020204" pitchFamily="34" charset="-122"/>
                <a:cs typeface="+mn-cs"/>
              </a:rPr>
              <a:t>C</a:t>
            </a:r>
            <a:endParaRPr lang="en-US" altLang="zh-CN" sz="2000" b="1" dirty="0">
              <a:solidFill>
                <a:srgbClr val="996600"/>
              </a:solidFill>
              <a:latin typeface="微软雅黑" panose="020B0503020204020204" pitchFamily="34" charset="-122"/>
              <a:cs typeface="+mn-cs"/>
            </a:endParaRPr>
          </a:p>
          <a:p>
            <a:pPr marL="301625" indent="-254000">
              <a:lnSpc>
                <a:spcPct val="80000"/>
              </a:lnSpc>
              <a:buClr>
                <a:srgbClr val="FF0066"/>
              </a:buClr>
              <a:buNone/>
            </a:pPr>
            <a:r>
              <a:rPr lang="en-US" altLang="zh-CN" sz="2000" b="1" dirty="0">
                <a:solidFill>
                  <a:srgbClr val="0033CC"/>
                </a:solidFill>
                <a:latin typeface="微软雅黑" panose="020B0503020204020204" pitchFamily="34" charset="-122"/>
                <a:cs typeface="+mn-cs"/>
              </a:rPr>
              <a:t>B</a:t>
            </a:r>
            <a:r>
              <a:rPr lang="en-US" altLang="zh-CN" sz="2000" dirty="0">
                <a:solidFill>
                  <a:prstClr val="black"/>
                </a:solidFill>
                <a:latin typeface="微软雅黑" panose="020B0503020204020204" pitchFamily="34" charset="-122"/>
                <a:cs typeface="Verdana" panose="020B0604030504040204" pitchFamily="34" charset="0"/>
              </a:rPr>
              <a:t> sends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&lt;accept, 2, "bar"&gt;</a:t>
            </a:r>
            <a:r>
              <a:rPr lang="en-US" altLang="zh-CN" sz="2000" dirty="0">
                <a:solidFill>
                  <a:prstClr val="black"/>
                </a:solidFill>
                <a:latin typeface="微软雅黑" panose="020B0503020204020204" pitchFamily="34" charset="-122"/>
                <a:cs typeface="Verdana" panose="020B0604030504040204" pitchFamily="34" charset="0"/>
              </a:rPr>
              <a:t> messages to </a:t>
            </a:r>
            <a:r>
              <a:rPr lang="en-US" altLang="zh-CN" sz="2000" b="1" dirty="0">
                <a:solidFill>
                  <a:srgbClr val="0033CC"/>
                </a:solidFill>
                <a:latin typeface="微软雅黑" panose="020B0503020204020204" pitchFamily="34" charset="-122"/>
                <a:cs typeface="+mn-cs"/>
              </a:rPr>
              <a:t>B</a:t>
            </a:r>
            <a:r>
              <a:rPr lang="en-US" altLang="zh-CN" sz="2000" dirty="0">
                <a:solidFill>
                  <a:prstClr val="black"/>
                </a:solidFill>
                <a:latin typeface="微软雅黑" panose="020B0503020204020204" pitchFamily="34" charset="-122"/>
                <a:cs typeface="Verdana" panose="020B0604030504040204" pitchFamily="34" charset="0"/>
              </a:rPr>
              <a:t> and </a:t>
            </a:r>
            <a:r>
              <a:rPr lang="en-US" altLang="zh-CN" sz="2000" b="1" dirty="0">
                <a:solidFill>
                  <a:srgbClr val="996600"/>
                </a:solidFill>
                <a:latin typeface="微软雅黑" panose="020B0503020204020204" pitchFamily="34" charset="-122"/>
                <a:cs typeface="+mn-cs"/>
              </a:rPr>
              <a:t>C</a:t>
            </a:r>
            <a:r>
              <a:rPr lang="en-US" altLang="zh-CN" sz="2000" dirty="0">
                <a:solidFill>
                  <a:prstClr val="black"/>
                </a:solidFill>
                <a:latin typeface="微软雅黑" panose="020B0503020204020204" pitchFamily="34" charset="-122"/>
                <a:cs typeface="Verdana" panose="020B0604030504040204" pitchFamily="34" charset="0"/>
              </a:rPr>
              <a:t> and gets responses from both, so </a:t>
            </a:r>
            <a:r>
              <a:rPr lang="en-US" altLang="zh-CN" sz="2000" b="1" dirty="0">
                <a:solidFill>
                  <a:srgbClr val="0033CC"/>
                </a:solidFill>
                <a:latin typeface="微软雅黑" panose="020B0503020204020204" pitchFamily="34" charset="-122"/>
                <a:cs typeface="+mn-cs"/>
              </a:rPr>
              <a:t>B</a:t>
            </a:r>
            <a:r>
              <a:rPr lang="en-US" altLang="zh-CN" sz="2000" dirty="0">
                <a:solidFill>
                  <a:prstClr val="black"/>
                </a:solidFill>
                <a:latin typeface="微软雅黑" panose="020B0503020204020204" pitchFamily="34" charset="-122"/>
                <a:cs typeface="Verdana" panose="020B0604030504040204" pitchFamily="34" charset="0"/>
              </a:rPr>
              <a:t> thinks that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"bar" </a:t>
            </a:r>
            <a:r>
              <a:rPr lang="en-US" altLang="zh-CN" sz="2000" dirty="0">
                <a:solidFill>
                  <a:prstClr val="black"/>
                </a:solidFill>
                <a:latin typeface="微软雅黑" panose="020B0503020204020204" pitchFamily="34" charset="-122"/>
                <a:cs typeface="Verdana" panose="020B0604030504040204" pitchFamily="34" charset="0"/>
              </a:rPr>
              <a:t>has been chosen </a:t>
            </a:r>
            <a:endParaRPr lang="en-US" altLang="zh-CN" sz="2000" dirty="0">
              <a:solidFill>
                <a:prstClr val="black"/>
              </a:solidFill>
              <a:latin typeface="微软雅黑" panose="020B0503020204020204" pitchFamily="34" charset="-122"/>
              <a:cs typeface="Verdana" panose="020B0604030504040204" pitchFamily="34" charset="0"/>
            </a:endParaRPr>
          </a:p>
        </p:txBody>
      </p:sp>
      <p:sp>
        <p:nvSpPr>
          <p:cNvPr id="5" name="Rectangle 3"/>
          <p:cNvSpPr/>
          <p:nvPr/>
        </p:nvSpPr>
        <p:spPr>
          <a:xfrm>
            <a:off x="686249" y="1088101"/>
            <a:ext cx="7845193" cy="1261399"/>
          </a:xfrm>
          <a:prstGeom prst="rect">
            <a:avLst/>
          </a:prstGeom>
          <a:solidFill>
            <a:srgbClr val="F5FED6"/>
          </a:solidFill>
          <a:effectLst>
            <a:outerShdw blurRad="63500" sx="102000" sy="102000" algn="ctr" rotWithShape="0">
              <a:prstClr val="black">
                <a:alpha val="40000"/>
              </a:prstClr>
            </a:outerShdw>
          </a:effectLst>
        </p:spPr>
        <p:txBody>
          <a:bodyPr wrap="square" lIns="60000" tIns="0" rIns="60000" bIns="30000">
            <a:spAutoFit/>
          </a:bodyPr>
          <a:lstStyle/>
          <a:p>
            <a:pPr algn="just" fontAlgn="base">
              <a:spcBef>
                <a:spcPct val="0"/>
              </a:spcBef>
              <a:spcAft>
                <a:spcPct val="0"/>
              </a:spcAft>
            </a:pPr>
            <a:r>
              <a:rPr lang="en-US" altLang="zh-CN" sz="2000" dirty="0">
                <a:solidFill>
                  <a:prstClr val="black"/>
                </a:solidFill>
                <a:latin typeface="微软雅黑" panose="020B0503020204020204" pitchFamily="34" charset="-122"/>
                <a:ea typeface="微软雅黑" panose="020B0503020204020204" pitchFamily="34" charset="-122"/>
              </a:rPr>
              <a:t>Suppose that the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acceptors</a:t>
            </a:r>
            <a:r>
              <a:rPr lang="en-US" altLang="zh-CN" sz="2000" dirty="0">
                <a:solidFill>
                  <a:prstClr val="black"/>
                </a:solidFill>
                <a:latin typeface="微软雅黑" panose="020B0503020204020204" pitchFamily="34" charset="-122"/>
                <a:ea typeface="微软雅黑" panose="020B0503020204020204" pitchFamily="34" charset="-122"/>
              </a:rPr>
              <a:t> are </a:t>
            </a:r>
            <a:r>
              <a:rPr lang="en-US" altLang="zh-CN" sz="2000" b="1" dirty="0">
                <a:solidFill>
                  <a:srgbClr val="FF0066"/>
                </a:solidFill>
                <a:latin typeface="微软雅黑" panose="020B0503020204020204" pitchFamily="34" charset="-122"/>
                <a:ea typeface="微软雅黑" panose="020B0503020204020204" pitchFamily="34" charset="-122"/>
              </a:rPr>
              <a:t>A</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0033CC"/>
                </a:solidFill>
                <a:latin typeface="微软雅黑" panose="020B0503020204020204" pitchFamily="34" charset="-122"/>
                <a:ea typeface="微软雅黑" panose="020B0503020204020204" pitchFamily="34" charset="-122"/>
              </a:rPr>
              <a:t>B</a:t>
            </a:r>
            <a:r>
              <a:rPr lang="en-US" altLang="zh-CN" sz="2000" dirty="0">
                <a:solidFill>
                  <a:prstClr val="black"/>
                </a:solidFill>
                <a:latin typeface="微软雅黑" panose="020B0503020204020204" pitchFamily="34" charset="-122"/>
                <a:ea typeface="微软雅黑" panose="020B0503020204020204" pitchFamily="34" charset="-122"/>
              </a:rPr>
              <a:t>, and </a:t>
            </a:r>
            <a:r>
              <a:rPr lang="en-US" altLang="zh-CN" sz="2000" b="1" dirty="0">
                <a:solidFill>
                  <a:srgbClr val="996600"/>
                </a:solidFill>
                <a:latin typeface="微软雅黑" panose="020B0503020204020204" pitchFamily="34" charset="-122"/>
                <a:ea typeface="微软雅黑" panose="020B0503020204020204" pitchFamily="34" charset="-122"/>
              </a:rPr>
              <a:t>C</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FF0066"/>
                </a:solidFill>
                <a:latin typeface="微软雅黑" panose="020B0503020204020204" pitchFamily="34" charset="-122"/>
                <a:ea typeface="微软雅黑" panose="020B0503020204020204" pitchFamily="34" charset="-122"/>
              </a:rPr>
              <a:t>A</a:t>
            </a:r>
            <a:r>
              <a:rPr lang="en-US" altLang="zh-CN" sz="2000" dirty="0">
                <a:solidFill>
                  <a:prstClr val="black"/>
                </a:solidFill>
                <a:latin typeface="微软雅黑" panose="020B0503020204020204" pitchFamily="34" charset="-122"/>
                <a:ea typeface="微软雅黑" panose="020B0503020204020204" pitchFamily="34" charset="-122"/>
              </a:rPr>
              <a:t> and </a:t>
            </a:r>
            <a:r>
              <a:rPr lang="en-US" altLang="zh-CN" sz="2000" b="1" dirty="0">
                <a:solidFill>
                  <a:srgbClr val="0033CC"/>
                </a:solidFill>
                <a:latin typeface="微软雅黑" panose="020B0503020204020204" pitchFamily="34" charset="-122"/>
                <a:ea typeface="微软雅黑" panose="020B0503020204020204" pitchFamily="34" charset="-122"/>
              </a:rPr>
              <a:t>B</a:t>
            </a:r>
            <a:r>
              <a:rPr lang="en-US" altLang="zh-CN" sz="2000" dirty="0">
                <a:solidFill>
                  <a:prstClr val="black"/>
                </a:solidFill>
                <a:latin typeface="微软雅黑" panose="020B0503020204020204" pitchFamily="34" charset="-122"/>
                <a:ea typeface="微软雅黑" panose="020B0503020204020204" pitchFamily="34" charset="-122"/>
              </a:rPr>
              <a:t> are also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proposers</a:t>
            </a:r>
            <a:r>
              <a:rPr lang="en-US" altLang="zh-CN" sz="2000" dirty="0">
                <a:solidFill>
                  <a:prstClr val="black"/>
                </a:solidFill>
                <a:latin typeface="微软雅黑" panose="020B0503020204020204" pitchFamily="34" charset="-122"/>
                <a:ea typeface="微软雅黑" panose="020B0503020204020204" pitchFamily="34" charset="-122"/>
              </a:rPr>
              <a:t>. How does Paxos ensure that the following sequence of events can't happen? What actually happens, and which value is ultimately chosen? </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6" name="Rectangle 27"/>
          <p:cNvSpPr/>
          <p:nvPr/>
        </p:nvSpPr>
        <p:spPr>
          <a:xfrm>
            <a:off x="5436096" y="33241"/>
            <a:ext cx="3631704" cy="9223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accepted value of </a:t>
            </a: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4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dirty="0">
                <a:solidFill>
                  <a:prstClr val="black"/>
                </a:solidFill>
                <a:latin typeface="微软雅黑" panose="020B0503020204020204" pitchFamily="34" charset="-122"/>
                <a:ea typeface="微软雅黑" panose="020B0503020204020204" pitchFamily="34" charset="-122"/>
              </a:rPr>
              <a:t>: my proposal number</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Question</a:t>
            </a:r>
            <a:endParaRPr lang="en-US" altLang="zh-CN" dirty="0">
              <a:latin typeface="微软雅黑" panose="020B0503020204020204" pitchFamily="34" charset="-122"/>
              <a:ea typeface="微软雅黑" panose="020B0503020204020204" pitchFamily="34" charset="-122"/>
            </a:endParaRPr>
          </a:p>
        </p:txBody>
      </p:sp>
      <p:sp>
        <p:nvSpPr>
          <p:cNvPr id="4" name="Rectangle 5"/>
          <p:cNvSpPr/>
          <p:nvPr/>
        </p:nvSpPr>
        <p:spPr>
          <a:xfrm>
            <a:off x="2032000" y="1092137"/>
            <a:ext cx="360000" cy="368363"/>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algn="ctr"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Rectangle 6"/>
          <p:cNvSpPr/>
          <p:nvPr/>
        </p:nvSpPr>
        <p:spPr>
          <a:xfrm>
            <a:off x="4222749" y="1092137"/>
            <a:ext cx="360000" cy="368363"/>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algn="ctr"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
            </a:r>
            <a:endPar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Rectangle 7"/>
          <p:cNvSpPr/>
          <p:nvPr/>
        </p:nvSpPr>
        <p:spPr>
          <a:xfrm>
            <a:off x="6413499" y="2425637"/>
            <a:ext cx="360000" cy="368363"/>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algn="ctr"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
            </a:r>
            <a:endPar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7" name="Straight Arrow Connector 8"/>
          <p:cNvCxnSpPr>
            <a:stCxn id="4" idx="2"/>
          </p:cNvCxnSpPr>
          <p:nvPr/>
        </p:nvCxnSpPr>
        <p:spPr>
          <a:xfrm flipH="1">
            <a:off x="2207172" y="1460500"/>
            <a:ext cx="4828" cy="2279999"/>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9"/>
          <p:cNvCxnSpPr>
            <a:stCxn id="5" idx="2"/>
          </p:cNvCxnSpPr>
          <p:nvPr/>
        </p:nvCxnSpPr>
        <p:spPr>
          <a:xfrm>
            <a:off x="4402749" y="1460500"/>
            <a:ext cx="0" cy="3960001"/>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10"/>
          <p:cNvCxnSpPr>
            <a:stCxn id="6" idx="2"/>
          </p:cNvCxnSpPr>
          <p:nvPr/>
        </p:nvCxnSpPr>
        <p:spPr>
          <a:xfrm>
            <a:off x="6593499" y="2794000"/>
            <a:ext cx="0" cy="2580001"/>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0" name="Rectangle 11"/>
          <p:cNvSpPr/>
          <p:nvPr/>
        </p:nvSpPr>
        <p:spPr>
          <a:xfrm>
            <a:off x="3692408" y="5100862"/>
            <a:ext cx="746102" cy="400110"/>
          </a:xfrm>
          <a:prstGeom prst="rect">
            <a:avLst/>
          </a:prstGeom>
        </p:spPr>
        <p:txBody>
          <a:bodyPr wrap="none">
            <a:spAutoFit/>
          </a:bodyPr>
          <a:lstStyle/>
          <a:p>
            <a:pPr marL="223520" indent="-223520" fontAlgn="base">
              <a:spcBef>
                <a:spcPct val="0"/>
              </a:spcBef>
              <a:spcAft>
                <a:spcPct val="0"/>
              </a:spcAft>
            </a:pPr>
            <a:r>
              <a:rPr lang="en-US" altLang="zh-CN" sz="2000" dirty="0">
                <a:solidFill>
                  <a:prstClr val="black"/>
                </a:solidFill>
                <a:latin typeface="微软雅黑" panose="020B0503020204020204" pitchFamily="34" charset="-122"/>
                <a:ea typeface="微软雅黑" panose="020B0503020204020204" pitchFamily="34" charset="-122"/>
              </a:rPr>
              <a:t>Time</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11" name="Freeform 13"/>
          <p:cNvSpPr/>
          <p:nvPr/>
        </p:nvSpPr>
        <p:spPr>
          <a:xfrm flipH="1">
            <a:off x="2207172" y="1964515"/>
            <a:ext cx="2195577" cy="331595"/>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2" name="Rectangle 14"/>
          <p:cNvSpPr/>
          <p:nvPr/>
        </p:nvSpPr>
        <p:spPr>
          <a:xfrm>
            <a:off x="2649083" y="1778000"/>
            <a:ext cx="1491114"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&lt;proposal, 1&gt;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Rectangle 15"/>
          <p:cNvSpPr/>
          <p:nvPr/>
        </p:nvSpPr>
        <p:spPr>
          <a:xfrm>
            <a:off x="1450120" y="1460500"/>
            <a:ext cx="811441" cy="348878"/>
          </a:xfrm>
          <a:prstGeom prst="rect">
            <a:avLst/>
          </a:prstGeom>
        </p:spPr>
        <p:txBody>
          <a:bodyPr wrap="none">
            <a:spAutoFit/>
          </a:bodyPr>
          <a:lstStyle/>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dirty="0">
                <a:solidFill>
                  <a:prstClr val="black"/>
                </a:solidFill>
                <a:latin typeface="微软雅黑" panose="020B0503020204020204" pitchFamily="34" charset="-122"/>
                <a:ea typeface="微软雅黑" panose="020B0503020204020204" pitchFamily="34" charset="-122"/>
              </a:rPr>
              <a:t> = 1</a:t>
            </a:r>
            <a:endParaRPr lang="en-US" altLang="zh-CN" sz="1665" dirty="0">
              <a:solidFill>
                <a:prstClr val="black"/>
              </a:solidFill>
              <a:latin typeface="微软雅黑" panose="020B0503020204020204" pitchFamily="34" charset="-122"/>
              <a:ea typeface="微软雅黑" panose="020B0503020204020204" pitchFamily="34" charset="-122"/>
            </a:endParaRPr>
          </a:p>
        </p:txBody>
      </p:sp>
      <p:sp>
        <p:nvSpPr>
          <p:cNvPr id="14" name="Freeform 18"/>
          <p:cNvSpPr/>
          <p:nvPr/>
        </p:nvSpPr>
        <p:spPr>
          <a:xfrm flipH="1">
            <a:off x="2211262" y="3134089"/>
            <a:ext cx="2191488" cy="359103"/>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5" name="Rectangle 19"/>
          <p:cNvSpPr/>
          <p:nvPr/>
        </p:nvSpPr>
        <p:spPr>
          <a:xfrm>
            <a:off x="2413000" y="2281417"/>
            <a:ext cx="1587500" cy="348878"/>
          </a:xfrm>
          <a:prstGeom prst="rect">
            <a:avLst/>
          </a:prstGeom>
        </p:spPr>
        <p:txBody>
          <a:bodyPr wrap="square">
            <a:spAutoFit/>
          </a:bodyPr>
          <a:lstStyle/>
          <a:p>
            <a:pPr marL="223520" indent="-223520" algn="ctr"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&lt;promise, …&gt;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Freeform 20"/>
          <p:cNvSpPr/>
          <p:nvPr/>
        </p:nvSpPr>
        <p:spPr>
          <a:xfrm>
            <a:off x="2212001" y="2482636"/>
            <a:ext cx="2190749" cy="241821"/>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7" name="Rectangle 21"/>
          <p:cNvSpPr/>
          <p:nvPr/>
        </p:nvSpPr>
        <p:spPr>
          <a:xfrm>
            <a:off x="5042528" y="3984575"/>
            <a:ext cx="1642039" cy="348878"/>
          </a:xfrm>
          <a:prstGeom prst="rect">
            <a:avLst/>
          </a:prstGeom>
        </p:spPr>
        <p:txBody>
          <a:bodyPr wrap="squar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&lt;promise, …&gt;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Freeform 23"/>
          <p:cNvSpPr/>
          <p:nvPr/>
        </p:nvSpPr>
        <p:spPr>
          <a:xfrm flipH="1">
            <a:off x="4402748" y="4178723"/>
            <a:ext cx="2196334" cy="268000"/>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9" name="Rectangle 24"/>
          <p:cNvSpPr/>
          <p:nvPr/>
        </p:nvSpPr>
        <p:spPr>
          <a:xfrm>
            <a:off x="2554443" y="2982406"/>
            <a:ext cx="1750800"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&lt;accept, 1, </a:t>
            </a:r>
            <a:r>
              <a:rPr lang="en-US" altLang="zh-CN" sz="1665" b="1" dirty="0">
                <a:solidFill>
                  <a:srgbClr val="FF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foo</a:t>
            </a: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Rectangle 26"/>
          <p:cNvSpPr/>
          <p:nvPr/>
        </p:nvSpPr>
        <p:spPr>
          <a:xfrm>
            <a:off x="4826000" y="3492500"/>
            <a:ext cx="1491114"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&lt;proposal, 2&gt;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Freeform 28"/>
          <p:cNvSpPr/>
          <p:nvPr/>
        </p:nvSpPr>
        <p:spPr>
          <a:xfrm>
            <a:off x="4393991" y="3685000"/>
            <a:ext cx="2199509" cy="315501"/>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2" name="Freeform 42"/>
          <p:cNvSpPr/>
          <p:nvPr/>
        </p:nvSpPr>
        <p:spPr>
          <a:xfrm>
            <a:off x="1745904" y="3048693"/>
            <a:ext cx="461269" cy="444373"/>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3" name="Freeform 43"/>
          <p:cNvSpPr/>
          <p:nvPr/>
        </p:nvSpPr>
        <p:spPr>
          <a:xfrm>
            <a:off x="1761231" y="2537404"/>
            <a:ext cx="461269" cy="381502"/>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4" name="Freeform 44"/>
          <p:cNvSpPr/>
          <p:nvPr/>
        </p:nvSpPr>
        <p:spPr>
          <a:xfrm>
            <a:off x="1745903" y="1884454"/>
            <a:ext cx="461269" cy="444373"/>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5" name="Rectangle 46"/>
          <p:cNvSpPr/>
          <p:nvPr/>
        </p:nvSpPr>
        <p:spPr>
          <a:xfrm>
            <a:off x="6599084" y="2984500"/>
            <a:ext cx="811441" cy="348878"/>
          </a:xfrm>
          <a:prstGeom prst="rect">
            <a:avLst/>
          </a:prstGeom>
        </p:spPr>
        <p:txBody>
          <a:bodyPr wrap="none">
            <a:spAutoFit/>
          </a:bodyPr>
          <a:lstStyle/>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dirty="0">
                <a:solidFill>
                  <a:prstClr val="black"/>
                </a:solidFill>
                <a:latin typeface="微软雅黑" panose="020B0503020204020204" pitchFamily="34" charset="-122"/>
                <a:ea typeface="微软雅黑" panose="020B0503020204020204" pitchFamily="34" charset="-122"/>
              </a:rPr>
              <a:t> = 2</a:t>
            </a:r>
            <a:endParaRPr lang="en-US" altLang="zh-CN" sz="1665" dirty="0">
              <a:solidFill>
                <a:prstClr val="black"/>
              </a:solidFill>
              <a:latin typeface="微软雅黑" panose="020B0503020204020204" pitchFamily="34" charset="-122"/>
              <a:ea typeface="微软雅黑" panose="020B0503020204020204" pitchFamily="34" charset="-122"/>
            </a:endParaRPr>
          </a:p>
        </p:txBody>
      </p:sp>
      <p:sp>
        <p:nvSpPr>
          <p:cNvPr id="26" name="Freeform 47"/>
          <p:cNvSpPr/>
          <p:nvPr/>
        </p:nvSpPr>
        <p:spPr>
          <a:xfrm>
            <a:off x="4393990" y="4716166"/>
            <a:ext cx="2199509" cy="283297"/>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7" name="Rectangle 48"/>
          <p:cNvSpPr/>
          <p:nvPr/>
        </p:nvSpPr>
        <p:spPr>
          <a:xfrm>
            <a:off x="4625656" y="4508500"/>
            <a:ext cx="1752403"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&lt;accept, 2, </a:t>
            </a:r>
            <a:r>
              <a:rPr lang="en-US" altLang="zh-CN" sz="1665" b="1" dirty="0">
                <a:solidFill>
                  <a:srgbClr val="FF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bar</a:t>
            </a: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Freeform 49"/>
          <p:cNvSpPr/>
          <p:nvPr/>
        </p:nvSpPr>
        <p:spPr>
          <a:xfrm flipH="1">
            <a:off x="6604000" y="4635500"/>
            <a:ext cx="382533" cy="444373"/>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9" name="Freeform 50"/>
          <p:cNvSpPr/>
          <p:nvPr/>
        </p:nvSpPr>
        <p:spPr>
          <a:xfrm flipH="1">
            <a:off x="6604000" y="4191000"/>
            <a:ext cx="381273" cy="393278"/>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30" name="Freeform 51"/>
          <p:cNvSpPr/>
          <p:nvPr/>
        </p:nvSpPr>
        <p:spPr>
          <a:xfrm flipH="1">
            <a:off x="6602740" y="3619628"/>
            <a:ext cx="509260" cy="444373"/>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pic>
        <p:nvPicPr>
          <p:cNvPr id="31" name="Picture 3" descr="Z:\Teaching\sjtu\DS\2013\slides\lec8-log\classic-lightning-storm-weather-icon_design.png"/>
          <p:cNvPicPr>
            <a:picLocks noChangeAspect="1" noChangeArrowheads="1"/>
          </p:cNvPicPr>
          <p:nvPr/>
        </p:nvPicPr>
        <p:blipFill>
          <a:blip r:embed="rId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55720" y="3556000"/>
            <a:ext cx="684280" cy="6842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2" name="Freeform 53"/>
          <p:cNvSpPr/>
          <p:nvPr/>
        </p:nvSpPr>
        <p:spPr>
          <a:xfrm>
            <a:off x="2220311" y="1651000"/>
            <a:ext cx="3093434" cy="315406"/>
          </a:xfrm>
          <a:custGeom>
            <a:avLst/>
            <a:gdLst>
              <a:gd name="connsiteX0" fmla="*/ 0 w 3957145"/>
              <a:gd name="connsiteY0" fmla="*/ 378487 h 378487"/>
              <a:gd name="connsiteX1" fmla="*/ 2065283 w 3957145"/>
              <a:gd name="connsiteY1" fmla="*/ 114 h 378487"/>
              <a:gd name="connsiteX2" fmla="*/ 3957145 w 3957145"/>
              <a:gd name="connsiteY2" fmla="*/ 346956 h 378487"/>
            </a:gdLst>
            <a:ahLst/>
            <a:cxnLst>
              <a:cxn ang="0">
                <a:pos x="connsiteX0" y="connsiteY0"/>
              </a:cxn>
              <a:cxn ang="0">
                <a:pos x="connsiteX1" y="connsiteY1"/>
              </a:cxn>
              <a:cxn ang="0">
                <a:pos x="connsiteX2" y="connsiteY2"/>
              </a:cxn>
            </a:cxnLst>
            <a:rect l="l" t="t" r="r" b="b"/>
            <a:pathLst>
              <a:path w="3957145" h="378487">
                <a:moveTo>
                  <a:pt x="0" y="378487"/>
                </a:moveTo>
                <a:cubicBezTo>
                  <a:pt x="702879" y="191928"/>
                  <a:pt x="1405759" y="5369"/>
                  <a:pt x="2065283" y="114"/>
                </a:cubicBezTo>
                <a:cubicBezTo>
                  <a:pt x="2724807" y="-5141"/>
                  <a:pt x="3340976" y="170907"/>
                  <a:pt x="3957145" y="346956"/>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33" name="Multiply 54"/>
          <p:cNvSpPr/>
          <p:nvPr/>
        </p:nvSpPr>
        <p:spPr>
          <a:xfrm>
            <a:off x="4766627" y="1651000"/>
            <a:ext cx="360000" cy="360000"/>
          </a:xfrm>
          <a:prstGeom prst="mathMultiply">
            <a:avLst>
              <a:gd name="adj1" fmla="val 6110"/>
            </a:avLst>
          </a:prstGeom>
          <a:solidFill>
            <a:srgbClr val="FF0066"/>
          </a:solid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34" name="Freeform 58"/>
          <p:cNvSpPr/>
          <p:nvPr/>
        </p:nvSpPr>
        <p:spPr>
          <a:xfrm>
            <a:off x="3556000" y="3427631"/>
            <a:ext cx="3037498" cy="636369"/>
          </a:xfrm>
          <a:custGeom>
            <a:avLst/>
            <a:gdLst>
              <a:gd name="connsiteX0" fmla="*/ 3452648 w 3452648"/>
              <a:gd name="connsiteY0" fmla="*/ 151360 h 671623"/>
              <a:gd name="connsiteX1" fmla="*/ 1340069 w 3452648"/>
              <a:gd name="connsiteY1" fmla="*/ 9471 h 671623"/>
              <a:gd name="connsiteX2" fmla="*/ 1182414 w 3452648"/>
              <a:gd name="connsiteY2" fmla="*/ 387843 h 671623"/>
              <a:gd name="connsiteX3" fmla="*/ 0 w 3452648"/>
              <a:gd name="connsiteY3" fmla="*/ 671623 h 671623"/>
            </a:gdLst>
            <a:ahLst/>
            <a:cxnLst>
              <a:cxn ang="0">
                <a:pos x="connsiteX0" y="connsiteY0"/>
              </a:cxn>
              <a:cxn ang="0">
                <a:pos x="connsiteX1" y="connsiteY1"/>
              </a:cxn>
              <a:cxn ang="0">
                <a:pos x="connsiteX2" y="connsiteY2"/>
              </a:cxn>
              <a:cxn ang="0">
                <a:pos x="connsiteX3" y="connsiteY3"/>
              </a:cxn>
            </a:cxnLst>
            <a:rect l="l" t="t" r="r" b="b"/>
            <a:pathLst>
              <a:path w="3452648" h="671623">
                <a:moveTo>
                  <a:pt x="3452648" y="151360"/>
                </a:moveTo>
                <a:cubicBezTo>
                  <a:pt x="2585544" y="60708"/>
                  <a:pt x="1718441" y="-29943"/>
                  <a:pt x="1340069" y="9471"/>
                </a:cubicBezTo>
                <a:cubicBezTo>
                  <a:pt x="961697" y="48885"/>
                  <a:pt x="1405759" y="277484"/>
                  <a:pt x="1182414" y="387843"/>
                </a:cubicBezTo>
                <a:cubicBezTo>
                  <a:pt x="959069" y="498202"/>
                  <a:pt x="479534" y="584912"/>
                  <a:pt x="0" y="67162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35" name="Multiply 59"/>
          <p:cNvSpPr/>
          <p:nvPr/>
        </p:nvSpPr>
        <p:spPr>
          <a:xfrm>
            <a:off x="3647069" y="3842749"/>
            <a:ext cx="360000" cy="360000"/>
          </a:xfrm>
          <a:prstGeom prst="mathMultiply">
            <a:avLst>
              <a:gd name="adj1" fmla="val 6110"/>
            </a:avLst>
          </a:prstGeom>
          <a:solidFill>
            <a:srgbClr val="FF0066"/>
          </a:solid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36" name="Rectangle 27"/>
          <p:cNvSpPr/>
          <p:nvPr/>
        </p:nvSpPr>
        <p:spPr>
          <a:xfrm>
            <a:off x="5436096" y="33241"/>
            <a:ext cx="3631704" cy="9223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accepted value of </a:t>
            </a: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4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dirty="0">
                <a:solidFill>
                  <a:prstClr val="black"/>
                </a:solidFill>
                <a:latin typeface="微软雅黑" panose="020B0503020204020204" pitchFamily="34" charset="-122"/>
                <a:ea typeface="微软雅黑" panose="020B0503020204020204" pitchFamily="34" charset="-122"/>
              </a:rPr>
              <a:t>: my proposal number</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p:bldP spid="13" grpId="0"/>
      <p:bldP spid="14" grpId="0" animBg="1"/>
      <p:bldP spid="15" grpId="0"/>
      <p:bldP spid="16" grpId="0" animBg="1"/>
      <p:bldP spid="17" grpId="0"/>
      <p:bldP spid="18" grpId="0" animBg="1"/>
      <p:bldP spid="19" grpId="0"/>
      <p:bldP spid="20" grpId="0"/>
      <p:bldP spid="21" grpId="0" animBg="1"/>
      <p:bldP spid="22" grpId="0" animBg="1"/>
      <p:bldP spid="23" grpId="0" animBg="1"/>
      <p:bldP spid="24" grpId="0" animBg="1"/>
      <p:bldP spid="25" grpId="0"/>
      <p:bldP spid="26" grpId="0" animBg="1"/>
      <p:bldP spid="27" grpId="0"/>
      <p:bldP spid="28" grpId="0" animBg="1"/>
      <p:bldP spid="29" grpId="0" animBg="1"/>
      <p:bldP spid="30" grpId="0" animBg="1"/>
      <p:bldP spid="32" grpId="0" animBg="1"/>
      <p:bldP spid="33" grpId="0" animBg="1"/>
      <p:bldP spid="34" grpId="0" animBg="1"/>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Question</a:t>
            </a:r>
            <a:endParaRPr lang="en-US" altLang="zh-CN" dirty="0">
              <a:latin typeface="微软雅黑" panose="020B0503020204020204" pitchFamily="34" charset="-122"/>
              <a:ea typeface="微软雅黑" panose="020B0503020204020204" pitchFamily="34" charset="-122"/>
            </a:endParaRPr>
          </a:p>
        </p:txBody>
      </p:sp>
      <p:sp>
        <p:nvSpPr>
          <p:cNvPr id="4" name="Rectangle 5"/>
          <p:cNvSpPr/>
          <p:nvPr/>
        </p:nvSpPr>
        <p:spPr>
          <a:xfrm>
            <a:off x="2032000" y="1092137"/>
            <a:ext cx="360000" cy="368363"/>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algn="ctr"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Rectangle 6"/>
          <p:cNvSpPr/>
          <p:nvPr/>
        </p:nvSpPr>
        <p:spPr>
          <a:xfrm>
            <a:off x="4222749" y="1092137"/>
            <a:ext cx="360000" cy="368363"/>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algn="ctr"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
            </a:r>
            <a:endPar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Rectangle 7"/>
          <p:cNvSpPr/>
          <p:nvPr/>
        </p:nvSpPr>
        <p:spPr>
          <a:xfrm>
            <a:off x="6413499" y="2425637"/>
            <a:ext cx="360000" cy="368363"/>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algn="ctr"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a:t>
            </a:r>
            <a:endPar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7" name="Straight Arrow Connector 8"/>
          <p:cNvCxnSpPr>
            <a:stCxn id="4" idx="2"/>
          </p:cNvCxnSpPr>
          <p:nvPr/>
        </p:nvCxnSpPr>
        <p:spPr>
          <a:xfrm flipH="1">
            <a:off x="2207172" y="1460500"/>
            <a:ext cx="4828" cy="2279999"/>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9"/>
          <p:cNvCxnSpPr>
            <a:stCxn id="5" idx="2"/>
          </p:cNvCxnSpPr>
          <p:nvPr/>
        </p:nvCxnSpPr>
        <p:spPr>
          <a:xfrm>
            <a:off x="4402749" y="1460500"/>
            <a:ext cx="0" cy="3960001"/>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10"/>
          <p:cNvCxnSpPr>
            <a:stCxn id="6" idx="2"/>
          </p:cNvCxnSpPr>
          <p:nvPr/>
        </p:nvCxnSpPr>
        <p:spPr>
          <a:xfrm>
            <a:off x="6593499" y="2794000"/>
            <a:ext cx="0" cy="2580001"/>
          </a:xfrm>
          <a:prstGeom prst="straightConnector1">
            <a:avLst/>
          </a:prstGeom>
          <a:ln w="12700">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0" name="Rectangle 11"/>
          <p:cNvSpPr/>
          <p:nvPr/>
        </p:nvSpPr>
        <p:spPr>
          <a:xfrm>
            <a:off x="3692408" y="5100862"/>
            <a:ext cx="746102" cy="400110"/>
          </a:xfrm>
          <a:prstGeom prst="rect">
            <a:avLst/>
          </a:prstGeom>
        </p:spPr>
        <p:txBody>
          <a:bodyPr wrap="none">
            <a:spAutoFit/>
          </a:bodyPr>
          <a:lstStyle/>
          <a:p>
            <a:pPr marL="223520" indent="-223520" fontAlgn="base">
              <a:spcBef>
                <a:spcPct val="0"/>
              </a:spcBef>
              <a:spcAft>
                <a:spcPct val="0"/>
              </a:spcAft>
            </a:pPr>
            <a:r>
              <a:rPr lang="en-US" altLang="zh-CN" sz="2000" dirty="0">
                <a:solidFill>
                  <a:prstClr val="black"/>
                </a:solidFill>
                <a:latin typeface="微软雅黑" panose="020B0503020204020204" pitchFamily="34" charset="-122"/>
                <a:ea typeface="微软雅黑" panose="020B0503020204020204" pitchFamily="34" charset="-122"/>
              </a:rPr>
              <a:t>Time</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11" name="Freeform 13"/>
          <p:cNvSpPr/>
          <p:nvPr/>
        </p:nvSpPr>
        <p:spPr>
          <a:xfrm flipH="1">
            <a:off x="2207172" y="1964515"/>
            <a:ext cx="2195577" cy="331595"/>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2" name="Rectangle 14"/>
          <p:cNvSpPr/>
          <p:nvPr/>
        </p:nvSpPr>
        <p:spPr>
          <a:xfrm>
            <a:off x="2649083" y="1778000"/>
            <a:ext cx="1491114"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&lt;proposal, 1&gt;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Rectangle 15"/>
          <p:cNvSpPr/>
          <p:nvPr/>
        </p:nvSpPr>
        <p:spPr>
          <a:xfrm>
            <a:off x="1450120" y="1460500"/>
            <a:ext cx="811441" cy="348878"/>
          </a:xfrm>
          <a:prstGeom prst="rect">
            <a:avLst/>
          </a:prstGeom>
        </p:spPr>
        <p:txBody>
          <a:bodyPr wrap="none">
            <a:spAutoFit/>
          </a:bodyPr>
          <a:lstStyle/>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dirty="0">
                <a:solidFill>
                  <a:prstClr val="black"/>
                </a:solidFill>
                <a:latin typeface="微软雅黑" panose="020B0503020204020204" pitchFamily="34" charset="-122"/>
                <a:ea typeface="微软雅黑" panose="020B0503020204020204" pitchFamily="34" charset="-122"/>
              </a:rPr>
              <a:t> = 1</a:t>
            </a:r>
            <a:endParaRPr lang="en-US" altLang="zh-CN" sz="1665" dirty="0">
              <a:solidFill>
                <a:prstClr val="black"/>
              </a:solidFill>
              <a:latin typeface="微软雅黑" panose="020B0503020204020204" pitchFamily="34" charset="-122"/>
              <a:ea typeface="微软雅黑" panose="020B0503020204020204" pitchFamily="34" charset="-122"/>
            </a:endParaRPr>
          </a:p>
        </p:txBody>
      </p:sp>
      <p:sp>
        <p:nvSpPr>
          <p:cNvPr id="14" name="Freeform 18"/>
          <p:cNvSpPr/>
          <p:nvPr/>
        </p:nvSpPr>
        <p:spPr>
          <a:xfrm flipH="1">
            <a:off x="2211262" y="3134089"/>
            <a:ext cx="2191488" cy="359103"/>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5" name="Rectangle 19"/>
          <p:cNvSpPr/>
          <p:nvPr/>
        </p:nvSpPr>
        <p:spPr>
          <a:xfrm>
            <a:off x="2413000" y="2281417"/>
            <a:ext cx="1587500" cy="348878"/>
          </a:xfrm>
          <a:prstGeom prst="rect">
            <a:avLst/>
          </a:prstGeom>
        </p:spPr>
        <p:txBody>
          <a:bodyPr wrap="square">
            <a:spAutoFit/>
          </a:bodyPr>
          <a:lstStyle/>
          <a:p>
            <a:pPr marL="223520" indent="-223520" algn="ctr"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&lt;promise, …&gt;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Freeform 20"/>
          <p:cNvSpPr/>
          <p:nvPr/>
        </p:nvSpPr>
        <p:spPr>
          <a:xfrm>
            <a:off x="2212001" y="2482636"/>
            <a:ext cx="2190749" cy="241821"/>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7" name="Rectangle 21"/>
          <p:cNvSpPr/>
          <p:nvPr/>
        </p:nvSpPr>
        <p:spPr>
          <a:xfrm>
            <a:off x="4773250" y="3984575"/>
            <a:ext cx="2207170" cy="348878"/>
          </a:xfrm>
          <a:prstGeom prst="rect">
            <a:avLst/>
          </a:prstGeom>
        </p:spPr>
        <p:txBody>
          <a:bodyPr wrap="square">
            <a:spAutoFit/>
          </a:bodyPr>
          <a:lstStyle/>
          <a:p>
            <a:pPr marL="223520" indent="-223520" fontAlgn="base">
              <a:spcBef>
                <a:spcPct val="0"/>
              </a:spcBef>
              <a:spcAft>
                <a:spcPct val="0"/>
              </a:spcAft>
            </a:pPr>
            <a:r>
              <a:rPr lang="en-US" altLang="zh-CN" sz="1665" b="1" dirty="0">
                <a:solidFill>
                  <a:srgbClr val="FF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&lt;promise, 1, foo&gt;</a:t>
            </a:r>
            <a:endParaRPr lang="en-US" altLang="zh-CN" sz="1665" b="1" dirty="0">
              <a:solidFill>
                <a:srgbClr val="FF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Freeform 23"/>
          <p:cNvSpPr/>
          <p:nvPr/>
        </p:nvSpPr>
        <p:spPr>
          <a:xfrm flipH="1">
            <a:off x="4402748" y="4178723"/>
            <a:ext cx="2196334" cy="268000"/>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19" name="Rectangle 24"/>
          <p:cNvSpPr/>
          <p:nvPr/>
        </p:nvSpPr>
        <p:spPr>
          <a:xfrm>
            <a:off x="2554443" y="2982406"/>
            <a:ext cx="1750800"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&lt;accept, 1, </a:t>
            </a:r>
            <a:r>
              <a:rPr lang="en-US" altLang="zh-CN" sz="1665" b="1" dirty="0">
                <a:solidFill>
                  <a:srgbClr val="FF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foo</a:t>
            </a: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Rectangle 26"/>
          <p:cNvSpPr/>
          <p:nvPr/>
        </p:nvSpPr>
        <p:spPr>
          <a:xfrm>
            <a:off x="4826000" y="3492500"/>
            <a:ext cx="1491114"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&lt;proposal, 2&gt;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Freeform 28"/>
          <p:cNvSpPr/>
          <p:nvPr/>
        </p:nvSpPr>
        <p:spPr>
          <a:xfrm>
            <a:off x="4393991" y="3685000"/>
            <a:ext cx="2199509" cy="315501"/>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2" name="Freeform 42"/>
          <p:cNvSpPr/>
          <p:nvPr/>
        </p:nvSpPr>
        <p:spPr>
          <a:xfrm>
            <a:off x="1745904" y="3048693"/>
            <a:ext cx="461269" cy="444373"/>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3" name="Freeform 43"/>
          <p:cNvSpPr/>
          <p:nvPr/>
        </p:nvSpPr>
        <p:spPr>
          <a:xfrm>
            <a:off x="1761231" y="2537404"/>
            <a:ext cx="461269" cy="381502"/>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4" name="Freeform 44"/>
          <p:cNvSpPr/>
          <p:nvPr/>
        </p:nvSpPr>
        <p:spPr>
          <a:xfrm>
            <a:off x="1745903" y="1884454"/>
            <a:ext cx="461269" cy="444373"/>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5" name="Rectangle 46"/>
          <p:cNvSpPr/>
          <p:nvPr/>
        </p:nvSpPr>
        <p:spPr>
          <a:xfrm>
            <a:off x="6599084" y="2984500"/>
            <a:ext cx="811441" cy="348878"/>
          </a:xfrm>
          <a:prstGeom prst="rect">
            <a:avLst/>
          </a:prstGeom>
        </p:spPr>
        <p:txBody>
          <a:bodyPr wrap="none">
            <a:spAutoFit/>
          </a:bodyPr>
          <a:lstStyle/>
          <a:p>
            <a:pPr marL="223520" indent="-223520" fontAlgn="base">
              <a:spcBef>
                <a:spcPct val="0"/>
              </a:spcBef>
              <a:spcAft>
                <a:spcPct val="0"/>
              </a:spcAft>
            </a:pPr>
            <a:r>
              <a:rPr lang="en-US" altLang="zh-CN" sz="166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665"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665" dirty="0">
                <a:solidFill>
                  <a:prstClr val="black"/>
                </a:solidFill>
                <a:latin typeface="微软雅黑" panose="020B0503020204020204" pitchFamily="34" charset="-122"/>
                <a:ea typeface="微软雅黑" panose="020B0503020204020204" pitchFamily="34" charset="-122"/>
              </a:rPr>
              <a:t> = 2</a:t>
            </a:r>
            <a:endParaRPr lang="en-US" altLang="zh-CN" sz="1665" dirty="0">
              <a:solidFill>
                <a:prstClr val="black"/>
              </a:solidFill>
              <a:latin typeface="微软雅黑" panose="020B0503020204020204" pitchFamily="34" charset="-122"/>
              <a:ea typeface="微软雅黑" panose="020B0503020204020204" pitchFamily="34" charset="-122"/>
            </a:endParaRPr>
          </a:p>
        </p:txBody>
      </p:sp>
      <p:sp>
        <p:nvSpPr>
          <p:cNvPr id="26" name="Freeform 47"/>
          <p:cNvSpPr/>
          <p:nvPr/>
        </p:nvSpPr>
        <p:spPr>
          <a:xfrm>
            <a:off x="4393990" y="4716166"/>
            <a:ext cx="2199509" cy="283297"/>
          </a:xfrm>
          <a:custGeom>
            <a:avLst/>
            <a:gdLst>
              <a:gd name="connsiteX0" fmla="*/ 3200400 w 3200400"/>
              <a:gd name="connsiteY0" fmla="*/ 0 h 583324"/>
              <a:gd name="connsiteX1" fmla="*/ 1529255 w 3200400"/>
              <a:gd name="connsiteY1" fmla="*/ 536028 h 583324"/>
              <a:gd name="connsiteX2" fmla="*/ 1403131 w 3200400"/>
              <a:gd name="connsiteY2" fmla="*/ 252248 h 583324"/>
              <a:gd name="connsiteX3" fmla="*/ 0 w 3200400"/>
              <a:gd name="connsiteY3" fmla="*/ 583324 h 583324"/>
            </a:gdLst>
            <a:ahLst/>
            <a:cxnLst>
              <a:cxn ang="0">
                <a:pos x="connsiteX0" y="connsiteY0"/>
              </a:cxn>
              <a:cxn ang="0">
                <a:pos x="connsiteX1" y="connsiteY1"/>
              </a:cxn>
              <a:cxn ang="0">
                <a:pos x="connsiteX2" y="connsiteY2"/>
              </a:cxn>
              <a:cxn ang="0">
                <a:pos x="connsiteX3" y="connsiteY3"/>
              </a:cxn>
            </a:cxnLst>
            <a:rect l="l" t="t" r="r" b="b"/>
            <a:pathLst>
              <a:path w="3200400" h="583324">
                <a:moveTo>
                  <a:pt x="3200400" y="0"/>
                </a:moveTo>
                <a:cubicBezTo>
                  <a:pt x="2514600" y="246993"/>
                  <a:pt x="1828800" y="493987"/>
                  <a:pt x="1529255" y="536028"/>
                </a:cubicBezTo>
                <a:cubicBezTo>
                  <a:pt x="1229710" y="578069"/>
                  <a:pt x="1658007" y="244365"/>
                  <a:pt x="1403131" y="252248"/>
                </a:cubicBezTo>
                <a:cubicBezTo>
                  <a:pt x="1148255" y="260131"/>
                  <a:pt x="574127" y="421727"/>
                  <a:pt x="0" y="583324"/>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7" name="Rectangle 48"/>
          <p:cNvSpPr/>
          <p:nvPr/>
        </p:nvSpPr>
        <p:spPr>
          <a:xfrm>
            <a:off x="4625656" y="4508500"/>
            <a:ext cx="1750800" cy="348878"/>
          </a:xfrm>
          <a:prstGeom prst="rect">
            <a:avLst/>
          </a:prstGeom>
        </p:spPr>
        <p:txBody>
          <a:bodyPr wrap="none">
            <a:spAutoFit/>
          </a:bodyPr>
          <a:lstStyle/>
          <a:p>
            <a:pPr marL="223520" indent="-223520" fontAlgn="base">
              <a:spcBef>
                <a:spcPct val="0"/>
              </a:spcBef>
              <a:spcAft>
                <a:spcPct val="0"/>
              </a:spcAft>
            </a:pP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&lt;accept, 2, </a:t>
            </a:r>
            <a:r>
              <a:rPr lang="en-US" altLang="zh-CN" sz="1665" b="1" dirty="0">
                <a:solidFill>
                  <a:srgbClr val="FF006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foo</a:t>
            </a:r>
            <a:r>
              <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&gt;</a:t>
            </a:r>
            <a:endParaRPr lang="en-US" altLang="zh-CN" sz="1665"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Freeform 49"/>
          <p:cNvSpPr/>
          <p:nvPr/>
        </p:nvSpPr>
        <p:spPr>
          <a:xfrm flipH="1">
            <a:off x="6604000" y="4635500"/>
            <a:ext cx="382533" cy="444373"/>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29" name="Freeform 50"/>
          <p:cNvSpPr/>
          <p:nvPr/>
        </p:nvSpPr>
        <p:spPr>
          <a:xfrm flipH="1">
            <a:off x="6604000" y="4191000"/>
            <a:ext cx="381273" cy="393278"/>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30" name="Freeform 51"/>
          <p:cNvSpPr/>
          <p:nvPr/>
        </p:nvSpPr>
        <p:spPr>
          <a:xfrm flipH="1">
            <a:off x="6602740" y="3619628"/>
            <a:ext cx="509260" cy="444373"/>
          </a:xfrm>
          <a:custGeom>
            <a:avLst/>
            <a:gdLst>
              <a:gd name="connsiteX0" fmla="*/ 553523 w 553523"/>
              <a:gd name="connsiteY0" fmla="*/ 75763 h 533247"/>
              <a:gd name="connsiteX1" fmla="*/ 222447 w 553523"/>
              <a:gd name="connsiteY1" fmla="*/ 12701 h 533247"/>
              <a:gd name="connsiteX2" fmla="*/ 1730 w 553523"/>
              <a:gd name="connsiteY2" fmla="*/ 296480 h 533247"/>
              <a:gd name="connsiteX3" fmla="*/ 143619 w 553523"/>
              <a:gd name="connsiteY3" fmla="*/ 532963 h 533247"/>
              <a:gd name="connsiteX4" fmla="*/ 553523 w 553523"/>
              <a:gd name="connsiteY4" fmla="*/ 249183 h 53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523" h="533247">
                <a:moveTo>
                  <a:pt x="553523" y="75763"/>
                </a:moveTo>
                <a:cubicBezTo>
                  <a:pt x="433967" y="25839"/>
                  <a:pt x="314412" y="-24085"/>
                  <a:pt x="222447" y="12701"/>
                </a:cubicBezTo>
                <a:cubicBezTo>
                  <a:pt x="130482" y="49487"/>
                  <a:pt x="14868" y="209770"/>
                  <a:pt x="1730" y="296480"/>
                </a:cubicBezTo>
                <a:cubicBezTo>
                  <a:pt x="-11408" y="383190"/>
                  <a:pt x="51654" y="540846"/>
                  <a:pt x="143619" y="532963"/>
                </a:cubicBezTo>
                <a:cubicBezTo>
                  <a:pt x="235584" y="525080"/>
                  <a:pt x="394553" y="387131"/>
                  <a:pt x="553523" y="24918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pic>
        <p:nvPicPr>
          <p:cNvPr id="31" name="Picture 3" descr="Z:\Teaching\sjtu\DS\2013\slides\lec8-log\classic-lightning-storm-weather-icon_design.png"/>
          <p:cNvPicPr>
            <a:picLocks noChangeAspect="1" noChangeArrowheads="1"/>
          </p:cNvPicPr>
          <p:nvPr/>
        </p:nvPicPr>
        <p:blipFill>
          <a:blip r:embed="rId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855720" y="3556000"/>
            <a:ext cx="684280" cy="6842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2" name="Freeform 53"/>
          <p:cNvSpPr/>
          <p:nvPr/>
        </p:nvSpPr>
        <p:spPr>
          <a:xfrm>
            <a:off x="2220311" y="1651000"/>
            <a:ext cx="3093434" cy="315406"/>
          </a:xfrm>
          <a:custGeom>
            <a:avLst/>
            <a:gdLst>
              <a:gd name="connsiteX0" fmla="*/ 0 w 3957145"/>
              <a:gd name="connsiteY0" fmla="*/ 378487 h 378487"/>
              <a:gd name="connsiteX1" fmla="*/ 2065283 w 3957145"/>
              <a:gd name="connsiteY1" fmla="*/ 114 h 378487"/>
              <a:gd name="connsiteX2" fmla="*/ 3957145 w 3957145"/>
              <a:gd name="connsiteY2" fmla="*/ 346956 h 378487"/>
            </a:gdLst>
            <a:ahLst/>
            <a:cxnLst>
              <a:cxn ang="0">
                <a:pos x="connsiteX0" y="connsiteY0"/>
              </a:cxn>
              <a:cxn ang="0">
                <a:pos x="connsiteX1" y="connsiteY1"/>
              </a:cxn>
              <a:cxn ang="0">
                <a:pos x="connsiteX2" y="connsiteY2"/>
              </a:cxn>
            </a:cxnLst>
            <a:rect l="l" t="t" r="r" b="b"/>
            <a:pathLst>
              <a:path w="3957145" h="378487">
                <a:moveTo>
                  <a:pt x="0" y="378487"/>
                </a:moveTo>
                <a:cubicBezTo>
                  <a:pt x="702879" y="191928"/>
                  <a:pt x="1405759" y="5369"/>
                  <a:pt x="2065283" y="114"/>
                </a:cubicBezTo>
                <a:cubicBezTo>
                  <a:pt x="2724807" y="-5141"/>
                  <a:pt x="3340976" y="170907"/>
                  <a:pt x="3957145" y="346956"/>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33" name="Multiply 54"/>
          <p:cNvSpPr/>
          <p:nvPr/>
        </p:nvSpPr>
        <p:spPr>
          <a:xfrm>
            <a:off x="4766627" y="1651000"/>
            <a:ext cx="360000" cy="360000"/>
          </a:xfrm>
          <a:prstGeom prst="mathMultiply">
            <a:avLst>
              <a:gd name="adj1" fmla="val 6110"/>
            </a:avLst>
          </a:prstGeom>
          <a:solidFill>
            <a:srgbClr val="FF0066"/>
          </a:solid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34" name="Freeform 58"/>
          <p:cNvSpPr/>
          <p:nvPr/>
        </p:nvSpPr>
        <p:spPr>
          <a:xfrm>
            <a:off x="3556000" y="3427631"/>
            <a:ext cx="3037498" cy="636369"/>
          </a:xfrm>
          <a:custGeom>
            <a:avLst/>
            <a:gdLst>
              <a:gd name="connsiteX0" fmla="*/ 3452648 w 3452648"/>
              <a:gd name="connsiteY0" fmla="*/ 151360 h 671623"/>
              <a:gd name="connsiteX1" fmla="*/ 1340069 w 3452648"/>
              <a:gd name="connsiteY1" fmla="*/ 9471 h 671623"/>
              <a:gd name="connsiteX2" fmla="*/ 1182414 w 3452648"/>
              <a:gd name="connsiteY2" fmla="*/ 387843 h 671623"/>
              <a:gd name="connsiteX3" fmla="*/ 0 w 3452648"/>
              <a:gd name="connsiteY3" fmla="*/ 671623 h 671623"/>
            </a:gdLst>
            <a:ahLst/>
            <a:cxnLst>
              <a:cxn ang="0">
                <a:pos x="connsiteX0" y="connsiteY0"/>
              </a:cxn>
              <a:cxn ang="0">
                <a:pos x="connsiteX1" y="connsiteY1"/>
              </a:cxn>
              <a:cxn ang="0">
                <a:pos x="connsiteX2" y="connsiteY2"/>
              </a:cxn>
              <a:cxn ang="0">
                <a:pos x="connsiteX3" y="connsiteY3"/>
              </a:cxn>
            </a:cxnLst>
            <a:rect l="l" t="t" r="r" b="b"/>
            <a:pathLst>
              <a:path w="3452648" h="671623">
                <a:moveTo>
                  <a:pt x="3452648" y="151360"/>
                </a:moveTo>
                <a:cubicBezTo>
                  <a:pt x="2585544" y="60708"/>
                  <a:pt x="1718441" y="-29943"/>
                  <a:pt x="1340069" y="9471"/>
                </a:cubicBezTo>
                <a:cubicBezTo>
                  <a:pt x="961697" y="48885"/>
                  <a:pt x="1405759" y="277484"/>
                  <a:pt x="1182414" y="387843"/>
                </a:cubicBezTo>
                <a:cubicBezTo>
                  <a:pt x="959069" y="498202"/>
                  <a:pt x="479534" y="584912"/>
                  <a:pt x="0" y="671623"/>
                </a:cubicBezTo>
              </a:path>
            </a:pathLst>
          </a:custGeom>
          <a:ln w="12700">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000">
              <a:solidFill>
                <a:prstClr val="black"/>
              </a:solidFill>
              <a:latin typeface="微软雅黑" panose="020B0503020204020204" pitchFamily="34" charset="-122"/>
              <a:ea typeface="微软雅黑" panose="020B0503020204020204" pitchFamily="34" charset="-122"/>
            </a:endParaRPr>
          </a:p>
        </p:txBody>
      </p:sp>
      <p:sp>
        <p:nvSpPr>
          <p:cNvPr id="35" name="Multiply 59"/>
          <p:cNvSpPr/>
          <p:nvPr/>
        </p:nvSpPr>
        <p:spPr>
          <a:xfrm>
            <a:off x="3647069" y="3842749"/>
            <a:ext cx="360000" cy="360000"/>
          </a:xfrm>
          <a:prstGeom prst="mathMultiply">
            <a:avLst>
              <a:gd name="adj1" fmla="val 6110"/>
            </a:avLst>
          </a:prstGeom>
          <a:solidFill>
            <a:srgbClr val="FF0066"/>
          </a:solid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36" name="Rectangle 27"/>
          <p:cNvSpPr/>
          <p:nvPr/>
        </p:nvSpPr>
        <p:spPr>
          <a:xfrm>
            <a:off x="5436096" y="33241"/>
            <a:ext cx="3631704" cy="92236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1400" dirty="0">
                <a:solidFill>
                  <a:prstClr val="black"/>
                </a:solidFill>
                <a:latin typeface="微软雅黑" panose="020B0503020204020204" pitchFamily="34" charset="-122"/>
                <a:ea typeface="微软雅黑" panose="020B0503020204020204" pitchFamily="34" charset="-122"/>
              </a:rPr>
              <a:t>: accepted value of </a:t>
            </a: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14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14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1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14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1400" dirty="0">
                <a:solidFill>
                  <a:prstClr val="black"/>
                </a:solidFill>
                <a:latin typeface="微软雅黑" panose="020B0503020204020204" pitchFamily="34" charset="-122"/>
                <a:ea typeface="微软雅黑" panose="020B0503020204020204" pitchFamily="34" charset="-122"/>
              </a:rPr>
              <a:t>: my proposal number</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上课举的例子</a:t>
            </a:r>
            <a:r>
              <a:rPr lang="en-US" altLang="zh-CN"/>
              <a:t>(single-paxos)</a:t>
            </a:r>
            <a:endParaRPr lang="en-US" altLang="zh-CN"/>
          </a:p>
        </p:txBody>
      </p:sp>
      <p:sp>
        <p:nvSpPr>
          <p:cNvPr id="4" name="内容占位符 3"/>
          <p:cNvSpPr>
            <a:spLocks noGrp="1"/>
          </p:cNvSpPr>
          <p:nvPr>
            <p:ph idx="1"/>
          </p:nvPr>
        </p:nvSpPr>
        <p:spPr>
          <a:xfrm>
            <a:off x="302895" y="899795"/>
            <a:ext cx="8229600" cy="4668520"/>
          </a:xfrm>
        </p:spPr>
        <p:txBody>
          <a:bodyPr>
            <a:normAutofit/>
          </a:bodyPr>
          <a:p>
            <a:r>
              <a:rPr lang="en-US" altLang="zh-CN" sz="1400"/>
              <a:t>1.</a:t>
            </a:r>
            <a:r>
              <a:rPr lang="zh-CN" altLang="en-US" sz="1400"/>
              <a:t>可能存在某时刻，</a:t>
            </a:r>
            <a:r>
              <a:rPr lang="en-US" altLang="zh-CN" sz="1400"/>
              <a:t>majority server</a:t>
            </a:r>
            <a:r>
              <a:rPr lang="zh-CN" altLang="en-US" sz="1400"/>
              <a:t>返回的</a:t>
            </a:r>
            <a:r>
              <a:rPr lang="en-US" altLang="zh-CN" sz="1400"/>
              <a:t>promise</a:t>
            </a:r>
            <a:r>
              <a:rPr lang="zh-CN" altLang="en-US" sz="1400"/>
              <a:t>均为</a:t>
            </a:r>
            <a:r>
              <a:rPr lang="en-US" altLang="zh-CN" sz="1400"/>
              <a:t>None</a:t>
            </a:r>
            <a:r>
              <a:rPr lang="zh-CN" altLang="en-US" sz="1400"/>
              <a:t>，因为第一次发送的</a:t>
            </a:r>
            <a:r>
              <a:rPr lang="en-US" altLang="zh-CN" sz="1400"/>
              <a:t>proposal</a:t>
            </a:r>
            <a:r>
              <a:rPr lang="zh-CN" altLang="en-US" sz="1400"/>
              <a:t>的时候就是这样的</a:t>
            </a:r>
            <a:r>
              <a:rPr lang="en-US" altLang="zh-CN" sz="1400"/>
              <a:t>(</a:t>
            </a:r>
            <a:r>
              <a:rPr lang="zh-CN" altLang="en-US" sz="1400"/>
              <a:t>即</a:t>
            </a:r>
            <a:r>
              <a:rPr lang="en-US" altLang="zh-CN" sz="1400"/>
              <a:t>Mn=Nh=1)</a:t>
            </a:r>
            <a:endParaRPr lang="en-US" altLang="zh-CN" sz="1400"/>
          </a:p>
          <a:p>
            <a:r>
              <a:rPr lang="en-US" altLang="zh-CN" sz="1400"/>
              <a:t>2.</a:t>
            </a:r>
            <a:r>
              <a:rPr lang="zh-CN" altLang="en-US" sz="1400"/>
              <a:t>可能存在某个时刻，</a:t>
            </a:r>
            <a:r>
              <a:rPr lang="en-US" altLang="zh-CN" sz="1400"/>
              <a:t>49%</a:t>
            </a:r>
            <a:r>
              <a:rPr lang="zh-CN" altLang="en-US" sz="1400"/>
              <a:t>的</a:t>
            </a:r>
            <a:r>
              <a:rPr lang="en-US" altLang="zh-CN" sz="1400"/>
              <a:t>server</a:t>
            </a:r>
            <a:r>
              <a:rPr lang="zh-CN" altLang="en-US" sz="1400"/>
              <a:t>存储的</a:t>
            </a:r>
            <a:r>
              <a:rPr lang="en-US" altLang="zh-CN" sz="1400"/>
              <a:t>val</a:t>
            </a:r>
            <a:r>
              <a:rPr lang="zh-CN" altLang="en-US" sz="1400"/>
              <a:t>为</a:t>
            </a:r>
            <a:r>
              <a:rPr lang="en-US" altLang="zh-CN" sz="1400"/>
              <a:t>foo(</a:t>
            </a:r>
            <a:r>
              <a:rPr lang="zh-CN" altLang="en-US" sz="1400"/>
              <a:t>一个数值</a:t>
            </a:r>
            <a:r>
              <a:rPr lang="en-US" altLang="zh-CN" sz="1400"/>
              <a:t>),51%</a:t>
            </a:r>
            <a:r>
              <a:rPr lang="zh-CN" altLang="en-US" sz="1400"/>
              <a:t>的</a:t>
            </a:r>
            <a:r>
              <a:rPr lang="en-US" altLang="zh-CN" sz="1400"/>
              <a:t>val</a:t>
            </a:r>
            <a:r>
              <a:rPr lang="zh-CN" altLang="en-US" sz="1400"/>
              <a:t>为</a:t>
            </a:r>
            <a:r>
              <a:rPr lang="en-US" altLang="zh-CN" sz="1400"/>
              <a:t>None</a:t>
            </a:r>
            <a:r>
              <a:rPr lang="zh-CN" altLang="en-US" sz="1400"/>
              <a:t>，因为这可能发生在第二轮</a:t>
            </a:r>
            <a:r>
              <a:rPr lang="en-US" altLang="zh-CN" sz="1400"/>
              <a:t>proposal</a:t>
            </a:r>
            <a:r>
              <a:rPr lang="zh-CN" altLang="en-US" sz="1400"/>
              <a:t>的情况下</a:t>
            </a:r>
            <a:r>
              <a:rPr lang="en-US" altLang="zh-CN" sz="1400"/>
              <a:t>(Mn=2)</a:t>
            </a:r>
            <a:r>
              <a:rPr lang="zh-CN" altLang="en-US" sz="1400"/>
              <a:t>，因为可能是</a:t>
            </a:r>
            <a:r>
              <a:rPr lang="en-US" altLang="zh-CN" sz="1400"/>
              <a:t>leader</a:t>
            </a:r>
            <a:r>
              <a:rPr lang="zh-CN" altLang="en-US" sz="1400"/>
              <a:t>在向</a:t>
            </a:r>
            <a:r>
              <a:rPr lang="en-US" altLang="zh-CN" sz="1400"/>
              <a:t>49%</a:t>
            </a:r>
            <a:r>
              <a:rPr lang="zh-CN" altLang="en-US" sz="1400"/>
              <a:t>的</a:t>
            </a:r>
            <a:r>
              <a:rPr lang="en-US" altLang="zh-CN" sz="1400"/>
              <a:t>promise server</a:t>
            </a:r>
            <a:r>
              <a:rPr lang="zh-CN" altLang="en-US" sz="1400"/>
              <a:t>发送</a:t>
            </a:r>
            <a:r>
              <a:rPr lang="en-US" altLang="zh-CN" sz="1400"/>
              <a:t>accept req</a:t>
            </a:r>
            <a:r>
              <a:rPr lang="zh-CN" altLang="en-US" sz="1400"/>
              <a:t>后就</a:t>
            </a:r>
            <a:r>
              <a:rPr lang="en-US" altLang="zh-CN" sz="1400"/>
              <a:t>crash</a:t>
            </a:r>
            <a:r>
              <a:rPr lang="zh-CN" altLang="en-US" sz="1400"/>
              <a:t>了，那么在</a:t>
            </a:r>
            <a:r>
              <a:rPr lang="en-US" altLang="zh-CN" sz="1400"/>
              <a:t>leader recover</a:t>
            </a:r>
            <a:r>
              <a:rPr lang="zh-CN" altLang="en-US" sz="1400"/>
              <a:t>之前的一段时间就是只有</a:t>
            </a:r>
            <a:r>
              <a:rPr lang="en-US" altLang="zh-CN" sz="1400"/>
              <a:t>49%</a:t>
            </a:r>
            <a:r>
              <a:rPr lang="zh-CN" altLang="en-US" sz="1400"/>
              <a:t>的</a:t>
            </a:r>
            <a:r>
              <a:rPr lang="en-US" altLang="zh-CN" sz="1400"/>
              <a:t>server</a:t>
            </a:r>
            <a:r>
              <a:rPr lang="zh-CN" altLang="en-US" sz="1400"/>
              <a:t>存储的</a:t>
            </a:r>
            <a:r>
              <a:rPr lang="en-US" altLang="zh-CN" sz="1400"/>
              <a:t>foo</a:t>
            </a:r>
            <a:r>
              <a:rPr lang="zh-CN" altLang="en-US" sz="1400"/>
              <a:t>数值。而这时候再发起一轮</a:t>
            </a:r>
            <a:r>
              <a:rPr lang="en-US" altLang="zh-CN" sz="1400"/>
              <a:t>proposal</a:t>
            </a:r>
            <a:r>
              <a:rPr lang="zh-CN" altLang="en-US" sz="1400"/>
              <a:t>，其</a:t>
            </a:r>
            <a:r>
              <a:rPr lang="en-US" altLang="zh-CN" sz="1400"/>
              <a:t>majority</a:t>
            </a:r>
            <a:r>
              <a:rPr lang="zh-CN" altLang="en-US" sz="1400"/>
              <a:t>的数值很有可能还是</a:t>
            </a:r>
            <a:r>
              <a:rPr lang="en-US" altLang="zh-CN" sz="1400"/>
              <a:t>None</a:t>
            </a:r>
            <a:r>
              <a:rPr lang="zh-CN" altLang="en-US" sz="1400"/>
              <a:t>，所以说，</a:t>
            </a:r>
            <a:r>
              <a:rPr lang="en-US" altLang="zh-CN" sz="1400"/>
              <a:t>leader</a:t>
            </a:r>
            <a:r>
              <a:rPr lang="zh-CN" altLang="en-US" sz="1400"/>
              <a:t>发出</a:t>
            </a:r>
            <a:r>
              <a:rPr lang="en-US" altLang="zh-CN" sz="1400"/>
              <a:t>majority</a:t>
            </a:r>
            <a:r>
              <a:rPr lang="zh-CN" altLang="en-US" sz="1400"/>
              <a:t>的</a:t>
            </a:r>
            <a:r>
              <a:rPr lang="en-US" altLang="zh-CN" sz="1400"/>
              <a:t>req</a:t>
            </a:r>
            <a:r>
              <a:rPr lang="zh-CN" altLang="en-US" sz="1400"/>
              <a:t>的时候</a:t>
            </a:r>
            <a:r>
              <a:rPr lang="en-US" altLang="zh-CN" sz="1400"/>
              <a:t>foo</a:t>
            </a:r>
            <a:r>
              <a:rPr lang="zh-CN" altLang="en-US" sz="1400"/>
              <a:t>并没有确定，而要等到</a:t>
            </a:r>
            <a:r>
              <a:rPr lang="en-US" altLang="zh-CN" sz="1400"/>
              <a:t>majority acceptor</a:t>
            </a:r>
            <a:r>
              <a:rPr lang="zh-CN" altLang="en-US" sz="1400"/>
              <a:t>接收到之后才是真正的确定了这一轮的</a:t>
            </a:r>
            <a:r>
              <a:rPr lang="en-US" altLang="zh-CN" sz="1400"/>
              <a:t>val</a:t>
            </a:r>
            <a:endParaRPr lang="zh-CN" altLang="en-US" sz="1400"/>
          </a:p>
          <a:p>
            <a:r>
              <a:rPr lang="en-US" altLang="zh-CN" sz="1400"/>
              <a:t>3.</a:t>
            </a:r>
            <a:r>
              <a:rPr lang="zh-CN" altLang="en-US" sz="1400"/>
              <a:t>一种可能的极端情况：每一个</a:t>
            </a:r>
            <a:r>
              <a:rPr lang="en-US" altLang="zh-CN" sz="1400"/>
              <a:t>leader</a:t>
            </a:r>
            <a:r>
              <a:rPr lang="zh-CN" altLang="en-US" sz="1400"/>
              <a:t>只发送一个</a:t>
            </a:r>
            <a:r>
              <a:rPr lang="en-US" altLang="zh-CN" sz="1400"/>
              <a:t>accept req</a:t>
            </a:r>
            <a:r>
              <a:rPr lang="zh-CN" altLang="en-US" sz="1400"/>
              <a:t>就</a:t>
            </a:r>
            <a:r>
              <a:rPr lang="en-US" altLang="zh-CN" sz="1400"/>
              <a:t>crash</a:t>
            </a:r>
            <a:r>
              <a:rPr lang="zh-CN" altLang="en-US" sz="1400"/>
              <a:t>了。假设有</a:t>
            </a:r>
            <a:r>
              <a:rPr lang="en-US" altLang="zh-CN" sz="1400"/>
              <a:t>100</a:t>
            </a:r>
            <a:r>
              <a:rPr lang="zh-CN" altLang="en-US" sz="1400"/>
              <a:t>个</a:t>
            </a:r>
            <a:r>
              <a:rPr lang="en-US" altLang="zh-CN" sz="1400"/>
              <a:t>acceptor</a:t>
            </a:r>
            <a:r>
              <a:rPr lang="zh-CN" altLang="en-US" sz="1400"/>
              <a:t>。并假设每一个</a:t>
            </a:r>
            <a:r>
              <a:rPr lang="en-US" altLang="zh-CN" sz="1400"/>
              <a:t>server</a:t>
            </a:r>
            <a:r>
              <a:rPr lang="zh-CN" altLang="en-US" sz="1400"/>
              <a:t>在</a:t>
            </a:r>
            <a:r>
              <a:rPr lang="en-US" altLang="zh-CN" sz="1400"/>
              <a:t>crash</a:t>
            </a:r>
            <a:r>
              <a:rPr lang="zh-CN" altLang="en-US" sz="1400"/>
              <a:t>前发送到的</a:t>
            </a:r>
            <a:r>
              <a:rPr lang="en-US" altLang="zh-CN" sz="1400"/>
              <a:t>acceptor</a:t>
            </a:r>
            <a:r>
              <a:rPr lang="zh-CN" altLang="en-US" sz="1400"/>
              <a:t>都是不同的。则，在上述情况发生了</a:t>
            </a:r>
            <a:r>
              <a:rPr lang="en-US" altLang="zh-CN" sz="1400"/>
              <a:t>49</a:t>
            </a:r>
            <a:r>
              <a:rPr lang="zh-CN" altLang="en-US" sz="1400"/>
              <a:t>次后</a:t>
            </a:r>
            <a:r>
              <a:rPr lang="en-US" altLang="zh-CN" sz="1400"/>
              <a:t>(</a:t>
            </a:r>
            <a:r>
              <a:rPr lang="zh-CN" altLang="en-US" sz="1400"/>
              <a:t>认为每个</a:t>
            </a:r>
            <a:r>
              <a:rPr lang="en-US" altLang="zh-CN" sz="1400"/>
              <a:t>leader crash</a:t>
            </a:r>
            <a:r>
              <a:rPr lang="zh-CN" altLang="en-US" sz="1400"/>
              <a:t>之后一定会有新的</a:t>
            </a:r>
            <a:r>
              <a:rPr lang="en-US" altLang="zh-CN" sz="1400"/>
              <a:t>leader</a:t>
            </a:r>
            <a:r>
              <a:rPr lang="zh-CN" altLang="en-US" sz="1400"/>
              <a:t>起来发送新的</a:t>
            </a:r>
            <a:r>
              <a:rPr lang="en-US" altLang="zh-CN" sz="1400"/>
              <a:t>proposal)</a:t>
            </a:r>
            <a:r>
              <a:rPr lang="zh-CN" altLang="en-US" sz="1400"/>
              <a:t>，则</a:t>
            </a:r>
            <a:r>
              <a:rPr lang="en-US" altLang="zh-CN" sz="1400"/>
              <a:t>100</a:t>
            </a:r>
            <a:r>
              <a:rPr lang="zh-CN" altLang="en-US" sz="1400"/>
              <a:t>个中存储了</a:t>
            </a:r>
            <a:r>
              <a:rPr lang="en-US" altLang="zh-CN" sz="1400"/>
              <a:t>49</a:t>
            </a:r>
            <a:r>
              <a:rPr lang="zh-CN" altLang="en-US" sz="1400"/>
              <a:t>个不同的</a:t>
            </a:r>
            <a:r>
              <a:rPr lang="en-US" altLang="zh-CN" sz="1400"/>
              <a:t>val</a:t>
            </a:r>
            <a:r>
              <a:rPr lang="zh-CN" altLang="en-US" sz="1400"/>
              <a:t>。则这时候新的</a:t>
            </a:r>
            <a:r>
              <a:rPr lang="en-US" altLang="zh-CN" sz="1400"/>
              <a:t>leader50</a:t>
            </a:r>
            <a:r>
              <a:rPr lang="zh-CN" altLang="en-US" sz="1400"/>
              <a:t>在进行</a:t>
            </a:r>
            <a:r>
              <a:rPr lang="en-US" altLang="zh-CN" sz="1400"/>
              <a:t>proposal</a:t>
            </a:r>
            <a:r>
              <a:rPr lang="zh-CN" altLang="en-US" sz="1400"/>
              <a:t>，可能的情况：</a:t>
            </a:r>
            <a:endParaRPr lang="zh-CN" altLang="en-US" sz="1400"/>
          </a:p>
          <a:p>
            <a:r>
              <a:rPr lang="en-US" altLang="zh-CN" sz="1400"/>
              <a:t>a.</a:t>
            </a:r>
            <a:r>
              <a:rPr lang="zh-CN" altLang="en-US" sz="1400"/>
              <a:t>在新一次的</a:t>
            </a:r>
            <a:r>
              <a:rPr lang="en-US" altLang="zh-CN" sz="1400"/>
              <a:t>promise</a:t>
            </a:r>
            <a:r>
              <a:rPr lang="zh-CN" altLang="en-US" sz="1400"/>
              <a:t>中，返回给</a:t>
            </a:r>
            <a:r>
              <a:rPr lang="en-US" altLang="zh-CN" sz="1400"/>
              <a:t>leader</a:t>
            </a:r>
            <a:r>
              <a:rPr lang="zh-CN" altLang="en-US" sz="1400"/>
              <a:t>的</a:t>
            </a:r>
            <a:r>
              <a:rPr lang="en-US" altLang="zh-CN" sz="1400"/>
              <a:t>majority</a:t>
            </a:r>
            <a:r>
              <a:rPr lang="zh-CN" altLang="en-US" sz="1400"/>
              <a:t>正好是那</a:t>
            </a:r>
            <a:r>
              <a:rPr lang="en-US" altLang="zh-CN" sz="1400"/>
              <a:t>51</a:t>
            </a:r>
            <a:r>
              <a:rPr lang="zh-CN" altLang="en-US" sz="1400"/>
              <a:t>个</a:t>
            </a:r>
            <a:r>
              <a:rPr lang="en-US" altLang="zh-CN" sz="1400"/>
              <a:t>val</a:t>
            </a:r>
            <a:r>
              <a:rPr lang="zh-CN" altLang="en-US" sz="1400"/>
              <a:t>为</a:t>
            </a:r>
            <a:r>
              <a:rPr lang="en-US" altLang="zh-CN" sz="1400"/>
              <a:t>None</a:t>
            </a:r>
            <a:r>
              <a:rPr lang="zh-CN" altLang="en-US" sz="1400"/>
              <a:t>的</a:t>
            </a:r>
            <a:r>
              <a:rPr lang="en-US" altLang="zh-CN" sz="1400"/>
              <a:t>server</a:t>
            </a:r>
            <a:r>
              <a:rPr lang="zh-CN" altLang="en-US" sz="1400"/>
              <a:t>，则会产生一个新的值</a:t>
            </a:r>
            <a:r>
              <a:rPr lang="en-US" altLang="zh-CN" sz="1400"/>
              <a:t>val50</a:t>
            </a:r>
            <a:r>
              <a:rPr lang="zh-CN" altLang="en-US" sz="1400"/>
              <a:t>，而在这之后的</a:t>
            </a:r>
            <a:r>
              <a:rPr lang="en-US" altLang="zh-CN" sz="1400"/>
              <a:t>proposal</a:t>
            </a:r>
            <a:r>
              <a:rPr lang="zh-CN" altLang="en-US" sz="1400"/>
              <a:t>中，</a:t>
            </a:r>
            <a:r>
              <a:rPr lang="en-US" altLang="zh-CN" sz="1400"/>
              <a:t>majority promise</a:t>
            </a:r>
            <a:r>
              <a:rPr lang="zh-CN" altLang="en-US" sz="1400"/>
              <a:t>中一定会至少包含一个</a:t>
            </a:r>
            <a:r>
              <a:rPr lang="en-US" altLang="zh-CN" sz="1400"/>
              <a:t>val(</a:t>
            </a:r>
            <a:r>
              <a:rPr lang="zh-CN" altLang="en-US" sz="1400"/>
              <a:t>鸽巢原理</a:t>
            </a:r>
            <a:r>
              <a:rPr lang="en-US" altLang="zh-CN" sz="1400"/>
              <a:t>)</a:t>
            </a:r>
            <a:r>
              <a:rPr lang="zh-CN" altLang="en-US" sz="1400"/>
              <a:t>，所以一定不需要再由</a:t>
            </a:r>
            <a:r>
              <a:rPr lang="en-US" altLang="zh-CN" sz="1400"/>
              <a:t>leader</a:t>
            </a:r>
            <a:r>
              <a:rPr lang="zh-CN" altLang="en-US" sz="1400"/>
              <a:t>随机</a:t>
            </a:r>
            <a:r>
              <a:rPr lang="en-US" altLang="zh-CN" sz="1400"/>
              <a:t>val</a:t>
            </a:r>
            <a:r>
              <a:rPr lang="zh-CN" altLang="en-US" sz="1400"/>
              <a:t>，而会选取</a:t>
            </a:r>
            <a:r>
              <a:rPr lang="en-US" altLang="zh-CN" sz="1400"/>
              <a:t>promise</a:t>
            </a:r>
            <a:r>
              <a:rPr lang="zh-CN" altLang="en-US" sz="1400"/>
              <a:t>中最大的</a:t>
            </a:r>
            <a:r>
              <a:rPr lang="en-US" altLang="zh-CN" sz="1400"/>
              <a:t>N</a:t>
            </a:r>
            <a:r>
              <a:rPr lang="zh-CN" altLang="en-US" sz="1400"/>
              <a:t>对应的</a:t>
            </a:r>
            <a:r>
              <a:rPr lang="en-US" altLang="zh-CN" sz="1400"/>
              <a:t>val</a:t>
            </a:r>
            <a:endParaRPr lang="en-US" altLang="zh-CN" sz="1400"/>
          </a:p>
          <a:p>
            <a:r>
              <a:rPr lang="en-US" altLang="zh-CN" sz="1400"/>
              <a:t>b.</a:t>
            </a:r>
            <a:r>
              <a:rPr lang="zh-CN" altLang="en-US" sz="1400"/>
              <a:t>返回的</a:t>
            </a:r>
            <a:r>
              <a:rPr lang="en-US" altLang="zh-CN" sz="1400"/>
              <a:t>majority promise</a:t>
            </a:r>
            <a:r>
              <a:rPr lang="zh-CN" altLang="en-US" sz="1400"/>
              <a:t>中已经包含了</a:t>
            </a:r>
            <a:r>
              <a:rPr lang="en-US" altLang="zh-CN" sz="1400"/>
              <a:t>val</a:t>
            </a:r>
            <a:r>
              <a:rPr lang="zh-CN" altLang="en-US" sz="1400"/>
              <a:t>，则直接选取最大的</a:t>
            </a:r>
            <a:r>
              <a:rPr lang="en-US" altLang="zh-CN" sz="1400"/>
              <a:t>N</a:t>
            </a:r>
            <a:r>
              <a:rPr lang="zh-CN" altLang="en-US" sz="1400"/>
              <a:t>对应的</a:t>
            </a:r>
            <a:r>
              <a:rPr lang="en-US" altLang="zh-CN" sz="1400"/>
              <a:t>val</a:t>
            </a:r>
            <a:r>
              <a:rPr lang="zh-CN" altLang="en-US" sz="1400"/>
              <a:t>作为新的</a:t>
            </a:r>
            <a:r>
              <a:rPr lang="en-US" altLang="zh-CN" sz="1400"/>
              <a:t>val</a:t>
            </a:r>
            <a:r>
              <a:rPr lang="zh-CN" altLang="en-US" sz="1400"/>
              <a:t>就行了</a:t>
            </a:r>
            <a:endParaRPr lang="zh-CN" altLang="en-US" sz="1400"/>
          </a:p>
        </p:txBody>
      </p:sp>
      <p:sp>
        <p:nvSpPr>
          <p:cNvPr id="2" name="灯片编号占位符 1"/>
          <p:cNvSpPr>
            <a:spLocks noGrp="1"/>
          </p:cNvSpPr>
          <p:nvPr>
            <p:ph type="sldNum" sz="quarter" idx="12"/>
          </p:nvPr>
        </p:nvSpPr>
        <p:spPr/>
        <p:txBody>
          <a:bodyPr/>
          <a:p>
            <a:fld id="{ADE361C3-C043-4A6E-BDCE-8DA1E7D90A3B}"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Review:</a:t>
            </a:r>
            <a:r>
              <a:rPr kumimoji="1" lang="zh-CN" altLang="en-US" dirty="0"/>
              <a:t> </a:t>
            </a:r>
            <a:r>
              <a:rPr kumimoji="1" lang="en-US" altLang="zh-CN" dirty="0"/>
              <a:t>View</a:t>
            </a:r>
            <a:r>
              <a:rPr kumimoji="1" lang="zh-CN" altLang="en-US" dirty="0"/>
              <a:t> </a:t>
            </a:r>
            <a:r>
              <a:rPr kumimoji="1" lang="en-US" altLang="zh-CN" dirty="0"/>
              <a:t>Server</a:t>
            </a:r>
            <a:endParaRPr kumimoji="1" lang="zh-CN" altLang="en-US" dirty="0"/>
          </a:p>
        </p:txBody>
      </p:sp>
      <p:sp>
        <p:nvSpPr>
          <p:cNvPr id="4" name="矩形 3"/>
          <p:cNvSpPr/>
          <p:nvPr/>
        </p:nvSpPr>
        <p:spPr>
          <a:xfrm>
            <a:off x="1835696" y="2281436"/>
            <a:ext cx="792088" cy="792088"/>
          </a:xfrm>
          <a:prstGeom prst="rect">
            <a:avLst/>
          </a:prstGeom>
          <a:solidFill>
            <a:srgbClr val="FF9300">
              <a:alpha val="65000"/>
            </a:srgbClr>
          </a:solidFill>
          <a:ln>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latin typeface="Consolas" panose="020B0609020204030204" pitchFamily="49" charset="0"/>
                <a:ea typeface="Consolas" panose="020B0609020204030204" pitchFamily="49" charset="0"/>
                <a:cs typeface="Consolas" panose="020B0609020204030204" pitchFamily="49" charset="0"/>
              </a:rPr>
              <a:t>C</a:t>
            </a:r>
            <a:endParaRPr kumimoji="1" lang="zh-CN" altLang="en-US" sz="2800" baseline="-250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
        <p:nvSpPr>
          <p:cNvPr id="5" name="椭圆 4"/>
          <p:cNvSpPr/>
          <p:nvPr/>
        </p:nvSpPr>
        <p:spPr>
          <a:xfrm>
            <a:off x="611560" y="2209428"/>
            <a:ext cx="360040" cy="3600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
        <p:nvSpPr>
          <p:cNvPr id="6" name="椭圆 5"/>
          <p:cNvSpPr/>
          <p:nvPr/>
        </p:nvSpPr>
        <p:spPr>
          <a:xfrm>
            <a:off x="179512" y="2425452"/>
            <a:ext cx="360040" cy="36004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cxnSp>
        <p:nvCxnSpPr>
          <p:cNvPr id="7" name="直线箭头连接符 6"/>
          <p:cNvCxnSpPr/>
          <p:nvPr/>
        </p:nvCxnSpPr>
        <p:spPr>
          <a:xfrm>
            <a:off x="971600" y="235344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p:nvPr/>
        </p:nvCxnSpPr>
        <p:spPr>
          <a:xfrm>
            <a:off x="539552" y="2641476"/>
            <a:ext cx="129614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p:cNvCxnSpPr/>
          <p:nvPr/>
        </p:nvCxnSpPr>
        <p:spPr>
          <a:xfrm>
            <a:off x="971600" y="2929508"/>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83568" y="2713484"/>
            <a:ext cx="360040" cy="36004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
        <p:nvSpPr>
          <p:cNvPr id="11" name="矩形 10"/>
          <p:cNvSpPr/>
          <p:nvPr/>
        </p:nvSpPr>
        <p:spPr>
          <a:xfrm>
            <a:off x="4067944" y="2281436"/>
            <a:ext cx="792088" cy="792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latin typeface="Consolas" panose="020B0609020204030204" pitchFamily="49" charset="0"/>
                <a:ea typeface="Consolas" panose="020B0609020204030204" pitchFamily="49" charset="0"/>
                <a:cs typeface="Consolas" panose="020B0609020204030204" pitchFamily="49" charset="0"/>
              </a:rPr>
              <a:t>VS</a:t>
            </a:r>
            <a:endParaRPr kumimoji="1" lang="zh-CN" altLang="en-US" sz="28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
        <p:nvSpPr>
          <p:cNvPr id="12" name="矩形 11"/>
          <p:cNvSpPr/>
          <p:nvPr/>
        </p:nvSpPr>
        <p:spPr>
          <a:xfrm>
            <a:off x="7308304" y="1465680"/>
            <a:ext cx="792088" cy="79208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latin typeface="Consolas" panose="020B0609020204030204" pitchFamily="49" charset="0"/>
                <a:ea typeface="Consolas" panose="020B0609020204030204" pitchFamily="49" charset="0"/>
                <a:cs typeface="Consolas" panose="020B0609020204030204" pitchFamily="49" charset="0"/>
              </a:rPr>
              <a:t>S</a:t>
            </a:r>
            <a:r>
              <a:rPr kumimoji="1" lang="en-US" altLang="zh-CN" sz="2800" baseline="-25000" dirty="0">
                <a:solidFill>
                  <a:schemeClr val="tx1"/>
                </a:solidFill>
                <a:latin typeface="Consolas" panose="020B0609020204030204" pitchFamily="49" charset="0"/>
                <a:ea typeface="Consolas" panose="020B0609020204030204" pitchFamily="49" charset="0"/>
                <a:cs typeface="Consolas" panose="020B0609020204030204" pitchFamily="49" charset="0"/>
              </a:rPr>
              <a:t>1</a:t>
            </a:r>
            <a:endParaRPr kumimoji="1" lang="zh-CN" altLang="en-US" sz="2800" baseline="-250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
        <p:nvSpPr>
          <p:cNvPr id="13" name="矩形 12"/>
          <p:cNvSpPr/>
          <p:nvPr/>
        </p:nvSpPr>
        <p:spPr>
          <a:xfrm>
            <a:off x="7308304" y="3217540"/>
            <a:ext cx="792088" cy="792088"/>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latin typeface="Consolas" panose="020B0609020204030204" pitchFamily="49" charset="0"/>
                <a:ea typeface="Consolas" panose="020B0609020204030204" pitchFamily="49" charset="0"/>
                <a:cs typeface="Consolas" panose="020B0609020204030204" pitchFamily="49" charset="0"/>
              </a:rPr>
              <a:t>S</a:t>
            </a:r>
            <a:r>
              <a:rPr kumimoji="1" lang="en-US" altLang="zh-CN" sz="2800" baseline="-25000" dirty="0">
                <a:solidFill>
                  <a:schemeClr val="tx1"/>
                </a:solidFill>
                <a:latin typeface="Consolas" panose="020B0609020204030204" pitchFamily="49" charset="0"/>
                <a:ea typeface="Consolas" panose="020B0609020204030204" pitchFamily="49" charset="0"/>
                <a:cs typeface="Consolas" panose="020B0609020204030204" pitchFamily="49" charset="0"/>
              </a:rPr>
              <a:t>2</a:t>
            </a:r>
            <a:endParaRPr kumimoji="1" lang="zh-CN" altLang="en-US" sz="2800" baseline="-250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sp>
        <p:nvSpPr>
          <p:cNvPr id="15" name="文本框 14"/>
          <p:cNvSpPr txBox="1"/>
          <p:nvPr/>
        </p:nvSpPr>
        <p:spPr>
          <a:xfrm>
            <a:off x="3923928" y="3073524"/>
            <a:ext cx="1296144" cy="584775"/>
          </a:xfrm>
          <a:prstGeom prst="rect">
            <a:avLst/>
          </a:prstGeom>
          <a:noFill/>
        </p:spPr>
        <p:txBody>
          <a:bodyPr wrap="square" rtlCol="0">
            <a:spAutoFit/>
          </a:bodyPr>
          <a:lstStyle/>
          <a:p>
            <a:r>
              <a:rPr kumimoji="1" lang="en-US" altLang="zh-CN" sz="1600" dirty="0">
                <a:latin typeface="Consolas" panose="020B0609020204030204" pitchFamily="49" charset="0"/>
                <a:ea typeface="Consolas" panose="020B0609020204030204" pitchFamily="49" charset="0"/>
                <a:cs typeface="Consolas" panose="020B0609020204030204" pitchFamily="49" charset="0"/>
              </a:rPr>
              <a:t>1:</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S</a:t>
            </a:r>
            <a:r>
              <a:rPr kumimoji="1" lang="en-US" altLang="zh-CN" sz="1600" baseline="-25000" dirty="0">
                <a:latin typeface="Consolas" panose="020B0609020204030204" pitchFamily="49" charset="0"/>
                <a:ea typeface="Consolas" panose="020B0609020204030204" pitchFamily="49" charset="0"/>
                <a:cs typeface="Consolas" panose="020B0609020204030204" pitchFamily="49" charset="0"/>
              </a:rPr>
              <a:t>1</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S</a:t>
            </a:r>
            <a:r>
              <a:rPr kumimoji="1" lang="en-US" altLang="zh-CN" sz="1600" baseline="-25000" dirty="0">
                <a:latin typeface="Consolas" panose="020B0609020204030204" pitchFamily="49" charset="0"/>
                <a:ea typeface="Consolas" panose="020B0609020204030204" pitchFamily="49" charset="0"/>
                <a:cs typeface="Consolas" panose="020B0609020204030204" pitchFamily="49" charset="0"/>
              </a:rPr>
              <a:t>2</a:t>
            </a:r>
            <a:endParaRPr kumimoji="1" lang="zh-CN" altLang="en-US" sz="1600" baseline="-25000" dirty="0">
              <a:latin typeface="Consolas" panose="020B0609020204030204" pitchFamily="49" charset="0"/>
              <a:ea typeface="Consolas" panose="020B0609020204030204" pitchFamily="49" charset="0"/>
              <a:cs typeface="Consolas" panose="020B0609020204030204" pitchFamily="49" charset="0"/>
            </a:endParaRPr>
          </a:p>
          <a:p>
            <a:r>
              <a:rPr kumimoji="1" lang="en-US" altLang="zh-CN" sz="1600" dirty="0">
                <a:latin typeface="Consolas" panose="020B0609020204030204" pitchFamily="49" charset="0"/>
                <a:ea typeface="Consolas" panose="020B0609020204030204" pitchFamily="49" charset="0"/>
                <a:cs typeface="Consolas" panose="020B0609020204030204" pitchFamily="49" charset="0"/>
              </a:rPr>
              <a:t>2:</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S</a:t>
            </a:r>
            <a:r>
              <a:rPr kumimoji="1" lang="en-US" altLang="zh-CN" sz="1600" baseline="-25000" dirty="0">
                <a:latin typeface="Consolas" panose="020B0609020204030204" pitchFamily="49" charset="0"/>
                <a:ea typeface="Consolas" panose="020B0609020204030204" pitchFamily="49" charset="0"/>
                <a:cs typeface="Consolas" panose="020B0609020204030204" pitchFamily="49" charset="0"/>
              </a:rPr>
              <a:t>2</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a:t>
            </a:r>
            <a:endParaRPr kumimoji="1" lang="zh-CN" altLang="en-US" sz="1600" dirty="0">
              <a:latin typeface="Consolas" panose="020B0609020204030204" pitchFamily="49" charset="0"/>
              <a:ea typeface="Consolas" panose="020B0609020204030204" pitchFamily="49" charset="0"/>
              <a:cs typeface="Consolas" panose="020B0609020204030204" pitchFamily="49" charset="0"/>
            </a:endParaRPr>
          </a:p>
        </p:txBody>
      </p:sp>
      <p:sp>
        <p:nvSpPr>
          <p:cNvPr id="25" name="文本框 24"/>
          <p:cNvSpPr txBox="1"/>
          <p:nvPr/>
        </p:nvSpPr>
        <p:spPr>
          <a:xfrm>
            <a:off x="7140538" y="4009628"/>
            <a:ext cx="1152128" cy="338554"/>
          </a:xfrm>
          <a:prstGeom prst="rect">
            <a:avLst/>
          </a:prstGeom>
          <a:noFill/>
        </p:spPr>
        <p:txBody>
          <a:bodyPr wrap="square" rtlCol="0">
            <a:spAutoFit/>
          </a:bodyPr>
          <a:lstStyle/>
          <a:p>
            <a:pPr algn="ctr"/>
            <a:r>
              <a:rPr kumimoji="1" lang="en-US" altLang="zh-CN" sz="1600" dirty="0">
                <a:latin typeface="Consolas" panose="020B0609020204030204" pitchFamily="49" charset="0"/>
                <a:ea typeface="Consolas" panose="020B0609020204030204" pitchFamily="49" charset="0"/>
                <a:cs typeface="Consolas" panose="020B0609020204030204" pitchFamily="49" charset="0"/>
              </a:rPr>
              <a:t>(primary)</a:t>
            </a:r>
            <a:endParaRPr kumimoji="1" lang="zh-CN" altLang="en-US" sz="1600" dirty="0">
              <a:latin typeface="Consolas" panose="020B0609020204030204" pitchFamily="49" charset="0"/>
              <a:ea typeface="Consolas" panose="020B0609020204030204" pitchFamily="49" charset="0"/>
              <a:cs typeface="Consolas" panose="020B0609020204030204" pitchFamily="49" charset="0"/>
            </a:endParaRPr>
          </a:p>
        </p:txBody>
      </p:sp>
      <p:sp>
        <p:nvSpPr>
          <p:cNvPr id="26" name="矩形 25"/>
          <p:cNvSpPr/>
          <p:nvPr/>
        </p:nvSpPr>
        <p:spPr>
          <a:xfrm>
            <a:off x="7308304" y="1459702"/>
            <a:ext cx="792088" cy="792088"/>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latin typeface="Consolas" panose="020B0609020204030204" pitchFamily="49" charset="0"/>
                <a:ea typeface="Consolas" panose="020B0609020204030204" pitchFamily="49" charset="0"/>
                <a:cs typeface="Consolas" panose="020B0609020204030204" pitchFamily="49" charset="0"/>
              </a:rPr>
              <a:t>S</a:t>
            </a:r>
            <a:r>
              <a:rPr kumimoji="1" lang="en-US" altLang="zh-CN" sz="2800" baseline="-25000" dirty="0">
                <a:solidFill>
                  <a:schemeClr val="tx1"/>
                </a:solidFill>
                <a:latin typeface="Consolas" panose="020B0609020204030204" pitchFamily="49" charset="0"/>
                <a:ea typeface="Consolas" panose="020B0609020204030204" pitchFamily="49" charset="0"/>
                <a:cs typeface="Consolas" panose="020B0609020204030204" pitchFamily="49" charset="0"/>
              </a:rPr>
              <a:t>1</a:t>
            </a:r>
            <a:endParaRPr kumimoji="1" lang="zh-CN" altLang="en-US" sz="2800" baseline="-25000" dirty="0">
              <a:solidFill>
                <a:schemeClr val="tx1"/>
              </a:solidFill>
              <a:latin typeface="Consolas" panose="020B0609020204030204" pitchFamily="49" charset="0"/>
              <a:ea typeface="Consolas" panose="020B0609020204030204" pitchFamily="49" charset="0"/>
              <a:cs typeface="Consolas" panose="020B0609020204030204" pitchFamily="49" charset="0"/>
            </a:endParaRPr>
          </a:p>
        </p:txBody>
      </p:sp>
      <p:cxnSp>
        <p:nvCxnSpPr>
          <p:cNvPr id="27" name="直线箭头连接符 26"/>
          <p:cNvCxnSpPr/>
          <p:nvPr/>
        </p:nvCxnSpPr>
        <p:spPr>
          <a:xfrm>
            <a:off x="7596336" y="2294151"/>
            <a:ext cx="0" cy="923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a:off x="7812360" y="2281436"/>
            <a:ext cx="0" cy="936104"/>
          </a:xfrm>
          <a:prstGeom prst="straightConnector1">
            <a:avLst/>
          </a:prstGeom>
          <a:ln>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p:nvPr/>
        </p:nvCxnSpPr>
        <p:spPr>
          <a:xfrm>
            <a:off x="2609855" y="2553406"/>
            <a:ext cx="14401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a:off x="2609855" y="2713484"/>
            <a:ext cx="144016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1"/>
          <a:stretch>
            <a:fillRect/>
          </a:stretch>
        </p:blipFill>
        <p:spPr>
          <a:xfrm>
            <a:off x="6876256" y="3598846"/>
            <a:ext cx="283511" cy="262114"/>
          </a:xfrm>
          <a:prstGeom prst="rect">
            <a:avLst/>
          </a:prstGeom>
        </p:spPr>
      </p:pic>
      <p:cxnSp>
        <p:nvCxnSpPr>
          <p:cNvPr id="57" name="直线箭头连接符 56"/>
          <p:cNvCxnSpPr/>
          <p:nvPr/>
        </p:nvCxnSpPr>
        <p:spPr>
          <a:xfrm flipH="1" flipV="1">
            <a:off x="4860032" y="2713484"/>
            <a:ext cx="2448272" cy="93610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4" idx="0"/>
          </p:cNvCxnSpPr>
          <p:nvPr/>
        </p:nvCxnSpPr>
        <p:spPr>
          <a:xfrm rot="5400000" flipH="1" flipV="1">
            <a:off x="4409982" y="-616886"/>
            <a:ext cx="720080" cy="5076564"/>
          </a:xfrm>
          <a:prstGeom prst="curved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4" idx="2"/>
          </p:cNvCxnSpPr>
          <p:nvPr/>
        </p:nvCxnSpPr>
        <p:spPr>
          <a:xfrm rot="16200000" flipH="1">
            <a:off x="4376304" y="928960"/>
            <a:ext cx="787436" cy="507656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任意形状 2"/>
          <p:cNvSpPr/>
          <p:nvPr/>
        </p:nvSpPr>
        <p:spPr>
          <a:xfrm>
            <a:off x="6221102" y="1682154"/>
            <a:ext cx="799171" cy="819958"/>
          </a:xfrm>
          <a:custGeom>
            <a:avLst/>
            <a:gdLst>
              <a:gd name="connsiteX0" fmla="*/ 0 w 2147455"/>
              <a:gd name="connsiteY0" fmla="*/ 0 h 2937164"/>
              <a:gd name="connsiteX1" fmla="*/ 443346 w 2147455"/>
              <a:gd name="connsiteY1" fmla="*/ 1787236 h 2937164"/>
              <a:gd name="connsiteX2" fmla="*/ 2147455 w 2147455"/>
              <a:gd name="connsiteY2" fmla="*/ 2937164 h 2937164"/>
            </a:gdLst>
            <a:ahLst/>
            <a:cxnLst>
              <a:cxn ang="0">
                <a:pos x="connsiteX0" y="connsiteY0"/>
              </a:cxn>
              <a:cxn ang="0">
                <a:pos x="connsiteX1" y="connsiteY1"/>
              </a:cxn>
              <a:cxn ang="0">
                <a:pos x="connsiteX2" y="connsiteY2"/>
              </a:cxn>
            </a:cxnLst>
            <a:rect l="l" t="t" r="r" b="b"/>
            <a:pathLst>
              <a:path w="2147455" h="2937164">
                <a:moveTo>
                  <a:pt x="0" y="0"/>
                </a:moveTo>
                <a:cubicBezTo>
                  <a:pt x="42718" y="648854"/>
                  <a:pt x="85437" y="1297709"/>
                  <a:pt x="443346" y="1787236"/>
                </a:cubicBezTo>
                <a:cubicBezTo>
                  <a:pt x="801255" y="2276763"/>
                  <a:pt x="2147455" y="2937164"/>
                  <a:pt x="2147455" y="2937164"/>
                </a:cubicBezTo>
              </a:path>
            </a:pathLst>
          </a:cu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p:cNvSpPr txBox="1"/>
          <p:nvPr/>
        </p:nvSpPr>
        <p:spPr>
          <a:xfrm>
            <a:off x="5117613" y="844174"/>
            <a:ext cx="2255997" cy="584775"/>
          </a:xfrm>
          <a:prstGeom prst="rect">
            <a:avLst/>
          </a:prstGeom>
          <a:solidFill>
            <a:schemeClr val="bg1"/>
          </a:solidFill>
        </p:spPr>
        <p:txBody>
          <a:bodyPr wrap="square" rtlCol="0">
            <a:spAutoFit/>
          </a:bodyPr>
          <a:lstStyle/>
          <a:p>
            <a:pPr algn="ctr"/>
            <a:r>
              <a:rPr kumimoji="1" lang="en-US" altLang="zh-CN" sz="1600" dirty="0">
                <a:latin typeface="Consolas" panose="020B0609020204030204" pitchFamily="49" charset="0"/>
                <a:ea typeface="Consolas" panose="020B0609020204030204" pitchFamily="49" charset="0"/>
                <a:cs typeface="Consolas" panose="020B0609020204030204" pitchFamily="49" charset="0"/>
              </a:rPr>
              <a:t>Network Partition between VS and S</a:t>
            </a:r>
            <a:r>
              <a:rPr kumimoji="1" lang="en-US" altLang="zh-CN" sz="1600" baseline="-25000" dirty="0">
                <a:latin typeface="Consolas" panose="020B0609020204030204" pitchFamily="49" charset="0"/>
                <a:ea typeface="Consolas" panose="020B0609020204030204" pitchFamily="49" charset="0"/>
                <a:cs typeface="Consolas" panose="020B0609020204030204" pitchFamily="49" charset="0"/>
              </a:rPr>
              <a:t>1</a:t>
            </a:r>
            <a:endParaRPr kumimoji="1" lang="zh-CN" altLang="en-US" sz="1600" dirty="0">
              <a:latin typeface="Consolas" panose="020B0609020204030204" pitchFamily="49" charset="0"/>
              <a:ea typeface="Consolas" panose="020B0609020204030204" pitchFamily="49" charset="0"/>
              <a:cs typeface="Consolas" panose="020B0609020204030204" pitchFamily="49" charset="0"/>
            </a:endParaRPr>
          </a:p>
        </p:txBody>
      </p:sp>
      <p:sp>
        <p:nvSpPr>
          <p:cNvPr id="33" name="文本框 32"/>
          <p:cNvSpPr txBox="1"/>
          <p:nvPr/>
        </p:nvSpPr>
        <p:spPr>
          <a:xfrm rot="21154324">
            <a:off x="2255816" y="1237637"/>
            <a:ext cx="3097214" cy="584775"/>
          </a:xfrm>
          <a:prstGeom prst="rect">
            <a:avLst/>
          </a:prstGeom>
          <a:noFill/>
        </p:spPr>
        <p:txBody>
          <a:bodyPr wrap="square" rtlCol="0">
            <a:spAutoFit/>
          </a:bodyPr>
          <a:lstStyle/>
          <a:p>
            <a:pPr algn="ctr"/>
            <a:r>
              <a:rPr kumimoji="1" lang="en-US" altLang="zh-CN" sz="1600" dirty="0">
                <a:latin typeface="Consolas" panose="020B0609020204030204" pitchFamily="49" charset="0"/>
                <a:ea typeface="Consolas" panose="020B0609020204030204" pitchFamily="49" charset="0"/>
                <a:cs typeface="Consolas" panose="020B0609020204030204" pitchFamily="49" charset="0"/>
              </a:rPr>
              <a:t>rejected</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by</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S</a:t>
            </a:r>
            <a:r>
              <a:rPr kumimoji="1" lang="en-US" altLang="zh-CN" sz="1600" baseline="-25000" dirty="0">
                <a:latin typeface="Consolas" panose="020B0609020204030204" pitchFamily="49" charset="0"/>
                <a:ea typeface="Consolas" panose="020B0609020204030204" pitchFamily="49" charset="0"/>
                <a:cs typeface="Consolas" panose="020B0609020204030204" pitchFamily="49" charset="0"/>
              </a:rPr>
              <a:t>1</a:t>
            </a:r>
            <a:r>
              <a:rPr kumimoji="1" lang="zh-CN" altLang="en-US" sz="1600" baseline="-25000" dirty="0">
                <a:latin typeface="Consolas" panose="020B0609020204030204" pitchFamily="49" charset="0"/>
                <a:ea typeface="Consolas" panose="020B0609020204030204" pitchFamily="49" charset="0"/>
                <a:cs typeface="Consolas" panose="020B0609020204030204" pitchFamily="49" charset="0"/>
              </a:rPr>
              <a:t> </a:t>
            </a:r>
            <a:endParaRPr kumimoji="1" lang="zh-CN" altLang="en-US" sz="1600" baseline="-25000" dirty="0">
              <a:latin typeface="Consolas" panose="020B0609020204030204" pitchFamily="49" charset="0"/>
              <a:ea typeface="Consolas" panose="020B0609020204030204" pitchFamily="49" charset="0"/>
              <a:cs typeface="Consolas" panose="020B0609020204030204" pitchFamily="49" charset="0"/>
            </a:endParaRPr>
          </a:p>
          <a:p>
            <a:pPr algn="ctr"/>
            <a:r>
              <a:rPr kumimoji="1" lang="en-US" altLang="zh-CN" sz="1600" dirty="0">
                <a:latin typeface="Consolas" panose="020B0609020204030204" pitchFamily="49" charset="0"/>
                <a:ea typeface="Consolas" panose="020B0609020204030204" pitchFamily="49" charset="0"/>
                <a:cs typeface="Consolas" panose="020B0609020204030204" pitchFamily="49" charset="0"/>
              </a:rPr>
              <a:t>(Cannot</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get</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ACK</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from</a:t>
            </a:r>
            <a:r>
              <a:rPr kumimoji="1" lang="zh-CN" altLang="en-US" sz="1600" dirty="0">
                <a:latin typeface="Consolas" panose="020B0609020204030204" pitchFamily="49" charset="0"/>
                <a:ea typeface="Consolas" panose="020B0609020204030204" pitchFamily="49" charset="0"/>
                <a:cs typeface="Consolas" panose="020B0609020204030204" pitchFamily="49" charset="0"/>
              </a:rPr>
              <a:t> </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S</a:t>
            </a:r>
            <a:r>
              <a:rPr kumimoji="1" lang="en-US" altLang="zh-CN" sz="1600" baseline="-25000" dirty="0">
                <a:latin typeface="Consolas" panose="020B0609020204030204" pitchFamily="49" charset="0"/>
                <a:ea typeface="Consolas" panose="020B0609020204030204" pitchFamily="49" charset="0"/>
                <a:cs typeface="Consolas" panose="020B0609020204030204" pitchFamily="49" charset="0"/>
              </a:rPr>
              <a:t>2</a:t>
            </a:r>
            <a:r>
              <a:rPr kumimoji="1" lang="en-US" altLang="zh-CN" sz="1600" dirty="0">
                <a:latin typeface="Consolas" panose="020B0609020204030204" pitchFamily="49" charset="0"/>
                <a:ea typeface="Consolas" panose="020B0609020204030204" pitchFamily="49" charset="0"/>
                <a:cs typeface="Consolas" panose="020B0609020204030204" pitchFamily="49" charset="0"/>
              </a:rPr>
              <a:t>)</a:t>
            </a:r>
            <a:endParaRPr kumimoji="1" lang="zh-CN" altLang="en-US" sz="1600" baseline="-25000" dirty="0">
              <a:latin typeface="Consolas" panose="020B0609020204030204" pitchFamily="49" charset="0"/>
              <a:ea typeface="Consolas" panose="020B0609020204030204" pitchFamily="49" charset="0"/>
              <a:cs typeface="Consolas" panose="020B0609020204030204" pitchFamily="49" charset="0"/>
            </a:endParaRPr>
          </a:p>
        </p:txBody>
      </p:sp>
      <p:sp>
        <p:nvSpPr>
          <p:cNvPr id="34" name="文本框 33"/>
          <p:cNvSpPr txBox="1"/>
          <p:nvPr/>
        </p:nvSpPr>
        <p:spPr>
          <a:xfrm>
            <a:off x="7164288" y="1127126"/>
            <a:ext cx="1152128" cy="338554"/>
          </a:xfrm>
          <a:prstGeom prst="rect">
            <a:avLst/>
          </a:prstGeom>
          <a:noFill/>
        </p:spPr>
        <p:txBody>
          <a:bodyPr wrap="square" rtlCol="0">
            <a:spAutoFit/>
          </a:bodyPr>
          <a:lstStyle/>
          <a:p>
            <a:pPr algn="ctr"/>
            <a:r>
              <a:rPr kumimoji="1" lang="en-US" altLang="zh-CN" sz="1600" dirty="0">
                <a:latin typeface="Consolas" panose="020B0609020204030204" pitchFamily="49" charset="0"/>
                <a:ea typeface="Consolas" panose="020B0609020204030204" pitchFamily="49" charset="0"/>
                <a:cs typeface="Consolas" panose="020B0609020204030204" pitchFamily="49" charset="0"/>
              </a:rPr>
              <a:t>(primary)</a:t>
            </a:r>
            <a:endParaRPr kumimoji="1" lang="zh-CN" altLang="en-US" sz="1600" dirty="0">
              <a:latin typeface="Consolas" panose="020B0609020204030204" pitchFamily="49" charset="0"/>
              <a:ea typeface="Consolas" panose="020B0609020204030204" pitchFamily="49" charset="0"/>
              <a:cs typeface="Consolas" panose="020B0609020204030204" pitchFamily="49" charset="0"/>
            </a:endParaRPr>
          </a:p>
        </p:txBody>
      </p:sp>
      <p:pic>
        <p:nvPicPr>
          <p:cNvPr id="35" name="图片 34"/>
          <p:cNvPicPr>
            <a:picLocks noChangeAspect="1"/>
          </p:cNvPicPr>
          <p:nvPr/>
        </p:nvPicPr>
        <p:blipFill>
          <a:blip r:embed="rId1"/>
          <a:stretch>
            <a:fillRect/>
          </a:stretch>
        </p:blipFill>
        <p:spPr>
          <a:xfrm>
            <a:off x="6478931" y="1704569"/>
            <a:ext cx="283511" cy="262114"/>
          </a:xfrm>
          <a:prstGeom prst="rect">
            <a:avLst/>
          </a:prstGeom>
        </p:spPr>
      </p:pic>
      <p:cxnSp>
        <p:nvCxnSpPr>
          <p:cNvPr id="36" name="直线箭头连接符 35"/>
          <p:cNvCxnSpPr/>
          <p:nvPr/>
        </p:nvCxnSpPr>
        <p:spPr>
          <a:xfrm flipH="1">
            <a:off x="6516218" y="1885392"/>
            <a:ext cx="792086" cy="287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11560" y="4618791"/>
            <a:ext cx="8075240" cy="830997"/>
          </a:xfrm>
          <a:prstGeom prst="rect">
            <a:avLst/>
          </a:prstGeom>
          <a:noFill/>
        </p:spPr>
        <p:txBody>
          <a:bodyPr wrap="square" rtlCol="0">
            <a:spAutoFit/>
          </a:bodyPr>
          <a:lstStyle/>
          <a:p>
            <a:pPr algn="ctr"/>
            <a:r>
              <a:rPr lang="en-US" altLang="zh-CN" sz="2400" b="1" dirty="0">
                <a:latin typeface="等线" panose="02010600030101010101" charset="-122"/>
                <a:ea typeface="MS PGothic" panose="020B0600070205080204" charset="-128"/>
                <a:cs typeface="Myriad Pro Light SemiCond"/>
              </a:rPr>
              <a:t>problem</a:t>
            </a:r>
            <a:r>
              <a:rPr lang="en-US" altLang="zh-CN" sz="2400" dirty="0">
                <a:latin typeface="等线" panose="02010600030101010101" charset="-122"/>
                <a:ea typeface="MS PGothic" panose="020B0600070205080204" charset="-128"/>
                <a:cs typeface="Myriad Pro Light SemiCond"/>
              </a:rPr>
              <a:t>: what if view server fails?</a:t>
            </a:r>
            <a:endParaRPr lang="en-US" altLang="zh-CN" sz="2400" dirty="0">
              <a:latin typeface="等线" panose="02010600030101010101" charset="-122"/>
              <a:ea typeface="MS PGothic" panose="020B0600070205080204" charset="-128"/>
              <a:cs typeface="Myriad Pro Light SemiCond"/>
            </a:endParaRPr>
          </a:p>
          <a:p>
            <a:pPr algn="ctr"/>
            <a:endParaRPr lang="en-US" altLang="zh-CN" sz="2400" dirty="0">
              <a:latin typeface="等线" panose="02010600030101010101" charset="-122"/>
              <a:ea typeface="MS PGothic" panose="020B0600070205080204" charset="-128"/>
              <a:cs typeface="Myriad Pro Light SemiCond"/>
            </a:endParaRPr>
          </a:p>
        </p:txBody>
      </p:sp>
      <p:sp>
        <p:nvSpPr>
          <p:cNvPr id="3" name="文本框 2"/>
          <p:cNvSpPr txBox="1"/>
          <p:nvPr/>
        </p:nvSpPr>
        <p:spPr>
          <a:xfrm>
            <a:off x="179705" y="3889375"/>
            <a:ext cx="5915025" cy="829945"/>
          </a:xfrm>
          <a:prstGeom prst="rect">
            <a:avLst/>
          </a:prstGeom>
          <a:noFill/>
        </p:spPr>
        <p:txBody>
          <a:bodyPr wrap="square" rtlCol="0">
            <a:spAutoFit/>
          </a:bodyPr>
          <a:p>
            <a:r>
              <a:rPr lang="en-US" altLang="zh-CN" sz="1600"/>
              <a:t>View Server</a:t>
            </a:r>
            <a:r>
              <a:rPr lang="zh-CN" altLang="en-US" sz="1600"/>
              <a:t>不能通过多机备份的方式来容错，那样的话多个</a:t>
            </a:r>
            <a:endParaRPr lang="zh-CN" altLang="en-US" sz="1600"/>
          </a:p>
          <a:p>
            <a:r>
              <a:rPr lang="en-US" altLang="zh-CN" sz="1600"/>
              <a:t>VS</a:t>
            </a:r>
            <a:r>
              <a:rPr lang="zh-CN" altLang="en-US" sz="1600"/>
              <a:t>还需要一个</a:t>
            </a:r>
            <a:r>
              <a:rPr lang="en-US" altLang="zh-CN" sz="1600"/>
              <a:t>VS</a:t>
            </a:r>
            <a:r>
              <a:rPr lang="zh-CN" altLang="en-US" sz="1600"/>
              <a:t>来保证</a:t>
            </a:r>
            <a:r>
              <a:rPr lang="en-US" altLang="zh-CN" sz="1600"/>
              <a:t>KV</a:t>
            </a:r>
            <a:r>
              <a:rPr lang="zh-CN" altLang="en-US" sz="1600"/>
              <a:t>的一致性，这样就死循环下去了。所以需要使用</a:t>
            </a:r>
            <a:r>
              <a:rPr lang="en-US" altLang="zh-CN" sz="1600"/>
              <a:t>paxos</a:t>
            </a:r>
            <a:r>
              <a:rPr lang="zh-CN" altLang="en-US" sz="1600"/>
              <a:t>来保证</a:t>
            </a:r>
            <a:r>
              <a:rPr lang="en-US" altLang="zh-CN" sz="1600"/>
              <a:t>KV</a:t>
            </a:r>
            <a:r>
              <a:rPr lang="zh-CN" altLang="en-US" sz="1600"/>
              <a:t>存储的数据的一致性。</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a:t>
            </a:r>
            <a:endParaRPr kumimoji="1" lang="zh-CN" altLang="en-US" dirty="0"/>
          </a:p>
        </p:txBody>
      </p:sp>
      <p:sp>
        <p:nvSpPr>
          <p:cNvPr id="3" name="内容占位符 2"/>
          <p:cNvSpPr>
            <a:spLocks noGrp="1"/>
          </p:cNvSpPr>
          <p:nvPr>
            <p:ph idx="1"/>
          </p:nvPr>
        </p:nvSpPr>
        <p:spPr/>
        <p:txBody>
          <a:bodyPr/>
          <a:lstStyle/>
          <a:p>
            <a:r>
              <a:rPr kumimoji="1" lang="en-US" altLang="zh-CN" dirty="0"/>
              <a:t>Does single-decree </a:t>
            </a:r>
            <a:r>
              <a:rPr kumimoji="1" lang="en-US" altLang="zh-CN" dirty="0" err="1"/>
              <a:t>Paxos</a:t>
            </a:r>
            <a:r>
              <a:rPr kumimoji="1" lang="en-US" altLang="zh-CN" dirty="0"/>
              <a:t> works fine for our view server example? </a:t>
            </a:r>
            <a:endParaRPr kumimoji="1" lang="en-US" altLang="zh-CN" dirty="0"/>
          </a:p>
          <a:p>
            <a:pPr lvl="1"/>
            <a:r>
              <a:rPr kumimoji="1" lang="en-US" altLang="zh-CN" dirty="0"/>
              <a:t>When can it go wrong? Accepting a single value is not enough (because view can change)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pic>
        <p:nvPicPr>
          <p:cNvPr id="34" name="图片 33"/>
          <p:cNvPicPr>
            <a:picLocks noChangeAspect="1"/>
          </p:cNvPicPr>
          <p:nvPr/>
        </p:nvPicPr>
        <p:blipFill>
          <a:blip r:embed="rId1"/>
          <a:stretch>
            <a:fillRect/>
          </a:stretch>
        </p:blipFill>
        <p:spPr>
          <a:xfrm>
            <a:off x="1185497" y="2029750"/>
            <a:ext cx="6252796" cy="2530201"/>
          </a:xfrm>
          <a:prstGeom prst="rect">
            <a:avLst/>
          </a:prstGeom>
        </p:spPr>
      </p:pic>
      <p:pic>
        <p:nvPicPr>
          <p:cNvPr id="35" name="图片 34"/>
          <p:cNvPicPr>
            <a:picLocks noChangeAspect="1"/>
          </p:cNvPicPr>
          <p:nvPr/>
        </p:nvPicPr>
        <p:blipFill>
          <a:blip r:embed="rId2"/>
          <a:stretch>
            <a:fillRect/>
          </a:stretch>
        </p:blipFill>
        <p:spPr>
          <a:xfrm>
            <a:off x="3345961" y="4027946"/>
            <a:ext cx="2452077" cy="1458188"/>
          </a:xfrm>
          <a:prstGeom prst="rect">
            <a:avLst/>
          </a:prstGeom>
        </p:spPr>
      </p:pic>
      <p:cxnSp>
        <p:nvCxnSpPr>
          <p:cNvPr id="37" name="直线连接符 36"/>
          <p:cNvCxnSpPr/>
          <p:nvPr/>
        </p:nvCxnSpPr>
        <p:spPr>
          <a:xfrm flipH="1">
            <a:off x="3345961" y="3525715"/>
            <a:ext cx="830385" cy="502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线连接符 37"/>
          <p:cNvCxnSpPr/>
          <p:nvPr/>
        </p:nvCxnSpPr>
        <p:spPr>
          <a:xfrm>
            <a:off x="4765040" y="3525715"/>
            <a:ext cx="1023913" cy="502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Paxos</a:t>
            </a:r>
            <a:r>
              <a:rPr lang="en-US" altLang="zh-CN" dirty="0"/>
              <a:t> Summary</a:t>
            </a:r>
            <a:endParaRPr lang="zh-CN" altLang="en-US" dirty="0"/>
          </a:p>
        </p:txBody>
      </p:sp>
      <p:sp>
        <p:nvSpPr>
          <p:cNvPr id="4" name="内容占位符 2"/>
          <p:cNvSpPr>
            <a:spLocks noGrp="1"/>
          </p:cNvSpPr>
          <p:nvPr>
            <p:ph idx="1"/>
          </p:nvPr>
        </p:nvSpPr>
        <p:spPr>
          <a:xfrm>
            <a:off x="457200" y="1206500"/>
            <a:ext cx="8363272" cy="4318000"/>
          </a:xfrm>
        </p:spPr>
        <p:txBody>
          <a:bodyPr>
            <a:normAutofit/>
          </a:bodyPr>
          <a:lstStyle/>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Paxos </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allows us to ensure </a:t>
            </a:r>
            <a:r>
              <a:rPr lang="en-US" altLang="zh-CN" dirty="0">
                <a:solidFill>
                  <a:srgbClr val="FF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consistent</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 (total) </a:t>
            </a:r>
            <a:r>
              <a:rPr lang="en-US" altLang="zh-CN" dirty="0">
                <a:solidFill>
                  <a:srgbClr val="FF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ordering</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 over a set of </a:t>
            </a:r>
            <a:r>
              <a:rPr lang="en-US" altLang="zh-CN" dirty="0">
                <a:solidFill>
                  <a:srgbClr val="FF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events</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in a group of nodes</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Events = commands / actions / state updates</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4290" lvl="1" indent="0" fontAlgn="base">
              <a:spcAft>
                <a:spcPct val="0"/>
              </a:spcAft>
              <a:buClr>
                <a:srgbClr val="FF0066"/>
              </a:buClr>
              <a:buNone/>
            </a:pP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Each</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machine will have the </a:t>
            </a:r>
            <a:r>
              <a:rPr lang="en-US" altLang="zh-CN" dirty="0">
                <a:solidFill>
                  <a:srgbClr val="FF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latest</a:t>
            </a:r>
            <a:r>
              <a:rPr lang="en-US" altLang="zh-CN" dirty="0">
                <a:solidFill>
                  <a:srgbClr val="FF0000"/>
                </a:solidFill>
                <a:latin typeface="Verdana" panose="020B0604030504040204" pitchFamily="34" charset="0"/>
                <a:ea typeface="Verdana" panose="020B0604030504040204" pitchFamily="34" charset="0"/>
                <a:cs typeface="Verdana" panose="020B0604030504040204" pitchFamily="34" charset="0"/>
              </a:rPr>
              <a:t> state</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or </a:t>
            </a:r>
            <a:b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previous</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version of the state</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18146" y="1830524"/>
            <a:ext cx="7307708" cy="2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C00000"/>
                </a:solidFill>
                <a:ea typeface="+mn-ea"/>
              </a:rPr>
              <a:t>Multi-</a:t>
            </a:r>
            <a:r>
              <a:rPr lang="en-US" altLang="zh-CN" kern="0" dirty="0" err="1">
                <a:solidFill>
                  <a:srgbClr val="C00000"/>
                </a:solidFill>
                <a:ea typeface="+mn-ea"/>
              </a:rPr>
              <a:t>Paxos</a:t>
            </a:r>
            <a:endParaRPr lang="en-US" altLang="zh-CN" kern="0" dirty="0">
              <a:solidFill>
                <a:srgbClr val="C00000"/>
              </a:solidFill>
              <a:ea typeface="+mn-ea"/>
            </a:endParaRPr>
          </a:p>
          <a:p>
            <a:pPr algn="ctr"/>
            <a:r>
              <a:rPr lang="en-US" altLang="zh-CN" sz="2600" b="0" kern="0" dirty="0">
                <a:solidFill>
                  <a:srgbClr val="C00000"/>
                </a:solidFill>
                <a:ea typeface="+mn-ea"/>
              </a:rPr>
              <a:t>Agree on a </a:t>
            </a:r>
            <a:r>
              <a:rPr lang="en-US" altLang="zh-CN" sz="2600" b="0" kern="0" dirty="0">
                <a:solidFill>
                  <a:srgbClr val="FF0000"/>
                </a:solidFill>
                <a:ea typeface="+mn-ea"/>
              </a:rPr>
              <a:t>sequence of values</a:t>
            </a:r>
            <a:endParaRPr lang="en-US" altLang="zh-CN" sz="2600" b="0" kern="0" dirty="0">
              <a:solidFill>
                <a:srgbClr val="C00000"/>
              </a:solidFill>
              <a:ea typeface="+mn-ea"/>
            </a:endParaRPr>
          </a:p>
          <a:p>
            <a:pPr algn="ctr"/>
            <a:endParaRPr kumimoji="0" lang="en-US" altLang="zh-CN" b="0" kern="0" dirty="0">
              <a:solidFill>
                <a:srgbClr val="C00000"/>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Multi-</a:t>
            </a:r>
            <a:r>
              <a:rPr kumimoji="1" lang="en-US" altLang="zh-CN" dirty="0" err="1"/>
              <a:t>Paxos</a:t>
            </a:r>
            <a:r>
              <a:rPr kumimoji="1" lang="en-US" altLang="zh-CN" dirty="0"/>
              <a:t> builds on top of the basic </a:t>
            </a:r>
            <a:r>
              <a:rPr kumimoji="1" lang="en-US" altLang="zh-CN" dirty="0" err="1"/>
              <a:t>Paxos</a:t>
            </a:r>
            <a:r>
              <a:rPr kumimoji="1" lang="en-US" altLang="zh-CN" dirty="0"/>
              <a:t> </a:t>
            </a:r>
            <a:endParaRPr kumimoji="1" lang="zh-CN" altLang="en-US" dirty="0"/>
          </a:p>
        </p:txBody>
      </p:sp>
      <p:sp>
        <p:nvSpPr>
          <p:cNvPr id="3" name="内容占位符 2"/>
          <p:cNvSpPr>
            <a:spLocks noGrp="1"/>
          </p:cNvSpPr>
          <p:nvPr>
            <p:ph idx="1"/>
          </p:nvPr>
        </p:nvSpPr>
        <p:spPr>
          <a:xfrm>
            <a:off x="457200" y="1129308"/>
            <a:ext cx="8229600" cy="4672052"/>
          </a:xfrm>
        </p:spPr>
        <p:txBody>
          <a:bodyPr>
            <a:normAutofit lnSpcReduction="10000"/>
          </a:bodyPr>
          <a:lstStyle/>
          <a:p>
            <a:r>
              <a:rPr kumimoji="1" lang="en-US" altLang="zh-CN" dirty="0"/>
              <a:t>Useful when agreeing on a </a:t>
            </a:r>
            <a:r>
              <a:rPr kumimoji="1" lang="en-US" altLang="zh-CN" dirty="0">
                <a:solidFill>
                  <a:srgbClr val="FF0000"/>
                </a:solidFill>
              </a:rPr>
              <a:t>sequences of values</a:t>
            </a:r>
            <a:r>
              <a:rPr kumimoji="1" lang="en-US" altLang="zh-CN" dirty="0"/>
              <a:t>, examples including: </a:t>
            </a:r>
            <a:endParaRPr kumimoji="1" lang="en-US" altLang="zh-CN" dirty="0"/>
          </a:p>
          <a:p>
            <a:pPr lvl="1"/>
            <a:r>
              <a:rPr kumimoji="1" lang="en-US" altLang="zh-CN" dirty="0"/>
              <a:t>Views in primary-backup replication </a:t>
            </a:r>
            <a:endParaRPr kumimoji="1" lang="en-US" altLang="zh-CN" dirty="0"/>
          </a:p>
          <a:p>
            <a:pPr lvl="1"/>
            <a:r>
              <a:rPr kumimoji="1" lang="en-US" altLang="zh-CN" dirty="0"/>
              <a:t>Logs in a replicated state machine </a:t>
            </a:r>
            <a:endParaRPr kumimoji="1" lang="en-US" altLang="zh-CN" dirty="0"/>
          </a:p>
          <a:p>
            <a:pPr lvl="2"/>
            <a:r>
              <a:rPr kumimoji="1" lang="en-US" altLang="zh-CN" sz="1800" dirty="0"/>
              <a:t>i.e., directly use Multi-</a:t>
            </a:r>
            <a:r>
              <a:rPr kumimoji="1" lang="en-US" altLang="zh-CN" sz="1800" dirty="0" err="1"/>
              <a:t>Paxos</a:t>
            </a:r>
            <a:r>
              <a:rPr kumimoji="1" lang="en-US" altLang="zh-CN" sz="1800" dirty="0"/>
              <a:t> to implement RSM  </a:t>
            </a:r>
            <a:endParaRPr kumimoji="1" lang="en-US" altLang="zh-CN" sz="1800" dirty="0"/>
          </a:p>
          <a:p>
            <a:r>
              <a:rPr kumimoji="1" lang="en-US" altLang="zh-CN" dirty="0"/>
              <a:t>The basic approach </a:t>
            </a:r>
            <a:endParaRPr kumimoji="1" lang="en-US" altLang="zh-CN" dirty="0"/>
          </a:p>
          <a:p>
            <a:pPr lvl="1"/>
            <a:r>
              <a:rPr kumimoji="1" lang="en-US" altLang="zh-CN" dirty="0"/>
              <a:t>Run a separate instance of </a:t>
            </a:r>
            <a:r>
              <a:rPr kumimoji="1" lang="en-US" altLang="zh-CN" dirty="0" err="1"/>
              <a:t>Paxos</a:t>
            </a:r>
            <a:r>
              <a:rPr kumimoji="1" lang="en-US" altLang="zh-CN" dirty="0"/>
              <a:t> to agree on the value </a:t>
            </a:r>
            <a:r>
              <a:rPr kumimoji="1" lang="en-US" altLang="zh-CN" dirty="0">
                <a:solidFill>
                  <a:srgbClr val="FF0000"/>
                </a:solidFill>
              </a:rPr>
              <a:t>of each index</a:t>
            </a:r>
            <a:endParaRPr kumimoji="1" lang="en-US" altLang="zh-CN" dirty="0"/>
          </a:p>
          <a:p>
            <a:pPr lvl="1"/>
            <a:r>
              <a:rPr kumimoji="1" lang="en-US" altLang="zh-CN" dirty="0"/>
              <a:t>Each instance of </a:t>
            </a:r>
            <a:r>
              <a:rPr kumimoji="1" lang="en-US" altLang="zh-CN" dirty="0" err="1"/>
              <a:t>Paxos</a:t>
            </a:r>
            <a:r>
              <a:rPr kumimoji="1" lang="en-US" altLang="zh-CN" dirty="0"/>
              <a:t> has its own copy of state </a:t>
            </a:r>
            <a:endParaRPr kumimoji="1" lang="en-US" altLang="zh-CN" dirty="0"/>
          </a:p>
          <a:p>
            <a:pPr lvl="2"/>
            <a:r>
              <a:rPr lang="en-GB" altLang="zh-CN" sz="1800" dirty="0"/>
              <a:t>highest proposal seen</a:t>
            </a:r>
            <a:endParaRPr lang="en-GB" altLang="zh-CN" sz="1800" dirty="0"/>
          </a:p>
          <a:p>
            <a:pPr lvl="2"/>
            <a:r>
              <a:rPr lang="en-GB" altLang="zh-CN" sz="1800" dirty="0"/>
              <a:t>accepted proposal number </a:t>
            </a:r>
            <a:endParaRPr lang="en-GB" altLang="zh-CN" sz="1800" dirty="0"/>
          </a:p>
          <a:p>
            <a:pPr lvl="2"/>
            <a:r>
              <a:rPr lang="en-GB" altLang="zh-CN" sz="1800" dirty="0"/>
              <a:t>accepted proposal value </a:t>
            </a:r>
            <a:endParaRPr lang="en-GB" altLang="zh-CN" sz="1800" dirty="0"/>
          </a:p>
          <a:p>
            <a:pPr marL="914400" lvl="2" indent="0">
              <a:buNone/>
            </a:pPr>
            <a:br>
              <a:rPr lang="en-GB" altLang="zh-CN" dirty="0"/>
            </a:br>
            <a:endParaRPr lang="en-GB" altLang="zh-CN" dirty="0"/>
          </a:p>
          <a:p>
            <a:pPr lvl="2"/>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Single-decree </a:t>
            </a:r>
            <a:r>
              <a:rPr kumimoji="1" lang="en-US" altLang="zh-CN" dirty="0" err="1">
                <a:latin typeface="微软雅黑" panose="020B0503020204020204" pitchFamily="34" charset="-122"/>
                <a:ea typeface="微软雅黑" panose="020B0503020204020204" pitchFamily="34" charset="-122"/>
              </a:rPr>
              <a:t>Paxos</a:t>
            </a:r>
            <a:r>
              <a:rPr kumimoji="1" lang="en-US" altLang="zh-CN" dirty="0">
                <a:latin typeface="微软雅黑" panose="020B0503020204020204" pitchFamily="34" charset="-122"/>
                <a:ea typeface="微软雅黑" panose="020B0503020204020204" pitchFamily="34" charset="-122"/>
              </a:rPr>
              <a:t> vs. Multi-</a:t>
            </a:r>
            <a:r>
              <a:rPr kumimoji="1" lang="en-US" altLang="zh-CN" dirty="0" err="1">
                <a:latin typeface="微软雅黑" panose="020B0503020204020204" pitchFamily="34" charset="-122"/>
                <a:ea typeface="微软雅黑" panose="020B0503020204020204" pitchFamily="34" charset="-122"/>
              </a:rPr>
              <a:t>Paxos</a:t>
            </a:r>
            <a:r>
              <a:rPr kumimoji="1" lang="en-US" altLang="zh-CN" dirty="0">
                <a:latin typeface="微软雅黑" panose="020B0503020204020204" pitchFamily="34" charset="-122"/>
                <a:ea typeface="微软雅黑" panose="020B0503020204020204" pitchFamily="34" charset="-122"/>
              </a:rPr>
              <a:t> </a:t>
            </a:r>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dirty="0" smtClean="0">
              <a:latin typeface="微软雅黑" panose="020B0503020204020204" pitchFamily="34" charset="-122"/>
              <a:ea typeface="微软雅黑" panose="020B0503020204020204" pitchFamily="34" charset="-122"/>
            </a:endParaRPr>
          </a:p>
        </p:txBody>
      </p:sp>
      <p:sp>
        <p:nvSpPr>
          <p:cNvPr id="5" name="Rounded Rectangle 3"/>
          <p:cNvSpPr/>
          <p:nvPr/>
        </p:nvSpPr>
        <p:spPr>
          <a:xfrm>
            <a:off x="1118320" y="2653928"/>
            <a:ext cx="1260000" cy="390000"/>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Proposer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6" name="Rounded Rectangle 4"/>
          <p:cNvSpPr/>
          <p:nvPr/>
        </p:nvSpPr>
        <p:spPr>
          <a:xfrm>
            <a:off x="1118320" y="3161928"/>
            <a:ext cx="1260000" cy="39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ounded Rectangle 5"/>
          <p:cNvSpPr/>
          <p:nvPr/>
        </p:nvSpPr>
        <p:spPr>
          <a:xfrm>
            <a:off x="1118320" y="3669928"/>
            <a:ext cx="1260000" cy="39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8" name="Rectangle 6"/>
          <p:cNvSpPr/>
          <p:nvPr/>
        </p:nvSpPr>
        <p:spPr>
          <a:xfrm>
            <a:off x="927820" y="2209428"/>
            <a:ext cx="1651000" cy="1968500"/>
          </a:xfrm>
          <a:prstGeom prst="rect">
            <a:avLst/>
          </a:prstGeom>
          <a:no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9" name="Rounded Rectangle 19"/>
          <p:cNvSpPr/>
          <p:nvPr/>
        </p:nvSpPr>
        <p:spPr>
          <a:xfrm>
            <a:off x="2042716" y="1408428"/>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10" name="Straight Arrow Connector 20"/>
          <p:cNvCxnSpPr>
            <a:stCxn id="9" idx="2"/>
          </p:cNvCxnSpPr>
          <p:nvPr/>
        </p:nvCxnSpPr>
        <p:spPr>
          <a:xfrm flipH="1">
            <a:off x="2378320" y="1828428"/>
            <a:ext cx="99396" cy="381000"/>
          </a:xfrm>
          <a:prstGeom prst="straightConnector1">
            <a:avLst/>
          </a:prstGeom>
          <a:noFill/>
          <a:ln w="28575">
            <a:solidFill>
              <a:schemeClr val="tx1"/>
            </a:solidFill>
            <a:prstDash val="sysDot"/>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1" name="Rounded Rectangle 3"/>
          <p:cNvSpPr/>
          <p:nvPr/>
        </p:nvSpPr>
        <p:spPr>
          <a:xfrm>
            <a:off x="4056533" y="2653928"/>
            <a:ext cx="1260000" cy="390000"/>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Proposer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2" name="Rounded Rectangle 4"/>
          <p:cNvSpPr/>
          <p:nvPr/>
        </p:nvSpPr>
        <p:spPr>
          <a:xfrm>
            <a:off x="4056533" y="3161928"/>
            <a:ext cx="1260000" cy="39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3" name="Rounded Rectangle 5"/>
          <p:cNvSpPr/>
          <p:nvPr/>
        </p:nvSpPr>
        <p:spPr>
          <a:xfrm>
            <a:off x="4056533" y="3669928"/>
            <a:ext cx="1260000" cy="39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4" name="Rectangle 6"/>
          <p:cNvSpPr/>
          <p:nvPr/>
        </p:nvSpPr>
        <p:spPr>
          <a:xfrm>
            <a:off x="3923928" y="2209428"/>
            <a:ext cx="4074789" cy="1968500"/>
          </a:xfrm>
          <a:prstGeom prst="rect">
            <a:avLst/>
          </a:prstGeom>
          <a:no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5" name="Rounded Rectangle 19"/>
          <p:cNvSpPr/>
          <p:nvPr/>
        </p:nvSpPr>
        <p:spPr>
          <a:xfrm>
            <a:off x="5038825" y="1408428"/>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16" name="Straight Arrow Connector 20"/>
          <p:cNvCxnSpPr>
            <a:stCxn id="15" idx="2"/>
          </p:cNvCxnSpPr>
          <p:nvPr/>
        </p:nvCxnSpPr>
        <p:spPr>
          <a:xfrm flipH="1">
            <a:off x="5374429" y="1828428"/>
            <a:ext cx="99396" cy="381000"/>
          </a:xfrm>
          <a:prstGeom prst="straightConnector1">
            <a:avLst/>
          </a:prstGeom>
          <a:noFill/>
          <a:ln w="28575">
            <a:solidFill>
              <a:schemeClr val="tx1"/>
            </a:solidFill>
            <a:prstDash val="sysDot"/>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ounded Rectangle 3"/>
          <p:cNvSpPr/>
          <p:nvPr/>
        </p:nvSpPr>
        <p:spPr>
          <a:xfrm>
            <a:off x="5462564" y="2653928"/>
            <a:ext cx="1260000" cy="390000"/>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Proposer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8" name="Rounded Rectangle 4"/>
          <p:cNvSpPr/>
          <p:nvPr/>
        </p:nvSpPr>
        <p:spPr>
          <a:xfrm>
            <a:off x="5462564" y="3161928"/>
            <a:ext cx="1260000" cy="39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9" name="Rounded Rectangle 5"/>
          <p:cNvSpPr/>
          <p:nvPr/>
        </p:nvSpPr>
        <p:spPr>
          <a:xfrm>
            <a:off x="5462564" y="3669928"/>
            <a:ext cx="1260000" cy="39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20" name="Rounded Rectangle 3"/>
          <p:cNvSpPr/>
          <p:nvPr/>
        </p:nvSpPr>
        <p:spPr>
          <a:xfrm>
            <a:off x="6911333" y="2648967"/>
            <a:ext cx="1260000" cy="390000"/>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Proposer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21" name="Rounded Rectangle 4"/>
          <p:cNvSpPr/>
          <p:nvPr/>
        </p:nvSpPr>
        <p:spPr>
          <a:xfrm>
            <a:off x="6911333" y="3156967"/>
            <a:ext cx="1260000" cy="39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22" name="Rounded Rectangle 5"/>
          <p:cNvSpPr/>
          <p:nvPr/>
        </p:nvSpPr>
        <p:spPr>
          <a:xfrm>
            <a:off x="6911333" y="3664967"/>
            <a:ext cx="1260000" cy="39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23" name="TextBox 244"/>
          <p:cNvSpPr txBox="1"/>
          <p:nvPr/>
        </p:nvSpPr>
        <p:spPr>
          <a:xfrm>
            <a:off x="541464" y="4374262"/>
            <a:ext cx="2505814" cy="369332"/>
          </a:xfrm>
          <a:prstGeom prst="rect">
            <a:avLst/>
          </a:prstGeom>
          <a:noFill/>
        </p:spPr>
        <p:txBody>
          <a:bodyPr wrap="none" rtlCol="0">
            <a:spAutoFit/>
          </a:bodyPr>
          <a:lstStyle/>
          <a:p>
            <a:r>
              <a:rPr lang="en-US" b="1" dirty="0">
                <a:latin typeface="微软雅黑" panose="020B0503020204020204" pitchFamily="34" charset="-122"/>
                <a:ea typeface="微软雅黑" panose="020B0503020204020204" pitchFamily="34" charset="-122"/>
              </a:rPr>
              <a:t>Single-decree </a:t>
            </a:r>
            <a:r>
              <a:rPr lang="en-US" b="1" dirty="0" err="1">
                <a:latin typeface="微软雅黑" panose="020B0503020204020204" pitchFamily="34" charset="-122"/>
                <a:ea typeface="微软雅黑" panose="020B0503020204020204" pitchFamily="34" charset="-122"/>
              </a:rPr>
              <a:t>Paxos</a:t>
            </a:r>
            <a:r>
              <a:rPr lang="en-US" b="1" dirty="0">
                <a:latin typeface="微软雅黑" panose="020B0503020204020204" pitchFamily="34" charset="-122"/>
                <a:ea typeface="微软雅黑" panose="020B0503020204020204" pitchFamily="34" charset="-122"/>
              </a:rPr>
              <a:t> </a:t>
            </a:r>
            <a:endParaRPr lang="en-US" b="1" dirty="0">
              <a:latin typeface="微软雅黑" panose="020B0503020204020204" pitchFamily="34" charset="-122"/>
              <a:ea typeface="微软雅黑" panose="020B0503020204020204" pitchFamily="34" charset="-122"/>
            </a:endParaRPr>
          </a:p>
        </p:txBody>
      </p:sp>
      <p:sp>
        <p:nvSpPr>
          <p:cNvPr id="24" name="TextBox 244"/>
          <p:cNvSpPr txBox="1"/>
          <p:nvPr/>
        </p:nvSpPr>
        <p:spPr>
          <a:xfrm>
            <a:off x="5325889" y="5116802"/>
            <a:ext cx="1544012" cy="369332"/>
          </a:xfrm>
          <a:prstGeom prst="rect">
            <a:avLst/>
          </a:prstGeom>
          <a:noFill/>
        </p:spPr>
        <p:txBody>
          <a:bodyPr wrap="none" rtlCol="0">
            <a:spAutoFit/>
          </a:bodyPr>
          <a:lstStyle/>
          <a:p>
            <a:r>
              <a:rPr lang="en-US" b="1" dirty="0">
                <a:latin typeface="微软雅黑" panose="020B0503020204020204" pitchFamily="34" charset="-122"/>
                <a:ea typeface="微软雅黑" panose="020B0503020204020204" pitchFamily="34" charset="-122"/>
              </a:rPr>
              <a:t>Multi-</a:t>
            </a:r>
            <a:r>
              <a:rPr lang="en-US" b="1" dirty="0" err="1">
                <a:latin typeface="微软雅黑" panose="020B0503020204020204" pitchFamily="34" charset="-122"/>
                <a:ea typeface="微软雅黑" panose="020B0503020204020204" pitchFamily="34" charset="-122"/>
              </a:rPr>
              <a:t>Paxos</a:t>
            </a:r>
            <a:r>
              <a:rPr lang="en-US" b="1" dirty="0">
                <a:latin typeface="微软雅黑" panose="020B0503020204020204" pitchFamily="34" charset="-122"/>
                <a:ea typeface="微软雅黑" panose="020B0503020204020204" pitchFamily="34" charset="-122"/>
              </a:rPr>
              <a:t> </a:t>
            </a:r>
            <a:endParaRPr lang="en-US" b="1" dirty="0">
              <a:latin typeface="微软雅黑" panose="020B0503020204020204" pitchFamily="34" charset="-122"/>
              <a:ea typeface="微软雅黑" panose="020B0503020204020204" pitchFamily="34" charset="-122"/>
            </a:endParaRPr>
          </a:p>
        </p:txBody>
      </p:sp>
      <p:sp>
        <p:nvSpPr>
          <p:cNvPr id="25" name="矩形 24"/>
          <p:cNvSpPr/>
          <p:nvPr/>
        </p:nvSpPr>
        <p:spPr>
          <a:xfrm>
            <a:off x="3923928" y="2423761"/>
            <a:ext cx="1500199" cy="1876802"/>
          </a:xfrm>
          <a:prstGeom prst="rect">
            <a:avLst/>
          </a:prstGeom>
          <a:noFill/>
          <a:ln w="28575">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6" name="矩形 25"/>
          <p:cNvSpPr/>
          <p:nvPr/>
        </p:nvSpPr>
        <p:spPr>
          <a:xfrm>
            <a:off x="5462564" y="2427987"/>
            <a:ext cx="1341175" cy="1876802"/>
          </a:xfrm>
          <a:prstGeom prst="rect">
            <a:avLst/>
          </a:prstGeom>
          <a:noFill/>
          <a:ln w="28575">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7" name="矩形 26"/>
          <p:cNvSpPr/>
          <p:nvPr/>
        </p:nvSpPr>
        <p:spPr>
          <a:xfrm>
            <a:off x="6869901" y="2413566"/>
            <a:ext cx="1446516" cy="1876802"/>
          </a:xfrm>
          <a:prstGeom prst="rect">
            <a:avLst/>
          </a:prstGeom>
          <a:noFill/>
          <a:ln w="28575">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8" name="TextBox 244"/>
          <p:cNvSpPr txBox="1"/>
          <p:nvPr/>
        </p:nvSpPr>
        <p:spPr>
          <a:xfrm>
            <a:off x="3627988" y="4430501"/>
            <a:ext cx="1697901" cy="646331"/>
          </a:xfrm>
          <a:prstGeom prst="rect">
            <a:avLst/>
          </a:prstGeom>
          <a:noFill/>
        </p:spPr>
        <p:txBody>
          <a:bodyPr wrap="none" rtlCol="0">
            <a:spAutoFit/>
          </a:bodyPr>
          <a:lstStyle/>
          <a:p>
            <a:pPr algn="ctr"/>
            <a:r>
              <a:rPr lang="en-US" b="1" dirty="0">
                <a:latin typeface="微软雅黑" panose="020B0503020204020204" pitchFamily="34" charset="-122"/>
                <a:ea typeface="微软雅黑" panose="020B0503020204020204" pitchFamily="34" charset="-122"/>
              </a:rPr>
              <a:t>Single-decree</a:t>
            </a:r>
            <a:endParaRPr lang="en-US" b="1" dirty="0">
              <a:latin typeface="微软雅黑" panose="020B0503020204020204" pitchFamily="34" charset="-122"/>
              <a:ea typeface="微软雅黑" panose="020B0503020204020204" pitchFamily="34" charset="-122"/>
            </a:endParaRPr>
          </a:p>
          <a:p>
            <a:pPr algn="ctr"/>
            <a:r>
              <a:rPr lang="en-US" b="1" dirty="0">
                <a:latin typeface="微软雅黑" panose="020B0503020204020204" pitchFamily="34" charset="-122"/>
                <a:ea typeface="微软雅黑" panose="020B0503020204020204" pitchFamily="34" charset="-122"/>
              </a:rPr>
              <a:t>instance for 0</a:t>
            </a:r>
            <a:endParaRPr lang="en-US" b="1" dirty="0">
              <a:latin typeface="微软雅黑" panose="020B0503020204020204" pitchFamily="34" charset="-122"/>
              <a:ea typeface="微软雅黑" panose="020B0503020204020204" pitchFamily="34" charset="-122"/>
            </a:endParaRPr>
          </a:p>
        </p:txBody>
      </p:sp>
      <p:sp>
        <p:nvSpPr>
          <p:cNvPr id="30" name="Rectangle 15"/>
          <p:cNvSpPr/>
          <p:nvPr/>
        </p:nvSpPr>
        <p:spPr>
          <a:xfrm>
            <a:off x="7244919" y="850009"/>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31" name="Rectangle 16"/>
          <p:cNvSpPr/>
          <p:nvPr/>
        </p:nvSpPr>
        <p:spPr>
          <a:xfrm>
            <a:off x="7625919" y="850009"/>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32" name="TextBox 45"/>
          <p:cNvSpPr txBox="1"/>
          <p:nvPr/>
        </p:nvSpPr>
        <p:spPr>
          <a:xfrm>
            <a:off x="6673215" y="906780"/>
            <a:ext cx="530225" cy="276860"/>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Log</a:t>
            </a:r>
            <a:endParaRPr lang="en-US" baseline="-25000" dirty="0">
              <a:latin typeface="微软雅黑" panose="020B0503020204020204" pitchFamily="34" charset="-122"/>
              <a:ea typeface="微软雅黑" panose="020B0503020204020204" pitchFamily="34" charset="-122"/>
            </a:endParaRPr>
          </a:p>
        </p:txBody>
      </p:sp>
      <p:sp>
        <p:nvSpPr>
          <p:cNvPr id="33" name="TextBox 6"/>
          <p:cNvSpPr txBox="1"/>
          <p:nvPr/>
        </p:nvSpPr>
        <p:spPr>
          <a:xfrm>
            <a:off x="7295967" y="403120"/>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0</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4" name="TextBox 7"/>
          <p:cNvSpPr txBox="1"/>
          <p:nvPr/>
        </p:nvSpPr>
        <p:spPr>
          <a:xfrm>
            <a:off x="7676967" y="403120"/>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1</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5" name="TextBox 8"/>
          <p:cNvSpPr txBox="1"/>
          <p:nvPr/>
        </p:nvSpPr>
        <p:spPr>
          <a:xfrm>
            <a:off x="8248467" y="403120"/>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2</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6" name="Rectangle 16"/>
          <p:cNvSpPr/>
          <p:nvPr/>
        </p:nvSpPr>
        <p:spPr>
          <a:xfrm>
            <a:off x="8129975" y="850009"/>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38" name="TextBox 244"/>
          <p:cNvSpPr txBox="1"/>
          <p:nvPr/>
        </p:nvSpPr>
        <p:spPr>
          <a:xfrm>
            <a:off x="5391633" y="4430501"/>
            <a:ext cx="1697901" cy="646331"/>
          </a:xfrm>
          <a:prstGeom prst="rect">
            <a:avLst/>
          </a:prstGeom>
          <a:noFill/>
        </p:spPr>
        <p:txBody>
          <a:bodyPr wrap="none" rtlCol="0">
            <a:spAutoFit/>
          </a:bodyPr>
          <a:lstStyle/>
          <a:p>
            <a:pPr algn="ctr"/>
            <a:r>
              <a:rPr lang="en-US" b="1" dirty="0">
                <a:latin typeface="微软雅黑" panose="020B0503020204020204" pitchFamily="34" charset="-122"/>
                <a:ea typeface="微软雅黑" panose="020B0503020204020204" pitchFamily="34" charset="-122"/>
              </a:rPr>
              <a:t>Single-decree</a:t>
            </a:r>
            <a:endParaRPr lang="en-US" b="1" dirty="0">
              <a:latin typeface="微软雅黑" panose="020B0503020204020204" pitchFamily="34" charset="-122"/>
              <a:ea typeface="微软雅黑" panose="020B0503020204020204" pitchFamily="34" charset="-122"/>
            </a:endParaRPr>
          </a:p>
          <a:p>
            <a:pPr algn="ctr"/>
            <a:r>
              <a:rPr lang="en-US" b="1" dirty="0">
                <a:latin typeface="微软雅黑" panose="020B0503020204020204" pitchFamily="34" charset="-122"/>
                <a:ea typeface="微软雅黑" panose="020B0503020204020204" pitchFamily="34" charset="-122"/>
              </a:rPr>
              <a:t>instance for 1</a:t>
            </a:r>
            <a:endParaRPr lang="en-US" b="1" dirty="0">
              <a:latin typeface="微软雅黑" panose="020B0503020204020204" pitchFamily="34" charset="-122"/>
              <a:ea typeface="微软雅黑" panose="020B0503020204020204" pitchFamily="34" charset="-122"/>
            </a:endParaRPr>
          </a:p>
        </p:txBody>
      </p:sp>
      <p:sp>
        <p:nvSpPr>
          <p:cNvPr id="39" name="TextBox 244"/>
          <p:cNvSpPr txBox="1"/>
          <p:nvPr/>
        </p:nvSpPr>
        <p:spPr>
          <a:xfrm>
            <a:off x="7209016" y="4430501"/>
            <a:ext cx="1697901" cy="646331"/>
          </a:xfrm>
          <a:prstGeom prst="rect">
            <a:avLst/>
          </a:prstGeom>
          <a:noFill/>
        </p:spPr>
        <p:txBody>
          <a:bodyPr wrap="none" rtlCol="0">
            <a:spAutoFit/>
          </a:bodyPr>
          <a:lstStyle/>
          <a:p>
            <a:pPr algn="ctr"/>
            <a:r>
              <a:rPr lang="en-US" b="1" dirty="0">
                <a:latin typeface="微软雅黑" panose="020B0503020204020204" pitchFamily="34" charset="-122"/>
                <a:ea typeface="微软雅黑" panose="020B0503020204020204" pitchFamily="34" charset="-122"/>
              </a:rPr>
              <a:t>Single-decree</a:t>
            </a:r>
            <a:endParaRPr lang="en-US" b="1" dirty="0">
              <a:latin typeface="微软雅黑" panose="020B0503020204020204" pitchFamily="34" charset="-122"/>
              <a:ea typeface="微软雅黑" panose="020B0503020204020204" pitchFamily="34" charset="-122"/>
            </a:endParaRPr>
          </a:p>
          <a:p>
            <a:pPr algn="ctr"/>
            <a:r>
              <a:rPr lang="en-US" b="1" dirty="0">
                <a:latin typeface="微软雅黑" panose="020B0503020204020204" pitchFamily="34" charset="-122"/>
                <a:ea typeface="微软雅黑" panose="020B0503020204020204" pitchFamily="34" charset="-122"/>
              </a:rPr>
              <a:t>instance for 2</a:t>
            </a:r>
            <a:endParaRPr 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Basic Multi-</a:t>
            </a:r>
            <a:r>
              <a:rPr kumimoji="1" lang="en-US" altLang="zh-CN" dirty="0" err="1">
                <a:latin typeface="微软雅黑" panose="020B0503020204020204" pitchFamily="34" charset="-122"/>
                <a:ea typeface="微软雅黑" panose="020B0503020204020204" pitchFamily="34" charset="-122"/>
              </a:rPr>
              <a:t>Paxos</a:t>
            </a:r>
            <a:r>
              <a:rPr kumimoji="1" lang="en-US" altLang="zh-CN" dirty="0">
                <a:latin typeface="微软雅黑" panose="020B0503020204020204" pitchFamily="34" charset="-122"/>
                <a:ea typeface="微软雅黑" panose="020B0503020204020204" pitchFamily="34" charset="-122"/>
              </a:rPr>
              <a:t> </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129307"/>
            <a:ext cx="8229600" cy="1726881"/>
          </a:xfrm>
        </p:spPr>
        <p:txBody>
          <a:bodyPr>
            <a:normAutofit/>
          </a:bodyPr>
          <a:lstStyle/>
          <a:p>
            <a:r>
              <a:rPr kumimoji="1" lang="en-US" altLang="zh-CN" dirty="0">
                <a:latin typeface="微软雅黑" panose="020B0503020204020204" pitchFamily="34" charset="-122"/>
              </a:rPr>
              <a:t>Server simultaneously acts as proposer, acceptor &amp; learner</a:t>
            </a:r>
            <a:endParaRPr kumimoji="1" lang="en-US" altLang="zh-CN" dirty="0">
              <a:latin typeface="微软雅黑" panose="020B0503020204020204" pitchFamily="34" charset="-122"/>
            </a:endParaRPr>
          </a:p>
          <a:p>
            <a:r>
              <a:rPr kumimoji="1" lang="en-US" altLang="zh-CN" dirty="0">
                <a:latin typeface="微软雅黑" panose="020B0503020204020204" pitchFamily="34" charset="-122"/>
              </a:rPr>
              <a:t>Example</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Suppose we want to </a:t>
            </a:r>
            <a:r>
              <a:rPr kumimoji="1" lang="en-US" altLang="zh-CN" dirty="0">
                <a:solidFill>
                  <a:srgbClr val="FF0000"/>
                </a:solidFill>
                <a:latin typeface="微软雅黑" panose="020B0503020204020204" pitchFamily="34" charset="-122"/>
              </a:rPr>
              <a:t>append</a:t>
            </a:r>
            <a:r>
              <a:rPr kumimoji="1" lang="en-US" altLang="zh-CN" dirty="0">
                <a:latin typeface="微软雅黑" panose="020B0503020204020204" pitchFamily="34" charset="-122"/>
              </a:rPr>
              <a:t> an entry to the log </a:t>
            </a:r>
            <a:endParaRPr kumimoji="1" lang="zh-CN" altLang="en-US"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7" name="Rectangle 15"/>
          <p:cNvSpPr/>
          <p:nvPr/>
        </p:nvSpPr>
        <p:spPr>
          <a:xfrm>
            <a:off x="1039044" y="347213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9" name="Rectangle 16"/>
          <p:cNvSpPr/>
          <p:nvPr/>
        </p:nvSpPr>
        <p:spPr>
          <a:xfrm>
            <a:off x="1420044" y="3472130"/>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23" name="TextBox 45"/>
          <p:cNvSpPr txBox="1"/>
          <p:nvPr/>
        </p:nvSpPr>
        <p:spPr>
          <a:xfrm>
            <a:off x="467544" y="3529106"/>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27" name="TextBox 6"/>
          <p:cNvSpPr txBox="1"/>
          <p:nvPr/>
        </p:nvSpPr>
        <p:spPr>
          <a:xfrm>
            <a:off x="1090092"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0</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2" name="TextBox 7"/>
          <p:cNvSpPr txBox="1"/>
          <p:nvPr/>
        </p:nvSpPr>
        <p:spPr>
          <a:xfrm>
            <a:off x="1471092"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1</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4" name="TextBox 8"/>
          <p:cNvSpPr txBox="1"/>
          <p:nvPr/>
        </p:nvSpPr>
        <p:spPr>
          <a:xfrm>
            <a:off x="2042592"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2</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6" name="Rectangle 16"/>
          <p:cNvSpPr/>
          <p:nvPr/>
        </p:nvSpPr>
        <p:spPr>
          <a:xfrm>
            <a:off x="1924100" y="3472130"/>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39" name="Rectangle 15"/>
          <p:cNvSpPr/>
          <p:nvPr/>
        </p:nvSpPr>
        <p:spPr>
          <a:xfrm>
            <a:off x="1039044" y="4145048"/>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43" name="Rectangle 16"/>
          <p:cNvSpPr/>
          <p:nvPr/>
        </p:nvSpPr>
        <p:spPr>
          <a:xfrm>
            <a:off x="1420044" y="414504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44" name="TextBox 45"/>
          <p:cNvSpPr txBox="1"/>
          <p:nvPr/>
        </p:nvSpPr>
        <p:spPr>
          <a:xfrm>
            <a:off x="467544" y="420202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49" name="Rectangle 16"/>
          <p:cNvSpPr/>
          <p:nvPr/>
        </p:nvSpPr>
        <p:spPr>
          <a:xfrm>
            <a:off x="1924100" y="414504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51" name="Rectangle 15"/>
          <p:cNvSpPr/>
          <p:nvPr/>
        </p:nvSpPr>
        <p:spPr>
          <a:xfrm>
            <a:off x="1039044" y="4817966"/>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53" name="Rectangle 16"/>
          <p:cNvSpPr/>
          <p:nvPr/>
        </p:nvSpPr>
        <p:spPr>
          <a:xfrm>
            <a:off x="1420044" y="481796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55" name="TextBox 45"/>
          <p:cNvSpPr txBox="1"/>
          <p:nvPr/>
        </p:nvSpPr>
        <p:spPr>
          <a:xfrm>
            <a:off x="467544" y="4874942"/>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sp>
        <p:nvSpPr>
          <p:cNvPr id="60" name="Rectangle 16"/>
          <p:cNvSpPr/>
          <p:nvPr/>
        </p:nvSpPr>
        <p:spPr>
          <a:xfrm>
            <a:off x="1924100" y="481796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61" name="TextBox 45"/>
          <p:cNvSpPr txBox="1"/>
          <p:nvPr/>
        </p:nvSpPr>
        <p:spPr>
          <a:xfrm>
            <a:off x="3878884" y="352886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62" name="TextBox 45"/>
          <p:cNvSpPr txBox="1"/>
          <p:nvPr/>
        </p:nvSpPr>
        <p:spPr>
          <a:xfrm>
            <a:off x="3878884" y="4201782"/>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63" name="TextBox 45"/>
          <p:cNvSpPr txBox="1"/>
          <p:nvPr/>
        </p:nvSpPr>
        <p:spPr>
          <a:xfrm>
            <a:off x="3878884" y="4874700"/>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cxnSp>
        <p:nvCxnSpPr>
          <p:cNvPr id="68" name="直线连接符 67"/>
          <p:cNvCxnSpPr/>
          <p:nvPr/>
        </p:nvCxnSpPr>
        <p:spPr>
          <a:xfrm flipV="1">
            <a:off x="4259884" y="3645425"/>
            <a:ext cx="3984524" cy="1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线连接符 68"/>
          <p:cNvCxnSpPr/>
          <p:nvPr/>
        </p:nvCxnSpPr>
        <p:spPr>
          <a:xfrm flipV="1">
            <a:off x="4259884" y="4372657"/>
            <a:ext cx="3984524" cy="1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flipV="1">
            <a:off x="4259884" y="5099889"/>
            <a:ext cx="3984524" cy="1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19"/>
          <p:cNvSpPr/>
          <p:nvPr/>
        </p:nvSpPr>
        <p:spPr>
          <a:xfrm>
            <a:off x="3563888" y="2642902"/>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72" name="Straight Arrow Connector 20"/>
          <p:cNvCxnSpPr>
            <a:stCxn id="71" idx="2"/>
          </p:cNvCxnSpPr>
          <p:nvPr/>
        </p:nvCxnSpPr>
        <p:spPr>
          <a:xfrm flipH="1">
            <a:off x="3976443" y="3062902"/>
            <a:ext cx="22445" cy="474564"/>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Basic Multi-</a:t>
            </a:r>
            <a:r>
              <a:rPr kumimoji="1" lang="en-US" altLang="zh-CN" dirty="0" err="1">
                <a:latin typeface="微软雅黑" panose="020B0503020204020204" pitchFamily="34" charset="-122"/>
                <a:ea typeface="微软雅黑" panose="020B0503020204020204" pitchFamily="34" charset="-122"/>
              </a:rPr>
              <a:t>Paxos</a:t>
            </a:r>
            <a:r>
              <a:rPr kumimoji="1" lang="en-US" altLang="zh-CN" dirty="0">
                <a:latin typeface="微软雅黑" panose="020B0503020204020204" pitchFamily="34" charset="-122"/>
                <a:ea typeface="微软雅黑" panose="020B0503020204020204" pitchFamily="34" charset="-122"/>
              </a:rPr>
              <a:t> </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129307"/>
            <a:ext cx="8229600" cy="1726881"/>
          </a:xfrm>
        </p:spPr>
        <p:txBody>
          <a:bodyPr>
            <a:normAutofit/>
          </a:bodyPr>
          <a:lstStyle/>
          <a:p>
            <a:r>
              <a:rPr kumimoji="1" lang="en-US" altLang="zh-CN" dirty="0">
                <a:latin typeface="微软雅黑" panose="020B0503020204020204" pitchFamily="34" charset="-122"/>
              </a:rPr>
              <a:t>After receiving the request from a client, the server will </a:t>
            </a:r>
            <a:endParaRPr kumimoji="1" lang="en-US" altLang="zh-CN" dirty="0">
              <a:latin typeface="微软雅黑" panose="020B0503020204020204" pitchFamily="34" charset="-122"/>
            </a:endParaRPr>
          </a:p>
          <a:p>
            <a:pPr marL="417195" lvl="1" indent="-342900">
              <a:buFont typeface="+mj-ea"/>
              <a:buAutoNum type="circleNumDbPlain"/>
            </a:pPr>
            <a:r>
              <a:rPr kumimoji="1" lang="en-US" altLang="zh-CN" dirty="0">
                <a:latin typeface="微软雅黑" panose="020B0503020204020204" pitchFamily="34" charset="-122"/>
              </a:rPr>
              <a:t>Decide the number of the instance to append (3 in our example)</a:t>
            </a:r>
            <a:endParaRPr kumimoji="1" lang="en-US" altLang="zh-CN" dirty="0">
              <a:latin typeface="微软雅黑" panose="020B0503020204020204" pitchFamily="34" charset="-122"/>
            </a:endParaRPr>
          </a:p>
          <a:p>
            <a:pPr marL="417195" lvl="1" indent="-342900">
              <a:buFont typeface="+mj-ea"/>
              <a:buAutoNum type="circleNumDbPlain"/>
            </a:pPr>
            <a:r>
              <a:rPr kumimoji="1" lang="en-US" altLang="zh-CN" dirty="0">
                <a:latin typeface="微软雅黑" panose="020B0503020204020204" pitchFamily="34" charset="-122"/>
              </a:rPr>
              <a:t>Do the single-decree </a:t>
            </a:r>
            <a:r>
              <a:rPr kumimoji="1" lang="en-US" altLang="zh-CN" dirty="0" err="1">
                <a:latin typeface="微软雅黑" panose="020B0503020204020204" pitchFamily="34" charset="-122"/>
              </a:rPr>
              <a:t>paxos</a:t>
            </a:r>
            <a:r>
              <a:rPr kumimoji="1" lang="en-US" altLang="zh-CN" dirty="0">
                <a:latin typeface="微软雅黑" panose="020B0503020204020204" pitchFamily="34" charset="-122"/>
              </a:rPr>
              <a:t> to append the log entry to the instance 3 </a:t>
            </a:r>
            <a:endParaRPr kumimoji="1" lang="en-US" altLang="zh-CN" dirty="0">
              <a:latin typeface="微软雅黑" panose="020B0503020204020204" pitchFamily="34" charset="-122"/>
            </a:endParaRPr>
          </a:p>
          <a:p>
            <a:pPr marL="1200150" lvl="2" indent="-342900">
              <a:buFont typeface="+mj-ea"/>
              <a:buAutoNum type="circleNumDbPlain"/>
            </a:pPr>
            <a:r>
              <a:rPr kumimoji="1" lang="en-US" altLang="zh-CN" sz="1800" dirty="0">
                <a:solidFill>
                  <a:srgbClr val="FF0000"/>
                </a:solidFill>
                <a:latin typeface="微软雅黑" panose="020B0503020204020204" pitchFamily="34" charset="-122"/>
              </a:rPr>
              <a:t>Prepare + Accept</a:t>
            </a:r>
            <a:r>
              <a:rPr kumimoji="1" lang="en-US" altLang="zh-CN" sz="1800" dirty="0">
                <a:latin typeface="微软雅黑" panose="020B0503020204020204" pitchFamily="34" charset="-122"/>
              </a:rPr>
              <a:t> </a:t>
            </a:r>
            <a:endParaRPr kumimoji="1" lang="zh-CN" altLang="en-US" sz="1800"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smtClean="0">
              <a:latin typeface="微软雅黑" panose="020B0503020204020204" pitchFamily="34" charset="-122"/>
              <a:ea typeface="微软雅黑" panose="020B0503020204020204" pitchFamily="34" charset="-122"/>
            </a:endParaRPr>
          </a:p>
        </p:txBody>
      </p:sp>
      <p:sp>
        <p:nvSpPr>
          <p:cNvPr id="67" name="Rectangle 19"/>
          <p:cNvSpPr/>
          <p:nvPr/>
        </p:nvSpPr>
        <p:spPr>
          <a:xfrm>
            <a:off x="3858260" y="220615"/>
            <a:ext cx="5070000" cy="676139"/>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pPr algn="ctr" fontAlgn="base">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Question: what could happen if </a:t>
            </a:r>
            <a:r>
              <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instance 3 has already gotten a value</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Rectangle 15"/>
          <p:cNvSpPr/>
          <p:nvPr/>
        </p:nvSpPr>
        <p:spPr>
          <a:xfrm>
            <a:off x="1039044" y="347213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9" name="Rectangle 16"/>
          <p:cNvSpPr/>
          <p:nvPr/>
        </p:nvSpPr>
        <p:spPr>
          <a:xfrm>
            <a:off x="1420044" y="3472130"/>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23" name="TextBox 45"/>
          <p:cNvSpPr txBox="1"/>
          <p:nvPr/>
        </p:nvSpPr>
        <p:spPr>
          <a:xfrm>
            <a:off x="467544" y="3529106"/>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27" name="TextBox 6"/>
          <p:cNvSpPr txBox="1"/>
          <p:nvPr/>
        </p:nvSpPr>
        <p:spPr>
          <a:xfrm>
            <a:off x="1090092"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0</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2" name="TextBox 7"/>
          <p:cNvSpPr txBox="1"/>
          <p:nvPr/>
        </p:nvSpPr>
        <p:spPr>
          <a:xfrm>
            <a:off x="1471092"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1</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4" name="TextBox 8"/>
          <p:cNvSpPr txBox="1"/>
          <p:nvPr/>
        </p:nvSpPr>
        <p:spPr>
          <a:xfrm>
            <a:off x="2042592"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2</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6" name="Rectangle 16"/>
          <p:cNvSpPr/>
          <p:nvPr/>
        </p:nvSpPr>
        <p:spPr>
          <a:xfrm>
            <a:off x="1924100" y="3472130"/>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39" name="Rectangle 15"/>
          <p:cNvSpPr/>
          <p:nvPr/>
        </p:nvSpPr>
        <p:spPr>
          <a:xfrm>
            <a:off x="1039044" y="4145048"/>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43" name="Rectangle 16"/>
          <p:cNvSpPr/>
          <p:nvPr/>
        </p:nvSpPr>
        <p:spPr>
          <a:xfrm>
            <a:off x="1420044" y="414504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44" name="TextBox 45"/>
          <p:cNvSpPr txBox="1"/>
          <p:nvPr/>
        </p:nvSpPr>
        <p:spPr>
          <a:xfrm>
            <a:off x="467544" y="420202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49" name="Rectangle 16"/>
          <p:cNvSpPr/>
          <p:nvPr/>
        </p:nvSpPr>
        <p:spPr>
          <a:xfrm>
            <a:off x="1924100" y="414504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51" name="Rectangle 15"/>
          <p:cNvSpPr/>
          <p:nvPr/>
        </p:nvSpPr>
        <p:spPr>
          <a:xfrm>
            <a:off x="1039044" y="4817966"/>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53" name="Rectangle 16"/>
          <p:cNvSpPr/>
          <p:nvPr/>
        </p:nvSpPr>
        <p:spPr>
          <a:xfrm>
            <a:off x="1420044" y="481796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55" name="TextBox 45"/>
          <p:cNvSpPr txBox="1"/>
          <p:nvPr/>
        </p:nvSpPr>
        <p:spPr>
          <a:xfrm>
            <a:off x="467544" y="4874942"/>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sp>
        <p:nvSpPr>
          <p:cNvPr id="60" name="Rectangle 16"/>
          <p:cNvSpPr/>
          <p:nvPr/>
        </p:nvSpPr>
        <p:spPr>
          <a:xfrm>
            <a:off x="1924100" y="481796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61" name="TextBox 45"/>
          <p:cNvSpPr txBox="1"/>
          <p:nvPr/>
        </p:nvSpPr>
        <p:spPr>
          <a:xfrm>
            <a:off x="3878884" y="352886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62" name="TextBox 45"/>
          <p:cNvSpPr txBox="1"/>
          <p:nvPr/>
        </p:nvSpPr>
        <p:spPr>
          <a:xfrm>
            <a:off x="3878884" y="4201782"/>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63" name="TextBox 45"/>
          <p:cNvSpPr txBox="1"/>
          <p:nvPr/>
        </p:nvSpPr>
        <p:spPr>
          <a:xfrm>
            <a:off x="3878884" y="4874700"/>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cxnSp>
        <p:nvCxnSpPr>
          <p:cNvPr id="68" name="直线连接符 67"/>
          <p:cNvCxnSpPr/>
          <p:nvPr/>
        </p:nvCxnSpPr>
        <p:spPr>
          <a:xfrm flipV="1">
            <a:off x="4259884" y="3645425"/>
            <a:ext cx="3984524" cy="1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线连接符 68"/>
          <p:cNvCxnSpPr/>
          <p:nvPr/>
        </p:nvCxnSpPr>
        <p:spPr>
          <a:xfrm flipV="1">
            <a:off x="4259884" y="4372657"/>
            <a:ext cx="3984524" cy="1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flipV="1">
            <a:off x="4259884" y="5099889"/>
            <a:ext cx="3984524" cy="1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19"/>
          <p:cNvSpPr/>
          <p:nvPr/>
        </p:nvSpPr>
        <p:spPr>
          <a:xfrm>
            <a:off x="3563888" y="2642902"/>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72" name="Straight Arrow Connector 20"/>
          <p:cNvCxnSpPr>
            <a:stCxn id="71" idx="2"/>
          </p:cNvCxnSpPr>
          <p:nvPr/>
        </p:nvCxnSpPr>
        <p:spPr>
          <a:xfrm flipH="1">
            <a:off x="3976443" y="3062902"/>
            <a:ext cx="22445" cy="474564"/>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 name="TextBox 8"/>
          <p:cNvSpPr txBox="1"/>
          <p:nvPr/>
        </p:nvSpPr>
        <p:spPr>
          <a:xfrm>
            <a:off x="2555776" y="3025241"/>
            <a:ext cx="381000" cy="338554"/>
          </a:xfrm>
          <a:prstGeom prst="rect">
            <a:avLst/>
          </a:prstGeom>
          <a:noFill/>
        </p:spPr>
        <p:txBody>
          <a:bodyPr wrap="square" rtlCol="0">
            <a:spAutoFit/>
          </a:bodyPr>
          <a:lstStyle/>
          <a:p>
            <a:r>
              <a:rPr lang="en-US" sz="1600" b="1" dirty="0">
                <a:solidFill>
                  <a:srgbClr val="FF0000"/>
                </a:solidFill>
                <a:latin typeface="微软雅黑" panose="020B0503020204020204" pitchFamily="34" charset="-122"/>
                <a:ea typeface="微软雅黑" panose="020B0503020204020204" pitchFamily="34" charset="-122"/>
              </a:rPr>
              <a:t>3</a:t>
            </a:r>
            <a:endParaRPr lang="en-US" sz="1600" b="1"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14663" y="3453531"/>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Select 3</a:t>
            </a:r>
            <a:endParaRPr kumimoji="1" lang="en-US" altLang="zh-CN" dirty="0">
              <a:latin typeface="微软雅黑" panose="020B0503020204020204" pitchFamily="34" charset="-122"/>
              <a:ea typeface="微软雅黑" panose="020B0503020204020204" pitchFamily="34" charset="-122"/>
            </a:endParaRPr>
          </a:p>
        </p:txBody>
      </p:sp>
      <p:cxnSp>
        <p:nvCxnSpPr>
          <p:cNvPr id="12" name="直线箭头连接符 11"/>
          <p:cNvCxnSpPr/>
          <p:nvPr/>
        </p:nvCxnSpPr>
        <p:spPr>
          <a:xfrm>
            <a:off x="5495528" y="3663201"/>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8" idx="3"/>
          </p:cNvCxnSpPr>
          <p:nvPr/>
        </p:nvCxnSpPr>
        <p:spPr>
          <a:xfrm>
            <a:off x="5479840" y="3638197"/>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flipV="1">
            <a:off x="6060508" y="3601920"/>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V="1">
            <a:off x="6102468" y="3654313"/>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434112" y="3070059"/>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Prepare</a:t>
            </a:r>
            <a:endParaRPr kumimoji="1" lang="en-US" altLang="zh-CN"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6665888" y="3081377"/>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Accept </a:t>
            </a:r>
            <a:endParaRPr kumimoji="1" lang="en-US" altLang="zh-CN" dirty="0">
              <a:latin typeface="微软雅黑" panose="020B0503020204020204" pitchFamily="34" charset="-122"/>
              <a:ea typeface="微软雅黑" panose="020B0503020204020204" pitchFamily="34" charset="-122"/>
            </a:endParaRPr>
          </a:p>
        </p:txBody>
      </p:sp>
      <p:sp>
        <p:nvSpPr>
          <p:cNvPr id="35" name="Rectangle 16"/>
          <p:cNvSpPr/>
          <p:nvPr/>
        </p:nvSpPr>
        <p:spPr>
          <a:xfrm>
            <a:off x="2431067" y="3477423"/>
            <a:ext cx="504056" cy="381000"/>
          </a:xfrm>
          <a:prstGeom prst="rect">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endParaRPr lang="en-US" sz="1600" dirty="0">
              <a:latin typeface="微软雅黑" panose="020B0503020204020204" pitchFamily="34" charset="-122"/>
              <a:ea typeface="微软雅黑" panose="020B0503020204020204" pitchFamily="34" charset="-122"/>
            </a:endParaRPr>
          </a:p>
        </p:txBody>
      </p:sp>
      <p:sp>
        <p:nvSpPr>
          <p:cNvPr id="37" name="Rectangle 16"/>
          <p:cNvSpPr/>
          <p:nvPr/>
        </p:nvSpPr>
        <p:spPr>
          <a:xfrm>
            <a:off x="2425829" y="4139755"/>
            <a:ext cx="504056" cy="381000"/>
          </a:xfrm>
          <a:prstGeom prst="rect">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endParaRPr lang="en-US" sz="1600" dirty="0">
              <a:latin typeface="微软雅黑" panose="020B0503020204020204" pitchFamily="34" charset="-122"/>
              <a:ea typeface="微软雅黑" panose="020B0503020204020204" pitchFamily="34" charset="-122"/>
            </a:endParaRPr>
          </a:p>
        </p:txBody>
      </p:sp>
      <p:sp>
        <p:nvSpPr>
          <p:cNvPr id="38" name="Rectangle 16"/>
          <p:cNvSpPr/>
          <p:nvPr/>
        </p:nvSpPr>
        <p:spPr>
          <a:xfrm>
            <a:off x="2432296" y="4817966"/>
            <a:ext cx="504056" cy="381000"/>
          </a:xfrm>
          <a:prstGeom prst="rect">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endParaRPr lang="en-US" sz="1600" dirty="0">
              <a:latin typeface="微软雅黑" panose="020B0503020204020204" pitchFamily="34" charset="-122"/>
              <a:ea typeface="微软雅黑" panose="020B0503020204020204" pitchFamily="34" charset="-122"/>
            </a:endParaRPr>
          </a:p>
        </p:txBody>
      </p:sp>
      <p:sp>
        <p:nvSpPr>
          <p:cNvPr id="40" name="Rectangle 16"/>
          <p:cNvSpPr/>
          <p:nvPr/>
        </p:nvSpPr>
        <p:spPr>
          <a:xfrm>
            <a:off x="2431067" y="3463813"/>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sp>
        <p:nvSpPr>
          <p:cNvPr id="41" name="Rectangle 16"/>
          <p:cNvSpPr/>
          <p:nvPr/>
        </p:nvSpPr>
        <p:spPr>
          <a:xfrm>
            <a:off x="2431067" y="4136731"/>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sp>
        <p:nvSpPr>
          <p:cNvPr id="42" name="Rectangle 16"/>
          <p:cNvSpPr/>
          <p:nvPr/>
        </p:nvSpPr>
        <p:spPr>
          <a:xfrm>
            <a:off x="2431067" y="4809649"/>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grpSp>
        <p:nvGrpSpPr>
          <p:cNvPr id="6" name="组合 5"/>
          <p:cNvGrpSpPr/>
          <p:nvPr/>
        </p:nvGrpSpPr>
        <p:grpSpPr>
          <a:xfrm>
            <a:off x="6462466" y="3626072"/>
            <a:ext cx="1161118" cy="1541474"/>
            <a:chOff x="6462466" y="3626072"/>
            <a:chExt cx="1161118" cy="1541474"/>
          </a:xfrm>
        </p:grpSpPr>
        <p:cxnSp>
          <p:nvCxnSpPr>
            <p:cNvPr id="26" name="直线箭头连接符 25"/>
            <p:cNvCxnSpPr/>
            <p:nvPr/>
          </p:nvCxnSpPr>
          <p:spPr>
            <a:xfrm>
              <a:off x="6725852" y="3687353"/>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a:off x="6710164" y="3662349"/>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p:nvPr/>
          </p:nvCxnSpPr>
          <p:spPr>
            <a:xfrm flipV="1">
              <a:off x="7290832" y="3626072"/>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V="1">
              <a:off x="7332792" y="3678465"/>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6643606" y="4584744"/>
              <a:ext cx="713188" cy="310341"/>
            </a:xfrm>
            <a:prstGeom prst="rect">
              <a:avLst/>
            </a:prstGeom>
            <a:solidFill>
              <a:schemeClr val="bg1"/>
            </a:solidFill>
          </p:spPr>
          <p:txBody>
            <a:bodyPr wrap="square">
              <a:spAutoFit/>
            </a:bodyPr>
            <a:lstStyle/>
            <a:p>
              <a:pPr algn="ctr">
                <a:lnSpc>
                  <a:spcPts val="1700"/>
                </a:lnSpc>
              </a:pPr>
              <a:r>
                <a:rPr lang="en-US" altLang="zh-CN" sz="1800" b="1" dirty="0" err="1">
                  <a:latin typeface="微软雅黑" panose="020B0503020204020204" pitchFamily="34" charset="-122"/>
                  <a:ea typeface="微软雅黑" panose="020B0503020204020204" pitchFamily="34" charset="-122"/>
                </a:rPr>
                <a:t>yyy</a:t>
              </a:r>
              <a:endParaRPr lang="en-US" altLang="zh-CN" sz="1800" b="1" dirty="0" err="1">
                <a:latin typeface="微软雅黑" panose="020B0503020204020204" pitchFamily="34" charset="-122"/>
                <a:ea typeface="微软雅黑" panose="020B0503020204020204" pitchFamily="34" charset="-122"/>
              </a:endParaRPr>
            </a:p>
          </p:txBody>
        </p:sp>
        <p:sp>
          <p:nvSpPr>
            <p:cNvPr id="46" name="文本框 45"/>
            <p:cNvSpPr txBox="1"/>
            <p:nvPr/>
          </p:nvSpPr>
          <p:spPr>
            <a:xfrm>
              <a:off x="6462466" y="3988898"/>
              <a:ext cx="713188" cy="310341"/>
            </a:xfrm>
            <a:prstGeom prst="rect">
              <a:avLst/>
            </a:prstGeom>
            <a:solidFill>
              <a:schemeClr val="bg1"/>
            </a:solidFill>
          </p:spPr>
          <p:txBody>
            <a:bodyPr wrap="square">
              <a:spAutoFit/>
            </a:bodyPr>
            <a:lstStyle/>
            <a:p>
              <a:pPr algn="ctr">
                <a:lnSpc>
                  <a:spcPts val="1700"/>
                </a:lnSpc>
              </a:pPr>
              <a:r>
                <a:rPr lang="en-US" altLang="zh-CN" sz="1800" b="1" dirty="0" err="1">
                  <a:latin typeface="微软雅黑" panose="020B0503020204020204" pitchFamily="34" charset="-122"/>
                  <a:ea typeface="微软雅黑" panose="020B0503020204020204" pitchFamily="34" charset="-122"/>
                </a:rPr>
                <a:t>yyy</a:t>
              </a:r>
              <a:endParaRPr lang="en-US" altLang="zh-CN" sz="1800" b="1" dirty="0" err="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ldLvl="0" animBg="1"/>
      <p:bldP spid="40" grpId="0" animBg="1"/>
      <p:bldP spid="41" grpId="0" animBg="1"/>
      <p:bldP spid="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Basic Multi-</a:t>
            </a:r>
            <a:r>
              <a:rPr kumimoji="1" lang="en-US" altLang="zh-CN" dirty="0" err="1">
                <a:latin typeface="微软雅黑" panose="020B0503020204020204" pitchFamily="34" charset="-122"/>
                <a:ea typeface="微软雅黑" panose="020B0503020204020204" pitchFamily="34" charset="-122"/>
              </a:rPr>
              <a:t>Paxos</a:t>
            </a:r>
            <a:r>
              <a:rPr kumimoji="1" lang="en-US" altLang="zh-CN" dirty="0">
                <a:latin typeface="微软雅黑" panose="020B0503020204020204" pitchFamily="34" charset="-122"/>
                <a:ea typeface="微软雅黑" panose="020B0503020204020204" pitchFamily="34" charset="-122"/>
              </a:rPr>
              <a:t> </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129307"/>
            <a:ext cx="8229600" cy="1726881"/>
          </a:xfrm>
        </p:spPr>
        <p:txBody>
          <a:bodyPr>
            <a:normAutofit/>
          </a:bodyPr>
          <a:lstStyle/>
          <a:p>
            <a:r>
              <a:rPr kumimoji="1" lang="en-US" altLang="zh-CN" dirty="0">
                <a:latin typeface="微软雅黑" panose="020B0503020204020204" pitchFamily="34" charset="-122"/>
              </a:rPr>
              <a:t>Example: S1 receives the request, </a:t>
            </a:r>
            <a:r>
              <a:rPr kumimoji="1" lang="en-US" altLang="zh-CN" dirty="0">
                <a:solidFill>
                  <a:srgbClr val="FF0000"/>
                </a:solidFill>
                <a:latin typeface="微软雅黑" panose="020B0503020204020204" pitchFamily="34" charset="-122"/>
              </a:rPr>
              <a:t>but S2 and S3 has already accepted the value (</a:t>
            </a:r>
            <a:r>
              <a:rPr kumimoji="1" lang="en-US" altLang="zh-CN" dirty="0" err="1">
                <a:solidFill>
                  <a:srgbClr val="FF0000"/>
                </a:solidFill>
                <a:latin typeface="微软雅黑" panose="020B0503020204020204" pitchFamily="34" charset="-122"/>
              </a:rPr>
              <a:t>zzz</a:t>
            </a:r>
            <a:r>
              <a:rPr kumimoji="1" lang="en-US" altLang="zh-CN">
                <a:solidFill>
                  <a:srgbClr val="FF0000"/>
                </a:solidFill>
                <a:latin typeface="微软雅黑" panose="020B0503020204020204" pitchFamily="34" charset="-122"/>
              </a:rPr>
              <a:t>)</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Our </a:t>
            </a:r>
            <a:r>
              <a:rPr kumimoji="1" lang="en-US" altLang="zh-CN" dirty="0">
                <a:solidFill>
                  <a:srgbClr val="FF0000"/>
                </a:solidFill>
                <a:latin typeface="微软雅黑" panose="020B0503020204020204" pitchFamily="34" charset="-122"/>
              </a:rPr>
              <a:t>single-decree </a:t>
            </a:r>
            <a:r>
              <a:rPr kumimoji="1" lang="en-US" altLang="zh-CN" dirty="0" err="1">
                <a:solidFill>
                  <a:srgbClr val="FF0000"/>
                </a:solidFill>
                <a:latin typeface="微软雅黑" panose="020B0503020204020204" pitchFamily="34" charset="-122"/>
              </a:rPr>
              <a:t>paxos</a:t>
            </a:r>
            <a:r>
              <a:rPr kumimoji="1" lang="en-US" altLang="zh-CN" dirty="0">
                <a:latin typeface="微软雅黑" panose="020B0503020204020204" pitchFamily="34" charset="-122"/>
              </a:rPr>
              <a:t> will not choose the value client sent </a:t>
            </a:r>
            <a:endParaRPr kumimoji="1" lang="en-US" altLang="zh-CN" dirty="0">
              <a:latin typeface="微软雅黑" panose="020B0503020204020204" pitchFamily="34" charset="-122"/>
            </a:endParaRPr>
          </a:p>
          <a:p>
            <a:pPr lvl="1"/>
            <a:endParaRPr kumimoji="1" lang="zh-CN" altLang="en-US"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smtClean="0">
              <a:latin typeface="微软雅黑" panose="020B0503020204020204" pitchFamily="34" charset="-122"/>
              <a:ea typeface="微软雅黑" panose="020B0503020204020204" pitchFamily="34" charset="-122"/>
            </a:endParaRPr>
          </a:p>
        </p:txBody>
      </p:sp>
      <p:sp>
        <p:nvSpPr>
          <p:cNvPr id="67" name="Rectangle 19"/>
          <p:cNvSpPr/>
          <p:nvPr/>
        </p:nvSpPr>
        <p:spPr>
          <a:xfrm>
            <a:off x="3858260" y="220615"/>
            <a:ext cx="5070000" cy="676139"/>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pPr algn="ctr" fontAlgn="base">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Question: what could happen if instance 3 has already gotten a value?</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Rectangle 15"/>
          <p:cNvSpPr/>
          <p:nvPr/>
        </p:nvSpPr>
        <p:spPr>
          <a:xfrm>
            <a:off x="1039044" y="347213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9" name="Rectangle 16"/>
          <p:cNvSpPr/>
          <p:nvPr/>
        </p:nvSpPr>
        <p:spPr>
          <a:xfrm>
            <a:off x="1420044" y="3472130"/>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23" name="TextBox 45"/>
          <p:cNvSpPr txBox="1"/>
          <p:nvPr/>
        </p:nvSpPr>
        <p:spPr>
          <a:xfrm>
            <a:off x="467544" y="3529106"/>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27" name="TextBox 6"/>
          <p:cNvSpPr txBox="1"/>
          <p:nvPr/>
        </p:nvSpPr>
        <p:spPr>
          <a:xfrm>
            <a:off x="1090092"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0</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2" name="TextBox 7"/>
          <p:cNvSpPr txBox="1"/>
          <p:nvPr/>
        </p:nvSpPr>
        <p:spPr>
          <a:xfrm>
            <a:off x="1471092"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1</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4" name="TextBox 8"/>
          <p:cNvSpPr txBox="1"/>
          <p:nvPr/>
        </p:nvSpPr>
        <p:spPr>
          <a:xfrm>
            <a:off x="2042592"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2</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6" name="Rectangle 16"/>
          <p:cNvSpPr/>
          <p:nvPr/>
        </p:nvSpPr>
        <p:spPr>
          <a:xfrm>
            <a:off x="1924100" y="3472130"/>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39" name="Rectangle 15"/>
          <p:cNvSpPr/>
          <p:nvPr/>
        </p:nvSpPr>
        <p:spPr>
          <a:xfrm>
            <a:off x="1039044" y="4145048"/>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43" name="Rectangle 16"/>
          <p:cNvSpPr/>
          <p:nvPr/>
        </p:nvSpPr>
        <p:spPr>
          <a:xfrm>
            <a:off x="1420044" y="414504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44" name="TextBox 45"/>
          <p:cNvSpPr txBox="1"/>
          <p:nvPr/>
        </p:nvSpPr>
        <p:spPr>
          <a:xfrm>
            <a:off x="467544" y="420202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49" name="Rectangle 16"/>
          <p:cNvSpPr/>
          <p:nvPr/>
        </p:nvSpPr>
        <p:spPr>
          <a:xfrm>
            <a:off x="1924100" y="414504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51" name="Rectangle 15"/>
          <p:cNvSpPr/>
          <p:nvPr/>
        </p:nvSpPr>
        <p:spPr>
          <a:xfrm>
            <a:off x="1039044" y="4817966"/>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53" name="Rectangle 16"/>
          <p:cNvSpPr/>
          <p:nvPr/>
        </p:nvSpPr>
        <p:spPr>
          <a:xfrm>
            <a:off x="1420044" y="481796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55" name="TextBox 45"/>
          <p:cNvSpPr txBox="1"/>
          <p:nvPr/>
        </p:nvSpPr>
        <p:spPr>
          <a:xfrm>
            <a:off x="467544" y="4874942"/>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sp>
        <p:nvSpPr>
          <p:cNvPr id="60" name="Rectangle 16"/>
          <p:cNvSpPr/>
          <p:nvPr/>
        </p:nvSpPr>
        <p:spPr>
          <a:xfrm>
            <a:off x="1924100" y="481796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61" name="TextBox 45"/>
          <p:cNvSpPr txBox="1"/>
          <p:nvPr/>
        </p:nvSpPr>
        <p:spPr>
          <a:xfrm>
            <a:off x="3878884" y="352886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62" name="TextBox 45"/>
          <p:cNvSpPr txBox="1"/>
          <p:nvPr/>
        </p:nvSpPr>
        <p:spPr>
          <a:xfrm>
            <a:off x="3878884" y="4201782"/>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63" name="TextBox 45"/>
          <p:cNvSpPr txBox="1"/>
          <p:nvPr/>
        </p:nvSpPr>
        <p:spPr>
          <a:xfrm>
            <a:off x="3878884" y="4874700"/>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cxnSp>
        <p:nvCxnSpPr>
          <p:cNvPr id="68" name="直线连接符 67"/>
          <p:cNvCxnSpPr/>
          <p:nvPr/>
        </p:nvCxnSpPr>
        <p:spPr>
          <a:xfrm flipV="1">
            <a:off x="4259884" y="3645425"/>
            <a:ext cx="3984524" cy="1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线连接符 68"/>
          <p:cNvCxnSpPr/>
          <p:nvPr/>
        </p:nvCxnSpPr>
        <p:spPr>
          <a:xfrm flipV="1">
            <a:off x="4259884" y="4372657"/>
            <a:ext cx="3984524" cy="1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flipV="1">
            <a:off x="4259884" y="5099889"/>
            <a:ext cx="3984524" cy="17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19"/>
          <p:cNvSpPr/>
          <p:nvPr/>
        </p:nvSpPr>
        <p:spPr>
          <a:xfrm>
            <a:off x="3563888" y="2642902"/>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72" name="Straight Arrow Connector 20"/>
          <p:cNvCxnSpPr>
            <a:stCxn id="71" idx="2"/>
          </p:cNvCxnSpPr>
          <p:nvPr/>
        </p:nvCxnSpPr>
        <p:spPr>
          <a:xfrm flipH="1">
            <a:off x="3976443" y="3062902"/>
            <a:ext cx="22445" cy="474564"/>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 name="TextBox 8"/>
          <p:cNvSpPr txBox="1"/>
          <p:nvPr/>
        </p:nvSpPr>
        <p:spPr>
          <a:xfrm>
            <a:off x="2555776" y="3025241"/>
            <a:ext cx="381000" cy="338554"/>
          </a:xfrm>
          <a:prstGeom prst="rect">
            <a:avLst/>
          </a:prstGeom>
          <a:noFill/>
        </p:spPr>
        <p:txBody>
          <a:bodyPr wrap="square" rtlCol="0">
            <a:spAutoFit/>
          </a:bodyPr>
          <a:lstStyle/>
          <a:p>
            <a:r>
              <a:rPr lang="en-US" sz="1600" b="1" dirty="0">
                <a:solidFill>
                  <a:srgbClr val="FF0000"/>
                </a:solidFill>
                <a:latin typeface="微软雅黑" panose="020B0503020204020204" pitchFamily="34" charset="-122"/>
                <a:ea typeface="微软雅黑" panose="020B0503020204020204" pitchFamily="34" charset="-122"/>
              </a:rPr>
              <a:t>3</a:t>
            </a:r>
            <a:endParaRPr lang="en-US" sz="1600" b="1"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14663" y="3453531"/>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Select 3</a:t>
            </a:r>
            <a:endParaRPr kumimoji="1" lang="en-US" altLang="zh-CN" dirty="0">
              <a:latin typeface="微软雅黑" panose="020B0503020204020204" pitchFamily="34" charset="-122"/>
              <a:ea typeface="微软雅黑" panose="020B0503020204020204" pitchFamily="34" charset="-122"/>
            </a:endParaRPr>
          </a:p>
        </p:txBody>
      </p:sp>
      <p:cxnSp>
        <p:nvCxnSpPr>
          <p:cNvPr id="12" name="直线箭头连接符 11"/>
          <p:cNvCxnSpPr/>
          <p:nvPr/>
        </p:nvCxnSpPr>
        <p:spPr>
          <a:xfrm>
            <a:off x="5495528" y="3663201"/>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8" idx="3"/>
          </p:cNvCxnSpPr>
          <p:nvPr/>
        </p:nvCxnSpPr>
        <p:spPr>
          <a:xfrm>
            <a:off x="5479840" y="3638197"/>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flipV="1">
            <a:off x="6060508" y="3601920"/>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V="1">
            <a:off x="6102468" y="3654313"/>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710164" y="3626072"/>
            <a:ext cx="913420" cy="1541474"/>
            <a:chOff x="6710164" y="3626072"/>
            <a:chExt cx="913420" cy="1541474"/>
          </a:xfrm>
        </p:grpSpPr>
        <p:cxnSp>
          <p:nvCxnSpPr>
            <p:cNvPr id="26" name="直线箭头连接符 25"/>
            <p:cNvCxnSpPr/>
            <p:nvPr/>
          </p:nvCxnSpPr>
          <p:spPr>
            <a:xfrm>
              <a:off x="6725852" y="3687353"/>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a:off x="6710164" y="3662349"/>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p:nvPr/>
          </p:nvCxnSpPr>
          <p:spPr>
            <a:xfrm flipV="1">
              <a:off x="7290832" y="3626072"/>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p:nvPr/>
          </p:nvCxnSpPr>
          <p:spPr>
            <a:xfrm flipV="1">
              <a:off x="7332792" y="3678465"/>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5434112" y="3070059"/>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Prepare</a:t>
            </a:r>
            <a:endParaRPr kumimoji="1" lang="en-US" altLang="zh-CN"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6665888" y="3081377"/>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Accept </a:t>
            </a:r>
            <a:endParaRPr kumimoji="1" lang="en-US" altLang="zh-CN" dirty="0">
              <a:latin typeface="微软雅黑" panose="020B0503020204020204" pitchFamily="34" charset="-122"/>
              <a:ea typeface="微软雅黑" panose="020B0503020204020204" pitchFamily="34" charset="-122"/>
            </a:endParaRPr>
          </a:p>
        </p:txBody>
      </p:sp>
      <p:sp>
        <p:nvSpPr>
          <p:cNvPr id="37" name="Rectangle 16"/>
          <p:cNvSpPr/>
          <p:nvPr/>
        </p:nvSpPr>
        <p:spPr>
          <a:xfrm>
            <a:off x="2425829" y="4139755"/>
            <a:ext cx="504056" cy="381000"/>
          </a:xfrm>
          <a:prstGeom prst="rect">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38" name="Rectangle 16"/>
          <p:cNvSpPr/>
          <p:nvPr/>
        </p:nvSpPr>
        <p:spPr>
          <a:xfrm>
            <a:off x="2432296" y="4817966"/>
            <a:ext cx="504056" cy="381000"/>
          </a:xfrm>
          <a:prstGeom prst="rect">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41" name="Rectangle 16"/>
          <p:cNvSpPr/>
          <p:nvPr/>
        </p:nvSpPr>
        <p:spPr>
          <a:xfrm>
            <a:off x="2429507" y="4150029"/>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zzz</a:t>
            </a:r>
            <a:endParaRPr lang="en-US" sz="1600" dirty="0" err="1">
              <a:latin typeface="微软雅黑" panose="020B0503020204020204" pitchFamily="34" charset="-122"/>
              <a:ea typeface="微软雅黑" panose="020B0503020204020204" pitchFamily="34" charset="-122"/>
            </a:endParaRPr>
          </a:p>
        </p:txBody>
      </p:sp>
      <p:sp>
        <p:nvSpPr>
          <p:cNvPr id="42" name="Rectangle 16"/>
          <p:cNvSpPr/>
          <p:nvPr/>
        </p:nvSpPr>
        <p:spPr>
          <a:xfrm>
            <a:off x="2429507" y="4822947"/>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zzz</a:t>
            </a:r>
            <a:endParaRPr lang="en-US" sz="1600" dirty="0" err="1">
              <a:latin typeface="微软雅黑" panose="020B0503020204020204" pitchFamily="34" charset="-122"/>
              <a:ea typeface="微软雅黑" panose="020B0503020204020204" pitchFamily="34" charset="-122"/>
            </a:endParaRPr>
          </a:p>
        </p:txBody>
      </p:sp>
      <p:grpSp>
        <p:nvGrpSpPr>
          <p:cNvPr id="6" name="组合 5"/>
          <p:cNvGrpSpPr/>
          <p:nvPr/>
        </p:nvGrpSpPr>
        <p:grpSpPr>
          <a:xfrm>
            <a:off x="6058946" y="3975472"/>
            <a:ext cx="828551" cy="891844"/>
            <a:chOff x="6058946" y="3975472"/>
            <a:chExt cx="828551" cy="891844"/>
          </a:xfrm>
        </p:grpSpPr>
        <p:sp>
          <p:nvSpPr>
            <p:cNvPr id="10" name="文本框 9"/>
            <p:cNvSpPr txBox="1"/>
            <p:nvPr/>
          </p:nvSpPr>
          <p:spPr>
            <a:xfrm>
              <a:off x="6058946" y="4556975"/>
              <a:ext cx="713188" cy="310341"/>
            </a:xfrm>
            <a:prstGeom prst="rect">
              <a:avLst/>
            </a:prstGeom>
            <a:solidFill>
              <a:schemeClr val="bg1"/>
            </a:solidFill>
          </p:spPr>
          <p:txBody>
            <a:bodyPr wrap="square">
              <a:spAutoFit/>
            </a:bodyPr>
            <a:lstStyle/>
            <a:p>
              <a:pPr algn="ctr">
                <a:lnSpc>
                  <a:spcPts val="1700"/>
                </a:lnSpc>
              </a:pPr>
              <a:r>
                <a:rPr lang="en-US" altLang="zh-CN" sz="1800" b="1" dirty="0" err="1">
                  <a:latin typeface="微软雅黑" panose="020B0503020204020204" pitchFamily="34" charset="-122"/>
                  <a:ea typeface="微软雅黑" panose="020B0503020204020204" pitchFamily="34" charset="-122"/>
                </a:rPr>
                <a:t>zzz</a:t>
              </a:r>
              <a:endParaRPr lang="en-US" altLang="zh-CN" sz="1800" b="1" dirty="0" err="1">
                <a:latin typeface="微软雅黑" panose="020B0503020204020204" pitchFamily="34" charset="-122"/>
                <a:ea typeface="微软雅黑" panose="020B0503020204020204" pitchFamily="34" charset="-122"/>
              </a:endParaRPr>
            </a:p>
          </p:txBody>
        </p:sp>
        <p:sp>
          <p:nvSpPr>
            <p:cNvPr id="13" name="文本框 12"/>
            <p:cNvSpPr txBox="1"/>
            <p:nvPr/>
          </p:nvSpPr>
          <p:spPr>
            <a:xfrm>
              <a:off x="6174309" y="3975472"/>
              <a:ext cx="713188" cy="310341"/>
            </a:xfrm>
            <a:prstGeom prst="rect">
              <a:avLst/>
            </a:prstGeom>
            <a:solidFill>
              <a:schemeClr val="bg1"/>
            </a:solidFill>
          </p:spPr>
          <p:txBody>
            <a:bodyPr wrap="square">
              <a:spAutoFit/>
            </a:bodyPr>
            <a:lstStyle/>
            <a:p>
              <a:pPr algn="ctr">
                <a:lnSpc>
                  <a:spcPts val="1700"/>
                </a:lnSpc>
              </a:pPr>
              <a:r>
                <a:rPr lang="en-US" altLang="zh-CN" sz="1800" b="1" dirty="0" err="1">
                  <a:latin typeface="微软雅黑" panose="020B0503020204020204" pitchFamily="34" charset="-122"/>
                  <a:ea typeface="微软雅黑" panose="020B0503020204020204" pitchFamily="34" charset="-122"/>
                </a:rPr>
                <a:t>zzz</a:t>
              </a:r>
              <a:endParaRPr lang="en-US" altLang="zh-CN" sz="1800" b="1" dirty="0" err="1">
                <a:latin typeface="微软雅黑" panose="020B0503020204020204" pitchFamily="34" charset="-122"/>
                <a:ea typeface="微软雅黑" panose="020B0503020204020204" pitchFamily="34" charset="-122"/>
              </a:endParaRPr>
            </a:p>
          </p:txBody>
        </p:sp>
      </p:grpSp>
      <p:sp>
        <p:nvSpPr>
          <p:cNvPr id="16" name="Rectangle 16"/>
          <p:cNvSpPr/>
          <p:nvPr/>
        </p:nvSpPr>
        <p:spPr>
          <a:xfrm>
            <a:off x="2439100" y="3477111"/>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zzz</a:t>
            </a:r>
            <a:endParaRPr lang="en-US" sz="1600" dirty="0" err="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Basic Multi-</a:t>
            </a:r>
            <a:r>
              <a:rPr kumimoji="1" lang="en-US" altLang="zh-CN" dirty="0" err="1">
                <a:latin typeface="微软雅黑" panose="020B0503020204020204" pitchFamily="34" charset="-122"/>
                <a:ea typeface="微软雅黑" panose="020B0503020204020204" pitchFamily="34" charset="-122"/>
              </a:rPr>
              <a:t>Paxos</a:t>
            </a:r>
            <a:r>
              <a:rPr kumimoji="1" lang="en-US" altLang="zh-CN" dirty="0">
                <a:latin typeface="微软雅黑" panose="020B0503020204020204" pitchFamily="34" charset="-122"/>
                <a:ea typeface="微软雅黑" panose="020B0503020204020204" pitchFamily="34" charset="-122"/>
              </a:rPr>
              <a:t> </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kumimoji="1" lang="en-US" altLang="zh-CN" dirty="0">
                <a:latin typeface="微软雅黑" panose="020B0503020204020204" pitchFamily="34" charset="-122"/>
              </a:rPr>
              <a:t>In </a:t>
            </a:r>
            <a:r>
              <a:rPr kumimoji="1" lang="en-US" altLang="zh-CN" dirty="0">
                <a:solidFill>
                  <a:srgbClr val="FF0000"/>
                </a:solidFill>
                <a:latin typeface="微软雅黑" panose="020B0503020204020204" pitchFamily="34" charset="-122"/>
              </a:rPr>
              <a:t>case of conflict</a:t>
            </a:r>
            <a:r>
              <a:rPr kumimoji="1" lang="en-US" altLang="zh-CN" dirty="0">
                <a:latin typeface="微软雅黑" panose="020B0503020204020204" pitchFamily="34" charset="-122"/>
              </a:rPr>
              <a:t>, S1 will choose </a:t>
            </a:r>
            <a:r>
              <a:rPr kumimoji="1" lang="en-US" altLang="zh-CN" dirty="0">
                <a:solidFill>
                  <a:srgbClr val="FF0000"/>
                </a:solidFill>
                <a:latin typeface="微软雅黑" panose="020B0503020204020204" pitchFamily="34" charset="-122"/>
              </a:rPr>
              <a:t>a larger instance</a:t>
            </a:r>
            <a:r>
              <a:rPr kumimoji="1" lang="en-US" altLang="zh-CN" dirty="0">
                <a:latin typeface="微软雅黑" panose="020B0503020204020204" pitchFamily="34" charset="-122"/>
              </a:rPr>
              <a:t> (e.g., 4) </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And re-run the instance until find the largest available instance </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May possible try many times until find an available slot</a:t>
            </a:r>
            <a:endParaRPr kumimoji="1" lang="en-US" altLang="zh-CN" dirty="0">
              <a:latin typeface="微软雅黑" panose="020B0503020204020204" pitchFamily="34" charset="-122"/>
            </a:endParaRPr>
          </a:p>
          <a:p>
            <a:pPr lvl="1"/>
            <a:endParaRPr kumimoji="1" lang="zh-CN" altLang="en-US"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dirty="0" smtClean="0">
              <a:latin typeface="微软雅黑" panose="020B0503020204020204" pitchFamily="34" charset="-122"/>
              <a:ea typeface="微软雅黑" panose="020B0503020204020204" pitchFamily="34" charset="-122"/>
            </a:endParaRPr>
          </a:p>
        </p:txBody>
      </p:sp>
      <p:sp>
        <p:nvSpPr>
          <p:cNvPr id="5" name="Rectangle 15"/>
          <p:cNvSpPr/>
          <p:nvPr/>
        </p:nvSpPr>
        <p:spPr>
          <a:xfrm>
            <a:off x="606996" y="347213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6" name="Rectangle 16"/>
          <p:cNvSpPr/>
          <p:nvPr/>
        </p:nvSpPr>
        <p:spPr>
          <a:xfrm>
            <a:off x="987996" y="3472130"/>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7" name="TextBox 45"/>
          <p:cNvSpPr txBox="1"/>
          <p:nvPr/>
        </p:nvSpPr>
        <p:spPr>
          <a:xfrm>
            <a:off x="35496" y="3529106"/>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8" name="TextBox 6"/>
          <p:cNvSpPr txBox="1"/>
          <p:nvPr/>
        </p:nvSpPr>
        <p:spPr>
          <a:xfrm>
            <a:off x="658044"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0</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9" name="TextBox 7"/>
          <p:cNvSpPr txBox="1"/>
          <p:nvPr/>
        </p:nvSpPr>
        <p:spPr>
          <a:xfrm>
            <a:off x="1039044"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1</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0" name="TextBox 8"/>
          <p:cNvSpPr txBox="1"/>
          <p:nvPr/>
        </p:nvSpPr>
        <p:spPr>
          <a:xfrm>
            <a:off x="1610544"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2</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1" name="Rectangle 16"/>
          <p:cNvSpPr/>
          <p:nvPr/>
        </p:nvSpPr>
        <p:spPr>
          <a:xfrm>
            <a:off x="1492052" y="3472130"/>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12" name="Rectangle 15"/>
          <p:cNvSpPr/>
          <p:nvPr/>
        </p:nvSpPr>
        <p:spPr>
          <a:xfrm>
            <a:off x="606996" y="4145048"/>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13" name="Rectangle 16"/>
          <p:cNvSpPr/>
          <p:nvPr/>
        </p:nvSpPr>
        <p:spPr>
          <a:xfrm>
            <a:off x="987996" y="414504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14" name="TextBox 45"/>
          <p:cNvSpPr txBox="1"/>
          <p:nvPr/>
        </p:nvSpPr>
        <p:spPr>
          <a:xfrm>
            <a:off x="35496" y="420202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15" name="Rectangle 16"/>
          <p:cNvSpPr/>
          <p:nvPr/>
        </p:nvSpPr>
        <p:spPr>
          <a:xfrm>
            <a:off x="1492052" y="414504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16" name="Rectangle 15"/>
          <p:cNvSpPr/>
          <p:nvPr/>
        </p:nvSpPr>
        <p:spPr>
          <a:xfrm>
            <a:off x="606996" y="4817966"/>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17" name="Rectangle 16"/>
          <p:cNvSpPr/>
          <p:nvPr/>
        </p:nvSpPr>
        <p:spPr>
          <a:xfrm>
            <a:off x="987996" y="481796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18" name="TextBox 45"/>
          <p:cNvSpPr txBox="1"/>
          <p:nvPr/>
        </p:nvSpPr>
        <p:spPr>
          <a:xfrm>
            <a:off x="35496" y="4874942"/>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sp>
        <p:nvSpPr>
          <p:cNvPr id="19" name="Rectangle 16"/>
          <p:cNvSpPr/>
          <p:nvPr/>
        </p:nvSpPr>
        <p:spPr>
          <a:xfrm>
            <a:off x="1492052" y="481796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20" name="TextBox 45"/>
          <p:cNvSpPr txBox="1"/>
          <p:nvPr/>
        </p:nvSpPr>
        <p:spPr>
          <a:xfrm>
            <a:off x="3446836" y="352886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21" name="TextBox 45"/>
          <p:cNvSpPr txBox="1"/>
          <p:nvPr/>
        </p:nvSpPr>
        <p:spPr>
          <a:xfrm>
            <a:off x="3446836" y="4201782"/>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22" name="TextBox 45"/>
          <p:cNvSpPr txBox="1"/>
          <p:nvPr/>
        </p:nvSpPr>
        <p:spPr>
          <a:xfrm>
            <a:off x="3446836" y="4874700"/>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cxnSp>
        <p:nvCxnSpPr>
          <p:cNvPr id="23" name="直线连接符 22"/>
          <p:cNvCxnSpPr/>
          <p:nvPr/>
        </p:nvCxnSpPr>
        <p:spPr>
          <a:xfrm flipV="1">
            <a:off x="3827836" y="3639547"/>
            <a:ext cx="5301930" cy="23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flipV="1">
            <a:off x="3827836" y="4368088"/>
            <a:ext cx="5008760" cy="223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flipV="1">
            <a:off x="3827836" y="5091215"/>
            <a:ext cx="5928740" cy="26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19"/>
          <p:cNvSpPr/>
          <p:nvPr/>
        </p:nvSpPr>
        <p:spPr>
          <a:xfrm>
            <a:off x="3131840" y="2642902"/>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27" name="Straight Arrow Connector 20"/>
          <p:cNvCxnSpPr>
            <a:stCxn id="26" idx="2"/>
          </p:cNvCxnSpPr>
          <p:nvPr/>
        </p:nvCxnSpPr>
        <p:spPr>
          <a:xfrm flipH="1">
            <a:off x="3544395" y="3062902"/>
            <a:ext cx="22445" cy="474564"/>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9" name="文本框 28"/>
          <p:cNvSpPr txBox="1"/>
          <p:nvPr/>
        </p:nvSpPr>
        <p:spPr>
          <a:xfrm>
            <a:off x="3982615" y="3453531"/>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Select 3</a:t>
            </a:r>
            <a:endParaRPr kumimoji="1" lang="en-US" altLang="zh-CN" dirty="0">
              <a:latin typeface="微软雅黑" panose="020B0503020204020204" pitchFamily="34" charset="-122"/>
              <a:ea typeface="微软雅黑" panose="020B0503020204020204" pitchFamily="34" charset="-122"/>
            </a:endParaRPr>
          </a:p>
        </p:txBody>
      </p:sp>
      <p:cxnSp>
        <p:nvCxnSpPr>
          <p:cNvPr id="30" name="直线箭头连接符 29"/>
          <p:cNvCxnSpPr/>
          <p:nvPr/>
        </p:nvCxnSpPr>
        <p:spPr>
          <a:xfrm>
            <a:off x="5063480" y="3663201"/>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29" idx="3"/>
          </p:cNvCxnSpPr>
          <p:nvPr/>
        </p:nvCxnSpPr>
        <p:spPr>
          <a:xfrm>
            <a:off x="5047792" y="3638197"/>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flipV="1">
            <a:off x="5628460" y="3601920"/>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flipV="1">
            <a:off x="5670420" y="3654313"/>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a:off x="6293804" y="3687353"/>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a:off x="6278116" y="3662349"/>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flipV="1">
            <a:off x="6858784" y="3626072"/>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V="1">
            <a:off x="6900744" y="3678465"/>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002064" y="3070059"/>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Prepare</a:t>
            </a:r>
            <a:endParaRPr kumimoji="1" lang="en-US" altLang="zh-CN"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6233840" y="3081377"/>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Accept </a:t>
            </a:r>
            <a:endParaRPr kumimoji="1" lang="en-US" altLang="zh-CN" dirty="0">
              <a:latin typeface="微软雅黑" panose="020B0503020204020204" pitchFamily="34" charset="-122"/>
              <a:ea typeface="微软雅黑" panose="020B0503020204020204" pitchFamily="34" charset="-122"/>
            </a:endParaRPr>
          </a:p>
        </p:txBody>
      </p:sp>
      <p:sp>
        <p:nvSpPr>
          <p:cNvPr id="40" name="Rectangle 16"/>
          <p:cNvSpPr/>
          <p:nvPr/>
        </p:nvSpPr>
        <p:spPr>
          <a:xfrm>
            <a:off x="1993781" y="4139755"/>
            <a:ext cx="504056" cy="381000"/>
          </a:xfrm>
          <a:prstGeom prst="rect">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41" name="Rectangle 16"/>
          <p:cNvSpPr/>
          <p:nvPr/>
        </p:nvSpPr>
        <p:spPr>
          <a:xfrm>
            <a:off x="2000248" y="4817966"/>
            <a:ext cx="504056" cy="381000"/>
          </a:xfrm>
          <a:prstGeom prst="rect">
            <a:avLst/>
          </a:prstGeom>
          <a:no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42" name="Rectangle 16"/>
          <p:cNvSpPr/>
          <p:nvPr/>
        </p:nvSpPr>
        <p:spPr>
          <a:xfrm>
            <a:off x="1997459" y="4150029"/>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zzz</a:t>
            </a:r>
            <a:endParaRPr lang="en-US" sz="1600" dirty="0" err="1">
              <a:latin typeface="微软雅黑" panose="020B0503020204020204" pitchFamily="34" charset="-122"/>
              <a:ea typeface="微软雅黑" panose="020B0503020204020204" pitchFamily="34" charset="-122"/>
            </a:endParaRPr>
          </a:p>
        </p:txBody>
      </p:sp>
      <p:sp>
        <p:nvSpPr>
          <p:cNvPr id="43" name="Rectangle 16"/>
          <p:cNvSpPr/>
          <p:nvPr/>
        </p:nvSpPr>
        <p:spPr>
          <a:xfrm>
            <a:off x="1997459" y="4822947"/>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zzz</a:t>
            </a:r>
            <a:endParaRPr lang="en-US" sz="1600" dirty="0" err="1">
              <a:latin typeface="微软雅黑" panose="020B0503020204020204" pitchFamily="34" charset="-122"/>
              <a:ea typeface="微软雅黑" panose="020B0503020204020204" pitchFamily="34" charset="-122"/>
            </a:endParaRPr>
          </a:p>
        </p:txBody>
      </p:sp>
      <p:sp>
        <p:nvSpPr>
          <p:cNvPr id="44" name="文本框 43"/>
          <p:cNvSpPr txBox="1"/>
          <p:nvPr/>
        </p:nvSpPr>
        <p:spPr>
          <a:xfrm>
            <a:off x="5626898" y="4556975"/>
            <a:ext cx="713188" cy="310341"/>
          </a:xfrm>
          <a:prstGeom prst="rect">
            <a:avLst/>
          </a:prstGeom>
          <a:solidFill>
            <a:schemeClr val="bg1"/>
          </a:solidFill>
        </p:spPr>
        <p:txBody>
          <a:bodyPr wrap="square">
            <a:spAutoFit/>
          </a:bodyPr>
          <a:lstStyle/>
          <a:p>
            <a:pPr algn="ctr">
              <a:lnSpc>
                <a:spcPts val="1700"/>
              </a:lnSpc>
            </a:pPr>
            <a:r>
              <a:rPr lang="en-US" altLang="zh-CN" sz="1800" b="1" dirty="0" err="1">
                <a:latin typeface="微软雅黑" panose="020B0503020204020204" pitchFamily="34" charset="-122"/>
                <a:ea typeface="微软雅黑" panose="020B0503020204020204" pitchFamily="34" charset="-122"/>
              </a:rPr>
              <a:t>zzz</a:t>
            </a:r>
            <a:endParaRPr lang="en-US" altLang="zh-CN" sz="1800" b="1" dirty="0" err="1">
              <a:latin typeface="微软雅黑" panose="020B0503020204020204" pitchFamily="34" charset="-122"/>
              <a:ea typeface="微软雅黑" panose="020B0503020204020204" pitchFamily="34" charset="-122"/>
            </a:endParaRPr>
          </a:p>
        </p:txBody>
      </p:sp>
      <p:sp>
        <p:nvSpPr>
          <p:cNvPr id="45" name="文本框 44"/>
          <p:cNvSpPr txBox="1"/>
          <p:nvPr/>
        </p:nvSpPr>
        <p:spPr>
          <a:xfrm>
            <a:off x="5742261" y="3975472"/>
            <a:ext cx="713188" cy="310341"/>
          </a:xfrm>
          <a:prstGeom prst="rect">
            <a:avLst/>
          </a:prstGeom>
          <a:solidFill>
            <a:schemeClr val="bg1"/>
          </a:solidFill>
        </p:spPr>
        <p:txBody>
          <a:bodyPr wrap="square">
            <a:spAutoFit/>
          </a:bodyPr>
          <a:lstStyle/>
          <a:p>
            <a:pPr algn="ctr">
              <a:lnSpc>
                <a:spcPts val="1700"/>
              </a:lnSpc>
            </a:pPr>
            <a:r>
              <a:rPr lang="en-US" altLang="zh-CN" sz="1800" b="1" dirty="0" err="1">
                <a:latin typeface="微软雅黑" panose="020B0503020204020204" pitchFamily="34" charset="-122"/>
                <a:ea typeface="微软雅黑" panose="020B0503020204020204" pitchFamily="34" charset="-122"/>
              </a:rPr>
              <a:t>zzz</a:t>
            </a:r>
            <a:endParaRPr lang="en-US" altLang="zh-CN" sz="1800" b="1" dirty="0" err="1">
              <a:latin typeface="微软雅黑" panose="020B0503020204020204" pitchFamily="34" charset="-122"/>
              <a:ea typeface="微软雅黑" panose="020B0503020204020204" pitchFamily="34" charset="-122"/>
            </a:endParaRPr>
          </a:p>
        </p:txBody>
      </p:sp>
      <p:sp>
        <p:nvSpPr>
          <p:cNvPr id="46" name="TextBox 8"/>
          <p:cNvSpPr txBox="1"/>
          <p:nvPr/>
        </p:nvSpPr>
        <p:spPr>
          <a:xfrm>
            <a:off x="2669131" y="3025241"/>
            <a:ext cx="381000" cy="338554"/>
          </a:xfrm>
          <a:prstGeom prst="rect">
            <a:avLst/>
          </a:prstGeom>
          <a:noFill/>
        </p:spPr>
        <p:txBody>
          <a:bodyPr wrap="square" rtlCol="0">
            <a:spAutoFit/>
          </a:bodyPr>
          <a:lstStyle/>
          <a:p>
            <a:r>
              <a:rPr lang="en-US" sz="1600" b="1" dirty="0">
                <a:solidFill>
                  <a:srgbClr val="FF0000"/>
                </a:solidFill>
                <a:latin typeface="微软雅黑" panose="020B0503020204020204" pitchFamily="34" charset="-122"/>
                <a:ea typeface="微软雅黑" panose="020B0503020204020204" pitchFamily="34" charset="-122"/>
              </a:rPr>
              <a:t>4</a:t>
            </a:r>
            <a:endParaRPr lang="en-US" sz="1600" b="1" dirty="0">
              <a:solidFill>
                <a:srgbClr val="FF0000"/>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137224" y="302524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3</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48" name="Rectangle 16"/>
          <p:cNvSpPr/>
          <p:nvPr/>
        </p:nvSpPr>
        <p:spPr>
          <a:xfrm>
            <a:off x="2007052" y="3477111"/>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zzz</a:t>
            </a:r>
            <a:endParaRPr lang="en-US" sz="1600" dirty="0" err="1">
              <a:latin typeface="微软雅黑" panose="020B0503020204020204" pitchFamily="34" charset="-122"/>
              <a:ea typeface="微软雅黑" panose="020B0503020204020204" pitchFamily="34" charset="-122"/>
            </a:endParaRPr>
          </a:p>
        </p:txBody>
      </p:sp>
      <p:sp>
        <p:nvSpPr>
          <p:cNvPr id="50" name="Rectangle 16"/>
          <p:cNvSpPr/>
          <p:nvPr/>
        </p:nvSpPr>
        <p:spPr>
          <a:xfrm>
            <a:off x="2521426" y="3471849"/>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sp>
        <p:nvSpPr>
          <p:cNvPr id="51" name="Rectangle 16"/>
          <p:cNvSpPr/>
          <p:nvPr/>
        </p:nvSpPr>
        <p:spPr>
          <a:xfrm>
            <a:off x="2521426" y="4144767"/>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sp>
        <p:nvSpPr>
          <p:cNvPr id="52" name="Rectangle 16"/>
          <p:cNvSpPr/>
          <p:nvPr/>
        </p:nvSpPr>
        <p:spPr>
          <a:xfrm>
            <a:off x="2521426" y="4817685"/>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sp>
        <p:nvSpPr>
          <p:cNvPr id="58" name="文本框 57"/>
          <p:cNvSpPr txBox="1"/>
          <p:nvPr/>
        </p:nvSpPr>
        <p:spPr>
          <a:xfrm>
            <a:off x="7456569" y="3502687"/>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Select 4</a:t>
            </a:r>
            <a:endParaRPr kumimoji="1" lang="en-US" altLang="zh-CN" dirty="0">
              <a:latin typeface="微软雅黑" panose="020B0503020204020204" pitchFamily="34" charset="-122"/>
              <a:ea typeface="微软雅黑" panose="020B0503020204020204" pitchFamily="34" charset="-122"/>
            </a:endParaRPr>
          </a:p>
        </p:txBody>
      </p:sp>
      <p:cxnSp>
        <p:nvCxnSpPr>
          <p:cNvPr id="59" name="直线箭头连接符 58"/>
          <p:cNvCxnSpPr/>
          <p:nvPr/>
        </p:nvCxnSpPr>
        <p:spPr>
          <a:xfrm>
            <a:off x="8468765" y="3701680"/>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0" name="直线箭头连接符 59"/>
          <p:cNvCxnSpPr/>
          <p:nvPr/>
        </p:nvCxnSpPr>
        <p:spPr>
          <a:xfrm>
            <a:off x="8453077" y="3676676"/>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8234119" y="3078014"/>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Prepare</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18146" y="1830524"/>
            <a:ext cx="7307708" cy="2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C00000"/>
                </a:solidFill>
                <a:ea typeface="+mn-ea"/>
              </a:rPr>
              <a:t>Question</a:t>
            </a:r>
            <a:endParaRPr lang="en-US" altLang="zh-CN" kern="0" dirty="0">
              <a:solidFill>
                <a:srgbClr val="C00000"/>
              </a:solidFill>
              <a:ea typeface="+mn-ea"/>
            </a:endParaRPr>
          </a:p>
          <a:p>
            <a:pPr algn="ctr"/>
            <a:r>
              <a:rPr lang="en-US" altLang="zh-CN" sz="2600" b="0" kern="0" dirty="0">
                <a:solidFill>
                  <a:srgbClr val="C00000"/>
                </a:solidFill>
                <a:ea typeface="+mn-ea"/>
              </a:rPr>
              <a:t>How many RTTs are required for appending a single log entry? </a:t>
            </a:r>
            <a:endParaRPr lang="en-US" altLang="zh-CN" sz="2600" b="0" kern="0" dirty="0">
              <a:solidFill>
                <a:srgbClr val="C00000"/>
              </a:solidFill>
              <a:ea typeface="+mn-ea"/>
            </a:endParaRPr>
          </a:p>
          <a:p>
            <a:pPr algn="ctr"/>
            <a:endParaRPr kumimoji="0" lang="en-US" altLang="zh-CN" b="0" kern="0" dirty="0">
              <a:solidFill>
                <a:srgbClr val="C00000"/>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C00000"/>
                </a:solidFill>
                <a:latin typeface="微软雅黑" panose="020B0503020204020204" pitchFamily="34" charset="-122"/>
                <a:ea typeface="微软雅黑" panose="020B0503020204020204" pitchFamily="34" charset="-122"/>
              </a:rPr>
              <a:t>Paxos</a:t>
            </a:r>
            <a:r>
              <a:rPr lang="en-US" altLang="zh-CN" dirty="0">
                <a:solidFill>
                  <a:srgbClr val="C00000"/>
                </a:solidFill>
                <a:latin typeface="微软雅黑" panose="020B0503020204020204" pitchFamily="34" charset="-122"/>
                <a:ea typeface="微软雅黑" panose="020B0503020204020204" pitchFamily="34" charset="-122"/>
              </a:rPr>
              <a:t> in Action: Phase 0</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1143000" y="1206500"/>
            <a:ext cx="7048500" cy="635000"/>
          </a:xfrm>
        </p:spPr>
        <p:txBody>
          <a:bodyPr>
            <a:normAutofit/>
          </a:bodyPr>
          <a:lstStyle/>
          <a:p>
            <a:pPr marL="367665" indent="-320040" algn="ctr">
              <a:buClr>
                <a:srgbClr val="FF0066"/>
              </a:buClr>
              <a:buNone/>
            </a:pPr>
            <a:r>
              <a:rPr lang="en-US" altLang="zh-CN" sz="22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Client </a:t>
            </a:r>
            <a:r>
              <a:rPr lang="en-US" altLang="zh-CN" sz="2200" dirty="0">
                <a:solidFill>
                  <a:prstClr val="black"/>
                </a:solidFill>
                <a:latin typeface="微软雅黑" panose="020B0503020204020204" pitchFamily="34" charset="-122"/>
                <a:cs typeface="Verdana" panose="020B0604030504040204" pitchFamily="34" charset="0"/>
              </a:rPr>
              <a:t>sends a </a:t>
            </a:r>
            <a:r>
              <a:rPr lang="en-US" altLang="zh-CN" sz="22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request</a:t>
            </a:r>
            <a:r>
              <a:rPr lang="en-US" altLang="zh-CN" sz="2200" dirty="0">
                <a:solidFill>
                  <a:prstClr val="black"/>
                </a:solidFill>
                <a:latin typeface="微软雅黑" panose="020B0503020204020204" pitchFamily="34" charset="-122"/>
                <a:cs typeface="Verdana" panose="020B0604030504040204" pitchFamily="34" charset="0"/>
              </a:rPr>
              <a:t> to a </a:t>
            </a:r>
            <a:r>
              <a:rPr lang="en-US" altLang="zh-CN" sz="22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proposer</a:t>
            </a:r>
            <a:endParaRPr lang="en-US" altLang="zh-CN" sz="22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p:txBody>
      </p:sp>
      <p:grpSp>
        <p:nvGrpSpPr>
          <p:cNvPr id="5" name="Group 3"/>
          <p:cNvGrpSpPr/>
          <p:nvPr/>
        </p:nvGrpSpPr>
        <p:grpSpPr>
          <a:xfrm>
            <a:off x="3566314" y="3556000"/>
            <a:ext cx="1694148" cy="1089803"/>
            <a:chOff x="3276496" y="3419714"/>
            <a:chExt cx="1896936" cy="1201097"/>
          </a:xfrm>
        </p:grpSpPr>
        <p:sp>
          <p:nvSpPr>
            <p:cNvPr id="6" name="Cloud 4"/>
            <p:cNvSpPr/>
            <p:nvPr/>
          </p:nvSpPr>
          <p:spPr>
            <a:xfrm>
              <a:off x="3276496" y="3419714"/>
              <a:ext cx="1896936" cy="1201097"/>
            </a:xfrm>
            <a:prstGeom prst="cloud">
              <a:avLst/>
            </a:prstGeom>
            <a:solidFill>
              <a:schemeClr val="bg1"/>
            </a:solidFill>
            <a:ln w="3175">
              <a:solidFill>
                <a:schemeClr val="tx1">
                  <a:lumMod val="50000"/>
                  <a:lumOff val="50000"/>
                </a:schemeClr>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fontAlgn="base">
                <a:spcBef>
                  <a:spcPct val="0"/>
                </a:spcBef>
                <a:spcAft>
                  <a:spcPct val="0"/>
                </a:spcAft>
              </a:pPr>
              <a:endParaRPr lang="zh-CN" altLang="en-US" sz="1665">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ectangle 5"/>
            <p:cNvSpPr/>
            <p:nvPr/>
          </p:nvSpPr>
          <p:spPr>
            <a:xfrm>
              <a:off x="3276497" y="3711007"/>
              <a:ext cx="1825835" cy="497434"/>
            </a:xfrm>
            <a:prstGeom prst="rect">
              <a:avLst/>
            </a:prstGeom>
          </p:spPr>
          <p:txBody>
            <a:bodyPr wrap="square">
              <a:spAutoFit/>
            </a:bodyPr>
            <a:lstStyle/>
            <a:p>
              <a:pPr algn="ctr" fontAlgn="base">
                <a:spcBef>
                  <a:spcPct val="0"/>
                </a:spcBef>
                <a:spcAft>
                  <a:spcPct val="0"/>
                </a:spcAft>
              </a:pPr>
              <a:r>
                <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rPr>
                <a:t>Network</a:t>
              </a:r>
              <a:endPar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8" name="Rounded Rectangle 6"/>
          <p:cNvSpPr/>
          <p:nvPr/>
        </p:nvSpPr>
        <p:spPr>
          <a:xfrm>
            <a:off x="1397000" y="3854000"/>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9" name="Rounded Rectangle 7"/>
          <p:cNvSpPr/>
          <p:nvPr/>
        </p:nvSpPr>
        <p:spPr>
          <a:xfrm>
            <a:off x="4997500" y="3644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Rounded Rectangle 9"/>
          <p:cNvSpPr/>
          <p:nvPr/>
        </p:nvSpPr>
        <p:spPr>
          <a:xfrm>
            <a:off x="2677314" y="3067500"/>
            <a:ext cx="1260000" cy="420001"/>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Proposer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Rounded Rectangle 12"/>
          <p:cNvSpPr/>
          <p:nvPr/>
        </p:nvSpPr>
        <p:spPr>
          <a:xfrm>
            <a:off x="5124500" y="3771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2" name="Rounded Rectangle 13"/>
          <p:cNvSpPr/>
          <p:nvPr/>
        </p:nvSpPr>
        <p:spPr>
          <a:xfrm>
            <a:off x="5251500" y="3898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3" name="Rounded Rectangle 15"/>
          <p:cNvSpPr/>
          <p:nvPr/>
        </p:nvSpPr>
        <p:spPr>
          <a:xfrm>
            <a:off x="3791000" y="4762500"/>
            <a:ext cx="1170000" cy="42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4" name="Rectangle 16"/>
          <p:cNvSpPr/>
          <p:nvPr/>
        </p:nvSpPr>
        <p:spPr>
          <a:xfrm>
            <a:off x="2486815" y="2857500"/>
            <a:ext cx="4288686" cy="2540000"/>
          </a:xfrm>
          <a:prstGeom prst="rect">
            <a:avLst/>
          </a:prstGeom>
          <a:no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5" name="Rectangle 20"/>
          <p:cNvSpPr/>
          <p:nvPr/>
        </p:nvSpPr>
        <p:spPr>
          <a:xfrm>
            <a:off x="5328812" y="4626040"/>
            <a:ext cx="1053494"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quorum</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16" name="Straight Arrow Connector 21"/>
          <p:cNvCxnSpPr/>
          <p:nvPr/>
        </p:nvCxnSpPr>
        <p:spPr>
          <a:xfrm flipV="1">
            <a:off x="5932618" y="4356040"/>
            <a:ext cx="0" cy="270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Freeform 22"/>
          <p:cNvSpPr/>
          <p:nvPr/>
        </p:nvSpPr>
        <p:spPr>
          <a:xfrm>
            <a:off x="2243077" y="3437758"/>
            <a:ext cx="423923" cy="446690"/>
          </a:xfrm>
          <a:custGeom>
            <a:avLst/>
            <a:gdLst>
              <a:gd name="connsiteX0" fmla="*/ 51508 w 508708"/>
              <a:gd name="connsiteY0" fmla="*/ 536028 h 536028"/>
              <a:gd name="connsiteX1" fmla="*/ 256460 w 508708"/>
              <a:gd name="connsiteY1" fmla="*/ 378373 h 536028"/>
              <a:gd name="connsiteX2" fmla="*/ 4211 w 508708"/>
              <a:gd name="connsiteY2" fmla="*/ 189187 h 536028"/>
              <a:gd name="connsiteX3" fmla="*/ 508708 w 508708"/>
              <a:gd name="connsiteY3" fmla="*/ 0 h 536028"/>
            </a:gdLst>
            <a:ahLst/>
            <a:cxnLst>
              <a:cxn ang="0">
                <a:pos x="connsiteX0" y="connsiteY0"/>
              </a:cxn>
              <a:cxn ang="0">
                <a:pos x="connsiteX1" y="connsiteY1"/>
              </a:cxn>
              <a:cxn ang="0">
                <a:pos x="connsiteX2" y="connsiteY2"/>
              </a:cxn>
              <a:cxn ang="0">
                <a:pos x="connsiteX3" y="connsiteY3"/>
              </a:cxn>
            </a:cxnLst>
            <a:rect l="l" t="t" r="r" b="b"/>
            <a:pathLst>
              <a:path w="508708" h="536028">
                <a:moveTo>
                  <a:pt x="51508" y="536028"/>
                </a:moveTo>
                <a:cubicBezTo>
                  <a:pt x="157925" y="486104"/>
                  <a:pt x="264343" y="436180"/>
                  <a:pt x="256460" y="378373"/>
                </a:cubicBezTo>
                <a:cubicBezTo>
                  <a:pt x="248577" y="320566"/>
                  <a:pt x="-37830" y="252249"/>
                  <a:pt x="4211" y="189187"/>
                </a:cubicBezTo>
                <a:cubicBezTo>
                  <a:pt x="46252" y="126125"/>
                  <a:pt x="277480" y="63062"/>
                  <a:pt x="508708" y="0"/>
                </a:cubicBezTo>
              </a:path>
            </a:pathLst>
          </a:cu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8" name="Rectangle 23"/>
          <p:cNvSpPr/>
          <p:nvPr/>
        </p:nvSpPr>
        <p:spPr>
          <a:xfrm>
            <a:off x="1312468" y="3274279"/>
            <a:ext cx="1039067"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request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Basic Multi-</a:t>
            </a:r>
            <a:r>
              <a:rPr kumimoji="1" lang="en-US" altLang="zh-CN" dirty="0" err="1"/>
              <a:t>Paxos</a:t>
            </a:r>
            <a:r>
              <a:rPr kumimoji="1" lang="en-US" altLang="zh-CN" dirty="0"/>
              <a:t> is correct but inefficient </a:t>
            </a:r>
            <a:endParaRPr kumimoji="1" lang="zh-CN" altLang="en-US" dirty="0"/>
          </a:p>
        </p:txBody>
      </p:sp>
      <p:sp>
        <p:nvSpPr>
          <p:cNvPr id="3" name="内容占位符 2"/>
          <p:cNvSpPr>
            <a:spLocks noGrp="1"/>
          </p:cNvSpPr>
          <p:nvPr>
            <p:ph idx="1"/>
          </p:nvPr>
        </p:nvSpPr>
        <p:spPr>
          <a:xfrm>
            <a:off x="302840" y="1129307"/>
            <a:ext cx="8229600" cy="4824537"/>
          </a:xfrm>
        </p:spPr>
        <p:txBody>
          <a:bodyPr>
            <a:normAutofit/>
          </a:bodyPr>
          <a:lstStyle/>
          <a:p>
            <a:r>
              <a:rPr lang="en-US" altLang="zh-CN" dirty="0">
                <a:solidFill>
                  <a:srgbClr val="C00000"/>
                </a:solidFill>
              </a:rPr>
              <a:t>2 rounds </a:t>
            </a:r>
            <a:r>
              <a:rPr lang="en-US" altLang="zh-CN" dirty="0"/>
              <a:t>of RPCs for each value chosen in the </a:t>
            </a:r>
            <a:r>
              <a:rPr lang="en-US" altLang="zh-CN" dirty="0">
                <a:highlight>
                  <a:srgbClr val="FFFF00"/>
                </a:highlight>
              </a:rPr>
              <a:t>optimal</a:t>
            </a:r>
            <a:r>
              <a:rPr lang="en-US" altLang="zh-CN" dirty="0"/>
              <a:t> case </a:t>
            </a:r>
            <a:endParaRPr lang="en-US" altLang="zh-CN" dirty="0"/>
          </a:p>
          <a:p>
            <a:pPr lvl="1"/>
            <a:r>
              <a:rPr lang="en-US" altLang="zh-CN" dirty="0"/>
              <a:t>Prepare, Accept</a:t>
            </a:r>
            <a:endParaRPr lang="en-US" altLang="zh-CN" dirty="0"/>
          </a:p>
          <a:p>
            <a:r>
              <a:rPr lang="en-US" altLang="zh-CN" dirty="0"/>
              <a:t>With multiple concurrent proposers, </a:t>
            </a:r>
            <a:r>
              <a:rPr lang="en-US" altLang="zh-CN" dirty="0">
                <a:solidFill>
                  <a:srgbClr val="C00000"/>
                </a:solidFill>
              </a:rPr>
              <a:t>conflicts</a:t>
            </a:r>
            <a:r>
              <a:rPr lang="en-US" altLang="zh-CN" dirty="0"/>
              <a:t> and restarts are likely </a:t>
            </a:r>
            <a:endParaRPr lang="en-US" altLang="zh-CN" dirty="0"/>
          </a:p>
          <a:p>
            <a:pPr lvl="1"/>
            <a:r>
              <a:rPr lang="en-US" altLang="zh-CN" dirty="0"/>
              <a:t>1. The server may conflict </a:t>
            </a:r>
            <a:r>
              <a:rPr lang="en-US" altLang="zh-CN" dirty="0">
                <a:solidFill>
                  <a:srgbClr val="FF0000"/>
                </a:solidFill>
              </a:rPr>
              <a:t>on the position of</a:t>
            </a:r>
            <a:r>
              <a:rPr lang="en-US" altLang="zh-CN" dirty="0"/>
              <a:t> the new log entry to insert </a:t>
            </a:r>
            <a:endParaRPr lang="en-US" altLang="zh-CN" dirty="0"/>
          </a:p>
          <a:p>
            <a:pPr marL="74295" lvl="1" indent="0">
              <a:buNone/>
            </a:pPr>
            <a:r>
              <a:rPr lang="zh-CN" altLang="en-US" dirty="0"/>
              <a:t>    </a:t>
            </a:r>
            <a:r>
              <a:rPr lang="en-US" altLang="zh-CN" dirty="0"/>
              <a:t>(our previous example)</a:t>
            </a:r>
            <a:endParaRPr lang="en-US" altLang="zh-CN" dirty="0"/>
          </a:p>
          <a:p>
            <a:pPr lvl="1"/>
            <a:r>
              <a:rPr lang="en-US" altLang="zh-CN" dirty="0"/>
              <a:t>2. Even in the </a:t>
            </a:r>
            <a:r>
              <a:rPr lang="en-US" altLang="zh-CN" dirty="0">
                <a:solidFill>
                  <a:srgbClr val="FF0000"/>
                </a:solidFill>
              </a:rPr>
              <a:t>same </a:t>
            </a:r>
            <a:r>
              <a:rPr lang="en-US" altLang="zh-CN" dirty="0" err="1">
                <a:solidFill>
                  <a:srgbClr val="FF0000"/>
                </a:solidFill>
              </a:rPr>
              <a:t>Paxos</a:t>
            </a:r>
            <a:r>
              <a:rPr lang="en-US" altLang="zh-CN" dirty="0">
                <a:solidFill>
                  <a:srgbClr val="FF0000"/>
                </a:solidFill>
              </a:rPr>
              <a:t> instance</a:t>
            </a:r>
            <a:r>
              <a:rPr lang="en-US" altLang="zh-CN" dirty="0"/>
              <a:t>, </a:t>
            </a:r>
            <a:r>
              <a:rPr lang="en-US" altLang="zh-CN" dirty="0">
                <a:solidFill>
                  <a:srgbClr val="FF0000"/>
                </a:solidFill>
              </a:rPr>
              <a:t>different proposer may conflict</a:t>
            </a:r>
            <a:r>
              <a:rPr lang="en-US" altLang="zh-CN" dirty="0"/>
              <a:t> </a:t>
            </a:r>
            <a:endParaRPr lang="en-US" altLang="zh-CN" dirty="0"/>
          </a:p>
          <a:p>
            <a:pPr lvl="2"/>
            <a:r>
              <a:rPr lang="en-US" altLang="zh-CN" sz="1800" dirty="0"/>
              <a:t>Only the proposers with the highest number can win  </a:t>
            </a:r>
            <a:endParaRPr lang="en-US" altLang="zh-CN" sz="1800" dirty="0"/>
          </a:p>
          <a:p>
            <a:r>
              <a:rPr lang="en-US" altLang="zh-CN" dirty="0"/>
              <a:t>Solution </a:t>
            </a:r>
            <a:endParaRPr lang="en-US" altLang="zh-CN" dirty="0"/>
          </a:p>
          <a:p>
            <a:pPr marL="417195" lvl="1" indent="-342900">
              <a:buFont typeface="+mj-ea"/>
              <a:buAutoNum type="circleNumDbPlain"/>
            </a:pPr>
            <a:r>
              <a:rPr lang="en-US" altLang="zh-CN" dirty="0">
                <a:solidFill>
                  <a:srgbClr val="FF0000"/>
                </a:solidFill>
              </a:rPr>
              <a:t>Select a leader</a:t>
            </a:r>
            <a:r>
              <a:rPr lang="en-US" altLang="zh-CN" dirty="0"/>
              <a:t>: </a:t>
            </a:r>
            <a:r>
              <a:rPr lang="en-US" altLang="zh-CN" dirty="0">
                <a:solidFill>
                  <a:srgbClr val="FF0000"/>
                </a:solidFill>
              </a:rPr>
              <a:t>most of the time, only one server</a:t>
            </a:r>
            <a:r>
              <a:rPr lang="en-US" altLang="zh-CN" dirty="0"/>
              <a:t> can propose</a:t>
            </a:r>
            <a:endParaRPr lang="en-US" altLang="zh-CN" dirty="0"/>
          </a:p>
          <a:p>
            <a:pPr marL="417195" lvl="1" indent="-342900">
              <a:buFont typeface="+mj-ea"/>
              <a:buAutoNum type="circleNumDbPlain"/>
            </a:pPr>
            <a:r>
              <a:rPr lang="en-US" altLang="zh-CN" dirty="0">
                <a:solidFill>
                  <a:srgbClr val="FF0000"/>
                </a:solidFill>
              </a:rPr>
              <a:t>Batch</a:t>
            </a:r>
            <a:r>
              <a:rPr lang="en-US" altLang="zh-CN" dirty="0"/>
              <a:t> the</a:t>
            </a:r>
            <a:r>
              <a:rPr lang="zh-CN" altLang="en-US" dirty="0"/>
              <a:t> </a:t>
            </a:r>
            <a:r>
              <a:rPr lang="en-US" altLang="zh-CN" dirty="0"/>
              <a:t>prepare requests from multiple instances sent from a leader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Multi-</a:t>
            </a:r>
            <a:r>
              <a:rPr lang="en-GB" altLang="zh-CN" dirty="0" err="1"/>
              <a:t>paxos</a:t>
            </a:r>
            <a:r>
              <a:rPr lang="en-GB" altLang="zh-CN" dirty="0"/>
              <a:t> uses a distinguished proposer (leader)</a:t>
            </a:r>
            <a:endParaRPr kumimoji="1" lang="zh-CN" altLang="en-US" dirty="0"/>
          </a:p>
        </p:txBody>
      </p:sp>
      <p:sp>
        <p:nvSpPr>
          <p:cNvPr id="3" name="内容占位符 2"/>
          <p:cNvSpPr>
            <a:spLocks noGrp="1"/>
          </p:cNvSpPr>
          <p:nvPr>
            <p:ph idx="1"/>
          </p:nvPr>
        </p:nvSpPr>
        <p:spPr>
          <a:xfrm>
            <a:off x="302840" y="1129308"/>
            <a:ext cx="8229600" cy="4167654"/>
          </a:xfrm>
        </p:spPr>
        <p:txBody>
          <a:bodyPr/>
          <a:lstStyle/>
          <a:p>
            <a:r>
              <a:rPr kumimoji="1" lang="en-US" altLang="zh-CN" dirty="0">
                <a:solidFill>
                  <a:srgbClr val="FF0000"/>
                </a:solidFill>
              </a:rPr>
              <a:t>Distinguished proposer</a:t>
            </a:r>
            <a:r>
              <a:rPr kumimoji="1" lang="en-US" altLang="zh-CN" dirty="0"/>
              <a:t> (aka. </a:t>
            </a:r>
            <a:r>
              <a:rPr kumimoji="1" lang="en-US" altLang="zh-CN" dirty="0">
                <a:solidFill>
                  <a:srgbClr val="FF0000"/>
                </a:solidFill>
              </a:rPr>
              <a:t>leader</a:t>
            </a:r>
            <a:r>
              <a:rPr kumimoji="1" lang="en-US" altLang="zh-CN" dirty="0"/>
              <a:t>) </a:t>
            </a:r>
            <a:endParaRPr kumimoji="1" lang="en-US" altLang="zh-CN" dirty="0"/>
          </a:p>
          <a:p>
            <a:pPr lvl="1"/>
            <a:r>
              <a:rPr kumimoji="1" lang="en-US" altLang="zh-CN" dirty="0"/>
              <a:t>The only one that issues proposals </a:t>
            </a:r>
            <a:endParaRPr kumimoji="1" lang="en-US" altLang="zh-CN" dirty="0"/>
          </a:p>
          <a:p>
            <a:pPr lvl="2"/>
            <a:r>
              <a:rPr kumimoji="1" lang="en-US" altLang="zh-CN" sz="1800" dirty="0"/>
              <a:t>i.e., </a:t>
            </a:r>
            <a:r>
              <a:rPr lang="en-US" altLang="zh-CN" sz="1800" dirty="0">
                <a:solidFill>
                  <a:srgbClr val="FF0000"/>
                </a:solidFill>
              </a:rPr>
              <a:t>no proposer conflicts in the optimal case</a:t>
            </a:r>
            <a:r>
              <a:rPr lang="en-US" altLang="zh-CN" sz="1800" dirty="0"/>
              <a:t> </a:t>
            </a:r>
            <a:endParaRPr kumimoji="1" lang="en-US" altLang="zh-CN" sz="1800" dirty="0"/>
          </a:p>
          <a:p>
            <a:r>
              <a:rPr kumimoji="1" lang="en-US" altLang="zh-CN" dirty="0"/>
              <a:t>Client only sends the commands to the leader </a:t>
            </a:r>
            <a:endParaRPr kumimoji="1" lang="en-US" altLang="zh-CN" dirty="0"/>
          </a:p>
          <a:p>
            <a:pPr lvl="1"/>
            <a:r>
              <a:rPr kumimoji="1" lang="en-US" altLang="zh-CN" dirty="0"/>
              <a:t>Decides the </a:t>
            </a:r>
            <a:r>
              <a:rPr kumimoji="1" lang="en-US" altLang="zh-CN" dirty="0">
                <a:solidFill>
                  <a:srgbClr val="FF0000"/>
                </a:solidFill>
              </a:rPr>
              <a:t>value position</a:t>
            </a:r>
            <a:r>
              <a:rPr kumimoji="1" lang="en-US" altLang="zh-CN" dirty="0"/>
              <a:t> </a:t>
            </a:r>
            <a:endParaRPr kumimoji="1" lang="en-US" altLang="zh-CN" dirty="0"/>
          </a:p>
          <a:p>
            <a:r>
              <a:rPr kumimoji="1" lang="en-US" altLang="zh-CN" dirty="0"/>
              <a:t>Note,</a:t>
            </a:r>
            <a:r>
              <a:rPr kumimoji="1" lang="zh-CN" altLang="en-US" dirty="0"/>
              <a:t> </a:t>
            </a:r>
            <a:r>
              <a:rPr kumimoji="1" lang="en-US" altLang="zh-CN" dirty="0"/>
              <a:t>single</a:t>
            </a:r>
            <a:r>
              <a:rPr kumimoji="1" lang="zh-CN" altLang="en-US" dirty="0"/>
              <a:t> </a:t>
            </a:r>
            <a:r>
              <a:rPr kumimoji="1" lang="en-US" altLang="zh-CN" dirty="0"/>
              <a:t>leader</a:t>
            </a:r>
            <a:r>
              <a:rPr kumimoji="1" lang="zh-CN" altLang="en-US" dirty="0"/>
              <a:t> </a:t>
            </a:r>
            <a:r>
              <a:rPr kumimoji="1" lang="en-US" altLang="zh-CN" dirty="0"/>
              <a:t>is</a:t>
            </a:r>
            <a:r>
              <a:rPr kumimoji="1" lang="zh-CN" altLang="en-US" dirty="0"/>
              <a:t> </a:t>
            </a:r>
            <a:r>
              <a:rPr kumimoji="1" lang="en-US" altLang="zh-CN" i="1" dirty="0">
                <a:solidFill>
                  <a:srgbClr val="FF0000"/>
                </a:solidFill>
              </a:rPr>
              <a:t>not</a:t>
            </a:r>
            <a:r>
              <a:rPr kumimoji="1" lang="zh-CN" altLang="en-US" dirty="0">
                <a:solidFill>
                  <a:srgbClr val="FF0000"/>
                </a:solidFill>
              </a:rPr>
              <a:t> </a:t>
            </a:r>
            <a:r>
              <a:rPr kumimoji="1" lang="en-US" altLang="zh-CN" dirty="0">
                <a:solidFill>
                  <a:srgbClr val="FF0000"/>
                </a:solidFill>
              </a:rPr>
              <a:t>necessary</a:t>
            </a:r>
            <a:r>
              <a:rPr kumimoji="1" lang="zh-CN" altLang="en-US" dirty="0"/>
              <a:t> </a:t>
            </a:r>
            <a:r>
              <a:rPr kumimoji="1" lang="en-US" altLang="zh-CN" dirty="0"/>
              <a:t>for Multi-</a:t>
            </a:r>
            <a:r>
              <a:rPr kumimoji="1" lang="en-US" altLang="zh-CN" dirty="0" err="1"/>
              <a:t>paxos</a:t>
            </a:r>
            <a:endParaRPr kumimoji="1" lang="en-US" altLang="zh-CN" dirty="0"/>
          </a:p>
          <a:p>
            <a:pPr lvl="1"/>
            <a:r>
              <a:rPr kumimoji="1" lang="en-US" altLang="zh-CN" dirty="0"/>
              <a:t>E.g.,</a:t>
            </a:r>
            <a:r>
              <a:rPr kumimoji="1" lang="zh-CN" altLang="en-US" dirty="0"/>
              <a:t> </a:t>
            </a:r>
            <a:r>
              <a:rPr kumimoji="1" lang="en-US" altLang="zh-CN" dirty="0"/>
              <a:t>if two or</a:t>
            </a:r>
            <a:r>
              <a:rPr kumimoji="1" lang="zh-CN" altLang="en-US" dirty="0"/>
              <a:t> </a:t>
            </a:r>
            <a:r>
              <a:rPr kumimoji="1" lang="en-US" altLang="zh-CN" dirty="0"/>
              <a:t>more</a:t>
            </a:r>
            <a:r>
              <a:rPr kumimoji="1" lang="zh-CN" altLang="en-US" dirty="0"/>
              <a:t> </a:t>
            </a:r>
            <a:r>
              <a:rPr kumimoji="1" lang="en-US" altLang="zh-CN" dirty="0"/>
              <a:t>servers act as</a:t>
            </a:r>
            <a:r>
              <a:rPr kumimoji="1" lang="zh-CN" altLang="en-US" dirty="0"/>
              <a:t> </a:t>
            </a:r>
            <a:r>
              <a:rPr kumimoji="1" lang="en-US" altLang="zh-CN" dirty="0"/>
              <a:t>proposers</a:t>
            </a:r>
            <a:r>
              <a:rPr kumimoji="1" lang="zh-CN" altLang="en-US" dirty="0"/>
              <a:t> </a:t>
            </a:r>
            <a:r>
              <a:rPr kumimoji="1" lang="en-US" altLang="zh-CN" dirty="0"/>
              <a:t>at</a:t>
            </a:r>
            <a:r>
              <a:rPr kumimoji="1" lang="zh-CN" altLang="en-US" dirty="0"/>
              <a:t> </a:t>
            </a:r>
            <a:r>
              <a:rPr kumimoji="1" lang="en-US" altLang="zh-CN" dirty="0"/>
              <a:t>the</a:t>
            </a:r>
            <a:r>
              <a:rPr kumimoji="1" lang="zh-CN" altLang="en-US" dirty="0"/>
              <a:t> </a:t>
            </a:r>
            <a:r>
              <a:rPr kumimoji="1" lang="en-US" altLang="zh-CN" dirty="0"/>
              <a:t>same</a:t>
            </a:r>
            <a:r>
              <a:rPr kumimoji="1" lang="zh-CN" altLang="en-US" dirty="0"/>
              <a:t> </a:t>
            </a:r>
            <a:r>
              <a:rPr kumimoji="1" lang="en-US" altLang="zh-CN" dirty="0"/>
              <a:t>time,</a:t>
            </a:r>
            <a:r>
              <a:rPr kumimoji="1" lang="zh-CN" altLang="en-US" dirty="0"/>
              <a:t> </a:t>
            </a:r>
            <a:r>
              <a:rPr kumimoji="1" lang="en-US" altLang="zh-CN" dirty="0"/>
              <a:t>the</a:t>
            </a:r>
            <a:r>
              <a:rPr kumimoji="1" lang="zh-CN" altLang="en-US" dirty="0"/>
              <a:t> </a:t>
            </a:r>
            <a:r>
              <a:rPr kumimoji="1" lang="en-US" altLang="zh-CN" dirty="0"/>
              <a:t>protocol</a:t>
            </a:r>
            <a:r>
              <a:rPr kumimoji="1" lang="zh-CN" altLang="en-US" dirty="0"/>
              <a:t> </a:t>
            </a:r>
            <a:r>
              <a:rPr kumimoji="1" lang="en-US" altLang="zh-CN" dirty="0"/>
              <a:t>still</a:t>
            </a:r>
            <a:r>
              <a:rPr kumimoji="1" lang="zh-CN" altLang="en-US" dirty="0"/>
              <a:t> </a:t>
            </a:r>
            <a:r>
              <a:rPr kumimoji="1" lang="en-US" altLang="zh-CN" dirty="0"/>
              <a:t>works</a:t>
            </a:r>
            <a:r>
              <a:rPr kumimoji="1" lang="zh-CN" altLang="en-US" dirty="0"/>
              <a:t> </a:t>
            </a:r>
            <a:r>
              <a:rPr kumimoji="1" lang="en-US" altLang="zh-CN" dirty="0"/>
              <a:t>correctly</a:t>
            </a:r>
            <a:endParaRPr kumimoji="1" lang="en-US" altLang="zh-CN" dirty="0"/>
          </a:p>
          <a:p>
            <a:pPr lvl="2"/>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a:p>
        </p:txBody>
      </p:sp>
      <p:sp>
        <p:nvSpPr>
          <p:cNvPr id="5" name="文本框 4"/>
          <p:cNvSpPr txBox="1"/>
          <p:nvPr/>
        </p:nvSpPr>
        <p:spPr>
          <a:xfrm>
            <a:off x="835025" y="4485640"/>
            <a:ext cx="6988175" cy="583565"/>
          </a:xfrm>
          <a:prstGeom prst="rect">
            <a:avLst/>
          </a:prstGeom>
          <a:noFill/>
        </p:spPr>
        <p:txBody>
          <a:bodyPr wrap="square" rtlCol="0">
            <a:spAutoFit/>
          </a:bodyPr>
          <a:p>
            <a:r>
              <a:rPr lang="en-US" altLang="zh-CN" sz="1600"/>
              <a:t>leader</a:t>
            </a:r>
            <a:r>
              <a:rPr lang="zh-CN" altLang="en-US" sz="1600"/>
              <a:t>只是更方便解决</a:t>
            </a:r>
            <a:r>
              <a:rPr lang="en-US" altLang="zh-CN" sz="1600"/>
              <a:t>conflict</a:t>
            </a:r>
            <a:r>
              <a:rPr lang="zh-CN" altLang="en-US" sz="1600"/>
              <a:t>，并且可以一定程度上提升</a:t>
            </a:r>
            <a:r>
              <a:rPr lang="en-US" altLang="zh-CN" sz="1600"/>
              <a:t>paxos</a:t>
            </a:r>
            <a:r>
              <a:rPr lang="zh-CN" altLang="en-US" sz="1600"/>
              <a:t>的性能，但是没有</a:t>
            </a:r>
            <a:r>
              <a:rPr lang="en-US" altLang="zh-CN" sz="1600"/>
              <a:t>leader</a:t>
            </a:r>
            <a:r>
              <a:rPr lang="zh-CN" altLang="en-US" sz="1600"/>
              <a:t>的时候</a:t>
            </a:r>
            <a:r>
              <a:rPr lang="en-US" altLang="zh-CN" sz="1600"/>
              <a:t>paxos</a:t>
            </a:r>
            <a:r>
              <a:rPr lang="zh-CN" altLang="en-US" sz="1600"/>
              <a:t>在</a:t>
            </a:r>
            <a:r>
              <a:rPr lang="en-US" altLang="zh-CN" sz="1600"/>
              <a:t>optimal case</a:t>
            </a:r>
            <a:r>
              <a:rPr lang="zh-CN" altLang="en-US" sz="1600"/>
              <a:t>下还是可以正确工作的</a:t>
            </a:r>
            <a:endParaRPr lang="zh-CN"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28866"/>
            <a:ext cx="9021688" cy="900442"/>
          </a:xfrm>
        </p:spPr>
        <p:txBody>
          <a:bodyPr/>
          <a:lstStyle/>
          <a:p>
            <a:r>
              <a:rPr kumimoji="1" lang="en-US" altLang="zh-CN" dirty="0"/>
              <a:t>Not relying a single leader simplifies user implementation</a:t>
            </a:r>
            <a:endParaRPr kumimoji="1" lang="zh-CN" altLang="en-US" dirty="0"/>
          </a:p>
        </p:txBody>
      </p:sp>
      <p:sp>
        <p:nvSpPr>
          <p:cNvPr id="3" name="内容占位符 2"/>
          <p:cNvSpPr>
            <a:spLocks noGrp="1"/>
          </p:cNvSpPr>
          <p:nvPr>
            <p:ph idx="1"/>
          </p:nvPr>
        </p:nvSpPr>
        <p:spPr/>
        <p:txBody>
          <a:bodyPr/>
          <a:lstStyle/>
          <a:p>
            <a:r>
              <a:rPr kumimoji="1" lang="en-US" altLang="zh-CN" dirty="0"/>
              <a:t>i.e., the user can choose the leader in </a:t>
            </a:r>
            <a:r>
              <a:rPr kumimoji="1" lang="en-US" altLang="zh-CN" dirty="0">
                <a:solidFill>
                  <a:srgbClr val="FF0000"/>
                </a:solidFill>
              </a:rPr>
              <a:t>an arbitrary way</a:t>
            </a:r>
            <a:r>
              <a:rPr kumimoji="1" lang="en-US" altLang="zh-CN" dirty="0"/>
              <a:t> </a:t>
            </a:r>
            <a:endParaRPr kumimoji="1" lang="en-US" altLang="zh-CN" dirty="0"/>
          </a:p>
          <a:p>
            <a:pPr lvl="1"/>
            <a:r>
              <a:rPr kumimoji="1" lang="en-US" altLang="zh-CN" dirty="0"/>
              <a:t>i.e., all the server don't need to agree on the same leader</a:t>
            </a:r>
            <a:endParaRPr kumimoji="1" lang="en-US" altLang="zh-CN" dirty="0"/>
          </a:p>
          <a:p>
            <a:pPr lvl="1"/>
            <a:r>
              <a:rPr kumimoji="1" lang="en-US" altLang="zh-CN" dirty="0"/>
              <a:t>Performance degradations if multiple leaders exist  </a:t>
            </a:r>
            <a:endParaRPr kumimoji="1" lang="en-US" altLang="zh-CN" dirty="0"/>
          </a:p>
          <a:p>
            <a:r>
              <a:rPr kumimoji="1" lang="en-US" altLang="zh-CN" dirty="0"/>
              <a:t>We can also use multi-</a:t>
            </a:r>
            <a:r>
              <a:rPr kumimoji="1" lang="en-US" altLang="zh-CN" dirty="0" err="1"/>
              <a:t>paxos</a:t>
            </a:r>
            <a:r>
              <a:rPr kumimoji="1" lang="en-US" altLang="zh-CN" dirty="0"/>
              <a:t> for the leader election </a:t>
            </a:r>
            <a:r>
              <a:rPr kumimoji="1" lang="en-US" altLang="zh-CN" dirty="0">
                <a:sym typeface="Wingdings" panose="05000000000000000000" pitchFamily="2" charset="2"/>
              </a:rPr>
              <a:t> </a:t>
            </a:r>
            <a:endParaRPr kumimoji="1" lang="en-US" altLang="zh-CN" dirty="0">
              <a:sym typeface="Wingdings" panose="05000000000000000000" pitchFamily="2" charset="2"/>
            </a:endParaRPr>
          </a:p>
          <a:p>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文本框 74"/>
          <p:cNvSpPr txBox="1"/>
          <p:nvPr/>
        </p:nvSpPr>
        <p:spPr>
          <a:xfrm>
            <a:off x="2513316" y="3385339"/>
            <a:ext cx="1065177" cy="368300"/>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xxx, </a:t>
            </a:r>
            <a:r>
              <a:rPr kumimoji="1" lang="en-US" altLang="zh-CN" dirty="0" err="1">
                <a:latin typeface="微软雅黑" panose="020B0503020204020204" pitchFamily="34" charset="-122"/>
                <a:ea typeface="微软雅黑" panose="020B0503020204020204" pitchFamily="34" charset="-122"/>
              </a:rPr>
              <a:t>yyy</a:t>
            </a:r>
            <a:endParaRPr lang="zh-CN" altLang="en-US" dirty="0">
              <a:latin typeface="微软雅黑" panose="020B0503020204020204" pitchFamily="34" charset="-122"/>
              <a:ea typeface="微软雅黑" panose="020B0503020204020204" pitchFamily="34" charset="-122"/>
            </a:endParaRPr>
          </a:p>
        </p:txBody>
      </p:sp>
      <p:grpSp>
        <p:nvGrpSpPr>
          <p:cNvPr id="53" name="组合 52"/>
          <p:cNvGrpSpPr/>
          <p:nvPr/>
        </p:nvGrpSpPr>
        <p:grpSpPr>
          <a:xfrm>
            <a:off x="817676" y="1968836"/>
            <a:ext cx="1476605" cy="1754326"/>
            <a:chOff x="699963" y="1803188"/>
            <a:chExt cx="1476605" cy="1754326"/>
          </a:xfrm>
        </p:grpSpPr>
        <p:sp>
          <p:nvSpPr>
            <p:cNvPr id="49" name="矩形 48"/>
            <p:cNvSpPr/>
            <p:nvPr/>
          </p:nvSpPr>
          <p:spPr>
            <a:xfrm>
              <a:off x="699963" y="1836737"/>
              <a:ext cx="1476605" cy="1231785"/>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51" name="文本框 50"/>
            <p:cNvSpPr txBox="1"/>
            <p:nvPr/>
          </p:nvSpPr>
          <p:spPr>
            <a:xfrm>
              <a:off x="761798" y="1803188"/>
              <a:ext cx="1410954" cy="1754326"/>
            </a:xfrm>
            <a:prstGeom prst="rect">
              <a:avLst/>
            </a:prstGeom>
            <a:noFill/>
          </p:spPr>
          <p:txBody>
            <a:bodyPr wrap="square">
              <a:spAutoFit/>
            </a:bodyPr>
            <a:lstStyle/>
            <a:p>
              <a:r>
                <a:rPr lang="en-US" altLang="zh-CN" sz="1800" dirty="0">
                  <a:latin typeface="微软雅黑" panose="020B0503020204020204" pitchFamily="34" charset="-122"/>
                  <a:ea typeface="微软雅黑" panose="020B0503020204020204" pitchFamily="34" charset="-122"/>
                </a:rPr>
                <a:t>N</a:t>
              </a:r>
              <a:r>
                <a:rPr lang="en-US" altLang="zh-CN" sz="1800" baseline="-25000" dirty="0">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 : S1.19</a:t>
              </a:r>
              <a:endParaRPr lang="en-US" altLang="zh-CN" sz="1800" dirty="0">
                <a:latin typeface="微软雅黑" panose="020B0503020204020204" pitchFamily="34" charset="-122"/>
                <a:ea typeface="微软雅黑" panose="020B0503020204020204" pitchFamily="34" charset="-122"/>
              </a:endParaRPr>
            </a:p>
            <a:p>
              <a:r>
                <a:rPr lang="en-US" altLang="zh-CN" sz="1800" dirty="0" err="1">
                  <a:latin typeface="微软雅黑" panose="020B0503020204020204" pitchFamily="34" charset="-122"/>
                  <a:ea typeface="微软雅黑" panose="020B0503020204020204" pitchFamily="34" charset="-122"/>
                </a:rPr>
                <a:t>V</a:t>
              </a:r>
              <a:r>
                <a:rPr lang="en-US" altLang="zh-CN" sz="1800" baseline="-25000" dirty="0" err="1">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 :  add</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N</a:t>
              </a:r>
              <a:r>
                <a:rPr lang="en-US" altLang="zh-CN" baseline="-25000" dirty="0">
                  <a:latin typeface="微软雅黑" panose="020B0503020204020204" pitchFamily="34" charset="-122"/>
                  <a:ea typeface="微软雅黑" panose="020B0503020204020204" pitchFamily="34" charset="-122"/>
                </a:rPr>
                <a:t>h</a:t>
              </a:r>
              <a:r>
                <a:rPr lang="en-US" altLang="zh-CN" sz="1800" dirty="0">
                  <a:latin typeface="微软雅黑" panose="020B0503020204020204" pitchFamily="34" charset="-122"/>
                  <a:ea typeface="微软雅黑" panose="020B0503020204020204" pitchFamily="34" charset="-122"/>
                </a:rPr>
                <a:t> : S1.19</a:t>
              </a:r>
              <a:endParaRPr lang="en-US" altLang="zh-CN" sz="1800" dirty="0">
                <a:latin typeface="微软雅黑" panose="020B0503020204020204" pitchFamily="34" charset="-122"/>
                <a:ea typeface="微软雅黑" panose="020B0503020204020204" pitchFamily="34" charset="-122"/>
              </a:endParaRPr>
            </a:p>
            <a:p>
              <a:r>
                <a:rPr lang="en-US" altLang="zh-CN" sz="1800" dirty="0" err="1">
                  <a:latin typeface="微软雅黑" panose="020B0503020204020204" pitchFamily="34" charset="-122"/>
                  <a:ea typeface="微软雅黑" panose="020B0503020204020204" pitchFamily="34" charset="-122"/>
                </a:rPr>
                <a:t>M</a:t>
              </a:r>
              <a:r>
                <a:rPr lang="en-US" altLang="zh-CN" baseline="-25000" dirty="0" err="1">
                  <a:latin typeface="微软雅黑" panose="020B0503020204020204" pitchFamily="34" charset="-122"/>
                  <a:ea typeface="微软雅黑" panose="020B0503020204020204" pitchFamily="34" charset="-122"/>
                </a:rPr>
                <a:t>h</a:t>
              </a:r>
              <a:r>
                <a:rPr lang="en-US" altLang="zh-CN" sz="1800" dirty="0">
                  <a:latin typeface="微软雅黑" panose="020B0503020204020204" pitchFamily="34" charset="-122"/>
                  <a:ea typeface="微软雅黑" panose="020B0503020204020204" pitchFamily="34" charset="-122"/>
                </a:rPr>
                <a:t> : S1.19</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Benefits of leader election: prepare message batching </a:t>
            </a:r>
            <a:endParaRPr kumimoji="1" lang="en-US" altLang="zh-CN" dirty="0">
              <a:latin typeface="微软雅黑" panose="020B0503020204020204" pitchFamily="34" charset="-122"/>
              <a:ea typeface="微软雅黑" panose="020B0503020204020204" pitchFamily="34" charset="-122"/>
            </a:endParaRPr>
          </a:p>
        </p:txBody>
      </p:sp>
      <p:sp>
        <p:nvSpPr>
          <p:cNvPr id="5" name="Rectangle 15"/>
          <p:cNvSpPr/>
          <p:nvPr/>
        </p:nvSpPr>
        <p:spPr>
          <a:xfrm>
            <a:off x="688245" y="3814458"/>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6" name="Rectangle 16"/>
          <p:cNvSpPr/>
          <p:nvPr/>
        </p:nvSpPr>
        <p:spPr>
          <a:xfrm>
            <a:off x="1069245" y="381445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7" name="TextBox 45"/>
          <p:cNvSpPr txBox="1"/>
          <p:nvPr/>
        </p:nvSpPr>
        <p:spPr>
          <a:xfrm>
            <a:off x="116745" y="387143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8" name="TextBox 6"/>
          <p:cNvSpPr txBox="1"/>
          <p:nvPr/>
        </p:nvSpPr>
        <p:spPr>
          <a:xfrm>
            <a:off x="744355" y="3383042"/>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0</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9" name="TextBox 7"/>
          <p:cNvSpPr txBox="1"/>
          <p:nvPr/>
        </p:nvSpPr>
        <p:spPr>
          <a:xfrm>
            <a:off x="1125355" y="3383042"/>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1</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2" name="Rectangle 15"/>
          <p:cNvSpPr/>
          <p:nvPr/>
        </p:nvSpPr>
        <p:spPr>
          <a:xfrm>
            <a:off x="688245" y="4487376"/>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13" name="Rectangle 16"/>
          <p:cNvSpPr/>
          <p:nvPr/>
        </p:nvSpPr>
        <p:spPr>
          <a:xfrm>
            <a:off x="1069245" y="448737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14" name="TextBox 45"/>
          <p:cNvSpPr txBox="1"/>
          <p:nvPr/>
        </p:nvSpPr>
        <p:spPr>
          <a:xfrm>
            <a:off x="116745" y="4544352"/>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16" name="Rectangle 15"/>
          <p:cNvSpPr/>
          <p:nvPr/>
        </p:nvSpPr>
        <p:spPr>
          <a:xfrm>
            <a:off x="688245" y="5160294"/>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17" name="Rectangle 16"/>
          <p:cNvSpPr/>
          <p:nvPr/>
        </p:nvSpPr>
        <p:spPr>
          <a:xfrm>
            <a:off x="1069245" y="5160294"/>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18" name="TextBox 45"/>
          <p:cNvSpPr txBox="1"/>
          <p:nvPr/>
        </p:nvSpPr>
        <p:spPr>
          <a:xfrm>
            <a:off x="116745" y="5217270"/>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sp>
        <p:nvSpPr>
          <p:cNvPr id="20" name="TextBox 45"/>
          <p:cNvSpPr txBox="1"/>
          <p:nvPr/>
        </p:nvSpPr>
        <p:spPr>
          <a:xfrm>
            <a:off x="2744740" y="3897333"/>
            <a:ext cx="381000" cy="276999"/>
          </a:xfrm>
          <a:prstGeom prst="rect">
            <a:avLst/>
          </a:prstGeom>
          <a:noFill/>
        </p:spPr>
        <p:txBody>
          <a:bodyPr wrap="square" lIns="0" tIns="0" rIns="0" bIns="0" rtlCol="0">
            <a:spAutoFit/>
          </a:bodyPr>
          <a:lstStyle/>
          <a:p>
            <a:r>
              <a:rPr lang="en-US" b="1" dirty="0">
                <a:solidFill>
                  <a:srgbClr val="C00000"/>
                </a:solidFill>
                <a:latin typeface="微软雅黑" panose="020B0503020204020204" pitchFamily="34" charset="-122"/>
                <a:ea typeface="微软雅黑" panose="020B0503020204020204" pitchFamily="34" charset="-122"/>
              </a:rPr>
              <a:t>S1</a:t>
            </a:r>
            <a:endParaRPr lang="en-US" b="1" baseline="-25000" dirty="0">
              <a:solidFill>
                <a:srgbClr val="C00000"/>
              </a:solidFill>
              <a:latin typeface="微软雅黑" panose="020B0503020204020204" pitchFamily="34" charset="-122"/>
              <a:ea typeface="微软雅黑" panose="020B0503020204020204" pitchFamily="34" charset="-122"/>
            </a:endParaRPr>
          </a:p>
        </p:txBody>
      </p:sp>
      <p:sp>
        <p:nvSpPr>
          <p:cNvPr id="21" name="TextBox 45"/>
          <p:cNvSpPr txBox="1"/>
          <p:nvPr/>
        </p:nvSpPr>
        <p:spPr>
          <a:xfrm>
            <a:off x="2744740" y="4570251"/>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22" name="TextBox 45"/>
          <p:cNvSpPr txBox="1"/>
          <p:nvPr/>
        </p:nvSpPr>
        <p:spPr>
          <a:xfrm>
            <a:off x="2744740" y="5243169"/>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cxnSp>
        <p:nvCxnSpPr>
          <p:cNvPr id="23" name="直线连接符 22"/>
          <p:cNvCxnSpPr/>
          <p:nvPr/>
        </p:nvCxnSpPr>
        <p:spPr>
          <a:xfrm flipV="1">
            <a:off x="3125740" y="4005742"/>
            <a:ext cx="5811727" cy="25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flipV="1">
            <a:off x="3125740" y="4732867"/>
            <a:ext cx="5835896" cy="260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flipV="1">
            <a:off x="3125740" y="5460099"/>
            <a:ext cx="5835896" cy="260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内容占位符 2"/>
          <p:cNvSpPr>
            <a:spLocks noGrp="1"/>
          </p:cNvSpPr>
          <p:nvPr>
            <p:ph idx="1"/>
          </p:nvPr>
        </p:nvSpPr>
        <p:spPr>
          <a:xfrm>
            <a:off x="302840" y="1129308"/>
            <a:ext cx="8229600" cy="440644"/>
          </a:xfrm>
        </p:spPr>
        <p:txBody>
          <a:bodyPr/>
          <a:lstStyle/>
          <a:p>
            <a:r>
              <a:rPr kumimoji="1" lang="en-US" altLang="zh-CN" dirty="0">
                <a:latin typeface="微软雅黑" panose="020B0503020204020204" pitchFamily="34" charset="-122"/>
              </a:rPr>
              <a:t>Suppose S1 </a:t>
            </a:r>
            <a:r>
              <a:rPr kumimoji="1" lang="en-GB" altLang="zh-CN" dirty="0">
                <a:latin typeface="微软雅黑" panose="020B0503020204020204" pitchFamily="34" charset="-122"/>
              </a:rPr>
              <a:t>is the leader (w/o batching) </a:t>
            </a:r>
            <a:endParaRPr lang="en-GB" altLang="zh-CN" dirty="0">
              <a:latin typeface="微软雅黑" panose="020B0503020204020204" pitchFamily="34" charset="-122"/>
            </a:endParaRPr>
          </a:p>
          <a:p>
            <a:pPr lvl="2"/>
            <a:endParaRPr lang="en-GB" altLang="zh-CN" sz="1800" dirty="0">
              <a:latin typeface="微软雅黑" panose="020B0503020204020204" pitchFamily="34" charset="-122"/>
            </a:endParaRPr>
          </a:p>
          <a:p>
            <a:pPr marL="914400" lvl="2" indent="0">
              <a:buNone/>
            </a:pPr>
            <a:endParaRPr kumimoji="1" lang="en-US" altLang="zh-CN" sz="1800" dirty="0">
              <a:latin typeface="微软雅黑" panose="020B0503020204020204" pitchFamily="34" charset="-122"/>
            </a:endParaRPr>
          </a:p>
          <a:p>
            <a:pPr marL="131445" lvl="1" indent="0">
              <a:buNone/>
            </a:pPr>
            <a:endParaRPr kumimoji="1" lang="zh-CN" altLang="en-US" sz="1600" dirty="0">
              <a:latin typeface="微软雅黑" panose="020B0503020204020204" pitchFamily="34" charset="-122"/>
            </a:endParaRPr>
          </a:p>
        </p:txBody>
      </p:sp>
      <p:sp>
        <p:nvSpPr>
          <p:cNvPr id="52" name="TextBox 6"/>
          <p:cNvSpPr txBox="1"/>
          <p:nvPr/>
        </p:nvSpPr>
        <p:spPr>
          <a:xfrm>
            <a:off x="1170084" y="1633364"/>
            <a:ext cx="1563216" cy="338554"/>
          </a:xfrm>
          <a:prstGeom prst="rect">
            <a:avLst/>
          </a:prstGeom>
          <a:noFill/>
        </p:spPr>
        <p:txBody>
          <a:bodyPr wrap="square" rtlCol="0">
            <a:spAutoFit/>
          </a:bodyPr>
          <a:lstStyle/>
          <a:p>
            <a:r>
              <a:rPr lang="en-US" sz="1600" dirty="0" err="1">
                <a:solidFill>
                  <a:schemeClr val="tx2"/>
                </a:solidFill>
                <a:latin typeface="微软雅黑" panose="020B0503020204020204" pitchFamily="34" charset="-122"/>
                <a:ea typeface="微软雅黑" panose="020B0503020204020204" pitchFamily="34" charset="-122"/>
              </a:rPr>
              <a:t>Paxos</a:t>
            </a:r>
            <a:r>
              <a:rPr lang="en-US" sz="1600" dirty="0">
                <a:solidFill>
                  <a:schemeClr val="tx2"/>
                </a:solidFill>
                <a:latin typeface="微软雅黑" panose="020B0503020204020204" pitchFamily="34" charset="-122"/>
                <a:ea typeface="微软雅黑" panose="020B0503020204020204" pitchFamily="34" charset="-122"/>
              </a:rPr>
              <a:t> 0</a:t>
            </a:r>
            <a:endParaRPr lang="en-US" sz="1600" dirty="0">
              <a:solidFill>
                <a:schemeClr val="tx2"/>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2806140" y="1991356"/>
            <a:ext cx="1476605" cy="1754326"/>
            <a:chOff x="699963" y="1810372"/>
            <a:chExt cx="1476605" cy="1754326"/>
          </a:xfrm>
        </p:grpSpPr>
        <p:sp>
          <p:nvSpPr>
            <p:cNvPr id="55" name="矩形 54"/>
            <p:cNvSpPr/>
            <p:nvPr/>
          </p:nvSpPr>
          <p:spPr>
            <a:xfrm>
              <a:off x="699963" y="1836737"/>
              <a:ext cx="1476605" cy="1231785"/>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56" name="文本框 55"/>
            <p:cNvSpPr txBox="1"/>
            <p:nvPr/>
          </p:nvSpPr>
          <p:spPr>
            <a:xfrm>
              <a:off x="742753" y="1810372"/>
              <a:ext cx="1410954" cy="1754326"/>
            </a:xfrm>
            <a:prstGeom prst="rect">
              <a:avLst/>
            </a:prstGeom>
            <a:noFill/>
          </p:spPr>
          <p:txBody>
            <a:bodyPr wrap="square">
              <a:spAutoFit/>
            </a:bodyPr>
            <a:lstStyle/>
            <a:p>
              <a:r>
                <a:rPr lang="en-US" altLang="zh-CN" sz="1800" dirty="0">
                  <a:latin typeface="微软雅黑" panose="020B0503020204020204" pitchFamily="34" charset="-122"/>
                  <a:ea typeface="微软雅黑" panose="020B0503020204020204" pitchFamily="34" charset="-122"/>
                </a:rPr>
                <a:t>N</a:t>
              </a:r>
              <a:r>
                <a:rPr lang="en-US" altLang="zh-CN" sz="1800" baseline="-25000" dirty="0">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 : S1.19</a:t>
              </a:r>
              <a:endParaRPr lang="en-US" altLang="zh-CN" sz="1800" dirty="0">
                <a:latin typeface="微软雅黑" panose="020B0503020204020204" pitchFamily="34" charset="-122"/>
                <a:ea typeface="微软雅黑" panose="020B0503020204020204" pitchFamily="34" charset="-122"/>
              </a:endParaRPr>
            </a:p>
            <a:p>
              <a:r>
                <a:rPr lang="en-US" altLang="zh-CN" sz="1800" dirty="0" err="1">
                  <a:latin typeface="微软雅黑" panose="020B0503020204020204" pitchFamily="34" charset="-122"/>
                  <a:ea typeface="微软雅黑" panose="020B0503020204020204" pitchFamily="34" charset="-122"/>
                </a:rPr>
                <a:t>V</a:t>
              </a:r>
              <a:r>
                <a:rPr lang="en-US" altLang="zh-CN" sz="1800" baseline="-25000" dirty="0" err="1">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 :  </a:t>
              </a:r>
              <a:r>
                <a:rPr lang="en-US" altLang="zh-CN" sz="1800" dirty="0" err="1">
                  <a:latin typeface="微软雅黑" panose="020B0503020204020204" pitchFamily="34" charset="-122"/>
                  <a:ea typeface="微软雅黑" panose="020B0503020204020204" pitchFamily="34" charset="-122"/>
                </a:rPr>
                <a:t>cmp</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N</a:t>
              </a:r>
              <a:r>
                <a:rPr lang="en-US" altLang="zh-CN" baseline="-25000" dirty="0">
                  <a:latin typeface="微软雅黑" panose="020B0503020204020204" pitchFamily="34" charset="-122"/>
                  <a:ea typeface="微软雅黑" panose="020B0503020204020204" pitchFamily="34" charset="-122"/>
                </a:rPr>
                <a:t>h</a:t>
              </a:r>
              <a:r>
                <a:rPr lang="en-US" altLang="zh-CN" sz="1800" dirty="0">
                  <a:latin typeface="微软雅黑" panose="020B0503020204020204" pitchFamily="34" charset="-122"/>
                  <a:ea typeface="微软雅黑" panose="020B0503020204020204" pitchFamily="34" charset="-122"/>
                </a:rPr>
                <a:t> : S1.19</a:t>
              </a:r>
              <a:endParaRPr lang="en-US" altLang="zh-CN" sz="1800" dirty="0">
                <a:latin typeface="微软雅黑" panose="020B0503020204020204" pitchFamily="34" charset="-122"/>
                <a:ea typeface="微软雅黑" panose="020B0503020204020204" pitchFamily="34" charset="-122"/>
              </a:endParaRPr>
            </a:p>
            <a:p>
              <a:r>
                <a:rPr lang="en-US" altLang="zh-CN" sz="1800" dirty="0" err="1">
                  <a:latin typeface="微软雅黑" panose="020B0503020204020204" pitchFamily="34" charset="-122"/>
                  <a:ea typeface="微软雅黑" panose="020B0503020204020204" pitchFamily="34" charset="-122"/>
                </a:rPr>
                <a:t>M</a:t>
              </a:r>
              <a:r>
                <a:rPr lang="en-US" altLang="zh-CN" baseline="-25000" dirty="0" err="1">
                  <a:latin typeface="微软雅黑" panose="020B0503020204020204" pitchFamily="34" charset="-122"/>
                  <a:ea typeface="微软雅黑" panose="020B0503020204020204" pitchFamily="34" charset="-122"/>
                </a:rPr>
                <a:t>h</a:t>
              </a:r>
              <a:r>
                <a:rPr lang="en-US" altLang="zh-CN" sz="1800" dirty="0">
                  <a:latin typeface="微软雅黑" panose="020B0503020204020204" pitchFamily="34" charset="-122"/>
                  <a:ea typeface="微软雅黑" panose="020B0503020204020204" pitchFamily="34" charset="-122"/>
                </a:rPr>
                <a:t> : S1.19</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grpSp>
      <p:sp>
        <p:nvSpPr>
          <p:cNvPr id="57" name="TextBox 6"/>
          <p:cNvSpPr txBox="1"/>
          <p:nvPr/>
        </p:nvSpPr>
        <p:spPr>
          <a:xfrm>
            <a:off x="3158548" y="1648700"/>
            <a:ext cx="1563216" cy="338554"/>
          </a:xfrm>
          <a:prstGeom prst="rect">
            <a:avLst/>
          </a:prstGeom>
          <a:noFill/>
        </p:spPr>
        <p:txBody>
          <a:bodyPr wrap="square" rtlCol="0">
            <a:spAutoFit/>
          </a:bodyPr>
          <a:lstStyle/>
          <a:p>
            <a:r>
              <a:rPr lang="en-US" sz="1600" dirty="0" err="1">
                <a:solidFill>
                  <a:schemeClr val="tx2"/>
                </a:solidFill>
                <a:latin typeface="微软雅黑" panose="020B0503020204020204" pitchFamily="34" charset="-122"/>
                <a:ea typeface="微软雅黑" panose="020B0503020204020204" pitchFamily="34" charset="-122"/>
              </a:rPr>
              <a:t>Paxos</a:t>
            </a:r>
            <a:r>
              <a:rPr lang="en-US" sz="1600" dirty="0">
                <a:solidFill>
                  <a:schemeClr val="tx2"/>
                </a:solidFill>
                <a:latin typeface="微软雅黑" panose="020B0503020204020204" pitchFamily="34" charset="-122"/>
                <a:ea typeface="微软雅黑" panose="020B0503020204020204" pitchFamily="34" charset="-122"/>
              </a:rPr>
              <a:t> 1</a:t>
            </a:r>
            <a:endParaRPr lang="en-US" sz="1600" dirty="0">
              <a:solidFill>
                <a:schemeClr val="tx2"/>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4860255" y="1993529"/>
            <a:ext cx="1476605" cy="1754326"/>
            <a:chOff x="699963" y="1797488"/>
            <a:chExt cx="1476605" cy="1754326"/>
          </a:xfrm>
        </p:grpSpPr>
        <p:sp>
          <p:nvSpPr>
            <p:cNvPr id="59" name="矩形 58"/>
            <p:cNvSpPr/>
            <p:nvPr/>
          </p:nvSpPr>
          <p:spPr>
            <a:xfrm>
              <a:off x="699963" y="1836737"/>
              <a:ext cx="1476605" cy="12329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60" name="文本框 59"/>
            <p:cNvSpPr txBox="1"/>
            <p:nvPr/>
          </p:nvSpPr>
          <p:spPr>
            <a:xfrm>
              <a:off x="765614" y="1797488"/>
              <a:ext cx="1410954" cy="1754326"/>
            </a:xfrm>
            <a:prstGeom prst="rect">
              <a:avLst/>
            </a:prstGeom>
            <a:noFill/>
          </p:spPr>
          <p:txBody>
            <a:bodyPr wrap="square">
              <a:spAutoFit/>
            </a:bodyPr>
            <a:lstStyle/>
            <a:p>
              <a:r>
                <a:rPr lang="en-US" altLang="zh-CN" sz="1800" dirty="0">
                  <a:latin typeface="微软雅黑" panose="020B0503020204020204" pitchFamily="34" charset="-122"/>
                  <a:ea typeface="微软雅黑" panose="020B0503020204020204" pitchFamily="34" charset="-122"/>
                </a:rPr>
                <a:t>N</a:t>
              </a:r>
              <a:r>
                <a:rPr lang="en-US" altLang="zh-CN" sz="1800" baseline="-25000" dirty="0">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 : </a:t>
              </a:r>
              <a:endParaRPr lang="en-US" altLang="zh-CN" sz="1800" dirty="0">
                <a:latin typeface="微软雅黑" panose="020B0503020204020204" pitchFamily="34" charset="-122"/>
                <a:ea typeface="微软雅黑" panose="020B0503020204020204" pitchFamily="34" charset="-122"/>
              </a:endParaRPr>
            </a:p>
            <a:p>
              <a:r>
                <a:rPr lang="en-US" altLang="zh-CN" sz="1800" dirty="0" err="1">
                  <a:latin typeface="微软雅黑" panose="020B0503020204020204" pitchFamily="34" charset="-122"/>
                  <a:ea typeface="微软雅黑" panose="020B0503020204020204" pitchFamily="34" charset="-122"/>
                </a:rPr>
                <a:t>V</a:t>
              </a:r>
              <a:r>
                <a:rPr lang="en-US" altLang="zh-CN" sz="1800" baseline="-25000" dirty="0" err="1">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 :  </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N</a:t>
              </a:r>
              <a:r>
                <a:rPr lang="en-US" altLang="zh-CN" baseline="-25000" dirty="0">
                  <a:latin typeface="微软雅黑" panose="020B0503020204020204" pitchFamily="34" charset="-122"/>
                  <a:ea typeface="微软雅黑" panose="020B0503020204020204" pitchFamily="34" charset="-122"/>
                </a:rPr>
                <a:t>h</a:t>
              </a:r>
              <a:r>
                <a:rPr lang="en-US" altLang="zh-CN" sz="1800" dirty="0">
                  <a:latin typeface="微软雅黑" panose="020B0503020204020204" pitchFamily="34" charset="-122"/>
                  <a:ea typeface="微软雅黑" panose="020B0503020204020204" pitchFamily="34" charset="-122"/>
                </a:rPr>
                <a:t> : </a:t>
              </a:r>
              <a:endParaRPr lang="en-US" altLang="zh-CN" sz="1800" dirty="0">
                <a:latin typeface="微软雅黑" panose="020B0503020204020204" pitchFamily="34" charset="-122"/>
                <a:ea typeface="微软雅黑" panose="020B0503020204020204" pitchFamily="34" charset="-122"/>
              </a:endParaRPr>
            </a:p>
            <a:p>
              <a:r>
                <a:rPr lang="en-US" altLang="zh-CN" sz="1800" dirty="0" err="1">
                  <a:latin typeface="微软雅黑" panose="020B0503020204020204" pitchFamily="34" charset="-122"/>
                  <a:ea typeface="微软雅黑" panose="020B0503020204020204" pitchFamily="34" charset="-122"/>
                </a:rPr>
                <a:t>M</a:t>
              </a:r>
              <a:r>
                <a:rPr lang="en-US" altLang="zh-CN" baseline="-25000" dirty="0" err="1">
                  <a:latin typeface="微软雅黑" panose="020B0503020204020204" pitchFamily="34" charset="-122"/>
                  <a:ea typeface="微软雅黑" panose="020B0503020204020204" pitchFamily="34" charset="-122"/>
                </a:rPr>
                <a:t>h</a:t>
              </a:r>
              <a:r>
                <a:rPr lang="en-US" altLang="zh-CN" sz="1800" dirty="0">
                  <a:latin typeface="微软雅黑" panose="020B0503020204020204" pitchFamily="34" charset="-122"/>
                  <a:ea typeface="微软雅黑" panose="020B0503020204020204" pitchFamily="34" charset="-122"/>
                </a:rPr>
                <a:t> : </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grpSp>
      <p:sp>
        <p:nvSpPr>
          <p:cNvPr id="61" name="TextBox 6"/>
          <p:cNvSpPr txBox="1"/>
          <p:nvPr/>
        </p:nvSpPr>
        <p:spPr>
          <a:xfrm>
            <a:off x="5212663" y="1663757"/>
            <a:ext cx="1563216" cy="338554"/>
          </a:xfrm>
          <a:prstGeom prst="rect">
            <a:avLst/>
          </a:prstGeom>
          <a:noFill/>
        </p:spPr>
        <p:txBody>
          <a:bodyPr wrap="square" rtlCol="0">
            <a:spAutoFit/>
          </a:bodyPr>
          <a:lstStyle/>
          <a:p>
            <a:r>
              <a:rPr lang="en-US" sz="1600" dirty="0" err="1">
                <a:solidFill>
                  <a:schemeClr val="tx2"/>
                </a:solidFill>
                <a:latin typeface="微软雅黑" panose="020B0503020204020204" pitchFamily="34" charset="-122"/>
                <a:ea typeface="微软雅黑" panose="020B0503020204020204" pitchFamily="34" charset="-122"/>
              </a:rPr>
              <a:t>Paxos</a:t>
            </a:r>
            <a:r>
              <a:rPr lang="en-US" sz="1600" dirty="0">
                <a:solidFill>
                  <a:schemeClr val="tx2"/>
                </a:solidFill>
                <a:latin typeface="微软雅黑" panose="020B0503020204020204" pitchFamily="34" charset="-122"/>
                <a:ea typeface="微软雅黑" panose="020B0503020204020204" pitchFamily="34" charset="-122"/>
              </a:rPr>
              <a:t> 2</a:t>
            </a:r>
            <a:endParaRPr lang="en-US" sz="1600" dirty="0">
              <a:solidFill>
                <a:schemeClr val="tx2"/>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6924692" y="1987254"/>
            <a:ext cx="1476605" cy="1754326"/>
            <a:chOff x="699963" y="1797488"/>
            <a:chExt cx="1476605" cy="1754326"/>
          </a:xfrm>
        </p:grpSpPr>
        <p:sp>
          <p:nvSpPr>
            <p:cNvPr id="63" name="矩形 62"/>
            <p:cNvSpPr/>
            <p:nvPr/>
          </p:nvSpPr>
          <p:spPr>
            <a:xfrm>
              <a:off x="699963" y="1836737"/>
              <a:ext cx="1476605" cy="12329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64" name="文本框 63"/>
            <p:cNvSpPr txBox="1"/>
            <p:nvPr/>
          </p:nvSpPr>
          <p:spPr>
            <a:xfrm>
              <a:off x="765614" y="1797488"/>
              <a:ext cx="1410954" cy="1754326"/>
            </a:xfrm>
            <a:prstGeom prst="rect">
              <a:avLst/>
            </a:prstGeom>
            <a:noFill/>
          </p:spPr>
          <p:txBody>
            <a:bodyPr wrap="square">
              <a:spAutoFit/>
            </a:bodyPr>
            <a:lstStyle/>
            <a:p>
              <a:r>
                <a:rPr lang="en-US" altLang="zh-CN" sz="1800" dirty="0">
                  <a:latin typeface="微软雅黑" panose="020B0503020204020204" pitchFamily="34" charset="-122"/>
                  <a:ea typeface="微软雅黑" panose="020B0503020204020204" pitchFamily="34" charset="-122"/>
                </a:rPr>
                <a:t>N</a:t>
              </a:r>
              <a:r>
                <a:rPr lang="en-US" altLang="zh-CN" sz="1800" baseline="-25000" dirty="0">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 : </a:t>
              </a:r>
              <a:endParaRPr lang="en-US" altLang="zh-CN" sz="1800" dirty="0">
                <a:latin typeface="微软雅黑" panose="020B0503020204020204" pitchFamily="34" charset="-122"/>
                <a:ea typeface="微软雅黑" panose="020B0503020204020204" pitchFamily="34" charset="-122"/>
              </a:endParaRPr>
            </a:p>
            <a:p>
              <a:r>
                <a:rPr lang="en-US" altLang="zh-CN" sz="1800" dirty="0" err="1">
                  <a:latin typeface="微软雅黑" panose="020B0503020204020204" pitchFamily="34" charset="-122"/>
                  <a:ea typeface="微软雅黑" panose="020B0503020204020204" pitchFamily="34" charset="-122"/>
                </a:rPr>
                <a:t>V</a:t>
              </a:r>
              <a:r>
                <a:rPr lang="en-US" altLang="zh-CN" sz="1800" baseline="-25000" dirty="0" err="1">
                  <a:latin typeface="微软雅黑" panose="020B0503020204020204" pitchFamily="34" charset="-122"/>
                  <a:ea typeface="微软雅黑" panose="020B0503020204020204" pitchFamily="34" charset="-122"/>
                </a:rPr>
                <a:t>a</a:t>
              </a:r>
              <a:r>
                <a:rPr lang="en-US" altLang="zh-CN" sz="1800" dirty="0">
                  <a:latin typeface="微软雅黑" panose="020B0503020204020204" pitchFamily="34" charset="-122"/>
                  <a:ea typeface="微软雅黑" panose="020B0503020204020204" pitchFamily="34" charset="-122"/>
                </a:rPr>
                <a:t> :  </a:t>
              </a:r>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N</a:t>
              </a:r>
              <a:r>
                <a:rPr lang="en-US" altLang="zh-CN" baseline="-25000" dirty="0">
                  <a:latin typeface="微软雅黑" panose="020B0503020204020204" pitchFamily="34" charset="-122"/>
                  <a:ea typeface="微软雅黑" panose="020B0503020204020204" pitchFamily="34" charset="-122"/>
                </a:rPr>
                <a:t>h</a:t>
              </a:r>
              <a:r>
                <a:rPr lang="en-US" altLang="zh-CN" sz="1800" dirty="0">
                  <a:latin typeface="微软雅黑" panose="020B0503020204020204" pitchFamily="34" charset="-122"/>
                  <a:ea typeface="微软雅黑" panose="020B0503020204020204" pitchFamily="34" charset="-122"/>
                </a:rPr>
                <a:t> : </a:t>
              </a:r>
              <a:endParaRPr lang="en-US" altLang="zh-CN" sz="1800" dirty="0">
                <a:latin typeface="微软雅黑" panose="020B0503020204020204" pitchFamily="34" charset="-122"/>
                <a:ea typeface="微软雅黑" panose="020B0503020204020204" pitchFamily="34" charset="-122"/>
              </a:endParaRPr>
            </a:p>
            <a:p>
              <a:r>
                <a:rPr lang="en-US" altLang="zh-CN" sz="1800" dirty="0" err="1">
                  <a:latin typeface="微软雅黑" panose="020B0503020204020204" pitchFamily="34" charset="-122"/>
                  <a:ea typeface="微软雅黑" panose="020B0503020204020204" pitchFamily="34" charset="-122"/>
                </a:rPr>
                <a:t>M</a:t>
              </a:r>
              <a:r>
                <a:rPr lang="en-US" altLang="zh-CN" baseline="-25000" dirty="0" err="1">
                  <a:latin typeface="微软雅黑" panose="020B0503020204020204" pitchFamily="34" charset="-122"/>
                  <a:ea typeface="微软雅黑" panose="020B0503020204020204" pitchFamily="34" charset="-122"/>
                </a:rPr>
                <a:t>h</a:t>
              </a:r>
              <a:r>
                <a:rPr lang="en-US" altLang="zh-CN" sz="1800" dirty="0">
                  <a:latin typeface="微软雅黑" panose="020B0503020204020204" pitchFamily="34" charset="-122"/>
                  <a:ea typeface="微软雅黑" panose="020B0503020204020204" pitchFamily="34" charset="-122"/>
                </a:rPr>
                <a:t> : </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grpSp>
      <p:sp>
        <p:nvSpPr>
          <p:cNvPr id="65" name="TextBox 6"/>
          <p:cNvSpPr txBox="1"/>
          <p:nvPr/>
        </p:nvSpPr>
        <p:spPr>
          <a:xfrm>
            <a:off x="7277100" y="1657482"/>
            <a:ext cx="1563216" cy="338554"/>
          </a:xfrm>
          <a:prstGeom prst="rect">
            <a:avLst/>
          </a:prstGeom>
          <a:noFill/>
        </p:spPr>
        <p:txBody>
          <a:bodyPr wrap="square" rtlCol="0">
            <a:spAutoFit/>
          </a:bodyPr>
          <a:lstStyle/>
          <a:p>
            <a:r>
              <a:rPr lang="en-US" sz="1600" dirty="0" err="1">
                <a:solidFill>
                  <a:schemeClr val="tx2"/>
                </a:solidFill>
                <a:latin typeface="微软雅黑" panose="020B0503020204020204" pitchFamily="34" charset="-122"/>
                <a:ea typeface="微软雅黑" panose="020B0503020204020204" pitchFamily="34" charset="-122"/>
              </a:rPr>
              <a:t>Paxos</a:t>
            </a:r>
            <a:r>
              <a:rPr lang="en-US" sz="1600" dirty="0">
                <a:solidFill>
                  <a:schemeClr val="tx2"/>
                </a:solidFill>
                <a:latin typeface="微软雅黑" panose="020B0503020204020204" pitchFamily="34" charset="-122"/>
                <a:ea typeface="微软雅黑" panose="020B0503020204020204" pitchFamily="34" charset="-122"/>
              </a:rPr>
              <a:t> 3</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3194707" y="3834040"/>
            <a:ext cx="1065177" cy="646331"/>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Select </a:t>
            </a:r>
            <a:endParaRPr kumimoji="1" lang="en-US" altLang="zh-CN" dirty="0">
              <a:latin typeface="微软雅黑" panose="020B0503020204020204" pitchFamily="34" charset="-122"/>
              <a:ea typeface="微软雅黑" panose="020B0503020204020204" pitchFamily="34" charset="-122"/>
            </a:endParaRPr>
          </a:p>
          <a:p>
            <a:r>
              <a:rPr kumimoji="1"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71" name="Rounded Rectangle 19"/>
          <p:cNvSpPr/>
          <p:nvPr/>
        </p:nvSpPr>
        <p:spPr>
          <a:xfrm>
            <a:off x="1809496" y="3036689"/>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72" name="Straight Arrow Connector 20"/>
          <p:cNvCxnSpPr>
            <a:stCxn id="71" idx="2"/>
          </p:cNvCxnSpPr>
          <p:nvPr/>
        </p:nvCxnSpPr>
        <p:spPr>
          <a:xfrm>
            <a:off x="2244496" y="3456689"/>
            <a:ext cx="500244" cy="414745"/>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nvGrpSpPr>
          <p:cNvPr id="3" name="组合 2"/>
          <p:cNvGrpSpPr/>
          <p:nvPr/>
        </p:nvGrpSpPr>
        <p:grpSpPr>
          <a:xfrm>
            <a:off x="3851920" y="3468404"/>
            <a:ext cx="1065177" cy="2073335"/>
            <a:chOff x="3851920" y="3468404"/>
            <a:chExt cx="1065177" cy="2073335"/>
          </a:xfrm>
        </p:grpSpPr>
        <p:cxnSp>
          <p:nvCxnSpPr>
            <p:cNvPr id="76" name="直线箭头连接符 75"/>
            <p:cNvCxnSpPr/>
            <p:nvPr/>
          </p:nvCxnSpPr>
          <p:spPr>
            <a:xfrm>
              <a:off x="3913336" y="4061546"/>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7" name="直线箭头连接符 76"/>
            <p:cNvCxnSpPr/>
            <p:nvPr/>
          </p:nvCxnSpPr>
          <p:spPr>
            <a:xfrm>
              <a:off x="3897648" y="4036542"/>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p:nvPr/>
          </p:nvCxnSpPr>
          <p:spPr>
            <a:xfrm flipV="1">
              <a:off x="4478316" y="4000265"/>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9" name="直线箭头连接符 78"/>
            <p:cNvCxnSpPr/>
            <p:nvPr/>
          </p:nvCxnSpPr>
          <p:spPr>
            <a:xfrm flipV="1">
              <a:off x="4520276" y="4052658"/>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3851920" y="3468404"/>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Prepare</a:t>
              </a:r>
              <a:endParaRPr kumimoji="1" lang="en-US" altLang="zh-CN"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876322" y="3478839"/>
            <a:ext cx="1071444" cy="2087052"/>
            <a:chOff x="4876322" y="3478839"/>
            <a:chExt cx="1071444" cy="2087052"/>
          </a:xfrm>
        </p:grpSpPr>
        <p:sp>
          <p:nvSpPr>
            <p:cNvPr id="85" name="文本框 84"/>
            <p:cNvSpPr txBox="1"/>
            <p:nvPr/>
          </p:nvSpPr>
          <p:spPr>
            <a:xfrm>
              <a:off x="4882589" y="3478839"/>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Accept </a:t>
              </a:r>
              <a:endParaRPr kumimoji="1" lang="en-US" altLang="zh-CN"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4876322" y="4024417"/>
              <a:ext cx="969138" cy="1541474"/>
              <a:chOff x="4876322" y="4024417"/>
              <a:chExt cx="969138" cy="1541474"/>
            </a:xfrm>
          </p:grpSpPr>
          <p:cxnSp>
            <p:nvCxnSpPr>
              <p:cNvPr id="80" name="直线箭头连接符 79"/>
              <p:cNvCxnSpPr/>
              <p:nvPr/>
            </p:nvCxnSpPr>
            <p:spPr>
              <a:xfrm>
                <a:off x="4947728" y="4085698"/>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1" name="直线箭头连接符 80"/>
              <p:cNvCxnSpPr/>
              <p:nvPr/>
            </p:nvCxnSpPr>
            <p:spPr>
              <a:xfrm>
                <a:off x="4932040" y="4060694"/>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2" name="直线箭头连接符 81"/>
              <p:cNvCxnSpPr/>
              <p:nvPr/>
            </p:nvCxnSpPr>
            <p:spPr>
              <a:xfrm flipV="1">
                <a:off x="5512708" y="4024417"/>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直线箭头连接符 82"/>
              <p:cNvCxnSpPr/>
              <p:nvPr/>
            </p:nvCxnSpPr>
            <p:spPr>
              <a:xfrm flipV="1">
                <a:off x="5554668" y="4076810"/>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4876322" y="4996669"/>
                <a:ext cx="713188" cy="310341"/>
              </a:xfrm>
              <a:prstGeom prst="rect">
                <a:avLst/>
              </a:prstGeom>
              <a:solidFill>
                <a:schemeClr val="bg1"/>
              </a:solidFill>
            </p:spPr>
            <p:txBody>
              <a:bodyPr wrap="square">
                <a:spAutoFit/>
              </a:bodyPr>
              <a:lstStyle/>
              <a:p>
                <a:pPr algn="ctr">
                  <a:lnSpc>
                    <a:spcPts val="1700"/>
                  </a:lnSpc>
                </a:pPr>
                <a:r>
                  <a:rPr lang="en-US" altLang="zh-CN" sz="1800" b="1" dirty="0">
                    <a:latin typeface="微软雅黑" panose="020B0503020204020204" pitchFamily="34" charset="-122"/>
                    <a:ea typeface="微软雅黑" panose="020B0503020204020204" pitchFamily="34" charset="-122"/>
                  </a:rPr>
                  <a:t>xxx</a:t>
                </a:r>
                <a:endParaRPr lang="en-US" altLang="zh-CN" sz="1800" b="1" dirty="0">
                  <a:latin typeface="微软雅黑" panose="020B0503020204020204" pitchFamily="34" charset="-122"/>
                  <a:ea typeface="微软雅黑" panose="020B0503020204020204" pitchFamily="34" charset="-122"/>
                </a:endParaRPr>
              </a:p>
            </p:txBody>
          </p:sp>
          <p:sp>
            <p:nvSpPr>
              <p:cNvPr id="87" name="文本框 86"/>
              <p:cNvSpPr txBox="1"/>
              <p:nvPr/>
            </p:nvSpPr>
            <p:spPr>
              <a:xfrm>
                <a:off x="5104098" y="4199313"/>
                <a:ext cx="713188" cy="310341"/>
              </a:xfrm>
              <a:prstGeom prst="rect">
                <a:avLst/>
              </a:prstGeom>
              <a:solidFill>
                <a:schemeClr val="bg1"/>
              </a:solidFill>
            </p:spPr>
            <p:txBody>
              <a:bodyPr wrap="square">
                <a:spAutoFit/>
              </a:bodyPr>
              <a:lstStyle/>
              <a:p>
                <a:pPr algn="ctr">
                  <a:lnSpc>
                    <a:spcPts val="1700"/>
                  </a:lnSpc>
                </a:pPr>
                <a:r>
                  <a:rPr lang="en-US" altLang="zh-CN" sz="1800" b="1" dirty="0">
                    <a:latin typeface="微软雅黑" panose="020B0503020204020204" pitchFamily="34" charset="-122"/>
                    <a:ea typeface="微软雅黑" panose="020B0503020204020204" pitchFamily="34" charset="-122"/>
                  </a:rPr>
                  <a:t>xxx</a:t>
                </a:r>
                <a:endParaRPr lang="en-US" altLang="zh-CN" sz="1800" b="1" dirty="0">
                  <a:latin typeface="微软雅黑" panose="020B0503020204020204" pitchFamily="34" charset="-122"/>
                  <a:ea typeface="微软雅黑" panose="020B0503020204020204" pitchFamily="34" charset="-122"/>
                </a:endParaRPr>
              </a:p>
            </p:txBody>
          </p:sp>
        </p:grpSp>
      </p:grpSp>
      <p:sp>
        <p:nvSpPr>
          <p:cNvPr id="89" name="文本框 88"/>
          <p:cNvSpPr txBox="1"/>
          <p:nvPr/>
        </p:nvSpPr>
        <p:spPr>
          <a:xfrm>
            <a:off x="5415369" y="2854024"/>
            <a:ext cx="951136" cy="360000"/>
          </a:xfrm>
          <a:prstGeom prst="rect">
            <a:avLst/>
          </a:prstGeom>
          <a:noFill/>
        </p:spPr>
        <p:txBody>
          <a:bodyPr wrap="square">
            <a:spAutoFit/>
          </a:bodyPr>
          <a:lstStyle/>
          <a:p>
            <a:r>
              <a:rPr lang="en-US" altLang="zh-CN" sz="1800" b="1" dirty="0">
                <a:solidFill>
                  <a:srgbClr val="C00000"/>
                </a:solidFill>
                <a:latin typeface="微软雅黑" panose="020B0503020204020204" pitchFamily="34" charset="-122"/>
                <a:ea typeface="微软雅黑" panose="020B0503020204020204" pitchFamily="34" charset="-122"/>
              </a:rPr>
              <a:t>S1.19</a:t>
            </a:r>
            <a:endParaRPr lang="en-US" altLang="zh-CN" sz="1800" b="1" dirty="0">
              <a:solidFill>
                <a:srgbClr val="C00000"/>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sp>
        <p:nvSpPr>
          <p:cNvPr id="90" name="文本框 89"/>
          <p:cNvSpPr txBox="1"/>
          <p:nvPr/>
        </p:nvSpPr>
        <p:spPr>
          <a:xfrm>
            <a:off x="5428581" y="2531362"/>
            <a:ext cx="951136" cy="360000"/>
          </a:xfrm>
          <a:prstGeom prst="rect">
            <a:avLst/>
          </a:prstGeom>
          <a:noFill/>
        </p:spPr>
        <p:txBody>
          <a:bodyPr wrap="square">
            <a:spAutoFit/>
          </a:bodyPr>
          <a:lstStyle/>
          <a:p>
            <a:r>
              <a:rPr lang="en-US" altLang="zh-CN" sz="1800" b="1" dirty="0">
                <a:solidFill>
                  <a:srgbClr val="C00000"/>
                </a:solidFill>
                <a:latin typeface="微软雅黑" panose="020B0503020204020204" pitchFamily="34" charset="-122"/>
                <a:ea typeface="微软雅黑" panose="020B0503020204020204" pitchFamily="34" charset="-122"/>
              </a:rPr>
              <a:t>S1.19</a:t>
            </a:r>
            <a:endParaRPr lang="en-US" altLang="zh-CN" sz="1800" b="1" dirty="0">
              <a:solidFill>
                <a:srgbClr val="C00000"/>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5448194" y="2032653"/>
            <a:ext cx="954317" cy="594028"/>
            <a:chOff x="5448194" y="2032653"/>
            <a:chExt cx="954317" cy="594028"/>
          </a:xfrm>
        </p:grpSpPr>
        <p:sp>
          <p:nvSpPr>
            <p:cNvPr id="88" name="文本框 87"/>
            <p:cNvSpPr txBox="1"/>
            <p:nvPr/>
          </p:nvSpPr>
          <p:spPr>
            <a:xfrm>
              <a:off x="5451375" y="2032653"/>
              <a:ext cx="951136" cy="360000"/>
            </a:xfrm>
            <a:prstGeom prst="rect">
              <a:avLst/>
            </a:prstGeom>
            <a:noFill/>
          </p:spPr>
          <p:txBody>
            <a:bodyPr wrap="square">
              <a:spAutoFit/>
            </a:bodyPr>
            <a:lstStyle/>
            <a:p>
              <a:r>
                <a:rPr lang="en-US" altLang="zh-CN" sz="1800" b="1" dirty="0">
                  <a:solidFill>
                    <a:srgbClr val="C00000"/>
                  </a:solidFill>
                  <a:latin typeface="微软雅黑" panose="020B0503020204020204" pitchFamily="34" charset="-122"/>
                  <a:ea typeface="微软雅黑" panose="020B0503020204020204" pitchFamily="34" charset="-122"/>
                </a:rPr>
                <a:t>S1.19</a:t>
              </a:r>
              <a:endParaRPr lang="en-US" altLang="zh-CN" sz="1800" b="1" dirty="0">
                <a:solidFill>
                  <a:srgbClr val="C00000"/>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sp>
          <p:nvSpPr>
            <p:cNvPr id="91" name="文本框 90"/>
            <p:cNvSpPr txBox="1"/>
            <p:nvPr/>
          </p:nvSpPr>
          <p:spPr>
            <a:xfrm>
              <a:off x="5448194" y="2266681"/>
              <a:ext cx="951136" cy="360000"/>
            </a:xfrm>
            <a:prstGeom prst="rect">
              <a:avLst/>
            </a:prstGeom>
            <a:noFill/>
          </p:spPr>
          <p:txBody>
            <a:bodyPr wrap="square">
              <a:spAutoFit/>
            </a:bodyPr>
            <a:lstStyle/>
            <a:p>
              <a:r>
                <a:rPr lang="en-US" altLang="zh-CN" sz="1800" b="1" dirty="0">
                  <a:solidFill>
                    <a:srgbClr val="C00000"/>
                  </a:solidFill>
                  <a:latin typeface="微软雅黑" panose="020B0503020204020204" pitchFamily="34" charset="-122"/>
                  <a:ea typeface="微软雅黑" panose="020B0503020204020204" pitchFamily="34" charset="-122"/>
                </a:rPr>
                <a:t>xxx</a:t>
              </a:r>
              <a:endParaRPr lang="en-US" altLang="zh-CN" sz="1800" b="1" dirty="0">
                <a:solidFill>
                  <a:srgbClr val="C00000"/>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grpSp>
      <p:sp>
        <p:nvSpPr>
          <p:cNvPr id="92" name="文本框 91"/>
          <p:cNvSpPr txBox="1"/>
          <p:nvPr/>
        </p:nvSpPr>
        <p:spPr>
          <a:xfrm>
            <a:off x="6066087" y="3868101"/>
            <a:ext cx="1065177" cy="646331"/>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Select </a:t>
            </a:r>
            <a:endParaRPr kumimoji="1" lang="en-US" altLang="zh-CN" dirty="0">
              <a:latin typeface="微软雅黑" panose="020B0503020204020204" pitchFamily="34" charset="-122"/>
              <a:ea typeface="微软雅黑" panose="020B0503020204020204" pitchFamily="34" charset="-122"/>
            </a:endParaRPr>
          </a:p>
          <a:p>
            <a:r>
              <a:rPr kumimoji="1"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7002464" y="3474061"/>
            <a:ext cx="1065177" cy="2021955"/>
            <a:chOff x="7002464" y="3474061"/>
            <a:chExt cx="1065177" cy="2021955"/>
          </a:xfrm>
        </p:grpSpPr>
        <p:cxnSp>
          <p:nvCxnSpPr>
            <p:cNvPr id="93" name="直线箭头连接符 92"/>
            <p:cNvCxnSpPr/>
            <p:nvPr/>
          </p:nvCxnSpPr>
          <p:spPr>
            <a:xfrm>
              <a:off x="7126315" y="4015823"/>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p:nvPr/>
          </p:nvCxnSpPr>
          <p:spPr>
            <a:xfrm>
              <a:off x="7110627" y="3990819"/>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p:nvPr/>
          </p:nvCxnSpPr>
          <p:spPr>
            <a:xfrm flipV="1">
              <a:off x="7691295" y="3954542"/>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p:nvPr/>
          </p:nvCxnSpPr>
          <p:spPr>
            <a:xfrm flipV="1">
              <a:off x="7733255" y="4006935"/>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7002464" y="3474061"/>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Prepare</a:t>
              </a:r>
              <a:endParaRPr kumimoji="1" lang="en-US" altLang="zh-CN" dirty="0">
                <a:latin typeface="微软雅黑" panose="020B0503020204020204" pitchFamily="34" charset="-122"/>
                <a:ea typeface="微软雅黑" panose="020B0503020204020204" pitchFamily="34" charset="-122"/>
              </a:endParaRPr>
            </a:p>
          </p:txBody>
        </p:sp>
      </p:grpSp>
      <p:sp>
        <p:nvSpPr>
          <p:cNvPr id="106" name="文本框 105"/>
          <p:cNvSpPr txBox="1"/>
          <p:nvPr/>
        </p:nvSpPr>
        <p:spPr>
          <a:xfrm>
            <a:off x="7535248" y="2852072"/>
            <a:ext cx="951136" cy="360000"/>
          </a:xfrm>
          <a:prstGeom prst="rect">
            <a:avLst/>
          </a:prstGeom>
          <a:noFill/>
        </p:spPr>
        <p:txBody>
          <a:bodyPr wrap="square">
            <a:spAutoFit/>
          </a:bodyPr>
          <a:lstStyle/>
          <a:p>
            <a:r>
              <a:rPr lang="en-US" altLang="zh-CN" sz="1800" b="1" dirty="0">
                <a:solidFill>
                  <a:srgbClr val="C00000"/>
                </a:solidFill>
                <a:latin typeface="微软雅黑" panose="020B0503020204020204" pitchFamily="34" charset="-122"/>
                <a:ea typeface="微软雅黑" panose="020B0503020204020204" pitchFamily="34" charset="-122"/>
              </a:rPr>
              <a:t>S1.19</a:t>
            </a:r>
            <a:endParaRPr lang="en-US" altLang="zh-CN" sz="1800" b="1" dirty="0">
              <a:solidFill>
                <a:srgbClr val="C00000"/>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sp>
        <p:nvSpPr>
          <p:cNvPr id="107" name="文本框 106"/>
          <p:cNvSpPr txBox="1"/>
          <p:nvPr/>
        </p:nvSpPr>
        <p:spPr>
          <a:xfrm>
            <a:off x="7535248" y="2527345"/>
            <a:ext cx="951136" cy="360000"/>
          </a:xfrm>
          <a:prstGeom prst="rect">
            <a:avLst/>
          </a:prstGeom>
          <a:noFill/>
        </p:spPr>
        <p:txBody>
          <a:bodyPr wrap="square">
            <a:spAutoFit/>
          </a:bodyPr>
          <a:lstStyle/>
          <a:p>
            <a:r>
              <a:rPr lang="en-US" altLang="zh-CN" sz="1800" b="1" dirty="0">
                <a:solidFill>
                  <a:srgbClr val="C00000"/>
                </a:solidFill>
                <a:latin typeface="微软雅黑" panose="020B0503020204020204" pitchFamily="34" charset="-122"/>
                <a:ea typeface="微软雅黑" panose="020B0503020204020204" pitchFamily="34" charset="-122"/>
              </a:rPr>
              <a:t>S1.19</a:t>
            </a:r>
            <a:endParaRPr lang="en-US" altLang="zh-CN" sz="1800" b="1" dirty="0">
              <a:solidFill>
                <a:srgbClr val="C00000"/>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583904" y="3814458"/>
            <a:ext cx="504056" cy="1726836"/>
            <a:chOff x="1583904" y="3814458"/>
            <a:chExt cx="504056" cy="1726836"/>
          </a:xfrm>
        </p:grpSpPr>
        <p:sp>
          <p:nvSpPr>
            <p:cNvPr id="108" name="Rectangle 16"/>
            <p:cNvSpPr/>
            <p:nvPr/>
          </p:nvSpPr>
          <p:spPr>
            <a:xfrm>
              <a:off x="1583904" y="381445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109" name="Rectangle 16"/>
            <p:cNvSpPr/>
            <p:nvPr/>
          </p:nvSpPr>
          <p:spPr>
            <a:xfrm>
              <a:off x="1583904" y="448737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sp>
          <p:nvSpPr>
            <p:cNvPr id="110" name="Rectangle 16"/>
            <p:cNvSpPr/>
            <p:nvPr/>
          </p:nvSpPr>
          <p:spPr>
            <a:xfrm>
              <a:off x="1583904" y="5160294"/>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xxx</a:t>
              </a:r>
              <a:endParaRPr lang="en-US" sz="1600" dirty="0">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2089311" y="3819439"/>
            <a:ext cx="504056" cy="1726836"/>
            <a:chOff x="2089311" y="3819439"/>
            <a:chExt cx="504056" cy="1726836"/>
          </a:xfrm>
        </p:grpSpPr>
        <p:sp>
          <p:nvSpPr>
            <p:cNvPr id="111" name="Rectangle 16"/>
            <p:cNvSpPr/>
            <p:nvPr/>
          </p:nvSpPr>
          <p:spPr>
            <a:xfrm>
              <a:off x="2089311" y="3819439"/>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sp>
          <p:nvSpPr>
            <p:cNvPr id="112" name="Rectangle 16"/>
            <p:cNvSpPr/>
            <p:nvPr/>
          </p:nvSpPr>
          <p:spPr>
            <a:xfrm>
              <a:off x="2089311" y="4492357"/>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sp>
          <p:nvSpPr>
            <p:cNvPr id="113" name="Rectangle 16"/>
            <p:cNvSpPr/>
            <p:nvPr/>
          </p:nvSpPr>
          <p:spPr>
            <a:xfrm>
              <a:off x="2089311" y="5165275"/>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grpSp>
      <p:sp>
        <p:nvSpPr>
          <p:cNvPr id="114" name="TextBox 6"/>
          <p:cNvSpPr txBox="1"/>
          <p:nvPr/>
        </p:nvSpPr>
        <p:spPr>
          <a:xfrm>
            <a:off x="1668389" y="3383042"/>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2</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115" name="TextBox 7"/>
          <p:cNvSpPr txBox="1"/>
          <p:nvPr/>
        </p:nvSpPr>
        <p:spPr>
          <a:xfrm>
            <a:off x="2049389" y="3383042"/>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3</a:t>
            </a:r>
            <a:endParaRPr lang="en-US" sz="1600" dirty="0">
              <a:solidFill>
                <a:schemeClr val="tx2"/>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7548479" y="2028635"/>
            <a:ext cx="1549831" cy="3491533"/>
            <a:chOff x="7548479" y="2028635"/>
            <a:chExt cx="1549831" cy="3491533"/>
          </a:xfrm>
        </p:grpSpPr>
        <p:sp>
          <p:nvSpPr>
            <p:cNvPr id="104" name="文本框 103"/>
            <p:cNvSpPr txBox="1"/>
            <p:nvPr/>
          </p:nvSpPr>
          <p:spPr>
            <a:xfrm>
              <a:off x="7551660" y="2028635"/>
              <a:ext cx="951136" cy="360000"/>
            </a:xfrm>
            <a:prstGeom prst="rect">
              <a:avLst/>
            </a:prstGeom>
            <a:noFill/>
          </p:spPr>
          <p:txBody>
            <a:bodyPr wrap="square">
              <a:spAutoFit/>
            </a:bodyPr>
            <a:lstStyle/>
            <a:p>
              <a:r>
                <a:rPr lang="en-US" altLang="zh-CN" sz="1800" b="1" dirty="0">
                  <a:solidFill>
                    <a:srgbClr val="C00000"/>
                  </a:solidFill>
                  <a:latin typeface="微软雅黑" panose="020B0503020204020204" pitchFamily="34" charset="-122"/>
                  <a:ea typeface="微软雅黑" panose="020B0503020204020204" pitchFamily="34" charset="-122"/>
                </a:rPr>
                <a:t>S1.19</a:t>
              </a:r>
              <a:endParaRPr lang="en-US" altLang="zh-CN" sz="1800" b="1" dirty="0">
                <a:solidFill>
                  <a:srgbClr val="C00000"/>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7548479" y="2262663"/>
              <a:ext cx="951136" cy="1200329"/>
            </a:xfrm>
            <a:prstGeom prst="rect">
              <a:avLst/>
            </a:prstGeom>
            <a:noFill/>
          </p:spPr>
          <p:txBody>
            <a:bodyPr wrap="square">
              <a:spAutoFit/>
            </a:bodyPr>
            <a:lstStyle/>
            <a:p>
              <a:r>
                <a:rPr lang="en-US" altLang="zh-CN" sz="1800" b="1" dirty="0" err="1">
                  <a:solidFill>
                    <a:srgbClr val="C00000"/>
                  </a:solidFill>
                  <a:latin typeface="微软雅黑" panose="020B0503020204020204" pitchFamily="34" charset="-122"/>
                  <a:ea typeface="微软雅黑" panose="020B0503020204020204" pitchFamily="34" charset="-122"/>
                </a:rPr>
                <a:t>yyy</a:t>
              </a:r>
              <a:endParaRPr lang="en-US" altLang="zh-CN" sz="1800" b="1" dirty="0">
                <a:solidFill>
                  <a:srgbClr val="C00000"/>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pPr algn="ctr"/>
              <a:endParaRPr lang="en-US" altLang="zh-CN" sz="1800"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8033133" y="3484496"/>
              <a:ext cx="1065177" cy="2035672"/>
              <a:chOff x="8033133" y="3484496"/>
              <a:chExt cx="1065177" cy="2035672"/>
            </a:xfrm>
          </p:grpSpPr>
          <p:sp>
            <p:nvSpPr>
              <p:cNvPr id="101" name="文本框 100"/>
              <p:cNvSpPr txBox="1"/>
              <p:nvPr/>
            </p:nvSpPr>
            <p:spPr>
              <a:xfrm>
                <a:off x="8317077" y="4153590"/>
                <a:ext cx="713188" cy="310341"/>
              </a:xfrm>
              <a:prstGeom prst="rect">
                <a:avLst/>
              </a:prstGeom>
              <a:solidFill>
                <a:schemeClr val="bg1"/>
              </a:solidFill>
            </p:spPr>
            <p:txBody>
              <a:bodyPr wrap="square">
                <a:spAutoFit/>
              </a:bodyPr>
              <a:lstStyle/>
              <a:p>
                <a:pPr algn="ctr">
                  <a:lnSpc>
                    <a:spcPts val="1700"/>
                  </a:lnSpc>
                </a:pPr>
                <a:r>
                  <a:rPr lang="en-US" altLang="zh-CN" sz="1800" b="1" dirty="0" err="1">
                    <a:latin typeface="微软雅黑" panose="020B0503020204020204" pitchFamily="34" charset="-122"/>
                    <a:ea typeface="微软雅黑" panose="020B0503020204020204" pitchFamily="34" charset="-122"/>
                  </a:rPr>
                  <a:t>yyy</a:t>
                </a:r>
                <a:endParaRPr lang="en-US" altLang="zh-CN" sz="1800" b="1" dirty="0" err="1">
                  <a:latin typeface="微软雅黑" panose="020B0503020204020204" pitchFamily="34" charset="-122"/>
                  <a:ea typeface="微软雅黑" panose="020B0503020204020204" pitchFamily="34" charset="-122"/>
                </a:endParaRPr>
              </a:p>
            </p:txBody>
          </p:sp>
          <p:grpSp>
            <p:nvGrpSpPr>
              <p:cNvPr id="27" name="组合 26"/>
              <p:cNvGrpSpPr/>
              <p:nvPr/>
            </p:nvGrpSpPr>
            <p:grpSpPr>
              <a:xfrm>
                <a:off x="8033133" y="3484496"/>
                <a:ext cx="1065177" cy="2035672"/>
                <a:chOff x="8033133" y="3484496"/>
                <a:chExt cx="1065177" cy="2035672"/>
              </a:xfrm>
            </p:grpSpPr>
            <p:cxnSp>
              <p:nvCxnSpPr>
                <p:cNvPr id="97" name="直线箭头连接符 96"/>
                <p:cNvCxnSpPr/>
                <p:nvPr/>
              </p:nvCxnSpPr>
              <p:spPr>
                <a:xfrm>
                  <a:off x="8160707" y="4039975"/>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直线箭头连接符 97"/>
                <p:cNvCxnSpPr/>
                <p:nvPr/>
              </p:nvCxnSpPr>
              <p:spPr>
                <a:xfrm flipV="1">
                  <a:off x="8725687" y="3978694"/>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p:nvPr/>
              </p:nvCxnSpPr>
              <p:spPr>
                <a:xfrm flipV="1">
                  <a:off x="8767647" y="4031087"/>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8089301" y="4950946"/>
                  <a:ext cx="713188" cy="310341"/>
                </a:xfrm>
                <a:prstGeom prst="rect">
                  <a:avLst/>
                </a:prstGeom>
                <a:solidFill>
                  <a:schemeClr val="bg1"/>
                </a:solidFill>
              </p:spPr>
              <p:txBody>
                <a:bodyPr wrap="square">
                  <a:spAutoFit/>
                </a:bodyPr>
                <a:lstStyle/>
                <a:p>
                  <a:pPr algn="ctr">
                    <a:lnSpc>
                      <a:spcPts val="1700"/>
                    </a:lnSpc>
                  </a:pPr>
                  <a:r>
                    <a:rPr lang="en-US" altLang="zh-CN" sz="1800" b="1" dirty="0" err="1">
                      <a:latin typeface="微软雅黑" panose="020B0503020204020204" pitchFamily="34" charset="-122"/>
                      <a:ea typeface="微软雅黑" panose="020B0503020204020204" pitchFamily="34" charset="-122"/>
                    </a:rPr>
                    <a:t>yyy</a:t>
                  </a:r>
                  <a:endParaRPr lang="en-US" altLang="zh-CN" sz="1800" b="1" dirty="0" err="1">
                    <a:latin typeface="微软雅黑" panose="020B0503020204020204" pitchFamily="34" charset="-122"/>
                    <a:ea typeface="微软雅黑" panose="020B0503020204020204" pitchFamily="34" charset="-122"/>
                  </a:endParaRPr>
                </a:p>
              </p:txBody>
            </p:sp>
            <p:sp>
              <p:nvSpPr>
                <p:cNvPr id="103" name="文本框 102"/>
                <p:cNvSpPr txBox="1"/>
                <p:nvPr/>
              </p:nvSpPr>
              <p:spPr>
                <a:xfrm>
                  <a:off x="8033133" y="3484496"/>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Accept </a:t>
                  </a:r>
                  <a:endParaRPr kumimoji="1" lang="en-US" altLang="zh-CN" dirty="0">
                    <a:latin typeface="微软雅黑" panose="020B0503020204020204" pitchFamily="34" charset="-122"/>
                    <a:ea typeface="微软雅黑" panose="020B0503020204020204" pitchFamily="34" charset="-122"/>
                  </a:endParaRPr>
                </a:p>
              </p:txBody>
            </p:sp>
            <p:cxnSp>
              <p:nvCxnSpPr>
                <p:cNvPr id="26" name="直线箭头连接符 25"/>
                <p:cNvCxnSpPr/>
                <p:nvPr/>
              </p:nvCxnSpPr>
              <p:spPr>
                <a:xfrm>
                  <a:off x="8158708" y="4036667"/>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89" grpId="0"/>
      <p:bldP spid="90" grpId="0"/>
      <p:bldP spid="92" grpId="0" animBg="1"/>
      <p:bldP spid="106" grpId="0"/>
      <p:bldP spid="10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文本框 74"/>
          <p:cNvSpPr txBox="1"/>
          <p:nvPr/>
        </p:nvSpPr>
        <p:spPr>
          <a:xfrm>
            <a:off x="2513316" y="3385339"/>
            <a:ext cx="1065177" cy="369332"/>
          </a:xfrm>
          <a:prstGeom prst="rect">
            <a:avLst/>
          </a:prstGeom>
          <a:solidFill>
            <a:schemeClr val="bg1"/>
          </a:solidFill>
        </p:spPr>
        <p:txBody>
          <a:bodyPr wrap="square">
            <a:spAutoFit/>
          </a:bodyPr>
          <a:lstStyle/>
          <a:p>
            <a:r>
              <a:rPr kumimoji="1" lang="en-US" altLang="zh-CN" dirty="0"/>
              <a:t>xxx, </a:t>
            </a:r>
            <a:r>
              <a:rPr kumimoji="1" lang="en-US" altLang="zh-CN" dirty="0" err="1"/>
              <a:t>yyy</a:t>
            </a:r>
            <a:endParaRPr lang="zh-CN" altLang="en-US" dirty="0"/>
          </a:p>
        </p:txBody>
      </p:sp>
      <p:grpSp>
        <p:nvGrpSpPr>
          <p:cNvPr id="53" name="组合 52"/>
          <p:cNvGrpSpPr/>
          <p:nvPr/>
        </p:nvGrpSpPr>
        <p:grpSpPr>
          <a:xfrm>
            <a:off x="817676" y="1968836"/>
            <a:ext cx="1476605" cy="1754326"/>
            <a:chOff x="699963" y="1803188"/>
            <a:chExt cx="1476605" cy="1754326"/>
          </a:xfrm>
        </p:grpSpPr>
        <p:sp>
          <p:nvSpPr>
            <p:cNvPr id="49" name="矩形 48"/>
            <p:cNvSpPr/>
            <p:nvPr/>
          </p:nvSpPr>
          <p:spPr>
            <a:xfrm>
              <a:off x="699963" y="1836737"/>
              <a:ext cx="1476605" cy="1231785"/>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文本框 50"/>
            <p:cNvSpPr txBox="1"/>
            <p:nvPr/>
          </p:nvSpPr>
          <p:spPr>
            <a:xfrm>
              <a:off x="761798" y="1803188"/>
              <a:ext cx="1410954" cy="1754326"/>
            </a:xfrm>
            <a:prstGeom prst="rect">
              <a:avLst/>
            </a:prstGeom>
            <a:noFill/>
          </p:spPr>
          <p:txBody>
            <a:bodyPr wrap="square">
              <a:spAutoFit/>
            </a:bodyPr>
            <a:lstStyle/>
            <a:p>
              <a:r>
                <a:rPr lang="en-US" altLang="zh-CN" sz="1800" dirty="0"/>
                <a:t>N</a:t>
              </a:r>
              <a:r>
                <a:rPr lang="en-US" altLang="zh-CN" sz="1800" baseline="-25000" dirty="0"/>
                <a:t>a</a:t>
              </a:r>
              <a:r>
                <a:rPr lang="en-US" altLang="zh-CN" sz="1800" dirty="0"/>
                <a:t> : S1.19</a:t>
              </a:r>
              <a:endParaRPr lang="en-US" altLang="zh-CN" sz="1800" dirty="0"/>
            </a:p>
            <a:p>
              <a:r>
                <a:rPr lang="en-US" altLang="zh-CN" sz="1800" dirty="0" err="1"/>
                <a:t>V</a:t>
              </a:r>
              <a:r>
                <a:rPr lang="en-US" altLang="zh-CN" sz="1800" baseline="-25000" dirty="0" err="1"/>
                <a:t>a</a:t>
              </a:r>
              <a:r>
                <a:rPr lang="en-US" altLang="zh-CN" sz="1800" dirty="0"/>
                <a:t> :  add</a:t>
              </a:r>
              <a:endParaRPr lang="en-US" altLang="zh-CN" sz="1800" dirty="0"/>
            </a:p>
            <a:p>
              <a:r>
                <a:rPr lang="en-US" altLang="zh-CN" sz="1800" dirty="0"/>
                <a:t>N</a:t>
              </a:r>
              <a:r>
                <a:rPr lang="en-US" altLang="zh-CN" baseline="-25000" dirty="0"/>
                <a:t>h</a:t>
              </a:r>
              <a:r>
                <a:rPr lang="en-US" altLang="zh-CN" sz="1800" dirty="0"/>
                <a:t> : S1.19</a:t>
              </a:r>
              <a:endParaRPr lang="en-US" altLang="zh-CN" sz="1800" dirty="0"/>
            </a:p>
            <a:p>
              <a:r>
                <a:rPr lang="en-US" altLang="zh-CN" sz="1800" dirty="0" err="1"/>
                <a:t>M</a:t>
              </a:r>
              <a:r>
                <a:rPr lang="en-US" altLang="zh-CN" baseline="-25000" dirty="0" err="1"/>
                <a:t>h</a:t>
              </a:r>
              <a:r>
                <a:rPr lang="en-US" altLang="zh-CN" sz="1800" dirty="0"/>
                <a:t> : S1.19</a:t>
              </a:r>
              <a:endParaRPr lang="en-US" altLang="zh-CN" sz="1800" dirty="0"/>
            </a:p>
            <a:p>
              <a:endParaRPr lang="en-US" altLang="zh-CN" sz="1800" dirty="0"/>
            </a:p>
            <a:p>
              <a:pPr algn="ctr"/>
              <a:endParaRPr lang="en-US" altLang="zh-CN" sz="1800" dirty="0"/>
            </a:p>
          </p:txBody>
        </p:sp>
      </p:grpSp>
      <p:sp>
        <p:nvSpPr>
          <p:cNvPr id="2" name="标题 1"/>
          <p:cNvSpPr>
            <a:spLocks noGrp="1"/>
          </p:cNvSpPr>
          <p:nvPr>
            <p:ph type="title"/>
          </p:nvPr>
        </p:nvSpPr>
        <p:spPr/>
        <p:txBody>
          <a:bodyPr/>
          <a:lstStyle/>
          <a:p>
            <a:r>
              <a:rPr kumimoji="1" lang="en-US" altLang="zh-CN" dirty="0"/>
              <a:t>Benefits of leader election: prepare message batching </a:t>
            </a:r>
            <a:endParaRPr kumimoji="1" lang="zh-CN" altLang="en-US" dirty="0"/>
          </a:p>
        </p:txBody>
      </p:sp>
      <p:sp>
        <p:nvSpPr>
          <p:cNvPr id="5" name="Rectangle 15"/>
          <p:cNvSpPr/>
          <p:nvPr/>
        </p:nvSpPr>
        <p:spPr>
          <a:xfrm>
            <a:off x="688245" y="3814458"/>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add</a:t>
            </a:r>
            <a:endParaRPr lang="en-US" sz="1600" dirty="0"/>
          </a:p>
        </p:txBody>
      </p:sp>
      <p:sp>
        <p:nvSpPr>
          <p:cNvPr id="6" name="Rectangle 16"/>
          <p:cNvSpPr/>
          <p:nvPr/>
        </p:nvSpPr>
        <p:spPr>
          <a:xfrm>
            <a:off x="1069245" y="381445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t>cmp</a:t>
            </a:r>
            <a:endParaRPr lang="en-US" sz="1600" dirty="0"/>
          </a:p>
        </p:txBody>
      </p:sp>
      <p:sp>
        <p:nvSpPr>
          <p:cNvPr id="7" name="TextBox 45"/>
          <p:cNvSpPr txBox="1"/>
          <p:nvPr/>
        </p:nvSpPr>
        <p:spPr>
          <a:xfrm>
            <a:off x="116745" y="3871434"/>
            <a:ext cx="381000" cy="276999"/>
          </a:xfrm>
          <a:prstGeom prst="rect">
            <a:avLst/>
          </a:prstGeom>
          <a:noFill/>
        </p:spPr>
        <p:txBody>
          <a:bodyPr wrap="square" lIns="0" tIns="0" rIns="0" bIns="0" rtlCol="0">
            <a:spAutoFit/>
          </a:bodyPr>
          <a:lstStyle/>
          <a:p>
            <a:r>
              <a:rPr lang="en-US" dirty="0"/>
              <a:t>S1</a:t>
            </a:r>
            <a:endParaRPr lang="en-US" baseline="-25000" dirty="0"/>
          </a:p>
        </p:txBody>
      </p:sp>
      <p:sp>
        <p:nvSpPr>
          <p:cNvPr id="8" name="TextBox 6"/>
          <p:cNvSpPr txBox="1"/>
          <p:nvPr/>
        </p:nvSpPr>
        <p:spPr>
          <a:xfrm>
            <a:off x="744355" y="3383042"/>
            <a:ext cx="381000" cy="338554"/>
          </a:xfrm>
          <a:prstGeom prst="rect">
            <a:avLst/>
          </a:prstGeom>
          <a:noFill/>
        </p:spPr>
        <p:txBody>
          <a:bodyPr wrap="square" rtlCol="0">
            <a:spAutoFit/>
          </a:bodyPr>
          <a:lstStyle/>
          <a:p>
            <a:r>
              <a:rPr lang="en-US" sz="1600" dirty="0">
                <a:solidFill>
                  <a:schemeClr val="tx2"/>
                </a:solidFill>
              </a:rPr>
              <a:t>0</a:t>
            </a:r>
            <a:endParaRPr lang="en-US" sz="1600" dirty="0">
              <a:solidFill>
                <a:schemeClr val="tx2"/>
              </a:solidFill>
            </a:endParaRPr>
          </a:p>
        </p:txBody>
      </p:sp>
      <p:sp>
        <p:nvSpPr>
          <p:cNvPr id="9" name="TextBox 7"/>
          <p:cNvSpPr txBox="1"/>
          <p:nvPr/>
        </p:nvSpPr>
        <p:spPr>
          <a:xfrm>
            <a:off x="1125355" y="3383042"/>
            <a:ext cx="381000" cy="338554"/>
          </a:xfrm>
          <a:prstGeom prst="rect">
            <a:avLst/>
          </a:prstGeom>
          <a:noFill/>
        </p:spPr>
        <p:txBody>
          <a:bodyPr wrap="square" rtlCol="0">
            <a:spAutoFit/>
          </a:bodyPr>
          <a:lstStyle/>
          <a:p>
            <a:r>
              <a:rPr lang="en-US" sz="1600" dirty="0">
                <a:solidFill>
                  <a:schemeClr val="tx2"/>
                </a:solidFill>
              </a:rPr>
              <a:t>1</a:t>
            </a:r>
            <a:endParaRPr lang="en-US" sz="1600" dirty="0">
              <a:solidFill>
                <a:schemeClr val="tx2"/>
              </a:solidFill>
            </a:endParaRPr>
          </a:p>
        </p:txBody>
      </p:sp>
      <p:sp>
        <p:nvSpPr>
          <p:cNvPr id="12" name="Rectangle 15"/>
          <p:cNvSpPr/>
          <p:nvPr/>
        </p:nvSpPr>
        <p:spPr>
          <a:xfrm>
            <a:off x="688245" y="4487376"/>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add</a:t>
            </a:r>
            <a:endParaRPr lang="en-US" sz="1600" dirty="0"/>
          </a:p>
        </p:txBody>
      </p:sp>
      <p:sp>
        <p:nvSpPr>
          <p:cNvPr id="13" name="Rectangle 16"/>
          <p:cNvSpPr/>
          <p:nvPr/>
        </p:nvSpPr>
        <p:spPr>
          <a:xfrm>
            <a:off x="1069245" y="448737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t>cmp</a:t>
            </a:r>
            <a:endParaRPr lang="en-US" sz="1600" dirty="0"/>
          </a:p>
        </p:txBody>
      </p:sp>
      <p:sp>
        <p:nvSpPr>
          <p:cNvPr id="14" name="TextBox 45"/>
          <p:cNvSpPr txBox="1"/>
          <p:nvPr/>
        </p:nvSpPr>
        <p:spPr>
          <a:xfrm>
            <a:off x="116745" y="4544352"/>
            <a:ext cx="381000" cy="276999"/>
          </a:xfrm>
          <a:prstGeom prst="rect">
            <a:avLst/>
          </a:prstGeom>
          <a:noFill/>
        </p:spPr>
        <p:txBody>
          <a:bodyPr wrap="square" lIns="0" tIns="0" rIns="0" bIns="0" rtlCol="0">
            <a:spAutoFit/>
          </a:bodyPr>
          <a:lstStyle/>
          <a:p>
            <a:r>
              <a:rPr lang="en-US" dirty="0"/>
              <a:t>S2</a:t>
            </a:r>
            <a:endParaRPr lang="en-US" baseline="-25000" dirty="0"/>
          </a:p>
        </p:txBody>
      </p:sp>
      <p:sp>
        <p:nvSpPr>
          <p:cNvPr id="16" name="Rectangle 15"/>
          <p:cNvSpPr/>
          <p:nvPr/>
        </p:nvSpPr>
        <p:spPr>
          <a:xfrm>
            <a:off x="688245" y="5160294"/>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add</a:t>
            </a:r>
            <a:endParaRPr lang="en-US" sz="1600" dirty="0"/>
          </a:p>
        </p:txBody>
      </p:sp>
      <p:sp>
        <p:nvSpPr>
          <p:cNvPr id="17" name="Rectangle 16"/>
          <p:cNvSpPr/>
          <p:nvPr/>
        </p:nvSpPr>
        <p:spPr>
          <a:xfrm>
            <a:off x="1069245" y="5160294"/>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t>cmp</a:t>
            </a:r>
            <a:endParaRPr lang="en-US" sz="1600" dirty="0"/>
          </a:p>
        </p:txBody>
      </p:sp>
      <p:sp>
        <p:nvSpPr>
          <p:cNvPr id="18" name="TextBox 45"/>
          <p:cNvSpPr txBox="1"/>
          <p:nvPr/>
        </p:nvSpPr>
        <p:spPr>
          <a:xfrm>
            <a:off x="116745" y="5217270"/>
            <a:ext cx="381000" cy="276999"/>
          </a:xfrm>
          <a:prstGeom prst="rect">
            <a:avLst/>
          </a:prstGeom>
          <a:noFill/>
        </p:spPr>
        <p:txBody>
          <a:bodyPr wrap="square" lIns="0" tIns="0" rIns="0" bIns="0" rtlCol="0">
            <a:spAutoFit/>
          </a:bodyPr>
          <a:lstStyle/>
          <a:p>
            <a:r>
              <a:rPr lang="en-US" dirty="0"/>
              <a:t>S3</a:t>
            </a:r>
            <a:endParaRPr lang="en-US" baseline="-25000" dirty="0"/>
          </a:p>
        </p:txBody>
      </p:sp>
      <p:sp>
        <p:nvSpPr>
          <p:cNvPr id="20" name="TextBox 45"/>
          <p:cNvSpPr txBox="1"/>
          <p:nvPr/>
        </p:nvSpPr>
        <p:spPr>
          <a:xfrm>
            <a:off x="2744740" y="3897333"/>
            <a:ext cx="381000" cy="276999"/>
          </a:xfrm>
          <a:prstGeom prst="rect">
            <a:avLst/>
          </a:prstGeom>
          <a:noFill/>
        </p:spPr>
        <p:txBody>
          <a:bodyPr wrap="square" lIns="0" tIns="0" rIns="0" bIns="0" rtlCol="0">
            <a:spAutoFit/>
          </a:bodyPr>
          <a:lstStyle/>
          <a:p>
            <a:r>
              <a:rPr lang="en-US" b="1" dirty="0">
                <a:solidFill>
                  <a:srgbClr val="C00000"/>
                </a:solidFill>
              </a:rPr>
              <a:t>S1</a:t>
            </a:r>
            <a:endParaRPr lang="en-US" b="1" baseline="-25000" dirty="0">
              <a:solidFill>
                <a:srgbClr val="C00000"/>
              </a:solidFill>
            </a:endParaRPr>
          </a:p>
        </p:txBody>
      </p:sp>
      <p:sp>
        <p:nvSpPr>
          <p:cNvPr id="21" name="TextBox 45"/>
          <p:cNvSpPr txBox="1"/>
          <p:nvPr/>
        </p:nvSpPr>
        <p:spPr>
          <a:xfrm>
            <a:off x="2744740" y="4570251"/>
            <a:ext cx="381000" cy="276999"/>
          </a:xfrm>
          <a:prstGeom prst="rect">
            <a:avLst/>
          </a:prstGeom>
          <a:noFill/>
        </p:spPr>
        <p:txBody>
          <a:bodyPr wrap="square" lIns="0" tIns="0" rIns="0" bIns="0" rtlCol="0">
            <a:spAutoFit/>
          </a:bodyPr>
          <a:lstStyle/>
          <a:p>
            <a:r>
              <a:rPr lang="en-US" dirty="0"/>
              <a:t>S2</a:t>
            </a:r>
            <a:endParaRPr lang="en-US" baseline="-25000" dirty="0"/>
          </a:p>
        </p:txBody>
      </p:sp>
      <p:sp>
        <p:nvSpPr>
          <p:cNvPr id="22" name="TextBox 45"/>
          <p:cNvSpPr txBox="1"/>
          <p:nvPr/>
        </p:nvSpPr>
        <p:spPr>
          <a:xfrm>
            <a:off x="2744740" y="5243169"/>
            <a:ext cx="381000" cy="276999"/>
          </a:xfrm>
          <a:prstGeom prst="rect">
            <a:avLst/>
          </a:prstGeom>
          <a:noFill/>
        </p:spPr>
        <p:txBody>
          <a:bodyPr wrap="square" lIns="0" tIns="0" rIns="0" bIns="0" rtlCol="0">
            <a:spAutoFit/>
          </a:bodyPr>
          <a:lstStyle/>
          <a:p>
            <a:r>
              <a:rPr lang="en-US" dirty="0"/>
              <a:t>S3</a:t>
            </a:r>
            <a:endParaRPr lang="en-US" baseline="-25000" dirty="0"/>
          </a:p>
        </p:txBody>
      </p:sp>
      <p:cxnSp>
        <p:nvCxnSpPr>
          <p:cNvPr id="23" name="直线连接符 22"/>
          <p:cNvCxnSpPr/>
          <p:nvPr/>
        </p:nvCxnSpPr>
        <p:spPr>
          <a:xfrm flipV="1">
            <a:off x="3125740" y="4005742"/>
            <a:ext cx="5811727" cy="259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flipV="1">
            <a:off x="3125740" y="4732867"/>
            <a:ext cx="5835896" cy="260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flipV="1">
            <a:off x="3125740" y="5460099"/>
            <a:ext cx="5835896" cy="260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内容占位符 2"/>
          <p:cNvSpPr>
            <a:spLocks noGrp="1"/>
          </p:cNvSpPr>
          <p:nvPr>
            <p:ph idx="1"/>
          </p:nvPr>
        </p:nvSpPr>
        <p:spPr>
          <a:xfrm>
            <a:off x="302840" y="1129308"/>
            <a:ext cx="8229600" cy="440644"/>
          </a:xfrm>
        </p:spPr>
        <p:txBody>
          <a:bodyPr/>
          <a:lstStyle/>
          <a:p>
            <a:r>
              <a:rPr kumimoji="1" lang="en-US" altLang="zh-CN" dirty="0"/>
              <a:t>Suppose S1 </a:t>
            </a:r>
            <a:r>
              <a:rPr kumimoji="1" lang="en-GB" altLang="zh-CN" dirty="0"/>
              <a:t>is the leader (+ batching) </a:t>
            </a:r>
            <a:endParaRPr lang="en-GB" altLang="zh-CN" dirty="0"/>
          </a:p>
          <a:p>
            <a:pPr lvl="2"/>
            <a:endParaRPr lang="en-GB" altLang="zh-CN" sz="1800" dirty="0"/>
          </a:p>
          <a:p>
            <a:pPr marL="914400" lvl="2" indent="0">
              <a:buNone/>
            </a:pPr>
            <a:endParaRPr kumimoji="1" lang="en-US" altLang="zh-CN" sz="1800" dirty="0"/>
          </a:p>
          <a:p>
            <a:pPr marL="131445" lvl="1" indent="0">
              <a:buNone/>
            </a:pPr>
            <a:endParaRPr kumimoji="1" lang="zh-CN" altLang="en-US" sz="1600" dirty="0"/>
          </a:p>
        </p:txBody>
      </p:sp>
      <p:sp>
        <p:nvSpPr>
          <p:cNvPr id="52" name="TextBox 6"/>
          <p:cNvSpPr txBox="1"/>
          <p:nvPr/>
        </p:nvSpPr>
        <p:spPr>
          <a:xfrm>
            <a:off x="1170084" y="1633364"/>
            <a:ext cx="1563216" cy="338554"/>
          </a:xfrm>
          <a:prstGeom prst="rect">
            <a:avLst/>
          </a:prstGeom>
          <a:noFill/>
        </p:spPr>
        <p:txBody>
          <a:bodyPr wrap="square" rtlCol="0">
            <a:spAutoFit/>
          </a:bodyPr>
          <a:lstStyle/>
          <a:p>
            <a:r>
              <a:rPr lang="en-US" sz="1600" dirty="0" err="1">
                <a:solidFill>
                  <a:schemeClr val="tx2"/>
                </a:solidFill>
              </a:rPr>
              <a:t>Paxos</a:t>
            </a:r>
            <a:r>
              <a:rPr lang="en-US" sz="1600" dirty="0">
                <a:solidFill>
                  <a:schemeClr val="tx2"/>
                </a:solidFill>
              </a:rPr>
              <a:t> 0</a:t>
            </a:r>
            <a:endParaRPr lang="en-US" sz="1600" dirty="0">
              <a:solidFill>
                <a:schemeClr val="tx2"/>
              </a:solidFill>
            </a:endParaRPr>
          </a:p>
        </p:txBody>
      </p:sp>
      <p:grpSp>
        <p:nvGrpSpPr>
          <p:cNvPr id="54" name="组合 53"/>
          <p:cNvGrpSpPr/>
          <p:nvPr/>
        </p:nvGrpSpPr>
        <p:grpSpPr>
          <a:xfrm>
            <a:off x="2806140" y="1991356"/>
            <a:ext cx="1476605" cy="1754326"/>
            <a:chOff x="699963" y="1810372"/>
            <a:chExt cx="1476605" cy="1754326"/>
          </a:xfrm>
        </p:grpSpPr>
        <p:sp>
          <p:nvSpPr>
            <p:cNvPr id="55" name="矩形 54"/>
            <p:cNvSpPr/>
            <p:nvPr/>
          </p:nvSpPr>
          <p:spPr>
            <a:xfrm>
              <a:off x="699963" y="1836737"/>
              <a:ext cx="1476605" cy="1231785"/>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文本框 55"/>
            <p:cNvSpPr txBox="1"/>
            <p:nvPr/>
          </p:nvSpPr>
          <p:spPr>
            <a:xfrm>
              <a:off x="742753" y="1810372"/>
              <a:ext cx="1410954" cy="1754326"/>
            </a:xfrm>
            <a:prstGeom prst="rect">
              <a:avLst/>
            </a:prstGeom>
            <a:noFill/>
          </p:spPr>
          <p:txBody>
            <a:bodyPr wrap="square">
              <a:spAutoFit/>
            </a:bodyPr>
            <a:lstStyle/>
            <a:p>
              <a:r>
                <a:rPr lang="en-US" altLang="zh-CN" sz="1800" dirty="0"/>
                <a:t>N</a:t>
              </a:r>
              <a:r>
                <a:rPr lang="en-US" altLang="zh-CN" sz="1800" baseline="-25000" dirty="0"/>
                <a:t>a</a:t>
              </a:r>
              <a:r>
                <a:rPr lang="en-US" altLang="zh-CN" sz="1800" dirty="0"/>
                <a:t> : S1.19</a:t>
              </a:r>
              <a:endParaRPr lang="en-US" altLang="zh-CN" sz="1800" dirty="0"/>
            </a:p>
            <a:p>
              <a:r>
                <a:rPr lang="en-US" altLang="zh-CN" sz="1800" dirty="0" err="1"/>
                <a:t>V</a:t>
              </a:r>
              <a:r>
                <a:rPr lang="en-US" altLang="zh-CN" sz="1800" baseline="-25000" dirty="0" err="1"/>
                <a:t>a</a:t>
              </a:r>
              <a:r>
                <a:rPr lang="en-US" altLang="zh-CN" sz="1800" dirty="0"/>
                <a:t> :  </a:t>
              </a:r>
              <a:r>
                <a:rPr lang="en-US" altLang="zh-CN" sz="1800" dirty="0" err="1"/>
                <a:t>cmp</a:t>
              </a:r>
              <a:endParaRPr lang="en-US" altLang="zh-CN" sz="1800" dirty="0"/>
            </a:p>
            <a:p>
              <a:r>
                <a:rPr lang="en-US" altLang="zh-CN" sz="1800" dirty="0"/>
                <a:t>N</a:t>
              </a:r>
              <a:r>
                <a:rPr lang="en-US" altLang="zh-CN" baseline="-25000" dirty="0"/>
                <a:t>h</a:t>
              </a:r>
              <a:r>
                <a:rPr lang="en-US" altLang="zh-CN" sz="1800" dirty="0"/>
                <a:t> : S1.19</a:t>
              </a:r>
              <a:endParaRPr lang="en-US" altLang="zh-CN" sz="1800" dirty="0"/>
            </a:p>
            <a:p>
              <a:r>
                <a:rPr lang="en-US" altLang="zh-CN" sz="1800" dirty="0" err="1"/>
                <a:t>M</a:t>
              </a:r>
              <a:r>
                <a:rPr lang="en-US" altLang="zh-CN" baseline="-25000" dirty="0" err="1"/>
                <a:t>h</a:t>
              </a:r>
              <a:r>
                <a:rPr lang="en-US" altLang="zh-CN" sz="1800" dirty="0"/>
                <a:t> : S1.19</a:t>
              </a:r>
              <a:endParaRPr lang="en-US" altLang="zh-CN" sz="1800" dirty="0"/>
            </a:p>
            <a:p>
              <a:endParaRPr lang="en-US" altLang="zh-CN" sz="1800" dirty="0"/>
            </a:p>
            <a:p>
              <a:pPr algn="ctr"/>
              <a:endParaRPr lang="en-US" altLang="zh-CN" sz="1800" dirty="0"/>
            </a:p>
          </p:txBody>
        </p:sp>
      </p:grpSp>
      <p:sp>
        <p:nvSpPr>
          <p:cNvPr id="57" name="TextBox 6"/>
          <p:cNvSpPr txBox="1"/>
          <p:nvPr/>
        </p:nvSpPr>
        <p:spPr>
          <a:xfrm>
            <a:off x="3158548" y="1648700"/>
            <a:ext cx="1563216" cy="338554"/>
          </a:xfrm>
          <a:prstGeom prst="rect">
            <a:avLst/>
          </a:prstGeom>
          <a:noFill/>
        </p:spPr>
        <p:txBody>
          <a:bodyPr wrap="square" rtlCol="0">
            <a:spAutoFit/>
          </a:bodyPr>
          <a:lstStyle/>
          <a:p>
            <a:r>
              <a:rPr lang="en-US" sz="1600" dirty="0" err="1">
                <a:solidFill>
                  <a:schemeClr val="tx2"/>
                </a:solidFill>
              </a:rPr>
              <a:t>Paxos</a:t>
            </a:r>
            <a:r>
              <a:rPr lang="en-US" sz="1600" dirty="0">
                <a:solidFill>
                  <a:schemeClr val="tx2"/>
                </a:solidFill>
              </a:rPr>
              <a:t> 1</a:t>
            </a:r>
            <a:endParaRPr lang="en-US" sz="1600" dirty="0">
              <a:solidFill>
                <a:schemeClr val="tx2"/>
              </a:solidFill>
            </a:endParaRPr>
          </a:p>
        </p:txBody>
      </p:sp>
      <p:grpSp>
        <p:nvGrpSpPr>
          <p:cNvPr id="58" name="组合 57"/>
          <p:cNvGrpSpPr/>
          <p:nvPr/>
        </p:nvGrpSpPr>
        <p:grpSpPr>
          <a:xfrm>
            <a:off x="4860255" y="1993529"/>
            <a:ext cx="1476605" cy="1754326"/>
            <a:chOff x="699963" y="1797488"/>
            <a:chExt cx="1476605" cy="1754326"/>
          </a:xfrm>
        </p:grpSpPr>
        <p:sp>
          <p:nvSpPr>
            <p:cNvPr id="59" name="矩形 58"/>
            <p:cNvSpPr/>
            <p:nvPr/>
          </p:nvSpPr>
          <p:spPr>
            <a:xfrm>
              <a:off x="699963" y="1836737"/>
              <a:ext cx="1476605" cy="12329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文本框 59"/>
            <p:cNvSpPr txBox="1"/>
            <p:nvPr/>
          </p:nvSpPr>
          <p:spPr>
            <a:xfrm>
              <a:off x="765614" y="1797488"/>
              <a:ext cx="1410954" cy="1754326"/>
            </a:xfrm>
            <a:prstGeom prst="rect">
              <a:avLst/>
            </a:prstGeom>
            <a:noFill/>
          </p:spPr>
          <p:txBody>
            <a:bodyPr wrap="square">
              <a:spAutoFit/>
            </a:bodyPr>
            <a:lstStyle/>
            <a:p>
              <a:r>
                <a:rPr lang="en-US" altLang="zh-CN" sz="1800" dirty="0"/>
                <a:t>N</a:t>
              </a:r>
              <a:r>
                <a:rPr lang="en-US" altLang="zh-CN" sz="1800" baseline="-25000" dirty="0"/>
                <a:t>a</a:t>
              </a:r>
              <a:r>
                <a:rPr lang="en-US" altLang="zh-CN" sz="1800" dirty="0"/>
                <a:t> : </a:t>
              </a:r>
              <a:endParaRPr lang="en-US" altLang="zh-CN" sz="1800" dirty="0"/>
            </a:p>
            <a:p>
              <a:r>
                <a:rPr lang="en-US" altLang="zh-CN" sz="1800" dirty="0" err="1"/>
                <a:t>V</a:t>
              </a:r>
              <a:r>
                <a:rPr lang="en-US" altLang="zh-CN" sz="1800" baseline="-25000" dirty="0" err="1"/>
                <a:t>a</a:t>
              </a:r>
              <a:r>
                <a:rPr lang="en-US" altLang="zh-CN" sz="1800" dirty="0"/>
                <a:t> :  </a:t>
              </a:r>
              <a:endParaRPr lang="en-US" altLang="zh-CN" sz="1800" dirty="0"/>
            </a:p>
            <a:p>
              <a:r>
                <a:rPr lang="en-US" altLang="zh-CN" sz="1800" dirty="0"/>
                <a:t>N</a:t>
              </a:r>
              <a:r>
                <a:rPr lang="en-US" altLang="zh-CN" baseline="-25000" dirty="0"/>
                <a:t>h</a:t>
              </a:r>
              <a:r>
                <a:rPr lang="en-US" altLang="zh-CN" sz="1800" dirty="0"/>
                <a:t> : </a:t>
              </a:r>
              <a:endParaRPr lang="en-US" altLang="zh-CN" sz="1800" dirty="0"/>
            </a:p>
            <a:p>
              <a:r>
                <a:rPr lang="en-US" altLang="zh-CN" sz="1800" dirty="0" err="1"/>
                <a:t>M</a:t>
              </a:r>
              <a:r>
                <a:rPr lang="en-US" altLang="zh-CN" baseline="-25000" dirty="0" err="1"/>
                <a:t>h</a:t>
              </a:r>
              <a:r>
                <a:rPr lang="en-US" altLang="zh-CN" sz="1800" dirty="0"/>
                <a:t> : </a:t>
              </a:r>
              <a:endParaRPr lang="en-US" altLang="zh-CN" sz="1800" dirty="0"/>
            </a:p>
            <a:p>
              <a:endParaRPr lang="en-US" altLang="zh-CN" sz="1800" dirty="0"/>
            </a:p>
            <a:p>
              <a:pPr algn="ctr"/>
              <a:endParaRPr lang="en-US" altLang="zh-CN" sz="1800" dirty="0"/>
            </a:p>
          </p:txBody>
        </p:sp>
      </p:grpSp>
      <p:sp>
        <p:nvSpPr>
          <p:cNvPr id="61" name="TextBox 6"/>
          <p:cNvSpPr txBox="1"/>
          <p:nvPr/>
        </p:nvSpPr>
        <p:spPr>
          <a:xfrm>
            <a:off x="5212663" y="1663757"/>
            <a:ext cx="1563216" cy="338554"/>
          </a:xfrm>
          <a:prstGeom prst="rect">
            <a:avLst/>
          </a:prstGeom>
          <a:noFill/>
        </p:spPr>
        <p:txBody>
          <a:bodyPr wrap="square" rtlCol="0">
            <a:spAutoFit/>
          </a:bodyPr>
          <a:lstStyle/>
          <a:p>
            <a:r>
              <a:rPr lang="en-US" sz="1600" dirty="0" err="1">
                <a:solidFill>
                  <a:schemeClr val="tx2"/>
                </a:solidFill>
              </a:rPr>
              <a:t>Paxos</a:t>
            </a:r>
            <a:r>
              <a:rPr lang="en-US" sz="1600" dirty="0">
                <a:solidFill>
                  <a:schemeClr val="tx2"/>
                </a:solidFill>
              </a:rPr>
              <a:t> 2</a:t>
            </a:r>
            <a:endParaRPr lang="en-US" sz="1600" dirty="0">
              <a:solidFill>
                <a:schemeClr val="tx2"/>
              </a:solidFill>
            </a:endParaRPr>
          </a:p>
        </p:txBody>
      </p:sp>
      <p:grpSp>
        <p:nvGrpSpPr>
          <p:cNvPr id="62" name="组合 61"/>
          <p:cNvGrpSpPr/>
          <p:nvPr/>
        </p:nvGrpSpPr>
        <p:grpSpPr>
          <a:xfrm>
            <a:off x="6924692" y="1987254"/>
            <a:ext cx="1476605" cy="1754326"/>
            <a:chOff x="699963" y="1797488"/>
            <a:chExt cx="1476605" cy="1754326"/>
          </a:xfrm>
        </p:grpSpPr>
        <p:sp>
          <p:nvSpPr>
            <p:cNvPr id="63" name="矩形 62"/>
            <p:cNvSpPr/>
            <p:nvPr/>
          </p:nvSpPr>
          <p:spPr>
            <a:xfrm>
              <a:off x="699963" y="1836737"/>
              <a:ext cx="1476605" cy="1232948"/>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文本框 63"/>
            <p:cNvSpPr txBox="1"/>
            <p:nvPr/>
          </p:nvSpPr>
          <p:spPr>
            <a:xfrm>
              <a:off x="765614" y="1797488"/>
              <a:ext cx="1410954" cy="1754326"/>
            </a:xfrm>
            <a:prstGeom prst="rect">
              <a:avLst/>
            </a:prstGeom>
            <a:noFill/>
          </p:spPr>
          <p:txBody>
            <a:bodyPr wrap="square">
              <a:spAutoFit/>
            </a:bodyPr>
            <a:lstStyle/>
            <a:p>
              <a:r>
                <a:rPr lang="en-US" altLang="zh-CN" sz="1800" dirty="0"/>
                <a:t>N</a:t>
              </a:r>
              <a:r>
                <a:rPr lang="en-US" altLang="zh-CN" sz="1800" baseline="-25000" dirty="0"/>
                <a:t>a</a:t>
              </a:r>
              <a:r>
                <a:rPr lang="en-US" altLang="zh-CN" sz="1800" dirty="0"/>
                <a:t> : </a:t>
              </a:r>
              <a:endParaRPr lang="en-US" altLang="zh-CN" sz="1800" dirty="0"/>
            </a:p>
            <a:p>
              <a:r>
                <a:rPr lang="en-US" altLang="zh-CN" sz="1800" dirty="0" err="1"/>
                <a:t>V</a:t>
              </a:r>
              <a:r>
                <a:rPr lang="en-US" altLang="zh-CN" sz="1800" baseline="-25000" dirty="0" err="1"/>
                <a:t>a</a:t>
              </a:r>
              <a:r>
                <a:rPr lang="en-US" altLang="zh-CN" sz="1800" dirty="0"/>
                <a:t> :  </a:t>
              </a:r>
              <a:endParaRPr lang="en-US" altLang="zh-CN" sz="1800" dirty="0"/>
            </a:p>
            <a:p>
              <a:r>
                <a:rPr lang="en-US" altLang="zh-CN" sz="1800" dirty="0"/>
                <a:t>N</a:t>
              </a:r>
              <a:r>
                <a:rPr lang="en-US" altLang="zh-CN" baseline="-25000" dirty="0"/>
                <a:t>h</a:t>
              </a:r>
              <a:r>
                <a:rPr lang="en-US" altLang="zh-CN" sz="1800" dirty="0"/>
                <a:t> : </a:t>
              </a:r>
              <a:endParaRPr lang="en-US" altLang="zh-CN" sz="1800" dirty="0"/>
            </a:p>
            <a:p>
              <a:r>
                <a:rPr lang="en-US" altLang="zh-CN" sz="1800" dirty="0" err="1"/>
                <a:t>M</a:t>
              </a:r>
              <a:r>
                <a:rPr lang="en-US" altLang="zh-CN" baseline="-25000" dirty="0" err="1"/>
                <a:t>h</a:t>
              </a:r>
              <a:r>
                <a:rPr lang="en-US" altLang="zh-CN" sz="1800" dirty="0"/>
                <a:t> : </a:t>
              </a:r>
              <a:endParaRPr lang="en-US" altLang="zh-CN" sz="1800" dirty="0"/>
            </a:p>
            <a:p>
              <a:endParaRPr lang="en-US" altLang="zh-CN" sz="1800" dirty="0"/>
            </a:p>
            <a:p>
              <a:pPr algn="ctr"/>
              <a:endParaRPr lang="en-US" altLang="zh-CN" sz="1800" dirty="0"/>
            </a:p>
          </p:txBody>
        </p:sp>
      </p:grpSp>
      <p:sp>
        <p:nvSpPr>
          <p:cNvPr id="65" name="TextBox 6"/>
          <p:cNvSpPr txBox="1"/>
          <p:nvPr/>
        </p:nvSpPr>
        <p:spPr>
          <a:xfrm>
            <a:off x="7277100" y="1657482"/>
            <a:ext cx="1563216" cy="338554"/>
          </a:xfrm>
          <a:prstGeom prst="rect">
            <a:avLst/>
          </a:prstGeom>
          <a:noFill/>
        </p:spPr>
        <p:txBody>
          <a:bodyPr wrap="square" rtlCol="0">
            <a:spAutoFit/>
          </a:bodyPr>
          <a:lstStyle/>
          <a:p>
            <a:r>
              <a:rPr lang="en-US" sz="1600" dirty="0" err="1">
                <a:solidFill>
                  <a:schemeClr val="tx2"/>
                </a:solidFill>
              </a:rPr>
              <a:t>Paxos</a:t>
            </a:r>
            <a:r>
              <a:rPr lang="en-US" sz="1600" dirty="0">
                <a:solidFill>
                  <a:schemeClr val="tx2"/>
                </a:solidFill>
              </a:rPr>
              <a:t> 3</a:t>
            </a:r>
            <a:endParaRPr lang="en-US" sz="1600" dirty="0">
              <a:solidFill>
                <a:schemeClr val="tx2"/>
              </a:solidFill>
            </a:endParaRPr>
          </a:p>
        </p:txBody>
      </p:sp>
      <p:sp>
        <p:nvSpPr>
          <p:cNvPr id="71" name="Rounded Rectangle 19"/>
          <p:cNvSpPr/>
          <p:nvPr/>
        </p:nvSpPr>
        <p:spPr>
          <a:xfrm>
            <a:off x="1809496" y="3036689"/>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72" name="Straight Arrow Connector 20"/>
          <p:cNvCxnSpPr>
            <a:stCxn id="71" idx="2"/>
          </p:cNvCxnSpPr>
          <p:nvPr/>
        </p:nvCxnSpPr>
        <p:spPr>
          <a:xfrm>
            <a:off x="2244496" y="3456689"/>
            <a:ext cx="500244" cy="414745"/>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9" name="文本框 88"/>
          <p:cNvSpPr txBox="1"/>
          <p:nvPr/>
        </p:nvSpPr>
        <p:spPr>
          <a:xfrm>
            <a:off x="5415369" y="2854024"/>
            <a:ext cx="951136" cy="360000"/>
          </a:xfrm>
          <a:prstGeom prst="rect">
            <a:avLst/>
          </a:prstGeom>
          <a:noFill/>
        </p:spPr>
        <p:txBody>
          <a:bodyPr wrap="square">
            <a:spAutoFit/>
          </a:bodyPr>
          <a:lstStyle/>
          <a:p>
            <a:r>
              <a:rPr lang="en-US" altLang="zh-CN" sz="1800" b="1" dirty="0">
                <a:solidFill>
                  <a:srgbClr val="C00000"/>
                </a:solidFill>
              </a:rPr>
              <a:t>S1.19</a:t>
            </a:r>
            <a:endParaRPr lang="en-US" altLang="zh-CN" sz="1800" b="1" dirty="0">
              <a:solidFill>
                <a:srgbClr val="C00000"/>
              </a:solidFill>
            </a:endParaRPr>
          </a:p>
          <a:p>
            <a:endParaRPr lang="en-US" altLang="zh-CN" sz="1800" dirty="0"/>
          </a:p>
          <a:p>
            <a:endParaRPr lang="en-US" altLang="zh-CN" sz="1800" dirty="0"/>
          </a:p>
          <a:p>
            <a:pPr algn="ctr"/>
            <a:endParaRPr lang="en-US" altLang="zh-CN" sz="1800" dirty="0"/>
          </a:p>
        </p:txBody>
      </p:sp>
      <p:sp>
        <p:nvSpPr>
          <p:cNvPr id="90" name="文本框 89"/>
          <p:cNvSpPr txBox="1"/>
          <p:nvPr/>
        </p:nvSpPr>
        <p:spPr>
          <a:xfrm>
            <a:off x="5445013" y="2555090"/>
            <a:ext cx="951136" cy="360000"/>
          </a:xfrm>
          <a:prstGeom prst="rect">
            <a:avLst/>
          </a:prstGeom>
          <a:noFill/>
        </p:spPr>
        <p:txBody>
          <a:bodyPr wrap="square">
            <a:spAutoFit/>
          </a:bodyPr>
          <a:lstStyle/>
          <a:p>
            <a:r>
              <a:rPr lang="en-US" altLang="zh-CN" sz="1800" b="1" dirty="0">
                <a:solidFill>
                  <a:srgbClr val="C00000"/>
                </a:solidFill>
              </a:rPr>
              <a:t>S1.19</a:t>
            </a:r>
            <a:endParaRPr lang="en-US" altLang="zh-CN" sz="1800" b="1" dirty="0">
              <a:solidFill>
                <a:srgbClr val="C00000"/>
              </a:solidFill>
            </a:endParaRPr>
          </a:p>
          <a:p>
            <a:endParaRPr lang="en-US" altLang="zh-CN" sz="1800" dirty="0"/>
          </a:p>
          <a:p>
            <a:endParaRPr lang="en-US" altLang="zh-CN" sz="1800" dirty="0"/>
          </a:p>
          <a:p>
            <a:pPr algn="ctr"/>
            <a:endParaRPr lang="en-US" altLang="zh-CN" sz="1800" dirty="0"/>
          </a:p>
        </p:txBody>
      </p:sp>
      <p:sp>
        <p:nvSpPr>
          <p:cNvPr id="106" name="文本框 105"/>
          <p:cNvSpPr txBox="1"/>
          <p:nvPr/>
        </p:nvSpPr>
        <p:spPr>
          <a:xfrm>
            <a:off x="7535248" y="2852072"/>
            <a:ext cx="951136" cy="360000"/>
          </a:xfrm>
          <a:prstGeom prst="rect">
            <a:avLst/>
          </a:prstGeom>
          <a:noFill/>
        </p:spPr>
        <p:txBody>
          <a:bodyPr wrap="square">
            <a:spAutoFit/>
          </a:bodyPr>
          <a:lstStyle/>
          <a:p>
            <a:r>
              <a:rPr lang="en-US" altLang="zh-CN" sz="1800" b="1" dirty="0">
                <a:solidFill>
                  <a:srgbClr val="C00000"/>
                </a:solidFill>
              </a:rPr>
              <a:t>S1.19</a:t>
            </a:r>
            <a:endParaRPr lang="en-US" altLang="zh-CN" sz="1800" b="1" dirty="0">
              <a:solidFill>
                <a:srgbClr val="C00000"/>
              </a:solidFill>
            </a:endParaRPr>
          </a:p>
          <a:p>
            <a:endParaRPr lang="en-US" altLang="zh-CN" sz="1800" dirty="0"/>
          </a:p>
          <a:p>
            <a:endParaRPr lang="en-US" altLang="zh-CN" sz="1800" dirty="0"/>
          </a:p>
          <a:p>
            <a:pPr algn="ctr"/>
            <a:endParaRPr lang="en-US" altLang="zh-CN" sz="1800" dirty="0"/>
          </a:p>
        </p:txBody>
      </p:sp>
      <p:sp>
        <p:nvSpPr>
          <p:cNvPr id="107" name="文本框 106"/>
          <p:cNvSpPr txBox="1"/>
          <p:nvPr/>
        </p:nvSpPr>
        <p:spPr>
          <a:xfrm>
            <a:off x="7515812" y="2555090"/>
            <a:ext cx="951136" cy="360000"/>
          </a:xfrm>
          <a:prstGeom prst="rect">
            <a:avLst/>
          </a:prstGeom>
          <a:noFill/>
        </p:spPr>
        <p:txBody>
          <a:bodyPr wrap="square">
            <a:spAutoFit/>
          </a:bodyPr>
          <a:lstStyle/>
          <a:p>
            <a:r>
              <a:rPr lang="en-US" altLang="zh-CN" sz="1800" b="1" dirty="0">
                <a:solidFill>
                  <a:srgbClr val="C00000"/>
                </a:solidFill>
              </a:rPr>
              <a:t>S1.19</a:t>
            </a:r>
            <a:endParaRPr lang="en-US" altLang="zh-CN" sz="1800" b="1" dirty="0">
              <a:solidFill>
                <a:srgbClr val="C00000"/>
              </a:solidFill>
            </a:endParaRPr>
          </a:p>
          <a:p>
            <a:endParaRPr lang="en-US" altLang="zh-CN" sz="1800" dirty="0"/>
          </a:p>
          <a:p>
            <a:endParaRPr lang="en-US" altLang="zh-CN" sz="1800" dirty="0"/>
          </a:p>
          <a:p>
            <a:pPr algn="ctr"/>
            <a:endParaRPr lang="en-US" altLang="zh-CN" sz="1800" dirty="0"/>
          </a:p>
        </p:txBody>
      </p:sp>
      <p:grpSp>
        <p:nvGrpSpPr>
          <p:cNvPr id="43" name="组合 42"/>
          <p:cNvGrpSpPr/>
          <p:nvPr/>
        </p:nvGrpSpPr>
        <p:grpSpPr>
          <a:xfrm>
            <a:off x="1583904" y="3814458"/>
            <a:ext cx="504056" cy="1726836"/>
            <a:chOff x="1583904" y="3814458"/>
            <a:chExt cx="504056" cy="1726836"/>
          </a:xfrm>
        </p:grpSpPr>
        <p:sp>
          <p:nvSpPr>
            <p:cNvPr id="108" name="Rectangle 16"/>
            <p:cNvSpPr/>
            <p:nvPr/>
          </p:nvSpPr>
          <p:spPr>
            <a:xfrm>
              <a:off x="1583904" y="381445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xxx</a:t>
              </a:r>
              <a:endParaRPr lang="en-US" sz="1600" dirty="0"/>
            </a:p>
          </p:txBody>
        </p:sp>
        <p:sp>
          <p:nvSpPr>
            <p:cNvPr id="109" name="Rectangle 16"/>
            <p:cNvSpPr/>
            <p:nvPr/>
          </p:nvSpPr>
          <p:spPr>
            <a:xfrm>
              <a:off x="1583904" y="4487376"/>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xxx</a:t>
              </a:r>
              <a:endParaRPr lang="en-US" sz="1600" dirty="0"/>
            </a:p>
          </p:txBody>
        </p:sp>
        <p:sp>
          <p:nvSpPr>
            <p:cNvPr id="110" name="Rectangle 16"/>
            <p:cNvSpPr/>
            <p:nvPr/>
          </p:nvSpPr>
          <p:spPr>
            <a:xfrm>
              <a:off x="1583904" y="5160294"/>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xxx</a:t>
              </a:r>
              <a:endParaRPr lang="en-US" sz="1600" dirty="0"/>
            </a:p>
          </p:txBody>
        </p:sp>
      </p:grpSp>
      <p:grpSp>
        <p:nvGrpSpPr>
          <p:cNvPr id="45" name="组合 44"/>
          <p:cNvGrpSpPr/>
          <p:nvPr/>
        </p:nvGrpSpPr>
        <p:grpSpPr>
          <a:xfrm>
            <a:off x="2089311" y="3819439"/>
            <a:ext cx="504056" cy="1726836"/>
            <a:chOff x="2089311" y="3819439"/>
            <a:chExt cx="504056" cy="1726836"/>
          </a:xfrm>
        </p:grpSpPr>
        <p:sp>
          <p:nvSpPr>
            <p:cNvPr id="111" name="Rectangle 16"/>
            <p:cNvSpPr/>
            <p:nvPr/>
          </p:nvSpPr>
          <p:spPr>
            <a:xfrm>
              <a:off x="2089311" y="3819439"/>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t>yyy</a:t>
              </a:r>
              <a:endParaRPr lang="en-US" sz="1600" dirty="0"/>
            </a:p>
          </p:txBody>
        </p:sp>
        <p:sp>
          <p:nvSpPr>
            <p:cNvPr id="112" name="Rectangle 16"/>
            <p:cNvSpPr/>
            <p:nvPr/>
          </p:nvSpPr>
          <p:spPr>
            <a:xfrm>
              <a:off x="2089311" y="4492357"/>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t>yyy</a:t>
              </a:r>
              <a:endParaRPr lang="en-US" sz="1600" dirty="0"/>
            </a:p>
          </p:txBody>
        </p:sp>
        <p:sp>
          <p:nvSpPr>
            <p:cNvPr id="113" name="Rectangle 16"/>
            <p:cNvSpPr/>
            <p:nvPr/>
          </p:nvSpPr>
          <p:spPr>
            <a:xfrm>
              <a:off x="2089311" y="5165275"/>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t>yyy</a:t>
              </a:r>
              <a:endParaRPr lang="en-US" sz="1600" dirty="0"/>
            </a:p>
          </p:txBody>
        </p:sp>
      </p:grpSp>
      <p:sp>
        <p:nvSpPr>
          <p:cNvPr id="114" name="TextBox 6"/>
          <p:cNvSpPr txBox="1"/>
          <p:nvPr/>
        </p:nvSpPr>
        <p:spPr>
          <a:xfrm>
            <a:off x="1668389" y="3383042"/>
            <a:ext cx="381000" cy="338554"/>
          </a:xfrm>
          <a:prstGeom prst="rect">
            <a:avLst/>
          </a:prstGeom>
          <a:noFill/>
        </p:spPr>
        <p:txBody>
          <a:bodyPr wrap="square" rtlCol="0">
            <a:spAutoFit/>
          </a:bodyPr>
          <a:lstStyle/>
          <a:p>
            <a:r>
              <a:rPr lang="en-US" sz="1600" dirty="0">
                <a:solidFill>
                  <a:schemeClr val="tx2"/>
                </a:solidFill>
              </a:rPr>
              <a:t>2</a:t>
            </a:r>
            <a:endParaRPr lang="en-US" sz="1600" dirty="0">
              <a:solidFill>
                <a:schemeClr val="tx2"/>
              </a:solidFill>
            </a:endParaRPr>
          </a:p>
        </p:txBody>
      </p:sp>
      <p:sp>
        <p:nvSpPr>
          <p:cNvPr id="115" name="TextBox 7"/>
          <p:cNvSpPr txBox="1"/>
          <p:nvPr/>
        </p:nvSpPr>
        <p:spPr>
          <a:xfrm>
            <a:off x="2049389" y="3383042"/>
            <a:ext cx="381000" cy="338554"/>
          </a:xfrm>
          <a:prstGeom prst="rect">
            <a:avLst/>
          </a:prstGeom>
          <a:noFill/>
        </p:spPr>
        <p:txBody>
          <a:bodyPr wrap="square" rtlCol="0">
            <a:spAutoFit/>
          </a:bodyPr>
          <a:lstStyle/>
          <a:p>
            <a:r>
              <a:rPr lang="en-US" sz="1600" dirty="0">
                <a:solidFill>
                  <a:schemeClr val="tx2"/>
                </a:solidFill>
              </a:rPr>
              <a:t>3</a:t>
            </a:r>
            <a:endParaRPr lang="en-US" sz="1600" dirty="0">
              <a:solidFill>
                <a:schemeClr val="tx2"/>
              </a:solidFill>
            </a:endParaRPr>
          </a:p>
        </p:txBody>
      </p:sp>
      <p:grpSp>
        <p:nvGrpSpPr>
          <p:cNvPr id="41" name="组合 40"/>
          <p:cNvGrpSpPr/>
          <p:nvPr/>
        </p:nvGrpSpPr>
        <p:grpSpPr>
          <a:xfrm>
            <a:off x="3644595" y="3450354"/>
            <a:ext cx="1599455" cy="2091385"/>
            <a:chOff x="3644595" y="3450354"/>
            <a:chExt cx="1599455" cy="2091385"/>
          </a:xfrm>
        </p:grpSpPr>
        <p:cxnSp>
          <p:nvCxnSpPr>
            <p:cNvPr id="3" name="直线箭头连接符 2"/>
            <p:cNvCxnSpPr/>
            <p:nvPr/>
          </p:nvCxnSpPr>
          <p:spPr>
            <a:xfrm>
              <a:off x="3913336" y="4061546"/>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 name="直线箭头连接符 3"/>
            <p:cNvCxnSpPr/>
            <p:nvPr/>
          </p:nvCxnSpPr>
          <p:spPr>
            <a:xfrm>
              <a:off x="3897648" y="4036542"/>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4478316" y="4000265"/>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4520276" y="4052658"/>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644595" y="3450354"/>
              <a:ext cx="1599455" cy="369332"/>
            </a:xfrm>
            <a:prstGeom prst="rect">
              <a:avLst/>
            </a:prstGeom>
            <a:solidFill>
              <a:schemeClr val="bg1"/>
            </a:solidFill>
          </p:spPr>
          <p:txBody>
            <a:bodyPr wrap="square">
              <a:spAutoFit/>
            </a:bodyPr>
            <a:lstStyle/>
            <a:p>
              <a:r>
                <a:rPr kumimoji="1" lang="en-US" altLang="zh-CN" dirty="0"/>
                <a:t>Prepare 2 + 3</a:t>
              </a:r>
              <a:endParaRPr lang="zh-CN" altLang="en-US" dirty="0"/>
            </a:p>
          </p:txBody>
        </p:sp>
      </p:grpSp>
      <p:sp>
        <p:nvSpPr>
          <p:cNvPr id="19" name="文本框 18"/>
          <p:cNvSpPr txBox="1"/>
          <p:nvPr/>
        </p:nvSpPr>
        <p:spPr>
          <a:xfrm>
            <a:off x="5040554" y="3806423"/>
            <a:ext cx="1065177" cy="646331"/>
          </a:xfrm>
          <a:prstGeom prst="rect">
            <a:avLst/>
          </a:prstGeom>
          <a:solidFill>
            <a:schemeClr val="bg1"/>
          </a:solidFill>
        </p:spPr>
        <p:txBody>
          <a:bodyPr wrap="square">
            <a:spAutoFit/>
          </a:bodyPr>
          <a:lstStyle/>
          <a:p>
            <a:r>
              <a:rPr kumimoji="1" lang="en-US" altLang="zh-CN" dirty="0"/>
              <a:t>Select </a:t>
            </a:r>
            <a:endParaRPr kumimoji="1" lang="en-US" altLang="zh-CN" dirty="0"/>
          </a:p>
          <a:p>
            <a:r>
              <a:rPr kumimoji="1" lang="en-US" altLang="zh-CN" dirty="0"/>
              <a:t>2</a:t>
            </a:r>
            <a:endParaRPr lang="zh-CN" altLang="en-US" dirty="0"/>
          </a:p>
        </p:txBody>
      </p:sp>
      <p:sp>
        <p:nvSpPr>
          <p:cNvPr id="38" name="文本框 37"/>
          <p:cNvSpPr txBox="1"/>
          <p:nvPr/>
        </p:nvSpPr>
        <p:spPr>
          <a:xfrm>
            <a:off x="7175683" y="3632810"/>
            <a:ext cx="917973" cy="646331"/>
          </a:xfrm>
          <a:prstGeom prst="rect">
            <a:avLst/>
          </a:prstGeom>
          <a:solidFill>
            <a:schemeClr val="bg1"/>
          </a:solidFill>
        </p:spPr>
        <p:txBody>
          <a:bodyPr wrap="square">
            <a:spAutoFit/>
          </a:bodyPr>
          <a:lstStyle/>
          <a:p>
            <a:r>
              <a:rPr kumimoji="1" lang="en-US" altLang="zh-CN" dirty="0"/>
              <a:t>Select </a:t>
            </a:r>
            <a:endParaRPr kumimoji="1" lang="en-US" altLang="zh-CN" dirty="0"/>
          </a:p>
          <a:p>
            <a:r>
              <a:rPr kumimoji="1" lang="en-US" altLang="zh-CN" dirty="0"/>
              <a:t>3</a:t>
            </a:r>
            <a:endParaRPr lang="zh-CN" altLang="en-US" dirty="0"/>
          </a:p>
        </p:txBody>
      </p:sp>
      <p:grpSp>
        <p:nvGrpSpPr>
          <p:cNvPr id="42" name="组合 41"/>
          <p:cNvGrpSpPr/>
          <p:nvPr/>
        </p:nvGrpSpPr>
        <p:grpSpPr>
          <a:xfrm>
            <a:off x="5448194" y="2032653"/>
            <a:ext cx="1427418" cy="3513748"/>
            <a:chOff x="5448194" y="2032653"/>
            <a:chExt cx="1427418" cy="3513748"/>
          </a:xfrm>
        </p:grpSpPr>
        <p:sp>
          <p:nvSpPr>
            <p:cNvPr id="88" name="文本框 87"/>
            <p:cNvSpPr txBox="1"/>
            <p:nvPr/>
          </p:nvSpPr>
          <p:spPr>
            <a:xfrm>
              <a:off x="5451375" y="2032653"/>
              <a:ext cx="951136" cy="360000"/>
            </a:xfrm>
            <a:prstGeom prst="rect">
              <a:avLst/>
            </a:prstGeom>
            <a:noFill/>
          </p:spPr>
          <p:txBody>
            <a:bodyPr wrap="square">
              <a:spAutoFit/>
            </a:bodyPr>
            <a:lstStyle/>
            <a:p>
              <a:r>
                <a:rPr lang="en-US" altLang="zh-CN" sz="1800" b="1" dirty="0">
                  <a:solidFill>
                    <a:srgbClr val="C00000"/>
                  </a:solidFill>
                </a:rPr>
                <a:t>S1.19</a:t>
              </a:r>
              <a:endParaRPr lang="en-US" altLang="zh-CN" sz="1800" b="1" dirty="0">
                <a:solidFill>
                  <a:srgbClr val="C00000"/>
                </a:solidFill>
              </a:endParaRPr>
            </a:p>
            <a:p>
              <a:endParaRPr lang="en-US" altLang="zh-CN" sz="1800" dirty="0"/>
            </a:p>
            <a:p>
              <a:endParaRPr lang="en-US" altLang="zh-CN" sz="1800" dirty="0"/>
            </a:p>
            <a:p>
              <a:pPr algn="ctr"/>
              <a:endParaRPr lang="en-US" altLang="zh-CN" sz="1800" dirty="0"/>
            </a:p>
          </p:txBody>
        </p:sp>
        <p:sp>
          <p:nvSpPr>
            <p:cNvPr id="91" name="文本框 90"/>
            <p:cNvSpPr txBox="1"/>
            <p:nvPr/>
          </p:nvSpPr>
          <p:spPr>
            <a:xfrm>
              <a:off x="5448194" y="2266681"/>
              <a:ext cx="951136" cy="360000"/>
            </a:xfrm>
            <a:prstGeom prst="rect">
              <a:avLst/>
            </a:prstGeom>
            <a:noFill/>
          </p:spPr>
          <p:txBody>
            <a:bodyPr wrap="square">
              <a:spAutoFit/>
            </a:bodyPr>
            <a:lstStyle/>
            <a:p>
              <a:r>
                <a:rPr lang="en-US" altLang="zh-CN" sz="1800" b="1" dirty="0">
                  <a:solidFill>
                    <a:srgbClr val="C00000"/>
                  </a:solidFill>
                </a:rPr>
                <a:t>xxx</a:t>
              </a:r>
              <a:endParaRPr lang="en-US" altLang="zh-CN" sz="1800" b="1" dirty="0">
                <a:solidFill>
                  <a:srgbClr val="C00000"/>
                </a:solidFill>
              </a:endParaRPr>
            </a:p>
            <a:p>
              <a:endParaRPr lang="en-US" altLang="zh-CN" sz="1800" dirty="0"/>
            </a:p>
            <a:p>
              <a:endParaRPr lang="en-US" altLang="zh-CN" sz="1800" dirty="0"/>
            </a:p>
            <a:p>
              <a:pPr algn="ctr"/>
              <a:endParaRPr lang="en-US" altLang="zh-CN" sz="1800" dirty="0"/>
            </a:p>
          </p:txBody>
        </p:sp>
        <p:cxnSp>
          <p:nvCxnSpPr>
            <p:cNvPr id="26" name="直线箭头连接符 25"/>
            <p:cNvCxnSpPr/>
            <p:nvPr/>
          </p:nvCxnSpPr>
          <p:spPr>
            <a:xfrm>
              <a:off x="5965239" y="4066208"/>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a:off x="5949551" y="4041204"/>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p:nvPr/>
          </p:nvCxnSpPr>
          <p:spPr>
            <a:xfrm flipV="1">
              <a:off x="6530219" y="4004927"/>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p:nvPr/>
          </p:nvCxnSpPr>
          <p:spPr>
            <a:xfrm flipV="1">
              <a:off x="6572179" y="4057320"/>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893833" y="4977179"/>
              <a:ext cx="713188" cy="310341"/>
            </a:xfrm>
            <a:prstGeom prst="rect">
              <a:avLst/>
            </a:prstGeom>
            <a:solidFill>
              <a:schemeClr val="bg1"/>
            </a:solidFill>
          </p:spPr>
          <p:txBody>
            <a:bodyPr wrap="square">
              <a:spAutoFit/>
            </a:bodyPr>
            <a:lstStyle/>
            <a:p>
              <a:pPr algn="ctr">
                <a:lnSpc>
                  <a:spcPts val="1700"/>
                </a:lnSpc>
              </a:pPr>
              <a:r>
                <a:rPr lang="en-US" altLang="zh-CN" sz="1800" b="1" dirty="0"/>
                <a:t>xxx</a:t>
              </a:r>
              <a:endParaRPr lang="en-US" altLang="zh-CN" sz="1800" b="1" dirty="0"/>
            </a:p>
          </p:txBody>
        </p:sp>
        <p:sp>
          <p:nvSpPr>
            <p:cNvPr id="31" name="文本框 30"/>
            <p:cNvSpPr txBox="1"/>
            <p:nvPr/>
          </p:nvSpPr>
          <p:spPr>
            <a:xfrm>
              <a:off x="6121609" y="4179823"/>
              <a:ext cx="713188" cy="310341"/>
            </a:xfrm>
            <a:prstGeom prst="rect">
              <a:avLst/>
            </a:prstGeom>
            <a:solidFill>
              <a:schemeClr val="bg1"/>
            </a:solidFill>
          </p:spPr>
          <p:txBody>
            <a:bodyPr wrap="square">
              <a:spAutoFit/>
            </a:bodyPr>
            <a:lstStyle/>
            <a:p>
              <a:pPr algn="ctr">
                <a:lnSpc>
                  <a:spcPts val="1700"/>
                </a:lnSpc>
              </a:pPr>
              <a:r>
                <a:rPr lang="en-US" altLang="zh-CN" sz="1800" b="1" dirty="0"/>
                <a:t>xxx</a:t>
              </a:r>
              <a:endParaRPr lang="en-US" altLang="zh-CN" sz="1800" b="1" dirty="0"/>
            </a:p>
          </p:txBody>
        </p:sp>
        <p:sp>
          <p:nvSpPr>
            <p:cNvPr id="39" name="文本框 38"/>
            <p:cNvSpPr txBox="1"/>
            <p:nvPr/>
          </p:nvSpPr>
          <p:spPr>
            <a:xfrm>
              <a:off x="5884855" y="3456689"/>
              <a:ext cx="990757" cy="369332"/>
            </a:xfrm>
            <a:prstGeom prst="rect">
              <a:avLst/>
            </a:prstGeom>
            <a:solidFill>
              <a:schemeClr val="bg1"/>
            </a:solidFill>
          </p:spPr>
          <p:txBody>
            <a:bodyPr wrap="square">
              <a:spAutoFit/>
            </a:bodyPr>
            <a:lstStyle/>
            <a:p>
              <a:r>
                <a:rPr kumimoji="1" lang="en-US" altLang="zh-CN" dirty="0"/>
                <a:t>Accept</a:t>
              </a:r>
              <a:endParaRPr lang="zh-CN" altLang="en-US" dirty="0"/>
            </a:p>
          </p:txBody>
        </p:sp>
      </p:grpSp>
      <p:grpSp>
        <p:nvGrpSpPr>
          <p:cNvPr id="44" name="组合 43"/>
          <p:cNvGrpSpPr/>
          <p:nvPr/>
        </p:nvGrpSpPr>
        <p:grpSpPr>
          <a:xfrm>
            <a:off x="7548479" y="2028635"/>
            <a:ext cx="1579573" cy="3473750"/>
            <a:chOff x="7548479" y="2028635"/>
            <a:chExt cx="1579573" cy="3473750"/>
          </a:xfrm>
        </p:grpSpPr>
        <p:sp>
          <p:nvSpPr>
            <p:cNvPr id="104" name="文本框 103"/>
            <p:cNvSpPr txBox="1"/>
            <p:nvPr/>
          </p:nvSpPr>
          <p:spPr>
            <a:xfrm>
              <a:off x="7551660" y="2028635"/>
              <a:ext cx="951136" cy="360000"/>
            </a:xfrm>
            <a:prstGeom prst="rect">
              <a:avLst/>
            </a:prstGeom>
            <a:noFill/>
          </p:spPr>
          <p:txBody>
            <a:bodyPr wrap="square">
              <a:spAutoFit/>
            </a:bodyPr>
            <a:lstStyle/>
            <a:p>
              <a:r>
                <a:rPr lang="en-US" altLang="zh-CN" sz="1800" b="1" dirty="0">
                  <a:solidFill>
                    <a:srgbClr val="C00000"/>
                  </a:solidFill>
                </a:rPr>
                <a:t>S1.19</a:t>
              </a:r>
              <a:endParaRPr lang="en-US" altLang="zh-CN" sz="1800" b="1" dirty="0">
                <a:solidFill>
                  <a:srgbClr val="C00000"/>
                </a:solidFill>
              </a:endParaRPr>
            </a:p>
            <a:p>
              <a:endParaRPr lang="en-US" altLang="zh-CN" sz="1800" dirty="0"/>
            </a:p>
            <a:p>
              <a:endParaRPr lang="en-US" altLang="zh-CN" sz="1800" dirty="0"/>
            </a:p>
            <a:p>
              <a:pPr algn="ctr"/>
              <a:endParaRPr lang="en-US" altLang="zh-CN" sz="1800" dirty="0"/>
            </a:p>
          </p:txBody>
        </p:sp>
        <p:sp>
          <p:nvSpPr>
            <p:cNvPr id="105" name="文本框 104"/>
            <p:cNvSpPr txBox="1"/>
            <p:nvPr/>
          </p:nvSpPr>
          <p:spPr>
            <a:xfrm>
              <a:off x="7548479" y="2262663"/>
              <a:ext cx="951136" cy="360000"/>
            </a:xfrm>
            <a:prstGeom prst="rect">
              <a:avLst/>
            </a:prstGeom>
            <a:noFill/>
          </p:spPr>
          <p:txBody>
            <a:bodyPr wrap="square">
              <a:spAutoFit/>
            </a:bodyPr>
            <a:lstStyle/>
            <a:p>
              <a:r>
                <a:rPr lang="en-US" altLang="zh-CN" sz="1800" b="1" dirty="0">
                  <a:solidFill>
                    <a:srgbClr val="C00000"/>
                  </a:solidFill>
                </a:rPr>
                <a:t>xxx</a:t>
              </a:r>
              <a:endParaRPr lang="en-US" altLang="zh-CN" sz="1800" b="1" dirty="0">
                <a:solidFill>
                  <a:srgbClr val="C00000"/>
                </a:solidFill>
              </a:endParaRPr>
            </a:p>
            <a:p>
              <a:endParaRPr lang="en-US" altLang="zh-CN" sz="1800" dirty="0"/>
            </a:p>
            <a:p>
              <a:endParaRPr lang="en-US" altLang="zh-CN" sz="1800" dirty="0"/>
            </a:p>
            <a:p>
              <a:pPr algn="ctr"/>
              <a:endParaRPr lang="en-US" altLang="zh-CN" sz="1800" dirty="0"/>
            </a:p>
          </p:txBody>
        </p:sp>
        <p:cxnSp>
          <p:nvCxnSpPr>
            <p:cNvPr id="32" name="直线箭头连接符 31"/>
            <p:cNvCxnSpPr/>
            <p:nvPr/>
          </p:nvCxnSpPr>
          <p:spPr>
            <a:xfrm>
              <a:off x="7996404" y="4022192"/>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a:off x="7980716" y="3997188"/>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V="1">
              <a:off x="8561384" y="3960911"/>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flipV="1">
              <a:off x="8603344" y="4013304"/>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924998" y="4933163"/>
              <a:ext cx="713188" cy="310341"/>
            </a:xfrm>
            <a:prstGeom prst="rect">
              <a:avLst/>
            </a:prstGeom>
            <a:solidFill>
              <a:schemeClr val="bg1"/>
            </a:solidFill>
          </p:spPr>
          <p:txBody>
            <a:bodyPr wrap="square">
              <a:spAutoFit/>
            </a:bodyPr>
            <a:lstStyle/>
            <a:p>
              <a:pPr algn="ctr">
                <a:lnSpc>
                  <a:spcPts val="1700"/>
                </a:lnSpc>
              </a:pPr>
              <a:r>
                <a:rPr lang="en-US" altLang="zh-CN" sz="1800" b="1" dirty="0" err="1"/>
                <a:t>yyy</a:t>
              </a:r>
              <a:endParaRPr lang="en-US" altLang="zh-CN" sz="1800" b="1" dirty="0"/>
            </a:p>
          </p:txBody>
        </p:sp>
        <p:sp>
          <p:nvSpPr>
            <p:cNvPr id="37" name="文本框 36"/>
            <p:cNvSpPr txBox="1"/>
            <p:nvPr/>
          </p:nvSpPr>
          <p:spPr>
            <a:xfrm>
              <a:off x="8152774" y="4135807"/>
              <a:ext cx="713188" cy="310341"/>
            </a:xfrm>
            <a:prstGeom prst="rect">
              <a:avLst/>
            </a:prstGeom>
            <a:solidFill>
              <a:schemeClr val="bg1"/>
            </a:solidFill>
          </p:spPr>
          <p:txBody>
            <a:bodyPr wrap="square">
              <a:spAutoFit/>
            </a:bodyPr>
            <a:lstStyle/>
            <a:p>
              <a:pPr algn="ctr">
                <a:lnSpc>
                  <a:spcPts val="1700"/>
                </a:lnSpc>
              </a:pPr>
              <a:r>
                <a:rPr lang="en-US" altLang="zh-CN" sz="1800" b="1" dirty="0" err="1"/>
                <a:t>yyy</a:t>
              </a:r>
              <a:endParaRPr lang="en-US" altLang="zh-CN" sz="1800" b="1" dirty="0"/>
            </a:p>
          </p:txBody>
        </p:sp>
        <p:sp>
          <p:nvSpPr>
            <p:cNvPr id="40" name="文本框 39"/>
            <p:cNvSpPr txBox="1"/>
            <p:nvPr/>
          </p:nvSpPr>
          <p:spPr>
            <a:xfrm>
              <a:off x="8137295" y="3481132"/>
              <a:ext cx="990757" cy="369332"/>
            </a:xfrm>
            <a:prstGeom prst="rect">
              <a:avLst/>
            </a:prstGeom>
            <a:solidFill>
              <a:schemeClr val="bg1"/>
            </a:solidFill>
          </p:spPr>
          <p:txBody>
            <a:bodyPr wrap="square">
              <a:spAutoFit/>
            </a:bodyPr>
            <a:lstStyle/>
            <a:p>
              <a:r>
                <a:rPr kumimoji="1" lang="en-US" altLang="zh-CN" dirty="0"/>
                <a:t>Accept</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106" grpId="0"/>
      <p:bldP spid="107" grpId="0"/>
      <p:bldP spid="19" grpId="0" animBg="1"/>
      <p:bldP spid="3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Multi-</a:t>
            </a:r>
            <a:r>
              <a:rPr kumimoji="1" lang="en-US" altLang="zh-CN" dirty="0" err="1">
                <a:latin typeface="微软雅黑" panose="020B0503020204020204" pitchFamily="34" charset="-122"/>
                <a:ea typeface="微软雅黑" panose="020B0503020204020204" pitchFamily="34" charset="-122"/>
              </a:rPr>
              <a:t>paxos</a:t>
            </a:r>
            <a:r>
              <a:rPr kumimoji="1" lang="en-US" altLang="zh-CN" dirty="0">
                <a:latin typeface="微软雅黑" panose="020B0503020204020204" pitchFamily="34" charset="-122"/>
                <a:ea typeface="微软雅黑" panose="020B0503020204020204" pitchFamily="34" charset="-122"/>
              </a:rPr>
              <a:t> can leave the whole in the log </a:t>
            </a:r>
            <a:endParaRPr kumimoji="1"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dirty="0" smtClean="0">
              <a:latin typeface="微软雅黑" panose="020B0503020204020204" pitchFamily="34" charset="-122"/>
              <a:ea typeface="微软雅黑" panose="020B0503020204020204" pitchFamily="34" charset="-122"/>
            </a:endParaRPr>
          </a:p>
        </p:txBody>
      </p:sp>
      <p:sp>
        <p:nvSpPr>
          <p:cNvPr id="6" name="TextBox 45"/>
          <p:cNvSpPr txBox="1"/>
          <p:nvPr/>
        </p:nvSpPr>
        <p:spPr>
          <a:xfrm>
            <a:off x="299392" y="3669538"/>
            <a:ext cx="381000" cy="276999"/>
          </a:xfrm>
          <a:prstGeom prst="rect">
            <a:avLst/>
          </a:prstGeom>
          <a:noFill/>
        </p:spPr>
        <p:txBody>
          <a:bodyPr wrap="square" lIns="0" tIns="0" rIns="0" bIns="0" rtlCol="0">
            <a:spAutoFit/>
          </a:bodyPr>
          <a:lstStyle/>
          <a:p>
            <a:r>
              <a:rPr lang="en-US" b="1" dirty="0">
                <a:solidFill>
                  <a:srgbClr val="C00000"/>
                </a:solidFill>
                <a:latin typeface="微软雅黑" panose="020B0503020204020204" pitchFamily="34" charset="-122"/>
                <a:ea typeface="微软雅黑" panose="020B0503020204020204" pitchFamily="34" charset="-122"/>
              </a:rPr>
              <a:t>S1</a:t>
            </a:r>
            <a:endParaRPr lang="en-US" b="1" baseline="-25000" dirty="0">
              <a:solidFill>
                <a:srgbClr val="C00000"/>
              </a:solidFill>
              <a:latin typeface="微软雅黑" panose="020B0503020204020204" pitchFamily="34" charset="-122"/>
              <a:ea typeface="微软雅黑" panose="020B0503020204020204" pitchFamily="34" charset="-122"/>
            </a:endParaRPr>
          </a:p>
        </p:txBody>
      </p:sp>
      <p:sp>
        <p:nvSpPr>
          <p:cNvPr id="7" name="TextBox 45"/>
          <p:cNvSpPr txBox="1"/>
          <p:nvPr/>
        </p:nvSpPr>
        <p:spPr>
          <a:xfrm>
            <a:off x="299392" y="4342456"/>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8" name="TextBox 45"/>
          <p:cNvSpPr txBox="1"/>
          <p:nvPr/>
        </p:nvSpPr>
        <p:spPr>
          <a:xfrm>
            <a:off x="299392" y="5015374"/>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cxnSp>
        <p:nvCxnSpPr>
          <p:cNvPr id="10" name="直线连接符 9"/>
          <p:cNvCxnSpPr/>
          <p:nvPr/>
        </p:nvCxnSpPr>
        <p:spPr>
          <a:xfrm flipV="1">
            <a:off x="680392" y="4494150"/>
            <a:ext cx="8284096" cy="36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680392" y="5255416"/>
            <a:ext cx="8284096" cy="36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flipV="1">
            <a:off x="680392" y="3769841"/>
            <a:ext cx="8284096" cy="36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5"/>
          <p:cNvSpPr/>
          <p:nvPr/>
        </p:nvSpPr>
        <p:spPr>
          <a:xfrm>
            <a:off x="6936038" y="1172477"/>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19" name="Rectangle 16"/>
          <p:cNvSpPr/>
          <p:nvPr/>
        </p:nvSpPr>
        <p:spPr>
          <a:xfrm>
            <a:off x="7317038" y="1172477"/>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20" name="TextBox 45"/>
          <p:cNvSpPr txBox="1"/>
          <p:nvPr/>
        </p:nvSpPr>
        <p:spPr>
          <a:xfrm>
            <a:off x="6364538" y="1229453"/>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S1</a:t>
            </a:r>
            <a:endParaRPr lang="en-US" baseline="-25000" dirty="0">
              <a:latin typeface="微软雅黑" panose="020B0503020204020204" pitchFamily="34" charset="-122"/>
              <a:ea typeface="微软雅黑" panose="020B0503020204020204" pitchFamily="34" charset="-122"/>
            </a:endParaRPr>
          </a:p>
        </p:txBody>
      </p:sp>
      <p:sp>
        <p:nvSpPr>
          <p:cNvPr id="21" name="TextBox 6"/>
          <p:cNvSpPr txBox="1"/>
          <p:nvPr/>
        </p:nvSpPr>
        <p:spPr>
          <a:xfrm>
            <a:off x="6992148" y="74106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0</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22" name="TextBox 7"/>
          <p:cNvSpPr txBox="1"/>
          <p:nvPr/>
        </p:nvSpPr>
        <p:spPr>
          <a:xfrm>
            <a:off x="7373148" y="74106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1</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23" name="Rectangle 15"/>
          <p:cNvSpPr/>
          <p:nvPr/>
        </p:nvSpPr>
        <p:spPr>
          <a:xfrm>
            <a:off x="6936038" y="1845395"/>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24" name="Rectangle 16"/>
          <p:cNvSpPr/>
          <p:nvPr/>
        </p:nvSpPr>
        <p:spPr>
          <a:xfrm>
            <a:off x="7317038" y="1845395"/>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cmp</a:t>
            </a:r>
            <a:endParaRPr lang="en-US" sz="1600" dirty="0" err="1">
              <a:latin typeface="微软雅黑" panose="020B0503020204020204" pitchFamily="34" charset="-122"/>
              <a:ea typeface="微软雅黑" panose="020B0503020204020204" pitchFamily="34" charset="-122"/>
            </a:endParaRPr>
          </a:p>
        </p:txBody>
      </p:sp>
      <p:sp>
        <p:nvSpPr>
          <p:cNvPr id="25" name="TextBox 45"/>
          <p:cNvSpPr txBox="1"/>
          <p:nvPr/>
        </p:nvSpPr>
        <p:spPr>
          <a:xfrm>
            <a:off x="6364538" y="1902371"/>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S2</a:t>
            </a:r>
            <a:endParaRPr lang="en-US" baseline="-25000" dirty="0">
              <a:latin typeface="微软雅黑" panose="020B0503020204020204" pitchFamily="34" charset="-122"/>
              <a:ea typeface="微软雅黑" panose="020B0503020204020204" pitchFamily="34" charset="-122"/>
            </a:endParaRPr>
          </a:p>
        </p:txBody>
      </p:sp>
      <p:sp>
        <p:nvSpPr>
          <p:cNvPr id="26" name="Rectangle 15"/>
          <p:cNvSpPr/>
          <p:nvPr/>
        </p:nvSpPr>
        <p:spPr>
          <a:xfrm>
            <a:off x="6936038" y="2518313"/>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latin typeface="微软雅黑" panose="020B0503020204020204" pitchFamily="34" charset="-122"/>
                <a:ea typeface="微软雅黑" panose="020B0503020204020204" pitchFamily="34" charset="-122"/>
              </a:rPr>
              <a:t>add</a:t>
            </a:r>
            <a:endParaRPr lang="en-US" sz="1600" dirty="0">
              <a:latin typeface="微软雅黑" panose="020B0503020204020204" pitchFamily="34" charset="-122"/>
              <a:ea typeface="微软雅黑" panose="020B0503020204020204" pitchFamily="34" charset="-122"/>
            </a:endParaRPr>
          </a:p>
        </p:txBody>
      </p:sp>
      <p:sp>
        <p:nvSpPr>
          <p:cNvPr id="28" name="TextBox 45"/>
          <p:cNvSpPr txBox="1"/>
          <p:nvPr/>
        </p:nvSpPr>
        <p:spPr>
          <a:xfrm>
            <a:off x="6364538" y="2575289"/>
            <a:ext cx="381000" cy="276999"/>
          </a:xfrm>
          <a:prstGeom prst="rect">
            <a:avLst/>
          </a:prstGeom>
          <a:noFill/>
        </p:spPr>
        <p:txBody>
          <a:bodyPr wrap="square" lIns="0" tIns="0" rIns="0" bIns="0" rtlCol="0">
            <a:spAutoFit/>
          </a:bodyPr>
          <a:lstStyle/>
          <a:p>
            <a:r>
              <a:rPr lang="en-US" dirty="0">
                <a:latin typeface="微软雅黑" panose="020B0503020204020204" pitchFamily="34" charset="-122"/>
                <a:ea typeface="微软雅黑" panose="020B0503020204020204" pitchFamily="34" charset="-122"/>
              </a:rPr>
              <a:t>S3</a:t>
            </a:r>
            <a:endParaRPr lang="en-US" baseline="-25000" dirty="0">
              <a:latin typeface="微软雅黑" panose="020B0503020204020204" pitchFamily="34" charset="-122"/>
              <a:ea typeface="微软雅黑" panose="020B0503020204020204" pitchFamily="34" charset="-122"/>
            </a:endParaRPr>
          </a:p>
        </p:txBody>
      </p:sp>
      <p:sp>
        <p:nvSpPr>
          <p:cNvPr id="29" name="Rectangle 16"/>
          <p:cNvSpPr/>
          <p:nvPr/>
        </p:nvSpPr>
        <p:spPr>
          <a:xfrm>
            <a:off x="7831697" y="1172477"/>
            <a:ext cx="504056" cy="38100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endParaRPr lang="en-US" sz="1600" dirty="0">
              <a:latin typeface="微软雅黑" panose="020B0503020204020204" pitchFamily="34" charset="-122"/>
              <a:ea typeface="微软雅黑" panose="020B0503020204020204" pitchFamily="34" charset="-122"/>
            </a:endParaRPr>
          </a:p>
        </p:txBody>
      </p:sp>
      <p:sp>
        <p:nvSpPr>
          <p:cNvPr id="32" name="Rectangle 16"/>
          <p:cNvSpPr/>
          <p:nvPr/>
        </p:nvSpPr>
        <p:spPr>
          <a:xfrm>
            <a:off x="8337104" y="1177458"/>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sp>
        <p:nvSpPr>
          <p:cNvPr id="34" name="Rectangle 16"/>
          <p:cNvSpPr/>
          <p:nvPr/>
        </p:nvSpPr>
        <p:spPr>
          <a:xfrm>
            <a:off x="8337104" y="2523294"/>
            <a:ext cx="504056"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err="1">
                <a:latin typeface="微软雅黑" panose="020B0503020204020204" pitchFamily="34" charset="-122"/>
                <a:ea typeface="微软雅黑" panose="020B0503020204020204" pitchFamily="34" charset="-122"/>
              </a:rPr>
              <a:t>yyy</a:t>
            </a:r>
            <a:endParaRPr lang="en-US" sz="1600" dirty="0" err="1">
              <a:latin typeface="微软雅黑" panose="020B0503020204020204" pitchFamily="34" charset="-122"/>
              <a:ea typeface="微软雅黑" panose="020B0503020204020204" pitchFamily="34" charset="-122"/>
            </a:endParaRPr>
          </a:p>
        </p:txBody>
      </p:sp>
      <p:sp>
        <p:nvSpPr>
          <p:cNvPr id="35" name="TextBox 6"/>
          <p:cNvSpPr txBox="1"/>
          <p:nvPr/>
        </p:nvSpPr>
        <p:spPr>
          <a:xfrm>
            <a:off x="7916182" y="74106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2</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6" name="TextBox 7"/>
          <p:cNvSpPr txBox="1"/>
          <p:nvPr/>
        </p:nvSpPr>
        <p:spPr>
          <a:xfrm>
            <a:off x="8297182" y="741061"/>
            <a:ext cx="381000" cy="338554"/>
          </a:xfrm>
          <a:prstGeom prst="rect">
            <a:avLst/>
          </a:prstGeom>
          <a:noFill/>
        </p:spPr>
        <p:txBody>
          <a:bodyPr wrap="square" rtlCol="0">
            <a:spAutoFit/>
          </a:bodyPr>
          <a:lstStyle/>
          <a:p>
            <a:r>
              <a:rPr lang="en-US" sz="1600" dirty="0">
                <a:solidFill>
                  <a:schemeClr val="tx2"/>
                </a:solidFill>
                <a:latin typeface="微软雅黑" panose="020B0503020204020204" pitchFamily="34" charset="-122"/>
                <a:ea typeface="微软雅黑" panose="020B0503020204020204" pitchFamily="34" charset="-122"/>
              </a:rPr>
              <a:t>3</a:t>
            </a:r>
            <a:endParaRPr lang="en-US" sz="1600" dirty="0">
              <a:solidFill>
                <a:schemeClr val="tx2"/>
              </a:solidFill>
              <a:latin typeface="微软雅黑" panose="020B0503020204020204" pitchFamily="34" charset="-122"/>
              <a:ea typeface="微软雅黑" panose="020B0503020204020204" pitchFamily="34" charset="-122"/>
            </a:endParaRPr>
          </a:p>
        </p:txBody>
      </p:sp>
      <p:sp>
        <p:nvSpPr>
          <p:cNvPr id="37" name="内容占位符 2"/>
          <p:cNvSpPr>
            <a:spLocks noGrp="1"/>
          </p:cNvSpPr>
          <p:nvPr>
            <p:ph idx="1"/>
          </p:nvPr>
        </p:nvSpPr>
        <p:spPr>
          <a:xfrm>
            <a:off x="302840" y="1129307"/>
            <a:ext cx="8229600" cy="1811557"/>
          </a:xfrm>
        </p:spPr>
        <p:txBody>
          <a:bodyPr/>
          <a:lstStyle/>
          <a:p>
            <a:r>
              <a:rPr kumimoji="1" lang="en-US" altLang="zh-CN" dirty="0">
                <a:latin typeface="微软雅黑" panose="020B0503020204020204" pitchFamily="34" charset="-122"/>
              </a:rPr>
              <a:t>Suppose S1 </a:t>
            </a:r>
            <a:r>
              <a:rPr kumimoji="1" lang="en-GB" altLang="zh-CN" dirty="0">
                <a:latin typeface="微软雅黑" panose="020B0503020204020204" pitchFamily="34" charset="-122"/>
              </a:rPr>
              <a:t>is the leader (with batching)</a:t>
            </a:r>
            <a:endParaRPr kumimoji="1" lang="en-GB" altLang="zh-CN" dirty="0">
              <a:latin typeface="微软雅黑" panose="020B0503020204020204" pitchFamily="34" charset="-122"/>
            </a:endParaRPr>
          </a:p>
          <a:p>
            <a:pPr lvl="1"/>
            <a:r>
              <a:rPr kumimoji="1" lang="en-GB" altLang="zh-CN" dirty="0">
                <a:latin typeface="微软雅黑" panose="020B0503020204020204" pitchFamily="34" charset="-122"/>
              </a:rPr>
              <a:t>What happens after S1 crashes </a:t>
            </a:r>
            <a:r>
              <a:rPr kumimoji="1" lang="en-GB" altLang="zh-CN" dirty="0">
                <a:solidFill>
                  <a:srgbClr val="FF0000"/>
                </a:solidFill>
                <a:latin typeface="微软雅黑" panose="020B0503020204020204" pitchFamily="34" charset="-122"/>
              </a:rPr>
              <a:t>w/ unfinished entry</a:t>
            </a:r>
            <a:r>
              <a:rPr kumimoji="1" lang="en-GB" altLang="zh-CN" dirty="0">
                <a:latin typeface="微软雅黑" panose="020B0503020204020204" pitchFamily="34" charset="-122"/>
              </a:rPr>
              <a:t>? </a:t>
            </a:r>
            <a:endParaRPr kumimoji="1" lang="en-GB" altLang="zh-CN" dirty="0">
              <a:latin typeface="微软雅黑" panose="020B0503020204020204" pitchFamily="34" charset="-122"/>
            </a:endParaRPr>
          </a:p>
          <a:p>
            <a:pPr lvl="1"/>
            <a:r>
              <a:rPr kumimoji="1" lang="en-GB" altLang="zh-CN" dirty="0">
                <a:latin typeface="微软雅黑" panose="020B0503020204020204" pitchFamily="34" charset="-122"/>
              </a:rPr>
              <a:t>Entry 2 will be empty </a:t>
            </a:r>
            <a:endParaRPr kumimoji="1" lang="en-GB" altLang="zh-CN" dirty="0">
              <a:latin typeface="微软雅黑" panose="020B0503020204020204" pitchFamily="34" charset="-122"/>
            </a:endParaRPr>
          </a:p>
          <a:p>
            <a:r>
              <a:rPr lang="en-GB" altLang="zh-CN" dirty="0">
                <a:latin typeface="微软雅黑" panose="020B0503020204020204" pitchFamily="34" charset="-122"/>
              </a:rPr>
              <a:t>Application should fill the gap itself, e.g., w/ </a:t>
            </a:r>
            <a:r>
              <a:rPr lang="en-GB" altLang="zh-CN" dirty="0">
                <a:highlight>
                  <a:srgbClr val="FFFF00"/>
                </a:highlight>
                <a:latin typeface="微软雅黑" panose="020B0503020204020204" pitchFamily="34" charset="-122"/>
              </a:rPr>
              <a:t>no-op</a:t>
            </a:r>
            <a:endParaRPr lang="en-GB" altLang="zh-CN" dirty="0">
              <a:highlight>
                <a:srgbClr val="FFFF00"/>
              </a:highlight>
              <a:latin typeface="微软雅黑" panose="020B0503020204020204" pitchFamily="34" charset="-122"/>
            </a:endParaRPr>
          </a:p>
          <a:p>
            <a:pPr lvl="2"/>
            <a:endParaRPr lang="en-GB" altLang="zh-CN" sz="1800" dirty="0">
              <a:latin typeface="微软雅黑" panose="020B0503020204020204" pitchFamily="34" charset="-122"/>
            </a:endParaRPr>
          </a:p>
          <a:p>
            <a:pPr marL="914400" lvl="2" indent="0">
              <a:buNone/>
            </a:pPr>
            <a:endParaRPr kumimoji="1" lang="en-US" altLang="zh-CN" sz="1800" dirty="0">
              <a:latin typeface="微软雅黑" panose="020B0503020204020204" pitchFamily="34" charset="-122"/>
            </a:endParaRPr>
          </a:p>
          <a:p>
            <a:pPr marL="131445" lvl="1" indent="0">
              <a:buNone/>
            </a:pPr>
            <a:endParaRPr kumimoji="1" lang="zh-CN" altLang="en-US" sz="1600" dirty="0">
              <a:latin typeface="微软雅黑" panose="020B0503020204020204" pitchFamily="34" charset="-122"/>
            </a:endParaRPr>
          </a:p>
        </p:txBody>
      </p:sp>
      <p:cxnSp>
        <p:nvCxnSpPr>
          <p:cNvPr id="38" name="直线箭头连接符 37"/>
          <p:cNvCxnSpPr/>
          <p:nvPr/>
        </p:nvCxnSpPr>
        <p:spPr>
          <a:xfrm>
            <a:off x="936557" y="3850039"/>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920869" y="3825035"/>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flipV="1">
            <a:off x="1501537" y="3788758"/>
            <a:ext cx="191638" cy="76712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flipV="1">
            <a:off x="1543497" y="3841151"/>
            <a:ext cx="290792" cy="1489081"/>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67816" y="3238847"/>
            <a:ext cx="1599455"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Prepare 2 + 3</a:t>
            </a:r>
            <a:endParaRPr kumimoji="1" lang="en-US" altLang="zh-CN" dirty="0">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1"/>
          <a:stretch>
            <a:fillRect/>
          </a:stretch>
        </p:blipFill>
        <p:spPr>
          <a:xfrm>
            <a:off x="1988914" y="3669538"/>
            <a:ext cx="452750" cy="452750"/>
          </a:xfrm>
          <a:prstGeom prst="rect">
            <a:avLst/>
          </a:prstGeom>
        </p:spPr>
      </p:pic>
      <p:sp>
        <p:nvSpPr>
          <p:cNvPr id="47" name="文本框 46"/>
          <p:cNvSpPr txBox="1"/>
          <p:nvPr/>
        </p:nvSpPr>
        <p:spPr>
          <a:xfrm>
            <a:off x="2536930" y="3212431"/>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xxx</a:t>
            </a:r>
            <a:endParaRPr kumimoji="1" lang="en-US" altLang="zh-CN" dirty="0">
              <a:latin typeface="微软雅黑" panose="020B0503020204020204" pitchFamily="34" charset="-122"/>
              <a:ea typeface="微软雅黑" panose="020B0503020204020204" pitchFamily="34" charset="-122"/>
            </a:endParaRPr>
          </a:p>
        </p:txBody>
      </p:sp>
      <p:sp>
        <p:nvSpPr>
          <p:cNvPr id="48" name="Rounded Rectangle 19"/>
          <p:cNvSpPr/>
          <p:nvPr/>
        </p:nvSpPr>
        <p:spPr>
          <a:xfrm>
            <a:off x="1833110" y="2863781"/>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49" name="Straight Arrow Connector 20"/>
          <p:cNvCxnSpPr>
            <a:stCxn id="48" idx="2"/>
          </p:cNvCxnSpPr>
          <p:nvPr/>
        </p:nvCxnSpPr>
        <p:spPr>
          <a:xfrm>
            <a:off x="2268110" y="3283781"/>
            <a:ext cx="500244" cy="414745"/>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0" name="文本框 49"/>
          <p:cNvSpPr txBox="1"/>
          <p:nvPr/>
        </p:nvSpPr>
        <p:spPr>
          <a:xfrm>
            <a:off x="2840435" y="3670130"/>
            <a:ext cx="1065177" cy="646331"/>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Select </a:t>
            </a:r>
            <a:endParaRPr kumimoji="1" lang="en-US" altLang="zh-CN" dirty="0">
              <a:latin typeface="微软雅黑" panose="020B0503020204020204" pitchFamily="34" charset="-122"/>
              <a:ea typeface="微软雅黑" panose="020B0503020204020204" pitchFamily="34" charset="-122"/>
            </a:endParaRPr>
          </a:p>
          <a:p>
            <a:r>
              <a:rPr kumimoji="1"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cxnSp>
        <p:nvCxnSpPr>
          <p:cNvPr id="51" name="直线箭头连接符 50"/>
          <p:cNvCxnSpPr/>
          <p:nvPr/>
        </p:nvCxnSpPr>
        <p:spPr>
          <a:xfrm>
            <a:off x="3694783" y="3833998"/>
            <a:ext cx="609600" cy="143668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2" name="直线箭头连接符 51"/>
          <p:cNvCxnSpPr/>
          <p:nvPr/>
        </p:nvCxnSpPr>
        <p:spPr>
          <a:xfrm>
            <a:off x="3679095" y="3808994"/>
            <a:ext cx="547898" cy="73446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3" name="图片 52"/>
          <p:cNvPicPr>
            <a:picLocks noChangeAspect="1"/>
          </p:cNvPicPr>
          <p:nvPr/>
        </p:nvPicPr>
        <p:blipFill>
          <a:blip r:embed="rId2"/>
          <a:stretch>
            <a:fillRect/>
          </a:stretch>
        </p:blipFill>
        <p:spPr>
          <a:xfrm>
            <a:off x="3816373" y="3912773"/>
            <a:ext cx="534068" cy="534068"/>
          </a:xfrm>
          <a:prstGeom prst="rect">
            <a:avLst/>
          </a:prstGeom>
        </p:spPr>
      </p:pic>
      <p:pic>
        <p:nvPicPr>
          <p:cNvPr id="54" name="图片 53"/>
          <p:cNvPicPr>
            <a:picLocks noChangeAspect="1"/>
          </p:cNvPicPr>
          <p:nvPr/>
        </p:nvPicPr>
        <p:blipFill>
          <a:blip r:embed="rId2"/>
          <a:stretch>
            <a:fillRect/>
          </a:stretch>
        </p:blipFill>
        <p:spPr>
          <a:xfrm>
            <a:off x="3947463" y="4680728"/>
            <a:ext cx="534068" cy="534068"/>
          </a:xfrm>
          <a:prstGeom prst="rect">
            <a:avLst/>
          </a:prstGeom>
        </p:spPr>
      </p:pic>
      <p:sp>
        <p:nvSpPr>
          <p:cNvPr id="56" name="文本框 55"/>
          <p:cNvSpPr txBox="1"/>
          <p:nvPr/>
        </p:nvSpPr>
        <p:spPr>
          <a:xfrm>
            <a:off x="4242681" y="3694906"/>
            <a:ext cx="1065177" cy="369332"/>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Retry 2</a:t>
            </a:r>
            <a:endParaRPr kumimoji="1" lang="en-US" altLang="zh-CN"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85251" y="3248889"/>
            <a:ext cx="1065177" cy="369332"/>
          </a:xfrm>
          <a:prstGeom prst="rect">
            <a:avLst/>
          </a:prstGeom>
          <a:solidFill>
            <a:schemeClr val="bg1"/>
          </a:solidFill>
        </p:spPr>
        <p:txBody>
          <a:bodyPr wrap="square">
            <a:spAutoFit/>
          </a:bodyPr>
          <a:lstStyle/>
          <a:p>
            <a:r>
              <a:rPr kumimoji="1" lang="en-US" altLang="zh-CN" dirty="0" err="1">
                <a:latin typeface="微软雅黑" panose="020B0503020204020204" pitchFamily="34" charset="-122"/>
                <a:ea typeface="微软雅黑" panose="020B0503020204020204" pitchFamily="34" charset="-122"/>
              </a:rPr>
              <a:t>yyy</a:t>
            </a:r>
            <a:endParaRPr kumimoji="1" lang="en-US" altLang="zh-CN" dirty="0" err="1">
              <a:latin typeface="微软雅黑" panose="020B0503020204020204" pitchFamily="34" charset="-122"/>
              <a:ea typeface="微软雅黑" panose="020B0503020204020204" pitchFamily="34" charset="-122"/>
            </a:endParaRPr>
          </a:p>
        </p:txBody>
      </p:sp>
      <p:sp>
        <p:nvSpPr>
          <p:cNvPr id="59" name="Rounded Rectangle 19"/>
          <p:cNvSpPr/>
          <p:nvPr/>
        </p:nvSpPr>
        <p:spPr>
          <a:xfrm>
            <a:off x="5481431" y="2900239"/>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60" name="Straight Arrow Connector 20"/>
          <p:cNvCxnSpPr>
            <a:stCxn id="59" idx="2"/>
          </p:cNvCxnSpPr>
          <p:nvPr/>
        </p:nvCxnSpPr>
        <p:spPr>
          <a:xfrm>
            <a:off x="5916431" y="3320239"/>
            <a:ext cx="500244" cy="414745"/>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直线箭头连接符 60"/>
          <p:cNvCxnSpPr/>
          <p:nvPr/>
        </p:nvCxnSpPr>
        <p:spPr>
          <a:xfrm>
            <a:off x="6443890" y="3788758"/>
            <a:ext cx="929258" cy="1481928"/>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5447795" y="3693438"/>
            <a:ext cx="1065177" cy="646331"/>
          </a:xfrm>
          <a:prstGeom prst="rect">
            <a:avLst/>
          </a:prstGeom>
          <a:solidFill>
            <a:schemeClr val="bg1"/>
          </a:solidFill>
        </p:spPr>
        <p:txBody>
          <a:bodyPr wrap="square">
            <a:spAutoFit/>
          </a:bodyPr>
          <a:lstStyle/>
          <a:p>
            <a:r>
              <a:rPr kumimoji="1" lang="en-US" altLang="zh-CN" dirty="0">
                <a:latin typeface="微软雅黑" panose="020B0503020204020204" pitchFamily="34" charset="-122"/>
                <a:ea typeface="微软雅黑" panose="020B0503020204020204" pitchFamily="34" charset="-122"/>
              </a:rPr>
              <a:t>Select </a:t>
            </a:r>
            <a:endParaRPr kumimoji="1" lang="en-US" altLang="zh-CN" dirty="0">
              <a:latin typeface="微软雅黑" panose="020B0503020204020204" pitchFamily="34" charset="-122"/>
              <a:ea typeface="微软雅黑" panose="020B0503020204020204" pitchFamily="34" charset="-122"/>
            </a:endParaRPr>
          </a:p>
          <a:p>
            <a:r>
              <a:rPr kumimoji="1"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cxnSp>
        <p:nvCxnSpPr>
          <p:cNvPr id="67" name="直线箭头连接符 66"/>
          <p:cNvCxnSpPr/>
          <p:nvPr/>
        </p:nvCxnSpPr>
        <p:spPr>
          <a:xfrm>
            <a:off x="6512972" y="3825035"/>
            <a:ext cx="804066" cy="687593"/>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70" name="图片 69"/>
          <p:cNvPicPr>
            <a:picLocks noChangeAspect="1"/>
          </p:cNvPicPr>
          <p:nvPr/>
        </p:nvPicPr>
        <p:blipFill>
          <a:blip r:embed="rId2"/>
          <a:stretch>
            <a:fillRect/>
          </a:stretch>
        </p:blipFill>
        <p:spPr>
          <a:xfrm>
            <a:off x="6722762" y="3779845"/>
            <a:ext cx="534068" cy="534068"/>
          </a:xfrm>
          <a:prstGeom prst="rect">
            <a:avLst/>
          </a:prstGeom>
        </p:spPr>
      </p:pic>
      <p:cxnSp>
        <p:nvCxnSpPr>
          <p:cNvPr id="71" name="直线箭头连接符 70"/>
          <p:cNvCxnSpPr/>
          <p:nvPr/>
        </p:nvCxnSpPr>
        <p:spPr>
          <a:xfrm flipV="1">
            <a:off x="7373148" y="3796317"/>
            <a:ext cx="733534" cy="145451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73" name="图片 72"/>
          <p:cNvPicPr>
            <a:picLocks noChangeAspect="1"/>
          </p:cNvPicPr>
          <p:nvPr/>
        </p:nvPicPr>
        <p:blipFill>
          <a:blip r:embed="rId2"/>
          <a:stretch>
            <a:fillRect/>
          </a:stretch>
        </p:blipFill>
        <p:spPr>
          <a:xfrm>
            <a:off x="8246296" y="3491153"/>
            <a:ext cx="534068" cy="53406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Paxos</a:t>
            </a:r>
            <a:r>
              <a:rPr lang="en-US" altLang="zh-CN" dirty="0"/>
              <a:t> Summary</a:t>
            </a:r>
            <a:endParaRPr lang="zh-CN" altLang="en-US" dirty="0"/>
          </a:p>
        </p:txBody>
      </p:sp>
      <p:sp>
        <p:nvSpPr>
          <p:cNvPr id="4" name="内容占位符 2"/>
          <p:cNvSpPr>
            <a:spLocks noGrp="1"/>
          </p:cNvSpPr>
          <p:nvPr>
            <p:ph idx="1"/>
          </p:nvPr>
        </p:nvSpPr>
        <p:spPr>
          <a:xfrm>
            <a:off x="457200" y="1206500"/>
            <a:ext cx="8363272" cy="4318000"/>
          </a:xfrm>
        </p:spPr>
        <p:txBody>
          <a:bodyPr>
            <a:normAutofit/>
          </a:bodyPr>
          <a:lstStyle/>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Paxos </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allows us to ensure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consistent</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(total)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ordering</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over a set of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events</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in a group of nodes</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748665" lvl="2" indent="-381000" fontAlgn="base">
              <a:spcAft>
                <a:spcPct val="0"/>
              </a:spcAft>
              <a:buClr>
                <a:srgbClr val="FF0066"/>
              </a:buClr>
              <a:buFont typeface="Verdana" panose="020B0604030504040204" pitchFamily="34" charset="0"/>
              <a:buChar char="□"/>
            </a:pPr>
            <a:r>
              <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rPr>
              <a:t>Events = commands / actions / state updates</a:t>
            </a: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4290" lvl="1" indent="0" fontAlgn="base">
              <a:spcAft>
                <a:spcPct val="0"/>
              </a:spcAft>
              <a:buClr>
                <a:srgbClr val="FF0066"/>
              </a:buClr>
              <a:buNone/>
            </a:pPr>
            <a:endParaRPr lang="en-US" altLang="zh-TW" dirty="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367665" indent="-320040">
              <a:buClr>
                <a:srgbClr val="FF0066"/>
              </a:buClr>
              <a:buNone/>
            </a:pP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Each</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machine will have the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latest</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state or </a:t>
            </a:r>
            <a:b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a </a:t>
            </a:r>
            <a:r>
              <a:rPr lang="en-US" altLang="zh-CN" dirty="0">
                <a:solidFill>
                  <a:prstClr val="black"/>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previous</a:t>
            </a:r>
            <a:r>
              <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rPr>
              <a:t> version of the state</a:t>
            </a:r>
            <a:endParaRPr lang="en-US" altLang="zh-CN"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Today: Raft replicated log </a:t>
            </a:r>
            <a:endParaRPr kumimoji="1" lang="zh-CN" altLang="en-US" dirty="0"/>
          </a:p>
        </p:txBody>
      </p:sp>
      <p:sp>
        <p:nvSpPr>
          <p:cNvPr id="3" name="内容占位符 2"/>
          <p:cNvSpPr>
            <a:spLocks noGrp="1"/>
          </p:cNvSpPr>
          <p:nvPr>
            <p:ph idx="1"/>
          </p:nvPr>
        </p:nvSpPr>
        <p:spPr>
          <a:xfrm>
            <a:off x="302840" y="1129308"/>
            <a:ext cx="8229600" cy="4356826"/>
          </a:xfrm>
        </p:spPr>
        <p:txBody>
          <a:bodyPr/>
          <a:lstStyle/>
          <a:p>
            <a:r>
              <a:rPr kumimoji="1" lang="en-US" altLang="zh-CN" dirty="0"/>
              <a:t>A different approach for consensus</a:t>
            </a:r>
            <a:endParaRPr kumimoji="1" lang="en-US" altLang="zh-CN" dirty="0"/>
          </a:p>
          <a:p>
            <a:pPr lvl="1"/>
            <a:r>
              <a:rPr kumimoji="1" lang="en-US" altLang="zh-CN" dirty="0" err="1"/>
              <a:t>Paxos’s</a:t>
            </a:r>
            <a:r>
              <a:rPr kumimoji="1" lang="en-US" altLang="zh-CN" dirty="0"/>
              <a:t> approach (</a:t>
            </a:r>
            <a:r>
              <a:rPr kumimoji="1" lang="en-US" altLang="zh-CN" dirty="0">
                <a:solidFill>
                  <a:srgbClr val="FF0000"/>
                </a:solidFill>
              </a:rPr>
              <a:t>bottom-up</a:t>
            </a:r>
            <a:r>
              <a:rPr kumimoji="1" lang="en-US" altLang="zh-CN" dirty="0"/>
              <a:t>)(</a:t>
            </a:r>
            <a:r>
              <a:rPr kumimoji="1" lang="zh-CN" altLang="en-US" dirty="0"/>
              <a:t>先解决</a:t>
            </a:r>
            <a:r>
              <a:rPr kumimoji="1" lang="en-US" altLang="zh-CN" dirty="0"/>
              <a:t>single-log</a:t>
            </a:r>
            <a:r>
              <a:rPr kumimoji="1" lang="zh-CN" altLang="en-US" dirty="0"/>
              <a:t>的同步，在解决</a:t>
            </a:r>
            <a:r>
              <a:rPr kumimoji="1" lang="en-US" altLang="zh-CN" dirty="0"/>
              <a:t>multi-log</a:t>
            </a:r>
            <a:r>
              <a:rPr kumimoji="1" lang="zh-CN" altLang="en-US" dirty="0"/>
              <a:t>的同步</a:t>
            </a:r>
            <a:r>
              <a:rPr kumimoji="1" lang="en-US" altLang="zh-CN" dirty="0"/>
              <a:t>)</a:t>
            </a:r>
            <a:endParaRPr kumimoji="1" lang="en-US" altLang="zh-CN" dirty="0"/>
          </a:p>
          <a:p>
            <a:pPr lvl="2"/>
            <a:r>
              <a:rPr lang="en-GB" altLang="zh-CN" sz="1800" dirty="0"/>
              <a:t>solve single-decree consensus first </a:t>
            </a:r>
            <a:endParaRPr lang="en-GB" altLang="zh-CN" sz="1800" dirty="0"/>
          </a:p>
          <a:p>
            <a:pPr lvl="2"/>
            <a:r>
              <a:rPr lang="en-GB" altLang="zh-CN" sz="1800" dirty="0"/>
              <a:t>replicate a sequence of values using single-decree consensus</a:t>
            </a:r>
            <a:endParaRPr lang="en-GB" altLang="zh-CN" sz="1800" dirty="0"/>
          </a:p>
          <a:p>
            <a:pPr lvl="1"/>
            <a:r>
              <a:rPr lang="en-GB" altLang="zh-CN" dirty="0"/>
              <a:t>Raft’s approach (</a:t>
            </a:r>
            <a:r>
              <a:rPr lang="en-GB" altLang="zh-CN" dirty="0">
                <a:solidFill>
                  <a:srgbClr val="FF0000"/>
                </a:solidFill>
              </a:rPr>
              <a:t>top-down</a:t>
            </a:r>
            <a:r>
              <a:rPr lang="en-GB" altLang="zh-CN" dirty="0"/>
              <a:t>) </a:t>
            </a:r>
            <a:endParaRPr lang="en-GB" altLang="zh-CN" sz="1600" dirty="0"/>
          </a:p>
          <a:p>
            <a:pPr lvl="2"/>
            <a:r>
              <a:rPr lang="en-GB" altLang="zh-CN" sz="1800" dirty="0">
                <a:solidFill>
                  <a:srgbClr val="FF0000"/>
                </a:solidFill>
              </a:rPr>
              <a:t>directly solve log replication</a:t>
            </a:r>
            <a:r>
              <a:rPr lang="en-GB" altLang="zh-CN" sz="1800" dirty="0"/>
              <a:t> without first solving single-decree consensus </a:t>
            </a:r>
            <a:endParaRPr lang="en-GB" altLang="zh-CN" sz="1800" dirty="0"/>
          </a:p>
          <a:p>
            <a:endParaRPr lang="en-US" altLang="zh-CN" dirty="0"/>
          </a:p>
          <a:p>
            <a:endParaRPr lang="en-GB" altLang="zh-CN" dirty="0"/>
          </a:p>
          <a:p>
            <a:pPr lvl="2"/>
            <a:endParaRPr lang="en-GB" altLang="zh-CN" sz="1800" dirty="0"/>
          </a:p>
          <a:p>
            <a:pPr marL="914400" lvl="2" indent="0">
              <a:buNone/>
            </a:pPr>
            <a:endParaRPr kumimoji="1" lang="en-US" altLang="zh-CN" sz="1800" dirty="0"/>
          </a:p>
          <a:p>
            <a:pPr marL="131445" lvl="1" indent="0">
              <a:buNone/>
            </a:pPr>
            <a:endParaRPr kumimoji="1" lang="zh-CN" altLang="en-US" sz="16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Why learn raft? </a:t>
            </a:r>
            <a:endParaRPr kumimoji="1" lang="zh-CN" altLang="en-US" dirty="0"/>
          </a:p>
        </p:txBody>
      </p:sp>
      <p:sp>
        <p:nvSpPr>
          <p:cNvPr id="3" name="内容占位符 2"/>
          <p:cNvSpPr>
            <a:spLocks noGrp="1"/>
          </p:cNvSpPr>
          <p:nvPr>
            <p:ph idx="1"/>
          </p:nvPr>
        </p:nvSpPr>
        <p:spPr>
          <a:xfrm>
            <a:off x="302840" y="1129308"/>
            <a:ext cx="8229600" cy="1224136"/>
          </a:xfrm>
        </p:spPr>
        <p:txBody>
          <a:bodyPr/>
          <a:lstStyle/>
          <a:p>
            <a:r>
              <a:rPr kumimoji="1" lang="en-US" altLang="zh-CN" dirty="0"/>
              <a:t>Raft is described in a concrete form that favors system design &amp; </a:t>
            </a:r>
            <a:r>
              <a:rPr kumimoji="1" lang="en-US" altLang="zh-CN" dirty="0" err="1"/>
              <a:t>impl</a:t>
            </a:r>
            <a:r>
              <a:rPr kumimoji="1" lang="en-US" altLang="zh-CN" dirty="0"/>
              <a:t>. </a:t>
            </a:r>
            <a:endParaRPr kumimoji="1" lang="en-US" altLang="zh-CN" dirty="0"/>
          </a:p>
          <a:p>
            <a:pPr lvl="1"/>
            <a:r>
              <a:rPr kumimoji="1" lang="en-US" altLang="zh-CN" dirty="0"/>
              <a:t>Widely implemented and deployed nowadays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1026" name="Picture 2" descr="Kubernetes on AWS | Amazon Web Servic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560" y="2356060"/>
            <a:ext cx="1440160" cy="10921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tcd does not Start after Disk is 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760" y="2510177"/>
            <a:ext cx="2160240" cy="7800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ckroachDB : NewSQL as a Choice of Database | by Timothy Agustian | Level  Up Co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007" y="2319871"/>
            <a:ext cx="2679793" cy="89326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TiDB - Revision #18 - Database of Databases"/>
          <p:cNvSpPr>
            <a:spLocks noChangeAspect="1" noChangeArrowheads="1"/>
          </p:cNvSpPr>
          <p:nvPr/>
        </p:nvSpPr>
        <p:spPr bwMode="auto">
          <a:xfrm>
            <a:off x="2286000" y="1968500"/>
            <a:ext cx="4572000" cy="177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36" name="Picture 12" descr="TiDB 在实时分析应用场景下的探索_大数据_PingCAP技术团队_InfoQ精选文章"/>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03118"/>
            <a:ext cx="2874450" cy="14372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ongoDB - 维基百科，自由的百科全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5577" y="3903233"/>
            <a:ext cx="2841377" cy="9495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Yugabyte第二屆年度分散式SQL亞洲高峰會(DSS)開放註冊| Business Wi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3603" y="3923408"/>
            <a:ext cx="2356265" cy="1234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What’s wrong w/ </a:t>
            </a:r>
            <a:r>
              <a:rPr kumimoji="1" lang="en-US" altLang="zh-CN" dirty="0" err="1"/>
              <a:t>Paxos</a:t>
            </a:r>
            <a:r>
              <a:rPr kumimoji="1" lang="en-US" altLang="zh-CN" dirty="0"/>
              <a:t> (from raft’s point of view)</a:t>
            </a:r>
            <a:endParaRPr kumimoji="1" lang="zh-CN" altLang="en-US" dirty="0"/>
          </a:p>
        </p:txBody>
      </p:sp>
      <p:sp>
        <p:nvSpPr>
          <p:cNvPr id="3" name="内容占位符 2"/>
          <p:cNvSpPr>
            <a:spLocks noGrp="1"/>
          </p:cNvSpPr>
          <p:nvPr>
            <p:ph idx="1"/>
          </p:nvPr>
        </p:nvSpPr>
        <p:spPr/>
        <p:txBody>
          <a:bodyPr/>
          <a:lstStyle/>
          <a:p>
            <a:r>
              <a:rPr kumimoji="1" lang="en-US" altLang="zh-CN" dirty="0" err="1"/>
              <a:t>Paxos’s</a:t>
            </a:r>
            <a:r>
              <a:rPr kumimoji="1" lang="en-US" altLang="zh-CN" dirty="0"/>
              <a:t> descriptions focus on </a:t>
            </a:r>
            <a:r>
              <a:rPr kumimoji="1" lang="en-US" altLang="zh-CN" dirty="0">
                <a:solidFill>
                  <a:srgbClr val="FF0000"/>
                </a:solidFill>
              </a:rPr>
              <a:t>single-decree protocol</a:t>
            </a:r>
            <a:r>
              <a:rPr kumimoji="1" lang="en-US" altLang="zh-CN" dirty="0"/>
              <a:t> </a:t>
            </a:r>
            <a:endParaRPr kumimoji="1" lang="en-US" altLang="zh-CN" dirty="0"/>
          </a:p>
          <a:p>
            <a:pPr lvl="1"/>
            <a:r>
              <a:rPr kumimoji="1" lang="en-US" altLang="zh-CN" dirty="0"/>
              <a:t>i.e., agree on a single value</a:t>
            </a:r>
            <a:endParaRPr kumimoji="1" lang="en-US" altLang="zh-CN" dirty="0"/>
          </a:p>
          <a:p>
            <a:r>
              <a:rPr kumimoji="1" lang="en-US" altLang="zh-CN" dirty="0"/>
              <a:t>Distributed systems have more details to consider </a:t>
            </a:r>
            <a:endParaRPr kumimoji="1" lang="en-US" altLang="zh-CN" dirty="0"/>
          </a:p>
          <a:p>
            <a:pPr lvl="1"/>
            <a:r>
              <a:rPr kumimoji="1" lang="en-US" altLang="zh-CN" dirty="0"/>
              <a:t>E.g., log in a replicated state machine </a:t>
            </a:r>
            <a:endParaRPr kumimoji="1" lang="en-US" altLang="zh-CN" dirty="0"/>
          </a:p>
          <a:p>
            <a:pPr lvl="1"/>
            <a:r>
              <a:rPr kumimoji="1" lang="en-US" altLang="zh-CN" dirty="0"/>
              <a:t>Though we can build replicated logs using Multi-</a:t>
            </a:r>
            <a:r>
              <a:rPr kumimoji="1" lang="en-US" altLang="zh-CN" dirty="0" err="1"/>
              <a:t>Paxos</a:t>
            </a:r>
            <a:r>
              <a:rPr kumimoji="1" lang="en-US" altLang="zh-CN" dirty="0"/>
              <a:t>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C00000"/>
                </a:solidFill>
                <a:latin typeface="微软雅黑" panose="020B0503020204020204" pitchFamily="34" charset="-122"/>
                <a:ea typeface="微软雅黑" panose="020B0503020204020204" pitchFamily="34" charset="-122"/>
              </a:rPr>
              <a:t>Paxos</a:t>
            </a:r>
            <a:r>
              <a:rPr lang="en-US" altLang="zh-CN" dirty="0">
                <a:solidFill>
                  <a:srgbClr val="C00000"/>
                </a:solidFill>
                <a:latin typeface="微软雅黑" panose="020B0503020204020204" pitchFamily="34" charset="-122"/>
                <a:ea typeface="微软雅黑" panose="020B0503020204020204" pitchFamily="34" charset="-122"/>
              </a:rPr>
              <a:t> in Action: Phase 1a (Prepare)</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1841854" y="1172802"/>
            <a:ext cx="8181528" cy="1143000"/>
          </a:xfrm>
        </p:spPr>
        <p:txBody>
          <a:bodyPr>
            <a:normAutofit/>
          </a:bodyPr>
          <a:lstStyle/>
          <a:p>
            <a:pPr marL="367665" indent="-320040">
              <a:buClr>
                <a:srgbClr val="FF0066"/>
              </a:buClr>
              <a:buNone/>
            </a:pPr>
            <a:r>
              <a:rPr lang="en-US" altLang="zh-CN" sz="2200" dirty="0">
                <a:solidFill>
                  <a:srgbClr val="FF0000"/>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Leader</a:t>
            </a:r>
            <a:r>
              <a:rPr lang="en-US" altLang="zh-CN" sz="2200" dirty="0">
                <a:solidFill>
                  <a:srgbClr val="FF0000"/>
                </a:solidFill>
                <a:latin typeface="微软雅黑" panose="020B0503020204020204" pitchFamily="34" charset="-122"/>
                <a:cs typeface="Verdana" panose="020B0604030504040204" pitchFamily="34" charset="0"/>
              </a:rPr>
              <a:t> </a:t>
            </a:r>
            <a:r>
              <a:rPr lang="en-US" altLang="zh-CN" sz="2200" dirty="0">
                <a:solidFill>
                  <a:prstClr val="black"/>
                </a:solidFill>
                <a:latin typeface="微软雅黑" panose="020B0503020204020204" pitchFamily="34" charset="-122"/>
                <a:cs typeface="Verdana" panose="020B0604030504040204" pitchFamily="34" charset="0"/>
              </a:rPr>
              <a:t>creates a </a:t>
            </a:r>
            <a:r>
              <a:rPr lang="en-US" altLang="zh-CN" sz="22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proposal</a:t>
            </a:r>
            <a:r>
              <a:rPr lang="en-US" altLang="zh-CN" sz="2200" dirty="0">
                <a:solidFill>
                  <a:prstClr val="black"/>
                </a:solidFill>
                <a:latin typeface="微软雅黑" panose="020B0503020204020204" pitchFamily="34" charset="-122"/>
                <a:cs typeface="Verdana" panose="020B0604030504040204" pitchFamily="34" charset="0"/>
              </a:rPr>
              <a:t> </a:t>
            </a:r>
            <a:r>
              <a:rPr lang="en-US" altLang="zh-CN" sz="2200" b="1" dirty="0">
                <a:solidFill>
                  <a:srgbClr val="FF0066"/>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N </a:t>
            </a:r>
            <a:r>
              <a:rPr lang="en-US" altLang="zh-CN" sz="2200" dirty="0">
                <a:solidFill>
                  <a:prstClr val="black"/>
                </a:solidFill>
                <a:latin typeface="微软雅黑" panose="020B0503020204020204" pitchFamily="34" charset="-122"/>
                <a:cs typeface="Verdana" panose="020B0604030504040204" pitchFamily="34" charset="0"/>
              </a:rPr>
              <a:t>and send to </a:t>
            </a:r>
            <a:r>
              <a:rPr lang="en-US" altLang="zh-CN" sz="22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quorum</a:t>
            </a:r>
            <a:endParaRPr lang="en-US" altLang="zh-CN" sz="2200" dirty="0">
              <a:solidFill>
                <a:prstClr val="black"/>
              </a:solidFill>
              <a:latin typeface="微软雅黑" panose="020B0503020204020204" pitchFamily="34" charset="-122"/>
              <a:cs typeface="Verdana" panose="020B0604030504040204" pitchFamily="34" charset="0"/>
            </a:endParaRPr>
          </a:p>
        </p:txBody>
      </p:sp>
      <p:grpSp>
        <p:nvGrpSpPr>
          <p:cNvPr id="5" name="Group 3"/>
          <p:cNvGrpSpPr/>
          <p:nvPr/>
        </p:nvGrpSpPr>
        <p:grpSpPr>
          <a:xfrm>
            <a:off x="3566314" y="3556000"/>
            <a:ext cx="1694148" cy="1089803"/>
            <a:chOff x="3276496" y="3419714"/>
            <a:chExt cx="1896936" cy="1201097"/>
          </a:xfrm>
        </p:grpSpPr>
        <p:sp>
          <p:nvSpPr>
            <p:cNvPr id="6" name="Cloud 4"/>
            <p:cNvSpPr/>
            <p:nvPr/>
          </p:nvSpPr>
          <p:spPr>
            <a:xfrm>
              <a:off x="3276496" y="3419714"/>
              <a:ext cx="1896936" cy="1201097"/>
            </a:xfrm>
            <a:prstGeom prst="cloud">
              <a:avLst/>
            </a:prstGeom>
            <a:solidFill>
              <a:schemeClr val="bg1"/>
            </a:solidFill>
            <a:ln w="3175">
              <a:solidFill>
                <a:schemeClr val="tx1">
                  <a:lumMod val="50000"/>
                  <a:lumOff val="50000"/>
                </a:schemeClr>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fontAlgn="base">
                <a:spcBef>
                  <a:spcPct val="0"/>
                </a:spcBef>
                <a:spcAft>
                  <a:spcPct val="0"/>
                </a:spcAft>
              </a:pPr>
              <a:endParaRPr lang="zh-CN" altLang="en-US" sz="1665">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ectangle 5"/>
            <p:cNvSpPr/>
            <p:nvPr/>
          </p:nvSpPr>
          <p:spPr>
            <a:xfrm>
              <a:off x="3276497" y="3711007"/>
              <a:ext cx="1825835" cy="497434"/>
            </a:xfrm>
            <a:prstGeom prst="rect">
              <a:avLst/>
            </a:prstGeom>
          </p:spPr>
          <p:txBody>
            <a:bodyPr wrap="square">
              <a:spAutoFit/>
            </a:bodyPr>
            <a:lstStyle/>
            <a:p>
              <a:pPr algn="ctr" fontAlgn="base">
                <a:spcBef>
                  <a:spcPct val="0"/>
                </a:spcBef>
                <a:spcAft>
                  <a:spcPct val="0"/>
                </a:spcAft>
              </a:pPr>
              <a:r>
                <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rPr>
                <a:t>Network</a:t>
              </a:r>
              <a:endPar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8" name="Rounded Rectangle 6"/>
          <p:cNvSpPr/>
          <p:nvPr/>
        </p:nvSpPr>
        <p:spPr>
          <a:xfrm>
            <a:off x="1397000" y="3854000"/>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9" name="Rounded Rectangle 7"/>
          <p:cNvSpPr/>
          <p:nvPr/>
        </p:nvSpPr>
        <p:spPr>
          <a:xfrm>
            <a:off x="4997500" y="3644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Rounded Rectangle 12"/>
          <p:cNvSpPr/>
          <p:nvPr/>
        </p:nvSpPr>
        <p:spPr>
          <a:xfrm>
            <a:off x="5124500" y="3771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Rounded Rectangle 13"/>
          <p:cNvSpPr/>
          <p:nvPr/>
        </p:nvSpPr>
        <p:spPr>
          <a:xfrm>
            <a:off x="5251500" y="3898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2" name="Rounded Rectangle 15"/>
          <p:cNvSpPr/>
          <p:nvPr/>
        </p:nvSpPr>
        <p:spPr>
          <a:xfrm>
            <a:off x="3791000" y="4762500"/>
            <a:ext cx="1170000" cy="42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3" name="Rectangle 16"/>
          <p:cNvSpPr/>
          <p:nvPr/>
        </p:nvSpPr>
        <p:spPr>
          <a:xfrm>
            <a:off x="2486815" y="2857500"/>
            <a:ext cx="4288686" cy="2540000"/>
          </a:xfrm>
          <a:prstGeom prst="rect">
            <a:avLst/>
          </a:prstGeom>
          <a:no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4" name="Rectangle 20"/>
          <p:cNvSpPr/>
          <p:nvPr/>
        </p:nvSpPr>
        <p:spPr>
          <a:xfrm>
            <a:off x="5328812" y="4626040"/>
            <a:ext cx="1053494"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quorum</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15" name="Straight Arrow Connector 21"/>
          <p:cNvCxnSpPr/>
          <p:nvPr/>
        </p:nvCxnSpPr>
        <p:spPr>
          <a:xfrm flipV="1">
            <a:off x="5932618" y="4356040"/>
            <a:ext cx="0" cy="270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7"/>
          <p:cNvSpPr/>
          <p:nvPr/>
        </p:nvSpPr>
        <p:spPr>
          <a:xfrm>
            <a:off x="2110105" y="2032000"/>
            <a:ext cx="5196205" cy="675005"/>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pPr marL="223520" indent="-223520" fontAlgn="base">
              <a:spcBef>
                <a:spcPct val="0"/>
              </a:spcBef>
              <a:spcAft>
                <a:spcPct val="0"/>
              </a:spcAft>
            </a:pPr>
            <a:r>
              <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dirty="0">
                <a:solidFill>
                  <a:prstClr val="black"/>
                </a:solidFill>
                <a:latin typeface="微软雅黑" panose="020B0503020204020204" pitchFamily="34" charset="-122"/>
                <a:ea typeface="微软雅黑" panose="020B0503020204020204" pitchFamily="34" charset="-122"/>
              </a:rPr>
              <a:t> is greater than </a:t>
            </a: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any</a:t>
            </a:r>
            <a:r>
              <a:rPr lang="en-US" altLang="zh-CN" sz="1665" dirty="0">
                <a:solidFill>
                  <a:prstClr val="black"/>
                </a:solidFill>
                <a:latin typeface="微软雅黑" panose="020B0503020204020204" pitchFamily="34" charset="-122"/>
                <a:ea typeface="微软雅黑" panose="020B0503020204020204" pitchFamily="34" charset="-122"/>
              </a:rPr>
              <a:t> </a:t>
            </a:r>
            <a:r>
              <a:rPr lang="en-US" altLang="zh-CN" sz="2000" dirty="0">
                <a:solidFill>
                  <a:prstClr val="black"/>
                </a:solidFill>
                <a:latin typeface="微软雅黑" panose="020B0503020204020204" pitchFamily="34" charset="-122"/>
                <a:ea typeface="微软雅黑" panose="020B0503020204020204" pitchFamily="34" charset="-122"/>
              </a:rPr>
              <a:t>previous </a:t>
            </a:r>
            <a:br>
              <a:rPr lang="en-US" altLang="zh-CN" sz="2000" dirty="0">
                <a:solidFill>
                  <a:prstClr val="black"/>
                </a:solidFill>
                <a:latin typeface="微软雅黑" panose="020B0503020204020204" pitchFamily="34" charset="-122"/>
                <a:ea typeface="微软雅黑" panose="020B0503020204020204" pitchFamily="34" charset="-122"/>
              </a:rPr>
            </a:br>
            <a:r>
              <a:rPr lang="en-US" altLang="zh-CN" sz="2000" dirty="0">
                <a:solidFill>
                  <a:prstClr val="black"/>
                </a:solidFill>
                <a:latin typeface="微软雅黑" panose="020B0503020204020204" pitchFamily="34" charset="-122"/>
                <a:ea typeface="微软雅黑" panose="020B0503020204020204" pitchFamily="34" charset="-122"/>
              </a:rPr>
              <a:t>proposal number seen </a:t>
            </a:r>
            <a:r>
              <a:rPr lang="en-US" altLang="zh-CN" sz="2000" dirty="0">
                <a:solidFill>
                  <a:srgbClr val="FF0000"/>
                </a:solidFill>
                <a:latin typeface="微软雅黑" panose="020B0503020204020204" pitchFamily="34" charset="-122"/>
                <a:ea typeface="微软雅黑" panose="020B0503020204020204" pitchFamily="34" charset="-122"/>
              </a:rPr>
              <a:t>by this </a:t>
            </a:r>
            <a:r>
              <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proposer</a:t>
            </a:r>
            <a:endPar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7" name="Group 10"/>
          <p:cNvGrpSpPr/>
          <p:nvPr/>
        </p:nvGrpSpPr>
        <p:grpSpPr>
          <a:xfrm>
            <a:off x="2677314" y="3067499"/>
            <a:ext cx="1260000" cy="420002"/>
            <a:chOff x="2298377" y="2842799"/>
            <a:chExt cx="1512000" cy="504002"/>
          </a:xfrm>
        </p:grpSpPr>
        <p:sp>
          <p:nvSpPr>
            <p:cNvPr id="18" name="Rounded Rectangle 9"/>
            <p:cNvSpPr/>
            <p:nvPr/>
          </p:nvSpPr>
          <p:spPr>
            <a:xfrm>
              <a:off x="2298377" y="2842800"/>
              <a:ext cx="1512000" cy="504001"/>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Leader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9" name="Rectangle 8"/>
            <p:cNvSpPr/>
            <p:nvPr/>
          </p:nvSpPr>
          <p:spPr>
            <a:xfrm>
              <a:off x="3630377" y="2842799"/>
              <a:ext cx="180000" cy="144000"/>
            </a:xfrm>
            <a:prstGeom prst="rect">
              <a:avLst/>
            </a:prstGeom>
            <a:solidFill>
              <a:schemeClr val="tx1"/>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endParaRPr lang="zh-CN" altLang="en-US" sz="2000" b="1">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cxnSp>
        <p:nvCxnSpPr>
          <p:cNvPr id="20" name="Straight Arrow Connector 14"/>
          <p:cNvCxnSpPr/>
          <p:nvPr/>
        </p:nvCxnSpPr>
        <p:spPr>
          <a:xfrm>
            <a:off x="3937315" y="3445898"/>
            <a:ext cx="1060186" cy="215206"/>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5"/>
          <p:cNvCxnSpPr/>
          <p:nvPr/>
        </p:nvCxnSpPr>
        <p:spPr>
          <a:xfrm>
            <a:off x="3937315" y="3487501"/>
            <a:ext cx="1187186" cy="396948"/>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7"/>
          <p:cNvCxnSpPr/>
          <p:nvPr/>
        </p:nvCxnSpPr>
        <p:spPr>
          <a:xfrm>
            <a:off x="3862315" y="3507001"/>
            <a:ext cx="1389186" cy="620499"/>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3" name="Rectangle 33"/>
          <p:cNvSpPr/>
          <p:nvPr/>
        </p:nvSpPr>
        <p:spPr>
          <a:xfrm>
            <a:off x="4182376" y="3175000"/>
            <a:ext cx="1425390"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proposal N</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24" name="Straight Arrow Connector 35"/>
          <p:cNvCxnSpPr/>
          <p:nvPr/>
        </p:nvCxnSpPr>
        <p:spPr>
          <a:xfrm>
            <a:off x="5364088" y="1575000"/>
            <a:ext cx="0" cy="420000"/>
          </a:xfrm>
          <a:prstGeom prst="straightConnector1">
            <a:avLst/>
          </a:prstGeom>
          <a:ln>
            <a:solidFill>
              <a:srgbClr val="FF0066"/>
            </a:solidFill>
            <a:prstDash val="sys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What’s wrong w/ </a:t>
            </a:r>
            <a:r>
              <a:rPr kumimoji="1" lang="en-US" altLang="zh-CN" dirty="0" err="1"/>
              <a:t>Paxos</a:t>
            </a:r>
            <a:r>
              <a:rPr kumimoji="1" lang="en-US" altLang="zh-CN" dirty="0"/>
              <a:t> (from raft’s point of view)</a:t>
            </a:r>
            <a:endParaRPr kumimoji="1" lang="zh-CN" altLang="en-US" dirty="0"/>
          </a:p>
        </p:txBody>
      </p:sp>
      <p:sp>
        <p:nvSpPr>
          <p:cNvPr id="3" name="内容占位符 2"/>
          <p:cNvSpPr>
            <a:spLocks noGrp="1"/>
          </p:cNvSpPr>
          <p:nvPr>
            <p:ph idx="1"/>
          </p:nvPr>
        </p:nvSpPr>
        <p:spPr>
          <a:xfrm>
            <a:off x="302840" y="1129307"/>
            <a:ext cx="8229600" cy="4471925"/>
          </a:xfrm>
        </p:spPr>
        <p:txBody>
          <a:bodyPr>
            <a:normAutofit/>
          </a:bodyPr>
          <a:lstStyle/>
          <a:p>
            <a:r>
              <a:rPr kumimoji="1" lang="en-US" altLang="zh-CN" dirty="0"/>
              <a:t>Abstraction</a:t>
            </a:r>
            <a:r>
              <a:rPr kumimoji="1" lang="zh-CN" altLang="en-US" dirty="0"/>
              <a:t>  </a:t>
            </a:r>
            <a:r>
              <a:rPr kumimoji="1" lang="en-US" altLang="zh-CN" dirty="0"/>
              <a:t>mismatches the implementation </a:t>
            </a:r>
            <a:endParaRPr kumimoji="1" lang="en-US" altLang="zh-CN" dirty="0"/>
          </a:p>
          <a:p>
            <a:pPr lvl="1"/>
            <a:r>
              <a:rPr kumimoji="1" lang="en-US" altLang="zh-CN" dirty="0"/>
              <a:t>Examples include</a:t>
            </a:r>
            <a:endParaRPr kumimoji="1" lang="en-US" altLang="zh-CN" dirty="0"/>
          </a:p>
          <a:p>
            <a:pPr lvl="2"/>
            <a:r>
              <a:rPr kumimoji="1" lang="en-US" altLang="zh-CN" sz="1800" dirty="0"/>
              <a:t>No log (single decree) </a:t>
            </a:r>
            <a:endParaRPr kumimoji="1" lang="en-US" altLang="zh-CN" sz="1800" dirty="0"/>
          </a:p>
          <a:p>
            <a:pPr lvl="2"/>
            <a:r>
              <a:rPr kumimoji="1" lang="en-US" altLang="zh-CN" sz="1800" dirty="0"/>
              <a:t>Proposer, acceptor and learner have no concrete concept in the system!</a:t>
            </a:r>
            <a:endParaRPr kumimoji="1" lang="en-US" altLang="zh-CN" sz="1800" dirty="0"/>
          </a:p>
          <a:p>
            <a:r>
              <a:rPr kumimoji="1" lang="en-US" altLang="zh-CN" dirty="0" err="1"/>
              <a:t>Paxos</a:t>
            </a:r>
            <a:r>
              <a:rPr kumimoji="1" lang="en-US" altLang="zh-CN" dirty="0"/>
              <a:t> also suggests a </a:t>
            </a:r>
            <a:r>
              <a:rPr kumimoji="1" lang="en-US" altLang="zh-CN" dirty="0">
                <a:solidFill>
                  <a:srgbClr val="FF0000"/>
                </a:solidFill>
              </a:rPr>
              <a:t>weak form of leader</a:t>
            </a:r>
            <a:r>
              <a:rPr kumimoji="1" lang="en-US" altLang="zh-CN" dirty="0"/>
              <a:t> for improving its performance</a:t>
            </a:r>
            <a:endParaRPr kumimoji="1" lang="en-US" altLang="zh-CN" dirty="0"/>
          </a:p>
          <a:p>
            <a:pPr lvl="1"/>
            <a:r>
              <a:rPr kumimoji="1" lang="en-US" altLang="zh-CN" dirty="0"/>
              <a:t>But is not required for the protocol, which leaves the questions</a:t>
            </a:r>
            <a:endParaRPr kumimoji="1" lang="en-US" altLang="zh-CN" dirty="0"/>
          </a:p>
          <a:p>
            <a:pPr lvl="2"/>
            <a:r>
              <a:rPr kumimoji="1" lang="en-US" altLang="zh-CN" sz="1800" dirty="0"/>
              <a:t>E.g., how to implement the leader election? </a:t>
            </a:r>
            <a:endParaRPr kumimoji="1" lang="en-US" altLang="zh-CN" sz="1800" dirty="0"/>
          </a:p>
          <a:p>
            <a:pPr lvl="2"/>
            <a:r>
              <a:rPr kumimoji="1" lang="en-US" altLang="zh-CN" sz="1800" dirty="0"/>
              <a:t>How to cope with multiple leaders? </a:t>
            </a:r>
            <a:endParaRPr kumimoji="1" lang="en-US" altLang="zh-CN" sz="1800" dirty="0"/>
          </a:p>
          <a:p>
            <a:pPr lvl="2"/>
            <a:r>
              <a:rPr kumimoji="1" lang="en-US" altLang="zh-CN" sz="1800" dirty="0"/>
              <a:t>Etc. </a:t>
            </a:r>
            <a:endParaRPr kumimoji="1" lang="en-US" altLang="zh-CN" sz="1800" dirty="0"/>
          </a:p>
          <a:p>
            <a:pPr lvl="2"/>
            <a:endParaRPr kumimoji="1" lang="en-US" altLang="zh-CN" sz="1800" dirty="0"/>
          </a:p>
          <a:p>
            <a:pPr lvl="2"/>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Raft’s high-level approach: problem decomposition </a:t>
            </a:r>
            <a:endParaRPr kumimoji="1" lang="zh-CN" altLang="en-US" dirty="0"/>
          </a:p>
        </p:txBody>
      </p:sp>
      <p:sp>
        <p:nvSpPr>
          <p:cNvPr id="3" name="内容占位符 2"/>
          <p:cNvSpPr>
            <a:spLocks noGrp="1"/>
          </p:cNvSpPr>
          <p:nvPr>
            <p:ph idx="1"/>
          </p:nvPr>
        </p:nvSpPr>
        <p:spPr>
          <a:xfrm>
            <a:off x="302840" y="1129308"/>
            <a:ext cx="8229600" cy="4392488"/>
          </a:xfrm>
        </p:spPr>
        <p:txBody>
          <a:bodyPr>
            <a:normAutofit/>
          </a:bodyPr>
          <a:lstStyle/>
          <a:p>
            <a:pPr marL="342900" indent="-342900">
              <a:buAutoNum type="arabicPeriod"/>
            </a:pPr>
            <a:r>
              <a:rPr kumimoji="1" lang="en-US" altLang="zh-CN" dirty="0">
                <a:solidFill>
                  <a:srgbClr val="FF0000"/>
                </a:solidFill>
              </a:rPr>
              <a:t>Leader election</a:t>
            </a:r>
            <a:r>
              <a:rPr kumimoji="1" lang="en-US" altLang="zh-CN" dirty="0"/>
              <a:t> </a:t>
            </a:r>
            <a:endParaRPr kumimoji="1" lang="en-US" altLang="zh-CN" dirty="0"/>
          </a:p>
          <a:p>
            <a:pPr marL="360045" marR="0" lvl="1" indent="0"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zh-CN" sz="18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Select </a:t>
            </a:r>
            <a:r>
              <a:rPr kumimoji="1" lang="en-US" altLang="zh-CN" sz="1800" b="0" i="0" u="none" strike="noStrike" kern="1200" cap="none" spc="0" normalizeH="0" baseline="0" noProof="0" dirty="0">
                <a:ln>
                  <a:noFill/>
                </a:ln>
                <a:solidFill>
                  <a:srgbClr val="FF0000"/>
                </a:solidFill>
                <a:effectLst/>
                <a:uLnTx/>
                <a:uFillTx/>
                <a:latin typeface="Arial" panose="020B0604020202020204"/>
                <a:ea typeface="微软雅黑" panose="020B0503020204020204" pitchFamily="34" charset="-122"/>
              </a:rPr>
              <a:t>one server</a:t>
            </a:r>
            <a:r>
              <a:rPr kumimoji="1" lang="en-US" altLang="zh-CN" sz="18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 as the leader </a:t>
            </a:r>
            <a:endParaRPr kumimoji="1" lang="en-US" altLang="zh-CN" sz="18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endParaRPr>
          </a:p>
          <a:p>
            <a:pPr marL="360045" marR="0" lvl="1" indent="0"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zh-CN" dirty="0">
                <a:solidFill>
                  <a:srgbClr val="000000">
                    <a:lumMod val="75000"/>
                    <a:lumOff val="25000"/>
                  </a:srgbClr>
                </a:solidFill>
                <a:latin typeface="Arial" panose="020B0604020202020204"/>
              </a:rPr>
              <a:t>Detect crashes, choose new leader </a:t>
            </a:r>
            <a:endParaRPr kumimoji="1" lang="en-US" altLang="zh-CN" dirty="0"/>
          </a:p>
          <a:p>
            <a:pPr marL="342900" indent="-342900">
              <a:buAutoNum type="arabicPeriod"/>
            </a:pPr>
            <a:r>
              <a:rPr kumimoji="1" lang="en-US" altLang="zh-CN" dirty="0">
                <a:solidFill>
                  <a:srgbClr val="FF0000"/>
                </a:solidFill>
              </a:rPr>
              <a:t>Log replication</a:t>
            </a:r>
            <a:r>
              <a:rPr kumimoji="1" lang="en-US" altLang="zh-CN" dirty="0"/>
              <a:t> (normal operation) </a:t>
            </a:r>
            <a:endParaRPr kumimoji="1" lang="en-US" altLang="zh-CN" dirty="0"/>
          </a:p>
          <a:p>
            <a:pPr lvl="1" indent="0">
              <a:buNone/>
            </a:pPr>
            <a:r>
              <a:rPr kumimoji="1" lang="en-US" altLang="zh-CN" dirty="0"/>
              <a:t>Leader accepts commands from clients, </a:t>
            </a:r>
            <a:r>
              <a:rPr kumimoji="1" lang="en-US" altLang="zh-CN" dirty="0">
                <a:solidFill>
                  <a:srgbClr val="FF0000"/>
                </a:solidFill>
              </a:rPr>
              <a:t>append to its log</a:t>
            </a:r>
            <a:r>
              <a:rPr kumimoji="1" lang="en-US" altLang="zh-CN" dirty="0"/>
              <a:t> </a:t>
            </a:r>
            <a:endParaRPr kumimoji="1" lang="en-US" altLang="zh-CN" dirty="0"/>
          </a:p>
          <a:p>
            <a:pPr lvl="1" indent="0">
              <a:buNone/>
            </a:pPr>
            <a:r>
              <a:rPr kumimoji="1" lang="en-US" altLang="zh-CN" dirty="0"/>
              <a:t>Leader </a:t>
            </a:r>
            <a:r>
              <a:rPr kumimoji="1" lang="en-US" altLang="zh-CN" dirty="0">
                <a:solidFill>
                  <a:srgbClr val="FF0000"/>
                </a:solidFill>
              </a:rPr>
              <a:t>replicates its log to other servers</a:t>
            </a:r>
            <a:r>
              <a:rPr kumimoji="1" lang="en-US" altLang="zh-CN" dirty="0"/>
              <a:t> (</a:t>
            </a:r>
            <a:r>
              <a:rPr kumimoji="1" lang="en-US" altLang="zh-CN" dirty="0">
                <a:solidFill>
                  <a:srgbClr val="FF0000"/>
                </a:solidFill>
              </a:rPr>
              <a:t>overwrites inconsistencies</a:t>
            </a:r>
            <a:r>
              <a:rPr kumimoji="1" lang="en-US" altLang="zh-CN" dirty="0"/>
              <a:t>)</a:t>
            </a:r>
            <a:endParaRPr kumimoji="1" lang="en-US" altLang="zh-CN" dirty="0"/>
          </a:p>
          <a:p>
            <a:pPr marL="342900" indent="-342900">
              <a:buAutoNum type="arabicPeriod"/>
            </a:pPr>
            <a:r>
              <a:rPr kumimoji="1" lang="en-US" altLang="zh-CN" dirty="0"/>
              <a:t>Safety </a:t>
            </a:r>
            <a:endParaRPr kumimoji="1" lang="en-US" altLang="zh-CN" dirty="0"/>
          </a:p>
          <a:p>
            <a:pPr lvl="1" indent="0">
              <a:buNone/>
            </a:pPr>
            <a:r>
              <a:rPr kumimoji="1" lang="en-US" altLang="zh-CN" dirty="0"/>
              <a:t>Keep logs consistent </a:t>
            </a:r>
            <a:endParaRPr kumimoji="1" lang="en-US" altLang="zh-CN" dirty="0"/>
          </a:p>
          <a:p>
            <a:pPr lvl="1" indent="0">
              <a:buNone/>
            </a:pPr>
            <a:r>
              <a:rPr kumimoji="1" lang="en-US" altLang="zh-CN" dirty="0"/>
              <a:t>Only servers with up-to-date logs can become the leader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Raft server states </a:t>
            </a:r>
            <a:endParaRPr kumimoji="1"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302840" y="1129308"/>
            <a:ext cx="8229600" cy="3164842"/>
          </a:xfrm>
        </p:spPr>
        <p:txBody>
          <a:bodyPr/>
          <a:lstStyle/>
          <a:p>
            <a:r>
              <a:rPr kumimoji="1" lang="en-US" altLang="zh-CN" dirty="0">
                <a:latin typeface="微软雅黑" panose="020B0503020204020204" pitchFamily="34" charset="-122"/>
              </a:rPr>
              <a:t>At any time, each server is either: </a:t>
            </a:r>
            <a:endParaRPr kumimoji="1" lang="en-US" altLang="zh-CN" dirty="0">
              <a:latin typeface="微软雅黑" panose="020B0503020204020204" pitchFamily="34" charset="-122"/>
            </a:endParaRPr>
          </a:p>
          <a:p>
            <a:pPr lvl="1"/>
            <a:r>
              <a:rPr kumimoji="1" lang="en-US" altLang="zh-CN" b="1" dirty="0">
                <a:solidFill>
                  <a:srgbClr val="C00000"/>
                </a:solidFill>
                <a:latin typeface="微软雅黑" panose="020B0503020204020204" pitchFamily="34" charset="-122"/>
              </a:rPr>
              <a:t>Leader</a:t>
            </a:r>
            <a:r>
              <a:rPr kumimoji="1" lang="en-US" altLang="zh-CN" dirty="0">
                <a:latin typeface="微软雅黑" panose="020B0503020204020204" pitchFamily="34" charset="-122"/>
              </a:rPr>
              <a:t>: </a:t>
            </a:r>
            <a:r>
              <a:rPr lang="en-GB" altLang="zh-CN" dirty="0">
                <a:solidFill>
                  <a:srgbClr val="FF0000"/>
                </a:solidFill>
                <a:latin typeface="微软雅黑" panose="020B0503020204020204" pitchFamily="34" charset="-122"/>
              </a:rPr>
              <a:t>handles all client interactions</a:t>
            </a:r>
            <a:r>
              <a:rPr lang="en-GB" altLang="zh-CN" dirty="0">
                <a:latin typeface="微软雅黑" panose="020B0503020204020204" pitchFamily="34" charset="-122"/>
              </a:rPr>
              <a:t>, log replication</a:t>
            </a:r>
            <a:endParaRPr lang="en-GB" altLang="zh-CN" dirty="0">
              <a:latin typeface="微软雅黑" panose="020B0503020204020204" pitchFamily="34" charset="-122"/>
            </a:endParaRPr>
          </a:p>
          <a:p>
            <a:pPr lvl="2"/>
            <a:r>
              <a:rPr lang="en-GB" altLang="zh-CN" sz="1800" dirty="0">
                <a:latin typeface="微软雅黑" panose="020B0503020204020204" pitchFamily="34" charset="-122"/>
              </a:rPr>
              <a:t>Invariant: At most 1 viable leader at a time </a:t>
            </a:r>
            <a:endParaRPr lang="en-GB" altLang="zh-CN" sz="1800" dirty="0">
              <a:latin typeface="微软雅黑" panose="020B0503020204020204" pitchFamily="34" charset="-122"/>
            </a:endParaRPr>
          </a:p>
          <a:p>
            <a:pPr lvl="1"/>
            <a:r>
              <a:rPr lang="en-GB" altLang="zh-CN" b="1" dirty="0">
                <a:solidFill>
                  <a:srgbClr val="C00000"/>
                </a:solidFill>
                <a:latin typeface="微软雅黑" panose="020B0503020204020204" pitchFamily="34" charset="-122"/>
              </a:rPr>
              <a:t>Follower</a:t>
            </a:r>
            <a:r>
              <a:rPr lang="en-GB" altLang="zh-CN" dirty="0">
                <a:latin typeface="微软雅黑" panose="020B0503020204020204" pitchFamily="34" charset="-122"/>
              </a:rPr>
              <a:t>: </a:t>
            </a:r>
            <a:r>
              <a:rPr lang="en-GB" altLang="zh-CN" dirty="0">
                <a:solidFill>
                  <a:srgbClr val="FF0000"/>
                </a:solidFill>
                <a:latin typeface="微软雅黑" panose="020B0503020204020204" pitchFamily="34" charset="-122"/>
              </a:rPr>
              <a:t>passive (only responds</a:t>
            </a:r>
            <a:r>
              <a:rPr lang="en-GB" altLang="zh-CN" dirty="0">
                <a:latin typeface="微软雅黑" panose="020B0503020204020204" pitchFamily="34" charset="-122"/>
              </a:rPr>
              <a:t> to incoming RPCs) </a:t>
            </a:r>
            <a:endParaRPr lang="en-GB" altLang="zh-CN" dirty="0">
              <a:latin typeface="微软雅黑" panose="020B0503020204020204" pitchFamily="34" charset="-122"/>
            </a:endParaRPr>
          </a:p>
          <a:p>
            <a:pPr lvl="1"/>
            <a:r>
              <a:rPr lang="en-GB" altLang="zh-CN" b="1" dirty="0">
                <a:solidFill>
                  <a:srgbClr val="C00000"/>
                </a:solidFill>
                <a:latin typeface="微软雅黑" panose="020B0503020204020204" pitchFamily="34" charset="-122"/>
              </a:rPr>
              <a:t>Candidate</a:t>
            </a:r>
            <a:r>
              <a:rPr lang="en-GB" altLang="zh-CN" dirty="0">
                <a:latin typeface="微软雅黑" panose="020B0503020204020204" pitchFamily="34" charset="-122"/>
              </a:rPr>
              <a:t>: used to </a:t>
            </a:r>
            <a:r>
              <a:rPr lang="en-GB" altLang="zh-CN" dirty="0">
                <a:solidFill>
                  <a:srgbClr val="FF0000"/>
                </a:solidFill>
                <a:latin typeface="微软雅黑" panose="020B0503020204020204" pitchFamily="34" charset="-122"/>
              </a:rPr>
              <a:t>elect a new leader</a:t>
            </a:r>
            <a:r>
              <a:rPr lang="en-GB" altLang="zh-CN" dirty="0">
                <a:latin typeface="微软雅黑" panose="020B0503020204020204" pitchFamily="34" charset="-122"/>
              </a:rPr>
              <a:t> </a:t>
            </a:r>
            <a:endParaRPr lang="en-GB" altLang="zh-CN" dirty="0">
              <a:latin typeface="微软雅黑" panose="020B0503020204020204" pitchFamily="34" charset="-122"/>
            </a:endParaRPr>
          </a:p>
          <a:p>
            <a:r>
              <a:rPr lang="en-GB" altLang="zh-CN" dirty="0">
                <a:latin typeface="微软雅黑" panose="020B0503020204020204" pitchFamily="34" charset="-122"/>
              </a:rPr>
              <a:t>Normal workloads</a:t>
            </a:r>
            <a:endParaRPr lang="en-GB" altLang="zh-CN" dirty="0">
              <a:latin typeface="微软雅黑" panose="020B0503020204020204" pitchFamily="34" charset="-122"/>
            </a:endParaRPr>
          </a:p>
          <a:p>
            <a:pPr lvl="1"/>
            <a:r>
              <a:rPr lang="en-GB" altLang="zh-CN" dirty="0">
                <a:latin typeface="微软雅黑" panose="020B0503020204020204" pitchFamily="34" charset="-122"/>
              </a:rPr>
              <a:t>1 server is the leader, others are the followers </a:t>
            </a:r>
            <a:endParaRPr lang="en-GB" altLang="zh-CN" dirty="0">
              <a:latin typeface="微软雅黑" panose="020B0503020204020204" pitchFamily="34" charset="-122"/>
            </a:endParaRPr>
          </a:p>
          <a:p>
            <a:pPr lvl="1"/>
            <a:endParaRPr kumimoji="1" lang="zh-CN" altLang="en-US"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dirty="0" smtClean="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868144" y="228866"/>
            <a:ext cx="3102274" cy="1520849"/>
            <a:chOff x="5156082" y="573312"/>
            <a:chExt cx="3102274" cy="1520849"/>
          </a:xfrm>
        </p:grpSpPr>
        <p:grpSp>
          <p:nvGrpSpPr>
            <p:cNvPr id="5" name="Group 14"/>
            <p:cNvGrpSpPr/>
            <p:nvPr/>
          </p:nvGrpSpPr>
          <p:grpSpPr>
            <a:xfrm>
              <a:off x="5791082" y="807812"/>
              <a:ext cx="1694148" cy="1089803"/>
              <a:chOff x="3276496" y="3419714"/>
              <a:chExt cx="1896936" cy="1201097"/>
            </a:xfrm>
          </p:grpSpPr>
          <p:sp>
            <p:nvSpPr>
              <p:cNvPr id="6" name="Cloud 15"/>
              <p:cNvSpPr/>
              <p:nvPr/>
            </p:nvSpPr>
            <p:spPr>
              <a:xfrm>
                <a:off x="3276496" y="3419714"/>
                <a:ext cx="1896936" cy="1201097"/>
              </a:xfrm>
              <a:prstGeom prst="cloud">
                <a:avLst/>
              </a:prstGeom>
              <a:solidFill>
                <a:schemeClr val="bg1"/>
              </a:solidFill>
              <a:ln w="3175">
                <a:solidFill>
                  <a:schemeClr val="tx1">
                    <a:lumMod val="50000"/>
                    <a:lumOff val="50000"/>
                  </a:schemeClr>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fontAlgn="base">
                  <a:spcBef>
                    <a:spcPct val="0"/>
                  </a:spcBef>
                  <a:spcAft>
                    <a:spcPct val="0"/>
                  </a:spcAft>
                </a:pPr>
                <a:endParaRPr lang="zh-CN" altLang="en-US" sz="1665">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ectangle 16"/>
              <p:cNvSpPr/>
              <p:nvPr/>
            </p:nvSpPr>
            <p:spPr>
              <a:xfrm>
                <a:off x="3276497" y="3711007"/>
                <a:ext cx="1825835" cy="497434"/>
              </a:xfrm>
              <a:prstGeom prst="rect">
                <a:avLst/>
              </a:prstGeom>
            </p:spPr>
            <p:txBody>
              <a:bodyPr wrap="square">
                <a:spAutoFit/>
              </a:bodyPr>
              <a:lstStyle/>
              <a:p>
                <a:pPr algn="ctr" fontAlgn="base">
                  <a:spcBef>
                    <a:spcPct val="0"/>
                  </a:spcBef>
                  <a:spcAft>
                    <a:spcPct val="0"/>
                  </a:spcAft>
                </a:pPr>
                <a:r>
                  <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rPr>
                  <a:t>Network</a:t>
                </a:r>
                <a:endPar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8" name="Rounded Rectangle 9"/>
            <p:cNvSpPr/>
            <p:nvPr/>
          </p:nvSpPr>
          <p:spPr>
            <a:xfrm>
              <a:off x="5156082" y="573312"/>
              <a:ext cx="1260000" cy="420001"/>
            </a:xfrm>
            <a:prstGeom prst="roundRect">
              <a:avLst/>
            </a:prstGeom>
            <a:solidFill>
              <a:srgbClr val="FF0066"/>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Server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9" name="Rounded Rectangle 9"/>
            <p:cNvSpPr/>
            <p:nvPr/>
          </p:nvSpPr>
          <p:spPr>
            <a:xfrm>
              <a:off x="6008156" y="1674160"/>
              <a:ext cx="1260000" cy="420001"/>
            </a:xfrm>
            <a:prstGeom prst="roundRect">
              <a:avLst/>
            </a:prstGeom>
            <a:solidFill>
              <a:srgbClr val="FF0066"/>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Server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Rounded Rectangle 9"/>
            <p:cNvSpPr/>
            <p:nvPr/>
          </p:nvSpPr>
          <p:spPr>
            <a:xfrm>
              <a:off x="6998356" y="671348"/>
              <a:ext cx="1260000" cy="420001"/>
            </a:xfrm>
            <a:prstGeom prst="roundRect">
              <a:avLst/>
            </a:prstGeom>
            <a:solidFill>
              <a:srgbClr val="FF0066"/>
            </a:solidFill>
            <a:ln w="12700">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Server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grpSp>
        <p:nvGrpSpPr>
          <p:cNvPr id="18" name="组合 17"/>
          <p:cNvGrpSpPr/>
          <p:nvPr/>
        </p:nvGrpSpPr>
        <p:grpSpPr>
          <a:xfrm>
            <a:off x="1703702" y="4441678"/>
            <a:ext cx="1491480" cy="573501"/>
            <a:chOff x="1125960" y="4556364"/>
            <a:chExt cx="1491480" cy="573501"/>
          </a:xfrm>
        </p:grpSpPr>
        <p:sp>
          <p:nvSpPr>
            <p:cNvPr id="13" name="椭圆 12"/>
            <p:cNvSpPr/>
            <p:nvPr/>
          </p:nvSpPr>
          <p:spPr>
            <a:xfrm>
              <a:off x="1331640" y="4556364"/>
              <a:ext cx="1080120" cy="573501"/>
            </a:xfrm>
            <a:prstGeom prst="ellipse">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7" name="文本框 16"/>
            <p:cNvSpPr txBox="1"/>
            <p:nvPr/>
          </p:nvSpPr>
          <p:spPr>
            <a:xfrm>
              <a:off x="1125960" y="4705414"/>
              <a:ext cx="1491480" cy="317331"/>
            </a:xfrm>
            <a:prstGeom prst="rect">
              <a:avLst/>
            </a:prstGeom>
            <a:noFill/>
          </p:spPr>
          <p:txBody>
            <a:bodyPr wrap="square">
              <a:spAutoFit/>
            </a:bodyPr>
            <a:lstStyle/>
            <a:p>
              <a:pPr algn="ctr" fontAlgn="base">
                <a:lnSpc>
                  <a:spcPct val="80000"/>
                </a:lnSpc>
                <a:spcBef>
                  <a:spcPct val="0"/>
                </a:spcBef>
                <a:spcAft>
                  <a:spcPct val="0"/>
                </a:spcAft>
              </a:pP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Follower</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grpSp>
        <p:nvGrpSpPr>
          <p:cNvPr id="15" name="组合 14"/>
          <p:cNvGrpSpPr/>
          <p:nvPr/>
        </p:nvGrpSpPr>
        <p:grpSpPr>
          <a:xfrm>
            <a:off x="3898468" y="4441676"/>
            <a:ext cx="1491480" cy="573501"/>
            <a:chOff x="1125960" y="4556364"/>
            <a:chExt cx="1491480" cy="573501"/>
          </a:xfrm>
        </p:grpSpPr>
        <p:sp>
          <p:nvSpPr>
            <p:cNvPr id="16" name="椭圆 15"/>
            <p:cNvSpPr/>
            <p:nvPr/>
          </p:nvSpPr>
          <p:spPr>
            <a:xfrm>
              <a:off x="1331640" y="4556364"/>
              <a:ext cx="1080120" cy="573501"/>
            </a:xfrm>
            <a:prstGeom prst="ellipse">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文本框 18"/>
            <p:cNvSpPr txBox="1"/>
            <p:nvPr/>
          </p:nvSpPr>
          <p:spPr>
            <a:xfrm>
              <a:off x="1125960" y="4705414"/>
              <a:ext cx="1491480" cy="317331"/>
            </a:xfrm>
            <a:prstGeom prst="rect">
              <a:avLst/>
            </a:prstGeom>
            <a:noFill/>
          </p:spPr>
          <p:txBody>
            <a:bodyPr wrap="square">
              <a:spAutoFit/>
            </a:bodyPr>
            <a:lstStyle/>
            <a:p>
              <a:pPr algn="ctr" fontAlgn="base">
                <a:lnSpc>
                  <a:spcPct val="80000"/>
                </a:lnSpc>
                <a:spcBef>
                  <a:spcPct val="0"/>
                </a:spcBef>
                <a:spcAft>
                  <a:spcPct val="0"/>
                </a:spcAft>
              </a:pP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Candidate</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23" name="文本框 22"/>
          <p:cNvSpPr txBox="1"/>
          <p:nvPr/>
        </p:nvSpPr>
        <p:spPr>
          <a:xfrm>
            <a:off x="573753" y="4511124"/>
            <a:ext cx="924269" cy="369332"/>
          </a:xfrm>
          <a:prstGeom prst="rect">
            <a:avLst/>
          </a:prstGeom>
          <a:noFill/>
        </p:spPr>
        <p:txBody>
          <a:bodyPr wrap="square">
            <a:spAutoFit/>
          </a:bodyPr>
          <a:lstStyle/>
          <a:p>
            <a:r>
              <a:rPr lang="en-GB" altLang="zh-CN" dirty="0">
                <a:latin typeface="微软雅黑" panose="020B0503020204020204" pitchFamily="34" charset="-122"/>
                <a:ea typeface="微软雅黑" panose="020B0503020204020204" pitchFamily="34" charset="-122"/>
              </a:rPr>
              <a:t>Start</a:t>
            </a:r>
            <a:endParaRPr lang="en-GB" altLang="zh-CN" dirty="0">
              <a:latin typeface="微软雅黑" panose="020B0503020204020204" pitchFamily="34" charset="-122"/>
              <a:ea typeface="微软雅黑" panose="020B0503020204020204" pitchFamily="34" charset="-122"/>
            </a:endParaRPr>
          </a:p>
        </p:txBody>
      </p:sp>
      <p:sp>
        <p:nvSpPr>
          <p:cNvPr id="14" name="任意形状 13"/>
          <p:cNvSpPr/>
          <p:nvPr/>
        </p:nvSpPr>
        <p:spPr>
          <a:xfrm>
            <a:off x="3024054" y="4342796"/>
            <a:ext cx="924025" cy="346810"/>
          </a:xfrm>
          <a:custGeom>
            <a:avLst/>
            <a:gdLst>
              <a:gd name="connsiteX0" fmla="*/ 0 w 924025"/>
              <a:gd name="connsiteY0" fmla="*/ 298684 h 346810"/>
              <a:gd name="connsiteX1" fmla="*/ 317634 w 924025"/>
              <a:gd name="connsiteY1" fmla="*/ 301 h 346810"/>
              <a:gd name="connsiteX2" fmla="*/ 924025 w 924025"/>
              <a:gd name="connsiteY2" fmla="*/ 346810 h 346810"/>
            </a:gdLst>
            <a:ahLst/>
            <a:cxnLst>
              <a:cxn ang="0">
                <a:pos x="connsiteX0" y="connsiteY0"/>
              </a:cxn>
              <a:cxn ang="0">
                <a:pos x="connsiteX1" y="connsiteY1"/>
              </a:cxn>
              <a:cxn ang="0">
                <a:pos x="connsiteX2" y="connsiteY2"/>
              </a:cxn>
            </a:cxnLst>
            <a:rect l="l" t="t" r="r" b="b"/>
            <a:pathLst>
              <a:path w="924025" h="346810">
                <a:moveTo>
                  <a:pt x="0" y="298684"/>
                </a:moveTo>
                <a:cubicBezTo>
                  <a:pt x="81815" y="145482"/>
                  <a:pt x="163630" y="-7720"/>
                  <a:pt x="317634" y="301"/>
                </a:cubicBezTo>
                <a:cubicBezTo>
                  <a:pt x="471638" y="8322"/>
                  <a:pt x="697831" y="177566"/>
                  <a:pt x="924025" y="34681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4" name="任意形状 23"/>
          <p:cNvSpPr/>
          <p:nvPr/>
        </p:nvSpPr>
        <p:spPr>
          <a:xfrm>
            <a:off x="1317057" y="4281337"/>
            <a:ext cx="686911" cy="304355"/>
          </a:xfrm>
          <a:custGeom>
            <a:avLst/>
            <a:gdLst>
              <a:gd name="connsiteX0" fmla="*/ 0 w 924025"/>
              <a:gd name="connsiteY0" fmla="*/ 298684 h 346810"/>
              <a:gd name="connsiteX1" fmla="*/ 317634 w 924025"/>
              <a:gd name="connsiteY1" fmla="*/ 301 h 346810"/>
              <a:gd name="connsiteX2" fmla="*/ 924025 w 924025"/>
              <a:gd name="connsiteY2" fmla="*/ 346810 h 346810"/>
            </a:gdLst>
            <a:ahLst/>
            <a:cxnLst>
              <a:cxn ang="0">
                <a:pos x="connsiteX0" y="connsiteY0"/>
              </a:cxn>
              <a:cxn ang="0">
                <a:pos x="connsiteX1" y="connsiteY1"/>
              </a:cxn>
              <a:cxn ang="0">
                <a:pos x="connsiteX2" y="connsiteY2"/>
              </a:cxn>
            </a:cxnLst>
            <a:rect l="l" t="t" r="r" b="b"/>
            <a:pathLst>
              <a:path w="924025" h="346810">
                <a:moveTo>
                  <a:pt x="0" y="298684"/>
                </a:moveTo>
                <a:cubicBezTo>
                  <a:pt x="81815" y="145482"/>
                  <a:pt x="163630" y="-7720"/>
                  <a:pt x="317634" y="301"/>
                </a:cubicBezTo>
                <a:cubicBezTo>
                  <a:pt x="471638" y="8322"/>
                  <a:pt x="697831" y="177566"/>
                  <a:pt x="924025" y="34681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6" name="文本框 25"/>
          <p:cNvSpPr txBox="1"/>
          <p:nvPr/>
        </p:nvSpPr>
        <p:spPr>
          <a:xfrm>
            <a:off x="2852548" y="4081420"/>
            <a:ext cx="4663440" cy="338554"/>
          </a:xfrm>
          <a:prstGeom prst="rect">
            <a:avLst/>
          </a:prstGeom>
          <a:solidFill>
            <a:schemeClr val="bg1"/>
          </a:solidFill>
        </p:spPr>
        <p:txBody>
          <a:bodyPr wrap="square">
            <a:spAutoFit/>
          </a:bodyPr>
          <a:lstStyle/>
          <a:p>
            <a:r>
              <a:rPr lang="en-GB" altLang="zh-CN" sz="1600" dirty="0">
                <a:solidFill>
                  <a:srgbClr val="FF0000"/>
                </a:solidFill>
                <a:latin typeface="微软雅黑" panose="020B0503020204020204" pitchFamily="34" charset="-122"/>
                <a:ea typeface="微软雅黑" panose="020B0503020204020204" pitchFamily="34" charset="-122"/>
              </a:rPr>
              <a:t>Timeout</a:t>
            </a:r>
            <a:r>
              <a:rPr lang="en-US" altLang="zh-CN" sz="1600" dirty="0">
                <a:latin typeface="微软雅黑" panose="020B0503020204020204" pitchFamily="34" charset="-122"/>
                <a:ea typeface="微软雅黑" panose="020B0503020204020204" pitchFamily="34" charset="-122"/>
              </a:rPr>
              <a:t>, start election</a:t>
            </a:r>
            <a:endParaRPr lang="zh-CN" altLang="en-US" sz="1600" dirty="0">
              <a:latin typeface="微软雅黑" panose="020B0503020204020204" pitchFamily="34" charset="-122"/>
              <a:ea typeface="微软雅黑" panose="020B0503020204020204" pitchFamily="34" charset="-122"/>
            </a:endParaRPr>
          </a:p>
        </p:txBody>
      </p:sp>
      <p:sp>
        <p:nvSpPr>
          <p:cNvPr id="27" name="任意形状 26"/>
          <p:cNvSpPr/>
          <p:nvPr/>
        </p:nvSpPr>
        <p:spPr>
          <a:xfrm>
            <a:off x="5256860" y="4337719"/>
            <a:ext cx="924025" cy="346810"/>
          </a:xfrm>
          <a:custGeom>
            <a:avLst/>
            <a:gdLst>
              <a:gd name="connsiteX0" fmla="*/ 0 w 924025"/>
              <a:gd name="connsiteY0" fmla="*/ 298684 h 346810"/>
              <a:gd name="connsiteX1" fmla="*/ 317634 w 924025"/>
              <a:gd name="connsiteY1" fmla="*/ 301 h 346810"/>
              <a:gd name="connsiteX2" fmla="*/ 924025 w 924025"/>
              <a:gd name="connsiteY2" fmla="*/ 346810 h 346810"/>
            </a:gdLst>
            <a:ahLst/>
            <a:cxnLst>
              <a:cxn ang="0">
                <a:pos x="connsiteX0" y="connsiteY0"/>
              </a:cxn>
              <a:cxn ang="0">
                <a:pos x="connsiteX1" y="connsiteY1"/>
              </a:cxn>
              <a:cxn ang="0">
                <a:pos x="connsiteX2" y="connsiteY2"/>
              </a:cxn>
            </a:cxnLst>
            <a:rect l="l" t="t" r="r" b="b"/>
            <a:pathLst>
              <a:path w="924025" h="346810">
                <a:moveTo>
                  <a:pt x="0" y="298684"/>
                </a:moveTo>
                <a:cubicBezTo>
                  <a:pt x="81815" y="145482"/>
                  <a:pt x="163630" y="-7720"/>
                  <a:pt x="317634" y="301"/>
                </a:cubicBezTo>
                <a:cubicBezTo>
                  <a:pt x="471638" y="8322"/>
                  <a:pt x="697831" y="177566"/>
                  <a:pt x="924025" y="34681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8" name="文本框 27"/>
          <p:cNvSpPr txBox="1"/>
          <p:nvPr/>
        </p:nvSpPr>
        <p:spPr>
          <a:xfrm>
            <a:off x="5297034" y="4145052"/>
            <a:ext cx="4663440" cy="338554"/>
          </a:xfrm>
          <a:prstGeom prst="rect">
            <a:avLst/>
          </a:prstGeom>
          <a:solidFill>
            <a:schemeClr val="bg1"/>
          </a:solidFill>
        </p:spPr>
        <p:txBody>
          <a:bodyPr wrap="square">
            <a:spAutoFit/>
          </a:bodyPr>
          <a:lstStyle/>
          <a:p>
            <a:r>
              <a:rPr lang="en-US" altLang="zh-CN" sz="1600" dirty="0"/>
              <a:t>Receive </a:t>
            </a:r>
            <a:r>
              <a:rPr lang="en-US" altLang="zh-CN" sz="1600" dirty="0">
                <a:solidFill>
                  <a:srgbClr val="FF0000"/>
                </a:solidFill>
              </a:rPr>
              <a:t>acks from majority of servers</a:t>
            </a:r>
            <a:endParaRPr lang="en-US" altLang="zh-CN" sz="1600" dirty="0">
              <a:solidFill>
                <a:srgbClr val="FF0000"/>
              </a:solidFill>
            </a:endParaRPr>
          </a:p>
        </p:txBody>
      </p:sp>
      <p:grpSp>
        <p:nvGrpSpPr>
          <p:cNvPr id="20" name="组合 19"/>
          <p:cNvGrpSpPr/>
          <p:nvPr/>
        </p:nvGrpSpPr>
        <p:grpSpPr>
          <a:xfrm>
            <a:off x="6032848" y="4441676"/>
            <a:ext cx="1491480" cy="573501"/>
            <a:chOff x="1125960" y="4556364"/>
            <a:chExt cx="1491480" cy="573501"/>
          </a:xfrm>
        </p:grpSpPr>
        <p:sp>
          <p:nvSpPr>
            <p:cNvPr id="21" name="椭圆 20"/>
            <p:cNvSpPr/>
            <p:nvPr/>
          </p:nvSpPr>
          <p:spPr>
            <a:xfrm>
              <a:off x="1331640" y="4556364"/>
              <a:ext cx="1080120" cy="573501"/>
            </a:xfrm>
            <a:prstGeom prst="ellipse">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2" name="文本框 21"/>
            <p:cNvSpPr txBox="1"/>
            <p:nvPr/>
          </p:nvSpPr>
          <p:spPr>
            <a:xfrm>
              <a:off x="1125960" y="4705414"/>
              <a:ext cx="1491480" cy="317331"/>
            </a:xfrm>
            <a:prstGeom prst="rect">
              <a:avLst/>
            </a:prstGeom>
            <a:noFill/>
          </p:spPr>
          <p:txBody>
            <a:bodyPr wrap="square">
              <a:spAutoFit/>
            </a:bodyPr>
            <a:lstStyle/>
            <a:p>
              <a:pPr algn="ctr" fontAlgn="base">
                <a:lnSpc>
                  <a:spcPct val="80000"/>
                </a:lnSpc>
                <a:spcBef>
                  <a:spcPct val="0"/>
                </a:spcBef>
                <a:spcAft>
                  <a:spcPct val="0"/>
                </a:spcAft>
              </a:pP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Leader</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29" name="任意形状 28"/>
          <p:cNvSpPr/>
          <p:nvPr/>
        </p:nvSpPr>
        <p:spPr>
          <a:xfrm>
            <a:off x="2935111" y="5000978"/>
            <a:ext cx="3533422" cy="372547"/>
          </a:xfrm>
          <a:custGeom>
            <a:avLst/>
            <a:gdLst>
              <a:gd name="connsiteX0" fmla="*/ 3533422 w 3533422"/>
              <a:gd name="connsiteY0" fmla="*/ 11289 h 372547"/>
              <a:gd name="connsiteX1" fmla="*/ 2111022 w 3533422"/>
              <a:gd name="connsiteY1" fmla="*/ 372533 h 372547"/>
              <a:gd name="connsiteX2" fmla="*/ 0 w 3533422"/>
              <a:gd name="connsiteY2" fmla="*/ 0 h 372547"/>
            </a:gdLst>
            <a:ahLst/>
            <a:cxnLst>
              <a:cxn ang="0">
                <a:pos x="connsiteX0" y="connsiteY0"/>
              </a:cxn>
              <a:cxn ang="0">
                <a:pos x="connsiteX1" y="connsiteY1"/>
              </a:cxn>
              <a:cxn ang="0">
                <a:pos x="connsiteX2" y="connsiteY2"/>
              </a:cxn>
            </a:cxnLst>
            <a:rect l="l" t="t" r="r" b="b"/>
            <a:pathLst>
              <a:path w="3533422" h="372547">
                <a:moveTo>
                  <a:pt x="3533422" y="11289"/>
                </a:moveTo>
                <a:cubicBezTo>
                  <a:pt x="3116674" y="192852"/>
                  <a:pt x="2699926" y="374415"/>
                  <a:pt x="2111022" y="372533"/>
                </a:cubicBezTo>
                <a:cubicBezTo>
                  <a:pt x="1522118" y="370652"/>
                  <a:pt x="761059" y="185326"/>
                  <a:pt x="0" y="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0" name="文本框 29"/>
          <p:cNvSpPr txBox="1"/>
          <p:nvPr/>
        </p:nvSpPr>
        <p:spPr>
          <a:xfrm>
            <a:off x="4616178" y="5278983"/>
            <a:ext cx="3120214" cy="338554"/>
          </a:xfrm>
          <a:prstGeom prst="rect">
            <a:avLst/>
          </a:prstGeom>
          <a:solidFill>
            <a:schemeClr val="bg1"/>
          </a:solidFill>
        </p:spPr>
        <p:txBody>
          <a:bodyPr wrap="square">
            <a:spAutoFit/>
          </a:bodyPr>
          <a:lstStyle/>
          <a:p>
            <a:r>
              <a:rPr lang="en-US" altLang="zh-CN" sz="1600" dirty="0">
                <a:latin typeface="微软雅黑" panose="020B0503020204020204" pitchFamily="34" charset="-122"/>
                <a:ea typeface="微软雅黑" panose="020B0503020204020204" pitchFamily="34" charset="-122"/>
              </a:rPr>
              <a:t>Discover server w/ high term </a:t>
            </a:r>
            <a:endParaRPr lang="en-US" altLang="zh-CN" sz="1600" dirty="0">
              <a:latin typeface="微软雅黑" panose="020B0503020204020204" pitchFamily="34" charset="-122"/>
              <a:ea typeface="微软雅黑" panose="020B0503020204020204" pitchFamily="34" charset="-122"/>
            </a:endParaRPr>
          </a:p>
        </p:txBody>
      </p:sp>
      <p:sp>
        <p:nvSpPr>
          <p:cNvPr id="11" name="任意形状 10"/>
          <p:cNvSpPr/>
          <p:nvPr/>
        </p:nvSpPr>
        <p:spPr>
          <a:xfrm>
            <a:off x="1656095" y="4971393"/>
            <a:ext cx="2548043" cy="575729"/>
          </a:xfrm>
          <a:custGeom>
            <a:avLst/>
            <a:gdLst>
              <a:gd name="connsiteX0" fmla="*/ 2548043 w 2548043"/>
              <a:gd name="connsiteY0" fmla="*/ 84083 h 575729"/>
              <a:gd name="connsiteX1" fmla="*/ 1518029 w 2548043"/>
              <a:gd name="connsiteY1" fmla="*/ 504497 h 575729"/>
              <a:gd name="connsiteX2" fmla="*/ 78112 w 2548043"/>
              <a:gd name="connsiteY2" fmla="*/ 525517 h 575729"/>
              <a:gd name="connsiteX3" fmla="*/ 319850 w 2548043"/>
              <a:gd name="connsiteY3" fmla="*/ 0 h 575729"/>
            </a:gdLst>
            <a:ahLst/>
            <a:cxnLst>
              <a:cxn ang="0">
                <a:pos x="connsiteX0" y="connsiteY0"/>
              </a:cxn>
              <a:cxn ang="0">
                <a:pos x="connsiteX1" y="connsiteY1"/>
              </a:cxn>
              <a:cxn ang="0">
                <a:pos x="connsiteX2" y="connsiteY2"/>
              </a:cxn>
              <a:cxn ang="0">
                <a:pos x="connsiteX3" y="connsiteY3"/>
              </a:cxn>
            </a:cxnLst>
            <a:rect l="l" t="t" r="r" b="b"/>
            <a:pathLst>
              <a:path w="2548043" h="575729">
                <a:moveTo>
                  <a:pt x="2548043" y="84083"/>
                </a:moveTo>
                <a:cubicBezTo>
                  <a:pt x="2238863" y="257504"/>
                  <a:pt x="1929684" y="430925"/>
                  <a:pt x="1518029" y="504497"/>
                </a:cubicBezTo>
                <a:cubicBezTo>
                  <a:pt x="1106374" y="578069"/>
                  <a:pt x="277809" y="609600"/>
                  <a:pt x="78112" y="525517"/>
                </a:cubicBezTo>
                <a:cubicBezTo>
                  <a:pt x="-121585" y="441434"/>
                  <a:pt x="99132" y="220717"/>
                  <a:pt x="319850" y="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1" name="文本框 30"/>
          <p:cNvSpPr txBox="1"/>
          <p:nvPr/>
        </p:nvSpPr>
        <p:spPr>
          <a:xfrm>
            <a:off x="139065" y="5178425"/>
            <a:ext cx="3492500" cy="583565"/>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rPr>
              <a:t>Discover current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server or  </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w/ high term </a:t>
            </a:r>
            <a:endParaRPr lang="zh-CN" altLang="en-US" sz="1600"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6320913" y="1921506"/>
            <a:ext cx="2686291" cy="747309"/>
            <a:chOff x="911200" y="1040360"/>
            <a:chExt cx="2686291" cy="747309"/>
          </a:xfrm>
        </p:grpSpPr>
        <p:sp>
          <p:nvSpPr>
            <p:cNvPr id="33" name="矩形 32"/>
            <p:cNvSpPr/>
            <p:nvPr/>
          </p:nvSpPr>
          <p:spPr>
            <a:xfrm>
              <a:off x="912507" y="1040360"/>
              <a:ext cx="2684984" cy="747309"/>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4" name="矩形 33"/>
            <p:cNvSpPr/>
            <p:nvPr/>
          </p:nvSpPr>
          <p:spPr>
            <a:xfrm>
              <a:off x="911200" y="1092301"/>
              <a:ext cx="2595582" cy="646331"/>
            </a:xfrm>
            <a:prstGeom prst="rect">
              <a:avLst/>
            </a:prstGeom>
          </p:spPr>
          <p:txBody>
            <a:bodyPr wrap="none">
              <a:spAutoFit/>
            </a:bodyPr>
            <a:lstStyle/>
            <a:p>
              <a:r>
                <a:rPr kumimoji="1" lang="en-US" altLang="zh-CN" dirty="0">
                  <a:latin typeface="微软雅黑" panose="020B0503020204020204" pitchFamily="34" charset="-122"/>
                  <a:ea typeface="微软雅黑" panose="020B0503020204020204" pitchFamily="34" charset="-122"/>
                  <a:cs typeface="Consolas" panose="020B0609020204030204" pitchFamily="49" charset="0"/>
                </a:rPr>
                <a:t>Servers communicates </a:t>
              </a:r>
              <a:endParaRPr kumimoji="1" lang="en-US" altLang="zh-CN" dirty="0">
                <a:latin typeface="微软雅黑" panose="020B0503020204020204" pitchFamily="34" charset="-122"/>
                <a:ea typeface="微软雅黑" panose="020B0503020204020204" pitchFamily="34" charset="-122"/>
                <a:cs typeface="Consolas" panose="020B0609020204030204" pitchFamily="49" charset="0"/>
              </a:endParaRPr>
            </a:p>
            <a:p>
              <a:r>
                <a:rPr kumimoji="1" lang="en-US" altLang="zh-CN" dirty="0">
                  <a:latin typeface="微软雅黑" panose="020B0503020204020204" pitchFamily="34" charset="-122"/>
                  <a:ea typeface="微软雅黑" panose="020B0503020204020204" pitchFamily="34" charset="-122"/>
                  <a:cs typeface="Consolas" panose="020B0609020204030204" pitchFamily="49" charset="0"/>
                </a:rPr>
                <a:t>w/ RPCs</a:t>
              </a:r>
              <a:endParaRPr lang="zh-CN" altLang="en-US" dirty="0">
                <a:latin typeface="微软雅黑" panose="020B0503020204020204" pitchFamily="34" charset="-122"/>
                <a:ea typeface="微软雅黑" panose="020B0503020204020204" pitchFamily="34" charset="-122"/>
                <a:cs typeface="Consolas" panose="020B0609020204030204" pitchFamily="49"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Raft server states </a:t>
            </a:r>
            <a:endParaRPr kumimoji="1"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kumimoji="1" lang="en-US" altLang="zh-CN" dirty="0">
                <a:latin typeface="微软雅黑" panose="020B0503020204020204" pitchFamily="34" charset="-122"/>
              </a:rPr>
              <a:t>Leader is </a:t>
            </a:r>
            <a:r>
              <a:rPr kumimoji="1" lang="en-US" altLang="zh-CN" dirty="0">
                <a:solidFill>
                  <a:srgbClr val="FF0000"/>
                </a:solidFill>
                <a:latin typeface="微软雅黑" panose="020B0503020204020204" pitchFamily="34" charset="-122"/>
              </a:rPr>
              <a:t>active</a:t>
            </a:r>
            <a:r>
              <a:rPr kumimoji="1" lang="en-US" altLang="zh-CN" dirty="0">
                <a:latin typeface="微软雅黑" panose="020B0503020204020204" pitchFamily="34" charset="-122"/>
              </a:rPr>
              <a:t> </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Receive client requests, replicate logs to the followers </a:t>
            </a:r>
            <a:endParaRPr kumimoji="1" lang="en-US" altLang="zh-CN" dirty="0">
              <a:latin typeface="微软雅黑" panose="020B0503020204020204" pitchFamily="34" charset="-122"/>
            </a:endParaRPr>
          </a:p>
          <a:p>
            <a:r>
              <a:rPr kumimoji="1" lang="en-US" altLang="zh-CN" dirty="0">
                <a:latin typeface="微软雅黑" panose="020B0503020204020204" pitchFamily="34" charset="-122"/>
              </a:rPr>
              <a:t>Followers are </a:t>
            </a:r>
            <a:r>
              <a:rPr kumimoji="1" lang="en-US" altLang="zh-CN" dirty="0">
                <a:solidFill>
                  <a:srgbClr val="FF0000"/>
                </a:solidFill>
                <a:latin typeface="微软雅黑" panose="020B0503020204020204" pitchFamily="34" charset="-122"/>
              </a:rPr>
              <a:t>passive</a:t>
            </a:r>
            <a:r>
              <a:rPr kumimoji="1" lang="en-US" altLang="zh-CN" dirty="0">
                <a:latin typeface="微软雅黑" panose="020B0503020204020204" pitchFamily="34" charset="-122"/>
              </a:rPr>
              <a:t> </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Only respond to the requests from leaders or candidates </a:t>
            </a:r>
            <a:endParaRPr kumimoji="1" lang="zh-CN" altLang="en-US"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dirty="0" smtClean="0">
              <a:latin typeface="微软雅黑" panose="020B0503020204020204" pitchFamily="34" charset="-122"/>
              <a:ea typeface="微软雅黑" panose="020B0503020204020204" pitchFamily="34" charset="-122"/>
            </a:endParaRPr>
          </a:p>
        </p:txBody>
      </p:sp>
      <p:grpSp>
        <p:nvGrpSpPr>
          <p:cNvPr id="5" name="组合 4"/>
          <p:cNvGrpSpPr/>
          <p:nvPr/>
        </p:nvGrpSpPr>
        <p:grpSpPr>
          <a:xfrm>
            <a:off x="1729162" y="3793606"/>
            <a:ext cx="1491480" cy="573501"/>
            <a:chOff x="1125960" y="4556364"/>
            <a:chExt cx="1491480" cy="573501"/>
          </a:xfrm>
        </p:grpSpPr>
        <p:sp>
          <p:nvSpPr>
            <p:cNvPr id="6" name="椭圆 5"/>
            <p:cNvSpPr/>
            <p:nvPr/>
          </p:nvSpPr>
          <p:spPr>
            <a:xfrm>
              <a:off x="1331640" y="4556364"/>
              <a:ext cx="1080120" cy="573501"/>
            </a:xfrm>
            <a:prstGeom prst="ellipse">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7" name="文本框 6"/>
            <p:cNvSpPr txBox="1"/>
            <p:nvPr/>
          </p:nvSpPr>
          <p:spPr>
            <a:xfrm>
              <a:off x="1125960" y="4705414"/>
              <a:ext cx="1491480" cy="317331"/>
            </a:xfrm>
            <a:prstGeom prst="rect">
              <a:avLst/>
            </a:prstGeom>
            <a:noFill/>
          </p:spPr>
          <p:txBody>
            <a:bodyPr wrap="square">
              <a:spAutoFit/>
            </a:bodyPr>
            <a:lstStyle/>
            <a:p>
              <a:pPr algn="ctr" fontAlgn="base">
                <a:lnSpc>
                  <a:spcPct val="80000"/>
                </a:lnSpc>
                <a:spcBef>
                  <a:spcPct val="0"/>
                </a:spcBef>
                <a:spcAft>
                  <a:spcPct val="0"/>
                </a:spcAft>
              </a:pP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Follower</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grpSp>
        <p:nvGrpSpPr>
          <p:cNvPr id="8" name="组合 7"/>
          <p:cNvGrpSpPr/>
          <p:nvPr/>
        </p:nvGrpSpPr>
        <p:grpSpPr>
          <a:xfrm>
            <a:off x="3923928" y="3793604"/>
            <a:ext cx="1491480" cy="573501"/>
            <a:chOff x="1125960" y="4556364"/>
            <a:chExt cx="1491480" cy="573501"/>
          </a:xfrm>
        </p:grpSpPr>
        <p:sp>
          <p:nvSpPr>
            <p:cNvPr id="9" name="椭圆 8"/>
            <p:cNvSpPr/>
            <p:nvPr/>
          </p:nvSpPr>
          <p:spPr>
            <a:xfrm>
              <a:off x="1331640" y="4556364"/>
              <a:ext cx="1080120" cy="573501"/>
            </a:xfrm>
            <a:prstGeom prst="ellipse">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文本框 9"/>
            <p:cNvSpPr txBox="1"/>
            <p:nvPr/>
          </p:nvSpPr>
          <p:spPr>
            <a:xfrm>
              <a:off x="1125960" y="4705414"/>
              <a:ext cx="1491480" cy="317331"/>
            </a:xfrm>
            <a:prstGeom prst="rect">
              <a:avLst/>
            </a:prstGeom>
            <a:noFill/>
          </p:spPr>
          <p:txBody>
            <a:bodyPr wrap="square">
              <a:spAutoFit/>
            </a:bodyPr>
            <a:lstStyle/>
            <a:p>
              <a:pPr algn="ctr" fontAlgn="base">
                <a:lnSpc>
                  <a:spcPct val="80000"/>
                </a:lnSpc>
                <a:spcBef>
                  <a:spcPct val="0"/>
                </a:spcBef>
                <a:spcAft>
                  <a:spcPct val="0"/>
                </a:spcAft>
              </a:pP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Candidate</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grpSp>
        <p:nvGrpSpPr>
          <p:cNvPr id="11" name="组合 10"/>
          <p:cNvGrpSpPr/>
          <p:nvPr/>
        </p:nvGrpSpPr>
        <p:grpSpPr>
          <a:xfrm>
            <a:off x="6058308" y="3793604"/>
            <a:ext cx="1491480" cy="573501"/>
            <a:chOff x="1125960" y="4556364"/>
            <a:chExt cx="1491480" cy="573501"/>
          </a:xfrm>
        </p:grpSpPr>
        <p:sp>
          <p:nvSpPr>
            <p:cNvPr id="12" name="椭圆 11"/>
            <p:cNvSpPr/>
            <p:nvPr/>
          </p:nvSpPr>
          <p:spPr>
            <a:xfrm>
              <a:off x="1331640" y="4556364"/>
              <a:ext cx="1080120" cy="573501"/>
            </a:xfrm>
            <a:prstGeom prst="ellipse">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a:off x="1125960" y="4705414"/>
              <a:ext cx="1491480" cy="317331"/>
            </a:xfrm>
            <a:prstGeom prst="rect">
              <a:avLst/>
            </a:prstGeom>
            <a:noFill/>
          </p:spPr>
          <p:txBody>
            <a:bodyPr wrap="square">
              <a:spAutoFit/>
            </a:bodyPr>
            <a:lstStyle/>
            <a:p>
              <a:pPr algn="ctr" fontAlgn="base">
                <a:lnSpc>
                  <a:spcPct val="80000"/>
                </a:lnSpc>
                <a:spcBef>
                  <a:spcPct val="0"/>
                </a:spcBef>
                <a:spcAft>
                  <a:spcPct val="0"/>
                </a:spcAft>
              </a:pPr>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Leader</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14" name="矩形 13"/>
          <p:cNvSpPr/>
          <p:nvPr/>
        </p:nvSpPr>
        <p:spPr>
          <a:xfrm>
            <a:off x="3707904" y="3649588"/>
            <a:ext cx="4176464" cy="936104"/>
          </a:xfrm>
          <a:prstGeom prst="rect">
            <a:avLst/>
          </a:pr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417640" y="3335835"/>
            <a:ext cx="2684984" cy="421602"/>
            <a:chOff x="912507" y="1040361"/>
            <a:chExt cx="2684984" cy="421602"/>
          </a:xfrm>
        </p:grpSpPr>
        <p:sp>
          <p:nvSpPr>
            <p:cNvPr id="16" name="矩形 15"/>
            <p:cNvSpPr/>
            <p:nvPr/>
          </p:nvSpPr>
          <p:spPr>
            <a:xfrm>
              <a:off x="912507" y="1040361"/>
              <a:ext cx="2684984" cy="421602"/>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7" name="矩形 16"/>
            <p:cNvSpPr/>
            <p:nvPr/>
          </p:nvSpPr>
          <p:spPr>
            <a:xfrm>
              <a:off x="1773103" y="1062969"/>
              <a:ext cx="1005403" cy="369332"/>
            </a:xfrm>
            <a:prstGeom prst="rect">
              <a:avLst/>
            </a:prstGeom>
          </p:spPr>
          <p:txBody>
            <a:bodyPr wrap="none">
              <a:spAutoFit/>
            </a:bodyPr>
            <a:lstStyle/>
            <a:p>
              <a:r>
                <a:rPr kumimoji="1" lang="en-US" altLang="zh-CN" dirty="0">
                  <a:latin typeface="微软雅黑" panose="020B0503020204020204" pitchFamily="34" charset="-122"/>
                  <a:ea typeface="微软雅黑" panose="020B0503020204020204" pitchFamily="34" charset="-122"/>
                  <a:cs typeface="Consolas" panose="020B0609020204030204" pitchFamily="49" charset="0"/>
                </a:rPr>
                <a:t>Activate</a:t>
              </a:r>
              <a:endParaRPr kumimoji="1" lang="en-US" altLang="zh-CN" dirty="0">
                <a:latin typeface="微软雅黑" panose="020B0503020204020204" pitchFamily="34" charset="-122"/>
                <a:ea typeface="微软雅黑" panose="020B0503020204020204" pitchFamily="34" charset="-122"/>
                <a:cs typeface="Consolas" panose="020B0609020204030204" pitchFamily="49" charset="0"/>
              </a:endParaRPr>
            </a:p>
          </p:txBody>
        </p:sp>
      </p:grpSp>
      <p:grpSp>
        <p:nvGrpSpPr>
          <p:cNvPr id="18" name="组合 17"/>
          <p:cNvGrpSpPr/>
          <p:nvPr/>
        </p:nvGrpSpPr>
        <p:grpSpPr>
          <a:xfrm>
            <a:off x="1730924" y="3332308"/>
            <a:ext cx="1491480" cy="421602"/>
            <a:chOff x="912507" y="1040361"/>
            <a:chExt cx="2684984" cy="421602"/>
          </a:xfrm>
        </p:grpSpPr>
        <p:sp>
          <p:nvSpPr>
            <p:cNvPr id="19" name="矩形 18"/>
            <p:cNvSpPr/>
            <p:nvPr/>
          </p:nvSpPr>
          <p:spPr>
            <a:xfrm>
              <a:off x="912507" y="1040361"/>
              <a:ext cx="2684984" cy="421602"/>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0" name="矩形 19"/>
            <p:cNvSpPr/>
            <p:nvPr/>
          </p:nvSpPr>
          <p:spPr>
            <a:xfrm>
              <a:off x="1377636" y="1066496"/>
              <a:ext cx="992579" cy="369332"/>
            </a:xfrm>
            <a:prstGeom prst="rect">
              <a:avLst/>
            </a:prstGeom>
          </p:spPr>
          <p:txBody>
            <a:bodyPr wrap="none">
              <a:spAutoFit/>
            </a:bodyPr>
            <a:lstStyle/>
            <a:p>
              <a:r>
                <a:rPr kumimoji="1" lang="en-US" altLang="zh-CN" dirty="0">
                  <a:latin typeface="微软雅黑" panose="020B0503020204020204" pitchFamily="34" charset="-122"/>
                  <a:ea typeface="微软雅黑" panose="020B0503020204020204" pitchFamily="34" charset="-122"/>
                  <a:cs typeface="Consolas" panose="020B0609020204030204" pitchFamily="49" charset="0"/>
                </a:rPr>
                <a:t>Passive</a:t>
              </a:r>
              <a:endParaRPr kumimoji="1" lang="en-US" altLang="zh-CN" dirty="0">
                <a:latin typeface="微软雅黑" panose="020B0503020204020204" pitchFamily="34" charset="-122"/>
                <a:ea typeface="微软雅黑" panose="020B0503020204020204" pitchFamily="34" charset="-122"/>
                <a:cs typeface="Consolas" panose="020B0609020204030204" pitchFamily="49"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Raft basics: terms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8" name="图片 7" descr="图示, 日程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1480" y="957313"/>
            <a:ext cx="7452320" cy="1916765"/>
          </a:xfrm>
          <a:prstGeom prst="rect">
            <a:avLst/>
          </a:prstGeom>
        </p:spPr>
      </p:pic>
      <p:sp>
        <p:nvSpPr>
          <p:cNvPr id="9" name="内容占位符 2"/>
          <p:cNvSpPr>
            <a:spLocks noGrp="1"/>
          </p:cNvSpPr>
          <p:nvPr>
            <p:ph idx="1"/>
          </p:nvPr>
        </p:nvSpPr>
        <p:spPr>
          <a:xfrm>
            <a:off x="222920" y="3175266"/>
            <a:ext cx="8229600" cy="3164842"/>
          </a:xfrm>
        </p:spPr>
        <p:txBody>
          <a:bodyPr/>
          <a:lstStyle/>
          <a:p>
            <a:r>
              <a:rPr kumimoji="1" lang="en-US" altLang="zh-CN" dirty="0"/>
              <a:t>Raft divides time into terms (with </a:t>
            </a:r>
            <a:r>
              <a:rPr kumimoji="1" lang="en-US" altLang="zh-CN" dirty="0">
                <a:solidFill>
                  <a:srgbClr val="FF0000"/>
                </a:solidFill>
              </a:rPr>
              <a:t>arbitrary</a:t>
            </a:r>
            <a:r>
              <a:rPr kumimoji="1" lang="en-US" altLang="zh-CN" dirty="0"/>
              <a:t> length):</a:t>
            </a:r>
            <a:endParaRPr kumimoji="1" lang="en-US" altLang="zh-CN" dirty="0"/>
          </a:p>
          <a:p>
            <a:pPr lvl="1"/>
            <a:r>
              <a:rPr kumimoji="1" lang="en-US" altLang="zh-CN" dirty="0"/>
              <a:t>Each term </a:t>
            </a:r>
            <a:r>
              <a:rPr kumimoji="1" lang="en-US" altLang="zh-CN" dirty="0">
                <a:solidFill>
                  <a:srgbClr val="FF0000"/>
                </a:solidFill>
              </a:rPr>
              <a:t>starts with an election</a:t>
            </a:r>
            <a:r>
              <a:rPr kumimoji="1" lang="en-US" altLang="zh-CN" dirty="0"/>
              <a:t> </a:t>
            </a:r>
            <a:endParaRPr kumimoji="1" lang="en-US" altLang="zh-CN" dirty="0"/>
          </a:p>
          <a:p>
            <a:pPr lvl="1"/>
            <a:r>
              <a:rPr kumimoji="1" lang="en-US" altLang="zh-CN" dirty="0"/>
              <a:t>Ends with </a:t>
            </a:r>
            <a:r>
              <a:rPr kumimoji="1" lang="en-US" altLang="zh-CN" dirty="0">
                <a:solidFill>
                  <a:srgbClr val="FF0000"/>
                </a:solidFill>
              </a:rPr>
              <a:t>one leader or no leader</a:t>
            </a:r>
            <a:endParaRPr kumimoji="1" lang="en-US" altLang="zh-CN" dirty="0"/>
          </a:p>
          <a:p>
            <a:pPr lvl="1"/>
            <a:r>
              <a:rPr kumimoji="1" lang="en-US" altLang="zh-CN" dirty="0">
                <a:solidFill>
                  <a:srgbClr val="FF0000"/>
                </a:solidFill>
              </a:rPr>
              <a:t>At most one leader per term</a:t>
            </a:r>
            <a:r>
              <a:rPr kumimoji="1" lang="en-US" altLang="zh-CN" dirty="0"/>
              <a:t>  </a:t>
            </a:r>
            <a:endParaRPr kumimoji="1" lang="en-US" altLang="zh-CN" dirty="0"/>
          </a:p>
          <a:p>
            <a:r>
              <a:rPr kumimoji="1" lang="en-US" altLang="zh-CN" dirty="0"/>
              <a:t>Each leader </a:t>
            </a:r>
            <a:r>
              <a:rPr kumimoji="1" lang="en-US" altLang="zh-CN" dirty="0">
                <a:solidFill>
                  <a:srgbClr val="FF0000"/>
                </a:solidFill>
              </a:rPr>
              <a:t>is uniquely associated with a term</a:t>
            </a:r>
            <a:r>
              <a:rPr kumimoji="1" lang="en-US" altLang="zh-CN" dirty="0"/>
              <a:t> </a:t>
            </a:r>
            <a:endParaRPr lang="en-GB" altLang="zh-CN" dirty="0"/>
          </a:p>
          <a:p>
            <a:pPr lvl="1"/>
            <a:r>
              <a:rPr kumimoji="1" lang="en-US" altLang="zh-CN" dirty="0"/>
              <a:t>Key role: identify obsolete information </a:t>
            </a:r>
            <a:endParaRPr kumimoji="1" lang="zh-CN" altLang="en-US" dirty="0"/>
          </a:p>
        </p:txBody>
      </p:sp>
      <p:sp>
        <p:nvSpPr>
          <p:cNvPr id="5" name="文本框 4"/>
          <p:cNvSpPr txBox="1"/>
          <p:nvPr/>
        </p:nvSpPr>
        <p:spPr>
          <a:xfrm>
            <a:off x="4460240" y="3656965"/>
            <a:ext cx="4530090" cy="583565"/>
          </a:xfrm>
          <a:prstGeom prst="rect">
            <a:avLst/>
          </a:prstGeom>
          <a:noFill/>
        </p:spPr>
        <p:txBody>
          <a:bodyPr wrap="square" rtlCol="0">
            <a:spAutoFit/>
          </a:bodyPr>
          <a:p>
            <a:r>
              <a:rPr lang="en-US" altLang="zh-CN" sz="1600"/>
              <a:t>candidate</a:t>
            </a:r>
            <a:r>
              <a:rPr lang="zh-CN" altLang="en-US" sz="1600"/>
              <a:t>应该由发现</a:t>
            </a:r>
            <a:r>
              <a:rPr lang="en-US" altLang="zh-CN" sz="1600"/>
              <a:t>leader</a:t>
            </a:r>
            <a:r>
              <a:rPr lang="zh-CN" altLang="en-US" sz="1600"/>
              <a:t>发生了</a:t>
            </a:r>
            <a:r>
              <a:rPr lang="en-US" altLang="zh-CN" sz="1600"/>
              <a:t>crash</a:t>
            </a:r>
            <a:r>
              <a:rPr lang="zh-CN" altLang="en-US" sz="1600"/>
              <a:t>的</a:t>
            </a:r>
            <a:r>
              <a:rPr lang="en-US" altLang="zh-CN" sz="1600"/>
              <a:t>follower</a:t>
            </a:r>
            <a:r>
              <a:rPr lang="zh-CN" altLang="en-US" sz="1600"/>
              <a:t>来承担。</a:t>
            </a:r>
            <a:endParaRPr lang="zh-CN" altLang="en-US" sz="1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Raft startup, Heartbeats &amp; Timeouts </a:t>
            </a:r>
            <a:endParaRPr kumimoji="1" lang="zh-CN" altLang="en-US" dirty="0"/>
          </a:p>
        </p:txBody>
      </p:sp>
      <p:sp>
        <p:nvSpPr>
          <p:cNvPr id="3" name="内容占位符 2"/>
          <p:cNvSpPr>
            <a:spLocks noGrp="1"/>
          </p:cNvSpPr>
          <p:nvPr>
            <p:ph idx="1"/>
          </p:nvPr>
        </p:nvSpPr>
        <p:spPr/>
        <p:txBody>
          <a:bodyPr/>
          <a:lstStyle/>
          <a:p>
            <a:r>
              <a:rPr kumimoji="1" lang="en-US" altLang="zh-CN" dirty="0"/>
              <a:t>Servers start as followers </a:t>
            </a:r>
            <a:endParaRPr kumimoji="1" lang="en-US" altLang="zh-CN" dirty="0"/>
          </a:p>
          <a:p>
            <a:pPr lvl="1"/>
            <a:r>
              <a:rPr kumimoji="1" lang="en-US" altLang="zh-CN" dirty="0"/>
              <a:t>Followers expect to receive RPCs from leaders or candidates </a:t>
            </a:r>
            <a:endParaRPr kumimoji="1" lang="en-US" altLang="zh-CN" dirty="0"/>
          </a:p>
          <a:p>
            <a:r>
              <a:rPr kumimoji="1" lang="en-US" altLang="zh-CN" dirty="0"/>
              <a:t>Leaders must send </a:t>
            </a:r>
            <a:r>
              <a:rPr kumimoji="1" lang="en-US" altLang="zh-CN" dirty="0">
                <a:solidFill>
                  <a:srgbClr val="C00000"/>
                </a:solidFill>
              </a:rPr>
              <a:t>heartbeats</a:t>
            </a:r>
            <a:r>
              <a:rPr kumimoji="1" lang="en-US" altLang="zh-CN" dirty="0"/>
              <a:t> to </a:t>
            </a:r>
            <a:r>
              <a:rPr kumimoji="1" lang="en-US" altLang="zh-CN" dirty="0">
                <a:solidFill>
                  <a:srgbClr val="FF0000"/>
                </a:solidFill>
              </a:rPr>
              <a:t>maintain </a:t>
            </a:r>
            <a:r>
              <a:rPr lang="en-GB" altLang="zh-CN" dirty="0">
                <a:solidFill>
                  <a:srgbClr val="FF0000"/>
                </a:solidFill>
              </a:rPr>
              <a:t>authority</a:t>
            </a:r>
            <a:r>
              <a:rPr lang="en-GB" altLang="zh-CN" dirty="0"/>
              <a:t> in </a:t>
            </a:r>
            <a:r>
              <a:rPr lang="en-GB" altLang="zh-CN" dirty="0">
                <a:solidFill>
                  <a:srgbClr val="FF0000"/>
                </a:solidFill>
              </a:rPr>
              <a:t>a term </a:t>
            </a:r>
            <a:endParaRPr lang="en-GB" altLang="zh-CN" dirty="0"/>
          </a:p>
          <a:p>
            <a:pPr lvl="1"/>
            <a:r>
              <a:rPr lang="en-GB" altLang="zh-CN" dirty="0"/>
              <a:t>If election </a:t>
            </a:r>
            <a:r>
              <a:rPr lang="en-GB" altLang="zh-CN" dirty="0">
                <a:solidFill>
                  <a:srgbClr val="FF0000"/>
                </a:solidFill>
              </a:rPr>
              <a:t>timeout</a:t>
            </a:r>
            <a:r>
              <a:rPr lang="en-US" altLang="en-GB" dirty="0">
                <a:solidFill>
                  <a:srgbClr val="FF0000"/>
                </a:solidFill>
              </a:rPr>
              <a:t>(</a:t>
            </a:r>
            <a:r>
              <a:rPr lang="zh-CN" altLang="en-US" dirty="0">
                <a:solidFill>
                  <a:srgbClr val="FF0000"/>
                </a:solidFill>
              </a:rPr>
              <a:t>即过一段时间没有接收到</a:t>
            </a:r>
            <a:r>
              <a:rPr lang="en-US" altLang="zh-CN" dirty="0">
                <a:solidFill>
                  <a:srgbClr val="FF0000"/>
                </a:solidFill>
              </a:rPr>
              <a:t>leader</a:t>
            </a:r>
            <a:r>
              <a:rPr lang="zh-CN" altLang="en-US" dirty="0">
                <a:solidFill>
                  <a:srgbClr val="FF0000"/>
                </a:solidFill>
              </a:rPr>
              <a:t>的</a:t>
            </a:r>
            <a:r>
              <a:rPr lang="en-US" altLang="zh-CN" dirty="0">
                <a:solidFill>
                  <a:srgbClr val="FF0000"/>
                </a:solidFill>
              </a:rPr>
              <a:t>heartbeat</a:t>
            </a:r>
            <a:r>
              <a:rPr lang="en-US" altLang="en-GB" dirty="0">
                <a:solidFill>
                  <a:srgbClr val="FF0000"/>
                </a:solidFill>
              </a:rPr>
              <a:t>)</a:t>
            </a:r>
            <a:r>
              <a:rPr lang="en-GB" altLang="zh-CN" dirty="0"/>
              <a:t> elapses with no RPCs: </a:t>
            </a:r>
            <a:endParaRPr lang="en-GB" altLang="zh-CN" dirty="0"/>
          </a:p>
          <a:p>
            <a:pPr lvl="2"/>
            <a:r>
              <a:rPr kumimoji="1" lang="en-GB" altLang="zh-CN" sz="1800" dirty="0"/>
              <a:t>Follower assumes leader has crashed </a:t>
            </a:r>
            <a:endParaRPr kumimoji="1" lang="en-GB" altLang="zh-CN" sz="1800" dirty="0"/>
          </a:p>
          <a:p>
            <a:pPr lvl="2"/>
            <a:r>
              <a:rPr kumimoji="1" lang="en-US" altLang="en-GB" sz="1800" dirty="0">
                <a:solidFill>
                  <a:srgbClr val="FF0000"/>
                </a:solidFill>
              </a:rPr>
              <a:t>this </a:t>
            </a:r>
            <a:r>
              <a:rPr kumimoji="1" lang="en-GB" altLang="zh-CN" sz="1800" dirty="0">
                <a:solidFill>
                  <a:srgbClr val="FF0000"/>
                </a:solidFill>
              </a:rPr>
              <a:t>Follower starts new election</a:t>
            </a:r>
            <a:r>
              <a:rPr kumimoji="1" lang="en-GB" altLang="zh-CN" sz="1800" dirty="0"/>
              <a:t> </a:t>
            </a:r>
            <a:endParaRPr kumimoji="1" lang="en-GB" altLang="zh-CN" sz="1800" dirty="0"/>
          </a:p>
          <a:p>
            <a:pPr lvl="2"/>
            <a:r>
              <a:rPr kumimoji="1" lang="en-GB" altLang="zh-CN" sz="1800" dirty="0"/>
              <a:t>Timeouts typically 100-500ms </a:t>
            </a:r>
            <a:endParaRPr kumimoji="1" lang="en-GB" altLang="zh-CN" sz="1800" dirty="0"/>
          </a:p>
          <a:p>
            <a:pPr lvl="2"/>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 日程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9991" y="96701"/>
            <a:ext cx="4528592" cy="1164771"/>
          </a:xfrm>
          <a:prstGeom prst="rect">
            <a:avLst/>
          </a:prstGeom>
        </p:spPr>
      </p:pic>
      <p:sp>
        <p:nvSpPr>
          <p:cNvPr id="2" name="标题 1"/>
          <p:cNvSpPr>
            <a:spLocks noGrp="1"/>
          </p:cNvSpPr>
          <p:nvPr>
            <p:ph type="title"/>
          </p:nvPr>
        </p:nvSpPr>
        <p:spPr/>
        <p:txBody>
          <a:bodyPr/>
          <a:lstStyle/>
          <a:p>
            <a:r>
              <a:rPr lang="en-GB" altLang="zh-CN" dirty="0"/>
              <a:t>Election Basics </a:t>
            </a:r>
            <a:endParaRPr kumimoji="1" lang="zh-CN" altLang="en-US" dirty="0"/>
          </a:p>
        </p:txBody>
      </p:sp>
      <p:sp>
        <p:nvSpPr>
          <p:cNvPr id="3" name="内容占位符 2"/>
          <p:cNvSpPr>
            <a:spLocks noGrp="1"/>
          </p:cNvSpPr>
          <p:nvPr>
            <p:ph idx="1"/>
          </p:nvPr>
        </p:nvSpPr>
        <p:spPr>
          <a:xfrm>
            <a:off x="302839" y="1129308"/>
            <a:ext cx="8625743" cy="3771636"/>
          </a:xfrm>
        </p:spPr>
        <p:txBody>
          <a:bodyPr/>
          <a:lstStyle/>
          <a:p>
            <a:pPr marL="342900" indent="-342900">
              <a:buAutoNum type="arabicPeriod"/>
            </a:pPr>
            <a:r>
              <a:rPr kumimoji="1" lang="en-US" altLang="zh-CN" b="0" dirty="0"/>
              <a:t>Change its</a:t>
            </a:r>
            <a:r>
              <a:rPr kumimoji="1" lang="zh-CN" altLang="en-US" b="0" dirty="0"/>
              <a:t> </a:t>
            </a:r>
            <a:r>
              <a:rPr kumimoji="1" lang="en-US" altLang="zh-CN" b="0" dirty="0"/>
              <a:t>state to the </a:t>
            </a:r>
            <a:r>
              <a:rPr kumimoji="1" lang="en-US" altLang="zh-CN" b="0" dirty="0">
                <a:solidFill>
                  <a:srgbClr val="FF0000"/>
                </a:solidFill>
              </a:rPr>
              <a:t>candidate state</a:t>
            </a:r>
            <a:r>
              <a:rPr kumimoji="1" lang="en-US" altLang="zh-CN" b="0" dirty="0"/>
              <a:t> </a:t>
            </a:r>
            <a:endParaRPr kumimoji="1" lang="en-US" altLang="zh-CN" b="0" dirty="0"/>
          </a:p>
          <a:p>
            <a:pPr marL="342900" indent="-342900">
              <a:buAutoNum type="arabicPeriod"/>
            </a:pPr>
            <a:r>
              <a:rPr kumimoji="1" lang="en-GB" altLang="zh-CN" b="0" dirty="0">
                <a:solidFill>
                  <a:srgbClr val="FF0000"/>
                </a:solidFill>
              </a:rPr>
              <a:t>Increment current term</a:t>
            </a:r>
            <a:r>
              <a:rPr kumimoji="1" lang="en-GB" altLang="zh-CN" b="0" dirty="0"/>
              <a:t> </a:t>
            </a:r>
            <a:endParaRPr kumimoji="1" lang="en-GB" altLang="zh-CN" b="0" dirty="0"/>
          </a:p>
          <a:p>
            <a:pPr marL="342900" indent="-342900">
              <a:buAutoNum type="arabicPeriod"/>
            </a:pPr>
            <a:r>
              <a:rPr kumimoji="1" lang="en-GB" altLang="zh-CN" b="0" dirty="0">
                <a:solidFill>
                  <a:srgbClr val="FF0000"/>
                </a:solidFill>
              </a:rPr>
              <a:t>Vote for </a:t>
            </a:r>
            <a:r>
              <a:rPr kumimoji="1" lang="en-US" altLang="zh-CN" b="0" dirty="0">
                <a:solidFill>
                  <a:srgbClr val="FF0000"/>
                </a:solidFill>
              </a:rPr>
              <a:t>it</a:t>
            </a:r>
            <a:r>
              <a:rPr kumimoji="1" lang="en-GB" altLang="zh-CN" b="0" dirty="0">
                <a:solidFill>
                  <a:srgbClr val="FF0000"/>
                </a:solidFill>
              </a:rPr>
              <a:t>self</a:t>
            </a:r>
            <a:r>
              <a:rPr kumimoji="1" lang="en-US" altLang="en-GB" b="0" dirty="0">
                <a:solidFill>
                  <a:srgbClr val="FF0000"/>
                </a:solidFill>
              </a:rPr>
              <a:t>(</a:t>
            </a:r>
            <a:r>
              <a:rPr kumimoji="1" lang="zh-CN" altLang="en-US" b="0" dirty="0">
                <a:solidFill>
                  <a:srgbClr val="FF0000"/>
                </a:solidFill>
              </a:rPr>
              <a:t>一个</a:t>
            </a:r>
            <a:r>
              <a:rPr kumimoji="1" lang="en-US" altLang="zh-CN" b="0" dirty="0">
                <a:solidFill>
                  <a:srgbClr val="FF0000"/>
                </a:solidFill>
              </a:rPr>
              <a:t>candidate</a:t>
            </a:r>
            <a:r>
              <a:rPr kumimoji="1" lang="zh-CN" altLang="en-US" b="0" dirty="0">
                <a:solidFill>
                  <a:srgbClr val="FF0000"/>
                </a:solidFill>
              </a:rPr>
              <a:t>可以给自己投票</a:t>
            </a:r>
            <a:r>
              <a:rPr kumimoji="1" lang="en-US" altLang="en-GB" b="0" dirty="0">
                <a:solidFill>
                  <a:srgbClr val="FF0000"/>
                </a:solidFill>
              </a:rPr>
              <a:t>)</a:t>
            </a:r>
            <a:r>
              <a:rPr kumimoji="1" lang="en-GB" altLang="zh-CN" b="0" dirty="0">
                <a:solidFill>
                  <a:srgbClr val="FF0000"/>
                </a:solidFill>
              </a:rPr>
              <a:t> </a:t>
            </a:r>
            <a:endParaRPr kumimoji="1" lang="en-GB" altLang="zh-CN" b="0" dirty="0"/>
          </a:p>
          <a:p>
            <a:pPr lvl="1" indent="0">
              <a:buNone/>
            </a:pPr>
            <a:r>
              <a:rPr lang="en-GB" altLang="zh-CN" dirty="0"/>
              <a:t>Send </a:t>
            </a:r>
            <a:r>
              <a:rPr lang="en-GB" altLang="zh-CN" b="1" dirty="0" err="1">
                <a:solidFill>
                  <a:srgbClr val="C00000"/>
                </a:solidFill>
                <a:latin typeface="Consolas" panose="020B0609020204030204" pitchFamily="49" charset="0"/>
                <a:cs typeface="Consolas" panose="020B0609020204030204" pitchFamily="49" charset="0"/>
              </a:rPr>
              <a:t>RequestVote</a:t>
            </a:r>
            <a:r>
              <a:rPr lang="en-GB" altLang="zh-CN" b="1" dirty="0">
                <a:solidFill>
                  <a:srgbClr val="C00000"/>
                </a:solidFill>
                <a:latin typeface="Consolas" panose="020B0609020204030204" pitchFamily="49" charset="0"/>
                <a:cs typeface="Consolas" panose="020B0609020204030204" pitchFamily="49" charset="0"/>
              </a:rPr>
              <a:t> RPC</a:t>
            </a:r>
            <a:r>
              <a:rPr lang="en-GB" altLang="zh-CN" dirty="0"/>
              <a:t>s to all other servers, retry until either </a:t>
            </a:r>
            <a:endParaRPr lang="en-GB" altLang="zh-CN" dirty="0"/>
          </a:p>
          <a:p>
            <a:pPr marL="1600200" lvl="2" indent="-457200">
              <a:buFont typeface="+mj-ea"/>
              <a:buAutoNum type="circleNumDbPlain"/>
            </a:pPr>
            <a:r>
              <a:rPr lang="en-GB" altLang="zh-CN" sz="1800" dirty="0"/>
              <a:t>Receive votes </a:t>
            </a:r>
            <a:r>
              <a:rPr lang="en-GB" altLang="zh-CN" sz="1800" dirty="0">
                <a:solidFill>
                  <a:srgbClr val="FF0000"/>
                </a:solidFill>
              </a:rPr>
              <a:t>from majority of servers</a:t>
            </a:r>
            <a:r>
              <a:rPr lang="en-GB" altLang="zh-CN" sz="1800" dirty="0"/>
              <a:t> </a:t>
            </a:r>
            <a:r>
              <a:rPr lang="en-US" altLang="zh-CN" sz="1800" dirty="0"/>
              <a:t>➔ </a:t>
            </a:r>
            <a:r>
              <a:rPr lang="en-US" altLang="zh-CN" sz="1800" dirty="0">
                <a:solidFill>
                  <a:srgbClr val="FF0000"/>
                </a:solidFill>
              </a:rPr>
              <a:t>Become</a:t>
            </a:r>
            <a:r>
              <a:rPr lang="zh-CN" altLang="en-US" sz="1800" dirty="0">
                <a:solidFill>
                  <a:srgbClr val="FF0000"/>
                </a:solidFill>
              </a:rPr>
              <a:t> </a:t>
            </a:r>
            <a:r>
              <a:rPr lang="en-US" altLang="zh-CN" sz="1800" dirty="0">
                <a:solidFill>
                  <a:srgbClr val="FF0000"/>
                </a:solidFill>
              </a:rPr>
              <a:t>the leader</a:t>
            </a:r>
            <a:r>
              <a:rPr lang="en-US" altLang="zh-CN" sz="1800" dirty="0"/>
              <a:t>!</a:t>
            </a:r>
            <a:endParaRPr lang="en-US" altLang="zh-CN" sz="1800" dirty="0"/>
          </a:p>
          <a:p>
            <a:pPr marL="1600200" lvl="2" indent="-457200">
              <a:buFont typeface="+mj-ea"/>
              <a:buAutoNum type="circleNumDbPlain"/>
            </a:pPr>
            <a:r>
              <a:rPr lang="en-US" altLang="zh-CN" sz="1800" dirty="0"/>
              <a:t>Receiver RPC from a </a:t>
            </a:r>
            <a:r>
              <a:rPr lang="en-US" altLang="zh-CN" sz="1800" dirty="0">
                <a:solidFill>
                  <a:srgbClr val="FF0000"/>
                </a:solidFill>
              </a:rPr>
              <a:t>valid leader</a:t>
            </a:r>
            <a:r>
              <a:rPr lang="en-US" altLang="zh-CN" sz="1800" dirty="0"/>
              <a:t>  ➔ Return to the follower </a:t>
            </a:r>
            <a:endParaRPr lang="en-US" altLang="zh-CN" sz="1800" dirty="0"/>
          </a:p>
          <a:p>
            <a:pPr lvl="2" indent="0">
              <a:buNone/>
            </a:pPr>
            <a:endParaRPr lang="en-GB" altLang="zh-CN" sz="1800" dirty="0"/>
          </a:p>
          <a:p>
            <a:pPr marL="1600200" lvl="2" indent="-457200">
              <a:buFont typeface="+mj-ea"/>
              <a:buAutoNum type="circleNumDbPlain"/>
            </a:pP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pSp>
        <p:nvGrpSpPr>
          <p:cNvPr id="6" name="组合 5"/>
          <p:cNvGrpSpPr/>
          <p:nvPr/>
        </p:nvGrpSpPr>
        <p:grpSpPr>
          <a:xfrm>
            <a:off x="1908086" y="4154114"/>
            <a:ext cx="5183269" cy="583586"/>
            <a:chOff x="912506" y="1040361"/>
            <a:chExt cx="5183269" cy="583586"/>
          </a:xfrm>
        </p:grpSpPr>
        <p:sp>
          <p:nvSpPr>
            <p:cNvPr id="7" name="矩形 6"/>
            <p:cNvSpPr/>
            <p:nvPr/>
          </p:nvSpPr>
          <p:spPr>
            <a:xfrm>
              <a:off x="912506" y="1040361"/>
              <a:ext cx="5183269" cy="583586"/>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702023" y="1147488"/>
              <a:ext cx="4275529" cy="369332"/>
            </a:xfrm>
            <a:prstGeom prst="rect">
              <a:avLst/>
            </a:prstGeom>
          </p:spPr>
          <p:txBody>
            <a:bodyPr wrap="none">
              <a:spAutoFit/>
            </a:bodyPr>
            <a:lstStyle/>
            <a:p>
              <a:r>
                <a:rPr kumimoji="1" lang="en-US" altLang="zh-CN" dirty="0">
                  <a:cs typeface="Consolas" panose="020B0609020204030204" pitchFamily="49" charset="0"/>
                </a:rPr>
                <a:t>Question: what is the condition to vote? </a:t>
              </a:r>
              <a:endParaRPr lang="zh-CN" altLang="en-US" dirty="0">
                <a:cs typeface="Consolas" panose="020B0609020204030204" pitchFamily="49" charset="0"/>
              </a:endParaRPr>
            </a:p>
          </p:txBody>
        </p:sp>
      </p:grpSp>
      <p:grpSp>
        <p:nvGrpSpPr>
          <p:cNvPr id="10" name="组合 9"/>
          <p:cNvGrpSpPr/>
          <p:nvPr/>
        </p:nvGrpSpPr>
        <p:grpSpPr>
          <a:xfrm>
            <a:off x="1908054" y="4900729"/>
            <a:ext cx="5183269" cy="583586"/>
            <a:chOff x="912506" y="1040361"/>
            <a:chExt cx="5183269" cy="583586"/>
          </a:xfrm>
        </p:grpSpPr>
        <p:sp>
          <p:nvSpPr>
            <p:cNvPr id="11" name="矩形 10"/>
            <p:cNvSpPr/>
            <p:nvPr/>
          </p:nvSpPr>
          <p:spPr>
            <a:xfrm>
              <a:off x="912506" y="1040361"/>
              <a:ext cx="5183269" cy="583586"/>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1702023" y="1147488"/>
              <a:ext cx="3497689" cy="369332"/>
            </a:xfrm>
            <a:prstGeom prst="rect">
              <a:avLst/>
            </a:prstGeom>
          </p:spPr>
          <p:txBody>
            <a:bodyPr wrap="none">
              <a:spAutoFit/>
            </a:bodyPr>
            <a:lstStyle/>
            <a:p>
              <a:r>
                <a:rPr kumimoji="1" lang="en-US" altLang="zh-CN" dirty="0">
                  <a:cs typeface="Consolas" panose="020B0609020204030204" pitchFamily="49" charset="0"/>
                </a:rPr>
                <a:t>The leader’s term &gt;= self’s term </a:t>
              </a:r>
              <a:endParaRPr lang="zh-CN" altLang="en-US" dirty="0">
                <a:cs typeface="Consolas" panose="020B0609020204030204" pitchFamily="49"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 日程表&#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9991" y="96701"/>
            <a:ext cx="4528592" cy="1164771"/>
          </a:xfrm>
          <a:prstGeom prst="rect">
            <a:avLst/>
          </a:prstGeom>
        </p:spPr>
      </p:pic>
      <p:sp>
        <p:nvSpPr>
          <p:cNvPr id="2" name="标题 1"/>
          <p:cNvSpPr>
            <a:spLocks noGrp="1"/>
          </p:cNvSpPr>
          <p:nvPr>
            <p:ph type="title"/>
          </p:nvPr>
        </p:nvSpPr>
        <p:spPr/>
        <p:txBody>
          <a:bodyPr/>
          <a:lstStyle/>
          <a:p>
            <a:r>
              <a:rPr lang="en-GB" altLang="zh-CN" dirty="0"/>
              <a:t>Election Basics </a:t>
            </a:r>
            <a:endParaRPr kumimoji="1" lang="zh-CN" altLang="en-US" dirty="0"/>
          </a:p>
        </p:txBody>
      </p:sp>
      <p:sp>
        <p:nvSpPr>
          <p:cNvPr id="3" name="内容占位符 2"/>
          <p:cNvSpPr>
            <a:spLocks noGrp="1"/>
          </p:cNvSpPr>
          <p:nvPr>
            <p:ph idx="1"/>
          </p:nvPr>
        </p:nvSpPr>
        <p:spPr>
          <a:xfrm>
            <a:off x="302839" y="1129308"/>
            <a:ext cx="8625743" cy="3771636"/>
          </a:xfrm>
        </p:spPr>
        <p:txBody>
          <a:bodyPr/>
          <a:lstStyle/>
          <a:p>
            <a:pPr marL="342900" indent="-342900">
              <a:buAutoNum type="arabicPeriod"/>
            </a:pPr>
            <a:r>
              <a:rPr kumimoji="1" lang="en-US" altLang="zh-CN" b="0" dirty="0"/>
              <a:t>Change its</a:t>
            </a:r>
            <a:r>
              <a:rPr kumimoji="1" lang="zh-CN" altLang="en-US" b="0" dirty="0"/>
              <a:t> </a:t>
            </a:r>
            <a:r>
              <a:rPr kumimoji="1" lang="en-US" altLang="zh-CN" b="0" dirty="0"/>
              <a:t>state to the candidate state </a:t>
            </a:r>
            <a:endParaRPr kumimoji="1" lang="en-US" altLang="zh-CN" b="0" dirty="0"/>
          </a:p>
          <a:p>
            <a:pPr marL="342900" indent="-342900">
              <a:buAutoNum type="arabicPeriod"/>
            </a:pPr>
            <a:r>
              <a:rPr kumimoji="1" lang="en-GB" altLang="zh-CN" b="0" dirty="0"/>
              <a:t>Increment current term </a:t>
            </a:r>
            <a:endParaRPr kumimoji="1" lang="en-GB" altLang="zh-CN" b="0" dirty="0"/>
          </a:p>
          <a:p>
            <a:pPr marL="342900" indent="-342900">
              <a:buAutoNum type="arabicPeriod"/>
            </a:pPr>
            <a:r>
              <a:rPr kumimoji="1" lang="en-GB" altLang="zh-CN" b="0" dirty="0"/>
              <a:t>Vote for </a:t>
            </a:r>
            <a:r>
              <a:rPr kumimoji="1" lang="en-US" altLang="zh-CN" b="0" dirty="0"/>
              <a:t>it</a:t>
            </a:r>
            <a:r>
              <a:rPr kumimoji="1" lang="en-GB" altLang="zh-CN" b="0" dirty="0"/>
              <a:t>self </a:t>
            </a:r>
            <a:endParaRPr kumimoji="1" lang="en-GB" altLang="zh-CN" b="0" dirty="0"/>
          </a:p>
          <a:p>
            <a:pPr lvl="1" indent="0">
              <a:buNone/>
            </a:pPr>
            <a:r>
              <a:rPr lang="en-GB" altLang="zh-CN" dirty="0"/>
              <a:t>Send </a:t>
            </a:r>
            <a:r>
              <a:rPr lang="en-GB" altLang="zh-CN" b="1" dirty="0" err="1">
                <a:solidFill>
                  <a:srgbClr val="C00000"/>
                </a:solidFill>
                <a:latin typeface="Consolas" panose="020B0609020204030204" pitchFamily="49" charset="0"/>
                <a:cs typeface="Consolas" panose="020B0609020204030204" pitchFamily="49" charset="0"/>
              </a:rPr>
              <a:t>RequestVote</a:t>
            </a:r>
            <a:r>
              <a:rPr lang="en-GB" altLang="zh-CN" b="1" dirty="0">
                <a:solidFill>
                  <a:srgbClr val="C00000"/>
                </a:solidFill>
                <a:latin typeface="Consolas" panose="020B0609020204030204" pitchFamily="49" charset="0"/>
                <a:cs typeface="Consolas" panose="020B0609020204030204" pitchFamily="49" charset="0"/>
              </a:rPr>
              <a:t> RPC</a:t>
            </a:r>
            <a:r>
              <a:rPr lang="en-GB" altLang="zh-CN" dirty="0"/>
              <a:t>s to all other servers, retry until either </a:t>
            </a:r>
            <a:endParaRPr lang="en-GB" altLang="zh-CN" dirty="0"/>
          </a:p>
          <a:p>
            <a:pPr marL="1600200" lvl="2" indent="-457200">
              <a:buFont typeface="+mj-ea"/>
              <a:buAutoNum type="circleNumDbPlain"/>
            </a:pPr>
            <a:r>
              <a:rPr lang="en-GB" altLang="zh-CN" sz="1800" dirty="0"/>
              <a:t>Receive votes from majority of servers </a:t>
            </a:r>
            <a:r>
              <a:rPr lang="en-US" altLang="zh-CN" sz="1800" dirty="0"/>
              <a:t>➔ Become</a:t>
            </a:r>
            <a:r>
              <a:rPr lang="zh-CN" altLang="en-US" sz="1800" dirty="0"/>
              <a:t> </a:t>
            </a:r>
            <a:r>
              <a:rPr lang="en-US" altLang="zh-CN" sz="1800" dirty="0"/>
              <a:t>the leader!</a:t>
            </a:r>
            <a:endParaRPr lang="en-US" altLang="zh-CN" sz="1800" dirty="0"/>
          </a:p>
          <a:p>
            <a:pPr marL="1600200" lvl="2" indent="-457200">
              <a:buFont typeface="+mj-ea"/>
              <a:buAutoNum type="circleNumDbPlain"/>
            </a:pPr>
            <a:r>
              <a:rPr lang="en-US" altLang="zh-CN" sz="1800" dirty="0"/>
              <a:t>Receiver RPC from a valid leader  ➔ Return to the follower </a:t>
            </a:r>
            <a:endParaRPr lang="en-US" altLang="zh-CN" sz="1800" dirty="0"/>
          </a:p>
          <a:p>
            <a:pPr marL="1600200" lvl="2" indent="-457200">
              <a:buFont typeface="+mj-ea"/>
              <a:buAutoNum type="circleNumDbPlain"/>
            </a:pPr>
            <a:r>
              <a:rPr lang="en-US" altLang="zh-CN" sz="1800" dirty="0"/>
              <a:t>No one wins election (</a:t>
            </a:r>
            <a:r>
              <a:rPr lang="en-US" altLang="zh-CN" sz="1800" dirty="0">
                <a:solidFill>
                  <a:srgbClr val="FF0000"/>
                </a:solidFill>
              </a:rPr>
              <a:t>timeouts on the election</a:t>
            </a:r>
            <a:r>
              <a:rPr lang="en-US" altLang="zh-CN" sz="1800" dirty="0"/>
              <a:t>) </a:t>
            </a:r>
            <a:r>
              <a:rPr lang="en-US" altLang="zh-CN" sz="1600" dirty="0"/>
              <a:t>➔ </a:t>
            </a:r>
            <a:r>
              <a:rPr lang="en-US" altLang="zh-CN" sz="1800" dirty="0"/>
              <a:t>Increase the term, start the new election(</a:t>
            </a:r>
            <a:r>
              <a:rPr lang="zh-CN" altLang="en-US" sz="1800" dirty="0"/>
              <a:t>则当前的</a:t>
            </a:r>
            <a:r>
              <a:rPr lang="en-US" altLang="zh-CN" sz="1800" dirty="0"/>
              <a:t>term</a:t>
            </a:r>
            <a:r>
              <a:rPr lang="zh-CN" altLang="en-US" sz="1800" dirty="0"/>
              <a:t>没有</a:t>
            </a:r>
            <a:r>
              <a:rPr lang="en-US" altLang="zh-CN" sz="1800" dirty="0"/>
              <a:t>leader)   </a:t>
            </a:r>
            <a:endParaRPr lang="en-US" altLang="zh-CN" sz="1800" dirty="0"/>
          </a:p>
          <a:p>
            <a:pPr lvl="2" indent="0">
              <a:buNone/>
            </a:pPr>
            <a:endParaRPr lang="en-GB" altLang="zh-CN" sz="1800" dirty="0"/>
          </a:p>
          <a:p>
            <a:pPr marL="1600200" lvl="2" indent="-457200">
              <a:buFont typeface="+mj-ea"/>
              <a:buAutoNum type="circleNumDbPlain"/>
            </a:pP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9" name="任意形状 8"/>
          <p:cNvSpPr/>
          <p:nvPr/>
        </p:nvSpPr>
        <p:spPr>
          <a:xfrm>
            <a:off x="-14971" y="1450428"/>
            <a:ext cx="3683732" cy="3581063"/>
          </a:xfrm>
          <a:custGeom>
            <a:avLst/>
            <a:gdLst>
              <a:gd name="connsiteX0" fmla="*/ 3378281 w 3683732"/>
              <a:gd name="connsiteY0" fmla="*/ 2806262 h 3581063"/>
              <a:gd name="connsiteX1" fmla="*/ 3388792 w 3683732"/>
              <a:gd name="connsiteY1" fmla="*/ 3363310 h 3581063"/>
              <a:gd name="connsiteX2" fmla="*/ 288240 w 3683732"/>
              <a:gd name="connsiteY2" fmla="*/ 3289738 h 3581063"/>
              <a:gd name="connsiteX3" fmla="*/ 319771 w 3683732"/>
              <a:gd name="connsiteY3" fmla="*/ 0 h 3581063"/>
            </a:gdLst>
            <a:ahLst/>
            <a:cxnLst>
              <a:cxn ang="0">
                <a:pos x="connsiteX0" y="connsiteY0"/>
              </a:cxn>
              <a:cxn ang="0">
                <a:pos x="connsiteX1" y="connsiteY1"/>
              </a:cxn>
              <a:cxn ang="0">
                <a:pos x="connsiteX2" y="connsiteY2"/>
              </a:cxn>
              <a:cxn ang="0">
                <a:pos x="connsiteX3" y="connsiteY3"/>
              </a:cxn>
            </a:cxnLst>
            <a:rect l="l" t="t" r="r" b="b"/>
            <a:pathLst>
              <a:path w="3683732" h="3581063">
                <a:moveTo>
                  <a:pt x="3378281" y="2806262"/>
                </a:moveTo>
                <a:cubicBezTo>
                  <a:pt x="3641040" y="3044496"/>
                  <a:pt x="3903799" y="3282731"/>
                  <a:pt x="3388792" y="3363310"/>
                </a:cubicBezTo>
                <a:cubicBezTo>
                  <a:pt x="2873785" y="3443889"/>
                  <a:pt x="799743" y="3850290"/>
                  <a:pt x="288240" y="3289738"/>
                </a:cubicBezTo>
                <a:cubicBezTo>
                  <a:pt x="-223263" y="2729186"/>
                  <a:pt x="48254" y="1364593"/>
                  <a:pt x="319771" y="0"/>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Election requirements: safety </a:t>
            </a:r>
            <a:endParaRPr kumimoji="1" lang="zh-CN" altLang="en-US" dirty="0"/>
          </a:p>
        </p:txBody>
      </p:sp>
      <p:sp>
        <p:nvSpPr>
          <p:cNvPr id="3" name="内容占位符 2"/>
          <p:cNvSpPr>
            <a:spLocks noGrp="1"/>
          </p:cNvSpPr>
          <p:nvPr>
            <p:ph idx="1"/>
          </p:nvPr>
        </p:nvSpPr>
        <p:spPr>
          <a:xfrm>
            <a:off x="302840" y="1129308"/>
            <a:ext cx="8538320" cy="3771636"/>
          </a:xfrm>
        </p:spPr>
        <p:txBody>
          <a:bodyPr/>
          <a:lstStyle/>
          <a:p>
            <a:r>
              <a:rPr kumimoji="1" lang="en-US" altLang="zh-CN" dirty="0">
                <a:solidFill>
                  <a:srgbClr val="FF0000"/>
                </a:solidFill>
              </a:rPr>
              <a:t>At most one winner per term</a:t>
            </a:r>
            <a:r>
              <a:rPr kumimoji="1" lang="en-US" altLang="zh-CN" dirty="0"/>
              <a:t> </a:t>
            </a:r>
            <a:endParaRPr kumimoji="1" lang="en-US" altLang="zh-CN" dirty="0"/>
          </a:p>
          <a:p>
            <a:pPr lvl="1"/>
            <a:r>
              <a:rPr kumimoji="1" lang="en-US" altLang="zh-CN" dirty="0"/>
              <a:t>How to achieve so? Each server only </a:t>
            </a:r>
            <a:r>
              <a:rPr kumimoji="1" lang="en-US" altLang="zh-CN" dirty="0">
                <a:solidFill>
                  <a:srgbClr val="FF0000"/>
                </a:solidFill>
              </a:rPr>
              <a:t>gives one vote per term</a:t>
            </a:r>
            <a:r>
              <a:rPr kumimoji="1" lang="en-US" altLang="zh-CN" dirty="0"/>
              <a:t> (persist on disk)</a:t>
            </a:r>
            <a:endParaRPr kumimoji="1" lang="en-US" altLang="zh-CN" dirty="0"/>
          </a:p>
          <a:p>
            <a:endParaRPr kumimoji="1" lang="en-US" altLang="zh-CN" dirty="0"/>
          </a:p>
          <a:p>
            <a:r>
              <a:rPr kumimoji="1" lang="en-US" altLang="zh-CN" dirty="0"/>
              <a:t>Question</a:t>
            </a:r>
            <a:endParaRPr kumimoji="1" lang="en-US" altLang="zh-CN" dirty="0"/>
          </a:p>
          <a:p>
            <a:pPr lvl="1"/>
            <a:r>
              <a:rPr kumimoji="1" lang="en-US" altLang="zh-CN" dirty="0"/>
              <a:t>Can different candidates exist in the same term? </a:t>
            </a:r>
            <a:endParaRPr kumimoji="1" lang="en-US" altLang="zh-CN" dirty="0"/>
          </a:p>
          <a:p>
            <a:pPr lvl="1"/>
            <a:r>
              <a:rPr kumimoji="1" lang="en-US" altLang="zh-CN" dirty="0"/>
              <a:t>Yes. Each server should keep a </a:t>
            </a:r>
            <a:r>
              <a:rPr kumimoji="1" lang="en-US" altLang="zh-CN" dirty="0" err="1"/>
              <a:t>VotedFor</a:t>
            </a:r>
            <a:r>
              <a:rPr kumimoji="1" lang="en-US" altLang="zh-CN" dirty="0"/>
              <a:t> variable to ensure </a:t>
            </a:r>
            <a:r>
              <a:rPr kumimoji="1" lang="en-US" altLang="zh-CN" dirty="0">
                <a:solidFill>
                  <a:srgbClr val="FF0000"/>
                </a:solidFill>
              </a:rPr>
              <a:t>it only gives vote to one candidate</a:t>
            </a:r>
            <a:r>
              <a:rPr kumimoji="1" lang="en-US" altLang="zh-CN" dirty="0"/>
              <a:t>. </a:t>
            </a:r>
            <a:endParaRPr kumimoji="1"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6" name="图片 5" descr="图片包含 图形用户界面&#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3508" y="4241568"/>
            <a:ext cx="6948264" cy="131875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Election requirements: liveness  </a:t>
            </a:r>
            <a:endParaRPr kumimoji="1" lang="zh-CN" altLang="en-US" dirty="0"/>
          </a:p>
        </p:txBody>
      </p:sp>
      <p:sp>
        <p:nvSpPr>
          <p:cNvPr id="3" name="内容占位符 2"/>
          <p:cNvSpPr>
            <a:spLocks noGrp="1"/>
          </p:cNvSpPr>
          <p:nvPr>
            <p:ph idx="1"/>
          </p:nvPr>
        </p:nvSpPr>
        <p:spPr>
          <a:xfrm>
            <a:off x="302840" y="1129308"/>
            <a:ext cx="8538320" cy="3771636"/>
          </a:xfrm>
        </p:spPr>
        <p:txBody>
          <a:bodyPr/>
          <a:lstStyle/>
          <a:p>
            <a:r>
              <a:rPr lang="en-GB" altLang="zh-CN" dirty="0"/>
              <a:t>Some candidate must eventually win </a:t>
            </a:r>
            <a:endParaRPr lang="en-GB" altLang="zh-CN" dirty="0"/>
          </a:p>
          <a:p>
            <a:pPr lvl="1"/>
            <a:r>
              <a:rPr lang="en-GB" altLang="zh-CN" dirty="0"/>
              <a:t>If </a:t>
            </a:r>
            <a:r>
              <a:rPr lang="en-GB" altLang="zh-CN" dirty="0">
                <a:solidFill>
                  <a:srgbClr val="FF0000"/>
                </a:solidFill>
              </a:rPr>
              <a:t>multiple candidates started, non will win</a:t>
            </a:r>
            <a:r>
              <a:rPr lang="en-GB" altLang="zh-CN" dirty="0"/>
              <a:t> </a:t>
            </a:r>
            <a:endParaRPr lang="en-GB" altLang="zh-CN" dirty="0"/>
          </a:p>
          <a:p>
            <a:r>
              <a:rPr lang="en-GB" altLang="zh-CN" dirty="0"/>
              <a:t>Raft’s key idea: use </a:t>
            </a:r>
            <a:r>
              <a:rPr lang="en-GB" altLang="zh-CN" dirty="0">
                <a:solidFill>
                  <a:srgbClr val="FF0000"/>
                </a:solidFill>
              </a:rPr>
              <a:t>random timeout before the retry</a:t>
            </a:r>
            <a:r>
              <a:rPr lang="en-GB" altLang="zh-CN" dirty="0"/>
              <a:t> </a:t>
            </a:r>
            <a:endParaRPr lang="en-GB" altLang="zh-CN" dirty="0"/>
          </a:p>
          <a:p>
            <a:pPr lvl="1"/>
            <a:r>
              <a:rPr lang="en-GB" altLang="zh-CN" dirty="0"/>
              <a:t>So as to minimize the possibilities that two candidates </a:t>
            </a:r>
            <a:r>
              <a:rPr lang="en-GB" altLang="zh-CN" dirty="0">
                <a:solidFill>
                  <a:srgbClr val="FF0000"/>
                </a:solidFill>
              </a:rPr>
              <a:t>retry at the same time</a:t>
            </a:r>
            <a:r>
              <a:rPr lang="en-GB" altLang="zh-CN" dirty="0"/>
              <a:t> </a:t>
            </a:r>
            <a:endParaRPr lang="en-GB" altLang="zh-CN" dirty="0"/>
          </a:p>
          <a:p>
            <a:pPr lvl="1"/>
            <a:r>
              <a:rPr kumimoji="1" lang="en-US" altLang="zh-CN" dirty="0"/>
              <a:t>Typically, it randomly selects a time between </a:t>
            </a:r>
            <a:r>
              <a:rPr kumimoji="1" lang="en-US" altLang="zh-CN" dirty="0">
                <a:latin typeface="Consolas" panose="020B0609020204030204" pitchFamily="49" charset="0"/>
                <a:cs typeface="Consolas" panose="020B0609020204030204" pitchFamily="49" charset="0"/>
              </a:rPr>
              <a:t>[T, 2T] </a:t>
            </a:r>
            <a:endParaRPr kumimoji="1" lang="en-US" altLang="zh-CN" dirty="0">
              <a:latin typeface="Consolas" panose="020B0609020204030204" pitchFamily="49" charset="0"/>
              <a:cs typeface="Consolas" panose="020B0609020204030204" pitchFamily="49" charset="0"/>
            </a:endParaRPr>
          </a:p>
          <a:p>
            <a:pPr lvl="2"/>
            <a:r>
              <a:rPr kumimoji="1" lang="en-US" altLang="zh-CN" sz="1800" dirty="0">
                <a:solidFill>
                  <a:srgbClr val="FF0000"/>
                </a:solidFill>
              </a:rPr>
              <a:t>T is the election timeout</a:t>
            </a:r>
            <a:r>
              <a:rPr kumimoji="1" lang="en-US" altLang="zh-CN" sz="1800" dirty="0"/>
              <a:t> (</a:t>
            </a:r>
            <a:r>
              <a:rPr kumimoji="1" lang="zh-CN" altLang="en-US" sz="1800" dirty="0"/>
              <a:t>大于等于</a:t>
            </a:r>
            <a:r>
              <a:rPr kumimoji="1" lang="en-US" altLang="zh-CN" sz="1800" dirty="0"/>
              <a:t>T</a:t>
            </a:r>
            <a:r>
              <a:rPr kumimoji="1" lang="zh-CN" altLang="en-US" sz="1800" dirty="0"/>
              <a:t>可以使得本来应该一起发生的</a:t>
            </a:r>
            <a:r>
              <a:rPr kumimoji="1" lang="en-US" altLang="zh-CN" sz="1800" dirty="0"/>
              <a:t>candidate</a:t>
            </a:r>
            <a:r>
              <a:rPr kumimoji="1" lang="zh-CN" altLang="en-US" sz="1800" dirty="0"/>
              <a:t>的</a:t>
            </a:r>
            <a:r>
              <a:rPr kumimoji="1" lang="en-US" altLang="zh-CN" sz="1800" dirty="0"/>
              <a:t>vote</a:t>
            </a:r>
            <a:r>
              <a:rPr kumimoji="1" lang="zh-CN" altLang="en-US" sz="1800" dirty="0"/>
              <a:t>变成串行的</a:t>
            </a:r>
            <a:r>
              <a:rPr kumimoji="1" lang="en-US" altLang="zh-CN" sz="1800" dirty="0"/>
              <a:t>vote</a:t>
            </a:r>
            <a:r>
              <a:rPr kumimoji="1" lang="zh-CN" altLang="en-US" sz="1800" dirty="0"/>
              <a:t>，因为过了时间</a:t>
            </a:r>
            <a:r>
              <a:rPr kumimoji="1" lang="en-US" altLang="zh-CN" sz="1800" dirty="0"/>
              <a:t>T</a:t>
            </a:r>
            <a:r>
              <a:rPr kumimoji="1" lang="zh-CN" altLang="en-US" sz="1800" dirty="0"/>
              <a:t>，第一个发生的</a:t>
            </a:r>
            <a:r>
              <a:rPr kumimoji="1" lang="en-US" altLang="zh-CN" sz="1800" dirty="0"/>
              <a:t>vote</a:t>
            </a:r>
            <a:r>
              <a:rPr kumimoji="1" lang="zh-CN" altLang="en-US" sz="1800" dirty="0"/>
              <a:t>要么成功，要么失败</a:t>
            </a:r>
            <a:r>
              <a:rPr kumimoji="1" lang="en-US" altLang="zh-CN" sz="1800" dirty="0"/>
              <a:t>)</a:t>
            </a:r>
            <a:endParaRPr kumimoji="1" lang="zh-CN" altLang="en-US" sz="180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C00000"/>
                </a:solidFill>
                <a:latin typeface="微软雅黑" panose="020B0503020204020204" pitchFamily="34" charset="-122"/>
                <a:ea typeface="微软雅黑" panose="020B0503020204020204" pitchFamily="34" charset="-122"/>
              </a:rPr>
              <a:t>Paxos</a:t>
            </a:r>
            <a:r>
              <a:rPr lang="en-US" altLang="zh-CN" dirty="0">
                <a:solidFill>
                  <a:srgbClr val="C00000"/>
                </a:solidFill>
                <a:latin typeface="微软雅黑" panose="020B0503020204020204" pitchFamily="34" charset="-122"/>
                <a:ea typeface="微软雅黑" panose="020B0503020204020204" pitchFamily="34" charset="-122"/>
              </a:rPr>
              <a:t> in Action: Phase 1b (Prepare)</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1143000" y="895985"/>
            <a:ext cx="7543800" cy="1834515"/>
          </a:xfrm>
        </p:spPr>
        <p:txBody>
          <a:bodyPr>
            <a:normAutofit fontScale="85000"/>
          </a:bodyPr>
          <a:lstStyle/>
          <a:p>
            <a:pPr marL="367665" indent="-320040">
              <a:lnSpc>
                <a:spcPct val="90000"/>
              </a:lnSpc>
              <a:buClr>
                <a:srgbClr val="FF0066"/>
              </a:buClr>
              <a:buNone/>
            </a:pPr>
            <a:r>
              <a:rPr lang="en-US" altLang="zh-CN"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Acceptor</a:t>
            </a:r>
            <a:r>
              <a:rPr lang="en-US" altLang="zh-CN" dirty="0">
                <a:solidFill>
                  <a:prstClr val="black"/>
                </a:solidFill>
                <a:latin typeface="微软雅黑" panose="020B0503020204020204" pitchFamily="34" charset="-122"/>
                <a:cs typeface="Verdana" panose="020B0604030504040204" pitchFamily="34" charset="0"/>
              </a:rPr>
              <a:t>:      </a:t>
            </a:r>
            <a:r>
              <a:rPr lang="zh-CN" altLang="en-US" dirty="0">
                <a:solidFill>
                  <a:prstClr val="black"/>
                </a:solidFill>
                <a:latin typeface="微软雅黑" panose="020B0503020204020204" pitchFamily="34" charset="-122"/>
                <a:cs typeface="Verdana" panose="020B0604030504040204" pitchFamily="34" charset="0"/>
              </a:rPr>
              <a:t>       </a:t>
            </a:r>
            <a:r>
              <a:rPr lang="en-US" altLang="zh-CN" b="1" dirty="0">
                <a:solidFill>
                  <a:srgbClr val="0033CC"/>
                </a:solidFill>
                <a:latin typeface="微软雅黑" panose="020B0503020204020204" pitchFamily="34" charset="-122"/>
                <a:cs typeface="Verdana" panose="020B0604030504040204" pitchFamily="34" charset="0"/>
              </a:rPr>
              <a:t>if</a:t>
            </a:r>
            <a:r>
              <a:rPr lang="en-US" altLang="zh-CN" dirty="0">
                <a:solidFill>
                  <a:prstClr val="black"/>
                </a:solidFill>
                <a:latin typeface="微软雅黑" panose="020B0503020204020204" pitchFamily="34" charset="-122"/>
                <a:cs typeface="Verdana" panose="020B0604030504040204" pitchFamily="34" charset="0"/>
              </a:rPr>
              <a:t>  </a:t>
            </a:r>
            <a:r>
              <a:rPr lang="en-US" altLang="zh-CN" sz="2000" dirty="0">
                <a:solidFill>
                  <a:prstClr val="black"/>
                </a:solidFill>
                <a:latin typeface="微软雅黑" panose="020B0503020204020204" pitchFamily="34" charset="-122"/>
                <a:cs typeface="Verdana" panose="020B0604030504040204" pitchFamily="34" charset="0"/>
              </a:rPr>
              <a:t>proposal </a:t>
            </a:r>
            <a:r>
              <a:rPr lang="en-US" altLang="zh-CN" sz="2000" dirty="0">
                <a:solidFill>
                  <a:srgbClr val="FF0066"/>
                </a:solidFill>
                <a:latin typeface="微软雅黑" panose="020B0503020204020204" pitchFamily="34" charset="-122"/>
                <a:cs typeface="Verdana" panose="020B0604030504040204" pitchFamily="34" charset="0"/>
              </a:rPr>
              <a:t>ID</a:t>
            </a:r>
            <a:r>
              <a:rPr lang="en-US" altLang="zh-CN" sz="2000" dirty="0">
                <a:solidFill>
                  <a:prstClr val="black"/>
                </a:solidFill>
                <a:latin typeface="微软雅黑" panose="020B0503020204020204" pitchFamily="34" charset="-122"/>
                <a:cs typeface="Verdana" panose="020B0604030504040204" pitchFamily="34" charset="0"/>
              </a:rPr>
              <a:t> &gt; </a:t>
            </a:r>
            <a:r>
              <a:rPr lang="en-US" altLang="zh-CN" sz="2000" dirty="0">
                <a:solidFill>
                  <a:srgbClr val="FF0066"/>
                </a:solidFill>
                <a:latin typeface="微软雅黑" panose="020B0503020204020204" pitchFamily="34" charset="-122"/>
                <a:cs typeface="Verdana" panose="020B0604030504040204" pitchFamily="34" charset="0"/>
              </a:rPr>
              <a:t>any</a:t>
            </a:r>
            <a:r>
              <a:rPr lang="en-US" altLang="zh-CN" sz="2000" dirty="0">
                <a:solidFill>
                  <a:prstClr val="black"/>
                </a:solidFill>
                <a:latin typeface="微软雅黑" panose="020B0503020204020204" pitchFamily="34" charset="-122"/>
                <a:cs typeface="Verdana" panose="020B0604030504040204" pitchFamily="34" charset="0"/>
              </a:rPr>
              <a:t> previous proposal</a:t>
            </a:r>
            <a:endParaRPr lang="en-US" altLang="zh-CN" sz="2000" dirty="0">
              <a:solidFill>
                <a:prstClr val="black"/>
              </a:solidFill>
              <a:latin typeface="微软雅黑" panose="020B0503020204020204" pitchFamily="34" charset="-122"/>
              <a:cs typeface="Verdana" panose="020B0604030504040204" pitchFamily="34" charset="0"/>
            </a:endParaRPr>
          </a:p>
          <a:p>
            <a:pPr marL="1864995" indent="-223520">
              <a:lnSpc>
                <a:spcPct val="90000"/>
              </a:lnSpc>
              <a:buClr>
                <a:srgbClr val="0033CC"/>
              </a:buClr>
              <a:buSzPct val="90000"/>
              <a:buFont typeface="+mj-lt"/>
              <a:buAutoNum type="arabicPeriod"/>
            </a:pPr>
            <a:r>
              <a:rPr lang="en-US" altLang="zh-CN" sz="2000" dirty="0">
                <a:solidFill>
                  <a:prstClr val="black"/>
                </a:solidFill>
                <a:latin typeface="微软雅黑" panose="020B0503020204020204" pitchFamily="34" charset="-122"/>
                <a:cs typeface="Verdana" panose="020B0604030504040204" pitchFamily="34" charset="0"/>
              </a:rPr>
              <a:t>reply with the </a:t>
            </a:r>
            <a:r>
              <a:rPr lang="en-US" altLang="zh-CN" sz="2000" dirty="0">
                <a:solidFill>
                  <a:srgbClr val="FF0000"/>
                </a:solidFill>
                <a:latin typeface="微软雅黑" panose="020B0503020204020204" pitchFamily="34" charset="-122"/>
                <a:cs typeface="Verdana" panose="020B0604030504040204" pitchFamily="34" charset="0"/>
              </a:rPr>
              <a:t>highest past proposal number</a:t>
            </a:r>
            <a:r>
              <a:rPr lang="en-US" altLang="zh-CN" sz="2000" dirty="0">
                <a:solidFill>
                  <a:prstClr val="black"/>
                </a:solidFill>
                <a:latin typeface="微软雅黑" panose="020B0503020204020204" pitchFamily="34" charset="-122"/>
                <a:cs typeface="Verdana" panose="020B0604030504040204" pitchFamily="34" charset="0"/>
              </a:rPr>
              <a:t> and value(</a:t>
            </a:r>
            <a:r>
              <a:rPr lang="zh-CN" altLang="en-US" sz="2000" dirty="0">
                <a:solidFill>
                  <a:prstClr val="black"/>
                </a:solidFill>
                <a:latin typeface="微软雅黑" panose="020B0503020204020204" pitchFamily="34" charset="-122"/>
                <a:cs typeface="Verdana" panose="020B0604030504040204" pitchFamily="34" charset="0"/>
              </a:rPr>
              <a:t>应当是当前最大的</a:t>
            </a:r>
            <a:r>
              <a:rPr lang="en-US" altLang="zh-CN" sz="2000" dirty="0">
                <a:solidFill>
                  <a:prstClr val="black"/>
                </a:solidFill>
                <a:latin typeface="微软雅黑" panose="020B0503020204020204" pitchFamily="34" charset="-122"/>
                <a:cs typeface="Verdana" panose="020B0604030504040204" pitchFamily="34" charset="0"/>
              </a:rPr>
              <a:t>N</a:t>
            </a:r>
            <a:r>
              <a:rPr lang="zh-CN" altLang="en-US" sz="2000" dirty="0">
                <a:solidFill>
                  <a:prstClr val="black"/>
                </a:solidFill>
                <a:latin typeface="微软雅黑" panose="020B0503020204020204" pitchFamily="34" charset="-122"/>
                <a:cs typeface="Verdana" panose="020B0604030504040204" pitchFamily="34" charset="0"/>
              </a:rPr>
              <a:t>以及</a:t>
            </a:r>
            <a:r>
              <a:rPr lang="zh-CN" altLang="en-US" sz="2000" dirty="0">
                <a:solidFill>
                  <a:srgbClr val="FF0000"/>
                </a:solidFill>
                <a:latin typeface="微软雅黑" panose="020B0503020204020204" pitchFamily="34" charset="-122"/>
                <a:cs typeface="Verdana" panose="020B0604030504040204" pitchFamily="34" charset="0"/>
              </a:rPr>
              <a:t>对应的</a:t>
            </a:r>
            <a:r>
              <a:rPr lang="en-US" altLang="zh-CN" sz="2000" dirty="0">
                <a:solidFill>
                  <a:prstClr val="black"/>
                </a:solidFill>
                <a:latin typeface="微软雅黑" panose="020B0503020204020204" pitchFamily="34" charset="-122"/>
                <a:cs typeface="Verdana" panose="020B0604030504040204" pitchFamily="34" charset="0"/>
              </a:rPr>
              <a:t>V)</a:t>
            </a:r>
            <a:endParaRPr lang="en-US" altLang="zh-CN" sz="2000" dirty="0">
              <a:solidFill>
                <a:prstClr val="black"/>
              </a:solidFill>
              <a:latin typeface="微软雅黑" panose="020B0503020204020204" pitchFamily="34" charset="-122"/>
              <a:cs typeface="Verdana" panose="020B0604030504040204" pitchFamily="34" charset="0"/>
            </a:endParaRPr>
          </a:p>
          <a:p>
            <a:pPr marL="1864995" indent="-223520">
              <a:lnSpc>
                <a:spcPct val="90000"/>
              </a:lnSpc>
              <a:buClr>
                <a:srgbClr val="0033CC"/>
              </a:buClr>
              <a:buSzPct val="90000"/>
              <a:buFont typeface="+mj-lt"/>
              <a:buAutoNum type="arabicPeriod"/>
            </a:pPr>
            <a:r>
              <a:rPr lang="en-US" altLang="zh-CN" sz="2000" dirty="0">
                <a:solidFill>
                  <a:prstClr val="black"/>
                </a:solidFill>
                <a:latin typeface="微软雅黑" panose="020B0503020204020204" pitchFamily="34" charset="-122"/>
                <a:cs typeface="Verdana" panose="020B0604030504040204" pitchFamily="34" charset="0"/>
              </a:rPr>
              <a:t>promise to ignore all </a:t>
            </a:r>
            <a:r>
              <a:rPr lang="en-US" altLang="zh-CN" sz="2000" dirty="0">
                <a:solidFill>
                  <a:srgbClr val="FF0066"/>
                </a:solidFill>
                <a:latin typeface="微软雅黑" panose="020B0503020204020204" pitchFamily="34" charset="-122"/>
                <a:cs typeface="Verdana" panose="020B0604030504040204" pitchFamily="34" charset="0"/>
              </a:rPr>
              <a:t>IDs &lt; N</a:t>
            </a:r>
            <a:endParaRPr lang="en-US" altLang="zh-CN" sz="2000" dirty="0">
              <a:solidFill>
                <a:srgbClr val="FF0066"/>
              </a:solidFill>
              <a:latin typeface="微软雅黑" panose="020B0503020204020204" pitchFamily="34" charset="-122"/>
              <a:cs typeface="Verdana" panose="020B0604030504040204" pitchFamily="34" charset="0"/>
            </a:endParaRPr>
          </a:p>
          <a:p>
            <a:pPr marL="367665" indent="1129665">
              <a:lnSpc>
                <a:spcPct val="90000"/>
              </a:lnSpc>
              <a:buClr>
                <a:srgbClr val="FF0066"/>
              </a:buClr>
              <a:buNone/>
            </a:pPr>
            <a:r>
              <a:rPr lang="en-US" altLang="zh-CN" b="1" dirty="0">
                <a:solidFill>
                  <a:srgbClr val="0033CC"/>
                </a:solidFill>
                <a:latin typeface="微软雅黑" panose="020B0503020204020204" pitchFamily="34" charset="-122"/>
                <a:cs typeface="Verdana" panose="020B0604030504040204" pitchFamily="34" charset="0"/>
              </a:rPr>
              <a:t>else</a:t>
            </a:r>
            <a:r>
              <a:rPr lang="en-US" altLang="zh-CN" dirty="0">
                <a:solidFill>
                  <a:prstClr val="black"/>
                </a:solidFill>
                <a:latin typeface="微软雅黑" panose="020B0503020204020204" pitchFamily="34" charset="-122"/>
                <a:cs typeface="Verdana" panose="020B0604030504040204" pitchFamily="34" charset="0"/>
              </a:rPr>
              <a:t>  </a:t>
            </a:r>
            <a:r>
              <a:rPr lang="en-US" altLang="zh-CN" sz="2000" dirty="0">
                <a:solidFill>
                  <a:prstClr val="black"/>
                </a:solidFill>
                <a:latin typeface="微软雅黑" panose="020B0503020204020204" pitchFamily="34" charset="-122"/>
                <a:cs typeface="Verdana" panose="020B0604030504040204" pitchFamily="34" charset="0"/>
              </a:rPr>
              <a:t>ignore (proposal is </a:t>
            </a:r>
            <a:r>
              <a:rPr lang="en-US" altLang="zh-CN" sz="2000" dirty="0">
                <a:solidFill>
                  <a:srgbClr val="FF0066"/>
                </a:solidFill>
                <a:latin typeface="微软雅黑" panose="020B0503020204020204" pitchFamily="34" charset="-122"/>
                <a:cs typeface="Verdana" panose="020B0604030504040204" pitchFamily="34" charset="0"/>
              </a:rPr>
              <a:t>rejected</a:t>
            </a:r>
            <a:r>
              <a:rPr lang="en-US" altLang="zh-CN" sz="2000" dirty="0">
                <a:solidFill>
                  <a:prstClr val="black"/>
                </a:solidFill>
                <a:latin typeface="微软雅黑" panose="020B0503020204020204" pitchFamily="34" charset="-122"/>
                <a:cs typeface="Verdana" panose="020B0604030504040204" pitchFamily="34" charset="0"/>
              </a:rPr>
              <a:t>)</a:t>
            </a:r>
            <a:endParaRPr lang="en-US" altLang="zh-CN" sz="2000" dirty="0">
              <a:solidFill>
                <a:prstClr val="black"/>
              </a:solidFill>
              <a:latin typeface="微软雅黑" panose="020B0503020204020204" pitchFamily="34" charset="-122"/>
              <a:cs typeface="Verdana" panose="020B0604030504040204" pitchFamily="34" charset="0"/>
            </a:endParaRPr>
          </a:p>
        </p:txBody>
      </p:sp>
      <p:grpSp>
        <p:nvGrpSpPr>
          <p:cNvPr id="5" name="Group 3"/>
          <p:cNvGrpSpPr/>
          <p:nvPr/>
        </p:nvGrpSpPr>
        <p:grpSpPr>
          <a:xfrm>
            <a:off x="3566314" y="3556000"/>
            <a:ext cx="1694148" cy="1089803"/>
            <a:chOff x="3276496" y="3419714"/>
            <a:chExt cx="1896936" cy="1201097"/>
          </a:xfrm>
        </p:grpSpPr>
        <p:sp>
          <p:nvSpPr>
            <p:cNvPr id="6" name="Cloud 4"/>
            <p:cNvSpPr/>
            <p:nvPr/>
          </p:nvSpPr>
          <p:spPr>
            <a:xfrm>
              <a:off x="3276496" y="3419714"/>
              <a:ext cx="1896936" cy="1201097"/>
            </a:xfrm>
            <a:prstGeom prst="cloud">
              <a:avLst/>
            </a:prstGeom>
            <a:solidFill>
              <a:schemeClr val="bg1"/>
            </a:solidFill>
            <a:ln w="3175">
              <a:solidFill>
                <a:schemeClr val="tx1">
                  <a:lumMod val="50000"/>
                  <a:lumOff val="50000"/>
                </a:schemeClr>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fontAlgn="base">
                <a:spcBef>
                  <a:spcPct val="0"/>
                </a:spcBef>
                <a:spcAft>
                  <a:spcPct val="0"/>
                </a:spcAft>
              </a:pPr>
              <a:endParaRPr lang="zh-CN" altLang="en-US" sz="1665">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ectangle 5"/>
            <p:cNvSpPr/>
            <p:nvPr/>
          </p:nvSpPr>
          <p:spPr>
            <a:xfrm>
              <a:off x="3276497" y="3711007"/>
              <a:ext cx="1825835" cy="497434"/>
            </a:xfrm>
            <a:prstGeom prst="rect">
              <a:avLst/>
            </a:prstGeom>
          </p:spPr>
          <p:txBody>
            <a:bodyPr wrap="square">
              <a:spAutoFit/>
            </a:bodyPr>
            <a:lstStyle/>
            <a:p>
              <a:pPr algn="ctr" fontAlgn="base">
                <a:spcBef>
                  <a:spcPct val="0"/>
                </a:spcBef>
                <a:spcAft>
                  <a:spcPct val="0"/>
                </a:spcAft>
              </a:pPr>
              <a:r>
                <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rPr>
                <a:t>Network</a:t>
              </a:r>
              <a:endPar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8" name="Rounded Rectangle 6"/>
          <p:cNvSpPr/>
          <p:nvPr/>
        </p:nvSpPr>
        <p:spPr>
          <a:xfrm>
            <a:off x="1397000" y="3854000"/>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9" name="Rounded Rectangle 7"/>
          <p:cNvSpPr/>
          <p:nvPr/>
        </p:nvSpPr>
        <p:spPr>
          <a:xfrm>
            <a:off x="4997500" y="3644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Rounded Rectangle 12"/>
          <p:cNvSpPr/>
          <p:nvPr/>
        </p:nvSpPr>
        <p:spPr>
          <a:xfrm>
            <a:off x="5124500" y="3771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Rounded Rectangle 13"/>
          <p:cNvSpPr/>
          <p:nvPr/>
        </p:nvSpPr>
        <p:spPr>
          <a:xfrm>
            <a:off x="5251500" y="3898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2" name="Rounded Rectangle 15"/>
          <p:cNvSpPr/>
          <p:nvPr/>
        </p:nvSpPr>
        <p:spPr>
          <a:xfrm>
            <a:off x="3791000" y="4762500"/>
            <a:ext cx="1170000" cy="42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3" name="Rectangle 16"/>
          <p:cNvSpPr/>
          <p:nvPr/>
        </p:nvSpPr>
        <p:spPr>
          <a:xfrm>
            <a:off x="2486815" y="2857500"/>
            <a:ext cx="4288686" cy="2540000"/>
          </a:xfrm>
          <a:prstGeom prst="rect">
            <a:avLst/>
          </a:prstGeom>
          <a:no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4" name="Rectangle 20"/>
          <p:cNvSpPr/>
          <p:nvPr/>
        </p:nvSpPr>
        <p:spPr>
          <a:xfrm>
            <a:off x="5328812" y="4626040"/>
            <a:ext cx="1053494"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quorum</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15" name="Straight Arrow Connector 21"/>
          <p:cNvCxnSpPr/>
          <p:nvPr/>
        </p:nvCxnSpPr>
        <p:spPr>
          <a:xfrm flipV="1">
            <a:off x="5932618" y="4356040"/>
            <a:ext cx="0" cy="270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0"/>
          <p:cNvGrpSpPr/>
          <p:nvPr/>
        </p:nvGrpSpPr>
        <p:grpSpPr>
          <a:xfrm>
            <a:off x="2677314" y="3067499"/>
            <a:ext cx="1260000" cy="420002"/>
            <a:chOff x="2298377" y="2842799"/>
            <a:chExt cx="1512000" cy="504002"/>
          </a:xfrm>
        </p:grpSpPr>
        <p:sp>
          <p:nvSpPr>
            <p:cNvPr id="17" name="Rounded Rectangle 9"/>
            <p:cNvSpPr/>
            <p:nvPr/>
          </p:nvSpPr>
          <p:spPr>
            <a:xfrm>
              <a:off x="2298377" y="2842800"/>
              <a:ext cx="1512000" cy="504001"/>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Leader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8" name="Rectangle 8"/>
            <p:cNvSpPr/>
            <p:nvPr/>
          </p:nvSpPr>
          <p:spPr>
            <a:xfrm>
              <a:off x="3630377" y="2842799"/>
              <a:ext cx="180000" cy="144000"/>
            </a:xfrm>
            <a:prstGeom prst="rect">
              <a:avLst/>
            </a:prstGeom>
            <a:solidFill>
              <a:schemeClr val="tx1"/>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endParaRPr lang="zh-CN" altLang="en-US" sz="2000" b="1">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cxnSp>
        <p:nvCxnSpPr>
          <p:cNvPr id="19" name="Straight Arrow Connector 14"/>
          <p:cNvCxnSpPr/>
          <p:nvPr/>
        </p:nvCxnSpPr>
        <p:spPr>
          <a:xfrm>
            <a:off x="3937315" y="3445898"/>
            <a:ext cx="1060186" cy="215206"/>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25"/>
          <p:cNvCxnSpPr/>
          <p:nvPr/>
        </p:nvCxnSpPr>
        <p:spPr>
          <a:xfrm>
            <a:off x="3937315" y="3487501"/>
            <a:ext cx="1187186" cy="396948"/>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7"/>
          <p:cNvCxnSpPr/>
          <p:nvPr/>
        </p:nvCxnSpPr>
        <p:spPr>
          <a:xfrm>
            <a:off x="3862315" y="3507001"/>
            <a:ext cx="1389186" cy="620499"/>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33"/>
          <p:cNvSpPr/>
          <p:nvPr/>
        </p:nvSpPr>
        <p:spPr>
          <a:xfrm>
            <a:off x="4218443" y="3175000"/>
            <a:ext cx="1353256"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promise N</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Raft’s high-level approach: problem decomposition </a:t>
            </a:r>
            <a:endParaRPr kumimoji="1" lang="zh-CN" altLang="en-US" dirty="0"/>
          </a:p>
        </p:txBody>
      </p:sp>
      <p:sp>
        <p:nvSpPr>
          <p:cNvPr id="3" name="内容占位符 2"/>
          <p:cNvSpPr>
            <a:spLocks noGrp="1"/>
          </p:cNvSpPr>
          <p:nvPr>
            <p:ph idx="1"/>
          </p:nvPr>
        </p:nvSpPr>
        <p:spPr>
          <a:xfrm>
            <a:off x="302840" y="1129308"/>
            <a:ext cx="8229600" cy="4392488"/>
          </a:xfrm>
        </p:spPr>
        <p:txBody>
          <a:bodyPr>
            <a:normAutofit/>
          </a:bodyPr>
          <a:lstStyle/>
          <a:p>
            <a:pPr marL="342900" indent="-342900">
              <a:buAutoNum type="arabicPeriod"/>
            </a:pPr>
            <a:r>
              <a:rPr kumimoji="1" lang="en-US" altLang="zh-CN" dirty="0"/>
              <a:t>Leader election </a:t>
            </a:r>
            <a:endParaRPr kumimoji="1" lang="en-US" altLang="zh-CN" dirty="0"/>
          </a:p>
          <a:p>
            <a:pPr marL="360045" marR="0" lvl="1" indent="0"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zh-CN" sz="18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Select one server as the leader </a:t>
            </a:r>
            <a:endParaRPr kumimoji="1" lang="en-US" altLang="zh-CN" sz="18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endParaRPr>
          </a:p>
          <a:p>
            <a:pPr marL="360045" marR="0" lvl="1" indent="0"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zh-CN" dirty="0">
                <a:solidFill>
                  <a:srgbClr val="000000">
                    <a:lumMod val="75000"/>
                    <a:lumOff val="25000"/>
                  </a:srgbClr>
                </a:solidFill>
                <a:latin typeface="Arial" panose="020B0604020202020204"/>
              </a:rPr>
              <a:t>Detect crashes, choose new leader </a:t>
            </a:r>
            <a:endParaRPr kumimoji="1" lang="en-US" altLang="zh-CN" dirty="0"/>
          </a:p>
          <a:p>
            <a:pPr marL="342900" indent="-342900">
              <a:buAutoNum type="arabicPeriod"/>
            </a:pPr>
            <a:r>
              <a:rPr kumimoji="1" lang="en-US" altLang="zh-CN" dirty="0"/>
              <a:t>Log replication (normal operation) </a:t>
            </a:r>
            <a:endParaRPr kumimoji="1" lang="en-US" altLang="zh-CN" dirty="0"/>
          </a:p>
          <a:p>
            <a:pPr lvl="1" indent="0">
              <a:buNone/>
            </a:pPr>
            <a:r>
              <a:rPr kumimoji="1" lang="en-US" altLang="zh-CN" dirty="0"/>
              <a:t>Leader accepts commands from clients, append to its log </a:t>
            </a:r>
            <a:endParaRPr kumimoji="1" lang="en-US" altLang="zh-CN" dirty="0"/>
          </a:p>
          <a:p>
            <a:pPr lvl="1" indent="0">
              <a:buNone/>
            </a:pPr>
            <a:r>
              <a:rPr kumimoji="1" lang="en-US" altLang="zh-CN" dirty="0"/>
              <a:t>Leader replicates its log to other servers (overwrites inconsistencies)</a:t>
            </a:r>
            <a:endParaRPr kumimoji="1" lang="en-US" altLang="zh-CN" dirty="0"/>
          </a:p>
          <a:p>
            <a:pPr marL="342900" indent="-342900">
              <a:buAutoNum type="arabicPeriod"/>
            </a:pPr>
            <a:r>
              <a:rPr kumimoji="1" lang="en-US" altLang="zh-CN" dirty="0"/>
              <a:t>Safety </a:t>
            </a:r>
            <a:endParaRPr kumimoji="1" lang="en-US" altLang="zh-CN" dirty="0"/>
          </a:p>
          <a:p>
            <a:pPr lvl="1" indent="0">
              <a:buNone/>
            </a:pPr>
            <a:r>
              <a:rPr kumimoji="1" lang="en-US" altLang="zh-CN" dirty="0"/>
              <a:t>Keep logs consistent </a:t>
            </a:r>
            <a:endParaRPr kumimoji="1" lang="en-US" altLang="zh-CN" dirty="0"/>
          </a:p>
          <a:p>
            <a:pPr lvl="1" indent="0">
              <a:buNone/>
            </a:pPr>
            <a:r>
              <a:rPr kumimoji="1" lang="en-US" altLang="zh-CN" dirty="0"/>
              <a:t>Only servers with up-to-date logs can become the leader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矩形 4"/>
          <p:cNvSpPr/>
          <p:nvPr/>
        </p:nvSpPr>
        <p:spPr>
          <a:xfrm>
            <a:off x="268221" y="2353444"/>
            <a:ext cx="8136904" cy="1296144"/>
          </a:xfrm>
          <a:prstGeom prst="rect">
            <a:avLst/>
          </a:prstGeom>
          <a:noFill/>
          <a:ln w="12700">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Log structure </a:t>
            </a:r>
            <a:endParaRPr kumimoji="1" lang="zh-CN" altLang="en-US" dirty="0"/>
          </a:p>
        </p:txBody>
      </p:sp>
      <p:sp>
        <p:nvSpPr>
          <p:cNvPr id="3" name="内容占位符 2"/>
          <p:cNvSpPr>
            <a:spLocks noGrp="1"/>
          </p:cNvSpPr>
          <p:nvPr>
            <p:ph idx="1"/>
          </p:nvPr>
        </p:nvSpPr>
        <p:spPr>
          <a:xfrm>
            <a:off x="302840" y="3433564"/>
            <a:ext cx="8229600" cy="2383693"/>
          </a:xfrm>
        </p:spPr>
        <p:txBody>
          <a:bodyPr>
            <a:normAutofit/>
          </a:bodyPr>
          <a:lstStyle/>
          <a:p>
            <a:r>
              <a:rPr kumimoji="1" lang="en-US" altLang="zh-CN" dirty="0"/>
              <a:t>Log entry = index, term, command </a:t>
            </a:r>
            <a:endParaRPr kumimoji="1" lang="en-US" altLang="zh-CN" dirty="0"/>
          </a:p>
          <a:p>
            <a:pPr lvl="1"/>
            <a:r>
              <a:rPr kumimoji="1" lang="en-US" altLang="zh-CN" dirty="0">
                <a:solidFill>
                  <a:srgbClr val="FF0000"/>
                </a:solidFill>
              </a:rPr>
              <a:t>Stored on the disk</a:t>
            </a:r>
            <a:r>
              <a:rPr kumimoji="1" lang="en-US" altLang="zh-CN" dirty="0"/>
              <a:t> to tolerate failures </a:t>
            </a:r>
            <a:endParaRPr kumimoji="1" lang="en-US" altLang="zh-CN" dirty="0"/>
          </a:p>
          <a:p>
            <a:r>
              <a:rPr kumimoji="1" lang="en-US" altLang="zh-CN" dirty="0"/>
              <a:t>A log is committed if it can </a:t>
            </a:r>
            <a:r>
              <a:rPr kumimoji="1" lang="en-US" altLang="zh-CN" dirty="0">
                <a:solidFill>
                  <a:srgbClr val="FF0000"/>
                </a:solidFill>
              </a:rPr>
              <a:t>be safely applied</a:t>
            </a:r>
            <a:r>
              <a:rPr kumimoji="1" lang="en-US" altLang="zh-CN" dirty="0"/>
              <a:t> to the state machine </a:t>
            </a:r>
            <a:endParaRPr kumimoji="1" lang="en-US" altLang="zh-CN" dirty="0"/>
          </a:p>
          <a:p>
            <a:pPr lvl="1"/>
            <a:r>
              <a:rPr kumimoji="1" lang="en-US" altLang="zh-CN" dirty="0"/>
              <a:t>i.e., eventually stored on all the servers with the same value </a:t>
            </a:r>
            <a:endParaRPr kumimoji="1" lang="en-US" altLang="zh-CN" dirty="0"/>
          </a:p>
          <a:p>
            <a:r>
              <a:rPr kumimoji="1" lang="en-US" altLang="zh-CN" dirty="0">
                <a:solidFill>
                  <a:srgbClr val="C00000"/>
                </a:solidFill>
              </a:rPr>
              <a:t>Not all </a:t>
            </a:r>
            <a:r>
              <a:rPr kumimoji="1" lang="en-US" altLang="zh-CN" dirty="0"/>
              <a:t>entries are </a:t>
            </a:r>
            <a:r>
              <a:rPr kumimoji="1" lang="en-US" altLang="zh-CN" dirty="0">
                <a:solidFill>
                  <a:srgbClr val="C00000"/>
                </a:solidFill>
              </a:rPr>
              <a:t>committed </a:t>
            </a:r>
            <a:r>
              <a:rPr kumimoji="1" lang="en-US" altLang="zh-CN" b="0" dirty="0">
                <a:solidFill>
                  <a:schemeClr val="tx1"/>
                </a:solidFill>
              </a:rPr>
              <a:t>(will talk about later) </a:t>
            </a:r>
            <a:endParaRPr kumimoji="1" lang="en-US" altLang="zh-CN" b="0" dirty="0">
              <a:solidFill>
                <a:schemeClr val="tx1"/>
              </a:solidFill>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5" name="图片 54"/>
          <p:cNvPicPr>
            <a:picLocks noChangeAspect="1"/>
          </p:cNvPicPr>
          <p:nvPr/>
        </p:nvPicPr>
        <p:blipFill>
          <a:blip r:embed="rId1"/>
          <a:stretch>
            <a:fillRect/>
          </a:stretch>
        </p:blipFill>
        <p:spPr>
          <a:xfrm>
            <a:off x="2233584" y="337562"/>
            <a:ext cx="6607576" cy="2879978"/>
          </a:xfrm>
          <a:prstGeom prst="rect">
            <a:avLst/>
          </a:prstGeom>
        </p:spPr>
      </p:pic>
      <p:sp>
        <p:nvSpPr>
          <p:cNvPr id="5" name="文本框 4"/>
          <p:cNvSpPr txBox="1"/>
          <p:nvPr/>
        </p:nvSpPr>
        <p:spPr>
          <a:xfrm>
            <a:off x="90170" y="1466215"/>
            <a:ext cx="3404870" cy="1076325"/>
          </a:xfrm>
          <a:prstGeom prst="rect">
            <a:avLst/>
          </a:prstGeom>
          <a:noFill/>
        </p:spPr>
        <p:txBody>
          <a:bodyPr wrap="square" rtlCol="0">
            <a:spAutoFit/>
          </a:bodyPr>
          <a:p>
            <a:r>
              <a:rPr lang="en-US" altLang="zh-CN" sz="1600"/>
              <a:t>term log</a:t>
            </a:r>
            <a:r>
              <a:rPr lang="zh-CN" altLang="en-US" sz="1600"/>
              <a:t>：由</a:t>
            </a:r>
            <a:r>
              <a:rPr lang="en-US" altLang="zh-CN" sz="1600"/>
              <a:t>leader</a:t>
            </a:r>
            <a:r>
              <a:rPr lang="zh-CN" altLang="en-US" sz="1600"/>
              <a:t>控制，一定要保证是</a:t>
            </a:r>
            <a:r>
              <a:rPr lang="en-US" altLang="zh-CN" sz="1600"/>
              <a:t>latest</a:t>
            </a:r>
            <a:r>
              <a:rPr lang="zh-CN" altLang="en-US" sz="1600"/>
              <a:t>的</a:t>
            </a:r>
            <a:r>
              <a:rPr lang="en-US" altLang="zh-CN" sz="1600"/>
              <a:t>logData</a:t>
            </a:r>
            <a:r>
              <a:rPr lang="zh-CN" altLang="en-US" sz="1600"/>
              <a:t>。</a:t>
            </a:r>
            <a:endParaRPr lang="zh-CN" altLang="en-US" sz="1600"/>
          </a:p>
          <a:p>
            <a:r>
              <a:rPr lang="en-US" altLang="zh-CN" sz="1600"/>
              <a:t>raft</a:t>
            </a:r>
            <a:r>
              <a:rPr lang="zh-CN" altLang="en-US" sz="1600"/>
              <a:t>中的</a:t>
            </a:r>
            <a:r>
              <a:rPr lang="en-US" altLang="zh-CN" sz="1600"/>
              <a:t>log</a:t>
            </a:r>
            <a:r>
              <a:rPr lang="zh-CN" altLang="en-US" sz="1600"/>
              <a:t>不允许有中间的</a:t>
            </a:r>
            <a:r>
              <a:rPr lang="en-US" altLang="zh-CN" sz="1600"/>
              <a:t>empty log</a:t>
            </a:r>
            <a:r>
              <a:rPr lang="zh-CN" altLang="en-US" sz="1600"/>
              <a:t>的部分</a:t>
            </a:r>
            <a:endParaRPr lang="zh-CN" altLang="en-US"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Normal operations to update the log </a:t>
            </a:r>
            <a:endParaRPr kumimoji="1" lang="zh-CN" altLang="en-US" dirty="0"/>
          </a:p>
        </p:txBody>
      </p:sp>
      <p:sp>
        <p:nvSpPr>
          <p:cNvPr id="3" name="内容占位符 2"/>
          <p:cNvSpPr>
            <a:spLocks noGrp="1"/>
          </p:cNvSpPr>
          <p:nvPr>
            <p:ph idx="1"/>
          </p:nvPr>
        </p:nvSpPr>
        <p:spPr>
          <a:xfrm>
            <a:off x="300558" y="2529333"/>
            <a:ext cx="8843442" cy="3071899"/>
          </a:xfrm>
        </p:spPr>
        <p:txBody>
          <a:bodyPr>
            <a:normAutofit/>
          </a:bodyPr>
          <a:lstStyle/>
          <a:p>
            <a:pPr marL="342900" indent="-342900">
              <a:lnSpc>
                <a:spcPct val="100000"/>
              </a:lnSpc>
              <a:buFont typeface="+mj-ea"/>
              <a:buAutoNum type="circleNumDbPlain"/>
            </a:pPr>
            <a:r>
              <a:rPr kumimoji="1" lang="en-US" altLang="zh-CN" b="0" dirty="0"/>
              <a:t>Send command to the leader </a:t>
            </a:r>
            <a:endParaRPr kumimoji="1" lang="en-US" altLang="zh-CN" b="0" dirty="0"/>
          </a:p>
          <a:p>
            <a:pPr marL="342900" indent="-342900">
              <a:lnSpc>
                <a:spcPct val="100000"/>
              </a:lnSpc>
              <a:buFont typeface="+mj-ea"/>
              <a:buAutoNum type="circleNumDbPlain"/>
            </a:pPr>
            <a:r>
              <a:rPr kumimoji="1" lang="en-GB" altLang="zh-CN" b="0" dirty="0"/>
              <a:t>Leader appends command to its log</a:t>
            </a:r>
            <a:endParaRPr kumimoji="1" lang="en-GB" altLang="zh-CN" b="0" dirty="0"/>
          </a:p>
          <a:p>
            <a:pPr marL="342900" indent="-342900">
              <a:lnSpc>
                <a:spcPct val="100000"/>
              </a:lnSpc>
              <a:buFont typeface="+mj-ea"/>
              <a:buAutoNum type="circleNumDbPlain"/>
            </a:pPr>
            <a:r>
              <a:rPr kumimoji="1" lang="en-GB" altLang="zh-CN" b="0" dirty="0"/>
              <a:t>Leader sends </a:t>
            </a:r>
            <a:r>
              <a:rPr kumimoji="1" lang="en-GB" altLang="zh-CN" b="0" dirty="0" err="1">
                <a:latin typeface="Consolas" panose="020B0609020204030204" pitchFamily="49" charset="0"/>
                <a:cs typeface="Consolas" panose="020B0609020204030204" pitchFamily="49" charset="0"/>
              </a:rPr>
              <a:t>AppendEntries</a:t>
            </a:r>
            <a:r>
              <a:rPr kumimoji="1" lang="en-GB" altLang="zh-CN" b="0" dirty="0"/>
              <a:t> RPCs to followers</a:t>
            </a:r>
            <a:endParaRPr kumimoji="1" lang="en-GB" altLang="zh-CN" b="0" dirty="0"/>
          </a:p>
          <a:p>
            <a:pPr marL="342900" indent="-342900">
              <a:lnSpc>
                <a:spcPct val="100000"/>
              </a:lnSpc>
              <a:buFont typeface="+mj-ea"/>
              <a:buAutoNum type="circleNumDbPlain"/>
            </a:pPr>
            <a:r>
              <a:rPr kumimoji="1" lang="en-GB" altLang="zh-CN" b="0" dirty="0"/>
              <a:t>Once</a:t>
            </a:r>
            <a:r>
              <a:rPr kumimoji="1" lang="zh-CN" altLang="en-US" b="0" dirty="0"/>
              <a:t> </a:t>
            </a:r>
            <a:r>
              <a:rPr kumimoji="1" lang="en-US" altLang="zh-CN" b="0" dirty="0"/>
              <a:t>a</a:t>
            </a:r>
            <a:r>
              <a:rPr kumimoji="1" lang="en-GB" altLang="zh-CN" b="0" dirty="0"/>
              <a:t> new entry</a:t>
            </a:r>
            <a:r>
              <a:rPr kumimoji="1" lang="zh-CN" altLang="en-US" b="0" dirty="0"/>
              <a:t> </a:t>
            </a:r>
            <a:r>
              <a:rPr kumimoji="1" lang="en-US" altLang="zh-CN" b="0" dirty="0"/>
              <a:t>(of</a:t>
            </a:r>
            <a:r>
              <a:rPr kumimoji="1" lang="zh-CN" altLang="en-US" b="0" dirty="0"/>
              <a:t> </a:t>
            </a:r>
            <a:r>
              <a:rPr kumimoji="1" lang="en-US" altLang="zh-CN" b="0" dirty="0"/>
              <a:t>log)</a:t>
            </a:r>
            <a:r>
              <a:rPr kumimoji="1" lang="en-GB" altLang="zh-CN" b="0" dirty="0"/>
              <a:t> </a:t>
            </a:r>
            <a:r>
              <a:rPr kumimoji="1" lang="en-GB" altLang="zh-CN" dirty="0">
                <a:solidFill>
                  <a:srgbClr val="C00000"/>
                </a:solidFill>
              </a:rPr>
              <a:t>committed</a:t>
            </a:r>
            <a:r>
              <a:rPr kumimoji="1" lang="en-GB" altLang="zh-CN" b="0" dirty="0"/>
              <a:t>:</a:t>
            </a:r>
            <a:endParaRPr kumimoji="1" lang="en-GB" altLang="zh-CN" b="0" dirty="0"/>
          </a:p>
          <a:p>
            <a:pPr lvl="1" indent="0">
              <a:buNone/>
            </a:pPr>
            <a:r>
              <a:rPr kumimoji="1" lang="en-US" altLang="zh-CN" b="0" dirty="0"/>
              <a:t>Leader passes command to its state machine, returns results to client </a:t>
            </a:r>
            <a:endParaRPr kumimoji="1" lang="en-US" altLang="zh-CN" b="0" dirty="0"/>
          </a:p>
          <a:p>
            <a:pPr lvl="1" indent="0">
              <a:buNone/>
            </a:pPr>
            <a:r>
              <a:rPr kumimoji="1" lang="en-US" altLang="zh-CN" b="0" dirty="0"/>
              <a:t>Notifies followers </a:t>
            </a:r>
            <a:r>
              <a:rPr kumimoji="1" lang="en-US" altLang="zh-CN" dirty="0"/>
              <a:t>of committed entries, </a:t>
            </a:r>
            <a:r>
              <a:rPr kumimoji="1" lang="en-GB" altLang="zh-CN" dirty="0"/>
              <a:t> </a:t>
            </a:r>
            <a:r>
              <a:rPr kumimoji="1" lang="en-GB" altLang="zh-CN" b="0" dirty="0"/>
              <a:t>Follower pass committed commands to their state machines </a:t>
            </a:r>
            <a:endParaRPr kumimoji="1" lang="zh-CN" altLang="en-US"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029346" y="1212670"/>
            <a:ext cx="883816" cy="883816"/>
          </a:xfrm>
          <a:prstGeom prst="rect">
            <a:avLst/>
          </a:prstGeom>
        </p:spPr>
      </p:pic>
      <p:pic>
        <p:nvPicPr>
          <p:cNvPr id="13" name="图片 12"/>
          <p:cNvPicPr>
            <a:picLocks noChangeAspect="1"/>
          </p:cNvPicPr>
          <p:nvPr/>
        </p:nvPicPr>
        <p:blipFill>
          <a:blip r:embed="rId2"/>
          <a:stretch>
            <a:fillRect/>
          </a:stretch>
        </p:blipFill>
        <p:spPr>
          <a:xfrm>
            <a:off x="4898692" y="1051445"/>
            <a:ext cx="2664296" cy="1463783"/>
          </a:xfrm>
          <a:prstGeom prst="rect">
            <a:avLst/>
          </a:prstGeom>
        </p:spPr>
      </p:pic>
      <p:sp>
        <p:nvSpPr>
          <p:cNvPr id="16" name="文本框 15"/>
          <p:cNvSpPr txBox="1"/>
          <p:nvPr/>
        </p:nvSpPr>
        <p:spPr>
          <a:xfrm>
            <a:off x="2038176" y="2111644"/>
            <a:ext cx="1051855" cy="368300"/>
          </a:xfrm>
          <a:prstGeom prst="rect">
            <a:avLst/>
          </a:prstGeom>
          <a:noFill/>
        </p:spPr>
        <p:txBody>
          <a:bodyPr wrap="square">
            <a:spAutoFit/>
          </a:bodyPr>
          <a:lstStyle/>
          <a:p>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zh-CN" altLang="en-US" dirty="0">
              <a:latin typeface="微软雅黑" panose="020B0503020204020204" pitchFamily="34" charset="-122"/>
              <a:ea typeface="微软雅黑" panose="020B0503020204020204" pitchFamily="34" charset="-122"/>
            </a:endParaRPr>
          </a:p>
        </p:txBody>
      </p:sp>
      <p:sp>
        <p:nvSpPr>
          <p:cNvPr id="17" name="任意形状 16"/>
          <p:cNvSpPr/>
          <p:nvPr/>
        </p:nvSpPr>
        <p:spPr>
          <a:xfrm>
            <a:off x="2931090" y="1289717"/>
            <a:ext cx="1866378" cy="1091934"/>
          </a:xfrm>
          <a:custGeom>
            <a:avLst/>
            <a:gdLst>
              <a:gd name="connsiteX0" fmla="*/ 0 w 1866378"/>
              <a:gd name="connsiteY0" fmla="*/ 1027598 h 1091934"/>
              <a:gd name="connsiteX1" fmla="*/ 1002083 w 1866378"/>
              <a:gd name="connsiteY1" fmla="*/ 1002546 h 1091934"/>
              <a:gd name="connsiteX2" fmla="*/ 951978 w 1866378"/>
              <a:gd name="connsiteY2" fmla="*/ 163302 h 1091934"/>
              <a:gd name="connsiteX3" fmla="*/ 1866378 w 1866378"/>
              <a:gd name="connsiteY3" fmla="*/ 464 h 1091934"/>
            </a:gdLst>
            <a:ahLst/>
            <a:cxnLst>
              <a:cxn ang="0">
                <a:pos x="connsiteX0" y="connsiteY0"/>
              </a:cxn>
              <a:cxn ang="0">
                <a:pos x="connsiteX1" y="connsiteY1"/>
              </a:cxn>
              <a:cxn ang="0">
                <a:pos x="connsiteX2" y="connsiteY2"/>
              </a:cxn>
              <a:cxn ang="0">
                <a:pos x="connsiteX3" y="connsiteY3"/>
              </a:cxn>
            </a:cxnLst>
            <a:rect l="l" t="t" r="r" b="b"/>
            <a:pathLst>
              <a:path w="1866378" h="1091934">
                <a:moveTo>
                  <a:pt x="0" y="1027598"/>
                </a:moveTo>
                <a:cubicBezTo>
                  <a:pt x="421710" y="1087096"/>
                  <a:pt x="843420" y="1146595"/>
                  <a:pt x="1002083" y="1002546"/>
                </a:cubicBezTo>
                <a:cubicBezTo>
                  <a:pt x="1160746" y="858497"/>
                  <a:pt x="807929" y="330316"/>
                  <a:pt x="951978" y="163302"/>
                </a:cubicBezTo>
                <a:cubicBezTo>
                  <a:pt x="1096027" y="-3712"/>
                  <a:pt x="1481202" y="-1624"/>
                  <a:pt x="1866378" y="464"/>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3321050" y="1533525"/>
            <a:ext cx="1577340" cy="368300"/>
          </a:xfrm>
          <a:prstGeom prst="rect">
            <a:avLst/>
          </a:prstGeom>
          <a:solidFill>
            <a:schemeClr val="bg1"/>
          </a:solidFill>
        </p:spPr>
        <p:txBody>
          <a:bodyPr wrap="square">
            <a:spAutoFit/>
          </a:bodyPr>
          <a:lstStyle/>
          <a:p>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Command</a:t>
            </a:r>
            <a:endParaRPr lang="zh-CN" altLang="en-US"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6157151" y="2672949"/>
            <a:ext cx="2783775" cy="747309"/>
            <a:chOff x="911200" y="1040360"/>
            <a:chExt cx="2783775" cy="747309"/>
          </a:xfrm>
        </p:grpSpPr>
        <p:sp>
          <p:nvSpPr>
            <p:cNvPr id="20" name="矩形 19"/>
            <p:cNvSpPr/>
            <p:nvPr/>
          </p:nvSpPr>
          <p:spPr>
            <a:xfrm>
              <a:off x="912507" y="1040360"/>
              <a:ext cx="2684984" cy="747309"/>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911200" y="1092301"/>
              <a:ext cx="2783775" cy="646331"/>
            </a:xfrm>
            <a:prstGeom prst="rect">
              <a:avLst/>
            </a:prstGeom>
          </p:spPr>
          <p:txBody>
            <a:bodyPr wrap="none">
              <a:spAutoFit/>
            </a:bodyPr>
            <a:lstStyle/>
            <a:p>
              <a:r>
                <a:rPr kumimoji="1" lang="en-US" altLang="zh-CN" dirty="0">
                  <a:cs typeface="Consolas" panose="020B0609020204030204" pitchFamily="49" charset="0"/>
                </a:rPr>
                <a:t>We</a:t>
              </a:r>
              <a:r>
                <a:rPr kumimoji="1" lang="zh-CN" altLang="en-US" dirty="0">
                  <a:cs typeface="Consolas" panose="020B0609020204030204" pitchFamily="49" charset="0"/>
                </a:rPr>
                <a:t> </a:t>
              </a:r>
              <a:r>
                <a:rPr kumimoji="1" lang="en-US" altLang="zh-CN" dirty="0">
                  <a:cs typeface="Consolas" panose="020B0609020204030204" pitchFamily="49" charset="0"/>
                </a:rPr>
                <a:t>will talk about how to </a:t>
              </a:r>
              <a:endParaRPr kumimoji="1" lang="en-US" altLang="zh-CN" dirty="0">
                <a:cs typeface="Consolas" panose="020B0609020204030204" pitchFamily="49" charset="0"/>
              </a:endParaRPr>
            </a:p>
            <a:p>
              <a:r>
                <a:rPr kumimoji="1" lang="en-US" altLang="zh-CN" dirty="0">
                  <a:cs typeface="Consolas" panose="020B0609020204030204" pitchFamily="49" charset="0"/>
                </a:rPr>
                <a:t>decide committed later</a:t>
              </a:r>
              <a:endParaRPr lang="zh-CN" altLang="en-US" dirty="0">
                <a:cs typeface="Consolas" panose="020B0609020204030204" pitchFamily="49" charset="0"/>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微软雅黑" panose="020B0503020204020204" pitchFamily="34" charset="-122"/>
                <a:ea typeface="微软雅黑" panose="020B0503020204020204" pitchFamily="34" charset="-122"/>
              </a:rPr>
              <a:t>Normal operations to update the log </a:t>
            </a:r>
            <a:endParaRPr kumimoji="1"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302840" y="2918412"/>
            <a:ext cx="8229600" cy="2567722"/>
          </a:xfrm>
        </p:spPr>
        <p:txBody>
          <a:bodyPr/>
          <a:lstStyle/>
          <a:p>
            <a:r>
              <a:rPr kumimoji="1" lang="en-US" altLang="zh-CN" dirty="0">
                <a:solidFill>
                  <a:srgbClr val="FF0000"/>
                </a:solidFill>
                <a:latin typeface="微软雅黑" panose="020B0503020204020204" pitchFamily="34" charset="-122"/>
              </a:rPr>
              <a:t>Crashed/slow followers</a:t>
            </a:r>
            <a:r>
              <a:rPr kumimoji="1" lang="en-US" altLang="zh-CN" dirty="0">
                <a:latin typeface="微软雅黑" panose="020B0503020204020204" pitchFamily="34" charset="-122"/>
              </a:rPr>
              <a:t>? </a:t>
            </a:r>
            <a:endParaRPr kumimoji="1" lang="en-US" altLang="zh-CN" dirty="0">
              <a:latin typeface="微软雅黑" panose="020B0503020204020204" pitchFamily="34" charset="-122"/>
            </a:endParaRPr>
          </a:p>
          <a:p>
            <a:pPr lvl="1"/>
            <a:r>
              <a:rPr kumimoji="1" lang="en-US" altLang="zh-CN" dirty="0">
                <a:latin typeface="微软雅黑" panose="020B0503020204020204" pitchFamily="34" charset="-122"/>
              </a:rPr>
              <a:t>Leader </a:t>
            </a:r>
            <a:r>
              <a:rPr kumimoji="1" lang="en-US" altLang="zh-CN" dirty="0">
                <a:solidFill>
                  <a:srgbClr val="FF0000"/>
                </a:solidFill>
                <a:latin typeface="微软雅黑" panose="020B0503020204020204" pitchFamily="34" charset="-122"/>
              </a:rPr>
              <a:t>retries RPCs</a:t>
            </a:r>
            <a:r>
              <a:rPr kumimoji="1" lang="en-US" altLang="zh-CN" dirty="0">
                <a:latin typeface="微软雅黑" panose="020B0503020204020204" pitchFamily="34" charset="-122"/>
              </a:rPr>
              <a:t> until they succeed (at least once) </a:t>
            </a:r>
            <a:endParaRPr kumimoji="1" lang="en-US" altLang="zh-CN" dirty="0">
              <a:latin typeface="微软雅黑" panose="020B0503020204020204" pitchFamily="34" charset="-122"/>
            </a:endParaRPr>
          </a:p>
          <a:p>
            <a:r>
              <a:rPr kumimoji="1" lang="en-US" altLang="zh-CN" dirty="0">
                <a:latin typeface="微软雅黑" panose="020B0503020204020204" pitchFamily="34" charset="-122"/>
              </a:rPr>
              <a:t>Performance is </a:t>
            </a:r>
            <a:r>
              <a:rPr kumimoji="1" lang="en-US" altLang="zh-CN" dirty="0">
                <a:solidFill>
                  <a:srgbClr val="FF0000"/>
                </a:solidFill>
                <a:latin typeface="微软雅黑" panose="020B0503020204020204" pitchFamily="34" charset="-122"/>
              </a:rPr>
              <a:t>optimal in the common case</a:t>
            </a:r>
            <a:r>
              <a:rPr kumimoji="1" lang="en-US" altLang="zh-CN" dirty="0">
                <a:latin typeface="微软雅黑" panose="020B0503020204020204" pitchFamily="34" charset="-122"/>
              </a:rPr>
              <a:t> </a:t>
            </a:r>
            <a:endParaRPr kumimoji="1" lang="en-US" altLang="zh-CN" dirty="0">
              <a:latin typeface="微软雅黑" panose="020B0503020204020204" pitchFamily="34" charset="-122"/>
            </a:endParaRPr>
          </a:p>
          <a:p>
            <a:pPr lvl="1"/>
            <a:r>
              <a:rPr lang="en-US" altLang="zh-CN" dirty="0">
                <a:latin typeface="微软雅黑" panose="020B0503020204020204" pitchFamily="34" charset="-122"/>
              </a:rPr>
              <a:t>One successful RPC to any majority of servers</a:t>
            </a:r>
            <a:endParaRPr lang="en-US" altLang="zh-CN" dirty="0">
              <a:latin typeface="微软雅黑" panose="020B0503020204020204" pitchFamily="34" charset="-122"/>
            </a:endParaRPr>
          </a:p>
          <a:p>
            <a:pPr lvl="1"/>
            <a:endParaRPr kumimoji="1" lang="zh-CN" altLang="en-US"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ADE361C3-C043-4A6E-BDCE-8DA1E7D90A3B}" type="slidenum">
              <a:rPr lang="zh-CN" altLang="en-US" smtClean="0">
                <a:latin typeface="微软雅黑" panose="020B0503020204020204" pitchFamily="34" charset="-122"/>
                <a:ea typeface="微软雅黑" panose="020B0503020204020204" pitchFamily="34" charset="-122"/>
              </a:rPr>
            </a:fld>
            <a:endParaRPr lang="zh-CN" altLang="en-US"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029346" y="1212670"/>
            <a:ext cx="883816" cy="883816"/>
          </a:xfrm>
          <a:prstGeom prst="rect">
            <a:avLst/>
          </a:prstGeom>
        </p:spPr>
      </p:pic>
      <p:pic>
        <p:nvPicPr>
          <p:cNvPr id="6" name="图片 5"/>
          <p:cNvPicPr>
            <a:picLocks noChangeAspect="1"/>
          </p:cNvPicPr>
          <p:nvPr/>
        </p:nvPicPr>
        <p:blipFill>
          <a:blip r:embed="rId2"/>
          <a:stretch>
            <a:fillRect/>
          </a:stretch>
        </p:blipFill>
        <p:spPr>
          <a:xfrm>
            <a:off x="4898692" y="1051445"/>
            <a:ext cx="2664296" cy="1463783"/>
          </a:xfrm>
          <a:prstGeom prst="rect">
            <a:avLst/>
          </a:prstGeom>
        </p:spPr>
      </p:pic>
      <p:sp>
        <p:nvSpPr>
          <p:cNvPr id="7" name="文本框 6"/>
          <p:cNvSpPr txBox="1"/>
          <p:nvPr/>
        </p:nvSpPr>
        <p:spPr>
          <a:xfrm>
            <a:off x="2038176" y="2111644"/>
            <a:ext cx="1051855" cy="369332"/>
          </a:xfrm>
          <a:prstGeom prst="rect">
            <a:avLst/>
          </a:prstGeom>
          <a:noFill/>
        </p:spPr>
        <p:txBody>
          <a:bodyPr wrap="square">
            <a:spAutoFit/>
          </a:bodyPr>
          <a:lstStyle/>
          <a:p>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8" name="任意形状 7"/>
          <p:cNvSpPr/>
          <p:nvPr/>
        </p:nvSpPr>
        <p:spPr>
          <a:xfrm>
            <a:off x="2931090" y="1289717"/>
            <a:ext cx="1866378" cy="1091934"/>
          </a:xfrm>
          <a:custGeom>
            <a:avLst/>
            <a:gdLst>
              <a:gd name="connsiteX0" fmla="*/ 0 w 1866378"/>
              <a:gd name="connsiteY0" fmla="*/ 1027598 h 1091934"/>
              <a:gd name="connsiteX1" fmla="*/ 1002083 w 1866378"/>
              <a:gd name="connsiteY1" fmla="*/ 1002546 h 1091934"/>
              <a:gd name="connsiteX2" fmla="*/ 951978 w 1866378"/>
              <a:gd name="connsiteY2" fmla="*/ 163302 h 1091934"/>
              <a:gd name="connsiteX3" fmla="*/ 1866378 w 1866378"/>
              <a:gd name="connsiteY3" fmla="*/ 464 h 1091934"/>
            </a:gdLst>
            <a:ahLst/>
            <a:cxnLst>
              <a:cxn ang="0">
                <a:pos x="connsiteX0" y="connsiteY0"/>
              </a:cxn>
              <a:cxn ang="0">
                <a:pos x="connsiteX1" y="connsiteY1"/>
              </a:cxn>
              <a:cxn ang="0">
                <a:pos x="connsiteX2" y="connsiteY2"/>
              </a:cxn>
              <a:cxn ang="0">
                <a:pos x="connsiteX3" y="connsiteY3"/>
              </a:cxn>
            </a:cxnLst>
            <a:rect l="l" t="t" r="r" b="b"/>
            <a:pathLst>
              <a:path w="1866378" h="1091934">
                <a:moveTo>
                  <a:pt x="0" y="1027598"/>
                </a:moveTo>
                <a:cubicBezTo>
                  <a:pt x="421710" y="1087096"/>
                  <a:pt x="843420" y="1146595"/>
                  <a:pt x="1002083" y="1002546"/>
                </a:cubicBezTo>
                <a:cubicBezTo>
                  <a:pt x="1160746" y="858497"/>
                  <a:pt x="807929" y="330316"/>
                  <a:pt x="951978" y="163302"/>
                </a:cubicBezTo>
                <a:cubicBezTo>
                  <a:pt x="1096027" y="-3712"/>
                  <a:pt x="1481202" y="-1624"/>
                  <a:pt x="1866378" y="464"/>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3321050" y="1533525"/>
            <a:ext cx="1530985" cy="368300"/>
          </a:xfrm>
          <a:prstGeom prst="rect">
            <a:avLst/>
          </a:prstGeom>
          <a:solidFill>
            <a:schemeClr val="bg1"/>
          </a:solidFill>
        </p:spPr>
        <p:txBody>
          <a:bodyPr wrap="square">
            <a:spAutoFit/>
          </a:bodyPr>
          <a:lstStyle/>
          <a:p>
            <a:r>
              <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Command</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Challenge: crash can cause log to inconsistencies </a:t>
            </a:r>
            <a:endParaRPr kumimoji="1" lang="zh-CN" altLang="en-US" dirty="0"/>
          </a:p>
        </p:txBody>
      </p:sp>
      <p:sp>
        <p:nvSpPr>
          <p:cNvPr id="3" name="内容占位符 2"/>
          <p:cNvSpPr>
            <a:spLocks noGrp="1"/>
          </p:cNvSpPr>
          <p:nvPr>
            <p:ph idx="1"/>
          </p:nvPr>
        </p:nvSpPr>
        <p:spPr>
          <a:xfrm>
            <a:off x="465057" y="4081635"/>
            <a:ext cx="8229600" cy="1519597"/>
          </a:xfrm>
        </p:spPr>
        <p:txBody>
          <a:bodyPr/>
          <a:lstStyle/>
          <a:p>
            <a:r>
              <a:rPr kumimoji="1" lang="en-US" altLang="zh-CN" dirty="0"/>
              <a:t>Raft minimizes special code for repairing inconsistencies </a:t>
            </a:r>
            <a:endParaRPr kumimoji="1" lang="en-US" altLang="zh-CN" dirty="0"/>
          </a:p>
          <a:p>
            <a:pPr lvl="1"/>
            <a:r>
              <a:rPr kumimoji="1" lang="en-US" altLang="zh-CN" dirty="0"/>
              <a:t>Leaders assume its log is correct </a:t>
            </a:r>
            <a:endParaRPr kumimoji="1" lang="en-US" altLang="zh-CN" dirty="0"/>
          </a:p>
          <a:p>
            <a:pPr lvl="1"/>
            <a:r>
              <a:rPr kumimoji="1" lang="en-US" altLang="zh-CN" dirty="0"/>
              <a:t>Normal operation will repair all inconsistencies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93657" y="1086487"/>
            <a:ext cx="7772400" cy="283847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Consistency of the log </a:t>
            </a:r>
            <a:endParaRPr kumimoji="1" lang="zh-CN" altLang="en-US" dirty="0"/>
          </a:p>
        </p:txBody>
      </p:sp>
      <p:sp>
        <p:nvSpPr>
          <p:cNvPr id="3" name="内容占位符 2"/>
          <p:cNvSpPr>
            <a:spLocks noGrp="1"/>
          </p:cNvSpPr>
          <p:nvPr>
            <p:ph idx="1"/>
          </p:nvPr>
        </p:nvSpPr>
        <p:spPr>
          <a:xfrm>
            <a:off x="302840" y="1129307"/>
            <a:ext cx="8229600" cy="4471925"/>
          </a:xfrm>
        </p:spPr>
        <p:txBody>
          <a:bodyPr/>
          <a:lstStyle/>
          <a:p>
            <a:r>
              <a:rPr kumimoji="1" lang="en-GB" altLang="zh-CN" dirty="0"/>
              <a:t>High level of </a:t>
            </a:r>
            <a:r>
              <a:rPr kumimoji="1" lang="en-GB" altLang="zh-CN" dirty="0">
                <a:highlight>
                  <a:srgbClr val="FFFF00"/>
                </a:highlight>
              </a:rPr>
              <a:t>coherency</a:t>
            </a:r>
            <a:r>
              <a:rPr kumimoji="1" lang="en-GB" altLang="zh-CN" dirty="0"/>
              <a:t> between logs </a:t>
            </a:r>
            <a:r>
              <a:rPr kumimoji="1" lang="en-GB" altLang="zh-CN" dirty="0">
                <a:highlight>
                  <a:srgbClr val="FFFF00"/>
                </a:highlight>
              </a:rPr>
              <a:t>maintained by the raft</a:t>
            </a:r>
            <a:r>
              <a:rPr kumimoji="1" lang="en-GB" altLang="zh-CN" dirty="0"/>
              <a:t>:</a:t>
            </a:r>
            <a:endParaRPr kumimoji="1" lang="en-GB" altLang="zh-CN" dirty="0"/>
          </a:p>
          <a:p>
            <a:pPr lvl="1"/>
            <a:r>
              <a:rPr kumimoji="1" lang="en-US" altLang="zh-CN" dirty="0"/>
              <a:t>If log entries on different servers </a:t>
            </a:r>
            <a:r>
              <a:rPr kumimoji="1" lang="en-US" altLang="zh-CN" dirty="0">
                <a:solidFill>
                  <a:srgbClr val="FF0000"/>
                </a:solidFill>
              </a:rPr>
              <a:t>have the same index &amp; term</a:t>
            </a:r>
            <a:r>
              <a:rPr kumimoji="1" lang="en-US" altLang="zh-CN" dirty="0"/>
              <a:t> </a:t>
            </a:r>
            <a:endParaRPr kumimoji="1" lang="en-US" altLang="zh-CN" dirty="0"/>
          </a:p>
          <a:p>
            <a:pPr lvl="2"/>
            <a:r>
              <a:rPr kumimoji="1" lang="en-US" altLang="zh-CN" sz="1800" dirty="0"/>
              <a:t>They store </a:t>
            </a:r>
            <a:r>
              <a:rPr kumimoji="1" lang="en-US" altLang="zh-CN" sz="1800" dirty="0">
                <a:solidFill>
                  <a:srgbClr val="FF0000"/>
                </a:solidFill>
              </a:rPr>
              <a:t>the same command</a:t>
            </a:r>
            <a:r>
              <a:rPr kumimoji="1" lang="en-US" altLang="zh-CN" sz="1800" dirty="0"/>
              <a:t> </a:t>
            </a:r>
            <a:endParaRPr kumimoji="1" lang="en-US" altLang="zh-CN" sz="1800" dirty="0"/>
          </a:p>
          <a:p>
            <a:pPr lvl="2"/>
            <a:r>
              <a:rPr kumimoji="1" lang="en-GB" altLang="zh-CN" sz="1800" dirty="0"/>
              <a:t>The logs are </a:t>
            </a:r>
            <a:r>
              <a:rPr kumimoji="1" lang="en-GB" altLang="zh-CN" sz="1800" dirty="0">
                <a:solidFill>
                  <a:srgbClr val="FF0000"/>
                </a:solidFill>
              </a:rPr>
              <a:t>identical in all preceding entries</a:t>
            </a:r>
            <a:endParaRPr kumimoji="1" lang="en-GB" altLang="zh-CN" sz="1800" dirty="0"/>
          </a:p>
          <a:p>
            <a:pPr lvl="2"/>
            <a:endParaRPr kumimoji="1" lang="en-US" altLang="zh-CN" dirty="0"/>
          </a:p>
          <a:p>
            <a:pPr lvl="2"/>
            <a:endParaRPr kumimoji="1" lang="en-US" altLang="zh-CN" dirty="0"/>
          </a:p>
          <a:p>
            <a:pPr lvl="2"/>
            <a:endParaRPr kumimoji="1" lang="en-US" altLang="zh-CN" dirty="0"/>
          </a:p>
          <a:p>
            <a:pPr lvl="2"/>
            <a:endParaRPr kumimoji="1" lang="en-US" altLang="zh-CN" dirty="0"/>
          </a:p>
          <a:p>
            <a:r>
              <a:rPr lang="en-US" altLang="zh-CN" dirty="0"/>
              <a:t>If a </a:t>
            </a:r>
            <a:r>
              <a:rPr lang="en-US" altLang="zh-CN" dirty="0">
                <a:solidFill>
                  <a:srgbClr val="FF0000"/>
                </a:solidFill>
              </a:rPr>
              <a:t>given entry is committed</a:t>
            </a:r>
            <a:r>
              <a:rPr lang="en-US" altLang="zh-CN" dirty="0"/>
              <a:t>, all </a:t>
            </a:r>
            <a:r>
              <a:rPr lang="en-US" altLang="zh-CN" dirty="0">
                <a:solidFill>
                  <a:srgbClr val="FF0000"/>
                </a:solidFill>
              </a:rPr>
              <a:t>preceding entries are also committed</a:t>
            </a:r>
            <a:endParaRPr lang="en-US" altLang="zh-CN" dirty="0"/>
          </a:p>
          <a:p>
            <a:pPr lvl="1"/>
            <a:r>
              <a:rPr kumimoji="1" lang="en-US" altLang="zh-CN" dirty="0"/>
              <a:t>Note that not all log entries are committed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411760" y="2785492"/>
            <a:ext cx="2984500" cy="1587500"/>
          </a:xfrm>
          <a:prstGeom prst="rect">
            <a:avLst/>
          </a:prstGeom>
        </p:spPr>
      </p:pic>
      <p:grpSp>
        <p:nvGrpSpPr>
          <p:cNvPr id="8" name="组合 7"/>
          <p:cNvGrpSpPr/>
          <p:nvPr/>
        </p:nvGrpSpPr>
        <p:grpSpPr>
          <a:xfrm>
            <a:off x="6276854" y="212009"/>
            <a:ext cx="2686291" cy="747309"/>
            <a:chOff x="911200" y="1040360"/>
            <a:chExt cx="2686291" cy="747309"/>
          </a:xfrm>
        </p:grpSpPr>
        <p:sp>
          <p:nvSpPr>
            <p:cNvPr id="9" name="矩形 8"/>
            <p:cNvSpPr/>
            <p:nvPr/>
          </p:nvSpPr>
          <p:spPr>
            <a:xfrm>
              <a:off x="912507" y="1040360"/>
              <a:ext cx="2684984" cy="747309"/>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911200" y="1092301"/>
              <a:ext cx="2684985" cy="646331"/>
            </a:xfrm>
            <a:prstGeom prst="rect">
              <a:avLst/>
            </a:prstGeom>
          </p:spPr>
          <p:txBody>
            <a:bodyPr wrap="square">
              <a:spAutoFit/>
            </a:bodyPr>
            <a:lstStyle/>
            <a:p>
              <a:r>
                <a:rPr kumimoji="1" lang="en-US" altLang="zh-CN" dirty="0">
                  <a:cs typeface="Consolas" panose="020B0609020204030204" pitchFamily="49" charset="0"/>
                </a:rPr>
                <a:t>Question: how to achieve this property? </a:t>
              </a:r>
              <a:endParaRPr lang="zh-CN" altLang="en-US" dirty="0">
                <a:cs typeface="Consolas" panose="020B0609020204030204" pitchFamily="49" charset="0"/>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err="1">
                <a:latin typeface="Consolas" panose="020B0609020204030204" pitchFamily="49" charset="0"/>
                <a:cs typeface="Consolas" panose="020B0609020204030204" pitchFamily="49" charset="0"/>
              </a:rPr>
              <a:t>AppendEntries</a:t>
            </a:r>
            <a:r>
              <a:rPr kumimoji="1" lang="en-GB" altLang="zh-CN" dirty="0"/>
              <a:t> consistency checks </a:t>
            </a:r>
            <a:endParaRPr kumimoji="1" lang="zh-CN" altLang="en-US" dirty="0"/>
          </a:p>
        </p:txBody>
      </p:sp>
      <p:sp>
        <p:nvSpPr>
          <p:cNvPr id="3" name="内容占位符 2"/>
          <p:cNvSpPr>
            <a:spLocks noGrp="1"/>
          </p:cNvSpPr>
          <p:nvPr>
            <p:ph idx="1"/>
          </p:nvPr>
        </p:nvSpPr>
        <p:spPr>
          <a:xfrm>
            <a:off x="302840" y="1129308"/>
            <a:ext cx="8229600" cy="2016224"/>
          </a:xfrm>
        </p:spPr>
        <p:txBody>
          <a:bodyPr/>
          <a:lstStyle/>
          <a:p>
            <a:r>
              <a:rPr kumimoji="1" lang="en-US" altLang="zh-CN" dirty="0"/>
              <a:t>Each</a:t>
            </a:r>
            <a:r>
              <a:rPr kumimoji="1" lang="zh-CN" altLang="en-US" dirty="0"/>
              <a:t> </a:t>
            </a:r>
            <a:r>
              <a:rPr kumimoji="1" lang="en-US" altLang="zh-CN" dirty="0"/>
              <a:t>RPC argument contains </a:t>
            </a:r>
            <a:endParaRPr kumimoji="1" lang="en-US" altLang="zh-CN" dirty="0"/>
          </a:p>
          <a:p>
            <a:pPr lvl="1"/>
            <a:r>
              <a:rPr kumimoji="1" lang="en-US" altLang="zh-CN" dirty="0"/>
              <a:t>Append index, term, </a:t>
            </a:r>
            <a:r>
              <a:rPr lang="en-US" altLang="zh-CN" b="1" dirty="0"/>
              <a:t>term of entry preceding new ones</a:t>
            </a:r>
            <a:endParaRPr lang="en-US" altLang="zh-CN" b="1" dirty="0"/>
          </a:p>
          <a:p>
            <a:r>
              <a:rPr kumimoji="1" lang="en-US" altLang="zh-CN" dirty="0"/>
              <a:t>Follower checks whether it has the </a:t>
            </a:r>
            <a:r>
              <a:rPr kumimoji="1" lang="en-US" altLang="zh-CN" dirty="0">
                <a:highlight>
                  <a:srgbClr val="FFFF00"/>
                </a:highlight>
              </a:rPr>
              <a:t>matching</a:t>
            </a:r>
            <a:r>
              <a:rPr kumimoji="1" lang="en-US" altLang="zh-CN" dirty="0"/>
              <a:t> entry(</a:t>
            </a:r>
            <a:r>
              <a:rPr kumimoji="1" lang="zh-CN" altLang="en-US" dirty="0"/>
              <a:t>会检查这个</a:t>
            </a:r>
            <a:r>
              <a:rPr kumimoji="1" lang="en-US" altLang="zh-CN" dirty="0"/>
              <a:t>index</a:t>
            </a:r>
            <a:r>
              <a:rPr kumimoji="1" lang="zh-CN" altLang="en-US" dirty="0"/>
              <a:t>之前的</a:t>
            </a:r>
            <a:r>
              <a:rPr kumimoji="1" lang="en-US" altLang="zh-CN" dirty="0"/>
              <a:t>entry</a:t>
            </a:r>
            <a:r>
              <a:rPr kumimoji="1" lang="zh-CN" altLang="en-US" dirty="0"/>
              <a:t>是否匹配</a:t>
            </a:r>
            <a:r>
              <a:rPr kumimoji="1" lang="en-US" altLang="zh-CN" dirty="0"/>
              <a:t>)</a:t>
            </a:r>
            <a:endParaRPr kumimoji="1" lang="en-US" altLang="zh-CN" dirty="0"/>
          </a:p>
          <a:p>
            <a:pPr lvl="1"/>
            <a:r>
              <a:rPr kumimoji="1" lang="en-US" altLang="zh-CN" dirty="0"/>
              <a:t>Otherwise, it rejects the request </a:t>
            </a:r>
            <a:endParaRPr kumimoji="1"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35" name="图片 34"/>
          <p:cNvPicPr>
            <a:picLocks noChangeAspect="1"/>
          </p:cNvPicPr>
          <p:nvPr/>
        </p:nvPicPr>
        <p:blipFill>
          <a:blip r:embed="rId1"/>
          <a:stretch>
            <a:fillRect/>
          </a:stretch>
        </p:blipFill>
        <p:spPr>
          <a:xfrm>
            <a:off x="917724" y="3026894"/>
            <a:ext cx="7308552" cy="2338737"/>
          </a:xfrm>
          <a:prstGeom prst="rect">
            <a:avLst/>
          </a:prstGeom>
        </p:spPr>
      </p:pic>
      <p:grpSp>
        <p:nvGrpSpPr>
          <p:cNvPr id="36" name="组合 35"/>
          <p:cNvGrpSpPr/>
          <p:nvPr/>
        </p:nvGrpSpPr>
        <p:grpSpPr>
          <a:xfrm>
            <a:off x="6188299" y="387828"/>
            <a:ext cx="2686291" cy="975271"/>
            <a:chOff x="911200" y="1040360"/>
            <a:chExt cx="2686291" cy="975271"/>
          </a:xfrm>
        </p:grpSpPr>
        <p:sp>
          <p:nvSpPr>
            <p:cNvPr id="37" name="矩形 36"/>
            <p:cNvSpPr/>
            <p:nvPr/>
          </p:nvSpPr>
          <p:spPr>
            <a:xfrm>
              <a:off x="912507" y="1040360"/>
              <a:ext cx="2684984" cy="747309"/>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911200" y="1092301"/>
              <a:ext cx="2684985" cy="923330"/>
            </a:xfrm>
            <a:prstGeom prst="rect">
              <a:avLst/>
            </a:prstGeom>
          </p:spPr>
          <p:txBody>
            <a:bodyPr wrap="square">
              <a:spAutoFit/>
            </a:bodyPr>
            <a:lstStyle/>
            <a:p>
              <a:r>
                <a:rPr kumimoji="1" lang="en-US" altLang="zh-CN" dirty="0">
                  <a:cs typeface="Consolas" panose="020B0609020204030204" pitchFamily="49" charset="0"/>
                </a:rPr>
                <a:t>Implements an induction step, ensures coherency</a:t>
              </a:r>
              <a:endParaRPr kumimoji="1" lang="en-US" altLang="zh-CN" dirty="0">
                <a:cs typeface="Consolas" panose="020B0609020204030204" pitchFamily="49" charset="0"/>
              </a:endParaRPr>
            </a:p>
            <a:p>
              <a:r>
                <a:rPr kumimoji="1" lang="en-US" altLang="zh-CN" dirty="0">
                  <a:cs typeface="Consolas" panose="020B0609020204030204" pitchFamily="49" charset="0"/>
                </a:rPr>
                <a:t> </a:t>
              </a:r>
              <a:endParaRPr lang="zh-CN" altLang="en-US" dirty="0">
                <a:cs typeface="Consolas" panose="020B0609020204030204" pitchFamily="49"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When can rejection happens? Leader changes </a:t>
            </a:r>
            <a:endParaRPr kumimoji="1" lang="zh-CN" altLang="en-US" dirty="0"/>
          </a:p>
        </p:txBody>
      </p:sp>
      <p:sp>
        <p:nvSpPr>
          <p:cNvPr id="3" name="内容占位符 2"/>
          <p:cNvSpPr>
            <a:spLocks noGrp="1"/>
          </p:cNvSpPr>
          <p:nvPr>
            <p:ph idx="1"/>
          </p:nvPr>
        </p:nvSpPr>
        <p:spPr/>
        <p:txBody>
          <a:bodyPr/>
          <a:lstStyle/>
          <a:p>
            <a:r>
              <a:rPr lang="en-US" altLang="zh-CN" dirty="0"/>
              <a:t>At beginning of new leader’s term:</a:t>
            </a:r>
            <a:endParaRPr lang="en-US" altLang="zh-CN" dirty="0"/>
          </a:p>
          <a:p>
            <a:pPr lvl="1"/>
            <a:r>
              <a:rPr lang="en-US" altLang="zh-CN" dirty="0"/>
              <a:t>Old leader may have left entries </a:t>
            </a:r>
            <a:r>
              <a:rPr lang="en-US" altLang="zh-CN" dirty="0">
                <a:solidFill>
                  <a:srgbClr val="FF0000"/>
                </a:solidFill>
              </a:rPr>
              <a:t>partially replicated(</a:t>
            </a:r>
            <a:r>
              <a:rPr lang="zh-CN" altLang="en-US" dirty="0">
                <a:solidFill>
                  <a:srgbClr val="FF0000"/>
                </a:solidFill>
              </a:rPr>
              <a:t>因为一个</a:t>
            </a:r>
            <a:r>
              <a:rPr lang="en-US" altLang="zh-CN" dirty="0">
                <a:solidFill>
                  <a:srgbClr val="FF0000"/>
                </a:solidFill>
              </a:rPr>
              <a:t>term</a:t>
            </a:r>
            <a:r>
              <a:rPr lang="zh-CN" altLang="en-US" dirty="0">
                <a:solidFill>
                  <a:srgbClr val="FF0000"/>
                </a:solidFill>
              </a:rPr>
              <a:t>的时间长度是不固定的，随机的</a:t>
            </a:r>
            <a:r>
              <a:rPr lang="en-US" altLang="zh-CN" dirty="0">
                <a:solidFill>
                  <a:srgbClr val="FF0000"/>
                </a:solidFill>
              </a:rPr>
              <a:t>)</a:t>
            </a:r>
            <a:endParaRPr lang="en-US" altLang="zh-CN" dirty="0"/>
          </a:p>
          <a:p>
            <a:r>
              <a:rPr lang="en-US" altLang="zh-CN" dirty="0"/>
              <a:t>No special steps by new leader: just start normal operation</a:t>
            </a:r>
            <a:endParaRPr lang="en-US" altLang="zh-CN" dirty="0"/>
          </a:p>
          <a:p>
            <a:pPr lvl="1"/>
            <a:r>
              <a:rPr lang="en-US" altLang="zh-CN" dirty="0">
                <a:highlight>
                  <a:srgbClr val="FFFF00"/>
                </a:highlight>
              </a:rPr>
              <a:t>Leader’s log is “the truth”</a:t>
            </a:r>
            <a:endParaRPr lang="en-US" altLang="zh-CN" dirty="0">
              <a:highlight>
                <a:srgbClr val="FFFF00"/>
              </a:highlight>
            </a:endParaRPr>
          </a:p>
          <a:p>
            <a:pPr lvl="1"/>
            <a:r>
              <a:rPr lang="en-US" altLang="zh-CN" dirty="0"/>
              <a:t>Will eventually make follower’s logs identical to leader’s (</a:t>
            </a:r>
            <a:r>
              <a:rPr lang="en-US" altLang="zh-CN" dirty="0">
                <a:solidFill>
                  <a:srgbClr val="FF0000"/>
                </a:solidFill>
              </a:rPr>
              <a:t>overwrite the divergent log</a:t>
            </a:r>
            <a:r>
              <a:rPr lang="en-US" altLang="zh-CN" dirty="0"/>
              <a:t> entries with the leader’s ones) </a:t>
            </a:r>
            <a:endParaRPr lang="en-US" altLang="zh-CN" dirty="0"/>
          </a:p>
          <a:p>
            <a:r>
              <a:rPr lang="en-US" altLang="zh-CN" dirty="0"/>
              <a:t>The rejected entries will be overwritten by the leader’s log entry </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latin typeface="+mj-lt"/>
                <a:cs typeface="Consolas" panose="020B0609020204030204" pitchFamily="49" charset="0"/>
              </a:rPr>
              <a:t>Handle rejections </a:t>
            </a:r>
            <a:endParaRPr kumimoji="1" lang="zh-CN" altLang="en-US" dirty="0">
              <a:latin typeface="+mj-lt"/>
            </a:endParaRPr>
          </a:p>
        </p:txBody>
      </p:sp>
      <p:sp>
        <p:nvSpPr>
          <p:cNvPr id="3" name="内容占位符 2"/>
          <p:cNvSpPr>
            <a:spLocks noGrp="1"/>
          </p:cNvSpPr>
          <p:nvPr>
            <p:ph idx="1"/>
          </p:nvPr>
        </p:nvSpPr>
        <p:spPr>
          <a:xfrm>
            <a:off x="302840" y="1129308"/>
            <a:ext cx="8229600" cy="2016224"/>
          </a:xfrm>
        </p:spPr>
        <p:txBody>
          <a:bodyPr/>
          <a:lstStyle/>
          <a:p>
            <a:r>
              <a:rPr kumimoji="1" lang="en-US" altLang="zh-CN" dirty="0"/>
              <a:t>In this example, the leader will </a:t>
            </a:r>
            <a:endParaRPr kumimoji="1" lang="en-US" altLang="zh-CN" dirty="0"/>
          </a:p>
          <a:p>
            <a:pPr lvl="1"/>
            <a:r>
              <a:rPr kumimoji="1" lang="en-US" altLang="zh-CN" dirty="0"/>
              <a:t>Overwrite index 4 with [2 mov] with </a:t>
            </a:r>
            <a:r>
              <a:rPr kumimoji="1" lang="en-US" altLang="zh-CN" dirty="0" err="1"/>
              <a:t>AppendEntries</a:t>
            </a:r>
            <a:r>
              <a:rPr kumimoji="1" lang="en-US" altLang="zh-CN" dirty="0"/>
              <a:t> </a:t>
            </a:r>
            <a:endParaRPr kumimoji="1" lang="en-US" altLang="zh-CN" dirty="0"/>
          </a:p>
          <a:p>
            <a:pPr lvl="1"/>
            <a:r>
              <a:rPr kumimoji="1" lang="en-US" altLang="zh-CN" dirty="0"/>
              <a:t>Then append entry [3 </a:t>
            </a:r>
            <a:r>
              <a:rPr kumimoji="1" lang="en-US" altLang="zh-CN" dirty="0" err="1"/>
              <a:t>jmp</a:t>
            </a:r>
            <a:r>
              <a:rPr kumimoji="1" lang="en-US" altLang="zh-CN" dirty="0"/>
              <a:t>] to the end of the follower </a:t>
            </a:r>
            <a:endParaRPr kumimoji="1"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pSp>
        <p:nvGrpSpPr>
          <p:cNvPr id="36" name="组合 35"/>
          <p:cNvGrpSpPr/>
          <p:nvPr/>
        </p:nvGrpSpPr>
        <p:grpSpPr>
          <a:xfrm>
            <a:off x="6188299" y="387828"/>
            <a:ext cx="2686291" cy="975271"/>
            <a:chOff x="911200" y="1040360"/>
            <a:chExt cx="2686291" cy="975271"/>
          </a:xfrm>
        </p:grpSpPr>
        <p:sp>
          <p:nvSpPr>
            <p:cNvPr id="37" name="矩形 36"/>
            <p:cNvSpPr/>
            <p:nvPr/>
          </p:nvSpPr>
          <p:spPr>
            <a:xfrm>
              <a:off x="912507" y="1040360"/>
              <a:ext cx="2684984" cy="747309"/>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矩形 37"/>
            <p:cNvSpPr/>
            <p:nvPr/>
          </p:nvSpPr>
          <p:spPr>
            <a:xfrm>
              <a:off x="911200" y="1092301"/>
              <a:ext cx="2684985" cy="923330"/>
            </a:xfrm>
            <a:prstGeom prst="rect">
              <a:avLst/>
            </a:prstGeom>
          </p:spPr>
          <p:txBody>
            <a:bodyPr wrap="square">
              <a:spAutoFit/>
            </a:bodyPr>
            <a:lstStyle/>
            <a:p>
              <a:r>
                <a:rPr kumimoji="1" lang="en-US" altLang="zh-CN" dirty="0">
                  <a:cs typeface="Consolas" panose="020B0609020204030204" pitchFamily="49" charset="0"/>
                </a:rPr>
                <a:t>Implements an induction step, ensures coherency</a:t>
              </a:r>
              <a:endParaRPr kumimoji="1" lang="en-US" altLang="zh-CN" dirty="0">
                <a:cs typeface="Consolas" panose="020B0609020204030204" pitchFamily="49" charset="0"/>
              </a:endParaRPr>
            </a:p>
            <a:p>
              <a:r>
                <a:rPr kumimoji="1" lang="en-US" altLang="zh-CN" dirty="0">
                  <a:cs typeface="Consolas" panose="020B0609020204030204" pitchFamily="49" charset="0"/>
                </a:rPr>
                <a:t> </a:t>
              </a:r>
              <a:endParaRPr lang="zh-CN" altLang="en-US" dirty="0">
                <a:cs typeface="Consolas" panose="020B0609020204030204" pitchFamily="49" charset="0"/>
              </a:endParaRPr>
            </a:p>
          </p:txBody>
        </p:sp>
      </p:grpSp>
      <p:sp>
        <p:nvSpPr>
          <p:cNvPr id="7" name="矩形 6"/>
          <p:cNvSpPr/>
          <p:nvPr/>
        </p:nvSpPr>
        <p:spPr>
          <a:xfrm>
            <a:off x="1367642" y="276029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add</a:t>
            </a:r>
            <a:endParaRPr kumimoji="1" lang="zh-CN" altLang="en-US" sz="1200" b="1" dirty="0">
              <a:solidFill>
                <a:schemeClr val="tx1"/>
              </a:solidFill>
            </a:endParaRPr>
          </a:p>
        </p:txBody>
      </p:sp>
      <p:sp>
        <p:nvSpPr>
          <p:cNvPr id="8" name="矩形 7"/>
          <p:cNvSpPr/>
          <p:nvPr/>
        </p:nvSpPr>
        <p:spPr>
          <a:xfrm>
            <a:off x="1871698" y="276029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err="1">
                <a:solidFill>
                  <a:schemeClr val="tx1"/>
                </a:solidFill>
              </a:rPr>
              <a:t>cmp</a:t>
            </a:r>
            <a:endParaRPr kumimoji="1" lang="zh-CN" altLang="en-US" sz="1200" b="1" dirty="0">
              <a:solidFill>
                <a:schemeClr val="tx1"/>
              </a:solidFill>
            </a:endParaRPr>
          </a:p>
        </p:txBody>
      </p:sp>
      <p:sp>
        <p:nvSpPr>
          <p:cNvPr id="9" name="矩形 8"/>
          <p:cNvSpPr/>
          <p:nvPr/>
        </p:nvSpPr>
        <p:spPr>
          <a:xfrm>
            <a:off x="2375754" y="2760289"/>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ret</a:t>
            </a:r>
            <a:endParaRPr kumimoji="1" lang="zh-CN" altLang="en-US" sz="1200" b="1" dirty="0">
              <a:solidFill>
                <a:schemeClr val="tx1"/>
              </a:solidFill>
            </a:endParaRPr>
          </a:p>
        </p:txBody>
      </p:sp>
      <p:sp>
        <p:nvSpPr>
          <p:cNvPr id="10" name="矩形 9"/>
          <p:cNvSpPr/>
          <p:nvPr/>
        </p:nvSpPr>
        <p:spPr>
          <a:xfrm>
            <a:off x="2879810" y="2760289"/>
            <a:ext cx="504056" cy="419083"/>
          </a:xfrm>
          <a:prstGeom prst="rect">
            <a:avLst/>
          </a:prstGeom>
          <a:solidFill>
            <a:srgbClr val="FFFF9B"/>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2</a:t>
            </a:r>
            <a:endParaRPr kumimoji="1" lang="en-US" altLang="zh-CN" sz="1200" b="1" dirty="0">
              <a:solidFill>
                <a:schemeClr val="tx1"/>
              </a:solidFill>
            </a:endParaRPr>
          </a:p>
          <a:p>
            <a:pPr algn="ctr"/>
            <a:r>
              <a:rPr kumimoji="1" lang="en-US" altLang="zh-CN" sz="1200" b="1" dirty="0">
                <a:solidFill>
                  <a:schemeClr val="tx1"/>
                </a:solidFill>
              </a:rPr>
              <a:t>mov</a:t>
            </a:r>
            <a:endParaRPr kumimoji="1" lang="zh-CN" altLang="en-US" sz="1200" b="1" dirty="0">
              <a:solidFill>
                <a:schemeClr val="tx1"/>
              </a:solidFill>
            </a:endParaRPr>
          </a:p>
        </p:txBody>
      </p:sp>
      <p:sp>
        <p:nvSpPr>
          <p:cNvPr id="11" name="矩形 10"/>
          <p:cNvSpPr/>
          <p:nvPr/>
        </p:nvSpPr>
        <p:spPr>
          <a:xfrm>
            <a:off x="3387588" y="2760289"/>
            <a:ext cx="504056" cy="419083"/>
          </a:xfrm>
          <a:prstGeom prst="rect">
            <a:avLst/>
          </a:prstGeom>
          <a:solidFill>
            <a:srgbClr val="CCDAF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3</a:t>
            </a:r>
            <a:endParaRPr kumimoji="1" lang="en-US" altLang="zh-CN" sz="1200" b="1" dirty="0">
              <a:solidFill>
                <a:schemeClr val="tx1"/>
              </a:solidFill>
            </a:endParaRPr>
          </a:p>
          <a:p>
            <a:pPr algn="ctr"/>
            <a:r>
              <a:rPr kumimoji="1" lang="en-US" altLang="zh-CN" sz="1200" b="1" dirty="0" err="1">
                <a:solidFill>
                  <a:schemeClr val="tx1"/>
                </a:solidFill>
              </a:rPr>
              <a:t>jmp</a:t>
            </a:r>
            <a:endParaRPr kumimoji="1" lang="zh-CN" altLang="en-US" sz="1200" b="1" dirty="0">
              <a:solidFill>
                <a:schemeClr val="tx1"/>
              </a:solidFill>
            </a:endParaRPr>
          </a:p>
        </p:txBody>
      </p:sp>
      <p:sp>
        <p:nvSpPr>
          <p:cNvPr id="12" name="矩形 11"/>
          <p:cNvSpPr/>
          <p:nvPr/>
        </p:nvSpPr>
        <p:spPr>
          <a:xfrm>
            <a:off x="1367642" y="352367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add</a:t>
            </a:r>
            <a:endParaRPr kumimoji="1" lang="zh-CN" altLang="en-US" sz="1200" b="1" dirty="0">
              <a:solidFill>
                <a:schemeClr val="tx1"/>
              </a:solidFill>
            </a:endParaRPr>
          </a:p>
        </p:txBody>
      </p:sp>
      <p:sp>
        <p:nvSpPr>
          <p:cNvPr id="13" name="矩形 12"/>
          <p:cNvSpPr/>
          <p:nvPr/>
        </p:nvSpPr>
        <p:spPr>
          <a:xfrm>
            <a:off x="1871698" y="352367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err="1">
                <a:solidFill>
                  <a:schemeClr val="tx1"/>
                </a:solidFill>
              </a:rPr>
              <a:t>cmp</a:t>
            </a:r>
            <a:endParaRPr kumimoji="1" lang="zh-CN" altLang="en-US" sz="1200" b="1" dirty="0">
              <a:solidFill>
                <a:schemeClr val="tx1"/>
              </a:solidFill>
            </a:endParaRPr>
          </a:p>
        </p:txBody>
      </p:sp>
      <p:sp>
        <p:nvSpPr>
          <p:cNvPr id="14" name="矩形 13"/>
          <p:cNvSpPr/>
          <p:nvPr/>
        </p:nvSpPr>
        <p:spPr>
          <a:xfrm>
            <a:off x="2375754" y="3523669"/>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ret</a:t>
            </a:r>
            <a:endParaRPr kumimoji="1" lang="zh-CN" altLang="en-US" sz="1200" b="1" dirty="0">
              <a:solidFill>
                <a:schemeClr val="tx1"/>
              </a:solidFill>
            </a:endParaRPr>
          </a:p>
        </p:txBody>
      </p:sp>
      <p:sp>
        <p:nvSpPr>
          <p:cNvPr id="15" name="矩形 14"/>
          <p:cNvSpPr/>
          <p:nvPr/>
        </p:nvSpPr>
        <p:spPr>
          <a:xfrm>
            <a:off x="2879810" y="3523669"/>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err="1">
                <a:solidFill>
                  <a:schemeClr val="tx1"/>
                </a:solidFill>
              </a:rPr>
              <a:t>shi</a:t>
            </a:r>
            <a:endParaRPr kumimoji="1" lang="zh-CN" altLang="en-US" sz="1200" b="1" dirty="0">
              <a:solidFill>
                <a:schemeClr val="tx1"/>
              </a:solidFill>
            </a:endParaRPr>
          </a:p>
        </p:txBody>
      </p:sp>
      <p:sp>
        <p:nvSpPr>
          <p:cNvPr id="16" name="任意形状 15"/>
          <p:cNvSpPr/>
          <p:nvPr/>
        </p:nvSpPr>
        <p:spPr>
          <a:xfrm>
            <a:off x="3475124" y="3009455"/>
            <a:ext cx="812698" cy="784698"/>
          </a:xfrm>
          <a:custGeom>
            <a:avLst/>
            <a:gdLst>
              <a:gd name="connsiteX0" fmla="*/ 603115 w 812698"/>
              <a:gd name="connsiteY0" fmla="*/ 0 h 784698"/>
              <a:gd name="connsiteX1" fmla="*/ 778213 w 812698"/>
              <a:gd name="connsiteY1" fmla="*/ 376136 h 784698"/>
              <a:gd name="connsiteX2" fmla="*/ 0 w 812698"/>
              <a:gd name="connsiteY2" fmla="*/ 784698 h 784698"/>
            </a:gdLst>
            <a:ahLst/>
            <a:cxnLst>
              <a:cxn ang="0">
                <a:pos x="connsiteX0" y="connsiteY0"/>
              </a:cxn>
              <a:cxn ang="0">
                <a:pos x="connsiteX1" y="connsiteY1"/>
              </a:cxn>
              <a:cxn ang="0">
                <a:pos x="connsiteX2" y="connsiteY2"/>
              </a:cxn>
            </a:cxnLst>
            <a:rect l="l" t="t" r="r" b="b"/>
            <a:pathLst>
              <a:path w="812698" h="784698">
                <a:moveTo>
                  <a:pt x="603115" y="0"/>
                </a:moveTo>
                <a:cubicBezTo>
                  <a:pt x="740923" y="122676"/>
                  <a:pt x="878732" y="245353"/>
                  <a:pt x="778213" y="376136"/>
                </a:cubicBezTo>
                <a:cubicBezTo>
                  <a:pt x="677694" y="506919"/>
                  <a:pt x="338847" y="645808"/>
                  <a:pt x="0" y="784698"/>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772328" y="2760289"/>
            <a:ext cx="472097" cy="369332"/>
          </a:xfrm>
          <a:prstGeom prst="rect">
            <a:avLst/>
          </a:prstGeom>
          <a:noFill/>
        </p:spPr>
        <p:txBody>
          <a:bodyPr wrap="square">
            <a:spAutoFit/>
          </a:bodyPr>
          <a:lstStyle/>
          <a:p>
            <a:r>
              <a:rPr kumimoji="1" lang="en-US" altLang="zh-CN" dirty="0"/>
              <a:t>L</a:t>
            </a:r>
            <a:endParaRPr lang="zh-CN" altLang="en-US" dirty="0"/>
          </a:p>
        </p:txBody>
      </p:sp>
      <p:sp>
        <p:nvSpPr>
          <p:cNvPr id="19" name="文本框 18"/>
          <p:cNvSpPr txBox="1"/>
          <p:nvPr/>
        </p:nvSpPr>
        <p:spPr>
          <a:xfrm>
            <a:off x="769147" y="3543665"/>
            <a:ext cx="472097" cy="369332"/>
          </a:xfrm>
          <a:prstGeom prst="rect">
            <a:avLst/>
          </a:prstGeom>
          <a:noFill/>
        </p:spPr>
        <p:txBody>
          <a:bodyPr wrap="square">
            <a:spAutoFit/>
          </a:bodyPr>
          <a:lstStyle/>
          <a:p>
            <a:r>
              <a:rPr kumimoji="1" lang="en-US" altLang="zh-CN" dirty="0"/>
              <a:t>F</a:t>
            </a:r>
            <a:endParaRPr lang="zh-CN" altLang="en-US" dirty="0"/>
          </a:p>
        </p:txBody>
      </p:sp>
      <p:sp>
        <p:nvSpPr>
          <p:cNvPr id="20" name="矩形 19"/>
          <p:cNvSpPr/>
          <p:nvPr/>
        </p:nvSpPr>
        <p:spPr>
          <a:xfrm>
            <a:off x="5364088" y="275854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add</a:t>
            </a:r>
            <a:endParaRPr kumimoji="1" lang="zh-CN" altLang="en-US" sz="1200" b="1" dirty="0">
              <a:solidFill>
                <a:schemeClr val="tx1"/>
              </a:solidFill>
            </a:endParaRPr>
          </a:p>
        </p:txBody>
      </p:sp>
      <p:sp>
        <p:nvSpPr>
          <p:cNvPr id="21" name="矩形 20"/>
          <p:cNvSpPr/>
          <p:nvPr/>
        </p:nvSpPr>
        <p:spPr>
          <a:xfrm>
            <a:off x="5868144" y="275854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err="1">
                <a:solidFill>
                  <a:schemeClr val="tx1"/>
                </a:solidFill>
              </a:rPr>
              <a:t>cmp</a:t>
            </a:r>
            <a:endParaRPr kumimoji="1" lang="zh-CN" altLang="en-US" sz="1200" b="1" dirty="0">
              <a:solidFill>
                <a:schemeClr val="tx1"/>
              </a:solidFill>
            </a:endParaRPr>
          </a:p>
        </p:txBody>
      </p:sp>
      <p:sp>
        <p:nvSpPr>
          <p:cNvPr id="22" name="矩形 21"/>
          <p:cNvSpPr/>
          <p:nvPr/>
        </p:nvSpPr>
        <p:spPr>
          <a:xfrm>
            <a:off x="6372200" y="2758539"/>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ret</a:t>
            </a:r>
            <a:endParaRPr kumimoji="1" lang="zh-CN" altLang="en-US" sz="1200" b="1" dirty="0">
              <a:solidFill>
                <a:schemeClr val="tx1"/>
              </a:solidFill>
            </a:endParaRPr>
          </a:p>
        </p:txBody>
      </p:sp>
      <p:sp>
        <p:nvSpPr>
          <p:cNvPr id="23" name="矩形 22"/>
          <p:cNvSpPr/>
          <p:nvPr/>
        </p:nvSpPr>
        <p:spPr>
          <a:xfrm>
            <a:off x="6876256" y="2758539"/>
            <a:ext cx="504056" cy="419083"/>
          </a:xfrm>
          <a:prstGeom prst="rect">
            <a:avLst/>
          </a:prstGeom>
          <a:solidFill>
            <a:srgbClr val="FFFF9B"/>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2</a:t>
            </a:r>
            <a:endParaRPr kumimoji="1" lang="en-US" altLang="zh-CN" sz="1200" b="1" dirty="0">
              <a:solidFill>
                <a:schemeClr val="tx1"/>
              </a:solidFill>
            </a:endParaRPr>
          </a:p>
          <a:p>
            <a:pPr algn="ctr"/>
            <a:r>
              <a:rPr kumimoji="1" lang="en-US" altLang="zh-CN" sz="1200" b="1" dirty="0">
                <a:solidFill>
                  <a:schemeClr val="tx1"/>
                </a:solidFill>
              </a:rPr>
              <a:t>mov</a:t>
            </a:r>
            <a:endParaRPr kumimoji="1" lang="zh-CN" altLang="en-US" sz="1200" b="1" dirty="0">
              <a:solidFill>
                <a:schemeClr val="tx1"/>
              </a:solidFill>
            </a:endParaRPr>
          </a:p>
        </p:txBody>
      </p:sp>
      <p:sp>
        <p:nvSpPr>
          <p:cNvPr id="24" name="矩形 23"/>
          <p:cNvSpPr/>
          <p:nvPr/>
        </p:nvSpPr>
        <p:spPr>
          <a:xfrm>
            <a:off x="7384034" y="2758539"/>
            <a:ext cx="504056" cy="419083"/>
          </a:xfrm>
          <a:prstGeom prst="rect">
            <a:avLst/>
          </a:prstGeom>
          <a:solidFill>
            <a:srgbClr val="CCDAF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3</a:t>
            </a:r>
            <a:endParaRPr kumimoji="1" lang="en-US" altLang="zh-CN" sz="1200" b="1" dirty="0">
              <a:solidFill>
                <a:schemeClr val="tx1"/>
              </a:solidFill>
            </a:endParaRPr>
          </a:p>
          <a:p>
            <a:pPr algn="ctr"/>
            <a:r>
              <a:rPr kumimoji="1" lang="en-US" altLang="zh-CN" sz="1200" b="1" dirty="0" err="1">
                <a:solidFill>
                  <a:schemeClr val="tx1"/>
                </a:solidFill>
              </a:rPr>
              <a:t>jmp</a:t>
            </a:r>
            <a:endParaRPr kumimoji="1" lang="zh-CN" altLang="en-US" sz="1200" b="1" dirty="0">
              <a:solidFill>
                <a:schemeClr val="tx1"/>
              </a:solidFill>
            </a:endParaRPr>
          </a:p>
        </p:txBody>
      </p:sp>
      <p:sp>
        <p:nvSpPr>
          <p:cNvPr id="25" name="矩形 24"/>
          <p:cNvSpPr/>
          <p:nvPr/>
        </p:nvSpPr>
        <p:spPr>
          <a:xfrm>
            <a:off x="5364088" y="352192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add</a:t>
            </a:r>
            <a:endParaRPr kumimoji="1" lang="zh-CN" altLang="en-US" sz="1200" b="1" dirty="0">
              <a:solidFill>
                <a:schemeClr val="tx1"/>
              </a:solidFill>
            </a:endParaRPr>
          </a:p>
        </p:txBody>
      </p:sp>
      <p:sp>
        <p:nvSpPr>
          <p:cNvPr id="26" name="矩形 25"/>
          <p:cNvSpPr/>
          <p:nvPr/>
        </p:nvSpPr>
        <p:spPr>
          <a:xfrm>
            <a:off x="5868144" y="352192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err="1">
                <a:solidFill>
                  <a:schemeClr val="tx1"/>
                </a:solidFill>
              </a:rPr>
              <a:t>cmp</a:t>
            </a:r>
            <a:endParaRPr kumimoji="1" lang="zh-CN" altLang="en-US" sz="1200" b="1" dirty="0">
              <a:solidFill>
                <a:schemeClr val="tx1"/>
              </a:solidFill>
            </a:endParaRPr>
          </a:p>
        </p:txBody>
      </p:sp>
      <p:sp>
        <p:nvSpPr>
          <p:cNvPr id="27" name="矩形 26"/>
          <p:cNvSpPr/>
          <p:nvPr/>
        </p:nvSpPr>
        <p:spPr>
          <a:xfrm>
            <a:off x="6372200" y="3521919"/>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ret</a:t>
            </a:r>
            <a:endParaRPr kumimoji="1" lang="zh-CN" altLang="en-US" sz="1200" b="1" dirty="0">
              <a:solidFill>
                <a:schemeClr val="tx1"/>
              </a:solidFill>
            </a:endParaRPr>
          </a:p>
        </p:txBody>
      </p:sp>
      <p:sp>
        <p:nvSpPr>
          <p:cNvPr id="28" name="矩形 27"/>
          <p:cNvSpPr/>
          <p:nvPr/>
        </p:nvSpPr>
        <p:spPr>
          <a:xfrm>
            <a:off x="6876256" y="3521919"/>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err="1">
                <a:solidFill>
                  <a:schemeClr val="tx1"/>
                </a:solidFill>
              </a:rPr>
              <a:t>shi</a:t>
            </a:r>
            <a:endParaRPr kumimoji="1" lang="zh-CN" altLang="en-US" sz="1200" b="1" dirty="0">
              <a:solidFill>
                <a:schemeClr val="tx1"/>
              </a:solidFill>
            </a:endParaRPr>
          </a:p>
        </p:txBody>
      </p:sp>
      <p:sp>
        <p:nvSpPr>
          <p:cNvPr id="30" name="文本框 29"/>
          <p:cNvSpPr txBox="1"/>
          <p:nvPr/>
        </p:nvSpPr>
        <p:spPr>
          <a:xfrm>
            <a:off x="4768774" y="2758539"/>
            <a:ext cx="472097" cy="369332"/>
          </a:xfrm>
          <a:prstGeom prst="rect">
            <a:avLst/>
          </a:prstGeom>
          <a:noFill/>
        </p:spPr>
        <p:txBody>
          <a:bodyPr wrap="square">
            <a:spAutoFit/>
          </a:bodyPr>
          <a:lstStyle/>
          <a:p>
            <a:r>
              <a:rPr kumimoji="1" lang="en-US" altLang="zh-CN" dirty="0"/>
              <a:t>L</a:t>
            </a:r>
            <a:endParaRPr lang="zh-CN" altLang="en-US" dirty="0"/>
          </a:p>
        </p:txBody>
      </p:sp>
      <p:sp>
        <p:nvSpPr>
          <p:cNvPr id="31" name="文本框 30"/>
          <p:cNvSpPr txBox="1"/>
          <p:nvPr/>
        </p:nvSpPr>
        <p:spPr>
          <a:xfrm>
            <a:off x="4765593" y="3541915"/>
            <a:ext cx="472097" cy="369332"/>
          </a:xfrm>
          <a:prstGeom prst="rect">
            <a:avLst/>
          </a:prstGeom>
          <a:noFill/>
        </p:spPr>
        <p:txBody>
          <a:bodyPr wrap="square">
            <a:spAutoFit/>
          </a:bodyPr>
          <a:lstStyle/>
          <a:p>
            <a:r>
              <a:rPr kumimoji="1" lang="en-US" altLang="zh-CN" dirty="0"/>
              <a:t>F</a:t>
            </a:r>
            <a:endParaRPr lang="zh-CN" altLang="en-US" dirty="0"/>
          </a:p>
        </p:txBody>
      </p:sp>
      <p:sp>
        <p:nvSpPr>
          <p:cNvPr id="33" name="矩形 32"/>
          <p:cNvSpPr/>
          <p:nvPr/>
        </p:nvSpPr>
        <p:spPr>
          <a:xfrm>
            <a:off x="6884390" y="3517039"/>
            <a:ext cx="504056" cy="419083"/>
          </a:xfrm>
          <a:prstGeom prst="rect">
            <a:avLst/>
          </a:prstGeom>
          <a:solidFill>
            <a:srgbClr val="FFFF9B"/>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2</a:t>
            </a:r>
            <a:endParaRPr kumimoji="1" lang="en-US" altLang="zh-CN" sz="1200" b="1" dirty="0">
              <a:solidFill>
                <a:schemeClr val="tx1"/>
              </a:solidFill>
            </a:endParaRPr>
          </a:p>
          <a:p>
            <a:pPr algn="ctr"/>
            <a:r>
              <a:rPr kumimoji="1" lang="en-US" altLang="zh-CN" sz="1200" b="1" dirty="0">
                <a:solidFill>
                  <a:schemeClr val="tx1"/>
                </a:solidFill>
              </a:rPr>
              <a:t>mov</a:t>
            </a:r>
            <a:endParaRPr kumimoji="1" lang="zh-CN" altLang="en-US" sz="1200" b="1" dirty="0">
              <a:solidFill>
                <a:schemeClr val="tx1"/>
              </a:solidFill>
            </a:endParaRPr>
          </a:p>
        </p:txBody>
      </p:sp>
      <p:sp>
        <p:nvSpPr>
          <p:cNvPr id="32" name="任意形状 31"/>
          <p:cNvSpPr/>
          <p:nvPr/>
        </p:nvSpPr>
        <p:spPr>
          <a:xfrm>
            <a:off x="7151665" y="3052750"/>
            <a:ext cx="305948" cy="564205"/>
          </a:xfrm>
          <a:custGeom>
            <a:avLst/>
            <a:gdLst>
              <a:gd name="connsiteX0" fmla="*/ 0 w 305948"/>
              <a:gd name="connsiteY0" fmla="*/ 0 h 564205"/>
              <a:gd name="connsiteX1" fmla="*/ 304800 w 305948"/>
              <a:gd name="connsiteY1" fmla="*/ 298315 h 564205"/>
              <a:gd name="connsiteX2" fmla="*/ 84306 w 305948"/>
              <a:gd name="connsiteY2" fmla="*/ 564205 h 564205"/>
            </a:gdLst>
            <a:ahLst/>
            <a:cxnLst>
              <a:cxn ang="0">
                <a:pos x="connsiteX0" y="connsiteY0"/>
              </a:cxn>
              <a:cxn ang="0">
                <a:pos x="connsiteX1" y="connsiteY1"/>
              </a:cxn>
              <a:cxn ang="0">
                <a:pos x="connsiteX2" y="connsiteY2"/>
              </a:cxn>
            </a:cxnLst>
            <a:rect l="l" t="t" r="r" b="b"/>
            <a:pathLst>
              <a:path w="305948" h="564205">
                <a:moveTo>
                  <a:pt x="0" y="0"/>
                </a:moveTo>
                <a:cubicBezTo>
                  <a:pt x="145374" y="102140"/>
                  <a:pt x="290749" y="204281"/>
                  <a:pt x="304800" y="298315"/>
                </a:cubicBezTo>
                <a:cubicBezTo>
                  <a:pt x="318851" y="392349"/>
                  <a:pt x="201578" y="478277"/>
                  <a:pt x="84306" y="564205"/>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矩形 33"/>
          <p:cNvSpPr/>
          <p:nvPr/>
        </p:nvSpPr>
        <p:spPr>
          <a:xfrm>
            <a:off x="3339730" y="4328921"/>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add</a:t>
            </a:r>
            <a:endParaRPr kumimoji="1" lang="zh-CN" altLang="en-US" sz="1200" b="1" dirty="0">
              <a:solidFill>
                <a:schemeClr val="tx1"/>
              </a:solidFill>
            </a:endParaRPr>
          </a:p>
        </p:txBody>
      </p:sp>
      <p:sp>
        <p:nvSpPr>
          <p:cNvPr id="39" name="矩形 38"/>
          <p:cNvSpPr/>
          <p:nvPr/>
        </p:nvSpPr>
        <p:spPr>
          <a:xfrm>
            <a:off x="3843786" y="4328921"/>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err="1">
                <a:solidFill>
                  <a:schemeClr val="tx1"/>
                </a:solidFill>
              </a:rPr>
              <a:t>cmp</a:t>
            </a:r>
            <a:endParaRPr kumimoji="1" lang="zh-CN" altLang="en-US" sz="1200" b="1" dirty="0">
              <a:solidFill>
                <a:schemeClr val="tx1"/>
              </a:solidFill>
            </a:endParaRPr>
          </a:p>
        </p:txBody>
      </p:sp>
      <p:sp>
        <p:nvSpPr>
          <p:cNvPr id="40" name="矩形 39"/>
          <p:cNvSpPr/>
          <p:nvPr/>
        </p:nvSpPr>
        <p:spPr>
          <a:xfrm>
            <a:off x="4347842" y="432892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ret</a:t>
            </a:r>
            <a:endParaRPr kumimoji="1" lang="zh-CN" altLang="en-US" sz="1200" b="1" dirty="0">
              <a:solidFill>
                <a:schemeClr val="tx1"/>
              </a:solidFill>
            </a:endParaRPr>
          </a:p>
        </p:txBody>
      </p:sp>
      <p:sp>
        <p:nvSpPr>
          <p:cNvPr id="41" name="矩形 40"/>
          <p:cNvSpPr/>
          <p:nvPr/>
        </p:nvSpPr>
        <p:spPr>
          <a:xfrm>
            <a:off x="4851898" y="4328920"/>
            <a:ext cx="504056" cy="419083"/>
          </a:xfrm>
          <a:prstGeom prst="rect">
            <a:avLst/>
          </a:prstGeom>
          <a:solidFill>
            <a:srgbClr val="FFFF9B"/>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2</a:t>
            </a:r>
            <a:endParaRPr kumimoji="1" lang="en-US" altLang="zh-CN" sz="1200" b="1" dirty="0">
              <a:solidFill>
                <a:schemeClr val="tx1"/>
              </a:solidFill>
            </a:endParaRPr>
          </a:p>
          <a:p>
            <a:pPr algn="ctr"/>
            <a:r>
              <a:rPr kumimoji="1" lang="en-US" altLang="zh-CN" sz="1200" b="1" dirty="0">
                <a:solidFill>
                  <a:schemeClr val="tx1"/>
                </a:solidFill>
              </a:rPr>
              <a:t>mov</a:t>
            </a:r>
            <a:endParaRPr kumimoji="1" lang="zh-CN" altLang="en-US" sz="1200" b="1" dirty="0">
              <a:solidFill>
                <a:schemeClr val="tx1"/>
              </a:solidFill>
            </a:endParaRPr>
          </a:p>
        </p:txBody>
      </p:sp>
      <p:sp>
        <p:nvSpPr>
          <p:cNvPr id="42" name="矩形 41"/>
          <p:cNvSpPr/>
          <p:nvPr/>
        </p:nvSpPr>
        <p:spPr>
          <a:xfrm>
            <a:off x="5359676" y="4328920"/>
            <a:ext cx="504056" cy="419083"/>
          </a:xfrm>
          <a:prstGeom prst="rect">
            <a:avLst/>
          </a:prstGeom>
          <a:solidFill>
            <a:srgbClr val="CCDAF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3</a:t>
            </a:r>
            <a:endParaRPr kumimoji="1" lang="en-US" altLang="zh-CN" sz="1200" b="1" dirty="0">
              <a:solidFill>
                <a:schemeClr val="tx1"/>
              </a:solidFill>
            </a:endParaRPr>
          </a:p>
          <a:p>
            <a:pPr algn="ctr"/>
            <a:r>
              <a:rPr kumimoji="1" lang="en-US" altLang="zh-CN" sz="1200" b="1" dirty="0" err="1">
                <a:solidFill>
                  <a:schemeClr val="tx1"/>
                </a:solidFill>
              </a:rPr>
              <a:t>jmp</a:t>
            </a:r>
            <a:endParaRPr kumimoji="1" lang="zh-CN" altLang="en-US" sz="1200" b="1" dirty="0">
              <a:solidFill>
                <a:schemeClr val="tx1"/>
              </a:solidFill>
            </a:endParaRPr>
          </a:p>
        </p:txBody>
      </p:sp>
      <p:sp>
        <p:nvSpPr>
          <p:cNvPr id="43" name="矩形 42"/>
          <p:cNvSpPr/>
          <p:nvPr/>
        </p:nvSpPr>
        <p:spPr>
          <a:xfrm>
            <a:off x="3339730" y="5092301"/>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add</a:t>
            </a:r>
            <a:endParaRPr kumimoji="1" lang="zh-CN" altLang="en-US" sz="1200" b="1" dirty="0">
              <a:solidFill>
                <a:schemeClr val="tx1"/>
              </a:solidFill>
            </a:endParaRPr>
          </a:p>
        </p:txBody>
      </p:sp>
      <p:sp>
        <p:nvSpPr>
          <p:cNvPr id="44" name="矩形 43"/>
          <p:cNvSpPr/>
          <p:nvPr/>
        </p:nvSpPr>
        <p:spPr>
          <a:xfrm>
            <a:off x="3843786" y="5092301"/>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err="1">
                <a:solidFill>
                  <a:schemeClr val="tx1"/>
                </a:solidFill>
              </a:rPr>
              <a:t>cmp</a:t>
            </a:r>
            <a:endParaRPr kumimoji="1" lang="zh-CN" altLang="en-US" sz="1200" b="1" dirty="0">
              <a:solidFill>
                <a:schemeClr val="tx1"/>
              </a:solidFill>
            </a:endParaRPr>
          </a:p>
        </p:txBody>
      </p:sp>
      <p:sp>
        <p:nvSpPr>
          <p:cNvPr id="45" name="矩形 44"/>
          <p:cNvSpPr/>
          <p:nvPr/>
        </p:nvSpPr>
        <p:spPr>
          <a:xfrm>
            <a:off x="4347842" y="509230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a:solidFill>
                  <a:schemeClr val="tx1"/>
                </a:solidFill>
              </a:rPr>
              <a:t>ret</a:t>
            </a:r>
            <a:endParaRPr kumimoji="1" lang="zh-CN" altLang="en-US" sz="1200" b="1" dirty="0">
              <a:solidFill>
                <a:schemeClr val="tx1"/>
              </a:solidFill>
            </a:endParaRPr>
          </a:p>
        </p:txBody>
      </p:sp>
      <p:sp>
        <p:nvSpPr>
          <p:cNvPr id="46" name="矩形 45"/>
          <p:cNvSpPr/>
          <p:nvPr/>
        </p:nvSpPr>
        <p:spPr>
          <a:xfrm>
            <a:off x="4851898" y="5092300"/>
            <a:ext cx="504056" cy="419083"/>
          </a:xfrm>
          <a:prstGeom prst="rect">
            <a:avLst/>
          </a:prstGeom>
          <a:solidFill>
            <a:srgbClr val="D5FFD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1</a:t>
            </a:r>
            <a:endParaRPr kumimoji="1" lang="en-US" altLang="zh-CN" sz="1200" b="1" dirty="0">
              <a:solidFill>
                <a:schemeClr val="tx1"/>
              </a:solidFill>
            </a:endParaRPr>
          </a:p>
          <a:p>
            <a:pPr algn="ctr"/>
            <a:r>
              <a:rPr kumimoji="1" lang="en-US" altLang="zh-CN" sz="1200" b="1" dirty="0" err="1">
                <a:solidFill>
                  <a:schemeClr val="tx1"/>
                </a:solidFill>
              </a:rPr>
              <a:t>shi</a:t>
            </a:r>
            <a:endParaRPr kumimoji="1" lang="zh-CN" altLang="en-US" sz="1200" b="1" dirty="0">
              <a:solidFill>
                <a:schemeClr val="tx1"/>
              </a:solidFill>
            </a:endParaRPr>
          </a:p>
        </p:txBody>
      </p:sp>
      <p:sp>
        <p:nvSpPr>
          <p:cNvPr id="47" name="文本框 46"/>
          <p:cNvSpPr txBox="1"/>
          <p:nvPr/>
        </p:nvSpPr>
        <p:spPr>
          <a:xfrm>
            <a:off x="2744416" y="4328920"/>
            <a:ext cx="472097" cy="369332"/>
          </a:xfrm>
          <a:prstGeom prst="rect">
            <a:avLst/>
          </a:prstGeom>
          <a:noFill/>
        </p:spPr>
        <p:txBody>
          <a:bodyPr wrap="square">
            <a:spAutoFit/>
          </a:bodyPr>
          <a:lstStyle/>
          <a:p>
            <a:r>
              <a:rPr kumimoji="1" lang="en-US" altLang="zh-CN" dirty="0"/>
              <a:t>L</a:t>
            </a:r>
            <a:endParaRPr lang="zh-CN" altLang="en-US" dirty="0"/>
          </a:p>
        </p:txBody>
      </p:sp>
      <p:sp>
        <p:nvSpPr>
          <p:cNvPr id="48" name="文本框 47"/>
          <p:cNvSpPr txBox="1"/>
          <p:nvPr/>
        </p:nvSpPr>
        <p:spPr>
          <a:xfrm>
            <a:off x="2741235" y="5112296"/>
            <a:ext cx="472097" cy="369332"/>
          </a:xfrm>
          <a:prstGeom prst="rect">
            <a:avLst/>
          </a:prstGeom>
          <a:noFill/>
        </p:spPr>
        <p:txBody>
          <a:bodyPr wrap="square">
            <a:spAutoFit/>
          </a:bodyPr>
          <a:lstStyle/>
          <a:p>
            <a:r>
              <a:rPr kumimoji="1" lang="en-US" altLang="zh-CN" dirty="0"/>
              <a:t>F</a:t>
            </a:r>
            <a:endParaRPr lang="zh-CN" altLang="en-US" dirty="0"/>
          </a:p>
        </p:txBody>
      </p:sp>
      <p:sp>
        <p:nvSpPr>
          <p:cNvPr id="49" name="矩形 48"/>
          <p:cNvSpPr/>
          <p:nvPr/>
        </p:nvSpPr>
        <p:spPr>
          <a:xfrm>
            <a:off x="4860032" y="5087420"/>
            <a:ext cx="504056" cy="419083"/>
          </a:xfrm>
          <a:prstGeom prst="rect">
            <a:avLst/>
          </a:prstGeom>
          <a:solidFill>
            <a:srgbClr val="FFFF9B"/>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2</a:t>
            </a:r>
            <a:endParaRPr kumimoji="1" lang="en-US" altLang="zh-CN" sz="1200" b="1" dirty="0">
              <a:solidFill>
                <a:schemeClr val="tx1"/>
              </a:solidFill>
            </a:endParaRPr>
          </a:p>
          <a:p>
            <a:pPr algn="ctr"/>
            <a:r>
              <a:rPr kumimoji="1" lang="en-US" altLang="zh-CN" sz="1200" b="1" dirty="0">
                <a:solidFill>
                  <a:schemeClr val="tx1"/>
                </a:solidFill>
              </a:rPr>
              <a:t>mov</a:t>
            </a:r>
            <a:endParaRPr kumimoji="1" lang="zh-CN" altLang="en-US" sz="1200" b="1" dirty="0">
              <a:solidFill>
                <a:schemeClr val="tx1"/>
              </a:solidFill>
            </a:endParaRPr>
          </a:p>
        </p:txBody>
      </p:sp>
      <p:sp>
        <p:nvSpPr>
          <p:cNvPr id="50" name="任意形状 49"/>
          <p:cNvSpPr/>
          <p:nvPr/>
        </p:nvSpPr>
        <p:spPr>
          <a:xfrm>
            <a:off x="5814224" y="4698252"/>
            <a:ext cx="305948" cy="564205"/>
          </a:xfrm>
          <a:custGeom>
            <a:avLst/>
            <a:gdLst>
              <a:gd name="connsiteX0" fmla="*/ 0 w 305948"/>
              <a:gd name="connsiteY0" fmla="*/ 0 h 564205"/>
              <a:gd name="connsiteX1" fmla="*/ 304800 w 305948"/>
              <a:gd name="connsiteY1" fmla="*/ 298315 h 564205"/>
              <a:gd name="connsiteX2" fmla="*/ 84306 w 305948"/>
              <a:gd name="connsiteY2" fmla="*/ 564205 h 564205"/>
            </a:gdLst>
            <a:ahLst/>
            <a:cxnLst>
              <a:cxn ang="0">
                <a:pos x="connsiteX0" y="connsiteY0"/>
              </a:cxn>
              <a:cxn ang="0">
                <a:pos x="connsiteX1" y="connsiteY1"/>
              </a:cxn>
              <a:cxn ang="0">
                <a:pos x="connsiteX2" y="connsiteY2"/>
              </a:cxn>
            </a:cxnLst>
            <a:rect l="l" t="t" r="r" b="b"/>
            <a:pathLst>
              <a:path w="305948" h="564205">
                <a:moveTo>
                  <a:pt x="0" y="0"/>
                </a:moveTo>
                <a:cubicBezTo>
                  <a:pt x="145374" y="102140"/>
                  <a:pt x="290749" y="204281"/>
                  <a:pt x="304800" y="298315"/>
                </a:cubicBezTo>
                <a:cubicBezTo>
                  <a:pt x="318851" y="392349"/>
                  <a:pt x="201578" y="478277"/>
                  <a:pt x="84306" y="564205"/>
                </a:cubicBezTo>
              </a:path>
            </a:pathLst>
          </a:custGeom>
          <a:no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p:cNvSpPr/>
          <p:nvPr/>
        </p:nvSpPr>
        <p:spPr>
          <a:xfrm>
            <a:off x="5370655" y="5087420"/>
            <a:ext cx="504056" cy="419083"/>
          </a:xfrm>
          <a:prstGeom prst="rect">
            <a:avLst/>
          </a:prstGeom>
          <a:solidFill>
            <a:srgbClr val="CCDAF5"/>
          </a:solidFill>
          <a:ln w="12700">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b="1" dirty="0">
                <a:solidFill>
                  <a:schemeClr val="tx1"/>
                </a:solidFill>
              </a:rPr>
              <a:t>3</a:t>
            </a:r>
            <a:endParaRPr kumimoji="1" lang="en-US" altLang="zh-CN" sz="1200" b="1" dirty="0">
              <a:solidFill>
                <a:schemeClr val="tx1"/>
              </a:solidFill>
            </a:endParaRPr>
          </a:p>
          <a:p>
            <a:pPr algn="ctr"/>
            <a:r>
              <a:rPr kumimoji="1" lang="en-US" altLang="zh-CN" sz="1200" b="1" dirty="0" err="1">
                <a:solidFill>
                  <a:schemeClr val="tx1"/>
                </a:solidFill>
              </a:rPr>
              <a:t>jmp</a:t>
            </a:r>
            <a:endParaRPr kumimoji="1" lang="zh-CN" altLang="en-US" sz="1200" b="1" dirty="0">
              <a:solidFill>
                <a:schemeClr val="tx1"/>
              </a:solidFill>
            </a:endParaRPr>
          </a:p>
        </p:txBody>
      </p:sp>
      <p:cxnSp>
        <p:nvCxnSpPr>
          <p:cNvPr id="53" name="直线连接符 52"/>
          <p:cNvCxnSpPr/>
          <p:nvPr/>
        </p:nvCxnSpPr>
        <p:spPr>
          <a:xfrm>
            <a:off x="4022976" y="3395381"/>
            <a:ext cx="180018" cy="25657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flipH="1">
            <a:off x="4019254" y="3395381"/>
            <a:ext cx="183740" cy="25657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300875" y="2379652"/>
            <a:ext cx="2388438" cy="369332"/>
          </a:xfrm>
          <a:prstGeom prst="rect">
            <a:avLst/>
          </a:prstGeom>
          <a:noFill/>
        </p:spPr>
        <p:txBody>
          <a:bodyPr wrap="square">
            <a:spAutoFit/>
          </a:bodyPr>
          <a:lstStyle/>
          <a:p>
            <a:r>
              <a:rPr kumimoji="1" lang="en-US" altLang="zh-CN" b="1" dirty="0"/>
              <a:t>Fail to append case </a:t>
            </a:r>
            <a:endParaRPr kumimoji="1" lang="en-US" altLang="zh-CN" b="1" dirty="0"/>
          </a:p>
        </p:txBody>
      </p:sp>
      <p:sp>
        <p:nvSpPr>
          <p:cNvPr id="59" name="文本框 58"/>
          <p:cNvSpPr txBox="1"/>
          <p:nvPr/>
        </p:nvSpPr>
        <p:spPr>
          <a:xfrm>
            <a:off x="5058837" y="2377475"/>
            <a:ext cx="3596820" cy="369332"/>
          </a:xfrm>
          <a:prstGeom prst="rect">
            <a:avLst/>
          </a:prstGeom>
          <a:noFill/>
        </p:spPr>
        <p:txBody>
          <a:bodyPr wrap="square">
            <a:spAutoFit/>
          </a:bodyPr>
          <a:lstStyle/>
          <a:p>
            <a:r>
              <a:rPr kumimoji="1" lang="en-US" altLang="zh-CN" b="1" dirty="0"/>
              <a:t>Overwrite mismatched entry </a:t>
            </a:r>
            <a:endParaRPr kumimoji="1" lang="en-US" altLang="zh-CN" b="1" dirty="0"/>
          </a:p>
        </p:txBody>
      </p:sp>
      <p:sp>
        <p:nvSpPr>
          <p:cNvPr id="60" name="文本框 59"/>
          <p:cNvSpPr txBox="1"/>
          <p:nvPr/>
        </p:nvSpPr>
        <p:spPr>
          <a:xfrm>
            <a:off x="1156861" y="4616126"/>
            <a:ext cx="1666286" cy="646331"/>
          </a:xfrm>
          <a:prstGeom prst="rect">
            <a:avLst/>
          </a:prstGeom>
          <a:noFill/>
        </p:spPr>
        <p:txBody>
          <a:bodyPr wrap="square">
            <a:spAutoFit/>
          </a:bodyPr>
          <a:lstStyle/>
          <a:p>
            <a:r>
              <a:rPr kumimoji="1" lang="en-US" altLang="zh-CN" b="1" dirty="0"/>
              <a:t>Append the new entry</a:t>
            </a:r>
            <a:endParaRPr kumimoji="1" lang="en-US" altLang="zh-CN"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 on Repairing Follower Logs</a:t>
            </a:r>
            <a:endParaRPr kumimoji="1" lang="zh-CN" altLang="en-US" dirty="0"/>
          </a:p>
        </p:txBody>
      </p:sp>
      <p:sp>
        <p:nvSpPr>
          <p:cNvPr id="3" name="内容占位符 2"/>
          <p:cNvSpPr>
            <a:spLocks noGrp="1"/>
          </p:cNvSpPr>
          <p:nvPr>
            <p:ph idx="1"/>
          </p:nvPr>
        </p:nvSpPr>
        <p:spPr>
          <a:xfrm>
            <a:off x="302840" y="971682"/>
            <a:ext cx="8229600" cy="3771636"/>
          </a:xfrm>
        </p:spPr>
        <p:txBody>
          <a:bodyPr/>
          <a:lstStyle/>
          <a:p>
            <a:r>
              <a:rPr lang="en-US" altLang="zh-CN" sz="2000" dirty="0"/>
              <a:t>The log may </a:t>
            </a:r>
            <a:r>
              <a:rPr lang="en-US" altLang="zh-CN" sz="2000" dirty="0">
                <a:solidFill>
                  <a:srgbClr val="FF0000"/>
                </a:solidFill>
              </a:rPr>
              <a:t>diverge in multiple entries</a:t>
            </a:r>
            <a:endParaRPr lang="en-US" altLang="zh-CN" sz="2000" dirty="0"/>
          </a:p>
          <a:p>
            <a:r>
              <a:rPr lang="en-US" altLang="zh-CN" sz="2000" dirty="0"/>
              <a:t>New leader must make follower logs consistent with its own</a:t>
            </a:r>
            <a:endParaRPr lang="en-US" altLang="zh-CN" sz="2000" dirty="0"/>
          </a:p>
          <a:p>
            <a:pPr lvl="1">
              <a:spcBef>
                <a:spcPts val="300"/>
              </a:spcBef>
            </a:pPr>
            <a:r>
              <a:rPr lang="en-US" altLang="zh-CN" dirty="0"/>
              <a:t>Delete extraneous entries</a:t>
            </a:r>
            <a:endParaRPr lang="en-US" altLang="zh-CN" dirty="0"/>
          </a:p>
          <a:p>
            <a:pPr lvl="1">
              <a:spcBef>
                <a:spcPts val="300"/>
              </a:spcBef>
            </a:pPr>
            <a:r>
              <a:rPr lang="en-US" altLang="zh-CN" dirty="0"/>
              <a:t>Fill in missing entries</a:t>
            </a:r>
            <a:endParaRPr lang="en-US" altLang="zh-CN" dirty="0"/>
          </a:p>
          <a:p>
            <a:pPr>
              <a:spcBef>
                <a:spcPts val="600"/>
              </a:spcBef>
            </a:pPr>
            <a:r>
              <a:rPr lang="en-US" altLang="zh-CN" sz="2000" dirty="0"/>
              <a:t>Leader keeps </a:t>
            </a:r>
            <a:r>
              <a:rPr lang="en-US" altLang="zh-CN" sz="2000" dirty="0" err="1">
                <a:latin typeface="Consolas" panose="020B0609020204030204" pitchFamily="49" charset="0"/>
                <a:cs typeface="Consolas" panose="020B0609020204030204" pitchFamily="49" charset="0"/>
              </a:rPr>
              <a:t>nextIndex</a:t>
            </a:r>
            <a:r>
              <a:rPr lang="en-US" altLang="zh-CN" sz="2000" dirty="0"/>
              <a:t> for each follower:</a:t>
            </a:r>
            <a:endParaRPr lang="en-US" altLang="zh-CN" sz="2000" dirty="0"/>
          </a:p>
          <a:p>
            <a:pPr lvl="1">
              <a:spcBef>
                <a:spcPts val="300"/>
              </a:spcBef>
            </a:pPr>
            <a:r>
              <a:rPr lang="en-US" altLang="zh-CN" dirty="0"/>
              <a:t>Index of </a:t>
            </a:r>
            <a:r>
              <a:rPr lang="en-US" altLang="zh-CN" dirty="0">
                <a:solidFill>
                  <a:srgbClr val="FF0000"/>
                </a:solidFill>
              </a:rPr>
              <a:t>next log entry to send to that follower</a:t>
            </a:r>
            <a:endParaRPr lang="en-US" altLang="zh-CN" dirty="0"/>
          </a:p>
          <a:p>
            <a:pPr lvl="1">
              <a:spcBef>
                <a:spcPts val="300"/>
              </a:spcBef>
            </a:pPr>
            <a:r>
              <a:rPr lang="en-US" altLang="zh-CN" dirty="0"/>
              <a:t>Initialized to (1 + leader’s last index)</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C00000"/>
                </a:solidFill>
                <a:latin typeface="微软雅黑" panose="020B0503020204020204" pitchFamily="34" charset="-122"/>
                <a:ea typeface="微软雅黑" panose="020B0503020204020204" pitchFamily="34" charset="-122"/>
              </a:rPr>
              <a:t>Paxos</a:t>
            </a:r>
            <a:r>
              <a:rPr lang="en-US" altLang="zh-CN" dirty="0">
                <a:solidFill>
                  <a:srgbClr val="C00000"/>
                </a:solidFill>
                <a:latin typeface="微软雅黑" panose="020B0503020204020204" pitchFamily="34" charset="-122"/>
                <a:ea typeface="微软雅黑" panose="020B0503020204020204" pitchFamily="34" charset="-122"/>
              </a:rPr>
              <a:t> in Action: Phase 2a (Accept)</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476250" y="1206500"/>
            <a:ext cx="8210550" cy="1640840"/>
          </a:xfrm>
        </p:spPr>
        <p:txBody>
          <a:bodyPr>
            <a:normAutofit lnSpcReduction="20000"/>
          </a:bodyPr>
          <a:lstStyle/>
          <a:p>
            <a:pPr marL="367665" indent="-320040">
              <a:lnSpc>
                <a:spcPct val="90000"/>
              </a:lnSpc>
              <a:buClr>
                <a:srgbClr val="FF0066"/>
              </a:buClr>
              <a:buNone/>
            </a:pPr>
            <a:r>
              <a:rPr lang="en-US" altLang="zh-CN"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Leader</a:t>
            </a:r>
            <a:r>
              <a:rPr lang="en-US" altLang="zh-CN" dirty="0">
                <a:solidFill>
                  <a:prstClr val="black"/>
                </a:solidFill>
                <a:latin typeface="微软雅黑" panose="020B0503020204020204" pitchFamily="34" charset="-122"/>
                <a:cs typeface="Verdana" panose="020B0604030504040204" pitchFamily="34" charset="0"/>
              </a:rPr>
              <a:t>:  </a:t>
            </a:r>
            <a:r>
              <a:rPr lang="en-US" altLang="zh-CN" b="1" dirty="0">
                <a:solidFill>
                  <a:srgbClr val="0033CC"/>
                </a:solidFill>
                <a:latin typeface="微软雅黑" panose="020B0503020204020204" pitchFamily="34" charset="-122"/>
                <a:cs typeface="Verdana" panose="020B0604030504040204" pitchFamily="34" charset="0"/>
              </a:rPr>
              <a:t>if</a:t>
            </a:r>
            <a:r>
              <a:rPr lang="en-US" altLang="zh-CN" dirty="0">
                <a:solidFill>
                  <a:prstClr val="black"/>
                </a:solidFill>
                <a:latin typeface="微软雅黑" panose="020B0503020204020204" pitchFamily="34" charset="-122"/>
                <a:cs typeface="Verdana" panose="020B0604030504040204" pitchFamily="34" charset="0"/>
              </a:rPr>
              <a:t> </a:t>
            </a:r>
            <a:r>
              <a:rPr lang="en-US" altLang="zh-CN" sz="2000" dirty="0">
                <a:solidFill>
                  <a:prstClr val="black"/>
                </a:solidFill>
                <a:latin typeface="微软雅黑" panose="020B0503020204020204" pitchFamily="34" charset="-122"/>
                <a:cs typeface="Verdana" panose="020B0604030504040204" pitchFamily="34" charset="0"/>
              </a:rPr>
              <a:t>receive </a:t>
            </a:r>
            <a:r>
              <a:rPr lang="en-US" altLang="zh-CN" sz="2000" dirty="0">
                <a:solidFill>
                  <a:srgbClr val="FF0066"/>
                </a:solidFill>
                <a:latin typeface="微软雅黑" panose="020B0503020204020204" pitchFamily="34" charset="-122"/>
                <a:cs typeface="Verdana" panose="020B0604030504040204" pitchFamily="34" charset="0"/>
              </a:rPr>
              <a:t>enough</a:t>
            </a:r>
            <a:r>
              <a:rPr lang="en-US" altLang="zh-CN" sz="2000" dirty="0">
                <a:solidFill>
                  <a:prstClr val="black"/>
                </a:solidFill>
                <a:latin typeface="微软雅黑" panose="020B0503020204020204" pitchFamily="34" charset="-122"/>
                <a:cs typeface="Verdana" panose="020B0604030504040204" pitchFamily="34" charset="0"/>
              </a:rPr>
              <a:t> promise</a:t>
            </a:r>
            <a:endParaRPr lang="en-US" altLang="zh-CN" sz="2000" dirty="0">
              <a:solidFill>
                <a:prstClr val="black"/>
              </a:solidFill>
              <a:latin typeface="微软雅黑" panose="020B0503020204020204" pitchFamily="34" charset="-122"/>
              <a:cs typeface="Verdana" panose="020B0604030504040204" pitchFamily="34" charset="0"/>
            </a:endParaRPr>
          </a:p>
          <a:p>
            <a:pPr marL="1563370" indent="-223520">
              <a:lnSpc>
                <a:spcPct val="90000"/>
              </a:lnSpc>
              <a:buClr>
                <a:srgbClr val="0033CC"/>
              </a:buClr>
              <a:buSzPct val="90000"/>
              <a:buFont typeface="+mj-lt"/>
              <a:buAutoNum type="arabicPeriod"/>
            </a:pPr>
            <a:r>
              <a:rPr lang="en-US" altLang="zh-CN" sz="2000" dirty="0">
                <a:solidFill>
                  <a:prstClr val="black"/>
                </a:solidFill>
                <a:latin typeface="微软雅黑" panose="020B0503020204020204" pitchFamily="34" charset="-122"/>
                <a:cs typeface="Verdana" panose="020B0604030504040204" pitchFamily="34" charset="0"/>
              </a:rPr>
              <a:t>set a value </a:t>
            </a:r>
            <a:r>
              <a:rPr lang="en-US" altLang="zh-CN" sz="2000" dirty="0">
                <a:solidFill>
                  <a:srgbClr val="FF0066"/>
                </a:solidFill>
                <a:latin typeface="微软雅黑" panose="020B0503020204020204" pitchFamily="34" charset="-122"/>
                <a:cs typeface="Verdana" panose="020B0604030504040204" pitchFamily="34" charset="0"/>
              </a:rPr>
              <a:t>V</a:t>
            </a:r>
            <a:r>
              <a:rPr lang="en-US" altLang="zh-CN" sz="2000" dirty="0">
                <a:solidFill>
                  <a:prstClr val="black"/>
                </a:solidFill>
                <a:latin typeface="微软雅黑" panose="020B0503020204020204" pitchFamily="34" charset="-122"/>
                <a:cs typeface="Verdana" panose="020B0604030504040204" pitchFamily="34" charset="0"/>
              </a:rPr>
              <a:t> to the proposal V,  if any accepted value returned, replace V with the returned one</a:t>
            </a:r>
            <a:endParaRPr lang="en-US" altLang="zh-CN" sz="2000" dirty="0">
              <a:solidFill>
                <a:prstClr val="black"/>
              </a:solidFill>
              <a:latin typeface="微软雅黑" panose="020B0503020204020204" pitchFamily="34" charset="-122"/>
              <a:cs typeface="Verdana" panose="020B0604030504040204" pitchFamily="34" charset="0"/>
            </a:endParaRPr>
          </a:p>
          <a:p>
            <a:pPr marL="1563370" indent="-223520">
              <a:lnSpc>
                <a:spcPct val="90000"/>
              </a:lnSpc>
              <a:buClr>
                <a:srgbClr val="0033CC"/>
              </a:buClr>
              <a:buSzPct val="90000"/>
              <a:buFont typeface="+mj-lt"/>
              <a:buAutoNum type="arabicPeriod"/>
            </a:pPr>
            <a:r>
              <a:rPr lang="en-US" altLang="zh-CN" sz="2000" dirty="0">
                <a:solidFill>
                  <a:prstClr val="black"/>
                </a:solidFill>
                <a:latin typeface="微软雅黑" panose="020B0503020204020204" pitchFamily="34" charset="-122"/>
                <a:cs typeface="Verdana" panose="020B0604030504040204" pitchFamily="34" charset="0"/>
              </a:rPr>
              <a:t>send </a:t>
            </a:r>
            <a:r>
              <a:rPr lang="en-US" altLang="zh-CN" sz="2000" dirty="0">
                <a:solidFill>
                  <a:srgbClr val="FF0066"/>
                </a:solidFill>
                <a:latin typeface="微软雅黑" panose="020B0503020204020204" pitchFamily="34" charset="-122"/>
                <a:cs typeface="Verdana" panose="020B0604030504040204" pitchFamily="34" charset="0"/>
              </a:rPr>
              <a:t>accept request </a:t>
            </a:r>
            <a:r>
              <a:rPr lang="en-US" altLang="zh-CN" sz="2000" dirty="0">
                <a:solidFill>
                  <a:prstClr val="black"/>
                </a:solidFill>
                <a:latin typeface="微软雅黑" panose="020B0503020204020204" pitchFamily="34" charset="-122"/>
                <a:cs typeface="Verdana" panose="020B0604030504040204" pitchFamily="34" charset="0"/>
              </a:rPr>
              <a:t>to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quorum</a:t>
            </a:r>
            <a:r>
              <a:rPr lang="en-US" altLang="zh-CN" sz="2000" dirty="0">
                <a:solidFill>
                  <a:prstClr val="black"/>
                </a:solidFill>
                <a:latin typeface="微软雅黑" panose="020B0503020204020204" pitchFamily="34" charset="-122"/>
                <a:cs typeface="Verdana" panose="020B0604030504040204" pitchFamily="34" charset="0"/>
              </a:rPr>
              <a:t> with </a:t>
            </a:r>
            <a:br>
              <a:rPr lang="en-US" altLang="zh-CN" sz="2000" dirty="0">
                <a:solidFill>
                  <a:prstClr val="black"/>
                </a:solidFill>
                <a:latin typeface="微软雅黑" panose="020B0503020204020204" pitchFamily="34" charset="-122"/>
                <a:cs typeface="Verdana" panose="020B0604030504040204" pitchFamily="34" charset="0"/>
              </a:rPr>
            </a:br>
            <a:r>
              <a:rPr lang="en-US" altLang="zh-CN" sz="2000" dirty="0">
                <a:solidFill>
                  <a:prstClr val="black"/>
                </a:solidFill>
                <a:latin typeface="微软雅黑" panose="020B0503020204020204" pitchFamily="34" charset="-122"/>
                <a:cs typeface="Verdana" panose="020B0604030504040204" pitchFamily="34" charset="0"/>
              </a:rPr>
              <a:t>the chosen value </a:t>
            </a:r>
            <a:r>
              <a:rPr lang="en-US" altLang="zh-CN" sz="2000" dirty="0">
                <a:solidFill>
                  <a:srgbClr val="FF0066"/>
                </a:solidFill>
                <a:latin typeface="微软雅黑" panose="020B0503020204020204" pitchFamily="34" charset="-122"/>
                <a:cs typeface="Verdana" panose="020B0604030504040204" pitchFamily="34" charset="0"/>
              </a:rPr>
              <a:t>V</a:t>
            </a:r>
            <a:endParaRPr lang="en-US" altLang="zh-CN" sz="2000" dirty="0">
              <a:solidFill>
                <a:srgbClr val="FF0066"/>
              </a:solidFill>
              <a:latin typeface="微软雅黑" panose="020B0503020204020204" pitchFamily="34" charset="-122"/>
              <a:cs typeface="Verdana" panose="020B0604030504040204" pitchFamily="34" charset="0"/>
            </a:endParaRPr>
          </a:p>
        </p:txBody>
      </p:sp>
      <p:grpSp>
        <p:nvGrpSpPr>
          <p:cNvPr id="5" name="Group 3"/>
          <p:cNvGrpSpPr/>
          <p:nvPr/>
        </p:nvGrpSpPr>
        <p:grpSpPr>
          <a:xfrm>
            <a:off x="3566314" y="3556000"/>
            <a:ext cx="1694148" cy="1089803"/>
            <a:chOff x="3276496" y="3419714"/>
            <a:chExt cx="1896936" cy="1201097"/>
          </a:xfrm>
        </p:grpSpPr>
        <p:sp>
          <p:nvSpPr>
            <p:cNvPr id="6" name="Cloud 4"/>
            <p:cNvSpPr/>
            <p:nvPr/>
          </p:nvSpPr>
          <p:spPr>
            <a:xfrm>
              <a:off x="3276496" y="3419714"/>
              <a:ext cx="1896936" cy="1201097"/>
            </a:xfrm>
            <a:prstGeom prst="cloud">
              <a:avLst/>
            </a:prstGeom>
            <a:solidFill>
              <a:schemeClr val="bg1"/>
            </a:solidFill>
            <a:ln w="3175">
              <a:solidFill>
                <a:schemeClr val="tx1">
                  <a:lumMod val="50000"/>
                  <a:lumOff val="50000"/>
                </a:schemeClr>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fontAlgn="base">
                <a:spcBef>
                  <a:spcPct val="0"/>
                </a:spcBef>
                <a:spcAft>
                  <a:spcPct val="0"/>
                </a:spcAft>
              </a:pPr>
              <a:endParaRPr lang="zh-CN" altLang="en-US" sz="1665">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ectangle 5"/>
            <p:cNvSpPr/>
            <p:nvPr/>
          </p:nvSpPr>
          <p:spPr>
            <a:xfrm>
              <a:off x="3276497" y="3711007"/>
              <a:ext cx="1825835" cy="497434"/>
            </a:xfrm>
            <a:prstGeom prst="rect">
              <a:avLst/>
            </a:prstGeom>
          </p:spPr>
          <p:txBody>
            <a:bodyPr wrap="square">
              <a:spAutoFit/>
            </a:bodyPr>
            <a:lstStyle/>
            <a:p>
              <a:pPr algn="ctr" fontAlgn="base">
                <a:spcBef>
                  <a:spcPct val="0"/>
                </a:spcBef>
                <a:spcAft>
                  <a:spcPct val="0"/>
                </a:spcAft>
              </a:pPr>
              <a:r>
                <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rPr>
                <a:t>Network</a:t>
              </a:r>
              <a:endPar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8" name="Rounded Rectangle 6"/>
          <p:cNvSpPr/>
          <p:nvPr/>
        </p:nvSpPr>
        <p:spPr>
          <a:xfrm>
            <a:off x="1397000" y="3854000"/>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9" name="Rounded Rectangle 7"/>
          <p:cNvSpPr/>
          <p:nvPr/>
        </p:nvSpPr>
        <p:spPr>
          <a:xfrm>
            <a:off x="4997500" y="3644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Rounded Rectangle 12"/>
          <p:cNvSpPr/>
          <p:nvPr/>
        </p:nvSpPr>
        <p:spPr>
          <a:xfrm>
            <a:off x="5124500" y="3771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Rounded Rectangle 13"/>
          <p:cNvSpPr/>
          <p:nvPr/>
        </p:nvSpPr>
        <p:spPr>
          <a:xfrm>
            <a:off x="5251500" y="3898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2" name="Rounded Rectangle 15"/>
          <p:cNvSpPr/>
          <p:nvPr/>
        </p:nvSpPr>
        <p:spPr>
          <a:xfrm>
            <a:off x="3791000" y="4762500"/>
            <a:ext cx="1170000" cy="42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3" name="Rectangle 16"/>
          <p:cNvSpPr/>
          <p:nvPr/>
        </p:nvSpPr>
        <p:spPr>
          <a:xfrm>
            <a:off x="2486815" y="2857500"/>
            <a:ext cx="4288686" cy="2540000"/>
          </a:xfrm>
          <a:prstGeom prst="rect">
            <a:avLst/>
          </a:prstGeom>
          <a:no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4" name="Rectangle 20"/>
          <p:cNvSpPr/>
          <p:nvPr/>
        </p:nvSpPr>
        <p:spPr>
          <a:xfrm>
            <a:off x="5328812" y="4626040"/>
            <a:ext cx="1053494"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quorum</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15" name="Straight Arrow Connector 21"/>
          <p:cNvCxnSpPr/>
          <p:nvPr/>
        </p:nvCxnSpPr>
        <p:spPr>
          <a:xfrm flipV="1">
            <a:off x="5932618" y="4356040"/>
            <a:ext cx="0" cy="270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0"/>
          <p:cNvGrpSpPr/>
          <p:nvPr/>
        </p:nvGrpSpPr>
        <p:grpSpPr>
          <a:xfrm>
            <a:off x="2677314" y="3067499"/>
            <a:ext cx="1260000" cy="420002"/>
            <a:chOff x="2298377" y="2842799"/>
            <a:chExt cx="1512000" cy="504002"/>
          </a:xfrm>
        </p:grpSpPr>
        <p:sp>
          <p:nvSpPr>
            <p:cNvPr id="17" name="Rounded Rectangle 9"/>
            <p:cNvSpPr/>
            <p:nvPr/>
          </p:nvSpPr>
          <p:spPr>
            <a:xfrm>
              <a:off x="2298377" y="2842800"/>
              <a:ext cx="1512000" cy="504001"/>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Leader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8" name="Rectangle 8"/>
            <p:cNvSpPr/>
            <p:nvPr/>
          </p:nvSpPr>
          <p:spPr>
            <a:xfrm>
              <a:off x="3630377" y="2842799"/>
              <a:ext cx="180000" cy="144000"/>
            </a:xfrm>
            <a:prstGeom prst="rect">
              <a:avLst/>
            </a:prstGeom>
            <a:solidFill>
              <a:schemeClr val="tx1"/>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endParaRPr lang="zh-CN" altLang="en-US" sz="2000" b="1">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cxnSp>
        <p:nvCxnSpPr>
          <p:cNvPr id="19" name="Straight Arrow Connector 14"/>
          <p:cNvCxnSpPr/>
          <p:nvPr/>
        </p:nvCxnSpPr>
        <p:spPr>
          <a:xfrm>
            <a:off x="3937315" y="3445898"/>
            <a:ext cx="1060186" cy="215206"/>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25"/>
          <p:cNvCxnSpPr/>
          <p:nvPr/>
        </p:nvCxnSpPr>
        <p:spPr>
          <a:xfrm>
            <a:off x="3937315" y="3487501"/>
            <a:ext cx="1187186" cy="396948"/>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7"/>
          <p:cNvCxnSpPr/>
          <p:nvPr/>
        </p:nvCxnSpPr>
        <p:spPr>
          <a:xfrm>
            <a:off x="3862315" y="3507001"/>
            <a:ext cx="1389186" cy="620499"/>
          </a:xfrm>
          <a:prstGeom prst="straightConnector1">
            <a:avLst/>
          </a:prstGeom>
          <a:no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33"/>
          <p:cNvSpPr/>
          <p:nvPr/>
        </p:nvSpPr>
        <p:spPr>
          <a:xfrm>
            <a:off x="4125731" y="3175000"/>
            <a:ext cx="2533066"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 request(N, V)</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23" name="Rectangle 24"/>
          <p:cNvSpPr/>
          <p:nvPr/>
        </p:nvSpPr>
        <p:spPr>
          <a:xfrm>
            <a:off x="5283835" y="5080000"/>
            <a:ext cx="3354705" cy="36703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pPr marL="223520" indent="-223520" algn="ctr" fontAlgn="base">
              <a:spcBef>
                <a:spcPct val="0"/>
              </a:spcBef>
              <a:spcAft>
                <a:spcPct val="0"/>
              </a:spcAft>
            </a:pPr>
            <a:r>
              <a:rPr lang="en-US" altLang="zh-CN" sz="2000" dirty="0">
                <a:solidFill>
                  <a:prstClr val="black"/>
                </a:solidFill>
                <a:latin typeface="微软雅黑" panose="020B0503020204020204" pitchFamily="34" charset="-122"/>
                <a:ea typeface="微软雅黑" panose="020B0503020204020204" pitchFamily="34" charset="-122"/>
              </a:rPr>
              <a:t>Ignore all proposals &lt; N</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Repairing Follower Logs</a:t>
            </a:r>
            <a:endParaRPr kumimoji="1" lang="zh-CN" altLang="en-US" dirty="0"/>
          </a:p>
        </p:txBody>
      </p:sp>
      <p:sp>
        <p:nvSpPr>
          <p:cNvPr id="3" name="内容占位符 2"/>
          <p:cNvSpPr>
            <a:spLocks noGrp="1"/>
          </p:cNvSpPr>
          <p:nvPr>
            <p:ph idx="1"/>
          </p:nvPr>
        </p:nvSpPr>
        <p:spPr/>
        <p:txBody>
          <a:bodyPr/>
          <a:lstStyle/>
          <a:p>
            <a:r>
              <a:rPr lang="en-US" altLang="zh-CN" dirty="0"/>
              <a:t>When </a:t>
            </a:r>
            <a:r>
              <a:rPr lang="en-US" altLang="zh-CN" dirty="0" err="1">
                <a:latin typeface="Consolas" panose="020B0609020204030204" pitchFamily="49" charset="0"/>
                <a:cs typeface="Consolas" panose="020B0609020204030204" pitchFamily="49" charset="0"/>
              </a:rPr>
              <a:t>AppendEntries</a:t>
            </a:r>
            <a:r>
              <a:rPr lang="en-US" altLang="zh-CN" dirty="0"/>
              <a:t> consistency check fails, decrement </a:t>
            </a:r>
            <a:r>
              <a:rPr lang="en-US" altLang="zh-CN" dirty="0" err="1">
                <a:latin typeface="Consolas" panose="020B0609020204030204" pitchFamily="49" charset="0"/>
                <a:cs typeface="Consolas" panose="020B0609020204030204" pitchFamily="49" charset="0"/>
              </a:rPr>
              <a:t>nextIndex</a:t>
            </a:r>
            <a:r>
              <a:rPr lang="en-US" altLang="zh-CN" dirty="0"/>
              <a:t> and try again:</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071190" y="2081544"/>
            <a:ext cx="6692900" cy="28194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Repairing Follower Logs</a:t>
            </a:r>
            <a:endParaRPr kumimoji="1" lang="zh-CN" altLang="en-US" dirty="0"/>
          </a:p>
        </p:txBody>
      </p:sp>
      <p:sp>
        <p:nvSpPr>
          <p:cNvPr id="3" name="内容占位符 2"/>
          <p:cNvSpPr>
            <a:spLocks noGrp="1"/>
          </p:cNvSpPr>
          <p:nvPr>
            <p:ph idx="1"/>
          </p:nvPr>
        </p:nvSpPr>
        <p:spPr/>
        <p:txBody>
          <a:bodyPr/>
          <a:lstStyle/>
          <a:p>
            <a:r>
              <a:rPr lang="en-US" altLang="zh-CN" dirty="0"/>
              <a:t>When follower overwrites inconsistent entry, it </a:t>
            </a:r>
            <a:r>
              <a:rPr lang="en-US" altLang="zh-CN" dirty="0">
                <a:solidFill>
                  <a:srgbClr val="FF0000"/>
                </a:solidFill>
              </a:rPr>
              <a:t>deletes</a:t>
            </a:r>
            <a:r>
              <a:rPr lang="en-US" altLang="zh-CN" dirty="0"/>
              <a:t> all subsequent entries:</a:t>
            </a:r>
            <a:endParaRPr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47" name="图片 46"/>
          <p:cNvPicPr>
            <a:picLocks noChangeAspect="1"/>
          </p:cNvPicPr>
          <p:nvPr/>
        </p:nvPicPr>
        <p:blipFill>
          <a:blip r:embed="rId1"/>
          <a:stretch>
            <a:fillRect/>
          </a:stretch>
        </p:blipFill>
        <p:spPr>
          <a:xfrm>
            <a:off x="1043608" y="2254153"/>
            <a:ext cx="6311900" cy="2844800"/>
          </a:xfrm>
          <a:prstGeom prst="rect">
            <a:avLst/>
          </a:prstGeom>
        </p:spPr>
      </p:pic>
      <p:sp>
        <p:nvSpPr>
          <p:cNvPr id="48" name="矩形 47"/>
          <p:cNvSpPr/>
          <p:nvPr/>
        </p:nvSpPr>
        <p:spPr>
          <a:xfrm>
            <a:off x="1043608" y="4496940"/>
            <a:ext cx="6480720" cy="1287702"/>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Rounded Rectangle 59"/>
          <p:cNvSpPr/>
          <p:nvPr/>
        </p:nvSpPr>
        <p:spPr>
          <a:xfrm>
            <a:off x="4150940" y="3872115"/>
            <a:ext cx="533400" cy="533400"/>
          </a:xfrm>
          <a:prstGeom prst="roundRect">
            <a:avLst/>
          </a:prstGeom>
          <a:noFill/>
          <a:ln>
            <a:solidFill>
              <a:schemeClr val="tx2"/>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18146" y="1830524"/>
            <a:ext cx="7307708" cy="2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C00000"/>
                </a:solidFill>
                <a:ea typeface="+mn-ea"/>
              </a:rPr>
              <a:t>Question </a:t>
            </a:r>
            <a:endParaRPr lang="en-US" altLang="zh-CN" kern="0" dirty="0">
              <a:solidFill>
                <a:srgbClr val="C00000"/>
              </a:solidFill>
              <a:ea typeface="+mn-ea"/>
            </a:endParaRPr>
          </a:p>
          <a:p>
            <a:pPr algn="ctr"/>
            <a:r>
              <a:rPr lang="en-US" altLang="zh-CN" sz="2600" b="0" kern="0" dirty="0">
                <a:solidFill>
                  <a:srgbClr val="C00000"/>
                </a:solidFill>
                <a:ea typeface="+mn-ea"/>
              </a:rPr>
              <a:t>Since our log is consistent, when can we apply the log entry to the state machine? </a:t>
            </a:r>
            <a:endParaRPr lang="en-US" altLang="zh-CN" sz="2600" b="0" kern="0" dirty="0">
              <a:solidFill>
                <a:srgbClr val="C00000"/>
              </a:solidFill>
              <a:ea typeface="+mn-ea"/>
            </a:endParaRPr>
          </a:p>
          <a:p>
            <a:pPr algn="ctr"/>
            <a:r>
              <a:rPr lang="en-US" altLang="zh-CN" sz="2600" b="0" kern="0" dirty="0">
                <a:solidFill>
                  <a:srgbClr val="C00000"/>
                </a:solidFill>
                <a:ea typeface="+mn-ea"/>
              </a:rPr>
              <a:t>a.k.a., log entry seemed as committed </a:t>
            </a:r>
            <a:endParaRPr lang="en-US" altLang="zh-CN" sz="2600" b="0" kern="0" dirty="0">
              <a:solidFill>
                <a:srgbClr val="C00000"/>
              </a:solidFill>
              <a:ea typeface="+mn-ea"/>
            </a:endParaRPr>
          </a:p>
          <a:p>
            <a:pPr algn="ctr"/>
            <a:endParaRPr kumimoji="0" lang="en-US" altLang="zh-CN" b="0" kern="0" dirty="0">
              <a:solidFill>
                <a:srgbClr val="C00000"/>
              </a:solidFill>
              <a:ea typeface="+mn-ea"/>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Question </a:t>
            </a:r>
            <a:endParaRPr kumimoji="1" lang="zh-CN" altLang="en-US" dirty="0"/>
          </a:p>
        </p:txBody>
      </p:sp>
      <p:sp>
        <p:nvSpPr>
          <p:cNvPr id="3" name="内容占位符 2"/>
          <p:cNvSpPr>
            <a:spLocks noGrp="1"/>
          </p:cNvSpPr>
          <p:nvPr>
            <p:ph idx="1"/>
          </p:nvPr>
        </p:nvSpPr>
        <p:spPr/>
        <p:txBody>
          <a:bodyPr/>
          <a:lstStyle/>
          <a:p>
            <a:r>
              <a:rPr kumimoji="1" lang="en-US" altLang="zh-CN" dirty="0"/>
              <a:t>When can log entry be applied to a state machine? </a:t>
            </a:r>
            <a:endParaRPr kumimoji="1" lang="en-US" altLang="zh-CN" dirty="0"/>
          </a:p>
          <a:p>
            <a:pPr lvl="1"/>
            <a:r>
              <a:rPr kumimoji="1" lang="en-US" altLang="zh-CN" dirty="0"/>
              <a:t>An intuitive idea: if the log </a:t>
            </a:r>
            <a:r>
              <a:rPr kumimoji="1" lang="en-US" altLang="zh-CN" dirty="0">
                <a:highlight>
                  <a:srgbClr val="FFFF00"/>
                </a:highlight>
              </a:rPr>
              <a:t>is replicated on a majority of servers</a:t>
            </a:r>
            <a:r>
              <a:rPr kumimoji="1" lang="en-US" altLang="zh-CN" dirty="0"/>
              <a:t>, it can be replicated on the state machine </a:t>
            </a:r>
            <a:endParaRPr kumimoji="1" lang="en-US" altLang="zh-CN" dirty="0"/>
          </a:p>
          <a:p>
            <a:pPr lvl="1"/>
            <a:r>
              <a:rPr kumimoji="1" lang="en-US" altLang="zh-CN" dirty="0"/>
              <a:t>Not always true for raft, consider the following example: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555776" y="2874721"/>
            <a:ext cx="4711700" cy="2607871"/>
          </a:xfrm>
          <a:prstGeom prst="rect">
            <a:avLst/>
          </a:prstGeom>
        </p:spPr>
      </p:pic>
      <p:sp>
        <p:nvSpPr>
          <p:cNvPr id="6" name="文本框 5"/>
          <p:cNvSpPr txBox="1"/>
          <p:nvPr/>
        </p:nvSpPr>
        <p:spPr>
          <a:xfrm>
            <a:off x="121920" y="2745105"/>
            <a:ext cx="2493010" cy="2553335"/>
          </a:xfrm>
          <a:prstGeom prst="rect">
            <a:avLst/>
          </a:prstGeom>
          <a:noFill/>
        </p:spPr>
        <p:txBody>
          <a:bodyPr wrap="square" rtlCol="0">
            <a:spAutoFit/>
          </a:bodyPr>
          <a:p>
            <a:r>
              <a:rPr lang="en-US" altLang="zh-CN" sz="1600"/>
              <a:t>1.</a:t>
            </a:r>
            <a:r>
              <a:rPr lang="zh-CN" altLang="en-US" sz="1600"/>
              <a:t>右面的图片中为啥</a:t>
            </a:r>
            <a:r>
              <a:rPr lang="en-US" altLang="zh-CN" sz="1600"/>
              <a:t>S5</a:t>
            </a:r>
            <a:r>
              <a:rPr lang="zh-CN" altLang="en-US" sz="1600"/>
              <a:t>能够成为</a:t>
            </a:r>
            <a:r>
              <a:rPr lang="en-US" altLang="zh-CN" sz="1600"/>
              <a:t>term3</a:t>
            </a:r>
            <a:r>
              <a:rPr lang="zh-CN" altLang="en-US" sz="1600"/>
              <a:t>的</a:t>
            </a:r>
            <a:r>
              <a:rPr lang="en-US" altLang="zh-CN" sz="1600"/>
              <a:t>leader</a:t>
            </a:r>
            <a:r>
              <a:rPr lang="zh-CN" altLang="en-US" sz="1600"/>
              <a:t>？</a:t>
            </a:r>
            <a:endParaRPr lang="zh-CN" altLang="en-US" sz="1600"/>
          </a:p>
          <a:p>
            <a:r>
              <a:rPr lang="zh-CN" altLang="en-US" sz="1600"/>
              <a:t>因为在</a:t>
            </a:r>
            <a:r>
              <a:rPr lang="en-US" altLang="zh-CN" sz="1600"/>
              <a:t>2</a:t>
            </a:r>
            <a:r>
              <a:rPr lang="zh-CN" altLang="en-US" sz="1600"/>
              <a:t>还没有被写入</a:t>
            </a:r>
            <a:r>
              <a:rPr lang="en-US" altLang="zh-CN" sz="1600"/>
              <a:t>log</a:t>
            </a:r>
            <a:r>
              <a:rPr lang="zh-CN" altLang="en-US" sz="1600"/>
              <a:t>之前，</a:t>
            </a:r>
            <a:r>
              <a:rPr lang="en-US" altLang="zh-CN" sz="1600"/>
              <a:t>S1,2</a:t>
            </a:r>
            <a:r>
              <a:rPr lang="zh-CN" altLang="en-US" sz="1600"/>
              <a:t>与其他的三个</a:t>
            </a:r>
            <a:r>
              <a:rPr lang="en-US" altLang="zh-CN" sz="1600"/>
              <a:t>server</a:t>
            </a:r>
            <a:r>
              <a:rPr lang="zh-CN" altLang="en-US" sz="1600"/>
              <a:t>发生了</a:t>
            </a:r>
            <a:r>
              <a:rPr lang="en-US" altLang="zh-CN" sz="1600"/>
              <a:t>network-partition</a:t>
            </a:r>
            <a:r>
              <a:rPr lang="zh-CN" altLang="en-US" sz="1600"/>
              <a:t>，所以在</a:t>
            </a:r>
            <a:r>
              <a:rPr lang="en-US" altLang="zh-CN" sz="1600"/>
              <a:t>elect term3</a:t>
            </a:r>
            <a:r>
              <a:rPr lang="zh-CN" altLang="en-US" sz="1600"/>
              <a:t>的</a:t>
            </a:r>
            <a:r>
              <a:rPr lang="en-US" altLang="zh-CN" sz="1600"/>
              <a:t>leader</a:t>
            </a:r>
            <a:r>
              <a:rPr lang="zh-CN" altLang="en-US" sz="1600"/>
              <a:t>的时候</a:t>
            </a:r>
            <a:r>
              <a:rPr lang="en-US" altLang="zh-CN" sz="1600"/>
              <a:t>S5</a:t>
            </a:r>
            <a:r>
              <a:rPr lang="zh-CN" altLang="en-US" sz="1600"/>
              <a:t>如果能够收到</a:t>
            </a:r>
            <a:r>
              <a:rPr lang="en-US" altLang="zh-CN" sz="1600"/>
              <a:t>S3,4</a:t>
            </a:r>
            <a:r>
              <a:rPr lang="zh-CN" altLang="en-US" sz="1600"/>
              <a:t>以及自己的</a:t>
            </a:r>
            <a:r>
              <a:rPr lang="en-US" altLang="zh-CN" sz="1600"/>
              <a:t>vote</a:t>
            </a:r>
            <a:r>
              <a:rPr lang="zh-CN" altLang="en-US" sz="1600"/>
              <a:t>，就可以成为</a:t>
            </a:r>
            <a:r>
              <a:rPr lang="en-US" altLang="zh-CN" sz="1600"/>
              <a:t>term3</a:t>
            </a:r>
            <a:r>
              <a:rPr lang="zh-CN" altLang="en-US" sz="1600"/>
              <a:t>新的</a:t>
            </a:r>
            <a:r>
              <a:rPr lang="en-US" altLang="zh-CN" sz="1600"/>
              <a:t>leader</a:t>
            </a:r>
            <a:endParaRPr lang="en-US" altLang="zh-CN" sz="1600"/>
          </a:p>
        </p:txBody>
      </p:sp>
      <p:sp>
        <p:nvSpPr>
          <p:cNvPr id="7" name="文本框 6"/>
          <p:cNvSpPr txBox="1"/>
          <p:nvPr/>
        </p:nvSpPr>
        <p:spPr>
          <a:xfrm>
            <a:off x="6160770" y="2569845"/>
            <a:ext cx="2983230" cy="2553335"/>
          </a:xfrm>
          <a:prstGeom prst="rect">
            <a:avLst/>
          </a:prstGeom>
          <a:noFill/>
        </p:spPr>
        <p:txBody>
          <a:bodyPr wrap="square" rtlCol="0">
            <a:spAutoFit/>
          </a:bodyPr>
          <a:p>
            <a:r>
              <a:rPr lang="en-US" altLang="zh-CN" sz="1600"/>
              <a:t>2.</a:t>
            </a:r>
            <a:r>
              <a:rPr lang="zh-CN" altLang="en-US" sz="1600"/>
              <a:t>为什么右面的例子不对，即</a:t>
            </a:r>
            <a:r>
              <a:rPr lang="en-US" altLang="zh-CN" sz="1600"/>
              <a:t>2</a:t>
            </a:r>
            <a:r>
              <a:rPr lang="zh-CN" altLang="en-US" sz="1600"/>
              <a:t>不能</a:t>
            </a:r>
            <a:r>
              <a:rPr lang="en-US" altLang="zh-CN" sz="1600"/>
              <a:t>commited</a:t>
            </a:r>
            <a:endParaRPr lang="en-US" altLang="zh-CN" sz="1600"/>
          </a:p>
          <a:p>
            <a:r>
              <a:rPr lang="zh-CN" altLang="en-US" sz="1600"/>
              <a:t>因为如果</a:t>
            </a:r>
            <a:r>
              <a:rPr lang="en-US" altLang="zh-CN" sz="1600"/>
              <a:t>2</a:t>
            </a:r>
            <a:r>
              <a:rPr lang="zh-CN" altLang="en-US" sz="1600"/>
              <a:t>在</a:t>
            </a:r>
            <a:r>
              <a:rPr lang="en-US" altLang="zh-CN" sz="1600"/>
              <a:t>term2</a:t>
            </a:r>
            <a:r>
              <a:rPr lang="zh-CN" altLang="en-US" sz="1600"/>
              <a:t>就</a:t>
            </a:r>
            <a:r>
              <a:rPr lang="en-US" altLang="zh-CN" sz="1600"/>
              <a:t>commit</a:t>
            </a:r>
            <a:r>
              <a:rPr lang="zh-CN" altLang="en-US" sz="1600"/>
              <a:t>的话，在左图这种情况下，在进行</a:t>
            </a:r>
            <a:r>
              <a:rPr lang="en-US" altLang="zh-CN" sz="1600"/>
              <a:t>term3</a:t>
            </a:r>
            <a:r>
              <a:rPr lang="zh-CN" altLang="en-US" sz="1600"/>
              <a:t>时，新的</a:t>
            </a:r>
            <a:r>
              <a:rPr lang="en-US" altLang="zh-CN" sz="1600"/>
              <a:t>leader S5</a:t>
            </a:r>
            <a:r>
              <a:rPr lang="zh-CN" altLang="en-US" sz="1600"/>
              <a:t>在想要</a:t>
            </a:r>
            <a:r>
              <a:rPr lang="en-US" altLang="zh-CN" sz="1600"/>
              <a:t>append log</a:t>
            </a:r>
            <a:r>
              <a:rPr lang="zh-CN" altLang="en-US" sz="1600"/>
              <a:t>的时候会将已经</a:t>
            </a:r>
            <a:r>
              <a:rPr lang="en-US" altLang="zh-CN" sz="1600"/>
              <a:t>commited</a:t>
            </a:r>
            <a:r>
              <a:rPr lang="zh-CN" altLang="en-US" sz="1600"/>
              <a:t>的</a:t>
            </a:r>
            <a:r>
              <a:rPr lang="en-US" altLang="zh-CN" sz="1600"/>
              <a:t>entry2</a:t>
            </a:r>
            <a:r>
              <a:rPr lang="zh-CN" altLang="en-US" sz="1600"/>
              <a:t>替换掉，而这是不可能的</a:t>
            </a:r>
            <a:r>
              <a:rPr lang="en-US" altLang="zh-CN" sz="1600"/>
              <a:t>(commited</a:t>
            </a:r>
            <a:r>
              <a:rPr lang="zh-CN" altLang="en-US" sz="1600"/>
              <a:t>的</a:t>
            </a:r>
            <a:r>
              <a:rPr lang="en-US" altLang="zh-CN" sz="1600"/>
              <a:t>log</a:t>
            </a:r>
            <a:r>
              <a:rPr lang="zh-CN" altLang="en-US" sz="1600"/>
              <a:t>不可以在被删除了</a:t>
            </a:r>
            <a:r>
              <a:rPr lang="en-US" altLang="zh-CN" sz="1600"/>
              <a:t>)</a:t>
            </a:r>
            <a:r>
              <a:rPr lang="zh-CN" altLang="en-US" sz="1600"/>
              <a:t>，具体见下一页</a:t>
            </a:r>
            <a:r>
              <a:rPr lang="en-US" altLang="zh-CN" sz="1600"/>
              <a:t>PPT</a:t>
            </a:r>
            <a:endParaRPr lang="en-US" altLang="zh-CN" sz="16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39" y="228866"/>
            <a:ext cx="9021677" cy="900442"/>
          </a:xfrm>
        </p:spPr>
        <p:txBody>
          <a:bodyPr/>
          <a:lstStyle/>
          <a:p>
            <a:r>
              <a:rPr kumimoji="1" lang="en-US" altLang="zh-CN" dirty="0"/>
              <a:t>Case study: a majority replicated entry can be overwritten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cxnSp>
        <p:nvCxnSpPr>
          <p:cNvPr id="6" name="直线箭头连接符 5"/>
          <p:cNvCxnSpPr/>
          <p:nvPr/>
        </p:nvCxnSpPr>
        <p:spPr>
          <a:xfrm>
            <a:off x="467544" y="5089748"/>
            <a:ext cx="8064896"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15516" y="4884932"/>
            <a:ext cx="792088" cy="369332"/>
          </a:xfrm>
          <a:prstGeom prst="rect">
            <a:avLst/>
          </a:prstGeom>
          <a:solidFill>
            <a:schemeClr val="bg1"/>
          </a:solidFill>
        </p:spPr>
        <p:txBody>
          <a:bodyPr wrap="square">
            <a:spAutoFit/>
          </a:bodyPr>
          <a:lstStyle/>
          <a:p>
            <a:r>
              <a:rPr kumimoji="1" lang="en-US" altLang="zh-CN" dirty="0"/>
              <a:t>Time</a:t>
            </a:r>
            <a:endParaRPr lang="zh-CN" altLang="en-US" dirty="0"/>
          </a:p>
        </p:txBody>
      </p:sp>
      <p:sp>
        <p:nvSpPr>
          <p:cNvPr id="9" name="Rectangle 15"/>
          <p:cNvSpPr/>
          <p:nvPr/>
        </p:nvSpPr>
        <p:spPr>
          <a:xfrm>
            <a:off x="839166" y="20368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0" name="Rectangle 16"/>
          <p:cNvSpPr/>
          <p:nvPr/>
        </p:nvSpPr>
        <p:spPr>
          <a:xfrm>
            <a:off x="1220166" y="20368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1" name="Rectangle 17"/>
          <p:cNvSpPr/>
          <p:nvPr/>
        </p:nvSpPr>
        <p:spPr>
          <a:xfrm>
            <a:off x="839166" y="25702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2" name="Rectangle 18"/>
          <p:cNvSpPr/>
          <p:nvPr/>
        </p:nvSpPr>
        <p:spPr>
          <a:xfrm>
            <a:off x="1220166" y="25702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3" name="Rectangle 25"/>
          <p:cNvSpPr/>
          <p:nvPr/>
        </p:nvSpPr>
        <p:spPr>
          <a:xfrm>
            <a:off x="839166" y="31036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4" name="Rectangle 26"/>
          <p:cNvSpPr/>
          <p:nvPr/>
        </p:nvSpPr>
        <p:spPr>
          <a:xfrm>
            <a:off x="1220166" y="31036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5" name="Rectangle 29"/>
          <p:cNvSpPr/>
          <p:nvPr/>
        </p:nvSpPr>
        <p:spPr>
          <a:xfrm>
            <a:off x="839166" y="36370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6" name="Rectangle 30"/>
          <p:cNvSpPr/>
          <p:nvPr/>
        </p:nvSpPr>
        <p:spPr>
          <a:xfrm>
            <a:off x="1601166" y="203681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2</a:t>
            </a:r>
            <a:endParaRPr lang="en-US" sz="1600" dirty="0"/>
          </a:p>
        </p:txBody>
      </p:sp>
      <p:sp>
        <p:nvSpPr>
          <p:cNvPr id="17" name="Rectangle 31"/>
          <p:cNvSpPr/>
          <p:nvPr/>
        </p:nvSpPr>
        <p:spPr>
          <a:xfrm>
            <a:off x="1220166" y="36370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8" name="Rectangle 32"/>
          <p:cNvSpPr/>
          <p:nvPr/>
        </p:nvSpPr>
        <p:spPr>
          <a:xfrm>
            <a:off x="839166" y="41704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9" name="Rectangle 33"/>
          <p:cNvSpPr/>
          <p:nvPr/>
        </p:nvSpPr>
        <p:spPr>
          <a:xfrm>
            <a:off x="1220166" y="417041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20" name="TextBox 45"/>
          <p:cNvSpPr txBox="1"/>
          <p:nvPr/>
        </p:nvSpPr>
        <p:spPr>
          <a:xfrm>
            <a:off x="458166" y="2088811"/>
            <a:ext cx="381000" cy="276999"/>
          </a:xfrm>
          <a:prstGeom prst="rect">
            <a:avLst/>
          </a:prstGeom>
          <a:noFill/>
        </p:spPr>
        <p:txBody>
          <a:bodyPr wrap="square" lIns="0" tIns="0" rIns="0" bIns="0" rtlCol="0">
            <a:spAutoFit/>
          </a:bodyPr>
          <a:lstStyle/>
          <a:p>
            <a:r>
              <a:rPr lang="en-US" dirty="0"/>
              <a:t>s</a:t>
            </a:r>
            <a:r>
              <a:rPr lang="en-US" baseline="-25000" dirty="0"/>
              <a:t>1</a:t>
            </a:r>
            <a:endParaRPr lang="en-US" baseline="-25000" dirty="0"/>
          </a:p>
        </p:txBody>
      </p:sp>
      <p:sp>
        <p:nvSpPr>
          <p:cNvPr id="21" name="TextBox 46"/>
          <p:cNvSpPr txBox="1"/>
          <p:nvPr/>
        </p:nvSpPr>
        <p:spPr>
          <a:xfrm>
            <a:off x="458166" y="2622211"/>
            <a:ext cx="381000" cy="276999"/>
          </a:xfrm>
          <a:prstGeom prst="rect">
            <a:avLst/>
          </a:prstGeom>
          <a:noFill/>
        </p:spPr>
        <p:txBody>
          <a:bodyPr wrap="square" lIns="0" tIns="0" rIns="0" bIns="0" rtlCol="0">
            <a:spAutoFit/>
          </a:bodyPr>
          <a:lstStyle/>
          <a:p>
            <a:r>
              <a:rPr lang="en-US" dirty="0"/>
              <a:t>s</a:t>
            </a:r>
            <a:r>
              <a:rPr lang="en-US" baseline="-25000" dirty="0"/>
              <a:t>2</a:t>
            </a:r>
            <a:endParaRPr lang="en-US" baseline="-25000" dirty="0"/>
          </a:p>
        </p:txBody>
      </p:sp>
      <p:sp>
        <p:nvSpPr>
          <p:cNvPr id="22" name="TextBox 47"/>
          <p:cNvSpPr txBox="1"/>
          <p:nvPr/>
        </p:nvSpPr>
        <p:spPr>
          <a:xfrm>
            <a:off x="458166" y="3155611"/>
            <a:ext cx="381000" cy="276999"/>
          </a:xfrm>
          <a:prstGeom prst="rect">
            <a:avLst/>
          </a:prstGeom>
          <a:noFill/>
        </p:spPr>
        <p:txBody>
          <a:bodyPr wrap="square" lIns="0" tIns="0" rIns="0" bIns="0" rtlCol="0">
            <a:spAutoFit/>
          </a:bodyPr>
          <a:lstStyle/>
          <a:p>
            <a:r>
              <a:rPr lang="en-US" dirty="0"/>
              <a:t>s</a:t>
            </a:r>
            <a:r>
              <a:rPr lang="en-US" baseline="-25000" dirty="0"/>
              <a:t>3</a:t>
            </a:r>
            <a:endParaRPr lang="en-US" baseline="-25000" dirty="0"/>
          </a:p>
        </p:txBody>
      </p:sp>
      <p:sp>
        <p:nvSpPr>
          <p:cNvPr id="23" name="TextBox 48"/>
          <p:cNvSpPr txBox="1"/>
          <p:nvPr/>
        </p:nvSpPr>
        <p:spPr>
          <a:xfrm>
            <a:off x="458166" y="3689011"/>
            <a:ext cx="381000" cy="276999"/>
          </a:xfrm>
          <a:prstGeom prst="rect">
            <a:avLst/>
          </a:prstGeom>
          <a:noFill/>
        </p:spPr>
        <p:txBody>
          <a:bodyPr wrap="square" lIns="0" tIns="0" rIns="0" bIns="0" rtlCol="0">
            <a:spAutoFit/>
          </a:bodyPr>
          <a:lstStyle/>
          <a:p>
            <a:r>
              <a:rPr lang="en-US" dirty="0"/>
              <a:t>s</a:t>
            </a:r>
            <a:r>
              <a:rPr lang="en-US" baseline="-25000" dirty="0"/>
              <a:t>4</a:t>
            </a:r>
            <a:endParaRPr lang="en-US" baseline="-25000" dirty="0"/>
          </a:p>
        </p:txBody>
      </p:sp>
      <p:sp>
        <p:nvSpPr>
          <p:cNvPr id="24" name="TextBox 49"/>
          <p:cNvSpPr txBox="1"/>
          <p:nvPr/>
        </p:nvSpPr>
        <p:spPr>
          <a:xfrm>
            <a:off x="458166" y="4222411"/>
            <a:ext cx="381000" cy="276999"/>
          </a:xfrm>
          <a:prstGeom prst="rect">
            <a:avLst/>
          </a:prstGeom>
          <a:noFill/>
        </p:spPr>
        <p:txBody>
          <a:bodyPr wrap="square" lIns="0" tIns="0" rIns="0" bIns="0" rtlCol="0">
            <a:spAutoFit/>
          </a:bodyPr>
          <a:lstStyle/>
          <a:p>
            <a:r>
              <a:rPr lang="en-US" dirty="0"/>
              <a:t>s</a:t>
            </a:r>
            <a:r>
              <a:rPr lang="en-US" baseline="-25000" dirty="0"/>
              <a:t>5</a:t>
            </a:r>
            <a:endParaRPr lang="en-US" baseline="-25000" dirty="0"/>
          </a:p>
        </p:txBody>
      </p:sp>
      <p:sp>
        <p:nvSpPr>
          <p:cNvPr id="25" name="Rectangle 51"/>
          <p:cNvSpPr/>
          <p:nvPr/>
        </p:nvSpPr>
        <p:spPr>
          <a:xfrm>
            <a:off x="1601166" y="257021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2</a:t>
            </a:r>
            <a:endParaRPr lang="en-US" sz="1600" dirty="0"/>
          </a:p>
        </p:txBody>
      </p:sp>
      <p:sp>
        <p:nvSpPr>
          <p:cNvPr id="31" name="TextBox 6"/>
          <p:cNvSpPr txBox="1"/>
          <p:nvPr/>
        </p:nvSpPr>
        <p:spPr>
          <a:xfrm>
            <a:off x="890214" y="1589921"/>
            <a:ext cx="381000" cy="338554"/>
          </a:xfrm>
          <a:prstGeom prst="rect">
            <a:avLst/>
          </a:prstGeom>
          <a:noFill/>
        </p:spPr>
        <p:txBody>
          <a:bodyPr wrap="square" rtlCol="0">
            <a:spAutoFit/>
          </a:bodyPr>
          <a:lstStyle/>
          <a:p>
            <a:r>
              <a:rPr lang="en-US" sz="1600" dirty="0">
                <a:solidFill>
                  <a:schemeClr val="tx2"/>
                </a:solidFill>
              </a:rPr>
              <a:t>1</a:t>
            </a:r>
            <a:endParaRPr lang="en-US" sz="1600" dirty="0">
              <a:solidFill>
                <a:schemeClr val="tx2"/>
              </a:solidFill>
            </a:endParaRPr>
          </a:p>
        </p:txBody>
      </p:sp>
      <p:sp>
        <p:nvSpPr>
          <p:cNvPr id="32" name="TextBox 7"/>
          <p:cNvSpPr txBox="1"/>
          <p:nvPr/>
        </p:nvSpPr>
        <p:spPr>
          <a:xfrm>
            <a:off x="1271214" y="1589921"/>
            <a:ext cx="381000" cy="338554"/>
          </a:xfrm>
          <a:prstGeom prst="rect">
            <a:avLst/>
          </a:prstGeom>
          <a:noFill/>
        </p:spPr>
        <p:txBody>
          <a:bodyPr wrap="square" rtlCol="0">
            <a:spAutoFit/>
          </a:bodyPr>
          <a:lstStyle/>
          <a:p>
            <a:r>
              <a:rPr lang="en-US" sz="1600" dirty="0">
                <a:solidFill>
                  <a:schemeClr val="tx2"/>
                </a:solidFill>
              </a:rPr>
              <a:t>2</a:t>
            </a:r>
            <a:endParaRPr lang="en-US" sz="1600" dirty="0">
              <a:solidFill>
                <a:schemeClr val="tx2"/>
              </a:solidFill>
            </a:endParaRPr>
          </a:p>
        </p:txBody>
      </p:sp>
      <p:sp>
        <p:nvSpPr>
          <p:cNvPr id="33" name="TextBox 8"/>
          <p:cNvSpPr txBox="1"/>
          <p:nvPr/>
        </p:nvSpPr>
        <p:spPr>
          <a:xfrm>
            <a:off x="1652214" y="1589921"/>
            <a:ext cx="381000" cy="338554"/>
          </a:xfrm>
          <a:prstGeom prst="rect">
            <a:avLst/>
          </a:prstGeom>
          <a:noFill/>
        </p:spPr>
        <p:txBody>
          <a:bodyPr wrap="square" rtlCol="0">
            <a:spAutoFit/>
          </a:bodyPr>
          <a:lstStyle/>
          <a:p>
            <a:r>
              <a:rPr lang="en-US" sz="1600" dirty="0">
                <a:solidFill>
                  <a:schemeClr val="tx2"/>
                </a:solidFill>
              </a:rPr>
              <a:t>3</a:t>
            </a:r>
            <a:endParaRPr lang="en-US" sz="1600" dirty="0">
              <a:solidFill>
                <a:schemeClr val="tx2"/>
              </a:solidFill>
            </a:endParaRPr>
          </a:p>
        </p:txBody>
      </p:sp>
      <p:sp>
        <p:nvSpPr>
          <p:cNvPr id="37" name="Rectangle 15"/>
          <p:cNvSpPr/>
          <p:nvPr/>
        </p:nvSpPr>
        <p:spPr>
          <a:xfrm>
            <a:off x="2402382" y="20396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38" name="Rectangle 16"/>
          <p:cNvSpPr/>
          <p:nvPr/>
        </p:nvSpPr>
        <p:spPr>
          <a:xfrm>
            <a:off x="2783382" y="20396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39" name="Rectangle 17"/>
          <p:cNvSpPr/>
          <p:nvPr/>
        </p:nvSpPr>
        <p:spPr>
          <a:xfrm>
            <a:off x="2402382" y="25730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40" name="Rectangle 18"/>
          <p:cNvSpPr/>
          <p:nvPr/>
        </p:nvSpPr>
        <p:spPr>
          <a:xfrm>
            <a:off x="2783382" y="25730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41" name="Rectangle 25"/>
          <p:cNvSpPr/>
          <p:nvPr/>
        </p:nvSpPr>
        <p:spPr>
          <a:xfrm>
            <a:off x="2402382" y="31064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42" name="Rectangle 26"/>
          <p:cNvSpPr/>
          <p:nvPr/>
        </p:nvSpPr>
        <p:spPr>
          <a:xfrm>
            <a:off x="2783382" y="31064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43" name="Rectangle 29"/>
          <p:cNvSpPr/>
          <p:nvPr/>
        </p:nvSpPr>
        <p:spPr>
          <a:xfrm>
            <a:off x="2402382" y="36398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44" name="Rectangle 30"/>
          <p:cNvSpPr/>
          <p:nvPr/>
        </p:nvSpPr>
        <p:spPr>
          <a:xfrm>
            <a:off x="3164382" y="203965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2</a:t>
            </a:r>
            <a:endParaRPr lang="en-US" sz="1600" dirty="0"/>
          </a:p>
        </p:txBody>
      </p:sp>
      <p:sp>
        <p:nvSpPr>
          <p:cNvPr id="45" name="Rectangle 31"/>
          <p:cNvSpPr/>
          <p:nvPr/>
        </p:nvSpPr>
        <p:spPr>
          <a:xfrm>
            <a:off x="2783382" y="36398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46" name="Rectangle 32"/>
          <p:cNvSpPr/>
          <p:nvPr/>
        </p:nvSpPr>
        <p:spPr>
          <a:xfrm>
            <a:off x="2402382" y="41732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47" name="Rectangle 33"/>
          <p:cNvSpPr/>
          <p:nvPr/>
        </p:nvSpPr>
        <p:spPr>
          <a:xfrm>
            <a:off x="2783382" y="417325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48" name="Rectangle 51"/>
          <p:cNvSpPr/>
          <p:nvPr/>
        </p:nvSpPr>
        <p:spPr>
          <a:xfrm>
            <a:off x="3164382" y="257305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2</a:t>
            </a:r>
            <a:endParaRPr lang="en-US" sz="1600" dirty="0"/>
          </a:p>
        </p:txBody>
      </p:sp>
      <p:sp>
        <p:nvSpPr>
          <p:cNvPr id="50" name="Rectangle 41"/>
          <p:cNvSpPr/>
          <p:nvPr/>
        </p:nvSpPr>
        <p:spPr>
          <a:xfrm>
            <a:off x="3164382" y="417325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52" name="Rectangle 43"/>
          <p:cNvSpPr/>
          <p:nvPr/>
        </p:nvSpPr>
        <p:spPr>
          <a:xfrm>
            <a:off x="3545382" y="417325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53" name="Rectangle 67"/>
          <p:cNvSpPr/>
          <p:nvPr/>
        </p:nvSpPr>
        <p:spPr>
          <a:xfrm>
            <a:off x="3926382" y="417325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54" name="TextBox 6"/>
          <p:cNvSpPr txBox="1"/>
          <p:nvPr/>
        </p:nvSpPr>
        <p:spPr>
          <a:xfrm>
            <a:off x="2453430" y="1592761"/>
            <a:ext cx="381000" cy="338554"/>
          </a:xfrm>
          <a:prstGeom prst="rect">
            <a:avLst/>
          </a:prstGeom>
          <a:noFill/>
        </p:spPr>
        <p:txBody>
          <a:bodyPr wrap="square" rtlCol="0">
            <a:spAutoFit/>
          </a:bodyPr>
          <a:lstStyle/>
          <a:p>
            <a:r>
              <a:rPr lang="en-US" sz="1600" dirty="0">
                <a:solidFill>
                  <a:schemeClr val="tx2"/>
                </a:solidFill>
              </a:rPr>
              <a:t>1</a:t>
            </a:r>
            <a:endParaRPr lang="en-US" sz="1600" dirty="0">
              <a:solidFill>
                <a:schemeClr val="tx2"/>
              </a:solidFill>
            </a:endParaRPr>
          </a:p>
        </p:txBody>
      </p:sp>
      <p:sp>
        <p:nvSpPr>
          <p:cNvPr id="55" name="TextBox 7"/>
          <p:cNvSpPr txBox="1"/>
          <p:nvPr/>
        </p:nvSpPr>
        <p:spPr>
          <a:xfrm>
            <a:off x="2834430" y="1592761"/>
            <a:ext cx="381000" cy="338554"/>
          </a:xfrm>
          <a:prstGeom prst="rect">
            <a:avLst/>
          </a:prstGeom>
          <a:noFill/>
        </p:spPr>
        <p:txBody>
          <a:bodyPr wrap="square" rtlCol="0">
            <a:spAutoFit/>
          </a:bodyPr>
          <a:lstStyle/>
          <a:p>
            <a:r>
              <a:rPr lang="en-US" sz="1600" dirty="0">
                <a:solidFill>
                  <a:schemeClr val="tx2"/>
                </a:solidFill>
              </a:rPr>
              <a:t>2</a:t>
            </a:r>
            <a:endParaRPr lang="en-US" sz="1600" dirty="0">
              <a:solidFill>
                <a:schemeClr val="tx2"/>
              </a:solidFill>
            </a:endParaRPr>
          </a:p>
        </p:txBody>
      </p:sp>
      <p:sp>
        <p:nvSpPr>
          <p:cNvPr id="56" name="TextBox 8"/>
          <p:cNvSpPr txBox="1"/>
          <p:nvPr/>
        </p:nvSpPr>
        <p:spPr>
          <a:xfrm>
            <a:off x="3215430" y="1592761"/>
            <a:ext cx="381000" cy="338554"/>
          </a:xfrm>
          <a:prstGeom prst="rect">
            <a:avLst/>
          </a:prstGeom>
          <a:noFill/>
        </p:spPr>
        <p:txBody>
          <a:bodyPr wrap="square" rtlCol="0">
            <a:spAutoFit/>
          </a:bodyPr>
          <a:lstStyle/>
          <a:p>
            <a:r>
              <a:rPr lang="en-US" sz="1600" dirty="0">
                <a:solidFill>
                  <a:schemeClr val="tx2"/>
                </a:solidFill>
              </a:rPr>
              <a:t>3</a:t>
            </a:r>
            <a:endParaRPr lang="en-US" sz="1600" dirty="0">
              <a:solidFill>
                <a:schemeClr val="tx2"/>
              </a:solidFill>
            </a:endParaRPr>
          </a:p>
        </p:txBody>
      </p:sp>
      <p:sp>
        <p:nvSpPr>
          <p:cNvPr id="57" name="TextBox 9"/>
          <p:cNvSpPr txBox="1"/>
          <p:nvPr/>
        </p:nvSpPr>
        <p:spPr>
          <a:xfrm>
            <a:off x="3596430" y="1592761"/>
            <a:ext cx="381000" cy="338554"/>
          </a:xfrm>
          <a:prstGeom prst="rect">
            <a:avLst/>
          </a:prstGeom>
          <a:noFill/>
        </p:spPr>
        <p:txBody>
          <a:bodyPr wrap="square" rtlCol="0">
            <a:spAutoFit/>
          </a:bodyPr>
          <a:lstStyle/>
          <a:p>
            <a:r>
              <a:rPr lang="en-US" sz="1600" dirty="0">
                <a:solidFill>
                  <a:schemeClr val="tx2"/>
                </a:solidFill>
              </a:rPr>
              <a:t>4</a:t>
            </a:r>
            <a:endParaRPr lang="en-US" sz="1600" dirty="0">
              <a:solidFill>
                <a:schemeClr val="tx2"/>
              </a:solidFill>
            </a:endParaRPr>
          </a:p>
        </p:txBody>
      </p:sp>
      <p:sp>
        <p:nvSpPr>
          <p:cNvPr id="58" name="TextBox 10"/>
          <p:cNvSpPr txBox="1"/>
          <p:nvPr/>
        </p:nvSpPr>
        <p:spPr>
          <a:xfrm>
            <a:off x="3977430" y="1592761"/>
            <a:ext cx="381000" cy="338554"/>
          </a:xfrm>
          <a:prstGeom prst="rect">
            <a:avLst/>
          </a:prstGeom>
          <a:noFill/>
        </p:spPr>
        <p:txBody>
          <a:bodyPr wrap="square" rtlCol="0">
            <a:spAutoFit/>
          </a:bodyPr>
          <a:lstStyle/>
          <a:p>
            <a:r>
              <a:rPr lang="en-US" sz="1600" dirty="0">
                <a:solidFill>
                  <a:schemeClr val="tx2"/>
                </a:solidFill>
              </a:rPr>
              <a:t>5</a:t>
            </a:r>
            <a:endParaRPr lang="en-US" sz="1600" dirty="0">
              <a:solidFill>
                <a:schemeClr val="tx2"/>
              </a:solidFill>
            </a:endParaRPr>
          </a:p>
        </p:txBody>
      </p:sp>
      <p:cxnSp>
        <p:nvCxnSpPr>
          <p:cNvPr id="61" name="直线连接符 60"/>
          <p:cNvCxnSpPr/>
          <p:nvPr/>
        </p:nvCxnSpPr>
        <p:spPr>
          <a:xfrm>
            <a:off x="2051720" y="1129308"/>
            <a:ext cx="0" cy="475252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线连接符 61"/>
          <p:cNvCxnSpPr/>
          <p:nvPr/>
        </p:nvCxnSpPr>
        <p:spPr>
          <a:xfrm>
            <a:off x="4355976" y="1129308"/>
            <a:ext cx="0" cy="475252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721763" y="1177011"/>
            <a:ext cx="1362499" cy="369332"/>
          </a:xfrm>
          <a:prstGeom prst="rect">
            <a:avLst/>
          </a:prstGeom>
          <a:solidFill>
            <a:schemeClr val="bg1"/>
          </a:solidFill>
        </p:spPr>
        <p:txBody>
          <a:bodyPr wrap="square">
            <a:spAutoFit/>
          </a:bodyPr>
          <a:lstStyle/>
          <a:p>
            <a:r>
              <a:rPr kumimoji="1" lang="en-US" altLang="zh-CN" dirty="0"/>
              <a:t>Leader S1</a:t>
            </a:r>
            <a:endParaRPr lang="zh-CN" altLang="en-US" dirty="0"/>
          </a:p>
        </p:txBody>
      </p:sp>
      <p:sp>
        <p:nvSpPr>
          <p:cNvPr id="64" name="文本框 63"/>
          <p:cNvSpPr txBox="1"/>
          <p:nvPr/>
        </p:nvSpPr>
        <p:spPr>
          <a:xfrm>
            <a:off x="2603721" y="1177011"/>
            <a:ext cx="1362499" cy="369332"/>
          </a:xfrm>
          <a:prstGeom prst="rect">
            <a:avLst/>
          </a:prstGeom>
          <a:solidFill>
            <a:schemeClr val="bg1"/>
          </a:solidFill>
        </p:spPr>
        <p:txBody>
          <a:bodyPr wrap="square">
            <a:spAutoFit/>
          </a:bodyPr>
          <a:lstStyle/>
          <a:p>
            <a:r>
              <a:rPr kumimoji="1" lang="en-US" altLang="zh-CN" dirty="0"/>
              <a:t>Leader S5</a:t>
            </a:r>
            <a:endParaRPr lang="zh-CN" altLang="en-US" dirty="0"/>
          </a:p>
        </p:txBody>
      </p:sp>
      <p:sp>
        <p:nvSpPr>
          <p:cNvPr id="65" name="文本框 64"/>
          <p:cNvSpPr txBox="1"/>
          <p:nvPr/>
        </p:nvSpPr>
        <p:spPr>
          <a:xfrm>
            <a:off x="4784300" y="1177011"/>
            <a:ext cx="1362499" cy="369332"/>
          </a:xfrm>
          <a:prstGeom prst="rect">
            <a:avLst/>
          </a:prstGeom>
          <a:solidFill>
            <a:schemeClr val="bg1"/>
          </a:solidFill>
        </p:spPr>
        <p:txBody>
          <a:bodyPr wrap="square">
            <a:spAutoFit/>
          </a:bodyPr>
          <a:lstStyle/>
          <a:p>
            <a:r>
              <a:rPr kumimoji="1" lang="en-US" altLang="zh-CN" dirty="0"/>
              <a:t>Leader S1</a:t>
            </a:r>
            <a:endParaRPr lang="zh-CN" altLang="en-US" dirty="0"/>
          </a:p>
        </p:txBody>
      </p:sp>
      <p:sp>
        <p:nvSpPr>
          <p:cNvPr id="66" name="Rectangle 15"/>
          <p:cNvSpPr/>
          <p:nvPr/>
        </p:nvSpPr>
        <p:spPr>
          <a:xfrm>
            <a:off x="4701430" y="20339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67" name="Rectangle 16"/>
          <p:cNvSpPr/>
          <p:nvPr/>
        </p:nvSpPr>
        <p:spPr>
          <a:xfrm>
            <a:off x="5082430" y="20339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68" name="Rectangle 17"/>
          <p:cNvSpPr/>
          <p:nvPr/>
        </p:nvSpPr>
        <p:spPr>
          <a:xfrm>
            <a:off x="4701430" y="25673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69" name="Rectangle 18"/>
          <p:cNvSpPr/>
          <p:nvPr/>
        </p:nvSpPr>
        <p:spPr>
          <a:xfrm>
            <a:off x="5082430" y="25673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70" name="Rectangle 25"/>
          <p:cNvSpPr/>
          <p:nvPr/>
        </p:nvSpPr>
        <p:spPr>
          <a:xfrm>
            <a:off x="4701430" y="31007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71" name="Rectangle 26"/>
          <p:cNvSpPr/>
          <p:nvPr/>
        </p:nvSpPr>
        <p:spPr>
          <a:xfrm>
            <a:off x="5082430" y="31007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72" name="Rectangle 29"/>
          <p:cNvSpPr/>
          <p:nvPr/>
        </p:nvSpPr>
        <p:spPr>
          <a:xfrm>
            <a:off x="4701430" y="36341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73" name="Rectangle 30"/>
          <p:cNvSpPr/>
          <p:nvPr/>
        </p:nvSpPr>
        <p:spPr>
          <a:xfrm>
            <a:off x="5463430" y="203397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2</a:t>
            </a:r>
            <a:endParaRPr lang="en-US" sz="1600" dirty="0"/>
          </a:p>
        </p:txBody>
      </p:sp>
      <p:sp>
        <p:nvSpPr>
          <p:cNvPr id="74" name="Rectangle 31"/>
          <p:cNvSpPr/>
          <p:nvPr/>
        </p:nvSpPr>
        <p:spPr>
          <a:xfrm>
            <a:off x="5082430" y="36341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75" name="Rectangle 32"/>
          <p:cNvSpPr/>
          <p:nvPr/>
        </p:nvSpPr>
        <p:spPr>
          <a:xfrm>
            <a:off x="4701430" y="41675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76" name="Rectangle 33"/>
          <p:cNvSpPr/>
          <p:nvPr/>
        </p:nvSpPr>
        <p:spPr>
          <a:xfrm>
            <a:off x="5082430" y="4167570"/>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77" name="Rectangle 51"/>
          <p:cNvSpPr/>
          <p:nvPr/>
        </p:nvSpPr>
        <p:spPr>
          <a:xfrm>
            <a:off x="5463430" y="256737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2</a:t>
            </a:r>
            <a:endParaRPr lang="en-US" sz="1600" dirty="0"/>
          </a:p>
        </p:txBody>
      </p:sp>
      <p:sp>
        <p:nvSpPr>
          <p:cNvPr id="78" name="Rectangle 41"/>
          <p:cNvSpPr/>
          <p:nvPr/>
        </p:nvSpPr>
        <p:spPr>
          <a:xfrm>
            <a:off x="5463430" y="416757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79" name="Rectangle 43"/>
          <p:cNvSpPr/>
          <p:nvPr/>
        </p:nvSpPr>
        <p:spPr>
          <a:xfrm>
            <a:off x="5844430" y="416757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80" name="Rectangle 67"/>
          <p:cNvSpPr/>
          <p:nvPr/>
        </p:nvSpPr>
        <p:spPr>
          <a:xfrm>
            <a:off x="6225430" y="416757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81" name="TextBox 6"/>
          <p:cNvSpPr txBox="1"/>
          <p:nvPr/>
        </p:nvSpPr>
        <p:spPr>
          <a:xfrm>
            <a:off x="4752478" y="1587081"/>
            <a:ext cx="381000" cy="338554"/>
          </a:xfrm>
          <a:prstGeom prst="rect">
            <a:avLst/>
          </a:prstGeom>
          <a:noFill/>
        </p:spPr>
        <p:txBody>
          <a:bodyPr wrap="square" rtlCol="0">
            <a:spAutoFit/>
          </a:bodyPr>
          <a:lstStyle/>
          <a:p>
            <a:r>
              <a:rPr lang="en-US" sz="1600" dirty="0">
                <a:solidFill>
                  <a:schemeClr val="tx2"/>
                </a:solidFill>
              </a:rPr>
              <a:t>1</a:t>
            </a:r>
            <a:endParaRPr lang="en-US" sz="1600" dirty="0">
              <a:solidFill>
                <a:schemeClr val="tx2"/>
              </a:solidFill>
            </a:endParaRPr>
          </a:p>
        </p:txBody>
      </p:sp>
      <p:sp>
        <p:nvSpPr>
          <p:cNvPr id="82" name="TextBox 7"/>
          <p:cNvSpPr txBox="1"/>
          <p:nvPr/>
        </p:nvSpPr>
        <p:spPr>
          <a:xfrm>
            <a:off x="5133478" y="1587081"/>
            <a:ext cx="381000" cy="338554"/>
          </a:xfrm>
          <a:prstGeom prst="rect">
            <a:avLst/>
          </a:prstGeom>
          <a:noFill/>
        </p:spPr>
        <p:txBody>
          <a:bodyPr wrap="square" rtlCol="0">
            <a:spAutoFit/>
          </a:bodyPr>
          <a:lstStyle/>
          <a:p>
            <a:r>
              <a:rPr lang="en-US" sz="1600" dirty="0">
                <a:solidFill>
                  <a:schemeClr val="tx2"/>
                </a:solidFill>
              </a:rPr>
              <a:t>2</a:t>
            </a:r>
            <a:endParaRPr lang="en-US" sz="1600" dirty="0">
              <a:solidFill>
                <a:schemeClr val="tx2"/>
              </a:solidFill>
            </a:endParaRPr>
          </a:p>
        </p:txBody>
      </p:sp>
      <p:sp>
        <p:nvSpPr>
          <p:cNvPr id="83" name="TextBox 8"/>
          <p:cNvSpPr txBox="1"/>
          <p:nvPr/>
        </p:nvSpPr>
        <p:spPr>
          <a:xfrm>
            <a:off x="5514478" y="1587081"/>
            <a:ext cx="381000" cy="338554"/>
          </a:xfrm>
          <a:prstGeom prst="rect">
            <a:avLst/>
          </a:prstGeom>
          <a:noFill/>
        </p:spPr>
        <p:txBody>
          <a:bodyPr wrap="square" rtlCol="0">
            <a:spAutoFit/>
          </a:bodyPr>
          <a:lstStyle/>
          <a:p>
            <a:r>
              <a:rPr lang="en-US" sz="1600" dirty="0">
                <a:solidFill>
                  <a:schemeClr val="tx2"/>
                </a:solidFill>
              </a:rPr>
              <a:t>3</a:t>
            </a:r>
            <a:endParaRPr lang="en-US" sz="1600" dirty="0">
              <a:solidFill>
                <a:schemeClr val="tx2"/>
              </a:solidFill>
            </a:endParaRPr>
          </a:p>
        </p:txBody>
      </p:sp>
      <p:sp>
        <p:nvSpPr>
          <p:cNvPr id="84" name="TextBox 9"/>
          <p:cNvSpPr txBox="1"/>
          <p:nvPr/>
        </p:nvSpPr>
        <p:spPr>
          <a:xfrm>
            <a:off x="5895478" y="1587081"/>
            <a:ext cx="381000" cy="338554"/>
          </a:xfrm>
          <a:prstGeom prst="rect">
            <a:avLst/>
          </a:prstGeom>
          <a:noFill/>
        </p:spPr>
        <p:txBody>
          <a:bodyPr wrap="square" rtlCol="0">
            <a:spAutoFit/>
          </a:bodyPr>
          <a:lstStyle/>
          <a:p>
            <a:r>
              <a:rPr lang="en-US" sz="1600" dirty="0">
                <a:solidFill>
                  <a:schemeClr val="tx2"/>
                </a:solidFill>
              </a:rPr>
              <a:t>4</a:t>
            </a:r>
            <a:endParaRPr lang="en-US" sz="1600" dirty="0">
              <a:solidFill>
                <a:schemeClr val="tx2"/>
              </a:solidFill>
            </a:endParaRPr>
          </a:p>
        </p:txBody>
      </p:sp>
      <p:sp>
        <p:nvSpPr>
          <p:cNvPr id="85" name="TextBox 10"/>
          <p:cNvSpPr txBox="1"/>
          <p:nvPr/>
        </p:nvSpPr>
        <p:spPr>
          <a:xfrm>
            <a:off x="6276478" y="1587081"/>
            <a:ext cx="381000" cy="338554"/>
          </a:xfrm>
          <a:prstGeom prst="rect">
            <a:avLst/>
          </a:prstGeom>
          <a:noFill/>
        </p:spPr>
        <p:txBody>
          <a:bodyPr wrap="square" rtlCol="0">
            <a:spAutoFit/>
          </a:bodyPr>
          <a:lstStyle/>
          <a:p>
            <a:r>
              <a:rPr lang="en-US" sz="1600" dirty="0">
                <a:solidFill>
                  <a:schemeClr val="tx2"/>
                </a:solidFill>
              </a:rPr>
              <a:t>5</a:t>
            </a:r>
            <a:endParaRPr lang="en-US" sz="1600" dirty="0">
              <a:solidFill>
                <a:schemeClr val="tx2"/>
              </a:solidFill>
            </a:endParaRPr>
          </a:p>
        </p:txBody>
      </p:sp>
      <p:sp>
        <p:nvSpPr>
          <p:cNvPr id="86" name="Rounded Rectangle 59"/>
          <p:cNvSpPr/>
          <p:nvPr/>
        </p:nvSpPr>
        <p:spPr>
          <a:xfrm>
            <a:off x="5431161" y="3014206"/>
            <a:ext cx="533400" cy="533400"/>
          </a:xfrm>
          <a:prstGeom prst="roundRect">
            <a:avLst/>
          </a:prstGeom>
          <a:noFill/>
          <a:ln>
            <a:solidFill>
              <a:schemeClr val="tx2"/>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Rectangle 42"/>
          <p:cNvSpPr/>
          <p:nvPr/>
        </p:nvSpPr>
        <p:spPr>
          <a:xfrm>
            <a:off x="5844430" y="2033970"/>
            <a:ext cx="381000" cy="381000"/>
          </a:xfrm>
          <a:prstGeom prst="rect">
            <a:avLst/>
          </a:prstGeom>
          <a:solidFill>
            <a:srgbClr val="FFC3CE"/>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4</a:t>
            </a:r>
            <a:endParaRPr lang="en-US" sz="1600" dirty="0"/>
          </a:p>
        </p:txBody>
      </p:sp>
      <p:sp>
        <p:nvSpPr>
          <p:cNvPr id="88" name="Rectangle 51"/>
          <p:cNvSpPr/>
          <p:nvPr/>
        </p:nvSpPr>
        <p:spPr>
          <a:xfrm>
            <a:off x="5463430" y="3093130"/>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2</a:t>
            </a:r>
            <a:endParaRPr lang="en-US" sz="1600" dirty="0"/>
          </a:p>
        </p:txBody>
      </p:sp>
      <p:sp>
        <p:nvSpPr>
          <p:cNvPr id="89" name="Freeform 44"/>
          <p:cNvSpPr/>
          <p:nvPr/>
        </p:nvSpPr>
        <p:spPr>
          <a:xfrm>
            <a:off x="5717537" y="2373589"/>
            <a:ext cx="355881" cy="808523"/>
          </a:xfrm>
          <a:custGeom>
            <a:avLst/>
            <a:gdLst>
              <a:gd name="connsiteX0" fmla="*/ 9261 w 9261"/>
              <a:gd name="connsiteY0" fmla="*/ 0 h 808523"/>
              <a:gd name="connsiteX1" fmla="*/ 9261 w 9261"/>
              <a:gd name="connsiteY1" fmla="*/ 808523 h 808523"/>
              <a:gd name="connsiteX0-1" fmla="*/ 445 w 209903"/>
              <a:gd name="connsiteY0-2" fmla="*/ 0 h 10000"/>
              <a:gd name="connsiteX1-3" fmla="*/ 445 w 209903"/>
              <a:gd name="connsiteY1-4" fmla="*/ 10000 h 10000"/>
              <a:gd name="connsiteX0-5" fmla="*/ 0 w 384280"/>
              <a:gd name="connsiteY0-6" fmla="*/ 0 h 10000"/>
              <a:gd name="connsiteX1-7" fmla="*/ 0 w 384280"/>
              <a:gd name="connsiteY1-8" fmla="*/ 10000 h 10000"/>
            </a:gdLst>
            <a:ahLst/>
            <a:cxnLst>
              <a:cxn ang="0">
                <a:pos x="connsiteX0-1" y="connsiteY0-2"/>
              </a:cxn>
              <a:cxn ang="0">
                <a:pos x="connsiteX1-3" y="connsiteY1-4"/>
              </a:cxn>
            </a:cxnLst>
            <a:rect l="l" t="t" r="r" b="b"/>
            <a:pathLst>
              <a:path w="384280" h="10000">
                <a:moveTo>
                  <a:pt x="0" y="0"/>
                </a:moveTo>
                <a:cubicBezTo>
                  <a:pt x="479825" y="3611"/>
                  <a:pt x="543919" y="6389"/>
                  <a:pt x="0" y="10000"/>
                </a:cubicBezTo>
              </a:path>
            </a:pathLst>
          </a:custGeom>
          <a:noFill/>
          <a:ln>
            <a:solidFill>
              <a:schemeClr val="tx2"/>
            </a:solidFill>
            <a:tailEnd type="arrow" w="lg" len="lg"/>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0" name="直线连接符 89"/>
          <p:cNvCxnSpPr/>
          <p:nvPr/>
        </p:nvCxnSpPr>
        <p:spPr>
          <a:xfrm>
            <a:off x="6553200" y="1177095"/>
            <a:ext cx="0" cy="475252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7038798" y="1178986"/>
            <a:ext cx="1362499" cy="369332"/>
          </a:xfrm>
          <a:prstGeom prst="rect">
            <a:avLst/>
          </a:prstGeom>
          <a:solidFill>
            <a:schemeClr val="bg1"/>
          </a:solidFill>
        </p:spPr>
        <p:txBody>
          <a:bodyPr wrap="square">
            <a:spAutoFit/>
          </a:bodyPr>
          <a:lstStyle/>
          <a:p>
            <a:r>
              <a:rPr kumimoji="1" lang="en-US" altLang="zh-CN" dirty="0"/>
              <a:t>Leader S5</a:t>
            </a:r>
            <a:endParaRPr lang="zh-CN" altLang="en-US" dirty="0"/>
          </a:p>
        </p:txBody>
      </p:sp>
      <p:sp>
        <p:nvSpPr>
          <p:cNvPr id="92" name="Rectangle 15"/>
          <p:cNvSpPr/>
          <p:nvPr/>
        </p:nvSpPr>
        <p:spPr>
          <a:xfrm>
            <a:off x="6864174" y="20417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93" name="Rectangle 16"/>
          <p:cNvSpPr/>
          <p:nvPr/>
        </p:nvSpPr>
        <p:spPr>
          <a:xfrm>
            <a:off x="7245174" y="20417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94" name="Rectangle 17"/>
          <p:cNvSpPr/>
          <p:nvPr/>
        </p:nvSpPr>
        <p:spPr>
          <a:xfrm>
            <a:off x="6864174" y="25751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95" name="Rectangle 18"/>
          <p:cNvSpPr/>
          <p:nvPr/>
        </p:nvSpPr>
        <p:spPr>
          <a:xfrm>
            <a:off x="7245174" y="25751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96" name="Rectangle 25"/>
          <p:cNvSpPr/>
          <p:nvPr/>
        </p:nvSpPr>
        <p:spPr>
          <a:xfrm>
            <a:off x="6864174" y="31085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97" name="Rectangle 26"/>
          <p:cNvSpPr/>
          <p:nvPr/>
        </p:nvSpPr>
        <p:spPr>
          <a:xfrm>
            <a:off x="7245174" y="31085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98" name="Rectangle 29"/>
          <p:cNvSpPr/>
          <p:nvPr/>
        </p:nvSpPr>
        <p:spPr>
          <a:xfrm>
            <a:off x="6864174" y="36419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99" name="Rectangle 30"/>
          <p:cNvSpPr/>
          <p:nvPr/>
        </p:nvSpPr>
        <p:spPr>
          <a:xfrm>
            <a:off x="7626174" y="2041731"/>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2</a:t>
            </a:r>
            <a:endParaRPr lang="en-US" sz="1600" dirty="0"/>
          </a:p>
        </p:txBody>
      </p:sp>
      <p:sp>
        <p:nvSpPr>
          <p:cNvPr id="100" name="Rectangle 31"/>
          <p:cNvSpPr/>
          <p:nvPr/>
        </p:nvSpPr>
        <p:spPr>
          <a:xfrm>
            <a:off x="7245174" y="36419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01" name="Rectangle 32"/>
          <p:cNvSpPr/>
          <p:nvPr/>
        </p:nvSpPr>
        <p:spPr>
          <a:xfrm>
            <a:off x="6864174" y="41753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02" name="Rectangle 33"/>
          <p:cNvSpPr/>
          <p:nvPr/>
        </p:nvSpPr>
        <p:spPr>
          <a:xfrm>
            <a:off x="7245174" y="4175331"/>
            <a:ext cx="381000" cy="381000"/>
          </a:xfrm>
          <a:prstGeom prst="rect">
            <a:avLst/>
          </a:prstGeom>
          <a:solidFill>
            <a:srgbClr val="D5FFD5"/>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1</a:t>
            </a:r>
            <a:endParaRPr lang="en-US" sz="1600" dirty="0"/>
          </a:p>
        </p:txBody>
      </p:sp>
      <p:sp>
        <p:nvSpPr>
          <p:cNvPr id="103" name="Rectangle 51"/>
          <p:cNvSpPr/>
          <p:nvPr/>
        </p:nvSpPr>
        <p:spPr>
          <a:xfrm>
            <a:off x="7626174" y="2575131"/>
            <a:ext cx="381000" cy="381000"/>
          </a:xfrm>
          <a:prstGeom prst="rect">
            <a:avLst/>
          </a:prstGeom>
          <a:solidFill>
            <a:srgbClr val="FFFF9B"/>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2</a:t>
            </a:r>
            <a:endParaRPr lang="en-US" sz="1600" dirty="0"/>
          </a:p>
        </p:txBody>
      </p:sp>
      <p:sp>
        <p:nvSpPr>
          <p:cNvPr id="104" name="Rectangle 41"/>
          <p:cNvSpPr/>
          <p:nvPr/>
        </p:nvSpPr>
        <p:spPr>
          <a:xfrm>
            <a:off x="7626174" y="4175331"/>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105" name="Rectangle 43"/>
          <p:cNvSpPr/>
          <p:nvPr/>
        </p:nvSpPr>
        <p:spPr>
          <a:xfrm>
            <a:off x="8007174" y="4175331"/>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106" name="Rectangle 67"/>
          <p:cNvSpPr/>
          <p:nvPr/>
        </p:nvSpPr>
        <p:spPr>
          <a:xfrm>
            <a:off x="8388174" y="4175331"/>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107" name="TextBox 6"/>
          <p:cNvSpPr txBox="1"/>
          <p:nvPr/>
        </p:nvSpPr>
        <p:spPr>
          <a:xfrm>
            <a:off x="6915222" y="1594842"/>
            <a:ext cx="381000" cy="338554"/>
          </a:xfrm>
          <a:prstGeom prst="rect">
            <a:avLst/>
          </a:prstGeom>
          <a:noFill/>
        </p:spPr>
        <p:txBody>
          <a:bodyPr wrap="square" rtlCol="0">
            <a:spAutoFit/>
          </a:bodyPr>
          <a:lstStyle/>
          <a:p>
            <a:r>
              <a:rPr lang="en-US" sz="1600" dirty="0">
                <a:solidFill>
                  <a:schemeClr val="tx2"/>
                </a:solidFill>
              </a:rPr>
              <a:t>1</a:t>
            </a:r>
            <a:endParaRPr lang="en-US" sz="1600" dirty="0">
              <a:solidFill>
                <a:schemeClr val="tx2"/>
              </a:solidFill>
            </a:endParaRPr>
          </a:p>
        </p:txBody>
      </p:sp>
      <p:sp>
        <p:nvSpPr>
          <p:cNvPr id="108" name="TextBox 7"/>
          <p:cNvSpPr txBox="1"/>
          <p:nvPr/>
        </p:nvSpPr>
        <p:spPr>
          <a:xfrm>
            <a:off x="7296222" y="1594842"/>
            <a:ext cx="381000" cy="338554"/>
          </a:xfrm>
          <a:prstGeom prst="rect">
            <a:avLst/>
          </a:prstGeom>
          <a:noFill/>
        </p:spPr>
        <p:txBody>
          <a:bodyPr wrap="square" rtlCol="0">
            <a:spAutoFit/>
          </a:bodyPr>
          <a:lstStyle/>
          <a:p>
            <a:r>
              <a:rPr lang="en-US" sz="1600" dirty="0">
                <a:solidFill>
                  <a:schemeClr val="tx2"/>
                </a:solidFill>
              </a:rPr>
              <a:t>2</a:t>
            </a:r>
            <a:endParaRPr lang="en-US" sz="1600" dirty="0">
              <a:solidFill>
                <a:schemeClr val="tx2"/>
              </a:solidFill>
            </a:endParaRPr>
          </a:p>
        </p:txBody>
      </p:sp>
      <p:sp>
        <p:nvSpPr>
          <p:cNvPr id="109" name="TextBox 8"/>
          <p:cNvSpPr txBox="1"/>
          <p:nvPr/>
        </p:nvSpPr>
        <p:spPr>
          <a:xfrm>
            <a:off x="7677222" y="1594842"/>
            <a:ext cx="381000" cy="338554"/>
          </a:xfrm>
          <a:prstGeom prst="rect">
            <a:avLst/>
          </a:prstGeom>
          <a:noFill/>
        </p:spPr>
        <p:txBody>
          <a:bodyPr wrap="square" rtlCol="0">
            <a:spAutoFit/>
          </a:bodyPr>
          <a:lstStyle/>
          <a:p>
            <a:r>
              <a:rPr lang="en-US" sz="1600" dirty="0">
                <a:solidFill>
                  <a:schemeClr val="tx2"/>
                </a:solidFill>
              </a:rPr>
              <a:t>3</a:t>
            </a:r>
            <a:endParaRPr lang="en-US" sz="1600" dirty="0">
              <a:solidFill>
                <a:schemeClr val="tx2"/>
              </a:solidFill>
            </a:endParaRPr>
          </a:p>
        </p:txBody>
      </p:sp>
      <p:sp>
        <p:nvSpPr>
          <p:cNvPr id="110" name="TextBox 9"/>
          <p:cNvSpPr txBox="1"/>
          <p:nvPr/>
        </p:nvSpPr>
        <p:spPr>
          <a:xfrm>
            <a:off x="8058222" y="1594842"/>
            <a:ext cx="381000" cy="338554"/>
          </a:xfrm>
          <a:prstGeom prst="rect">
            <a:avLst/>
          </a:prstGeom>
          <a:noFill/>
        </p:spPr>
        <p:txBody>
          <a:bodyPr wrap="square" rtlCol="0">
            <a:spAutoFit/>
          </a:bodyPr>
          <a:lstStyle/>
          <a:p>
            <a:r>
              <a:rPr lang="en-US" sz="1600" dirty="0">
                <a:solidFill>
                  <a:schemeClr val="tx2"/>
                </a:solidFill>
              </a:rPr>
              <a:t>4</a:t>
            </a:r>
            <a:endParaRPr lang="en-US" sz="1600" dirty="0">
              <a:solidFill>
                <a:schemeClr val="tx2"/>
              </a:solidFill>
            </a:endParaRPr>
          </a:p>
        </p:txBody>
      </p:sp>
      <p:sp>
        <p:nvSpPr>
          <p:cNvPr id="111" name="文本框 110"/>
          <p:cNvSpPr txBox="1"/>
          <p:nvPr/>
        </p:nvSpPr>
        <p:spPr>
          <a:xfrm>
            <a:off x="7065513" y="1179092"/>
            <a:ext cx="1362499" cy="369332"/>
          </a:xfrm>
          <a:prstGeom prst="rect">
            <a:avLst/>
          </a:prstGeom>
          <a:solidFill>
            <a:schemeClr val="bg1"/>
          </a:solidFill>
        </p:spPr>
        <p:txBody>
          <a:bodyPr wrap="square">
            <a:spAutoFit/>
          </a:bodyPr>
          <a:lstStyle/>
          <a:p>
            <a:r>
              <a:rPr kumimoji="1" lang="en-US" altLang="zh-CN" dirty="0"/>
              <a:t>Leader S5</a:t>
            </a:r>
            <a:endParaRPr lang="zh-CN" altLang="en-US" dirty="0"/>
          </a:p>
        </p:txBody>
      </p:sp>
      <p:sp>
        <p:nvSpPr>
          <p:cNvPr id="112" name="Rectangle 41"/>
          <p:cNvSpPr/>
          <p:nvPr/>
        </p:nvSpPr>
        <p:spPr>
          <a:xfrm>
            <a:off x="7626174" y="363701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113" name="Rectangle 41"/>
          <p:cNvSpPr/>
          <p:nvPr/>
        </p:nvSpPr>
        <p:spPr>
          <a:xfrm>
            <a:off x="7626174" y="3109889"/>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114" name="Rectangle 41"/>
          <p:cNvSpPr/>
          <p:nvPr/>
        </p:nvSpPr>
        <p:spPr>
          <a:xfrm>
            <a:off x="7626174" y="2575131"/>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115" name="Rectangle 41"/>
          <p:cNvSpPr/>
          <p:nvPr/>
        </p:nvSpPr>
        <p:spPr>
          <a:xfrm>
            <a:off x="7626174" y="2039650"/>
            <a:ext cx="381000" cy="381000"/>
          </a:xfrm>
          <a:prstGeom prst="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ts val="1700"/>
              </a:lnSpc>
            </a:pPr>
            <a:r>
              <a:rPr lang="en-US" sz="1600" dirty="0"/>
              <a:t>3</a:t>
            </a:r>
            <a:endParaRPr lang="en-US" sz="1600" dirty="0"/>
          </a:p>
        </p:txBody>
      </p:sp>
      <p:sp>
        <p:nvSpPr>
          <p:cNvPr id="3" name="文本框 2"/>
          <p:cNvSpPr txBox="1"/>
          <p:nvPr/>
        </p:nvSpPr>
        <p:spPr>
          <a:xfrm>
            <a:off x="824900" y="4636239"/>
            <a:ext cx="1076962" cy="369332"/>
          </a:xfrm>
          <a:prstGeom prst="rect">
            <a:avLst/>
          </a:prstGeom>
          <a:solidFill>
            <a:schemeClr val="bg1"/>
          </a:solidFill>
        </p:spPr>
        <p:txBody>
          <a:bodyPr wrap="square">
            <a:spAutoFit/>
          </a:bodyPr>
          <a:lstStyle/>
          <a:p>
            <a:r>
              <a:rPr kumimoji="1" lang="en-US" altLang="zh-CN" dirty="0"/>
              <a:t>Term 2</a:t>
            </a:r>
            <a:endParaRPr lang="zh-CN" altLang="en-US" dirty="0"/>
          </a:p>
        </p:txBody>
      </p:sp>
      <p:sp>
        <p:nvSpPr>
          <p:cNvPr id="5" name="文本框 4"/>
          <p:cNvSpPr txBox="1"/>
          <p:nvPr/>
        </p:nvSpPr>
        <p:spPr>
          <a:xfrm>
            <a:off x="2756485" y="4636239"/>
            <a:ext cx="1076962" cy="369332"/>
          </a:xfrm>
          <a:prstGeom prst="rect">
            <a:avLst/>
          </a:prstGeom>
          <a:solidFill>
            <a:schemeClr val="bg1"/>
          </a:solidFill>
        </p:spPr>
        <p:txBody>
          <a:bodyPr wrap="square">
            <a:spAutoFit/>
          </a:bodyPr>
          <a:lstStyle/>
          <a:p>
            <a:r>
              <a:rPr kumimoji="1" lang="en-US" altLang="zh-CN" dirty="0"/>
              <a:t>Term 3</a:t>
            </a:r>
            <a:endParaRPr lang="zh-CN" altLang="en-US" dirty="0"/>
          </a:p>
        </p:txBody>
      </p:sp>
      <p:sp>
        <p:nvSpPr>
          <p:cNvPr id="7" name="文本框 6"/>
          <p:cNvSpPr txBox="1"/>
          <p:nvPr/>
        </p:nvSpPr>
        <p:spPr>
          <a:xfrm>
            <a:off x="5221630" y="4639358"/>
            <a:ext cx="1076962" cy="369332"/>
          </a:xfrm>
          <a:prstGeom prst="rect">
            <a:avLst/>
          </a:prstGeom>
          <a:solidFill>
            <a:schemeClr val="bg1"/>
          </a:solidFill>
        </p:spPr>
        <p:txBody>
          <a:bodyPr wrap="square">
            <a:spAutoFit/>
          </a:bodyPr>
          <a:lstStyle/>
          <a:p>
            <a:r>
              <a:rPr kumimoji="1" lang="en-US" altLang="zh-CN" dirty="0"/>
              <a:t>Term 4</a:t>
            </a:r>
            <a:endParaRPr lang="zh-CN" altLang="en-US" dirty="0"/>
          </a:p>
        </p:txBody>
      </p:sp>
      <p:sp>
        <p:nvSpPr>
          <p:cNvPr id="26" name="文本框 25"/>
          <p:cNvSpPr txBox="1"/>
          <p:nvPr/>
        </p:nvSpPr>
        <p:spPr>
          <a:xfrm>
            <a:off x="7208281" y="4634493"/>
            <a:ext cx="1076962" cy="369332"/>
          </a:xfrm>
          <a:prstGeom prst="rect">
            <a:avLst/>
          </a:prstGeom>
          <a:solidFill>
            <a:schemeClr val="bg1"/>
          </a:solidFill>
        </p:spPr>
        <p:txBody>
          <a:bodyPr wrap="square">
            <a:spAutoFit/>
          </a:bodyPr>
          <a:lstStyle/>
          <a:p>
            <a:r>
              <a:rPr kumimoji="1" lang="en-US" altLang="zh-CN" dirty="0"/>
              <a:t>Term 5</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Safety requirement of the commit entry </a:t>
            </a:r>
            <a:endParaRPr kumimoji="1" lang="zh-CN" altLang="en-US" dirty="0"/>
          </a:p>
        </p:txBody>
      </p:sp>
      <p:sp>
        <p:nvSpPr>
          <p:cNvPr id="3" name="内容占位符 2"/>
          <p:cNvSpPr>
            <a:spLocks noGrp="1"/>
          </p:cNvSpPr>
          <p:nvPr>
            <p:ph idx="1"/>
          </p:nvPr>
        </p:nvSpPr>
        <p:spPr>
          <a:xfrm>
            <a:off x="302840" y="1777380"/>
            <a:ext cx="8229600" cy="2956730"/>
          </a:xfrm>
        </p:spPr>
        <p:txBody>
          <a:bodyPr/>
          <a:lstStyle/>
          <a:p>
            <a:r>
              <a:rPr lang="en-US" altLang="zh-CN" dirty="0"/>
              <a:t>Raft safety property:</a:t>
            </a:r>
            <a:endParaRPr lang="en-US" altLang="zh-CN" dirty="0"/>
          </a:p>
          <a:p>
            <a:pPr lvl="1"/>
            <a:r>
              <a:rPr lang="en-US" altLang="zh-CN" dirty="0"/>
              <a:t>If a leader has decided that a log entry is committed, </a:t>
            </a:r>
            <a:r>
              <a:rPr lang="en-US" altLang="zh-CN" dirty="0">
                <a:solidFill>
                  <a:srgbClr val="FF0000"/>
                </a:solidFill>
              </a:rPr>
              <a:t>that entry will be present in the logs of all future leaders</a:t>
            </a:r>
            <a:endParaRPr lang="en-US" altLang="zh-CN" dirty="0"/>
          </a:p>
          <a:p>
            <a:r>
              <a:rPr lang="en-US" altLang="zh-CN" dirty="0"/>
              <a:t>This guarantees the safety requirement</a:t>
            </a:r>
            <a:endParaRPr lang="en-US" altLang="zh-CN" dirty="0"/>
          </a:p>
          <a:p>
            <a:pPr lvl="1"/>
            <a:r>
              <a:rPr lang="en-US" altLang="zh-CN" dirty="0"/>
              <a:t>Leaders never </a:t>
            </a:r>
            <a:r>
              <a:rPr lang="en-US" altLang="zh-CN" dirty="0">
                <a:solidFill>
                  <a:srgbClr val="FF0000"/>
                </a:solidFill>
              </a:rPr>
              <a:t>overwrite entries in their logs</a:t>
            </a:r>
            <a:endParaRPr lang="en-US" altLang="zh-CN" dirty="0"/>
          </a:p>
          <a:p>
            <a:pPr lvl="1"/>
            <a:r>
              <a:rPr lang="en-US" altLang="zh-CN" dirty="0"/>
              <a:t>Only entries in the leader’s log can be committed</a:t>
            </a:r>
            <a:endParaRPr lang="en-US" altLang="zh-CN" dirty="0"/>
          </a:p>
          <a:p>
            <a:pPr lvl="1"/>
            <a:r>
              <a:rPr lang="en-US" altLang="zh-CN" dirty="0"/>
              <a:t>Entries must be committed before applying to state machine</a:t>
            </a:r>
            <a:endParaRPr lang="en-US" altLang="zh-CN" dirty="0"/>
          </a:p>
          <a:p>
            <a:pPr lvl="1"/>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pSp>
        <p:nvGrpSpPr>
          <p:cNvPr id="6" name="组合 5"/>
          <p:cNvGrpSpPr/>
          <p:nvPr/>
        </p:nvGrpSpPr>
        <p:grpSpPr>
          <a:xfrm>
            <a:off x="380020" y="968943"/>
            <a:ext cx="8075240" cy="975271"/>
            <a:chOff x="911200" y="1040360"/>
            <a:chExt cx="2686291" cy="975271"/>
          </a:xfrm>
        </p:grpSpPr>
        <p:sp>
          <p:nvSpPr>
            <p:cNvPr id="7" name="矩形 6"/>
            <p:cNvSpPr/>
            <p:nvPr/>
          </p:nvSpPr>
          <p:spPr>
            <a:xfrm>
              <a:off x="912507" y="1040360"/>
              <a:ext cx="2684984" cy="747309"/>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911200" y="1092301"/>
              <a:ext cx="2684985" cy="923330"/>
            </a:xfrm>
            <a:prstGeom prst="rect">
              <a:avLst/>
            </a:prstGeom>
          </p:spPr>
          <p:txBody>
            <a:bodyPr wrap="square">
              <a:spAutoFit/>
            </a:bodyPr>
            <a:lstStyle/>
            <a:p>
              <a:r>
                <a:rPr kumimoji="1" lang="en-US" altLang="zh-CN" dirty="0">
                  <a:cs typeface="Consolas" panose="020B0609020204030204" pitchFamily="49" charset="0"/>
                </a:rPr>
                <a:t>Once a log entry has been applied to a state machine, </a:t>
              </a:r>
              <a:r>
                <a:rPr kumimoji="1" lang="en-US" altLang="zh-CN" dirty="0">
                  <a:solidFill>
                    <a:srgbClr val="FF0000"/>
                  </a:solidFill>
                  <a:cs typeface="Consolas" panose="020B0609020204030204" pitchFamily="49" charset="0"/>
                </a:rPr>
                <a:t>no other state machine must apply a different value for that log entry</a:t>
              </a:r>
              <a:endParaRPr kumimoji="1" lang="en-US" altLang="zh-CN" dirty="0">
                <a:cs typeface="Consolas" panose="020B0609020204030204" pitchFamily="49" charset="0"/>
              </a:endParaRPr>
            </a:p>
            <a:p>
              <a:r>
                <a:rPr kumimoji="1" lang="en-US" altLang="zh-CN" dirty="0">
                  <a:cs typeface="Consolas" panose="020B0609020204030204" pitchFamily="49" charset="0"/>
                </a:rPr>
                <a:t> </a:t>
              </a:r>
              <a:endParaRPr lang="zh-CN" altLang="en-US" dirty="0">
                <a:cs typeface="Consolas" panose="020B0609020204030204" pitchFamily="49" charset="0"/>
              </a:endParaRPr>
            </a:p>
          </p:txBody>
        </p:sp>
      </p:grpSp>
      <p:pic>
        <p:nvPicPr>
          <p:cNvPr id="9" name="图片 8"/>
          <p:cNvPicPr>
            <a:picLocks noChangeAspect="1"/>
          </p:cNvPicPr>
          <p:nvPr/>
        </p:nvPicPr>
        <p:blipFill>
          <a:blip r:embed="rId1"/>
          <a:stretch>
            <a:fillRect/>
          </a:stretch>
        </p:blipFill>
        <p:spPr>
          <a:xfrm>
            <a:off x="859677" y="4519278"/>
            <a:ext cx="7112000" cy="11430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Committing Entry from the Current Term </a:t>
            </a:r>
            <a:endParaRPr kumimoji="1" lang="zh-CN" altLang="en-US" dirty="0"/>
          </a:p>
        </p:txBody>
      </p:sp>
      <p:sp>
        <p:nvSpPr>
          <p:cNvPr id="3" name="内容占位符 2"/>
          <p:cNvSpPr>
            <a:spLocks noGrp="1"/>
          </p:cNvSpPr>
          <p:nvPr>
            <p:ph idx="1"/>
          </p:nvPr>
        </p:nvSpPr>
        <p:spPr>
          <a:xfrm>
            <a:off x="302840" y="1129308"/>
            <a:ext cx="8229600" cy="900442"/>
          </a:xfrm>
        </p:spPr>
        <p:txBody>
          <a:bodyPr/>
          <a:lstStyle/>
          <a:p>
            <a:r>
              <a:rPr kumimoji="1" lang="en-US" altLang="zh-CN" dirty="0"/>
              <a:t>Case #1/2: Leader decides entry in current term is committed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979712" y="1701835"/>
            <a:ext cx="5461000" cy="3022600"/>
          </a:xfrm>
          <a:prstGeom prst="rect">
            <a:avLst/>
          </a:prstGeom>
        </p:spPr>
      </p:pic>
      <p:grpSp>
        <p:nvGrpSpPr>
          <p:cNvPr id="6" name="组合 5"/>
          <p:cNvGrpSpPr/>
          <p:nvPr/>
        </p:nvGrpSpPr>
        <p:grpSpPr>
          <a:xfrm>
            <a:off x="996191" y="4696102"/>
            <a:ext cx="7675884" cy="1018898"/>
            <a:chOff x="912507" y="1040360"/>
            <a:chExt cx="2726851" cy="1018898"/>
          </a:xfrm>
        </p:grpSpPr>
        <p:sp>
          <p:nvSpPr>
            <p:cNvPr id="7" name="矩形 6"/>
            <p:cNvSpPr/>
            <p:nvPr/>
          </p:nvSpPr>
          <p:spPr>
            <a:xfrm>
              <a:off x="912507" y="1040360"/>
              <a:ext cx="2684984" cy="842189"/>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954373" y="1135928"/>
              <a:ext cx="2684985" cy="923330"/>
            </a:xfrm>
            <a:prstGeom prst="rect">
              <a:avLst/>
            </a:prstGeom>
          </p:spPr>
          <p:txBody>
            <a:bodyPr wrap="square">
              <a:spAutoFit/>
            </a:bodyPr>
            <a:lstStyle/>
            <a:p>
              <a:r>
                <a:rPr kumimoji="1" lang="en-US" altLang="zh-CN" dirty="0">
                  <a:cs typeface="Consolas" panose="020B0609020204030204" pitchFamily="49" charset="0"/>
                </a:rPr>
                <a:t>Question: how to prevent index 4 from being overwritten? </a:t>
              </a:r>
              <a:r>
                <a:rPr kumimoji="1" lang="en-US" altLang="zh-CN" dirty="0">
                  <a:solidFill>
                    <a:srgbClr val="FF0000"/>
                  </a:solidFill>
                  <a:cs typeface="Consolas" panose="020B0609020204030204" pitchFamily="49" charset="0"/>
                </a:rPr>
                <a:t>Prevent S4 or S5 from becoming the leader</a:t>
              </a:r>
              <a:r>
                <a:rPr kumimoji="1" lang="en-US" altLang="zh-CN" dirty="0">
                  <a:cs typeface="Consolas" panose="020B0609020204030204" pitchFamily="49" charset="0"/>
                </a:rPr>
                <a:t>  </a:t>
              </a:r>
              <a:endParaRPr kumimoji="1" lang="en-US" altLang="zh-CN" dirty="0">
                <a:cs typeface="Consolas" panose="020B0609020204030204" pitchFamily="49" charset="0"/>
              </a:endParaRPr>
            </a:p>
            <a:p>
              <a:r>
                <a:rPr kumimoji="1" lang="en-US" altLang="zh-CN" dirty="0">
                  <a:cs typeface="Consolas" panose="020B0609020204030204" pitchFamily="49" charset="0"/>
                </a:rPr>
                <a:t> </a:t>
              </a:r>
              <a:endParaRPr lang="zh-CN" altLang="en-US" dirty="0">
                <a:cs typeface="Consolas" panose="020B0609020204030204" pitchFamily="49" charset="0"/>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Picking the Best Leader</a:t>
            </a:r>
            <a:endParaRPr kumimoji="1" lang="zh-CN" altLang="en-US" dirty="0"/>
          </a:p>
        </p:txBody>
      </p:sp>
      <p:sp>
        <p:nvSpPr>
          <p:cNvPr id="3" name="内容占位符 2"/>
          <p:cNvSpPr>
            <a:spLocks noGrp="1"/>
          </p:cNvSpPr>
          <p:nvPr>
            <p:ph idx="1"/>
          </p:nvPr>
        </p:nvSpPr>
        <p:spPr/>
        <p:txBody>
          <a:bodyPr/>
          <a:lstStyle/>
          <a:p>
            <a:r>
              <a:rPr lang="en-US" altLang="zh-CN" dirty="0"/>
              <a:t>During elections, choose candidate with </a:t>
            </a:r>
            <a:r>
              <a:rPr lang="en-US" altLang="zh-CN" dirty="0">
                <a:solidFill>
                  <a:srgbClr val="FF0000"/>
                </a:solidFill>
              </a:rPr>
              <a:t>log most likely to contain all committed entries</a:t>
            </a:r>
            <a:endParaRPr lang="en-US" altLang="zh-CN" dirty="0"/>
          </a:p>
          <a:p>
            <a:pPr lvl="1"/>
            <a:r>
              <a:rPr lang="en-US" altLang="zh-CN" dirty="0"/>
              <a:t>Candidates include log info in </a:t>
            </a:r>
            <a:r>
              <a:rPr lang="en-US" altLang="zh-CN" dirty="0" err="1"/>
              <a:t>RequestVote</a:t>
            </a:r>
            <a:r>
              <a:rPr lang="en-US" altLang="zh-CN" dirty="0"/>
              <a:t> RPCs</a:t>
            </a:r>
            <a:br>
              <a:rPr lang="en-US" altLang="zh-CN" dirty="0"/>
            </a:br>
            <a:r>
              <a:rPr lang="en-US" altLang="zh-CN" dirty="0"/>
              <a:t>(index &amp; term of last log entry)</a:t>
            </a:r>
            <a:endParaRPr lang="en-US" altLang="zh-CN" dirty="0"/>
          </a:p>
          <a:p>
            <a:pPr lvl="1"/>
            <a:r>
              <a:rPr lang="en-US" altLang="zh-CN" dirty="0"/>
              <a:t>Voting server V denies vote if its log is “more complete”:</a:t>
            </a:r>
            <a:br>
              <a:rPr lang="en-US" altLang="zh-CN" dirty="0"/>
            </a:br>
            <a:r>
              <a:rPr lang="en-US" altLang="zh-CN" dirty="0">
                <a:solidFill>
                  <a:srgbClr val="0432FF"/>
                </a:solidFill>
                <a:latin typeface="Consolas" panose="020B0609020204030204" pitchFamily="49" charset="0"/>
                <a:cs typeface="Consolas" panose="020B0609020204030204" pitchFamily="49" charset="0"/>
              </a:rPr>
              <a:t>(</a:t>
            </a:r>
            <a:r>
              <a:rPr lang="en-US" altLang="zh-CN" dirty="0" err="1">
                <a:solidFill>
                  <a:srgbClr val="0432FF"/>
                </a:solidFill>
                <a:latin typeface="Consolas" panose="020B0609020204030204" pitchFamily="49" charset="0"/>
                <a:cs typeface="Consolas" panose="020B0609020204030204" pitchFamily="49" charset="0"/>
              </a:rPr>
              <a:t>lastTermV</a:t>
            </a:r>
            <a:r>
              <a:rPr lang="en-US" altLang="zh-CN" dirty="0">
                <a:solidFill>
                  <a:srgbClr val="0432FF"/>
                </a:solidFill>
                <a:latin typeface="Consolas" panose="020B0609020204030204" pitchFamily="49" charset="0"/>
                <a:cs typeface="Consolas" panose="020B0609020204030204" pitchFamily="49" charset="0"/>
              </a:rPr>
              <a:t> &gt; </a:t>
            </a:r>
            <a:r>
              <a:rPr lang="en-US" altLang="zh-CN" dirty="0" err="1">
                <a:solidFill>
                  <a:srgbClr val="0432FF"/>
                </a:solidFill>
                <a:latin typeface="Consolas" panose="020B0609020204030204" pitchFamily="49" charset="0"/>
                <a:cs typeface="Consolas" panose="020B0609020204030204" pitchFamily="49" charset="0"/>
              </a:rPr>
              <a:t>lastTermC</a:t>
            </a:r>
            <a:r>
              <a:rPr lang="en-US" altLang="zh-CN" dirty="0">
                <a:solidFill>
                  <a:srgbClr val="0432FF"/>
                </a:solidFill>
                <a:latin typeface="Consolas" panose="020B0609020204030204" pitchFamily="49" charset="0"/>
                <a:cs typeface="Consolas" panose="020B0609020204030204" pitchFamily="49" charset="0"/>
              </a:rPr>
              <a:t>) ||</a:t>
            </a:r>
            <a:br>
              <a:rPr lang="en-US" altLang="zh-CN" dirty="0">
                <a:solidFill>
                  <a:srgbClr val="0432FF"/>
                </a:solidFill>
                <a:latin typeface="Consolas" panose="020B0609020204030204" pitchFamily="49" charset="0"/>
                <a:cs typeface="Consolas" panose="020B0609020204030204" pitchFamily="49" charset="0"/>
              </a:rPr>
            </a:br>
            <a:r>
              <a:rPr lang="en-US" altLang="zh-CN" dirty="0">
                <a:solidFill>
                  <a:srgbClr val="0432FF"/>
                </a:solidFill>
                <a:latin typeface="Consolas" panose="020B0609020204030204" pitchFamily="49" charset="0"/>
                <a:cs typeface="Consolas" panose="020B0609020204030204" pitchFamily="49" charset="0"/>
              </a:rPr>
              <a:t>(</a:t>
            </a:r>
            <a:r>
              <a:rPr lang="en-US" altLang="zh-CN" dirty="0" err="1">
                <a:solidFill>
                  <a:srgbClr val="0432FF"/>
                </a:solidFill>
                <a:latin typeface="Consolas" panose="020B0609020204030204" pitchFamily="49" charset="0"/>
                <a:cs typeface="Consolas" panose="020B0609020204030204" pitchFamily="49" charset="0"/>
              </a:rPr>
              <a:t>lastTermV</a:t>
            </a:r>
            <a:r>
              <a:rPr lang="en-US" altLang="zh-CN" dirty="0">
                <a:solidFill>
                  <a:srgbClr val="0432FF"/>
                </a:solidFill>
                <a:latin typeface="Consolas" panose="020B0609020204030204" pitchFamily="49" charset="0"/>
                <a:cs typeface="Consolas" panose="020B0609020204030204" pitchFamily="49" charset="0"/>
              </a:rPr>
              <a:t> == </a:t>
            </a:r>
            <a:r>
              <a:rPr lang="en-US" altLang="zh-CN" dirty="0" err="1">
                <a:solidFill>
                  <a:srgbClr val="0432FF"/>
                </a:solidFill>
                <a:latin typeface="Consolas" panose="020B0609020204030204" pitchFamily="49" charset="0"/>
                <a:cs typeface="Consolas" panose="020B0609020204030204" pitchFamily="49" charset="0"/>
              </a:rPr>
              <a:t>lastTermC</a:t>
            </a:r>
            <a:r>
              <a:rPr lang="en-US" altLang="zh-CN" dirty="0">
                <a:solidFill>
                  <a:srgbClr val="0432FF"/>
                </a:solidFill>
                <a:latin typeface="Consolas" panose="020B0609020204030204" pitchFamily="49" charset="0"/>
                <a:cs typeface="Consolas" panose="020B0609020204030204" pitchFamily="49" charset="0"/>
              </a:rPr>
              <a:t>) &amp;&amp; (</a:t>
            </a:r>
            <a:r>
              <a:rPr lang="en-US" altLang="zh-CN" dirty="0" err="1">
                <a:solidFill>
                  <a:srgbClr val="0432FF"/>
                </a:solidFill>
                <a:latin typeface="Consolas" panose="020B0609020204030204" pitchFamily="49" charset="0"/>
                <a:cs typeface="Consolas" panose="020B0609020204030204" pitchFamily="49" charset="0"/>
              </a:rPr>
              <a:t>lastIndexV</a:t>
            </a:r>
            <a:r>
              <a:rPr lang="en-US" altLang="zh-CN" dirty="0">
                <a:solidFill>
                  <a:srgbClr val="0432FF"/>
                </a:solidFill>
                <a:latin typeface="Consolas" panose="020B0609020204030204" pitchFamily="49" charset="0"/>
                <a:cs typeface="Consolas" panose="020B0609020204030204" pitchFamily="49" charset="0"/>
              </a:rPr>
              <a:t> &gt; </a:t>
            </a:r>
            <a:r>
              <a:rPr lang="en-US" altLang="zh-CN" dirty="0" err="1">
                <a:solidFill>
                  <a:srgbClr val="0432FF"/>
                </a:solidFill>
                <a:latin typeface="Consolas" panose="020B0609020204030204" pitchFamily="49" charset="0"/>
                <a:cs typeface="Consolas" panose="020B0609020204030204" pitchFamily="49" charset="0"/>
              </a:rPr>
              <a:t>lastIndexC</a:t>
            </a:r>
            <a:r>
              <a:rPr lang="en-US" altLang="zh-CN" dirty="0">
                <a:solidFill>
                  <a:srgbClr val="0432FF"/>
                </a:solidFill>
                <a:latin typeface="Consolas" panose="020B0609020204030204" pitchFamily="49" charset="0"/>
                <a:cs typeface="Consolas" panose="020B0609020204030204" pitchFamily="49" charset="0"/>
              </a:rPr>
              <a:t>)</a:t>
            </a:r>
            <a:endParaRPr lang="en-US" altLang="zh-CN" dirty="0">
              <a:solidFill>
                <a:srgbClr val="0432FF"/>
              </a:solidFill>
              <a:latin typeface="Consolas" panose="020B0609020204030204" pitchFamily="49" charset="0"/>
              <a:cs typeface="Consolas" panose="020B0609020204030204" pitchFamily="49" charset="0"/>
            </a:endParaRPr>
          </a:p>
          <a:p>
            <a:pPr lvl="1"/>
            <a:r>
              <a:rPr lang="en-US" altLang="zh-CN" dirty="0">
                <a:solidFill>
                  <a:srgbClr val="FF0000"/>
                </a:solidFill>
              </a:rPr>
              <a:t>Leader will have “most complete” log among electing majority</a:t>
            </a:r>
            <a:endParaRPr lang="en-US" altLang="zh-CN" dirty="0"/>
          </a:p>
          <a:p>
            <a:pPr lvl="1"/>
            <a:endParaRPr lang="en-US" altLang="zh-CN" dirty="0">
              <a:latin typeface="Consolas" panose="020B0609020204030204" pitchFamily="49" charset="0"/>
              <a:cs typeface="Consolas" panose="020B0609020204030204" pitchFamily="49" charset="0"/>
            </a:endParaRPr>
          </a:p>
          <a:p>
            <a:pPr lvl="1"/>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Committing Entry from the Current Term </a:t>
            </a:r>
            <a:endParaRPr kumimoji="1" lang="zh-CN" altLang="en-US" dirty="0"/>
          </a:p>
        </p:txBody>
      </p:sp>
      <p:sp>
        <p:nvSpPr>
          <p:cNvPr id="3" name="内容占位符 2"/>
          <p:cNvSpPr>
            <a:spLocks noGrp="1"/>
          </p:cNvSpPr>
          <p:nvPr>
            <p:ph idx="1"/>
          </p:nvPr>
        </p:nvSpPr>
        <p:spPr>
          <a:xfrm>
            <a:off x="302840" y="1129308"/>
            <a:ext cx="8229600" cy="4585692"/>
          </a:xfrm>
        </p:spPr>
        <p:txBody>
          <a:bodyPr/>
          <a:lstStyle/>
          <a:p>
            <a:r>
              <a:rPr kumimoji="1" lang="en-US" altLang="zh-CN" dirty="0"/>
              <a:t>Case #1/2: Leader decides entry in current term is committed </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a:p>
            <a:r>
              <a:rPr kumimoji="1" lang="en-US" altLang="zh-CN" dirty="0"/>
              <a:t>Safe: leader for term 3 must contain entry 4 </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841500" y="1707107"/>
            <a:ext cx="5461000" cy="30226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Committing Entry from the Current Term </a:t>
            </a:r>
            <a:endParaRPr kumimoji="1" lang="zh-CN" altLang="en-US" dirty="0"/>
          </a:p>
        </p:txBody>
      </p:sp>
      <p:sp>
        <p:nvSpPr>
          <p:cNvPr id="3" name="内容占位符 2"/>
          <p:cNvSpPr>
            <a:spLocks noGrp="1"/>
          </p:cNvSpPr>
          <p:nvPr>
            <p:ph idx="1"/>
          </p:nvPr>
        </p:nvSpPr>
        <p:spPr/>
        <p:txBody>
          <a:bodyPr/>
          <a:lstStyle/>
          <a:p>
            <a:r>
              <a:rPr kumimoji="1" lang="en-US" altLang="zh-CN" dirty="0"/>
              <a:t>Once a log is fully replicated at a majority of the servers </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grpSp>
        <p:nvGrpSpPr>
          <p:cNvPr id="8" name="组合 7"/>
          <p:cNvGrpSpPr/>
          <p:nvPr/>
        </p:nvGrpSpPr>
        <p:grpSpPr>
          <a:xfrm>
            <a:off x="900349" y="2029750"/>
            <a:ext cx="8229600" cy="557233"/>
            <a:chOff x="912507" y="1040360"/>
            <a:chExt cx="2923558" cy="557233"/>
          </a:xfrm>
        </p:grpSpPr>
        <p:sp>
          <p:nvSpPr>
            <p:cNvPr id="9" name="矩形 8"/>
            <p:cNvSpPr/>
            <p:nvPr/>
          </p:nvSpPr>
          <p:spPr>
            <a:xfrm>
              <a:off x="912507" y="1040360"/>
              <a:ext cx="2684984" cy="557233"/>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151080" y="1136143"/>
              <a:ext cx="2684985" cy="369332"/>
            </a:xfrm>
            <a:prstGeom prst="rect">
              <a:avLst/>
            </a:prstGeom>
          </p:spPr>
          <p:txBody>
            <a:bodyPr wrap="square">
              <a:spAutoFit/>
            </a:bodyPr>
            <a:lstStyle/>
            <a:p>
              <a:r>
                <a:rPr kumimoji="1" lang="en-US" altLang="zh-CN" dirty="0">
                  <a:cs typeface="Consolas" panose="020B0609020204030204" pitchFamily="49" charset="0"/>
                </a:rPr>
                <a:t>What about replicate entry from a previous term? </a:t>
              </a:r>
              <a:endParaRPr lang="zh-CN" altLang="en-US" dirty="0">
                <a:cs typeface="Consolas" panose="020B0609020204030204" pitchFamily="49"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C00000"/>
                </a:solidFill>
                <a:latin typeface="微软雅黑" panose="020B0503020204020204" pitchFamily="34" charset="-122"/>
                <a:ea typeface="微软雅黑" panose="020B0503020204020204" pitchFamily="34" charset="-122"/>
              </a:rPr>
              <a:t>Paxos</a:t>
            </a:r>
            <a:r>
              <a:rPr lang="en-US" altLang="zh-CN" dirty="0">
                <a:solidFill>
                  <a:srgbClr val="C00000"/>
                </a:solidFill>
                <a:latin typeface="微软雅黑" panose="020B0503020204020204" pitchFamily="34" charset="-122"/>
                <a:ea typeface="微软雅黑" panose="020B0503020204020204" pitchFamily="34" charset="-122"/>
              </a:rPr>
              <a:t> in Action: Phase 2b (Accept)</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1143000" y="1206500"/>
            <a:ext cx="7844790" cy="1628140"/>
          </a:xfrm>
        </p:spPr>
        <p:txBody>
          <a:bodyPr>
            <a:normAutofit fontScale="90000"/>
          </a:bodyPr>
          <a:lstStyle/>
          <a:p>
            <a:pPr marL="367665" indent="-320040">
              <a:lnSpc>
                <a:spcPct val="90000"/>
              </a:lnSpc>
              <a:buClr>
                <a:srgbClr val="FF0066"/>
              </a:buClr>
              <a:buNone/>
            </a:pPr>
            <a:r>
              <a:rPr lang="en-US" altLang="zh-CN"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Acceptor</a:t>
            </a:r>
            <a:r>
              <a:rPr lang="en-US" altLang="zh-CN" dirty="0">
                <a:solidFill>
                  <a:prstClr val="black"/>
                </a:solidFill>
                <a:latin typeface="微软雅黑" panose="020B0503020204020204" pitchFamily="34" charset="-122"/>
                <a:cs typeface="Verdana" panose="020B0604030504040204" pitchFamily="34" charset="0"/>
              </a:rPr>
              <a:t>:  </a:t>
            </a:r>
            <a:r>
              <a:rPr lang="en-US" altLang="zh-CN" b="1" dirty="0">
                <a:solidFill>
                  <a:srgbClr val="0033CC"/>
                </a:solidFill>
                <a:latin typeface="微软雅黑" panose="020B0503020204020204" pitchFamily="34" charset="-122"/>
                <a:cs typeface="Verdana" panose="020B0604030504040204" pitchFamily="34" charset="0"/>
              </a:rPr>
              <a:t>if</a:t>
            </a:r>
            <a:r>
              <a:rPr lang="en-US" altLang="zh-CN" dirty="0">
                <a:solidFill>
                  <a:prstClr val="black"/>
                </a:solidFill>
                <a:latin typeface="微软雅黑" panose="020B0503020204020204" pitchFamily="34" charset="-122"/>
                <a:cs typeface="Verdana" panose="020B0604030504040204" pitchFamily="34" charset="0"/>
              </a:rPr>
              <a:t> </a:t>
            </a:r>
            <a:r>
              <a:rPr lang="en-US" altLang="zh-CN" sz="2000" dirty="0">
                <a:solidFill>
                  <a:prstClr val="black"/>
                </a:solidFill>
                <a:latin typeface="微软雅黑" panose="020B0503020204020204" pitchFamily="34" charset="-122"/>
                <a:cs typeface="Verdana" panose="020B0604030504040204" pitchFamily="34" charset="0"/>
              </a:rPr>
              <a:t>the </a:t>
            </a:r>
            <a:r>
              <a:rPr lang="en-US" altLang="zh-CN" sz="2000" dirty="0">
                <a:latin typeface="微软雅黑" panose="020B0503020204020204" pitchFamily="34" charset="-122"/>
                <a:cs typeface="Verdana" panose="020B0604030504040204" pitchFamily="34" charset="0"/>
              </a:rPr>
              <a:t>promise </a:t>
            </a:r>
            <a:r>
              <a:rPr lang="en-US" altLang="zh-CN" sz="2000" dirty="0">
                <a:solidFill>
                  <a:prstClr val="black"/>
                </a:solidFill>
                <a:latin typeface="微软雅黑" panose="020B0503020204020204" pitchFamily="34" charset="-122"/>
                <a:cs typeface="Verdana" panose="020B0604030504040204" pitchFamily="34" charset="0"/>
              </a:rPr>
              <a:t>still </a:t>
            </a:r>
            <a:r>
              <a:rPr lang="en-US" altLang="zh-CN" sz="2000" dirty="0">
                <a:solidFill>
                  <a:srgbClr val="FF0066"/>
                </a:solidFill>
                <a:latin typeface="微软雅黑" panose="020B0503020204020204" pitchFamily="34" charset="-122"/>
                <a:cs typeface="Verdana" panose="020B0604030504040204" pitchFamily="34" charset="0"/>
              </a:rPr>
              <a:t>holds</a:t>
            </a:r>
            <a:endParaRPr lang="en-US" altLang="zh-CN" sz="2000" dirty="0">
              <a:solidFill>
                <a:srgbClr val="FF0066"/>
              </a:solidFill>
              <a:latin typeface="微软雅黑" panose="020B0503020204020204" pitchFamily="34" charset="-122"/>
              <a:cs typeface="Verdana" panose="020B0604030504040204" pitchFamily="34" charset="0"/>
            </a:endParaRPr>
          </a:p>
          <a:p>
            <a:pPr marL="1864995" indent="-223520">
              <a:lnSpc>
                <a:spcPct val="90000"/>
              </a:lnSpc>
              <a:buClr>
                <a:srgbClr val="0033CC"/>
              </a:buClr>
              <a:buSzPct val="90000"/>
              <a:buFont typeface="+mj-lt"/>
              <a:buAutoNum type="arabicPeriod"/>
            </a:pPr>
            <a:r>
              <a:rPr lang="en-US" altLang="zh-CN" sz="2000" dirty="0">
                <a:solidFill>
                  <a:prstClr val="black"/>
                </a:solidFill>
                <a:latin typeface="微软雅黑" panose="020B0503020204020204" pitchFamily="34" charset="-122"/>
                <a:cs typeface="Verdana" panose="020B0604030504040204" pitchFamily="34" charset="0"/>
              </a:rPr>
              <a:t>register the value </a:t>
            </a:r>
            <a:r>
              <a:rPr lang="en-US" altLang="zh-CN" sz="2000" dirty="0">
                <a:solidFill>
                  <a:srgbClr val="FF0066"/>
                </a:solidFill>
                <a:latin typeface="微软雅黑" panose="020B0503020204020204" pitchFamily="34" charset="-122"/>
                <a:cs typeface="Verdana" panose="020B0604030504040204" pitchFamily="34" charset="0"/>
              </a:rPr>
              <a:t>V</a:t>
            </a:r>
            <a:endParaRPr lang="en-US" altLang="zh-CN" sz="2000" dirty="0">
              <a:solidFill>
                <a:srgbClr val="FF0066"/>
              </a:solidFill>
              <a:latin typeface="微软雅黑" panose="020B0503020204020204" pitchFamily="34" charset="-122"/>
              <a:cs typeface="Verdana" panose="020B0604030504040204" pitchFamily="34" charset="0"/>
            </a:endParaRPr>
          </a:p>
          <a:p>
            <a:pPr marL="1864995" indent="-223520">
              <a:lnSpc>
                <a:spcPct val="90000"/>
              </a:lnSpc>
              <a:buClr>
                <a:srgbClr val="0033CC"/>
              </a:buClr>
              <a:buSzPct val="90000"/>
              <a:buFont typeface="+mj-lt"/>
              <a:buAutoNum type="arabicPeriod"/>
            </a:pPr>
            <a:r>
              <a:rPr lang="en-US" altLang="zh-CN" sz="2000" dirty="0">
                <a:solidFill>
                  <a:prstClr val="black"/>
                </a:solidFill>
                <a:latin typeface="微软雅黑" panose="020B0503020204020204" pitchFamily="34" charset="-122"/>
                <a:cs typeface="Verdana" panose="020B0604030504040204" pitchFamily="34" charset="0"/>
              </a:rPr>
              <a:t>send </a:t>
            </a:r>
            <a:r>
              <a:rPr lang="en-US" altLang="zh-CN" sz="2000" dirty="0">
                <a:solidFill>
                  <a:srgbClr val="FF0066"/>
                </a:solidFill>
                <a:latin typeface="微软雅黑" panose="020B0503020204020204" pitchFamily="34" charset="-122"/>
                <a:cs typeface="Verdana" panose="020B0604030504040204" pitchFamily="34" charset="0"/>
              </a:rPr>
              <a:t>accepted message </a:t>
            </a:r>
            <a:r>
              <a:rPr lang="en-US" altLang="zh-CN" sz="2000" dirty="0">
                <a:solidFill>
                  <a:prstClr val="black"/>
                </a:solidFill>
                <a:latin typeface="微软雅黑" panose="020B0503020204020204" pitchFamily="34" charset="-122"/>
                <a:cs typeface="Verdana" panose="020B0604030504040204" pitchFamily="34" charset="0"/>
              </a:rPr>
              <a:t>to </a:t>
            </a: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Proposer/Learners</a:t>
            </a:r>
            <a:endParaRPr lang="en-US" altLang="zh-CN" sz="2000" dirty="0">
              <a:solidFill>
                <a:srgbClr val="FF0066"/>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endParaRPr>
          </a:p>
          <a:p>
            <a:pPr marL="367665" indent="1129665">
              <a:lnSpc>
                <a:spcPct val="90000"/>
              </a:lnSpc>
              <a:buClr>
                <a:srgbClr val="FF0066"/>
              </a:buClr>
              <a:buNone/>
            </a:pPr>
            <a:r>
              <a:rPr lang="en-US" altLang="zh-CN" b="1" dirty="0">
                <a:solidFill>
                  <a:srgbClr val="0033CC"/>
                </a:solidFill>
                <a:latin typeface="微软雅黑" panose="020B0503020204020204" pitchFamily="34" charset="-122"/>
                <a:cs typeface="Verdana" panose="020B0604030504040204" pitchFamily="34" charset="0"/>
              </a:rPr>
              <a:t>else</a:t>
            </a:r>
            <a:r>
              <a:rPr lang="en-US" altLang="zh-CN" dirty="0">
                <a:solidFill>
                  <a:prstClr val="black"/>
                </a:solidFill>
                <a:latin typeface="微软雅黑" panose="020B0503020204020204" pitchFamily="34" charset="-122"/>
                <a:cs typeface="Verdana" panose="020B0604030504040204" pitchFamily="34" charset="0"/>
              </a:rPr>
              <a:t>  </a:t>
            </a:r>
            <a:r>
              <a:rPr lang="en-US" altLang="zh-CN" sz="2000" dirty="0">
                <a:solidFill>
                  <a:prstClr val="black"/>
                </a:solidFill>
                <a:latin typeface="微软雅黑" panose="020B0503020204020204" pitchFamily="34" charset="-122"/>
                <a:cs typeface="Verdana" panose="020B0604030504040204" pitchFamily="34" charset="0"/>
              </a:rPr>
              <a:t>ignore the message</a:t>
            </a:r>
            <a:endParaRPr lang="en-US" altLang="zh-CN" sz="2000" dirty="0">
              <a:solidFill>
                <a:prstClr val="black"/>
              </a:solidFill>
              <a:latin typeface="微软雅黑" panose="020B0503020204020204" pitchFamily="34" charset="-122"/>
              <a:cs typeface="Verdana" panose="020B0604030504040204" pitchFamily="34" charset="0"/>
            </a:endParaRPr>
          </a:p>
        </p:txBody>
      </p:sp>
      <p:grpSp>
        <p:nvGrpSpPr>
          <p:cNvPr id="5" name="Group 3"/>
          <p:cNvGrpSpPr/>
          <p:nvPr/>
        </p:nvGrpSpPr>
        <p:grpSpPr>
          <a:xfrm>
            <a:off x="3566314" y="3556000"/>
            <a:ext cx="1694148" cy="1089803"/>
            <a:chOff x="3276496" y="3419714"/>
            <a:chExt cx="1896936" cy="1201097"/>
          </a:xfrm>
        </p:grpSpPr>
        <p:sp>
          <p:nvSpPr>
            <p:cNvPr id="6" name="Cloud 4"/>
            <p:cNvSpPr/>
            <p:nvPr/>
          </p:nvSpPr>
          <p:spPr>
            <a:xfrm>
              <a:off x="3276496" y="3419714"/>
              <a:ext cx="1896936" cy="1201097"/>
            </a:xfrm>
            <a:prstGeom prst="cloud">
              <a:avLst/>
            </a:prstGeom>
            <a:solidFill>
              <a:schemeClr val="bg1"/>
            </a:solidFill>
            <a:ln w="3175">
              <a:solidFill>
                <a:schemeClr val="tx1">
                  <a:lumMod val="50000"/>
                  <a:lumOff val="50000"/>
                </a:schemeClr>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fontAlgn="base">
                <a:spcBef>
                  <a:spcPct val="0"/>
                </a:spcBef>
                <a:spcAft>
                  <a:spcPct val="0"/>
                </a:spcAft>
              </a:pPr>
              <a:endParaRPr lang="zh-CN" altLang="en-US" sz="1665">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ectangle 5"/>
            <p:cNvSpPr/>
            <p:nvPr/>
          </p:nvSpPr>
          <p:spPr>
            <a:xfrm>
              <a:off x="3276497" y="3711007"/>
              <a:ext cx="1825835" cy="497434"/>
            </a:xfrm>
            <a:prstGeom prst="rect">
              <a:avLst/>
            </a:prstGeom>
          </p:spPr>
          <p:txBody>
            <a:bodyPr wrap="square">
              <a:spAutoFit/>
            </a:bodyPr>
            <a:lstStyle/>
            <a:p>
              <a:pPr algn="ctr" fontAlgn="base">
                <a:spcBef>
                  <a:spcPct val="0"/>
                </a:spcBef>
                <a:spcAft>
                  <a:spcPct val="0"/>
                </a:spcAft>
              </a:pPr>
              <a:r>
                <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rPr>
                <a:t>Network</a:t>
              </a:r>
              <a:endPar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8" name="Rounded Rectangle 6"/>
          <p:cNvSpPr/>
          <p:nvPr/>
        </p:nvSpPr>
        <p:spPr>
          <a:xfrm>
            <a:off x="1397000" y="3854000"/>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9" name="Rounded Rectangle 7"/>
          <p:cNvSpPr/>
          <p:nvPr/>
        </p:nvSpPr>
        <p:spPr>
          <a:xfrm>
            <a:off x="4997500" y="3644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Rounded Rectangle 12"/>
          <p:cNvSpPr/>
          <p:nvPr/>
        </p:nvSpPr>
        <p:spPr>
          <a:xfrm>
            <a:off x="5124500" y="3771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Rounded Rectangle 13"/>
          <p:cNvSpPr/>
          <p:nvPr/>
        </p:nvSpPr>
        <p:spPr>
          <a:xfrm>
            <a:off x="5251500" y="3898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2" name="Rounded Rectangle 15"/>
          <p:cNvSpPr/>
          <p:nvPr/>
        </p:nvSpPr>
        <p:spPr>
          <a:xfrm>
            <a:off x="3791000" y="4762500"/>
            <a:ext cx="1170000" cy="42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3" name="Rectangle 16"/>
          <p:cNvSpPr/>
          <p:nvPr/>
        </p:nvSpPr>
        <p:spPr>
          <a:xfrm>
            <a:off x="2486815" y="2857500"/>
            <a:ext cx="4288686" cy="2540000"/>
          </a:xfrm>
          <a:prstGeom prst="rect">
            <a:avLst/>
          </a:prstGeom>
          <a:no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4" name="Rectangle 20"/>
          <p:cNvSpPr/>
          <p:nvPr/>
        </p:nvSpPr>
        <p:spPr>
          <a:xfrm>
            <a:off x="5328812" y="4626040"/>
            <a:ext cx="1053494"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quorum</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15" name="Straight Arrow Connector 21"/>
          <p:cNvCxnSpPr/>
          <p:nvPr/>
        </p:nvCxnSpPr>
        <p:spPr>
          <a:xfrm flipV="1">
            <a:off x="5932618" y="4356040"/>
            <a:ext cx="0" cy="270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0"/>
          <p:cNvGrpSpPr/>
          <p:nvPr/>
        </p:nvGrpSpPr>
        <p:grpSpPr>
          <a:xfrm>
            <a:off x="2677314" y="3067499"/>
            <a:ext cx="1260000" cy="420002"/>
            <a:chOff x="2298377" y="2842799"/>
            <a:chExt cx="1512000" cy="504002"/>
          </a:xfrm>
        </p:grpSpPr>
        <p:sp>
          <p:nvSpPr>
            <p:cNvPr id="17" name="Rounded Rectangle 9"/>
            <p:cNvSpPr/>
            <p:nvPr/>
          </p:nvSpPr>
          <p:spPr>
            <a:xfrm>
              <a:off x="2298377" y="2842800"/>
              <a:ext cx="1512000" cy="504001"/>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Leader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8" name="Rectangle 8"/>
            <p:cNvSpPr/>
            <p:nvPr/>
          </p:nvSpPr>
          <p:spPr>
            <a:xfrm>
              <a:off x="3630377" y="2842799"/>
              <a:ext cx="180000" cy="144000"/>
            </a:xfrm>
            <a:prstGeom prst="rect">
              <a:avLst/>
            </a:prstGeom>
            <a:solidFill>
              <a:schemeClr val="tx1"/>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endParaRPr lang="zh-CN" altLang="en-US" sz="2000" b="1">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cxnSp>
        <p:nvCxnSpPr>
          <p:cNvPr id="19" name="Straight Arrow Connector 14"/>
          <p:cNvCxnSpPr/>
          <p:nvPr/>
        </p:nvCxnSpPr>
        <p:spPr>
          <a:xfrm>
            <a:off x="3937315" y="3445898"/>
            <a:ext cx="1060186" cy="215206"/>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25"/>
          <p:cNvCxnSpPr/>
          <p:nvPr/>
        </p:nvCxnSpPr>
        <p:spPr>
          <a:xfrm>
            <a:off x="3937315" y="3487501"/>
            <a:ext cx="1187186" cy="396948"/>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7"/>
          <p:cNvCxnSpPr/>
          <p:nvPr/>
        </p:nvCxnSpPr>
        <p:spPr>
          <a:xfrm>
            <a:off x="3862315" y="3507001"/>
            <a:ext cx="1389186" cy="620499"/>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33"/>
          <p:cNvSpPr/>
          <p:nvPr/>
        </p:nvSpPr>
        <p:spPr>
          <a:xfrm>
            <a:off x="4282565" y="3175000"/>
            <a:ext cx="1225015"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accepted</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23" name="Straight Arrow Connector 24"/>
          <p:cNvCxnSpPr/>
          <p:nvPr/>
        </p:nvCxnSpPr>
        <p:spPr>
          <a:xfrm flipV="1">
            <a:off x="4997500" y="4064803"/>
            <a:ext cx="0" cy="824697"/>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Arrow Connector 26"/>
          <p:cNvCxnSpPr/>
          <p:nvPr/>
        </p:nvCxnSpPr>
        <p:spPr>
          <a:xfrm flipV="1">
            <a:off x="4997500" y="4191000"/>
            <a:ext cx="127000" cy="698500"/>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Arrow Connector 31"/>
          <p:cNvCxnSpPr/>
          <p:nvPr/>
        </p:nvCxnSpPr>
        <p:spPr>
          <a:xfrm flipV="1">
            <a:off x="4997500" y="4309305"/>
            <a:ext cx="262963" cy="580195"/>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38"/>
          <p:cNvSpPr/>
          <p:nvPr/>
        </p:nvSpPr>
        <p:spPr>
          <a:xfrm>
            <a:off x="3744577" y="4318000"/>
            <a:ext cx="1225015"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accepted</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27" name="Rounded Rectangle 39"/>
          <p:cNvSpPr/>
          <p:nvPr/>
        </p:nvSpPr>
        <p:spPr>
          <a:xfrm>
            <a:off x="3918000" y="4889500"/>
            <a:ext cx="1170000" cy="42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28" name="Rectangle 45"/>
          <p:cNvSpPr/>
          <p:nvPr/>
        </p:nvSpPr>
        <p:spPr>
          <a:xfrm>
            <a:off x="5284077" y="5080000"/>
            <a:ext cx="3097923" cy="368363"/>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pPr marL="223520" indent="-223520" algn="ctr" fontAlgn="base">
              <a:spcBef>
                <a:spcPct val="0"/>
              </a:spcBef>
              <a:spcAft>
                <a:spcPct val="0"/>
              </a:spcAft>
            </a:pPr>
            <a:r>
              <a:rPr lang="en-US" altLang="zh-CN" sz="2000" dirty="0">
                <a:solidFill>
                  <a:prstClr val="black"/>
                </a:solidFill>
                <a:latin typeface="微软雅黑" panose="020B0503020204020204" pitchFamily="34" charset="-122"/>
                <a:ea typeface="微软雅黑" panose="020B0503020204020204" pitchFamily="34" charset="-122"/>
              </a:rPr>
              <a:t>Ignore all proposals &lt; N</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Committing Entry from Earlier Term</a:t>
            </a:r>
            <a:endParaRPr kumimoji="1" lang="zh-CN" altLang="en-US" dirty="0"/>
          </a:p>
        </p:txBody>
      </p:sp>
      <p:sp>
        <p:nvSpPr>
          <p:cNvPr id="3" name="内容占位符 2"/>
          <p:cNvSpPr>
            <a:spLocks noGrp="1"/>
          </p:cNvSpPr>
          <p:nvPr>
            <p:ph idx="1"/>
          </p:nvPr>
        </p:nvSpPr>
        <p:spPr>
          <a:xfrm>
            <a:off x="302840" y="1129308"/>
            <a:ext cx="8841160" cy="4585692"/>
          </a:xfrm>
        </p:spPr>
        <p:txBody>
          <a:bodyPr>
            <a:normAutofit/>
          </a:bodyPr>
          <a:lstStyle/>
          <a:p>
            <a:r>
              <a:rPr lang="en-US" altLang="zh-CN" dirty="0"/>
              <a:t>Case #2/2: Leader is trying to finish committing entry from </a:t>
            </a:r>
            <a:r>
              <a:rPr lang="en-US" altLang="zh-CN" dirty="0">
                <a:solidFill>
                  <a:srgbClr val="FF0000"/>
                </a:solidFill>
              </a:rPr>
              <a:t>an earlier term</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spcBef>
                <a:spcPts val="600"/>
              </a:spcBef>
            </a:pPr>
            <a:r>
              <a:rPr lang="en-US" altLang="zh-CN" dirty="0"/>
              <a:t>Entry 3 not safely committed: </a:t>
            </a:r>
            <a:endParaRPr lang="en-US" altLang="zh-CN" dirty="0"/>
          </a:p>
          <a:p>
            <a:pPr lvl="1"/>
            <a:r>
              <a:rPr kumimoji="1" lang="en-US" altLang="zh-CN" dirty="0"/>
              <a:t>S5 can still be elected as leader for term 5 </a:t>
            </a:r>
            <a:endParaRPr kumimoji="1" lang="en-US" altLang="zh-CN" dirty="0"/>
          </a:p>
          <a:p>
            <a:pPr lvl="1"/>
            <a:r>
              <a:rPr kumimoji="1" lang="en-US" altLang="zh-CN" dirty="0"/>
              <a:t>If elected, it will overwrite entry 3 on S1, S2 and S3 (recall our previous example)</a:t>
            </a:r>
            <a:endParaRPr kumimoji="1" lang="zh-CN" altLang="en-US" dirty="0"/>
          </a:p>
        </p:txBody>
      </p:sp>
      <p:pic>
        <p:nvPicPr>
          <p:cNvPr id="5" name="图片 4"/>
          <p:cNvPicPr>
            <a:picLocks noChangeAspect="1"/>
          </p:cNvPicPr>
          <p:nvPr/>
        </p:nvPicPr>
        <p:blipFill>
          <a:blip r:embed="rId1"/>
          <a:stretch>
            <a:fillRect/>
          </a:stretch>
        </p:blipFill>
        <p:spPr>
          <a:xfrm>
            <a:off x="2411760" y="1711190"/>
            <a:ext cx="4711700" cy="260787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New c</a:t>
            </a:r>
            <a:r>
              <a:rPr lang="en-US" altLang="zh-CN" dirty="0"/>
              <a:t>ommitment rules </a:t>
            </a:r>
            <a:endParaRPr kumimoji="1" lang="zh-CN" altLang="en-US" dirty="0"/>
          </a:p>
        </p:txBody>
      </p:sp>
      <p:sp>
        <p:nvSpPr>
          <p:cNvPr id="3" name="内容占位符 2"/>
          <p:cNvSpPr>
            <a:spLocks noGrp="1"/>
          </p:cNvSpPr>
          <p:nvPr>
            <p:ph idx="1"/>
          </p:nvPr>
        </p:nvSpPr>
        <p:spPr/>
        <p:txBody>
          <a:bodyPr/>
          <a:lstStyle/>
          <a:p>
            <a:r>
              <a:rPr lang="en-US" altLang="zh-CN" dirty="0"/>
              <a:t>For a leader to decide an </a:t>
            </a:r>
            <a:r>
              <a:rPr lang="en-US" altLang="zh-CN" dirty="0">
                <a:solidFill>
                  <a:srgbClr val="FF0000"/>
                </a:solidFill>
              </a:rPr>
              <a:t>(previous) entry</a:t>
            </a:r>
            <a:r>
              <a:rPr lang="en-US" altLang="zh-CN" dirty="0"/>
              <a:t> is committed:</a:t>
            </a:r>
            <a:endParaRPr lang="en-US" altLang="zh-CN" dirty="0"/>
          </a:p>
          <a:p>
            <a:pPr lvl="1"/>
            <a:r>
              <a:rPr lang="en-US" altLang="zh-CN" dirty="0"/>
              <a:t>Must be </a:t>
            </a:r>
            <a:r>
              <a:rPr lang="en-US" altLang="zh-CN" dirty="0">
                <a:solidFill>
                  <a:srgbClr val="FF0000"/>
                </a:solidFill>
              </a:rPr>
              <a:t>stored on a majority of servers</a:t>
            </a:r>
            <a:endParaRPr lang="en-US" altLang="zh-CN" dirty="0"/>
          </a:p>
          <a:p>
            <a:pPr lvl="1"/>
            <a:r>
              <a:rPr lang="en-US" altLang="zh-CN" dirty="0">
                <a:solidFill>
                  <a:srgbClr val="FF0000"/>
                </a:solidFill>
              </a:rPr>
              <a:t>At least one new entry</a:t>
            </a:r>
            <a:r>
              <a:rPr lang="en-US" altLang="zh-CN" dirty="0"/>
              <a:t> from leader’s term must </a:t>
            </a:r>
            <a:r>
              <a:rPr lang="en-US" altLang="zh-CN" dirty="0">
                <a:solidFill>
                  <a:srgbClr val="FF0000"/>
                </a:solidFill>
              </a:rPr>
              <a:t>also be stored on majority of servers</a:t>
            </a:r>
            <a:endParaRPr lang="en-US" altLang="zh-CN" dirty="0"/>
          </a:p>
          <a:p>
            <a:r>
              <a:rPr kumimoji="1" lang="en-US" altLang="zh-CN" dirty="0"/>
              <a:t>This is because o</a:t>
            </a:r>
            <a:r>
              <a:rPr lang="en-US" altLang="zh-CN" dirty="0"/>
              <a:t>nce entry 4 committed:</a:t>
            </a:r>
            <a:endParaRPr lang="en-US" altLang="zh-CN" dirty="0"/>
          </a:p>
          <a:p>
            <a:pPr lvl="1"/>
            <a:r>
              <a:rPr lang="en-US" altLang="zh-CN" dirty="0"/>
              <a:t>s</a:t>
            </a:r>
            <a:r>
              <a:rPr lang="en-US" altLang="zh-CN" baseline="-25000" dirty="0"/>
              <a:t>5</a:t>
            </a:r>
            <a:r>
              <a:rPr lang="en-US" altLang="zh-CN" dirty="0"/>
              <a:t> </a:t>
            </a:r>
            <a:r>
              <a:rPr lang="en-US" altLang="zh-CN" dirty="0">
                <a:solidFill>
                  <a:srgbClr val="FF0000"/>
                </a:solidFill>
              </a:rPr>
              <a:t>cannot be elected leader for term 5</a:t>
            </a:r>
            <a:endParaRPr lang="en-US" altLang="zh-CN" dirty="0"/>
          </a:p>
          <a:p>
            <a:pPr lvl="1"/>
            <a:r>
              <a:rPr lang="en-US" altLang="zh-CN" dirty="0"/>
              <a:t>Entries 3 and 4 both safe</a:t>
            </a:r>
            <a:endParaRPr lang="en-US" altLang="zh-CN" baseline="-25000" dirty="0"/>
          </a:p>
          <a:p>
            <a:pPr lvl="1"/>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76" name="图片 75"/>
          <p:cNvPicPr>
            <a:picLocks noChangeAspect="1"/>
          </p:cNvPicPr>
          <p:nvPr/>
        </p:nvPicPr>
        <p:blipFill>
          <a:blip r:embed="rId1"/>
          <a:stretch>
            <a:fillRect/>
          </a:stretch>
        </p:blipFill>
        <p:spPr>
          <a:xfrm>
            <a:off x="5472101" y="2474229"/>
            <a:ext cx="3672408" cy="2624724"/>
          </a:xfrm>
          <a:prstGeom prst="rect">
            <a:avLst/>
          </a:prstGeom>
        </p:spPr>
      </p:pic>
      <p:grpSp>
        <p:nvGrpSpPr>
          <p:cNvPr id="77" name="组合 76"/>
          <p:cNvGrpSpPr/>
          <p:nvPr/>
        </p:nvGrpSpPr>
        <p:grpSpPr>
          <a:xfrm>
            <a:off x="329686" y="4215794"/>
            <a:ext cx="4700231" cy="739796"/>
            <a:chOff x="912507" y="1040360"/>
            <a:chExt cx="1669753" cy="739796"/>
          </a:xfrm>
        </p:grpSpPr>
        <p:sp>
          <p:nvSpPr>
            <p:cNvPr id="78" name="矩形 77"/>
            <p:cNvSpPr/>
            <p:nvPr/>
          </p:nvSpPr>
          <p:spPr>
            <a:xfrm>
              <a:off x="912507" y="1040360"/>
              <a:ext cx="1669753" cy="739796"/>
            </a:xfrm>
            <a:prstGeom prst="rect">
              <a:avLst/>
            </a:prstGeom>
            <a:solidFill>
              <a:srgbClr val="FFE6FE"/>
            </a:solidFill>
            <a:ln w="12700">
              <a:solidFill>
                <a:schemeClr val="tx1"/>
              </a:solidFill>
              <a:tailEnd type="arrow" w="lg" len="lg"/>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8"/>
            <p:cNvSpPr/>
            <p:nvPr/>
          </p:nvSpPr>
          <p:spPr>
            <a:xfrm>
              <a:off x="912507" y="1068696"/>
              <a:ext cx="1669753" cy="646331"/>
            </a:xfrm>
            <a:prstGeom prst="rect">
              <a:avLst/>
            </a:prstGeom>
          </p:spPr>
          <p:txBody>
            <a:bodyPr wrap="square">
              <a:spAutoFit/>
            </a:bodyPr>
            <a:lstStyle/>
            <a:p>
              <a:r>
                <a:rPr kumimoji="1" lang="en-US" altLang="zh-CN" dirty="0">
                  <a:cs typeface="Consolas" panose="020B0609020204030204" pitchFamily="49" charset="0"/>
                </a:rPr>
                <a:t>Combination of election rules &amp; commitment rules makes Raft safe</a:t>
              </a:r>
              <a:endParaRPr kumimoji="1" lang="en-US" altLang="zh-CN" dirty="0">
                <a:cs typeface="Consolas" panose="020B0609020204030204" pitchFamily="49" charset="0"/>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Neutralizing Old Leaders</a:t>
            </a:r>
            <a:endParaRPr kumimoji="1" lang="zh-CN" altLang="en-US" dirty="0"/>
          </a:p>
        </p:txBody>
      </p:sp>
      <p:sp>
        <p:nvSpPr>
          <p:cNvPr id="3" name="内容占位符 2"/>
          <p:cNvSpPr>
            <a:spLocks noGrp="1"/>
          </p:cNvSpPr>
          <p:nvPr>
            <p:ph idx="1"/>
          </p:nvPr>
        </p:nvSpPr>
        <p:spPr>
          <a:xfrm>
            <a:off x="302840" y="1129307"/>
            <a:ext cx="8229600" cy="4471925"/>
          </a:xfrm>
        </p:spPr>
        <p:txBody>
          <a:bodyPr>
            <a:normAutofit/>
          </a:bodyPr>
          <a:lstStyle/>
          <a:p>
            <a:r>
              <a:rPr kumimoji="1" lang="en-GB" altLang="zh-CN" dirty="0"/>
              <a:t>Deposed leader may not be dead:</a:t>
            </a:r>
            <a:endParaRPr kumimoji="1" lang="en-GB" altLang="zh-CN" dirty="0"/>
          </a:p>
          <a:p>
            <a:pPr lvl="1"/>
            <a:r>
              <a:rPr kumimoji="1" lang="en-GB" altLang="zh-CN" dirty="0">
                <a:solidFill>
                  <a:srgbClr val="FF0000"/>
                </a:solidFill>
              </a:rPr>
              <a:t>Temporarily disconnected from network</a:t>
            </a:r>
            <a:endParaRPr kumimoji="1" lang="en-GB" altLang="zh-CN" dirty="0"/>
          </a:p>
          <a:p>
            <a:pPr lvl="1"/>
            <a:r>
              <a:rPr kumimoji="1" lang="en-GB" altLang="zh-CN" dirty="0"/>
              <a:t>Other servers elect a new leader</a:t>
            </a:r>
            <a:endParaRPr kumimoji="1" lang="en-GB" altLang="zh-CN" dirty="0"/>
          </a:p>
          <a:p>
            <a:pPr lvl="1"/>
            <a:r>
              <a:rPr kumimoji="1" lang="en-GB" altLang="zh-CN" dirty="0"/>
              <a:t>Old leader becomes reconnected, attempts to commit log entries</a:t>
            </a:r>
            <a:endParaRPr kumimoji="1" lang="en-GB" altLang="zh-CN" dirty="0"/>
          </a:p>
          <a:p>
            <a:r>
              <a:rPr kumimoji="1" lang="en-GB" altLang="zh-CN" dirty="0">
                <a:solidFill>
                  <a:srgbClr val="C00000"/>
                </a:solidFill>
              </a:rPr>
              <a:t>Terms</a:t>
            </a:r>
            <a:r>
              <a:rPr kumimoji="1" lang="en-GB" altLang="zh-CN" dirty="0"/>
              <a:t> used to detect stale leaders (and candidates)</a:t>
            </a:r>
            <a:endParaRPr kumimoji="1" lang="en-GB" altLang="zh-CN" dirty="0"/>
          </a:p>
          <a:p>
            <a:pPr lvl="1"/>
            <a:r>
              <a:rPr kumimoji="1" lang="en-GB" altLang="zh-CN" dirty="0"/>
              <a:t>Every RPC </a:t>
            </a:r>
            <a:r>
              <a:rPr kumimoji="1" lang="en-GB" altLang="zh-CN" dirty="0">
                <a:solidFill>
                  <a:srgbClr val="FF0000"/>
                </a:solidFill>
              </a:rPr>
              <a:t>contains term </a:t>
            </a:r>
            <a:r>
              <a:rPr kumimoji="1" lang="en-GB" altLang="zh-CN">
                <a:solidFill>
                  <a:srgbClr val="FF0000"/>
                </a:solidFill>
              </a:rPr>
              <a:t>of the sender</a:t>
            </a:r>
            <a:endParaRPr kumimoji="1" lang="en-GB" altLang="zh-CN" dirty="0"/>
          </a:p>
          <a:p>
            <a:pPr lvl="1"/>
            <a:r>
              <a:rPr kumimoji="1" lang="en-GB" altLang="zh-CN" dirty="0"/>
              <a:t>If sender’s term is </a:t>
            </a:r>
            <a:r>
              <a:rPr kumimoji="1" lang="en-GB" altLang="zh-CN" dirty="0">
                <a:solidFill>
                  <a:srgbClr val="FF0000"/>
                </a:solidFill>
              </a:rPr>
              <a:t>older, RPC is rejected</a:t>
            </a:r>
            <a:r>
              <a:rPr kumimoji="1" lang="en-GB" altLang="zh-CN" dirty="0"/>
              <a:t>, sender reverts to follower and updates its term</a:t>
            </a:r>
            <a:endParaRPr kumimoji="1" lang="en-GB" altLang="zh-CN" dirty="0"/>
          </a:p>
          <a:p>
            <a:pPr lvl="1"/>
            <a:r>
              <a:rPr kumimoji="1" lang="en-GB" altLang="zh-CN" dirty="0"/>
              <a:t>If receiver’s term is older, it reverts to follower, updates its term, then processes RPC normally</a:t>
            </a:r>
            <a:endParaRPr kumimoji="1" lang="en-GB" altLang="zh-CN" dirty="0"/>
          </a:p>
          <a:p>
            <a:endParaRPr kumimoji="1" lang="en-GB"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More about raft </a:t>
            </a:r>
            <a:endParaRPr kumimoji="1" lang="zh-CN" altLang="en-US" dirty="0"/>
          </a:p>
        </p:txBody>
      </p:sp>
      <p:sp>
        <p:nvSpPr>
          <p:cNvPr id="3" name="内容占位符 2"/>
          <p:cNvSpPr>
            <a:spLocks noGrp="1"/>
          </p:cNvSpPr>
          <p:nvPr>
            <p:ph idx="1"/>
          </p:nvPr>
        </p:nvSpPr>
        <p:spPr/>
        <p:txBody>
          <a:bodyPr/>
          <a:lstStyle/>
          <a:p>
            <a:r>
              <a:rPr kumimoji="1" lang="en-US" altLang="zh-CN" dirty="0"/>
              <a:t>Client protocol </a:t>
            </a:r>
            <a:endParaRPr kumimoji="1" lang="en-US" altLang="zh-CN" dirty="0"/>
          </a:p>
          <a:p>
            <a:pPr lvl="1"/>
            <a:r>
              <a:rPr kumimoji="1" lang="en-US" altLang="zh-CN" dirty="0"/>
              <a:t>E.g., how to contact the new leaders </a:t>
            </a:r>
            <a:endParaRPr kumimoji="1" lang="en-US" altLang="zh-CN" dirty="0"/>
          </a:p>
          <a:p>
            <a:r>
              <a:rPr kumimoji="1" lang="en-US" altLang="zh-CN" dirty="0"/>
              <a:t>Configuration changes </a:t>
            </a:r>
            <a:endParaRPr kumimoji="1" lang="en-US" altLang="zh-CN" dirty="0"/>
          </a:p>
          <a:p>
            <a:pPr lvl="1"/>
            <a:r>
              <a:rPr lang="en-US" altLang="zh-CN" dirty="0"/>
              <a:t>Replace failed machine</a:t>
            </a:r>
            <a:endParaRPr lang="en-US" altLang="zh-CN" dirty="0"/>
          </a:p>
          <a:p>
            <a:pPr lvl="1"/>
            <a:r>
              <a:rPr kumimoji="1" lang="en-US" altLang="zh-CN" dirty="0"/>
              <a:t>Change the degrees of replication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18146" y="2281436"/>
            <a:ext cx="7307708" cy="2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err="1">
                <a:solidFill>
                  <a:srgbClr val="C00000"/>
                </a:solidFill>
                <a:latin typeface="+mn-lt"/>
                <a:ea typeface="+mn-ea"/>
              </a:rPr>
              <a:t>Paxos</a:t>
            </a:r>
            <a:r>
              <a:rPr lang="en-US" altLang="zh-CN" kern="0" dirty="0">
                <a:solidFill>
                  <a:srgbClr val="C00000"/>
                </a:solidFill>
                <a:latin typeface="+mn-lt"/>
                <a:ea typeface="+mn-ea"/>
              </a:rPr>
              <a:t> vs. Raft </a:t>
            </a:r>
            <a:endParaRPr kumimoji="0" lang="en-US" altLang="zh-CN" b="0" kern="0" dirty="0">
              <a:solidFill>
                <a:srgbClr val="C00000"/>
              </a:solidFill>
              <a:latin typeface="+mn-lt"/>
              <a:ea typeface="+mn-ea"/>
              <a:cs typeface="Courier New" panose="02070309020205020404" pitchFamily="49" charset="0"/>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Different protocols? or variants of the same thing?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6" name="图片 5" descr="图形用户界面, 文本, 应用程序, 电子邮件&#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094" y="1131959"/>
            <a:ext cx="9143418" cy="4773600"/>
          </a:xfrm>
          <a:prstGeom prst="rect">
            <a:avLst/>
          </a:prstGeom>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5" name="Rectangle 2"/>
          <p:cNvSpPr txBox="1">
            <a:spLocks noChangeArrowheads="1"/>
          </p:cNvSpPr>
          <p:nvPr/>
        </p:nvSpPr>
        <p:spPr bwMode="auto">
          <a:xfrm>
            <a:off x="918146" y="2281436"/>
            <a:ext cx="7307708" cy="205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pPr algn="ctr"/>
            <a:r>
              <a:rPr lang="en-US" altLang="zh-CN" kern="0" dirty="0">
                <a:solidFill>
                  <a:srgbClr val="C00000"/>
                </a:solidFill>
                <a:latin typeface="+mn-lt"/>
                <a:ea typeface="+mn-ea"/>
              </a:rPr>
              <a:t>Raft exam </a:t>
            </a:r>
            <a:endParaRPr kumimoji="0" lang="en-US" altLang="zh-CN" b="0" kern="0" dirty="0">
              <a:solidFill>
                <a:srgbClr val="C00000"/>
              </a:solidFill>
              <a:latin typeface="+mn-lt"/>
              <a:ea typeface="+mn-ea"/>
              <a:cs typeface="Courier New" panose="02070309020205020404" pitchFamily="49" charset="0"/>
            </a:endParaRPr>
          </a:p>
        </p:txBody>
      </p:sp>
      <p:sp>
        <p:nvSpPr>
          <p:cNvPr id="6" name="矩形 5"/>
          <p:cNvSpPr/>
          <p:nvPr/>
        </p:nvSpPr>
        <p:spPr>
          <a:xfrm>
            <a:off x="-396552" y="228866"/>
            <a:ext cx="1728192" cy="1476506"/>
          </a:xfrm>
          <a:prstGeom prst="rect">
            <a:avLst/>
          </a:prstGeom>
          <a:solidFill>
            <a:schemeClr val="bg1"/>
          </a:solidFill>
          <a:ln w="12700">
            <a:no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Can the below log content happen?</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490446"/>
            <a:ext cx="4248147" cy="11342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55" y="3577580"/>
            <a:ext cx="4321746" cy="113421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395536" y="1003206"/>
            <a:ext cx="837476" cy="369332"/>
          </a:xfrm>
          <a:prstGeom prst="rect">
            <a:avLst/>
          </a:prstGeom>
          <a:noFill/>
        </p:spPr>
        <p:txBody>
          <a:bodyPr wrap="square">
            <a:spAutoFit/>
          </a:bodyPr>
          <a:lstStyle/>
          <a:p>
            <a:r>
              <a:rPr lang="en-GB" altLang="zh-CN" dirty="0"/>
              <a:t>(a)</a:t>
            </a:r>
            <a:endParaRPr lang="zh-CN" altLang="en-US" dirty="0"/>
          </a:p>
        </p:txBody>
      </p:sp>
      <p:sp>
        <p:nvSpPr>
          <p:cNvPr id="9" name="文本框 8"/>
          <p:cNvSpPr txBox="1"/>
          <p:nvPr/>
        </p:nvSpPr>
        <p:spPr>
          <a:xfrm>
            <a:off x="395536" y="3208248"/>
            <a:ext cx="837476" cy="369332"/>
          </a:xfrm>
          <a:prstGeom prst="rect">
            <a:avLst/>
          </a:prstGeom>
          <a:noFill/>
        </p:spPr>
        <p:txBody>
          <a:bodyPr wrap="square">
            <a:spAutoFit/>
          </a:bodyPr>
          <a:lstStyle/>
          <a:p>
            <a:r>
              <a:rPr lang="en-GB" altLang="zh-CN" dirty="0"/>
              <a:t>(b)</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Can the below log content happen?</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
        <p:nvSpPr>
          <p:cNvPr id="5" name="文本框 4"/>
          <p:cNvSpPr txBox="1"/>
          <p:nvPr/>
        </p:nvSpPr>
        <p:spPr>
          <a:xfrm>
            <a:off x="395536" y="1003206"/>
            <a:ext cx="837476" cy="369332"/>
          </a:xfrm>
          <a:prstGeom prst="rect">
            <a:avLst/>
          </a:prstGeom>
          <a:noFill/>
        </p:spPr>
        <p:txBody>
          <a:bodyPr wrap="square">
            <a:spAutoFit/>
          </a:bodyPr>
          <a:lstStyle/>
          <a:p>
            <a:r>
              <a:rPr lang="en-GB" altLang="zh-CN" dirty="0"/>
              <a:t>(c)</a:t>
            </a:r>
            <a:endParaRPr lang="zh-CN" altLang="en-US" dirty="0"/>
          </a:p>
        </p:txBody>
      </p:sp>
      <p:sp>
        <p:nvSpPr>
          <p:cNvPr id="6" name="文本框 5"/>
          <p:cNvSpPr txBox="1"/>
          <p:nvPr/>
        </p:nvSpPr>
        <p:spPr>
          <a:xfrm>
            <a:off x="395536" y="3208248"/>
            <a:ext cx="837476" cy="369332"/>
          </a:xfrm>
          <a:prstGeom prst="rect">
            <a:avLst/>
          </a:prstGeom>
          <a:noFill/>
        </p:spPr>
        <p:txBody>
          <a:bodyPr wrap="square">
            <a:spAutoFit/>
          </a:bodyPr>
          <a:lstStyle/>
          <a:p>
            <a:r>
              <a:rPr lang="en-GB" altLang="zh-CN" dirty="0"/>
              <a:t>(b)</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8937" y="1602600"/>
            <a:ext cx="4375568" cy="10885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93604"/>
            <a:ext cx="4248472" cy="1444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28866"/>
            <a:ext cx="8949680" cy="900442"/>
          </a:xfrm>
        </p:spPr>
        <p:txBody>
          <a:bodyPr/>
          <a:lstStyle/>
          <a:p>
            <a:r>
              <a:rPr lang="en-GB" altLang="zh-CN" dirty="0"/>
              <a:t>Which log entries may safely be applied to state machines?</a:t>
            </a:r>
            <a:endParaRPr kumimoji="1" lang="zh-CN" altLang="en-US" dirty="0"/>
          </a:p>
        </p:txBody>
      </p:sp>
      <p:sp>
        <p:nvSpPr>
          <p:cNvPr id="3" name="内容占位符 2"/>
          <p:cNvSpPr>
            <a:spLocks noGrp="1"/>
          </p:cNvSpPr>
          <p:nvPr>
            <p:ph idx="1"/>
          </p:nvPr>
        </p:nvSpPr>
        <p:spPr/>
        <p:txBody>
          <a:bodyPr/>
          <a:lstStyle/>
          <a:p>
            <a:r>
              <a:rPr kumimoji="1" lang="en-US" altLang="zh-CN" dirty="0"/>
              <a:t>Only &lt;1,1&gt; and &lt;2,1&gt; </a:t>
            </a:r>
            <a:endParaRPr kumimoji="1" lang="en-US" altLang="zh-CN"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9388" y="1835553"/>
            <a:ext cx="4536504" cy="309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C00000"/>
                </a:solidFill>
                <a:latin typeface="微软雅黑" panose="020B0503020204020204" pitchFamily="34" charset="-122"/>
                <a:ea typeface="微软雅黑" panose="020B0503020204020204" pitchFamily="34" charset="-122"/>
              </a:rPr>
              <a:t>Paxos</a:t>
            </a:r>
            <a:r>
              <a:rPr lang="en-US" altLang="zh-CN" dirty="0">
                <a:solidFill>
                  <a:srgbClr val="C00000"/>
                </a:solidFill>
                <a:latin typeface="微软雅黑" panose="020B0503020204020204" pitchFamily="34" charset="-122"/>
                <a:ea typeface="微软雅黑" panose="020B0503020204020204" pitchFamily="34" charset="-122"/>
              </a:rPr>
              <a:t> in Action: Phase 3 (Learn)</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1143000" y="1206500"/>
            <a:ext cx="6604000" cy="1333501"/>
          </a:xfrm>
        </p:spPr>
        <p:txBody>
          <a:bodyPr vert="horz" lIns="76200" tIns="38100" rIns="76200" bIns="38100" rtlCol="0">
            <a:normAutofit/>
          </a:bodyPr>
          <a:lstStyle/>
          <a:p>
            <a:pPr marL="1419225" indent="-1371600">
              <a:buClr>
                <a:srgbClr val="FF0066"/>
              </a:buClr>
              <a:buNone/>
            </a:pPr>
            <a:r>
              <a:rPr lang="en-US" altLang="zh-CN" sz="28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Learner: </a:t>
            </a:r>
            <a:r>
              <a:rPr lang="en-US" altLang="zh-CN" sz="2800" dirty="0">
                <a:solidFill>
                  <a:srgbClr val="FF0000"/>
                </a:solidFill>
                <a:latin typeface="微软雅黑" panose="020B0503020204020204" pitchFamily="34" charset="-122"/>
                <a:cs typeface="Verdana" panose="020B0604030504040204" pitchFamily="34" charset="0"/>
              </a:rPr>
              <a:t>responds</a:t>
            </a:r>
            <a:r>
              <a:rPr lang="en-US" altLang="zh-CN" sz="2800" dirty="0">
                <a:solidFill>
                  <a:prstClr val="black"/>
                </a:solidFill>
                <a:latin typeface="微软雅黑" panose="020B0503020204020204" pitchFamily="34" charset="-122"/>
                <a:cs typeface="Verdana" panose="020B0604030504040204" pitchFamily="34" charset="0"/>
              </a:rPr>
              <a:t> to </a:t>
            </a:r>
            <a:r>
              <a:rPr lang="en-US" altLang="zh-CN" sz="2800" dirty="0">
                <a:solidFill>
                  <a:prstClr val="black"/>
                </a:solidFill>
                <a:effectLst>
                  <a:outerShdw blurRad="38100" dist="38100" dir="2700000" algn="tl">
                    <a:srgbClr val="000000">
                      <a:alpha val="43137"/>
                    </a:srgbClr>
                  </a:outerShdw>
                </a:effectLst>
                <a:latin typeface="微软雅黑" panose="020B0503020204020204" pitchFamily="34" charset="-122"/>
                <a:cs typeface="Verdana" panose="020B0604030504040204" pitchFamily="34" charset="0"/>
              </a:rPr>
              <a:t>Client</a:t>
            </a:r>
            <a:r>
              <a:rPr lang="en-US" altLang="zh-CN" sz="2800" dirty="0">
                <a:solidFill>
                  <a:prstClr val="black"/>
                </a:solidFill>
                <a:latin typeface="微软雅黑" panose="020B0503020204020204" pitchFamily="34" charset="-122"/>
                <a:cs typeface="Verdana" panose="020B0604030504040204" pitchFamily="34" charset="0"/>
              </a:rPr>
              <a:t> and/or take action on the request</a:t>
            </a:r>
            <a:endParaRPr lang="en-US" altLang="zh-CN" sz="2800" dirty="0">
              <a:solidFill>
                <a:prstClr val="black"/>
              </a:solidFill>
              <a:latin typeface="微软雅黑" panose="020B0503020204020204" pitchFamily="34" charset="-122"/>
              <a:cs typeface="Verdana" panose="020B0604030504040204" pitchFamily="34" charset="0"/>
            </a:endParaRPr>
          </a:p>
        </p:txBody>
      </p:sp>
      <p:grpSp>
        <p:nvGrpSpPr>
          <p:cNvPr id="5" name="Group 3"/>
          <p:cNvGrpSpPr/>
          <p:nvPr/>
        </p:nvGrpSpPr>
        <p:grpSpPr>
          <a:xfrm>
            <a:off x="3566314" y="3556000"/>
            <a:ext cx="1694148" cy="1089803"/>
            <a:chOff x="3276496" y="3419714"/>
            <a:chExt cx="1896936" cy="1201097"/>
          </a:xfrm>
        </p:grpSpPr>
        <p:sp>
          <p:nvSpPr>
            <p:cNvPr id="6" name="Cloud 4"/>
            <p:cNvSpPr/>
            <p:nvPr/>
          </p:nvSpPr>
          <p:spPr>
            <a:xfrm>
              <a:off x="3276496" y="3419714"/>
              <a:ext cx="1896936" cy="1201097"/>
            </a:xfrm>
            <a:prstGeom prst="cloud">
              <a:avLst/>
            </a:prstGeom>
            <a:solidFill>
              <a:schemeClr val="bg1"/>
            </a:solidFill>
            <a:ln w="3175">
              <a:solidFill>
                <a:schemeClr val="tx1">
                  <a:lumMod val="50000"/>
                  <a:lumOff val="50000"/>
                </a:schemeClr>
              </a:solidFill>
              <a:prstDash val="sysDot"/>
            </a:ln>
          </p:spPr>
          <p:style>
            <a:lnRef idx="1">
              <a:schemeClr val="accent5"/>
            </a:lnRef>
            <a:fillRef idx="2">
              <a:schemeClr val="accent5"/>
            </a:fillRef>
            <a:effectRef idx="1">
              <a:schemeClr val="accent5"/>
            </a:effectRef>
            <a:fontRef idx="minor">
              <a:schemeClr val="dk1"/>
            </a:fontRef>
          </p:style>
          <p:txBody>
            <a:bodyPr wrap="none" tIns="30000" bIns="30000" rtlCol="0" anchor="ctr"/>
            <a:lstStyle/>
            <a:p>
              <a:pPr algn="ctr" fontAlgn="base">
                <a:spcBef>
                  <a:spcPct val="0"/>
                </a:spcBef>
                <a:spcAft>
                  <a:spcPct val="0"/>
                </a:spcAft>
              </a:pPr>
              <a:endParaRPr lang="zh-CN" altLang="en-US" sz="1665">
                <a:solidFill>
                  <a:prstClr val="black"/>
                </a:solidFill>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ectangle 5"/>
            <p:cNvSpPr/>
            <p:nvPr/>
          </p:nvSpPr>
          <p:spPr>
            <a:xfrm>
              <a:off x="3276497" y="3711007"/>
              <a:ext cx="1825835" cy="497434"/>
            </a:xfrm>
            <a:prstGeom prst="rect">
              <a:avLst/>
            </a:prstGeom>
          </p:spPr>
          <p:txBody>
            <a:bodyPr wrap="square">
              <a:spAutoFit/>
            </a:bodyPr>
            <a:lstStyle/>
            <a:p>
              <a:pPr algn="ctr" fontAlgn="base">
                <a:spcBef>
                  <a:spcPct val="0"/>
                </a:spcBef>
                <a:spcAft>
                  <a:spcPct val="0"/>
                </a:spcAft>
              </a:pPr>
              <a:r>
                <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rPr>
                <a:t>Network</a:t>
              </a:r>
              <a:endParaRPr lang="en-US" altLang="zh-CN" sz="2335" i="1" dirty="0">
                <a:solidFill>
                  <a:prstClr val="white">
                    <a:lumMod val="65000"/>
                  </a:prstClr>
                </a:solidFill>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8" name="Rounded Rectangle 6"/>
          <p:cNvSpPr/>
          <p:nvPr/>
        </p:nvSpPr>
        <p:spPr>
          <a:xfrm>
            <a:off x="1397000" y="3854000"/>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9" name="Rounded Rectangle 7"/>
          <p:cNvSpPr/>
          <p:nvPr/>
        </p:nvSpPr>
        <p:spPr>
          <a:xfrm>
            <a:off x="4997500" y="3644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Rounded Rectangle 12"/>
          <p:cNvSpPr/>
          <p:nvPr/>
        </p:nvSpPr>
        <p:spPr>
          <a:xfrm>
            <a:off x="5124500" y="3771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Rounded Rectangle 13"/>
          <p:cNvSpPr/>
          <p:nvPr/>
        </p:nvSpPr>
        <p:spPr>
          <a:xfrm>
            <a:off x="5251500" y="3898000"/>
            <a:ext cx="1313521" cy="42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2" name="Rounded Rectangle 15"/>
          <p:cNvSpPr/>
          <p:nvPr/>
        </p:nvSpPr>
        <p:spPr>
          <a:xfrm>
            <a:off x="3791000" y="4762500"/>
            <a:ext cx="1170000" cy="42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3" name="Rectangle 16"/>
          <p:cNvSpPr/>
          <p:nvPr/>
        </p:nvSpPr>
        <p:spPr>
          <a:xfrm>
            <a:off x="2486815" y="2857500"/>
            <a:ext cx="4288686" cy="2540000"/>
          </a:xfrm>
          <a:prstGeom prst="rect">
            <a:avLst/>
          </a:prstGeom>
          <a:no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4" name="Rectangle 20"/>
          <p:cNvSpPr/>
          <p:nvPr/>
        </p:nvSpPr>
        <p:spPr>
          <a:xfrm>
            <a:off x="5328812" y="4626040"/>
            <a:ext cx="1053494" cy="338554"/>
          </a:xfrm>
          <a:prstGeom prst="rect">
            <a:avLst/>
          </a:prstGeom>
        </p:spPr>
        <p:txBody>
          <a:bodyPr wrap="none">
            <a:sp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quorum</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15" name="Straight Arrow Connector 21"/>
          <p:cNvCxnSpPr/>
          <p:nvPr/>
        </p:nvCxnSpPr>
        <p:spPr>
          <a:xfrm flipV="1">
            <a:off x="5932618" y="4356040"/>
            <a:ext cx="0" cy="2700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6" name="Group 10"/>
          <p:cNvGrpSpPr/>
          <p:nvPr/>
        </p:nvGrpSpPr>
        <p:grpSpPr>
          <a:xfrm>
            <a:off x="2677314" y="3067499"/>
            <a:ext cx="1260000" cy="420002"/>
            <a:chOff x="2298377" y="2842799"/>
            <a:chExt cx="1512000" cy="504002"/>
          </a:xfrm>
        </p:grpSpPr>
        <p:sp>
          <p:nvSpPr>
            <p:cNvPr id="17" name="Rounded Rectangle 9"/>
            <p:cNvSpPr/>
            <p:nvPr/>
          </p:nvSpPr>
          <p:spPr>
            <a:xfrm>
              <a:off x="2298377" y="2842800"/>
              <a:ext cx="1512000" cy="504001"/>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Leader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8" name="Rectangle 8"/>
            <p:cNvSpPr/>
            <p:nvPr/>
          </p:nvSpPr>
          <p:spPr>
            <a:xfrm>
              <a:off x="3630377" y="2842799"/>
              <a:ext cx="180000" cy="144000"/>
            </a:xfrm>
            <a:prstGeom prst="rect">
              <a:avLst/>
            </a:prstGeom>
            <a:solidFill>
              <a:schemeClr val="tx1"/>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endParaRPr lang="zh-CN" altLang="en-US" sz="2000" b="1">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grpSp>
      <p:sp>
        <p:nvSpPr>
          <p:cNvPr id="19" name="Rounded Rectangle 39"/>
          <p:cNvSpPr/>
          <p:nvPr/>
        </p:nvSpPr>
        <p:spPr>
          <a:xfrm>
            <a:off x="3918000" y="4889500"/>
            <a:ext cx="1170000" cy="42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20" name="Straight Arrow Connector 29"/>
          <p:cNvCxnSpPr/>
          <p:nvPr/>
        </p:nvCxnSpPr>
        <p:spPr>
          <a:xfrm>
            <a:off x="2243077" y="4274000"/>
            <a:ext cx="1619238" cy="615500"/>
          </a:xfrm>
          <a:prstGeom prst="straightConnector1">
            <a:avLst/>
          </a:prstGeom>
          <a:noFill/>
          <a:ln w="28575">
            <a:solidFill>
              <a:schemeClr val="tx1"/>
            </a:solidFill>
            <a:prstDash val="sysDot"/>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p:cNvSpPr/>
          <p:nvPr/>
        </p:nvSpPr>
        <p:spPr>
          <a:xfrm>
            <a:off x="5283835" y="5080000"/>
            <a:ext cx="3265805" cy="36703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90000" bIns="30000">
            <a:spAutoFit/>
          </a:bodyPr>
          <a:lstStyle/>
          <a:p>
            <a:pPr marL="223520" indent="-223520" algn="ctr" fontAlgn="base">
              <a:spcBef>
                <a:spcPct val="0"/>
              </a:spcBef>
              <a:spcAft>
                <a:spcPct val="0"/>
              </a:spcAft>
            </a:pPr>
            <a:r>
              <a:rPr lang="en-US" altLang="zh-CN" sz="2000" dirty="0">
                <a:solidFill>
                  <a:prstClr val="black"/>
                </a:solidFill>
                <a:latin typeface="微软雅黑" panose="020B0503020204020204" pitchFamily="34" charset="-122"/>
                <a:ea typeface="微软雅黑" panose="020B0503020204020204" pitchFamily="34" charset="-122"/>
              </a:rPr>
              <a:t>Ignore all proposals &lt; N</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Could the given log configuration occur in a properly functioning Raft?</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696" y="1489348"/>
            <a:ext cx="4819136" cy="38249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About Failure. </a:t>
            </a:r>
            <a:endParaRPr kumimoji="1" lang="zh-CN" altLang="en-US" dirty="0"/>
          </a:p>
        </p:txBody>
      </p:sp>
      <p:sp>
        <p:nvSpPr>
          <p:cNvPr id="3" name="内容占位符 2"/>
          <p:cNvSpPr>
            <a:spLocks noGrp="1"/>
          </p:cNvSpPr>
          <p:nvPr>
            <p:ph idx="1"/>
          </p:nvPr>
        </p:nvSpPr>
        <p:spPr>
          <a:xfrm>
            <a:off x="302840" y="1129308"/>
            <a:ext cx="8229600" cy="2520280"/>
          </a:xfrm>
        </p:spPr>
        <p:txBody>
          <a:bodyPr/>
          <a:lstStyle/>
          <a:p>
            <a:r>
              <a:rPr lang="en-GB" altLang="zh-CN" b="0" dirty="0"/>
              <a:t>Suppose that a hardware or software error corrupts the </a:t>
            </a:r>
            <a:r>
              <a:rPr lang="en-GB" altLang="zh-CN" b="0" dirty="0" err="1">
                <a:latin typeface="Consolas" panose="020B0609020204030204" pitchFamily="49" charset="0"/>
                <a:cs typeface="Consolas" panose="020B0609020204030204" pitchFamily="49" charset="0"/>
              </a:rPr>
              <a:t>nextIndex</a:t>
            </a:r>
            <a:r>
              <a:rPr lang="en-GB" altLang="zh-CN" b="0" dirty="0"/>
              <a:t> value stored by the leader for a particular follower. Could this compromise the safety of the system? </a:t>
            </a:r>
            <a:endParaRPr lang="en-GB" altLang="zh-CN" b="0" dirty="0"/>
          </a:p>
          <a:p>
            <a:endParaRPr lang="en-GB" altLang="zh-CN" b="0" dirty="0"/>
          </a:p>
          <a:p>
            <a:r>
              <a:rPr lang="en-GB" altLang="zh-CN" b="0" dirty="0"/>
              <a:t>No. </a:t>
            </a:r>
            <a:endParaRPr lang="en-GB" altLang="zh-CN" b="0"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Setups </a:t>
            </a:r>
            <a:endParaRPr kumimoji="1" lang="zh-CN" altLang="en-US" dirty="0"/>
          </a:p>
        </p:txBody>
      </p:sp>
      <p:sp>
        <p:nvSpPr>
          <p:cNvPr id="3" name="内容占位符 2"/>
          <p:cNvSpPr>
            <a:spLocks noGrp="1"/>
          </p:cNvSpPr>
          <p:nvPr>
            <p:ph idx="1"/>
          </p:nvPr>
        </p:nvSpPr>
        <p:spPr/>
        <p:txBody>
          <a:bodyPr/>
          <a:lstStyle/>
          <a:p>
            <a:r>
              <a:rPr lang="en-GB" altLang="zh-CN" b="0" dirty="0"/>
              <a:t>Suppose that you implemented Raft and deployed it with all servers in the same datacenter. Now suppose that you were going to deploy the system with each server in a different datacenter, spread over the world. What changes would you need to make, if any, in the wide-area version of Raft compared to the single-datacenter version, and why?</a:t>
            </a:r>
            <a:endParaRPr lang="en-GB" altLang="zh-CN" b="0" dirty="0"/>
          </a:p>
          <a:p>
            <a:endParaRPr lang="en-GB" altLang="zh-CN" b="0" dirty="0"/>
          </a:p>
          <a:p>
            <a:r>
              <a:rPr lang="en-GB" altLang="zh-CN" b="0" dirty="0"/>
              <a:t>Yes. The timeout for leader election should be longer. </a:t>
            </a:r>
            <a:endParaRPr lang="en-GB" altLang="zh-CN" b="0" dirty="0"/>
          </a:p>
          <a:p>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Crashes </a:t>
            </a:r>
            <a:endParaRPr kumimoji="1" lang="zh-CN" altLang="en-US" dirty="0"/>
          </a:p>
        </p:txBody>
      </p:sp>
      <p:sp>
        <p:nvSpPr>
          <p:cNvPr id="3" name="内容占位符 2"/>
          <p:cNvSpPr>
            <a:spLocks noGrp="1"/>
          </p:cNvSpPr>
          <p:nvPr>
            <p:ph idx="1"/>
          </p:nvPr>
        </p:nvSpPr>
        <p:spPr>
          <a:xfrm>
            <a:off x="302840" y="1129308"/>
            <a:ext cx="8229600" cy="3960440"/>
          </a:xfrm>
        </p:spPr>
        <p:txBody>
          <a:bodyPr>
            <a:normAutofit fontScale="92500" lnSpcReduction="10000"/>
          </a:bodyPr>
          <a:lstStyle/>
          <a:p>
            <a:r>
              <a:rPr lang="en-GB" altLang="zh-CN" dirty="0"/>
              <a:t>Suppose that the follower crashes, and when it restarts, its most recent vote has been lost. Is it safe for the follower to rejoin the cluster (assuming no modifications to the algorithm)? Explain your answer.</a:t>
            </a:r>
            <a:endParaRPr lang="en-GB" altLang="zh-CN" dirty="0"/>
          </a:p>
          <a:p>
            <a:pPr lvl="1"/>
            <a:r>
              <a:rPr kumimoji="1" lang="en-US" altLang="zh-CN" dirty="0"/>
              <a:t>No it is not. It can elect a different leader (different than the most recent voted)</a:t>
            </a:r>
            <a:endParaRPr kumimoji="1" lang="en-US" altLang="zh-CN" dirty="0"/>
          </a:p>
          <a:p>
            <a:endParaRPr lang="en-GB" altLang="zh-CN" b="0" dirty="0"/>
          </a:p>
          <a:p>
            <a:r>
              <a:rPr lang="en-GB" altLang="zh-CN" dirty="0"/>
              <a:t>Now suppose that the follower's log is truncated during a crash, losing some of the entries at the end. Is it safe for the follower to rejoin the cluster (assuming no modifications to the algorithm)? Explain your answer.</a:t>
            </a:r>
            <a:endParaRPr lang="en-GB" altLang="zh-CN" dirty="0"/>
          </a:p>
          <a:p>
            <a:pPr lvl="1"/>
            <a:r>
              <a:rPr lang="en-GB" altLang="zh-CN" dirty="0"/>
              <a:t>No. a committed entry may be overwritten. </a:t>
            </a:r>
            <a:endParaRPr lang="en-GB" altLang="zh-CN" dirty="0"/>
          </a:p>
          <a:p>
            <a:br>
              <a:rPr lang="en-GB" altLang="zh-CN" dirty="0"/>
            </a:br>
            <a:r>
              <a:rPr kumimoji="1" lang="en-US" altLang="zh-CN" dirty="0"/>
              <a:t> </a:t>
            </a:r>
            <a:endParaRPr kumimoji="1" lang="zh-CN" altLang="en-US" dirty="0"/>
          </a:p>
        </p:txBody>
      </p:sp>
      <p:sp>
        <p:nvSpPr>
          <p:cNvPr id="4" name="灯片编号占位符 3"/>
          <p:cNvSpPr>
            <a:spLocks noGrp="1"/>
          </p:cNvSpPr>
          <p:nvPr>
            <p:ph type="sldNum" sz="quarter" idx="12"/>
          </p:nvPr>
        </p:nvSpPr>
        <p:spPr/>
        <p:txBody>
          <a:bodyPr/>
          <a:lstStyle/>
          <a:p>
            <a:fld id="{ADE361C3-C043-4A6E-BDCE-8DA1E7D90A3B}" type="slidenum">
              <a:rPr lang="zh-CN" altLang="en-US" smtClean="0"/>
            </a:fld>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latin typeface="微软雅黑" panose="020B0503020204020204" pitchFamily="34" charset="-122"/>
                <a:ea typeface="微软雅黑" panose="020B0503020204020204" pitchFamily="34" charset="-122"/>
              </a:rPr>
              <a:t>Paxos</a:t>
            </a:r>
            <a:r>
              <a:rPr lang="en-US" altLang="zh-CN" dirty="0">
                <a:latin typeface="微软雅黑" panose="020B0503020204020204" pitchFamily="34" charset="-122"/>
                <a:ea typeface="微软雅黑" panose="020B0503020204020204" pitchFamily="34" charset="-122"/>
              </a:rPr>
              <a:t> Setup</a:t>
            </a:r>
            <a:endParaRPr lang="zh-CN" altLang="en-US" dirty="0">
              <a:latin typeface="微软雅黑" panose="020B0503020204020204" pitchFamily="34" charset="-122"/>
              <a:ea typeface="微软雅黑" panose="020B0503020204020204" pitchFamily="34" charset="-122"/>
            </a:endParaRPr>
          </a:p>
        </p:txBody>
      </p:sp>
      <p:sp>
        <p:nvSpPr>
          <p:cNvPr id="4" name="Rounded Rectangle 3"/>
          <p:cNvSpPr/>
          <p:nvPr/>
        </p:nvSpPr>
        <p:spPr>
          <a:xfrm>
            <a:off x="1841500" y="2032000"/>
            <a:ext cx="1260000" cy="390000"/>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Proposer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5" name="Rounded Rectangle 4"/>
          <p:cNvSpPr/>
          <p:nvPr/>
        </p:nvSpPr>
        <p:spPr>
          <a:xfrm>
            <a:off x="1841500" y="2540000"/>
            <a:ext cx="1260000" cy="39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6" name="Rounded Rectangle 5"/>
          <p:cNvSpPr/>
          <p:nvPr/>
        </p:nvSpPr>
        <p:spPr>
          <a:xfrm>
            <a:off x="1841500" y="3048000"/>
            <a:ext cx="1260000" cy="39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7" name="Rectangle 6"/>
          <p:cNvSpPr/>
          <p:nvPr/>
        </p:nvSpPr>
        <p:spPr>
          <a:xfrm>
            <a:off x="1651000" y="1587500"/>
            <a:ext cx="1651000" cy="1968500"/>
          </a:xfrm>
          <a:prstGeom prst="rect">
            <a:avLst/>
          </a:prstGeom>
          <a:no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8" name="Rectangle 7"/>
          <p:cNvSpPr/>
          <p:nvPr/>
        </p:nvSpPr>
        <p:spPr>
          <a:xfrm>
            <a:off x="1685262" y="1651000"/>
            <a:ext cx="1582484" cy="338554"/>
          </a:xfrm>
          <a:prstGeom prst="rect">
            <a:avLst/>
          </a:prstGeom>
        </p:spPr>
        <p:txBody>
          <a:bodyPr wrap="none">
            <a:spAutoFit/>
          </a:bodyPr>
          <a:lstStyle/>
          <a:p>
            <a:pPr algn="ctr" fontAlgn="base">
              <a:lnSpc>
                <a:spcPct val="80000"/>
              </a:lnSpc>
              <a:spcBef>
                <a:spcPct val="0"/>
              </a:spcBef>
              <a:spcAft>
                <a:spcPct val="0"/>
              </a:spcAft>
            </a:pPr>
            <a:r>
              <a:rPr lang="en-US" altLang="zh-CN" sz="2000" u="sng"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Paxos Node</a:t>
            </a:r>
            <a:endParaRPr lang="en-US" altLang="zh-CN" sz="2000" u="sng"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9" name="Rounded Rectangle 8"/>
          <p:cNvSpPr/>
          <p:nvPr/>
        </p:nvSpPr>
        <p:spPr>
          <a:xfrm>
            <a:off x="3683000" y="2032000"/>
            <a:ext cx="1260000" cy="390000"/>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Proposer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0" name="Rounded Rectangle 9"/>
          <p:cNvSpPr/>
          <p:nvPr/>
        </p:nvSpPr>
        <p:spPr>
          <a:xfrm>
            <a:off x="3683000" y="2540000"/>
            <a:ext cx="1260000" cy="39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1" name="Rounded Rectangle 10"/>
          <p:cNvSpPr/>
          <p:nvPr/>
        </p:nvSpPr>
        <p:spPr>
          <a:xfrm>
            <a:off x="3683000" y="3048000"/>
            <a:ext cx="1260000" cy="39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2" name="Rectangle 11"/>
          <p:cNvSpPr/>
          <p:nvPr/>
        </p:nvSpPr>
        <p:spPr>
          <a:xfrm>
            <a:off x="3492500" y="1587500"/>
            <a:ext cx="1651000" cy="1968500"/>
          </a:xfrm>
          <a:prstGeom prst="rect">
            <a:avLst/>
          </a:prstGeom>
          <a:no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3" name="Rectangle 12"/>
          <p:cNvSpPr/>
          <p:nvPr/>
        </p:nvSpPr>
        <p:spPr>
          <a:xfrm>
            <a:off x="3526762" y="1651000"/>
            <a:ext cx="1582484" cy="338554"/>
          </a:xfrm>
          <a:prstGeom prst="rect">
            <a:avLst/>
          </a:prstGeom>
        </p:spPr>
        <p:txBody>
          <a:bodyPr wrap="none">
            <a:spAutoFit/>
          </a:bodyPr>
          <a:lstStyle/>
          <a:p>
            <a:pPr algn="ctr" fontAlgn="base">
              <a:lnSpc>
                <a:spcPct val="80000"/>
              </a:lnSpc>
              <a:spcBef>
                <a:spcPct val="0"/>
              </a:spcBef>
              <a:spcAft>
                <a:spcPct val="0"/>
              </a:spcAft>
            </a:pPr>
            <a:r>
              <a:rPr lang="en-US" altLang="zh-CN" sz="2000" u="sng"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Paxos Node</a:t>
            </a:r>
            <a:endParaRPr lang="en-US" altLang="zh-CN" sz="2000" u="sng"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4" name="Rounded Rectangle 13"/>
          <p:cNvSpPr/>
          <p:nvPr/>
        </p:nvSpPr>
        <p:spPr>
          <a:xfrm>
            <a:off x="6032500" y="2032000"/>
            <a:ext cx="1260000" cy="390000"/>
          </a:xfrm>
          <a:prstGeom prst="roundRect">
            <a:avLst/>
          </a:prstGeom>
          <a:solidFill>
            <a:srgbClr val="FF0066"/>
          </a:solidFill>
          <a:ln w="28575">
            <a:solidFill>
              <a:schemeClr val="tx1"/>
            </a:solidFill>
          </a:ln>
        </p:spPr>
        <p:style>
          <a:lnRef idx="1">
            <a:schemeClr val="accent3"/>
          </a:lnRef>
          <a:fillRef idx="2">
            <a:schemeClr val="accent3"/>
          </a:fillRef>
          <a:effectRef idx="1">
            <a:schemeClr val="accent3"/>
          </a:effectRef>
          <a:fontRef idx="minor">
            <a:schemeClr val="dk1"/>
          </a:fontRef>
        </p:style>
        <p:txBody>
          <a:bodyPr wrap="none" lIns="0" tIns="30000" rIns="0" bIns="0" rtlCol="0" anchor="ctr"/>
          <a:lstStyle/>
          <a:p>
            <a:pPr algn="ctr" fontAlgn="base">
              <a:lnSpc>
                <a:spcPct val="80000"/>
              </a:lnSpc>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Proposer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5" name="Rounded Rectangle 14"/>
          <p:cNvSpPr/>
          <p:nvPr/>
        </p:nvSpPr>
        <p:spPr>
          <a:xfrm>
            <a:off x="6032500" y="2540000"/>
            <a:ext cx="1260000" cy="390000"/>
          </a:xfrm>
          <a:prstGeom prst="roundRect">
            <a:avLst/>
          </a:prstGeom>
          <a:solidFill>
            <a:srgbClr val="00B05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Acceptor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6" name="Rounded Rectangle 15"/>
          <p:cNvSpPr/>
          <p:nvPr/>
        </p:nvSpPr>
        <p:spPr>
          <a:xfrm>
            <a:off x="6032500" y="3048000"/>
            <a:ext cx="1260000" cy="390000"/>
          </a:xfrm>
          <a:prstGeom prst="roundRect">
            <a:avLst/>
          </a:prstGeom>
          <a:solidFill>
            <a:srgbClr val="FFC000"/>
          </a:solidFill>
          <a:ln w="28575">
            <a:solidFill>
              <a:schemeClr val="tx1"/>
            </a:solidFill>
          </a:ln>
        </p:spPr>
        <p:style>
          <a:lnRef idx="1">
            <a:schemeClr val="accent5"/>
          </a:lnRef>
          <a:fillRef idx="3">
            <a:schemeClr val="accent5"/>
          </a:fillRef>
          <a:effectRef idx="2">
            <a:schemeClr val="accent5"/>
          </a:effectRef>
          <a:fontRef idx="minor">
            <a:schemeClr val="lt1"/>
          </a:fontRef>
        </p:style>
        <p:txBody>
          <a:bodyPr wrap="none" lIns="0" tIns="30000" rIns="0" rtlCol="0" anchor="ctr"/>
          <a:lstStyle/>
          <a:p>
            <a:pPr algn="ctr" fontAlgn="base">
              <a:spcBef>
                <a:spcPct val="0"/>
              </a:spcBef>
              <a:spcAft>
                <a:spcPct val="0"/>
              </a:spcAft>
            </a:pPr>
            <a:r>
              <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Learner</a:t>
            </a:r>
            <a:endParaRPr lang="en-US" altLang="zh-CN" sz="2000"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7" name="Rectangle 16"/>
          <p:cNvSpPr/>
          <p:nvPr/>
        </p:nvSpPr>
        <p:spPr>
          <a:xfrm>
            <a:off x="5842000" y="1587500"/>
            <a:ext cx="1651000" cy="1968500"/>
          </a:xfrm>
          <a:prstGeom prst="rect">
            <a:avLst/>
          </a:prstGeom>
          <a:no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000">
              <a:solidFill>
                <a:prstClr val="white"/>
              </a:solidFill>
              <a:latin typeface="微软雅黑" panose="020B0503020204020204" pitchFamily="34" charset="-122"/>
              <a:ea typeface="微软雅黑" panose="020B0503020204020204" pitchFamily="34" charset="-122"/>
            </a:endParaRPr>
          </a:p>
        </p:txBody>
      </p:sp>
      <p:sp>
        <p:nvSpPr>
          <p:cNvPr id="18" name="Rectangle 17"/>
          <p:cNvSpPr/>
          <p:nvPr/>
        </p:nvSpPr>
        <p:spPr>
          <a:xfrm>
            <a:off x="5876262" y="1651000"/>
            <a:ext cx="1582484" cy="338554"/>
          </a:xfrm>
          <a:prstGeom prst="rect">
            <a:avLst/>
          </a:prstGeom>
        </p:spPr>
        <p:txBody>
          <a:bodyPr wrap="none">
            <a:spAutoFit/>
          </a:bodyPr>
          <a:lstStyle/>
          <a:p>
            <a:pPr algn="ctr" fontAlgn="base">
              <a:lnSpc>
                <a:spcPct val="80000"/>
              </a:lnSpc>
              <a:spcBef>
                <a:spcPct val="0"/>
              </a:spcBef>
              <a:spcAft>
                <a:spcPct val="0"/>
              </a:spcAft>
            </a:pPr>
            <a:r>
              <a:rPr lang="en-US" altLang="zh-CN" sz="2000" u="sng"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Paxos Node</a:t>
            </a:r>
            <a:endParaRPr lang="en-US" altLang="zh-CN" sz="2000" u="sng"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sp>
        <p:nvSpPr>
          <p:cNvPr id="19" name="Rectangle 18"/>
          <p:cNvSpPr/>
          <p:nvPr/>
        </p:nvSpPr>
        <p:spPr>
          <a:xfrm>
            <a:off x="5143500" y="2827359"/>
            <a:ext cx="698500" cy="389302"/>
          </a:xfrm>
          <a:prstGeom prst="rect">
            <a:avLst/>
          </a:prstGeom>
          <a:noFill/>
          <a:effectLst>
            <a:outerShdw blurRad="63500" sx="102000" sy="102000" algn="ctr" rotWithShape="0">
              <a:prstClr val="black">
                <a:alpha val="40000"/>
              </a:prstClr>
            </a:outerShdw>
          </a:effectLst>
        </p:spPr>
        <p:txBody>
          <a:bodyPr wrap="square" lIns="60000" tIns="0" rIns="60000" bIns="30000">
            <a:spAutoFit/>
          </a:bodyPr>
          <a:lstStyle/>
          <a:p>
            <a:pPr marL="223520" indent="-223520" algn="ctr" fontAlgn="base">
              <a:spcBef>
                <a:spcPct val="0"/>
              </a:spcBef>
              <a:spcAft>
                <a:spcPct val="0"/>
              </a:spcAft>
            </a:pPr>
            <a:r>
              <a:rPr lang="en-US" altLang="zh-CN" sz="233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 .</a:t>
            </a:r>
            <a:endParaRPr lang="en-US" altLang="zh-CN" sz="2335"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Rounded Rectangle 19"/>
          <p:cNvSpPr/>
          <p:nvPr/>
        </p:nvSpPr>
        <p:spPr>
          <a:xfrm>
            <a:off x="2765896" y="786500"/>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21" name="Straight Arrow Connector 20"/>
          <p:cNvCxnSpPr>
            <a:stCxn id="20" idx="2"/>
          </p:cNvCxnSpPr>
          <p:nvPr/>
        </p:nvCxnSpPr>
        <p:spPr>
          <a:xfrm flipH="1">
            <a:off x="3101500" y="1206500"/>
            <a:ext cx="99396" cy="381000"/>
          </a:xfrm>
          <a:prstGeom prst="straightConnector1">
            <a:avLst/>
          </a:prstGeom>
          <a:noFill/>
          <a:ln w="28575">
            <a:solidFill>
              <a:schemeClr val="tx1"/>
            </a:solidFill>
            <a:prstDash val="sysDot"/>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ounded Rectangle 23"/>
          <p:cNvSpPr/>
          <p:nvPr/>
        </p:nvSpPr>
        <p:spPr>
          <a:xfrm>
            <a:off x="6604000" y="698500"/>
            <a:ext cx="870000" cy="420000"/>
          </a:xfrm>
          <a:prstGeom prst="roundRect">
            <a:avLst/>
          </a:prstGeom>
          <a:ln w="38100">
            <a:solidFill>
              <a:schemeClr val="tx1"/>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76200" tIns="30000" rIns="76200" bIns="0" numCol="1" spcCol="0" rtlCol="0" fromWordArt="0" anchor="ctr" anchorCtr="0" forceAA="0" compatLnSpc="1">
            <a:noAutofit/>
          </a:bodyPr>
          <a:lstStyle/>
          <a:p>
            <a:pPr algn="ctr" fontAlgn="base">
              <a:lnSpc>
                <a:spcPct val="80000"/>
              </a:lnSpc>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rPr>
              <a:t>Client</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Verdana" panose="020B0604030504040204" pitchFamily="34" charset="0"/>
            </a:endParaRPr>
          </a:p>
        </p:txBody>
      </p:sp>
      <p:cxnSp>
        <p:nvCxnSpPr>
          <p:cNvPr id="23" name="Straight Arrow Connector 24"/>
          <p:cNvCxnSpPr/>
          <p:nvPr/>
        </p:nvCxnSpPr>
        <p:spPr>
          <a:xfrm>
            <a:off x="7112000" y="1118500"/>
            <a:ext cx="0" cy="469000"/>
          </a:xfrm>
          <a:prstGeom prst="straightConnector1">
            <a:avLst/>
          </a:prstGeom>
          <a:noFill/>
          <a:ln w="28575">
            <a:solidFill>
              <a:schemeClr val="tx1"/>
            </a:solidFill>
            <a:prstDash val="sysDot"/>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7"/>
          <p:cNvSpPr/>
          <p:nvPr/>
        </p:nvSpPr>
        <p:spPr>
          <a:xfrm>
            <a:off x="2089785" y="3746500"/>
            <a:ext cx="5203190" cy="1290320"/>
          </a:xfrm>
          <a:prstGeom prst="rect">
            <a:avLst/>
          </a:prstGeom>
          <a:solidFill>
            <a:srgbClr val="FFE7FF"/>
          </a:solidFill>
          <a:ln>
            <a:solidFill>
              <a:srgbClr val="7030A0"/>
            </a:solidFill>
          </a:ln>
          <a:effectLst>
            <a:outerShdw blurRad="63500" sx="102000" sy="102000" algn="ctr" rotWithShape="0">
              <a:prstClr val="black">
                <a:alpha val="40000"/>
              </a:prstClr>
            </a:outerShdw>
          </a:effectLst>
        </p:spPr>
        <p:txBody>
          <a:bodyPr wrap="square" lIns="90000" tIns="30000" rIns="60000" bIns="30000">
            <a:spAutoFit/>
          </a:bodyPr>
          <a:lstStyle/>
          <a:p>
            <a:pPr marL="223520" indent="-223520"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000" dirty="0">
                <a:solidFill>
                  <a:prstClr val="black"/>
                </a:solidFill>
                <a:latin typeface="微软雅黑" panose="020B0503020204020204" pitchFamily="34" charset="-122"/>
                <a:ea typeface="微软雅黑" panose="020B0503020204020204" pitchFamily="34" charset="-122"/>
              </a:rPr>
              <a:t>: highest proposal number accepted</a:t>
            </a:r>
            <a:endParaRPr lang="en-US" altLang="zh-CN" sz="20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a:t>
            </a:r>
            <a:r>
              <a:rPr lang="en-US" altLang="zh-CN" sz="2000" b="1" baseline="-25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en-US" altLang="zh-CN" sz="2000" dirty="0">
                <a:solidFill>
                  <a:srgbClr val="FF0000"/>
                </a:solidFill>
                <a:latin typeface="微软雅黑" panose="020B0503020204020204" pitchFamily="34" charset="-122"/>
                <a:ea typeface="微软雅黑" panose="020B0503020204020204" pitchFamily="34" charset="-122"/>
              </a:rPr>
              <a:t>: accepted value of </a:t>
            </a:r>
            <a:r>
              <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b="1" baseline="-25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endParaRPr lang="en-US" altLang="zh-CN" sz="20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a:t>
            </a:r>
            <a:r>
              <a:rPr lang="en-US" altLang="zh-CN" sz="2000" dirty="0">
                <a:solidFill>
                  <a:prstClr val="black"/>
                </a:solidFill>
                <a:latin typeface="微软雅黑" panose="020B0503020204020204" pitchFamily="34" charset="-122"/>
                <a:ea typeface="微软雅黑" panose="020B0503020204020204" pitchFamily="34" charset="-122"/>
              </a:rPr>
              <a:t>: highest proposal number seen</a:t>
            </a:r>
            <a:endParaRPr lang="en-US" altLang="zh-CN" sz="2000" dirty="0">
              <a:solidFill>
                <a:prstClr val="black"/>
              </a:solidFill>
              <a:latin typeface="微软雅黑" panose="020B0503020204020204" pitchFamily="34" charset="-122"/>
              <a:ea typeface="微软雅黑" panose="020B0503020204020204" pitchFamily="34" charset="-122"/>
            </a:endParaRPr>
          </a:p>
          <a:p>
            <a:pPr marL="223520" indent="-223520" fontAlgn="base">
              <a:spcBef>
                <a:spcPct val="0"/>
              </a:spcBef>
              <a:spcAft>
                <a:spcPct val="0"/>
              </a:spcAft>
            </a:pPr>
            <a:r>
              <a:rPr lang="en-US" altLang="zh-CN" sz="2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t>
            </a:r>
            <a:r>
              <a:rPr lang="en-US" altLang="zh-CN" sz="2000" b="1" baseline="-25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a:t>
            </a:r>
            <a:r>
              <a:rPr lang="en-US" altLang="zh-CN" sz="2000" dirty="0">
                <a:solidFill>
                  <a:prstClr val="black"/>
                </a:solidFill>
                <a:latin typeface="微软雅黑" panose="020B0503020204020204" pitchFamily="34" charset="-122"/>
                <a:ea typeface="微软雅黑" panose="020B0503020204020204" pitchFamily="34" charset="-122"/>
              </a:rPr>
              <a:t>: my proposal number</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25" name="Rectangle 28"/>
          <p:cNvSpPr/>
          <p:nvPr/>
        </p:nvSpPr>
        <p:spPr>
          <a:xfrm>
            <a:off x="2603500" y="5012779"/>
            <a:ext cx="4020000" cy="400110"/>
          </a:xfrm>
          <a:prstGeom prst="rect">
            <a:avLst/>
          </a:prstGeom>
        </p:spPr>
        <p:txBody>
          <a:bodyPr wrap="square">
            <a:spAutoFit/>
          </a:bodyPr>
          <a:lstStyle/>
          <a:p>
            <a:pPr algn="ctr" fontAlgn="base">
              <a:spcBef>
                <a:spcPct val="0"/>
              </a:spcBef>
              <a:spcAft>
                <a:spcPct val="0"/>
              </a:spcAft>
            </a:pPr>
            <a:r>
              <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each round of Paxos, each Node</a:t>
            </a:r>
            <a:endParaRPr lang="en-US" altLang="zh-CN" sz="2000"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PP_MARK_KEY" val="ee0ff085-3543-476a-9d26-d2ea2306eca1"/>
  <p:tag name="COMMONDATA" val="eyJoZGlkIjoiMmI2Y2RmNTUyOTczOGJhOTliNTg4NWMyMmQ4YTkzNjMifQ=="/>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arrow"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24800</Words>
  <Application>WPS 演示</Application>
  <PresentationFormat>全屏显示(16:10)</PresentationFormat>
  <Paragraphs>2105</Paragraphs>
  <Slides>83</Slides>
  <Notes>35</Notes>
  <HiddenSlides>4</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83</vt:i4>
      </vt:variant>
    </vt:vector>
  </HeadingPairs>
  <TitlesOfParts>
    <vt:vector size="101" baseType="lpstr">
      <vt:lpstr>Arial</vt:lpstr>
      <vt:lpstr>宋体</vt:lpstr>
      <vt:lpstr>Wingdings</vt:lpstr>
      <vt:lpstr>等线</vt:lpstr>
      <vt:lpstr>微软雅黑 Light</vt:lpstr>
      <vt:lpstr>微软雅黑</vt:lpstr>
      <vt:lpstr>Consolas</vt:lpstr>
      <vt:lpstr>Calibri</vt:lpstr>
      <vt:lpstr>MS PGothic</vt:lpstr>
      <vt:lpstr>Myriad Pro Light SemiCond</vt:lpstr>
      <vt:lpstr>ksdb</vt:lpstr>
      <vt:lpstr>Verdana</vt:lpstr>
      <vt:lpstr>Arial</vt:lpstr>
      <vt:lpstr>Arial Unicode MS</vt:lpstr>
      <vt:lpstr>Eras Medium ITC</vt:lpstr>
      <vt:lpstr>Comic Sans MS</vt:lpstr>
      <vt:lpstr>Courier New</vt:lpstr>
      <vt:lpstr>1_Office 主题​​</vt:lpstr>
      <vt:lpstr>Consistent Log Replication  with Paxos &amp; Raft </vt:lpstr>
      <vt:lpstr>Review: View Server</vt:lpstr>
      <vt:lpstr>Paxos in Action: Phase 0</vt:lpstr>
      <vt:lpstr>Paxos in Action: Phase 1a (Prepare)</vt:lpstr>
      <vt:lpstr>Paxos in Action: Phase 1b (Prepare)</vt:lpstr>
      <vt:lpstr>Paxos in Action: Phase 2a (Accept)</vt:lpstr>
      <vt:lpstr>Paxos in Action: Phase 2b (Accept)</vt:lpstr>
      <vt:lpstr>Paxos in Action: Phase 3 (Learn)</vt:lpstr>
      <vt:lpstr>Paxos Setup</vt:lpstr>
      <vt:lpstr>Paxos Pseudo-code</vt:lpstr>
      <vt:lpstr>Paxos Pseudo-code</vt:lpstr>
      <vt:lpstr>Paxos Pseudo-code</vt:lpstr>
      <vt:lpstr>Paxos Pseudo-code</vt:lpstr>
      <vt:lpstr>Inside of Paxos</vt:lpstr>
      <vt:lpstr>Inside of Paxos</vt:lpstr>
      <vt:lpstr>Question</vt:lpstr>
      <vt:lpstr>Question</vt:lpstr>
      <vt:lpstr>Question</vt:lpstr>
      <vt:lpstr>上课举的例子(single-paxos)</vt:lpstr>
      <vt:lpstr>Question</vt:lpstr>
      <vt:lpstr>Paxos Summary</vt:lpstr>
      <vt:lpstr>PowerPoint 演示文稿</vt:lpstr>
      <vt:lpstr>Multi-Paxos builds on top of the basic Paxos </vt:lpstr>
      <vt:lpstr>Single-decree Paxos vs. Multi-Paxos </vt:lpstr>
      <vt:lpstr>Basic Multi-Paxos </vt:lpstr>
      <vt:lpstr>Basic Multi-Paxos </vt:lpstr>
      <vt:lpstr>Basic Multi-Paxos </vt:lpstr>
      <vt:lpstr>Basic Multi-Paxos </vt:lpstr>
      <vt:lpstr>PowerPoint 演示文稿</vt:lpstr>
      <vt:lpstr>Basic Multi-Paxos is correct but inefficient </vt:lpstr>
      <vt:lpstr>Multi-paxos uses a distinguished proposer (leader)</vt:lpstr>
      <vt:lpstr>Not relying a single leader simplifies user implementation</vt:lpstr>
      <vt:lpstr>Benefits of leader election: prepare message batching </vt:lpstr>
      <vt:lpstr>Benefits of leader election: prepare message batching </vt:lpstr>
      <vt:lpstr>Multi-paxos can leave the whole in the log </vt:lpstr>
      <vt:lpstr>Paxos Summary</vt:lpstr>
      <vt:lpstr>Today: Raft replicated log </vt:lpstr>
      <vt:lpstr>Why learn raft? </vt:lpstr>
      <vt:lpstr>What’s wrong w/ Paxos (from raft’s point of view)</vt:lpstr>
      <vt:lpstr>What’s wrong w/ Paxos (from raft’s point of view)</vt:lpstr>
      <vt:lpstr>Raft’s high-level approach: problem decomposition </vt:lpstr>
      <vt:lpstr>Raft server states </vt:lpstr>
      <vt:lpstr>Raft server states </vt:lpstr>
      <vt:lpstr>Raft basics: terms  </vt:lpstr>
      <vt:lpstr>Raft startup, Heartbeats &amp; Timeouts </vt:lpstr>
      <vt:lpstr>Election Basics </vt:lpstr>
      <vt:lpstr>Election Basics </vt:lpstr>
      <vt:lpstr>Election requirements: safety </vt:lpstr>
      <vt:lpstr>Election requirements: liveness  </vt:lpstr>
      <vt:lpstr>Raft’s high-level approach: problem decomposition </vt:lpstr>
      <vt:lpstr>Log structure </vt:lpstr>
      <vt:lpstr>Normal operations to update the log </vt:lpstr>
      <vt:lpstr>Normal operations to update the log </vt:lpstr>
      <vt:lpstr>Challenge: crash can cause log to inconsistencies </vt:lpstr>
      <vt:lpstr>Consistency of the log </vt:lpstr>
      <vt:lpstr>AppendEntries consistency checks </vt:lpstr>
      <vt:lpstr>When can rejection happens? Leader changes </vt:lpstr>
      <vt:lpstr>Handle rejections </vt:lpstr>
      <vt:lpstr>More on Repairing Follower Logs</vt:lpstr>
      <vt:lpstr>Repairing Follower Logs</vt:lpstr>
      <vt:lpstr>Repairing Follower Logs</vt:lpstr>
      <vt:lpstr>PowerPoint 演示文稿</vt:lpstr>
      <vt:lpstr>Question </vt:lpstr>
      <vt:lpstr>Case study: a majority replicated entry can be overwritten </vt:lpstr>
      <vt:lpstr>Safety requirement of the commit entry </vt:lpstr>
      <vt:lpstr>Committing Entry from the Current Term </vt:lpstr>
      <vt:lpstr>Picking the Best Leader</vt:lpstr>
      <vt:lpstr>Committing Entry from the Current Term </vt:lpstr>
      <vt:lpstr>Committing Entry from the Current Term </vt:lpstr>
      <vt:lpstr>Committing Entry from Earlier Term</vt:lpstr>
      <vt:lpstr>New commitment rules </vt:lpstr>
      <vt:lpstr>Neutralizing Old Leaders</vt:lpstr>
      <vt:lpstr>More about raft </vt:lpstr>
      <vt:lpstr>PowerPoint 演示文稿</vt:lpstr>
      <vt:lpstr>Different protocols? or variants of the same thing? </vt:lpstr>
      <vt:lpstr>PowerPoint 演示文稿</vt:lpstr>
      <vt:lpstr>Can the below log content happen?</vt:lpstr>
      <vt:lpstr>Can the below log content happen?</vt:lpstr>
      <vt:lpstr>Which log entries may safely be applied to state machines?</vt:lpstr>
      <vt:lpstr>Could the given log configuration occur in a properly functioning Raft?</vt:lpstr>
      <vt:lpstr>About Failure. </vt:lpstr>
      <vt:lpstr>Setups </vt:lpstr>
      <vt:lpstr>Crashes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李昱翰</cp:lastModifiedBy>
  <cp:revision>1580</cp:revision>
  <cp:lastPrinted>2020-03-02T13:38:00Z</cp:lastPrinted>
  <dcterms:created xsi:type="dcterms:W3CDTF">2017-11-24T09:35:00Z</dcterms:created>
  <dcterms:modified xsi:type="dcterms:W3CDTF">2023-01-03T07:53:24Z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36E187421DBD45A1AABEE09C151C0BA0</vt:lpwstr>
  </property>
  <property fmtid="{D5CDD505-2E9C-101B-9397-08002B2CF9AE}" pid="3" name="KSOProductBuildVer">
    <vt:lpwstr>2052-11.1.0.12980</vt:lpwstr>
  </property>
</Properties>
</file>