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3"/>
  </p:handoutMasterIdLst>
  <p:sldIdLst>
    <p:sldId id="2241" r:id="rId3"/>
    <p:sldId id="3031" r:id="rId5"/>
    <p:sldId id="3032" r:id="rId6"/>
    <p:sldId id="3042" r:id="rId7"/>
    <p:sldId id="3043" r:id="rId8"/>
    <p:sldId id="2980" r:id="rId9"/>
    <p:sldId id="3063" r:id="rId10"/>
    <p:sldId id="3052" r:id="rId11"/>
    <p:sldId id="3051" r:id="rId12"/>
    <p:sldId id="3064" r:id="rId13"/>
    <p:sldId id="3044" r:id="rId14"/>
    <p:sldId id="3053" r:id="rId15"/>
    <p:sldId id="3065" r:id="rId16"/>
    <p:sldId id="3012" r:id="rId17"/>
    <p:sldId id="3045" r:id="rId18"/>
    <p:sldId id="3066" r:id="rId19"/>
    <p:sldId id="3055" r:id="rId20"/>
    <p:sldId id="3056" r:id="rId21"/>
    <p:sldId id="3046" r:id="rId22"/>
    <p:sldId id="3057" r:id="rId23"/>
    <p:sldId id="3058" r:id="rId24"/>
    <p:sldId id="3059" r:id="rId25"/>
    <p:sldId id="2984" r:id="rId26"/>
    <p:sldId id="3049" r:id="rId27"/>
    <p:sldId id="3017" r:id="rId28"/>
    <p:sldId id="3062" r:id="rId29"/>
    <p:sldId id="3018" r:id="rId30"/>
    <p:sldId id="3067" r:id="rId31"/>
    <p:sldId id="3015" r:id="rId32"/>
    <p:sldId id="3068" r:id="rId33"/>
    <p:sldId id="2985" r:id="rId34"/>
    <p:sldId id="2986" r:id="rId35"/>
    <p:sldId id="2323" r:id="rId36"/>
    <p:sldId id="3069" r:id="rId37"/>
    <p:sldId id="2988" r:id="rId38"/>
    <p:sldId id="2989" r:id="rId39"/>
    <p:sldId id="2990" r:id="rId40"/>
    <p:sldId id="2991" r:id="rId41"/>
    <p:sldId id="2711" r:id="rId42"/>
    <p:sldId id="2403" r:id="rId43"/>
    <p:sldId id="2407" r:id="rId44"/>
    <p:sldId id="2600" r:id="rId45"/>
    <p:sldId id="2599" r:id="rId46"/>
    <p:sldId id="2993" r:id="rId47"/>
    <p:sldId id="2963" r:id="rId48"/>
    <p:sldId id="2414" r:id="rId49"/>
    <p:sldId id="2992" r:id="rId50"/>
    <p:sldId id="2418" r:id="rId51"/>
    <p:sldId id="2422" r:id="rId52"/>
    <p:sldId id="2941" r:id="rId53"/>
    <p:sldId id="2943" r:id="rId54"/>
    <p:sldId id="2942" r:id="rId55"/>
    <p:sldId id="2944" r:id="rId56"/>
    <p:sldId id="2939" r:id="rId57"/>
    <p:sldId id="2948" r:id="rId58"/>
    <p:sldId id="2423" r:id="rId59"/>
    <p:sldId id="2964" r:id="rId60"/>
    <p:sldId id="2949" r:id="rId61"/>
    <p:sldId id="2425" r:id="rId62"/>
    <p:sldId id="2439" r:id="rId63"/>
    <p:sldId id="2955" r:id="rId64"/>
    <p:sldId id="2956" r:id="rId65"/>
    <p:sldId id="2441" r:id="rId66"/>
    <p:sldId id="2598" r:id="rId67"/>
    <p:sldId id="2996" r:id="rId68"/>
    <p:sldId id="2884" r:id="rId69"/>
    <p:sldId id="2885" r:id="rId70"/>
    <p:sldId id="2886" r:id="rId71"/>
    <p:sldId id="2887" r:id="rId72"/>
    <p:sldId id="2888" r:id="rId73"/>
    <p:sldId id="2700" r:id="rId74"/>
    <p:sldId id="2889" r:id="rId75"/>
    <p:sldId id="2898" r:id="rId76"/>
    <p:sldId id="2890" r:id="rId77"/>
    <p:sldId id="2891" r:id="rId78"/>
    <p:sldId id="3010" r:id="rId79"/>
    <p:sldId id="2997" r:id="rId80"/>
    <p:sldId id="2471" r:id="rId81"/>
    <p:sldId id="2999" r:id="rId82"/>
    <p:sldId id="3000" r:id="rId83"/>
    <p:sldId id="2881" r:id="rId84"/>
    <p:sldId id="2475" r:id="rId85"/>
    <p:sldId id="3011" r:id="rId86"/>
    <p:sldId id="2479" r:id="rId87"/>
    <p:sldId id="2477" r:id="rId88"/>
    <p:sldId id="2716" r:id="rId89"/>
    <p:sldId id="2717" r:id="rId90"/>
    <p:sldId id="2921" r:id="rId91"/>
    <p:sldId id="2920" r:id="rId92"/>
    <p:sldId id="3013" r:id="rId93"/>
    <p:sldId id="3001" r:id="rId94"/>
    <p:sldId id="3002" r:id="rId95"/>
    <p:sldId id="3003" r:id="rId96"/>
    <p:sldId id="3004" r:id="rId97"/>
    <p:sldId id="3005" r:id="rId98"/>
    <p:sldId id="3006" r:id="rId99"/>
    <p:sldId id="3007" r:id="rId100"/>
    <p:sldId id="2893" r:id="rId101"/>
    <p:sldId id="2894" r:id="rId102"/>
    <p:sldId id="2895" r:id="rId103"/>
    <p:sldId id="2896" r:id="rId104"/>
    <p:sldId id="2897" r:id="rId105"/>
    <p:sldId id="3070" r:id="rId106"/>
    <p:sldId id="3008" r:id="rId107"/>
    <p:sldId id="2900" r:id="rId108"/>
    <p:sldId id="2899" r:id="rId109"/>
    <p:sldId id="2902" r:id="rId110"/>
    <p:sldId id="2303" r:id="rId111"/>
    <p:sldId id="2306" r:id="rId112"/>
    <p:sldId id="2272" r:id="rId113"/>
    <p:sldId id="2307" r:id="rId114"/>
    <p:sldId id="2904" r:id="rId115"/>
    <p:sldId id="2309" r:id="rId116"/>
    <p:sldId id="2901" r:id="rId117"/>
    <p:sldId id="2905" r:id="rId118"/>
    <p:sldId id="2907" r:id="rId119"/>
    <p:sldId id="2910" r:id="rId120"/>
    <p:sldId id="2911" r:id="rId121"/>
    <p:sldId id="2972" r:id="rId122"/>
    <p:sldId id="2908" r:id="rId123"/>
    <p:sldId id="2906" r:id="rId124"/>
    <p:sldId id="2909" r:id="rId125"/>
    <p:sldId id="2912" r:id="rId126"/>
    <p:sldId id="2913" r:id="rId127"/>
    <p:sldId id="2914" r:id="rId128"/>
    <p:sldId id="2915" r:id="rId129"/>
    <p:sldId id="2916" r:id="rId130"/>
    <p:sldId id="2917" r:id="rId131"/>
    <p:sldId id="2478" r:id="rId132"/>
  </p:sldIdLst>
  <p:sldSz cx="9144000" cy="5715000" type="screen16x10"/>
  <p:notesSz cx="6858000" cy="9144000"/>
  <p:custDataLst>
    <p:tags r:id="rId1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0" userDrawn="1">
          <p15:clr>
            <a:srgbClr val="A4A3A4"/>
          </p15:clr>
        </p15:guide>
        <p15:guide id="2" pos="340" userDrawn="1">
          <p15:clr>
            <a:srgbClr val="A4A3A4"/>
          </p15:clr>
        </p15:guide>
        <p15:guide id="3" pos="29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E6FE"/>
    <a:srgbClr val="BF569D"/>
    <a:srgbClr val="6E45A1"/>
    <a:srgbClr val="CDCCFE"/>
    <a:srgbClr val="FFFC00"/>
    <a:srgbClr val="00CD28"/>
    <a:srgbClr val="CDF8CC"/>
    <a:srgbClr val="F7F9D6"/>
    <a:srgbClr val="32C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86" autoAdjust="0"/>
    <p:restoredTop sz="86972" autoAdjust="0"/>
  </p:normalViewPr>
  <p:slideViewPr>
    <p:cSldViewPr>
      <p:cViewPr varScale="1">
        <p:scale>
          <a:sx n="104" d="100"/>
          <a:sy n="104" d="100"/>
        </p:scale>
        <p:origin x="208" y="520"/>
      </p:cViewPr>
      <p:guideLst>
        <p:guide orient="horz" pos="2480"/>
        <p:guide pos="340"/>
        <p:guide pos="2925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65" d="100"/>
        <a:sy n="6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7" Type="http://schemas.openxmlformats.org/officeDocument/2006/relationships/tags" Target="tags/tag1.xml"/><Relationship Id="rId136" Type="http://schemas.openxmlformats.org/officeDocument/2006/relationships/tableStyles" Target="tableStyles.xml"/><Relationship Id="rId135" Type="http://schemas.openxmlformats.org/officeDocument/2006/relationships/viewProps" Target="viewProps.xml"/><Relationship Id="rId134" Type="http://schemas.openxmlformats.org/officeDocument/2006/relationships/presProps" Target="presProps.xml"/><Relationship Id="rId133" Type="http://schemas.openxmlformats.org/officeDocument/2006/relationships/handoutMaster" Target="handoutMasters/handoutMaster1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0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2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5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6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7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9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Commands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 be equal: issued by the same leader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省去了</a:t>
            </a:r>
            <a:r>
              <a:rPr kumimoji="1" lang="en-US" altLang="zh-CN" dirty="0"/>
              <a:t>heartbeat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commmit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省去了</a:t>
            </a:r>
            <a:r>
              <a:rPr kumimoji="1" lang="en-US" altLang="zh-CN" dirty="0"/>
              <a:t>heartbeat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commmit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 Delay the commitment of an entry until we know it is committed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Safety can violate if a replication happens partially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/>
              <a:t>Declarative query </a:t>
            </a:r>
            <a:r>
              <a:rPr lang="en-GB" altLang="zh-CN" dirty="0" err="1"/>
              <a:t>lanaguage</a:t>
            </a:r>
            <a:r>
              <a:rPr lang="en-GB" altLang="zh-CN" dirty="0"/>
              <a:t> for relational databases. It was originally developed in the 1970s as part of the IBM System R project. IBM originally called it “SEQUEL” (Structured English Query Language). The name changed in the 1980s to just “SQL” (Structured Query Language).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Exception: json. Some DB allows to store a json as its attribute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TABLE Item (Name VARCHAR(255) NOT NULL, Provider VARCHAR(255) NOT NULL, Year int NOT NULL )</a:t>
            </a:r>
            <a:endParaRPr lang="en-GB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GB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 INTO Item ( Name, </a:t>
            </a:r>
            <a:r>
              <a:rPr lang="en-GB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Provider,Year</a:t>
            </a:r>
            <a:r>
              <a:rPr lang="en-GB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</a:t>
            </a:r>
            <a:endParaRPr lang="en-GB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VALUES</a:t>
            </a:r>
            <a:endParaRPr lang="en-GB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( "</a:t>
            </a:r>
            <a:r>
              <a:rPr lang="en-GB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ipad</a:t>
            </a:r>
            <a:r>
              <a:rPr lang="en-GB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pro", "apple", 2049 );</a:t>
            </a:r>
            <a:endParaRPr lang="en-GB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GB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GB" altLang="zh-CN" dirty="0"/>
              <a:t>CREATE TABLE Item (Name VARCHAR(255) NOT NULL, Provider VARCHAR(255) NOT NULL, Year int NOT NULL </a:t>
            </a:r>
            <a:endParaRPr kumimoji="1" lang="en-GB" altLang="zh-CN" dirty="0"/>
          </a:p>
          <a:p>
            <a:r>
              <a:rPr kumimoji="1" lang="en-GB" altLang="zh-CN" dirty="0"/>
              <a:t>CONSTRAINT </a:t>
            </a:r>
            <a:r>
              <a:rPr kumimoji="1" lang="en-GB" altLang="zh-CN" dirty="0" err="1"/>
              <a:t>Year_Ck</a:t>
            </a:r>
            <a:r>
              <a:rPr kumimoji="1" lang="en-GB" altLang="zh-CN" dirty="0"/>
              <a:t> CHECK (Year BETWEEN 1940 AND 2021)</a:t>
            </a:r>
            <a:endParaRPr kumimoji="1" lang="en-GB" altLang="zh-CN" dirty="0"/>
          </a:p>
          <a:p>
            <a:r>
              <a:rPr kumimoji="1" lang="en-GB" altLang="zh-CN" dirty="0"/>
              <a:t>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TABLE Item (Name VARCHAR(255) NOT NULL, Provider VARCHAR(255) NOT NULL, Year int NOT NULL )</a:t>
            </a:r>
            <a:endParaRPr lang="en-GB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GB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 INTO Item ( Name, </a:t>
            </a:r>
            <a:r>
              <a:rPr lang="en-GB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Provider,Year</a:t>
            </a:r>
            <a:r>
              <a:rPr lang="en-GB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</a:t>
            </a:r>
            <a:endParaRPr lang="en-GB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VALUES</a:t>
            </a:r>
            <a:endParaRPr lang="en-GB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( "</a:t>
            </a:r>
            <a:r>
              <a:rPr lang="en-GB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ipad</a:t>
            </a:r>
            <a:r>
              <a:rPr lang="en-GB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pro", "apple", 2049 );</a:t>
            </a:r>
            <a:endParaRPr lang="en-GB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GB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GB" altLang="zh-CN" dirty="0"/>
              <a:t>CREATE TABLE Item (Name VARCHAR(255) NOT NULL, Provider VARCHAR(255) NOT NULL, Year int NOT NULL </a:t>
            </a:r>
            <a:endParaRPr kumimoji="1" lang="en-GB" altLang="zh-CN" dirty="0"/>
          </a:p>
          <a:p>
            <a:r>
              <a:rPr kumimoji="1" lang="en-GB" altLang="zh-CN" dirty="0"/>
              <a:t>CONSTRAINT </a:t>
            </a:r>
            <a:r>
              <a:rPr kumimoji="1" lang="en-GB" altLang="zh-CN" dirty="0" err="1"/>
              <a:t>Year_Ck</a:t>
            </a:r>
            <a:r>
              <a:rPr kumimoji="1" lang="en-GB" altLang="zh-CN" dirty="0"/>
              <a:t> CHECK (Year BETWEEN 1940 AND 2021)</a:t>
            </a:r>
            <a:endParaRPr kumimoji="1" lang="en-GB" altLang="zh-CN" dirty="0"/>
          </a:p>
          <a:p>
            <a:r>
              <a:rPr kumimoji="1" lang="en-GB" altLang="zh-CN" dirty="0"/>
              <a:t>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CREATE TABLE Provider (Name VARCHAR(255) NOT NULL, Country VARCHAR(255) NOT NULL );</a:t>
            </a:r>
            <a:endParaRPr kumimoji="1" lang="en-GB" altLang="zh-CN" dirty="0"/>
          </a:p>
          <a:p>
            <a:endParaRPr kumimoji="1" lang="en-GB" altLang="zh-CN" dirty="0"/>
          </a:p>
          <a:p>
            <a:r>
              <a:rPr kumimoji="1" lang="en-GB" altLang="zh-CN" dirty="0"/>
              <a:t>CREATE TABLE Item (Name VARCHAR(255) NOT NULL, Provider VARCHAR(255) NOT NULL, Year int NOT NULL </a:t>
            </a:r>
            <a:endParaRPr kumimoji="1" lang="en-GB" altLang="zh-CN" dirty="0"/>
          </a:p>
          <a:p>
            <a:r>
              <a:rPr kumimoji="1" lang="en-GB" altLang="zh-CN" dirty="0"/>
              <a:t>CONSTRAINT </a:t>
            </a:r>
            <a:r>
              <a:rPr kumimoji="1" lang="en-GB" altLang="zh-CN" dirty="0" err="1"/>
              <a:t>Year_Ck</a:t>
            </a:r>
            <a:r>
              <a:rPr kumimoji="1" lang="en-GB" altLang="zh-CN" dirty="0"/>
              <a:t> CHECK (Year BETWEEN 1940 AND 2021),</a:t>
            </a:r>
            <a:endParaRPr kumimoji="1" lang="en-GB" altLang="zh-CN" dirty="0"/>
          </a:p>
          <a:p>
            <a:r>
              <a:rPr kumimoji="1" lang="en-GB" altLang="zh-CN" dirty="0"/>
              <a:t>FOREIGN KEY (Provider)</a:t>
            </a:r>
            <a:endParaRPr kumimoji="1" lang="en-GB" altLang="zh-CN" dirty="0"/>
          </a:p>
          <a:p>
            <a:r>
              <a:rPr kumimoji="1" lang="en-GB" altLang="zh-CN" dirty="0"/>
              <a:t>        REFERENCES Provider(Name)</a:t>
            </a:r>
            <a:endParaRPr kumimoji="1" lang="en-GB" altLang="zh-CN" dirty="0"/>
          </a:p>
          <a:p>
            <a:r>
              <a:rPr kumimoji="1" lang="en-GB" altLang="zh-CN" dirty="0"/>
              <a:t>)</a:t>
            </a:r>
            <a:endParaRPr kumimoji="1" lang="en-GB" altLang="zh-CN" dirty="0"/>
          </a:p>
          <a:p>
            <a:endParaRPr kumimoji="1" lang="en-GB" altLang="zh-CN" dirty="0"/>
          </a:p>
          <a:p>
            <a:r>
              <a:rPr kumimoji="1" lang="en-GB" altLang="zh-CN" dirty="0"/>
              <a:t>INSERT INTO Item ( Name, Provider, Year )</a:t>
            </a:r>
            <a:endParaRPr kumimoji="1" lang="en-GB" altLang="zh-CN" dirty="0"/>
          </a:p>
          <a:p>
            <a:r>
              <a:rPr kumimoji="1" lang="en-GB" altLang="zh-CN" dirty="0"/>
              <a:t>                       VALUES</a:t>
            </a:r>
            <a:endParaRPr kumimoji="1" lang="en-GB" altLang="zh-CN" dirty="0"/>
          </a:p>
          <a:p>
            <a:r>
              <a:rPr kumimoji="1" lang="en-GB" altLang="zh-CN" dirty="0"/>
              <a:t>                      ("</a:t>
            </a:r>
            <a:r>
              <a:rPr kumimoji="1" lang="en-GB" altLang="zh-CN" dirty="0" err="1"/>
              <a:t>Ipad</a:t>
            </a:r>
            <a:r>
              <a:rPr kumimoji="1" lang="en-GB" altLang="zh-CN" dirty="0"/>
              <a:t>", "XXX", "2019")</a:t>
            </a:r>
            <a:endParaRPr kumimoji="1" lang="en-GB" altLang="zh-CN" dirty="0"/>
          </a:p>
          <a:p>
            <a:endParaRPr kumimoji="1" lang="en-GB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Procedure: c, </a:t>
            </a:r>
            <a:r>
              <a:rPr kumimoji="1" lang="en-US" altLang="zh-CN" dirty="0" err="1"/>
              <a:t>c++</a:t>
            </a:r>
            <a:endParaRPr kumimoji="1" lang="en-US" altLang="zh-CN" dirty="0"/>
          </a:p>
          <a:p>
            <a:r>
              <a:rPr kumimoji="1" lang="en-US" altLang="zh-CN" dirty="0"/>
              <a:t>Declarative; SQL, regular expression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R,S</a:t>
            </a:r>
            <a:r>
              <a:rPr kumimoji="1" lang="zh-CN" altLang="en-US" dirty="0"/>
              <a:t>是两张表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好处：一台机器可以并发跑多个</a:t>
            </a:r>
            <a:r>
              <a:rPr kumimoji="1" lang="en-US" altLang="zh-CN" dirty="0"/>
              <a:t>raft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instance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How to shard? Range or hash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How to shard? Range or hash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obsolete information, e.g., as stale leaders</a:t>
            </a:r>
            <a:endParaRPr kumimoji="1" lang="en-GB" altLang="zh-CN" dirty="0"/>
          </a:p>
          <a:p>
            <a:endParaRPr kumimoji="1" lang="en-GB" altLang="zh-CN" dirty="0"/>
          </a:p>
          <a:p>
            <a:r>
              <a:rPr kumimoji="1" lang="en-GB" altLang="zh-CN" dirty="0"/>
              <a:t>Servers exchange with others to build the global view of the terms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// what is a read-write TX</a:t>
            </a:r>
            <a:endParaRPr kumimoji="1" lang="en-US" altLang="zh-CN" dirty="0"/>
          </a:p>
          <a:p>
            <a:r>
              <a:rPr kumimoji="1" lang="en-US" altLang="zh-CN" dirty="0"/>
              <a:t>Execution flow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// what is a read-write TX</a:t>
            </a:r>
            <a:endParaRPr kumimoji="1" lang="en-US" altLang="zh-CN" dirty="0"/>
          </a:p>
          <a:p>
            <a:r>
              <a:rPr kumimoji="1" lang="en-US" altLang="zh-CN" dirty="0"/>
              <a:t>Execution flow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Omit local replication for simplicity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leader is responsible for accepting client requests and managing the replication of the log to other servers. The data flows only in one direction: from leader to other servers.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Proposal &amp; learned </a:t>
            </a:r>
            <a:endParaRPr kumimoji="1" lang="en-US" altLang="zh-CN" dirty="0"/>
          </a:p>
          <a:p>
            <a:r>
              <a:rPr kumimoji="1" lang="en-US" altLang="zh-CN" dirty="0"/>
              <a:t>Similar to the RAFT leader</a:t>
            </a:r>
            <a:endParaRPr kumimoji="1" lang="en-US" altLang="zh-CN" dirty="0"/>
          </a:p>
          <a:p>
            <a:r>
              <a:rPr kumimoji="1" lang="en-US" altLang="zh-CN" dirty="0"/>
              <a:t>Hold the latest value (w/o failure)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/>
              <a:t>Read locks are not replicated via </a:t>
            </a:r>
            <a:r>
              <a:rPr lang="en-GB" altLang="zh-CN" dirty="0" err="1"/>
              <a:t>Paxos</a:t>
            </a:r>
            <a:r>
              <a:rPr lang="en-GB" altLang="zh-CN" dirty="0"/>
              <a:t>, so leader failure -&gt; abort. </a:t>
            </a:r>
            <a:br>
              <a:rPr lang="en-GB" altLang="zh-CN" dirty="0"/>
            </a:b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Lock is replicated only at the prepare phase to improve the performance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Prepared: get the lock, record 2PC state and Paxos state</a:t>
            </a:r>
            <a:endParaRPr kumimoji="1" lang="en-US" altLang="zh-CN" dirty="0"/>
          </a:p>
          <a:p>
            <a:r>
              <a:rPr kumimoji="1" lang="en-US" altLang="zh-CN" dirty="0"/>
              <a:t>Applied: release the lock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Prepare + Commit both require </a:t>
            </a:r>
            <a:r>
              <a:rPr kumimoji="1" lang="en-US" altLang="zh-CN" dirty="0" err="1"/>
              <a:t>Paxos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Clients can possibly be a mobile phone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Ma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zu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luo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 err="1">
                <a:solidFill>
                  <a:srgbClr val="BE384B"/>
                </a:solidFill>
              </a:rPr>
              <a:t>Marzullo’s</a:t>
            </a:r>
            <a:r>
              <a:rPr lang="en-GB" altLang="zh-CN" dirty="0">
                <a:solidFill>
                  <a:srgbClr val="BE384B"/>
                </a:solidFill>
              </a:rPr>
              <a:t> algorithm also considers the case of multiple time servers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votedFor</a:t>
            </a:r>
            <a:r>
              <a:rPr kumimoji="1" lang="zh-CN" altLang="en-US" dirty="0"/>
              <a:t>要修改的，只是论文里没写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Case in the example: server 4 crashes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Server 5 becomes the leader for 2, and keeps appending the logs from the clients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02840" y="228866"/>
            <a:ext cx="8229600" cy="900442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  <a:latin typeface="+mn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xx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02840" y="1129308"/>
            <a:ext cx="8229600" cy="377163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80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45"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 err="1"/>
              <a:t>yy</a:t>
            </a:r>
            <a:endParaRPr lang="zh-CN" altLang="en-US" dirty="0"/>
          </a:p>
          <a:p>
            <a:pPr lvl="1"/>
            <a:r>
              <a:rPr lang="en-US" altLang="zh-CN" dirty="0"/>
              <a:t>xx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/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8" name="三角形 7"/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9.png"/><Relationship Id="rId2" Type="http://schemas.openxmlformats.org/officeDocument/2006/relationships/image" Target="../media/image47.png"/><Relationship Id="rId1" Type="http://schemas.openxmlformats.org/officeDocument/2006/relationships/image" Target="../media/image58.jpeg"/></Relationships>
</file>

<file path=ppt/slides/_rels/slide10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9.png"/><Relationship Id="rId2" Type="http://schemas.openxmlformats.org/officeDocument/2006/relationships/image" Target="../media/image47.png"/><Relationship Id="rId1" Type="http://schemas.openxmlformats.org/officeDocument/2006/relationships/image" Target="../media/image58.jpeg"/></Relationships>
</file>

<file path=ppt/slides/_rels/slide10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8.png"/><Relationship Id="rId8" Type="http://schemas.openxmlformats.org/officeDocument/2006/relationships/image" Target="../media/image67.png"/><Relationship Id="rId7" Type="http://schemas.openxmlformats.org/officeDocument/2006/relationships/image" Target="../media/image66.png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4" Type="http://schemas.openxmlformats.org/officeDocument/2006/relationships/notesSlide" Target="../notesSlides/notesSlide61.x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71.png"/><Relationship Id="rId11" Type="http://schemas.openxmlformats.org/officeDocument/2006/relationships/image" Target="../media/image70.png"/><Relationship Id="rId10" Type="http://schemas.openxmlformats.org/officeDocument/2006/relationships/image" Target="../media/image69.png"/><Relationship Id="rId1" Type="http://schemas.openxmlformats.org/officeDocument/2006/relationships/image" Target="../media/image60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2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4.jpeg"/><Relationship Id="rId1" Type="http://schemas.openxmlformats.org/officeDocument/2006/relationships/image" Target="../media/image73.jpe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5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6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7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1" Type="http://schemas.openxmlformats.org/officeDocument/2006/relationships/image" Target="../media/image78.jpe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0.png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tiff"/><Relationship Id="rId2" Type="http://schemas.openxmlformats.org/officeDocument/2006/relationships/image" Target="../media/image18.tiff"/><Relationship Id="rId1" Type="http://schemas.openxmlformats.org/officeDocument/2006/relationships/image" Target="../media/image17.tif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0.jpeg"/><Relationship Id="rId7" Type="http://schemas.openxmlformats.org/officeDocument/2006/relationships/image" Target="../media/image29.png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0" Type="http://schemas.openxmlformats.org/officeDocument/2006/relationships/notesSlide" Target="../notesSlides/notesSlide29.xml"/><Relationship Id="rId1" Type="http://schemas.openxmlformats.org/officeDocument/2006/relationships/image" Target="../media/image23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6.jpe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6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image" Target="../media/image39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0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7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4.png"/><Relationship Id="rId3" Type="http://schemas.openxmlformats.org/officeDocument/2006/relationships/image" Target="../media/image40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7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9.png"/><Relationship Id="rId7" Type="http://schemas.openxmlformats.org/officeDocument/2006/relationships/image" Target="../media/image48.png"/><Relationship Id="rId6" Type="http://schemas.openxmlformats.org/officeDocument/2006/relationships/image" Target="../media/image47.png"/><Relationship Id="rId5" Type="http://schemas.openxmlformats.org/officeDocument/2006/relationships/image" Target="../media/image30.jpeg"/><Relationship Id="rId4" Type="http://schemas.openxmlformats.org/officeDocument/2006/relationships/image" Target="../media/image26.jpeg"/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0" Type="http://schemas.openxmlformats.org/officeDocument/2006/relationships/notesSlide" Target="../notesSlides/notesSlide45.xml"/><Relationship Id="rId1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2.jpeg"/><Relationship Id="rId7" Type="http://schemas.openxmlformats.org/officeDocument/2006/relationships/image" Target="../media/image51.png"/><Relationship Id="rId6" Type="http://schemas.openxmlformats.org/officeDocument/2006/relationships/image" Target="../media/image30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0" Type="http://schemas.openxmlformats.org/officeDocument/2006/relationships/notesSlide" Target="../notesSlides/notesSlide46.xml"/><Relationship Id="rId1" Type="http://schemas.openxmlformats.org/officeDocument/2006/relationships/image" Target="../media/image50.jpe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jpeg"/><Relationship Id="rId1" Type="http://schemas.openxmlformats.org/officeDocument/2006/relationships/image" Target="../media/image4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tiff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2.jpeg"/><Relationship Id="rId1" Type="http://schemas.openxmlformats.org/officeDocument/2006/relationships/image" Target="../media/image5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8.jpeg"/></Relationships>
</file>

<file path=ppt/slides/_rels/slide9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58.jpeg"/></Relationships>
</file>

<file path=ppt/slides/_rels/slide9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58.jpeg"/></Relationships>
</file>

<file path=ppt/slides/_rels/slide9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58.jpeg"/></Relationships>
</file>

<file path=ppt/slides/_rels/slide9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58.jpeg"/></Relationships>
</file>

<file path=ppt/slides/_rels/slide9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9.png"/><Relationship Id="rId2" Type="http://schemas.openxmlformats.org/officeDocument/2006/relationships/image" Target="../media/image47.png"/><Relationship Id="rId1" Type="http://schemas.openxmlformats.org/officeDocument/2006/relationships/image" Target="../media/image58.jpeg"/></Relationships>
</file>

<file path=ppt/slides/_rels/slide9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9.png"/><Relationship Id="rId2" Type="http://schemas.openxmlformats.org/officeDocument/2006/relationships/image" Target="../media/image47.png"/><Relationship Id="rId1" Type="http://schemas.openxmlformats.org/officeDocument/2006/relationships/image" Target="../media/image58.jpeg"/></Relationships>
</file>

<file path=ppt/slides/_rels/slide9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9.png"/><Relationship Id="rId2" Type="http://schemas.openxmlformats.org/officeDocument/2006/relationships/image" Target="../media/image47.png"/><Relationship Id="rId1" Type="http://schemas.openxmlformats.org/officeDocument/2006/relationships/image" Target="../media/image58.jpeg"/></Relationships>
</file>

<file path=ppt/slides/_rels/slide9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9.png"/><Relationship Id="rId2" Type="http://schemas.openxmlformats.org/officeDocument/2006/relationships/image" Target="../media/image47.png"/><Relationship Id="rId1" Type="http://schemas.openxmlformats.org/officeDocument/2006/relationships/image" Target="../media/image5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5800" y="1430287"/>
            <a:ext cx="7990656" cy="160068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600" b="0" dirty="0">
                <a:latin typeface="+mn-lt"/>
              </a:rPr>
              <a:t>SQL &amp; Distributed DBMS</a:t>
            </a:r>
            <a:endParaRPr kumimoji="1" lang="zh-CN" altLang="en-US" sz="1800" b="0" dirty="0">
              <a:latin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sp>
        <p:nvSpPr>
          <p:cNvPr id="7" name="副标题 2"/>
          <p:cNvSpPr txBox="1"/>
          <p:nvPr/>
        </p:nvSpPr>
        <p:spPr>
          <a:xfrm>
            <a:off x="467544" y="252559"/>
            <a:ext cx="32403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140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SE3331-1 (2022 Fall)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j-lt"/>
              <a:ea typeface="微软雅黑" panose="020B0503020204020204" pitchFamily="34" charset="-122"/>
            </a:endParaRPr>
          </a:p>
        </p:txBody>
      </p:sp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</p:spPr>
      </p:pic>
      <p:sp>
        <p:nvSpPr>
          <p:cNvPr id="10" name="副标题 5"/>
          <p:cNvSpPr>
            <a:spLocks noGrp="1"/>
          </p:cNvSpPr>
          <p:nvPr>
            <p:ph type="subTitle" idx="1"/>
          </p:nvPr>
        </p:nvSpPr>
        <p:spPr>
          <a:xfrm>
            <a:off x="685800" y="3484370"/>
            <a:ext cx="7772400" cy="14613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Xingda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Wei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IPADS,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Shanghai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Jiao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Tong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University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www.sjtu.edu.cn</a:t>
            </a:r>
            <a:endParaRPr kumimoji="1" lang="en-GB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26"/>
    </mc:Choice>
    <mc:Fallback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Normal operations (append log entry) of raft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0558" y="2529333"/>
            <a:ext cx="8843442" cy="307189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kumimoji="1" lang="en-US" altLang="zh-CN" b="0" dirty="0"/>
              <a:t>Send command to the leader </a:t>
            </a:r>
            <a:endParaRPr kumimoji="1" lang="en-US" altLang="zh-CN" b="0" dirty="0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kumimoji="1" lang="en-GB" altLang="zh-CN" b="0" dirty="0"/>
              <a:t>Leader appends command to its log</a:t>
            </a:r>
            <a:endParaRPr kumimoji="1" lang="en-GB" altLang="zh-CN" b="0" dirty="0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kumimoji="1" lang="en-GB" altLang="zh-CN" b="0" dirty="0"/>
              <a:t>Leader sends </a:t>
            </a:r>
            <a:r>
              <a:rPr kumimoji="1" lang="en-GB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AppendEntries</a:t>
            </a:r>
            <a:r>
              <a:rPr kumimoji="1" lang="en-GB" altLang="zh-CN" b="0" dirty="0"/>
              <a:t> RPCs to followers</a:t>
            </a:r>
            <a:endParaRPr kumimoji="1" lang="en-GB" altLang="zh-CN" b="0" dirty="0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kumimoji="1" lang="en-GB" altLang="zh-CN" b="0" dirty="0"/>
              <a:t>Once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a</a:t>
            </a:r>
            <a:r>
              <a:rPr kumimoji="1" lang="en-GB" altLang="zh-CN" b="0" dirty="0"/>
              <a:t> new entry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(of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log)</a:t>
            </a:r>
            <a:r>
              <a:rPr kumimoji="1" lang="en-GB" altLang="zh-CN" b="0" dirty="0"/>
              <a:t> </a:t>
            </a:r>
            <a:r>
              <a:rPr kumimoji="1" lang="en-GB" altLang="zh-CN" dirty="0">
                <a:solidFill>
                  <a:srgbClr val="C00000"/>
                </a:solidFill>
              </a:rPr>
              <a:t>committed</a:t>
            </a:r>
            <a:r>
              <a:rPr kumimoji="1" lang="en-GB" altLang="zh-CN" b="0" dirty="0"/>
              <a:t>:</a:t>
            </a:r>
            <a:endParaRPr kumimoji="1" lang="en-GB" altLang="zh-CN" b="0" dirty="0"/>
          </a:p>
          <a:p>
            <a:pPr lvl="1" indent="0">
              <a:buNone/>
            </a:pPr>
            <a:r>
              <a:rPr kumimoji="1" lang="en-US" altLang="zh-CN" b="0" dirty="0"/>
              <a:t>Leader passes command to its state machine, returns results to client </a:t>
            </a:r>
            <a:endParaRPr kumimoji="1" lang="en-US" altLang="zh-CN" b="0" dirty="0"/>
          </a:p>
          <a:p>
            <a:pPr lvl="1" indent="0">
              <a:buNone/>
            </a:pPr>
            <a:r>
              <a:rPr kumimoji="1" lang="en-US" altLang="zh-CN" b="0" dirty="0"/>
              <a:t>Notifies followers </a:t>
            </a:r>
            <a:r>
              <a:rPr kumimoji="1" lang="en-US" altLang="zh-CN" dirty="0"/>
              <a:t>of committed entries, </a:t>
            </a:r>
            <a:r>
              <a:rPr kumimoji="1" lang="en-GB" altLang="zh-CN" dirty="0"/>
              <a:t> </a:t>
            </a:r>
            <a:r>
              <a:rPr kumimoji="1" lang="en-GB" altLang="zh-CN" b="0" dirty="0"/>
              <a:t>Follower pass committed commands to their state machines </a:t>
            </a:r>
            <a:endParaRPr kumimoji="1"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9346" y="1212670"/>
            <a:ext cx="883816" cy="88381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692" y="1051445"/>
            <a:ext cx="2664296" cy="146378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038176" y="2111644"/>
            <a:ext cx="1051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</a:t>
            </a:r>
            <a:endParaRPr lang="zh-CN" altLang="en-US" dirty="0"/>
          </a:p>
        </p:txBody>
      </p:sp>
      <p:sp>
        <p:nvSpPr>
          <p:cNvPr id="17" name="任意形状 16"/>
          <p:cNvSpPr/>
          <p:nvPr/>
        </p:nvSpPr>
        <p:spPr>
          <a:xfrm>
            <a:off x="2931090" y="1289717"/>
            <a:ext cx="1866378" cy="1091934"/>
          </a:xfrm>
          <a:custGeom>
            <a:avLst/>
            <a:gdLst>
              <a:gd name="connsiteX0" fmla="*/ 0 w 1866378"/>
              <a:gd name="connsiteY0" fmla="*/ 1027598 h 1091934"/>
              <a:gd name="connsiteX1" fmla="*/ 1002083 w 1866378"/>
              <a:gd name="connsiteY1" fmla="*/ 1002546 h 1091934"/>
              <a:gd name="connsiteX2" fmla="*/ 951978 w 1866378"/>
              <a:gd name="connsiteY2" fmla="*/ 163302 h 1091934"/>
              <a:gd name="connsiteX3" fmla="*/ 1866378 w 1866378"/>
              <a:gd name="connsiteY3" fmla="*/ 464 h 109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6378" h="1091934">
                <a:moveTo>
                  <a:pt x="0" y="1027598"/>
                </a:moveTo>
                <a:cubicBezTo>
                  <a:pt x="421710" y="1087096"/>
                  <a:pt x="843420" y="1146595"/>
                  <a:pt x="1002083" y="1002546"/>
                </a:cubicBezTo>
                <a:cubicBezTo>
                  <a:pt x="1160746" y="858497"/>
                  <a:pt x="807929" y="330316"/>
                  <a:pt x="951978" y="163302"/>
                </a:cubicBezTo>
                <a:cubicBezTo>
                  <a:pt x="1096027" y="-3712"/>
                  <a:pt x="1481202" y="-1624"/>
                  <a:pt x="1866378" y="464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320881" y="1533622"/>
            <a:ext cx="134696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Command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157151" y="2672949"/>
            <a:ext cx="2783775" cy="747309"/>
            <a:chOff x="911200" y="1040360"/>
            <a:chExt cx="2783775" cy="747309"/>
          </a:xfrm>
        </p:grpSpPr>
        <p:sp>
          <p:nvSpPr>
            <p:cNvPr id="20" name="矩形 19"/>
            <p:cNvSpPr/>
            <p:nvPr/>
          </p:nvSpPr>
          <p:spPr>
            <a:xfrm>
              <a:off x="912507" y="1040360"/>
              <a:ext cx="2684984" cy="747309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911200" y="1092301"/>
              <a:ext cx="278377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cs typeface="Consolas" panose="020B0609020204030204" pitchFamily="49" charset="0"/>
                </a:rPr>
                <a:t>We</a:t>
              </a:r>
              <a:r>
                <a:rPr kumimoji="1" lang="zh-CN" altLang="en-US" dirty="0">
                  <a:cs typeface="Consolas" panose="020B0609020204030204" pitchFamily="49" charset="0"/>
                </a:rPr>
                <a:t> </a:t>
              </a:r>
              <a:r>
                <a:rPr kumimoji="1" lang="en-US" altLang="zh-CN" dirty="0">
                  <a:cs typeface="Consolas" panose="020B0609020204030204" pitchFamily="49" charset="0"/>
                </a:rPr>
                <a:t>will talk about how to </a:t>
              </a:r>
              <a:endParaRPr kumimoji="1" lang="en-US" altLang="zh-CN" dirty="0"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cs typeface="Consolas" panose="020B0609020204030204" pitchFamily="49" charset="0"/>
                </a:rPr>
                <a:t>decide committed later</a:t>
              </a:r>
              <a:endParaRPr lang="zh-CN" altLang="en-US" dirty="0"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Execution flow of read-write transaction(TX) w/o time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129308"/>
            <a:ext cx="8686799" cy="90044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 coordinator leader will send the update values to the host shard leader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And each shard leader execute the </a:t>
            </a:r>
            <a:r>
              <a:rPr kumimoji="1" lang="en-GB" altLang="zh-CN" b="1" dirty="0">
                <a:solidFill>
                  <a:srgbClr val="BE384B"/>
                </a:solidFill>
              </a:rPr>
              <a:t>prepare</a:t>
            </a:r>
            <a:r>
              <a:rPr kumimoji="1" lang="en-GB" altLang="zh-CN" dirty="0"/>
              <a:t> with PAXOS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457200" y="2195000"/>
            <a:ext cx="1656184" cy="1324999"/>
            <a:chOff x="4283968" y="3476717"/>
            <a:chExt cx="1656184" cy="1324999"/>
          </a:xfrm>
        </p:grpSpPr>
        <p:sp>
          <p:nvSpPr>
            <p:cNvPr id="6" name="矩形 5"/>
            <p:cNvSpPr/>
            <p:nvPr/>
          </p:nvSpPr>
          <p:spPr>
            <a:xfrm>
              <a:off x="4283968" y="3476717"/>
              <a:ext cx="1656184" cy="1324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289456" y="3518729"/>
              <a:ext cx="145103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tx.begin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 = x + 1</a:t>
              </a:r>
              <a:endPara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 = y + 1</a:t>
              </a:r>
              <a:endPara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tx.end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dirty="0"/>
            </a:p>
          </p:txBody>
        </p:sp>
      </p:grpSp>
      <p:pic>
        <p:nvPicPr>
          <p:cNvPr id="1026" name="Picture 2" descr="Client icon PNG, ICO or ICNS | Free vector icon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9628"/>
            <a:ext cx="978047" cy="97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827584" y="4987675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Client</a:t>
            </a:r>
            <a:endParaRPr lang="zh-CN" altLang="en-US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6482701" y="2169314"/>
            <a:ext cx="1002407" cy="931917"/>
            <a:chOff x="2152702" y="4197600"/>
            <a:chExt cx="1002407" cy="931917"/>
          </a:xfrm>
          <a:solidFill>
            <a:schemeClr val="bg1"/>
          </a:solidFill>
        </p:grpSpPr>
        <p:sp>
          <p:nvSpPr>
            <p:cNvPr id="11" name="磁盘 10"/>
            <p:cNvSpPr/>
            <p:nvPr/>
          </p:nvSpPr>
          <p:spPr>
            <a:xfrm>
              <a:off x="2152702" y="4197600"/>
              <a:ext cx="1002407" cy="931917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26826" y="4585692"/>
              <a:ext cx="6463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DC1</a:t>
              </a:r>
              <a:endParaRPr lang="zh-CN" altLang="en-US" b="1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855375" y="2169314"/>
            <a:ext cx="1002407" cy="931917"/>
            <a:chOff x="2152702" y="4197600"/>
            <a:chExt cx="1002407" cy="931917"/>
          </a:xfrm>
          <a:solidFill>
            <a:schemeClr val="bg1"/>
          </a:solidFill>
        </p:grpSpPr>
        <p:sp>
          <p:nvSpPr>
            <p:cNvPr id="14" name="磁盘 13"/>
            <p:cNvSpPr/>
            <p:nvPr/>
          </p:nvSpPr>
          <p:spPr>
            <a:xfrm>
              <a:off x="2152702" y="4197600"/>
              <a:ext cx="1002407" cy="931917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26826" y="4585692"/>
              <a:ext cx="6463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DC0</a:t>
              </a:r>
              <a:endParaRPr lang="zh-CN" altLang="en-US" b="1" dirty="0"/>
            </a:p>
          </p:txBody>
        </p:sp>
      </p:grpSp>
      <p:sp>
        <p:nvSpPr>
          <p:cNvPr id="5" name="矩形 4"/>
          <p:cNvSpPr/>
          <p:nvPr/>
        </p:nvSpPr>
        <p:spPr>
          <a:xfrm>
            <a:off x="4161310" y="3144953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zh-CN" altLang="en-US" sz="3200" dirty="0"/>
          </a:p>
        </p:txBody>
      </p:sp>
      <p:sp>
        <p:nvSpPr>
          <p:cNvPr id="17" name="矩形 16"/>
          <p:cNvSpPr/>
          <p:nvPr/>
        </p:nvSpPr>
        <p:spPr>
          <a:xfrm>
            <a:off x="6774645" y="3144953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zh-CN" altLang="en-US" sz="3200" dirty="0"/>
          </a:p>
        </p:txBody>
      </p:sp>
      <p:sp>
        <p:nvSpPr>
          <p:cNvPr id="18" name="矩形 17"/>
          <p:cNvSpPr/>
          <p:nvPr/>
        </p:nvSpPr>
        <p:spPr>
          <a:xfrm>
            <a:off x="4147319" y="391387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zh-CN" altLang="en-US" sz="3200" dirty="0"/>
          </a:p>
        </p:txBody>
      </p:sp>
      <p:sp>
        <p:nvSpPr>
          <p:cNvPr id="19" name="矩形 18"/>
          <p:cNvSpPr/>
          <p:nvPr/>
        </p:nvSpPr>
        <p:spPr>
          <a:xfrm>
            <a:off x="6774645" y="391728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zh-CN" altLang="en-US" sz="3200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585" y="3211485"/>
            <a:ext cx="617028" cy="61702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585" y="3942364"/>
            <a:ext cx="617028" cy="617028"/>
          </a:xfrm>
          <a:prstGeom prst="rect">
            <a:avLst/>
          </a:prstGeom>
        </p:spPr>
      </p:pic>
      <p:cxnSp>
        <p:nvCxnSpPr>
          <p:cNvPr id="25" name="直线连接符 24"/>
          <p:cNvCxnSpPr/>
          <p:nvPr/>
        </p:nvCxnSpPr>
        <p:spPr>
          <a:xfrm>
            <a:off x="3159585" y="3865612"/>
            <a:ext cx="4652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5652120" y="2070746"/>
            <a:ext cx="0" cy="2488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157792" y="3289223"/>
            <a:ext cx="424681" cy="368172"/>
          </a:xfrm>
          <a:prstGeom prst="rect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760654" y="4028416"/>
            <a:ext cx="424681" cy="368172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902188" y="3252952"/>
            <a:ext cx="962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PAXOS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929844" y="4001497"/>
            <a:ext cx="962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PAXOS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931" y="3097011"/>
            <a:ext cx="337631" cy="337631"/>
          </a:xfrm>
          <a:prstGeom prst="rect">
            <a:avLst/>
          </a:prstGeom>
        </p:spPr>
      </p:pic>
      <p:sp>
        <p:nvSpPr>
          <p:cNvPr id="36" name="任意形状 35"/>
          <p:cNvSpPr/>
          <p:nvPr/>
        </p:nvSpPr>
        <p:spPr>
          <a:xfrm>
            <a:off x="1758462" y="2773487"/>
            <a:ext cx="2379784" cy="2554283"/>
          </a:xfrm>
          <a:custGeom>
            <a:avLst/>
            <a:gdLst>
              <a:gd name="connsiteX0" fmla="*/ 0 w 2379784"/>
              <a:gd name="connsiteY0" fmla="*/ 2419836 h 2554283"/>
              <a:gd name="connsiteX1" fmla="*/ 832338 w 2379784"/>
              <a:gd name="connsiteY1" fmla="*/ 2396390 h 2554283"/>
              <a:gd name="connsiteX2" fmla="*/ 867507 w 2379784"/>
              <a:gd name="connsiteY2" fmla="*/ 837221 h 2554283"/>
              <a:gd name="connsiteX3" fmla="*/ 973015 w 2379784"/>
              <a:gd name="connsiteY3" fmla="*/ 4882 h 2554283"/>
              <a:gd name="connsiteX4" fmla="*/ 2379784 w 2379784"/>
              <a:gd name="connsiteY4" fmla="*/ 555867 h 2554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9784" h="2554283">
                <a:moveTo>
                  <a:pt x="0" y="2419836"/>
                </a:moveTo>
                <a:cubicBezTo>
                  <a:pt x="343877" y="2539997"/>
                  <a:pt x="687754" y="2660159"/>
                  <a:pt x="832338" y="2396390"/>
                </a:cubicBezTo>
                <a:cubicBezTo>
                  <a:pt x="976922" y="2132621"/>
                  <a:pt x="844061" y="1235806"/>
                  <a:pt x="867507" y="837221"/>
                </a:cubicBezTo>
                <a:cubicBezTo>
                  <a:pt x="890953" y="438636"/>
                  <a:pt x="720969" y="51774"/>
                  <a:pt x="973015" y="4882"/>
                </a:cubicBezTo>
                <a:cubicBezTo>
                  <a:pt x="1225061" y="-42010"/>
                  <a:pt x="1802422" y="256928"/>
                  <a:pt x="2379784" y="555867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363235" y="4027256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</a:rPr>
              <a:t>Rx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21" name="任意形状 20"/>
          <p:cNvSpPr/>
          <p:nvPr/>
        </p:nvSpPr>
        <p:spPr>
          <a:xfrm>
            <a:off x="1805354" y="4501662"/>
            <a:ext cx="4947138" cy="1153585"/>
          </a:xfrm>
          <a:custGeom>
            <a:avLst/>
            <a:gdLst>
              <a:gd name="connsiteX0" fmla="*/ 0 w 4947138"/>
              <a:gd name="connsiteY0" fmla="*/ 703384 h 1153585"/>
              <a:gd name="connsiteX1" fmla="*/ 1324708 w 4947138"/>
              <a:gd name="connsiteY1" fmla="*/ 1125415 h 1153585"/>
              <a:gd name="connsiteX2" fmla="*/ 4947138 w 4947138"/>
              <a:gd name="connsiteY2" fmla="*/ 0 h 1153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7138" h="1153585">
                <a:moveTo>
                  <a:pt x="0" y="703384"/>
                </a:moveTo>
                <a:cubicBezTo>
                  <a:pt x="250092" y="973015"/>
                  <a:pt x="500185" y="1242646"/>
                  <a:pt x="1324708" y="1125415"/>
                </a:cubicBezTo>
                <a:cubicBezTo>
                  <a:pt x="2149231" y="1008184"/>
                  <a:pt x="3548184" y="504092"/>
                  <a:pt x="4947138" y="0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324612" y="5090603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</a:rPr>
              <a:t>Ry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519" y="3858440"/>
            <a:ext cx="337631" cy="337631"/>
          </a:xfrm>
          <a:prstGeom prst="rect">
            <a:avLst/>
          </a:prstGeom>
        </p:spPr>
      </p:pic>
      <p:sp>
        <p:nvSpPr>
          <p:cNvPr id="31" name="任意形状 30"/>
          <p:cNvSpPr/>
          <p:nvPr/>
        </p:nvSpPr>
        <p:spPr>
          <a:xfrm>
            <a:off x="1828800" y="3716215"/>
            <a:ext cx="2368062" cy="1794547"/>
          </a:xfrm>
          <a:custGeom>
            <a:avLst/>
            <a:gdLst>
              <a:gd name="connsiteX0" fmla="*/ 0 w 2368062"/>
              <a:gd name="connsiteY0" fmla="*/ 1524000 h 1794547"/>
              <a:gd name="connsiteX1" fmla="*/ 1031631 w 2368062"/>
              <a:gd name="connsiteY1" fmla="*/ 1793631 h 1794547"/>
              <a:gd name="connsiteX2" fmla="*/ 1652954 w 2368062"/>
              <a:gd name="connsiteY2" fmla="*/ 1441939 h 1794547"/>
              <a:gd name="connsiteX3" fmla="*/ 2368062 w 2368062"/>
              <a:gd name="connsiteY3" fmla="*/ 0 h 1794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8062" h="1794547">
                <a:moveTo>
                  <a:pt x="0" y="1524000"/>
                </a:moveTo>
                <a:cubicBezTo>
                  <a:pt x="378069" y="1665654"/>
                  <a:pt x="756139" y="1807308"/>
                  <a:pt x="1031631" y="1793631"/>
                </a:cubicBezTo>
                <a:cubicBezTo>
                  <a:pt x="1307123" y="1779954"/>
                  <a:pt x="1430216" y="1740878"/>
                  <a:pt x="1652954" y="1441939"/>
                </a:cubicBezTo>
                <a:cubicBezTo>
                  <a:pt x="1875693" y="1143000"/>
                  <a:pt x="2121877" y="571500"/>
                  <a:pt x="2368062" y="0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761525" y="4520381"/>
            <a:ext cx="3057247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6"/>
                </a:solidFill>
              </a:rPr>
              <a:t>Select as coordinator leader</a:t>
            </a:r>
            <a:endParaRPr kumimoji="1" lang="en-US" altLang="zh-CN" dirty="0">
              <a:solidFill>
                <a:schemeClr val="accent6"/>
              </a:solidFill>
            </a:endParaRPr>
          </a:p>
          <a:p>
            <a:pPr algn="ctr"/>
            <a:r>
              <a:rPr kumimoji="1" lang="en-US" altLang="zh-CN" dirty="0">
                <a:solidFill>
                  <a:schemeClr val="accent6"/>
                </a:solidFill>
              </a:rPr>
              <a:t>w/ the update values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20" name="任意形状 19"/>
          <p:cNvSpPr/>
          <p:nvPr/>
        </p:nvSpPr>
        <p:spPr>
          <a:xfrm>
            <a:off x="4700955" y="3587262"/>
            <a:ext cx="1946030" cy="719088"/>
          </a:xfrm>
          <a:custGeom>
            <a:avLst/>
            <a:gdLst>
              <a:gd name="connsiteX0" fmla="*/ 0 w 1946031"/>
              <a:gd name="connsiteY0" fmla="*/ 0 h 574430"/>
              <a:gd name="connsiteX1" fmla="*/ 1946031 w 1946031"/>
              <a:gd name="connsiteY1" fmla="*/ 574430 h 57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46031" h="574430">
                <a:moveTo>
                  <a:pt x="0" y="0"/>
                </a:moveTo>
                <a:lnTo>
                  <a:pt x="1946031" y="574430"/>
                </a:lnTo>
              </a:path>
            </a:pathLst>
          </a:cu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" name="直线箭头连接符 25"/>
          <p:cNvCxnSpPr/>
          <p:nvPr/>
        </p:nvCxnSpPr>
        <p:spPr>
          <a:xfrm flipH="1" flipV="1">
            <a:off x="4422931" y="4295841"/>
            <a:ext cx="2059770" cy="2575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 flipH="1" flipV="1">
            <a:off x="4675830" y="3479531"/>
            <a:ext cx="2059770" cy="25759"/>
          </a:xfrm>
          <a:prstGeom prst="straightConnector1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202295" y="3259727"/>
            <a:ext cx="100540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BE384B"/>
                </a:solidFill>
              </a:rPr>
              <a:t>Prepare</a:t>
            </a:r>
            <a:endParaRPr lang="zh-CN" altLang="en-US" dirty="0">
              <a:solidFill>
                <a:srgbClr val="BE384B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265244" y="4144352"/>
            <a:ext cx="100540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BE384B"/>
                </a:solidFill>
              </a:rPr>
              <a:t>Prepare</a:t>
            </a:r>
            <a:endParaRPr lang="zh-CN" altLang="en-US" dirty="0">
              <a:solidFill>
                <a:srgbClr val="BE384B"/>
              </a:solidFill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Execution flow of read-write transaction(TX) w/o time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129308"/>
            <a:ext cx="8686799" cy="90044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If all shard leader returns the </a:t>
            </a:r>
            <a:r>
              <a:rPr kumimoji="1" lang="en-US" altLang="zh-CN" dirty="0">
                <a:solidFill>
                  <a:srgbClr val="BE384B"/>
                </a:solidFill>
              </a:rPr>
              <a:t>Yes</a:t>
            </a:r>
            <a:r>
              <a:rPr kumimoji="1" lang="en-US" altLang="zh-CN" dirty="0"/>
              <a:t> to the coordinator leader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coordinator log the commit decision (via PAXOS) &amp; commit others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457200" y="2195000"/>
            <a:ext cx="1656184" cy="1324999"/>
            <a:chOff x="4283968" y="3476717"/>
            <a:chExt cx="1656184" cy="1324999"/>
          </a:xfrm>
        </p:grpSpPr>
        <p:sp>
          <p:nvSpPr>
            <p:cNvPr id="6" name="矩形 5"/>
            <p:cNvSpPr/>
            <p:nvPr/>
          </p:nvSpPr>
          <p:spPr>
            <a:xfrm>
              <a:off x="4283968" y="3476717"/>
              <a:ext cx="1656184" cy="1324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289456" y="3518729"/>
              <a:ext cx="145103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tx.begin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 = x + 1</a:t>
              </a:r>
              <a:endPara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 = y + 1</a:t>
              </a:r>
              <a:endPara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tx.end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dirty="0"/>
            </a:p>
          </p:txBody>
        </p:sp>
      </p:grpSp>
      <p:pic>
        <p:nvPicPr>
          <p:cNvPr id="1026" name="Picture 2" descr="Client icon PNG, ICO or ICNS | Free vector icon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9628"/>
            <a:ext cx="978047" cy="97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827584" y="4987675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Client</a:t>
            </a:r>
            <a:endParaRPr lang="zh-CN" altLang="en-US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6482701" y="2169314"/>
            <a:ext cx="1002407" cy="931917"/>
            <a:chOff x="2152702" y="4197600"/>
            <a:chExt cx="1002407" cy="931917"/>
          </a:xfrm>
          <a:solidFill>
            <a:schemeClr val="bg1"/>
          </a:solidFill>
        </p:grpSpPr>
        <p:sp>
          <p:nvSpPr>
            <p:cNvPr id="11" name="磁盘 10"/>
            <p:cNvSpPr/>
            <p:nvPr/>
          </p:nvSpPr>
          <p:spPr>
            <a:xfrm>
              <a:off x="2152702" y="4197600"/>
              <a:ext cx="1002407" cy="931917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26826" y="4585692"/>
              <a:ext cx="6463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DC1</a:t>
              </a:r>
              <a:endParaRPr lang="zh-CN" altLang="en-US" b="1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855375" y="2169314"/>
            <a:ext cx="1002407" cy="931917"/>
            <a:chOff x="2152702" y="4197600"/>
            <a:chExt cx="1002407" cy="931917"/>
          </a:xfrm>
          <a:solidFill>
            <a:schemeClr val="bg1"/>
          </a:solidFill>
        </p:grpSpPr>
        <p:sp>
          <p:nvSpPr>
            <p:cNvPr id="14" name="磁盘 13"/>
            <p:cNvSpPr/>
            <p:nvPr/>
          </p:nvSpPr>
          <p:spPr>
            <a:xfrm>
              <a:off x="2152702" y="4197600"/>
              <a:ext cx="1002407" cy="931917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26826" y="4585692"/>
              <a:ext cx="6463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DC0</a:t>
              </a:r>
              <a:endParaRPr lang="zh-CN" altLang="en-US" b="1" dirty="0"/>
            </a:p>
          </p:txBody>
        </p:sp>
      </p:grpSp>
      <p:sp>
        <p:nvSpPr>
          <p:cNvPr id="5" name="矩形 4"/>
          <p:cNvSpPr/>
          <p:nvPr/>
        </p:nvSpPr>
        <p:spPr>
          <a:xfrm>
            <a:off x="4161310" y="3144953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zh-CN" altLang="en-US" sz="3200" dirty="0"/>
          </a:p>
        </p:txBody>
      </p:sp>
      <p:sp>
        <p:nvSpPr>
          <p:cNvPr id="17" name="矩形 16"/>
          <p:cNvSpPr/>
          <p:nvPr/>
        </p:nvSpPr>
        <p:spPr>
          <a:xfrm>
            <a:off x="6774645" y="3144953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zh-CN" altLang="en-US" sz="3200" dirty="0"/>
          </a:p>
        </p:txBody>
      </p:sp>
      <p:sp>
        <p:nvSpPr>
          <p:cNvPr id="18" name="矩形 17"/>
          <p:cNvSpPr/>
          <p:nvPr/>
        </p:nvSpPr>
        <p:spPr>
          <a:xfrm>
            <a:off x="4147319" y="391387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zh-CN" altLang="en-US" sz="3200" dirty="0"/>
          </a:p>
        </p:txBody>
      </p:sp>
      <p:sp>
        <p:nvSpPr>
          <p:cNvPr id="19" name="矩形 18"/>
          <p:cNvSpPr/>
          <p:nvPr/>
        </p:nvSpPr>
        <p:spPr>
          <a:xfrm>
            <a:off x="6774645" y="391728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zh-CN" altLang="en-US" sz="3200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585" y="3211485"/>
            <a:ext cx="617028" cy="61702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585" y="3942364"/>
            <a:ext cx="617028" cy="617028"/>
          </a:xfrm>
          <a:prstGeom prst="rect">
            <a:avLst/>
          </a:prstGeom>
        </p:spPr>
      </p:pic>
      <p:cxnSp>
        <p:nvCxnSpPr>
          <p:cNvPr id="25" name="直线连接符 24"/>
          <p:cNvCxnSpPr/>
          <p:nvPr/>
        </p:nvCxnSpPr>
        <p:spPr>
          <a:xfrm>
            <a:off x="3159585" y="3865612"/>
            <a:ext cx="4652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5652120" y="2070746"/>
            <a:ext cx="0" cy="2488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157792" y="3289223"/>
            <a:ext cx="424681" cy="368172"/>
          </a:xfrm>
          <a:prstGeom prst="rect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760654" y="4028416"/>
            <a:ext cx="424681" cy="368172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902188" y="3252952"/>
            <a:ext cx="962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PAXOS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929844" y="4001497"/>
            <a:ext cx="962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PAXOS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931" y="3097011"/>
            <a:ext cx="337631" cy="337631"/>
          </a:xfrm>
          <a:prstGeom prst="rect">
            <a:avLst/>
          </a:prstGeom>
        </p:spPr>
      </p:pic>
      <p:sp>
        <p:nvSpPr>
          <p:cNvPr id="36" name="任意形状 35"/>
          <p:cNvSpPr/>
          <p:nvPr/>
        </p:nvSpPr>
        <p:spPr>
          <a:xfrm>
            <a:off x="1758462" y="2773487"/>
            <a:ext cx="2379784" cy="2554283"/>
          </a:xfrm>
          <a:custGeom>
            <a:avLst/>
            <a:gdLst>
              <a:gd name="connsiteX0" fmla="*/ 0 w 2379784"/>
              <a:gd name="connsiteY0" fmla="*/ 2419836 h 2554283"/>
              <a:gd name="connsiteX1" fmla="*/ 832338 w 2379784"/>
              <a:gd name="connsiteY1" fmla="*/ 2396390 h 2554283"/>
              <a:gd name="connsiteX2" fmla="*/ 867507 w 2379784"/>
              <a:gd name="connsiteY2" fmla="*/ 837221 h 2554283"/>
              <a:gd name="connsiteX3" fmla="*/ 973015 w 2379784"/>
              <a:gd name="connsiteY3" fmla="*/ 4882 h 2554283"/>
              <a:gd name="connsiteX4" fmla="*/ 2379784 w 2379784"/>
              <a:gd name="connsiteY4" fmla="*/ 555867 h 2554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9784" h="2554283">
                <a:moveTo>
                  <a:pt x="0" y="2419836"/>
                </a:moveTo>
                <a:cubicBezTo>
                  <a:pt x="343877" y="2539997"/>
                  <a:pt x="687754" y="2660159"/>
                  <a:pt x="832338" y="2396390"/>
                </a:cubicBezTo>
                <a:cubicBezTo>
                  <a:pt x="976922" y="2132621"/>
                  <a:pt x="844061" y="1235806"/>
                  <a:pt x="867507" y="837221"/>
                </a:cubicBezTo>
                <a:cubicBezTo>
                  <a:pt x="890953" y="438636"/>
                  <a:pt x="720969" y="51774"/>
                  <a:pt x="973015" y="4882"/>
                </a:cubicBezTo>
                <a:cubicBezTo>
                  <a:pt x="1225061" y="-42010"/>
                  <a:pt x="1802422" y="256928"/>
                  <a:pt x="2379784" y="555867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363235" y="4027256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</a:rPr>
              <a:t>Rx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21" name="任意形状 20"/>
          <p:cNvSpPr/>
          <p:nvPr/>
        </p:nvSpPr>
        <p:spPr>
          <a:xfrm>
            <a:off x="1805354" y="4501662"/>
            <a:ext cx="4947138" cy="1153585"/>
          </a:xfrm>
          <a:custGeom>
            <a:avLst/>
            <a:gdLst>
              <a:gd name="connsiteX0" fmla="*/ 0 w 4947138"/>
              <a:gd name="connsiteY0" fmla="*/ 703384 h 1153585"/>
              <a:gd name="connsiteX1" fmla="*/ 1324708 w 4947138"/>
              <a:gd name="connsiteY1" fmla="*/ 1125415 h 1153585"/>
              <a:gd name="connsiteX2" fmla="*/ 4947138 w 4947138"/>
              <a:gd name="connsiteY2" fmla="*/ 0 h 1153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7138" h="1153585">
                <a:moveTo>
                  <a:pt x="0" y="703384"/>
                </a:moveTo>
                <a:cubicBezTo>
                  <a:pt x="250092" y="973015"/>
                  <a:pt x="500185" y="1242646"/>
                  <a:pt x="1324708" y="1125415"/>
                </a:cubicBezTo>
                <a:cubicBezTo>
                  <a:pt x="2149231" y="1008184"/>
                  <a:pt x="3548184" y="504092"/>
                  <a:pt x="4947138" y="0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324612" y="5090603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</a:rPr>
              <a:t>Ry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519" y="3858440"/>
            <a:ext cx="337631" cy="337631"/>
          </a:xfrm>
          <a:prstGeom prst="rect">
            <a:avLst/>
          </a:prstGeom>
        </p:spPr>
      </p:pic>
      <p:sp>
        <p:nvSpPr>
          <p:cNvPr id="31" name="任意形状 30"/>
          <p:cNvSpPr/>
          <p:nvPr/>
        </p:nvSpPr>
        <p:spPr>
          <a:xfrm>
            <a:off x="1828800" y="3716215"/>
            <a:ext cx="2368062" cy="1794547"/>
          </a:xfrm>
          <a:custGeom>
            <a:avLst/>
            <a:gdLst>
              <a:gd name="connsiteX0" fmla="*/ 0 w 2368062"/>
              <a:gd name="connsiteY0" fmla="*/ 1524000 h 1794547"/>
              <a:gd name="connsiteX1" fmla="*/ 1031631 w 2368062"/>
              <a:gd name="connsiteY1" fmla="*/ 1793631 h 1794547"/>
              <a:gd name="connsiteX2" fmla="*/ 1652954 w 2368062"/>
              <a:gd name="connsiteY2" fmla="*/ 1441939 h 1794547"/>
              <a:gd name="connsiteX3" fmla="*/ 2368062 w 2368062"/>
              <a:gd name="connsiteY3" fmla="*/ 0 h 1794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8062" h="1794547">
                <a:moveTo>
                  <a:pt x="0" y="1524000"/>
                </a:moveTo>
                <a:cubicBezTo>
                  <a:pt x="378069" y="1665654"/>
                  <a:pt x="756139" y="1807308"/>
                  <a:pt x="1031631" y="1793631"/>
                </a:cubicBezTo>
                <a:cubicBezTo>
                  <a:pt x="1307123" y="1779954"/>
                  <a:pt x="1430216" y="1740878"/>
                  <a:pt x="1652954" y="1441939"/>
                </a:cubicBezTo>
                <a:cubicBezTo>
                  <a:pt x="1875693" y="1143000"/>
                  <a:pt x="2121877" y="571500"/>
                  <a:pt x="2368062" y="0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761525" y="4520381"/>
            <a:ext cx="3057247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6"/>
                </a:solidFill>
              </a:rPr>
              <a:t>Select as coordinator leader</a:t>
            </a:r>
            <a:endParaRPr kumimoji="1" lang="en-US" altLang="zh-CN" dirty="0">
              <a:solidFill>
                <a:schemeClr val="accent6"/>
              </a:solidFill>
            </a:endParaRPr>
          </a:p>
          <a:p>
            <a:pPr algn="ctr"/>
            <a:r>
              <a:rPr kumimoji="1" lang="en-US" altLang="zh-CN" dirty="0">
                <a:solidFill>
                  <a:schemeClr val="accent6"/>
                </a:solidFill>
              </a:rPr>
              <a:t>w/ the update values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20" name="任意形状 19"/>
          <p:cNvSpPr/>
          <p:nvPr/>
        </p:nvSpPr>
        <p:spPr>
          <a:xfrm>
            <a:off x="4700955" y="3587262"/>
            <a:ext cx="1946030" cy="719088"/>
          </a:xfrm>
          <a:custGeom>
            <a:avLst/>
            <a:gdLst>
              <a:gd name="connsiteX0" fmla="*/ 0 w 1946031"/>
              <a:gd name="connsiteY0" fmla="*/ 0 h 574430"/>
              <a:gd name="connsiteX1" fmla="*/ 1946031 w 1946031"/>
              <a:gd name="connsiteY1" fmla="*/ 574430 h 57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46031" h="574430">
                <a:moveTo>
                  <a:pt x="0" y="0"/>
                </a:moveTo>
                <a:lnTo>
                  <a:pt x="1946031" y="574430"/>
                </a:ln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3" name="直线箭头连接符 42"/>
          <p:cNvCxnSpPr/>
          <p:nvPr/>
        </p:nvCxnSpPr>
        <p:spPr>
          <a:xfrm flipH="1" flipV="1">
            <a:off x="4675830" y="3479531"/>
            <a:ext cx="2059770" cy="25759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13"/>
          <p:cNvSpPr/>
          <p:nvPr/>
        </p:nvSpPr>
        <p:spPr>
          <a:xfrm>
            <a:off x="3707904" y="4683167"/>
            <a:ext cx="4546397" cy="349702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lang="en-GB" altLang="zh-CN" b="1" dirty="0">
                <a:solidFill>
                  <a:srgbClr val="BE384B"/>
                </a:solidFill>
              </a:rPr>
              <a:t>Yes</a:t>
            </a:r>
            <a:r>
              <a:rPr lang="en-GB" altLang="zh-CN" dirty="0"/>
              <a:t>: replicate the lock &amp; new value</a:t>
            </a:r>
            <a:endParaRPr kumimoji="1" lang="en-US" altLang="zh-CN" dirty="0"/>
          </a:p>
        </p:txBody>
      </p:sp>
      <p:cxnSp>
        <p:nvCxnSpPr>
          <p:cNvPr id="46" name="直线箭头连接符 45"/>
          <p:cNvCxnSpPr/>
          <p:nvPr/>
        </p:nvCxnSpPr>
        <p:spPr>
          <a:xfrm flipH="1" flipV="1">
            <a:off x="4422931" y="4295841"/>
            <a:ext cx="2059770" cy="25759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/>
          <p:nvPr/>
        </p:nvCxnSpPr>
        <p:spPr>
          <a:xfrm flipH="1" flipV="1">
            <a:off x="4710133" y="3326587"/>
            <a:ext cx="2059770" cy="25759"/>
          </a:xfrm>
          <a:prstGeom prst="straightConnector1">
            <a:avLst/>
          </a:prstGeom>
          <a:ln w="25400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5145899" y="3131453"/>
            <a:ext cx="97975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Commit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1" name="任意形状 50"/>
          <p:cNvSpPr/>
          <p:nvPr/>
        </p:nvSpPr>
        <p:spPr>
          <a:xfrm>
            <a:off x="4685669" y="3483013"/>
            <a:ext cx="1946030" cy="719088"/>
          </a:xfrm>
          <a:custGeom>
            <a:avLst/>
            <a:gdLst>
              <a:gd name="connsiteX0" fmla="*/ 0 w 1946031"/>
              <a:gd name="connsiteY0" fmla="*/ 0 h 574430"/>
              <a:gd name="connsiteX1" fmla="*/ 1946031 w 1946031"/>
              <a:gd name="connsiteY1" fmla="*/ 574430 h 57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46031" h="574430">
                <a:moveTo>
                  <a:pt x="0" y="0"/>
                </a:moveTo>
                <a:lnTo>
                  <a:pt x="1946031" y="574430"/>
                </a:lnTo>
              </a:path>
            </a:pathLst>
          </a:cu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3" name="直线箭头连接符 52"/>
          <p:cNvCxnSpPr/>
          <p:nvPr/>
        </p:nvCxnSpPr>
        <p:spPr>
          <a:xfrm flipH="1" flipV="1">
            <a:off x="4448885" y="4212502"/>
            <a:ext cx="2059770" cy="25759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5162242" y="3693857"/>
            <a:ext cx="97975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Commit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184996" y="4080500"/>
            <a:ext cx="97975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Commit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6" name="Rectangle 13"/>
          <p:cNvSpPr/>
          <p:nvPr/>
        </p:nvSpPr>
        <p:spPr>
          <a:xfrm>
            <a:off x="3685457" y="5186285"/>
            <a:ext cx="4546397" cy="349702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lang="en-GB" altLang="zh-CN" b="1" dirty="0">
                <a:solidFill>
                  <a:srgbClr val="BE384B"/>
                </a:solidFill>
              </a:rPr>
              <a:t>Commit</a:t>
            </a:r>
            <a:r>
              <a:rPr lang="en-GB" altLang="zh-CN" dirty="0"/>
              <a:t>: update &amp; release the lock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 dirty="0"/>
              <a:t>Read-write TX: put it all together </a:t>
            </a:r>
            <a:endParaRPr kumimoji="1" lang="zh-CN" altLang="en-US" b="0" dirty="0"/>
          </a:p>
        </p:txBody>
      </p:sp>
      <p:sp>
        <p:nvSpPr>
          <p:cNvPr id="5" name="AutoShape 2" descr="Gmail has a new logo that&amp;#39;s a lot more Google - The Verge"/>
          <p:cNvSpPr>
            <a:spLocks noChangeAspect="1" noChangeArrowheads="1"/>
          </p:cNvSpPr>
          <p:nvPr/>
        </p:nvSpPr>
        <p:spPr bwMode="auto">
          <a:xfrm>
            <a:off x="4425820" y="30158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AutoShape 4" descr="Gmail has a new logo that&amp;#39;s a lot more Google - The Verge"/>
          <p:cNvSpPr>
            <a:spLocks noChangeAspect="1" noChangeArrowheads="1"/>
          </p:cNvSpPr>
          <p:nvPr/>
        </p:nvSpPr>
        <p:spPr bwMode="auto">
          <a:xfrm>
            <a:off x="4578220" y="31682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600144" y="1538717"/>
            <a:ext cx="737716" cy="3730090"/>
            <a:chOff x="593924" y="1228005"/>
            <a:chExt cx="737716" cy="3730090"/>
          </a:xfrm>
        </p:grpSpPr>
        <p:cxnSp>
          <p:nvCxnSpPr>
            <p:cNvPr id="4" name="直线连接符 3"/>
            <p:cNvCxnSpPr/>
            <p:nvPr/>
          </p:nvCxnSpPr>
          <p:spPr>
            <a:xfrm>
              <a:off x="1331640" y="1366505"/>
              <a:ext cx="0" cy="359159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593924" y="1228005"/>
                  <a:ext cx="6917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𝐶𝑙𝑖𝑒𝑛𝑡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924" y="1228005"/>
                  <a:ext cx="691728" cy="276999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/>
          <p:cNvGrpSpPr/>
          <p:nvPr/>
        </p:nvGrpSpPr>
        <p:grpSpPr>
          <a:xfrm>
            <a:off x="1625948" y="2664156"/>
            <a:ext cx="1548890" cy="2604651"/>
            <a:chOff x="1813824" y="1211004"/>
            <a:chExt cx="1354794" cy="3747091"/>
          </a:xfrm>
        </p:grpSpPr>
        <p:cxnSp>
          <p:nvCxnSpPr>
            <p:cNvPr id="25" name="直线连接符 24"/>
            <p:cNvCxnSpPr/>
            <p:nvPr/>
          </p:nvCxnSpPr>
          <p:spPr>
            <a:xfrm>
              <a:off x="3168618" y="1366505"/>
              <a:ext cx="0" cy="359159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1813824" y="1211004"/>
                  <a:ext cx="13547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𝐶𝑜𝑜𝑟𝑑𝑖𝑎𝑛𝑡𝑜𝑟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824" y="1211004"/>
                  <a:ext cx="1354794" cy="276999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组合 26"/>
          <p:cNvGrpSpPr/>
          <p:nvPr/>
        </p:nvGrpSpPr>
        <p:grpSpPr>
          <a:xfrm>
            <a:off x="5473678" y="1514242"/>
            <a:ext cx="812723" cy="3737564"/>
            <a:chOff x="518917" y="1220531"/>
            <a:chExt cx="812723" cy="3737564"/>
          </a:xfrm>
        </p:grpSpPr>
        <p:cxnSp>
          <p:nvCxnSpPr>
            <p:cNvPr id="29" name="直线连接符 28"/>
            <p:cNvCxnSpPr/>
            <p:nvPr/>
          </p:nvCxnSpPr>
          <p:spPr>
            <a:xfrm>
              <a:off x="1331640" y="1366505"/>
              <a:ext cx="0" cy="359159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518917" y="1220531"/>
                  <a:ext cx="8127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𝑆ℎ𝑎𝑟𝑑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917" y="1220531"/>
                  <a:ext cx="812723" cy="276999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组合 30"/>
          <p:cNvGrpSpPr/>
          <p:nvPr/>
        </p:nvGrpSpPr>
        <p:grpSpPr>
          <a:xfrm>
            <a:off x="7029459" y="1514241"/>
            <a:ext cx="812723" cy="3737926"/>
            <a:chOff x="542520" y="1220169"/>
            <a:chExt cx="812723" cy="3737926"/>
          </a:xfrm>
        </p:grpSpPr>
        <p:cxnSp>
          <p:nvCxnSpPr>
            <p:cNvPr id="32" name="直线连接符 31"/>
            <p:cNvCxnSpPr/>
            <p:nvPr/>
          </p:nvCxnSpPr>
          <p:spPr>
            <a:xfrm>
              <a:off x="1331640" y="1366505"/>
              <a:ext cx="0" cy="359159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542520" y="1220169"/>
                  <a:ext cx="8127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𝑆ℎ𝑎𝑟𝑑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520" y="1220169"/>
                  <a:ext cx="812723" cy="276999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直线箭头连接符 22"/>
          <p:cNvCxnSpPr/>
          <p:nvPr/>
        </p:nvCxnSpPr>
        <p:spPr>
          <a:xfrm>
            <a:off x="1337860" y="1702206"/>
            <a:ext cx="4966659" cy="24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1337860" y="2099748"/>
            <a:ext cx="6480719" cy="27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/>
              <p:cNvSpPr txBox="1"/>
              <p:nvPr/>
            </p:nvSpPr>
            <p:spPr>
              <a:xfrm>
                <a:off x="2805932" y="1615647"/>
                <a:ext cx="79495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932" y="1615647"/>
                <a:ext cx="794951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63" t="-67" r="54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/>
              <p:cNvSpPr txBox="1"/>
              <p:nvPr/>
            </p:nvSpPr>
            <p:spPr>
              <a:xfrm>
                <a:off x="3654472" y="2037374"/>
                <a:ext cx="79495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472" y="2037374"/>
                <a:ext cx="794951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6" t="-96" r="77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线箭头连接符 49"/>
          <p:cNvCxnSpPr/>
          <p:nvPr/>
        </p:nvCxnSpPr>
        <p:spPr>
          <a:xfrm flipH="1">
            <a:off x="1337860" y="1962864"/>
            <a:ext cx="4924939" cy="624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/>
          <p:nvPr/>
        </p:nvCxnSpPr>
        <p:spPr>
          <a:xfrm flipH="1">
            <a:off x="1337859" y="2389055"/>
            <a:ext cx="6433514" cy="2147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形标注 55"/>
          <p:cNvSpPr/>
          <p:nvPr/>
        </p:nvSpPr>
        <p:spPr>
          <a:xfrm rot="16200000">
            <a:off x="-3831" y="1970569"/>
            <a:ext cx="1207697" cy="1187592"/>
          </a:xfrm>
          <a:prstGeom prst="wedgeEllipseCallout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/>
              <p:cNvSpPr txBox="1"/>
              <p:nvPr/>
            </p:nvSpPr>
            <p:spPr>
              <a:xfrm>
                <a:off x="-18692" y="2176513"/>
                <a:ext cx="147568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0" i="1" dirty="0">
                    <a:latin typeface="Cambria Math" panose="02040503050406030204" pitchFamily="18" charset="0"/>
                  </a:rPr>
                  <a:t>Client Buffer:</a:t>
                </a:r>
                <a:endParaRPr kumimoji="1" lang="en-US" altLang="zh-CN" sz="1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sz="1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1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1400" b="0" i="1" dirty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kumimoji="1" lang="en-US" altLang="zh-CN" sz="1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692" y="2176513"/>
                <a:ext cx="1475688" cy="738664"/>
              </a:xfrm>
              <a:prstGeom prst="rect">
                <a:avLst/>
              </a:prstGeom>
              <a:blipFill rotWithShape="1">
                <a:blip r:embed="rId7"/>
                <a:stretch>
                  <a:fillRect l="19" t="-50" r="21" b="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线箭头连接符 58"/>
          <p:cNvCxnSpPr/>
          <p:nvPr/>
        </p:nvCxnSpPr>
        <p:spPr>
          <a:xfrm>
            <a:off x="1349661" y="3015812"/>
            <a:ext cx="18251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/>
          <p:nvPr/>
        </p:nvCxnSpPr>
        <p:spPr>
          <a:xfrm>
            <a:off x="3186639" y="3017186"/>
            <a:ext cx="3099762" cy="37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/>
          <p:nvPr/>
        </p:nvCxnSpPr>
        <p:spPr>
          <a:xfrm>
            <a:off x="3181270" y="3331413"/>
            <a:ext cx="4660912" cy="38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/>
          <p:nvPr/>
        </p:nvCxnSpPr>
        <p:spPr>
          <a:xfrm>
            <a:off x="3173139" y="4121394"/>
            <a:ext cx="3098302" cy="264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/>
          <p:nvPr/>
        </p:nvCxnSpPr>
        <p:spPr>
          <a:xfrm>
            <a:off x="3181270" y="4451191"/>
            <a:ext cx="4637309" cy="38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/>
              <p:cNvSpPr txBox="1"/>
              <p:nvPr/>
            </p:nvSpPr>
            <p:spPr>
              <a:xfrm>
                <a:off x="4333143" y="2985219"/>
                <a:ext cx="794951" cy="3084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𝑝𝑒𝑟𝑝𝑎𝑟𝑒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143" y="2985219"/>
                <a:ext cx="794951" cy="308482"/>
              </a:xfrm>
              <a:prstGeom prst="rect">
                <a:avLst/>
              </a:prstGeom>
              <a:blipFill rotWithShape="1">
                <a:blip r:embed="rId8"/>
                <a:stretch>
                  <a:fillRect l="-68" t="-27" r="59" b="1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/>
              <p:cNvSpPr txBox="1"/>
              <p:nvPr/>
            </p:nvSpPr>
            <p:spPr>
              <a:xfrm>
                <a:off x="5367678" y="3487309"/>
                <a:ext cx="794951" cy="3084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𝑝𝑒𝑟𝑝𝑎𝑟𝑒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678" y="3487309"/>
                <a:ext cx="794951" cy="308482"/>
              </a:xfrm>
              <a:prstGeom prst="rect">
                <a:avLst/>
              </a:prstGeom>
              <a:blipFill rotWithShape="1">
                <a:blip r:embed="rId8"/>
                <a:stretch>
                  <a:fillRect l="-3" t="-170" r="74" b="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/>
              <p:cNvSpPr txBox="1"/>
              <p:nvPr/>
            </p:nvSpPr>
            <p:spPr>
              <a:xfrm>
                <a:off x="6227331" y="3195721"/>
                <a:ext cx="794951" cy="308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𝑝𝑒𝑟𝑝𝑎𝑟𝑒𝑑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331" y="3195721"/>
                <a:ext cx="794951" cy="308482"/>
              </a:xfrm>
              <a:prstGeom prst="rect">
                <a:avLst/>
              </a:prstGeom>
              <a:blipFill rotWithShape="1">
                <a:blip r:embed="rId9"/>
                <a:stretch>
                  <a:fillRect l="-66" t="-130" r="-5215" b="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本框 75"/>
              <p:cNvSpPr txBox="1"/>
              <p:nvPr/>
            </p:nvSpPr>
            <p:spPr>
              <a:xfrm>
                <a:off x="7781730" y="3545216"/>
                <a:ext cx="794951" cy="308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𝑝𝑒𝑟𝑝𝑎𝑟𝑒𝑑</m:t>
                      </m:r>
                    </m:oMath>
                  </m:oMathPara>
                </a14:m>
                <a:endParaRPr kumimoji="1" lang="zh-CN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730" y="3545216"/>
                <a:ext cx="794951" cy="308482"/>
              </a:xfrm>
              <a:prstGeom prst="rect">
                <a:avLst/>
              </a:prstGeom>
              <a:blipFill rotWithShape="1">
                <a:blip r:embed="rId9"/>
                <a:stretch>
                  <a:fillRect l="-55" t="-4" r="-5225" b="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线箭头连接符 76"/>
          <p:cNvCxnSpPr/>
          <p:nvPr/>
        </p:nvCxnSpPr>
        <p:spPr>
          <a:xfrm flipV="1">
            <a:off x="3174837" y="3415211"/>
            <a:ext cx="3087962" cy="17141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本框 83"/>
              <p:cNvSpPr txBox="1"/>
              <p:nvPr/>
            </p:nvSpPr>
            <p:spPr>
              <a:xfrm>
                <a:off x="4449172" y="4084916"/>
                <a:ext cx="794951" cy="3084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𝑐𝑜𝑚𝑚𝑖𝑡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84" name="文本框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172" y="4084916"/>
                <a:ext cx="794951" cy="308482"/>
              </a:xfrm>
              <a:prstGeom prst="rect">
                <a:avLst/>
              </a:prstGeom>
              <a:blipFill rotWithShape="1">
                <a:blip r:embed="rId10"/>
                <a:stretch>
                  <a:fillRect l="-46" t="-193" r="37" b="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线箭头连接符 94"/>
          <p:cNvCxnSpPr>
            <a:endCxn id="76" idx="1"/>
          </p:cNvCxnSpPr>
          <p:nvPr/>
        </p:nvCxnSpPr>
        <p:spPr>
          <a:xfrm flipV="1">
            <a:off x="3172908" y="3699457"/>
            <a:ext cx="4608822" cy="37419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本框 96"/>
              <p:cNvSpPr txBox="1"/>
              <p:nvPr/>
            </p:nvSpPr>
            <p:spPr>
              <a:xfrm>
                <a:off x="5122837" y="4478327"/>
                <a:ext cx="794951" cy="3084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𝑐𝑜𝑚𝑚𝑖𝑡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97" name="文本框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37" y="4478327"/>
                <a:ext cx="794951" cy="308482"/>
              </a:xfrm>
              <a:prstGeom prst="rect">
                <a:avLst/>
              </a:prstGeom>
              <a:blipFill rotWithShape="1">
                <a:blip r:embed="rId10"/>
                <a:stretch>
                  <a:fillRect l="-37" t="-100" r="28" b="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线箭头连接符 97"/>
          <p:cNvCxnSpPr/>
          <p:nvPr/>
        </p:nvCxnSpPr>
        <p:spPr>
          <a:xfrm flipV="1">
            <a:off x="3168904" y="4399753"/>
            <a:ext cx="3117495" cy="28371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直线箭头连接符 99"/>
          <p:cNvCxnSpPr/>
          <p:nvPr/>
        </p:nvCxnSpPr>
        <p:spPr>
          <a:xfrm flipV="1">
            <a:off x="3151236" y="4860786"/>
            <a:ext cx="4650551" cy="37657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本框 101"/>
              <p:cNvSpPr txBox="1"/>
              <p:nvPr/>
            </p:nvSpPr>
            <p:spPr>
              <a:xfrm>
                <a:off x="6229480" y="4198117"/>
                <a:ext cx="794951" cy="308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𝑎𝑝𝑝𝑙𝑖𝑒𝑑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102" name="文本框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480" y="4198117"/>
                <a:ext cx="794951" cy="308482"/>
              </a:xfrm>
              <a:prstGeom prst="rect">
                <a:avLst/>
              </a:prstGeom>
              <a:blipFill rotWithShape="1">
                <a:blip r:embed="rId11"/>
                <a:stretch>
                  <a:fillRect l="-16" t="-43" r="8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/>
              <p:cNvSpPr txBox="1"/>
              <p:nvPr/>
            </p:nvSpPr>
            <p:spPr>
              <a:xfrm>
                <a:off x="7760751" y="4673998"/>
                <a:ext cx="794951" cy="308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𝑎𝑝𝑝𝑙𝑖𝑒𝑑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103" name="文本框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751" y="4673998"/>
                <a:ext cx="794951" cy="308482"/>
              </a:xfrm>
              <a:prstGeom prst="rect">
                <a:avLst/>
              </a:prstGeom>
              <a:blipFill rotWithShape="1">
                <a:blip r:embed="rId11"/>
                <a:stretch>
                  <a:fillRect l="-52" t="-129" r="44" b="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3120264" y="1154932"/>
                <a:ext cx="2777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zh-CN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𝑷𝑳</m:t>
                      </m:r>
                      <m:r>
                        <a:rPr kumimoji="1" lang="en-US" altLang="zh-CN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zh-CN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𝑷𝑪</m:t>
                      </m:r>
                      <m:r>
                        <a:rPr kumimoji="1" lang="en-US" altLang="zh-CN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𝑷𝒂𝒙𝒐𝒔</m:t>
                      </m:r>
                    </m:oMath>
                  </m:oMathPara>
                </a14:m>
                <a:endParaRPr kumimoji="1"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264" y="1154932"/>
                <a:ext cx="2777525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8" t="-136" r="20" b="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5920873" y="132800"/>
            <a:ext cx="3032323" cy="1018086"/>
          </a:xfrm>
          <a:prstGeom prst="ellipse">
            <a:avLst/>
          </a:prstGeom>
          <a:gradFill flip="none" rotWithShape="1">
            <a:gsLst>
              <a:gs pos="0">
                <a:srgbClr val="BE384B"/>
              </a:gs>
              <a:gs pos="70000">
                <a:srgbClr val="C00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9788" y="344443"/>
            <a:ext cx="28520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思源宋体 CN Heavy"/>
                <a:cs typeface="+mn-cs"/>
              </a:rPr>
              <a:t>Multiple physical nodes 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思源宋体 CN Heavy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思源宋体 CN Heavy"/>
                <a:cs typeface="+mn-cs"/>
              </a:rPr>
              <a:t>backed by PAXOS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思源宋体 CN Heavy"/>
              <a:cs typeface="+mn-cs"/>
            </a:endParaRPr>
          </a:p>
        </p:txBody>
      </p:sp>
      <p:sp>
        <p:nvSpPr>
          <p:cNvPr id="7" name="任意形状 6"/>
          <p:cNvSpPr/>
          <p:nvPr/>
        </p:nvSpPr>
        <p:spPr>
          <a:xfrm>
            <a:off x="7608277" y="1148862"/>
            <a:ext cx="128954" cy="386861"/>
          </a:xfrm>
          <a:custGeom>
            <a:avLst/>
            <a:gdLst>
              <a:gd name="connsiteX0" fmla="*/ 0 w 128954"/>
              <a:gd name="connsiteY0" fmla="*/ 386861 h 386861"/>
              <a:gd name="connsiteX1" fmla="*/ 128954 w 128954"/>
              <a:gd name="connsiteY1" fmla="*/ 0 h 38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954" h="386861">
                <a:moveTo>
                  <a:pt x="0" y="386861"/>
                </a:moveTo>
                <a:lnTo>
                  <a:pt x="128954" y="0"/>
                </a:lnTo>
              </a:path>
            </a:pathLst>
          </a:cu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 dirty="0"/>
              <a:t>Read-write TX: put it all together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Note: commit will write a new version of the data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Spanner adopts MVCC to accelerate read-only transactions </a:t>
            </a:r>
            <a:endParaRPr kumimoji="1" lang="en-US" altLang="zh-CN" dirty="0"/>
          </a:p>
          <a:p>
            <a:r>
              <a:rPr kumimoji="1" lang="en-US" altLang="zh-CN" dirty="0"/>
              <a:t>The version is the </a:t>
            </a:r>
            <a:r>
              <a:rPr kumimoji="1" lang="en-US" altLang="zh-CN" dirty="0">
                <a:highlight>
                  <a:srgbClr val="FFFF00"/>
                </a:highlight>
              </a:rPr>
              <a:t>“time” </a:t>
            </a:r>
            <a:r>
              <a:rPr kumimoji="1" lang="en-US" altLang="zh-CN" dirty="0"/>
              <a:t>of before the transaction enters commit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How to get this time is our later topics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Read-write TX of Spanner so far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Standard 2PL &amp; 2PC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Not optimized – since writes are far less common in Spanner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Maybe slow: many messages sent between machines 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Also, across datacenters! 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 descr="表格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68542"/>
            <a:ext cx="4297484" cy="2948935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657350" y="2457450"/>
            <a:ext cx="5829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 b="0" kern="0" dirty="0">
                <a:solidFill>
                  <a:srgbClr val="C00000"/>
                </a:solidFill>
                <a:ea typeface="+mn-ea"/>
              </a:rPr>
              <a:t>Read-only TX &amp; </a:t>
            </a:r>
            <a:r>
              <a:rPr kumimoji="0" lang="en-US" altLang="zh-CN" b="0" kern="0" dirty="0" err="1">
                <a:solidFill>
                  <a:srgbClr val="C00000"/>
                </a:solidFill>
                <a:ea typeface="+mn-ea"/>
              </a:rPr>
              <a:t>TrueTime</a:t>
            </a:r>
            <a:endParaRPr kumimoji="0" lang="en-US" altLang="zh-CN" b="0" kern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Multi-versioning in Spanner (Standard MVCC)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Each data has multiple versions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Spanner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uses the </a:t>
            </a:r>
            <a:r>
              <a:rPr kumimoji="1" lang="en-US" altLang="zh-CN" dirty="0" err="1"/>
              <a:t>TrueTime</a:t>
            </a:r>
            <a:r>
              <a:rPr kumimoji="1" lang="en-US" altLang="zh-CN" dirty="0"/>
              <a:t> of the last modified read-write TX </a:t>
            </a:r>
            <a:endParaRPr kumimoji="1" lang="en-US" altLang="zh-CN" dirty="0"/>
          </a:p>
          <a:p>
            <a:pPr lvl="2"/>
            <a:r>
              <a:rPr kumimoji="1" lang="en-US" altLang="zh-CN" sz="1800" dirty="0"/>
              <a:t>A well </a:t>
            </a:r>
            <a:r>
              <a:rPr kumimoji="1" lang="en-US" altLang="zh-CN" sz="1800" dirty="0">
                <a:highlight>
                  <a:srgbClr val="FFFF00"/>
                </a:highlight>
              </a:rPr>
              <a:t>synchronized physical time </a:t>
            </a:r>
            <a:r>
              <a:rPr kumimoji="1" lang="en-US" altLang="zh-CN" sz="1800" dirty="0"/>
              <a:t>between different coordinators </a:t>
            </a:r>
            <a:endParaRPr kumimoji="1" lang="en-US" altLang="zh-CN" sz="1800" dirty="0"/>
          </a:p>
          <a:p>
            <a:pPr lvl="1"/>
            <a:r>
              <a:rPr kumimoji="1" lang="en-US" altLang="zh-CN" dirty="0"/>
              <a:t>Question: how to assign the timestamp for the TXs? 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809953" y="2693207"/>
            <a:ext cx="1002407" cy="931917"/>
            <a:chOff x="2152702" y="4197600"/>
            <a:chExt cx="1002407" cy="931917"/>
          </a:xfrm>
          <a:solidFill>
            <a:schemeClr val="bg1"/>
          </a:solidFill>
        </p:grpSpPr>
        <p:sp>
          <p:nvSpPr>
            <p:cNvPr id="6" name="磁盘 5"/>
            <p:cNvSpPr/>
            <p:nvPr/>
          </p:nvSpPr>
          <p:spPr>
            <a:xfrm>
              <a:off x="2152702" y="4197600"/>
              <a:ext cx="1002407" cy="931917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326826" y="4585692"/>
              <a:ext cx="6463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DC1</a:t>
              </a:r>
              <a:endParaRPr lang="zh-CN" altLang="en-US" b="1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260410" y="2693208"/>
            <a:ext cx="1002407" cy="931917"/>
            <a:chOff x="2152702" y="4197600"/>
            <a:chExt cx="1002407" cy="931917"/>
          </a:xfrm>
          <a:solidFill>
            <a:schemeClr val="bg1"/>
          </a:solidFill>
        </p:grpSpPr>
        <p:sp>
          <p:nvSpPr>
            <p:cNvPr id="9" name="磁盘 8"/>
            <p:cNvSpPr/>
            <p:nvPr/>
          </p:nvSpPr>
          <p:spPr>
            <a:xfrm>
              <a:off x="2152702" y="4197600"/>
              <a:ext cx="1002407" cy="931917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326826" y="4585692"/>
              <a:ext cx="6463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DC0</a:t>
              </a:r>
              <a:endParaRPr lang="zh-CN" altLang="en-US" b="1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4161310" y="3643675"/>
            <a:ext cx="1164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1" lang="en-US" altLang="zh-CN" sz="32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11:00</a:t>
            </a:r>
            <a:endParaRPr lang="zh-CN" altLang="en-US" sz="3200" baseline="-25000" dirty="0"/>
          </a:p>
        </p:txBody>
      </p:sp>
      <p:sp>
        <p:nvSpPr>
          <p:cNvPr id="12" name="矩形 11"/>
          <p:cNvSpPr/>
          <p:nvPr/>
        </p:nvSpPr>
        <p:spPr>
          <a:xfrm>
            <a:off x="6774645" y="3643675"/>
            <a:ext cx="1164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1" lang="en-US" altLang="zh-CN" sz="32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11:00</a:t>
            </a:r>
            <a:endParaRPr lang="zh-CN" altLang="en-US" sz="3200" baseline="-25000" dirty="0"/>
          </a:p>
        </p:txBody>
      </p:sp>
      <p:sp>
        <p:nvSpPr>
          <p:cNvPr id="13" name="矩形 12"/>
          <p:cNvSpPr/>
          <p:nvPr/>
        </p:nvSpPr>
        <p:spPr>
          <a:xfrm>
            <a:off x="4147319" y="4412598"/>
            <a:ext cx="1164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kumimoji="1" lang="en-US" altLang="zh-CN" sz="32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12:00</a:t>
            </a:r>
            <a:endParaRPr lang="zh-CN" altLang="en-US" sz="3200" baseline="-25000" dirty="0"/>
          </a:p>
        </p:txBody>
      </p:sp>
      <p:sp>
        <p:nvSpPr>
          <p:cNvPr id="14" name="矩形 13"/>
          <p:cNvSpPr/>
          <p:nvPr/>
        </p:nvSpPr>
        <p:spPr>
          <a:xfrm>
            <a:off x="6774645" y="4416008"/>
            <a:ext cx="1164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kumimoji="1" lang="en-US" altLang="zh-CN" sz="32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12:00</a:t>
            </a:r>
            <a:endParaRPr lang="zh-CN" altLang="en-US" sz="3200" baseline="-250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9585" y="3710207"/>
            <a:ext cx="617028" cy="61702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9585" y="4441086"/>
            <a:ext cx="617028" cy="617028"/>
          </a:xfrm>
          <a:prstGeom prst="rect">
            <a:avLst/>
          </a:prstGeom>
        </p:spPr>
      </p:pic>
      <p:cxnSp>
        <p:nvCxnSpPr>
          <p:cNvPr id="17" name="直线连接符 16"/>
          <p:cNvCxnSpPr/>
          <p:nvPr/>
        </p:nvCxnSpPr>
        <p:spPr>
          <a:xfrm>
            <a:off x="3159585" y="4364334"/>
            <a:ext cx="4652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>
            <a:off x="6012160" y="2693207"/>
            <a:ext cx="0" cy="2488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147319" y="4950775"/>
            <a:ext cx="1164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kumimoji="1" lang="en-US" altLang="zh-CN" sz="32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10:00</a:t>
            </a:r>
            <a:endParaRPr lang="zh-CN" altLang="en-US" sz="3200" baseline="-25000" dirty="0"/>
          </a:p>
        </p:txBody>
      </p:sp>
      <p:sp>
        <p:nvSpPr>
          <p:cNvPr id="23" name="矩形 22"/>
          <p:cNvSpPr/>
          <p:nvPr/>
        </p:nvSpPr>
        <p:spPr>
          <a:xfrm>
            <a:off x="6774645" y="4950775"/>
            <a:ext cx="1164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kumimoji="1" lang="en-US" altLang="zh-CN" sz="32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10:00</a:t>
            </a:r>
            <a:endParaRPr lang="zh-CN" altLang="en-US" sz="3200" baseline="-25000" dirty="0"/>
          </a:p>
        </p:txBody>
      </p:sp>
      <p:sp>
        <p:nvSpPr>
          <p:cNvPr id="24" name="内容占位符 2"/>
          <p:cNvSpPr txBox="1"/>
          <p:nvPr/>
        </p:nvSpPr>
        <p:spPr>
          <a:xfrm>
            <a:off x="179516" y="3081299"/>
            <a:ext cx="2726020" cy="3428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Snapshot read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 read of read-only TX chooses the latest version that is &lt;= than its time</a:t>
            </a:r>
            <a:endParaRPr kumimoji="1" lang="en-US" altLang="zh-CN" dirty="0"/>
          </a:p>
        </p:txBody>
      </p:sp>
      <p:sp>
        <p:nvSpPr>
          <p:cNvPr id="25" name="Rectangle 13"/>
          <p:cNvSpPr/>
          <p:nvPr/>
        </p:nvSpPr>
        <p:spPr>
          <a:xfrm>
            <a:off x="542761" y="5091014"/>
            <a:ext cx="2050206" cy="349702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lang="en-GB" altLang="zh-CN" b="1" dirty="0">
                <a:solidFill>
                  <a:srgbClr val="BE384B"/>
                </a:solidFill>
              </a:rPr>
              <a:t>No lock!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Timestamp assignment in Spanner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356826"/>
          </a:xfrm>
        </p:spPr>
        <p:txBody>
          <a:bodyPr/>
          <a:lstStyle/>
          <a:p>
            <a:r>
              <a:rPr kumimoji="1" lang="en-US" altLang="zh-CN" dirty="0"/>
              <a:t>Read-write TX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Assigned when all locks of the TX has been acquired</a:t>
            </a:r>
            <a:endParaRPr kumimoji="1" lang="en-US" altLang="zh-CN" dirty="0"/>
          </a:p>
          <a:p>
            <a:pPr lvl="2"/>
            <a:r>
              <a:rPr kumimoji="1" lang="en-US" altLang="zh-CN" sz="1800" dirty="0"/>
              <a:t>i.e., the prepare phase of the TX passes (serialization point)</a:t>
            </a:r>
            <a:endParaRPr kumimoji="1" lang="en-US" altLang="zh-CN" sz="1800" dirty="0"/>
          </a:p>
          <a:p>
            <a:r>
              <a:rPr kumimoji="1" lang="en-US" altLang="zh-CN" dirty="0"/>
              <a:t>Read-only TX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Assigned at the start of the TX</a:t>
            </a:r>
            <a:endParaRPr kumimoji="1" lang="en-US" altLang="zh-CN" dirty="0"/>
          </a:p>
          <a:p>
            <a:pPr marL="74295" lvl="1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Challenge of timing: clock synchronization for </a:t>
            </a:r>
            <a:r>
              <a:rPr kumimoji="1" lang="en-US" altLang="zh-CN" dirty="0">
                <a:solidFill>
                  <a:srgbClr val="C00000"/>
                </a:solidFill>
              </a:rPr>
              <a:t>external consistency 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lvl="1"/>
            <a:r>
              <a:rPr kumimoji="1" lang="en-US" altLang="zh-CN" dirty="0"/>
              <a:t>If a read-write TX has decided to commit, 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read-only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TX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starts,</a:t>
            </a:r>
            <a:br>
              <a:rPr kumimoji="1" lang="en-US" altLang="zh-CN" dirty="0"/>
            </a:b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ensure: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Time</a:t>
            </a:r>
            <a:r>
              <a:rPr kumimoji="1" lang="en-US" altLang="zh-CN" baseline="-25000" dirty="0" err="1"/>
              <a:t>read</a:t>
            </a:r>
            <a:r>
              <a:rPr kumimoji="1" lang="en-US" altLang="zh-CN" baseline="-25000" dirty="0"/>
              <a:t>-only</a:t>
            </a:r>
            <a:r>
              <a:rPr kumimoji="1" lang="en-US" altLang="zh-CN" dirty="0"/>
              <a:t> &gt;=  </a:t>
            </a:r>
            <a:r>
              <a:rPr kumimoji="1" lang="en-US" altLang="zh-CN" dirty="0" err="1"/>
              <a:t>Time</a:t>
            </a:r>
            <a:r>
              <a:rPr kumimoji="1" lang="en-US" altLang="zh-CN" baseline="-25000" dirty="0" err="1"/>
              <a:t>read</a:t>
            </a:r>
            <a:r>
              <a:rPr kumimoji="1" lang="en-US" altLang="zh-CN" baseline="-25000" dirty="0"/>
              <a:t>-write</a:t>
            </a:r>
            <a:endParaRPr kumimoji="1" lang="en-US" altLang="zh-CN" baseline="-25000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Timing: </a:t>
            </a:r>
            <a:r>
              <a:rPr kumimoji="1" lang="en-US" altLang="zh-CN" b="0"/>
              <a:t>a key building block in distributed systems</a:t>
            </a:r>
            <a:endParaRPr kumimoji="1" lang="zh-CN" altLang="en-US" b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968552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Time</a:t>
            </a:r>
            <a:r>
              <a:rPr lang="en-US" altLang="zh-CN"/>
              <a:t> is used by many distributed systems</a:t>
            </a:r>
            <a:endParaRPr lang="en-US" altLang="zh-CN"/>
          </a:p>
          <a:p>
            <a:pPr lvl="1"/>
            <a:r>
              <a:rPr lang="en-US" altLang="zh-CN"/>
              <a:t>e.g., cache expiration (DNS, HTTP), file synchronizers, Kerberos, ..</a:t>
            </a:r>
            <a:endParaRPr lang="en-US" altLang="zh-CN"/>
          </a:p>
          <a:p>
            <a:pPr lvl="1"/>
            <a:r>
              <a:rPr lang="en-US" altLang="zh-CN" b="1"/>
              <a:t>time intervals</a:t>
            </a:r>
            <a:r>
              <a:rPr lang="en-US" altLang="zh-CN"/>
              <a:t>: how long did some operation take?</a:t>
            </a:r>
            <a:endParaRPr lang="en-US" altLang="zh-CN"/>
          </a:p>
          <a:p>
            <a:pPr lvl="1"/>
            <a:r>
              <a:rPr lang="en-US" altLang="zh-CN" b="1"/>
              <a:t>calendar time</a:t>
            </a:r>
            <a:r>
              <a:rPr lang="en-US" altLang="zh-CN"/>
              <a:t>: what time/date did some event happen at?</a:t>
            </a:r>
            <a:endParaRPr lang="en-US" altLang="zh-CN"/>
          </a:p>
          <a:p>
            <a:pPr lvl="1"/>
            <a:r>
              <a:rPr lang="en-US" altLang="zh-CN" b="1"/>
              <a:t>ordering of events</a:t>
            </a:r>
            <a:r>
              <a:rPr lang="en-US" altLang="zh-CN"/>
              <a:t>: in what order did some events happen?</a:t>
            </a:r>
            <a:endParaRPr lang="en-US" altLang="zh-CN"/>
          </a:p>
          <a:p>
            <a:r>
              <a:rPr kumimoji="1" lang="en-US" altLang="zh-CN"/>
              <a:t>How computer measure times? </a:t>
            </a:r>
            <a:endParaRPr kumimoji="1" lang="en-US" altLang="zh-CN"/>
          </a:p>
          <a:p>
            <a:pPr lvl="1"/>
            <a:r>
              <a:rPr lang="en-US" altLang="zh-CN"/>
              <a:t>Computer has a reasonably-fixed-frequency oscillator</a:t>
            </a:r>
            <a:endParaRPr lang="en-US" altLang="zh-CN"/>
          </a:p>
          <a:p>
            <a:pPr lvl="2"/>
            <a:r>
              <a:rPr lang="en-US" altLang="zh-CN" sz="1800"/>
              <a:t>E.g., quartz crystal</a:t>
            </a:r>
            <a:endParaRPr lang="en-US" altLang="zh-CN" sz="1800"/>
          </a:p>
          <a:p>
            <a:pPr lvl="1"/>
            <a:r>
              <a:rPr lang="en-US" altLang="zh-CN"/>
              <a:t>Represent time interval as a count of oscillator's cycles</a:t>
            </a:r>
            <a:endParaRPr lang="en-US" altLang="zh-CN"/>
          </a:p>
          <a:p>
            <a:pPr lvl="2"/>
            <a:r>
              <a:rPr lang="en-US" altLang="zh-CN" sz="1800">
                <a:solidFill>
                  <a:srgbClr val="C00000"/>
                </a:solidFill>
              </a:rPr>
              <a:t>time period = count / frequency</a:t>
            </a:r>
            <a:endParaRPr lang="en-US" altLang="zh-CN" sz="1800">
              <a:solidFill>
                <a:srgbClr val="C00000"/>
              </a:solidFill>
            </a:endParaRPr>
          </a:p>
          <a:p>
            <a:pPr lvl="2"/>
            <a:r>
              <a:rPr lang="en-US" altLang="zh-CN" sz="1800"/>
              <a:t>e.g., with a 1MHz oscillator, 1000 cycles means 1msec</a:t>
            </a:r>
            <a:endParaRPr lang="en-US" altLang="zh-CN" sz="1800"/>
          </a:p>
          <a:p>
            <a:pPr lvl="1"/>
            <a:endParaRPr lang="en-US" altLang="zh-CN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368" y="3937000"/>
            <a:ext cx="1727429" cy="9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9B Se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51" y="2532771"/>
            <a:ext cx="1360727" cy="136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Time Measuring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900"/>
              <a:t>What happens when turn off the computer?</a:t>
            </a:r>
            <a:endParaRPr lang="en-US" altLang="zh-CN" sz="1900"/>
          </a:p>
          <a:p>
            <a:pPr lvl="1"/>
            <a:r>
              <a:rPr lang="en-US" altLang="zh-CN" sz="1900"/>
              <a:t>"Real-Time Clock" (RTC) chip remains powered, with battery / capacitor</a:t>
            </a:r>
            <a:endParaRPr lang="en-US" altLang="zh-CN" sz="1900"/>
          </a:p>
          <a:p>
            <a:pPr lvl="1"/>
            <a:r>
              <a:rPr lang="en-US" altLang="zh-CN" sz="1900"/>
              <a:t>Stores current calendar time, has an oscillator that increments periodically</a:t>
            </a:r>
            <a:endParaRPr lang="en-US" altLang="zh-CN" sz="1900"/>
          </a:p>
          <a:p>
            <a:r>
              <a:rPr lang="en-US" altLang="zh-CN" sz="1900"/>
              <a:t>Maintaining accurate time</a:t>
            </a:r>
            <a:endParaRPr lang="en-US" altLang="zh-CN" sz="1900"/>
          </a:p>
          <a:p>
            <a:pPr lvl="1"/>
            <a:r>
              <a:rPr lang="en-US" altLang="zh-CN" sz="1900"/>
              <a:t>Accuracy: for calendar time, need to set the clock correctly at some point</a:t>
            </a:r>
            <a:endParaRPr lang="en-US" altLang="zh-CN" sz="1900"/>
          </a:p>
          <a:p>
            <a:pPr lvl="1"/>
            <a:r>
              <a:rPr lang="en-US" altLang="zh-CN" sz="1900"/>
              <a:t>Precision: need to know oscillator frequency (drift due to age, temp, etc.)</a:t>
            </a:r>
            <a:endParaRPr lang="en-US" altLang="zh-CN" sz="1900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Challenge: crash can cause log to inconsistencies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5057" y="4081635"/>
            <a:ext cx="8229600" cy="1519597"/>
          </a:xfrm>
        </p:spPr>
        <p:txBody>
          <a:bodyPr/>
          <a:lstStyle/>
          <a:p>
            <a:r>
              <a:rPr kumimoji="1" lang="en-US" altLang="zh-CN" dirty="0"/>
              <a:t>Raft must repair logs in case of inconsistency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Leaders assume its log is correct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Leaders use normal operation to repair all inconsistencies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657" y="1086487"/>
            <a:ext cx="7772400" cy="2838470"/>
          </a:xfrm>
          <a:prstGeom prst="rect">
            <a:avLst/>
          </a:prstGeom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Challenge: clock synchronization</a:t>
            </a:r>
            <a:endParaRPr kumimoji="1" lang="zh-CN" altLang="en-US" b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It’s hard to synchronize different machine’s clocks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quartz clock drifts, depends on the temperature of the machine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e.g., Google assumes 17 seconds drifts assuming clocks are synchronized once per day</a:t>
            </a:r>
            <a:endParaRPr kumimoji="1" lang="en-US" altLang="zh-CN" dirty="0"/>
          </a:p>
          <a:p>
            <a:r>
              <a:rPr kumimoji="1" lang="en-US" altLang="zh-CN" dirty="0"/>
              <a:t>Common approach: synchronizing clock with  NTP</a:t>
            </a:r>
            <a:endParaRPr kumimoji="1" lang="en-US" altLang="zh-CN" dirty="0"/>
          </a:p>
          <a:p>
            <a:pPr lvl="1"/>
            <a:r>
              <a:rPr lang="en-US" altLang="zh-CN" dirty="0"/>
              <a:t>Query server's time, adjust local time accordingly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8829" y="3655297"/>
            <a:ext cx="3384371" cy="1768400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/>
              <a:t>Sync clock with </a:t>
            </a:r>
            <a:r>
              <a:rPr kumimoji="1" lang="en-US" altLang="zh-CN"/>
              <a:t>NTP 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686800" cy="3771636"/>
          </a:xfrm>
        </p:spPr>
        <p:txBody>
          <a:bodyPr>
            <a:normAutofit/>
          </a:bodyPr>
          <a:lstStyle/>
          <a:p>
            <a:r>
              <a:rPr lang="en-US" altLang="zh-CN" dirty="0"/>
              <a:t>Need to consider network latency</a:t>
            </a:r>
            <a:endParaRPr lang="en-US" altLang="zh-CN" dirty="0"/>
          </a:p>
          <a:p>
            <a:pPr lvl="1"/>
            <a:r>
              <a:rPr lang="en-US" altLang="zh-CN" dirty="0"/>
              <a:t>Simple estimate: RTT/2</a:t>
            </a:r>
            <a:endParaRPr lang="en-US" altLang="zh-CN" dirty="0"/>
          </a:p>
          <a:p>
            <a:pPr lvl="1"/>
            <a:r>
              <a:rPr lang="en-US" altLang="zh-CN" dirty="0"/>
              <a:t>When does this fail to work well?</a:t>
            </a:r>
            <a:endParaRPr lang="en-US" altLang="zh-CN" dirty="0"/>
          </a:p>
          <a:p>
            <a:pPr lvl="2"/>
            <a:r>
              <a:rPr lang="en-US" altLang="zh-CN" sz="1800" dirty="0"/>
              <a:t>Asymmetric routes, with different latency in each direction</a:t>
            </a:r>
            <a:endParaRPr lang="en-US" altLang="zh-CN" sz="1800" dirty="0"/>
          </a:p>
          <a:p>
            <a:pPr lvl="2"/>
            <a:r>
              <a:rPr lang="en-US" altLang="zh-CN" sz="1800" dirty="0"/>
              <a:t>Queuing delay, unlikely to be symmetric even for symmetric routes</a:t>
            </a:r>
            <a:endParaRPr lang="en-US" altLang="zh-CN" sz="1800" dirty="0"/>
          </a:p>
          <a:p>
            <a:pPr lvl="2"/>
            <a:r>
              <a:rPr lang="en-US" altLang="zh-CN" sz="1800" dirty="0"/>
              <a:t>Busy server might take a long time to process client's request</a:t>
            </a:r>
            <a:endParaRPr lang="en-US" altLang="zh-CN" sz="1800" dirty="0"/>
          </a:p>
          <a:p>
            <a:pPr lvl="1"/>
            <a:r>
              <a:rPr lang="en-US" altLang="zh-CN" dirty="0"/>
              <a:t>Can use repeated queries to average out (or estimate variance) for second two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686800" cy="900442"/>
          </a:xfrm>
        </p:spPr>
        <p:txBody>
          <a:bodyPr/>
          <a:lstStyle/>
          <a:p>
            <a:r>
              <a:rPr kumimoji="1" lang="en-US" altLang="zh-CN" b="0"/>
              <a:t>Sync clock with NTP</a:t>
            </a:r>
            <a:r>
              <a:rPr kumimoji="1" lang="en-US" altLang="zh-CN"/>
              <a:t>: Estimating Network Latency 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33732"/>
            <a:ext cx="5423007" cy="2664295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376328" y="1060843"/>
            <a:ext cx="4846803" cy="4075907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300" dirty="0"/>
              <a:t>What if a computer's clock is too fast</a:t>
            </a:r>
            <a:endParaRPr lang="en-US" altLang="zh-CN" sz="2300" dirty="0"/>
          </a:p>
          <a:p>
            <a:pPr lvl="1"/>
            <a:r>
              <a:rPr lang="en-US" altLang="zh-CN" sz="2300" dirty="0"/>
              <a:t>E.g., 5 seconds ahead</a:t>
            </a:r>
            <a:endParaRPr lang="en-US" altLang="zh-CN" sz="2300" dirty="0"/>
          </a:p>
          <a:p>
            <a:pPr lvl="1"/>
            <a:r>
              <a:rPr lang="en-US" altLang="zh-CN" sz="2300" dirty="0"/>
              <a:t>Naive plan: reset it to the correct time</a:t>
            </a:r>
            <a:endParaRPr lang="en-US" altLang="zh-CN" sz="2300" dirty="0"/>
          </a:p>
          <a:p>
            <a:pPr lvl="2"/>
            <a:r>
              <a:rPr lang="en-US" altLang="zh-CN" sz="2300" dirty="0"/>
              <a:t>Can break time intervals being measured (e.g., negative interval)</a:t>
            </a:r>
            <a:endParaRPr lang="en-US" altLang="zh-CN" sz="2300" dirty="0"/>
          </a:p>
          <a:p>
            <a:pPr lvl="2"/>
            <a:r>
              <a:rPr lang="en-US" altLang="zh-CN" sz="2300" dirty="0"/>
              <a:t>Can break ordering (e.g., older files were created in the future)</a:t>
            </a:r>
            <a:endParaRPr lang="en-US" altLang="zh-CN" sz="2300" dirty="0"/>
          </a:p>
          <a:p>
            <a:pPr lvl="1">
              <a:spcAft>
                <a:spcPts val="600"/>
              </a:spcAft>
            </a:pPr>
            <a:r>
              <a:rPr lang="en-US" altLang="zh-CN" sz="2300" dirty="0"/>
              <a:t>"make" is particularly prone to these errors</a:t>
            </a:r>
            <a:endParaRPr lang="en-US" altLang="zh-CN" sz="2300" dirty="0"/>
          </a:p>
          <a:p>
            <a:r>
              <a:rPr lang="en-US" altLang="zh-CN" sz="2300" dirty="0"/>
              <a:t>Principle: time never goes backwards</a:t>
            </a:r>
            <a:endParaRPr lang="en-US" altLang="zh-CN" sz="2300" dirty="0"/>
          </a:p>
          <a:p>
            <a:pPr lvl="1"/>
            <a:r>
              <a:rPr lang="en-US" altLang="zh-CN" sz="2300" dirty="0"/>
              <a:t>Idea: temporarily slow down or speed up the clock</a:t>
            </a:r>
            <a:endParaRPr lang="en-US" altLang="zh-CN" sz="2300" dirty="0"/>
          </a:p>
          <a:p>
            <a:pPr lvl="1"/>
            <a:r>
              <a:rPr lang="en-US" altLang="zh-CN" sz="2300" dirty="0"/>
              <a:t>Typically, cannot adjust oscillator (fixed hardware)</a:t>
            </a:r>
            <a:endParaRPr lang="en-US" altLang="zh-CN" sz="2300" dirty="0"/>
          </a:p>
          <a:p>
            <a:pPr lvl="1"/>
            <a:r>
              <a:rPr lang="en-US" altLang="zh-CN" sz="2300" dirty="0"/>
              <a:t>Adjust oscillator frequency estimate, so counter advances faster / slower</a:t>
            </a:r>
            <a:endParaRPr lang="en-US" altLang="zh-CN" sz="2300" dirty="0"/>
          </a:p>
          <a:p>
            <a:endParaRPr kumimoji="1" lang="zh-CN" altLang="en-US" dirty="0"/>
          </a:p>
        </p:txBody>
      </p:sp>
      <p:cxnSp>
        <p:nvCxnSpPr>
          <p:cNvPr id="5" name="直线连接符 4"/>
          <p:cNvCxnSpPr/>
          <p:nvPr/>
        </p:nvCxnSpPr>
        <p:spPr>
          <a:xfrm>
            <a:off x="611560" y="4009628"/>
            <a:ext cx="3672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611560" y="5136750"/>
            <a:ext cx="3672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00424" y="3813390"/>
            <a:ext cx="8643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00424" y="4901591"/>
            <a:ext cx="77457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12" name="直线箭头连接符 11"/>
          <p:cNvCxnSpPr/>
          <p:nvPr/>
        </p:nvCxnSpPr>
        <p:spPr>
          <a:xfrm flipV="1">
            <a:off x="1691680" y="4009628"/>
            <a:ext cx="756084" cy="112712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2447764" y="4009628"/>
            <a:ext cx="828092" cy="112712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138483" y="3619161"/>
            <a:ext cx="5565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 err="1"/>
              <a:t>tsrv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413398" y="5193581"/>
            <a:ext cx="81304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 err="1"/>
              <a:t>tbegin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959104" y="5187243"/>
            <a:ext cx="63350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tend</a:t>
            </a:r>
            <a:endParaRPr lang="zh-CN" altLang="en-US" dirty="0"/>
          </a:p>
        </p:txBody>
      </p:sp>
      <p:cxnSp>
        <p:nvCxnSpPr>
          <p:cNvPr id="25" name="直线连接符 24"/>
          <p:cNvCxnSpPr/>
          <p:nvPr/>
        </p:nvCxnSpPr>
        <p:spPr>
          <a:xfrm flipH="1">
            <a:off x="3234731" y="4009627"/>
            <a:ext cx="1" cy="11598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>
            <a:off x="2464195" y="3988491"/>
            <a:ext cx="1" cy="11187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>
            <a:off x="2464195" y="4757129"/>
            <a:ext cx="770536" cy="3002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500011" y="4342065"/>
            <a:ext cx="73609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delay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686800" cy="900442"/>
          </a:xfrm>
        </p:spPr>
        <p:txBody>
          <a:bodyPr/>
          <a:lstStyle/>
          <a:p>
            <a:r>
              <a:rPr kumimoji="1" lang="en-US" altLang="zh-CN" b="0"/>
              <a:t>Sync clock with NTP</a:t>
            </a:r>
            <a:r>
              <a:rPr kumimoji="1" lang="en-US" altLang="zh-CN"/>
              <a:t>: Estimating Network Latency 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549" y="1477547"/>
            <a:ext cx="7518102" cy="3819415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Drawback of NTP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No bounds on the clocks between client &amp; server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time of server &amp; client is only roughly similar !</a:t>
            </a:r>
            <a:endParaRPr kumimoji="1" lang="en-US" altLang="zh-CN" dirty="0"/>
          </a:p>
          <a:p>
            <a:r>
              <a:rPr kumimoji="1" lang="en-US" altLang="zh-CN" dirty="0"/>
              <a:t>How to compare two roughly correct clock?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No way 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98210" y="2473105"/>
            <a:ext cx="4186808" cy="2544648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TrueTime</a:t>
            </a:r>
            <a:r>
              <a:rPr kumimoji="1" lang="en-US" altLang="zh-CN" dirty="0"/>
              <a:t> API of Spanner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1128566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err="1"/>
              <a:t>TrueTime</a:t>
            </a:r>
            <a:r>
              <a:rPr kumimoji="1" lang="en-US" altLang="zh-CN" dirty="0"/>
              <a:t> returns a time interval instead of a single point of time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interval is bound.  i.e., the time of server must be in this bound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interval is the physical time. i.e., familiar to the user 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8085" y="2593275"/>
            <a:ext cx="38164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GB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timeval</a:t>
            </a:r>
            <a:r>
              <a:rPr lang="en-GB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{  </a:t>
            </a:r>
            <a:endParaRPr lang="en-GB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	</a:t>
            </a:r>
            <a:r>
              <a:rPr lang="en-GB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time_t</a:t>
            </a:r>
            <a:r>
              <a:rPr lang="en-GB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tv_sec</a:t>
            </a:r>
            <a:r>
              <a:rPr lang="en-GB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 	</a:t>
            </a:r>
            <a:r>
              <a:rPr lang="en-GB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suseconds_t</a:t>
            </a:r>
            <a:r>
              <a:rPr lang="en-GB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tv_usec</a:t>
            </a:r>
            <a:r>
              <a:rPr lang="en-GB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GB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8210" y="3925490"/>
            <a:ext cx="41361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GB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gettimeofday</a:t>
            </a:r>
            <a:r>
              <a:rPr lang="en-GB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(struct </a:t>
            </a:r>
            <a:r>
              <a:rPr lang="en-GB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timeval</a:t>
            </a:r>
            <a:r>
              <a:rPr lang="en-GB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*restrict tv, ...)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629873" y="2220722"/>
            <a:ext cx="0" cy="388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/>
          <p:nvPr/>
        </p:nvSpPr>
        <p:spPr>
          <a:xfrm>
            <a:off x="1061317" y="4968875"/>
            <a:ext cx="2701431" cy="349702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lang="en-GB" altLang="zh-CN" dirty="0">
                <a:solidFill>
                  <a:srgbClr val="BE384B"/>
                </a:solidFill>
              </a:rPr>
              <a:t>Linux Time API</a:t>
            </a:r>
            <a:endParaRPr kumimoji="1" lang="en-US" altLang="zh-CN" dirty="0"/>
          </a:p>
        </p:txBody>
      </p:sp>
      <p:sp>
        <p:nvSpPr>
          <p:cNvPr id="11" name="Rectangle 13"/>
          <p:cNvSpPr/>
          <p:nvPr/>
        </p:nvSpPr>
        <p:spPr>
          <a:xfrm>
            <a:off x="5352143" y="4968875"/>
            <a:ext cx="3106679" cy="349702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lang="en-GB" altLang="zh-CN" dirty="0" err="1">
                <a:solidFill>
                  <a:srgbClr val="BE384B"/>
                </a:solidFill>
              </a:rPr>
              <a:t>TrueTime</a:t>
            </a:r>
            <a:r>
              <a:rPr lang="en-GB" altLang="zh-CN" dirty="0">
                <a:solidFill>
                  <a:srgbClr val="BE384B"/>
                </a:solidFill>
              </a:rPr>
              <a:t> API (Simplified)</a:t>
            </a:r>
            <a:endParaRPr kumimoji="1"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4892782" y="2545497"/>
            <a:ext cx="41361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GB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time_interval</a:t>
            </a:r>
            <a:r>
              <a:rPr lang="en-GB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GB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timeval</a:t>
            </a:r>
            <a:r>
              <a:rPr lang="en-GB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Lower; </a:t>
            </a:r>
            <a:endParaRPr lang="en-GB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timeval</a:t>
            </a:r>
            <a:r>
              <a:rPr lang="en-GB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Upper;</a:t>
            </a:r>
            <a:endParaRPr lang="en-GB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GB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09736" y="3925490"/>
            <a:ext cx="43597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GB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get_truetime</a:t>
            </a:r>
            <a:r>
              <a:rPr lang="en-GB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time_interval</a:t>
            </a:r>
            <a:r>
              <a:rPr lang="en-GB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*interval); </a:t>
            </a:r>
            <a:endParaRPr lang="en-GB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zh-CN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Server </a:t>
            </a:r>
            <a:r>
              <a:rPr lang="en-GB" altLang="zh-CN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timeval</a:t>
            </a:r>
            <a:r>
              <a:rPr lang="en-GB" altLang="zh-CN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must be in [L,U]</a:t>
            </a:r>
            <a:endParaRPr lang="en-GB" altLang="zh-CN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Power of </a:t>
            </a:r>
            <a:r>
              <a:rPr kumimoji="1" lang="en-US" altLang="zh-CN" dirty="0" err="1"/>
              <a:t>TrueTime</a:t>
            </a:r>
            <a:r>
              <a:rPr kumimoji="1" lang="en-US" altLang="zh-CN" dirty="0"/>
              <a:t> API (return [L,U])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2794075"/>
          </a:xfrm>
        </p:spPr>
        <p:txBody>
          <a:bodyPr/>
          <a:lstStyle/>
          <a:p>
            <a:r>
              <a:rPr kumimoji="1" lang="en-US" altLang="zh-CN" dirty="0"/>
              <a:t>Used to implement external consistency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If a read-write TX has decided to commit, then: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Time</a:t>
            </a:r>
            <a:r>
              <a:rPr kumimoji="1" lang="en-US" altLang="zh-CN" baseline="-25000" dirty="0" err="1"/>
              <a:t>read</a:t>
            </a:r>
            <a:r>
              <a:rPr kumimoji="1" lang="en-US" altLang="zh-CN" baseline="-25000" dirty="0"/>
              <a:t>-only</a:t>
            </a:r>
            <a:r>
              <a:rPr kumimoji="1" lang="en-US" altLang="zh-CN" dirty="0"/>
              <a:t> &gt;=  </a:t>
            </a:r>
            <a:r>
              <a:rPr kumimoji="1" lang="en-US" altLang="zh-CN" dirty="0" err="1"/>
              <a:t>Time</a:t>
            </a:r>
            <a:r>
              <a:rPr kumimoji="1" lang="en-US" altLang="zh-CN" baseline="-25000" dirty="0" err="1"/>
              <a:t>read</a:t>
            </a:r>
            <a:r>
              <a:rPr kumimoji="1" lang="en-US" altLang="zh-CN" baseline="-25000" dirty="0"/>
              <a:t>-write</a:t>
            </a:r>
            <a:endParaRPr kumimoji="1" lang="en-US" altLang="zh-CN" baseline="-25000" dirty="0"/>
          </a:p>
          <a:p>
            <a:r>
              <a:rPr kumimoji="1" lang="en-US" altLang="zh-CN" dirty="0"/>
              <a:t>How to achieve this? </a:t>
            </a:r>
            <a:endParaRPr kumimoji="1" lang="en-US" altLang="zh-CN" dirty="0"/>
          </a:p>
          <a:p>
            <a:pPr lvl="1"/>
            <a:r>
              <a:rPr kumimoji="1" lang="en-US" altLang="zh-CN" b="1" dirty="0">
                <a:solidFill>
                  <a:srgbClr val="BE384B"/>
                </a:solidFill>
              </a:rPr>
              <a:t>Commit wait</a:t>
            </a:r>
            <a:r>
              <a:rPr kumimoji="1" lang="en-US" altLang="zh-CN" dirty="0"/>
              <a:t> for read-write TX: after acquire the commit timestamp, the coordinator wait until (U – L) and uses U as </a:t>
            </a:r>
            <a:r>
              <a:rPr kumimoji="1" lang="en-US" altLang="zh-CN" dirty="0" err="1"/>
              <a:t>Time</a:t>
            </a:r>
            <a:r>
              <a:rPr kumimoji="1" lang="en-US" altLang="zh-CN" baseline="-25000" dirty="0" err="1"/>
              <a:t>read</a:t>
            </a:r>
            <a:r>
              <a:rPr kumimoji="1" lang="en-US" altLang="zh-CN" baseline="-25000" dirty="0"/>
              <a:t>-write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For read-only TX, simply uses U as the read timestamp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>
            <a:off x="2915816" y="4408147"/>
            <a:ext cx="4069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18998" y="4207750"/>
            <a:ext cx="2039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Time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Server time</a:t>
            </a:r>
            <a:endParaRPr lang="zh-CN" altLang="en-US" b="1" dirty="0"/>
          </a:p>
        </p:txBody>
      </p:sp>
      <p:cxnSp>
        <p:nvCxnSpPr>
          <p:cNvPr id="10" name="直线连接符 9"/>
          <p:cNvCxnSpPr/>
          <p:nvPr/>
        </p:nvCxnSpPr>
        <p:spPr>
          <a:xfrm>
            <a:off x="3563888" y="4009628"/>
            <a:ext cx="0" cy="10081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235431" y="4571307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Read-write TX</a:t>
            </a:r>
            <a:endParaRPr lang="zh-CN" altLang="en-US" b="1" dirty="0"/>
          </a:p>
        </p:txBody>
      </p:sp>
      <p:grpSp>
        <p:nvGrpSpPr>
          <p:cNvPr id="19" name="组合 18"/>
          <p:cNvGrpSpPr/>
          <p:nvPr/>
        </p:nvGrpSpPr>
        <p:grpSpPr>
          <a:xfrm>
            <a:off x="3203847" y="4651519"/>
            <a:ext cx="720080" cy="144130"/>
            <a:chOff x="6037559" y="5188039"/>
            <a:chExt cx="720080" cy="144130"/>
          </a:xfrm>
        </p:grpSpPr>
        <p:cxnSp>
          <p:nvCxnSpPr>
            <p:cNvPr id="14" name="直线连接符 13"/>
            <p:cNvCxnSpPr/>
            <p:nvPr/>
          </p:nvCxnSpPr>
          <p:spPr>
            <a:xfrm>
              <a:off x="6037559" y="5260289"/>
              <a:ext cx="720080" cy="0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>
              <a:off x="6048440" y="5188040"/>
              <a:ext cx="0" cy="144129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/>
            <p:nvPr/>
          </p:nvCxnSpPr>
          <p:spPr>
            <a:xfrm>
              <a:off x="6757639" y="5188039"/>
              <a:ext cx="0" cy="144129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/>
          <p:nvPr/>
        </p:nvSpPr>
        <p:spPr>
          <a:xfrm>
            <a:off x="2864806" y="4544955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BE384B"/>
                </a:solidFill>
              </a:rPr>
              <a:t>L1</a:t>
            </a:r>
            <a:endParaRPr lang="zh-CN" altLang="en-US" b="1" dirty="0">
              <a:solidFill>
                <a:srgbClr val="BE384B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48119" y="4580099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BE384B"/>
                </a:solidFill>
              </a:rPr>
              <a:t>U1</a:t>
            </a:r>
            <a:endParaRPr lang="zh-CN" altLang="en-US" b="1" dirty="0">
              <a:solidFill>
                <a:srgbClr val="BE384B"/>
              </a:solidFill>
            </a:endParaRPr>
          </a:p>
        </p:txBody>
      </p:sp>
      <p:cxnSp>
        <p:nvCxnSpPr>
          <p:cNvPr id="22" name="直线连接符 21"/>
          <p:cNvCxnSpPr/>
          <p:nvPr/>
        </p:nvCxnSpPr>
        <p:spPr>
          <a:xfrm>
            <a:off x="4288720" y="3992824"/>
            <a:ext cx="0" cy="10081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979712" y="5008137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Get commit time-stamp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3568640" y="4469423"/>
            <a:ext cx="720080" cy="144130"/>
            <a:chOff x="6037559" y="5188039"/>
            <a:chExt cx="720080" cy="144130"/>
          </a:xfrm>
        </p:grpSpPr>
        <p:cxnSp>
          <p:nvCxnSpPr>
            <p:cNvPr id="25" name="直线连接符 24"/>
            <p:cNvCxnSpPr/>
            <p:nvPr/>
          </p:nvCxnSpPr>
          <p:spPr>
            <a:xfrm>
              <a:off x="6037559" y="5260289"/>
              <a:ext cx="720080" cy="0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/>
            <p:cNvCxnSpPr/>
            <p:nvPr/>
          </p:nvCxnSpPr>
          <p:spPr>
            <a:xfrm>
              <a:off x="6048440" y="5188040"/>
              <a:ext cx="0" cy="144129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/>
            <p:cNvCxnSpPr/>
            <p:nvPr/>
          </p:nvCxnSpPr>
          <p:spPr>
            <a:xfrm>
              <a:off x="6757639" y="5188039"/>
              <a:ext cx="0" cy="144129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矩形 27"/>
          <p:cNvSpPr/>
          <p:nvPr/>
        </p:nvSpPr>
        <p:spPr>
          <a:xfrm>
            <a:off x="4286787" y="3934618"/>
            <a:ext cx="4108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Commit wait done, server.time1 &gt;= U1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4505910" y="4500770"/>
            <a:ext cx="219217" cy="215549"/>
          </a:xfrm>
          <a:prstGeom prst="ellipse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BE384B"/>
                </a:solidFill>
              </a:rPr>
              <a:t>1</a:t>
            </a:r>
            <a:endParaRPr kumimoji="1" lang="zh-CN" altLang="en-US" dirty="0">
              <a:solidFill>
                <a:srgbClr val="BE384B"/>
              </a:solidFill>
            </a:endParaRPr>
          </a:p>
        </p:txBody>
      </p:sp>
      <p:cxnSp>
        <p:nvCxnSpPr>
          <p:cNvPr id="31" name="直线箭头连接符 30"/>
          <p:cNvCxnSpPr>
            <a:stCxn id="30" idx="2"/>
          </p:cNvCxnSpPr>
          <p:nvPr/>
        </p:nvCxnSpPr>
        <p:spPr>
          <a:xfrm flipH="1" flipV="1">
            <a:off x="4299497" y="4408147"/>
            <a:ext cx="206413" cy="20039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Power of </a:t>
            </a:r>
            <a:r>
              <a:rPr kumimoji="1" lang="en-US" altLang="zh-CN" dirty="0" err="1"/>
              <a:t>TrueTime</a:t>
            </a:r>
            <a:r>
              <a:rPr kumimoji="1" lang="en-US" altLang="zh-CN" dirty="0"/>
              <a:t> API (return [L,U])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686800" cy="279407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Used to implement external consistency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If a read-write TX has decided to commit, then: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Time</a:t>
            </a:r>
            <a:r>
              <a:rPr kumimoji="1" lang="en-US" altLang="zh-CN" baseline="-25000" dirty="0" err="1"/>
              <a:t>read</a:t>
            </a:r>
            <a:r>
              <a:rPr kumimoji="1" lang="en-US" altLang="zh-CN" baseline="-25000" dirty="0"/>
              <a:t>-only</a:t>
            </a:r>
            <a:r>
              <a:rPr kumimoji="1" lang="en-US" altLang="zh-CN" dirty="0"/>
              <a:t> &gt;=  </a:t>
            </a:r>
            <a:r>
              <a:rPr kumimoji="1" lang="en-US" altLang="zh-CN" dirty="0" err="1"/>
              <a:t>Time</a:t>
            </a:r>
            <a:r>
              <a:rPr kumimoji="1" lang="en-US" altLang="zh-CN" baseline="-25000" dirty="0" err="1"/>
              <a:t>read</a:t>
            </a:r>
            <a:r>
              <a:rPr kumimoji="1" lang="en-US" altLang="zh-CN" baseline="-25000" dirty="0"/>
              <a:t>-write</a:t>
            </a:r>
            <a:endParaRPr kumimoji="1" lang="en-US" altLang="zh-CN" baseline="-25000" dirty="0"/>
          </a:p>
          <a:p>
            <a:r>
              <a:rPr kumimoji="1" lang="en-US" altLang="zh-CN" dirty="0"/>
              <a:t>How to achieve this? </a:t>
            </a:r>
            <a:endParaRPr kumimoji="1" lang="en-US" altLang="zh-CN" dirty="0"/>
          </a:p>
          <a:p>
            <a:pPr lvl="1"/>
            <a:r>
              <a:rPr kumimoji="1" lang="en-US" altLang="zh-CN" b="1" dirty="0">
                <a:solidFill>
                  <a:srgbClr val="BE384B"/>
                </a:solidFill>
              </a:rPr>
              <a:t>Commit wait</a:t>
            </a:r>
            <a:r>
              <a:rPr kumimoji="1" lang="en-US" altLang="zh-CN" dirty="0"/>
              <a:t> for read-write TX: after acquire the commit timestamp, the coordinator wait until (U – L) and U1 as </a:t>
            </a:r>
            <a:r>
              <a:rPr kumimoji="1" lang="en-US" altLang="zh-CN" dirty="0" err="1"/>
              <a:t>Time</a:t>
            </a:r>
            <a:r>
              <a:rPr kumimoji="1" lang="en-US" altLang="zh-CN" baseline="-25000" dirty="0" err="1"/>
              <a:t>read</a:t>
            </a:r>
            <a:r>
              <a:rPr kumimoji="1" lang="en-US" altLang="zh-CN" baseline="-25000" dirty="0"/>
              <a:t>-write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For read-only TX, simply uses U as the read timestamp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>
            <a:off x="2915816" y="4408147"/>
            <a:ext cx="4069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3563888" y="4009628"/>
            <a:ext cx="0" cy="10081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235431" y="4571307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Read-write TX</a:t>
            </a:r>
            <a:endParaRPr lang="zh-CN" altLang="en-US" b="1" dirty="0"/>
          </a:p>
        </p:txBody>
      </p:sp>
      <p:grpSp>
        <p:nvGrpSpPr>
          <p:cNvPr id="19" name="组合 18"/>
          <p:cNvGrpSpPr/>
          <p:nvPr/>
        </p:nvGrpSpPr>
        <p:grpSpPr>
          <a:xfrm>
            <a:off x="3203847" y="4651519"/>
            <a:ext cx="720080" cy="144130"/>
            <a:chOff x="6037559" y="5188039"/>
            <a:chExt cx="720080" cy="144130"/>
          </a:xfrm>
        </p:grpSpPr>
        <p:cxnSp>
          <p:nvCxnSpPr>
            <p:cNvPr id="14" name="直线连接符 13"/>
            <p:cNvCxnSpPr/>
            <p:nvPr/>
          </p:nvCxnSpPr>
          <p:spPr>
            <a:xfrm>
              <a:off x="6037559" y="5260289"/>
              <a:ext cx="720080" cy="0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>
              <a:off x="6048440" y="5188040"/>
              <a:ext cx="0" cy="144129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/>
            <p:nvPr/>
          </p:nvCxnSpPr>
          <p:spPr>
            <a:xfrm>
              <a:off x="6757639" y="5188039"/>
              <a:ext cx="0" cy="144129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/>
          <p:nvPr/>
        </p:nvSpPr>
        <p:spPr>
          <a:xfrm>
            <a:off x="2864806" y="4544955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BE384B"/>
                </a:solidFill>
              </a:rPr>
              <a:t>L1</a:t>
            </a:r>
            <a:endParaRPr lang="zh-CN" altLang="en-US" b="1" dirty="0">
              <a:solidFill>
                <a:srgbClr val="BE384B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48119" y="4580099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BE384B"/>
                </a:solidFill>
              </a:rPr>
              <a:t>U1</a:t>
            </a:r>
            <a:endParaRPr lang="zh-CN" altLang="en-US" b="1" dirty="0">
              <a:solidFill>
                <a:srgbClr val="BE384B"/>
              </a:solidFill>
            </a:endParaRPr>
          </a:p>
        </p:txBody>
      </p:sp>
      <p:cxnSp>
        <p:nvCxnSpPr>
          <p:cNvPr id="22" name="直线连接符 21"/>
          <p:cNvCxnSpPr/>
          <p:nvPr/>
        </p:nvCxnSpPr>
        <p:spPr>
          <a:xfrm>
            <a:off x="4288720" y="3992824"/>
            <a:ext cx="0" cy="10081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3568640" y="4469423"/>
            <a:ext cx="720080" cy="144130"/>
            <a:chOff x="6037559" y="5188039"/>
            <a:chExt cx="720080" cy="144130"/>
          </a:xfrm>
        </p:grpSpPr>
        <p:cxnSp>
          <p:nvCxnSpPr>
            <p:cNvPr id="25" name="直线连接符 24"/>
            <p:cNvCxnSpPr/>
            <p:nvPr/>
          </p:nvCxnSpPr>
          <p:spPr>
            <a:xfrm>
              <a:off x="6037559" y="5260289"/>
              <a:ext cx="720080" cy="0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/>
            <p:cNvCxnSpPr/>
            <p:nvPr/>
          </p:nvCxnSpPr>
          <p:spPr>
            <a:xfrm>
              <a:off x="6048440" y="5188040"/>
              <a:ext cx="0" cy="144129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/>
            <p:cNvCxnSpPr/>
            <p:nvPr/>
          </p:nvCxnSpPr>
          <p:spPr>
            <a:xfrm>
              <a:off x="6757639" y="5188039"/>
              <a:ext cx="0" cy="144129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矩形 27"/>
          <p:cNvSpPr/>
          <p:nvPr/>
        </p:nvSpPr>
        <p:spPr>
          <a:xfrm>
            <a:off x="4286787" y="3934618"/>
            <a:ext cx="4108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Commit wait done, server.time1 &gt;= U1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237559" y="4968461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Read-only TX</a:t>
            </a:r>
            <a:endParaRPr lang="zh-CN" altLang="en-US" b="1" dirty="0"/>
          </a:p>
        </p:txBody>
      </p:sp>
      <p:cxnSp>
        <p:nvCxnSpPr>
          <p:cNvPr id="30" name="直线连接符 29"/>
          <p:cNvCxnSpPr/>
          <p:nvPr/>
        </p:nvCxnSpPr>
        <p:spPr>
          <a:xfrm>
            <a:off x="5364088" y="4408147"/>
            <a:ext cx="0" cy="10409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5004048" y="5075085"/>
            <a:ext cx="720080" cy="144130"/>
            <a:chOff x="6037559" y="5188039"/>
            <a:chExt cx="720080" cy="144130"/>
          </a:xfrm>
        </p:grpSpPr>
        <p:cxnSp>
          <p:nvCxnSpPr>
            <p:cNvPr id="32" name="直线连接符 31"/>
            <p:cNvCxnSpPr/>
            <p:nvPr/>
          </p:nvCxnSpPr>
          <p:spPr>
            <a:xfrm>
              <a:off x="6037559" y="5260289"/>
              <a:ext cx="720080" cy="0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32"/>
            <p:cNvCxnSpPr/>
            <p:nvPr/>
          </p:nvCxnSpPr>
          <p:spPr>
            <a:xfrm>
              <a:off x="6048440" y="5188040"/>
              <a:ext cx="0" cy="144129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/>
            <p:cNvCxnSpPr/>
            <p:nvPr/>
          </p:nvCxnSpPr>
          <p:spPr>
            <a:xfrm>
              <a:off x="6757639" y="5188039"/>
              <a:ext cx="0" cy="144129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4427984" y="5237576"/>
            <a:ext cx="428841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Get read timestamp, U2 &gt;= server.time2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640815" y="4955074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BE384B"/>
                </a:solidFill>
              </a:rPr>
              <a:t>L2</a:t>
            </a:r>
            <a:endParaRPr lang="zh-CN" altLang="en-US" b="1" dirty="0">
              <a:solidFill>
                <a:srgbClr val="BE384B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724128" y="4990218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BE384B"/>
                </a:solidFill>
              </a:rPr>
              <a:t>U2</a:t>
            </a:r>
            <a:endParaRPr lang="zh-CN" altLang="en-US" b="1" dirty="0">
              <a:solidFill>
                <a:srgbClr val="BE384B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505910" y="4500770"/>
            <a:ext cx="219217" cy="215549"/>
          </a:xfrm>
          <a:prstGeom prst="ellipse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BE384B"/>
                </a:solidFill>
              </a:rPr>
              <a:t>1</a:t>
            </a:r>
            <a:endParaRPr kumimoji="1" lang="zh-CN" altLang="en-US" dirty="0">
              <a:solidFill>
                <a:srgbClr val="BE384B"/>
              </a:solidFill>
            </a:endParaRPr>
          </a:p>
        </p:txBody>
      </p:sp>
      <p:cxnSp>
        <p:nvCxnSpPr>
          <p:cNvPr id="13" name="直线箭头连接符 12"/>
          <p:cNvCxnSpPr>
            <a:stCxn id="8" idx="2"/>
          </p:cNvCxnSpPr>
          <p:nvPr/>
        </p:nvCxnSpPr>
        <p:spPr>
          <a:xfrm flipH="1" flipV="1">
            <a:off x="4299497" y="4408147"/>
            <a:ext cx="206413" cy="20039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5603638" y="4509258"/>
            <a:ext cx="219217" cy="215549"/>
          </a:xfrm>
          <a:prstGeom prst="ellipse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BE384B"/>
                </a:solidFill>
              </a:rPr>
              <a:t>2</a:t>
            </a:r>
            <a:endParaRPr kumimoji="1" lang="zh-CN" altLang="en-US" dirty="0">
              <a:solidFill>
                <a:srgbClr val="BE384B"/>
              </a:solidFill>
            </a:endParaRPr>
          </a:p>
        </p:txBody>
      </p:sp>
      <p:cxnSp>
        <p:nvCxnSpPr>
          <p:cNvPr id="39" name="直线箭头连接符 38"/>
          <p:cNvCxnSpPr>
            <a:stCxn id="38" idx="2"/>
          </p:cNvCxnSpPr>
          <p:nvPr/>
        </p:nvCxnSpPr>
        <p:spPr>
          <a:xfrm flipH="1" flipV="1">
            <a:off x="5397225" y="4416635"/>
            <a:ext cx="206413" cy="20039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918998" y="4207750"/>
            <a:ext cx="2039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Time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Server time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Power of </a:t>
            </a:r>
            <a:r>
              <a:rPr kumimoji="1" lang="en-US" altLang="zh-CN" dirty="0" err="1"/>
              <a:t>TrueTime</a:t>
            </a:r>
            <a:r>
              <a:rPr kumimoji="1" lang="en-US" altLang="zh-CN" dirty="0"/>
              <a:t> API (return [L,U])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Used to implement external consistency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If a read-write TX has decided to commit, then: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Time</a:t>
            </a:r>
            <a:r>
              <a:rPr kumimoji="1" lang="en-US" altLang="zh-CN" baseline="-25000" dirty="0" err="1"/>
              <a:t>read</a:t>
            </a:r>
            <a:r>
              <a:rPr kumimoji="1" lang="en-US" altLang="zh-CN" baseline="-25000" dirty="0"/>
              <a:t>-only</a:t>
            </a:r>
            <a:r>
              <a:rPr kumimoji="1" lang="en-US" altLang="zh-CN" dirty="0"/>
              <a:t> &gt;=  </a:t>
            </a:r>
            <a:r>
              <a:rPr kumimoji="1" lang="en-US" altLang="zh-CN" dirty="0" err="1"/>
              <a:t>Time</a:t>
            </a:r>
            <a:r>
              <a:rPr kumimoji="1" lang="en-US" altLang="zh-CN" baseline="-25000" dirty="0" err="1"/>
              <a:t>read</a:t>
            </a:r>
            <a:r>
              <a:rPr kumimoji="1" lang="en-US" altLang="zh-CN" baseline="-25000" dirty="0"/>
              <a:t>-write</a:t>
            </a:r>
            <a:endParaRPr kumimoji="1" lang="en-US" altLang="zh-CN" baseline="-25000" dirty="0"/>
          </a:p>
          <a:p>
            <a:r>
              <a:rPr kumimoji="1" lang="en-US" altLang="zh-CN" dirty="0"/>
              <a:t>Correctness 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Time</a:t>
            </a:r>
            <a:r>
              <a:rPr kumimoji="1" lang="en-US" altLang="zh-CN" baseline="-25000" dirty="0" err="1"/>
              <a:t>read</a:t>
            </a:r>
            <a:r>
              <a:rPr kumimoji="1" lang="en-US" altLang="zh-CN" baseline="-25000" dirty="0"/>
              <a:t>-write </a:t>
            </a:r>
            <a:r>
              <a:rPr kumimoji="1" lang="en-US" altLang="zh-CN" dirty="0"/>
              <a:t>(U1) &lt;= server.time1 &lt;= server.time2 &lt;= U2 (</a:t>
            </a:r>
            <a:r>
              <a:rPr kumimoji="1" lang="en-US" altLang="zh-CN" dirty="0" err="1"/>
              <a:t>Time</a:t>
            </a:r>
            <a:r>
              <a:rPr kumimoji="1" lang="en-US" altLang="zh-CN" baseline="-25000" dirty="0" err="1"/>
              <a:t>read</a:t>
            </a:r>
            <a:r>
              <a:rPr kumimoji="1" lang="en-US" altLang="zh-CN" baseline="-25000" dirty="0"/>
              <a:t>-only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线连接符 4"/>
          <p:cNvCxnSpPr/>
          <p:nvPr/>
        </p:nvCxnSpPr>
        <p:spPr>
          <a:xfrm>
            <a:off x="2915816" y="4408147"/>
            <a:ext cx="4069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476514" y="4207750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Server time</a:t>
            </a:r>
            <a:endParaRPr lang="zh-CN" altLang="en-US" b="1" dirty="0"/>
          </a:p>
        </p:txBody>
      </p:sp>
      <p:cxnSp>
        <p:nvCxnSpPr>
          <p:cNvPr id="7" name="直线连接符 6"/>
          <p:cNvCxnSpPr/>
          <p:nvPr/>
        </p:nvCxnSpPr>
        <p:spPr>
          <a:xfrm>
            <a:off x="3563888" y="4009628"/>
            <a:ext cx="0" cy="10081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35431" y="4571307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Read-write TX</a:t>
            </a:r>
            <a:endParaRPr lang="zh-CN" altLang="en-US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3203847" y="4651519"/>
            <a:ext cx="720080" cy="144130"/>
            <a:chOff x="6037559" y="5188039"/>
            <a:chExt cx="720080" cy="144130"/>
          </a:xfrm>
        </p:grpSpPr>
        <p:cxnSp>
          <p:nvCxnSpPr>
            <p:cNvPr id="10" name="直线连接符 9"/>
            <p:cNvCxnSpPr/>
            <p:nvPr/>
          </p:nvCxnSpPr>
          <p:spPr>
            <a:xfrm>
              <a:off x="6037559" y="5260289"/>
              <a:ext cx="720080" cy="0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/>
            <p:cNvCxnSpPr/>
            <p:nvPr/>
          </p:nvCxnSpPr>
          <p:spPr>
            <a:xfrm>
              <a:off x="6048440" y="5188040"/>
              <a:ext cx="0" cy="144129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/>
            <p:cNvCxnSpPr/>
            <p:nvPr/>
          </p:nvCxnSpPr>
          <p:spPr>
            <a:xfrm>
              <a:off x="6757639" y="5188039"/>
              <a:ext cx="0" cy="144129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2864806" y="4544955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BE384B"/>
                </a:solidFill>
              </a:rPr>
              <a:t>L1</a:t>
            </a:r>
            <a:endParaRPr lang="zh-CN" altLang="en-US" b="1" dirty="0">
              <a:solidFill>
                <a:srgbClr val="BE384B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48119" y="4580099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BE384B"/>
                </a:solidFill>
              </a:rPr>
              <a:t>U1</a:t>
            </a:r>
            <a:endParaRPr lang="zh-CN" altLang="en-US" b="1" dirty="0">
              <a:solidFill>
                <a:srgbClr val="BE384B"/>
              </a:solidFill>
            </a:endParaRPr>
          </a:p>
        </p:txBody>
      </p:sp>
      <p:cxnSp>
        <p:nvCxnSpPr>
          <p:cNvPr id="15" name="直线连接符 14"/>
          <p:cNvCxnSpPr/>
          <p:nvPr/>
        </p:nvCxnSpPr>
        <p:spPr>
          <a:xfrm>
            <a:off x="4288720" y="3992824"/>
            <a:ext cx="0" cy="10081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3568640" y="4469423"/>
            <a:ext cx="720080" cy="144130"/>
            <a:chOff x="6037559" y="5188039"/>
            <a:chExt cx="720080" cy="144130"/>
          </a:xfrm>
        </p:grpSpPr>
        <p:cxnSp>
          <p:nvCxnSpPr>
            <p:cNvPr id="17" name="直线连接符 16"/>
            <p:cNvCxnSpPr/>
            <p:nvPr/>
          </p:nvCxnSpPr>
          <p:spPr>
            <a:xfrm>
              <a:off x="6037559" y="5260289"/>
              <a:ext cx="720080" cy="0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/>
            <p:nvPr/>
          </p:nvCxnSpPr>
          <p:spPr>
            <a:xfrm>
              <a:off x="6048440" y="5188040"/>
              <a:ext cx="0" cy="144129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>
              <a:off x="6757639" y="5188039"/>
              <a:ext cx="0" cy="144129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/>
          <p:nvPr/>
        </p:nvSpPr>
        <p:spPr>
          <a:xfrm>
            <a:off x="4286787" y="3934618"/>
            <a:ext cx="4108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Commit wait done, server.time1 &gt;= U1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37559" y="4968461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Read-only TX</a:t>
            </a:r>
            <a:endParaRPr lang="zh-CN" altLang="en-US" b="1" dirty="0"/>
          </a:p>
        </p:txBody>
      </p:sp>
      <p:cxnSp>
        <p:nvCxnSpPr>
          <p:cNvPr id="22" name="直线连接符 21"/>
          <p:cNvCxnSpPr/>
          <p:nvPr/>
        </p:nvCxnSpPr>
        <p:spPr>
          <a:xfrm>
            <a:off x="5364088" y="4303950"/>
            <a:ext cx="0" cy="11451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5004048" y="5075085"/>
            <a:ext cx="720080" cy="144130"/>
            <a:chOff x="6037559" y="5188039"/>
            <a:chExt cx="720080" cy="144130"/>
          </a:xfrm>
        </p:grpSpPr>
        <p:cxnSp>
          <p:nvCxnSpPr>
            <p:cNvPr id="24" name="直线连接符 23"/>
            <p:cNvCxnSpPr/>
            <p:nvPr/>
          </p:nvCxnSpPr>
          <p:spPr>
            <a:xfrm>
              <a:off x="6037559" y="5260289"/>
              <a:ext cx="720080" cy="0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/>
            <p:cNvCxnSpPr/>
            <p:nvPr/>
          </p:nvCxnSpPr>
          <p:spPr>
            <a:xfrm>
              <a:off x="6048440" y="5188040"/>
              <a:ext cx="0" cy="144129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/>
            <p:cNvCxnSpPr/>
            <p:nvPr/>
          </p:nvCxnSpPr>
          <p:spPr>
            <a:xfrm>
              <a:off x="6757639" y="5188039"/>
              <a:ext cx="0" cy="144129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 26"/>
          <p:cNvSpPr/>
          <p:nvPr/>
        </p:nvSpPr>
        <p:spPr>
          <a:xfrm>
            <a:off x="4427984" y="5237576"/>
            <a:ext cx="428841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Get read timestamp, U2 &gt;= server.time2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640815" y="4955074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BE384B"/>
                </a:solidFill>
              </a:rPr>
              <a:t>L2</a:t>
            </a:r>
            <a:endParaRPr lang="zh-CN" altLang="en-US" b="1" dirty="0">
              <a:solidFill>
                <a:srgbClr val="BE384B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724128" y="4990218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BE384B"/>
                </a:solidFill>
              </a:rPr>
              <a:t>U2</a:t>
            </a:r>
            <a:endParaRPr lang="zh-CN" altLang="en-US" b="1" dirty="0">
              <a:solidFill>
                <a:srgbClr val="BE384B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505910" y="4500770"/>
            <a:ext cx="219217" cy="215549"/>
          </a:xfrm>
          <a:prstGeom prst="ellipse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BE384B"/>
                </a:solidFill>
              </a:rPr>
              <a:t>1</a:t>
            </a:r>
            <a:endParaRPr kumimoji="1" lang="zh-CN" altLang="en-US" dirty="0">
              <a:solidFill>
                <a:srgbClr val="BE384B"/>
              </a:solidFill>
            </a:endParaRPr>
          </a:p>
        </p:txBody>
      </p:sp>
      <p:cxnSp>
        <p:nvCxnSpPr>
          <p:cNvPr id="31" name="直线箭头连接符 30"/>
          <p:cNvCxnSpPr>
            <a:stCxn id="30" idx="2"/>
          </p:cNvCxnSpPr>
          <p:nvPr/>
        </p:nvCxnSpPr>
        <p:spPr>
          <a:xfrm flipH="1" flipV="1">
            <a:off x="4299497" y="4408147"/>
            <a:ext cx="206413" cy="20039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5603638" y="4509258"/>
            <a:ext cx="219217" cy="215549"/>
          </a:xfrm>
          <a:prstGeom prst="ellipse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BE384B"/>
                </a:solidFill>
              </a:rPr>
              <a:t>2</a:t>
            </a:r>
            <a:endParaRPr kumimoji="1" lang="zh-CN" altLang="en-US" dirty="0">
              <a:solidFill>
                <a:srgbClr val="BE384B"/>
              </a:solidFill>
            </a:endParaRPr>
          </a:p>
        </p:txBody>
      </p:sp>
      <p:cxnSp>
        <p:nvCxnSpPr>
          <p:cNvPr id="33" name="直线箭头连接符 32"/>
          <p:cNvCxnSpPr>
            <a:stCxn id="32" idx="2"/>
          </p:cNvCxnSpPr>
          <p:nvPr/>
        </p:nvCxnSpPr>
        <p:spPr>
          <a:xfrm flipH="1" flipV="1">
            <a:off x="5397225" y="4416635"/>
            <a:ext cx="206413" cy="20039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if no wait?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2045657"/>
          </a:xfrm>
        </p:spPr>
        <p:txBody>
          <a:bodyPr/>
          <a:lstStyle/>
          <a:p>
            <a:r>
              <a:rPr kumimoji="1" lang="en-US" altLang="zh-CN" dirty="0"/>
              <a:t>A later executing TX can get a smaller timestamp!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E.g., T1’s timestamp (U1) can be larger than T2’s timestamp (U2)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Problem: violating the external consistency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3"/>
          <p:cNvSpPr txBox="1"/>
          <p:nvPr/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>
            <a:off x="3001029" y="3836015"/>
            <a:ext cx="4069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561727" y="3635618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Server time</a:t>
            </a:r>
            <a:endParaRPr lang="zh-CN" altLang="en-US" b="1" dirty="0"/>
          </a:p>
        </p:txBody>
      </p:sp>
      <p:cxnSp>
        <p:nvCxnSpPr>
          <p:cNvPr id="8" name="直线连接符 7"/>
          <p:cNvCxnSpPr/>
          <p:nvPr/>
        </p:nvCxnSpPr>
        <p:spPr>
          <a:xfrm>
            <a:off x="4046624" y="3440646"/>
            <a:ext cx="0" cy="10081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320644" y="3999175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Read-write TX</a:t>
            </a:r>
            <a:endParaRPr lang="zh-CN" altLang="en-US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3667998" y="4107634"/>
            <a:ext cx="1512000" cy="144130"/>
            <a:chOff x="6037559" y="5188039"/>
            <a:chExt cx="720080" cy="144130"/>
          </a:xfrm>
        </p:grpSpPr>
        <p:cxnSp>
          <p:nvCxnSpPr>
            <p:cNvPr id="11" name="直线连接符 10"/>
            <p:cNvCxnSpPr/>
            <p:nvPr/>
          </p:nvCxnSpPr>
          <p:spPr>
            <a:xfrm>
              <a:off x="6037559" y="5260289"/>
              <a:ext cx="720080" cy="0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/>
            <p:cNvCxnSpPr/>
            <p:nvPr/>
          </p:nvCxnSpPr>
          <p:spPr>
            <a:xfrm>
              <a:off x="6048440" y="5188040"/>
              <a:ext cx="0" cy="144129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/>
            <p:cNvCxnSpPr/>
            <p:nvPr/>
          </p:nvCxnSpPr>
          <p:spPr>
            <a:xfrm>
              <a:off x="6757639" y="5188039"/>
              <a:ext cx="0" cy="144129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3232313" y="4013560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BE384B"/>
                </a:solidFill>
              </a:rPr>
              <a:t>L1</a:t>
            </a:r>
            <a:endParaRPr lang="zh-CN" altLang="en-US" b="1" dirty="0">
              <a:solidFill>
                <a:srgbClr val="BE384B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79998" y="3997554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BE384B"/>
                </a:solidFill>
              </a:rPr>
              <a:t>U1</a:t>
            </a:r>
            <a:endParaRPr lang="zh-CN" altLang="en-US" b="1" dirty="0">
              <a:solidFill>
                <a:srgbClr val="BE384B"/>
              </a:solidFill>
            </a:endParaRPr>
          </a:p>
        </p:txBody>
      </p:sp>
      <p:cxnSp>
        <p:nvCxnSpPr>
          <p:cNvPr id="16" name="直线连接符 15"/>
          <p:cNvCxnSpPr/>
          <p:nvPr/>
        </p:nvCxnSpPr>
        <p:spPr>
          <a:xfrm>
            <a:off x="4729221" y="3941552"/>
            <a:ext cx="0" cy="10081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322772" y="4396329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Read-only TX</a:t>
            </a:r>
            <a:endParaRPr lang="zh-CN" altLang="en-US" b="1" dirty="0"/>
          </a:p>
        </p:txBody>
      </p:sp>
      <p:grpSp>
        <p:nvGrpSpPr>
          <p:cNvPr id="24" name="组合 23"/>
          <p:cNvGrpSpPr/>
          <p:nvPr/>
        </p:nvGrpSpPr>
        <p:grpSpPr>
          <a:xfrm>
            <a:off x="4559819" y="4523753"/>
            <a:ext cx="396000" cy="144130"/>
            <a:chOff x="6037559" y="5188039"/>
            <a:chExt cx="720080" cy="144130"/>
          </a:xfrm>
        </p:grpSpPr>
        <p:cxnSp>
          <p:nvCxnSpPr>
            <p:cNvPr id="25" name="直线连接符 24"/>
            <p:cNvCxnSpPr/>
            <p:nvPr/>
          </p:nvCxnSpPr>
          <p:spPr>
            <a:xfrm>
              <a:off x="6037559" y="5260289"/>
              <a:ext cx="720080" cy="0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/>
            <p:cNvCxnSpPr/>
            <p:nvPr/>
          </p:nvCxnSpPr>
          <p:spPr>
            <a:xfrm>
              <a:off x="6048440" y="5188040"/>
              <a:ext cx="0" cy="144129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/>
            <p:cNvCxnSpPr/>
            <p:nvPr/>
          </p:nvCxnSpPr>
          <p:spPr>
            <a:xfrm>
              <a:off x="6757639" y="5188039"/>
              <a:ext cx="0" cy="144129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28"/>
          <p:cNvSpPr/>
          <p:nvPr/>
        </p:nvSpPr>
        <p:spPr>
          <a:xfrm>
            <a:off x="4146666" y="4423613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BE384B"/>
                </a:solidFill>
              </a:rPr>
              <a:t>L2</a:t>
            </a:r>
            <a:endParaRPr lang="zh-CN" altLang="en-US" b="1" dirty="0">
              <a:solidFill>
                <a:srgbClr val="BE384B"/>
              </a:solidFill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 flipH="1">
            <a:off x="4067945" y="3094504"/>
            <a:ext cx="305706" cy="332437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 flipH="1" flipV="1">
            <a:off x="5482438" y="3844503"/>
            <a:ext cx="206413" cy="20039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283968" y="2847473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BE384B"/>
                </a:solidFill>
              </a:rPr>
              <a:t>T1 get timestamp (U1)</a:t>
            </a:r>
            <a:endParaRPr lang="zh-CN" altLang="en-US" b="1" dirty="0">
              <a:solidFill>
                <a:srgbClr val="BE384B"/>
              </a:solidFill>
            </a:endParaRPr>
          </a:p>
        </p:txBody>
      </p:sp>
      <p:cxnSp>
        <p:nvCxnSpPr>
          <p:cNvPr id="37" name="直线连接符 36"/>
          <p:cNvCxnSpPr/>
          <p:nvPr/>
        </p:nvCxnSpPr>
        <p:spPr>
          <a:xfrm>
            <a:off x="4373651" y="3437496"/>
            <a:ext cx="0" cy="10081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678538" y="324763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BE384B"/>
                </a:solidFill>
              </a:rPr>
              <a:t>T1 commit</a:t>
            </a:r>
            <a:endParaRPr lang="zh-CN" altLang="en-US" b="1" dirty="0">
              <a:solidFill>
                <a:srgbClr val="BE384B"/>
              </a:solidFill>
            </a:endParaRPr>
          </a:p>
        </p:txBody>
      </p:sp>
      <p:cxnSp>
        <p:nvCxnSpPr>
          <p:cNvPr id="39" name="直线箭头连接符 38"/>
          <p:cNvCxnSpPr/>
          <p:nvPr/>
        </p:nvCxnSpPr>
        <p:spPr>
          <a:xfrm flipH="1">
            <a:off x="4406966" y="3383129"/>
            <a:ext cx="305706" cy="332437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996406" y="4410965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BE384B"/>
                </a:solidFill>
              </a:rPr>
              <a:t>U2</a:t>
            </a:r>
            <a:endParaRPr lang="zh-CN" altLang="en-US" b="1" dirty="0">
              <a:solidFill>
                <a:srgbClr val="BE384B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19437" y="4780297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BE384B"/>
                </a:solidFill>
              </a:rPr>
              <a:t>T2 get timestamp (U2)</a:t>
            </a:r>
            <a:endParaRPr lang="zh-CN" altLang="en-US" b="1" dirty="0">
              <a:solidFill>
                <a:srgbClr val="BE384B"/>
              </a:solidFill>
            </a:endParaRPr>
          </a:p>
        </p:txBody>
      </p:sp>
      <p:cxnSp>
        <p:nvCxnSpPr>
          <p:cNvPr id="42" name="直线箭头连接符 41"/>
          <p:cNvCxnSpPr>
            <a:stCxn id="41" idx="1"/>
          </p:cNvCxnSpPr>
          <p:nvPr/>
        </p:nvCxnSpPr>
        <p:spPr>
          <a:xfrm flipH="1" flipV="1">
            <a:off x="4795221" y="4903253"/>
            <a:ext cx="224216" cy="6171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log inconsistency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68996" y="2657728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1</a:t>
            </a:r>
            <a:endParaRPr kumimoji="1"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add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73052" y="2657728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1</a:t>
            </a:r>
            <a:endParaRPr kumimoji="1"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b="1" dirty="0" err="1">
                <a:solidFill>
                  <a:schemeClr val="tx1"/>
                </a:solidFill>
              </a:rPr>
              <a:t>cmp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68996" y="3314110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1</a:t>
            </a:r>
            <a:endParaRPr kumimoji="1"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add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73052" y="3314110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1</a:t>
            </a:r>
            <a:endParaRPr kumimoji="1"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b="1" dirty="0" err="1">
                <a:solidFill>
                  <a:schemeClr val="tx1"/>
                </a:solidFill>
              </a:rPr>
              <a:t>cmp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68996" y="4055382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1</a:t>
            </a:r>
            <a:endParaRPr kumimoji="1"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add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73052" y="4055382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1</a:t>
            </a:r>
            <a:endParaRPr kumimoji="1"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b="1" dirty="0" err="1">
                <a:solidFill>
                  <a:schemeClr val="tx1"/>
                </a:solidFill>
              </a:rPr>
              <a:t>cmp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6" name="直线箭头连接符 15"/>
          <p:cNvCxnSpPr/>
          <p:nvPr/>
        </p:nvCxnSpPr>
        <p:spPr>
          <a:xfrm>
            <a:off x="34142" y="5165389"/>
            <a:ext cx="893933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159506" y="4980723"/>
            <a:ext cx="8992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Term 1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31776" y="2640901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S1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31776" y="3301197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S2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31776" y="4072664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S3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31776" y="2657728"/>
            <a:ext cx="504056" cy="368350"/>
          </a:xfrm>
          <a:prstGeom prst="rect">
            <a:avLst/>
          </a:prstGeom>
          <a:noFill/>
          <a:ln w="28575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94066" y="2228040"/>
            <a:ext cx="115122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Leader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9" name="内容占位符 38"/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1312971"/>
          </a:xfrm>
        </p:spPr>
        <p:txBody>
          <a:bodyPr/>
          <a:lstStyle/>
          <a:p>
            <a:r>
              <a:rPr lang="en-US" altLang="zh-CN" dirty="0"/>
              <a:t>Case: an old leader is unaware of the new leader due to network partition</a:t>
            </a:r>
            <a:endParaRPr lang="en-US" altLang="zh-CN" dirty="0"/>
          </a:p>
          <a:p>
            <a:pPr lvl="1"/>
            <a:r>
              <a:rPr lang="en-US" altLang="zh-CN" dirty="0"/>
              <a:t>Yet, it can still get commands from the clients 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2786038" y="2228040"/>
            <a:ext cx="2245360" cy="3262024"/>
            <a:chOff x="2786038" y="2228040"/>
            <a:chExt cx="2245360" cy="3262024"/>
          </a:xfrm>
        </p:grpSpPr>
        <p:grpSp>
          <p:nvGrpSpPr>
            <p:cNvPr id="3" name="组合 2"/>
            <p:cNvGrpSpPr/>
            <p:nvPr/>
          </p:nvGrpSpPr>
          <p:grpSpPr>
            <a:xfrm>
              <a:off x="2887604" y="2228040"/>
              <a:ext cx="1683042" cy="3262024"/>
              <a:chOff x="2887604" y="2228040"/>
              <a:chExt cx="1683042" cy="3262024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3562534" y="2657728"/>
                <a:ext cx="504056" cy="419083"/>
              </a:xfrm>
              <a:prstGeom prst="rect">
                <a:avLst/>
              </a:prstGeom>
              <a:solidFill>
                <a:srgbClr val="D5FFD5"/>
              </a:solidFill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chemeClr val="tx1"/>
                    </a:solidFill>
                  </a:rPr>
                  <a:t>1</a:t>
                </a:r>
                <a:endParaRPr kumimoji="1" lang="en-US" altLang="zh-CN" sz="12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zh-CN" sz="1200" b="1" dirty="0">
                    <a:solidFill>
                      <a:schemeClr val="tx1"/>
                    </a:solidFill>
                  </a:rPr>
                  <a:t>add</a:t>
                </a:r>
                <a:endParaRPr kumimoji="1" lang="zh-CN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4066590" y="2657728"/>
                <a:ext cx="504056" cy="419083"/>
              </a:xfrm>
              <a:prstGeom prst="rect">
                <a:avLst/>
              </a:prstGeom>
              <a:solidFill>
                <a:srgbClr val="D5FFD5"/>
              </a:solidFill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chemeClr val="tx1"/>
                    </a:solidFill>
                  </a:rPr>
                  <a:t>1</a:t>
                </a:r>
                <a:endParaRPr kumimoji="1" lang="en-US" altLang="zh-CN" sz="12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zh-CN" sz="1200" b="1" dirty="0" err="1">
                    <a:solidFill>
                      <a:schemeClr val="tx1"/>
                    </a:solidFill>
                  </a:rPr>
                  <a:t>cmp</a:t>
                </a:r>
                <a:endParaRPr kumimoji="1" lang="zh-CN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562534" y="3314110"/>
                <a:ext cx="504056" cy="419083"/>
              </a:xfrm>
              <a:prstGeom prst="rect">
                <a:avLst/>
              </a:prstGeom>
              <a:solidFill>
                <a:srgbClr val="D5FFD5"/>
              </a:solidFill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chemeClr val="tx1"/>
                    </a:solidFill>
                  </a:rPr>
                  <a:t>1</a:t>
                </a:r>
                <a:endParaRPr kumimoji="1" lang="en-US" altLang="zh-CN" sz="12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zh-CN" sz="1200" b="1" dirty="0">
                    <a:solidFill>
                      <a:schemeClr val="tx1"/>
                    </a:solidFill>
                  </a:rPr>
                  <a:t>add</a:t>
                </a:r>
                <a:endParaRPr kumimoji="1" lang="zh-CN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066590" y="3314110"/>
                <a:ext cx="504056" cy="419083"/>
              </a:xfrm>
              <a:prstGeom prst="rect">
                <a:avLst/>
              </a:prstGeom>
              <a:solidFill>
                <a:srgbClr val="D5FFD5"/>
              </a:solidFill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chemeClr val="tx1"/>
                    </a:solidFill>
                  </a:rPr>
                  <a:t>1</a:t>
                </a:r>
                <a:endParaRPr kumimoji="1" lang="en-US" altLang="zh-CN" sz="12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zh-CN" sz="1200" b="1" dirty="0" err="1">
                    <a:solidFill>
                      <a:schemeClr val="tx1"/>
                    </a:solidFill>
                  </a:rPr>
                  <a:t>cmp</a:t>
                </a:r>
                <a:endParaRPr kumimoji="1" lang="zh-CN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562534" y="4055382"/>
                <a:ext cx="504056" cy="419083"/>
              </a:xfrm>
              <a:prstGeom prst="rect">
                <a:avLst/>
              </a:prstGeom>
              <a:solidFill>
                <a:srgbClr val="D5FFD5"/>
              </a:solidFill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chemeClr val="tx1"/>
                    </a:solidFill>
                  </a:rPr>
                  <a:t>1</a:t>
                </a:r>
                <a:endParaRPr kumimoji="1" lang="en-US" altLang="zh-CN" sz="12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zh-CN" sz="1200" b="1" dirty="0">
                    <a:solidFill>
                      <a:schemeClr val="tx1"/>
                    </a:solidFill>
                  </a:rPr>
                  <a:t>add</a:t>
                </a:r>
                <a:endParaRPr kumimoji="1" lang="zh-CN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4066590" y="4055382"/>
                <a:ext cx="504056" cy="419083"/>
              </a:xfrm>
              <a:prstGeom prst="rect">
                <a:avLst/>
              </a:prstGeom>
              <a:solidFill>
                <a:srgbClr val="D5FFD5"/>
              </a:solidFill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chemeClr val="tx1"/>
                    </a:solidFill>
                  </a:rPr>
                  <a:t>1</a:t>
                </a:r>
                <a:endParaRPr kumimoji="1" lang="en-US" altLang="zh-CN" sz="12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zh-CN" sz="1200" b="1" dirty="0" err="1">
                    <a:solidFill>
                      <a:schemeClr val="tx1"/>
                    </a:solidFill>
                  </a:rPr>
                  <a:t>cmp</a:t>
                </a:r>
                <a:endParaRPr kumimoji="1" lang="zh-CN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925314" y="2640901"/>
                <a:ext cx="50405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dirty="0"/>
                  <a:t>S1</a:t>
                </a:r>
                <a:endParaRPr lang="zh-CN" altLang="en-US" dirty="0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2925314" y="3301197"/>
                <a:ext cx="50405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dirty="0"/>
                  <a:t>S2</a:t>
                </a:r>
                <a:endParaRPr lang="zh-CN" altLang="en-US" dirty="0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925314" y="4072664"/>
                <a:ext cx="50405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dirty="0"/>
                  <a:t>S3</a:t>
                </a:r>
                <a:endParaRPr lang="zh-CN" altLang="en-US" dirty="0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925314" y="2657728"/>
                <a:ext cx="504056" cy="368350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887604" y="2228040"/>
                <a:ext cx="115122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C00000"/>
                    </a:solidFill>
                  </a:rPr>
                  <a:t>Leader</a:t>
                </a:r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  <p:pic>
            <p:nvPicPr>
              <p:cNvPr id="42" name="图片 4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253769" y="4836483"/>
                <a:ext cx="738706" cy="653581"/>
              </a:xfrm>
              <a:prstGeom prst="rect">
                <a:avLst/>
              </a:prstGeom>
            </p:spPr>
          </p:pic>
        </p:grpSp>
        <p:sp>
          <p:nvSpPr>
            <p:cNvPr id="43" name="任意形状 42"/>
            <p:cNvSpPr/>
            <p:nvPr/>
          </p:nvSpPr>
          <p:spPr>
            <a:xfrm>
              <a:off x="2786038" y="3136695"/>
              <a:ext cx="2245360" cy="417218"/>
            </a:xfrm>
            <a:custGeom>
              <a:avLst/>
              <a:gdLst>
                <a:gd name="connsiteX0" fmla="*/ 0 w 2245360"/>
                <a:gd name="connsiteY0" fmla="*/ 417218 h 417218"/>
                <a:gd name="connsiteX1" fmla="*/ 436880 w 2245360"/>
                <a:gd name="connsiteY1" fmla="*/ 31138 h 417218"/>
                <a:gd name="connsiteX2" fmla="*/ 1239520 w 2245360"/>
                <a:gd name="connsiteY2" fmla="*/ 61618 h 417218"/>
                <a:gd name="connsiteX3" fmla="*/ 2245360 w 2245360"/>
                <a:gd name="connsiteY3" fmla="*/ 366418 h 41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5360" h="417218">
                  <a:moveTo>
                    <a:pt x="0" y="417218"/>
                  </a:moveTo>
                  <a:cubicBezTo>
                    <a:pt x="115146" y="253811"/>
                    <a:pt x="230293" y="90405"/>
                    <a:pt x="436880" y="31138"/>
                  </a:cubicBezTo>
                  <a:cubicBezTo>
                    <a:pt x="643467" y="-28129"/>
                    <a:pt x="938107" y="5738"/>
                    <a:pt x="1239520" y="61618"/>
                  </a:cubicBezTo>
                  <a:cubicBezTo>
                    <a:pt x="1540933" y="117498"/>
                    <a:pt x="1893146" y="241958"/>
                    <a:pt x="2245360" y="366418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294144" y="2228040"/>
            <a:ext cx="3556000" cy="3119900"/>
            <a:chOff x="5294144" y="2228040"/>
            <a:chExt cx="3556000" cy="3119900"/>
          </a:xfrm>
        </p:grpSpPr>
        <p:sp>
          <p:nvSpPr>
            <p:cNvPr id="44" name="矩形 43"/>
            <p:cNvSpPr/>
            <p:nvPr/>
          </p:nvSpPr>
          <p:spPr>
            <a:xfrm>
              <a:off x="6083794" y="2657728"/>
              <a:ext cx="504056" cy="419083"/>
            </a:xfrm>
            <a:prstGeom prst="rect">
              <a:avLst/>
            </a:prstGeom>
            <a:solidFill>
              <a:srgbClr val="D5FFD5"/>
            </a:solidFill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1</a:t>
              </a:r>
              <a:endParaRPr kumimoji="1" lang="en-US" altLang="zh-CN" sz="1200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add</a:t>
              </a:r>
              <a:endParaRPr kumimoji="1"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587850" y="2657728"/>
              <a:ext cx="504056" cy="419083"/>
            </a:xfrm>
            <a:prstGeom prst="rect">
              <a:avLst/>
            </a:prstGeom>
            <a:solidFill>
              <a:srgbClr val="D5FFD5"/>
            </a:solidFill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1</a:t>
              </a:r>
              <a:endParaRPr kumimoji="1" lang="en-US" altLang="zh-CN" sz="1200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zh-CN" sz="1200" b="1" dirty="0" err="1">
                  <a:solidFill>
                    <a:schemeClr val="tx1"/>
                  </a:solidFill>
                </a:rPr>
                <a:t>cmp</a:t>
              </a:r>
              <a:endParaRPr kumimoji="1"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083794" y="3314110"/>
              <a:ext cx="504056" cy="419083"/>
            </a:xfrm>
            <a:prstGeom prst="rect">
              <a:avLst/>
            </a:prstGeom>
            <a:solidFill>
              <a:srgbClr val="D5FFD5"/>
            </a:solidFill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1</a:t>
              </a:r>
              <a:endParaRPr kumimoji="1" lang="en-US" altLang="zh-CN" sz="1200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add</a:t>
              </a:r>
              <a:endParaRPr kumimoji="1"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587850" y="3314110"/>
              <a:ext cx="504056" cy="419083"/>
            </a:xfrm>
            <a:prstGeom prst="rect">
              <a:avLst/>
            </a:prstGeom>
            <a:solidFill>
              <a:srgbClr val="D5FFD5"/>
            </a:solidFill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1</a:t>
              </a:r>
              <a:endParaRPr kumimoji="1" lang="en-US" altLang="zh-CN" sz="1200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zh-CN" sz="1200" b="1" dirty="0" err="1">
                  <a:solidFill>
                    <a:schemeClr val="tx1"/>
                  </a:solidFill>
                </a:rPr>
                <a:t>cmp</a:t>
              </a:r>
              <a:endParaRPr kumimoji="1"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083794" y="4055382"/>
              <a:ext cx="504056" cy="419083"/>
            </a:xfrm>
            <a:prstGeom prst="rect">
              <a:avLst/>
            </a:prstGeom>
            <a:solidFill>
              <a:srgbClr val="D5FFD5"/>
            </a:solidFill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1</a:t>
              </a:r>
              <a:endParaRPr kumimoji="1" lang="en-US" altLang="zh-CN" sz="1200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add</a:t>
              </a:r>
              <a:endParaRPr kumimoji="1"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6587850" y="4055382"/>
              <a:ext cx="504056" cy="419083"/>
            </a:xfrm>
            <a:prstGeom prst="rect">
              <a:avLst/>
            </a:prstGeom>
            <a:solidFill>
              <a:srgbClr val="D5FFD5"/>
            </a:solidFill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1</a:t>
              </a:r>
              <a:endParaRPr kumimoji="1" lang="en-US" altLang="zh-CN" sz="1200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zh-CN" sz="1200" b="1" dirty="0" err="1">
                  <a:solidFill>
                    <a:schemeClr val="tx1"/>
                  </a:solidFill>
                </a:rPr>
                <a:t>cmp</a:t>
              </a:r>
              <a:endParaRPr kumimoji="1"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5446574" y="2640901"/>
              <a:ext cx="5040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S1</a:t>
              </a:r>
              <a:endParaRPr lang="zh-CN" altLang="en-US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446574" y="3301197"/>
              <a:ext cx="5040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S2</a:t>
              </a:r>
              <a:endParaRPr lang="zh-CN" altLang="en-US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5446574" y="4072664"/>
              <a:ext cx="5040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S3</a:t>
              </a:r>
              <a:endParaRPr lang="zh-CN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5446574" y="2657728"/>
              <a:ext cx="504056" cy="368350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ash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408864" y="2228040"/>
              <a:ext cx="182607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zh-CN" b="1" dirty="0">
                  <a:solidFill>
                    <a:srgbClr val="C00000"/>
                  </a:solidFill>
                </a:rPr>
                <a:t>Leader (stale)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55" name="任意形状 54"/>
            <p:cNvSpPr/>
            <p:nvPr/>
          </p:nvSpPr>
          <p:spPr>
            <a:xfrm>
              <a:off x="5294144" y="3197012"/>
              <a:ext cx="3556000" cy="417218"/>
            </a:xfrm>
            <a:custGeom>
              <a:avLst/>
              <a:gdLst>
                <a:gd name="connsiteX0" fmla="*/ 0 w 2245360"/>
                <a:gd name="connsiteY0" fmla="*/ 417218 h 417218"/>
                <a:gd name="connsiteX1" fmla="*/ 436880 w 2245360"/>
                <a:gd name="connsiteY1" fmla="*/ 31138 h 417218"/>
                <a:gd name="connsiteX2" fmla="*/ 1239520 w 2245360"/>
                <a:gd name="connsiteY2" fmla="*/ 61618 h 417218"/>
                <a:gd name="connsiteX3" fmla="*/ 2245360 w 2245360"/>
                <a:gd name="connsiteY3" fmla="*/ 366418 h 417218"/>
                <a:gd name="connsiteX0-1" fmla="*/ 0 w 3556000"/>
                <a:gd name="connsiteY0-2" fmla="*/ 417218 h 417218"/>
                <a:gd name="connsiteX1-3" fmla="*/ 436880 w 3556000"/>
                <a:gd name="connsiteY1-4" fmla="*/ 31138 h 417218"/>
                <a:gd name="connsiteX2-5" fmla="*/ 1239520 w 3556000"/>
                <a:gd name="connsiteY2-6" fmla="*/ 61618 h 417218"/>
                <a:gd name="connsiteX3-7" fmla="*/ 3556000 w 3556000"/>
                <a:gd name="connsiteY3-8" fmla="*/ 112418 h 4172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556000" h="417218">
                  <a:moveTo>
                    <a:pt x="0" y="417218"/>
                  </a:moveTo>
                  <a:cubicBezTo>
                    <a:pt x="115146" y="253811"/>
                    <a:pt x="230293" y="90405"/>
                    <a:pt x="436880" y="31138"/>
                  </a:cubicBezTo>
                  <a:cubicBezTo>
                    <a:pt x="643467" y="-28129"/>
                    <a:pt x="938107" y="5738"/>
                    <a:pt x="1239520" y="61618"/>
                  </a:cubicBezTo>
                  <a:cubicBezTo>
                    <a:pt x="1540933" y="117498"/>
                    <a:pt x="3203786" y="-12042"/>
                    <a:pt x="3556000" y="112418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450496" y="4095919"/>
              <a:ext cx="504056" cy="368350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5353820" y="4586822"/>
              <a:ext cx="182607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zh-CN" b="1" dirty="0">
                  <a:solidFill>
                    <a:srgbClr val="C00000"/>
                  </a:solidFill>
                </a:rPr>
                <a:t>Leader (term2)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872303" y="4978608"/>
              <a:ext cx="8992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Term 2</a:t>
              </a:r>
              <a:endParaRPr lang="zh-CN" altLang="en-US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7091906" y="4055382"/>
              <a:ext cx="504056" cy="419083"/>
            </a:xfrm>
            <a:prstGeom prst="rect">
              <a:avLst/>
            </a:prstGeom>
            <a:solidFill>
              <a:srgbClr val="FFFF9B"/>
            </a:solidFill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2</a:t>
              </a:r>
              <a:endParaRPr kumimoji="1" lang="en-US" altLang="zh-CN" sz="1200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zh-CN" sz="1200" b="1" dirty="0" err="1">
                  <a:solidFill>
                    <a:schemeClr val="tx1"/>
                  </a:solidFill>
                </a:rPr>
                <a:t>shi</a:t>
              </a:r>
              <a:endParaRPr kumimoji="1"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7102030" y="3314110"/>
              <a:ext cx="504056" cy="419083"/>
            </a:xfrm>
            <a:prstGeom prst="rect">
              <a:avLst/>
            </a:prstGeom>
            <a:solidFill>
              <a:srgbClr val="FFFF9B"/>
            </a:solidFill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2</a:t>
              </a:r>
              <a:endParaRPr kumimoji="1" lang="en-US" altLang="zh-CN" sz="1200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zh-CN" sz="1200" b="1" dirty="0" err="1">
                  <a:solidFill>
                    <a:schemeClr val="tx1"/>
                  </a:solidFill>
                </a:rPr>
                <a:t>shi</a:t>
              </a:r>
              <a:endParaRPr kumimoji="1"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7591946" y="4055382"/>
              <a:ext cx="504056" cy="419083"/>
            </a:xfrm>
            <a:prstGeom prst="rect">
              <a:avLst/>
            </a:prstGeom>
            <a:solidFill>
              <a:srgbClr val="FFFF9B"/>
            </a:solidFill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2</a:t>
              </a:r>
              <a:endParaRPr kumimoji="1" lang="en-US" altLang="zh-CN" sz="1200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ret</a:t>
              </a:r>
              <a:endParaRPr kumimoji="1"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7102030" y="2657728"/>
              <a:ext cx="504056" cy="419083"/>
            </a:xfrm>
            <a:prstGeom prst="rect">
              <a:avLst/>
            </a:prstGeom>
            <a:solidFill>
              <a:srgbClr val="D5FFD5"/>
            </a:solidFill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1</a:t>
              </a:r>
              <a:endParaRPr kumimoji="1" lang="en-US" altLang="zh-CN" sz="1200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xxx</a:t>
              </a:r>
              <a:endParaRPr kumimoji="1" lang="zh-CN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578067" y="2662303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1</a:t>
            </a:r>
            <a:endParaRPr kumimoji="1"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xxx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70459" y="2425452"/>
            <a:ext cx="680308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 b="0" kern="0" dirty="0">
                <a:solidFill>
                  <a:srgbClr val="C00000"/>
                </a:solidFill>
                <a:ea typeface="+mn-ea"/>
              </a:rPr>
              <a:t>How to achieve the bound of </a:t>
            </a:r>
            <a:r>
              <a:rPr kumimoji="0" lang="en-US" altLang="zh-CN" b="0" kern="0" dirty="0" err="1">
                <a:solidFill>
                  <a:srgbClr val="C00000"/>
                </a:solidFill>
                <a:ea typeface="+mn-ea"/>
              </a:rPr>
              <a:t>TrueTime</a:t>
            </a:r>
            <a:r>
              <a:rPr kumimoji="0" lang="en-US" altLang="zh-CN" b="0" kern="0" dirty="0">
                <a:solidFill>
                  <a:srgbClr val="C00000"/>
                </a:solidFill>
                <a:ea typeface="+mn-ea"/>
              </a:rPr>
              <a:t>?</a:t>
            </a:r>
            <a:endParaRPr kumimoji="0" lang="en-US" altLang="zh-CN" b="0" kern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TrueTime</a:t>
            </a:r>
            <a:r>
              <a:rPr kumimoji="1" lang="en-US" altLang="zh-CN" dirty="0"/>
              <a:t>: how to achieve the bound?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2520280"/>
          </a:xfrm>
        </p:spPr>
        <p:txBody>
          <a:bodyPr/>
          <a:lstStyle/>
          <a:p>
            <a:r>
              <a:rPr kumimoji="1" lang="en-US" altLang="zh-CN" dirty="0"/>
              <a:t>The bound is relative to the time servers as the ground truth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For simplicity, we first assume there is only one time server</a:t>
            </a:r>
            <a:endParaRPr kumimoji="1" lang="en-US" altLang="zh-CN" dirty="0"/>
          </a:p>
          <a:p>
            <a:r>
              <a:rPr kumimoji="1" lang="en-US" altLang="zh-CN" dirty="0"/>
              <a:t>Spanner adopts a variant of </a:t>
            </a:r>
            <a:r>
              <a:rPr lang="en-GB" altLang="zh-CN" dirty="0" err="1">
                <a:solidFill>
                  <a:srgbClr val="BE384B"/>
                </a:solidFill>
              </a:rPr>
              <a:t>Marzullo’s</a:t>
            </a:r>
            <a:r>
              <a:rPr lang="en-GB" altLang="zh-CN" dirty="0">
                <a:solidFill>
                  <a:srgbClr val="BE384B"/>
                </a:solidFill>
              </a:rPr>
              <a:t> algorithm</a:t>
            </a:r>
            <a:r>
              <a:rPr lang="en-GB" altLang="zh-CN" baseline="30000" dirty="0"/>
              <a:t>[1]</a:t>
            </a:r>
            <a:endParaRPr lang="en-GB" altLang="zh-CN" baseline="30000" dirty="0"/>
          </a:p>
          <a:p>
            <a:r>
              <a:rPr kumimoji="1" lang="en-US" altLang="zh-CN" dirty="0"/>
              <a:t>Problem statement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If the local clock of client is T, what is the time interval of the server? 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-468560" y="5301468"/>
            <a:ext cx="6876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kumimoji="1" lang="en-US" altLang="zh-CN" dirty="0"/>
              <a:t>[1] </a:t>
            </a:r>
            <a:r>
              <a:rPr lang="en-GB" altLang="zh-CN" dirty="0"/>
              <a:t>Maintaining the Time in a Distributed System </a:t>
            </a:r>
            <a:endParaRPr lang="en-GB" altLang="zh-CN" dirty="0"/>
          </a:p>
          <a:p>
            <a:pPr lvl="1"/>
            <a:endParaRPr kumimoji="1" lang="en-US" altLang="zh-CN"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线连接符 25"/>
          <p:cNvCxnSpPr/>
          <p:nvPr/>
        </p:nvCxnSpPr>
        <p:spPr>
          <a:xfrm flipH="1">
            <a:off x="6825673" y="3533456"/>
            <a:ext cx="3734" cy="1588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TrueTime</a:t>
            </a:r>
            <a:r>
              <a:rPr kumimoji="1" lang="en-US" altLang="zh-CN" dirty="0"/>
              <a:t>: how to calculate the bound?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686800" cy="2248495"/>
          </a:xfrm>
        </p:spPr>
        <p:txBody>
          <a:bodyPr/>
          <a:lstStyle/>
          <a:p>
            <a:r>
              <a:rPr kumimoji="1" lang="en-US" altLang="zh-CN" dirty="0"/>
              <a:t>Problem statement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If the local clock of client is T, what is the time interval of server? </a:t>
            </a:r>
            <a:endParaRPr kumimoji="1" lang="en-US" altLang="zh-CN" dirty="0"/>
          </a:p>
          <a:p>
            <a:r>
              <a:rPr kumimoji="1" lang="en-US" altLang="zh-CN" dirty="0"/>
              <a:t>High-level idea: send RPC to the server for the query as the measurements!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Similar as NTP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Before query the time, periodically sync with the time server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线连接符 4"/>
          <p:cNvCxnSpPr/>
          <p:nvPr/>
        </p:nvCxnSpPr>
        <p:spPr>
          <a:xfrm>
            <a:off x="2628000" y="4900944"/>
            <a:ext cx="5760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>
            <a:off x="2628000" y="3773822"/>
            <a:ext cx="5760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619672" y="4716278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Client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1619672" y="3538910"/>
            <a:ext cx="9028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Time </a:t>
            </a:r>
            <a:endParaRPr kumimoji="1" lang="en-US" altLang="zh-CN" b="1" dirty="0"/>
          </a:p>
          <a:p>
            <a:r>
              <a:rPr kumimoji="1" lang="en-US" altLang="zh-CN" b="1" dirty="0"/>
              <a:t>Server</a:t>
            </a:r>
            <a:endParaRPr lang="zh-CN" altLang="en-US" b="1" dirty="0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3167844" y="3773822"/>
            <a:ext cx="756084" cy="112712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3923928" y="3773822"/>
            <a:ext cx="828092" cy="112712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614647" y="3383355"/>
            <a:ext cx="5565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 err="1"/>
              <a:t>tsrv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89562" y="4957775"/>
            <a:ext cx="81304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 err="1"/>
              <a:t>tbegin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35268" y="4951437"/>
            <a:ext cx="63350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tend</a:t>
            </a:r>
            <a:endParaRPr lang="zh-CN" altLang="en-US" dirty="0"/>
          </a:p>
        </p:txBody>
      </p:sp>
      <p:cxnSp>
        <p:nvCxnSpPr>
          <p:cNvPr id="17" name="直线连接符 16"/>
          <p:cNvCxnSpPr/>
          <p:nvPr/>
        </p:nvCxnSpPr>
        <p:spPr>
          <a:xfrm>
            <a:off x="5220072" y="3377803"/>
            <a:ext cx="0" cy="2337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874705" y="3158161"/>
            <a:ext cx="69762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Sync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857472" y="4966327"/>
            <a:ext cx="195758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get_truetime</a:t>
            </a:r>
            <a:r>
              <a:rPr lang="en-GB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6737540" y="4786327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圆角矩形标注 20"/>
          <p:cNvSpPr/>
          <p:nvPr/>
        </p:nvSpPr>
        <p:spPr>
          <a:xfrm>
            <a:off x="6805707" y="3056864"/>
            <a:ext cx="2198257" cy="410324"/>
          </a:xfrm>
          <a:prstGeom prst="wedgeRoundRectCallout">
            <a:avLst>
              <a:gd name="adj1" fmla="val -43570"/>
              <a:gd name="adj2" fmla="val 99072"/>
              <a:gd name="adj3" fmla="val 16667"/>
            </a:avLst>
          </a:pr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737540" y="3683820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796593" y="3088393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What is the time?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411810" y="4517162"/>
            <a:ext cx="3257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6411810" y="3287254"/>
            <a:ext cx="39356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BE384B"/>
                </a:solidFill>
              </a:rPr>
              <a:t>T</a:t>
            </a:r>
            <a:r>
              <a:rPr lang="en-US" altLang="zh-CN" b="1" baseline="-25000" dirty="0">
                <a:solidFill>
                  <a:srgbClr val="BE384B"/>
                </a:solidFill>
              </a:rPr>
              <a:t>s</a:t>
            </a:r>
            <a:endParaRPr lang="zh-CN" altLang="en-US" b="1" baseline="-25000" dirty="0">
              <a:solidFill>
                <a:srgbClr val="BE384B"/>
              </a:solidFill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TrueTime</a:t>
            </a:r>
            <a:r>
              <a:rPr kumimoji="1" lang="en-US" altLang="zh-CN" dirty="0"/>
              <a:t>: how to calculate the bound?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Simplification: assuming server advances in the same speed as clients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Suppose the start time at client &amp; server is T</a:t>
            </a:r>
            <a:r>
              <a:rPr kumimoji="1" lang="en-US" altLang="zh-CN" baseline="-25000" dirty="0"/>
              <a:t>c</a:t>
            </a:r>
            <a:r>
              <a:rPr kumimoji="1" lang="en-US" altLang="zh-CN" dirty="0"/>
              <a:t> and T</a:t>
            </a:r>
            <a:r>
              <a:rPr kumimoji="1" lang="en-US" altLang="zh-CN" baseline="-25000" dirty="0"/>
              <a:t>s</a:t>
            </a:r>
            <a:r>
              <a:rPr kumimoji="1" lang="en-US" altLang="zh-CN" dirty="0"/>
              <a:t>, respectively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Then after </a:t>
            </a:r>
            <a:r>
              <a:rPr kumimoji="1" lang="en-US" altLang="zh-CN" dirty="0" err="1"/>
              <a:t>Δ</a:t>
            </a:r>
            <a:r>
              <a:rPr kumimoji="1" lang="en-US" altLang="zh-CN" dirty="0"/>
              <a:t> time, the clock of client &amp; server would be </a:t>
            </a:r>
            <a:r>
              <a:rPr kumimoji="1" lang="en-US" altLang="zh-CN" b="1" dirty="0">
                <a:solidFill>
                  <a:srgbClr val="BE384B"/>
                </a:solidFill>
              </a:rPr>
              <a:t>T</a:t>
            </a:r>
            <a:r>
              <a:rPr kumimoji="1" lang="en-US" altLang="zh-CN" b="1" baseline="-25000" dirty="0">
                <a:solidFill>
                  <a:srgbClr val="BE384B"/>
                </a:solidFill>
              </a:rPr>
              <a:t>c</a:t>
            </a:r>
            <a:r>
              <a:rPr kumimoji="1" lang="en-US" altLang="zh-CN" b="1" dirty="0">
                <a:solidFill>
                  <a:srgbClr val="BE384B"/>
                </a:solidFill>
              </a:rPr>
              <a:t> + </a:t>
            </a:r>
            <a:r>
              <a:rPr kumimoji="1" lang="en-US" altLang="zh-CN" b="1" dirty="0" err="1">
                <a:solidFill>
                  <a:srgbClr val="BE384B"/>
                </a:solidFill>
              </a:rPr>
              <a:t>Δ</a:t>
            </a:r>
            <a:r>
              <a:rPr kumimoji="1" lang="en-US" altLang="zh-CN" b="1" dirty="0">
                <a:solidFill>
                  <a:srgbClr val="BE384B"/>
                </a:solidFill>
              </a:rPr>
              <a:t>  </a:t>
            </a:r>
            <a:r>
              <a:rPr kumimoji="1" lang="en-US" altLang="zh-CN" dirty="0"/>
              <a:t>and </a:t>
            </a:r>
            <a:r>
              <a:rPr kumimoji="1" lang="en-US" altLang="zh-CN" b="1" dirty="0">
                <a:solidFill>
                  <a:srgbClr val="BE384B"/>
                </a:solidFill>
              </a:rPr>
              <a:t>T</a:t>
            </a:r>
            <a:r>
              <a:rPr kumimoji="1" lang="en-US" altLang="zh-CN" b="1" baseline="-25000" dirty="0">
                <a:solidFill>
                  <a:srgbClr val="BE384B"/>
                </a:solidFill>
              </a:rPr>
              <a:t>s </a:t>
            </a:r>
            <a:r>
              <a:rPr kumimoji="1" lang="en-US" altLang="zh-CN" b="1" dirty="0">
                <a:solidFill>
                  <a:srgbClr val="BE384B"/>
                </a:solidFill>
              </a:rPr>
              <a:t>+ </a:t>
            </a:r>
            <a:r>
              <a:rPr kumimoji="1" lang="en-US" altLang="zh-CN" b="1" dirty="0" err="1">
                <a:solidFill>
                  <a:srgbClr val="BE384B"/>
                </a:solidFill>
              </a:rPr>
              <a:t>Δ</a:t>
            </a:r>
            <a:r>
              <a:rPr kumimoji="1" lang="en-US" altLang="zh-CN" b="1" dirty="0">
                <a:solidFill>
                  <a:srgbClr val="BE384B"/>
                </a:solidFill>
              </a:rPr>
              <a:t> </a:t>
            </a:r>
            <a:endParaRPr kumimoji="1" lang="en-US" altLang="zh-CN" b="1" dirty="0">
              <a:solidFill>
                <a:srgbClr val="BE384B"/>
              </a:solidFill>
            </a:endParaRPr>
          </a:p>
          <a:p>
            <a:r>
              <a:rPr kumimoji="1" lang="en-US" altLang="zh-CN" b="0" dirty="0">
                <a:solidFill>
                  <a:schemeClr val="tx1"/>
                </a:solidFill>
              </a:rPr>
              <a:t>Since we know the </a:t>
            </a:r>
            <a:r>
              <a:rPr kumimoji="1" lang="en-US" altLang="zh-CN" dirty="0" err="1">
                <a:solidFill>
                  <a:srgbClr val="C00000"/>
                </a:solidFill>
              </a:rPr>
              <a:t>tsrv</a:t>
            </a:r>
            <a:r>
              <a:rPr kumimoji="1" lang="en-US" altLang="zh-CN" b="0" dirty="0">
                <a:solidFill>
                  <a:schemeClr val="tx1"/>
                </a:solidFill>
              </a:rPr>
              <a:t>, the key question is how to calculate the </a:t>
            </a:r>
            <a:r>
              <a:rPr kumimoji="1" lang="en-US" altLang="zh-CN" dirty="0">
                <a:solidFill>
                  <a:srgbClr val="BE384B"/>
                </a:solidFill>
              </a:rPr>
              <a:t>interval</a:t>
            </a:r>
            <a:endParaRPr kumimoji="1" lang="en-US" altLang="zh-CN" b="1" dirty="0">
              <a:solidFill>
                <a:srgbClr val="BE384B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线连接符 4"/>
          <p:cNvCxnSpPr/>
          <p:nvPr/>
        </p:nvCxnSpPr>
        <p:spPr>
          <a:xfrm flipH="1">
            <a:off x="6825673" y="3533456"/>
            <a:ext cx="3734" cy="1588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>
            <a:off x="2628000" y="4900944"/>
            <a:ext cx="5760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2628000" y="3773822"/>
            <a:ext cx="5760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619672" y="4716278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Client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1619672" y="3538910"/>
            <a:ext cx="9028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Time </a:t>
            </a:r>
            <a:endParaRPr kumimoji="1" lang="en-US" altLang="zh-CN" b="1" dirty="0"/>
          </a:p>
          <a:p>
            <a:r>
              <a:rPr kumimoji="1" lang="en-US" altLang="zh-CN" b="1" dirty="0"/>
              <a:t>Server</a:t>
            </a:r>
            <a:endParaRPr lang="zh-CN" altLang="en-US" b="1" dirty="0"/>
          </a:p>
        </p:txBody>
      </p:sp>
      <p:cxnSp>
        <p:nvCxnSpPr>
          <p:cNvPr id="10" name="直线箭头连接符 9"/>
          <p:cNvCxnSpPr/>
          <p:nvPr/>
        </p:nvCxnSpPr>
        <p:spPr>
          <a:xfrm flipV="1">
            <a:off x="3167844" y="3773822"/>
            <a:ext cx="756084" cy="112712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3923928" y="3773822"/>
            <a:ext cx="828092" cy="112712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614647" y="3383355"/>
            <a:ext cx="5565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 err="1"/>
              <a:t>tsrv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889562" y="4957775"/>
            <a:ext cx="81304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 err="1"/>
              <a:t>tbegin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435268" y="4951437"/>
            <a:ext cx="63350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tend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857472" y="4966327"/>
            <a:ext cx="195758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get_truetime</a:t>
            </a:r>
            <a:r>
              <a:rPr lang="en-GB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6737540" y="4786327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411810" y="4517162"/>
            <a:ext cx="3257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cxnSp>
        <p:nvCxnSpPr>
          <p:cNvPr id="24" name="直线连接符 23"/>
          <p:cNvCxnSpPr/>
          <p:nvPr/>
        </p:nvCxnSpPr>
        <p:spPr>
          <a:xfrm>
            <a:off x="5220072" y="3377803"/>
            <a:ext cx="0" cy="2337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874705" y="3158161"/>
            <a:ext cx="69762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Sync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44969" y="3860070"/>
            <a:ext cx="100540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Interval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11810" y="3287254"/>
            <a:ext cx="39356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BE384B"/>
                </a:solidFill>
              </a:rPr>
              <a:t>T</a:t>
            </a:r>
            <a:r>
              <a:rPr lang="en-US" altLang="zh-CN" b="1" baseline="-25000" dirty="0">
                <a:solidFill>
                  <a:srgbClr val="BE384B"/>
                </a:solidFill>
              </a:rPr>
              <a:t>s</a:t>
            </a:r>
            <a:endParaRPr lang="zh-CN" altLang="en-US" b="1" baseline="-25000" dirty="0">
              <a:solidFill>
                <a:srgbClr val="BE384B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981061" y="3653570"/>
            <a:ext cx="2844612" cy="307804"/>
            <a:chOff x="3892928" y="2760360"/>
            <a:chExt cx="2844612" cy="307804"/>
          </a:xfrm>
        </p:grpSpPr>
        <p:cxnSp>
          <p:nvCxnSpPr>
            <p:cNvPr id="36" name="直线连接符 35"/>
            <p:cNvCxnSpPr/>
            <p:nvPr/>
          </p:nvCxnSpPr>
          <p:spPr>
            <a:xfrm flipV="1">
              <a:off x="3892929" y="2892587"/>
              <a:ext cx="2844611" cy="4710"/>
            </a:xfrm>
            <a:prstGeom prst="line">
              <a:avLst/>
            </a:prstGeom>
            <a:ln w="635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/>
            <p:cNvCxnSpPr/>
            <p:nvPr/>
          </p:nvCxnSpPr>
          <p:spPr>
            <a:xfrm>
              <a:off x="3892928" y="2760360"/>
              <a:ext cx="0" cy="307804"/>
            </a:xfrm>
            <a:prstGeom prst="line">
              <a:avLst/>
            </a:prstGeom>
            <a:ln w="381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37"/>
            <p:cNvCxnSpPr/>
            <p:nvPr/>
          </p:nvCxnSpPr>
          <p:spPr>
            <a:xfrm>
              <a:off x="6737540" y="2760360"/>
              <a:ext cx="0" cy="307804"/>
            </a:xfrm>
            <a:prstGeom prst="line">
              <a:avLst/>
            </a:prstGeom>
            <a:ln w="381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椭圆 18"/>
          <p:cNvSpPr/>
          <p:nvPr/>
        </p:nvSpPr>
        <p:spPr>
          <a:xfrm>
            <a:off x="6737540" y="3683820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TrueTime</a:t>
            </a:r>
            <a:r>
              <a:rPr kumimoji="1" lang="en-US" altLang="zh-CN" dirty="0"/>
              <a:t>: how to calculate the bound?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>
                <a:solidFill>
                  <a:schemeClr val="tx1"/>
                </a:solidFill>
              </a:rPr>
              <a:t>Since we know the </a:t>
            </a:r>
            <a:r>
              <a:rPr kumimoji="1" lang="en-US" altLang="zh-CN" dirty="0" err="1">
                <a:solidFill>
                  <a:srgbClr val="C00000"/>
                </a:solidFill>
              </a:rPr>
              <a:t>tsrv</a:t>
            </a:r>
            <a:r>
              <a:rPr kumimoji="1" lang="en-US" altLang="zh-CN" b="0" dirty="0">
                <a:solidFill>
                  <a:schemeClr val="tx1"/>
                </a:solidFill>
              </a:rPr>
              <a:t>, the key question is how to calculate the </a:t>
            </a:r>
            <a:r>
              <a:rPr kumimoji="1" lang="en-US" altLang="zh-CN" dirty="0">
                <a:solidFill>
                  <a:srgbClr val="BE384B"/>
                </a:solidFill>
              </a:rPr>
              <a:t>interval</a:t>
            </a:r>
            <a:endParaRPr kumimoji="1" lang="en-US" altLang="zh-CN" dirty="0">
              <a:solidFill>
                <a:srgbClr val="BE384B"/>
              </a:solidFill>
            </a:endParaRP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Interval &gt;= T – tend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Interval &lt;= T – </a:t>
            </a:r>
            <a:r>
              <a:rPr kumimoji="1" lang="en-US" altLang="zh-CN" dirty="0" err="1">
                <a:solidFill>
                  <a:schemeClr val="tx1"/>
                </a:solidFill>
              </a:rPr>
              <a:t>tbegin</a:t>
            </a:r>
            <a:r>
              <a:rPr kumimoji="1" lang="en-US" altLang="zh-CN" dirty="0">
                <a:solidFill>
                  <a:schemeClr val="tx1"/>
                </a:solidFill>
              </a:rPr>
              <a:t> 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s</a:t>
            </a:r>
            <a:r>
              <a:rPr kumimoji="1" lang="en-US" altLang="zh-CN" dirty="0">
                <a:solidFill>
                  <a:schemeClr val="tx1"/>
                </a:solidFill>
              </a:rPr>
              <a:t> = </a:t>
            </a:r>
            <a:r>
              <a:rPr kumimoji="1" lang="en-US" altLang="zh-CN" dirty="0" err="1">
                <a:solidFill>
                  <a:schemeClr val="tx1"/>
                </a:solidFill>
              </a:rPr>
              <a:t>tsrv</a:t>
            </a:r>
            <a:r>
              <a:rPr kumimoji="1" lang="en-US" altLang="zh-CN" dirty="0">
                <a:solidFill>
                  <a:schemeClr val="tx1"/>
                </a:solidFill>
              </a:rPr>
              <a:t> + Interval 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>
              <a:buClr>
                <a:srgbClr val="BE384B"/>
              </a:buClr>
              <a:buFont typeface="Wingdings" panose="05000000000000000000" pitchFamily="2" charset="2"/>
              <a:buChar char="Ø"/>
            </a:pPr>
            <a:r>
              <a:rPr kumimoji="1" lang="en-US" altLang="zh-CN" dirty="0">
                <a:solidFill>
                  <a:schemeClr val="tx1"/>
                </a:solidFill>
                <a:highlight>
                  <a:srgbClr val="FFFF00"/>
                </a:highlight>
              </a:rPr>
              <a:t>T – tend + </a:t>
            </a:r>
            <a:r>
              <a:rPr kumimoji="1" lang="en-US" altLang="zh-CN" dirty="0" err="1">
                <a:solidFill>
                  <a:schemeClr val="tx1"/>
                </a:solidFill>
                <a:highlight>
                  <a:srgbClr val="FFFF00"/>
                </a:highlight>
              </a:rPr>
              <a:t>tsrv</a:t>
            </a:r>
            <a:r>
              <a:rPr kumimoji="1" lang="en-US" altLang="zh-CN" dirty="0">
                <a:solidFill>
                  <a:schemeClr val="tx1"/>
                </a:solidFill>
                <a:highlight>
                  <a:srgbClr val="FFFF00"/>
                </a:highlight>
              </a:rPr>
              <a:t> &lt;= T</a:t>
            </a:r>
            <a:r>
              <a:rPr kumimoji="1" lang="en-US" altLang="zh-CN" baseline="-25000" dirty="0">
                <a:solidFill>
                  <a:schemeClr val="tx1"/>
                </a:solidFill>
                <a:highlight>
                  <a:srgbClr val="FFFF00"/>
                </a:highlight>
              </a:rPr>
              <a:t>s </a:t>
            </a:r>
            <a:r>
              <a:rPr kumimoji="1" lang="en-US" altLang="zh-CN" dirty="0">
                <a:solidFill>
                  <a:schemeClr val="tx1"/>
                </a:solidFill>
                <a:highlight>
                  <a:srgbClr val="FFFF00"/>
                </a:highlight>
              </a:rPr>
              <a:t>&lt;= T – </a:t>
            </a:r>
            <a:r>
              <a:rPr kumimoji="1" lang="en-US" altLang="zh-CN" dirty="0" err="1">
                <a:solidFill>
                  <a:schemeClr val="tx1"/>
                </a:solidFill>
                <a:highlight>
                  <a:srgbClr val="FFFF00"/>
                </a:highlight>
              </a:rPr>
              <a:t>tbegin</a:t>
            </a:r>
            <a:r>
              <a:rPr kumimoji="1" lang="en-US" altLang="zh-CN" dirty="0">
                <a:solidFill>
                  <a:schemeClr val="tx1"/>
                </a:solidFill>
                <a:highlight>
                  <a:srgbClr val="FFFF00"/>
                </a:highlight>
              </a:rPr>
              <a:t> + </a:t>
            </a:r>
            <a:r>
              <a:rPr kumimoji="1" lang="en-US" altLang="zh-CN" dirty="0" err="1">
                <a:solidFill>
                  <a:schemeClr val="tx1"/>
                </a:solidFill>
                <a:highlight>
                  <a:srgbClr val="FFFF00"/>
                </a:highlight>
              </a:rPr>
              <a:t>tsrv</a:t>
            </a:r>
            <a:r>
              <a:rPr kumimoji="1" lang="en-US" altLang="zh-CN" dirty="0">
                <a:solidFill>
                  <a:schemeClr val="tx1"/>
                </a:solidFill>
                <a:highlight>
                  <a:srgbClr val="FFFF00"/>
                </a:highlight>
              </a:rPr>
              <a:t> (based on our simplification)</a:t>
            </a:r>
            <a:endParaRPr kumimoji="1" lang="en-US" altLang="zh-CN" dirty="0">
              <a:solidFill>
                <a:srgbClr val="BE384B"/>
              </a:solidFill>
              <a:highlight>
                <a:srgbClr val="FFFF00"/>
              </a:highligh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线连接符 4"/>
          <p:cNvCxnSpPr/>
          <p:nvPr/>
        </p:nvCxnSpPr>
        <p:spPr>
          <a:xfrm flipH="1">
            <a:off x="6825673" y="3533456"/>
            <a:ext cx="3734" cy="1588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>
            <a:off x="2628000" y="4900944"/>
            <a:ext cx="5760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2628000" y="3773822"/>
            <a:ext cx="5760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619672" y="4716278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Client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1619672" y="3538910"/>
            <a:ext cx="9028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Time </a:t>
            </a:r>
            <a:endParaRPr kumimoji="1" lang="en-US" altLang="zh-CN" b="1" dirty="0"/>
          </a:p>
          <a:p>
            <a:r>
              <a:rPr kumimoji="1" lang="en-US" altLang="zh-CN" b="1" dirty="0"/>
              <a:t>Server</a:t>
            </a:r>
            <a:endParaRPr lang="zh-CN" altLang="en-US" b="1" dirty="0"/>
          </a:p>
        </p:txBody>
      </p:sp>
      <p:cxnSp>
        <p:nvCxnSpPr>
          <p:cNvPr id="10" name="直线箭头连接符 9"/>
          <p:cNvCxnSpPr/>
          <p:nvPr/>
        </p:nvCxnSpPr>
        <p:spPr>
          <a:xfrm flipV="1">
            <a:off x="3167844" y="3773822"/>
            <a:ext cx="756084" cy="112712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3923928" y="3773822"/>
            <a:ext cx="828092" cy="112712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614647" y="3383355"/>
            <a:ext cx="5565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 err="1"/>
              <a:t>tsrv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889562" y="4957775"/>
            <a:ext cx="81304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 err="1"/>
              <a:t>tbegin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435268" y="4951437"/>
            <a:ext cx="63350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tend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6737540" y="4786327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411810" y="4517162"/>
            <a:ext cx="3257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cxnSp>
        <p:nvCxnSpPr>
          <p:cNvPr id="24" name="直线连接符 23"/>
          <p:cNvCxnSpPr/>
          <p:nvPr/>
        </p:nvCxnSpPr>
        <p:spPr>
          <a:xfrm>
            <a:off x="5220072" y="3377803"/>
            <a:ext cx="0" cy="2337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874705" y="3158161"/>
            <a:ext cx="69762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Sync</a:t>
            </a:r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3981061" y="3653570"/>
            <a:ext cx="2844612" cy="307804"/>
            <a:chOff x="3892928" y="2760360"/>
            <a:chExt cx="2844612" cy="307804"/>
          </a:xfrm>
        </p:grpSpPr>
        <p:cxnSp>
          <p:nvCxnSpPr>
            <p:cNvPr id="26" name="直线连接符 25"/>
            <p:cNvCxnSpPr/>
            <p:nvPr/>
          </p:nvCxnSpPr>
          <p:spPr>
            <a:xfrm flipV="1">
              <a:off x="3892929" y="2892587"/>
              <a:ext cx="2844611" cy="4710"/>
            </a:xfrm>
            <a:prstGeom prst="line">
              <a:avLst/>
            </a:prstGeom>
            <a:ln w="635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/>
            <p:cNvCxnSpPr/>
            <p:nvPr/>
          </p:nvCxnSpPr>
          <p:spPr>
            <a:xfrm>
              <a:off x="3892928" y="2760360"/>
              <a:ext cx="0" cy="307804"/>
            </a:xfrm>
            <a:prstGeom prst="line">
              <a:avLst/>
            </a:prstGeom>
            <a:ln w="381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/>
            <p:cNvCxnSpPr/>
            <p:nvPr/>
          </p:nvCxnSpPr>
          <p:spPr>
            <a:xfrm>
              <a:off x="6737540" y="2760360"/>
              <a:ext cx="0" cy="307804"/>
            </a:xfrm>
            <a:prstGeom prst="line">
              <a:avLst/>
            </a:prstGeom>
            <a:ln w="381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矩形 32"/>
          <p:cNvSpPr/>
          <p:nvPr/>
        </p:nvSpPr>
        <p:spPr>
          <a:xfrm>
            <a:off x="4844969" y="3860070"/>
            <a:ext cx="100540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Interval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411810" y="3287254"/>
            <a:ext cx="39356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BE384B"/>
                </a:solidFill>
              </a:rPr>
              <a:t>T</a:t>
            </a:r>
            <a:r>
              <a:rPr lang="en-US" altLang="zh-CN" b="1" baseline="-25000" dirty="0">
                <a:solidFill>
                  <a:srgbClr val="BE384B"/>
                </a:solidFill>
              </a:rPr>
              <a:t>s</a:t>
            </a:r>
            <a:endParaRPr lang="zh-CN" altLang="en-US" b="1" baseline="-25000" dirty="0">
              <a:solidFill>
                <a:srgbClr val="BE384B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737540" y="3683820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Rectangle 13"/>
          <p:cNvSpPr/>
          <p:nvPr/>
        </p:nvSpPr>
        <p:spPr>
          <a:xfrm>
            <a:off x="5272333" y="1824863"/>
            <a:ext cx="3106679" cy="626701"/>
          </a:xfrm>
          <a:prstGeom prst="rect">
            <a:avLst/>
          </a:prstGeom>
          <a:solidFill>
            <a:srgbClr val="FFE7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lang="en-GB" altLang="zh-CN" dirty="0"/>
              <a:t>Question: what if there is a drift between client &amp; server?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TrueTime</a:t>
            </a:r>
            <a:r>
              <a:rPr kumimoji="1" lang="en-US" altLang="zh-CN" dirty="0"/>
              <a:t>: how to calculate the bound?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trike="sngStrike" dirty="0"/>
              <a:t>Simplification: assuming server advances in the same speed as clients</a:t>
            </a:r>
            <a:endParaRPr kumimoji="1" lang="en-US" altLang="zh-CN" strike="sngStrike" dirty="0"/>
          </a:p>
          <a:p>
            <a:pPr lvl="1">
              <a:buClr>
                <a:srgbClr val="BE384B"/>
              </a:buClr>
              <a:buFont typeface="Wingdings" panose="05000000000000000000" pitchFamily="2" charset="2"/>
              <a:buChar char="Ø"/>
            </a:pPr>
            <a:r>
              <a:rPr kumimoji="1" lang="en-US" altLang="zh-CN" dirty="0">
                <a:solidFill>
                  <a:schemeClr val="tx1"/>
                </a:solidFill>
              </a:rPr>
              <a:t>T – tend + </a:t>
            </a:r>
            <a:r>
              <a:rPr kumimoji="1" lang="en-US" altLang="zh-CN" dirty="0" err="1">
                <a:solidFill>
                  <a:schemeClr val="tx1"/>
                </a:solidFill>
              </a:rPr>
              <a:t>tsrv</a:t>
            </a:r>
            <a:r>
              <a:rPr kumimoji="1" lang="en-US" altLang="zh-CN" dirty="0">
                <a:solidFill>
                  <a:schemeClr val="tx1"/>
                </a:solidFill>
              </a:rPr>
              <a:t> &lt;=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s </a:t>
            </a:r>
            <a:r>
              <a:rPr kumimoji="1" lang="en-US" altLang="zh-CN" dirty="0">
                <a:solidFill>
                  <a:schemeClr val="tx1"/>
                </a:solidFill>
              </a:rPr>
              <a:t>&lt;= T – </a:t>
            </a:r>
            <a:r>
              <a:rPr kumimoji="1" lang="en-US" altLang="zh-CN" dirty="0" err="1">
                <a:solidFill>
                  <a:schemeClr val="tx1"/>
                </a:solidFill>
              </a:rPr>
              <a:t>tbegin</a:t>
            </a:r>
            <a:r>
              <a:rPr kumimoji="1" lang="en-US" altLang="zh-CN" dirty="0">
                <a:solidFill>
                  <a:schemeClr val="tx1"/>
                </a:solidFill>
              </a:rPr>
              <a:t> + </a:t>
            </a:r>
            <a:r>
              <a:rPr kumimoji="1" lang="en-US" altLang="zh-CN" dirty="0" err="1">
                <a:solidFill>
                  <a:schemeClr val="tx1"/>
                </a:solidFill>
              </a:rPr>
              <a:t>tsrv</a:t>
            </a:r>
            <a:r>
              <a:rPr kumimoji="1" lang="en-US" altLang="zh-CN" dirty="0">
                <a:solidFill>
                  <a:schemeClr val="tx1"/>
                </a:solidFill>
              </a:rPr>
              <a:t> (based on our simplification)</a:t>
            </a:r>
            <a:endParaRPr kumimoji="1" lang="en-US" altLang="zh-CN" dirty="0">
              <a:solidFill>
                <a:srgbClr val="BE384B"/>
              </a:solidFill>
            </a:endParaRPr>
          </a:p>
          <a:p>
            <a:r>
              <a:rPr kumimoji="1" lang="en-US" altLang="zh-CN" dirty="0"/>
              <a:t>Assume</a:t>
            </a:r>
            <a:r>
              <a:rPr kumimoji="1" lang="zh-CN" altLang="en-US" dirty="0"/>
              <a:t> </a:t>
            </a:r>
            <a:r>
              <a:rPr kumimoji="1" lang="en-US" altLang="zh-CN" dirty="0"/>
              <a:t>a fixed </a:t>
            </a:r>
            <a:r>
              <a:rPr kumimoji="1" lang="en-US" altLang="zh-CN" sz="3200" dirty="0">
                <a:solidFill>
                  <a:srgbClr val="C00000"/>
                </a:solidFill>
                <a:latin typeface="Symbol" panose="05050102010706020507" pitchFamily="2" charset="2"/>
              </a:rPr>
              <a:t>e </a:t>
            </a:r>
            <a:r>
              <a:rPr kumimoji="1" lang="en-US" altLang="zh-CN" dirty="0"/>
              <a:t>drift rate between client &amp; server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After t time, the drift between client &amp; server is </a:t>
            </a:r>
            <a:r>
              <a:rPr kumimoji="1" lang="en-US" altLang="zh-CN" b="1" dirty="0">
                <a:solidFill>
                  <a:srgbClr val="C00000"/>
                </a:solidFill>
              </a:rPr>
              <a:t>(1 + </a:t>
            </a:r>
            <a:r>
              <a:rPr kumimoji="1" lang="en-US" altLang="zh-CN" b="1" dirty="0">
                <a:solidFill>
                  <a:srgbClr val="C00000"/>
                </a:solidFill>
                <a:latin typeface="Symbol" panose="05050102010706020507" pitchFamily="2" charset="2"/>
              </a:rPr>
              <a:t>e</a:t>
            </a:r>
            <a:r>
              <a:rPr kumimoji="1" lang="en-US" altLang="zh-CN" b="1" dirty="0">
                <a:solidFill>
                  <a:srgbClr val="C00000"/>
                </a:solidFill>
              </a:rPr>
              <a:t>) </a:t>
            </a:r>
            <a:r>
              <a:rPr kumimoji="1" lang="en-US" altLang="zh-CN" dirty="0"/>
              <a:t>or </a:t>
            </a:r>
            <a:r>
              <a:rPr kumimoji="1" lang="en-US" altLang="zh-CN" b="1" dirty="0">
                <a:solidFill>
                  <a:srgbClr val="C00000"/>
                </a:solidFill>
              </a:rPr>
              <a:t>(1 - </a:t>
            </a:r>
            <a:r>
              <a:rPr kumimoji="1" lang="en-US" altLang="zh-CN" b="1" dirty="0">
                <a:solidFill>
                  <a:srgbClr val="C00000"/>
                </a:solidFill>
                <a:latin typeface="Symbol" panose="05050102010706020507" pitchFamily="2" charset="2"/>
              </a:rPr>
              <a:t>e</a:t>
            </a:r>
            <a:r>
              <a:rPr kumimoji="1" lang="en-US" altLang="zh-CN" b="1" dirty="0">
                <a:solidFill>
                  <a:srgbClr val="C00000"/>
                </a:solidFill>
              </a:rPr>
              <a:t>)</a:t>
            </a:r>
            <a:endParaRPr kumimoji="1" lang="en-US" altLang="zh-CN" b="1" dirty="0">
              <a:solidFill>
                <a:srgbClr val="C00000"/>
              </a:solidFill>
            </a:endParaRPr>
          </a:p>
          <a:p>
            <a:pPr lvl="2"/>
            <a:r>
              <a:rPr kumimoji="1" lang="en-US" altLang="zh-CN" sz="1800" dirty="0">
                <a:solidFill>
                  <a:schemeClr val="tx1"/>
                </a:solidFill>
              </a:rPr>
              <a:t>Spanner assumes a fixed as 200us / second</a:t>
            </a:r>
            <a:endParaRPr kumimoji="1" lang="en-US" altLang="zh-CN" sz="1800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Then the interval is regulated as 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(T – tend) *</a:t>
            </a:r>
            <a:r>
              <a:rPr kumimoji="1" lang="en-US" altLang="zh-CN" b="1" dirty="0">
                <a:solidFill>
                  <a:srgbClr val="C00000"/>
                </a:solidFill>
              </a:rPr>
              <a:t>  (1 - </a:t>
            </a:r>
            <a:r>
              <a:rPr kumimoji="1" lang="en-US" altLang="zh-CN" b="1" dirty="0">
                <a:solidFill>
                  <a:srgbClr val="C00000"/>
                </a:solidFill>
                <a:latin typeface="Symbol" panose="05050102010706020507" pitchFamily="2" charset="2"/>
              </a:rPr>
              <a:t>e</a:t>
            </a:r>
            <a:r>
              <a:rPr kumimoji="1" lang="en-US" altLang="zh-CN" b="1" dirty="0">
                <a:solidFill>
                  <a:srgbClr val="C00000"/>
                </a:solidFill>
              </a:rPr>
              <a:t>)</a:t>
            </a:r>
            <a:r>
              <a:rPr kumimoji="1" lang="en-US" altLang="zh-CN" dirty="0">
                <a:solidFill>
                  <a:schemeClr val="tx1"/>
                </a:solidFill>
              </a:rPr>
              <a:t>  + </a:t>
            </a:r>
            <a:r>
              <a:rPr kumimoji="1" lang="en-US" altLang="zh-CN" dirty="0" err="1">
                <a:solidFill>
                  <a:schemeClr val="tx1"/>
                </a:solidFill>
              </a:rPr>
              <a:t>tsrv</a:t>
            </a:r>
            <a:r>
              <a:rPr kumimoji="1" lang="en-US" altLang="zh-CN" dirty="0">
                <a:solidFill>
                  <a:schemeClr val="tx1"/>
                </a:solidFill>
              </a:rPr>
              <a:t> &lt;=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s </a:t>
            </a:r>
            <a:r>
              <a:rPr kumimoji="1" lang="en-US" altLang="zh-CN" dirty="0">
                <a:solidFill>
                  <a:schemeClr val="tx1"/>
                </a:solidFill>
              </a:rPr>
              <a:t>&lt;= (T – </a:t>
            </a:r>
            <a:r>
              <a:rPr kumimoji="1" lang="en-US" altLang="zh-CN" dirty="0" err="1">
                <a:solidFill>
                  <a:schemeClr val="tx1"/>
                </a:solidFill>
              </a:rPr>
              <a:t>tbegin</a:t>
            </a:r>
            <a:r>
              <a:rPr kumimoji="1" lang="en-US" altLang="zh-CN" dirty="0">
                <a:solidFill>
                  <a:schemeClr val="tx1"/>
                </a:solidFill>
              </a:rPr>
              <a:t>) * </a:t>
            </a:r>
            <a:r>
              <a:rPr kumimoji="1" lang="en-US" altLang="zh-CN" b="1" dirty="0">
                <a:solidFill>
                  <a:srgbClr val="C00000"/>
                </a:solidFill>
              </a:rPr>
              <a:t>(1 + </a:t>
            </a:r>
            <a:r>
              <a:rPr kumimoji="1" lang="en-US" altLang="zh-CN" b="1" dirty="0">
                <a:solidFill>
                  <a:srgbClr val="C00000"/>
                </a:solidFill>
                <a:latin typeface="Symbol" panose="05050102010706020507" pitchFamily="2" charset="2"/>
              </a:rPr>
              <a:t>e</a:t>
            </a:r>
            <a:r>
              <a:rPr kumimoji="1" lang="en-US" altLang="zh-CN" b="1" dirty="0">
                <a:solidFill>
                  <a:srgbClr val="C00000"/>
                </a:solidFill>
              </a:rPr>
              <a:t>)</a:t>
            </a:r>
            <a:r>
              <a:rPr kumimoji="1" lang="en-US" altLang="zh-CN" dirty="0">
                <a:solidFill>
                  <a:schemeClr val="tx1"/>
                </a:solidFill>
              </a:rPr>
              <a:t> + </a:t>
            </a:r>
            <a:r>
              <a:rPr kumimoji="1" lang="en-US" altLang="zh-CN" dirty="0" err="1">
                <a:solidFill>
                  <a:schemeClr val="tx1"/>
                </a:solidFill>
              </a:rPr>
              <a:t>tsrv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Done 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9" name="Rectangle 13"/>
          <p:cNvSpPr/>
          <p:nvPr/>
        </p:nvSpPr>
        <p:spPr>
          <a:xfrm>
            <a:off x="827584" y="4885367"/>
            <a:ext cx="6912768" cy="349702"/>
          </a:xfrm>
          <a:prstGeom prst="rect">
            <a:avLst/>
          </a:prstGeom>
          <a:solidFill>
            <a:srgbClr val="FFE7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lang="en-GB" altLang="zh-CN" dirty="0"/>
              <a:t>Question: </a:t>
            </a:r>
            <a:r>
              <a:rPr lang="en-US" altLang="zh-CN" dirty="0"/>
              <a:t>does a single time server design fit spanner’s setup? </a:t>
            </a:r>
            <a:endParaRPr kumimoji="1"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827584" y="3937620"/>
            <a:ext cx="2664296" cy="360040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355976" y="3895086"/>
            <a:ext cx="2880320" cy="360040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483768" y="4297660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L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422419" y="4297660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U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6" name="Rectangle 13"/>
          <p:cNvSpPr/>
          <p:nvPr/>
        </p:nvSpPr>
        <p:spPr>
          <a:xfrm>
            <a:off x="6300191" y="1906762"/>
            <a:ext cx="2880321" cy="626701"/>
          </a:xfrm>
          <a:prstGeom prst="rect">
            <a:avLst/>
          </a:prstGeom>
          <a:solidFill>
            <a:srgbClr val="FFE7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lang="en-US" altLang="zh-CN" dirty="0"/>
              <a:t>Solution: regulate with the drift rate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TrueTime</a:t>
            </a:r>
            <a:r>
              <a:rPr kumimoji="1" lang="en-US" altLang="zh-CN" dirty="0"/>
              <a:t> adopts multiple time servers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891765"/>
            <a:ext cx="8229600" cy="684589"/>
          </a:xfrm>
        </p:spPr>
        <p:txBody>
          <a:bodyPr/>
          <a:lstStyle/>
          <a:p>
            <a:r>
              <a:rPr kumimoji="1" lang="en-US" altLang="zh-CN" dirty="0"/>
              <a:t>Called </a:t>
            </a:r>
            <a:r>
              <a:rPr kumimoji="1" lang="en-US" altLang="zh-CN" dirty="0" err="1"/>
              <a:t>timemaster</a:t>
            </a:r>
            <a:r>
              <a:rPr kumimoji="1" lang="en-US" altLang="zh-CN" dirty="0"/>
              <a:t> (</a:t>
            </a:r>
            <a:r>
              <a:rPr kumimoji="1" lang="en-US" altLang="zh-CN" dirty="0">
                <a:sym typeface="Wingdings" panose="05000000000000000000" pitchFamily="2" charset="2"/>
              </a:rPr>
              <a:t>) in Spanner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1334454" y="4442765"/>
            <a:ext cx="140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Datacenter 1</a:t>
            </a:r>
            <a:endParaRPr lang="en-US" dirty="0"/>
          </a:p>
        </p:txBody>
      </p:sp>
      <p:sp>
        <p:nvSpPr>
          <p:cNvPr id="7" name="TextBox 7"/>
          <p:cNvSpPr txBox="1"/>
          <p:nvPr/>
        </p:nvSpPr>
        <p:spPr>
          <a:xfrm>
            <a:off x="6053195" y="4442765"/>
            <a:ext cx="140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Datacenter n</a:t>
            </a:r>
            <a:endParaRPr lang="en-US" dirty="0"/>
          </a:p>
        </p:txBody>
      </p:sp>
      <p:sp>
        <p:nvSpPr>
          <p:cNvPr id="8" name="TextBox 8"/>
          <p:cNvSpPr txBox="1"/>
          <p:nvPr/>
        </p:nvSpPr>
        <p:spPr>
          <a:xfrm>
            <a:off x="5260729" y="4442765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US" dirty="0"/>
          </a:p>
        </p:txBody>
      </p:sp>
      <p:sp>
        <p:nvSpPr>
          <p:cNvPr id="9" name="TextBox 9"/>
          <p:cNvSpPr txBox="1"/>
          <p:nvPr/>
        </p:nvSpPr>
        <p:spPr>
          <a:xfrm>
            <a:off x="3161220" y="4442765"/>
            <a:ext cx="140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Datacenter 2</a:t>
            </a:r>
            <a:endParaRPr lang="en-US" dirty="0"/>
          </a:p>
        </p:txBody>
      </p:sp>
      <p:sp>
        <p:nvSpPr>
          <p:cNvPr id="10" name="Rectangle 10"/>
          <p:cNvSpPr/>
          <p:nvPr/>
        </p:nvSpPr>
        <p:spPr>
          <a:xfrm>
            <a:off x="1279157" y="1454150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800000"/>
                </a:solidFill>
              </a:rPr>
              <a:t>timemaster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1" name="Rectangle 12"/>
          <p:cNvSpPr/>
          <p:nvPr/>
        </p:nvSpPr>
        <p:spPr>
          <a:xfrm>
            <a:off x="3105923" y="1454150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800000"/>
                </a:solidFill>
              </a:rPr>
              <a:t>timemaster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2" name="Rectangle 13"/>
          <p:cNvSpPr/>
          <p:nvPr/>
        </p:nvSpPr>
        <p:spPr>
          <a:xfrm>
            <a:off x="5997898" y="1454150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800000"/>
                </a:solidFill>
              </a:rPr>
              <a:t>timemaster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3" name="Rectangle 14"/>
          <p:cNvSpPr/>
          <p:nvPr/>
        </p:nvSpPr>
        <p:spPr>
          <a:xfrm>
            <a:off x="3105923" y="2441575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800000"/>
                </a:solidFill>
              </a:rPr>
              <a:t>timemaster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4" name="Rectangle 15"/>
          <p:cNvSpPr/>
          <p:nvPr/>
        </p:nvSpPr>
        <p:spPr>
          <a:xfrm>
            <a:off x="5997898" y="2441575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800000"/>
                </a:solidFill>
              </a:rPr>
              <a:t>timemaster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5" name="Rectangle 17"/>
          <p:cNvSpPr/>
          <p:nvPr/>
        </p:nvSpPr>
        <p:spPr>
          <a:xfrm>
            <a:off x="1279157" y="3759200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</a:rPr>
              <a:t>Client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16" name="Straight Connector 5"/>
          <p:cNvCxnSpPr/>
          <p:nvPr/>
        </p:nvCxnSpPr>
        <p:spPr>
          <a:xfrm>
            <a:off x="850900" y="3479800"/>
            <a:ext cx="6858000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590800" y="3089275"/>
            <a:ext cx="1016000" cy="669925"/>
          </a:xfrm>
          <a:prstGeom prst="line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9"/>
          <p:cNvCxnSpPr>
            <a:stCxn id="15" idx="3"/>
          </p:cNvCxnSpPr>
          <p:nvPr/>
        </p:nvCxnSpPr>
        <p:spPr>
          <a:xfrm flipV="1">
            <a:off x="2790457" y="2101851"/>
            <a:ext cx="3635743" cy="1981199"/>
          </a:xfrm>
          <a:prstGeom prst="line">
            <a:avLst/>
          </a:prstGeom>
          <a:ln>
            <a:solidFill>
              <a:srgbClr val="F7964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0"/>
          <p:cNvCxnSpPr>
            <a:stCxn id="15" idx="0"/>
            <a:endCxn id="21" idx="2"/>
          </p:cNvCxnSpPr>
          <p:nvPr/>
        </p:nvCxnSpPr>
        <p:spPr>
          <a:xfrm flipV="1">
            <a:off x="2034807" y="3089275"/>
            <a:ext cx="0" cy="669925"/>
          </a:xfrm>
          <a:prstGeom prst="line">
            <a:avLst/>
          </a:prstGeom>
          <a:ln>
            <a:solidFill>
              <a:srgbClr val="F7964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23"/>
          <p:cNvCxnSpPr/>
          <p:nvPr/>
        </p:nvCxnSpPr>
        <p:spPr>
          <a:xfrm flipV="1">
            <a:off x="1603007" y="2101851"/>
            <a:ext cx="0" cy="1657349"/>
          </a:xfrm>
          <a:prstGeom prst="line">
            <a:avLst/>
          </a:prstGeom>
          <a:ln>
            <a:solidFill>
              <a:srgbClr val="F7964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11"/>
          <p:cNvSpPr/>
          <p:nvPr/>
        </p:nvSpPr>
        <p:spPr>
          <a:xfrm>
            <a:off x="1279157" y="2441575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800000"/>
                </a:solidFill>
              </a:rPr>
              <a:t>timemaster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22" name="Rectangle 13"/>
          <p:cNvSpPr/>
          <p:nvPr/>
        </p:nvSpPr>
        <p:spPr>
          <a:xfrm>
            <a:off x="1420313" y="2187056"/>
            <a:ext cx="6120680" cy="349702"/>
          </a:xfrm>
          <a:prstGeom prst="rect">
            <a:avLst/>
          </a:prstGeom>
          <a:solidFill>
            <a:srgbClr val="FFE7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lang="en-GB" altLang="zh-CN" dirty="0"/>
              <a:t>Question: </a:t>
            </a:r>
            <a:r>
              <a:rPr lang="en-US" altLang="zh-CN" dirty="0"/>
              <a:t>how to keep different </a:t>
            </a:r>
            <a:r>
              <a:rPr lang="en-US" altLang="zh-CN" dirty="0" err="1"/>
              <a:t>timemasters</a:t>
            </a:r>
            <a:r>
              <a:rPr lang="en-US" altLang="zh-CN" dirty="0"/>
              <a:t> sync?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  <p:bldP spid="22" grpId="1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TrueTime</a:t>
            </a:r>
            <a:r>
              <a:rPr kumimoji="1" lang="en-US" altLang="zh-CN" dirty="0"/>
              <a:t> adopts multiple time servers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Time servers are backed by GPS &amp; atomic clocks 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High-precision clocks 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E.g., 1 </a:t>
            </a:r>
            <a:r>
              <a:rPr kumimoji="1" lang="en-US" altLang="zh-CN" dirty="0">
                <a:solidFill>
                  <a:schemeClr val="tx1"/>
                </a:solidFill>
                <a:highlight>
                  <a:srgbClr val="FFFF00"/>
                </a:highlight>
              </a:rPr>
              <a:t>second</a:t>
            </a:r>
            <a:r>
              <a:rPr kumimoji="1" lang="en-US" altLang="zh-CN" dirty="0">
                <a:solidFill>
                  <a:schemeClr val="tx1"/>
                </a:solidFill>
              </a:rPr>
              <a:t> drift after 20,000,000 </a:t>
            </a:r>
            <a:r>
              <a:rPr kumimoji="1" lang="en-US" altLang="zh-CN" dirty="0">
                <a:solidFill>
                  <a:schemeClr val="tx1"/>
                </a:solidFill>
                <a:highlight>
                  <a:srgbClr val="FFFF00"/>
                </a:highlight>
              </a:rPr>
              <a:t>year</a:t>
            </a:r>
            <a:r>
              <a:rPr kumimoji="1" lang="en-US" altLang="zh-CN" dirty="0">
                <a:solidFill>
                  <a:schemeClr val="tx1"/>
                </a:solidFill>
              </a:rPr>
              <a:t> 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Atomic clocks are synchronized with each other </a:t>
            </a:r>
            <a:endParaRPr kumimoji="1" lang="en-US" altLang="zh-CN" dirty="0">
              <a:solidFill>
                <a:schemeClr val="tx1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0482" name="Picture 2" descr="創新科技署- 銫原子鐘標準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70102"/>
            <a:ext cx="2796942" cy="104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188" y="3069819"/>
            <a:ext cx="5053623" cy="2531414"/>
          </a:xfrm>
          <a:prstGeom prst="rect">
            <a:avLst/>
          </a:prstGeom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686800" cy="900442"/>
          </a:xfrm>
        </p:spPr>
        <p:txBody>
          <a:bodyPr/>
          <a:lstStyle/>
          <a:p>
            <a:r>
              <a:rPr kumimoji="1" lang="en-US" altLang="zh-CN" dirty="0"/>
              <a:t>Final takeaway of </a:t>
            </a:r>
            <a:r>
              <a:rPr kumimoji="1" lang="en-US" altLang="zh-CN" dirty="0" err="1"/>
              <a:t>TrueTime</a:t>
            </a:r>
            <a:r>
              <a:rPr kumimoji="1" lang="en-US" altLang="zh-CN" dirty="0"/>
              <a:t>: </a:t>
            </a:r>
            <a:r>
              <a:rPr lang="en-US" altLang="zh-CN" dirty="0"/>
              <a:t>Network-Induced Uncertainty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Interval of T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[ (T – tend) *</a:t>
            </a:r>
            <a:r>
              <a:rPr kumimoji="1" lang="en-US" altLang="zh-CN" b="1" dirty="0">
                <a:solidFill>
                  <a:srgbClr val="C00000"/>
                </a:solidFill>
              </a:rPr>
              <a:t>  </a:t>
            </a:r>
            <a:r>
              <a:rPr kumimoji="1" lang="en-US" altLang="zh-CN" dirty="0">
                <a:solidFill>
                  <a:schemeClr val="tx1"/>
                </a:solidFill>
              </a:rPr>
              <a:t>(1 - </a:t>
            </a:r>
            <a:r>
              <a:rPr kumimoji="1" lang="en-US" altLang="zh-CN" dirty="0">
                <a:solidFill>
                  <a:schemeClr val="tx1"/>
                </a:solidFill>
                <a:latin typeface="Symbol" panose="05050102010706020507" pitchFamily="2" charset="2"/>
              </a:rPr>
              <a:t>e</a:t>
            </a:r>
            <a:r>
              <a:rPr kumimoji="1" lang="en-US" altLang="zh-CN" dirty="0">
                <a:solidFill>
                  <a:schemeClr val="tx1"/>
                </a:solidFill>
              </a:rPr>
              <a:t>)  + </a:t>
            </a:r>
            <a:r>
              <a:rPr kumimoji="1" lang="en-US" altLang="zh-CN" dirty="0" err="1">
                <a:solidFill>
                  <a:schemeClr val="tx1"/>
                </a:solidFill>
              </a:rPr>
              <a:t>tsrv</a:t>
            </a:r>
            <a:r>
              <a:rPr kumimoji="1" lang="en-US" altLang="zh-CN" dirty="0">
                <a:solidFill>
                  <a:schemeClr val="tx1"/>
                </a:solidFill>
              </a:rPr>
              <a:t>, (T – </a:t>
            </a:r>
            <a:r>
              <a:rPr kumimoji="1" lang="en-US" altLang="zh-CN" dirty="0" err="1">
                <a:solidFill>
                  <a:schemeClr val="tx1"/>
                </a:solidFill>
              </a:rPr>
              <a:t>tbegin</a:t>
            </a:r>
            <a:r>
              <a:rPr kumimoji="1" lang="en-US" altLang="zh-CN" dirty="0">
                <a:solidFill>
                  <a:schemeClr val="tx1"/>
                </a:solidFill>
              </a:rPr>
              <a:t>) * (1 + </a:t>
            </a:r>
            <a:r>
              <a:rPr kumimoji="1" lang="en-US" altLang="zh-CN" dirty="0">
                <a:solidFill>
                  <a:schemeClr val="tx1"/>
                </a:solidFill>
                <a:latin typeface="Symbol" panose="05050102010706020507" pitchFamily="2" charset="2"/>
              </a:rPr>
              <a:t>e</a:t>
            </a:r>
            <a:r>
              <a:rPr kumimoji="1" lang="en-US" altLang="zh-CN" dirty="0">
                <a:solidFill>
                  <a:schemeClr val="tx1"/>
                </a:solidFill>
              </a:rPr>
              <a:t>) + </a:t>
            </a:r>
            <a:r>
              <a:rPr kumimoji="1" lang="en-US" altLang="zh-CN" dirty="0" err="1">
                <a:solidFill>
                  <a:schemeClr val="tx1"/>
                </a:solidFill>
              </a:rPr>
              <a:t>tsrv</a:t>
            </a:r>
            <a:r>
              <a:rPr kumimoji="1" lang="en-US" altLang="zh-CN" dirty="0">
                <a:solidFill>
                  <a:schemeClr val="tx1"/>
                </a:solidFill>
              </a:rPr>
              <a:t>]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dirty="0" err="1">
                <a:solidFill>
                  <a:schemeClr val="tx1"/>
                </a:solidFill>
              </a:rPr>
              <a:t>tsrv</a:t>
            </a:r>
            <a:r>
              <a:rPr kumimoji="1" lang="en-US" altLang="zh-CN" dirty="0">
                <a:solidFill>
                  <a:schemeClr val="tx1"/>
                </a:solidFill>
              </a:rPr>
              <a:t> – </a:t>
            </a:r>
            <a:r>
              <a:rPr kumimoji="1" lang="en-US" altLang="zh-CN" dirty="0" err="1">
                <a:solidFill>
                  <a:schemeClr val="tx1"/>
                </a:solidFill>
              </a:rPr>
              <a:t>tbegin</a:t>
            </a:r>
            <a:r>
              <a:rPr kumimoji="1" lang="en-US" altLang="zh-CN" dirty="0">
                <a:solidFill>
                  <a:schemeClr val="tx1"/>
                </a:solidFill>
              </a:rPr>
              <a:t> is </a:t>
            </a:r>
            <a:r>
              <a:rPr kumimoji="1" lang="en-US" altLang="zh-CN" dirty="0" err="1">
                <a:solidFill>
                  <a:schemeClr val="tx1"/>
                </a:solidFill>
              </a:rPr>
              <a:t>rougly</a:t>
            </a:r>
            <a:r>
              <a:rPr kumimoji="1" lang="en-US" altLang="zh-CN" dirty="0">
                <a:solidFill>
                  <a:schemeClr val="tx1"/>
                </a:solidFill>
              </a:rPr>
              <a:t> estimated as the network delay 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Can have spikes if </a:t>
            </a:r>
            <a:r>
              <a:rPr kumimoji="1" lang="en-US" altLang="zh-CN" dirty="0" err="1">
                <a:solidFill>
                  <a:schemeClr val="tx1"/>
                </a:solidFill>
              </a:rPr>
              <a:t>timemasters</a:t>
            </a:r>
            <a:r>
              <a:rPr kumimoji="1" lang="en-US" altLang="zh-CN" dirty="0">
                <a:solidFill>
                  <a:schemeClr val="tx1"/>
                </a:solidFill>
              </a:rPr>
              <a:t> are out of services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线连接符 4"/>
          <p:cNvCxnSpPr/>
          <p:nvPr/>
        </p:nvCxnSpPr>
        <p:spPr>
          <a:xfrm>
            <a:off x="584157" y="3735009"/>
            <a:ext cx="3672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>
            <a:off x="584157" y="4862131"/>
            <a:ext cx="3672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73021" y="3538771"/>
            <a:ext cx="8643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3021" y="4626972"/>
            <a:ext cx="77457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1664277" y="3735009"/>
            <a:ext cx="756084" cy="112712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111080" y="3344542"/>
            <a:ext cx="5565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 err="1"/>
              <a:t>tsrv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385995" y="4918962"/>
            <a:ext cx="81304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 err="1"/>
              <a:t>tbegin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31701" y="4912624"/>
            <a:ext cx="63350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tend</a:t>
            </a:r>
            <a:endParaRPr lang="zh-CN" altLang="en-US" dirty="0"/>
          </a:p>
        </p:txBody>
      </p:sp>
      <p:cxnSp>
        <p:nvCxnSpPr>
          <p:cNvPr id="13" name="直线连接符 12"/>
          <p:cNvCxnSpPr/>
          <p:nvPr/>
        </p:nvCxnSpPr>
        <p:spPr>
          <a:xfrm flipH="1">
            <a:off x="2420361" y="3756145"/>
            <a:ext cx="1" cy="11598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1649825" y="3735009"/>
            <a:ext cx="1" cy="11187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1649825" y="4503647"/>
            <a:ext cx="770536" cy="3002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685641" y="4088583"/>
            <a:ext cx="73609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delay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2443961" y="3756145"/>
            <a:ext cx="804493" cy="1097616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3923928" y="1924782"/>
            <a:ext cx="8737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>
            <a:off x="5796136" y="1921396"/>
            <a:ext cx="6480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696" y="3265200"/>
            <a:ext cx="4083774" cy="201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圆角矩形标注 24"/>
          <p:cNvSpPr/>
          <p:nvPr/>
        </p:nvSpPr>
        <p:spPr>
          <a:xfrm>
            <a:off x="6444208" y="2671809"/>
            <a:ext cx="2717793" cy="575373"/>
          </a:xfrm>
          <a:prstGeom prst="wedgeRoundRectCallout">
            <a:avLst>
              <a:gd name="adj1" fmla="val 6275"/>
              <a:gd name="adj2" fmla="val 87595"/>
              <a:gd name="adj3" fmla="val 16667"/>
            </a:avLst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444208" y="2777211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Maintain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2 </a:t>
            </a:r>
            <a:r>
              <a:rPr kumimoji="1" lang="en-US" altLang="zh-CN" dirty="0" err="1"/>
              <a:t>timemasters</a:t>
            </a:r>
            <a:endParaRPr lang="zh-CN" altLang="en-US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356826"/>
          </a:xfrm>
        </p:spPr>
        <p:txBody>
          <a:bodyPr/>
          <a:lstStyle/>
          <a:p>
            <a:r>
              <a:rPr lang="en-US" altLang="zh-CN" dirty="0"/>
              <a:t>Reify clock uncertainty in time APIs</a:t>
            </a:r>
            <a:endParaRPr lang="en-US" altLang="zh-CN" dirty="0"/>
          </a:p>
          <a:p>
            <a:pPr lvl="1"/>
            <a:r>
              <a:rPr lang="en-US" altLang="zh-CN" dirty="0"/>
              <a:t>Known unknowns are better than unknown unknowns</a:t>
            </a:r>
            <a:endParaRPr lang="en-US" altLang="zh-CN" dirty="0"/>
          </a:p>
          <a:p>
            <a:pPr lvl="1"/>
            <a:r>
              <a:rPr lang="en-US" altLang="zh-CN" dirty="0"/>
              <a:t>Rethink algorithms (TX’s concurrency control) to make use of uncertainty</a:t>
            </a:r>
            <a:endParaRPr lang="en-US" altLang="zh-CN" dirty="0"/>
          </a:p>
          <a:p>
            <a:r>
              <a:rPr lang="en-US" altLang="zh-CN" dirty="0"/>
              <a:t>Stronger semantics are achievable</a:t>
            </a:r>
            <a:endParaRPr lang="en-US" altLang="zh-CN" dirty="0"/>
          </a:p>
          <a:p>
            <a:pPr lvl="1"/>
            <a:r>
              <a:rPr lang="en-US" altLang="zh-CN" dirty="0"/>
              <a:t>Greater scale != weaker semantics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Consistency of the log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4471925"/>
          </a:xfrm>
        </p:spPr>
        <p:txBody>
          <a:bodyPr/>
          <a:lstStyle/>
          <a:p>
            <a:r>
              <a:rPr kumimoji="1" lang="en-GB" altLang="zh-CN" dirty="0"/>
              <a:t>High level of </a:t>
            </a:r>
            <a:r>
              <a:rPr kumimoji="1" lang="en-GB" altLang="zh-CN" dirty="0">
                <a:highlight>
                  <a:srgbClr val="FFFF00"/>
                </a:highlight>
              </a:rPr>
              <a:t>coherency</a:t>
            </a:r>
            <a:r>
              <a:rPr kumimoji="1" lang="en-GB" altLang="zh-CN" dirty="0"/>
              <a:t> between logs </a:t>
            </a:r>
            <a:r>
              <a:rPr kumimoji="1" lang="en-GB" altLang="zh-CN" dirty="0">
                <a:highlight>
                  <a:srgbClr val="FFFF00"/>
                </a:highlight>
              </a:rPr>
              <a:t>maintained by the raft</a:t>
            </a:r>
            <a:r>
              <a:rPr kumimoji="1" lang="en-GB" altLang="zh-CN" dirty="0"/>
              <a:t>:</a:t>
            </a:r>
            <a:endParaRPr kumimoji="1" lang="en-GB" altLang="zh-CN" dirty="0"/>
          </a:p>
          <a:p>
            <a:pPr lvl="1"/>
            <a:r>
              <a:rPr kumimoji="1" lang="en-US" altLang="zh-CN" dirty="0"/>
              <a:t>If log entries on different servers have the same index &amp; term </a:t>
            </a:r>
            <a:endParaRPr kumimoji="1" lang="en-US" altLang="zh-CN" dirty="0"/>
          </a:p>
          <a:p>
            <a:pPr lvl="2"/>
            <a:r>
              <a:rPr kumimoji="1" lang="en-US" altLang="zh-CN" sz="1800" dirty="0"/>
              <a:t>They store the same command </a:t>
            </a:r>
            <a:endParaRPr kumimoji="1" lang="en-US" altLang="zh-CN" sz="1800" dirty="0"/>
          </a:p>
          <a:p>
            <a:pPr lvl="2"/>
            <a:r>
              <a:rPr kumimoji="1" lang="en-GB" altLang="zh-CN" sz="1800" dirty="0"/>
              <a:t>The logs are identical in all preceding entries</a:t>
            </a:r>
            <a:endParaRPr kumimoji="1" lang="en-GB" altLang="zh-CN" sz="1800" dirty="0"/>
          </a:p>
          <a:p>
            <a:pPr lvl="2"/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2"/>
            <a:endParaRPr kumimoji="1" lang="en-US" altLang="zh-CN" dirty="0"/>
          </a:p>
          <a:p>
            <a:r>
              <a:rPr lang="en-US" altLang="zh-CN" dirty="0"/>
              <a:t>If a given entry is committed, all preceding entries are also committed</a:t>
            </a:r>
            <a:endParaRPr lang="en-US" altLang="zh-CN" dirty="0"/>
          </a:p>
          <a:p>
            <a:pPr lvl="1"/>
            <a:r>
              <a:rPr kumimoji="1" lang="en-US" altLang="zh-CN" dirty="0"/>
              <a:t>Note that not all log entries are committed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1760" y="2785492"/>
            <a:ext cx="2984500" cy="158750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6276854" y="212009"/>
            <a:ext cx="2686291" cy="747309"/>
            <a:chOff x="911200" y="1040360"/>
            <a:chExt cx="2686291" cy="747309"/>
          </a:xfrm>
        </p:grpSpPr>
        <p:sp>
          <p:nvSpPr>
            <p:cNvPr id="9" name="矩形 8"/>
            <p:cNvSpPr/>
            <p:nvPr/>
          </p:nvSpPr>
          <p:spPr>
            <a:xfrm>
              <a:off x="912507" y="1040360"/>
              <a:ext cx="2684984" cy="747309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11200" y="1092301"/>
              <a:ext cx="268498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cs typeface="Consolas" panose="020B0609020204030204" pitchFamily="49" charset="0"/>
                </a:rPr>
                <a:t>Question: how to achieve this property? </a:t>
              </a:r>
              <a:endParaRPr lang="zh-CN" altLang="en-US" dirty="0"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AppendEntries</a:t>
            </a:r>
            <a:r>
              <a:rPr kumimoji="1" lang="en-GB" altLang="zh-CN" dirty="0"/>
              <a:t> consistency checks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016224"/>
          </a:xfrm>
        </p:spPr>
        <p:txBody>
          <a:bodyPr/>
          <a:lstStyle/>
          <a:p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RPC argument contains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Append index, term, </a:t>
            </a:r>
            <a:r>
              <a:rPr lang="en-US" altLang="zh-CN" b="1" dirty="0"/>
              <a:t>term of entry preceding new ones</a:t>
            </a:r>
            <a:endParaRPr lang="en-US" altLang="zh-CN" b="1" dirty="0"/>
          </a:p>
          <a:p>
            <a:r>
              <a:rPr kumimoji="1" lang="en-US" altLang="zh-CN" dirty="0"/>
              <a:t>Follower checks whether it has the </a:t>
            </a:r>
            <a:r>
              <a:rPr kumimoji="1" lang="en-US" altLang="zh-CN" dirty="0">
                <a:highlight>
                  <a:srgbClr val="FFFF00"/>
                </a:highlight>
              </a:rPr>
              <a:t>matching</a:t>
            </a:r>
            <a:r>
              <a:rPr kumimoji="1" lang="en-US" altLang="zh-CN" dirty="0"/>
              <a:t> entry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Otherwise, it rejects the request 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724" y="3026894"/>
            <a:ext cx="7308552" cy="233873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>
                <a:latin typeface="+mj-lt"/>
                <a:cs typeface="Consolas" panose="020B0609020204030204" pitchFamily="49" charset="0"/>
              </a:rPr>
              <a:t>Handle rejections: no special operations</a:t>
            </a:r>
            <a:endParaRPr kumimoji="1" lang="zh-CN" altLang="en-US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016224"/>
          </a:xfrm>
        </p:spPr>
        <p:txBody>
          <a:bodyPr/>
          <a:lstStyle/>
          <a:p>
            <a:r>
              <a:rPr kumimoji="1" lang="en-US" altLang="zh-CN" dirty="0"/>
              <a:t>In this example, the leader will retry </a:t>
            </a:r>
            <a:r>
              <a:rPr kumimoji="1" lang="en-GB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AppendEntries</a:t>
            </a:r>
            <a:r>
              <a:rPr kumimoji="1" lang="en-GB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GB" altLang="zh-CN" dirty="0">
                <a:latin typeface="+mj-lt"/>
                <a:cs typeface="Consolas" panose="020B0609020204030204" pitchFamily="49" charset="0"/>
              </a:rPr>
              <a:t>on the previous entry</a:t>
            </a:r>
            <a:endParaRPr kumimoji="1" lang="en-US" altLang="zh-CN" dirty="0">
              <a:latin typeface="+mj-lt"/>
            </a:endParaRPr>
          </a:p>
          <a:p>
            <a:pPr lvl="1"/>
            <a:r>
              <a:rPr kumimoji="1" lang="en-US" altLang="zh-CN" dirty="0"/>
              <a:t>Overwrite index 4 with [2 mov] with </a:t>
            </a:r>
            <a:r>
              <a:rPr kumimoji="1" lang="en-US" altLang="zh-CN" dirty="0" err="1"/>
              <a:t>AppendEntries</a:t>
            </a:r>
            <a:r>
              <a:rPr kumimoji="1" lang="en-US" altLang="zh-CN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Then append entry [3 </a:t>
            </a:r>
            <a:r>
              <a:rPr kumimoji="1" lang="en-US" altLang="zh-CN" dirty="0" err="1"/>
              <a:t>jmp</a:t>
            </a:r>
            <a:r>
              <a:rPr kumimoji="1" lang="en-US" altLang="zh-CN" dirty="0"/>
              <a:t>] to the end of the follower 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67642" y="2760290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1</a:t>
            </a:r>
            <a:endParaRPr kumimoji="1"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add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71698" y="2760290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1</a:t>
            </a:r>
            <a:endParaRPr kumimoji="1"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b="1" dirty="0" err="1">
                <a:solidFill>
                  <a:schemeClr val="tx1"/>
                </a:solidFill>
              </a:rPr>
              <a:t>cmp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75754" y="2760289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1</a:t>
            </a:r>
            <a:endParaRPr kumimoji="1"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ret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79810" y="2760289"/>
            <a:ext cx="504056" cy="419083"/>
          </a:xfrm>
          <a:prstGeom prst="rect">
            <a:avLst/>
          </a:prstGeom>
          <a:solidFill>
            <a:srgbClr val="FFFF9B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2</a:t>
            </a:r>
            <a:endParaRPr kumimoji="1"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mov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87588" y="2760289"/>
            <a:ext cx="504056" cy="419083"/>
          </a:xfrm>
          <a:prstGeom prst="rect">
            <a:avLst/>
          </a:prstGeom>
          <a:solidFill>
            <a:srgbClr val="CCDAF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3</a:t>
            </a:r>
            <a:endParaRPr kumimoji="1"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b="1" dirty="0" err="1">
                <a:solidFill>
                  <a:schemeClr val="tx1"/>
                </a:solidFill>
              </a:rPr>
              <a:t>jmp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67642" y="3523670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1</a:t>
            </a:r>
            <a:endParaRPr kumimoji="1"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add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71698" y="3523670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1</a:t>
            </a:r>
            <a:endParaRPr kumimoji="1"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b="1" dirty="0" err="1">
                <a:solidFill>
                  <a:schemeClr val="tx1"/>
                </a:solidFill>
              </a:rPr>
              <a:t>cmp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75754" y="3523669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1</a:t>
            </a:r>
            <a:endParaRPr kumimoji="1"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ret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79810" y="3523669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1</a:t>
            </a:r>
            <a:endParaRPr kumimoji="1"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b="1" dirty="0" err="1">
                <a:solidFill>
                  <a:schemeClr val="tx1"/>
                </a:solidFill>
              </a:rPr>
              <a:t>shi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任意形状 15"/>
          <p:cNvSpPr/>
          <p:nvPr/>
        </p:nvSpPr>
        <p:spPr>
          <a:xfrm>
            <a:off x="3475124" y="3009455"/>
            <a:ext cx="812698" cy="784698"/>
          </a:xfrm>
          <a:custGeom>
            <a:avLst/>
            <a:gdLst>
              <a:gd name="connsiteX0" fmla="*/ 603115 w 812698"/>
              <a:gd name="connsiteY0" fmla="*/ 0 h 784698"/>
              <a:gd name="connsiteX1" fmla="*/ 778213 w 812698"/>
              <a:gd name="connsiteY1" fmla="*/ 376136 h 784698"/>
              <a:gd name="connsiteX2" fmla="*/ 0 w 812698"/>
              <a:gd name="connsiteY2" fmla="*/ 784698 h 78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698" h="784698">
                <a:moveTo>
                  <a:pt x="603115" y="0"/>
                </a:moveTo>
                <a:cubicBezTo>
                  <a:pt x="740923" y="122676"/>
                  <a:pt x="878732" y="245353"/>
                  <a:pt x="778213" y="376136"/>
                </a:cubicBezTo>
                <a:cubicBezTo>
                  <a:pt x="677694" y="506919"/>
                  <a:pt x="338847" y="645808"/>
                  <a:pt x="0" y="784698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72328" y="2760289"/>
            <a:ext cx="472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L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69147" y="3543665"/>
            <a:ext cx="472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364088" y="2758540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1</a:t>
            </a:r>
            <a:endParaRPr kumimoji="1"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add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68144" y="2758540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1</a:t>
            </a:r>
            <a:endParaRPr kumimoji="1"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b="1" dirty="0" err="1">
                <a:solidFill>
                  <a:schemeClr val="tx1"/>
                </a:solidFill>
              </a:rPr>
              <a:t>cmp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72200" y="2758539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1</a:t>
            </a:r>
            <a:endParaRPr kumimoji="1"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ret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876256" y="2758539"/>
            <a:ext cx="504056" cy="419083"/>
          </a:xfrm>
          <a:prstGeom prst="rect">
            <a:avLst/>
          </a:prstGeom>
          <a:solidFill>
            <a:srgbClr val="FFFF9B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2</a:t>
            </a:r>
            <a:endParaRPr kumimoji="1"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mov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84034" y="2758539"/>
            <a:ext cx="504056" cy="419083"/>
          </a:xfrm>
          <a:prstGeom prst="rect">
            <a:avLst/>
          </a:prstGeom>
          <a:solidFill>
            <a:srgbClr val="CCDAF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3</a:t>
            </a:r>
            <a:endParaRPr kumimoji="1"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b="1" dirty="0" err="1">
                <a:solidFill>
                  <a:schemeClr val="tx1"/>
                </a:solidFill>
              </a:rPr>
              <a:t>jmp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64088" y="3521920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1</a:t>
            </a:r>
            <a:endParaRPr kumimoji="1"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add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68144" y="3521920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1</a:t>
            </a:r>
            <a:endParaRPr kumimoji="1"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b="1" dirty="0" err="1">
                <a:solidFill>
                  <a:schemeClr val="tx1"/>
                </a:solidFill>
              </a:rPr>
              <a:t>cmp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72200" y="3521919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1</a:t>
            </a:r>
            <a:endParaRPr kumimoji="1"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ret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876256" y="3521919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1</a:t>
            </a:r>
            <a:endParaRPr kumimoji="1"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b="1" dirty="0" err="1">
                <a:solidFill>
                  <a:schemeClr val="tx1"/>
                </a:solidFill>
              </a:rPr>
              <a:t>shi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768774" y="2758539"/>
            <a:ext cx="472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L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765593" y="3541915"/>
            <a:ext cx="472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884390" y="3517039"/>
            <a:ext cx="504056" cy="419083"/>
          </a:xfrm>
          <a:prstGeom prst="rect">
            <a:avLst/>
          </a:prstGeom>
          <a:solidFill>
            <a:srgbClr val="FFFF9B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2</a:t>
            </a:r>
            <a:endParaRPr kumimoji="1"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mov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任意形状 31"/>
          <p:cNvSpPr/>
          <p:nvPr/>
        </p:nvSpPr>
        <p:spPr>
          <a:xfrm>
            <a:off x="7151665" y="3052750"/>
            <a:ext cx="305948" cy="564205"/>
          </a:xfrm>
          <a:custGeom>
            <a:avLst/>
            <a:gdLst>
              <a:gd name="connsiteX0" fmla="*/ 0 w 305948"/>
              <a:gd name="connsiteY0" fmla="*/ 0 h 564205"/>
              <a:gd name="connsiteX1" fmla="*/ 304800 w 305948"/>
              <a:gd name="connsiteY1" fmla="*/ 298315 h 564205"/>
              <a:gd name="connsiteX2" fmla="*/ 84306 w 305948"/>
              <a:gd name="connsiteY2" fmla="*/ 564205 h 56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948" h="564205">
                <a:moveTo>
                  <a:pt x="0" y="0"/>
                </a:moveTo>
                <a:cubicBezTo>
                  <a:pt x="145374" y="102140"/>
                  <a:pt x="290749" y="204281"/>
                  <a:pt x="304800" y="298315"/>
                </a:cubicBezTo>
                <a:cubicBezTo>
                  <a:pt x="318851" y="392349"/>
                  <a:pt x="201578" y="478277"/>
                  <a:pt x="84306" y="564205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339730" y="4328921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1</a:t>
            </a:r>
            <a:endParaRPr kumimoji="1"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add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843786" y="4328921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1</a:t>
            </a:r>
            <a:endParaRPr kumimoji="1"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b="1" dirty="0" err="1">
                <a:solidFill>
                  <a:schemeClr val="tx1"/>
                </a:solidFill>
              </a:rPr>
              <a:t>cmp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347842" y="4328920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1</a:t>
            </a:r>
            <a:endParaRPr kumimoji="1"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ret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851898" y="4328920"/>
            <a:ext cx="504056" cy="419083"/>
          </a:xfrm>
          <a:prstGeom prst="rect">
            <a:avLst/>
          </a:prstGeom>
          <a:solidFill>
            <a:srgbClr val="FFFF9B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2</a:t>
            </a:r>
            <a:endParaRPr kumimoji="1"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mov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359676" y="4328920"/>
            <a:ext cx="504056" cy="419083"/>
          </a:xfrm>
          <a:prstGeom prst="rect">
            <a:avLst/>
          </a:prstGeom>
          <a:solidFill>
            <a:srgbClr val="CCDAF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3</a:t>
            </a:r>
            <a:endParaRPr kumimoji="1"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b="1" dirty="0" err="1">
                <a:solidFill>
                  <a:schemeClr val="tx1"/>
                </a:solidFill>
              </a:rPr>
              <a:t>jmp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339730" y="5092301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1</a:t>
            </a:r>
            <a:endParaRPr kumimoji="1"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add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843786" y="5092301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1</a:t>
            </a:r>
            <a:endParaRPr kumimoji="1"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b="1" dirty="0" err="1">
                <a:solidFill>
                  <a:schemeClr val="tx1"/>
                </a:solidFill>
              </a:rPr>
              <a:t>cmp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347842" y="5092300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1</a:t>
            </a:r>
            <a:endParaRPr kumimoji="1"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ret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851898" y="5092300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1</a:t>
            </a:r>
            <a:endParaRPr kumimoji="1"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b="1" dirty="0" err="1">
                <a:solidFill>
                  <a:schemeClr val="tx1"/>
                </a:solidFill>
              </a:rPr>
              <a:t>shi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744416" y="4328920"/>
            <a:ext cx="472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L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2741235" y="5112296"/>
            <a:ext cx="472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4860032" y="5087420"/>
            <a:ext cx="504056" cy="419083"/>
          </a:xfrm>
          <a:prstGeom prst="rect">
            <a:avLst/>
          </a:prstGeom>
          <a:solidFill>
            <a:srgbClr val="FFFF9B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2</a:t>
            </a:r>
            <a:endParaRPr kumimoji="1"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mov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0" name="任意形状 49"/>
          <p:cNvSpPr/>
          <p:nvPr/>
        </p:nvSpPr>
        <p:spPr>
          <a:xfrm>
            <a:off x="5814224" y="4698252"/>
            <a:ext cx="305948" cy="564205"/>
          </a:xfrm>
          <a:custGeom>
            <a:avLst/>
            <a:gdLst>
              <a:gd name="connsiteX0" fmla="*/ 0 w 305948"/>
              <a:gd name="connsiteY0" fmla="*/ 0 h 564205"/>
              <a:gd name="connsiteX1" fmla="*/ 304800 w 305948"/>
              <a:gd name="connsiteY1" fmla="*/ 298315 h 564205"/>
              <a:gd name="connsiteX2" fmla="*/ 84306 w 305948"/>
              <a:gd name="connsiteY2" fmla="*/ 564205 h 56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948" h="564205">
                <a:moveTo>
                  <a:pt x="0" y="0"/>
                </a:moveTo>
                <a:cubicBezTo>
                  <a:pt x="145374" y="102140"/>
                  <a:pt x="290749" y="204281"/>
                  <a:pt x="304800" y="298315"/>
                </a:cubicBezTo>
                <a:cubicBezTo>
                  <a:pt x="318851" y="392349"/>
                  <a:pt x="201578" y="478277"/>
                  <a:pt x="84306" y="564205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5370655" y="5087420"/>
            <a:ext cx="504056" cy="419083"/>
          </a:xfrm>
          <a:prstGeom prst="rect">
            <a:avLst/>
          </a:prstGeom>
          <a:solidFill>
            <a:srgbClr val="CCDAF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3</a:t>
            </a:r>
            <a:endParaRPr kumimoji="1"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b="1" dirty="0" err="1">
                <a:solidFill>
                  <a:schemeClr val="tx1"/>
                </a:solidFill>
              </a:rPr>
              <a:t>jmp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3" name="直线连接符 52"/>
          <p:cNvCxnSpPr/>
          <p:nvPr/>
        </p:nvCxnSpPr>
        <p:spPr>
          <a:xfrm>
            <a:off x="4022976" y="3395381"/>
            <a:ext cx="180018" cy="25657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 flipH="1">
            <a:off x="4019254" y="3395381"/>
            <a:ext cx="183740" cy="25657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300875" y="2379652"/>
            <a:ext cx="2388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/>
              <a:t>Fail to append case </a:t>
            </a:r>
            <a:endParaRPr kumimoji="1" lang="en-US" altLang="zh-CN" b="1" dirty="0"/>
          </a:p>
        </p:txBody>
      </p:sp>
      <p:sp>
        <p:nvSpPr>
          <p:cNvPr id="59" name="文本框 58"/>
          <p:cNvSpPr txBox="1"/>
          <p:nvPr/>
        </p:nvSpPr>
        <p:spPr>
          <a:xfrm>
            <a:off x="5058837" y="2377475"/>
            <a:ext cx="3596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/>
              <a:t>Overwrite mismatched entry </a:t>
            </a:r>
            <a:endParaRPr kumimoji="1" lang="en-US" altLang="zh-CN" b="1" dirty="0"/>
          </a:p>
        </p:txBody>
      </p:sp>
      <p:sp>
        <p:nvSpPr>
          <p:cNvPr id="60" name="文本框 59"/>
          <p:cNvSpPr txBox="1"/>
          <p:nvPr/>
        </p:nvSpPr>
        <p:spPr>
          <a:xfrm>
            <a:off x="1156861" y="4616126"/>
            <a:ext cx="16662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/>
              <a:t>Append the new entry</a:t>
            </a:r>
            <a:endParaRPr kumimoji="1" lang="en-US" altLang="zh-CN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Handle rejections can be iterative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New leader must make follower logs consistent with its own</a:t>
            </a:r>
            <a:endParaRPr lang="en-US" altLang="zh-CN" sz="2000" dirty="0"/>
          </a:p>
          <a:p>
            <a:pPr lvl="1">
              <a:spcBef>
                <a:spcPts val="300"/>
              </a:spcBef>
            </a:pPr>
            <a:r>
              <a:rPr lang="en-US" altLang="zh-CN" dirty="0"/>
              <a:t>Delete extraneous entries</a:t>
            </a:r>
            <a:endParaRPr lang="en-US" altLang="zh-CN" dirty="0"/>
          </a:p>
          <a:p>
            <a:pPr lvl="1">
              <a:spcBef>
                <a:spcPts val="300"/>
              </a:spcBef>
            </a:pPr>
            <a:r>
              <a:rPr lang="en-US" altLang="zh-CN" dirty="0"/>
              <a:t>Fill in missing entries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en-US" altLang="zh-CN" sz="2000" dirty="0"/>
              <a:t>Leader keeps </a:t>
            </a:r>
            <a:r>
              <a:rPr lang="en-US" altLang="zh-C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nextIndex</a:t>
            </a:r>
            <a:r>
              <a:rPr lang="en-US" altLang="zh-CN" sz="2000" dirty="0"/>
              <a:t> for each follower:</a:t>
            </a:r>
            <a:endParaRPr lang="en-US" altLang="zh-CN" sz="2000" dirty="0"/>
          </a:p>
          <a:p>
            <a:pPr lvl="1">
              <a:spcBef>
                <a:spcPts val="300"/>
              </a:spcBef>
            </a:pPr>
            <a:r>
              <a:rPr lang="en-US" altLang="zh-CN" dirty="0"/>
              <a:t>Index of next log entry to send to that follower</a:t>
            </a:r>
            <a:endParaRPr lang="en-US" altLang="zh-CN" dirty="0"/>
          </a:p>
          <a:p>
            <a:pPr lvl="1">
              <a:spcBef>
                <a:spcPts val="300"/>
              </a:spcBef>
            </a:pPr>
            <a:r>
              <a:rPr lang="en-US" altLang="zh-CN" dirty="0"/>
              <a:t>Initialized to (1 + leader’s last index)</a:t>
            </a:r>
            <a:endParaRPr lang="en-US" altLang="zh-CN" dirty="0"/>
          </a:p>
          <a:p>
            <a:pPr lvl="1">
              <a:spcBef>
                <a:spcPts val="300"/>
              </a:spcBef>
            </a:pP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5146" y="3184968"/>
            <a:ext cx="5462679" cy="230116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AppendEntries</a:t>
            </a:r>
            <a:r>
              <a:rPr kumimoji="1" lang="en-US" altLang="zh-CN" dirty="0"/>
              <a:t> RPC (Simplified)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TextBox 22"/>
          <p:cNvSpPr txBox="1"/>
          <p:nvPr/>
        </p:nvSpPr>
        <p:spPr>
          <a:xfrm>
            <a:off x="292968" y="1249367"/>
            <a:ext cx="7344816" cy="32162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Invoked by leader to replicate log entries and discover inconsistencies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>
                <a:solidFill>
                  <a:srgbClr val="0432FF"/>
                </a:solidFill>
                <a:latin typeface="+mn-lt"/>
                <a:cs typeface="Times New Roman" panose="02020603050405020304" pitchFamily="18" charset="0"/>
              </a:rPr>
              <a:t>Arguments:</a:t>
            </a:r>
            <a:endParaRPr lang="en-US" b="1" dirty="0">
              <a:solidFill>
                <a:srgbClr val="0432FF"/>
              </a:solidFill>
              <a:latin typeface="+mn-lt"/>
              <a:cs typeface="Times New Roman" panose="02020603050405020304" pitchFamily="18" charset="0"/>
            </a:endParaRPr>
          </a:p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leader's term</a:t>
            </a:r>
            <a:endParaRPr lang="en-US" b="1" dirty="0">
              <a:solidFill>
                <a:srgbClr val="0432FF"/>
              </a:solidFill>
              <a:latin typeface="+mn-lt"/>
              <a:cs typeface="Times New Roman" panose="02020603050405020304" pitchFamily="18" charset="0"/>
            </a:endParaRPr>
          </a:p>
          <a:p>
            <a:pPr marL="798830" indent="-798830" algn="l">
              <a:tabLst>
                <a:tab pos="798195" algn="l"/>
              </a:tabLst>
            </a:pP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prevLogIndex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index of log entry immediately preceding new ones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8830" indent="-798830" algn="l">
              <a:tabLst>
                <a:tab pos="798195" algn="l"/>
              </a:tabLst>
            </a:pP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prevLogTerm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term of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prevLogIndex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entry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8830" indent="-798830">
              <a:tabLst>
                <a:tab pos="798195" algn="l"/>
              </a:tabLst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entries[]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log entries to store (empty for heartbeat)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8830" indent="-798830" algn="l">
              <a:tabLst>
                <a:tab pos="798195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8830" indent="-798830" algn="l">
              <a:spcBef>
                <a:spcPts val="600"/>
              </a:spcBef>
              <a:tabLst>
                <a:tab pos="798195" algn="l"/>
              </a:tabLst>
            </a:pPr>
            <a:r>
              <a:rPr lang="en-US" b="1" dirty="0">
                <a:solidFill>
                  <a:srgbClr val="0432FF"/>
                </a:solidFill>
                <a:latin typeface="+mn-lt"/>
                <a:cs typeface="Times New Roman" panose="02020603050405020304" pitchFamily="18" charset="0"/>
              </a:rPr>
              <a:t>Results:</a:t>
            </a:r>
            <a:endParaRPr lang="en-US" b="1" dirty="0">
              <a:solidFill>
                <a:srgbClr val="0432FF"/>
              </a:solidFill>
              <a:latin typeface="+mn-lt"/>
              <a:cs typeface="Times New Roman" panose="02020603050405020304" pitchFamily="18" charset="0"/>
            </a:endParaRPr>
          </a:p>
          <a:p>
            <a:pPr marL="798830" indent="-798830" algn="l">
              <a:tabLst>
                <a:tab pos="798195" algn="l"/>
              </a:tabLst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true if follower contained entry matching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prevLogIndex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prevLogTerm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8830" indent="-798830" algn="l">
              <a:tabLst>
                <a:tab pos="798195" algn="l"/>
              </a:tabLst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AppendEntries</a:t>
            </a:r>
            <a:r>
              <a:rPr kumimoji="1" lang="en-US" altLang="zh-CN" dirty="0"/>
              <a:t> RPC (Simplified)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TextBox 22"/>
          <p:cNvSpPr txBox="1"/>
          <p:nvPr/>
        </p:nvSpPr>
        <p:spPr>
          <a:xfrm>
            <a:off x="292968" y="1249367"/>
            <a:ext cx="7344816" cy="341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798830" indent="-798830" algn="l">
              <a:spcBef>
                <a:spcPts val="600"/>
              </a:spcBef>
              <a:tabLst>
                <a:tab pos="798195" algn="l"/>
              </a:tabLst>
            </a:pPr>
            <a:r>
              <a:rPr lang="en-US" altLang="zh-CN" sz="1800" b="1" dirty="0">
                <a:solidFill>
                  <a:srgbClr val="0432FF"/>
                </a:solidFill>
                <a:latin typeface="+mn-lt"/>
                <a:cs typeface="Times New Roman" panose="02020603050405020304" pitchFamily="18" charset="0"/>
              </a:rPr>
              <a:t>Implementation:</a:t>
            </a:r>
            <a:endParaRPr lang="en-US" altLang="zh-CN" sz="1800" b="1" dirty="0">
              <a:solidFill>
                <a:srgbClr val="0432FF"/>
              </a:solidFill>
              <a:latin typeface="+mn-lt"/>
              <a:cs typeface="Times New Roman" panose="02020603050405020304" pitchFamily="18" charset="0"/>
            </a:endParaRPr>
          </a:p>
          <a:p>
            <a:pPr marL="170180" indent="-170180" algn="l">
              <a:buFont typeface="+mj-lt"/>
              <a:buAutoNum type="arabicPeriod"/>
              <a:tabLst>
                <a:tab pos="169545" algn="l"/>
              </a:tabLst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false if term &lt;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currentTerm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0180" indent="-170180" algn="l">
              <a:buFont typeface="+mj-lt"/>
              <a:buAutoNum type="arabicPeriod"/>
              <a:tabLst>
                <a:tab pos="169545" algn="l"/>
              </a:tabLst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term &gt;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currentTerm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currentTerm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term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0180" indent="-170180" algn="l">
              <a:buFont typeface="+mj-lt"/>
              <a:buAutoNum type="arabicPeriod"/>
              <a:tabLst>
                <a:tab pos="169545" algn="l"/>
              </a:tabLst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candidate or leader, step down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0180" indent="-170180" algn="l">
              <a:buFont typeface="+mj-lt"/>
              <a:buAutoNum type="arabicPeriod"/>
              <a:tabLst>
                <a:tab pos="169545" algn="l"/>
              </a:tabLst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 election timeout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0180" indent="-170180" algn="l">
              <a:buFont typeface="+mj-lt"/>
              <a:buAutoNum type="arabicPeriod"/>
              <a:tabLst>
                <a:tab pos="169545" algn="l"/>
              </a:tabLst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failure if log doesn’t contain </a:t>
            </a:r>
            <a:r>
              <a:rPr lang="en-US" altLang="zh-CN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 entry at </a:t>
            </a:r>
            <a:r>
              <a:rPr lang="en-US" altLang="zh-CN" sz="1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prevLogIndex</a:t>
            </a:r>
            <a:r>
              <a:rPr lang="en-US" altLang="zh-CN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whose term matches </a:t>
            </a:r>
            <a:r>
              <a:rPr lang="en-US" altLang="zh-CN" sz="1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prevLogTerm</a:t>
            </a:r>
            <a:endParaRPr lang="en-US" altLang="zh-CN" sz="18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0180" indent="-170180" algn="l">
              <a:buFont typeface="+mj-lt"/>
              <a:buAutoNum type="arabicPeriod"/>
              <a:tabLst>
                <a:tab pos="169545" algn="l"/>
              </a:tabLst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existing entries conflict with new entries, delete all existing entries starting with first conflicting entry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0180" indent="-170180" algn="l">
              <a:buFont typeface="+mj-lt"/>
              <a:buAutoNum type="arabicPeriod"/>
              <a:tabLst>
                <a:tab pos="169545" algn="l"/>
              </a:tabLst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 any new entries not already in the log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tabLst>
                <a:tab pos="169545" algn="l"/>
              </a:tabLst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8830" indent="-798830" algn="l">
              <a:tabLst>
                <a:tab pos="798195" algn="l"/>
              </a:tabLst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18146" y="1830524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C00000"/>
                </a:solidFill>
                <a:ea typeface="+mn-ea"/>
              </a:rPr>
              <a:t>Question </a:t>
            </a:r>
            <a:endParaRPr lang="en-US" altLang="zh-CN" kern="0" dirty="0">
              <a:solidFill>
                <a:srgbClr val="C00000"/>
              </a:solidFill>
              <a:ea typeface="+mn-ea"/>
            </a:endParaRPr>
          </a:p>
          <a:p>
            <a:pPr algn="ctr"/>
            <a:r>
              <a:rPr lang="en-US" altLang="zh-CN" sz="2600" b="0" kern="0" dirty="0">
                <a:solidFill>
                  <a:srgbClr val="C00000"/>
                </a:solidFill>
                <a:ea typeface="+mn-ea"/>
              </a:rPr>
              <a:t>Since our log is consistent, when can we apply the log entry to the state machine? </a:t>
            </a:r>
            <a:endParaRPr lang="en-US" altLang="zh-CN" sz="2600" b="0" kern="0" dirty="0">
              <a:solidFill>
                <a:srgbClr val="C00000"/>
              </a:solidFill>
              <a:ea typeface="+mn-ea"/>
            </a:endParaRPr>
          </a:p>
          <a:p>
            <a:pPr algn="ctr"/>
            <a:r>
              <a:rPr lang="en-US" altLang="zh-CN" sz="2600" b="0" kern="0" dirty="0">
                <a:solidFill>
                  <a:srgbClr val="C00000"/>
                </a:solidFill>
                <a:ea typeface="+mn-ea"/>
              </a:rPr>
              <a:t>a.k.a., log entry </a:t>
            </a:r>
            <a:r>
              <a:rPr lang="en-US" altLang="zh-CN" sz="2600" kern="0" dirty="0">
                <a:solidFill>
                  <a:srgbClr val="C00000"/>
                </a:solidFill>
                <a:ea typeface="+mn-ea"/>
              </a:rPr>
              <a:t>seemed as committed </a:t>
            </a:r>
            <a:endParaRPr lang="en-US" altLang="zh-CN" sz="2600" kern="0" dirty="0">
              <a:solidFill>
                <a:srgbClr val="C00000"/>
              </a:solidFill>
              <a:ea typeface="+mn-ea"/>
            </a:endParaRPr>
          </a:p>
          <a:p>
            <a:pPr algn="ctr"/>
            <a:endParaRPr kumimoji="0" lang="en-US" altLang="zh-CN" b="0" kern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Abstraction of the operations: replicated log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Group 193"/>
          <p:cNvGrpSpPr/>
          <p:nvPr/>
        </p:nvGrpSpPr>
        <p:grpSpPr>
          <a:xfrm>
            <a:off x="533400" y="2133600"/>
            <a:ext cx="2286000" cy="1905000"/>
            <a:chOff x="533400" y="2133600"/>
            <a:chExt cx="2286000" cy="1905000"/>
          </a:xfrm>
        </p:grpSpPr>
        <p:sp>
          <p:nvSpPr>
            <p:cNvPr id="6" name="Rounded Rectangle 63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90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26" name="Rectangle 65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add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7" name="Rectangle 66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67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" name="Rectangle 68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" name="TextBox 69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/>
                <a:t>Log</a:t>
              </a:r>
              <a:endParaRPr lang="en-US" sz="1400" b="1" dirty="0"/>
            </a:p>
          </p:txBody>
        </p:sp>
        <p:grpSp>
          <p:nvGrpSpPr>
            <p:cNvPr id="9" name="Group 89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16" name="Oval 71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72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73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74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75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76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77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78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79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-1" fmla="*/ 2160 w 12160"/>
                  <a:gd name="connsiteY0-2" fmla="*/ 223289 h 223707"/>
                  <a:gd name="connsiteX1-3" fmla="*/ 12160 w 12160"/>
                  <a:gd name="connsiteY1-4" fmla="*/ 223289 h 223707"/>
                  <a:gd name="connsiteX0-5" fmla="*/ 1366 w 13800"/>
                  <a:gd name="connsiteY0-6" fmla="*/ 342290 h 342290"/>
                  <a:gd name="connsiteX1-7" fmla="*/ 11366 w 13800"/>
                  <a:gd name="connsiteY1-8" fmla="*/ 342290 h 342290"/>
                  <a:gd name="connsiteX0-9" fmla="*/ 1989 w 14293"/>
                  <a:gd name="connsiteY0-10" fmla="*/ 324153 h 324153"/>
                  <a:gd name="connsiteX1-11" fmla="*/ 11989 w 14293"/>
                  <a:gd name="connsiteY1-12" fmla="*/ 324153 h 324153"/>
                  <a:gd name="connsiteX0-13" fmla="*/ 2255 w 14511"/>
                  <a:gd name="connsiteY0-14" fmla="*/ 370090 h 370090"/>
                  <a:gd name="connsiteX1-15" fmla="*/ 12255 w 14511"/>
                  <a:gd name="connsiteY1-16" fmla="*/ 370090 h 370090"/>
                  <a:gd name="connsiteX0-17" fmla="*/ 2329 w 14189"/>
                  <a:gd name="connsiteY0-18" fmla="*/ 440603 h 440603"/>
                  <a:gd name="connsiteX1-19" fmla="*/ 12329 w 14189"/>
                  <a:gd name="connsiteY1-20" fmla="*/ 440603 h 440603"/>
                  <a:gd name="connsiteX0-21" fmla="*/ 2751 w 14550"/>
                  <a:gd name="connsiteY0-22" fmla="*/ 444918 h 444918"/>
                  <a:gd name="connsiteX1-23" fmla="*/ 12751 w 14550"/>
                  <a:gd name="connsiteY1-24" fmla="*/ 444918 h 444918"/>
                  <a:gd name="connsiteX0-25" fmla="*/ 2670 w 14857"/>
                  <a:gd name="connsiteY0-26" fmla="*/ 449265 h 449265"/>
                  <a:gd name="connsiteX1-27" fmla="*/ 12670 w 14857"/>
                  <a:gd name="connsiteY1-28" fmla="*/ 449265 h 449265"/>
                  <a:gd name="connsiteX0-29" fmla="*/ 2810 w 14974"/>
                  <a:gd name="connsiteY0-30" fmla="*/ 403354 h 403354"/>
                  <a:gd name="connsiteX1-31" fmla="*/ 12810 w 14974"/>
                  <a:gd name="connsiteY1-32" fmla="*/ 403354 h 403354"/>
                  <a:gd name="connsiteX0-33" fmla="*/ 2954 w 14489"/>
                  <a:gd name="connsiteY0-34" fmla="*/ 354005 h 354005"/>
                  <a:gd name="connsiteX1-35" fmla="*/ 12954 w 14489"/>
                  <a:gd name="connsiteY1-36" fmla="*/ 354005 h 354005"/>
                  <a:gd name="connsiteX0-37" fmla="*/ 1970 w 13635"/>
                  <a:gd name="connsiteY0-38" fmla="*/ 349722 h 349722"/>
                  <a:gd name="connsiteX1-39" fmla="*/ 11970 w 13635"/>
                  <a:gd name="connsiteY1-40" fmla="*/ 349722 h 34972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80"/>
              <p:cNvCxnSpPr>
                <a:stCxn id="18" idx="0"/>
                <a:endCxn id="16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0" name="Group 88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13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" name="TextBox 86"/>
            <p:cNvSpPr txBox="1"/>
            <p:nvPr/>
          </p:nvSpPr>
          <p:spPr>
            <a:xfrm>
              <a:off x="685800" y="2209800"/>
              <a:ext cx="963405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Consensus</a:t>
              </a:r>
              <a:br>
                <a:rPr lang="en-US" sz="1400" b="1" dirty="0"/>
              </a:br>
              <a:r>
                <a:rPr lang="en-US" sz="1400" b="1" dirty="0"/>
                <a:t>Module</a:t>
              </a:r>
              <a:endParaRPr lang="en-US" sz="1400" b="1" dirty="0"/>
            </a:p>
          </p:txBody>
        </p:sp>
        <p:sp>
          <p:nvSpPr>
            <p:cNvPr id="12" name="TextBox 62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State</a:t>
              </a:r>
              <a:br>
                <a:rPr lang="en-US" sz="1400" b="1" dirty="0"/>
              </a:br>
              <a:r>
                <a:rPr lang="en-US" sz="1400" b="1" dirty="0"/>
                <a:t>Machine</a:t>
              </a:r>
              <a:endParaRPr lang="en-US" sz="1400" b="1" dirty="0"/>
            </a:p>
          </p:txBody>
        </p:sp>
      </p:grpSp>
      <p:grpSp>
        <p:nvGrpSpPr>
          <p:cNvPr id="30" name="Group 194"/>
          <p:cNvGrpSpPr/>
          <p:nvPr/>
        </p:nvGrpSpPr>
        <p:grpSpPr>
          <a:xfrm>
            <a:off x="2971800" y="2133600"/>
            <a:ext cx="2286000" cy="1905000"/>
            <a:chOff x="533400" y="2133600"/>
            <a:chExt cx="2286000" cy="1905000"/>
          </a:xfrm>
        </p:grpSpPr>
        <p:sp>
          <p:nvSpPr>
            <p:cNvPr id="31" name="Rounded Rectangle 195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196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51" name="Rectangle 215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add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2" name="Rectangle 216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3" name="Rectangle 217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4" name="Rectangle 218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3" name="TextBox 197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/>
                <a:t>Log</a:t>
              </a:r>
              <a:endParaRPr lang="en-US" sz="1400" b="1" dirty="0"/>
            </a:p>
          </p:txBody>
        </p:sp>
        <p:grpSp>
          <p:nvGrpSpPr>
            <p:cNvPr id="34" name="Group 198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41" name="Oval 205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206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207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208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209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 210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 211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 212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 213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-1" fmla="*/ 2160 w 12160"/>
                  <a:gd name="connsiteY0-2" fmla="*/ 223289 h 223707"/>
                  <a:gd name="connsiteX1-3" fmla="*/ 12160 w 12160"/>
                  <a:gd name="connsiteY1-4" fmla="*/ 223289 h 223707"/>
                  <a:gd name="connsiteX0-5" fmla="*/ 1366 w 13800"/>
                  <a:gd name="connsiteY0-6" fmla="*/ 342290 h 342290"/>
                  <a:gd name="connsiteX1-7" fmla="*/ 11366 w 13800"/>
                  <a:gd name="connsiteY1-8" fmla="*/ 342290 h 342290"/>
                  <a:gd name="connsiteX0-9" fmla="*/ 1989 w 14293"/>
                  <a:gd name="connsiteY0-10" fmla="*/ 324153 h 324153"/>
                  <a:gd name="connsiteX1-11" fmla="*/ 11989 w 14293"/>
                  <a:gd name="connsiteY1-12" fmla="*/ 324153 h 324153"/>
                  <a:gd name="connsiteX0-13" fmla="*/ 2255 w 14511"/>
                  <a:gd name="connsiteY0-14" fmla="*/ 370090 h 370090"/>
                  <a:gd name="connsiteX1-15" fmla="*/ 12255 w 14511"/>
                  <a:gd name="connsiteY1-16" fmla="*/ 370090 h 370090"/>
                  <a:gd name="connsiteX0-17" fmla="*/ 2329 w 14189"/>
                  <a:gd name="connsiteY0-18" fmla="*/ 440603 h 440603"/>
                  <a:gd name="connsiteX1-19" fmla="*/ 12329 w 14189"/>
                  <a:gd name="connsiteY1-20" fmla="*/ 440603 h 440603"/>
                  <a:gd name="connsiteX0-21" fmla="*/ 2751 w 14550"/>
                  <a:gd name="connsiteY0-22" fmla="*/ 444918 h 444918"/>
                  <a:gd name="connsiteX1-23" fmla="*/ 12751 w 14550"/>
                  <a:gd name="connsiteY1-24" fmla="*/ 444918 h 444918"/>
                  <a:gd name="connsiteX0-25" fmla="*/ 2670 w 14857"/>
                  <a:gd name="connsiteY0-26" fmla="*/ 449265 h 449265"/>
                  <a:gd name="connsiteX1-27" fmla="*/ 12670 w 14857"/>
                  <a:gd name="connsiteY1-28" fmla="*/ 449265 h 449265"/>
                  <a:gd name="connsiteX0-29" fmla="*/ 2810 w 14974"/>
                  <a:gd name="connsiteY0-30" fmla="*/ 403354 h 403354"/>
                  <a:gd name="connsiteX1-31" fmla="*/ 12810 w 14974"/>
                  <a:gd name="connsiteY1-32" fmla="*/ 403354 h 403354"/>
                  <a:gd name="connsiteX0-33" fmla="*/ 2954 w 14489"/>
                  <a:gd name="connsiteY0-34" fmla="*/ 354005 h 354005"/>
                  <a:gd name="connsiteX1-35" fmla="*/ 12954 w 14489"/>
                  <a:gd name="connsiteY1-36" fmla="*/ 354005 h 354005"/>
                  <a:gd name="connsiteX0-37" fmla="*/ 1970 w 13635"/>
                  <a:gd name="connsiteY0-38" fmla="*/ 349722 h 349722"/>
                  <a:gd name="connsiteX1-39" fmla="*/ 11970 w 13635"/>
                  <a:gd name="connsiteY1-40" fmla="*/ 349722 h 34972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Connector 214"/>
              <p:cNvCxnSpPr>
                <a:stCxn id="43" idx="0"/>
                <a:endCxn id="41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35" name="Group 199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38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Box 200"/>
            <p:cNvSpPr txBox="1"/>
            <p:nvPr/>
          </p:nvSpPr>
          <p:spPr>
            <a:xfrm>
              <a:off x="685800" y="2209800"/>
              <a:ext cx="963405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Consensus</a:t>
              </a:r>
              <a:br>
                <a:rPr lang="en-US" sz="1400" b="1" dirty="0"/>
              </a:br>
              <a:r>
                <a:rPr lang="en-US" sz="1400" b="1" dirty="0"/>
                <a:t>Module</a:t>
              </a:r>
              <a:endParaRPr lang="en-US" sz="1400" b="1" dirty="0"/>
            </a:p>
          </p:txBody>
        </p:sp>
        <p:sp>
          <p:nvSpPr>
            <p:cNvPr id="37" name="TextBox 201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State</a:t>
              </a:r>
              <a:br>
                <a:rPr lang="en-US" sz="1400" b="1" dirty="0"/>
              </a:br>
              <a:r>
                <a:rPr lang="en-US" sz="1400" b="1" dirty="0"/>
                <a:t>Machine</a:t>
              </a:r>
              <a:endParaRPr lang="en-US" sz="1400" b="1" dirty="0"/>
            </a:p>
          </p:txBody>
        </p:sp>
      </p:grpSp>
      <p:grpSp>
        <p:nvGrpSpPr>
          <p:cNvPr id="55" name="Group 219"/>
          <p:cNvGrpSpPr/>
          <p:nvPr/>
        </p:nvGrpSpPr>
        <p:grpSpPr>
          <a:xfrm>
            <a:off x="5410200" y="2133600"/>
            <a:ext cx="2286000" cy="1905000"/>
            <a:chOff x="533400" y="2133600"/>
            <a:chExt cx="2286000" cy="1905000"/>
          </a:xfrm>
        </p:grpSpPr>
        <p:sp>
          <p:nvSpPr>
            <p:cNvPr id="56" name="Rounded Rectangle 220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221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76" name="Rectangle 240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add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7" name="Rectangle 241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8" name="Rectangle 242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9" name="Rectangle 243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8" name="TextBox 222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/>
                <a:t>Log</a:t>
              </a:r>
              <a:endParaRPr lang="en-US" sz="1400" b="1" dirty="0"/>
            </a:p>
          </p:txBody>
        </p:sp>
        <p:grpSp>
          <p:nvGrpSpPr>
            <p:cNvPr id="59" name="Group 223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66" name="Oval 230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231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232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233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 234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 235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 236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 237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238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-1" fmla="*/ 2160 w 12160"/>
                  <a:gd name="connsiteY0-2" fmla="*/ 223289 h 223707"/>
                  <a:gd name="connsiteX1-3" fmla="*/ 12160 w 12160"/>
                  <a:gd name="connsiteY1-4" fmla="*/ 223289 h 223707"/>
                  <a:gd name="connsiteX0-5" fmla="*/ 1366 w 13800"/>
                  <a:gd name="connsiteY0-6" fmla="*/ 342290 h 342290"/>
                  <a:gd name="connsiteX1-7" fmla="*/ 11366 w 13800"/>
                  <a:gd name="connsiteY1-8" fmla="*/ 342290 h 342290"/>
                  <a:gd name="connsiteX0-9" fmla="*/ 1989 w 14293"/>
                  <a:gd name="connsiteY0-10" fmla="*/ 324153 h 324153"/>
                  <a:gd name="connsiteX1-11" fmla="*/ 11989 w 14293"/>
                  <a:gd name="connsiteY1-12" fmla="*/ 324153 h 324153"/>
                  <a:gd name="connsiteX0-13" fmla="*/ 2255 w 14511"/>
                  <a:gd name="connsiteY0-14" fmla="*/ 370090 h 370090"/>
                  <a:gd name="connsiteX1-15" fmla="*/ 12255 w 14511"/>
                  <a:gd name="connsiteY1-16" fmla="*/ 370090 h 370090"/>
                  <a:gd name="connsiteX0-17" fmla="*/ 2329 w 14189"/>
                  <a:gd name="connsiteY0-18" fmla="*/ 440603 h 440603"/>
                  <a:gd name="connsiteX1-19" fmla="*/ 12329 w 14189"/>
                  <a:gd name="connsiteY1-20" fmla="*/ 440603 h 440603"/>
                  <a:gd name="connsiteX0-21" fmla="*/ 2751 w 14550"/>
                  <a:gd name="connsiteY0-22" fmla="*/ 444918 h 444918"/>
                  <a:gd name="connsiteX1-23" fmla="*/ 12751 w 14550"/>
                  <a:gd name="connsiteY1-24" fmla="*/ 444918 h 444918"/>
                  <a:gd name="connsiteX0-25" fmla="*/ 2670 w 14857"/>
                  <a:gd name="connsiteY0-26" fmla="*/ 449265 h 449265"/>
                  <a:gd name="connsiteX1-27" fmla="*/ 12670 w 14857"/>
                  <a:gd name="connsiteY1-28" fmla="*/ 449265 h 449265"/>
                  <a:gd name="connsiteX0-29" fmla="*/ 2810 w 14974"/>
                  <a:gd name="connsiteY0-30" fmla="*/ 403354 h 403354"/>
                  <a:gd name="connsiteX1-31" fmla="*/ 12810 w 14974"/>
                  <a:gd name="connsiteY1-32" fmla="*/ 403354 h 403354"/>
                  <a:gd name="connsiteX0-33" fmla="*/ 2954 w 14489"/>
                  <a:gd name="connsiteY0-34" fmla="*/ 354005 h 354005"/>
                  <a:gd name="connsiteX1-35" fmla="*/ 12954 w 14489"/>
                  <a:gd name="connsiteY1-36" fmla="*/ 354005 h 354005"/>
                  <a:gd name="connsiteX0-37" fmla="*/ 1970 w 13635"/>
                  <a:gd name="connsiteY0-38" fmla="*/ 349722 h 349722"/>
                  <a:gd name="connsiteX1-39" fmla="*/ 11970 w 13635"/>
                  <a:gd name="connsiteY1-40" fmla="*/ 349722 h 34972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239"/>
              <p:cNvCxnSpPr>
                <a:stCxn id="68" idx="0"/>
                <a:endCxn id="66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60" name="Group 224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63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" name="TextBox 225"/>
            <p:cNvSpPr txBox="1"/>
            <p:nvPr/>
          </p:nvSpPr>
          <p:spPr>
            <a:xfrm>
              <a:off x="685800" y="2209800"/>
              <a:ext cx="963405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Consensus</a:t>
              </a:r>
              <a:br>
                <a:rPr lang="en-US" sz="1400" b="1" dirty="0"/>
              </a:br>
              <a:r>
                <a:rPr lang="en-US" sz="1400" b="1" dirty="0"/>
                <a:t>Module</a:t>
              </a:r>
              <a:endParaRPr lang="en-US" sz="1400" b="1" dirty="0"/>
            </a:p>
          </p:txBody>
        </p:sp>
        <p:sp>
          <p:nvSpPr>
            <p:cNvPr id="62" name="TextBox 226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State</a:t>
              </a:r>
              <a:br>
                <a:rPr lang="en-US" sz="1400" b="1" dirty="0"/>
              </a:br>
              <a:r>
                <a:rPr lang="en-US" sz="1400" b="1" dirty="0"/>
                <a:t>Machine</a:t>
              </a:r>
              <a:endParaRPr lang="en-US" sz="1400" b="1" dirty="0"/>
            </a:p>
          </p:txBody>
        </p:sp>
      </p:grpSp>
      <p:sp>
        <p:nvSpPr>
          <p:cNvPr id="80" name="TextBox 244"/>
          <p:cNvSpPr txBox="1"/>
          <p:nvPr/>
        </p:nvSpPr>
        <p:spPr>
          <a:xfrm>
            <a:off x="7866474" y="2901434"/>
            <a:ext cx="103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Servers</a:t>
            </a:r>
            <a:endParaRPr lang="en-US" b="1" dirty="0"/>
          </a:p>
        </p:txBody>
      </p:sp>
      <p:sp>
        <p:nvSpPr>
          <p:cNvPr id="81" name="TextBox 261"/>
          <p:cNvSpPr txBox="1"/>
          <p:nvPr/>
        </p:nvSpPr>
        <p:spPr>
          <a:xfrm>
            <a:off x="7904947" y="12954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Clients</a:t>
            </a:r>
            <a:endParaRPr lang="en-US" b="1" dirty="0"/>
          </a:p>
        </p:txBody>
      </p:sp>
      <p:pic>
        <p:nvPicPr>
          <p:cNvPr id="82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9" name="Straight Connector 271"/>
          <p:cNvCxnSpPr/>
          <p:nvPr/>
        </p:nvCxnSpPr>
        <p:spPr>
          <a:xfrm>
            <a:off x="6019800" y="1828800"/>
            <a:ext cx="0" cy="7620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Freeform 272"/>
          <p:cNvSpPr/>
          <p:nvPr/>
        </p:nvSpPr>
        <p:spPr>
          <a:xfrm>
            <a:off x="3828081" y="2325422"/>
            <a:ext cx="2007031" cy="355783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-1" fmla="*/ 1983783 w 1983783"/>
              <a:gd name="connsiteY0-2" fmla="*/ 203577 h 203577"/>
              <a:gd name="connsiteX1-3" fmla="*/ 0 w 1983783"/>
              <a:gd name="connsiteY1-4" fmla="*/ 203577 h 203577"/>
              <a:gd name="connsiteX0-5" fmla="*/ 1983783 w 1983783"/>
              <a:gd name="connsiteY0-6" fmla="*/ 283044 h 283044"/>
              <a:gd name="connsiteX1-7" fmla="*/ 0 w 1983783"/>
              <a:gd name="connsiteY1-8" fmla="*/ 283044 h 283044"/>
              <a:gd name="connsiteX0-9" fmla="*/ 2007031 w 2007031"/>
              <a:gd name="connsiteY0-10" fmla="*/ 265800 h 296797"/>
              <a:gd name="connsiteX1-11" fmla="*/ 0 w 2007031"/>
              <a:gd name="connsiteY1-12" fmla="*/ 296797 h 296797"/>
              <a:gd name="connsiteX0-13" fmla="*/ 2007031 w 2007031"/>
              <a:gd name="connsiteY0-14" fmla="*/ 306367 h 337364"/>
              <a:gd name="connsiteX1-15" fmla="*/ 0 w 2007031"/>
              <a:gd name="connsiteY1-16" fmla="*/ 337364 h 337364"/>
              <a:gd name="connsiteX0-17" fmla="*/ 2007031 w 2007031"/>
              <a:gd name="connsiteY0-18" fmla="*/ 324786 h 355783"/>
              <a:gd name="connsiteX1-19" fmla="*/ 0 w 2007031"/>
              <a:gd name="connsiteY1-20" fmla="*/ 355783 h 3557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007031" h="355783">
                <a:moveTo>
                  <a:pt x="2007031" y="324786"/>
                </a:moveTo>
                <a:cubicBezTo>
                  <a:pt x="1444571" y="-30384"/>
                  <a:pt x="796872" y="-191824"/>
                  <a:pt x="0" y="355783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273"/>
          <p:cNvSpPr/>
          <p:nvPr/>
        </p:nvSpPr>
        <p:spPr>
          <a:xfrm>
            <a:off x="1371601" y="2081773"/>
            <a:ext cx="4463512" cy="599432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-1" fmla="*/ 1983783 w 1983783"/>
              <a:gd name="connsiteY0-2" fmla="*/ 203577 h 203577"/>
              <a:gd name="connsiteX1-3" fmla="*/ 0 w 1983783"/>
              <a:gd name="connsiteY1-4" fmla="*/ 203577 h 203577"/>
              <a:gd name="connsiteX0-5" fmla="*/ 1983783 w 1983783"/>
              <a:gd name="connsiteY0-6" fmla="*/ 283044 h 283044"/>
              <a:gd name="connsiteX1-7" fmla="*/ 0 w 1983783"/>
              <a:gd name="connsiteY1-8" fmla="*/ 283044 h 283044"/>
              <a:gd name="connsiteX0-9" fmla="*/ 2007031 w 2007031"/>
              <a:gd name="connsiteY0-10" fmla="*/ 265800 h 296797"/>
              <a:gd name="connsiteX1-11" fmla="*/ 0 w 2007031"/>
              <a:gd name="connsiteY1-12" fmla="*/ 296797 h 296797"/>
              <a:gd name="connsiteX0-13" fmla="*/ 2007031 w 2007031"/>
              <a:gd name="connsiteY0-14" fmla="*/ 306367 h 337364"/>
              <a:gd name="connsiteX1-15" fmla="*/ 0 w 2007031"/>
              <a:gd name="connsiteY1-16" fmla="*/ 337364 h 337364"/>
              <a:gd name="connsiteX0-17" fmla="*/ 2007031 w 2007031"/>
              <a:gd name="connsiteY0-18" fmla="*/ 324786 h 355783"/>
              <a:gd name="connsiteX1-19" fmla="*/ 0 w 2007031"/>
              <a:gd name="connsiteY1-20" fmla="*/ 355783 h 355783"/>
              <a:gd name="connsiteX0-21" fmla="*/ 2007031 w 2007031"/>
              <a:gd name="connsiteY0-22" fmla="*/ 375253 h 406250"/>
              <a:gd name="connsiteX1-23" fmla="*/ 0 w 2007031"/>
              <a:gd name="connsiteY1-24" fmla="*/ 406250 h 406250"/>
              <a:gd name="connsiteX0-25" fmla="*/ 2007031 w 2007031"/>
              <a:gd name="connsiteY0-26" fmla="*/ 568435 h 599432"/>
              <a:gd name="connsiteX1-27" fmla="*/ 0 w 2007031"/>
              <a:gd name="connsiteY1-28" fmla="*/ 599432 h 5994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007031" h="599432">
                <a:moveTo>
                  <a:pt x="2007031" y="568435"/>
                </a:moveTo>
                <a:cubicBezTo>
                  <a:pt x="1570010" y="-305928"/>
                  <a:pt x="605228" y="-72162"/>
                  <a:pt x="0" y="599432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274"/>
          <p:cNvSpPr/>
          <p:nvPr/>
        </p:nvSpPr>
        <p:spPr>
          <a:xfrm>
            <a:off x="3611105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-1" fmla="*/ 0 w 867905"/>
              <a:gd name="connsiteY0-2" fmla="*/ 0 h 371959"/>
              <a:gd name="connsiteX1-3" fmla="*/ 867905 w 867905"/>
              <a:gd name="connsiteY1-4" fmla="*/ 371959 h 371959"/>
              <a:gd name="connsiteX0-5" fmla="*/ 0 w 867905"/>
              <a:gd name="connsiteY0-6" fmla="*/ 0 h 371959"/>
              <a:gd name="connsiteX1-7" fmla="*/ 867905 w 867905"/>
              <a:gd name="connsiteY1-8" fmla="*/ 371959 h 371959"/>
              <a:gd name="connsiteX0-9" fmla="*/ 0 w 867905"/>
              <a:gd name="connsiteY0-10" fmla="*/ 0 h 371959"/>
              <a:gd name="connsiteX1-11" fmla="*/ 867905 w 867905"/>
              <a:gd name="connsiteY1-12" fmla="*/ 371959 h 371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276"/>
          <p:cNvCxnSpPr/>
          <p:nvPr/>
        </p:nvCxnSpPr>
        <p:spPr>
          <a:xfrm flipV="1">
            <a:off x="4694694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Freeform 277"/>
          <p:cNvSpPr/>
          <p:nvPr/>
        </p:nvSpPr>
        <p:spPr>
          <a:xfrm>
            <a:off x="6043048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-1" fmla="*/ 0 w 867905"/>
              <a:gd name="connsiteY0-2" fmla="*/ 0 h 371959"/>
              <a:gd name="connsiteX1-3" fmla="*/ 867905 w 867905"/>
              <a:gd name="connsiteY1-4" fmla="*/ 371959 h 371959"/>
              <a:gd name="connsiteX0-5" fmla="*/ 0 w 867905"/>
              <a:gd name="connsiteY0-6" fmla="*/ 0 h 371959"/>
              <a:gd name="connsiteX1-7" fmla="*/ 867905 w 867905"/>
              <a:gd name="connsiteY1-8" fmla="*/ 371959 h 371959"/>
              <a:gd name="connsiteX0-9" fmla="*/ 0 w 867905"/>
              <a:gd name="connsiteY0-10" fmla="*/ 0 h 371959"/>
              <a:gd name="connsiteX1-11" fmla="*/ 867905 w 867905"/>
              <a:gd name="connsiteY1-12" fmla="*/ 371959 h 371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278"/>
          <p:cNvSpPr/>
          <p:nvPr/>
        </p:nvSpPr>
        <p:spPr>
          <a:xfrm>
            <a:off x="1166248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-1" fmla="*/ 0 w 867905"/>
              <a:gd name="connsiteY0-2" fmla="*/ 0 h 371959"/>
              <a:gd name="connsiteX1-3" fmla="*/ 867905 w 867905"/>
              <a:gd name="connsiteY1-4" fmla="*/ 371959 h 371959"/>
              <a:gd name="connsiteX0-5" fmla="*/ 0 w 867905"/>
              <a:gd name="connsiteY0-6" fmla="*/ 0 h 371959"/>
              <a:gd name="connsiteX1-7" fmla="*/ 867905 w 867905"/>
              <a:gd name="connsiteY1-8" fmla="*/ 371959 h 371959"/>
              <a:gd name="connsiteX0-9" fmla="*/ 0 w 867905"/>
              <a:gd name="connsiteY0-10" fmla="*/ 0 h 371959"/>
              <a:gd name="connsiteX1-11" fmla="*/ 867905 w 867905"/>
              <a:gd name="connsiteY1-12" fmla="*/ 371959 h 371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282"/>
          <p:cNvCxnSpPr/>
          <p:nvPr/>
        </p:nvCxnSpPr>
        <p:spPr>
          <a:xfrm flipV="1">
            <a:off x="7131804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283"/>
          <p:cNvCxnSpPr/>
          <p:nvPr/>
        </p:nvCxnSpPr>
        <p:spPr>
          <a:xfrm flipV="1">
            <a:off x="2255004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Freeform 284"/>
          <p:cNvSpPr/>
          <p:nvPr/>
        </p:nvSpPr>
        <p:spPr>
          <a:xfrm>
            <a:off x="6207071" y="1557580"/>
            <a:ext cx="922149" cy="1022888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-1" fmla="*/ 968644 w 968644"/>
              <a:gd name="connsiteY0-2" fmla="*/ 759417 h 759417"/>
              <a:gd name="connsiteX1-3" fmla="*/ 0 w 968644"/>
              <a:gd name="connsiteY1-4" fmla="*/ 0 h 759417"/>
              <a:gd name="connsiteX0-5" fmla="*/ 968644 w 968644"/>
              <a:gd name="connsiteY0-6" fmla="*/ 759417 h 759417"/>
              <a:gd name="connsiteX1-7" fmla="*/ 0 w 968644"/>
              <a:gd name="connsiteY1-8" fmla="*/ 0 h 759417"/>
              <a:gd name="connsiteX0-9" fmla="*/ 968644 w 968644"/>
              <a:gd name="connsiteY0-10" fmla="*/ 759417 h 759417"/>
              <a:gd name="connsiteX1-11" fmla="*/ 0 w 968644"/>
              <a:gd name="connsiteY1-12" fmla="*/ 0 h 759417"/>
              <a:gd name="connsiteX0-13" fmla="*/ 968644 w 968644"/>
              <a:gd name="connsiteY0-14" fmla="*/ 759417 h 759417"/>
              <a:gd name="connsiteX1-15" fmla="*/ 0 w 968644"/>
              <a:gd name="connsiteY1-16" fmla="*/ 0 h 759417"/>
              <a:gd name="connsiteX0-17" fmla="*/ 968644 w 968644"/>
              <a:gd name="connsiteY0-18" fmla="*/ 759417 h 759417"/>
              <a:gd name="connsiteX1-19" fmla="*/ 0 w 968644"/>
              <a:gd name="connsiteY1-20" fmla="*/ 0 h 759417"/>
              <a:gd name="connsiteX0-21" fmla="*/ 922149 w 922149"/>
              <a:gd name="connsiteY0-22" fmla="*/ 1022888 h 1022888"/>
              <a:gd name="connsiteX1-23" fmla="*/ 0 w 922149"/>
              <a:gd name="connsiteY1-24" fmla="*/ 0 h 10228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6"/>
          <p:cNvSpPr txBox="1"/>
          <p:nvPr/>
        </p:nvSpPr>
        <p:spPr>
          <a:xfrm>
            <a:off x="5648425" y="1800725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shl</a:t>
            </a:r>
            <a:endParaRPr lang="en-US" sz="1400" dirty="0"/>
          </a:p>
        </p:txBody>
      </p:sp>
      <p:sp>
        <p:nvSpPr>
          <p:cNvPr id="102" name="内容占位符 2"/>
          <p:cNvSpPr>
            <a:spLocks noGrp="1"/>
          </p:cNvSpPr>
          <p:nvPr>
            <p:ph idx="1"/>
          </p:nvPr>
        </p:nvSpPr>
        <p:spPr>
          <a:xfrm>
            <a:off x="302840" y="4211442"/>
            <a:ext cx="8229600" cy="1389791"/>
          </a:xfrm>
        </p:spPr>
        <p:txBody>
          <a:bodyPr>
            <a:normAutofit/>
          </a:bodyPr>
          <a:lstStyle/>
          <a:p>
            <a:r>
              <a:rPr lang="en-US" altLang="zh-CN" dirty="0"/>
              <a:t>Replicated log =&gt; </a:t>
            </a:r>
            <a:r>
              <a:rPr lang="en-US" altLang="zh-CN" dirty="0">
                <a:solidFill>
                  <a:srgbClr val="C00000"/>
                </a:solidFill>
              </a:rPr>
              <a:t>replicated state machine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All servers execute same (deterministic) commands in same order </a:t>
            </a:r>
            <a:endParaRPr lang="en-US" altLang="zh-CN" sz="2400" dirty="0">
              <a:solidFill>
                <a:schemeClr val="accent4"/>
              </a:solidFill>
            </a:endParaRPr>
          </a:p>
          <a:p>
            <a:r>
              <a:rPr lang="en-US" altLang="zh-CN" dirty="0"/>
              <a:t>Consensus module ensures proper logs are the same! 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Intuitive result:  replicating on a majority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If the log </a:t>
            </a:r>
            <a:r>
              <a:rPr kumimoji="1" lang="en-US" altLang="zh-CN" dirty="0">
                <a:highlight>
                  <a:srgbClr val="FFFF00"/>
                </a:highlight>
              </a:rPr>
              <a:t>is replicated on a majority of servers</a:t>
            </a:r>
            <a:r>
              <a:rPr kumimoji="1" lang="en-US" altLang="zh-CN" dirty="0"/>
              <a:t>, it can be replicated on the state machine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Not always true on </a:t>
            </a:r>
            <a:r>
              <a:rPr kumimoji="1" lang="en-US" altLang="zh-CN" u="sng" dirty="0"/>
              <a:t>raft so far </a:t>
            </a:r>
            <a:endParaRPr kumimoji="1" lang="en-US" altLang="zh-CN" u="sng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9830" y="2236459"/>
            <a:ext cx="5461000" cy="30226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07504" y="3217540"/>
            <a:ext cx="3999920" cy="1060438"/>
            <a:chOff x="912507" y="1361998"/>
            <a:chExt cx="1420968" cy="1060438"/>
          </a:xfrm>
        </p:grpSpPr>
        <p:sp>
          <p:nvSpPr>
            <p:cNvPr id="7" name="矩形 6"/>
            <p:cNvSpPr/>
            <p:nvPr/>
          </p:nvSpPr>
          <p:spPr>
            <a:xfrm>
              <a:off x="912507" y="1361998"/>
              <a:ext cx="1420968" cy="1060438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937790" y="1499106"/>
              <a:ext cx="139568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cs typeface="Consolas" panose="020B0609020204030204" pitchFamily="49" charset="0"/>
                </a:rPr>
                <a:t>Question: can index 4 be overwritten after appending to S3?  </a:t>
              </a:r>
              <a:endParaRPr kumimoji="1" lang="en-US" altLang="zh-CN" dirty="0"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cs typeface="Consolas" panose="020B0609020204030204" pitchFamily="49" charset="0"/>
                </a:rPr>
                <a:t> </a:t>
              </a:r>
              <a:endParaRPr lang="zh-CN" altLang="en-US" dirty="0"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Case study: raft overwriting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Rectangle 15"/>
          <p:cNvSpPr/>
          <p:nvPr/>
        </p:nvSpPr>
        <p:spPr>
          <a:xfrm>
            <a:off x="560512" y="201640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6" name="Rectangle 16"/>
          <p:cNvSpPr/>
          <p:nvPr/>
        </p:nvSpPr>
        <p:spPr>
          <a:xfrm>
            <a:off x="941512" y="201640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7" name="Rectangle 17"/>
          <p:cNvSpPr/>
          <p:nvPr/>
        </p:nvSpPr>
        <p:spPr>
          <a:xfrm>
            <a:off x="560512" y="254980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8" name="Rectangle 18"/>
          <p:cNvSpPr/>
          <p:nvPr/>
        </p:nvSpPr>
        <p:spPr>
          <a:xfrm>
            <a:off x="941512" y="254980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9" name="Rectangle 25"/>
          <p:cNvSpPr/>
          <p:nvPr/>
        </p:nvSpPr>
        <p:spPr>
          <a:xfrm>
            <a:off x="560512" y="308320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10" name="Rectangle 26"/>
          <p:cNvSpPr/>
          <p:nvPr/>
        </p:nvSpPr>
        <p:spPr>
          <a:xfrm>
            <a:off x="941512" y="308320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11" name="Rectangle 29"/>
          <p:cNvSpPr/>
          <p:nvPr/>
        </p:nvSpPr>
        <p:spPr>
          <a:xfrm>
            <a:off x="560512" y="361660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12" name="Rectangle 30"/>
          <p:cNvSpPr/>
          <p:nvPr/>
        </p:nvSpPr>
        <p:spPr>
          <a:xfrm>
            <a:off x="1322512" y="2016402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13" name="Rectangle 31"/>
          <p:cNvSpPr/>
          <p:nvPr/>
        </p:nvSpPr>
        <p:spPr>
          <a:xfrm>
            <a:off x="941512" y="361660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14" name="Rectangle 32"/>
          <p:cNvSpPr/>
          <p:nvPr/>
        </p:nvSpPr>
        <p:spPr>
          <a:xfrm>
            <a:off x="560512" y="415000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15" name="Rectangle 33"/>
          <p:cNvSpPr/>
          <p:nvPr/>
        </p:nvSpPr>
        <p:spPr>
          <a:xfrm>
            <a:off x="941512" y="415000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16" name="TextBox 45"/>
          <p:cNvSpPr txBox="1"/>
          <p:nvPr/>
        </p:nvSpPr>
        <p:spPr>
          <a:xfrm>
            <a:off x="179512" y="2068403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  <a:endParaRPr lang="en-US" baseline="-25000" dirty="0"/>
          </a:p>
        </p:txBody>
      </p:sp>
      <p:sp>
        <p:nvSpPr>
          <p:cNvPr id="17" name="TextBox 46"/>
          <p:cNvSpPr txBox="1"/>
          <p:nvPr/>
        </p:nvSpPr>
        <p:spPr>
          <a:xfrm>
            <a:off x="179512" y="2601803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2</a:t>
            </a:r>
            <a:endParaRPr lang="en-US" baseline="-25000" dirty="0"/>
          </a:p>
        </p:txBody>
      </p:sp>
      <p:sp>
        <p:nvSpPr>
          <p:cNvPr id="18" name="TextBox 47"/>
          <p:cNvSpPr txBox="1"/>
          <p:nvPr/>
        </p:nvSpPr>
        <p:spPr>
          <a:xfrm>
            <a:off x="179512" y="3135203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3</a:t>
            </a:r>
            <a:endParaRPr lang="en-US" baseline="-25000" dirty="0"/>
          </a:p>
        </p:txBody>
      </p:sp>
      <p:sp>
        <p:nvSpPr>
          <p:cNvPr id="19" name="TextBox 48"/>
          <p:cNvSpPr txBox="1"/>
          <p:nvPr/>
        </p:nvSpPr>
        <p:spPr>
          <a:xfrm>
            <a:off x="179512" y="3668603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4</a:t>
            </a:r>
            <a:endParaRPr lang="en-US" baseline="-25000" dirty="0"/>
          </a:p>
        </p:txBody>
      </p:sp>
      <p:sp>
        <p:nvSpPr>
          <p:cNvPr id="20" name="TextBox 49"/>
          <p:cNvSpPr txBox="1"/>
          <p:nvPr/>
        </p:nvSpPr>
        <p:spPr>
          <a:xfrm>
            <a:off x="179512" y="4202003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5</a:t>
            </a:r>
            <a:endParaRPr lang="en-US" baseline="-25000" dirty="0"/>
          </a:p>
        </p:txBody>
      </p:sp>
      <p:sp>
        <p:nvSpPr>
          <p:cNvPr id="21" name="Rectangle 51"/>
          <p:cNvSpPr/>
          <p:nvPr/>
        </p:nvSpPr>
        <p:spPr>
          <a:xfrm>
            <a:off x="1322512" y="2549802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22" name="TextBox 6"/>
          <p:cNvSpPr txBox="1"/>
          <p:nvPr/>
        </p:nvSpPr>
        <p:spPr>
          <a:xfrm>
            <a:off x="611560" y="1569513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3" name="TextBox 7"/>
          <p:cNvSpPr txBox="1"/>
          <p:nvPr/>
        </p:nvSpPr>
        <p:spPr>
          <a:xfrm>
            <a:off x="992560" y="1569513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2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4" name="TextBox 8"/>
          <p:cNvSpPr txBox="1"/>
          <p:nvPr/>
        </p:nvSpPr>
        <p:spPr>
          <a:xfrm>
            <a:off x="1373560" y="1569513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3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43109" y="1156603"/>
            <a:ext cx="136249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Leader S1</a:t>
            </a:r>
            <a:endParaRPr lang="zh-CN" altLang="en-US" dirty="0"/>
          </a:p>
        </p:txBody>
      </p:sp>
      <p:sp>
        <p:nvSpPr>
          <p:cNvPr id="26" name="Rectangle 51"/>
          <p:cNvSpPr/>
          <p:nvPr/>
        </p:nvSpPr>
        <p:spPr>
          <a:xfrm>
            <a:off x="1322512" y="3083202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27" name="Rectangle 51"/>
          <p:cNvSpPr/>
          <p:nvPr/>
        </p:nvSpPr>
        <p:spPr>
          <a:xfrm>
            <a:off x="1322512" y="3616602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29" name="Rectangle 30"/>
          <p:cNvSpPr/>
          <p:nvPr/>
        </p:nvSpPr>
        <p:spPr>
          <a:xfrm>
            <a:off x="1703512" y="2013222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30" name="Rectangle 51"/>
          <p:cNvSpPr/>
          <p:nvPr/>
        </p:nvSpPr>
        <p:spPr>
          <a:xfrm>
            <a:off x="1703512" y="2546622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31" name="Rectangle 51"/>
          <p:cNvSpPr/>
          <p:nvPr/>
        </p:nvSpPr>
        <p:spPr>
          <a:xfrm>
            <a:off x="1703512" y="3080022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32" name="TextBox 8"/>
          <p:cNvSpPr txBox="1"/>
          <p:nvPr/>
        </p:nvSpPr>
        <p:spPr>
          <a:xfrm>
            <a:off x="1754560" y="1569513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4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3" name="Rectangle 30"/>
          <p:cNvSpPr/>
          <p:nvPr/>
        </p:nvSpPr>
        <p:spPr>
          <a:xfrm>
            <a:off x="2084512" y="2010042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cxnSp>
        <p:nvCxnSpPr>
          <p:cNvPr id="34" name="直线箭头连接符 33"/>
          <p:cNvCxnSpPr/>
          <p:nvPr/>
        </p:nvCxnSpPr>
        <p:spPr>
          <a:xfrm>
            <a:off x="34142" y="5165389"/>
            <a:ext cx="893933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54271" y="4980723"/>
            <a:ext cx="8992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Term 2</a:t>
            </a:r>
            <a:endParaRPr lang="zh-CN" altLang="en-US" dirty="0"/>
          </a:p>
        </p:txBody>
      </p:sp>
      <p:sp>
        <p:nvSpPr>
          <p:cNvPr id="61" name="Rectangle 15"/>
          <p:cNvSpPr/>
          <p:nvPr/>
        </p:nvSpPr>
        <p:spPr>
          <a:xfrm>
            <a:off x="3243064" y="1970329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62" name="Rectangle 16"/>
          <p:cNvSpPr/>
          <p:nvPr/>
        </p:nvSpPr>
        <p:spPr>
          <a:xfrm>
            <a:off x="3624064" y="1970329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63" name="Rectangle 17"/>
          <p:cNvSpPr/>
          <p:nvPr/>
        </p:nvSpPr>
        <p:spPr>
          <a:xfrm>
            <a:off x="3243064" y="2503729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64" name="Rectangle 18"/>
          <p:cNvSpPr/>
          <p:nvPr/>
        </p:nvSpPr>
        <p:spPr>
          <a:xfrm>
            <a:off x="3624064" y="2503729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65" name="Rectangle 25"/>
          <p:cNvSpPr/>
          <p:nvPr/>
        </p:nvSpPr>
        <p:spPr>
          <a:xfrm>
            <a:off x="3243064" y="3037129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66" name="Rectangle 26"/>
          <p:cNvSpPr/>
          <p:nvPr/>
        </p:nvSpPr>
        <p:spPr>
          <a:xfrm>
            <a:off x="3624064" y="3037129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67" name="Rectangle 29"/>
          <p:cNvSpPr/>
          <p:nvPr/>
        </p:nvSpPr>
        <p:spPr>
          <a:xfrm>
            <a:off x="3243064" y="3570529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68" name="Rectangle 30"/>
          <p:cNvSpPr/>
          <p:nvPr/>
        </p:nvSpPr>
        <p:spPr>
          <a:xfrm>
            <a:off x="4005064" y="1970329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69" name="Rectangle 31"/>
          <p:cNvSpPr/>
          <p:nvPr/>
        </p:nvSpPr>
        <p:spPr>
          <a:xfrm>
            <a:off x="3624064" y="3570529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70" name="Rectangle 32"/>
          <p:cNvSpPr/>
          <p:nvPr/>
        </p:nvSpPr>
        <p:spPr>
          <a:xfrm>
            <a:off x="3243064" y="4103929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71" name="Rectangle 33"/>
          <p:cNvSpPr/>
          <p:nvPr/>
        </p:nvSpPr>
        <p:spPr>
          <a:xfrm>
            <a:off x="3624064" y="4103929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72" name="TextBox 45"/>
          <p:cNvSpPr txBox="1"/>
          <p:nvPr/>
        </p:nvSpPr>
        <p:spPr>
          <a:xfrm>
            <a:off x="2862064" y="2022330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  <a:endParaRPr lang="en-US" baseline="-25000" dirty="0"/>
          </a:p>
        </p:txBody>
      </p:sp>
      <p:sp>
        <p:nvSpPr>
          <p:cNvPr id="73" name="TextBox 46"/>
          <p:cNvSpPr txBox="1"/>
          <p:nvPr/>
        </p:nvSpPr>
        <p:spPr>
          <a:xfrm>
            <a:off x="2862064" y="2555730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2</a:t>
            </a:r>
            <a:endParaRPr lang="en-US" baseline="-25000" dirty="0"/>
          </a:p>
        </p:txBody>
      </p:sp>
      <p:sp>
        <p:nvSpPr>
          <p:cNvPr id="74" name="TextBox 47"/>
          <p:cNvSpPr txBox="1"/>
          <p:nvPr/>
        </p:nvSpPr>
        <p:spPr>
          <a:xfrm>
            <a:off x="2862064" y="3089130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3</a:t>
            </a:r>
            <a:endParaRPr lang="en-US" baseline="-25000" dirty="0"/>
          </a:p>
        </p:txBody>
      </p:sp>
      <p:sp>
        <p:nvSpPr>
          <p:cNvPr id="75" name="TextBox 48"/>
          <p:cNvSpPr txBox="1"/>
          <p:nvPr/>
        </p:nvSpPr>
        <p:spPr>
          <a:xfrm>
            <a:off x="2862064" y="3622530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4</a:t>
            </a:r>
            <a:endParaRPr lang="en-US" baseline="-25000" dirty="0"/>
          </a:p>
        </p:txBody>
      </p:sp>
      <p:sp>
        <p:nvSpPr>
          <p:cNvPr id="76" name="TextBox 49"/>
          <p:cNvSpPr txBox="1"/>
          <p:nvPr/>
        </p:nvSpPr>
        <p:spPr>
          <a:xfrm>
            <a:off x="2862064" y="4155930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5</a:t>
            </a:r>
            <a:endParaRPr lang="en-US" baseline="-25000" dirty="0"/>
          </a:p>
        </p:txBody>
      </p:sp>
      <p:sp>
        <p:nvSpPr>
          <p:cNvPr id="77" name="Rectangle 51"/>
          <p:cNvSpPr/>
          <p:nvPr/>
        </p:nvSpPr>
        <p:spPr>
          <a:xfrm>
            <a:off x="4005064" y="2503729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78" name="TextBox 6"/>
          <p:cNvSpPr txBox="1"/>
          <p:nvPr/>
        </p:nvSpPr>
        <p:spPr>
          <a:xfrm>
            <a:off x="3294112" y="152344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79" name="TextBox 7"/>
          <p:cNvSpPr txBox="1"/>
          <p:nvPr/>
        </p:nvSpPr>
        <p:spPr>
          <a:xfrm>
            <a:off x="3675112" y="152344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2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80" name="TextBox 8"/>
          <p:cNvSpPr txBox="1"/>
          <p:nvPr/>
        </p:nvSpPr>
        <p:spPr>
          <a:xfrm>
            <a:off x="4056112" y="152344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3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3125661" y="1110530"/>
            <a:ext cx="136249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Leader </a:t>
            </a:r>
            <a:r>
              <a:rPr kumimoji="1" lang="en-US" altLang="zh-CN" b="1" dirty="0">
                <a:solidFill>
                  <a:srgbClr val="C00000"/>
                </a:solidFill>
              </a:rPr>
              <a:t>?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82" name="Rectangle 51"/>
          <p:cNvSpPr/>
          <p:nvPr/>
        </p:nvSpPr>
        <p:spPr>
          <a:xfrm>
            <a:off x="4005064" y="3037129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83" name="Rectangle 51"/>
          <p:cNvSpPr/>
          <p:nvPr/>
        </p:nvSpPr>
        <p:spPr>
          <a:xfrm>
            <a:off x="4005064" y="3570529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84" name="Rectangle 30"/>
          <p:cNvSpPr/>
          <p:nvPr/>
        </p:nvSpPr>
        <p:spPr>
          <a:xfrm>
            <a:off x="4386064" y="1967149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85" name="Rectangle 51"/>
          <p:cNvSpPr/>
          <p:nvPr/>
        </p:nvSpPr>
        <p:spPr>
          <a:xfrm>
            <a:off x="4386064" y="2500549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86" name="Rectangle 51"/>
          <p:cNvSpPr/>
          <p:nvPr/>
        </p:nvSpPr>
        <p:spPr>
          <a:xfrm>
            <a:off x="4386064" y="3033949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87" name="TextBox 8"/>
          <p:cNvSpPr txBox="1"/>
          <p:nvPr/>
        </p:nvSpPr>
        <p:spPr>
          <a:xfrm>
            <a:off x="4437112" y="152344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4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88" name="Rectangle 30"/>
          <p:cNvSpPr/>
          <p:nvPr/>
        </p:nvSpPr>
        <p:spPr>
          <a:xfrm>
            <a:off x="4767064" y="1963969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cxnSp>
        <p:nvCxnSpPr>
          <p:cNvPr id="90" name="直线连接符 89"/>
          <p:cNvCxnSpPr/>
          <p:nvPr/>
        </p:nvCxnSpPr>
        <p:spPr>
          <a:xfrm>
            <a:off x="2699792" y="1110530"/>
            <a:ext cx="0" cy="4699298"/>
          </a:xfrm>
          <a:prstGeom prst="line">
            <a:avLst/>
          </a:prstGeom>
          <a:ln>
            <a:solidFill>
              <a:schemeClr val="accent6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3110183" y="4980723"/>
            <a:ext cx="14097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S1 crashes</a:t>
            </a:r>
            <a:endParaRPr lang="zh-CN" altLang="en-US" dirty="0"/>
          </a:p>
        </p:txBody>
      </p:sp>
      <p:cxnSp>
        <p:nvCxnSpPr>
          <p:cNvPr id="121" name="直线连接符 120"/>
          <p:cNvCxnSpPr/>
          <p:nvPr/>
        </p:nvCxnSpPr>
        <p:spPr>
          <a:xfrm>
            <a:off x="2989760" y="1843256"/>
            <a:ext cx="2253905" cy="52904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/>
          <p:cNvCxnSpPr/>
          <p:nvPr/>
        </p:nvCxnSpPr>
        <p:spPr>
          <a:xfrm flipV="1">
            <a:off x="2979600" y="1872975"/>
            <a:ext cx="2264065" cy="37552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5994609" y="4980723"/>
            <a:ext cx="8992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Term 3</a:t>
            </a:r>
            <a:endParaRPr lang="zh-CN" altLang="en-US" dirty="0"/>
          </a:p>
        </p:txBody>
      </p:sp>
      <p:sp>
        <p:nvSpPr>
          <p:cNvPr id="127" name="Rectangle 17"/>
          <p:cNvSpPr/>
          <p:nvPr/>
        </p:nvSpPr>
        <p:spPr>
          <a:xfrm>
            <a:off x="5946576" y="247062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128" name="Rectangle 18"/>
          <p:cNvSpPr/>
          <p:nvPr/>
        </p:nvSpPr>
        <p:spPr>
          <a:xfrm>
            <a:off x="6327576" y="247062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129" name="Rectangle 25"/>
          <p:cNvSpPr/>
          <p:nvPr/>
        </p:nvSpPr>
        <p:spPr>
          <a:xfrm>
            <a:off x="5946576" y="300402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130" name="Rectangle 26"/>
          <p:cNvSpPr/>
          <p:nvPr/>
        </p:nvSpPr>
        <p:spPr>
          <a:xfrm>
            <a:off x="6327576" y="300402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131" name="Rectangle 29"/>
          <p:cNvSpPr/>
          <p:nvPr/>
        </p:nvSpPr>
        <p:spPr>
          <a:xfrm>
            <a:off x="5946576" y="353742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133" name="Rectangle 31"/>
          <p:cNvSpPr/>
          <p:nvPr/>
        </p:nvSpPr>
        <p:spPr>
          <a:xfrm>
            <a:off x="6327576" y="353742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134" name="Rectangle 32"/>
          <p:cNvSpPr/>
          <p:nvPr/>
        </p:nvSpPr>
        <p:spPr>
          <a:xfrm>
            <a:off x="5946576" y="407082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135" name="Rectangle 33"/>
          <p:cNvSpPr/>
          <p:nvPr/>
        </p:nvSpPr>
        <p:spPr>
          <a:xfrm>
            <a:off x="6327576" y="407082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137" name="TextBox 46"/>
          <p:cNvSpPr txBox="1"/>
          <p:nvPr/>
        </p:nvSpPr>
        <p:spPr>
          <a:xfrm>
            <a:off x="5565576" y="252262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2</a:t>
            </a:r>
            <a:endParaRPr lang="en-US" baseline="-25000" dirty="0"/>
          </a:p>
        </p:txBody>
      </p:sp>
      <p:sp>
        <p:nvSpPr>
          <p:cNvPr id="138" name="TextBox 47"/>
          <p:cNvSpPr txBox="1"/>
          <p:nvPr/>
        </p:nvSpPr>
        <p:spPr>
          <a:xfrm>
            <a:off x="5565576" y="305602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3</a:t>
            </a:r>
            <a:endParaRPr lang="en-US" baseline="-25000" dirty="0"/>
          </a:p>
        </p:txBody>
      </p:sp>
      <p:sp>
        <p:nvSpPr>
          <p:cNvPr id="139" name="TextBox 48"/>
          <p:cNvSpPr txBox="1"/>
          <p:nvPr/>
        </p:nvSpPr>
        <p:spPr>
          <a:xfrm>
            <a:off x="5565576" y="358942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4</a:t>
            </a:r>
            <a:endParaRPr lang="en-US" baseline="-25000" dirty="0"/>
          </a:p>
        </p:txBody>
      </p:sp>
      <p:sp>
        <p:nvSpPr>
          <p:cNvPr id="140" name="TextBox 49"/>
          <p:cNvSpPr txBox="1"/>
          <p:nvPr/>
        </p:nvSpPr>
        <p:spPr>
          <a:xfrm>
            <a:off x="5565576" y="412282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5</a:t>
            </a:r>
            <a:endParaRPr lang="en-US" baseline="-25000" dirty="0"/>
          </a:p>
        </p:txBody>
      </p:sp>
      <p:sp>
        <p:nvSpPr>
          <p:cNvPr id="141" name="Rectangle 51"/>
          <p:cNvSpPr/>
          <p:nvPr/>
        </p:nvSpPr>
        <p:spPr>
          <a:xfrm>
            <a:off x="6708576" y="247062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142" name="TextBox 6"/>
          <p:cNvSpPr txBox="1"/>
          <p:nvPr/>
        </p:nvSpPr>
        <p:spPr>
          <a:xfrm>
            <a:off x="5997624" y="149033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43" name="TextBox 7"/>
          <p:cNvSpPr txBox="1"/>
          <p:nvPr/>
        </p:nvSpPr>
        <p:spPr>
          <a:xfrm>
            <a:off x="6378624" y="149033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2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44" name="TextBox 8"/>
          <p:cNvSpPr txBox="1"/>
          <p:nvPr/>
        </p:nvSpPr>
        <p:spPr>
          <a:xfrm>
            <a:off x="6759624" y="149033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3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5829173" y="1077421"/>
            <a:ext cx="136249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Leader S2</a:t>
            </a:r>
            <a:endParaRPr lang="zh-CN" altLang="en-US" dirty="0"/>
          </a:p>
        </p:txBody>
      </p:sp>
      <p:sp>
        <p:nvSpPr>
          <p:cNvPr id="146" name="Rectangle 51"/>
          <p:cNvSpPr/>
          <p:nvPr/>
        </p:nvSpPr>
        <p:spPr>
          <a:xfrm>
            <a:off x="6708576" y="300402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147" name="Rectangle 51"/>
          <p:cNvSpPr/>
          <p:nvPr/>
        </p:nvSpPr>
        <p:spPr>
          <a:xfrm>
            <a:off x="6708576" y="353742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149" name="Rectangle 51"/>
          <p:cNvSpPr/>
          <p:nvPr/>
        </p:nvSpPr>
        <p:spPr>
          <a:xfrm>
            <a:off x="7089576" y="246744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150" name="Rectangle 51"/>
          <p:cNvSpPr/>
          <p:nvPr/>
        </p:nvSpPr>
        <p:spPr>
          <a:xfrm>
            <a:off x="7089576" y="300084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151" name="TextBox 8"/>
          <p:cNvSpPr txBox="1"/>
          <p:nvPr/>
        </p:nvSpPr>
        <p:spPr>
          <a:xfrm>
            <a:off x="7140624" y="149033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4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53" name="Rectangle 51"/>
          <p:cNvSpPr/>
          <p:nvPr/>
        </p:nvSpPr>
        <p:spPr>
          <a:xfrm>
            <a:off x="7452320" y="3000840"/>
            <a:ext cx="381000" cy="381000"/>
          </a:xfrm>
          <a:prstGeom prst="rect">
            <a:avLst/>
          </a:prstGeom>
          <a:solidFill>
            <a:srgbClr val="CCDAF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3</a:t>
            </a:r>
            <a:endParaRPr lang="en-US" sz="1600" dirty="0"/>
          </a:p>
        </p:txBody>
      </p:sp>
      <p:grpSp>
        <p:nvGrpSpPr>
          <p:cNvPr id="155" name="组合 154"/>
          <p:cNvGrpSpPr/>
          <p:nvPr/>
        </p:nvGrpSpPr>
        <p:grpSpPr>
          <a:xfrm>
            <a:off x="6055943" y="120008"/>
            <a:ext cx="3173753" cy="737393"/>
            <a:chOff x="1038399" y="1493332"/>
            <a:chExt cx="1127473" cy="737393"/>
          </a:xfrm>
        </p:grpSpPr>
        <p:sp>
          <p:nvSpPr>
            <p:cNvPr id="156" name="矩形 155"/>
            <p:cNvSpPr/>
            <p:nvPr/>
          </p:nvSpPr>
          <p:spPr>
            <a:xfrm>
              <a:off x="1163126" y="1493332"/>
              <a:ext cx="902137" cy="737393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1038399" y="1519662"/>
              <a:ext cx="11274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>
                  <a:cs typeface="Consolas" panose="020B0609020204030204" pitchFamily="49" charset="0"/>
                </a:rPr>
                <a:t>Question: can index 4 </a:t>
              </a:r>
              <a:endParaRPr kumimoji="1" lang="en-US" altLang="zh-CN" dirty="0">
                <a:cs typeface="Consolas" panose="020B0609020204030204" pitchFamily="49" charset="0"/>
              </a:endParaRPr>
            </a:p>
            <a:p>
              <a:pPr algn="ctr"/>
              <a:r>
                <a:rPr kumimoji="1" lang="en-US" altLang="zh-CN" dirty="0">
                  <a:cs typeface="Consolas" panose="020B0609020204030204" pitchFamily="49" charset="0"/>
                </a:rPr>
                <a:t>be overwritten?</a:t>
              </a:r>
              <a:endParaRPr lang="zh-CN" altLang="en-US" dirty="0"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Case study: raft overwriting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Rectangle 15"/>
          <p:cNvSpPr/>
          <p:nvPr/>
        </p:nvSpPr>
        <p:spPr>
          <a:xfrm>
            <a:off x="560512" y="201640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6" name="Rectangle 16"/>
          <p:cNvSpPr/>
          <p:nvPr/>
        </p:nvSpPr>
        <p:spPr>
          <a:xfrm>
            <a:off x="941512" y="201640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7" name="Rectangle 17"/>
          <p:cNvSpPr/>
          <p:nvPr/>
        </p:nvSpPr>
        <p:spPr>
          <a:xfrm>
            <a:off x="560512" y="254980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8" name="Rectangle 18"/>
          <p:cNvSpPr/>
          <p:nvPr/>
        </p:nvSpPr>
        <p:spPr>
          <a:xfrm>
            <a:off x="941512" y="254980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9" name="Rectangle 25"/>
          <p:cNvSpPr/>
          <p:nvPr/>
        </p:nvSpPr>
        <p:spPr>
          <a:xfrm>
            <a:off x="560512" y="308320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10" name="Rectangle 26"/>
          <p:cNvSpPr/>
          <p:nvPr/>
        </p:nvSpPr>
        <p:spPr>
          <a:xfrm>
            <a:off x="941512" y="308320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11" name="Rectangle 29"/>
          <p:cNvSpPr/>
          <p:nvPr/>
        </p:nvSpPr>
        <p:spPr>
          <a:xfrm>
            <a:off x="560512" y="361660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12" name="Rectangle 30"/>
          <p:cNvSpPr/>
          <p:nvPr/>
        </p:nvSpPr>
        <p:spPr>
          <a:xfrm>
            <a:off x="1322512" y="2016402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13" name="Rectangle 31"/>
          <p:cNvSpPr/>
          <p:nvPr/>
        </p:nvSpPr>
        <p:spPr>
          <a:xfrm>
            <a:off x="941512" y="361660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14" name="Rectangle 32"/>
          <p:cNvSpPr/>
          <p:nvPr/>
        </p:nvSpPr>
        <p:spPr>
          <a:xfrm>
            <a:off x="560512" y="415000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15" name="Rectangle 33"/>
          <p:cNvSpPr/>
          <p:nvPr/>
        </p:nvSpPr>
        <p:spPr>
          <a:xfrm>
            <a:off x="941512" y="415000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16" name="TextBox 45"/>
          <p:cNvSpPr txBox="1"/>
          <p:nvPr/>
        </p:nvSpPr>
        <p:spPr>
          <a:xfrm>
            <a:off x="179512" y="2068403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  <a:endParaRPr lang="en-US" baseline="-25000" dirty="0"/>
          </a:p>
        </p:txBody>
      </p:sp>
      <p:sp>
        <p:nvSpPr>
          <p:cNvPr id="17" name="TextBox 46"/>
          <p:cNvSpPr txBox="1"/>
          <p:nvPr/>
        </p:nvSpPr>
        <p:spPr>
          <a:xfrm>
            <a:off x="179512" y="2601803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2</a:t>
            </a:r>
            <a:endParaRPr lang="en-US" baseline="-25000" dirty="0"/>
          </a:p>
        </p:txBody>
      </p:sp>
      <p:sp>
        <p:nvSpPr>
          <p:cNvPr id="18" name="TextBox 47"/>
          <p:cNvSpPr txBox="1"/>
          <p:nvPr/>
        </p:nvSpPr>
        <p:spPr>
          <a:xfrm>
            <a:off x="179512" y="3135203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3</a:t>
            </a:r>
            <a:endParaRPr lang="en-US" baseline="-25000" dirty="0"/>
          </a:p>
        </p:txBody>
      </p:sp>
      <p:sp>
        <p:nvSpPr>
          <p:cNvPr id="19" name="TextBox 48"/>
          <p:cNvSpPr txBox="1"/>
          <p:nvPr/>
        </p:nvSpPr>
        <p:spPr>
          <a:xfrm>
            <a:off x="179512" y="3668603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4</a:t>
            </a:r>
            <a:endParaRPr lang="en-US" baseline="-25000" dirty="0"/>
          </a:p>
        </p:txBody>
      </p:sp>
      <p:sp>
        <p:nvSpPr>
          <p:cNvPr id="20" name="TextBox 49"/>
          <p:cNvSpPr txBox="1"/>
          <p:nvPr/>
        </p:nvSpPr>
        <p:spPr>
          <a:xfrm>
            <a:off x="179512" y="4202003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5</a:t>
            </a:r>
            <a:endParaRPr lang="en-US" baseline="-25000" dirty="0"/>
          </a:p>
        </p:txBody>
      </p:sp>
      <p:sp>
        <p:nvSpPr>
          <p:cNvPr id="21" name="Rectangle 51"/>
          <p:cNvSpPr/>
          <p:nvPr/>
        </p:nvSpPr>
        <p:spPr>
          <a:xfrm>
            <a:off x="1322512" y="2549802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22" name="TextBox 6"/>
          <p:cNvSpPr txBox="1"/>
          <p:nvPr/>
        </p:nvSpPr>
        <p:spPr>
          <a:xfrm>
            <a:off x="611560" y="1569513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3" name="TextBox 7"/>
          <p:cNvSpPr txBox="1"/>
          <p:nvPr/>
        </p:nvSpPr>
        <p:spPr>
          <a:xfrm>
            <a:off x="992560" y="1569513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2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4" name="TextBox 8"/>
          <p:cNvSpPr txBox="1"/>
          <p:nvPr/>
        </p:nvSpPr>
        <p:spPr>
          <a:xfrm>
            <a:off x="1373560" y="1569513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3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43109" y="1156603"/>
            <a:ext cx="136249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Leader S1</a:t>
            </a:r>
            <a:endParaRPr lang="zh-CN" altLang="en-US" dirty="0"/>
          </a:p>
        </p:txBody>
      </p:sp>
      <p:sp>
        <p:nvSpPr>
          <p:cNvPr id="26" name="Rectangle 51"/>
          <p:cNvSpPr/>
          <p:nvPr/>
        </p:nvSpPr>
        <p:spPr>
          <a:xfrm>
            <a:off x="1322512" y="3083202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27" name="Rectangle 51"/>
          <p:cNvSpPr/>
          <p:nvPr/>
        </p:nvSpPr>
        <p:spPr>
          <a:xfrm>
            <a:off x="1322512" y="3616602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29" name="Rectangle 30"/>
          <p:cNvSpPr/>
          <p:nvPr/>
        </p:nvSpPr>
        <p:spPr>
          <a:xfrm>
            <a:off x="1703512" y="2013222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30" name="Rectangle 51"/>
          <p:cNvSpPr/>
          <p:nvPr/>
        </p:nvSpPr>
        <p:spPr>
          <a:xfrm>
            <a:off x="1703512" y="2546622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31" name="Rectangle 51"/>
          <p:cNvSpPr/>
          <p:nvPr/>
        </p:nvSpPr>
        <p:spPr>
          <a:xfrm>
            <a:off x="1703512" y="3080022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32" name="TextBox 8"/>
          <p:cNvSpPr txBox="1"/>
          <p:nvPr/>
        </p:nvSpPr>
        <p:spPr>
          <a:xfrm>
            <a:off x="1754560" y="1569513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4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3" name="Rectangle 30"/>
          <p:cNvSpPr/>
          <p:nvPr/>
        </p:nvSpPr>
        <p:spPr>
          <a:xfrm>
            <a:off x="2084512" y="2010042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cxnSp>
        <p:nvCxnSpPr>
          <p:cNvPr id="34" name="直线箭头连接符 33"/>
          <p:cNvCxnSpPr/>
          <p:nvPr/>
        </p:nvCxnSpPr>
        <p:spPr>
          <a:xfrm>
            <a:off x="34142" y="5165389"/>
            <a:ext cx="893933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54271" y="4980723"/>
            <a:ext cx="8992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Term 2</a:t>
            </a:r>
            <a:endParaRPr lang="zh-CN" altLang="en-US" dirty="0"/>
          </a:p>
        </p:txBody>
      </p:sp>
      <p:sp>
        <p:nvSpPr>
          <p:cNvPr id="61" name="Rectangle 15"/>
          <p:cNvSpPr/>
          <p:nvPr/>
        </p:nvSpPr>
        <p:spPr>
          <a:xfrm>
            <a:off x="3243064" y="1970329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62" name="Rectangle 16"/>
          <p:cNvSpPr/>
          <p:nvPr/>
        </p:nvSpPr>
        <p:spPr>
          <a:xfrm>
            <a:off x="3624064" y="1970329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63" name="Rectangle 17"/>
          <p:cNvSpPr/>
          <p:nvPr/>
        </p:nvSpPr>
        <p:spPr>
          <a:xfrm>
            <a:off x="3243064" y="2503729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64" name="Rectangle 18"/>
          <p:cNvSpPr/>
          <p:nvPr/>
        </p:nvSpPr>
        <p:spPr>
          <a:xfrm>
            <a:off x="3624064" y="2503729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65" name="Rectangle 25"/>
          <p:cNvSpPr/>
          <p:nvPr/>
        </p:nvSpPr>
        <p:spPr>
          <a:xfrm>
            <a:off x="3243064" y="3037129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66" name="Rectangle 26"/>
          <p:cNvSpPr/>
          <p:nvPr/>
        </p:nvSpPr>
        <p:spPr>
          <a:xfrm>
            <a:off x="3624064" y="3037129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67" name="Rectangle 29"/>
          <p:cNvSpPr/>
          <p:nvPr/>
        </p:nvSpPr>
        <p:spPr>
          <a:xfrm>
            <a:off x="3243064" y="3570529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68" name="Rectangle 30"/>
          <p:cNvSpPr/>
          <p:nvPr/>
        </p:nvSpPr>
        <p:spPr>
          <a:xfrm>
            <a:off x="4005064" y="1970329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69" name="Rectangle 31"/>
          <p:cNvSpPr/>
          <p:nvPr/>
        </p:nvSpPr>
        <p:spPr>
          <a:xfrm>
            <a:off x="3624064" y="3570529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70" name="Rectangle 32"/>
          <p:cNvSpPr/>
          <p:nvPr/>
        </p:nvSpPr>
        <p:spPr>
          <a:xfrm>
            <a:off x="3243064" y="4103929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71" name="Rectangle 33"/>
          <p:cNvSpPr/>
          <p:nvPr/>
        </p:nvSpPr>
        <p:spPr>
          <a:xfrm>
            <a:off x="3624064" y="4103929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72" name="TextBox 45"/>
          <p:cNvSpPr txBox="1"/>
          <p:nvPr/>
        </p:nvSpPr>
        <p:spPr>
          <a:xfrm>
            <a:off x="2862064" y="2022330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  <a:endParaRPr lang="en-US" baseline="-25000" dirty="0"/>
          </a:p>
        </p:txBody>
      </p:sp>
      <p:sp>
        <p:nvSpPr>
          <p:cNvPr id="73" name="TextBox 46"/>
          <p:cNvSpPr txBox="1"/>
          <p:nvPr/>
        </p:nvSpPr>
        <p:spPr>
          <a:xfrm>
            <a:off x="2862064" y="2555730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2</a:t>
            </a:r>
            <a:endParaRPr lang="en-US" baseline="-25000" dirty="0"/>
          </a:p>
        </p:txBody>
      </p:sp>
      <p:sp>
        <p:nvSpPr>
          <p:cNvPr id="74" name="TextBox 47"/>
          <p:cNvSpPr txBox="1"/>
          <p:nvPr/>
        </p:nvSpPr>
        <p:spPr>
          <a:xfrm>
            <a:off x="2862064" y="3089130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3</a:t>
            </a:r>
            <a:endParaRPr lang="en-US" baseline="-25000" dirty="0"/>
          </a:p>
        </p:txBody>
      </p:sp>
      <p:sp>
        <p:nvSpPr>
          <p:cNvPr id="75" name="TextBox 48"/>
          <p:cNvSpPr txBox="1"/>
          <p:nvPr/>
        </p:nvSpPr>
        <p:spPr>
          <a:xfrm>
            <a:off x="2862064" y="3622530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4</a:t>
            </a:r>
            <a:endParaRPr lang="en-US" baseline="-25000" dirty="0"/>
          </a:p>
        </p:txBody>
      </p:sp>
      <p:sp>
        <p:nvSpPr>
          <p:cNvPr id="76" name="TextBox 49"/>
          <p:cNvSpPr txBox="1"/>
          <p:nvPr/>
        </p:nvSpPr>
        <p:spPr>
          <a:xfrm>
            <a:off x="2862064" y="4155930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5</a:t>
            </a:r>
            <a:endParaRPr lang="en-US" baseline="-25000" dirty="0"/>
          </a:p>
        </p:txBody>
      </p:sp>
      <p:sp>
        <p:nvSpPr>
          <p:cNvPr id="77" name="Rectangle 51"/>
          <p:cNvSpPr/>
          <p:nvPr/>
        </p:nvSpPr>
        <p:spPr>
          <a:xfrm>
            <a:off x="4005064" y="2503729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78" name="TextBox 6"/>
          <p:cNvSpPr txBox="1"/>
          <p:nvPr/>
        </p:nvSpPr>
        <p:spPr>
          <a:xfrm>
            <a:off x="3294112" y="152344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79" name="TextBox 7"/>
          <p:cNvSpPr txBox="1"/>
          <p:nvPr/>
        </p:nvSpPr>
        <p:spPr>
          <a:xfrm>
            <a:off x="3675112" y="152344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2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80" name="TextBox 8"/>
          <p:cNvSpPr txBox="1"/>
          <p:nvPr/>
        </p:nvSpPr>
        <p:spPr>
          <a:xfrm>
            <a:off x="4056112" y="152344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3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3125661" y="1110530"/>
            <a:ext cx="136249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Leader </a:t>
            </a:r>
            <a:r>
              <a:rPr kumimoji="1" lang="en-US" altLang="zh-CN" b="1" dirty="0">
                <a:solidFill>
                  <a:srgbClr val="C00000"/>
                </a:solidFill>
              </a:rPr>
              <a:t>?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82" name="Rectangle 51"/>
          <p:cNvSpPr/>
          <p:nvPr/>
        </p:nvSpPr>
        <p:spPr>
          <a:xfrm>
            <a:off x="4005064" y="3037129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83" name="Rectangle 51"/>
          <p:cNvSpPr/>
          <p:nvPr/>
        </p:nvSpPr>
        <p:spPr>
          <a:xfrm>
            <a:off x="4005064" y="3570529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84" name="Rectangle 30"/>
          <p:cNvSpPr/>
          <p:nvPr/>
        </p:nvSpPr>
        <p:spPr>
          <a:xfrm>
            <a:off x="4386064" y="1967149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85" name="Rectangle 51"/>
          <p:cNvSpPr/>
          <p:nvPr/>
        </p:nvSpPr>
        <p:spPr>
          <a:xfrm>
            <a:off x="4386064" y="2500549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86" name="Rectangle 51"/>
          <p:cNvSpPr/>
          <p:nvPr/>
        </p:nvSpPr>
        <p:spPr>
          <a:xfrm>
            <a:off x="4386064" y="3033949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87" name="TextBox 8"/>
          <p:cNvSpPr txBox="1"/>
          <p:nvPr/>
        </p:nvSpPr>
        <p:spPr>
          <a:xfrm>
            <a:off x="4437112" y="152344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4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88" name="Rectangle 30"/>
          <p:cNvSpPr/>
          <p:nvPr/>
        </p:nvSpPr>
        <p:spPr>
          <a:xfrm>
            <a:off x="4767064" y="1963969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cxnSp>
        <p:nvCxnSpPr>
          <p:cNvPr id="90" name="直线连接符 89"/>
          <p:cNvCxnSpPr/>
          <p:nvPr/>
        </p:nvCxnSpPr>
        <p:spPr>
          <a:xfrm>
            <a:off x="2699792" y="1110530"/>
            <a:ext cx="0" cy="4699298"/>
          </a:xfrm>
          <a:prstGeom prst="line">
            <a:avLst/>
          </a:prstGeom>
          <a:ln>
            <a:solidFill>
              <a:schemeClr val="accent6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3110183" y="4980723"/>
            <a:ext cx="14097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S1 crashes</a:t>
            </a:r>
            <a:endParaRPr lang="zh-CN" altLang="en-US" dirty="0"/>
          </a:p>
        </p:txBody>
      </p:sp>
      <p:cxnSp>
        <p:nvCxnSpPr>
          <p:cNvPr id="121" name="直线连接符 120"/>
          <p:cNvCxnSpPr/>
          <p:nvPr/>
        </p:nvCxnSpPr>
        <p:spPr>
          <a:xfrm>
            <a:off x="2989760" y="1843256"/>
            <a:ext cx="2253905" cy="52904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/>
          <p:cNvCxnSpPr/>
          <p:nvPr/>
        </p:nvCxnSpPr>
        <p:spPr>
          <a:xfrm flipV="1">
            <a:off x="2979600" y="1872975"/>
            <a:ext cx="2264065" cy="37552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5994609" y="4980723"/>
            <a:ext cx="8992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Term 3</a:t>
            </a:r>
            <a:endParaRPr lang="zh-CN" altLang="en-US" dirty="0"/>
          </a:p>
        </p:txBody>
      </p:sp>
      <p:sp>
        <p:nvSpPr>
          <p:cNvPr id="127" name="Rectangle 17"/>
          <p:cNvSpPr/>
          <p:nvPr/>
        </p:nvSpPr>
        <p:spPr>
          <a:xfrm>
            <a:off x="5946576" y="247062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128" name="Rectangle 18"/>
          <p:cNvSpPr/>
          <p:nvPr/>
        </p:nvSpPr>
        <p:spPr>
          <a:xfrm>
            <a:off x="6327576" y="247062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129" name="Rectangle 25"/>
          <p:cNvSpPr/>
          <p:nvPr/>
        </p:nvSpPr>
        <p:spPr>
          <a:xfrm>
            <a:off x="5946576" y="300402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130" name="Rectangle 26"/>
          <p:cNvSpPr/>
          <p:nvPr/>
        </p:nvSpPr>
        <p:spPr>
          <a:xfrm>
            <a:off x="6327576" y="300402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131" name="Rectangle 29"/>
          <p:cNvSpPr/>
          <p:nvPr/>
        </p:nvSpPr>
        <p:spPr>
          <a:xfrm>
            <a:off x="5946576" y="353742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133" name="Rectangle 31"/>
          <p:cNvSpPr/>
          <p:nvPr/>
        </p:nvSpPr>
        <p:spPr>
          <a:xfrm>
            <a:off x="6327576" y="353742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134" name="Rectangle 32"/>
          <p:cNvSpPr/>
          <p:nvPr/>
        </p:nvSpPr>
        <p:spPr>
          <a:xfrm>
            <a:off x="5946576" y="407082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135" name="Rectangle 33"/>
          <p:cNvSpPr/>
          <p:nvPr/>
        </p:nvSpPr>
        <p:spPr>
          <a:xfrm>
            <a:off x="6327576" y="407082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137" name="TextBox 46"/>
          <p:cNvSpPr txBox="1"/>
          <p:nvPr/>
        </p:nvSpPr>
        <p:spPr>
          <a:xfrm>
            <a:off x="5565576" y="252262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2</a:t>
            </a:r>
            <a:endParaRPr lang="en-US" baseline="-25000" dirty="0"/>
          </a:p>
        </p:txBody>
      </p:sp>
      <p:sp>
        <p:nvSpPr>
          <p:cNvPr id="138" name="TextBox 47"/>
          <p:cNvSpPr txBox="1"/>
          <p:nvPr/>
        </p:nvSpPr>
        <p:spPr>
          <a:xfrm>
            <a:off x="5565576" y="305602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3</a:t>
            </a:r>
            <a:endParaRPr lang="en-US" baseline="-25000" dirty="0"/>
          </a:p>
        </p:txBody>
      </p:sp>
      <p:sp>
        <p:nvSpPr>
          <p:cNvPr id="139" name="TextBox 48"/>
          <p:cNvSpPr txBox="1"/>
          <p:nvPr/>
        </p:nvSpPr>
        <p:spPr>
          <a:xfrm>
            <a:off x="5565576" y="358942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4</a:t>
            </a:r>
            <a:endParaRPr lang="en-US" baseline="-25000" dirty="0"/>
          </a:p>
        </p:txBody>
      </p:sp>
      <p:sp>
        <p:nvSpPr>
          <p:cNvPr id="140" name="TextBox 49"/>
          <p:cNvSpPr txBox="1"/>
          <p:nvPr/>
        </p:nvSpPr>
        <p:spPr>
          <a:xfrm>
            <a:off x="5565576" y="412282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5</a:t>
            </a:r>
            <a:endParaRPr lang="en-US" baseline="-25000" dirty="0"/>
          </a:p>
        </p:txBody>
      </p:sp>
      <p:sp>
        <p:nvSpPr>
          <p:cNvPr id="141" name="Rectangle 51"/>
          <p:cNvSpPr/>
          <p:nvPr/>
        </p:nvSpPr>
        <p:spPr>
          <a:xfrm>
            <a:off x="6708576" y="247062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142" name="TextBox 6"/>
          <p:cNvSpPr txBox="1"/>
          <p:nvPr/>
        </p:nvSpPr>
        <p:spPr>
          <a:xfrm>
            <a:off x="5997624" y="149033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43" name="TextBox 7"/>
          <p:cNvSpPr txBox="1"/>
          <p:nvPr/>
        </p:nvSpPr>
        <p:spPr>
          <a:xfrm>
            <a:off x="6378624" y="149033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2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44" name="TextBox 8"/>
          <p:cNvSpPr txBox="1"/>
          <p:nvPr/>
        </p:nvSpPr>
        <p:spPr>
          <a:xfrm>
            <a:off x="6759624" y="149033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3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5829173" y="1077421"/>
            <a:ext cx="136249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Leader </a:t>
            </a:r>
            <a:r>
              <a:rPr kumimoji="1" lang="en-US" altLang="zh-CN" b="1" dirty="0">
                <a:solidFill>
                  <a:srgbClr val="C00000"/>
                </a:solidFill>
              </a:rPr>
              <a:t>S5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46" name="Rectangle 51"/>
          <p:cNvSpPr/>
          <p:nvPr/>
        </p:nvSpPr>
        <p:spPr>
          <a:xfrm>
            <a:off x="6708576" y="300402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147" name="Rectangle 51"/>
          <p:cNvSpPr/>
          <p:nvPr/>
        </p:nvSpPr>
        <p:spPr>
          <a:xfrm>
            <a:off x="6708576" y="353742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149" name="Rectangle 51"/>
          <p:cNvSpPr/>
          <p:nvPr/>
        </p:nvSpPr>
        <p:spPr>
          <a:xfrm>
            <a:off x="7089576" y="246744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150" name="Rectangle 51"/>
          <p:cNvSpPr/>
          <p:nvPr/>
        </p:nvSpPr>
        <p:spPr>
          <a:xfrm>
            <a:off x="7089576" y="300084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151" name="TextBox 8"/>
          <p:cNvSpPr txBox="1"/>
          <p:nvPr/>
        </p:nvSpPr>
        <p:spPr>
          <a:xfrm>
            <a:off x="7140624" y="149033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4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53" name="Rectangle 51"/>
          <p:cNvSpPr/>
          <p:nvPr/>
        </p:nvSpPr>
        <p:spPr>
          <a:xfrm>
            <a:off x="6717168" y="4068571"/>
            <a:ext cx="381000" cy="381000"/>
          </a:xfrm>
          <a:prstGeom prst="rect">
            <a:avLst/>
          </a:prstGeom>
          <a:solidFill>
            <a:srgbClr val="CCDAF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3</a:t>
            </a:r>
            <a:endParaRPr lang="en-US" sz="1600" dirty="0"/>
          </a:p>
        </p:txBody>
      </p:sp>
      <p:grpSp>
        <p:nvGrpSpPr>
          <p:cNvPr id="155" name="组合 154"/>
          <p:cNvGrpSpPr/>
          <p:nvPr/>
        </p:nvGrpSpPr>
        <p:grpSpPr>
          <a:xfrm>
            <a:off x="6055943" y="120008"/>
            <a:ext cx="3173753" cy="737393"/>
            <a:chOff x="1038399" y="1493332"/>
            <a:chExt cx="1127473" cy="737393"/>
          </a:xfrm>
        </p:grpSpPr>
        <p:sp>
          <p:nvSpPr>
            <p:cNvPr id="156" name="矩形 155"/>
            <p:cNvSpPr/>
            <p:nvPr/>
          </p:nvSpPr>
          <p:spPr>
            <a:xfrm>
              <a:off x="1163126" y="1493332"/>
              <a:ext cx="902137" cy="737393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1038399" y="1519662"/>
              <a:ext cx="11274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>
                  <a:cs typeface="Consolas" panose="020B0609020204030204" pitchFamily="49" charset="0"/>
                </a:rPr>
                <a:t>Question: can index 4 </a:t>
              </a:r>
              <a:endParaRPr kumimoji="1" lang="en-US" altLang="zh-CN" dirty="0">
                <a:cs typeface="Consolas" panose="020B0609020204030204" pitchFamily="49" charset="0"/>
              </a:endParaRPr>
            </a:p>
            <a:p>
              <a:pPr algn="ctr"/>
              <a:r>
                <a:rPr kumimoji="1" lang="en-US" altLang="zh-CN" dirty="0">
                  <a:cs typeface="Consolas" panose="020B0609020204030204" pitchFamily="49" charset="0"/>
                </a:rPr>
                <a:t>be overwritten?</a:t>
              </a:r>
              <a:endParaRPr lang="zh-CN" altLang="en-US" dirty="0">
                <a:cs typeface="Consolas" panose="020B0609020204030204" pitchFamily="49" charset="0"/>
              </a:endParaRPr>
            </a:p>
          </p:txBody>
        </p:sp>
      </p:grpSp>
      <p:sp>
        <p:nvSpPr>
          <p:cNvPr id="3" name="Rectangle 51"/>
          <p:cNvSpPr/>
          <p:nvPr/>
        </p:nvSpPr>
        <p:spPr>
          <a:xfrm>
            <a:off x="7110828" y="4068571"/>
            <a:ext cx="381000" cy="381000"/>
          </a:xfrm>
          <a:prstGeom prst="rect">
            <a:avLst/>
          </a:prstGeom>
          <a:solidFill>
            <a:srgbClr val="CCDAF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3</a:t>
            </a:r>
            <a:endParaRPr lang="en-US" sz="1600" dirty="0"/>
          </a:p>
        </p:txBody>
      </p:sp>
      <p:sp>
        <p:nvSpPr>
          <p:cNvPr id="28" name="Rectangle 51"/>
          <p:cNvSpPr/>
          <p:nvPr/>
        </p:nvSpPr>
        <p:spPr>
          <a:xfrm>
            <a:off x="6717168" y="3529743"/>
            <a:ext cx="381000" cy="381000"/>
          </a:xfrm>
          <a:prstGeom prst="rect">
            <a:avLst/>
          </a:prstGeom>
          <a:solidFill>
            <a:srgbClr val="CCDAF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3</a:t>
            </a:r>
            <a:endParaRPr lang="en-US" sz="1600" dirty="0"/>
          </a:p>
        </p:txBody>
      </p:sp>
      <p:sp>
        <p:nvSpPr>
          <p:cNvPr id="36" name="Rectangle 51"/>
          <p:cNvSpPr/>
          <p:nvPr/>
        </p:nvSpPr>
        <p:spPr>
          <a:xfrm>
            <a:off x="6717168" y="3011697"/>
            <a:ext cx="381000" cy="381000"/>
          </a:xfrm>
          <a:prstGeom prst="rect">
            <a:avLst/>
          </a:prstGeom>
          <a:solidFill>
            <a:srgbClr val="CCDAF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3</a:t>
            </a:r>
            <a:endParaRPr lang="en-US" sz="1600" dirty="0"/>
          </a:p>
        </p:txBody>
      </p:sp>
      <p:sp>
        <p:nvSpPr>
          <p:cNvPr id="37" name="Rectangle 51"/>
          <p:cNvSpPr/>
          <p:nvPr/>
        </p:nvSpPr>
        <p:spPr>
          <a:xfrm>
            <a:off x="6717168" y="2472869"/>
            <a:ext cx="381000" cy="381000"/>
          </a:xfrm>
          <a:prstGeom prst="rect">
            <a:avLst/>
          </a:prstGeom>
          <a:solidFill>
            <a:srgbClr val="CCDAF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3</a:t>
            </a:r>
            <a:endParaRPr lang="en-US" sz="1600" dirty="0"/>
          </a:p>
        </p:txBody>
      </p:sp>
      <p:sp>
        <p:nvSpPr>
          <p:cNvPr id="38" name="任意形状 37"/>
          <p:cNvSpPr/>
          <p:nvPr/>
        </p:nvSpPr>
        <p:spPr>
          <a:xfrm>
            <a:off x="7030720" y="3759200"/>
            <a:ext cx="348114" cy="416560"/>
          </a:xfrm>
          <a:custGeom>
            <a:avLst/>
            <a:gdLst>
              <a:gd name="connsiteX0" fmla="*/ 0 w 348114"/>
              <a:gd name="connsiteY0" fmla="*/ 416560 h 416560"/>
              <a:gd name="connsiteX1" fmla="*/ 345440 w 348114"/>
              <a:gd name="connsiteY1" fmla="*/ 182880 h 416560"/>
              <a:gd name="connsiteX2" fmla="*/ 132080 w 348114"/>
              <a:gd name="connsiteY2" fmla="*/ 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114" h="416560">
                <a:moveTo>
                  <a:pt x="0" y="416560"/>
                </a:moveTo>
                <a:cubicBezTo>
                  <a:pt x="161713" y="334433"/>
                  <a:pt x="323427" y="252307"/>
                  <a:pt x="345440" y="182880"/>
                </a:cubicBezTo>
                <a:cubicBezTo>
                  <a:pt x="367453" y="113453"/>
                  <a:pt x="249766" y="56726"/>
                  <a:pt x="13208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任意形状 38"/>
          <p:cNvSpPr/>
          <p:nvPr/>
        </p:nvSpPr>
        <p:spPr>
          <a:xfrm>
            <a:off x="7061200" y="3291840"/>
            <a:ext cx="650301" cy="975360"/>
          </a:xfrm>
          <a:custGeom>
            <a:avLst/>
            <a:gdLst>
              <a:gd name="connsiteX0" fmla="*/ 0 w 650301"/>
              <a:gd name="connsiteY0" fmla="*/ 975360 h 975360"/>
              <a:gd name="connsiteX1" fmla="*/ 650240 w 650301"/>
              <a:gd name="connsiteY1" fmla="*/ 548640 h 975360"/>
              <a:gd name="connsiteX2" fmla="*/ 30480 w 650301"/>
              <a:gd name="connsiteY2" fmla="*/ 0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0301" h="975360">
                <a:moveTo>
                  <a:pt x="0" y="975360"/>
                </a:moveTo>
                <a:cubicBezTo>
                  <a:pt x="322580" y="843280"/>
                  <a:pt x="645160" y="711200"/>
                  <a:pt x="650240" y="548640"/>
                </a:cubicBezTo>
                <a:cubicBezTo>
                  <a:pt x="655320" y="386080"/>
                  <a:pt x="342900" y="193040"/>
                  <a:pt x="3048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任意形状 39"/>
          <p:cNvSpPr/>
          <p:nvPr/>
        </p:nvSpPr>
        <p:spPr>
          <a:xfrm>
            <a:off x="7020560" y="2753360"/>
            <a:ext cx="1076996" cy="1554480"/>
          </a:xfrm>
          <a:custGeom>
            <a:avLst/>
            <a:gdLst>
              <a:gd name="connsiteX0" fmla="*/ 30480 w 1076996"/>
              <a:gd name="connsiteY0" fmla="*/ 1554480 h 1554480"/>
              <a:gd name="connsiteX1" fmla="*/ 1076960 w 1076996"/>
              <a:gd name="connsiteY1" fmla="*/ 1219200 h 1554480"/>
              <a:gd name="connsiteX2" fmla="*/ 0 w 1076996"/>
              <a:gd name="connsiteY2" fmla="*/ 0 h 155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6996" h="1554480">
                <a:moveTo>
                  <a:pt x="30480" y="1554480"/>
                </a:moveTo>
                <a:cubicBezTo>
                  <a:pt x="556260" y="1516380"/>
                  <a:pt x="1082040" y="1478280"/>
                  <a:pt x="1076960" y="1219200"/>
                </a:cubicBezTo>
                <a:cubicBezTo>
                  <a:pt x="1071880" y="960120"/>
                  <a:pt x="535940" y="480060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6" grpId="0" animBg="1"/>
      <p:bldP spid="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Safety requirement of the commit entry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985292"/>
            <a:ext cx="8229600" cy="3748818"/>
          </a:xfrm>
        </p:spPr>
        <p:txBody>
          <a:bodyPr/>
          <a:lstStyle/>
          <a:p>
            <a:r>
              <a:rPr lang="en-US" altLang="zh-CN" dirty="0"/>
              <a:t>Raft safety property:</a:t>
            </a:r>
            <a:endParaRPr lang="en-US" altLang="zh-CN" dirty="0"/>
          </a:p>
          <a:p>
            <a:pPr lvl="1"/>
            <a:r>
              <a:rPr lang="en-US" altLang="zh-CN" dirty="0"/>
              <a:t>If a leader has decided that a log entry is committed, that entry will be present in the logs of all future leaders (not being overwritten) </a:t>
            </a:r>
            <a:endParaRPr lang="en-US" altLang="zh-CN" dirty="0"/>
          </a:p>
          <a:p>
            <a:r>
              <a:rPr lang="en-US" altLang="zh-CN" dirty="0"/>
              <a:t>This guarantees the safety requirement</a:t>
            </a:r>
            <a:endParaRPr lang="en-US" altLang="zh-CN" dirty="0"/>
          </a:p>
          <a:p>
            <a:pPr lvl="1"/>
            <a:r>
              <a:rPr lang="en-US" altLang="zh-CN" dirty="0"/>
              <a:t>Leaders never overwrite entries in their logs</a:t>
            </a:r>
            <a:endParaRPr lang="en-US" altLang="zh-CN" dirty="0"/>
          </a:p>
          <a:p>
            <a:pPr lvl="1"/>
            <a:r>
              <a:rPr lang="en-US" altLang="zh-CN" dirty="0"/>
              <a:t>Only entries in the leader’s log can be committed</a:t>
            </a:r>
            <a:endParaRPr lang="en-US" altLang="zh-CN" dirty="0"/>
          </a:p>
          <a:p>
            <a:pPr lvl="1"/>
            <a:r>
              <a:rPr lang="en-US" altLang="zh-CN" dirty="0"/>
              <a:t>Entries must be committed before applying to state machine</a:t>
            </a:r>
            <a:endParaRPr lang="en-US" altLang="zh-CN" dirty="0"/>
          </a:p>
          <a:p>
            <a:r>
              <a:rPr lang="en-US" altLang="zh-CN" dirty="0"/>
              <a:t>We should help the leader deciding </a:t>
            </a:r>
            <a:r>
              <a:rPr lang="en-US" altLang="zh-CN" dirty="0">
                <a:highlight>
                  <a:srgbClr val="FFFF00"/>
                </a:highlight>
              </a:rPr>
              <a:t>which its entry cannot be overwritten </a:t>
            </a:r>
            <a:endParaRPr lang="en-US" altLang="zh-CN" dirty="0">
              <a:highlight>
                <a:srgbClr val="FFFF00"/>
              </a:highlight>
            </a:endParaRPr>
          </a:p>
          <a:p>
            <a:pPr lvl="1"/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9677" y="4519278"/>
            <a:ext cx="71120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Committing Entry from the Current Term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900442"/>
          </a:xfrm>
        </p:spPr>
        <p:txBody>
          <a:bodyPr/>
          <a:lstStyle/>
          <a:p>
            <a:r>
              <a:rPr kumimoji="1" lang="en-US" altLang="zh-CN" dirty="0"/>
              <a:t>Goal: if the entry is replicated on a majority, it cannot be overwritten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4706" y="1550835"/>
            <a:ext cx="5461000" cy="30226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96191" y="4696102"/>
            <a:ext cx="7675884" cy="1018898"/>
            <a:chOff x="912507" y="1040360"/>
            <a:chExt cx="2726851" cy="1018898"/>
          </a:xfrm>
        </p:grpSpPr>
        <p:sp>
          <p:nvSpPr>
            <p:cNvPr id="7" name="矩形 6"/>
            <p:cNvSpPr/>
            <p:nvPr/>
          </p:nvSpPr>
          <p:spPr>
            <a:xfrm>
              <a:off x="912507" y="1040360"/>
              <a:ext cx="2684984" cy="842189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954373" y="1135928"/>
              <a:ext cx="268498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cs typeface="Consolas" panose="020B0609020204030204" pitchFamily="49" charset="0"/>
                </a:rPr>
                <a:t>Question: how to prevent index 4 from being overwritten? Prevent S4 or S5 from becoming the leader  </a:t>
              </a:r>
              <a:endParaRPr kumimoji="1" lang="en-US" altLang="zh-CN" dirty="0"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cs typeface="Consolas" panose="020B0609020204030204" pitchFamily="49" charset="0"/>
                </a:rPr>
                <a:t> </a:t>
              </a:r>
              <a:endParaRPr lang="zh-CN" altLang="en-US" dirty="0"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Picking the Best Leader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During elections, choose candidate with log most likely to contain all committed entries</a:t>
            </a:r>
            <a:endParaRPr lang="en-US" altLang="zh-CN" dirty="0"/>
          </a:p>
          <a:p>
            <a:pPr lvl="1"/>
            <a:r>
              <a:rPr lang="en-US" altLang="zh-CN" dirty="0"/>
              <a:t>Candidates include log info in </a:t>
            </a:r>
            <a:r>
              <a:rPr lang="en-US" altLang="zh-CN" dirty="0" err="1"/>
              <a:t>RequestVote</a:t>
            </a:r>
            <a:r>
              <a:rPr lang="en-US" altLang="zh-CN" dirty="0"/>
              <a:t> RPCs</a:t>
            </a:r>
            <a:br>
              <a:rPr lang="en-US" altLang="zh-CN" dirty="0"/>
            </a:br>
            <a:r>
              <a:rPr lang="en-US" altLang="zh-CN" dirty="0"/>
              <a:t>(index &amp; term of last log entry)</a:t>
            </a:r>
            <a:endParaRPr lang="en-US" altLang="zh-CN" dirty="0"/>
          </a:p>
          <a:p>
            <a:pPr lvl="1"/>
            <a:r>
              <a:rPr lang="en-US" altLang="zh-CN" dirty="0"/>
              <a:t>Voting server V denies vote if its log is “more complete”:</a:t>
            </a:r>
            <a:br>
              <a:rPr lang="en-US" altLang="zh-CN" dirty="0"/>
            </a:br>
            <a:r>
              <a:rPr lang="en-US" altLang="zh-CN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lastTermV</a:t>
            </a:r>
            <a:r>
              <a:rPr lang="en-US" altLang="zh-CN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zh-CN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lastTermC</a:t>
            </a:r>
            <a:r>
              <a:rPr lang="en-US" altLang="zh-CN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||</a:t>
            </a:r>
            <a:br>
              <a:rPr lang="en-US" altLang="zh-CN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lastTermV</a:t>
            </a:r>
            <a:r>
              <a:rPr lang="en-US" altLang="zh-CN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altLang="zh-CN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lastTermC</a:t>
            </a:r>
            <a:r>
              <a:rPr lang="en-US" altLang="zh-CN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&amp;&amp; (</a:t>
            </a:r>
            <a:r>
              <a:rPr lang="en-US" altLang="zh-CN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lastIndexV</a:t>
            </a:r>
            <a:r>
              <a:rPr lang="en-US" altLang="zh-CN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zh-CN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lastIndexC</a:t>
            </a:r>
            <a:r>
              <a:rPr lang="en-US" altLang="zh-CN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CN" dirty="0">
              <a:solidFill>
                <a:srgbClr val="0432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dirty="0"/>
              <a:t>Leader will have “most complete” log among electing majority</a:t>
            </a:r>
            <a:endParaRPr lang="en-US" altLang="zh-CN" dirty="0"/>
          </a:p>
          <a:p>
            <a:pPr lvl="1"/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Rectangle 15"/>
          <p:cNvSpPr/>
          <p:nvPr/>
        </p:nvSpPr>
        <p:spPr>
          <a:xfrm>
            <a:off x="1593776" y="441744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6" name="Rectangle 16"/>
          <p:cNvSpPr/>
          <p:nvPr/>
        </p:nvSpPr>
        <p:spPr>
          <a:xfrm>
            <a:off x="1974776" y="441744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7" name="Rectangle 17"/>
          <p:cNvSpPr/>
          <p:nvPr/>
        </p:nvSpPr>
        <p:spPr>
          <a:xfrm>
            <a:off x="1593776" y="495084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8" name="Rectangle 18"/>
          <p:cNvSpPr/>
          <p:nvPr/>
        </p:nvSpPr>
        <p:spPr>
          <a:xfrm>
            <a:off x="1974776" y="495084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9" name="Rectangle 30"/>
          <p:cNvSpPr/>
          <p:nvPr/>
        </p:nvSpPr>
        <p:spPr>
          <a:xfrm>
            <a:off x="2355776" y="4417442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10" name="TextBox 45"/>
          <p:cNvSpPr txBox="1"/>
          <p:nvPr/>
        </p:nvSpPr>
        <p:spPr>
          <a:xfrm>
            <a:off x="1212776" y="4469443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  <a:endParaRPr lang="en-US" baseline="-25000" dirty="0"/>
          </a:p>
        </p:txBody>
      </p:sp>
      <p:sp>
        <p:nvSpPr>
          <p:cNvPr id="11" name="TextBox 46"/>
          <p:cNvSpPr txBox="1"/>
          <p:nvPr/>
        </p:nvSpPr>
        <p:spPr>
          <a:xfrm>
            <a:off x="1212776" y="5002843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2</a:t>
            </a:r>
            <a:endParaRPr lang="en-US" baseline="-25000" dirty="0"/>
          </a:p>
        </p:txBody>
      </p:sp>
      <p:sp>
        <p:nvSpPr>
          <p:cNvPr id="12" name="Rectangle 51"/>
          <p:cNvSpPr/>
          <p:nvPr/>
        </p:nvSpPr>
        <p:spPr>
          <a:xfrm>
            <a:off x="2355776" y="4950842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13" name="Rectangle 30"/>
          <p:cNvSpPr/>
          <p:nvPr/>
        </p:nvSpPr>
        <p:spPr>
          <a:xfrm>
            <a:off x="2736776" y="4414262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14" name="Rectangle 51"/>
          <p:cNvSpPr/>
          <p:nvPr/>
        </p:nvSpPr>
        <p:spPr>
          <a:xfrm>
            <a:off x="2736776" y="4947662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15" name="Rectangle 30"/>
          <p:cNvSpPr/>
          <p:nvPr/>
        </p:nvSpPr>
        <p:spPr>
          <a:xfrm>
            <a:off x="3117776" y="4411082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5410200" y="438574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5791200" y="438574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5410200" y="491914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5791200" y="491914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20" name="Rectangle 30"/>
          <p:cNvSpPr/>
          <p:nvPr/>
        </p:nvSpPr>
        <p:spPr>
          <a:xfrm>
            <a:off x="6172200" y="4385742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21" name="TextBox 45"/>
          <p:cNvSpPr txBox="1"/>
          <p:nvPr/>
        </p:nvSpPr>
        <p:spPr>
          <a:xfrm>
            <a:off x="5029200" y="4437743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  <a:endParaRPr lang="en-US" baseline="-25000" dirty="0"/>
          </a:p>
        </p:txBody>
      </p:sp>
      <p:sp>
        <p:nvSpPr>
          <p:cNvPr id="22" name="TextBox 46"/>
          <p:cNvSpPr txBox="1"/>
          <p:nvPr/>
        </p:nvSpPr>
        <p:spPr>
          <a:xfrm>
            <a:off x="5029200" y="4971143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2</a:t>
            </a:r>
            <a:endParaRPr lang="en-US" baseline="-25000" dirty="0"/>
          </a:p>
        </p:txBody>
      </p:sp>
      <p:sp>
        <p:nvSpPr>
          <p:cNvPr id="23" name="Rectangle 51"/>
          <p:cNvSpPr/>
          <p:nvPr/>
        </p:nvSpPr>
        <p:spPr>
          <a:xfrm>
            <a:off x="6172200" y="4919142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24" name="Rectangle 30"/>
          <p:cNvSpPr/>
          <p:nvPr/>
        </p:nvSpPr>
        <p:spPr>
          <a:xfrm>
            <a:off x="6553200" y="4382562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25" name="Rectangle 51"/>
          <p:cNvSpPr/>
          <p:nvPr/>
        </p:nvSpPr>
        <p:spPr>
          <a:xfrm>
            <a:off x="6553200" y="4915962"/>
            <a:ext cx="381000" cy="381000"/>
          </a:xfrm>
          <a:prstGeom prst="rect">
            <a:avLst/>
          </a:prstGeom>
          <a:solidFill>
            <a:srgbClr val="CCDAF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3</a:t>
            </a:r>
            <a:endParaRPr lang="en-US" sz="1600" dirty="0"/>
          </a:p>
        </p:txBody>
      </p:sp>
      <p:sp>
        <p:nvSpPr>
          <p:cNvPr id="26" name="Rectangle 30"/>
          <p:cNvSpPr/>
          <p:nvPr/>
        </p:nvSpPr>
        <p:spPr>
          <a:xfrm>
            <a:off x="6934200" y="4379382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27" name="内容占位符 2"/>
          <p:cNvSpPr txBox="1"/>
          <p:nvPr/>
        </p:nvSpPr>
        <p:spPr>
          <a:xfrm>
            <a:off x="313383" y="1233025"/>
            <a:ext cx="8229600" cy="900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Question: which log is longer?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S1 &amp; S2, respectively  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 uiExpand="1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Complete picture of request vote RPC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TextBox 22"/>
          <p:cNvSpPr txBox="1"/>
          <p:nvPr/>
        </p:nvSpPr>
        <p:spPr>
          <a:xfrm>
            <a:off x="1168296" y="1123084"/>
            <a:ext cx="7344816" cy="44781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Invoked by candidates to gather votes.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8830" indent="-798830" algn="l">
              <a:spcBef>
                <a:spcPts val="600"/>
              </a:spcBef>
              <a:tabLst>
                <a:tab pos="798195" algn="l"/>
              </a:tabLst>
            </a:pPr>
            <a:r>
              <a:rPr lang="en-US" b="1" dirty="0">
                <a:solidFill>
                  <a:srgbClr val="0432FF"/>
                </a:solidFill>
                <a:latin typeface="+mn-lt"/>
                <a:cs typeface="Times New Roman" panose="02020603050405020304" pitchFamily="18" charset="0"/>
              </a:rPr>
              <a:t>Arguments:</a:t>
            </a:r>
            <a:endParaRPr lang="en-US" b="1" dirty="0">
              <a:solidFill>
                <a:srgbClr val="0432FF"/>
              </a:solidFill>
              <a:latin typeface="+mn-lt"/>
              <a:cs typeface="Times New Roman" panose="02020603050405020304" pitchFamily="18" charset="0"/>
            </a:endParaRPr>
          </a:p>
          <a:p>
            <a:pPr marL="798830" indent="-798830" algn="l">
              <a:tabLst>
                <a:tab pos="798195" algn="l"/>
              </a:tabLs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candidateId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candidate requesting vote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8830" indent="-798830" algn="l">
              <a:tabLst>
                <a:tab pos="798195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candidate's term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8830" indent="-798830" algn="l">
              <a:tabLst>
                <a:tab pos="798195" algn="l"/>
              </a:tabLst>
            </a:pPr>
            <a:r>
              <a:rPr lang="en-US" altLang="zh-CN" sz="1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lastLogIndex</a:t>
            </a:r>
            <a:r>
              <a:rPr lang="en-US" altLang="zh-CN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index of candidate's last log entry</a:t>
            </a:r>
            <a:endParaRPr lang="en-US" altLang="zh-CN" sz="18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8830" indent="-798830" algn="l">
              <a:tabLst>
                <a:tab pos="798195" algn="l"/>
              </a:tabLst>
            </a:pPr>
            <a:r>
              <a:rPr lang="en-US" altLang="zh-CN" sz="1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lastLogTerm</a:t>
            </a:r>
            <a:r>
              <a:rPr lang="en-US" altLang="zh-CN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term of candidate's last log entry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8830" indent="-798830" algn="l">
              <a:spcBef>
                <a:spcPts val="600"/>
              </a:spcBef>
              <a:tabLst>
                <a:tab pos="798195" algn="l"/>
              </a:tabLst>
            </a:pPr>
            <a:r>
              <a:rPr lang="en-US" b="1" dirty="0">
                <a:solidFill>
                  <a:srgbClr val="0432FF"/>
                </a:solidFill>
                <a:latin typeface="+mn-lt"/>
                <a:cs typeface="Times New Roman" panose="02020603050405020304" pitchFamily="18" charset="0"/>
              </a:rPr>
              <a:t>Results:</a:t>
            </a:r>
            <a:endParaRPr lang="en-US" b="1" dirty="0">
              <a:solidFill>
                <a:srgbClr val="0432FF"/>
              </a:solidFill>
              <a:latin typeface="+mn-lt"/>
              <a:cs typeface="Times New Roman" panose="02020603050405020304" pitchFamily="18" charset="0"/>
            </a:endParaRPr>
          </a:p>
          <a:p>
            <a:pPr marL="798830" indent="-798830" algn="l">
              <a:tabLst>
                <a:tab pos="798195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currentTerm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candidate to update itself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8830" indent="-798830" algn="l">
              <a:tabLst>
                <a:tab pos="798195" algn="l"/>
              </a:tabLs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voteGranted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means candidate received vote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8830" indent="-798830" algn="l">
              <a:spcBef>
                <a:spcPts val="600"/>
              </a:spcBef>
              <a:tabLst>
                <a:tab pos="798195" algn="l"/>
              </a:tabLst>
            </a:pPr>
            <a:r>
              <a:rPr lang="en-US" b="1" dirty="0">
                <a:solidFill>
                  <a:srgbClr val="0432FF"/>
                </a:solidFill>
                <a:latin typeface="+mn-lt"/>
                <a:cs typeface="Times New Roman" panose="02020603050405020304" pitchFamily="18" charset="0"/>
              </a:rPr>
              <a:t>Implementation:</a:t>
            </a:r>
            <a:endParaRPr lang="en-US" b="1" dirty="0">
              <a:solidFill>
                <a:srgbClr val="0432FF"/>
              </a:solidFill>
              <a:latin typeface="+mn-lt"/>
              <a:cs typeface="Times New Roman" panose="02020603050405020304" pitchFamily="18" charset="0"/>
            </a:endParaRPr>
          </a:p>
          <a:p>
            <a:pPr marL="170180" indent="-170180" algn="l">
              <a:buFont typeface="+mj-lt"/>
              <a:buAutoNum type="arabicPeriod"/>
              <a:tabLst>
                <a:tab pos="16954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term 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currentTerm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currentTerm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term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(step down if leader or candidate)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0180" indent="-170180" algn="l">
              <a:buFont typeface="+mj-lt"/>
              <a:buAutoNum type="arabicPeriod"/>
              <a:tabLst>
                <a:tab pos="169545" algn="l"/>
              </a:tabLst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term ==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currentTerm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votedFor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null or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candidateId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candidate's log is at least as complete as local log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grant vote and reset election timeout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0180" indent="-170180" algn="l">
              <a:buFont typeface="+mj-lt"/>
              <a:buAutoNum type="arabicPeriod"/>
              <a:tabLst>
                <a:tab pos="169545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Committing Entry from the Current Term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585692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With leader election rule, if the entry from the same term is replicated on a majority, it cannot be overwritten </a:t>
            </a:r>
            <a:endParaRPr kumimoji="1" lang="zh-CN" altLang="en-US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-US" altLang="zh-CN" dirty="0"/>
              <a:t>Safe: leader for term 3 must contain entry 4 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1500" y="1889145"/>
            <a:ext cx="5461000" cy="3022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Commit rule for raft so far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If the log entry from the leader term is replicated to a majority of followers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Then we can treat it as committed </a:t>
            </a:r>
            <a:endParaRPr kumimoji="1" lang="en-US" altLang="zh-CN" dirty="0"/>
          </a:p>
          <a:p>
            <a:pPr lvl="2"/>
            <a:r>
              <a:rPr kumimoji="1" lang="en-US" altLang="zh-CN" sz="1800" dirty="0"/>
              <a:t>The later leader must contain the entry </a:t>
            </a:r>
            <a:endParaRPr kumimoji="1" lang="en-US" altLang="zh-CN" sz="1800" dirty="0"/>
          </a:p>
          <a:p>
            <a:r>
              <a:rPr kumimoji="1" lang="en-US" altLang="zh-CN" dirty="0"/>
              <a:t>But, what about replicating log entry from a previous term?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previous term’s entry may fail to reach a majority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1248" y="3294077"/>
            <a:ext cx="3960440" cy="219205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39" y="228866"/>
            <a:ext cx="9021677" cy="900442"/>
          </a:xfrm>
        </p:spPr>
        <p:txBody>
          <a:bodyPr/>
          <a:lstStyle/>
          <a:p>
            <a:r>
              <a:rPr kumimoji="1" lang="en-US" altLang="zh-CN" dirty="0"/>
              <a:t>Case study: a majority replicated entry can be overwritten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6" name="直线箭头连接符 5"/>
          <p:cNvCxnSpPr/>
          <p:nvPr/>
        </p:nvCxnSpPr>
        <p:spPr>
          <a:xfrm>
            <a:off x="467544" y="5089748"/>
            <a:ext cx="806489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5"/>
          <p:cNvSpPr/>
          <p:nvPr/>
        </p:nvSpPr>
        <p:spPr>
          <a:xfrm>
            <a:off x="839166" y="203681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10" name="Rectangle 16"/>
          <p:cNvSpPr/>
          <p:nvPr/>
        </p:nvSpPr>
        <p:spPr>
          <a:xfrm>
            <a:off x="1220166" y="203681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11" name="Rectangle 17"/>
          <p:cNvSpPr/>
          <p:nvPr/>
        </p:nvSpPr>
        <p:spPr>
          <a:xfrm>
            <a:off x="839166" y="257021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12" name="Rectangle 18"/>
          <p:cNvSpPr/>
          <p:nvPr/>
        </p:nvSpPr>
        <p:spPr>
          <a:xfrm>
            <a:off x="1220166" y="257021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13" name="Rectangle 25"/>
          <p:cNvSpPr/>
          <p:nvPr/>
        </p:nvSpPr>
        <p:spPr>
          <a:xfrm>
            <a:off x="839166" y="310361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14" name="Rectangle 26"/>
          <p:cNvSpPr/>
          <p:nvPr/>
        </p:nvSpPr>
        <p:spPr>
          <a:xfrm>
            <a:off x="1220166" y="310361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15" name="Rectangle 29"/>
          <p:cNvSpPr/>
          <p:nvPr/>
        </p:nvSpPr>
        <p:spPr>
          <a:xfrm>
            <a:off x="839166" y="363701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16" name="Rectangle 30"/>
          <p:cNvSpPr/>
          <p:nvPr/>
        </p:nvSpPr>
        <p:spPr>
          <a:xfrm>
            <a:off x="1601166" y="203681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17" name="Rectangle 31"/>
          <p:cNvSpPr/>
          <p:nvPr/>
        </p:nvSpPr>
        <p:spPr>
          <a:xfrm>
            <a:off x="1220166" y="363701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18" name="Rectangle 32"/>
          <p:cNvSpPr/>
          <p:nvPr/>
        </p:nvSpPr>
        <p:spPr>
          <a:xfrm>
            <a:off x="839166" y="417041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19" name="Rectangle 33"/>
          <p:cNvSpPr/>
          <p:nvPr/>
        </p:nvSpPr>
        <p:spPr>
          <a:xfrm>
            <a:off x="1220166" y="417041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20" name="TextBox 45"/>
          <p:cNvSpPr txBox="1"/>
          <p:nvPr/>
        </p:nvSpPr>
        <p:spPr>
          <a:xfrm>
            <a:off x="458166" y="208881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  <a:endParaRPr lang="en-US" baseline="-25000" dirty="0"/>
          </a:p>
        </p:txBody>
      </p:sp>
      <p:sp>
        <p:nvSpPr>
          <p:cNvPr id="21" name="TextBox 46"/>
          <p:cNvSpPr txBox="1"/>
          <p:nvPr/>
        </p:nvSpPr>
        <p:spPr>
          <a:xfrm>
            <a:off x="458166" y="262221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2</a:t>
            </a:r>
            <a:endParaRPr lang="en-US" baseline="-25000" dirty="0"/>
          </a:p>
        </p:txBody>
      </p:sp>
      <p:sp>
        <p:nvSpPr>
          <p:cNvPr id="22" name="TextBox 47"/>
          <p:cNvSpPr txBox="1"/>
          <p:nvPr/>
        </p:nvSpPr>
        <p:spPr>
          <a:xfrm>
            <a:off x="458166" y="315561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3</a:t>
            </a:r>
            <a:endParaRPr lang="en-US" baseline="-25000" dirty="0"/>
          </a:p>
        </p:txBody>
      </p:sp>
      <p:sp>
        <p:nvSpPr>
          <p:cNvPr id="23" name="TextBox 48"/>
          <p:cNvSpPr txBox="1"/>
          <p:nvPr/>
        </p:nvSpPr>
        <p:spPr>
          <a:xfrm>
            <a:off x="458166" y="368901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4</a:t>
            </a:r>
            <a:endParaRPr lang="en-US" baseline="-25000" dirty="0"/>
          </a:p>
        </p:txBody>
      </p:sp>
      <p:sp>
        <p:nvSpPr>
          <p:cNvPr id="24" name="TextBox 49"/>
          <p:cNvSpPr txBox="1"/>
          <p:nvPr/>
        </p:nvSpPr>
        <p:spPr>
          <a:xfrm>
            <a:off x="458166" y="422241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5</a:t>
            </a:r>
            <a:endParaRPr lang="en-US" baseline="-25000" dirty="0"/>
          </a:p>
        </p:txBody>
      </p:sp>
      <p:sp>
        <p:nvSpPr>
          <p:cNvPr id="25" name="Rectangle 51"/>
          <p:cNvSpPr/>
          <p:nvPr/>
        </p:nvSpPr>
        <p:spPr>
          <a:xfrm>
            <a:off x="1601166" y="257021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31" name="TextBox 6"/>
          <p:cNvSpPr txBox="1"/>
          <p:nvPr/>
        </p:nvSpPr>
        <p:spPr>
          <a:xfrm>
            <a:off x="890214" y="158992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2" name="TextBox 7"/>
          <p:cNvSpPr txBox="1"/>
          <p:nvPr/>
        </p:nvSpPr>
        <p:spPr>
          <a:xfrm>
            <a:off x="1271214" y="158992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2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3" name="TextBox 8"/>
          <p:cNvSpPr txBox="1"/>
          <p:nvPr/>
        </p:nvSpPr>
        <p:spPr>
          <a:xfrm>
            <a:off x="1652214" y="158992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3</a:t>
            </a:r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61" name="直线连接符 60"/>
          <p:cNvCxnSpPr/>
          <p:nvPr/>
        </p:nvCxnSpPr>
        <p:spPr>
          <a:xfrm>
            <a:off x="2051720" y="1129308"/>
            <a:ext cx="0" cy="475252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/>
          <p:cNvCxnSpPr/>
          <p:nvPr/>
        </p:nvCxnSpPr>
        <p:spPr>
          <a:xfrm>
            <a:off x="4355976" y="1129308"/>
            <a:ext cx="0" cy="475252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721763" y="1177011"/>
            <a:ext cx="136249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Leader S1</a:t>
            </a:r>
            <a:endParaRPr lang="zh-CN" altLang="en-US" dirty="0"/>
          </a:p>
        </p:txBody>
      </p:sp>
      <p:cxnSp>
        <p:nvCxnSpPr>
          <p:cNvPr id="90" name="直线连接符 89"/>
          <p:cNvCxnSpPr/>
          <p:nvPr/>
        </p:nvCxnSpPr>
        <p:spPr>
          <a:xfrm>
            <a:off x="6553200" y="1177095"/>
            <a:ext cx="0" cy="475252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14704" y="4905082"/>
            <a:ext cx="107696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Term 2</a:t>
            </a:r>
            <a:endParaRPr lang="zh-CN" altLang="en-US" dirty="0"/>
          </a:p>
        </p:txBody>
      </p:sp>
      <p:grpSp>
        <p:nvGrpSpPr>
          <p:cNvPr id="48" name="组合 47"/>
          <p:cNvGrpSpPr/>
          <p:nvPr/>
        </p:nvGrpSpPr>
        <p:grpSpPr>
          <a:xfrm>
            <a:off x="6444208" y="1072893"/>
            <a:ext cx="2775006" cy="1424563"/>
            <a:chOff x="1183292" y="1055124"/>
            <a:chExt cx="2797643" cy="1424563"/>
          </a:xfrm>
        </p:grpSpPr>
        <p:sp>
          <p:nvSpPr>
            <p:cNvPr id="49" name="矩形 48"/>
            <p:cNvSpPr/>
            <p:nvPr/>
          </p:nvSpPr>
          <p:spPr>
            <a:xfrm>
              <a:off x="1183292" y="1055124"/>
              <a:ext cx="2684984" cy="1424563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295950" y="1112232"/>
              <a:ext cx="268498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cs typeface="Consolas" panose="020B0609020204030204" pitchFamily="49" charset="0"/>
                </a:rPr>
                <a:t>Question: who can become the leader for term 3? </a:t>
              </a:r>
              <a:endParaRPr kumimoji="1" lang="en-US" altLang="zh-CN" dirty="0"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cs typeface="Consolas" panose="020B0609020204030204" pitchFamily="49" charset="0"/>
                </a:rPr>
                <a:t>S3, S4 &amp; S5</a:t>
              </a:r>
              <a:endParaRPr lang="zh-CN" altLang="en-US" dirty="0">
                <a:cs typeface="Consolas" panose="020B0609020204030204" pitchFamily="49" charset="0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4644008" y="1177011"/>
            <a:ext cx="1575048" cy="4097403"/>
            <a:chOff x="4644008" y="1177011"/>
            <a:chExt cx="1575048" cy="4097403"/>
          </a:xfrm>
        </p:grpSpPr>
        <p:sp>
          <p:nvSpPr>
            <p:cNvPr id="72" name="TextBox 9"/>
            <p:cNvSpPr txBox="1"/>
            <p:nvPr/>
          </p:nvSpPr>
          <p:spPr>
            <a:xfrm>
              <a:off x="5838056" y="1592761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2"/>
                  </a:solidFill>
                </a:rPr>
                <a:t>4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837388" y="4905082"/>
              <a:ext cx="125798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Term 3</a:t>
              </a:r>
              <a:endParaRPr lang="zh-CN" altLang="en-US" dirty="0"/>
            </a:p>
          </p:txBody>
        </p:sp>
        <p:sp>
          <p:nvSpPr>
            <p:cNvPr id="52" name="Rectangle 15"/>
            <p:cNvSpPr/>
            <p:nvPr/>
          </p:nvSpPr>
          <p:spPr>
            <a:xfrm>
              <a:off x="4644008" y="2039650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dirty="0"/>
                <a:t>1</a:t>
              </a:r>
              <a:endParaRPr lang="en-US" sz="1600" dirty="0"/>
            </a:p>
          </p:txBody>
        </p:sp>
        <p:sp>
          <p:nvSpPr>
            <p:cNvPr id="53" name="Rectangle 16"/>
            <p:cNvSpPr/>
            <p:nvPr/>
          </p:nvSpPr>
          <p:spPr>
            <a:xfrm>
              <a:off x="5025008" y="2039650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dirty="0"/>
                <a:t>1</a:t>
              </a:r>
              <a:endParaRPr lang="en-US" sz="1600" dirty="0"/>
            </a:p>
          </p:txBody>
        </p:sp>
        <p:sp>
          <p:nvSpPr>
            <p:cNvPr id="54" name="Rectangle 17"/>
            <p:cNvSpPr/>
            <p:nvPr/>
          </p:nvSpPr>
          <p:spPr>
            <a:xfrm>
              <a:off x="4644008" y="2573050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dirty="0"/>
                <a:t>1</a:t>
              </a:r>
              <a:endParaRPr lang="en-US" sz="1600" dirty="0"/>
            </a:p>
          </p:txBody>
        </p:sp>
        <p:sp>
          <p:nvSpPr>
            <p:cNvPr id="55" name="Rectangle 18"/>
            <p:cNvSpPr/>
            <p:nvPr/>
          </p:nvSpPr>
          <p:spPr>
            <a:xfrm>
              <a:off x="5025008" y="2573050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dirty="0"/>
                <a:t>1</a:t>
              </a:r>
              <a:endParaRPr lang="en-US" sz="1600" dirty="0"/>
            </a:p>
          </p:txBody>
        </p:sp>
        <p:sp>
          <p:nvSpPr>
            <p:cNvPr id="56" name="Rectangle 25"/>
            <p:cNvSpPr/>
            <p:nvPr/>
          </p:nvSpPr>
          <p:spPr>
            <a:xfrm>
              <a:off x="4644008" y="3106450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dirty="0"/>
                <a:t>1</a:t>
              </a:r>
              <a:endParaRPr lang="en-US" sz="1600" dirty="0"/>
            </a:p>
          </p:txBody>
        </p:sp>
        <p:sp>
          <p:nvSpPr>
            <p:cNvPr id="57" name="Rectangle 26"/>
            <p:cNvSpPr/>
            <p:nvPr/>
          </p:nvSpPr>
          <p:spPr>
            <a:xfrm>
              <a:off x="5025008" y="3106450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dirty="0"/>
                <a:t>1</a:t>
              </a:r>
              <a:endParaRPr lang="en-US" sz="1600" dirty="0"/>
            </a:p>
          </p:txBody>
        </p:sp>
        <p:sp>
          <p:nvSpPr>
            <p:cNvPr id="58" name="Rectangle 29"/>
            <p:cNvSpPr/>
            <p:nvPr/>
          </p:nvSpPr>
          <p:spPr>
            <a:xfrm>
              <a:off x="4644008" y="3639850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dirty="0"/>
                <a:t>1</a:t>
              </a:r>
              <a:endParaRPr lang="en-US" sz="1600" dirty="0"/>
            </a:p>
          </p:txBody>
        </p:sp>
        <p:sp>
          <p:nvSpPr>
            <p:cNvPr id="59" name="Rectangle 30"/>
            <p:cNvSpPr/>
            <p:nvPr/>
          </p:nvSpPr>
          <p:spPr>
            <a:xfrm>
              <a:off x="5406008" y="2039650"/>
              <a:ext cx="381000" cy="3810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dirty="0"/>
                <a:t>2</a:t>
              </a:r>
              <a:endParaRPr lang="en-US" sz="1600" dirty="0"/>
            </a:p>
          </p:txBody>
        </p:sp>
        <p:sp>
          <p:nvSpPr>
            <p:cNvPr id="60" name="Rectangle 31"/>
            <p:cNvSpPr/>
            <p:nvPr/>
          </p:nvSpPr>
          <p:spPr>
            <a:xfrm>
              <a:off x="5025008" y="3639850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dirty="0"/>
                <a:t>1</a:t>
              </a:r>
              <a:endParaRPr lang="en-US" sz="1600" dirty="0"/>
            </a:p>
          </p:txBody>
        </p:sp>
        <p:sp>
          <p:nvSpPr>
            <p:cNvPr id="64" name="Rectangle 32"/>
            <p:cNvSpPr/>
            <p:nvPr/>
          </p:nvSpPr>
          <p:spPr>
            <a:xfrm>
              <a:off x="4644008" y="4173250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dirty="0"/>
                <a:t>1</a:t>
              </a:r>
              <a:endParaRPr lang="en-US" sz="1600" dirty="0"/>
            </a:p>
          </p:txBody>
        </p:sp>
        <p:sp>
          <p:nvSpPr>
            <p:cNvPr id="65" name="Rectangle 33"/>
            <p:cNvSpPr/>
            <p:nvPr/>
          </p:nvSpPr>
          <p:spPr>
            <a:xfrm>
              <a:off x="5025008" y="4173250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dirty="0"/>
                <a:t>1</a:t>
              </a:r>
              <a:endParaRPr lang="en-US" sz="1600" dirty="0"/>
            </a:p>
          </p:txBody>
        </p:sp>
        <p:sp>
          <p:nvSpPr>
            <p:cNvPr id="66" name="Rectangle 51"/>
            <p:cNvSpPr/>
            <p:nvPr/>
          </p:nvSpPr>
          <p:spPr>
            <a:xfrm>
              <a:off x="5406008" y="2573050"/>
              <a:ext cx="381000" cy="3810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dirty="0"/>
                <a:t>2</a:t>
              </a:r>
              <a:endParaRPr lang="en-US" sz="1600" dirty="0"/>
            </a:p>
          </p:txBody>
        </p:sp>
        <p:sp>
          <p:nvSpPr>
            <p:cNvPr id="69" name="TextBox 6"/>
            <p:cNvSpPr txBox="1"/>
            <p:nvPr/>
          </p:nvSpPr>
          <p:spPr>
            <a:xfrm>
              <a:off x="4695056" y="1592761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2"/>
                  </a:solidFill>
                </a:rPr>
                <a:t>1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70" name="TextBox 7"/>
            <p:cNvSpPr txBox="1"/>
            <p:nvPr/>
          </p:nvSpPr>
          <p:spPr>
            <a:xfrm>
              <a:off x="5076056" y="1592761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2"/>
                  </a:solidFill>
                </a:rPr>
                <a:t>2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71" name="TextBox 8"/>
            <p:cNvSpPr txBox="1"/>
            <p:nvPr/>
          </p:nvSpPr>
          <p:spPr>
            <a:xfrm>
              <a:off x="5457056" y="1592761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2"/>
                  </a:solidFill>
                </a:rPr>
                <a:t>3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845347" y="1177011"/>
              <a:ext cx="13624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Leader S5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4479916" y="3087794"/>
            <a:ext cx="4577888" cy="2325119"/>
            <a:chOff x="4479916" y="3087794"/>
            <a:chExt cx="4577888" cy="2325119"/>
          </a:xfrm>
        </p:grpSpPr>
        <p:sp>
          <p:nvSpPr>
            <p:cNvPr id="74" name="任意形状 73"/>
            <p:cNvSpPr/>
            <p:nvPr/>
          </p:nvSpPr>
          <p:spPr>
            <a:xfrm>
              <a:off x="4479916" y="4080311"/>
              <a:ext cx="1885721" cy="132890"/>
            </a:xfrm>
            <a:custGeom>
              <a:avLst/>
              <a:gdLst>
                <a:gd name="connsiteX0" fmla="*/ 0 w 2245360"/>
                <a:gd name="connsiteY0" fmla="*/ 417218 h 417218"/>
                <a:gd name="connsiteX1" fmla="*/ 436880 w 2245360"/>
                <a:gd name="connsiteY1" fmla="*/ 31138 h 417218"/>
                <a:gd name="connsiteX2" fmla="*/ 1239520 w 2245360"/>
                <a:gd name="connsiteY2" fmla="*/ 61618 h 417218"/>
                <a:gd name="connsiteX3" fmla="*/ 2245360 w 2245360"/>
                <a:gd name="connsiteY3" fmla="*/ 366418 h 417218"/>
                <a:gd name="connsiteX0-1" fmla="*/ 0 w 2322383"/>
                <a:gd name="connsiteY0-2" fmla="*/ 417218 h 417218"/>
                <a:gd name="connsiteX1-3" fmla="*/ 436880 w 2322383"/>
                <a:gd name="connsiteY1-4" fmla="*/ 31138 h 417218"/>
                <a:gd name="connsiteX2-5" fmla="*/ 1239520 w 2322383"/>
                <a:gd name="connsiteY2-6" fmla="*/ 61618 h 417218"/>
                <a:gd name="connsiteX3-7" fmla="*/ 2322383 w 2322383"/>
                <a:gd name="connsiteY3-8" fmla="*/ 122939 h 417218"/>
                <a:gd name="connsiteX0-9" fmla="*/ 0 w 2684388"/>
                <a:gd name="connsiteY0-10" fmla="*/ 132890 h 132890"/>
                <a:gd name="connsiteX1-11" fmla="*/ 798885 w 2684388"/>
                <a:gd name="connsiteY1-12" fmla="*/ 11932 h 132890"/>
                <a:gd name="connsiteX2-13" fmla="*/ 1601525 w 2684388"/>
                <a:gd name="connsiteY2-14" fmla="*/ 42412 h 132890"/>
                <a:gd name="connsiteX3-15" fmla="*/ 2684388 w 2684388"/>
                <a:gd name="connsiteY3-16" fmla="*/ 103733 h 13289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684388" h="132890">
                  <a:moveTo>
                    <a:pt x="0" y="132890"/>
                  </a:moveTo>
                  <a:cubicBezTo>
                    <a:pt x="115146" y="-30517"/>
                    <a:pt x="531964" y="27012"/>
                    <a:pt x="798885" y="11932"/>
                  </a:cubicBezTo>
                  <a:cubicBezTo>
                    <a:pt x="1065806" y="-3148"/>
                    <a:pt x="1300112" y="-13468"/>
                    <a:pt x="1601525" y="42412"/>
                  </a:cubicBezTo>
                  <a:cubicBezTo>
                    <a:pt x="1902938" y="98292"/>
                    <a:pt x="2332174" y="-20727"/>
                    <a:pt x="2684388" y="103733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矩形标注 74"/>
            <p:cNvSpPr/>
            <p:nvPr/>
          </p:nvSpPr>
          <p:spPr>
            <a:xfrm>
              <a:off x="6354133" y="3087794"/>
              <a:ext cx="2663259" cy="849206"/>
            </a:xfrm>
            <a:prstGeom prst="wedgeRectCallout">
              <a:avLst>
                <a:gd name="adj1" fmla="val -50235"/>
                <a:gd name="adj2" fmla="val 81809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6394544" y="3172152"/>
              <a:ext cx="26632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cs typeface="Consolas" panose="020B0609020204030204" pitchFamily="49" charset="0"/>
                </a:rPr>
                <a:t>Partition </a:t>
              </a:r>
              <a:r>
                <a:rPr kumimoji="1" lang="en-US" altLang="zh-CN" dirty="0" err="1">
                  <a:cs typeface="Consolas" panose="020B0609020204030204" pitchFamily="49" charset="0"/>
                </a:rPr>
                <a:t>happesn</a:t>
              </a:r>
              <a:r>
                <a:rPr kumimoji="1" lang="en-US" altLang="zh-CN" dirty="0">
                  <a:cs typeface="Consolas" panose="020B0609020204030204" pitchFamily="49" charset="0"/>
                </a:rPr>
                <a:t> after </a:t>
              </a:r>
              <a:endParaRPr kumimoji="1" lang="en-US" altLang="zh-CN" dirty="0"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cs typeface="Consolas" panose="020B0609020204030204" pitchFamily="49" charset="0"/>
                </a:rPr>
                <a:t>S5 becomes the leader</a:t>
              </a:r>
              <a:endParaRPr lang="zh-CN" altLang="en-US" dirty="0">
                <a:cs typeface="Consolas" panose="020B0609020204030204" pitchFamily="49" charset="0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6892882" y="4766582"/>
              <a:ext cx="125798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Partition again!!!</a:t>
              </a:r>
              <a:endParaRPr lang="zh-CN" altLang="en-US" dirty="0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280434" y="1589921"/>
            <a:ext cx="1885721" cy="3688933"/>
            <a:chOff x="2280434" y="1589921"/>
            <a:chExt cx="1885721" cy="3688933"/>
          </a:xfrm>
        </p:grpSpPr>
        <p:sp>
          <p:nvSpPr>
            <p:cNvPr id="46" name="文本框 45"/>
            <p:cNvSpPr txBox="1"/>
            <p:nvPr/>
          </p:nvSpPr>
          <p:spPr>
            <a:xfrm>
              <a:off x="2616582" y="4909522"/>
              <a:ext cx="125798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Partition!!!</a:t>
              </a:r>
              <a:endParaRPr lang="zh-CN" altLang="en-US" dirty="0"/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2280434" y="1589921"/>
              <a:ext cx="1885721" cy="2961489"/>
              <a:chOff x="2280434" y="1589921"/>
              <a:chExt cx="1885721" cy="2961489"/>
            </a:xfrm>
          </p:grpSpPr>
          <p:sp>
            <p:nvSpPr>
              <p:cNvPr id="5" name="Rectangle 15"/>
              <p:cNvSpPr/>
              <p:nvPr/>
            </p:nvSpPr>
            <p:spPr>
              <a:xfrm>
                <a:off x="2762421" y="2036810"/>
                <a:ext cx="381000" cy="381000"/>
              </a:xfrm>
              <a:prstGeom prst="rect">
                <a:avLst/>
              </a:prstGeom>
              <a:solidFill>
                <a:srgbClr val="D5FFD5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700"/>
                  </a:lnSpc>
                </a:pPr>
                <a:r>
                  <a:rPr lang="en-US" sz="1600" dirty="0"/>
                  <a:t>1</a:t>
                </a:r>
                <a:endParaRPr lang="en-US" sz="1600" dirty="0"/>
              </a:p>
            </p:txBody>
          </p:sp>
          <p:sp>
            <p:nvSpPr>
              <p:cNvPr id="7" name="Rectangle 16"/>
              <p:cNvSpPr/>
              <p:nvPr/>
            </p:nvSpPr>
            <p:spPr>
              <a:xfrm>
                <a:off x="3143421" y="2036810"/>
                <a:ext cx="381000" cy="381000"/>
              </a:xfrm>
              <a:prstGeom prst="rect">
                <a:avLst/>
              </a:prstGeom>
              <a:solidFill>
                <a:srgbClr val="D5FFD5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700"/>
                  </a:lnSpc>
                </a:pPr>
                <a:r>
                  <a:rPr lang="en-US" sz="1600" dirty="0"/>
                  <a:t>1</a:t>
                </a:r>
                <a:endParaRPr lang="en-US" sz="1600" dirty="0"/>
              </a:p>
            </p:txBody>
          </p:sp>
          <p:sp>
            <p:nvSpPr>
              <p:cNvPr id="8" name="Rectangle 17"/>
              <p:cNvSpPr/>
              <p:nvPr/>
            </p:nvSpPr>
            <p:spPr>
              <a:xfrm>
                <a:off x="2762421" y="2570210"/>
                <a:ext cx="381000" cy="381000"/>
              </a:xfrm>
              <a:prstGeom prst="rect">
                <a:avLst/>
              </a:prstGeom>
              <a:solidFill>
                <a:srgbClr val="D5FFD5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700"/>
                  </a:lnSpc>
                </a:pPr>
                <a:r>
                  <a:rPr lang="en-US" sz="1600" dirty="0"/>
                  <a:t>1</a:t>
                </a:r>
                <a:endParaRPr lang="en-US" sz="1600" dirty="0"/>
              </a:p>
            </p:txBody>
          </p:sp>
          <p:sp>
            <p:nvSpPr>
              <p:cNvPr id="26" name="Rectangle 18"/>
              <p:cNvSpPr/>
              <p:nvPr/>
            </p:nvSpPr>
            <p:spPr>
              <a:xfrm>
                <a:off x="3143421" y="2570210"/>
                <a:ext cx="381000" cy="381000"/>
              </a:xfrm>
              <a:prstGeom prst="rect">
                <a:avLst/>
              </a:prstGeom>
              <a:solidFill>
                <a:srgbClr val="D5FFD5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700"/>
                  </a:lnSpc>
                </a:pPr>
                <a:r>
                  <a:rPr lang="en-US" sz="1600" dirty="0"/>
                  <a:t>1</a:t>
                </a:r>
                <a:endParaRPr lang="en-US" sz="1600" dirty="0"/>
              </a:p>
            </p:txBody>
          </p:sp>
          <p:sp>
            <p:nvSpPr>
              <p:cNvPr id="27" name="Rectangle 25"/>
              <p:cNvSpPr/>
              <p:nvPr/>
            </p:nvSpPr>
            <p:spPr>
              <a:xfrm>
                <a:off x="2762421" y="3103610"/>
                <a:ext cx="381000" cy="381000"/>
              </a:xfrm>
              <a:prstGeom prst="rect">
                <a:avLst/>
              </a:prstGeom>
              <a:solidFill>
                <a:srgbClr val="D5FFD5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700"/>
                  </a:lnSpc>
                </a:pPr>
                <a:r>
                  <a:rPr lang="en-US" sz="1600" dirty="0"/>
                  <a:t>1</a:t>
                </a:r>
                <a:endParaRPr lang="en-US" sz="1600" dirty="0"/>
              </a:p>
            </p:txBody>
          </p:sp>
          <p:sp>
            <p:nvSpPr>
              <p:cNvPr id="28" name="Rectangle 26"/>
              <p:cNvSpPr/>
              <p:nvPr/>
            </p:nvSpPr>
            <p:spPr>
              <a:xfrm>
                <a:off x="3143421" y="3103610"/>
                <a:ext cx="381000" cy="381000"/>
              </a:xfrm>
              <a:prstGeom prst="rect">
                <a:avLst/>
              </a:prstGeom>
              <a:solidFill>
                <a:srgbClr val="D5FFD5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700"/>
                  </a:lnSpc>
                </a:pPr>
                <a:r>
                  <a:rPr lang="en-US" sz="1600" dirty="0"/>
                  <a:t>1</a:t>
                </a:r>
                <a:endParaRPr lang="en-US" sz="1600" dirty="0"/>
              </a:p>
            </p:txBody>
          </p:sp>
          <p:sp>
            <p:nvSpPr>
              <p:cNvPr id="29" name="Rectangle 29"/>
              <p:cNvSpPr/>
              <p:nvPr/>
            </p:nvSpPr>
            <p:spPr>
              <a:xfrm>
                <a:off x="2762421" y="3637010"/>
                <a:ext cx="381000" cy="381000"/>
              </a:xfrm>
              <a:prstGeom prst="rect">
                <a:avLst/>
              </a:prstGeom>
              <a:solidFill>
                <a:srgbClr val="D5FFD5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700"/>
                  </a:lnSpc>
                </a:pPr>
                <a:r>
                  <a:rPr lang="en-US" sz="1600" dirty="0"/>
                  <a:t>1</a:t>
                </a:r>
                <a:endParaRPr lang="en-US" sz="1600" dirty="0"/>
              </a:p>
            </p:txBody>
          </p:sp>
          <p:sp>
            <p:nvSpPr>
              <p:cNvPr id="30" name="Rectangle 30"/>
              <p:cNvSpPr/>
              <p:nvPr/>
            </p:nvSpPr>
            <p:spPr>
              <a:xfrm>
                <a:off x="3524421" y="2036810"/>
                <a:ext cx="381000" cy="381000"/>
              </a:xfrm>
              <a:prstGeom prst="rect">
                <a:avLst/>
              </a:prstGeom>
              <a:solidFill>
                <a:srgbClr val="FFFF9B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700"/>
                  </a:lnSpc>
                </a:pPr>
                <a:r>
                  <a:rPr lang="en-US" sz="1600" dirty="0"/>
                  <a:t>2</a:t>
                </a:r>
                <a:endParaRPr lang="en-US" sz="1600" dirty="0"/>
              </a:p>
            </p:txBody>
          </p:sp>
          <p:sp>
            <p:nvSpPr>
              <p:cNvPr id="34" name="Rectangle 31"/>
              <p:cNvSpPr/>
              <p:nvPr/>
            </p:nvSpPr>
            <p:spPr>
              <a:xfrm>
                <a:off x="3143421" y="3637010"/>
                <a:ext cx="381000" cy="381000"/>
              </a:xfrm>
              <a:prstGeom prst="rect">
                <a:avLst/>
              </a:prstGeom>
              <a:solidFill>
                <a:srgbClr val="D5FFD5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700"/>
                  </a:lnSpc>
                </a:pPr>
                <a:r>
                  <a:rPr lang="en-US" sz="1600" dirty="0"/>
                  <a:t>1</a:t>
                </a:r>
                <a:endParaRPr lang="en-US" sz="1600" dirty="0"/>
              </a:p>
            </p:txBody>
          </p:sp>
          <p:sp>
            <p:nvSpPr>
              <p:cNvPr id="35" name="Rectangle 32"/>
              <p:cNvSpPr/>
              <p:nvPr/>
            </p:nvSpPr>
            <p:spPr>
              <a:xfrm>
                <a:off x="2762421" y="4170410"/>
                <a:ext cx="381000" cy="381000"/>
              </a:xfrm>
              <a:prstGeom prst="rect">
                <a:avLst/>
              </a:prstGeom>
              <a:solidFill>
                <a:srgbClr val="D5FFD5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700"/>
                  </a:lnSpc>
                </a:pPr>
                <a:r>
                  <a:rPr lang="en-US" sz="1600" dirty="0"/>
                  <a:t>1</a:t>
                </a:r>
                <a:endParaRPr lang="en-US" sz="1600" dirty="0"/>
              </a:p>
            </p:txBody>
          </p:sp>
          <p:sp>
            <p:nvSpPr>
              <p:cNvPr id="36" name="Rectangle 33"/>
              <p:cNvSpPr/>
              <p:nvPr/>
            </p:nvSpPr>
            <p:spPr>
              <a:xfrm>
                <a:off x="3143421" y="4170410"/>
                <a:ext cx="381000" cy="381000"/>
              </a:xfrm>
              <a:prstGeom prst="rect">
                <a:avLst/>
              </a:prstGeom>
              <a:solidFill>
                <a:srgbClr val="D5FFD5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700"/>
                  </a:lnSpc>
                </a:pPr>
                <a:r>
                  <a:rPr lang="en-US" sz="1600" dirty="0"/>
                  <a:t>1</a:t>
                </a:r>
                <a:endParaRPr lang="en-US" sz="1600" dirty="0"/>
              </a:p>
            </p:txBody>
          </p:sp>
          <p:sp>
            <p:nvSpPr>
              <p:cNvPr id="37" name="TextBox 45"/>
              <p:cNvSpPr txBox="1"/>
              <p:nvPr/>
            </p:nvSpPr>
            <p:spPr>
              <a:xfrm>
                <a:off x="2381421" y="2088811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s</a:t>
                </a:r>
                <a:r>
                  <a:rPr lang="en-US" baseline="-25000" dirty="0"/>
                  <a:t>1</a:t>
                </a:r>
                <a:endParaRPr lang="en-US" baseline="-25000" dirty="0"/>
              </a:p>
            </p:txBody>
          </p:sp>
          <p:sp>
            <p:nvSpPr>
              <p:cNvPr id="38" name="TextBox 46"/>
              <p:cNvSpPr txBox="1"/>
              <p:nvPr/>
            </p:nvSpPr>
            <p:spPr>
              <a:xfrm>
                <a:off x="2381421" y="2622211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s</a:t>
                </a:r>
                <a:r>
                  <a:rPr lang="en-US" baseline="-25000" dirty="0"/>
                  <a:t>2</a:t>
                </a:r>
                <a:endParaRPr lang="en-US" baseline="-25000" dirty="0"/>
              </a:p>
            </p:txBody>
          </p:sp>
          <p:sp>
            <p:nvSpPr>
              <p:cNvPr id="39" name="TextBox 47"/>
              <p:cNvSpPr txBox="1"/>
              <p:nvPr/>
            </p:nvSpPr>
            <p:spPr>
              <a:xfrm>
                <a:off x="2381421" y="3155611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s</a:t>
                </a:r>
                <a:r>
                  <a:rPr lang="en-US" baseline="-25000" dirty="0"/>
                  <a:t>3</a:t>
                </a:r>
                <a:endParaRPr lang="en-US" baseline="-25000" dirty="0"/>
              </a:p>
            </p:txBody>
          </p:sp>
          <p:sp>
            <p:nvSpPr>
              <p:cNvPr id="40" name="TextBox 48"/>
              <p:cNvSpPr txBox="1"/>
              <p:nvPr/>
            </p:nvSpPr>
            <p:spPr>
              <a:xfrm>
                <a:off x="2381421" y="3689011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s</a:t>
                </a:r>
                <a:r>
                  <a:rPr lang="en-US" baseline="-25000" dirty="0"/>
                  <a:t>4</a:t>
                </a:r>
                <a:endParaRPr lang="en-US" baseline="-25000" dirty="0"/>
              </a:p>
            </p:txBody>
          </p:sp>
          <p:sp>
            <p:nvSpPr>
              <p:cNvPr id="41" name="TextBox 49"/>
              <p:cNvSpPr txBox="1"/>
              <p:nvPr/>
            </p:nvSpPr>
            <p:spPr>
              <a:xfrm>
                <a:off x="2381421" y="4222411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s</a:t>
                </a:r>
                <a:r>
                  <a:rPr lang="en-US" baseline="-25000" dirty="0"/>
                  <a:t>5</a:t>
                </a:r>
                <a:endParaRPr lang="en-US" baseline="-25000" dirty="0"/>
              </a:p>
            </p:txBody>
          </p:sp>
          <p:sp>
            <p:nvSpPr>
              <p:cNvPr id="42" name="Rectangle 51"/>
              <p:cNvSpPr/>
              <p:nvPr/>
            </p:nvSpPr>
            <p:spPr>
              <a:xfrm>
                <a:off x="3524421" y="2570210"/>
                <a:ext cx="381000" cy="381000"/>
              </a:xfrm>
              <a:prstGeom prst="rect">
                <a:avLst/>
              </a:prstGeom>
              <a:solidFill>
                <a:srgbClr val="FFFF9B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700"/>
                  </a:lnSpc>
                </a:pPr>
                <a:r>
                  <a:rPr lang="en-US" sz="1600" dirty="0"/>
                  <a:t>2</a:t>
                </a:r>
                <a:endParaRPr lang="en-US" sz="1600" dirty="0"/>
              </a:p>
            </p:txBody>
          </p:sp>
          <p:sp>
            <p:nvSpPr>
              <p:cNvPr id="43" name="TextBox 6"/>
              <p:cNvSpPr txBox="1"/>
              <p:nvPr/>
            </p:nvSpPr>
            <p:spPr>
              <a:xfrm>
                <a:off x="2813469" y="1589921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tx2"/>
                    </a:solidFill>
                  </a:rPr>
                  <a:t>1</a:t>
                </a:r>
                <a:endParaRPr lang="en-US" sz="16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4" name="TextBox 7"/>
              <p:cNvSpPr txBox="1"/>
              <p:nvPr/>
            </p:nvSpPr>
            <p:spPr>
              <a:xfrm>
                <a:off x="3194469" y="1589921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tx2"/>
                    </a:solidFill>
                  </a:rPr>
                  <a:t>2</a:t>
                </a:r>
                <a:endParaRPr lang="en-US" sz="16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5" name="任意形状 44"/>
              <p:cNvSpPr/>
              <p:nvPr/>
            </p:nvSpPr>
            <p:spPr>
              <a:xfrm>
                <a:off x="2280434" y="2992181"/>
                <a:ext cx="1885721" cy="132890"/>
              </a:xfrm>
              <a:custGeom>
                <a:avLst/>
                <a:gdLst>
                  <a:gd name="connsiteX0" fmla="*/ 0 w 2245360"/>
                  <a:gd name="connsiteY0" fmla="*/ 417218 h 417218"/>
                  <a:gd name="connsiteX1" fmla="*/ 436880 w 2245360"/>
                  <a:gd name="connsiteY1" fmla="*/ 31138 h 417218"/>
                  <a:gd name="connsiteX2" fmla="*/ 1239520 w 2245360"/>
                  <a:gd name="connsiteY2" fmla="*/ 61618 h 417218"/>
                  <a:gd name="connsiteX3" fmla="*/ 2245360 w 2245360"/>
                  <a:gd name="connsiteY3" fmla="*/ 366418 h 417218"/>
                  <a:gd name="connsiteX0-1" fmla="*/ 0 w 2322383"/>
                  <a:gd name="connsiteY0-2" fmla="*/ 417218 h 417218"/>
                  <a:gd name="connsiteX1-3" fmla="*/ 436880 w 2322383"/>
                  <a:gd name="connsiteY1-4" fmla="*/ 31138 h 417218"/>
                  <a:gd name="connsiteX2-5" fmla="*/ 1239520 w 2322383"/>
                  <a:gd name="connsiteY2-6" fmla="*/ 61618 h 417218"/>
                  <a:gd name="connsiteX3-7" fmla="*/ 2322383 w 2322383"/>
                  <a:gd name="connsiteY3-8" fmla="*/ 122939 h 417218"/>
                  <a:gd name="connsiteX0-9" fmla="*/ 0 w 2684388"/>
                  <a:gd name="connsiteY0-10" fmla="*/ 132890 h 132890"/>
                  <a:gd name="connsiteX1-11" fmla="*/ 798885 w 2684388"/>
                  <a:gd name="connsiteY1-12" fmla="*/ 11932 h 132890"/>
                  <a:gd name="connsiteX2-13" fmla="*/ 1601525 w 2684388"/>
                  <a:gd name="connsiteY2-14" fmla="*/ 42412 h 132890"/>
                  <a:gd name="connsiteX3-15" fmla="*/ 2684388 w 2684388"/>
                  <a:gd name="connsiteY3-16" fmla="*/ 103733 h 1328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2684388" h="132890">
                    <a:moveTo>
                      <a:pt x="0" y="132890"/>
                    </a:moveTo>
                    <a:cubicBezTo>
                      <a:pt x="115146" y="-30517"/>
                      <a:pt x="531964" y="27012"/>
                      <a:pt x="798885" y="11932"/>
                    </a:cubicBezTo>
                    <a:cubicBezTo>
                      <a:pt x="1065806" y="-3148"/>
                      <a:pt x="1300112" y="-13468"/>
                      <a:pt x="1601525" y="42412"/>
                    </a:cubicBezTo>
                    <a:cubicBezTo>
                      <a:pt x="1902938" y="98292"/>
                      <a:pt x="2332174" y="-20727"/>
                      <a:pt x="2684388" y="103733"/>
                    </a:cubicBezTo>
                  </a:path>
                </a:pathLst>
              </a:custGeom>
              <a:noFill/>
              <a:ln w="25400">
                <a:solidFill>
                  <a:srgbClr val="C00000"/>
                </a:solidFill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8" name="TextBox 8"/>
              <p:cNvSpPr txBox="1"/>
              <p:nvPr/>
            </p:nvSpPr>
            <p:spPr>
              <a:xfrm>
                <a:off x="3592416" y="1589921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tx2"/>
                    </a:solidFill>
                  </a:rPr>
                  <a:t>3</a:t>
                </a:r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p:grpSp>
      </p:grpSp>
      <p:grpSp>
        <p:nvGrpSpPr>
          <p:cNvPr id="88" name="组合 87"/>
          <p:cNvGrpSpPr/>
          <p:nvPr/>
        </p:nvGrpSpPr>
        <p:grpSpPr>
          <a:xfrm>
            <a:off x="5397572" y="4170410"/>
            <a:ext cx="766102" cy="381404"/>
            <a:chOff x="5397572" y="4170410"/>
            <a:chExt cx="766102" cy="381404"/>
          </a:xfrm>
        </p:grpSpPr>
        <p:sp>
          <p:nvSpPr>
            <p:cNvPr id="85" name="Rectangle 41"/>
            <p:cNvSpPr/>
            <p:nvPr/>
          </p:nvSpPr>
          <p:spPr>
            <a:xfrm>
              <a:off x="5397572" y="4170410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dirty="0"/>
                <a:t>3</a:t>
              </a:r>
              <a:endParaRPr lang="en-US" sz="1600" dirty="0"/>
            </a:p>
          </p:txBody>
        </p:sp>
        <p:sp>
          <p:nvSpPr>
            <p:cNvPr id="87" name="Rectangle 41"/>
            <p:cNvSpPr/>
            <p:nvPr/>
          </p:nvSpPr>
          <p:spPr>
            <a:xfrm>
              <a:off x="5782674" y="4170814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dirty="0"/>
                <a:t>3</a:t>
              </a:r>
              <a:endParaRPr 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Raft replicated log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356826"/>
          </a:xfrm>
        </p:spPr>
        <p:txBody>
          <a:bodyPr/>
          <a:lstStyle/>
          <a:p>
            <a:r>
              <a:rPr kumimoji="1" lang="en-US" altLang="zh-CN" dirty="0"/>
              <a:t>A different approach for consensus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Paxos’s</a:t>
            </a:r>
            <a:r>
              <a:rPr kumimoji="1" lang="en-US" altLang="zh-CN" dirty="0"/>
              <a:t> approach (bottom-up)</a:t>
            </a:r>
            <a:endParaRPr kumimoji="1" lang="en-US" altLang="zh-CN" dirty="0"/>
          </a:p>
          <a:p>
            <a:pPr lvl="2"/>
            <a:r>
              <a:rPr lang="en-GB" altLang="zh-CN" sz="1800" dirty="0"/>
              <a:t>solve single-decree consensus first </a:t>
            </a:r>
            <a:endParaRPr lang="en-GB" altLang="zh-CN" sz="1800" dirty="0"/>
          </a:p>
          <a:p>
            <a:pPr lvl="2"/>
            <a:r>
              <a:rPr lang="en-GB" altLang="zh-CN" sz="1800" dirty="0"/>
              <a:t>replicate a sequence of values using single-decree consensus</a:t>
            </a:r>
            <a:endParaRPr lang="en-GB" altLang="zh-CN" sz="1800" dirty="0"/>
          </a:p>
          <a:p>
            <a:pPr lvl="1"/>
            <a:r>
              <a:rPr lang="en-GB" altLang="zh-CN" dirty="0"/>
              <a:t>Raft’s approach (top-down) </a:t>
            </a:r>
            <a:endParaRPr lang="en-GB" altLang="zh-CN" sz="1600" dirty="0"/>
          </a:p>
          <a:p>
            <a:pPr lvl="2"/>
            <a:r>
              <a:rPr lang="en-GB" altLang="zh-CN" sz="1800" dirty="0"/>
              <a:t>directly solve log replication without first solving single-decree consensus </a:t>
            </a:r>
            <a:endParaRPr lang="en-GB" altLang="zh-CN" sz="1800" dirty="0"/>
          </a:p>
          <a:p>
            <a:endParaRPr lang="en-US" altLang="zh-CN" dirty="0"/>
          </a:p>
          <a:p>
            <a:endParaRPr lang="en-GB" altLang="zh-CN" dirty="0"/>
          </a:p>
          <a:p>
            <a:pPr lvl="2"/>
            <a:endParaRPr lang="en-GB" altLang="zh-CN" sz="1800" dirty="0"/>
          </a:p>
          <a:p>
            <a:pPr marL="914400" lvl="2" indent="0">
              <a:buNone/>
            </a:pPr>
            <a:endParaRPr kumimoji="1" lang="en-US" altLang="zh-CN" sz="1800" dirty="0"/>
          </a:p>
          <a:p>
            <a:pPr marL="131445" lvl="1" indent="0">
              <a:buNone/>
            </a:pPr>
            <a:endParaRPr kumimoji="1"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39" y="228866"/>
            <a:ext cx="9021677" cy="900442"/>
          </a:xfrm>
        </p:spPr>
        <p:txBody>
          <a:bodyPr/>
          <a:lstStyle/>
          <a:p>
            <a:r>
              <a:rPr kumimoji="1" lang="en-US" altLang="zh-CN" dirty="0"/>
              <a:t>Case study: a majority replicated entry can be overwritten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6" name="直线箭头连接符 5"/>
          <p:cNvCxnSpPr/>
          <p:nvPr/>
        </p:nvCxnSpPr>
        <p:spPr>
          <a:xfrm>
            <a:off x="467544" y="5089748"/>
            <a:ext cx="806489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/>
          <p:cNvCxnSpPr/>
          <p:nvPr/>
        </p:nvCxnSpPr>
        <p:spPr>
          <a:xfrm>
            <a:off x="2051720" y="1129308"/>
            <a:ext cx="0" cy="475252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/>
          <p:cNvCxnSpPr/>
          <p:nvPr/>
        </p:nvCxnSpPr>
        <p:spPr>
          <a:xfrm>
            <a:off x="4355976" y="1129308"/>
            <a:ext cx="0" cy="475252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/>
          <p:cNvCxnSpPr/>
          <p:nvPr/>
        </p:nvCxnSpPr>
        <p:spPr>
          <a:xfrm>
            <a:off x="6553200" y="1177095"/>
            <a:ext cx="0" cy="475252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85544" y="4816888"/>
            <a:ext cx="1322661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Partition on term 3!!</a:t>
            </a:r>
            <a:endParaRPr lang="zh-CN" altLang="en-US" dirty="0"/>
          </a:p>
        </p:txBody>
      </p:sp>
      <p:sp>
        <p:nvSpPr>
          <p:cNvPr id="47" name="Rectangle 15"/>
          <p:cNvSpPr/>
          <p:nvPr/>
        </p:nvSpPr>
        <p:spPr>
          <a:xfrm>
            <a:off x="404664" y="203965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78" name="Rectangle 16"/>
          <p:cNvSpPr/>
          <p:nvPr/>
        </p:nvSpPr>
        <p:spPr>
          <a:xfrm>
            <a:off x="785664" y="203965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79" name="Rectangle 17"/>
          <p:cNvSpPr/>
          <p:nvPr/>
        </p:nvSpPr>
        <p:spPr>
          <a:xfrm>
            <a:off x="404664" y="257305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80" name="Rectangle 18"/>
          <p:cNvSpPr/>
          <p:nvPr/>
        </p:nvSpPr>
        <p:spPr>
          <a:xfrm>
            <a:off x="785664" y="257305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81" name="Rectangle 25"/>
          <p:cNvSpPr/>
          <p:nvPr/>
        </p:nvSpPr>
        <p:spPr>
          <a:xfrm>
            <a:off x="404664" y="310645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82" name="Rectangle 26"/>
          <p:cNvSpPr/>
          <p:nvPr/>
        </p:nvSpPr>
        <p:spPr>
          <a:xfrm>
            <a:off x="785664" y="310645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83" name="Rectangle 29"/>
          <p:cNvSpPr/>
          <p:nvPr/>
        </p:nvSpPr>
        <p:spPr>
          <a:xfrm>
            <a:off x="404664" y="363985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84" name="Rectangle 30"/>
          <p:cNvSpPr/>
          <p:nvPr/>
        </p:nvSpPr>
        <p:spPr>
          <a:xfrm>
            <a:off x="1166664" y="203965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85" name="Rectangle 31"/>
          <p:cNvSpPr/>
          <p:nvPr/>
        </p:nvSpPr>
        <p:spPr>
          <a:xfrm>
            <a:off x="785664" y="363985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86" name="Rectangle 32"/>
          <p:cNvSpPr/>
          <p:nvPr/>
        </p:nvSpPr>
        <p:spPr>
          <a:xfrm>
            <a:off x="404664" y="417325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87" name="Rectangle 33"/>
          <p:cNvSpPr/>
          <p:nvPr/>
        </p:nvSpPr>
        <p:spPr>
          <a:xfrm>
            <a:off x="785664" y="417325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88" name="Rectangle 51"/>
          <p:cNvSpPr/>
          <p:nvPr/>
        </p:nvSpPr>
        <p:spPr>
          <a:xfrm>
            <a:off x="1166664" y="257305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89" name="Rectangle 41"/>
          <p:cNvSpPr/>
          <p:nvPr/>
        </p:nvSpPr>
        <p:spPr>
          <a:xfrm>
            <a:off x="1166664" y="417325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3</a:t>
            </a:r>
            <a:endParaRPr lang="en-US" sz="1600" dirty="0"/>
          </a:p>
        </p:txBody>
      </p:sp>
      <p:sp>
        <p:nvSpPr>
          <p:cNvPr id="91" name="Rectangle 43"/>
          <p:cNvSpPr/>
          <p:nvPr/>
        </p:nvSpPr>
        <p:spPr>
          <a:xfrm>
            <a:off x="1547664" y="417325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3</a:t>
            </a:r>
            <a:endParaRPr lang="en-US" sz="1600" dirty="0"/>
          </a:p>
        </p:txBody>
      </p:sp>
      <p:sp>
        <p:nvSpPr>
          <p:cNvPr id="92" name="TextBox 6"/>
          <p:cNvSpPr txBox="1"/>
          <p:nvPr/>
        </p:nvSpPr>
        <p:spPr>
          <a:xfrm>
            <a:off x="455712" y="159276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93" name="TextBox 7"/>
          <p:cNvSpPr txBox="1"/>
          <p:nvPr/>
        </p:nvSpPr>
        <p:spPr>
          <a:xfrm>
            <a:off x="836712" y="159276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2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94" name="TextBox 8"/>
          <p:cNvSpPr txBox="1"/>
          <p:nvPr/>
        </p:nvSpPr>
        <p:spPr>
          <a:xfrm>
            <a:off x="1217712" y="159276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3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95" name="TextBox 9"/>
          <p:cNvSpPr txBox="1"/>
          <p:nvPr/>
        </p:nvSpPr>
        <p:spPr>
          <a:xfrm>
            <a:off x="1598712" y="159276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4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606003" y="1177011"/>
            <a:ext cx="136249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Leader S5</a:t>
            </a:r>
            <a:endParaRPr lang="zh-CN" altLang="en-US" dirty="0"/>
          </a:p>
        </p:txBody>
      </p:sp>
      <p:grpSp>
        <p:nvGrpSpPr>
          <p:cNvPr id="97" name="组合 96"/>
          <p:cNvGrpSpPr/>
          <p:nvPr/>
        </p:nvGrpSpPr>
        <p:grpSpPr>
          <a:xfrm>
            <a:off x="1968502" y="913018"/>
            <a:ext cx="2775006" cy="1424563"/>
            <a:chOff x="1183292" y="1055124"/>
            <a:chExt cx="2797643" cy="1424563"/>
          </a:xfrm>
        </p:grpSpPr>
        <p:sp>
          <p:nvSpPr>
            <p:cNvPr id="98" name="矩形 97"/>
            <p:cNvSpPr/>
            <p:nvPr/>
          </p:nvSpPr>
          <p:spPr>
            <a:xfrm>
              <a:off x="1183292" y="1055124"/>
              <a:ext cx="2684984" cy="1424563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295950" y="1112232"/>
              <a:ext cx="268498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cs typeface="Consolas" panose="020B0609020204030204" pitchFamily="49" charset="0"/>
                </a:rPr>
                <a:t>Question: who can become the leader for term 4? </a:t>
              </a:r>
              <a:endParaRPr kumimoji="1" lang="en-US" altLang="zh-CN" dirty="0"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cs typeface="Consolas" panose="020B0609020204030204" pitchFamily="49" charset="0"/>
                </a:rPr>
                <a:t>S1 &amp; S2</a:t>
              </a:r>
              <a:endParaRPr lang="zh-CN" altLang="en-US" dirty="0">
                <a:cs typeface="Consolas" panose="020B0609020204030204" pitchFamily="49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327920" y="1177011"/>
            <a:ext cx="1956048" cy="3371559"/>
            <a:chOff x="2327920" y="1177011"/>
            <a:chExt cx="1956048" cy="3371559"/>
          </a:xfrm>
        </p:grpSpPr>
        <p:sp>
          <p:nvSpPr>
            <p:cNvPr id="118" name="文本框 117"/>
            <p:cNvSpPr txBox="1"/>
            <p:nvPr/>
          </p:nvSpPr>
          <p:spPr>
            <a:xfrm>
              <a:off x="2410790" y="1177011"/>
              <a:ext cx="13624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Leader S1</a:t>
              </a:r>
              <a:endParaRPr lang="zh-CN" altLang="en-US" dirty="0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327920" y="1587081"/>
              <a:ext cx="1956048" cy="2961489"/>
              <a:chOff x="2327920" y="1587081"/>
              <a:chExt cx="1956048" cy="2961489"/>
            </a:xfrm>
          </p:grpSpPr>
          <p:sp>
            <p:nvSpPr>
              <p:cNvPr id="119" name="Rectangle 15"/>
              <p:cNvSpPr/>
              <p:nvPr/>
            </p:nvSpPr>
            <p:spPr>
              <a:xfrm>
                <a:off x="2327920" y="2033970"/>
                <a:ext cx="381000" cy="381000"/>
              </a:xfrm>
              <a:prstGeom prst="rect">
                <a:avLst/>
              </a:prstGeom>
              <a:solidFill>
                <a:srgbClr val="D5FFD5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700"/>
                  </a:lnSpc>
                </a:pPr>
                <a:r>
                  <a:rPr lang="en-US" sz="1600" dirty="0"/>
                  <a:t>1</a:t>
                </a:r>
                <a:endParaRPr lang="en-US" sz="1600" dirty="0"/>
              </a:p>
            </p:txBody>
          </p:sp>
          <p:sp>
            <p:nvSpPr>
              <p:cNvPr id="120" name="Rectangle 16"/>
              <p:cNvSpPr/>
              <p:nvPr/>
            </p:nvSpPr>
            <p:spPr>
              <a:xfrm>
                <a:off x="2708920" y="2033970"/>
                <a:ext cx="381000" cy="381000"/>
              </a:xfrm>
              <a:prstGeom prst="rect">
                <a:avLst/>
              </a:prstGeom>
              <a:solidFill>
                <a:srgbClr val="D5FFD5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700"/>
                  </a:lnSpc>
                </a:pPr>
                <a:r>
                  <a:rPr lang="en-US" sz="1600" dirty="0"/>
                  <a:t>1</a:t>
                </a:r>
                <a:endParaRPr lang="en-US" sz="1600" dirty="0"/>
              </a:p>
            </p:txBody>
          </p:sp>
          <p:sp>
            <p:nvSpPr>
              <p:cNvPr id="121" name="Rectangle 17"/>
              <p:cNvSpPr/>
              <p:nvPr/>
            </p:nvSpPr>
            <p:spPr>
              <a:xfrm>
                <a:off x="2327920" y="2567370"/>
                <a:ext cx="381000" cy="381000"/>
              </a:xfrm>
              <a:prstGeom prst="rect">
                <a:avLst/>
              </a:prstGeom>
              <a:solidFill>
                <a:srgbClr val="D5FFD5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700"/>
                  </a:lnSpc>
                </a:pPr>
                <a:r>
                  <a:rPr lang="en-US" sz="1600" dirty="0"/>
                  <a:t>1</a:t>
                </a:r>
                <a:endParaRPr lang="en-US" sz="1600" dirty="0"/>
              </a:p>
            </p:txBody>
          </p:sp>
          <p:sp>
            <p:nvSpPr>
              <p:cNvPr id="122" name="Rectangle 18"/>
              <p:cNvSpPr/>
              <p:nvPr/>
            </p:nvSpPr>
            <p:spPr>
              <a:xfrm>
                <a:off x="2708920" y="2567370"/>
                <a:ext cx="381000" cy="381000"/>
              </a:xfrm>
              <a:prstGeom prst="rect">
                <a:avLst/>
              </a:prstGeom>
              <a:solidFill>
                <a:srgbClr val="D5FFD5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700"/>
                  </a:lnSpc>
                </a:pPr>
                <a:r>
                  <a:rPr lang="en-US" sz="1600" dirty="0"/>
                  <a:t>1</a:t>
                </a:r>
                <a:endParaRPr lang="en-US" sz="1600" dirty="0"/>
              </a:p>
            </p:txBody>
          </p:sp>
          <p:sp>
            <p:nvSpPr>
              <p:cNvPr id="123" name="Rectangle 25"/>
              <p:cNvSpPr/>
              <p:nvPr/>
            </p:nvSpPr>
            <p:spPr>
              <a:xfrm>
                <a:off x="2327920" y="3100770"/>
                <a:ext cx="381000" cy="381000"/>
              </a:xfrm>
              <a:prstGeom prst="rect">
                <a:avLst/>
              </a:prstGeom>
              <a:solidFill>
                <a:srgbClr val="D5FFD5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700"/>
                  </a:lnSpc>
                </a:pPr>
                <a:r>
                  <a:rPr lang="en-US" sz="1600" dirty="0"/>
                  <a:t>1</a:t>
                </a:r>
                <a:endParaRPr lang="en-US" sz="1600" dirty="0"/>
              </a:p>
            </p:txBody>
          </p:sp>
          <p:sp>
            <p:nvSpPr>
              <p:cNvPr id="124" name="Rectangle 26"/>
              <p:cNvSpPr/>
              <p:nvPr/>
            </p:nvSpPr>
            <p:spPr>
              <a:xfrm>
                <a:off x="2708920" y="3100770"/>
                <a:ext cx="381000" cy="381000"/>
              </a:xfrm>
              <a:prstGeom prst="rect">
                <a:avLst/>
              </a:prstGeom>
              <a:solidFill>
                <a:srgbClr val="D5FFD5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700"/>
                  </a:lnSpc>
                </a:pPr>
                <a:r>
                  <a:rPr lang="en-US" sz="1600" dirty="0"/>
                  <a:t>1</a:t>
                </a:r>
                <a:endParaRPr lang="en-US" sz="1600" dirty="0"/>
              </a:p>
            </p:txBody>
          </p:sp>
          <p:sp>
            <p:nvSpPr>
              <p:cNvPr id="125" name="Rectangle 29"/>
              <p:cNvSpPr/>
              <p:nvPr/>
            </p:nvSpPr>
            <p:spPr>
              <a:xfrm>
                <a:off x="2327920" y="3634170"/>
                <a:ext cx="381000" cy="381000"/>
              </a:xfrm>
              <a:prstGeom prst="rect">
                <a:avLst/>
              </a:prstGeom>
              <a:solidFill>
                <a:srgbClr val="D5FFD5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700"/>
                  </a:lnSpc>
                </a:pPr>
                <a:r>
                  <a:rPr lang="en-US" sz="1600" dirty="0"/>
                  <a:t>1</a:t>
                </a:r>
                <a:endParaRPr lang="en-US" sz="1600" dirty="0"/>
              </a:p>
            </p:txBody>
          </p:sp>
          <p:sp>
            <p:nvSpPr>
              <p:cNvPr id="126" name="Rectangle 30"/>
              <p:cNvSpPr/>
              <p:nvPr/>
            </p:nvSpPr>
            <p:spPr>
              <a:xfrm>
                <a:off x="3089920" y="2033970"/>
                <a:ext cx="381000" cy="381000"/>
              </a:xfrm>
              <a:prstGeom prst="rect">
                <a:avLst/>
              </a:prstGeom>
              <a:solidFill>
                <a:srgbClr val="FFFF9B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700"/>
                  </a:lnSpc>
                </a:pPr>
                <a:r>
                  <a:rPr lang="en-US" sz="1600" dirty="0"/>
                  <a:t>2</a:t>
                </a:r>
                <a:endParaRPr lang="en-US" sz="1600" dirty="0"/>
              </a:p>
            </p:txBody>
          </p:sp>
          <p:sp>
            <p:nvSpPr>
              <p:cNvPr id="127" name="Rectangle 31"/>
              <p:cNvSpPr/>
              <p:nvPr/>
            </p:nvSpPr>
            <p:spPr>
              <a:xfrm>
                <a:off x="2708920" y="3634170"/>
                <a:ext cx="381000" cy="381000"/>
              </a:xfrm>
              <a:prstGeom prst="rect">
                <a:avLst/>
              </a:prstGeom>
              <a:solidFill>
                <a:srgbClr val="D5FFD5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700"/>
                  </a:lnSpc>
                </a:pPr>
                <a:r>
                  <a:rPr lang="en-US" sz="1600" dirty="0"/>
                  <a:t>1</a:t>
                </a:r>
                <a:endParaRPr lang="en-US" sz="1600" dirty="0"/>
              </a:p>
            </p:txBody>
          </p:sp>
          <p:sp>
            <p:nvSpPr>
              <p:cNvPr id="128" name="Rectangle 32"/>
              <p:cNvSpPr/>
              <p:nvPr/>
            </p:nvSpPr>
            <p:spPr>
              <a:xfrm>
                <a:off x="2327920" y="4167570"/>
                <a:ext cx="381000" cy="381000"/>
              </a:xfrm>
              <a:prstGeom prst="rect">
                <a:avLst/>
              </a:prstGeom>
              <a:solidFill>
                <a:srgbClr val="D5FFD5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700"/>
                  </a:lnSpc>
                </a:pPr>
                <a:r>
                  <a:rPr lang="en-US" sz="1600" dirty="0"/>
                  <a:t>1</a:t>
                </a:r>
                <a:endParaRPr lang="en-US" sz="1600" dirty="0"/>
              </a:p>
            </p:txBody>
          </p:sp>
          <p:sp>
            <p:nvSpPr>
              <p:cNvPr id="129" name="Rectangle 33"/>
              <p:cNvSpPr/>
              <p:nvPr/>
            </p:nvSpPr>
            <p:spPr>
              <a:xfrm>
                <a:off x="2708920" y="4167570"/>
                <a:ext cx="381000" cy="381000"/>
              </a:xfrm>
              <a:prstGeom prst="rect">
                <a:avLst/>
              </a:prstGeom>
              <a:solidFill>
                <a:srgbClr val="D5FFD5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700"/>
                  </a:lnSpc>
                </a:pPr>
                <a:r>
                  <a:rPr lang="en-US" sz="1600" dirty="0"/>
                  <a:t>1</a:t>
                </a:r>
                <a:endParaRPr lang="en-US" sz="1600" dirty="0"/>
              </a:p>
            </p:txBody>
          </p:sp>
          <p:sp>
            <p:nvSpPr>
              <p:cNvPr id="130" name="Rectangle 51"/>
              <p:cNvSpPr/>
              <p:nvPr/>
            </p:nvSpPr>
            <p:spPr>
              <a:xfrm>
                <a:off x="3089920" y="2567370"/>
                <a:ext cx="381000" cy="381000"/>
              </a:xfrm>
              <a:prstGeom prst="rect">
                <a:avLst/>
              </a:prstGeom>
              <a:solidFill>
                <a:srgbClr val="FFFF9B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700"/>
                  </a:lnSpc>
                </a:pPr>
                <a:r>
                  <a:rPr lang="en-US" sz="1600" dirty="0"/>
                  <a:t>2</a:t>
                </a:r>
                <a:endParaRPr lang="en-US" sz="1600" dirty="0"/>
              </a:p>
            </p:txBody>
          </p:sp>
          <p:sp>
            <p:nvSpPr>
              <p:cNvPr id="131" name="Rectangle 41"/>
              <p:cNvSpPr/>
              <p:nvPr/>
            </p:nvSpPr>
            <p:spPr>
              <a:xfrm>
                <a:off x="3089920" y="4167570"/>
                <a:ext cx="381000" cy="381000"/>
              </a:xfrm>
              <a:prstGeom prst="rect">
                <a:avLst/>
              </a:prstGeom>
              <a:solidFill>
                <a:srgbClr val="CCD9F4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700"/>
                  </a:lnSpc>
                </a:pPr>
                <a:r>
                  <a:rPr lang="en-US" sz="1600" dirty="0"/>
                  <a:t>3</a:t>
                </a:r>
                <a:endParaRPr lang="en-US" sz="1600" dirty="0"/>
              </a:p>
            </p:txBody>
          </p:sp>
          <p:sp>
            <p:nvSpPr>
              <p:cNvPr id="132" name="Rectangle 43"/>
              <p:cNvSpPr/>
              <p:nvPr/>
            </p:nvSpPr>
            <p:spPr>
              <a:xfrm>
                <a:off x="3470920" y="4167570"/>
                <a:ext cx="381000" cy="381000"/>
              </a:xfrm>
              <a:prstGeom prst="rect">
                <a:avLst/>
              </a:prstGeom>
              <a:solidFill>
                <a:srgbClr val="CCD9F4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700"/>
                  </a:lnSpc>
                </a:pPr>
                <a:r>
                  <a:rPr lang="en-US" sz="1600" dirty="0"/>
                  <a:t>3</a:t>
                </a:r>
                <a:endParaRPr lang="en-US" sz="1600" dirty="0"/>
              </a:p>
            </p:txBody>
          </p:sp>
          <p:sp>
            <p:nvSpPr>
              <p:cNvPr id="133" name="Rectangle 67"/>
              <p:cNvSpPr/>
              <p:nvPr/>
            </p:nvSpPr>
            <p:spPr>
              <a:xfrm>
                <a:off x="3851920" y="4167570"/>
                <a:ext cx="381000" cy="381000"/>
              </a:xfrm>
              <a:prstGeom prst="rect">
                <a:avLst/>
              </a:prstGeom>
              <a:solidFill>
                <a:srgbClr val="CCD9F4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700"/>
                  </a:lnSpc>
                </a:pPr>
                <a:r>
                  <a:rPr lang="en-US" sz="1600" dirty="0"/>
                  <a:t>3</a:t>
                </a:r>
                <a:endParaRPr lang="en-US" sz="1600" dirty="0"/>
              </a:p>
            </p:txBody>
          </p:sp>
          <p:sp>
            <p:nvSpPr>
              <p:cNvPr id="134" name="TextBox 6"/>
              <p:cNvSpPr txBox="1"/>
              <p:nvPr/>
            </p:nvSpPr>
            <p:spPr>
              <a:xfrm>
                <a:off x="2378968" y="1587081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tx2"/>
                    </a:solidFill>
                  </a:rPr>
                  <a:t>1</a:t>
                </a:r>
                <a:endParaRPr lang="en-US" sz="16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35" name="TextBox 7"/>
              <p:cNvSpPr txBox="1"/>
              <p:nvPr/>
            </p:nvSpPr>
            <p:spPr>
              <a:xfrm>
                <a:off x="2759968" y="1587081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tx2"/>
                    </a:solidFill>
                  </a:rPr>
                  <a:t>2</a:t>
                </a:r>
                <a:endParaRPr lang="en-US" sz="16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36" name="TextBox 8"/>
              <p:cNvSpPr txBox="1"/>
              <p:nvPr/>
            </p:nvSpPr>
            <p:spPr>
              <a:xfrm>
                <a:off x="3140968" y="1587081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tx2"/>
                    </a:solidFill>
                  </a:rPr>
                  <a:t>3</a:t>
                </a:r>
                <a:endParaRPr lang="en-US" sz="16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37" name="TextBox 9"/>
              <p:cNvSpPr txBox="1"/>
              <p:nvPr/>
            </p:nvSpPr>
            <p:spPr>
              <a:xfrm>
                <a:off x="3521968" y="1587081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tx2"/>
                    </a:solidFill>
                  </a:rPr>
                  <a:t>4</a:t>
                </a:r>
                <a:endParaRPr lang="en-US" sz="16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38" name="TextBox 10"/>
              <p:cNvSpPr txBox="1"/>
              <p:nvPr/>
            </p:nvSpPr>
            <p:spPr>
              <a:xfrm>
                <a:off x="3902968" y="1587081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tx2"/>
                    </a:solidFill>
                  </a:rPr>
                  <a:t>5</a:t>
                </a:r>
                <a:endParaRPr lang="en-US" sz="16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39" name="Rounded Rectangle 59"/>
              <p:cNvSpPr/>
              <p:nvPr/>
            </p:nvSpPr>
            <p:spPr>
              <a:xfrm>
                <a:off x="3057651" y="3014206"/>
                <a:ext cx="533400" cy="533400"/>
              </a:xfrm>
              <a:prstGeom prst="roundRect">
                <a:avLst/>
              </a:prstGeom>
              <a:noFill/>
              <a:ln>
                <a:solidFill>
                  <a:schemeClr val="tx2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42"/>
              <p:cNvSpPr/>
              <p:nvPr/>
            </p:nvSpPr>
            <p:spPr>
              <a:xfrm>
                <a:off x="3470920" y="2033970"/>
                <a:ext cx="381000" cy="381000"/>
              </a:xfrm>
              <a:prstGeom prst="rect">
                <a:avLst/>
              </a:prstGeom>
              <a:solidFill>
                <a:srgbClr val="FFC3CE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700"/>
                  </a:lnSpc>
                </a:pPr>
                <a:r>
                  <a:rPr lang="en-US" sz="1600" dirty="0"/>
                  <a:t>4</a:t>
                </a:r>
                <a:endParaRPr lang="en-US" sz="1600" dirty="0"/>
              </a:p>
            </p:txBody>
          </p:sp>
          <p:sp>
            <p:nvSpPr>
              <p:cNvPr id="141" name="Rectangle 51"/>
              <p:cNvSpPr/>
              <p:nvPr/>
            </p:nvSpPr>
            <p:spPr>
              <a:xfrm>
                <a:off x="3089920" y="3093130"/>
                <a:ext cx="381000" cy="381000"/>
              </a:xfrm>
              <a:prstGeom prst="rect">
                <a:avLst/>
              </a:prstGeom>
              <a:solidFill>
                <a:srgbClr val="FFFF9B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700"/>
                  </a:lnSpc>
                </a:pPr>
                <a:r>
                  <a:rPr lang="en-US" sz="1600" dirty="0"/>
                  <a:t>2</a:t>
                </a:r>
                <a:endParaRPr lang="en-US" sz="1600" dirty="0"/>
              </a:p>
            </p:txBody>
          </p:sp>
          <p:sp>
            <p:nvSpPr>
              <p:cNvPr id="142" name="Freeform 44"/>
              <p:cNvSpPr/>
              <p:nvPr/>
            </p:nvSpPr>
            <p:spPr>
              <a:xfrm>
                <a:off x="3344027" y="2373589"/>
                <a:ext cx="355881" cy="808523"/>
              </a:xfrm>
              <a:custGeom>
                <a:avLst/>
                <a:gdLst>
                  <a:gd name="connsiteX0" fmla="*/ 9261 w 9261"/>
                  <a:gd name="connsiteY0" fmla="*/ 0 h 808523"/>
                  <a:gd name="connsiteX1" fmla="*/ 9261 w 9261"/>
                  <a:gd name="connsiteY1" fmla="*/ 808523 h 808523"/>
                  <a:gd name="connsiteX0-1" fmla="*/ 445 w 209903"/>
                  <a:gd name="connsiteY0-2" fmla="*/ 0 h 10000"/>
                  <a:gd name="connsiteX1-3" fmla="*/ 445 w 209903"/>
                  <a:gd name="connsiteY1-4" fmla="*/ 10000 h 10000"/>
                  <a:gd name="connsiteX0-5" fmla="*/ 0 w 384280"/>
                  <a:gd name="connsiteY0-6" fmla="*/ 0 h 10000"/>
                  <a:gd name="connsiteX1-7" fmla="*/ 0 w 384280"/>
                  <a:gd name="connsiteY1-8" fmla="*/ 1000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84280" h="10000">
                    <a:moveTo>
                      <a:pt x="0" y="0"/>
                    </a:moveTo>
                    <a:cubicBezTo>
                      <a:pt x="479825" y="3611"/>
                      <a:pt x="543919" y="6389"/>
                      <a:pt x="0" y="1000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  <a:tailEnd type="arrow" w="lg" len="lg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3" name="文本框 142"/>
          <p:cNvSpPr txBox="1"/>
          <p:nvPr/>
        </p:nvSpPr>
        <p:spPr>
          <a:xfrm>
            <a:off x="2705281" y="4905082"/>
            <a:ext cx="132266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Term 4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4289135" y="1805269"/>
            <a:ext cx="2264065" cy="3469145"/>
            <a:chOff x="4289135" y="1805269"/>
            <a:chExt cx="2264065" cy="3469145"/>
          </a:xfrm>
        </p:grpSpPr>
        <p:sp>
          <p:nvSpPr>
            <p:cNvPr id="159" name="Rectangle 67"/>
            <p:cNvSpPr/>
            <p:nvPr/>
          </p:nvSpPr>
          <p:spPr>
            <a:xfrm>
              <a:off x="6163267" y="4167570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dirty="0"/>
                <a:t>3</a:t>
              </a:r>
              <a:endParaRPr lang="en-US" sz="1600" dirty="0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4289135" y="1805269"/>
              <a:ext cx="2264065" cy="3469145"/>
              <a:chOff x="4289135" y="1805269"/>
              <a:chExt cx="2264065" cy="3469145"/>
            </a:xfrm>
          </p:grpSpPr>
          <p:sp>
            <p:nvSpPr>
              <p:cNvPr id="147" name="Rectangle 17"/>
              <p:cNvSpPr/>
              <p:nvPr/>
            </p:nvSpPr>
            <p:spPr>
              <a:xfrm>
                <a:off x="4639267" y="2567370"/>
                <a:ext cx="381000" cy="381000"/>
              </a:xfrm>
              <a:prstGeom prst="rect">
                <a:avLst/>
              </a:prstGeom>
              <a:solidFill>
                <a:srgbClr val="D5FFD5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700"/>
                  </a:lnSpc>
                </a:pPr>
                <a:r>
                  <a:rPr lang="en-US" sz="1600" dirty="0"/>
                  <a:t>1</a:t>
                </a:r>
                <a:endParaRPr lang="en-US" sz="1600" dirty="0"/>
              </a:p>
            </p:txBody>
          </p:sp>
          <p:sp>
            <p:nvSpPr>
              <p:cNvPr id="148" name="Rectangle 18"/>
              <p:cNvSpPr/>
              <p:nvPr/>
            </p:nvSpPr>
            <p:spPr>
              <a:xfrm>
                <a:off x="5020267" y="2567370"/>
                <a:ext cx="381000" cy="381000"/>
              </a:xfrm>
              <a:prstGeom prst="rect">
                <a:avLst/>
              </a:prstGeom>
              <a:solidFill>
                <a:srgbClr val="D5FFD5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700"/>
                  </a:lnSpc>
                </a:pPr>
                <a:r>
                  <a:rPr lang="en-US" sz="1600" dirty="0"/>
                  <a:t>1</a:t>
                </a:r>
                <a:endParaRPr lang="en-US" sz="1600" dirty="0"/>
              </a:p>
            </p:txBody>
          </p:sp>
          <p:sp>
            <p:nvSpPr>
              <p:cNvPr id="149" name="Rectangle 25"/>
              <p:cNvSpPr/>
              <p:nvPr/>
            </p:nvSpPr>
            <p:spPr>
              <a:xfrm>
                <a:off x="4639267" y="3100770"/>
                <a:ext cx="381000" cy="381000"/>
              </a:xfrm>
              <a:prstGeom prst="rect">
                <a:avLst/>
              </a:prstGeom>
              <a:solidFill>
                <a:srgbClr val="D5FFD5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700"/>
                  </a:lnSpc>
                </a:pPr>
                <a:r>
                  <a:rPr lang="en-US" sz="1600" dirty="0"/>
                  <a:t>1</a:t>
                </a:r>
                <a:endParaRPr lang="en-US" sz="1600" dirty="0"/>
              </a:p>
            </p:txBody>
          </p:sp>
          <p:sp>
            <p:nvSpPr>
              <p:cNvPr id="150" name="Rectangle 26"/>
              <p:cNvSpPr/>
              <p:nvPr/>
            </p:nvSpPr>
            <p:spPr>
              <a:xfrm>
                <a:off x="5020267" y="3100770"/>
                <a:ext cx="381000" cy="381000"/>
              </a:xfrm>
              <a:prstGeom prst="rect">
                <a:avLst/>
              </a:prstGeom>
              <a:solidFill>
                <a:srgbClr val="D5FFD5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700"/>
                  </a:lnSpc>
                </a:pPr>
                <a:r>
                  <a:rPr lang="en-US" sz="1600" dirty="0"/>
                  <a:t>1</a:t>
                </a:r>
                <a:endParaRPr lang="en-US" sz="1600" dirty="0"/>
              </a:p>
            </p:txBody>
          </p:sp>
          <p:sp>
            <p:nvSpPr>
              <p:cNvPr id="151" name="Rectangle 29"/>
              <p:cNvSpPr/>
              <p:nvPr/>
            </p:nvSpPr>
            <p:spPr>
              <a:xfrm>
                <a:off x="4639267" y="3634170"/>
                <a:ext cx="381000" cy="381000"/>
              </a:xfrm>
              <a:prstGeom prst="rect">
                <a:avLst/>
              </a:prstGeom>
              <a:solidFill>
                <a:srgbClr val="D5FFD5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700"/>
                  </a:lnSpc>
                </a:pPr>
                <a:r>
                  <a:rPr lang="en-US" sz="1600" dirty="0"/>
                  <a:t>1</a:t>
                </a:r>
                <a:endParaRPr lang="en-US" sz="1600" dirty="0"/>
              </a:p>
            </p:txBody>
          </p:sp>
          <p:sp>
            <p:nvSpPr>
              <p:cNvPr id="153" name="Rectangle 31"/>
              <p:cNvSpPr/>
              <p:nvPr/>
            </p:nvSpPr>
            <p:spPr>
              <a:xfrm>
                <a:off x="5020267" y="3634170"/>
                <a:ext cx="381000" cy="381000"/>
              </a:xfrm>
              <a:prstGeom prst="rect">
                <a:avLst/>
              </a:prstGeom>
              <a:solidFill>
                <a:srgbClr val="D5FFD5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700"/>
                  </a:lnSpc>
                </a:pPr>
                <a:r>
                  <a:rPr lang="en-US" sz="1600" dirty="0"/>
                  <a:t>1</a:t>
                </a:r>
                <a:endParaRPr lang="en-US" sz="1600" dirty="0"/>
              </a:p>
            </p:txBody>
          </p:sp>
          <p:sp>
            <p:nvSpPr>
              <p:cNvPr id="154" name="Rectangle 32"/>
              <p:cNvSpPr/>
              <p:nvPr/>
            </p:nvSpPr>
            <p:spPr>
              <a:xfrm>
                <a:off x="4639267" y="4167570"/>
                <a:ext cx="381000" cy="381000"/>
              </a:xfrm>
              <a:prstGeom prst="rect">
                <a:avLst/>
              </a:prstGeom>
              <a:solidFill>
                <a:srgbClr val="D5FFD5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700"/>
                  </a:lnSpc>
                </a:pPr>
                <a:r>
                  <a:rPr lang="en-US" sz="1600" dirty="0"/>
                  <a:t>1</a:t>
                </a:r>
                <a:endParaRPr lang="en-US" sz="1600" dirty="0"/>
              </a:p>
            </p:txBody>
          </p:sp>
          <p:sp>
            <p:nvSpPr>
              <p:cNvPr id="155" name="Rectangle 33"/>
              <p:cNvSpPr/>
              <p:nvPr/>
            </p:nvSpPr>
            <p:spPr>
              <a:xfrm>
                <a:off x="5020267" y="4167570"/>
                <a:ext cx="381000" cy="381000"/>
              </a:xfrm>
              <a:prstGeom prst="rect">
                <a:avLst/>
              </a:prstGeom>
              <a:solidFill>
                <a:srgbClr val="D5FFD5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700"/>
                  </a:lnSpc>
                </a:pPr>
                <a:r>
                  <a:rPr lang="en-US" sz="1600" dirty="0"/>
                  <a:t>1</a:t>
                </a:r>
                <a:endParaRPr lang="en-US" sz="1600" dirty="0"/>
              </a:p>
            </p:txBody>
          </p:sp>
          <p:sp>
            <p:nvSpPr>
              <p:cNvPr id="156" name="Rectangle 51"/>
              <p:cNvSpPr/>
              <p:nvPr/>
            </p:nvSpPr>
            <p:spPr>
              <a:xfrm>
                <a:off x="5401267" y="2567370"/>
                <a:ext cx="381000" cy="381000"/>
              </a:xfrm>
              <a:prstGeom prst="rect">
                <a:avLst/>
              </a:prstGeom>
              <a:solidFill>
                <a:srgbClr val="FFFF9B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700"/>
                  </a:lnSpc>
                </a:pPr>
                <a:r>
                  <a:rPr lang="en-US" sz="1600" dirty="0"/>
                  <a:t>2</a:t>
                </a:r>
                <a:endParaRPr lang="en-US" sz="1600" dirty="0"/>
              </a:p>
            </p:txBody>
          </p:sp>
          <p:sp>
            <p:nvSpPr>
              <p:cNvPr id="157" name="Rectangle 41"/>
              <p:cNvSpPr/>
              <p:nvPr/>
            </p:nvSpPr>
            <p:spPr>
              <a:xfrm>
                <a:off x="5401267" y="4167570"/>
                <a:ext cx="381000" cy="381000"/>
              </a:xfrm>
              <a:prstGeom prst="rect">
                <a:avLst/>
              </a:prstGeom>
              <a:solidFill>
                <a:srgbClr val="CCD9F4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700"/>
                  </a:lnSpc>
                </a:pPr>
                <a:r>
                  <a:rPr lang="en-US" sz="1600" dirty="0"/>
                  <a:t>3</a:t>
                </a:r>
                <a:endParaRPr lang="en-US" sz="1600" dirty="0"/>
              </a:p>
            </p:txBody>
          </p:sp>
          <p:sp>
            <p:nvSpPr>
              <p:cNvPr id="158" name="Rectangle 43"/>
              <p:cNvSpPr/>
              <p:nvPr/>
            </p:nvSpPr>
            <p:spPr>
              <a:xfrm>
                <a:off x="5782267" y="4167570"/>
                <a:ext cx="381000" cy="381000"/>
              </a:xfrm>
              <a:prstGeom prst="rect">
                <a:avLst/>
              </a:prstGeom>
              <a:solidFill>
                <a:srgbClr val="CCD9F4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700"/>
                  </a:lnSpc>
                </a:pPr>
                <a:r>
                  <a:rPr lang="en-US" sz="1600" dirty="0"/>
                  <a:t>3</a:t>
                </a:r>
                <a:endParaRPr lang="en-US" sz="1600" dirty="0"/>
              </a:p>
            </p:txBody>
          </p:sp>
          <p:sp>
            <p:nvSpPr>
              <p:cNvPr id="160" name="Rounded Rectangle 59"/>
              <p:cNvSpPr/>
              <p:nvPr/>
            </p:nvSpPr>
            <p:spPr>
              <a:xfrm>
                <a:off x="5368998" y="3014206"/>
                <a:ext cx="533400" cy="533400"/>
              </a:xfrm>
              <a:prstGeom prst="roundRect">
                <a:avLst/>
              </a:prstGeom>
              <a:noFill/>
              <a:ln>
                <a:solidFill>
                  <a:schemeClr val="tx2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51"/>
              <p:cNvSpPr/>
              <p:nvPr/>
            </p:nvSpPr>
            <p:spPr>
              <a:xfrm>
                <a:off x="5401267" y="3093130"/>
                <a:ext cx="381000" cy="381000"/>
              </a:xfrm>
              <a:prstGeom prst="rect">
                <a:avLst/>
              </a:prstGeom>
              <a:solidFill>
                <a:srgbClr val="FFFF9B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700"/>
                  </a:lnSpc>
                </a:pPr>
                <a:r>
                  <a:rPr lang="en-US" sz="1600" dirty="0"/>
                  <a:t>2</a:t>
                </a:r>
                <a:endParaRPr lang="en-US" sz="1600" dirty="0"/>
              </a:p>
            </p:txBody>
          </p:sp>
          <p:cxnSp>
            <p:nvCxnSpPr>
              <p:cNvPr id="164" name="直线连接符 163"/>
              <p:cNvCxnSpPr/>
              <p:nvPr/>
            </p:nvCxnSpPr>
            <p:spPr>
              <a:xfrm>
                <a:off x="4299295" y="1805269"/>
                <a:ext cx="2253905" cy="529048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线连接符 164"/>
              <p:cNvCxnSpPr/>
              <p:nvPr/>
            </p:nvCxnSpPr>
            <p:spPr>
              <a:xfrm flipV="1">
                <a:off x="4289135" y="1834988"/>
                <a:ext cx="2264065" cy="375525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文本框 165"/>
              <p:cNvSpPr txBox="1"/>
              <p:nvPr/>
            </p:nvSpPr>
            <p:spPr>
              <a:xfrm>
                <a:off x="4863315" y="4905082"/>
                <a:ext cx="14688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dirty="0"/>
                  <a:t>S1 crashes</a:t>
                </a:r>
                <a:endParaRPr lang="zh-CN" altLang="en-US" dirty="0"/>
              </a:p>
            </p:txBody>
          </p:sp>
        </p:grpSp>
      </p:grpSp>
      <p:grpSp>
        <p:nvGrpSpPr>
          <p:cNvPr id="167" name="组合 166"/>
          <p:cNvGrpSpPr/>
          <p:nvPr/>
        </p:nvGrpSpPr>
        <p:grpSpPr>
          <a:xfrm>
            <a:off x="6309652" y="904359"/>
            <a:ext cx="2775006" cy="1424563"/>
            <a:chOff x="1183292" y="1055124"/>
            <a:chExt cx="2797643" cy="1424563"/>
          </a:xfrm>
        </p:grpSpPr>
        <p:sp>
          <p:nvSpPr>
            <p:cNvPr id="168" name="矩形 167"/>
            <p:cNvSpPr/>
            <p:nvPr/>
          </p:nvSpPr>
          <p:spPr>
            <a:xfrm>
              <a:off x="1183292" y="1055124"/>
              <a:ext cx="2684984" cy="1424563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9" name="矩形 168"/>
            <p:cNvSpPr/>
            <p:nvPr/>
          </p:nvSpPr>
          <p:spPr>
            <a:xfrm>
              <a:off x="1295950" y="1112232"/>
              <a:ext cx="2684985" cy="1198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cs typeface="Consolas" panose="020B0609020204030204" pitchFamily="49" charset="0"/>
                </a:rPr>
                <a:t>Question: who can become the leader for term 5? </a:t>
              </a:r>
              <a:endParaRPr kumimoji="1" lang="en-US" altLang="zh-CN" dirty="0"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cs typeface="Consolas" panose="020B0609020204030204" pitchFamily="49" charset="0"/>
                </a:rPr>
                <a:t>S2,S3,S5!!!</a:t>
              </a:r>
              <a:endParaRPr lang="zh-CN" altLang="en-US" dirty="0">
                <a:cs typeface="Consolas" panose="020B0609020204030204" pitchFamily="49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864174" y="1178986"/>
            <a:ext cx="2152852" cy="4095428"/>
            <a:chOff x="6864174" y="1178986"/>
            <a:chExt cx="2152852" cy="4095428"/>
          </a:xfrm>
        </p:grpSpPr>
        <p:sp>
          <p:nvSpPr>
            <p:cNvPr id="170" name="文本框 169"/>
            <p:cNvSpPr txBox="1"/>
            <p:nvPr/>
          </p:nvSpPr>
          <p:spPr>
            <a:xfrm>
              <a:off x="7038798" y="1178986"/>
              <a:ext cx="13624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Leader S5</a:t>
              </a:r>
              <a:endParaRPr lang="zh-CN" altLang="en-US" dirty="0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6864174" y="1594842"/>
              <a:ext cx="2152852" cy="3679572"/>
              <a:chOff x="6864174" y="1594842"/>
              <a:chExt cx="2152852" cy="3679572"/>
            </a:xfrm>
          </p:grpSpPr>
          <p:sp>
            <p:nvSpPr>
              <p:cNvPr id="186" name="TextBox 6"/>
              <p:cNvSpPr txBox="1"/>
              <p:nvPr/>
            </p:nvSpPr>
            <p:spPr>
              <a:xfrm>
                <a:off x="6915222" y="1594842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tx2"/>
                    </a:solidFill>
                  </a:rPr>
                  <a:t>1</a:t>
                </a:r>
                <a:endParaRPr lang="en-US" sz="16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87" name="TextBox 7"/>
              <p:cNvSpPr txBox="1"/>
              <p:nvPr/>
            </p:nvSpPr>
            <p:spPr>
              <a:xfrm>
                <a:off x="7296222" y="1594842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tx2"/>
                    </a:solidFill>
                  </a:rPr>
                  <a:t>2</a:t>
                </a:r>
                <a:endParaRPr lang="en-US" sz="16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88" name="TextBox 8"/>
              <p:cNvSpPr txBox="1"/>
              <p:nvPr/>
            </p:nvSpPr>
            <p:spPr>
              <a:xfrm>
                <a:off x="7677222" y="1594842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tx2"/>
                    </a:solidFill>
                  </a:rPr>
                  <a:t>3</a:t>
                </a:r>
                <a:endParaRPr lang="en-US" sz="16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89" name="TextBox 9"/>
              <p:cNvSpPr txBox="1"/>
              <p:nvPr/>
            </p:nvSpPr>
            <p:spPr>
              <a:xfrm>
                <a:off x="8058222" y="1594842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tx2"/>
                    </a:solidFill>
                  </a:rPr>
                  <a:t>4</a:t>
                </a:r>
                <a:endParaRPr lang="en-US" sz="1600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6864174" y="2575131"/>
                <a:ext cx="2152852" cy="2699283"/>
                <a:chOff x="6864174" y="2575131"/>
                <a:chExt cx="2152852" cy="2699283"/>
              </a:xfrm>
            </p:grpSpPr>
            <p:sp>
              <p:nvSpPr>
                <p:cNvPr id="173" name="Rectangle 17"/>
                <p:cNvSpPr/>
                <p:nvPr/>
              </p:nvSpPr>
              <p:spPr>
                <a:xfrm>
                  <a:off x="6864174" y="2575131"/>
                  <a:ext cx="381000" cy="381000"/>
                </a:xfrm>
                <a:prstGeom prst="rect">
                  <a:avLst/>
                </a:prstGeom>
                <a:solidFill>
                  <a:srgbClr val="D5FFD5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ts val="1700"/>
                    </a:lnSpc>
                  </a:pPr>
                  <a:r>
                    <a:rPr lang="en-US" sz="1600" dirty="0"/>
                    <a:t>1</a:t>
                  </a:r>
                  <a:endParaRPr lang="en-US" sz="1600" dirty="0"/>
                </a:p>
              </p:txBody>
            </p:sp>
            <p:sp>
              <p:nvSpPr>
                <p:cNvPr id="174" name="Rectangle 18"/>
                <p:cNvSpPr/>
                <p:nvPr/>
              </p:nvSpPr>
              <p:spPr>
                <a:xfrm>
                  <a:off x="7245174" y="2575131"/>
                  <a:ext cx="381000" cy="381000"/>
                </a:xfrm>
                <a:prstGeom prst="rect">
                  <a:avLst/>
                </a:prstGeom>
                <a:solidFill>
                  <a:srgbClr val="D5FFD5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ts val="1700"/>
                    </a:lnSpc>
                  </a:pPr>
                  <a:r>
                    <a:rPr lang="en-US" sz="1600" dirty="0"/>
                    <a:t>1</a:t>
                  </a:r>
                  <a:endParaRPr lang="en-US" sz="1600" dirty="0"/>
                </a:p>
              </p:txBody>
            </p:sp>
            <p:sp>
              <p:nvSpPr>
                <p:cNvPr id="175" name="Rectangle 25"/>
                <p:cNvSpPr/>
                <p:nvPr/>
              </p:nvSpPr>
              <p:spPr>
                <a:xfrm>
                  <a:off x="6864174" y="3108531"/>
                  <a:ext cx="381000" cy="381000"/>
                </a:xfrm>
                <a:prstGeom prst="rect">
                  <a:avLst/>
                </a:prstGeom>
                <a:solidFill>
                  <a:srgbClr val="D5FFD5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ts val="1700"/>
                    </a:lnSpc>
                  </a:pPr>
                  <a:r>
                    <a:rPr lang="en-US" sz="1600" dirty="0"/>
                    <a:t>1</a:t>
                  </a:r>
                  <a:endParaRPr lang="en-US" sz="1600" dirty="0"/>
                </a:p>
              </p:txBody>
            </p:sp>
            <p:sp>
              <p:nvSpPr>
                <p:cNvPr id="176" name="Rectangle 26"/>
                <p:cNvSpPr/>
                <p:nvPr/>
              </p:nvSpPr>
              <p:spPr>
                <a:xfrm>
                  <a:off x="7245174" y="3108531"/>
                  <a:ext cx="381000" cy="381000"/>
                </a:xfrm>
                <a:prstGeom prst="rect">
                  <a:avLst/>
                </a:prstGeom>
                <a:solidFill>
                  <a:srgbClr val="D5FFD5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ts val="1700"/>
                    </a:lnSpc>
                  </a:pPr>
                  <a:r>
                    <a:rPr lang="en-US" sz="1600" dirty="0"/>
                    <a:t>1</a:t>
                  </a:r>
                  <a:endParaRPr lang="en-US" sz="1600" dirty="0"/>
                </a:p>
              </p:txBody>
            </p:sp>
            <p:sp>
              <p:nvSpPr>
                <p:cNvPr id="177" name="Rectangle 29"/>
                <p:cNvSpPr/>
                <p:nvPr/>
              </p:nvSpPr>
              <p:spPr>
                <a:xfrm>
                  <a:off x="6864174" y="3641931"/>
                  <a:ext cx="381000" cy="381000"/>
                </a:xfrm>
                <a:prstGeom prst="rect">
                  <a:avLst/>
                </a:prstGeom>
                <a:solidFill>
                  <a:srgbClr val="D5FFD5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ts val="1700"/>
                    </a:lnSpc>
                  </a:pPr>
                  <a:r>
                    <a:rPr lang="en-US" sz="1600" dirty="0"/>
                    <a:t>1</a:t>
                  </a:r>
                  <a:endParaRPr lang="en-US" sz="1600" dirty="0"/>
                </a:p>
              </p:txBody>
            </p:sp>
            <p:sp>
              <p:nvSpPr>
                <p:cNvPr id="179" name="Rectangle 31"/>
                <p:cNvSpPr/>
                <p:nvPr/>
              </p:nvSpPr>
              <p:spPr>
                <a:xfrm>
                  <a:off x="7245174" y="3641931"/>
                  <a:ext cx="381000" cy="381000"/>
                </a:xfrm>
                <a:prstGeom prst="rect">
                  <a:avLst/>
                </a:prstGeom>
                <a:solidFill>
                  <a:srgbClr val="D5FFD5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ts val="1700"/>
                    </a:lnSpc>
                  </a:pPr>
                  <a:r>
                    <a:rPr lang="en-US" sz="1600" dirty="0"/>
                    <a:t>1</a:t>
                  </a:r>
                  <a:endParaRPr lang="en-US" sz="1600" dirty="0"/>
                </a:p>
              </p:txBody>
            </p:sp>
            <p:sp>
              <p:nvSpPr>
                <p:cNvPr id="180" name="Rectangle 32"/>
                <p:cNvSpPr/>
                <p:nvPr/>
              </p:nvSpPr>
              <p:spPr>
                <a:xfrm>
                  <a:off x="6864174" y="4175331"/>
                  <a:ext cx="381000" cy="381000"/>
                </a:xfrm>
                <a:prstGeom prst="rect">
                  <a:avLst/>
                </a:prstGeom>
                <a:solidFill>
                  <a:srgbClr val="D5FFD5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ts val="1700"/>
                    </a:lnSpc>
                  </a:pPr>
                  <a:r>
                    <a:rPr lang="en-US" sz="1600" dirty="0"/>
                    <a:t>1</a:t>
                  </a:r>
                  <a:endParaRPr lang="en-US" sz="1600" dirty="0"/>
                </a:p>
              </p:txBody>
            </p:sp>
            <p:sp>
              <p:nvSpPr>
                <p:cNvPr id="181" name="Rectangle 33"/>
                <p:cNvSpPr/>
                <p:nvPr/>
              </p:nvSpPr>
              <p:spPr>
                <a:xfrm>
                  <a:off x="7245174" y="4175331"/>
                  <a:ext cx="381000" cy="381000"/>
                </a:xfrm>
                <a:prstGeom prst="rect">
                  <a:avLst/>
                </a:prstGeom>
                <a:solidFill>
                  <a:srgbClr val="D5FFD5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ts val="1700"/>
                    </a:lnSpc>
                  </a:pPr>
                  <a:r>
                    <a:rPr lang="en-US" sz="1600" dirty="0"/>
                    <a:t>1</a:t>
                  </a:r>
                  <a:endParaRPr lang="en-US" sz="1600" dirty="0"/>
                </a:p>
              </p:txBody>
            </p:sp>
            <p:sp>
              <p:nvSpPr>
                <p:cNvPr id="182" name="Rectangle 51"/>
                <p:cNvSpPr/>
                <p:nvPr/>
              </p:nvSpPr>
              <p:spPr>
                <a:xfrm>
                  <a:off x="7626174" y="2575131"/>
                  <a:ext cx="381000" cy="381000"/>
                </a:xfrm>
                <a:prstGeom prst="rect">
                  <a:avLst/>
                </a:prstGeom>
                <a:solidFill>
                  <a:srgbClr val="FFFF9B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ts val="1700"/>
                    </a:lnSpc>
                  </a:pPr>
                  <a:r>
                    <a:rPr lang="en-US" sz="1600" dirty="0"/>
                    <a:t>2</a:t>
                  </a:r>
                  <a:endParaRPr lang="en-US" sz="1600" dirty="0"/>
                </a:p>
              </p:txBody>
            </p:sp>
            <p:sp>
              <p:nvSpPr>
                <p:cNvPr id="183" name="Rectangle 41"/>
                <p:cNvSpPr/>
                <p:nvPr/>
              </p:nvSpPr>
              <p:spPr>
                <a:xfrm>
                  <a:off x="7626174" y="4175331"/>
                  <a:ext cx="381000" cy="381000"/>
                </a:xfrm>
                <a:prstGeom prst="rect">
                  <a:avLst/>
                </a:prstGeom>
                <a:solidFill>
                  <a:srgbClr val="CCD9F4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ts val="1700"/>
                    </a:lnSpc>
                  </a:pPr>
                  <a:r>
                    <a:rPr lang="en-US" sz="1600" dirty="0"/>
                    <a:t>3</a:t>
                  </a:r>
                  <a:endParaRPr lang="en-US" sz="1600" dirty="0"/>
                </a:p>
              </p:txBody>
            </p:sp>
            <p:sp>
              <p:nvSpPr>
                <p:cNvPr id="184" name="Rectangle 43"/>
                <p:cNvSpPr/>
                <p:nvPr/>
              </p:nvSpPr>
              <p:spPr>
                <a:xfrm>
                  <a:off x="8007174" y="4175331"/>
                  <a:ext cx="381000" cy="381000"/>
                </a:xfrm>
                <a:prstGeom prst="rect">
                  <a:avLst/>
                </a:prstGeom>
                <a:solidFill>
                  <a:srgbClr val="CCD9F4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ts val="1700"/>
                    </a:lnSpc>
                  </a:pPr>
                  <a:r>
                    <a:rPr lang="en-US" sz="1600" dirty="0"/>
                    <a:t>3</a:t>
                  </a:r>
                  <a:endParaRPr lang="en-US" sz="1600" dirty="0"/>
                </a:p>
              </p:txBody>
            </p:sp>
            <p:sp>
              <p:nvSpPr>
                <p:cNvPr id="185" name="Rectangle 67"/>
                <p:cNvSpPr/>
                <p:nvPr/>
              </p:nvSpPr>
              <p:spPr>
                <a:xfrm>
                  <a:off x="8388174" y="4175331"/>
                  <a:ext cx="381000" cy="381000"/>
                </a:xfrm>
                <a:prstGeom prst="rect">
                  <a:avLst/>
                </a:prstGeom>
                <a:solidFill>
                  <a:srgbClr val="CCD9F4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ts val="1700"/>
                    </a:lnSpc>
                  </a:pPr>
                  <a:r>
                    <a:rPr lang="en-US" sz="1600" dirty="0"/>
                    <a:t>3</a:t>
                  </a:r>
                  <a:endParaRPr lang="en-US" sz="1600" dirty="0"/>
                </a:p>
              </p:txBody>
            </p:sp>
            <p:sp>
              <p:nvSpPr>
                <p:cNvPr id="191" name="Rectangle 41"/>
                <p:cNvSpPr/>
                <p:nvPr/>
              </p:nvSpPr>
              <p:spPr>
                <a:xfrm>
                  <a:off x="7626174" y="3637010"/>
                  <a:ext cx="381000" cy="381000"/>
                </a:xfrm>
                <a:prstGeom prst="rect">
                  <a:avLst/>
                </a:prstGeom>
                <a:solidFill>
                  <a:srgbClr val="CCD9F4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ts val="1700"/>
                    </a:lnSpc>
                  </a:pPr>
                  <a:r>
                    <a:rPr lang="en-US" sz="1600" dirty="0"/>
                    <a:t>3</a:t>
                  </a:r>
                  <a:endParaRPr lang="en-US" sz="1600" dirty="0"/>
                </a:p>
              </p:txBody>
            </p:sp>
            <p:sp>
              <p:nvSpPr>
                <p:cNvPr id="192" name="Rectangle 41"/>
                <p:cNvSpPr/>
                <p:nvPr/>
              </p:nvSpPr>
              <p:spPr>
                <a:xfrm>
                  <a:off x="7626174" y="3109889"/>
                  <a:ext cx="381000" cy="381000"/>
                </a:xfrm>
                <a:prstGeom prst="rect">
                  <a:avLst/>
                </a:prstGeom>
                <a:solidFill>
                  <a:srgbClr val="CCD9F4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ts val="1700"/>
                    </a:lnSpc>
                  </a:pPr>
                  <a:r>
                    <a:rPr lang="en-US" sz="1600" dirty="0"/>
                    <a:t>3</a:t>
                  </a:r>
                  <a:endParaRPr lang="en-US" sz="1600" dirty="0"/>
                </a:p>
              </p:txBody>
            </p:sp>
            <p:sp>
              <p:nvSpPr>
                <p:cNvPr id="193" name="Rectangle 41"/>
                <p:cNvSpPr/>
                <p:nvPr/>
              </p:nvSpPr>
              <p:spPr>
                <a:xfrm>
                  <a:off x="7626174" y="2575131"/>
                  <a:ext cx="381000" cy="381000"/>
                </a:xfrm>
                <a:prstGeom prst="rect">
                  <a:avLst/>
                </a:prstGeom>
                <a:solidFill>
                  <a:srgbClr val="CCD9F4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ts val="1700"/>
                    </a:lnSpc>
                  </a:pPr>
                  <a:r>
                    <a:rPr lang="en-US" sz="1600" dirty="0"/>
                    <a:t>3</a:t>
                  </a:r>
                  <a:endParaRPr lang="en-US" sz="1600" dirty="0"/>
                </a:p>
              </p:txBody>
            </p:sp>
            <p:sp>
              <p:nvSpPr>
                <p:cNvPr id="195" name="文本框 194"/>
                <p:cNvSpPr txBox="1"/>
                <p:nvPr/>
              </p:nvSpPr>
              <p:spPr>
                <a:xfrm>
                  <a:off x="7012459" y="4905082"/>
                  <a:ext cx="1059483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r>
                    <a:rPr kumimoji="1" lang="en-US" altLang="zh-CN" dirty="0"/>
                    <a:t>Term 5</a:t>
                  </a:r>
                  <a:endParaRPr lang="zh-CN" altLang="en-US" dirty="0"/>
                </a:p>
              </p:txBody>
            </p:sp>
            <p:sp>
              <p:nvSpPr>
                <p:cNvPr id="196" name="任意形状 195"/>
                <p:cNvSpPr/>
                <p:nvPr/>
              </p:nvSpPr>
              <p:spPr>
                <a:xfrm>
                  <a:off x="7950190" y="3679867"/>
                  <a:ext cx="348114" cy="416560"/>
                </a:xfrm>
                <a:custGeom>
                  <a:avLst/>
                  <a:gdLst>
                    <a:gd name="connsiteX0" fmla="*/ 0 w 348114"/>
                    <a:gd name="connsiteY0" fmla="*/ 416560 h 416560"/>
                    <a:gd name="connsiteX1" fmla="*/ 345440 w 348114"/>
                    <a:gd name="connsiteY1" fmla="*/ 182880 h 416560"/>
                    <a:gd name="connsiteX2" fmla="*/ 132080 w 348114"/>
                    <a:gd name="connsiteY2" fmla="*/ 0 h 416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8114" h="416560">
                      <a:moveTo>
                        <a:pt x="0" y="416560"/>
                      </a:moveTo>
                      <a:cubicBezTo>
                        <a:pt x="161713" y="334433"/>
                        <a:pt x="323427" y="252307"/>
                        <a:pt x="345440" y="182880"/>
                      </a:cubicBezTo>
                      <a:cubicBezTo>
                        <a:pt x="367453" y="113453"/>
                        <a:pt x="249766" y="56726"/>
                        <a:pt x="132080" y="0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tailEnd type="arrow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97" name="任意形状 196"/>
                <p:cNvSpPr/>
                <p:nvPr/>
              </p:nvSpPr>
              <p:spPr>
                <a:xfrm>
                  <a:off x="7980670" y="3212507"/>
                  <a:ext cx="650301" cy="975360"/>
                </a:xfrm>
                <a:custGeom>
                  <a:avLst/>
                  <a:gdLst>
                    <a:gd name="connsiteX0" fmla="*/ 0 w 650301"/>
                    <a:gd name="connsiteY0" fmla="*/ 975360 h 975360"/>
                    <a:gd name="connsiteX1" fmla="*/ 650240 w 650301"/>
                    <a:gd name="connsiteY1" fmla="*/ 548640 h 975360"/>
                    <a:gd name="connsiteX2" fmla="*/ 30480 w 650301"/>
                    <a:gd name="connsiteY2" fmla="*/ 0 h 975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50301" h="975360">
                      <a:moveTo>
                        <a:pt x="0" y="975360"/>
                      </a:moveTo>
                      <a:cubicBezTo>
                        <a:pt x="322580" y="843280"/>
                        <a:pt x="645160" y="711200"/>
                        <a:pt x="650240" y="548640"/>
                      </a:cubicBezTo>
                      <a:cubicBezTo>
                        <a:pt x="655320" y="386080"/>
                        <a:pt x="342900" y="193040"/>
                        <a:pt x="30480" y="0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tailEnd type="arrow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98" name="任意形状 197"/>
                <p:cNvSpPr/>
                <p:nvPr/>
              </p:nvSpPr>
              <p:spPr>
                <a:xfrm>
                  <a:off x="7940030" y="2674027"/>
                  <a:ext cx="1076996" cy="1554480"/>
                </a:xfrm>
                <a:custGeom>
                  <a:avLst/>
                  <a:gdLst>
                    <a:gd name="connsiteX0" fmla="*/ 30480 w 1076996"/>
                    <a:gd name="connsiteY0" fmla="*/ 1554480 h 1554480"/>
                    <a:gd name="connsiteX1" fmla="*/ 1076960 w 1076996"/>
                    <a:gd name="connsiteY1" fmla="*/ 1219200 h 1554480"/>
                    <a:gd name="connsiteX2" fmla="*/ 0 w 1076996"/>
                    <a:gd name="connsiteY2" fmla="*/ 0 h 1554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76996" h="1554480">
                      <a:moveTo>
                        <a:pt x="30480" y="1554480"/>
                      </a:moveTo>
                      <a:cubicBezTo>
                        <a:pt x="556260" y="1516380"/>
                        <a:pt x="1082040" y="1478280"/>
                        <a:pt x="1076960" y="1219200"/>
                      </a:cubicBezTo>
                      <a:cubicBezTo>
                        <a:pt x="1071880" y="960120"/>
                        <a:pt x="535940" y="480060"/>
                        <a:pt x="0" y="0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tailEnd type="arrow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</p:grpSp>
      <p:sp>
        <p:nvSpPr>
          <p:cNvPr id="199" name="任意形状 198"/>
          <p:cNvSpPr/>
          <p:nvPr/>
        </p:nvSpPr>
        <p:spPr>
          <a:xfrm>
            <a:off x="165999" y="4072350"/>
            <a:ext cx="1885721" cy="132890"/>
          </a:xfrm>
          <a:custGeom>
            <a:avLst/>
            <a:gdLst>
              <a:gd name="connsiteX0" fmla="*/ 0 w 2245360"/>
              <a:gd name="connsiteY0" fmla="*/ 417218 h 417218"/>
              <a:gd name="connsiteX1" fmla="*/ 436880 w 2245360"/>
              <a:gd name="connsiteY1" fmla="*/ 31138 h 417218"/>
              <a:gd name="connsiteX2" fmla="*/ 1239520 w 2245360"/>
              <a:gd name="connsiteY2" fmla="*/ 61618 h 417218"/>
              <a:gd name="connsiteX3" fmla="*/ 2245360 w 2245360"/>
              <a:gd name="connsiteY3" fmla="*/ 366418 h 417218"/>
              <a:gd name="connsiteX0-1" fmla="*/ 0 w 2322383"/>
              <a:gd name="connsiteY0-2" fmla="*/ 417218 h 417218"/>
              <a:gd name="connsiteX1-3" fmla="*/ 436880 w 2322383"/>
              <a:gd name="connsiteY1-4" fmla="*/ 31138 h 417218"/>
              <a:gd name="connsiteX2-5" fmla="*/ 1239520 w 2322383"/>
              <a:gd name="connsiteY2-6" fmla="*/ 61618 h 417218"/>
              <a:gd name="connsiteX3-7" fmla="*/ 2322383 w 2322383"/>
              <a:gd name="connsiteY3-8" fmla="*/ 122939 h 417218"/>
              <a:gd name="connsiteX0-9" fmla="*/ 0 w 2684388"/>
              <a:gd name="connsiteY0-10" fmla="*/ 132890 h 132890"/>
              <a:gd name="connsiteX1-11" fmla="*/ 798885 w 2684388"/>
              <a:gd name="connsiteY1-12" fmla="*/ 11932 h 132890"/>
              <a:gd name="connsiteX2-13" fmla="*/ 1601525 w 2684388"/>
              <a:gd name="connsiteY2-14" fmla="*/ 42412 h 132890"/>
              <a:gd name="connsiteX3-15" fmla="*/ 2684388 w 2684388"/>
              <a:gd name="connsiteY3-16" fmla="*/ 103733 h 1328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684388" h="132890">
                <a:moveTo>
                  <a:pt x="0" y="132890"/>
                </a:moveTo>
                <a:cubicBezTo>
                  <a:pt x="115146" y="-30517"/>
                  <a:pt x="531964" y="27012"/>
                  <a:pt x="798885" y="11932"/>
                </a:cubicBezTo>
                <a:cubicBezTo>
                  <a:pt x="1065806" y="-3148"/>
                  <a:pt x="1300112" y="-13468"/>
                  <a:pt x="1601525" y="42412"/>
                </a:cubicBezTo>
                <a:cubicBezTo>
                  <a:pt x="1902938" y="98292"/>
                  <a:pt x="2332174" y="-20727"/>
                  <a:pt x="2684388" y="103733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Committing Entry from Earlier Term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841160" cy="4585692"/>
          </a:xfrm>
        </p:spPr>
        <p:txBody>
          <a:bodyPr>
            <a:normAutofit/>
          </a:bodyPr>
          <a:lstStyle/>
          <a:p>
            <a:r>
              <a:rPr lang="en-US" altLang="zh-CN" dirty="0"/>
              <a:t>Case #2/2: Leader is trying to finish committing entry from an earlier term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spcBef>
                <a:spcPts val="600"/>
              </a:spcBef>
            </a:pPr>
            <a:r>
              <a:rPr lang="en-US" altLang="zh-CN" dirty="0"/>
              <a:t>Entry 3 not safely committed: </a:t>
            </a:r>
            <a:endParaRPr lang="en-US" altLang="zh-CN" dirty="0"/>
          </a:p>
          <a:p>
            <a:pPr lvl="1"/>
            <a:r>
              <a:rPr kumimoji="1" lang="en-US" altLang="zh-CN" dirty="0"/>
              <a:t>S5 can still be elected as leader for term 5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If elected, it will overwrite entry 3 on S1, S2 and S3 (recall our previous example)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1760" y="1711190"/>
            <a:ext cx="4711700" cy="260787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New c</a:t>
            </a:r>
            <a:r>
              <a:rPr lang="en-US" altLang="zh-CN" dirty="0"/>
              <a:t>ommitment rules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a leader to decide an (previous) entry is committed:</a:t>
            </a:r>
            <a:endParaRPr lang="en-US" altLang="zh-CN" dirty="0"/>
          </a:p>
          <a:p>
            <a:pPr lvl="1"/>
            <a:r>
              <a:rPr lang="en-US" altLang="zh-CN" dirty="0"/>
              <a:t>Must be stored on a majority of servers</a:t>
            </a:r>
            <a:endParaRPr lang="en-US" altLang="zh-CN" dirty="0"/>
          </a:p>
          <a:p>
            <a:pPr lvl="1"/>
            <a:r>
              <a:rPr lang="en-US" altLang="zh-CN" dirty="0">
                <a:highlight>
                  <a:srgbClr val="FFFF00"/>
                </a:highlight>
              </a:rPr>
              <a:t>At least one new entry from leader’s term must also be stored on majority of servers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kumimoji="1" lang="en-US" altLang="zh-CN" dirty="0"/>
              <a:t>This is because o</a:t>
            </a:r>
            <a:r>
              <a:rPr lang="en-US" altLang="zh-CN" dirty="0"/>
              <a:t>nce entry 4 committed:</a:t>
            </a:r>
            <a:endParaRPr lang="en-US" altLang="zh-CN" dirty="0"/>
          </a:p>
          <a:p>
            <a:pPr lvl="1"/>
            <a:r>
              <a:rPr lang="en-US" altLang="zh-CN" dirty="0"/>
              <a:t>s</a:t>
            </a:r>
            <a:r>
              <a:rPr lang="en-US" altLang="zh-CN" baseline="-25000" dirty="0"/>
              <a:t>5</a:t>
            </a:r>
            <a:r>
              <a:rPr lang="en-US" altLang="zh-CN" dirty="0"/>
              <a:t> cannot be elected leader for term 5</a:t>
            </a:r>
            <a:endParaRPr lang="en-US" altLang="zh-CN" dirty="0"/>
          </a:p>
          <a:p>
            <a:pPr lvl="1"/>
            <a:r>
              <a:rPr lang="en-US" altLang="zh-CN" dirty="0"/>
              <a:t>Entries 3 and 4 both safe</a:t>
            </a:r>
            <a:endParaRPr lang="en-US" altLang="zh-CN" baseline="-25000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6" name="图片 7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72101" y="2474229"/>
            <a:ext cx="3672408" cy="2624724"/>
          </a:xfrm>
          <a:prstGeom prst="rect">
            <a:avLst/>
          </a:prstGeom>
        </p:spPr>
      </p:pic>
      <p:grpSp>
        <p:nvGrpSpPr>
          <p:cNvPr id="77" name="组合 76"/>
          <p:cNvGrpSpPr/>
          <p:nvPr/>
        </p:nvGrpSpPr>
        <p:grpSpPr>
          <a:xfrm>
            <a:off x="329686" y="4215794"/>
            <a:ext cx="4700231" cy="739796"/>
            <a:chOff x="912507" y="1040360"/>
            <a:chExt cx="1669753" cy="739796"/>
          </a:xfrm>
        </p:grpSpPr>
        <p:sp>
          <p:nvSpPr>
            <p:cNvPr id="78" name="矩形 77"/>
            <p:cNvSpPr/>
            <p:nvPr/>
          </p:nvSpPr>
          <p:spPr>
            <a:xfrm>
              <a:off x="912507" y="1040360"/>
              <a:ext cx="1669753" cy="739796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912507" y="1068696"/>
              <a:ext cx="166975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cs typeface="Consolas" panose="020B0609020204030204" pitchFamily="49" charset="0"/>
                </a:rPr>
                <a:t>Combination of election rules &amp; commitment rules makes Raft safe</a:t>
              </a:r>
              <a:endParaRPr kumimoji="1" lang="en-US" altLang="zh-CN" dirty="0"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Distributed Transaction &amp; Replications </a:t>
            </a:r>
            <a:endParaRPr kumimoji="1" lang="zh-CN" altLang="en-US" b="0" dirty="0"/>
          </a:p>
        </p:txBody>
      </p:sp>
      <p:grpSp>
        <p:nvGrpSpPr>
          <p:cNvPr id="31" name="组合 30"/>
          <p:cNvGrpSpPr/>
          <p:nvPr/>
        </p:nvGrpSpPr>
        <p:grpSpPr>
          <a:xfrm>
            <a:off x="5818303" y="4272758"/>
            <a:ext cx="3038209" cy="1240753"/>
            <a:chOff x="5004048" y="4297660"/>
            <a:chExt cx="3038209" cy="1240753"/>
          </a:xfrm>
        </p:grpSpPr>
        <p:grpSp>
          <p:nvGrpSpPr>
            <p:cNvPr id="12" name="组合 11"/>
            <p:cNvGrpSpPr/>
            <p:nvPr/>
          </p:nvGrpSpPr>
          <p:grpSpPr>
            <a:xfrm>
              <a:off x="500404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7" name="一个圆顶角并剪去另一个顶角的矩形 6"/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File:</a:t>
                  </a:r>
                  <a:endParaRPr kumimoji="1" lang="en-US" altLang="zh-CN" sz="1200" b="1"/>
                </a:p>
                <a:p>
                  <a:pPr algn="ctr"/>
                  <a:r>
                    <a:rPr kumimoji="1" lang="en-US" altLang="zh-CN" sz="1200"/>
                    <a:t>image</a:t>
                  </a:r>
                  <a:endParaRPr kumimoji="1" lang="zh-CN" altLang="en-US" sz="1200"/>
                </a:p>
              </p:txBody>
            </p:sp>
          </p:grpSp>
        </p:grpSp>
        <p:grpSp>
          <p:nvGrpSpPr>
            <p:cNvPr id="13" name="组合 12"/>
            <p:cNvGrpSpPr/>
            <p:nvPr/>
          </p:nvGrpSpPr>
          <p:grpSpPr>
            <a:xfrm>
              <a:off x="5835606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16" name="一个圆顶角并剪去另一个顶角的矩形 15"/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File:</a:t>
                  </a:r>
                  <a:endParaRPr kumimoji="1" lang="en-US" altLang="zh-CN" sz="1200" b="1"/>
                </a:p>
                <a:p>
                  <a:pPr algn="ctr"/>
                  <a:r>
                    <a:rPr kumimoji="1" lang="en-US" altLang="zh-CN" sz="1200"/>
                    <a:t>image</a:t>
                  </a:r>
                  <a:endParaRPr kumimoji="1" lang="zh-CN" altLang="en-US" sz="1200"/>
                </a:p>
              </p:txBody>
            </p:sp>
          </p:grpSp>
        </p:grpSp>
        <p:grpSp>
          <p:nvGrpSpPr>
            <p:cNvPr id="20" name="组合 19"/>
            <p:cNvGrpSpPr/>
            <p:nvPr/>
          </p:nvGrpSpPr>
          <p:grpSpPr>
            <a:xfrm>
              <a:off x="713693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/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23" name="一个圆顶角并剪去另一个顶角的矩形 22"/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File:</a:t>
                  </a:r>
                  <a:endParaRPr kumimoji="1" lang="en-US" altLang="zh-CN" sz="1200" b="1"/>
                </a:p>
                <a:p>
                  <a:pPr algn="ctr"/>
                  <a:r>
                    <a:rPr kumimoji="1" lang="en-US" altLang="zh-CN" sz="1200"/>
                    <a:t>image</a:t>
                  </a:r>
                  <a:endParaRPr kumimoji="1" lang="zh-CN" altLang="en-US" sz="1200"/>
                </a:p>
              </p:txBody>
            </p:sp>
          </p:grpSp>
        </p:grpSp>
        <p:sp>
          <p:nvSpPr>
            <p:cNvPr id="27" name="矩形 26"/>
            <p:cNvSpPr/>
            <p:nvPr/>
          </p:nvSpPr>
          <p:spPr>
            <a:xfrm>
              <a:off x="6680258" y="454699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0000"/>
                  </a:solidFill>
                </a:rPr>
                <a:t>…</a:t>
              </a:r>
              <a:endParaRPr lang="zh-CN" altLang="en-US" sz="2400"/>
            </a:p>
          </p:txBody>
        </p:sp>
        <p:cxnSp>
          <p:nvCxnSpPr>
            <p:cNvPr id="29" name="直线连接符 28"/>
            <p:cNvCxnSpPr/>
            <p:nvPr/>
          </p:nvCxnSpPr>
          <p:spPr>
            <a:xfrm>
              <a:off x="5090360" y="5161756"/>
              <a:ext cx="28884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5495307" y="5199859"/>
              <a:ext cx="219162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</a:rPr>
                <a:t>Distributed file system</a:t>
              </a:r>
              <a:endParaRPr lang="zh-CN" altLang="en-US" sz="160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758122" y="2568458"/>
            <a:ext cx="3098390" cy="1384372"/>
            <a:chOff x="5645427" y="2766408"/>
            <a:chExt cx="3098390" cy="1384372"/>
          </a:xfrm>
        </p:grpSpPr>
        <p:grpSp>
          <p:nvGrpSpPr>
            <p:cNvPr id="33" name="组合 32"/>
            <p:cNvGrpSpPr/>
            <p:nvPr/>
          </p:nvGrpSpPr>
          <p:grpSpPr>
            <a:xfrm>
              <a:off x="5645427" y="2766408"/>
              <a:ext cx="1309974" cy="899967"/>
              <a:chOff x="6831174" y="4263832"/>
              <a:chExt cx="1309974" cy="899967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>
                    <a:solidFill>
                      <a:srgbClr val="000000"/>
                    </a:solidFill>
                  </a:rPr>
                  <a:t>Database server</a:t>
                </a:r>
                <a:endParaRPr lang="zh-CN" altLang="en-US" sz="1200"/>
              </a:p>
            </p:txBody>
          </p:sp>
          <p:grpSp>
            <p:nvGrpSpPr>
              <p:cNvPr id="36" name="组合 35"/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37" name="磁盘 36"/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Database</a:t>
                  </a:r>
                  <a:endParaRPr kumimoji="1" lang="en-US" altLang="zh-CN" sz="1200" b="1"/>
                </a:p>
                <a:p>
                  <a:pPr algn="ctr"/>
                  <a:r>
                    <a:rPr kumimoji="1" lang="en-US" altLang="zh-CN" sz="1200"/>
                    <a:t>user, price</a:t>
                  </a:r>
                  <a:endParaRPr kumimoji="1" lang="zh-CN" altLang="en-US" sz="1200"/>
                </a:p>
              </p:txBody>
            </p:sp>
          </p:grpSp>
        </p:grpSp>
        <p:grpSp>
          <p:nvGrpSpPr>
            <p:cNvPr id="39" name="组合 38"/>
            <p:cNvGrpSpPr/>
            <p:nvPr/>
          </p:nvGrpSpPr>
          <p:grpSpPr>
            <a:xfrm>
              <a:off x="7433843" y="2770148"/>
              <a:ext cx="1309974" cy="899967"/>
              <a:chOff x="6831174" y="4263832"/>
              <a:chExt cx="1309974" cy="899967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>
                    <a:solidFill>
                      <a:srgbClr val="000000"/>
                    </a:solidFill>
                  </a:rPr>
                  <a:t>Database server</a:t>
                </a:r>
                <a:endParaRPr lang="zh-CN" altLang="en-US" sz="1200"/>
              </a:p>
            </p:txBody>
          </p:sp>
          <p:grpSp>
            <p:nvGrpSpPr>
              <p:cNvPr id="42" name="组合 41"/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43" name="磁盘 42"/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Database</a:t>
                  </a:r>
                  <a:endParaRPr kumimoji="1" lang="en-US" altLang="zh-CN" sz="1200" b="1"/>
                </a:p>
                <a:p>
                  <a:pPr algn="ctr"/>
                  <a:r>
                    <a:rPr kumimoji="1" lang="en-US" altLang="zh-CN" sz="1200"/>
                    <a:t>user, price</a:t>
                  </a:r>
                  <a:endParaRPr kumimoji="1" lang="zh-CN" altLang="en-US" sz="1200"/>
                </a:p>
              </p:txBody>
            </p:sp>
          </p:grpSp>
        </p:grpSp>
        <p:cxnSp>
          <p:nvCxnSpPr>
            <p:cNvPr id="45" name="直线连接符 44"/>
            <p:cNvCxnSpPr/>
            <p:nvPr/>
          </p:nvCxnSpPr>
          <p:spPr>
            <a:xfrm>
              <a:off x="5645427" y="3793604"/>
              <a:ext cx="30813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6897697" y="306673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0000"/>
                  </a:solidFill>
                </a:rPr>
                <a:t>…</a:t>
              </a:r>
              <a:endParaRPr lang="zh-CN" altLang="en-US" sz="2400"/>
            </a:p>
          </p:txBody>
        </p:sp>
        <p:sp>
          <p:nvSpPr>
            <p:cNvPr id="48" name="矩形 47"/>
            <p:cNvSpPr/>
            <p:nvPr/>
          </p:nvSpPr>
          <p:spPr>
            <a:xfrm>
              <a:off x="6151448" y="3812226"/>
              <a:ext cx="206498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</a:rPr>
                <a:t>Distributed database</a:t>
              </a:r>
              <a:endParaRPr lang="zh-CN" altLang="en-US" sz="160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5383207" y="1199766"/>
            <a:ext cx="3704912" cy="1076455"/>
            <a:chOff x="5248883" y="1420516"/>
            <a:chExt cx="3704912" cy="1076455"/>
          </a:xfrm>
        </p:grpSpPr>
        <p:grpSp>
          <p:nvGrpSpPr>
            <p:cNvPr id="63" name="组合 62"/>
            <p:cNvGrpSpPr/>
            <p:nvPr/>
          </p:nvGrpSpPr>
          <p:grpSpPr>
            <a:xfrm>
              <a:off x="5248883" y="1420516"/>
              <a:ext cx="3704912" cy="608773"/>
              <a:chOff x="5248883" y="1420516"/>
              <a:chExt cx="3704912" cy="608773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5248883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1" name="梯形 50"/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Caching</a:t>
                  </a:r>
                  <a:endParaRPr kumimoji="1" lang="en-US" altLang="zh-CN" sz="1200" b="1"/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/>
                </a:p>
              </p:txBody>
            </p:sp>
          </p:grpSp>
          <p:grpSp>
            <p:nvGrpSpPr>
              <p:cNvPr id="54" name="组合 53"/>
              <p:cNvGrpSpPr/>
              <p:nvPr/>
            </p:nvGrpSpPr>
            <p:grpSpPr>
              <a:xfrm>
                <a:off x="6350866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5" name="梯形 54"/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Caching</a:t>
                  </a:r>
                  <a:endParaRPr kumimoji="1" lang="en-US" altLang="zh-CN" sz="1200" b="1"/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/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7738398" y="1420516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9" name="梯形 58"/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Caching</a:t>
                  </a:r>
                  <a:endParaRPr kumimoji="1" lang="en-US" altLang="zh-CN" sz="1200" b="1"/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/>
                </a:p>
              </p:txBody>
            </p:sp>
          </p:grpSp>
          <p:sp>
            <p:nvSpPr>
              <p:cNvPr id="62" name="矩形 61"/>
              <p:cNvSpPr/>
              <p:nvPr/>
            </p:nvSpPr>
            <p:spPr>
              <a:xfrm>
                <a:off x="7415910" y="1502122"/>
                <a:ext cx="492443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solidFill>
                      <a:srgbClr val="000000"/>
                    </a:solidFill>
                  </a:rPr>
                  <a:t>…</a:t>
                </a:r>
                <a:endParaRPr lang="zh-CN" altLang="en-US" sz="2400"/>
              </a:p>
            </p:txBody>
          </p:sp>
        </p:grpSp>
        <p:cxnSp>
          <p:nvCxnSpPr>
            <p:cNvPr id="64" name="直线连接符 63"/>
            <p:cNvCxnSpPr/>
            <p:nvPr/>
          </p:nvCxnSpPr>
          <p:spPr>
            <a:xfrm>
              <a:off x="5308749" y="2137420"/>
              <a:ext cx="36450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/>
            <p:cNvSpPr/>
            <p:nvPr/>
          </p:nvSpPr>
          <p:spPr>
            <a:xfrm>
              <a:off x="6027005" y="2158417"/>
              <a:ext cx="192713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</a:rPr>
                <a:t>Distributed caching</a:t>
              </a:r>
              <a:endParaRPr lang="zh-CN" altLang="en-US" sz="1600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2236116" y="3199271"/>
            <a:ext cx="768261" cy="2146974"/>
            <a:chOff x="3096000" y="3119298"/>
            <a:chExt cx="768261" cy="2146974"/>
          </a:xfrm>
        </p:grpSpPr>
        <p:sp>
          <p:nvSpPr>
            <p:cNvPr id="68" name="矩形 67"/>
            <p:cNvSpPr/>
            <p:nvPr/>
          </p:nvSpPr>
          <p:spPr>
            <a:xfrm>
              <a:off x="3096000" y="3119298"/>
              <a:ext cx="725111" cy="21469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 rot="5400000">
              <a:off x="2988299" y="3437380"/>
              <a:ext cx="690955" cy="180000"/>
              <a:chOff x="4884739" y="2696400"/>
              <a:chExt cx="690955" cy="180000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 rot="5400000">
              <a:off x="3219367" y="3437381"/>
              <a:ext cx="690955" cy="180000"/>
              <a:chOff x="4884739" y="2696400"/>
              <a:chExt cx="690955" cy="180000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 rot="5400000">
              <a:off x="2988299" y="4762203"/>
              <a:ext cx="690955" cy="180000"/>
              <a:chOff x="4884739" y="2696400"/>
              <a:chExt cx="690955" cy="180000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 rot="5400000">
              <a:off x="3219367" y="4762204"/>
              <a:ext cx="690955" cy="180000"/>
              <a:chOff x="4884739" y="2696400"/>
              <a:chExt cx="690955" cy="180000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3" name="矩形 92"/>
            <p:cNvSpPr/>
            <p:nvPr/>
          </p:nvSpPr>
          <p:spPr>
            <a:xfrm>
              <a:off x="3126559" y="4015893"/>
              <a:ext cx="73770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200">
                  <a:solidFill>
                    <a:srgbClr val="000000"/>
                  </a:solidFill>
                </a:rPr>
                <a:t>Load</a:t>
              </a:r>
              <a:endParaRPr kumimoji="1" lang="en-US" altLang="zh-CN" sz="1200">
                <a:solidFill>
                  <a:srgbClr val="000000"/>
                </a:solidFill>
              </a:endParaRPr>
            </a:p>
            <a:p>
              <a:r>
                <a:rPr kumimoji="1" lang="en-US" altLang="zh-CN" sz="1200">
                  <a:solidFill>
                    <a:srgbClr val="000000"/>
                  </a:solidFill>
                </a:rPr>
                <a:t>Balance</a:t>
              </a:r>
              <a:endParaRPr lang="zh-CN" altLang="en-US" sz="1200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302994" y="2814021"/>
            <a:ext cx="1703228" cy="1049410"/>
            <a:chOff x="5882155" y="4329138"/>
            <a:chExt cx="1703228" cy="1049410"/>
          </a:xfrm>
        </p:grpSpPr>
        <p:sp>
          <p:nvSpPr>
            <p:cNvPr id="96" name="矩形 95"/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97" name="圆角矩形 96"/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solidFill>
                    <a:schemeClr val="tx1"/>
                  </a:solidFill>
                </a:rPr>
                <a:t>Application #1</a:t>
              </a:r>
              <a:endParaRPr kumimoji="1" lang="en-US" altLang="zh-CN" sz="1200" b="1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generate the page</a:t>
              </a:r>
              <a:endParaRPr kumimoji="1"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>
                  <a:solidFill>
                    <a:srgbClr val="000000"/>
                  </a:solidFill>
                </a:rPr>
                <a:t>Application server</a:t>
              </a:r>
              <a:endParaRPr lang="zh-CN" altLang="en-US" sz="1200"/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3270533" y="4048243"/>
            <a:ext cx="1703228" cy="1049410"/>
            <a:chOff x="5882155" y="4329138"/>
            <a:chExt cx="1703228" cy="1049410"/>
          </a:xfrm>
        </p:grpSpPr>
        <p:sp>
          <p:nvSpPr>
            <p:cNvPr id="111" name="矩形 110"/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112" name="圆角矩形 111"/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solidFill>
                    <a:schemeClr val="tx1"/>
                  </a:solidFill>
                </a:rPr>
                <a:t>Application #2</a:t>
              </a:r>
              <a:endParaRPr kumimoji="1" lang="en-US" altLang="zh-CN" sz="1200" b="1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add the order</a:t>
              </a:r>
              <a:endParaRPr kumimoji="1"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>
                  <a:solidFill>
                    <a:srgbClr val="000000"/>
                  </a:solidFill>
                </a:rPr>
                <a:t>Application server</a:t>
              </a:r>
              <a:endParaRPr lang="zh-CN" altLang="en-US" sz="1200"/>
            </a:p>
          </p:txBody>
        </p:sp>
      </p:grpSp>
      <p:sp>
        <p:nvSpPr>
          <p:cNvPr id="116" name="矩形 115"/>
          <p:cNvSpPr/>
          <p:nvPr/>
        </p:nvSpPr>
        <p:spPr>
          <a:xfrm rot="5400000">
            <a:off x="398422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00"/>
                </a:solidFill>
              </a:rPr>
              <a:t>…</a:t>
            </a:r>
            <a:endParaRPr lang="zh-CN" altLang="en-US" sz="2400"/>
          </a:p>
        </p:txBody>
      </p:sp>
      <p:cxnSp>
        <p:nvCxnSpPr>
          <p:cNvPr id="32" name="直线连接符 31"/>
          <p:cNvCxnSpPr/>
          <p:nvPr/>
        </p:nvCxnSpPr>
        <p:spPr>
          <a:xfrm>
            <a:off x="1979712" y="2706957"/>
            <a:ext cx="0" cy="3586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/>
          <p:cNvCxnSpPr/>
          <p:nvPr/>
        </p:nvCxnSpPr>
        <p:spPr>
          <a:xfrm>
            <a:off x="1979712" y="2706957"/>
            <a:ext cx="324036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/>
          <p:cNvCxnSpPr/>
          <p:nvPr/>
        </p:nvCxnSpPr>
        <p:spPr>
          <a:xfrm flipV="1">
            <a:off x="5220072" y="1129308"/>
            <a:ext cx="0" cy="1577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/>
          <p:cNvCxnSpPr/>
          <p:nvPr/>
        </p:nvCxnSpPr>
        <p:spPr>
          <a:xfrm>
            <a:off x="5220072" y="1129308"/>
            <a:ext cx="43924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 rot="16200000">
            <a:off x="703673" y="3881347"/>
            <a:ext cx="1548280" cy="638043"/>
            <a:chOff x="6020855" y="1361203"/>
            <a:chExt cx="1548280" cy="638043"/>
          </a:xfrm>
        </p:grpSpPr>
        <p:sp>
          <p:nvSpPr>
            <p:cNvPr id="102" name="云形 101"/>
            <p:cNvSpPr/>
            <p:nvPr/>
          </p:nvSpPr>
          <p:spPr>
            <a:xfrm>
              <a:off x="6020855" y="1361203"/>
              <a:ext cx="1548280" cy="638043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6311529" y="1443038"/>
              <a:ext cx="9669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000000"/>
                  </a:solidFill>
                </a:rPr>
                <a:t>Internet</a:t>
              </a:r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911161" y="3550232"/>
            <a:ext cx="252000" cy="517828"/>
            <a:chOff x="1735514" y="3550232"/>
            <a:chExt cx="420567" cy="517828"/>
          </a:xfrm>
        </p:grpSpPr>
        <p:cxnSp>
          <p:nvCxnSpPr>
            <p:cNvPr id="104" name="直线箭头连接符 103"/>
            <p:cNvCxnSpPr/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箭头连接符 105"/>
            <p:cNvCxnSpPr/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/>
            <p:cNvCxnSpPr/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箭头连接符 107"/>
            <p:cNvCxnSpPr/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/>
          <p:cNvGrpSpPr/>
          <p:nvPr/>
        </p:nvGrpSpPr>
        <p:grpSpPr>
          <a:xfrm>
            <a:off x="1907704" y="4263806"/>
            <a:ext cx="252000" cy="517828"/>
            <a:chOff x="1735514" y="3550232"/>
            <a:chExt cx="420567" cy="517828"/>
          </a:xfrm>
        </p:grpSpPr>
        <p:cxnSp>
          <p:nvCxnSpPr>
            <p:cNvPr id="117" name="直线箭头连接符 116"/>
            <p:cNvCxnSpPr/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箭头连接符 117"/>
            <p:cNvCxnSpPr/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线箭头连接符 118"/>
            <p:cNvCxnSpPr/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线箭头连接符 119"/>
            <p:cNvCxnSpPr/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任意形状 98"/>
          <p:cNvSpPr/>
          <p:nvPr/>
        </p:nvSpPr>
        <p:spPr>
          <a:xfrm>
            <a:off x="2675106" y="2972121"/>
            <a:ext cx="680937" cy="425574"/>
          </a:xfrm>
          <a:custGeom>
            <a:avLst/>
            <a:gdLst>
              <a:gd name="connsiteX0" fmla="*/ 0 w 680937"/>
              <a:gd name="connsiteY0" fmla="*/ 403377 h 425574"/>
              <a:gd name="connsiteX1" fmla="*/ 447473 w 680937"/>
              <a:gd name="connsiteY1" fmla="*/ 383922 h 425574"/>
              <a:gd name="connsiteX2" fmla="*/ 379379 w 680937"/>
              <a:gd name="connsiteY2" fmla="*/ 23998 h 425574"/>
              <a:gd name="connsiteX3" fmla="*/ 680937 w 680937"/>
              <a:gd name="connsiteY3" fmla="*/ 62909 h 42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937" h="425574">
                <a:moveTo>
                  <a:pt x="0" y="403377"/>
                </a:moveTo>
                <a:cubicBezTo>
                  <a:pt x="192121" y="425264"/>
                  <a:pt x="384243" y="447152"/>
                  <a:pt x="447473" y="383922"/>
                </a:cubicBezTo>
                <a:cubicBezTo>
                  <a:pt x="510703" y="320692"/>
                  <a:pt x="340468" y="77500"/>
                  <a:pt x="379379" y="23998"/>
                </a:cubicBezTo>
                <a:cubicBezTo>
                  <a:pt x="418290" y="-29504"/>
                  <a:pt x="549613" y="16702"/>
                  <a:pt x="680937" y="6290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任意形状 99"/>
          <p:cNvSpPr/>
          <p:nvPr/>
        </p:nvSpPr>
        <p:spPr>
          <a:xfrm>
            <a:off x="2733472" y="3533078"/>
            <a:ext cx="671209" cy="1017912"/>
          </a:xfrm>
          <a:custGeom>
            <a:avLst/>
            <a:gdLst>
              <a:gd name="connsiteX0" fmla="*/ 0 w 671209"/>
              <a:gd name="connsiteY0" fmla="*/ 75884 h 1017912"/>
              <a:gd name="connsiteX1" fmla="*/ 291830 w 671209"/>
              <a:gd name="connsiteY1" fmla="*/ 85611 h 1017912"/>
              <a:gd name="connsiteX2" fmla="*/ 340468 w 671209"/>
              <a:gd name="connsiteY2" fmla="*/ 941645 h 1017912"/>
              <a:gd name="connsiteX3" fmla="*/ 671209 w 671209"/>
              <a:gd name="connsiteY3" fmla="*/ 922190 h 101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209" h="1017912">
                <a:moveTo>
                  <a:pt x="0" y="75884"/>
                </a:moveTo>
                <a:cubicBezTo>
                  <a:pt x="117542" y="8601"/>
                  <a:pt x="235085" y="-58682"/>
                  <a:pt x="291830" y="85611"/>
                </a:cubicBezTo>
                <a:cubicBezTo>
                  <a:pt x="348575" y="229904"/>
                  <a:pt x="277238" y="802215"/>
                  <a:pt x="340468" y="941645"/>
                </a:cubicBezTo>
                <a:cubicBezTo>
                  <a:pt x="403698" y="1081075"/>
                  <a:pt x="537453" y="1001632"/>
                  <a:pt x="671209" y="92219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任意形状 104"/>
          <p:cNvSpPr/>
          <p:nvPr/>
        </p:nvSpPr>
        <p:spPr>
          <a:xfrm>
            <a:off x="2743200" y="4928179"/>
            <a:ext cx="1215957" cy="488037"/>
          </a:xfrm>
          <a:custGeom>
            <a:avLst/>
            <a:gdLst>
              <a:gd name="connsiteX0" fmla="*/ 0 w 1215957"/>
              <a:gd name="connsiteY0" fmla="*/ 3744 h 488037"/>
              <a:gd name="connsiteX1" fmla="*/ 379379 w 1215957"/>
              <a:gd name="connsiteY1" fmla="*/ 62110 h 488037"/>
              <a:gd name="connsiteX2" fmla="*/ 680936 w 1215957"/>
              <a:gd name="connsiteY2" fmla="*/ 431761 h 488037"/>
              <a:gd name="connsiteX3" fmla="*/ 1215957 w 1215957"/>
              <a:gd name="connsiteY3" fmla="*/ 480400 h 48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957" h="488037">
                <a:moveTo>
                  <a:pt x="0" y="3744"/>
                </a:moveTo>
                <a:cubicBezTo>
                  <a:pt x="132945" y="-2741"/>
                  <a:pt x="265890" y="-9226"/>
                  <a:pt x="379379" y="62110"/>
                </a:cubicBezTo>
                <a:cubicBezTo>
                  <a:pt x="492868" y="133446"/>
                  <a:pt x="541506" y="362046"/>
                  <a:pt x="680936" y="431761"/>
                </a:cubicBezTo>
                <a:cubicBezTo>
                  <a:pt x="820366" y="501476"/>
                  <a:pt x="1018161" y="490938"/>
                  <a:pt x="1215957" y="4804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任意形状 120"/>
          <p:cNvSpPr/>
          <p:nvPr/>
        </p:nvSpPr>
        <p:spPr>
          <a:xfrm>
            <a:off x="4864086" y="2014176"/>
            <a:ext cx="1283795" cy="1189054"/>
          </a:xfrm>
          <a:custGeom>
            <a:avLst/>
            <a:gdLst>
              <a:gd name="connsiteX0" fmla="*/ 9471 w 1283795"/>
              <a:gd name="connsiteY0" fmla="*/ 1118130 h 1189054"/>
              <a:gd name="connsiteX1" fmla="*/ 67837 w 1283795"/>
              <a:gd name="connsiteY1" fmla="*/ 1127858 h 1189054"/>
              <a:gd name="connsiteX2" fmla="*/ 515310 w 1283795"/>
              <a:gd name="connsiteY2" fmla="*/ 1108403 h 1189054"/>
              <a:gd name="connsiteX3" fmla="*/ 641769 w 1283795"/>
              <a:gd name="connsiteY3" fmla="*/ 106454 h 1189054"/>
              <a:gd name="connsiteX4" fmla="*/ 1283795 w 1283795"/>
              <a:gd name="connsiteY4" fmla="*/ 77271 h 118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3795" h="1189054">
                <a:moveTo>
                  <a:pt x="9471" y="1118130"/>
                </a:moveTo>
                <a:cubicBezTo>
                  <a:pt x="-3499" y="1123804"/>
                  <a:pt x="-16469" y="1129479"/>
                  <a:pt x="67837" y="1127858"/>
                </a:cubicBezTo>
                <a:cubicBezTo>
                  <a:pt x="152143" y="1126237"/>
                  <a:pt x="419655" y="1278637"/>
                  <a:pt x="515310" y="1108403"/>
                </a:cubicBezTo>
                <a:cubicBezTo>
                  <a:pt x="610965" y="938169"/>
                  <a:pt x="513688" y="278309"/>
                  <a:pt x="641769" y="106454"/>
                </a:cubicBezTo>
                <a:cubicBezTo>
                  <a:pt x="769850" y="-65401"/>
                  <a:pt x="1026822" y="5935"/>
                  <a:pt x="1283795" y="7727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任意形状 121"/>
          <p:cNvSpPr/>
          <p:nvPr/>
        </p:nvSpPr>
        <p:spPr>
          <a:xfrm>
            <a:off x="4902740" y="4349164"/>
            <a:ext cx="1420239" cy="942683"/>
          </a:xfrm>
          <a:custGeom>
            <a:avLst/>
            <a:gdLst>
              <a:gd name="connsiteX0" fmla="*/ 0 w 1420239"/>
              <a:gd name="connsiteY0" fmla="*/ 47738 h 942683"/>
              <a:gd name="connsiteX1" fmla="*/ 593388 w 1420239"/>
              <a:gd name="connsiteY1" fmla="*/ 47738 h 942683"/>
              <a:gd name="connsiteX2" fmla="*/ 680937 w 1420239"/>
              <a:gd name="connsiteY2" fmla="*/ 543849 h 942683"/>
              <a:gd name="connsiteX3" fmla="*/ 1420239 w 1420239"/>
              <a:gd name="connsiteY3" fmla="*/ 942683 h 94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0239" h="942683">
                <a:moveTo>
                  <a:pt x="0" y="47738"/>
                </a:moveTo>
                <a:cubicBezTo>
                  <a:pt x="239949" y="6395"/>
                  <a:pt x="479899" y="-34947"/>
                  <a:pt x="593388" y="47738"/>
                </a:cubicBezTo>
                <a:cubicBezTo>
                  <a:pt x="706877" y="130423"/>
                  <a:pt x="543129" y="394692"/>
                  <a:pt x="680937" y="543849"/>
                </a:cubicBezTo>
                <a:cubicBezTo>
                  <a:pt x="818745" y="693006"/>
                  <a:pt x="1119492" y="817844"/>
                  <a:pt x="1420239" y="942683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任意形状 122"/>
          <p:cNvSpPr/>
          <p:nvPr/>
        </p:nvSpPr>
        <p:spPr>
          <a:xfrm>
            <a:off x="4931923" y="3381875"/>
            <a:ext cx="1313234" cy="460911"/>
          </a:xfrm>
          <a:custGeom>
            <a:avLst/>
            <a:gdLst>
              <a:gd name="connsiteX0" fmla="*/ 0 w 1313234"/>
              <a:gd name="connsiteY0" fmla="*/ 51989 h 460911"/>
              <a:gd name="connsiteX1" fmla="*/ 437745 w 1313234"/>
              <a:gd name="connsiteY1" fmla="*/ 32534 h 460911"/>
              <a:gd name="connsiteX2" fmla="*/ 428017 w 1313234"/>
              <a:gd name="connsiteY2" fmla="*/ 431368 h 460911"/>
              <a:gd name="connsiteX3" fmla="*/ 1313234 w 1313234"/>
              <a:gd name="connsiteY3" fmla="*/ 431368 h 460911"/>
              <a:gd name="connsiteX4" fmla="*/ 1313234 w 1313234"/>
              <a:gd name="connsiteY4" fmla="*/ 431368 h 460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234" h="460911">
                <a:moveTo>
                  <a:pt x="0" y="51989"/>
                </a:moveTo>
                <a:cubicBezTo>
                  <a:pt x="183204" y="10646"/>
                  <a:pt x="366409" y="-30696"/>
                  <a:pt x="437745" y="32534"/>
                </a:cubicBezTo>
                <a:cubicBezTo>
                  <a:pt x="509081" y="95764"/>
                  <a:pt x="282102" y="364896"/>
                  <a:pt x="428017" y="431368"/>
                </a:cubicBezTo>
                <a:cubicBezTo>
                  <a:pt x="573932" y="497840"/>
                  <a:pt x="1313234" y="431368"/>
                  <a:pt x="1313234" y="431368"/>
                </a:cubicBezTo>
                <a:lnTo>
                  <a:pt x="1313234" y="431368"/>
                </a:ln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5" name="图片 12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357945" y="3397695"/>
            <a:ext cx="329286" cy="329286"/>
          </a:xfrm>
          <a:prstGeom prst="rect">
            <a:avLst/>
          </a:prstGeom>
        </p:spPr>
      </p:pic>
      <p:pic>
        <p:nvPicPr>
          <p:cNvPr id="126" name="图片 12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267280" y="3955145"/>
            <a:ext cx="536836" cy="536836"/>
          </a:xfrm>
          <a:prstGeom prst="rect">
            <a:avLst/>
          </a:prstGeom>
        </p:spPr>
      </p:pic>
      <p:pic>
        <p:nvPicPr>
          <p:cNvPr id="127" name="图片 12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20547" y="4549038"/>
            <a:ext cx="425471" cy="425471"/>
          </a:xfrm>
          <a:prstGeom prst="rect">
            <a:avLst/>
          </a:prstGeom>
        </p:spPr>
      </p:pic>
      <p:sp>
        <p:nvSpPr>
          <p:cNvPr id="128" name="矩形 127"/>
          <p:cNvSpPr/>
          <p:nvPr/>
        </p:nvSpPr>
        <p:spPr>
          <a:xfrm rot="5400000">
            <a:off x="38197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00"/>
                </a:solidFill>
              </a:rPr>
              <a:t>…</a:t>
            </a:r>
            <a:endParaRPr lang="zh-CN" altLang="en-US" sz="2400"/>
          </a:p>
        </p:txBody>
      </p:sp>
      <p:cxnSp>
        <p:nvCxnSpPr>
          <p:cNvPr id="135" name="直线箭头连接符 134"/>
          <p:cNvCxnSpPr/>
          <p:nvPr/>
        </p:nvCxnSpPr>
        <p:spPr>
          <a:xfrm>
            <a:off x="769034" y="3667368"/>
            <a:ext cx="255810" cy="3293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/>
          <p:cNvCxnSpPr/>
          <p:nvPr/>
        </p:nvCxnSpPr>
        <p:spPr>
          <a:xfrm>
            <a:off x="804116" y="4272758"/>
            <a:ext cx="25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箭头连接符 137"/>
          <p:cNvCxnSpPr/>
          <p:nvPr/>
        </p:nvCxnSpPr>
        <p:spPr>
          <a:xfrm flipV="1">
            <a:off x="795533" y="4557531"/>
            <a:ext cx="260583" cy="2330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/>
          <p:cNvCxnSpPr/>
          <p:nvPr/>
        </p:nvCxnSpPr>
        <p:spPr>
          <a:xfrm flipV="1">
            <a:off x="794988" y="4948686"/>
            <a:ext cx="281447" cy="5106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13717" y="291071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/>
              <a:t>Users</a:t>
            </a:r>
            <a:endParaRPr lang="zh-CN" altLang="en-US"/>
          </a:p>
        </p:txBody>
      </p:sp>
      <p:grpSp>
        <p:nvGrpSpPr>
          <p:cNvPr id="146" name="组合 145"/>
          <p:cNvGrpSpPr/>
          <p:nvPr/>
        </p:nvGrpSpPr>
        <p:grpSpPr>
          <a:xfrm>
            <a:off x="1031305" y="2691437"/>
            <a:ext cx="845234" cy="489970"/>
            <a:chOff x="6020855" y="1361204"/>
            <a:chExt cx="845234" cy="489970"/>
          </a:xfrm>
        </p:grpSpPr>
        <p:sp>
          <p:nvSpPr>
            <p:cNvPr id="147" name="云形 146"/>
            <p:cNvSpPr/>
            <p:nvPr/>
          </p:nvSpPr>
          <p:spPr>
            <a:xfrm>
              <a:off x="6020855" y="1361204"/>
              <a:ext cx="845234" cy="489970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6110928" y="1413481"/>
              <a:ext cx="68480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000000"/>
                  </a:solidFill>
                </a:rPr>
                <a:t>CDN</a:t>
              </a:r>
              <a:endParaRPr lang="zh-CN" altLang="en-US"/>
            </a:p>
          </p:txBody>
        </p:sp>
      </p:grpSp>
      <p:cxnSp>
        <p:nvCxnSpPr>
          <p:cNvPr id="149" name="直线箭头连接符 148"/>
          <p:cNvCxnSpPr/>
          <p:nvPr/>
        </p:nvCxnSpPr>
        <p:spPr>
          <a:xfrm flipV="1">
            <a:off x="1337719" y="3186000"/>
            <a:ext cx="0" cy="230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/>
          <p:cNvCxnSpPr/>
          <p:nvPr/>
        </p:nvCxnSpPr>
        <p:spPr>
          <a:xfrm flipV="1">
            <a:off x="1477813" y="3203164"/>
            <a:ext cx="0" cy="18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/>
          <p:cNvGrpSpPr/>
          <p:nvPr/>
        </p:nvGrpSpPr>
        <p:grpSpPr>
          <a:xfrm>
            <a:off x="4492257" y="5204142"/>
            <a:ext cx="1322740" cy="293267"/>
            <a:chOff x="4833436" y="4356643"/>
            <a:chExt cx="1322740" cy="293267"/>
          </a:xfrm>
        </p:grpSpPr>
        <p:sp>
          <p:nvSpPr>
            <p:cNvPr id="130" name="圆柱体 129"/>
            <p:cNvSpPr/>
            <p:nvPr/>
          </p:nvSpPr>
          <p:spPr>
            <a:xfrm rot="5400000">
              <a:off x="5375673" y="3869407"/>
              <a:ext cx="276998" cy="1284008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4833436" y="4356643"/>
              <a:ext cx="12840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>
                  <a:solidFill>
                    <a:srgbClr val="000000"/>
                  </a:solidFill>
                </a:rPr>
                <a:t>Message queue</a:t>
              </a:r>
              <a:endParaRPr lang="zh-CN" altLang="en-US" sz="1200"/>
            </a:p>
          </p:txBody>
        </p:sp>
      </p:grpSp>
      <p:sp>
        <p:nvSpPr>
          <p:cNvPr id="132" name="任意形状 131"/>
          <p:cNvSpPr/>
          <p:nvPr/>
        </p:nvSpPr>
        <p:spPr>
          <a:xfrm>
            <a:off x="4994031" y="4797083"/>
            <a:ext cx="342313" cy="365760"/>
          </a:xfrm>
          <a:custGeom>
            <a:avLst/>
            <a:gdLst>
              <a:gd name="connsiteX0" fmla="*/ 0 w 342313"/>
              <a:gd name="connsiteY0" fmla="*/ 0 h 365760"/>
              <a:gd name="connsiteX1" fmla="*/ 295421 w 342313"/>
              <a:gd name="connsiteY1" fmla="*/ 70339 h 365760"/>
              <a:gd name="connsiteX2" fmla="*/ 337624 w 342313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13" h="365760">
                <a:moveTo>
                  <a:pt x="0" y="0"/>
                </a:moveTo>
                <a:cubicBezTo>
                  <a:pt x="119575" y="4689"/>
                  <a:pt x="239150" y="9379"/>
                  <a:pt x="295421" y="70339"/>
                </a:cubicBezTo>
                <a:cubicBezTo>
                  <a:pt x="351692" y="131299"/>
                  <a:pt x="344658" y="248529"/>
                  <a:pt x="337624" y="36576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3" name="图片 132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656019" y="1209408"/>
            <a:ext cx="1817874" cy="118893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4" name="矩形 133"/>
          <p:cNvSpPr/>
          <p:nvPr/>
        </p:nvSpPr>
        <p:spPr>
          <a:xfrm>
            <a:off x="5858859" y="2827756"/>
            <a:ext cx="1080623" cy="628368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18146" y="1830524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C00000"/>
                </a:solidFill>
                <a:ea typeface="+mn-ea"/>
              </a:rPr>
              <a:t>The case for distributed database</a:t>
            </a:r>
            <a:endParaRPr lang="en-US" altLang="zh-CN" sz="2600" kern="0" dirty="0">
              <a:solidFill>
                <a:srgbClr val="C00000"/>
              </a:solidFill>
              <a:ea typeface="+mn-ea"/>
            </a:endParaRPr>
          </a:p>
          <a:p>
            <a:pPr algn="ctr"/>
            <a:endParaRPr kumimoji="0" lang="en-US" altLang="zh-CN" b="0" kern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 of properties required by distributed systems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4340598" cy="1440160"/>
          </a:xfrm>
        </p:spPr>
        <p:txBody>
          <a:bodyPr/>
          <a:lstStyle/>
          <a:p>
            <a:r>
              <a:rPr kumimoji="1" lang="en-US" altLang="zh-CN" dirty="0"/>
              <a:t>All or nothing atomicity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An action is atomic if happens completely or not at all 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4883479" y="1129308"/>
            <a:ext cx="3816424" cy="14985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GB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transfer(bank, a, b, amt):</a:t>
            </a:r>
            <a:endParaRPr kumimoji="1" lang="en-GB" altLang="zh-CN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GB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    bank[a] = bank[a] – amt</a:t>
            </a:r>
            <a:endParaRPr kumimoji="1" lang="en-GB" altLang="zh-CN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GB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   bank[b] = bank[b] + amt </a:t>
            </a:r>
            <a:endParaRPr kumimoji="1" lang="en-GB" altLang="zh-CN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-96982" y="2857500"/>
            <a:ext cx="9493518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69297" y="4668312"/>
            <a:ext cx="3240360" cy="646331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Deposit(bank, acct, amt):</a:t>
            </a:r>
            <a:endParaRPr lang="en-US" altLang="zh-CN" dirty="0">
              <a:solidFill>
                <a:prstClr val="black"/>
              </a:solidFill>
              <a:latin typeface="Consolas" panose="020B0609020204030204" pitchFamily="49" charset="0"/>
              <a:ea typeface="楷体" panose="02010609060101010101" charset="-122"/>
              <a:cs typeface="Courier"/>
            </a:endParaRP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    bank[acct] += amt</a:t>
            </a:r>
            <a:endParaRPr lang="is-IS" altLang="zh-CN" dirty="0">
              <a:solidFill>
                <a:prstClr val="black"/>
              </a:solidFill>
              <a:latin typeface="Consolas" panose="020B0609020204030204" pitchFamily="49" charset="0"/>
              <a:ea typeface="楷体" panose="02010609060101010101" charset="-122"/>
              <a:cs typeface="Courier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96860" y="4668312"/>
            <a:ext cx="3240360" cy="646331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Deposit(bank, acct, amt):</a:t>
            </a:r>
            <a:endParaRPr lang="en-US" altLang="zh-CN" dirty="0">
              <a:solidFill>
                <a:prstClr val="black"/>
              </a:solidFill>
              <a:latin typeface="Consolas" panose="020B0609020204030204" pitchFamily="49" charset="0"/>
              <a:ea typeface="楷体" panose="02010609060101010101" charset="-122"/>
              <a:cs typeface="Courier"/>
            </a:endParaRP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    bank[acct] += amt</a:t>
            </a:r>
            <a:endParaRPr lang="is-IS" altLang="zh-CN" dirty="0">
              <a:solidFill>
                <a:prstClr val="black"/>
              </a:solidFill>
              <a:latin typeface="Consolas" panose="020B0609020204030204" pitchFamily="49" charset="0"/>
              <a:ea typeface="楷体" panose="02010609060101010101" charset="-122"/>
              <a:cs typeface="Courier"/>
            </a:endParaRPr>
          </a:p>
        </p:txBody>
      </p:sp>
      <p:sp>
        <p:nvSpPr>
          <p:cNvPr id="14" name="内容占位符 2"/>
          <p:cNvSpPr txBox="1"/>
          <p:nvPr/>
        </p:nvSpPr>
        <p:spPr>
          <a:xfrm>
            <a:off x="302840" y="3138168"/>
            <a:ext cx="8841160" cy="14401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Before or after atomicity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Concurrent actions have the before-or-after property if their effect from the point of view of their invokers is as if the actions occurred either completely before or completely after one another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16" name="Rectangle 4"/>
          <p:cNvSpPr/>
          <p:nvPr/>
        </p:nvSpPr>
        <p:spPr>
          <a:xfrm>
            <a:off x="359566" y="2365674"/>
            <a:ext cx="3720772" cy="34290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Tools: Shadow copy, WAL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7" name="Rectangle 4"/>
          <p:cNvSpPr/>
          <p:nvPr/>
        </p:nvSpPr>
        <p:spPr>
          <a:xfrm>
            <a:off x="3347864" y="3113359"/>
            <a:ext cx="3720772" cy="34290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Tools: 2PC, OCC &amp; MVCC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 of properties required by distributed systems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792088"/>
          </a:xfrm>
        </p:spPr>
        <p:txBody>
          <a:bodyPr/>
          <a:lstStyle/>
          <a:p>
            <a:r>
              <a:rPr kumimoji="1" lang="en-GB" altLang="zh-CN" dirty="0"/>
              <a:t>Atomicity across multiple transactions and multiple sites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1123" y="2034193"/>
            <a:ext cx="6844630" cy="1909662"/>
          </a:xfrm>
          <a:prstGeom prst="rect">
            <a:avLst/>
          </a:prstGeom>
        </p:spPr>
      </p:pic>
      <p:sp>
        <p:nvSpPr>
          <p:cNvPr id="19" name="Rectangle 4"/>
          <p:cNvSpPr/>
          <p:nvPr/>
        </p:nvSpPr>
        <p:spPr>
          <a:xfrm>
            <a:off x="2557254" y="1577268"/>
            <a:ext cx="3720772" cy="34290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Tools: 2PC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 of properties required by distributed systems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CN" dirty="0"/>
              <a:t>Atomicity across multiple </a:t>
            </a:r>
            <a:r>
              <a:rPr kumimoji="1" lang="en-US" altLang="zh-CN" dirty="0"/>
              <a:t>replications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E.g., replicated state machine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211960" y="1672201"/>
            <a:ext cx="3720772" cy="34290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Tools: 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Paxos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, Raft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101483"/>
            <a:ext cx="5328592" cy="3402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538320" cy="447192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What are the major API for accessing states during computation?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Key value store API ! </a:t>
            </a:r>
            <a:endParaRPr kumimoji="1" lang="en-US" altLang="zh-CN" dirty="0"/>
          </a:p>
          <a:p>
            <a:r>
              <a:rPr kumimoji="1" lang="en-US" altLang="zh-CN" dirty="0"/>
              <a:t>Data layout: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lvl="1"/>
            <a:r>
              <a:rPr kumimoji="1" lang="en-US" altLang="zh-CN" dirty="0">
                <a:solidFill>
                  <a:srgbClr val="C00000"/>
                </a:solidFill>
              </a:rPr>
              <a:t>Key</a:t>
            </a:r>
            <a:r>
              <a:rPr kumimoji="1" lang="en-US" altLang="zh-CN" dirty="0"/>
              <a:t> </a:t>
            </a:r>
            <a:r>
              <a:rPr kumimoji="1" lang="en-US" altLang="zh-CN" dirty="0">
                <a:sym typeface="Wingdings" panose="05000000000000000000" pitchFamily="2" charset="2"/>
              </a:rPr>
              <a:t> </a:t>
            </a:r>
            <a:r>
              <a:rPr kumimoji="1" lang="en-US" altLang="zh-CN" dirty="0">
                <a:solidFill>
                  <a:srgbClr val="C00000"/>
                </a:solidFill>
                <a:sym typeface="Wingdings" panose="05000000000000000000" pitchFamily="2" charset="2"/>
              </a:rPr>
              <a:t>Sequence of bytes </a:t>
            </a:r>
            <a:endParaRPr kumimoji="1" lang="en-US" altLang="zh-CN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/>
            <a:r>
              <a:rPr kumimoji="1" lang="en-US" altLang="zh-CN" dirty="0">
                <a:solidFill>
                  <a:srgbClr val="C00000"/>
                </a:solidFill>
                <a:sym typeface="Wingdings" panose="05000000000000000000" pitchFamily="2" charset="2"/>
              </a:rPr>
              <a:t>Value </a:t>
            </a:r>
            <a:r>
              <a:rPr kumimoji="1" lang="en-US" altLang="zh-CN" dirty="0">
                <a:sym typeface="Wingdings" panose="05000000000000000000" pitchFamily="2" charset="2"/>
              </a:rPr>
              <a:t> </a:t>
            </a:r>
            <a:r>
              <a:rPr kumimoji="1" lang="en-US" altLang="zh-CN" dirty="0">
                <a:solidFill>
                  <a:srgbClr val="C00000"/>
                </a:solidFill>
                <a:sym typeface="Wingdings" panose="05000000000000000000" pitchFamily="2" charset="2"/>
              </a:rPr>
              <a:t> Sequences of bytes </a:t>
            </a:r>
            <a:endParaRPr kumimoji="1" lang="en-US" altLang="zh-CN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kumimoji="1" lang="en-US" altLang="zh-CN" dirty="0"/>
              <a:t>Interface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Get(K) -&gt; V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Put(K,V)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Insert(K,V)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Etc. </a:t>
            </a:r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33020" y="2395774"/>
            <a:ext cx="3240360" cy="646331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Deposit(bank, acct, amt):</a:t>
            </a:r>
            <a:endParaRPr lang="en-US" altLang="zh-CN" dirty="0">
              <a:solidFill>
                <a:prstClr val="black"/>
              </a:solidFill>
              <a:latin typeface="Consolas" panose="020B0609020204030204" pitchFamily="49" charset="0"/>
              <a:ea typeface="楷体" panose="02010609060101010101" charset="-122"/>
              <a:cs typeface="Courier"/>
            </a:endParaRP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    bank[acct] += amt</a:t>
            </a:r>
            <a:endParaRPr lang="is-IS" altLang="zh-CN" dirty="0">
              <a:solidFill>
                <a:prstClr val="black"/>
              </a:solidFill>
              <a:latin typeface="Consolas" panose="020B0609020204030204" pitchFamily="49" charset="0"/>
              <a:ea typeface="楷体" panose="02010609060101010101" charset="-122"/>
              <a:cs typeface="Courier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33020" y="2718939"/>
            <a:ext cx="3389041" cy="323166"/>
          </a:xfrm>
          <a:prstGeom prst="rect">
            <a:avLst/>
          </a:prstGeom>
          <a:noFill/>
          <a:ln w="28575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43438" y="3296216"/>
            <a:ext cx="3889002" cy="646331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  v = </a:t>
            </a: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bank.Get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(acct)</a:t>
            </a:r>
            <a:endParaRPr lang="en-US" altLang="zh-CN" dirty="0">
              <a:solidFill>
                <a:prstClr val="black"/>
              </a:solidFill>
              <a:latin typeface="Consolas" panose="020B0609020204030204" pitchFamily="49" charset="0"/>
              <a:ea typeface="楷体" panose="02010609060101010101" charset="-122"/>
              <a:cs typeface="Courier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  </a:t>
            </a: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bank.Put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(acct, v + amt)</a:t>
            </a:r>
            <a:endParaRPr lang="is-IS" altLang="zh-CN" dirty="0">
              <a:solidFill>
                <a:prstClr val="black"/>
              </a:solidFill>
              <a:latin typeface="Consolas" panose="020B0609020204030204" pitchFamily="49" charset="0"/>
              <a:ea typeface="楷体" panose="02010609060101010101" charset="-122"/>
              <a:cs typeface="Courier"/>
            </a:endParaRPr>
          </a:p>
        </p:txBody>
      </p:sp>
      <p:cxnSp>
        <p:nvCxnSpPr>
          <p:cNvPr id="10" name="直线连接符 9"/>
          <p:cNvCxnSpPr/>
          <p:nvPr/>
        </p:nvCxnSpPr>
        <p:spPr>
          <a:xfrm flipH="1">
            <a:off x="4643438" y="3042105"/>
            <a:ext cx="289582" cy="2541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8322062" y="3042105"/>
            <a:ext cx="210378" cy="2541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18146" y="1830524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C00000"/>
                </a:solidFill>
                <a:ea typeface="+mn-ea"/>
              </a:rPr>
              <a:t>Does key-value API sufficient? </a:t>
            </a:r>
            <a:endParaRPr lang="en-US" altLang="zh-CN" kern="0" dirty="0">
              <a:solidFill>
                <a:srgbClr val="C00000"/>
              </a:solidFill>
              <a:ea typeface="+mn-ea"/>
            </a:endParaRPr>
          </a:p>
          <a:p>
            <a:pPr algn="ctr"/>
            <a:endParaRPr kumimoji="0" lang="en-US" altLang="zh-CN" b="0" kern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Raft’s high-level approach: problem decomposition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39248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/>
              <a:t>Leader election </a:t>
            </a:r>
            <a:endParaRPr kumimoji="1" lang="en-US" altLang="zh-CN" dirty="0"/>
          </a:p>
          <a:p>
            <a:pPr marL="360045" marR="0" lvl="1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Select one server as the leader 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  <a:p>
            <a:pPr marL="360045" marR="0" lvl="1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Detect crashes, choose new leader 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Log replication (normal operation) </a:t>
            </a:r>
            <a:endParaRPr kumimoji="1" lang="en-US" altLang="zh-CN" dirty="0"/>
          </a:p>
          <a:p>
            <a:pPr lvl="1" indent="0">
              <a:buNone/>
            </a:pPr>
            <a:r>
              <a:rPr kumimoji="1" lang="en-US" altLang="zh-CN" dirty="0"/>
              <a:t>Leader accepts commands from clients, append to its log </a:t>
            </a:r>
            <a:endParaRPr kumimoji="1" lang="en-US" altLang="zh-CN" dirty="0"/>
          </a:p>
          <a:p>
            <a:pPr lvl="1" indent="0">
              <a:buNone/>
            </a:pPr>
            <a:r>
              <a:rPr kumimoji="1" lang="en-US" altLang="zh-CN" dirty="0"/>
              <a:t>Leader replicates its log to other servers (overwrites inconsistencies)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Safety </a:t>
            </a:r>
            <a:endParaRPr kumimoji="1" lang="en-US" altLang="zh-CN" dirty="0"/>
          </a:p>
          <a:p>
            <a:pPr lvl="1" indent="0">
              <a:buNone/>
            </a:pPr>
            <a:r>
              <a:rPr kumimoji="1" lang="en-US" altLang="zh-CN" dirty="0"/>
              <a:t>Keep logs consistent </a:t>
            </a:r>
            <a:endParaRPr kumimoji="1" lang="en-US" altLang="zh-CN" dirty="0"/>
          </a:p>
          <a:p>
            <a:pPr lvl="1" indent="0">
              <a:buNone/>
            </a:pPr>
            <a:r>
              <a:rPr kumimoji="1" lang="en-US" altLang="zh-CN" dirty="0"/>
              <a:t>Only servers with up-to-date logs can become the leader 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585692"/>
          </a:xfrm>
        </p:spPr>
        <p:txBody>
          <a:bodyPr/>
          <a:lstStyle/>
          <a:p>
            <a:r>
              <a:rPr kumimoji="1" lang="en-US" altLang="zh-CN" b="0" dirty="0"/>
              <a:t>Suppose we want to support a simple shopping website</a:t>
            </a:r>
            <a:endParaRPr kumimoji="1" lang="en-US" altLang="zh-CN" b="0" dirty="0"/>
          </a:p>
          <a:p>
            <a:r>
              <a:rPr kumimoji="1" lang="en-US" altLang="zh-CN" b="0" dirty="0"/>
              <a:t>What </a:t>
            </a:r>
            <a:r>
              <a:rPr kumimoji="1" lang="en-US" altLang="zh-CN" dirty="0"/>
              <a:t>entities</a:t>
            </a:r>
            <a:r>
              <a:rPr kumimoji="1" lang="en-US" altLang="zh-CN" b="0" dirty="0"/>
              <a:t> shall we </a:t>
            </a:r>
            <a:r>
              <a:rPr kumimoji="1" lang="en-US" altLang="zh-CN" dirty="0"/>
              <a:t>store</a:t>
            </a:r>
            <a:r>
              <a:rPr kumimoji="1" lang="en-US" altLang="zh-CN" b="0" dirty="0"/>
              <a:t>? 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Information of </a:t>
            </a:r>
            <a:r>
              <a:rPr kumimoji="1" lang="en-US" altLang="zh-CN" b="1" dirty="0"/>
              <a:t>items </a:t>
            </a:r>
            <a:endParaRPr kumimoji="1" lang="en-US" altLang="zh-CN" b="1" dirty="0"/>
          </a:p>
          <a:p>
            <a:pPr lvl="1"/>
            <a:r>
              <a:rPr kumimoji="1" lang="en-US" altLang="zh-CN" dirty="0"/>
              <a:t>Information of </a:t>
            </a:r>
            <a:r>
              <a:rPr kumimoji="1" lang="en-US" altLang="zh-CN" b="1" dirty="0"/>
              <a:t>providers </a:t>
            </a:r>
            <a:endParaRPr kumimoji="1" lang="en-US" altLang="zh-CN" b="1" dirty="0"/>
          </a:p>
          <a:p>
            <a:pPr lvl="1"/>
            <a:r>
              <a:rPr kumimoji="1" lang="en-US" altLang="zh-CN" dirty="0"/>
              <a:t>etc.</a:t>
            </a:r>
            <a:endParaRPr kumimoji="1" lang="en-US" altLang="zh-CN" dirty="0"/>
          </a:p>
          <a:p>
            <a:r>
              <a:rPr kumimoji="1" lang="en-US" altLang="zh-CN" b="0" dirty="0"/>
              <a:t>We should also store the </a:t>
            </a:r>
            <a:r>
              <a:rPr kumimoji="1" lang="en-US" altLang="zh-CN" dirty="0"/>
              <a:t>relationship</a:t>
            </a:r>
            <a:r>
              <a:rPr kumimoji="1" lang="en-US" altLang="zh-CN" b="0" dirty="0"/>
              <a:t> between the above entities 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E.g., which provider an item belongs to </a:t>
            </a:r>
            <a:endParaRPr kumimoji="1" lang="en-US" altLang="zh-CN" dirty="0"/>
          </a:p>
          <a:p>
            <a:r>
              <a:rPr kumimoji="1" lang="en-US" altLang="zh-CN" b="0" dirty="0"/>
              <a:t>Example implementation: using key-value stores 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One to store items, </a:t>
            </a:r>
            <a:r>
              <a:rPr kumimoji="1" lang="en-US" altLang="zh-CN" dirty="0">
                <a:highlight>
                  <a:srgbClr val="FFFF00"/>
                </a:highlight>
              </a:rPr>
              <a:t>key: item name, value: a </a:t>
            </a:r>
            <a:r>
              <a:rPr kumimoji="1" lang="en-US" altLang="zh-CN" dirty="0" err="1">
                <a:highlight>
                  <a:srgbClr val="FFFF00"/>
                </a:highlight>
              </a:rPr>
              <a:t>c++</a:t>
            </a:r>
            <a:r>
              <a:rPr kumimoji="1" lang="en-US" altLang="zh-CN" dirty="0">
                <a:highlight>
                  <a:srgbClr val="FFFF00"/>
                </a:highlight>
              </a:rPr>
              <a:t> struct describing the item </a:t>
            </a:r>
            <a:endParaRPr kumimoji="1" lang="en-US" altLang="zh-CN" dirty="0">
              <a:highlight>
                <a:srgbClr val="FFFF00"/>
              </a:highlight>
            </a:endParaRPr>
          </a:p>
          <a:p>
            <a:pPr lvl="1"/>
            <a:r>
              <a:rPr kumimoji="1" lang="en-US" altLang="zh-CN" b="0" dirty="0"/>
              <a:t>One to store the providers </a:t>
            </a:r>
            <a:r>
              <a:rPr kumimoji="1" lang="en-US" altLang="zh-CN" dirty="0"/>
              <a:t>: </a:t>
            </a:r>
            <a:r>
              <a:rPr kumimoji="1" lang="en-US" altLang="zh-CN" dirty="0">
                <a:highlight>
                  <a:srgbClr val="FFFF00"/>
                </a:highlight>
              </a:rPr>
              <a:t>provider name, value: a </a:t>
            </a:r>
            <a:r>
              <a:rPr kumimoji="1" lang="en-US" altLang="zh-CN" dirty="0" err="1">
                <a:highlight>
                  <a:srgbClr val="FFFF00"/>
                </a:highlight>
              </a:rPr>
              <a:t>c++</a:t>
            </a:r>
            <a:r>
              <a:rPr kumimoji="1" lang="en-US" altLang="zh-CN" dirty="0">
                <a:highlight>
                  <a:srgbClr val="FFFF00"/>
                </a:highlight>
              </a:rPr>
              <a:t> struct describing the provider </a:t>
            </a:r>
            <a:endParaRPr kumimoji="1" lang="en-US" altLang="zh-CN" b="0" dirty="0">
              <a:highlight>
                <a:srgbClr val="FFFF00"/>
              </a:highlight>
            </a:endParaRPr>
          </a:p>
        </p:txBody>
      </p:sp>
      <p:pic>
        <p:nvPicPr>
          <p:cNvPr id="1040" name="Picture 16" descr="Huawei - Building a Fully Connected, Intelligent Worl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46808"/>
            <a:ext cx="1035672" cy="51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Example</a:t>
            </a:r>
            <a:r>
              <a:rPr kumimoji="1" lang="en-US" altLang="zh-CN" dirty="0"/>
              <a:t>: modeling real-world data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 descr="Apple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068" y="2206621"/>
            <a:ext cx="765944" cy="76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ple 10.2-inch iPad (8th Gen) Wi-Fi 32GB - Space Gray - Walmart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852" y="1535514"/>
            <a:ext cx="650413" cy="65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pple 10.9-Inch iPad Air Latest Model (4th Generation) with Wi-Fi 64GB Sky  Blue MYFQ2LL/A - Best Bu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924" y="1581709"/>
            <a:ext cx="492646" cy="55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201" y="1592965"/>
            <a:ext cx="557808" cy="55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620" y="1558513"/>
            <a:ext cx="650413" cy="60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pple iPhone 13 - Starligh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95443" y="1556789"/>
            <a:ext cx="315317" cy="63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箭头 4"/>
          <p:cNvSpPr/>
          <p:nvPr/>
        </p:nvSpPr>
        <p:spPr>
          <a:xfrm rot="19869791">
            <a:off x="3418023" y="1843964"/>
            <a:ext cx="504056" cy="398920"/>
          </a:xfrm>
          <a:prstGeom prst="rightArrow">
            <a:avLst/>
          </a:prstGeom>
          <a:noFill/>
          <a:ln w="19050">
            <a:solidFill>
              <a:srgbClr val="BE37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3588372" y="2404839"/>
            <a:ext cx="504056" cy="398920"/>
          </a:xfrm>
          <a:prstGeom prst="rightArrow">
            <a:avLst/>
          </a:prstGeom>
          <a:noFill/>
          <a:ln w="19050">
            <a:solidFill>
              <a:srgbClr val="BE37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42" name="Picture 18" descr="Amazon.com: Huawei P Smart (2021) Dual-SIM 128GB (GSM Only | No CDMA)  Factory Unlocked 4G/LTE Smartphone (Gold) - International Version : Cell  Phones &amp; Accessori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537" y="1541918"/>
            <a:ext cx="467249" cy="63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Challenge: data management </a:t>
            </a:r>
            <a:r>
              <a:rPr kumimoji="1" lang="en-US" altLang="zh-CN" b="1" dirty="0"/>
              <a:t>efficiency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How to </a:t>
            </a:r>
            <a:r>
              <a:rPr lang="en-US" altLang="zh-CN" dirty="0"/>
              <a:t>find a particular record </a:t>
            </a:r>
            <a:r>
              <a:rPr lang="en-US" altLang="zh-CN" b="0" dirty="0"/>
              <a:t>efficiently?</a:t>
            </a:r>
            <a:endParaRPr lang="en-US" altLang="zh-CN" b="0" dirty="0"/>
          </a:p>
          <a:p>
            <a:pPr lvl="1"/>
            <a:r>
              <a:rPr lang="en-US" altLang="zh-CN" b="0" dirty="0"/>
              <a:t>E.g., the item named “</a:t>
            </a:r>
            <a:r>
              <a:rPr lang="en-US" altLang="zh-CN" b="0" dirty="0" err="1"/>
              <a:t>ipad</a:t>
            </a:r>
            <a:r>
              <a:rPr lang="en-US" altLang="zh-CN" b="0" dirty="0"/>
              <a:t> pro 12.9”?</a:t>
            </a: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3"/>
          <p:cNvSpPr/>
          <p:nvPr/>
        </p:nvSpPr>
        <p:spPr>
          <a:xfrm>
            <a:off x="5292080" y="1525326"/>
            <a:ext cx="3240360" cy="349702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kumimoji="1" lang="en-GB" altLang="zh-CN" dirty="0"/>
              <a:t>Easy: use key-value storage</a:t>
            </a:r>
            <a:endParaRPr lang="en-US" altLang="zh-CN" dirty="0">
              <a:latin typeface="Eras Medium IT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Challenge: data management efficiency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How to </a:t>
            </a:r>
            <a:r>
              <a:rPr lang="en-US" altLang="zh-CN" dirty="0"/>
              <a:t>find a particular record </a:t>
            </a:r>
            <a:r>
              <a:rPr lang="en-US" altLang="zh-CN" b="0" dirty="0"/>
              <a:t>efficiently?</a:t>
            </a:r>
            <a:endParaRPr lang="en-US" altLang="zh-CN" b="0" dirty="0"/>
          </a:p>
          <a:p>
            <a:pPr lvl="1"/>
            <a:r>
              <a:rPr lang="en-US" altLang="zh-CN" dirty="0"/>
              <a:t>E.g., the item named “</a:t>
            </a:r>
            <a:r>
              <a:rPr lang="en-US" altLang="zh-CN" dirty="0" err="1"/>
              <a:t>ipad</a:t>
            </a:r>
            <a:r>
              <a:rPr lang="en-US" altLang="zh-CN" dirty="0"/>
              <a:t> pro 12.9”?</a:t>
            </a:r>
            <a:endParaRPr lang="en-US" altLang="zh-CN" dirty="0"/>
          </a:p>
          <a:p>
            <a:pPr lvl="1"/>
            <a:r>
              <a:rPr lang="en-US" altLang="zh-CN" dirty="0"/>
              <a:t>E.g., find the items released in 2021? </a:t>
            </a: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3"/>
          <p:cNvSpPr/>
          <p:nvPr/>
        </p:nvSpPr>
        <p:spPr>
          <a:xfrm>
            <a:off x="5292080" y="1525326"/>
            <a:ext cx="3240360" cy="349702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kumimoji="1" lang="en-GB" altLang="zh-CN" dirty="0"/>
              <a:t>Easy: use key-value storage</a:t>
            </a:r>
            <a:endParaRPr lang="en-US" altLang="zh-CN" dirty="0">
              <a:latin typeface="Eras Medium ITC" pitchFamily="34" charset="0"/>
            </a:endParaRPr>
          </a:p>
        </p:txBody>
      </p:sp>
      <p:sp>
        <p:nvSpPr>
          <p:cNvPr id="5" name="Rectangle 13"/>
          <p:cNvSpPr/>
          <p:nvPr/>
        </p:nvSpPr>
        <p:spPr>
          <a:xfrm>
            <a:off x="5292080" y="1993404"/>
            <a:ext cx="3240360" cy="349702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kumimoji="1" lang="en-GB" altLang="zh-CN" dirty="0"/>
              <a:t>Not so easy aha</a:t>
            </a:r>
            <a:endParaRPr lang="en-US" altLang="zh-CN" dirty="0">
              <a:latin typeface="Eras Medium IT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Challenge: data management efficiency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How to </a:t>
            </a:r>
            <a:r>
              <a:rPr lang="en-US" altLang="zh-CN" dirty="0"/>
              <a:t>find a particular record </a:t>
            </a:r>
            <a:r>
              <a:rPr lang="en-US" altLang="zh-CN" b="0" dirty="0"/>
              <a:t>efficiently?</a:t>
            </a:r>
            <a:endParaRPr lang="en-US" altLang="zh-CN" b="0" dirty="0"/>
          </a:p>
          <a:p>
            <a:pPr lvl="1"/>
            <a:r>
              <a:rPr lang="en-US" altLang="zh-CN" dirty="0"/>
              <a:t>E.g., the item named “</a:t>
            </a:r>
            <a:r>
              <a:rPr lang="en-US" altLang="zh-CN" dirty="0" err="1"/>
              <a:t>ipad</a:t>
            </a:r>
            <a:r>
              <a:rPr lang="en-US" altLang="zh-CN" dirty="0"/>
              <a:t> pro 12.9”?</a:t>
            </a:r>
            <a:endParaRPr lang="en-US" altLang="zh-CN" dirty="0"/>
          </a:p>
          <a:p>
            <a:pPr lvl="1"/>
            <a:r>
              <a:rPr lang="en-US" altLang="zh-CN" dirty="0"/>
              <a:t>E.g., find the items released in 2021? </a:t>
            </a:r>
            <a:endParaRPr lang="en-US" altLang="zh-CN" dirty="0"/>
          </a:p>
          <a:p>
            <a:r>
              <a:rPr kumimoji="1" lang="en-US" altLang="zh-CN" b="0" dirty="0"/>
              <a:t>Similarly, how to find the </a:t>
            </a:r>
            <a:r>
              <a:rPr kumimoji="1" lang="en-US" altLang="zh-CN" dirty="0">
                <a:solidFill>
                  <a:schemeClr val="tx1"/>
                </a:solidFill>
              </a:rPr>
              <a:t>joined results </a:t>
            </a:r>
            <a:r>
              <a:rPr kumimoji="1" lang="en-US" altLang="zh-CN" b="0" dirty="0"/>
              <a:t>of different records? 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E.g., finding all the items released by Apple?</a:t>
            </a:r>
            <a:endParaRPr kumimoji="1"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3"/>
          <p:cNvSpPr/>
          <p:nvPr/>
        </p:nvSpPr>
        <p:spPr>
          <a:xfrm>
            <a:off x="5292080" y="1525326"/>
            <a:ext cx="3240360" cy="349702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kumimoji="1" lang="en-GB" altLang="zh-CN" dirty="0"/>
              <a:t>Easy: use key-value storage</a:t>
            </a:r>
            <a:endParaRPr lang="en-US" altLang="zh-CN" dirty="0">
              <a:latin typeface="Eras Medium ITC" pitchFamily="34" charset="0"/>
            </a:endParaRPr>
          </a:p>
        </p:txBody>
      </p:sp>
      <p:sp>
        <p:nvSpPr>
          <p:cNvPr id="5" name="Rectangle 13"/>
          <p:cNvSpPr/>
          <p:nvPr/>
        </p:nvSpPr>
        <p:spPr>
          <a:xfrm>
            <a:off x="5292080" y="1993404"/>
            <a:ext cx="3240360" cy="349702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kumimoji="1" lang="en-GB" altLang="zh-CN" dirty="0"/>
              <a:t>Not so easy aha</a:t>
            </a:r>
            <a:endParaRPr lang="en-US" altLang="zh-CN" dirty="0">
              <a:latin typeface="Eras Medium ITC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Challenge: data integrity checks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538320" cy="316835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How to prevent malicious updates to the database?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E.g.,  insert an item named: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ipad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pro, Apple, </a:t>
            </a:r>
            <a:r>
              <a:rPr kumimoji="1"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2049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dirty="0">
                <a:cs typeface="Consolas" panose="020B0609020204030204" pitchFamily="49" charset="0"/>
              </a:rPr>
              <a:t>For key-value API, we must manually implement it </a:t>
            </a:r>
            <a:endParaRPr kumimoji="1" lang="en-US" altLang="zh-CN" dirty="0">
              <a:cs typeface="Consolas" panose="020B0609020204030204" pitchFamily="49" charset="0"/>
            </a:endParaRPr>
          </a:p>
          <a:p>
            <a:pPr lvl="1"/>
            <a:r>
              <a:rPr kumimoji="1" lang="en-US" altLang="zh-CN" dirty="0">
                <a:cs typeface="Consolas" panose="020B0609020204030204" pitchFamily="49" charset="0"/>
              </a:rPr>
              <a:t>For each case we must consider </a:t>
            </a:r>
            <a:endParaRPr kumimoji="1" lang="en-US" altLang="zh-CN" dirty="0">
              <a:cs typeface="Consolas" panose="020B0609020204030204" pitchFamily="49" charset="0"/>
            </a:endParaRPr>
          </a:p>
          <a:p>
            <a:r>
              <a:rPr kumimoji="1" lang="en-US" altLang="zh-CN" dirty="0">
                <a:cs typeface="Consolas" panose="020B0609020204030204" pitchFamily="49" charset="0"/>
              </a:rPr>
              <a:t>For complex applications, we must consider need the API to be more expressiveness! </a:t>
            </a:r>
            <a:br>
              <a:rPr kumimoji="1" lang="en-US" altLang="zh-CN" dirty="0">
                <a:cs typeface="Consolas" panose="020B0609020204030204" pitchFamily="49" charset="0"/>
              </a:rPr>
            </a:b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39082" y="3985527"/>
            <a:ext cx="6408712" cy="1200329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444444"/>
                </a:solidFill>
                <a:latin typeface="Courier New" panose="02070309020205020404" charset="0"/>
              </a:rPr>
              <a:t>inserted_value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charset="0"/>
              </a:rPr>
              <a:t> = ...; // something from user</a:t>
            </a:r>
            <a:endParaRPr lang="en-US" altLang="zh-CN" dirty="0">
              <a:solidFill>
                <a:srgbClr val="444444"/>
              </a:solidFill>
              <a:latin typeface="Courier New" panose="02070309020205020404" charset="0"/>
            </a:endParaRPr>
          </a:p>
          <a:p>
            <a:r>
              <a:rPr lang="en-US" altLang="zh-CN" b="1" dirty="0">
                <a:solidFill>
                  <a:srgbClr val="0432FF"/>
                </a:solidFill>
                <a:latin typeface="Courier New" panose="02070309020205020404" charset="0"/>
              </a:rPr>
              <a:t>if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charset="0"/>
              </a:rPr>
              <a:t> </a:t>
            </a:r>
            <a:r>
              <a:rPr lang="en-US" altLang="zh-CN" dirty="0" err="1">
                <a:solidFill>
                  <a:srgbClr val="444444"/>
                </a:solidFill>
                <a:latin typeface="Courier New" panose="02070309020205020404" charset="0"/>
              </a:rPr>
              <a:t>inserted_value.year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charset="0"/>
              </a:rPr>
              <a:t> &gt; 2021:</a:t>
            </a:r>
            <a:endParaRPr lang="en-US" altLang="zh-CN" dirty="0">
              <a:solidFill>
                <a:srgbClr val="444444"/>
              </a:solidFill>
              <a:latin typeface="Courier New" panose="02070309020205020404" charset="0"/>
            </a:endParaRPr>
          </a:p>
          <a:p>
            <a:r>
              <a:rPr lang="en-US" altLang="zh-CN" dirty="0">
                <a:solidFill>
                  <a:srgbClr val="444444"/>
                </a:solidFill>
                <a:latin typeface="Courier New" panose="02070309020205020404" charset="0"/>
              </a:rPr>
              <a:t>   report an error</a:t>
            </a:r>
            <a:endParaRPr lang="en-US" altLang="zh-CN" dirty="0">
              <a:solidFill>
                <a:srgbClr val="444444"/>
              </a:solidFill>
              <a:latin typeface="Courier New" panose="02070309020205020404" charset="0"/>
            </a:endParaRPr>
          </a:p>
          <a:p>
            <a:r>
              <a:rPr lang="en-US" altLang="zh-CN" b="1" dirty="0" err="1">
                <a:solidFill>
                  <a:srgbClr val="0432FF"/>
                </a:solidFill>
                <a:latin typeface="Courier New" panose="02070309020205020404" charset="0"/>
              </a:rPr>
              <a:t>kv_item</a:t>
            </a:r>
            <a:r>
              <a:rPr lang="en-US" altLang="zh-CN" dirty="0" err="1">
                <a:solidFill>
                  <a:srgbClr val="444444"/>
                </a:solidFill>
                <a:latin typeface="Courier New" panose="02070309020205020404" charset="0"/>
              </a:rPr>
              <a:t>.insert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charset="0"/>
              </a:rPr>
              <a:t>(</a:t>
            </a:r>
            <a:r>
              <a:rPr lang="en-US" altLang="zh-CN" dirty="0" err="1">
                <a:solidFill>
                  <a:srgbClr val="444444"/>
                </a:solidFill>
                <a:latin typeface="Courier New" panose="02070309020205020404" charset="0"/>
              </a:rPr>
              <a:t>key,inserted_value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charset="0"/>
              </a:rPr>
              <a:t>); </a:t>
            </a:r>
            <a:endParaRPr lang="zh-CN" altLang="en-US" dirty="0"/>
          </a:p>
        </p:txBody>
      </p:sp>
      <p:sp>
        <p:nvSpPr>
          <p:cNvPr id="6" name="Rectangle 13"/>
          <p:cNvSpPr/>
          <p:nvPr/>
        </p:nvSpPr>
        <p:spPr>
          <a:xfrm>
            <a:off x="2717794" y="5201394"/>
            <a:ext cx="3708412" cy="38048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kumimoji="1" lang="en-GB" altLang="zh-CN" sz="2000" dirty="0"/>
              <a:t>That is the </a:t>
            </a:r>
            <a:r>
              <a:rPr kumimoji="1" lang="en-GB" altLang="zh-CN" sz="2000" b="1" dirty="0">
                <a:solidFill>
                  <a:srgbClr val="C00000"/>
                </a:solidFill>
              </a:rPr>
              <a:t>implementation</a:t>
            </a:r>
            <a:endParaRPr lang="en-US" altLang="zh-CN" sz="2000" b="1" dirty="0">
              <a:solidFill>
                <a:srgbClr val="C00000"/>
              </a:solidFill>
              <a:latin typeface="Eras Medium ITC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89584" y="1982405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C00000"/>
                </a:solidFill>
                <a:ea typeface="+mn-ea"/>
              </a:rPr>
              <a:t>Data models </a:t>
            </a:r>
            <a:r>
              <a:rPr lang="en-US" altLang="zh-CN" b="0" kern="0" dirty="0">
                <a:solidFill>
                  <a:srgbClr val="C00000"/>
                </a:solidFill>
                <a:ea typeface="+mn-ea"/>
              </a:rPr>
              <a:t>&amp; </a:t>
            </a:r>
            <a:r>
              <a:rPr lang="en-US" altLang="zh-CN" b="0" kern="0" dirty="0">
                <a:solidFill>
                  <a:schemeClr val="accent6"/>
                </a:solidFill>
                <a:ea typeface="+mn-ea"/>
              </a:rPr>
              <a:t>query language</a:t>
            </a:r>
            <a:endParaRPr kumimoji="0" lang="en-US" altLang="zh-CN" b="0" kern="0" dirty="0">
              <a:solidFill>
                <a:schemeClr val="accent6"/>
              </a:solidFill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 models of computing systems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7"/>
            <a:ext cx="8579296" cy="4471925"/>
          </a:xfrm>
        </p:spPr>
        <p:txBody>
          <a:bodyPr/>
          <a:lstStyle/>
          <a:p>
            <a:r>
              <a:rPr lang="en-US" altLang="zh-CN" dirty="0"/>
              <a:t>Data model</a:t>
            </a:r>
            <a:r>
              <a:rPr lang="en-US" altLang="zh-CN" b="0" dirty="0"/>
              <a:t>: collection of concepts for describing the data in a database</a:t>
            </a:r>
            <a:endParaRPr lang="en-US" altLang="zh-CN" b="0" dirty="0"/>
          </a:p>
          <a:p>
            <a:r>
              <a:rPr lang="en-US" altLang="zh-CN" dirty="0"/>
              <a:t>Schema: </a:t>
            </a:r>
            <a:r>
              <a:rPr lang="en-US" altLang="zh-CN" b="0" dirty="0"/>
              <a:t>a description of a particular collection of data, using a given data model</a:t>
            </a:r>
            <a:endParaRPr lang="en-US" altLang="zh-CN" b="0" dirty="0"/>
          </a:p>
          <a:p>
            <a:r>
              <a:rPr kumimoji="1" lang="en-US" altLang="zh-CN" dirty="0"/>
              <a:t>Example data model:</a:t>
            </a:r>
            <a:endParaRPr kumimoji="1" lang="en-US" altLang="zh-CN" dirty="0"/>
          </a:p>
          <a:p>
            <a:pPr lvl="1"/>
            <a:r>
              <a:rPr lang="en-US" altLang="zh-CN" dirty="0"/>
              <a:t>Relational</a:t>
            </a:r>
            <a:endParaRPr lang="en-US" altLang="zh-CN" dirty="0"/>
          </a:p>
          <a:p>
            <a:pPr lvl="1"/>
            <a:r>
              <a:rPr lang="en-US" altLang="zh-CN" dirty="0"/>
              <a:t>Key-value</a:t>
            </a:r>
            <a:endParaRPr lang="en-US" altLang="zh-CN" dirty="0"/>
          </a:p>
          <a:p>
            <a:pPr lvl="1"/>
            <a:r>
              <a:rPr lang="en-US" altLang="zh-CN" dirty="0"/>
              <a:t>Graph</a:t>
            </a:r>
            <a:endParaRPr lang="en-US" altLang="zh-CN" dirty="0"/>
          </a:p>
          <a:p>
            <a:pPr lvl="1"/>
            <a:r>
              <a:rPr lang="en-US" altLang="zh-CN" dirty="0"/>
              <a:t>Document</a:t>
            </a:r>
            <a:endParaRPr lang="en-US" altLang="zh-CN" dirty="0"/>
          </a:p>
          <a:p>
            <a:pPr lvl="1"/>
            <a:r>
              <a:rPr kumimoji="1" lang="en-US" altLang="zh-CN" dirty="0"/>
              <a:t>...</a:t>
            </a:r>
            <a:endParaRPr kumimoji="1" lang="en-US" altLang="zh-CN" dirty="0"/>
          </a:p>
          <a:p>
            <a:r>
              <a:rPr kumimoji="1" lang="en-US" altLang="zh-CN" dirty="0"/>
              <a:t>Though some models are more nature in specific workloads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E.g., the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graph</a:t>
            </a:r>
            <a:r>
              <a:rPr kumimoji="1" lang="en-US" altLang="zh-CN" dirty="0"/>
              <a:t> data model is more natural for graph workloads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57200" y="2517966"/>
            <a:ext cx="1738536" cy="360040"/>
          </a:xfrm>
          <a:prstGeom prst="roundRect">
            <a:avLst/>
          </a:prstGeom>
          <a:noFill/>
          <a:ln w="19050">
            <a:solidFill>
              <a:srgbClr val="BE37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任意形状 7"/>
          <p:cNvSpPr/>
          <p:nvPr/>
        </p:nvSpPr>
        <p:spPr>
          <a:xfrm>
            <a:off x="2156791" y="2670293"/>
            <a:ext cx="281094" cy="419173"/>
          </a:xfrm>
          <a:custGeom>
            <a:avLst/>
            <a:gdLst>
              <a:gd name="connsiteX0" fmla="*/ 119270 w 281094"/>
              <a:gd name="connsiteY0" fmla="*/ 11669 h 419173"/>
              <a:gd name="connsiteX1" fmla="*/ 278296 w 281094"/>
              <a:gd name="connsiteY1" fmla="*/ 51425 h 419173"/>
              <a:gd name="connsiteX2" fmla="*/ 0 w 281094"/>
              <a:gd name="connsiteY2" fmla="*/ 419173 h 419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094" h="419173">
                <a:moveTo>
                  <a:pt x="119270" y="11669"/>
                </a:moveTo>
                <a:cubicBezTo>
                  <a:pt x="208722" y="-2412"/>
                  <a:pt x="298174" y="-16492"/>
                  <a:pt x="278296" y="51425"/>
                </a:cubicBezTo>
                <a:cubicBezTo>
                  <a:pt x="258418" y="119342"/>
                  <a:pt x="129209" y="269257"/>
                  <a:pt x="0" y="419173"/>
                </a:cubicBezTo>
              </a:path>
            </a:pathLst>
          </a:custGeom>
          <a:noFill/>
          <a:ln w="19050">
            <a:solidFill>
              <a:srgbClr val="BE37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任意形状 8"/>
          <p:cNvSpPr/>
          <p:nvPr/>
        </p:nvSpPr>
        <p:spPr>
          <a:xfrm>
            <a:off x="1679713" y="2549888"/>
            <a:ext cx="934766" cy="966961"/>
          </a:xfrm>
          <a:custGeom>
            <a:avLst/>
            <a:gdLst>
              <a:gd name="connsiteX0" fmla="*/ 646044 w 934766"/>
              <a:gd name="connsiteY0" fmla="*/ 102256 h 966961"/>
              <a:gd name="connsiteX1" fmla="*/ 834887 w 934766"/>
              <a:gd name="connsiteY1" fmla="*/ 52561 h 966961"/>
              <a:gd name="connsiteX2" fmla="*/ 874644 w 934766"/>
              <a:gd name="connsiteY2" fmla="*/ 748300 h 966961"/>
              <a:gd name="connsiteX3" fmla="*/ 0 w 934766"/>
              <a:gd name="connsiteY3" fmla="*/ 966961 h 96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4766" h="966961">
                <a:moveTo>
                  <a:pt x="646044" y="102256"/>
                </a:moveTo>
                <a:cubicBezTo>
                  <a:pt x="721415" y="23571"/>
                  <a:pt x="796787" y="-55113"/>
                  <a:pt x="834887" y="52561"/>
                </a:cubicBezTo>
                <a:cubicBezTo>
                  <a:pt x="872987" y="160235"/>
                  <a:pt x="1013792" y="595900"/>
                  <a:pt x="874644" y="748300"/>
                </a:cubicBezTo>
                <a:cubicBezTo>
                  <a:pt x="735496" y="900700"/>
                  <a:pt x="367748" y="933830"/>
                  <a:pt x="0" y="966961"/>
                </a:cubicBezTo>
              </a:path>
            </a:pathLst>
          </a:custGeom>
          <a:noFill/>
          <a:ln w="19050">
            <a:solidFill>
              <a:srgbClr val="BE37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任意形状 9"/>
          <p:cNvSpPr/>
          <p:nvPr/>
        </p:nvSpPr>
        <p:spPr>
          <a:xfrm>
            <a:off x="2067339" y="2425452"/>
            <a:ext cx="865184" cy="1429327"/>
          </a:xfrm>
          <a:custGeom>
            <a:avLst/>
            <a:gdLst>
              <a:gd name="connsiteX0" fmla="*/ 298174 w 865184"/>
              <a:gd name="connsiteY0" fmla="*/ 167057 h 1429327"/>
              <a:gd name="connsiteX1" fmla="*/ 646044 w 865184"/>
              <a:gd name="connsiteY1" fmla="*/ 57727 h 1429327"/>
              <a:gd name="connsiteX2" fmla="*/ 834887 w 865184"/>
              <a:gd name="connsiteY2" fmla="*/ 962188 h 1429327"/>
              <a:gd name="connsiteX3" fmla="*/ 0 w 865184"/>
              <a:gd name="connsiteY3" fmla="*/ 1429327 h 1429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5184" h="1429327">
                <a:moveTo>
                  <a:pt x="298174" y="167057"/>
                </a:moveTo>
                <a:cubicBezTo>
                  <a:pt x="427383" y="46131"/>
                  <a:pt x="556592" y="-74795"/>
                  <a:pt x="646044" y="57727"/>
                </a:cubicBezTo>
                <a:cubicBezTo>
                  <a:pt x="735496" y="190249"/>
                  <a:pt x="942561" y="733588"/>
                  <a:pt x="834887" y="962188"/>
                </a:cubicBezTo>
                <a:cubicBezTo>
                  <a:pt x="727213" y="1190788"/>
                  <a:pt x="363606" y="1310057"/>
                  <a:pt x="0" y="1429327"/>
                </a:cubicBezTo>
              </a:path>
            </a:pathLst>
          </a:custGeom>
          <a:noFill/>
          <a:ln w="19050">
            <a:solidFill>
              <a:srgbClr val="BE37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21975" y="2838250"/>
            <a:ext cx="2518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b="1" dirty="0">
                <a:solidFill>
                  <a:srgbClr val="C00000"/>
                </a:solidFill>
              </a:rPr>
              <a:t>More expressiveness</a:t>
            </a:r>
            <a:endParaRPr lang="en-US" altLang="zh-CN" b="1" dirty="0">
              <a:solidFill>
                <a:srgbClr val="C00000"/>
              </a:solidFill>
              <a:latin typeface="Eras Medium ITC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Principle: be declarative, not procedural  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356826"/>
          </a:xfrm>
        </p:spPr>
        <p:txBody>
          <a:bodyPr/>
          <a:lstStyle/>
          <a:p>
            <a:r>
              <a:rPr kumimoji="1" lang="en-US" altLang="zh-CN" dirty="0"/>
              <a:t>Declarative: knowledge of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Example: ”Stop at the red traffic light” </a:t>
            </a:r>
            <a:endParaRPr kumimoji="1" lang="en-US" altLang="zh-CN" dirty="0"/>
          </a:p>
          <a:p>
            <a:r>
              <a:rPr kumimoji="1" lang="en-US" altLang="zh-CN" dirty="0"/>
              <a:t>Procedural: knowledge of how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Example: “play a song”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Example: “Write a program to forbid malicious insertions”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In psychology, declarative language is easier to learn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Procedural knowledge needs many practices </a:t>
            </a:r>
            <a:endParaRPr kumimoji="1" lang="en-US" altLang="zh-CN" dirty="0"/>
          </a:p>
          <a:p>
            <a:pPr lvl="2"/>
            <a:r>
              <a:rPr kumimoji="1" lang="en-US" altLang="zh-CN" sz="1800" dirty="0"/>
              <a:t>E.g., you have to code 10,000+ LoC to be a good </a:t>
            </a:r>
            <a:r>
              <a:rPr kumimoji="1" lang="en-US" altLang="zh-CN" sz="1800" dirty="0" err="1"/>
              <a:t>c++</a:t>
            </a:r>
            <a:r>
              <a:rPr kumimoji="1" lang="en-US" altLang="zh-CN" sz="1800" dirty="0"/>
              <a:t> programmer </a:t>
            </a:r>
            <a:endParaRPr kumimoji="1" lang="en-US" altLang="zh-CN" sz="1800" dirty="0"/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relation model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Concepts: </a:t>
            </a:r>
            <a:endParaRPr kumimoji="1" lang="en-US" altLang="zh-CN" dirty="0"/>
          </a:p>
          <a:p>
            <a:pPr lvl="1"/>
            <a:r>
              <a:rPr kumimoji="1" lang="en-US" altLang="zh-CN" b="1" dirty="0"/>
              <a:t>Relation(table)</a:t>
            </a:r>
            <a:r>
              <a:rPr kumimoji="1" lang="en-US" altLang="zh-CN" dirty="0"/>
              <a:t>: an unordered set that contain the relationship of attributes that represent entities</a:t>
            </a:r>
            <a:endParaRPr kumimoji="1" lang="en-US" altLang="zh-CN" dirty="0"/>
          </a:p>
          <a:p>
            <a:pPr lvl="1"/>
            <a:r>
              <a:rPr kumimoji="1" lang="en-US" altLang="zh-CN" b="1" dirty="0"/>
              <a:t>Tuple(row)</a:t>
            </a:r>
            <a:r>
              <a:rPr kumimoji="1" lang="en-US" altLang="zh-CN" dirty="0"/>
              <a:t>: a set of attribute values in the relation</a:t>
            </a:r>
            <a:endParaRPr kumimoji="1" lang="en-US" altLang="zh-CN" dirty="0"/>
          </a:p>
          <a:p>
            <a:pPr marL="74295" lvl="1" indent="0">
              <a:buNone/>
            </a:pP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62301" y="3532464"/>
            <a:ext cx="24289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N-</a:t>
            </a:r>
            <a:r>
              <a:rPr lang="en-US" altLang="zh-CN" dirty="0" err="1">
                <a:solidFill>
                  <a:srgbClr val="C00000"/>
                </a:solidFill>
              </a:rPr>
              <a:t>ary</a:t>
            </a:r>
            <a:r>
              <a:rPr lang="en-US" altLang="zh-CN" dirty="0">
                <a:solidFill>
                  <a:srgbClr val="C00000"/>
                </a:solidFill>
              </a:rPr>
              <a:t> Relation 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= 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Table with N columns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11" name="表格 6"/>
          <p:cNvGraphicFramePr>
            <a:graphicFrameLocks noGrp="1"/>
          </p:cNvGraphicFramePr>
          <p:nvPr/>
        </p:nvGraphicFramePr>
        <p:xfrm>
          <a:off x="5137720" y="3253518"/>
          <a:ext cx="3888432" cy="14453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9006"/>
                <a:gridCol w="1139713"/>
                <a:gridCol w="1139713"/>
              </a:tblGrid>
              <a:tr h="48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Provider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Year</a:t>
                      </a:r>
                      <a:endParaRPr lang="zh-CN" altLang="en-US" dirty="0"/>
                    </a:p>
                  </a:txBody>
                  <a:tcPr/>
                </a:tc>
              </a:tr>
              <a:tr h="48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ipad</a:t>
                      </a:r>
                      <a:r>
                        <a:rPr lang="en-US" altLang="zh-CN" dirty="0"/>
                        <a:t> pro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Apple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2021</a:t>
                      </a:r>
                      <a:endParaRPr lang="zh-CN" altLang="en-US" dirty="0"/>
                    </a:p>
                  </a:txBody>
                  <a:tcPr/>
                </a:tc>
              </a:tr>
              <a:tr h="48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iphone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Apple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2021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5508104" y="2857500"/>
            <a:ext cx="2954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Item (name, provider,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year)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rows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Concepts: </a:t>
            </a:r>
            <a:endParaRPr kumimoji="1" lang="en-US" altLang="zh-CN" dirty="0"/>
          </a:p>
          <a:p>
            <a:pPr lvl="1"/>
            <a:r>
              <a:rPr kumimoji="1" lang="en-US" altLang="zh-CN" b="1" dirty="0"/>
              <a:t>Relation(table)</a:t>
            </a:r>
            <a:r>
              <a:rPr kumimoji="1" lang="en-US" altLang="zh-CN" dirty="0"/>
              <a:t>: an unordered set that contain the relationship of attributes that represent entities</a:t>
            </a:r>
            <a:endParaRPr kumimoji="1" lang="en-US" altLang="zh-CN" dirty="0"/>
          </a:p>
          <a:p>
            <a:pPr lvl="1"/>
            <a:r>
              <a:rPr kumimoji="1" lang="en-US" altLang="zh-CN" b="1" dirty="0"/>
              <a:t>Tuple(row)</a:t>
            </a:r>
            <a:r>
              <a:rPr kumimoji="1" lang="en-US" altLang="zh-CN" dirty="0"/>
              <a:t>: a set of attribute values in the relation</a:t>
            </a:r>
            <a:endParaRPr kumimoji="1" lang="en-US" altLang="zh-CN" dirty="0"/>
          </a:p>
          <a:p>
            <a:r>
              <a:rPr kumimoji="1" lang="en-US" altLang="zh-CN" dirty="0"/>
              <a:t>Tuple</a:t>
            </a:r>
            <a:endParaRPr kumimoji="1" lang="en-US" altLang="zh-CN" dirty="0"/>
          </a:p>
          <a:p>
            <a:pPr lvl="1"/>
            <a:r>
              <a:rPr lang="en-US" altLang="zh-CN" dirty="0"/>
              <a:t>Values are (normally) atomic/scalar </a:t>
            </a:r>
            <a:endParaRPr lang="en-US" altLang="zh-CN" dirty="0"/>
          </a:p>
          <a:p>
            <a:pPr lvl="1"/>
            <a:r>
              <a:rPr lang="en-US" altLang="zh-CN" dirty="0"/>
              <a:t>Values belong to some </a:t>
            </a:r>
            <a:r>
              <a:rPr lang="en-US" altLang="zh-CN" b="1" dirty="0"/>
              <a:t>domain</a:t>
            </a:r>
            <a:r>
              <a:rPr lang="en-US" altLang="zh-CN" dirty="0"/>
              <a:t> (e.g., int)</a:t>
            </a:r>
            <a:endParaRPr lang="en-US" altLang="zh-CN" dirty="0"/>
          </a:p>
          <a:p>
            <a:pPr lvl="1"/>
            <a:r>
              <a:rPr lang="en-US" altLang="zh-CN" dirty="0"/>
              <a:t>A special value NULL for every domain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2" name="表格 6"/>
          <p:cNvGraphicFramePr>
            <a:graphicFrameLocks noGrp="1"/>
          </p:cNvGraphicFramePr>
          <p:nvPr/>
        </p:nvGraphicFramePr>
        <p:xfrm>
          <a:off x="5137720" y="3253518"/>
          <a:ext cx="3888432" cy="14453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9006"/>
                <a:gridCol w="1139713"/>
                <a:gridCol w="1139713"/>
              </a:tblGrid>
              <a:tr h="48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Provider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Year</a:t>
                      </a:r>
                      <a:endParaRPr lang="zh-CN" altLang="en-US" dirty="0"/>
                    </a:p>
                  </a:txBody>
                  <a:tcPr/>
                </a:tc>
              </a:tr>
              <a:tr h="48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ipad</a:t>
                      </a:r>
                      <a:r>
                        <a:rPr lang="en-US" altLang="zh-CN" dirty="0"/>
                        <a:t> pro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Apple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2021</a:t>
                      </a:r>
                      <a:endParaRPr lang="zh-CN" altLang="en-US" dirty="0"/>
                    </a:p>
                  </a:txBody>
                  <a:tcPr/>
                </a:tc>
              </a:tr>
              <a:tr h="48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iphone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Apple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2021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5508104" y="2857500"/>
            <a:ext cx="2954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Item (name, provider,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year)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Raft server states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3164842"/>
          </a:xfrm>
        </p:spPr>
        <p:txBody>
          <a:bodyPr/>
          <a:lstStyle/>
          <a:p>
            <a:r>
              <a:rPr kumimoji="1" lang="en-US" altLang="zh-CN" dirty="0"/>
              <a:t>At any time, each server is either: </a:t>
            </a:r>
            <a:endParaRPr kumimoji="1" lang="en-US" altLang="zh-CN" dirty="0"/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Leader</a:t>
            </a:r>
            <a:r>
              <a:rPr kumimoji="1" lang="en-US" altLang="zh-CN" dirty="0"/>
              <a:t>: </a:t>
            </a:r>
            <a:r>
              <a:rPr lang="en-GB" altLang="zh-CN" dirty="0"/>
              <a:t>handles all client interactions, log replication</a:t>
            </a:r>
            <a:endParaRPr lang="en-GB" altLang="zh-CN" dirty="0"/>
          </a:p>
          <a:p>
            <a:pPr lvl="2"/>
            <a:r>
              <a:rPr lang="en-GB" altLang="zh-CN" sz="1800" dirty="0"/>
              <a:t>Invariant: At most 1 viable leader at a time </a:t>
            </a:r>
            <a:endParaRPr lang="en-GB" altLang="zh-CN" sz="1800" dirty="0"/>
          </a:p>
          <a:p>
            <a:pPr lvl="1"/>
            <a:r>
              <a:rPr lang="en-GB" altLang="zh-CN" b="1" dirty="0">
                <a:solidFill>
                  <a:srgbClr val="C00000"/>
                </a:solidFill>
              </a:rPr>
              <a:t>Follower</a:t>
            </a:r>
            <a:r>
              <a:rPr lang="en-GB" altLang="zh-CN" dirty="0"/>
              <a:t>: passive (only responds to incoming RPCs) </a:t>
            </a:r>
            <a:endParaRPr lang="en-GB" altLang="zh-CN" dirty="0"/>
          </a:p>
          <a:p>
            <a:pPr lvl="1"/>
            <a:r>
              <a:rPr lang="en-GB" altLang="zh-CN" b="1" dirty="0">
                <a:solidFill>
                  <a:srgbClr val="C00000"/>
                </a:solidFill>
              </a:rPr>
              <a:t>Candidate</a:t>
            </a:r>
            <a:r>
              <a:rPr lang="en-GB" altLang="zh-CN" dirty="0"/>
              <a:t>: used to elect a new leader </a:t>
            </a:r>
            <a:endParaRPr lang="en-GB" altLang="zh-CN" dirty="0"/>
          </a:p>
          <a:p>
            <a:r>
              <a:rPr lang="en-GB" altLang="zh-CN" dirty="0"/>
              <a:t>Normal workloads</a:t>
            </a:r>
            <a:endParaRPr lang="en-GB" altLang="zh-CN" dirty="0"/>
          </a:p>
          <a:p>
            <a:pPr lvl="1"/>
            <a:r>
              <a:rPr lang="en-GB" altLang="zh-CN" dirty="0"/>
              <a:t>1 server is the leader, others are the followers </a:t>
            </a:r>
            <a:endParaRPr lang="en-GB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868144" y="228866"/>
            <a:ext cx="3102274" cy="1520849"/>
            <a:chOff x="5156082" y="573312"/>
            <a:chExt cx="3102274" cy="1520849"/>
          </a:xfrm>
        </p:grpSpPr>
        <p:grpSp>
          <p:nvGrpSpPr>
            <p:cNvPr id="5" name="Group 14"/>
            <p:cNvGrpSpPr/>
            <p:nvPr/>
          </p:nvGrpSpPr>
          <p:grpSpPr>
            <a:xfrm>
              <a:off x="5791082" y="807812"/>
              <a:ext cx="1694148" cy="1089803"/>
              <a:chOff x="3276496" y="3419714"/>
              <a:chExt cx="1896936" cy="1201097"/>
            </a:xfrm>
          </p:grpSpPr>
          <p:sp>
            <p:nvSpPr>
              <p:cNvPr id="6" name="Cloud 15"/>
              <p:cNvSpPr/>
              <p:nvPr/>
            </p:nvSpPr>
            <p:spPr>
              <a:xfrm>
                <a:off x="3276496" y="3419714"/>
                <a:ext cx="1896936" cy="1201097"/>
              </a:xfrm>
              <a:prstGeom prst="cloud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tIns="30000" bIns="3000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5">
                  <a:solidFill>
                    <a:prstClr val="black"/>
                  </a:solidFill>
                  <a:latin typeface="Candara" panose="020E050203030302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7" name="Rectangle 16"/>
              <p:cNvSpPr/>
              <p:nvPr/>
            </p:nvSpPr>
            <p:spPr>
              <a:xfrm>
                <a:off x="3276497" y="3711007"/>
                <a:ext cx="1825835" cy="49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335" i="1" dirty="0">
                    <a:solidFill>
                      <a:prstClr val="white">
                        <a:lumMod val="65000"/>
                      </a:prstClr>
                    </a:solidFill>
                    <a:latin typeface="Candara" panose="020E050203030302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Network</a:t>
                </a:r>
                <a:endParaRPr lang="zh-CN" altLang="en-US" sz="2000" i="1" dirty="0">
                  <a:solidFill>
                    <a:prstClr val="white">
                      <a:lumMod val="65000"/>
                    </a:prstClr>
                  </a:solidFill>
                  <a:latin typeface="Candara" panose="020E0502030303020204" pitchFamily="34" charset="0"/>
                  <a:ea typeface="MS PGothic" panose="020B0600070205080204" charset="-128"/>
                </a:endParaRPr>
              </a:p>
            </p:txBody>
          </p:sp>
        </p:grpSp>
        <p:sp>
          <p:nvSpPr>
            <p:cNvPr id="8" name="Rounded Rectangle 9"/>
            <p:cNvSpPr/>
            <p:nvPr/>
          </p:nvSpPr>
          <p:spPr>
            <a:xfrm>
              <a:off x="5156082" y="573312"/>
              <a:ext cx="1260000" cy="420001"/>
            </a:xfrm>
            <a:prstGeom prst="roundRect">
              <a:avLst/>
            </a:prstGeom>
            <a:solidFill>
              <a:srgbClr val="FF0066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30000" rIns="0" bIns="0"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Server</a:t>
              </a:r>
              <a:endParaRPr lang="zh-CN" alt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" name="Rounded Rectangle 9"/>
            <p:cNvSpPr/>
            <p:nvPr/>
          </p:nvSpPr>
          <p:spPr>
            <a:xfrm>
              <a:off x="6008156" y="1674160"/>
              <a:ext cx="1260000" cy="420001"/>
            </a:xfrm>
            <a:prstGeom prst="roundRect">
              <a:avLst/>
            </a:prstGeom>
            <a:solidFill>
              <a:srgbClr val="FF0066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30000" rIns="0" bIns="0"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Server</a:t>
              </a:r>
              <a:endParaRPr lang="zh-CN" alt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998356" y="671348"/>
              <a:ext cx="1260000" cy="420001"/>
            </a:xfrm>
            <a:prstGeom prst="roundRect">
              <a:avLst/>
            </a:prstGeom>
            <a:solidFill>
              <a:srgbClr val="FF0066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30000" rIns="0" bIns="0"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Server</a:t>
              </a:r>
              <a:endParaRPr lang="zh-CN" alt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703702" y="4441678"/>
            <a:ext cx="1491480" cy="573501"/>
            <a:chOff x="1125960" y="4556364"/>
            <a:chExt cx="1491480" cy="573501"/>
          </a:xfrm>
        </p:grpSpPr>
        <p:sp>
          <p:nvSpPr>
            <p:cNvPr id="13" name="椭圆 12"/>
            <p:cNvSpPr/>
            <p:nvPr/>
          </p:nvSpPr>
          <p:spPr>
            <a:xfrm>
              <a:off x="1331640" y="4556364"/>
              <a:ext cx="1080120" cy="57350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25960" y="4705414"/>
              <a:ext cx="1491480" cy="317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Follower</a:t>
              </a:r>
              <a:endPara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898468" y="4441676"/>
            <a:ext cx="1491480" cy="573501"/>
            <a:chOff x="1125960" y="4556364"/>
            <a:chExt cx="1491480" cy="573501"/>
          </a:xfrm>
        </p:grpSpPr>
        <p:sp>
          <p:nvSpPr>
            <p:cNvPr id="16" name="椭圆 15"/>
            <p:cNvSpPr/>
            <p:nvPr/>
          </p:nvSpPr>
          <p:spPr>
            <a:xfrm>
              <a:off x="1331640" y="4556364"/>
              <a:ext cx="1080120" cy="57350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25960" y="4705414"/>
              <a:ext cx="1491480" cy="317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Candidate</a:t>
              </a:r>
              <a:endPara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573753" y="4511124"/>
            <a:ext cx="924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dirty="0"/>
              <a:t>Start</a:t>
            </a:r>
            <a:endParaRPr lang="zh-CN" altLang="en-US" dirty="0"/>
          </a:p>
        </p:txBody>
      </p:sp>
      <p:sp>
        <p:nvSpPr>
          <p:cNvPr id="14" name="任意形状 13"/>
          <p:cNvSpPr/>
          <p:nvPr/>
        </p:nvSpPr>
        <p:spPr>
          <a:xfrm>
            <a:off x="3024054" y="4342796"/>
            <a:ext cx="924025" cy="346810"/>
          </a:xfrm>
          <a:custGeom>
            <a:avLst/>
            <a:gdLst>
              <a:gd name="connsiteX0" fmla="*/ 0 w 924025"/>
              <a:gd name="connsiteY0" fmla="*/ 298684 h 346810"/>
              <a:gd name="connsiteX1" fmla="*/ 317634 w 924025"/>
              <a:gd name="connsiteY1" fmla="*/ 301 h 346810"/>
              <a:gd name="connsiteX2" fmla="*/ 924025 w 924025"/>
              <a:gd name="connsiteY2" fmla="*/ 346810 h 346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4025" h="346810">
                <a:moveTo>
                  <a:pt x="0" y="298684"/>
                </a:moveTo>
                <a:cubicBezTo>
                  <a:pt x="81815" y="145482"/>
                  <a:pt x="163630" y="-7720"/>
                  <a:pt x="317634" y="301"/>
                </a:cubicBezTo>
                <a:cubicBezTo>
                  <a:pt x="471638" y="8322"/>
                  <a:pt x="697831" y="177566"/>
                  <a:pt x="924025" y="34681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任意形状 23"/>
          <p:cNvSpPr/>
          <p:nvPr/>
        </p:nvSpPr>
        <p:spPr>
          <a:xfrm>
            <a:off x="1317057" y="4281337"/>
            <a:ext cx="686911" cy="304355"/>
          </a:xfrm>
          <a:custGeom>
            <a:avLst/>
            <a:gdLst>
              <a:gd name="connsiteX0" fmla="*/ 0 w 924025"/>
              <a:gd name="connsiteY0" fmla="*/ 298684 h 346810"/>
              <a:gd name="connsiteX1" fmla="*/ 317634 w 924025"/>
              <a:gd name="connsiteY1" fmla="*/ 301 h 346810"/>
              <a:gd name="connsiteX2" fmla="*/ 924025 w 924025"/>
              <a:gd name="connsiteY2" fmla="*/ 346810 h 346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4025" h="346810">
                <a:moveTo>
                  <a:pt x="0" y="298684"/>
                </a:moveTo>
                <a:cubicBezTo>
                  <a:pt x="81815" y="145482"/>
                  <a:pt x="163630" y="-7720"/>
                  <a:pt x="317634" y="301"/>
                </a:cubicBezTo>
                <a:cubicBezTo>
                  <a:pt x="471638" y="8322"/>
                  <a:pt x="697831" y="177566"/>
                  <a:pt x="924025" y="34681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852548" y="4081420"/>
            <a:ext cx="4663440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altLang="zh-CN" sz="1600" dirty="0"/>
              <a:t>Timeout</a:t>
            </a:r>
            <a:r>
              <a:rPr lang="en-US" altLang="zh-CN" sz="1600" dirty="0"/>
              <a:t>, start election</a:t>
            </a:r>
            <a:endParaRPr lang="zh-CN" altLang="en-US" sz="1600" dirty="0"/>
          </a:p>
        </p:txBody>
      </p:sp>
      <p:sp>
        <p:nvSpPr>
          <p:cNvPr id="27" name="任意形状 26"/>
          <p:cNvSpPr/>
          <p:nvPr/>
        </p:nvSpPr>
        <p:spPr>
          <a:xfrm>
            <a:off x="5256860" y="4337719"/>
            <a:ext cx="924025" cy="346810"/>
          </a:xfrm>
          <a:custGeom>
            <a:avLst/>
            <a:gdLst>
              <a:gd name="connsiteX0" fmla="*/ 0 w 924025"/>
              <a:gd name="connsiteY0" fmla="*/ 298684 h 346810"/>
              <a:gd name="connsiteX1" fmla="*/ 317634 w 924025"/>
              <a:gd name="connsiteY1" fmla="*/ 301 h 346810"/>
              <a:gd name="connsiteX2" fmla="*/ 924025 w 924025"/>
              <a:gd name="connsiteY2" fmla="*/ 346810 h 346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4025" h="346810">
                <a:moveTo>
                  <a:pt x="0" y="298684"/>
                </a:moveTo>
                <a:cubicBezTo>
                  <a:pt x="81815" y="145482"/>
                  <a:pt x="163630" y="-7720"/>
                  <a:pt x="317634" y="301"/>
                </a:cubicBezTo>
                <a:cubicBezTo>
                  <a:pt x="471638" y="8322"/>
                  <a:pt x="697831" y="177566"/>
                  <a:pt x="924025" y="34681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297034" y="4145052"/>
            <a:ext cx="4663440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600" dirty="0"/>
              <a:t>Receive acks from majority of servers</a:t>
            </a:r>
            <a:endParaRPr lang="zh-CN" altLang="en-US" sz="16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032848" y="4441676"/>
            <a:ext cx="1491480" cy="573501"/>
            <a:chOff x="1125960" y="4556364"/>
            <a:chExt cx="1491480" cy="573501"/>
          </a:xfrm>
        </p:grpSpPr>
        <p:sp>
          <p:nvSpPr>
            <p:cNvPr id="21" name="椭圆 20"/>
            <p:cNvSpPr/>
            <p:nvPr/>
          </p:nvSpPr>
          <p:spPr>
            <a:xfrm>
              <a:off x="1331640" y="4556364"/>
              <a:ext cx="1080120" cy="57350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125960" y="4705414"/>
              <a:ext cx="1491480" cy="317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Leader</a:t>
              </a:r>
              <a:endPara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9" name="任意形状 28"/>
          <p:cNvSpPr/>
          <p:nvPr/>
        </p:nvSpPr>
        <p:spPr>
          <a:xfrm>
            <a:off x="2935111" y="5000978"/>
            <a:ext cx="3533422" cy="372547"/>
          </a:xfrm>
          <a:custGeom>
            <a:avLst/>
            <a:gdLst>
              <a:gd name="connsiteX0" fmla="*/ 3533422 w 3533422"/>
              <a:gd name="connsiteY0" fmla="*/ 11289 h 372547"/>
              <a:gd name="connsiteX1" fmla="*/ 2111022 w 3533422"/>
              <a:gd name="connsiteY1" fmla="*/ 372533 h 372547"/>
              <a:gd name="connsiteX2" fmla="*/ 0 w 3533422"/>
              <a:gd name="connsiteY2" fmla="*/ 0 h 372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3422" h="372547">
                <a:moveTo>
                  <a:pt x="3533422" y="11289"/>
                </a:moveTo>
                <a:cubicBezTo>
                  <a:pt x="3116674" y="192852"/>
                  <a:pt x="2699926" y="374415"/>
                  <a:pt x="2111022" y="372533"/>
                </a:cubicBezTo>
                <a:cubicBezTo>
                  <a:pt x="1522118" y="370652"/>
                  <a:pt x="761059" y="185326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616178" y="5278983"/>
            <a:ext cx="312021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600" dirty="0"/>
              <a:t>Discover server w/ high term </a:t>
            </a:r>
            <a:endParaRPr lang="zh-CN" altLang="en-US" sz="1600" dirty="0"/>
          </a:p>
        </p:txBody>
      </p:sp>
      <p:sp>
        <p:nvSpPr>
          <p:cNvPr id="11" name="任意形状 10"/>
          <p:cNvSpPr/>
          <p:nvPr/>
        </p:nvSpPr>
        <p:spPr>
          <a:xfrm>
            <a:off x="1656095" y="4971393"/>
            <a:ext cx="2548043" cy="575729"/>
          </a:xfrm>
          <a:custGeom>
            <a:avLst/>
            <a:gdLst>
              <a:gd name="connsiteX0" fmla="*/ 2548043 w 2548043"/>
              <a:gd name="connsiteY0" fmla="*/ 84083 h 575729"/>
              <a:gd name="connsiteX1" fmla="*/ 1518029 w 2548043"/>
              <a:gd name="connsiteY1" fmla="*/ 504497 h 575729"/>
              <a:gd name="connsiteX2" fmla="*/ 78112 w 2548043"/>
              <a:gd name="connsiteY2" fmla="*/ 525517 h 575729"/>
              <a:gd name="connsiteX3" fmla="*/ 319850 w 2548043"/>
              <a:gd name="connsiteY3" fmla="*/ 0 h 57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8043" h="575729">
                <a:moveTo>
                  <a:pt x="2548043" y="84083"/>
                </a:moveTo>
                <a:cubicBezTo>
                  <a:pt x="2238863" y="257504"/>
                  <a:pt x="1929684" y="430925"/>
                  <a:pt x="1518029" y="504497"/>
                </a:cubicBezTo>
                <a:cubicBezTo>
                  <a:pt x="1106374" y="578069"/>
                  <a:pt x="277809" y="609600"/>
                  <a:pt x="78112" y="525517"/>
                </a:cubicBezTo>
                <a:cubicBezTo>
                  <a:pt x="-121585" y="441434"/>
                  <a:pt x="99132" y="220717"/>
                  <a:pt x="31985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38906" y="5178168"/>
            <a:ext cx="26223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Discover current</a:t>
            </a:r>
            <a:r>
              <a:rPr lang="zh-CN" altLang="en-US" sz="1600" dirty="0"/>
              <a:t> </a:t>
            </a:r>
            <a:r>
              <a:rPr lang="en-US" altLang="zh-CN" sz="1600" dirty="0"/>
              <a:t>server or  </a:t>
            </a:r>
            <a:endParaRPr lang="en-US" altLang="zh-CN" sz="1600" dirty="0"/>
          </a:p>
          <a:p>
            <a:r>
              <a:rPr lang="en-US" altLang="zh-CN" sz="1600" dirty="0"/>
              <a:t>w/ high term </a:t>
            </a:r>
            <a:endParaRPr lang="zh-CN" altLang="en-US" sz="1600" dirty="0"/>
          </a:p>
        </p:txBody>
      </p:sp>
      <p:grpSp>
        <p:nvGrpSpPr>
          <p:cNvPr id="32" name="组合 31"/>
          <p:cNvGrpSpPr/>
          <p:nvPr/>
        </p:nvGrpSpPr>
        <p:grpSpPr>
          <a:xfrm>
            <a:off x="6320913" y="1921506"/>
            <a:ext cx="2686291" cy="747309"/>
            <a:chOff x="911200" y="1040360"/>
            <a:chExt cx="2686291" cy="747309"/>
          </a:xfrm>
        </p:grpSpPr>
        <p:sp>
          <p:nvSpPr>
            <p:cNvPr id="33" name="矩形 32"/>
            <p:cNvSpPr/>
            <p:nvPr/>
          </p:nvSpPr>
          <p:spPr>
            <a:xfrm>
              <a:off x="912507" y="1040360"/>
              <a:ext cx="2684984" cy="747309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911200" y="1092301"/>
              <a:ext cx="259558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cs typeface="Consolas" panose="020B0609020204030204" pitchFamily="49" charset="0"/>
                </a:rPr>
                <a:t>Servers communicates </a:t>
              </a:r>
              <a:endParaRPr kumimoji="1" lang="en-US" altLang="zh-CN" dirty="0"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cs typeface="Consolas" panose="020B0609020204030204" pitchFamily="49" charset="0"/>
                </a:rPr>
                <a:t>w/ RPCs</a:t>
              </a:r>
              <a:endParaRPr lang="zh-CN" altLang="en-US" dirty="0"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relational model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Tuple(row)</a:t>
            </a:r>
            <a:endParaRPr kumimoji="1" lang="en-US" altLang="zh-CN" dirty="0"/>
          </a:p>
          <a:p>
            <a:pPr lvl="1"/>
            <a:r>
              <a:rPr lang="en-US" altLang="zh-CN" dirty="0"/>
              <a:t>Values are (normally) atomic/scalar </a:t>
            </a:r>
            <a:endParaRPr lang="en-US" altLang="zh-CN" dirty="0"/>
          </a:p>
          <a:p>
            <a:pPr lvl="1"/>
            <a:r>
              <a:rPr lang="en-US" altLang="zh-CN" dirty="0"/>
              <a:t>Values belong to some </a:t>
            </a:r>
            <a:r>
              <a:rPr lang="en-US" altLang="zh-CN" b="1" dirty="0"/>
              <a:t>domain</a:t>
            </a:r>
            <a:r>
              <a:rPr lang="en-US" altLang="zh-CN" dirty="0"/>
              <a:t> (e.g., int)</a:t>
            </a:r>
            <a:endParaRPr lang="en-US" altLang="zh-CN" dirty="0"/>
          </a:p>
          <a:p>
            <a:pPr lvl="1"/>
            <a:r>
              <a:rPr lang="en-US" altLang="zh-CN" dirty="0"/>
              <a:t>A special value </a:t>
            </a:r>
            <a:r>
              <a:rPr lang="en-US" altLang="zh-CN" i="1" dirty="0"/>
              <a:t>NULL</a:t>
            </a:r>
            <a:r>
              <a:rPr lang="en-US" altLang="zh-CN" dirty="0"/>
              <a:t> for every domain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68235" y="1057300"/>
            <a:ext cx="3758119" cy="1754326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444444"/>
                </a:solidFill>
                <a:latin typeface="Courier New" panose="02070309020205020404" charset="0"/>
              </a:rPr>
              <a:t>CREATE TABLE Item</a:t>
            </a:r>
            <a:br>
              <a:rPr lang="en-GB" altLang="zh-CN" dirty="0"/>
            </a:br>
            <a:r>
              <a:rPr lang="en-GB" altLang="zh-CN" dirty="0">
                <a:solidFill>
                  <a:srgbClr val="444444"/>
                </a:solidFill>
                <a:latin typeface="Courier New" panose="02070309020205020404" charset="0"/>
              </a:rPr>
              <a:t>(</a:t>
            </a:r>
            <a:br>
              <a:rPr lang="en-GB" altLang="zh-CN" dirty="0"/>
            </a:br>
            <a:r>
              <a:rPr lang="en-GB" altLang="zh-CN" dirty="0">
                <a:solidFill>
                  <a:srgbClr val="444444"/>
                </a:solidFill>
                <a:latin typeface="Courier New" panose="02070309020205020404" charset="0"/>
              </a:rPr>
              <a:t>Provider </a:t>
            </a:r>
            <a:r>
              <a:rPr lang="en-GB" altLang="zh-CN" b="1" dirty="0">
                <a:solidFill>
                  <a:srgbClr val="C00000"/>
                </a:solidFill>
                <a:latin typeface="Courier New" panose="02070309020205020404" charset="0"/>
              </a:rPr>
              <a:t>string</a:t>
            </a:r>
            <a:r>
              <a:rPr lang="en-GB" altLang="zh-CN" dirty="0">
                <a:solidFill>
                  <a:srgbClr val="444444"/>
                </a:solidFill>
                <a:latin typeface="Courier New" panose="02070309020205020404" charset="0"/>
              </a:rPr>
              <a:t> NOT NULL ,</a:t>
            </a:r>
            <a:endParaRPr lang="en-GB" altLang="zh-CN" dirty="0">
              <a:solidFill>
                <a:srgbClr val="444444"/>
              </a:solidFill>
              <a:latin typeface="Courier New" panose="02070309020205020404" charset="0"/>
            </a:endParaRPr>
          </a:p>
          <a:p>
            <a:r>
              <a:rPr lang="en-GB" altLang="zh-CN" dirty="0">
                <a:solidFill>
                  <a:srgbClr val="444444"/>
                </a:solidFill>
                <a:latin typeface="Courier New" panose="02070309020205020404" charset="0"/>
              </a:rPr>
              <a:t>Year </a:t>
            </a:r>
            <a:r>
              <a:rPr lang="en-GB" altLang="zh-CN" b="1" dirty="0">
                <a:solidFill>
                  <a:srgbClr val="C00000"/>
                </a:solidFill>
                <a:latin typeface="Courier New" panose="02070309020205020404" charset="0"/>
              </a:rPr>
              <a:t>int</a:t>
            </a:r>
            <a:r>
              <a:rPr lang="en-GB" altLang="zh-CN" dirty="0">
                <a:solidFill>
                  <a:srgbClr val="444444"/>
                </a:solidFill>
                <a:latin typeface="Courier New" panose="02070309020205020404" charset="0"/>
              </a:rPr>
              <a:t> NOT NULL,</a:t>
            </a:r>
            <a:endParaRPr lang="en-GB" altLang="zh-CN" dirty="0">
              <a:solidFill>
                <a:srgbClr val="444444"/>
              </a:solidFill>
              <a:latin typeface="Courier New" panose="02070309020205020404" charset="0"/>
            </a:endParaRPr>
          </a:p>
          <a:p>
            <a:r>
              <a:rPr lang="en-US" altLang="zh-CN" dirty="0">
                <a:solidFill>
                  <a:srgbClr val="444444"/>
                </a:solidFill>
                <a:latin typeface="Courier New" panose="02070309020205020404" charset="0"/>
              </a:rPr>
              <a:t>..., </a:t>
            </a:r>
            <a:br>
              <a:rPr lang="en-GB" altLang="zh-CN" dirty="0"/>
            </a:br>
            <a:r>
              <a:rPr lang="en-GB" altLang="zh-CN" dirty="0">
                <a:solidFill>
                  <a:srgbClr val="444444"/>
                </a:solidFill>
                <a:latin typeface="Courier New" panose="02070309020205020404" charset="0"/>
              </a:rPr>
              <a:t>)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148064" y="3640060"/>
          <a:ext cx="3888432" cy="14453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9006"/>
                <a:gridCol w="1139713"/>
                <a:gridCol w="1139713"/>
              </a:tblGrid>
              <a:tr h="48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Provider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Year</a:t>
                      </a:r>
                      <a:endParaRPr lang="zh-CN" altLang="en-US" dirty="0"/>
                    </a:p>
                  </a:txBody>
                  <a:tcPr/>
                </a:tc>
              </a:tr>
              <a:tr h="48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ipad</a:t>
                      </a:r>
                      <a:r>
                        <a:rPr lang="en-US" altLang="zh-CN" dirty="0"/>
                        <a:t> pro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Apple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2021</a:t>
                      </a:r>
                      <a:endParaRPr lang="zh-CN" altLang="en-US" dirty="0"/>
                    </a:p>
                  </a:txBody>
                  <a:tcPr/>
                </a:tc>
              </a:tr>
              <a:tr h="48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iphone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Apple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2021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5518448" y="3244042"/>
            <a:ext cx="2954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Item (name, provider,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year)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457200" y="3014834"/>
            <a:ext cx="3888432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Why specifying a domain?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data integrity problem of key-value: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 to cope with insertions like:</a:t>
            </a:r>
            <a:endParaRPr kumimoji="1" lang="en-US" altLang="zh-CN" dirty="0"/>
          </a:p>
          <a:p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    (</a:t>
            </a:r>
            <a:r>
              <a:rPr kumimoji="1"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ipad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pro, Apple, </a:t>
            </a:r>
            <a:r>
              <a:rPr kumimoji="1"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2049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1" lang="en-US" altLang="zh-CN" b="0" dirty="0"/>
              <a:t>?</a:t>
            </a:r>
            <a:endParaRPr kumimoji="1" lang="en-US" altLang="zh-CN" b="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relational model vs. key-value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2"/>
          <p:cNvSpPr txBox="1"/>
          <p:nvPr/>
        </p:nvSpPr>
        <p:spPr>
          <a:xfrm>
            <a:off x="457200" y="1129308"/>
            <a:ext cx="843528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Why specifying a domain?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data integrity problem of key-value: how to cope with insertions like:</a:t>
            </a:r>
            <a:endParaRPr kumimoji="1" lang="en-US" altLang="zh-CN" dirty="0"/>
          </a:p>
          <a:p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    (</a:t>
            </a:r>
            <a:r>
              <a:rPr kumimoji="1"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ipad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pro, Apple, </a:t>
            </a:r>
            <a:r>
              <a:rPr kumimoji="1"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2049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1" lang="en-US" altLang="zh-CN" b="0" dirty="0"/>
              <a:t>?</a:t>
            </a:r>
            <a:endParaRPr kumimoji="1" lang="en-US" altLang="zh-CN" b="0" dirty="0"/>
          </a:p>
          <a:p>
            <a:r>
              <a:rPr kumimoji="1" lang="en-US" altLang="zh-CN" dirty="0"/>
              <a:t>Suppose we are using a key-value store</a:t>
            </a:r>
            <a:endParaRPr kumimoji="1" lang="en-US" altLang="zh-CN" dirty="0"/>
          </a:p>
          <a:p>
            <a:pPr lvl="1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Key -&gt; “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ipad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pro”, value -&gt;  {provider: “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Apple”,”Year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: 2049 } 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39082" y="3700615"/>
            <a:ext cx="6408712" cy="1200329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444444"/>
                </a:solidFill>
                <a:latin typeface="Courier New" panose="02070309020205020404" charset="0"/>
              </a:rPr>
              <a:t>inserted_value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charset="0"/>
              </a:rPr>
              <a:t> = ...; // something from user</a:t>
            </a:r>
            <a:endParaRPr lang="en-US" altLang="zh-CN" dirty="0">
              <a:solidFill>
                <a:srgbClr val="444444"/>
              </a:solidFill>
              <a:latin typeface="Courier New" panose="02070309020205020404" charset="0"/>
            </a:endParaRPr>
          </a:p>
          <a:p>
            <a:r>
              <a:rPr lang="en-US" altLang="zh-CN" b="1" dirty="0">
                <a:solidFill>
                  <a:srgbClr val="0432FF"/>
                </a:solidFill>
                <a:latin typeface="Courier New" panose="02070309020205020404" charset="0"/>
              </a:rPr>
              <a:t>if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charset="0"/>
              </a:rPr>
              <a:t> </a:t>
            </a:r>
            <a:r>
              <a:rPr lang="en-US" altLang="zh-CN" dirty="0" err="1">
                <a:solidFill>
                  <a:srgbClr val="444444"/>
                </a:solidFill>
                <a:latin typeface="Courier New" panose="02070309020205020404" charset="0"/>
              </a:rPr>
              <a:t>inserted_value.year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charset="0"/>
              </a:rPr>
              <a:t> &gt; 2021:</a:t>
            </a:r>
            <a:endParaRPr lang="en-US" altLang="zh-CN" dirty="0">
              <a:solidFill>
                <a:srgbClr val="444444"/>
              </a:solidFill>
              <a:latin typeface="Courier New" panose="02070309020205020404" charset="0"/>
            </a:endParaRPr>
          </a:p>
          <a:p>
            <a:r>
              <a:rPr lang="en-US" altLang="zh-CN" dirty="0">
                <a:solidFill>
                  <a:srgbClr val="444444"/>
                </a:solidFill>
                <a:latin typeface="Courier New" panose="02070309020205020404" charset="0"/>
              </a:rPr>
              <a:t>   report an error</a:t>
            </a:r>
            <a:endParaRPr lang="en-US" altLang="zh-CN" dirty="0">
              <a:solidFill>
                <a:srgbClr val="444444"/>
              </a:solidFill>
              <a:latin typeface="Courier New" panose="02070309020205020404" charset="0"/>
            </a:endParaRPr>
          </a:p>
          <a:p>
            <a:r>
              <a:rPr lang="en-US" altLang="zh-CN" b="1" dirty="0" err="1">
                <a:solidFill>
                  <a:srgbClr val="0432FF"/>
                </a:solidFill>
                <a:latin typeface="Courier New" panose="02070309020205020404" charset="0"/>
              </a:rPr>
              <a:t>kv_item</a:t>
            </a:r>
            <a:r>
              <a:rPr lang="en-US" altLang="zh-CN" dirty="0" err="1">
                <a:solidFill>
                  <a:srgbClr val="444444"/>
                </a:solidFill>
                <a:latin typeface="Courier New" panose="02070309020205020404" charset="0"/>
              </a:rPr>
              <a:t>.insert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charset="0"/>
              </a:rPr>
              <a:t>(</a:t>
            </a:r>
            <a:r>
              <a:rPr lang="en-US" altLang="zh-CN" dirty="0" err="1">
                <a:solidFill>
                  <a:srgbClr val="444444"/>
                </a:solidFill>
                <a:latin typeface="Courier New" panose="02070309020205020404" charset="0"/>
              </a:rPr>
              <a:t>key,inserted_value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charset="0"/>
              </a:rPr>
              <a:t>); </a:t>
            </a:r>
            <a:endParaRPr lang="zh-CN" altLang="en-US" dirty="0"/>
          </a:p>
        </p:txBody>
      </p:sp>
      <p:sp>
        <p:nvSpPr>
          <p:cNvPr id="13" name="Rectangle 13"/>
          <p:cNvSpPr/>
          <p:nvPr/>
        </p:nvSpPr>
        <p:spPr>
          <a:xfrm>
            <a:off x="2307577" y="4916482"/>
            <a:ext cx="4734526" cy="38048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kumimoji="1" lang="en-GB" altLang="zh-CN" sz="2000" dirty="0"/>
              <a:t>That is the </a:t>
            </a:r>
            <a:r>
              <a:rPr kumimoji="1" lang="en-US" altLang="zh-CN" sz="2000" dirty="0"/>
              <a:t>procedural </a:t>
            </a:r>
            <a:r>
              <a:rPr kumimoji="1" lang="en-GB" altLang="zh-CN" sz="2000" b="1" dirty="0">
                <a:solidFill>
                  <a:srgbClr val="C00000"/>
                </a:solidFill>
              </a:rPr>
              <a:t>implementation</a:t>
            </a:r>
            <a:endParaRPr lang="en-US" altLang="zh-CN" sz="2000" b="1" dirty="0">
              <a:solidFill>
                <a:srgbClr val="C00000"/>
              </a:solidFill>
              <a:latin typeface="Eras Medium IT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relational model vs. key-value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4471481" cy="3771636"/>
          </a:xfrm>
        </p:spPr>
        <p:txBody>
          <a:bodyPr/>
          <a:lstStyle/>
          <a:p>
            <a:r>
              <a:rPr kumimoji="1" lang="en-US" altLang="zh-CN" dirty="0"/>
              <a:t>Why specifying a domain?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Recall: data integrity problem of key-value: how to cope with insertions like:</a:t>
            </a:r>
            <a:endParaRPr kumimoji="1" lang="en-US" altLang="zh-CN" dirty="0"/>
          </a:p>
          <a:p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    (</a:t>
            </a:r>
            <a:r>
              <a:rPr kumimoji="1"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ipad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pro, Apple, </a:t>
            </a:r>
            <a:r>
              <a:rPr kumimoji="1"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2049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1" lang="en-US" altLang="zh-CN" b="0" dirty="0"/>
              <a:t>?</a:t>
            </a:r>
            <a:endParaRPr kumimoji="1" lang="en-US" altLang="zh-CN" b="0" dirty="0"/>
          </a:p>
          <a:p>
            <a:r>
              <a:rPr kumimoji="1" lang="en-US" altLang="zh-CN" dirty="0"/>
              <a:t>Relational model allows you to set a </a:t>
            </a:r>
            <a:r>
              <a:rPr kumimoji="1" lang="en-US" altLang="zh-CN" dirty="0">
                <a:solidFill>
                  <a:srgbClr val="C00000"/>
                </a:solidFill>
              </a:rPr>
              <a:t>constraint declaratively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lvl="1"/>
            <a:r>
              <a:rPr kumimoji="1" lang="en-US" altLang="zh-CN" dirty="0"/>
              <a:t>Specific the domain of a value</a:t>
            </a:r>
            <a:endParaRPr kumimoji="1" lang="en-US" altLang="zh-CN" dirty="0"/>
          </a:p>
          <a:p>
            <a:pPr lvl="1"/>
            <a:r>
              <a:rPr kumimoji="1" lang="en-US" altLang="zh-CN" b="0" dirty="0"/>
              <a:t>What if you insert a wrong value?</a:t>
            </a:r>
            <a:endParaRPr kumimoji="1" lang="en-US" altLang="zh-CN" b="0" dirty="0"/>
          </a:p>
        </p:txBody>
      </p:sp>
      <p:sp>
        <p:nvSpPr>
          <p:cNvPr id="14" name="矩形 13"/>
          <p:cNvSpPr/>
          <p:nvPr/>
        </p:nvSpPr>
        <p:spPr>
          <a:xfrm>
            <a:off x="4928681" y="1129308"/>
            <a:ext cx="4197673" cy="2308324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444444"/>
                </a:solidFill>
                <a:latin typeface="Courier New" panose="02070309020205020404" charset="0"/>
              </a:rPr>
              <a:t>CREATE TABLE Item</a:t>
            </a:r>
            <a:br>
              <a:rPr lang="en-GB" altLang="zh-CN" dirty="0"/>
            </a:br>
            <a:r>
              <a:rPr lang="en-GB" altLang="zh-CN" dirty="0">
                <a:solidFill>
                  <a:srgbClr val="444444"/>
                </a:solidFill>
                <a:latin typeface="Courier New" panose="02070309020205020404" charset="0"/>
              </a:rPr>
              <a:t>(</a:t>
            </a:r>
            <a:br>
              <a:rPr lang="en-GB" altLang="zh-CN" dirty="0"/>
            </a:br>
            <a:r>
              <a:rPr lang="en-GB" altLang="zh-CN" dirty="0">
                <a:latin typeface="Courier New" panose="02070309020205020404" charset="0"/>
              </a:rPr>
              <a:t>Provider </a:t>
            </a:r>
            <a:r>
              <a:rPr lang="en-GB" altLang="zh-CN" b="1" dirty="0">
                <a:latin typeface="Courier New" panose="02070309020205020404" charset="0"/>
              </a:rPr>
              <a:t>string</a:t>
            </a:r>
            <a:r>
              <a:rPr lang="en-GB" altLang="zh-CN" dirty="0">
                <a:latin typeface="Courier New" panose="02070309020205020404" charset="0"/>
              </a:rPr>
              <a:t> NOT NULL ,</a:t>
            </a:r>
            <a:endParaRPr lang="en-GB" altLang="zh-CN" dirty="0">
              <a:latin typeface="Courier New" panose="02070309020205020404" charset="0"/>
            </a:endParaRPr>
          </a:p>
          <a:p>
            <a:r>
              <a:rPr lang="en-GB" altLang="zh-CN" dirty="0">
                <a:latin typeface="Courier New" panose="02070309020205020404" charset="0"/>
              </a:rPr>
              <a:t>Year </a:t>
            </a:r>
            <a:r>
              <a:rPr lang="en-GB" altLang="zh-CN" b="1" dirty="0">
                <a:latin typeface="Courier New" panose="02070309020205020404" charset="0"/>
              </a:rPr>
              <a:t>int</a:t>
            </a:r>
            <a:r>
              <a:rPr lang="en-GB" altLang="zh-CN" dirty="0">
                <a:latin typeface="Courier New" panose="02070309020205020404" charset="0"/>
              </a:rPr>
              <a:t> NOT NULL,</a:t>
            </a:r>
            <a:endParaRPr lang="en-GB" altLang="zh-CN" dirty="0">
              <a:latin typeface="Courier New" panose="02070309020205020404" charset="0"/>
            </a:endParaRPr>
          </a:p>
          <a:p>
            <a:r>
              <a:rPr lang="en-US" altLang="zh-CN" dirty="0">
                <a:solidFill>
                  <a:srgbClr val="444444"/>
                </a:solidFill>
                <a:latin typeface="Courier New" panose="02070309020205020404" charset="0"/>
              </a:rPr>
              <a:t>..., </a:t>
            </a:r>
            <a:endParaRPr lang="en-US" altLang="zh-CN" dirty="0">
              <a:solidFill>
                <a:srgbClr val="444444"/>
              </a:solidFill>
              <a:latin typeface="Courier New" panose="02070309020205020404" charset="0"/>
            </a:endParaRPr>
          </a:p>
          <a:p>
            <a:r>
              <a:rPr lang="en-GB" altLang="zh-CN" b="1" dirty="0">
                <a:solidFill>
                  <a:srgbClr val="C00000"/>
                </a:solidFill>
                <a:latin typeface="Courier New" panose="02070309020205020404" charset="0"/>
                <a:cs typeface="Courier New" panose="02070309020205020404" charset="0"/>
              </a:rPr>
              <a:t>CONSTRAINT </a:t>
            </a:r>
            <a:r>
              <a:rPr lang="en-GB" altLang="zh-CN" b="1" dirty="0" err="1">
                <a:solidFill>
                  <a:srgbClr val="C00000"/>
                </a:solidFill>
                <a:latin typeface="Courier New" panose="02070309020205020404" charset="0"/>
                <a:cs typeface="Courier New" panose="02070309020205020404" charset="0"/>
              </a:rPr>
              <a:t>Year_Ck</a:t>
            </a:r>
            <a:r>
              <a:rPr lang="en-GB" altLang="zh-CN" b="1" dirty="0">
                <a:solidFill>
                  <a:srgbClr val="C00000"/>
                </a:solidFill>
                <a:latin typeface="Courier New" panose="02070309020205020404" charset="0"/>
                <a:cs typeface="Courier New" panose="02070309020205020404" charset="0"/>
              </a:rPr>
              <a:t> CHECK (Year BETWEEN 1940 AND 2022)</a:t>
            </a:r>
            <a:br>
              <a:rPr lang="en-GB" altLang="zh-CN" dirty="0"/>
            </a:br>
            <a:r>
              <a:rPr lang="en-GB" altLang="zh-CN" dirty="0">
                <a:solidFill>
                  <a:srgbClr val="444444"/>
                </a:solidFill>
                <a:latin typeface="Courier New" panose="02070309020205020404" charset="0"/>
              </a:rPr>
              <a:t>)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4494653"/>
            <a:ext cx="8013700" cy="1104900"/>
          </a:xfrm>
          <a:prstGeom prst="rect">
            <a:avLst/>
          </a:prstGeom>
        </p:spPr>
      </p:pic>
      <p:sp>
        <p:nvSpPr>
          <p:cNvPr id="17" name="Rectangle 13"/>
          <p:cNvSpPr/>
          <p:nvPr/>
        </p:nvSpPr>
        <p:spPr>
          <a:xfrm>
            <a:off x="5292080" y="3349612"/>
            <a:ext cx="3708412" cy="38048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kumimoji="1" lang="en-GB" altLang="zh-CN" sz="2000" dirty="0"/>
              <a:t>That is the </a:t>
            </a:r>
            <a:r>
              <a:rPr kumimoji="1" lang="en-GB" altLang="zh-CN" sz="2000" b="1" dirty="0">
                <a:solidFill>
                  <a:srgbClr val="C00000"/>
                </a:solidFill>
              </a:rPr>
              <a:t>declaration</a:t>
            </a:r>
            <a:endParaRPr lang="en-US" altLang="zh-CN" sz="2000" b="1" dirty="0">
              <a:solidFill>
                <a:srgbClr val="C00000"/>
              </a:solidFill>
              <a:latin typeface="Eras Medium IT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Modeling relationship between data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E.g., "</a:t>
            </a:r>
            <a:r>
              <a:rPr kumimoji="1" lang="en-US" altLang="zh-CN" dirty="0">
                <a:highlight>
                  <a:srgbClr val="FFFF00"/>
                </a:highlight>
              </a:rPr>
              <a:t>an item belongs to a provid</a:t>
            </a:r>
            <a:r>
              <a:rPr kumimoji="1" lang="en-US" altLang="zh-CN" dirty="0"/>
              <a:t>er"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Should check that the provider in an item is a valid provider!</a:t>
            </a:r>
            <a:endParaRPr kumimoji="1" lang="en-US" altLang="zh-CN" dirty="0"/>
          </a:p>
          <a:p>
            <a:r>
              <a:rPr kumimoji="1" lang="en-US" altLang="zh-CN" dirty="0"/>
              <a:t>Does key-value store provide these checks?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No. Application developers should implement 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themselves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52197" y="3195719"/>
            <a:ext cx="6408712" cy="1200329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444444"/>
                </a:solidFill>
                <a:latin typeface="Courier New" panose="02070309020205020404" charset="0"/>
              </a:rPr>
              <a:t>inserted_value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charset="0"/>
              </a:rPr>
              <a:t> = ...; // something from user</a:t>
            </a:r>
            <a:endParaRPr lang="en-US" altLang="zh-CN" dirty="0">
              <a:solidFill>
                <a:srgbClr val="444444"/>
              </a:solidFill>
              <a:latin typeface="Courier New" panose="02070309020205020404" charset="0"/>
            </a:endParaRPr>
          </a:p>
          <a:p>
            <a:r>
              <a:rPr lang="en-US" altLang="zh-CN" b="1" dirty="0">
                <a:solidFill>
                  <a:srgbClr val="0432FF"/>
                </a:solidFill>
                <a:latin typeface="Courier New" panose="02070309020205020404" charset="0"/>
              </a:rPr>
              <a:t>if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charset="0"/>
              </a:rPr>
              <a:t> </a:t>
            </a:r>
            <a:r>
              <a:rPr lang="en-US" altLang="zh-CN" b="1" dirty="0" err="1">
                <a:solidFill>
                  <a:srgbClr val="0432FF"/>
                </a:solidFill>
                <a:latin typeface="Courier New" panose="02070309020205020404" charset="0"/>
              </a:rPr>
              <a:t>kv_provider</a:t>
            </a:r>
            <a:r>
              <a:rPr lang="en-US" altLang="zh-CN" dirty="0" err="1">
                <a:solidFill>
                  <a:srgbClr val="444444"/>
                </a:solidFill>
                <a:latin typeface="Courier New" panose="02070309020205020404" charset="0"/>
              </a:rPr>
              <a:t>.get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charset="0"/>
              </a:rPr>
              <a:t>(</a:t>
            </a:r>
            <a:r>
              <a:rPr lang="en-US" altLang="zh-CN" dirty="0" err="1">
                <a:solidFill>
                  <a:srgbClr val="444444"/>
                </a:solidFill>
                <a:latin typeface="Courier New" panose="02070309020205020404" charset="0"/>
              </a:rPr>
              <a:t>inserted_value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charset="0"/>
              </a:rPr>
              <a:t>) == 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charset="0"/>
              </a:rPr>
              <a:t>NULL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charset="0"/>
              </a:rPr>
              <a:t>:</a:t>
            </a:r>
            <a:endParaRPr lang="en-US" altLang="zh-CN" dirty="0">
              <a:solidFill>
                <a:srgbClr val="444444"/>
              </a:solidFill>
              <a:latin typeface="Courier New" panose="02070309020205020404" charset="0"/>
            </a:endParaRPr>
          </a:p>
          <a:p>
            <a:r>
              <a:rPr lang="en-US" altLang="zh-CN" dirty="0">
                <a:solidFill>
                  <a:srgbClr val="444444"/>
                </a:solidFill>
                <a:latin typeface="Courier New" panose="02070309020205020404" charset="0"/>
              </a:rPr>
              <a:t>   report an error</a:t>
            </a:r>
            <a:endParaRPr lang="en-US" altLang="zh-CN" dirty="0">
              <a:solidFill>
                <a:srgbClr val="444444"/>
              </a:solidFill>
              <a:latin typeface="Courier New" panose="02070309020205020404" charset="0"/>
            </a:endParaRPr>
          </a:p>
          <a:p>
            <a:r>
              <a:rPr lang="en-US" altLang="zh-CN" b="1" dirty="0" err="1">
                <a:solidFill>
                  <a:srgbClr val="0432FF"/>
                </a:solidFill>
                <a:latin typeface="Courier New" panose="02070309020205020404" charset="0"/>
              </a:rPr>
              <a:t>kv_item</a:t>
            </a:r>
            <a:r>
              <a:rPr lang="en-US" altLang="zh-CN" dirty="0" err="1">
                <a:solidFill>
                  <a:srgbClr val="444444"/>
                </a:solidFill>
                <a:latin typeface="Courier New" panose="02070309020205020404" charset="0"/>
              </a:rPr>
              <a:t>.insert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charset="0"/>
              </a:rPr>
              <a:t>(</a:t>
            </a:r>
            <a:r>
              <a:rPr lang="en-US" altLang="zh-CN" dirty="0" err="1">
                <a:solidFill>
                  <a:srgbClr val="444444"/>
                </a:solidFill>
                <a:latin typeface="Courier New" panose="02070309020205020404" charset="0"/>
              </a:rPr>
              <a:t>key,inserted_value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charset="0"/>
              </a:rPr>
              <a:t>); </a:t>
            </a:r>
            <a:endParaRPr lang="zh-CN" altLang="en-US" dirty="0"/>
          </a:p>
        </p:txBody>
      </p:sp>
      <p:sp>
        <p:nvSpPr>
          <p:cNvPr id="7" name="Rectangle 13"/>
          <p:cNvSpPr/>
          <p:nvPr/>
        </p:nvSpPr>
        <p:spPr>
          <a:xfrm>
            <a:off x="2169548" y="4394730"/>
            <a:ext cx="4974009" cy="38048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kumimoji="1" lang="en-US" altLang="zh-CN" sz="2000" dirty="0"/>
              <a:t>This</a:t>
            </a:r>
            <a:r>
              <a:rPr kumimoji="1" lang="en-GB" altLang="zh-CN" sz="2000" dirty="0"/>
              <a:t> is the </a:t>
            </a:r>
            <a:r>
              <a:rPr kumimoji="1" lang="en-US" altLang="zh-CN" sz="2000" dirty="0"/>
              <a:t>procedural  </a:t>
            </a:r>
            <a:r>
              <a:rPr kumimoji="1" lang="en-GB" altLang="zh-CN" sz="2000" b="1" dirty="0">
                <a:solidFill>
                  <a:srgbClr val="C00000"/>
                </a:solidFill>
              </a:rPr>
              <a:t>implementation</a:t>
            </a:r>
            <a:endParaRPr lang="en-US" altLang="zh-CN" sz="2000" b="1" dirty="0">
              <a:solidFill>
                <a:srgbClr val="C00000"/>
              </a:solidFill>
              <a:latin typeface="Eras Medium IT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Modeling relationship with relational model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E.g., an item belongs to a provider</a:t>
            </a:r>
            <a:endParaRPr kumimoji="1" lang="en-US" altLang="zh-CN" dirty="0"/>
          </a:p>
          <a:p>
            <a:r>
              <a:rPr kumimoji="1" lang="en-US" altLang="zh-CN" dirty="0"/>
              <a:t>Relational model adds a concept of </a:t>
            </a:r>
            <a:r>
              <a:rPr kumimoji="1" lang="en-US" altLang="zh-CN" dirty="0">
                <a:solidFill>
                  <a:srgbClr val="C00000"/>
                </a:solidFill>
              </a:rPr>
              <a:t>foreign key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468154" y="2425768"/>
          <a:ext cx="3888432" cy="14453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9006"/>
                <a:gridCol w="1139713"/>
                <a:gridCol w="1139713"/>
              </a:tblGrid>
              <a:tr h="48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Provider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Year</a:t>
                      </a:r>
                      <a:endParaRPr lang="zh-CN" altLang="en-US" dirty="0"/>
                    </a:p>
                  </a:txBody>
                  <a:tcPr/>
                </a:tc>
              </a:tr>
              <a:tr h="48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ipad</a:t>
                      </a:r>
                      <a:r>
                        <a:rPr lang="en-US" altLang="zh-CN" dirty="0"/>
                        <a:t> pro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Apple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2021</a:t>
                      </a:r>
                      <a:endParaRPr lang="zh-CN" altLang="en-US" dirty="0"/>
                    </a:p>
                  </a:txBody>
                  <a:tcPr/>
                </a:tc>
              </a:tr>
              <a:tr h="48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iphone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Apple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2021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38538" y="2029750"/>
            <a:ext cx="2954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Item (name, provider,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year)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9" name="表格 6"/>
          <p:cNvGraphicFramePr>
            <a:graphicFrameLocks noGrp="1"/>
          </p:cNvGraphicFramePr>
          <p:nvPr/>
        </p:nvGraphicFramePr>
        <p:xfrm>
          <a:off x="5015002" y="2425768"/>
          <a:ext cx="2952328" cy="14453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8192"/>
                <a:gridCol w="1224136"/>
              </a:tblGrid>
              <a:tr h="48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Country</a:t>
                      </a:r>
                      <a:endParaRPr lang="zh-CN" altLang="en-US" dirty="0"/>
                    </a:p>
                  </a:txBody>
                  <a:tcPr/>
                </a:tc>
              </a:tr>
              <a:tr h="48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Apple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USA</a:t>
                      </a:r>
                      <a:endParaRPr lang="zh-CN" altLang="en-US" dirty="0"/>
                    </a:p>
                  </a:txBody>
                  <a:tcPr/>
                </a:tc>
              </a:tr>
              <a:tr h="48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Huawei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China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5166563" y="2029750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Provider (name, country)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任意形状 11"/>
          <p:cNvSpPr/>
          <p:nvPr/>
        </p:nvSpPr>
        <p:spPr>
          <a:xfrm>
            <a:off x="3022511" y="3093538"/>
            <a:ext cx="2176669" cy="983978"/>
          </a:xfrm>
          <a:custGeom>
            <a:avLst/>
            <a:gdLst>
              <a:gd name="connsiteX0" fmla="*/ 0 w 2176669"/>
              <a:gd name="connsiteY0" fmla="*/ 0 h 983978"/>
              <a:gd name="connsiteX1" fmla="*/ 755373 w 2176669"/>
              <a:gd name="connsiteY1" fmla="*/ 983974 h 983978"/>
              <a:gd name="connsiteX2" fmla="*/ 2176669 w 2176669"/>
              <a:gd name="connsiteY2" fmla="*/ 9939 h 983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669" h="983978">
                <a:moveTo>
                  <a:pt x="0" y="0"/>
                </a:moveTo>
                <a:cubicBezTo>
                  <a:pt x="196297" y="491159"/>
                  <a:pt x="392595" y="982318"/>
                  <a:pt x="755373" y="983974"/>
                </a:cubicBezTo>
                <a:cubicBezTo>
                  <a:pt x="1118151" y="985630"/>
                  <a:pt x="1647410" y="497784"/>
                  <a:pt x="2176669" y="9939"/>
                </a:cubicBezTo>
              </a:path>
            </a:pathLst>
          </a:custGeom>
          <a:noFill/>
          <a:ln w="19050">
            <a:solidFill>
              <a:srgbClr val="BE37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245929" y="4094192"/>
            <a:ext cx="6795018" cy="1477328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444444"/>
                </a:solidFill>
                <a:latin typeface="Courier New" panose="02070309020205020404" charset="0"/>
              </a:rPr>
              <a:t>CREATE TABLE Item</a:t>
            </a:r>
            <a:br>
              <a:rPr lang="en-GB" altLang="zh-CN" dirty="0"/>
            </a:br>
            <a:r>
              <a:rPr lang="en-GB" altLang="zh-CN" dirty="0">
                <a:solidFill>
                  <a:srgbClr val="444444"/>
                </a:solidFill>
                <a:latin typeface="Courier New" panose="02070309020205020404" charset="0"/>
              </a:rPr>
              <a:t>(</a:t>
            </a:r>
            <a:br>
              <a:rPr lang="en-GB" altLang="zh-CN" dirty="0"/>
            </a:br>
            <a:r>
              <a:rPr lang="en-GB" altLang="zh-CN" dirty="0">
                <a:solidFill>
                  <a:srgbClr val="444444"/>
                </a:solidFill>
                <a:latin typeface="Courier New" panose="02070309020205020404" charset="0"/>
              </a:rPr>
              <a:t>Provider string NOT NULL ,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charset="0"/>
              </a:rPr>
              <a:t>..., </a:t>
            </a:r>
            <a:br>
              <a:rPr lang="en-GB" altLang="zh-CN" dirty="0"/>
            </a:br>
            <a:r>
              <a:rPr lang="en-GB" altLang="zh-CN" b="1" dirty="0">
                <a:solidFill>
                  <a:srgbClr val="C00000"/>
                </a:solidFill>
                <a:latin typeface="Courier New" panose="02070309020205020404" charset="0"/>
              </a:rPr>
              <a:t>FOREIGN KEY (Provider) REFERENCES Provider(Name</a:t>
            </a:r>
            <a:r>
              <a:rPr lang="en-GB" altLang="zh-CN" dirty="0">
                <a:solidFill>
                  <a:srgbClr val="444444"/>
                </a:solidFill>
                <a:latin typeface="Courier New" panose="02070309020205020404" charset="0"/>
              </a:rPr>
              <a:t>)</a:t>
            </a:r>
            <a:br>
              <a:rPr lang="en-GB" altLang="zh-CN" dirty="0"/>
            </a:br>
            <a:r>
              <a:rPr lang="en-GB" altLang="zh-CN" dirty="0">
                <a:solidFill>
                  <a:srgbClr val="444444"/>
                </a:solidFill>
                <a:latin typeface="Courier New" panose="02070309020205020404" charset="0"/>
              </a:rPr>
              <a:t>)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0" y="1082565"/>
            <a:ext cx="9144000" cy="1296452"/>
            <a:chOff x="0" y="1165145"/>
            <a:chExt cx="9144000" cy="1296452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65145"/>
              <a:ext cx="9144000" cy="1296452"/>
            </a:xfrm>
            <a:prstGeom prst="rect">
              <a:avLst/>
            </a:prstGeom>
          </p:spPr>
        </p:pic>
        <p:sp>
          <p:nvSpPr>
            <p:cNvPr id="18" name="圆角矩形 17"/>
            <p:cNvSpPr/>
            <p:nvPr/>
          </p:nvSpPr>
          <p:spPr>
            <a:xfrm>
              <a:off x="3729138" y="1395932"/>
              <a:ext cx="627448" cy="324023"/>
            </a:xfrm>
            <a:prstGeom prst="roundRect">
              <a:avLst/>
            </a:prstGeom>
            <a:noFill/>
            <a:ln w="19050">
              <a:solidFill>
                <a:srgbClr val="BE374B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1" name="直线连接符 20"/>
            <p:cNvCxnSpPr/>
            <p:nvPr/>
          </p:nvCxnSpPr>
          <p:spPr>
            <a:xfrm>
              <a:off x="6228184" y="1921396"/>
              <a:ext cx="291581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/>
            <p:nvPr/>
          </p:nvCxnSpPr>
          <p:spPr>
            <a:xfrm>
              <a:off x="106695" y="2137420"/>
              <a:ext cx="73184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13"/>
          <p:cNvSpPr/>
          <p:nvPr/>
        </p:nvSpPr>
        <p:spPr>
          <a:xfrm>
            <a:off x="2880328" y="5296962"/>
            <a:ext cx="3708412" cy="38048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kumimoji="1" lang="en-US" altLang="zh-CN" sz="2000" dirty="0"/>
              <a:t>This</a:t>
            </a:r>
            <a:r>
              <a:rPr kumimoji="1" lang="en-GB" altLang="zh-CN" sz="2000" dirty="0"/>
              <a:t> is the </a:t>
            </a:r>
            <a:r>
              <a:rPr kumimoji="1" lang="en-GB" altLang="zh-CN" sz="2000" b="1" dirty="0">
                <a:solidFill>
                  <a:srgbClr val="C00000"/>
                </a:solidFill>
              </a:rPr>
              <a:t>declaration</a:t>
            </a:r>
            <a:endParaRPr lang="en-US" altLang="zh-CN" sz="2000" b="1" dirty="0">
              <a:solidFill>
                <a:srgbClr val="C00000"/>
              </a:solidFill>
              <a:latin typeface="Eras Medium IT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An introduction to regular expressions – O'Reilly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776" y="2641476"/>
            <a:ext cx="1550447" cy="105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Relational model vs. key-value model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2050" name="Picture 2" descr="C Programming Language - Britefi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080324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++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771800" y="4181496"/>
            <a:ext cx="360040" cy="40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w to set up and learn SQL on Mac - Macworld U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383" y="2710659"/>
            <a:ext cx="1217974" cy="91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Declarative vs. procedural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 is better? </a:t>
            </a:r>
            <a:endParaRPr kumimoji="1" lang="en-US" altLang="zh-CN" dirty="0"/>
          </a:p>
          <a:p>
            <a:r>
              <a:rPr kumimoji="1" lang="en-US" altLang="zh-CN" dirty="0"/>
              <a:t>Declarative</a:t>
            </a:r>
            <a:endParaRPr kumimoji="1" lang="en-US" altLang="zh-CN" dirty="0"/>
          </a:p>
          <a:p>
            <a:pPr lvl="1"/>
            <a:r>
              <a:rPr lang="en-GB" altLang="zh-CN" dirty="0"/>
              <a:t>You say what you want without having to say how to do it</a:t>
            </a:r>
            <a:endParaRPr lang="en-GB" altLang="zh-CN" dirty="0"/>
          </a:p>
          <a:p>
            <a:pPr lvl="1"/>
            <a:r>
              <a:rPr lang="en-GB" altLang="zh-CN" b="1" dirty="0"/>
              <a:t>Example</a:t>
            </a:r>
            <a:r>
              <a:rPr lang="en-GB" altLang="zh-CN" dirty="0"/>
              <a:t>: </a:t>
            </a:r>
            <a:endParaRPr lang="en-GB" altLang="zh-CN" dirty="0"/>
          </a:p>
          <a:p>
            <a:r>
              <a:rPr kumimoji="1" lang="en-US" altLang="zh-CN" dirty="0"/>
              <a:t>Procedural</a:t>
            </a:r>
            <a:endParaRPr kumimoji="1" lang="en-US" altLang="zh-CN" dirty="0"/>
          </a:p>
          <a:p>
            <a:pPr lvl="1"/>
            <a:r>
              <a:rPr lang="en-GB" altLang="zh-CN" dirty="0"/>
              <a:t>You have to specify exact steps to get the result</a:t>
            </a:r>
            <a:endParaRPr lang="en-GB" altLang="zh-CN" dirty="0"/>
          </a:p>
          <a:p>
            <a:pPr lvl="1"/>
            <a:r>
              <a:rPr lang="en-GB" altLang="zh-CN" b="1" dirty="0"/>
              <a:t>Example</a:t>
            </a:r>
            <a:r>
              <a:rPr lang="en-GB" altLang="zh-CN" dirty="0"/>
              <a:t>: </a:t>
            </a:r>
            <a:endParaRPr lang="en-GB" altLang="zh-CN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relational model is a superset of key-value 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2304256"/>
          </a:xfrm>
        </p:spPr>
        <p:txBody>
          <a:bodyPr/>
          <a:lstStyle/>
          <a:p>
            <a:r>
              <a:rPr kumimoji="1" lang="en-US" altLang="zh-CN" b="0" dirty="0">
                <a:solidFill>
                  <a:schemeClr val="tx1"/>
                </a:solidFill>
              </a:rPr>
              <a:t>Recall: key-value model </a:t>
            </a:r>
            <a:endParaRPr kumimoji="1" lang="en-US" altLang="zh-CN" b="0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Get(</a:t>
            </a:r>
            <a:r>
              <a:rPr kumimoji="1"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kumimoji="1"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endParaRPr kumimoji="1" lang="en-US" altLang="zh-CN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b="0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How can we model this query with relational model? </a:t>
            </a:r>
            <a:endParaRPr kumimoji="1" lang="en-US" altLang="zh-CN" b="0" dirty="0">
              <a:solidFill>
                <a:schemeClr val="tx1"/>
              </a:solidFill>
              <a:latin typeface="+mj-lt"/>
              <a:cs typeface="Consolas" panose="020B0609020204030204" pitchFamily="49" charset="0"/>
            </a:endParaRPr>
          </a:p>
          <a:p>
            <a:pPr lvl="1"/>
            <a:r>
              <a:rPr kumimoji="1" lang="en-US" altLang="zh-CN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Primary key! An attribute that </a:t>
            </a:r>
            <a:r>
              <a:rPr kumimoji="1" lang="en-US" altLang="zh-CN" b="1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uniquely</a:t>
            </a:r>
            <a:r>
              <a:rPr kumimoji="1" lang="en-US" altLang="zh-CN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 identifies the tuple in a table</a:t>
            </a:r>
            <a:endParaRPr kumimoji="1" lang="zh-CN" altLang="en-US" b="0" dirty="0">
              <a:solidFill>
                <a:schemeClr val="tx1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1520" y="2939802"/>
            <a:ext cx="3888432" cy="258532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444444"/>
                </a:solidFill>
                <a:latin typeface="Courier New" panose="02070309020205020404" charset="0"/>
              </a:rPr>
              <a:t>CREATE TABLE Item</a:t>
            </a:r>
            <a:br>
              <a:rPr lang="en-GB" altLang="zh-CN" dirty="0"/>
            </a:br>
            <a:r>
              <a:rPr lang="en-GB" altLang="zh-CN" dirty="0">
                <a:solidFill>
                  <a:srgbClr val="444444"/>
                </a:solidFill>
                <a:latin typeface="Courier New" panose="02070309020205020404" charset="0"/>
              </a:rPr>
              <a:t>(</a:t>
            </a:r>
            <a:br>
              <a:rPr lang="en-GB" altLang="zh-CN" dirty="0"/>
            </a:br>
            <a:r>
              <a:rPr lang="en-GB" altLang="zh-CN" dirty="0">
                <a:solidFill>
                  <a:srgbClr val="444444"/>
                </a:solidFill>
                <a:latin typeface="Courier New" panose="02070309020205020404" charset="0"/>
              </a:rPr>
              <a:t>Provider string NOT NULL ,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charset="0"/>
              </a:rPr>
              <a:t>..., </a:t>
            </a:r>
            <a:br>
              <a:rPr lang="en-GB" altLang="zh-CN" dirty="0"/>
            </a:br>
            <a:r>
              <a:rPr lang="en-GB" altLang="zh-CN" dirty="0">
                <a:latin typeface="Courier New" panose="02070309020205020404" charset="0"/>
              </a:rPr>
              <a:t>FOREIGN KEY (Provider) REFERENCES Provider(Name)</a:t>
            </a:r>
            <a:endParaRPr lang="en-GB" altLang="zh-CN" dirty="0">
              <a:latin typeface="Courier New" panose="02070309020205020404" charset="0"/>
            </a:endParaRPr>
          </a:p>
          <a:p>
            <a:r>
              <a:rPr lang="en-GB" altLang="zh-CN" b="1" dirty="0">
                <a:solidFill>
                  <a:srgbClr val="C00000"/>
                </a:solidFill>
                <a:latin typeface="Courier New" panose="02070309020205020404" charset="0"/>
              </a:rPr>
              <a:t>PRIMARY KEY (Name),</a:t>
            </a:r>
            <a:endParaRPr lang="en-GB" altLang="zh-CN" b="1" dirty="0">
              <a:solidFill>
                <a:srgbClr val="C00000"/>
              </a:solidFill>
              <a:latin typeface="Courier New" panose="02070309020205020404" charset="0"/>
            </a:endParaRPr>
          </a:p>
          <a:p>
            <a:r>
              <a:rPr lang="en-GB" altLang="zh-CN" dirty="0">
                <a:latin typeface="Courier New" panose="02070309020205020404" charset="0"/>
                <a:cs typeface="Courier New" panose="02070309020205020404" charset="0"/>
              </a:rPr>
              <a:t>ON DELETE CASCADE</a:t>
            </a:r>
            <a:br>
              <a:rPr lang="en-GB" altLang="zh-CN" dirty="0"/>
            </a:br>
            <a:r>
              <a:rPr lang="en-GB" altLang="zh-CN" dirty="0">
                <a:solidFill>
                  <a:srgbClr val="444444"/>
                </a:solidFill>
                <a:latin typeface="Courier New" panose="02070309020205020404" charset="0"/>
              </a:rPr>
              <a:t>)</a:t>
            </a:r>
            <a:endParaRPr lang="zh-CN" altLang="en-US" dirty="0"/>
          </a:p>
        </p:txBody>
      </p:sp>
      <p:graphicFrame>
        <p:nvGraphicFramePr>
          <p:cNvPr id="9" name="表格 6"/>
          <p:cNvGraphicFramePr>
            <a:graphicFrameLocks noGrp="1"/>
          </p:cNvGraphicFramePr>
          <p:nvPr/>
        </p:nvGraphicFramePr>
        <p:xfrm>
          <a:off x="4817405" y="3423568"/>
          <a:ext cx="3888432" cy="14453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9006"/>
                <a:gridCol w="1139713"/>
                <a:gridCol w="1139713"/>
              </a:tblGrid>
              <a:tr h="48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Provider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Year</a:t>
                      </a:r>
                      <a:endParaRPr lang="zh-CN" altLang="en-US" dirty="0"/>
                    </a:p>
                  </a:txBody>
                  <a:tcPr/>
                </a:tc>
              </a:tr>
              <a:tr h="48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ipad</a:t>
                      </a:r>
                      <a:r>
                        <a:rPr lang="en-US" altLang="zh-CN" dirty="0"/>
                        <a:t> pro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Apple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2021</a:t>
                      </a:r>
                      <a:endParaRPr lang="zh-CN" altLang="en-US" dirty="0"/>
                    </a:p>
                  </a:txBody>
                  <a:tcPr/>
                </a:tc>
              </a:tr>
              <a:tr h="48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iphone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Apple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2021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5187789" y="3027550"/>
            <a:ext cx="2954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Item (name, provider,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year)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17405" y="3396882"/>
            <a:ext cx="1626803" cy="1472026"/>
          </a:xfrm>
          <a:prstGeom prst="rect">
            <a:avLst/>
          </a:prstGeom>
          <a:noFill/>
          <a:ln w="50800">
            <a:solidFill>
              <a:srgbClr val="BE37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884448" y="4870800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  <a:cs typeface="Consolas" panose="020B0609020204030204" pitchFamily="49" charset="0"/>
              </a:rPr>
              <a:t>Primary key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926397" y="3460250"/>
            <a:ext cx="3779440" cy="1341466"/>
          </a:xfrm>
          <a:prstGeom prst="rect">
            <a:avLst/>
          </a:prstGeom>
          <a:noFill/>
          <a:ln w="50800">
            <a:solidFill>
              <a:srgbClr val="0432FF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121660" y="4870800"/>
            <a:ext cx="787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432FF"/>
                </a:solidFill>
                <a:cs typeface="Consolas" panose="020B0609020204030204" pitchFamily="49" charset="0"/>
              </a:rPr>
              <a:t>Value</a:t>
            </a:r>
            <a:endParaRPr lang="zh-CN" alt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89584" y="1982405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zh-CN" b="0" kern="0" dirty="0">
                <a:solidFill>
                  <a:schemeClr val="accent6"/>
                </a:solidFill>
                <a:ea typeface="+mn-ea"/>
              </a:rPr>
              <a:t>Data models &amp; </a:t>
            </a:r>
            <a:r>
              <a:rPr lang="en-US" altLang="zh-CN" kern="0" dirty="0">
                <a:solidFill>
                  <a:srgbClr val="C00000"/>
                </a:solidFill>
                <a:ea typeface="+mn-ea"/>
              </a:rPr>
              <a:t>query language</a:t>
            </a:r>
            <a:endParaRPr kumimoji="0" lang="en-US" altLang="zh-CN" kern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Declare the data developer want with relational algebra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How to describe the data the developer want?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Using natural language?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No.</a:t>
            </a:r>
            <a:r>
              <a:rPr kumimoji="1" lang="zh-CN" altLang="en-US" dirty="0"/>
              <a:t> </a:t>
            </a:r>
            <a:r>
              <a:rPr kumimoji="1" lang="en-US" altLang="zh-CN" dirty="0"/>
              <a:t>Natural language is not precise</a:t>
            </a:r>
            <a:endParaRPr kumimoji="1" lang="en-US" altLang="zh-CN" dirty="0"/>
          </a:p>
          <a:p>
            <a:pPr lvl="2"/>
            <a:endParaRPr lang="en-US" altLang="zh-CN" dirty="0"/>
          </a:p>
          <a:p>
            <a:r>
              <a:rPr lang="en-US" altLang="zh-CN" dirty="0"/>
              <a:t>Must be more formal!</a:t>
            </a:r>
            <a:endParaRPr lang="en-US" altLang="zh-CN" dirty="0"/>
          </a:p>
          <a:p>
            <a:pPr lvl="2"/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2" descr="Math; Analysis, algebra, probability and statistics and Arabic - Rennes -  Private lesson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352534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Relational algebra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579296" cy="3771636"/>
          </a:xfrm>
        </p:spPr>
        <p:txBody>
          <a:bodyPr/>
          <a:lstStyle/>
          <a:p>
            <a:r>
              <a:rPr kumimoji="1" lang="en-US" altLang="zh-CN" b="0" dirty="0"/>
              <a:t>Query in relational model is based on relational algebra</a:t>
            </a:r>
            <a:endParaRPr kumimoji="1" lang="en-US" altLang="zh-CN" b="0" dirty="0"/>
          </a:p>
          <a:p>
            <a:r>
              <a:rPr kumimoji="1" lang="en-US" altLang="zh-CN" b="0" dirty="0"/>
              <a:t>Fundamental operations to retrieve and manipulate tuples in a relation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Based on </a:t>
            </a:r>
            <a:r>
              <a:rPr kumimoji="1" lang="en-US" altLang="zh-CN" b="1" dirty="0"/>
              <a:t>set algebra</a:t>
            </a:r>
            <a:endParaRPr kumimoji="1" lang="en-US" altLang="zh-CN" b="1" dirty="0"/>
          </a:p>
          <a:p>
            <a:r>
              <a:rPr lang="en-US" altLang="zh-CN" b="0" dirty="0"/>
              <a:t>Each operator takes one or more relations as its inputs and outputs a new relation</a:t>
            </a:r>
            <a:endParaRPr lang="en-US" altLang="zh-CN" b="0" dirty="0"/>
          </a:p>
          <a:p>
            <a:pPr lvl="1"/>
            <a:r>
              <a:rPr lang="en-US" altLang="zh-CN" dirty="0"/>
              <a:t>We can "chain" operators together to create more complex operations</a:t>
            </a:r>
            <a:endParaRPr lang="en-US" altLang="zh-CN" dirty="0"/>
          </a:p>
          <a:p>
            <a:endParaRPr kumimoji="1"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27584" y="3577580"/>
            <a:ext cx="375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2400"/>
              <a:t>σ</a:t>
            </a:r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1331640" y="3577579"/>
            <a:ext cx="1040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/>
              <a:t>Select</a:t>
            </a:r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1331640" y="4216360"/>
            <a:ext cx="1555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/>
              <a:t>Projection</a:t>
            </a:r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827584" y="4198638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2400"/>
              <a:t>Π</a:t>
            </a:r>
            <a:endParaRPr lang="el-GR" altLang="zh-CN" sz="2400"/>
          </a:p>
        </p:txBody>
      </p:sp>
      <p:sp>
        <p:nvSpPr>
          <p:cNvPr id="11" name="矩形 10"/>
          <p:cNvSpPr/>
          <p:nvPr/>
        </p:nvSpPr>
        <p:spPr>
          <a:xfrm>
            <a:off x="3027701" y="3577578"/>
            <a:ext cx="394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/>
              <a:t>∪</a:t>
            </a:r>
            <a:endParaRPr lang="zh-CN" altLang="en-US" sz="2400"/>
          </a:p>
        </p:txBody>
      </p:sp>
      <p:sp>
        <p:nvSpPr>
          <p:cNvPr id="12" name="矩形 11"/>
          <p:cNvSpPr/>
          <p:nvPr/>
        </p:nvSpPr>
        <p:spPr>
          <a:xfrm>
            <a:off x="3422361" y="3572262"/>
            <a:ext cx="9909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/>
              <a:t>Union</a:t>
            </a:r>
            <a:endParaRPr lang="zh-CN" altLang="en-US" sz="2400"/>
          </a:p>
        </p:txBody>
      </p:sp>
      <p:sp>
        <p:nvSpPr>
          <p:cNvPr id="13" name="矩形 12"/>
          <p:cNvSpPr/>
          <p:nvPr/>
        </p:nvSpPr>
        <p:spPr>
          <a:xfrm>
            <a:off x="3027701" y="4198637"/>
            <a:ext cx="405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/>
              <a:t>∩</a:t>
            </a:r>
            <a:endParaRPr lang="zh-CN" altLang="en-US" sz="2400"/>
          </a:p>
        </p:txBody>
      </p:sp>
      <p:sp>
        <p:nvSpPr>
          <p:cNvPr id="14" name="矩形 13"/>
          <p:cNvSpPr/>
          <p:nvPr/>
        </p:nvSpPr>
        <p:spPr>
          <a:xfrm>
            <a:off x="3440485" y="4198636"/>
            <a:ext cx="17764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/>
              <a:t>Intersection</a:t>
            </a:r>
            <a:endParaRPr lang="zh-CN" altLang="en-US" sz="2400"/>
          </a:p>
        </p:txBody>
      </p:sp>
      <p:sp>
        <p:nvSpPr>
          <p:cNvPr id="15" name="矩形 14"/>
          <p:cNvSpPr/>
          <p:nvPr/>
        </p:nvSpPr>
        <p:spPr>
          <a:xfrm>
            <a:off x="5202854" y="3580647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/>
              <a:t>-</a:t>
            </a:r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5429303" y="3572261"/>
            <a:ext cx="15833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/>
              <a:t>Difference</a:t>
            </a:r>
            <a:endParaRPr lang="zh-CN" altLang="en-US" sz="2400"/>
          </a:p>
        </p:txBody>
      </p:sp>
      <p:sp>
        <p:nvSpPr>
          <p:cNvPr id="17" name="矩形 16"/>
          <p:cNvSpPr/>
          <p:nvPr/>
        </p:nvSpPr>
        <p:spPr>
          <a:xfrm>
            <a:off x="5365966" y="421636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/>
              <a:t>x</a:t>
            </a:r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5630402" y="4213110"/>
            <a:ext cx="12458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/>
              <a:t>Product</a:t>
            </a:r>
            <a:endParaRPr lang="zh-CN" altLang="en-US" sz="2400"/>
          </a:p>
        </p:txBody>
      </p:sp>
      <p:sp>
        <p:nvSpPr>
          <p:cNvPr id="19" name="矩形 18"/>
          <p:cNvSpPr/>
          <p:nvPr/>
        </p:nvSpPr>
        <p:spPr>
          <a:xfrm>
            <a:off x="7337239" y="3572260"/>
            <a:ext cx="439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/>
              <a:t>⋈</a:t>
            </a:r>
            <a:endParaRPr lang="zh-CN" altLang="en-US" sz="2400"/>
          </a:p>
        </p:txBody>
      </p:sp>
      <p:sp>
        <p:nvSpPr>
          <p:cNvPr id="20" name="矩形 19"/>
          <p:cNvSpPr/>
          <p:nvPr/>
        </p:nvSpPr>
        <p:spPr>
          <a:xfrm>
            <a:off x="7636764" y="3580647"/>
            <a:ext cx="750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/>
              <a:t>Join</a:t>
            </a: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Raft basics: terms 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图片 7" descr="图示, 日程表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80" y="957313"/>
            <a:ext cx="7452320" cy="1916765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22920" y="3175266"/>
            <a:ext cx="8229600" cy="3164842"/>
          </a:xfrm>
        </p:spPr>
        <p:txBody>
          <a:bodyPr/>
          <a:lstStyle/>
          <a:p>
            <a:r>
              <a:rPr kumimoji="1" lang="en-US" altLang="zh-CN" dirty="0"/>
              <a:t>Raft divides time into terms (w/ arbitrary length):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Each term starts w/ an election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Ends with one leader or no leader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At most one leader per term  </a:t>
            </a:r>
            <a:endParaRPr kumimoji="1" lang="en-US" altLang="zh-CN" dirty="0"/>
          </a:p>
          <a:p>
            <a:r>
              <a:rPr kumimoji="1" lang="en-US" altLang="zh-CN" dirty="0"/>
              <a:t>Each leader is uniquely associated w/ a term </a:t>
            </a:r>
            <a:endParaRPr lang="en-GB" altLang="zh-CN" dirty="0"/>
          </a:p>
          <a:p>
            <a:pPr lvl="1"/>
            <a:r>
              <a:rPr kumimoji="1" lang="en-US" altLang="zh-CN" dirty="0"/>
              <a:t>Key role: identify obsolete information 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Relational model &amp; SQL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686800" cy="4356826"/>
          </a:xfrm>
        </p:spPr>
        <p:txBody>
          <a:bodyPr/>
          <a:lstStyle/>
          <a:p>
            <a:r>
              <a:rPr kumimoji="1" lang="en-US" altLang="zh-CN" dirty="0"/>
              <a:t>Relational model is a theoretical proposal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Proposed by Edgar Codd in 1970</a:t>
            </a:r>
            <a:endParaRPr kumimoji="1" lang="en-US" altLang="zh-CN" dirty="0"/>
          </a:p>
          <a:p>
            <a:r>
              <a:rPr kumimoji="1" lang="en-US" altLang="zh-CN" dirty="0"/>
              <a:t>What we have presented is actually SQL </a:t>
            </a:r>
            <a:endParaRPr kumimoji="1" lang="en-US" altLang="zh-CN" dirty="0"/>
          </a:p>
          <a:p>
            <a:r>
              <a:rPr kumimoji="1" lang="en-US" altLang="zh-CN" dirty="0"/>
              <a:t>SQL is the best-known data model today, which is based on relational model</a:t>
            </a:r>
            <a:endParaRPr kumimoji="1" lang="en-US" altLang="zh-CN" dirty="0"/>
          </a:p>
          <a:p>
            <a:pPr lvl="1"/>
            <a:r>
              <a:rPr kumimoji="1" lang="en-US" altLang="zh-CN" b="0" dirty="0"/>
              <a:t> SQL tables &lt;-&gt; relations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 SQL rows &lt;-&gt; tuples</a:t>
            </a:r>
            <a:endParaRPr kumimoji="1" lang="en-US" altLang="zh-CN" dirty="0"/>
          </a:p>
          <a:p>
            <a:r>
              <a:rPr kumimoji="1" lang="en-US" altLang="zh-CN" dirty="0"/>
              <a:t>Hence, RDBMS (relational database management system) &amp; SQL had become the choice for many years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And they scale well in a lot of application scenarios</a:t>
            </a:r>
            <a:endParaRPr kumimoji="1" lang="en-US" altLang="zh-CN" b="0" dirty="0"/>
          </a:p>
          <a:p>
            <a:endParaRPr kumimoji="1"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44658" y="649285"/>
            <a:ext cx="3570742" cy="138499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altLang="zh-CN" sz="1400" dirty="0">
                <a:latin typeface="Courier New" panose="02070309020205020404" charset="0"/>
                <a:cs typeface="Courier New" panose="02070309020205020404" charset="0"/>
              </a:rPr>
              <a:t>CREATE TABLE Item</a:t>
            </a:r>
            <a:br>
              <a:rPr lang="en-GB" altLang="zh-CN" sz="1400" dirty="0">
                <a:latin typeface="Courier New" panose="02070309020205020404" charset="0"/>
                <a:cs typeface="Courier New" panose="02070309020205020404" charset="0"/>
              </a:rPr>
            </a:br>
            <a:r>
              <a:rPr lang="en-GB" altLang="zh-CN" sz="1400" dirty="0">
                <a:latin typeface="Courier New" panose="02070309020205020404" charset="0"/>
                <a:cs typeface="Courier New" panose="02070309020205020404" charset="0"/>
              </a:rPr>
              <a:t>(</a:t>
            </a:r>
            <a:br>
              <a:rPr lang="en-GB" altLang="zh-CN" sz="1400" dirty="0">
                <a:latin typeface="Courier New" panose="02070309020205020404" charset="0"/>
                <a:cs typeface="Courier New" panose="02070309020205020404" charset="0"/>
              </a:rPr>
            </a:br>
            <a:r>
              <a:rPr lang="en-GB" altLang="zh-CN" sz="1400" dirty="0">
                <a:latin typeface="Courier New" panose="02070309020205020404" charset="0"/>
                <a:cs typeface="Courier New" panose="02070309020205020404" charset="0"/>
              </a:rPr>
              <a:t>Provider string NOT NULL ,</a:t>
            </a:r>
            <a:r>
              <a:rPr lang="en-US" altLang="zh-CN" sz="1400" dirty="0">
                <a:latin typeface="Courier New" panose="02070309020205020404" charset="0"/>
                <a:cs typeface="Courier New" panose="02070309020205020404" charset="0"/>
              </a:rPr>
              <a:t>..., </a:t>
            </a:r>
            <a:br>
              <a:rPr lang="en-GB" altLang="zh-CN" sz="1400" dirty="0">
                <a:latin typeface="Courier New" panose="02070309020205020404" charset="0"/>
                <a:cs typeface="Courier New" panose="02070309020205020404" charset="0"/>
              </a:rPr>
            </a:br>
            <a:r>
              <a:rPr lang="en-GB" altLang="zh-CN" sz="1400" dirty="0">
                <a:latin typeface="Courier New" panose="02070309020205020404" charset="0"/>
                <a:cs typeface="Courier New" panose="02070309020205020404" charset="0"/>
              </a:rPr>
              <a:t>FOREIGN KEY (Provider) REFERENCES Provider(Name)</a:t>
            </a:r>
            <a:br>
              <a:rPr lang="en-GB" altLang="zh-CN" sz="1400" dirty="0">
                <a:latin typeface="Courier New" panose="02070309020205020404" charset="0"/>
                <a:cs typeface="Courier New" panose="02070309020205020404" charset="0"/>
              </a:rPr>
            </a:br>
            <a:r>
              <a:rPr lang="en-GB" altLang="zh-CN" sz="1400" dirty="0">
                <a:latin typeface="Courier New" panose="02070309020205020404" charset="0"/>
                <a:cs typeface="Courier New" panose="02070309020205020404" charset="0"/>
              </a:rPr>
              <a:t>)</a:t>
            </a:r>
            <a:endParaRPr lang="zh-CN" altLang="en-US" sz="1400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Rectangle 13"/>
          <p:cNvSpPr/>
          <p:nvPr/>
        </p:nvSpPr>
        <p:spPr>
          <a:xfrm>
            <a:off x="6337687" y="1839510"/>
            <a:ext cx="1584684" cy="38048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kumimoji="1" lang="en-GB" altLang="zh-CN" sz="2000" dirty="0"/>
              <a:t>SQL</a:t>
            </a:r>
            <a:endParaRPr lang="en-US" altLang="zh-CN" sz="2000" b="1" dirty="0">
              <a:solidFill>
                <a:srgbClr val="C00000"/>
              </a:solidFill>
              <a:latin typeface="Eras Medium ITC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 SQL to query the data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Example: returns the item and its provider’s country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How to query the data with the key-value store model ? 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47664" y="2137420"/>
            <a:ext cx="5616624" cy="1477328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charset="0"/>
              </a:rPr>
              <a:t>result = []</a:t>
            </a:r>
            <a:endParaRPr lang="en-US" altLang="zh-CN" dirty="0">
              <a:latin typeface="Courier New" panose="02070309020205020404" charset="0"/>
            </a:endParaRPr>
          </a:p>
          <a:p>
            <a:r>
              <a:rPr lang="en-US" altLang="zh-CN" b="1" dirty="0">
                <a:solidFill>
                  <a:srgbClr val="0432FF"/>
                </a:solidFill>
                <a:latin typeface="Courier New" panose="02070309020205020404" charset="0"/>
              </a:rPr>
              <a:t>for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charset="0"/>
              </a:rPr>
              <a:t> </a:t>
            </a:r>
            <a:r>
              <a:rPr lang="en-US" altLang="zh-CN" dirty="0" err="1">
                <a:solidFill>
                  <a:srgbClr val="444444"/>
                </a:solidFill>
                <a:latin typeface="Courier New" panose="02070309020205020404" charset="0"/>
              </a:rPr>
              <a:t>k,v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charset="0"/>
              </a:rPr>
              <a:t>in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charset="0"/>
              </a:rPr>
              <a:t> </a:t>
            </a:r>
            <a:r>
              <a:rPr lang="en-US" altLang="zh-CN" dirty="0" err="1">
                <a:solidFill>
                  <a:srgbClr val="444444"/>
                </a:solidFill>
                <a:latin typeface="Courier New" panose="02070309020205020404" charset="0"/>
              </a:rPr>
              <a:t>kv_item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charset="0"/>
              </a:rPr>
              <a:t>:</a:t>
            </a:r>
            <a:endParaRPr lang="en-US" altLang="zh-CN" dirty="0">
              <a:solidFill>
                <a:srgbClr val="444444"/>
              </a:solidFill>
              <a:latin typeface="Courier New" panose="02070309020205020404" charset="0"/>
            </a:endParaRPr>
          </a:p>
          <a:p>
            <a:pPr lvl="1"/>
            <a:r>
              <a:rPr lang="en-US" altLang="zh-CN" dirty="0">
                <a:solidFill>
                  <a:srgbClr val="444444"/>
                </a:solidFill>
                <a:latin typeface="Courier New" panose="02070309020205020404" charset="0"/>
              </a:rPr>
              <a:t>provider = </a:t>
            </a:r>
            <a:r>
              <a:rPr lang="en-US" altLang="zh-CN" dirty="0" err="1">
                <a:solidFill>
                  <a:srgbClr val="444444"/>
                </a:solidFill>
                <a:latin typeface="Courier New" panose="02070309020205020404" charset="0"/>
              </a:rPr>
              <a:t>Provider.get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charset="0"/>
              </a:rPr>
              <a:t>(</a:t>
            </a:r>
            <a:r>
              <a:rPr lang="en-US" altLang="zh-CN" dirty="0" err="1">
                <a:solidFill>
                  <a:srgbClr val="444444"/>
                </a:solidFill>
                <a:latin typeface="Courier New" panose="02070309020205020404" charset="0"/>
              </a:rPr>
              <a:t>v.provider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charset="0"/>
              </a:rPr>
              <a:t>)</a:t>
            </a:r>
            <a:endParaRPr lang="en-US" altLang="zh-CN" dirty="0">
              <a:solidFill>
                <a:srgbClr val="444444"/>
              </a:solidFill>
              <a:latin typeface="Courier New" panose="02070309020205020404" charset="0"/>
            </a:endParaRPr>
          </a:p>
          <a:p>
            <a:pPr lvl="1"/>
            <a:r>
              <a:rPr lang="en-US" altLang="zh-CN" dirty="0" err="1">
                <a:solidFill>
                  <a:srgbClr val="444444"/>
                </a:solidFill>
                <a:latin typeface="Courier New" panose="02070309020205020404" charset="0"/>
              </a:rPr>
              <a:t>result.append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charset="0"/>
              </a:rPr>
              <a:t>(v + </a:t>
            </a:r>
            <a:r>
              <a:rPr lang="en-US" altLang="zh-CN" dirty="0" err="1">
                <a:solidFill>
                  <a:srgbClr val="444444"/>
                </a:solidFill>
                <a:latin typeface="Courier New" panose="02070309020205020404" charset="0"/>
              </a:rPr>
              <a:t>provider.country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charset="0"/>
              </a:rPr>
              <a:t>)</a:t>
            </a:r>
            <a:endParaRPr lang="en-US" altLang="zh-CN" dirty="0">
              <a:solidFill>
                <a:srgbClr val="444444"/>
              </a:solidFill>
              <a:latin typeface="Courier New" panose="02070309020205020404" charset="0"/>
            </a:endParaRPr>
          </a:p>
          <a:p>
            <a:r>
              <a:rPr lang="en-US" altLang="zh-CN" dirty="0">
                <a:latin typeface="Courier New" panose="02070309020205020404" charset="0"/>
              </a:rPr>
              <a:t>print(result)</a:t>
            </a:r>
            <a:endParaRPr lang="en-US" altLang="zh-CN" dirty="0">
              <a:latin typeface="Courier New" panose="02070309020205020404" charset="0"/>
            </a:endParaRPr>
          </a:p>
        </p:txBody>
      </p:sp>
      <p:sp>
        <p:nvSpPr>
          <p:cNvPr id="8" name="Rectangle 13"/>
          <p:cNvSpPr/>
          <p:nvPr/>
        </p:nvSpPr>
        <p:spPr>
          <a:xfrm>
            <a:off x="1853698" y="3630286"/>
            <a:ext cx="5004556" cy="38048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kumimoji="1" lang="en-GB" altLang="zh-CN" sz="2000" dirty="0"/>
              <a:t>This is the </a:t>
            </a:r>
            <a:r>
              <a:rPr kumimoji="1" lang="en-US" altLang="zh-CN" sz="2000" dirty="0"/>
              <a:t>procedural  </a:t>
            </a:r>
            <a:r>
              <a:rPr kumimoji="1" lang="en-GB" altLang="zh-CN" sz="2000" dirty="0"/>
              <a:t>implementation</a:t>
            </a:r>
            <a:endParaRPr lang="en-US" altLang="zh-CN" sz="2000" b="1" dirty="0">
              <a:solidFill>
                <a:srgbClr val="C00000"/>
              </a:solidFill>
              <a:latin typeface="Eras Medium ITC" pitchFamily="34" charset="0"/>
            </a:endParaRPr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1858342" y="4363671"/>
          <a:ext cx="2470652" cy="11517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2338"/>
                <a:gridCol w="812886"/>
                <a:gridCol w="635428"/>
              </a:tblGrid>
              <a:tr h="2879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Name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Provider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Year</a:t>
                      </a:r>
                      <a:endParaRPr lang="zh-CN" altLang="en-US" sz="1200" dirty="0"/>
                    </a:p>
                  </a:txBody>
                  <a:tcPr/>
                </a:tc>
              </a:tr>
              <a:tr h="2879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ipad</a:t>
                      </a:r>
                      <a:r>
                        <a:rPr lang="en-US" altLang="zh-CN" sz="1200" dirty="0"/>
                        <a:t> pro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Apple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2021</a:t>
                      </a:r>
                      <a:endParaRPr lang="zh-CN" altLang="en-US" sz="1200" dirty="0"/>
                    </a:p>
                  </a:txBody>
                  <a:tcPr/>
                </a:tc>
              </a:tr>
              <a:tr h="2879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iphone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Apple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2021</a:t>
                      </a:r>
                      <a:endParaRPr lang="zh-CN" altLang="en-US" sz="1200" dirty="0"/>
                    </a:p>
                  </a:txBody>
                  <a:tcPr/>
                </a:tc>
              </a:tr>
              <a:tr h="2879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...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...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...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6"/>
          <p:cNvGraphicFramePr>
            <a:graphicFrameLocks noGrp="1"/>
          </p:cNvGraphicFramePr>
          <p:nvPr/>
        </p:nvGraphicFramePr>
        <p:xfrm>
          <a:off x="4858843" y="4545826"/>
          <a:ext cx="2149286" cy="8637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8119"/>
                <a:gridCol w="891167"/>
              </a:tblGrid>
              <a:tr h="2879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Name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Country</a:t>
                      </a:r>
                      <a:endParaRPr lang="zh-CN" altLang="en-US" sz="1200" dirty="0"/>
                    </a:p>
                  </a:txBody>
                  <a:tcPr/>
                </a:tc>
              </a:tr>
              <a:tr h="2879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Apple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USA</a:t>
                      </a:r>
                      <a:endParaRPr lang="zh-CN" altLang="en-US" sz="1200" dirty="0"/>
                    </a:p>
                  </a:txBody>
                  <a:tcPr/>
                </a:tc>
              </a:tr>
              <a:tr h="2879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Huawei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China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 SQL to query the data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Abstraction: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join (</a:t>
            </a:r>
            <a:r>
              <a:rPr kumimoji="1" lang="en-US" altLang="zh-CN" dirty="0"/>
              <a:t>Syntax: </a:t>
            </a:r>
            <a:r>
              <a:rPr kumimoji="1" lang="en-US" altLang="zh-CN" b="0" dirty="0"/>
              <a:t>R ⋈ S)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kumimoji="1" lang="en-US" altLang="zh-CN" b="0" dirty="0"/>
              <a:t>Generate a relation that contains all tuples that are a combination of two tuples (one from each input relation) with a common value(s) for one or more attributes</a:t>
            </a:r>
            <a:endParaRPr kumimoji="1" lang="en-US" altLang="zh-CN" dirty="0"/>
          </a:p>
          <a:p>
            <a:r>
              <a:rPr kumimoji="1" lang="en-US" altLang="zh-CN" dirty="0"/>
              <a:t>Example: returns the item and its provider’s country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58977" y="3184719"/>
            <a:ext cx="4994223" cy="646331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44444"/>
                </a:solidFill>
                <a:latin typeface="Courier New" panose="02070309020205020404" charset="0"/>
              </a:rPr>
              <a:t>select * from Item 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charset="0"/>
              </a:rPr>
              <a:t>join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charset="0"/>
              </a:rPr>
              <a:t> Provider 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charset="0"/>
              </a:rPr>
              <a:t>on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charset="0"/>
              </a:rPr>
              <a:t> </a:t>
            </a:r>
            <a:r>
              <a:rPr lang="en-US" altLang="zh-CN" dirty="0" err="1">
                <a:solidFill>
                  <a:srgbClr val="444444"/>
                </a:solidFill>
                <a:latin typeface="Courier New" panose="02070309020205020404" charset="0"/>
              </a:rPr>
              <a:t>Item.Provider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charset="0"/>
              </a:rPr>
              <a:t> = </a:t>
            </a:r>
            <a:r>
              <a:rPr lang="en-US" altLang="zh-CN" dirty="0" err="1">
                <a:solidFill>
                  <a:srgbClr val="444444"/>
                </a:solidFill>
                <a:latin typeface="Courier New" panose="02070309020205020404" charset="0"/>
              </a:rPr>
              <a:t>Provider.Name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charset="0"/>
              </a:rPr>
              <a:t>;</a:t>
            </a:r>
            <a:endParaRPr lang="zh-CN" altLang="en-US" dirty="0"/>
          </a:p>
        </p:txBody>
      </p:sp>
      <p:graphicFrame>
        <p:nvGraphicFramePr>
          <p:cNvPr id="8" name="表格 6"/>
          <p:cNvGraphicFramePr>
            <a:graphicFrameLocks noGrp="1"/>
          </p:cNvGraphicFramePr>
          <p:nvPr/>
        </p:nvGraphicFramePr>
        <p:xfrm>
          <a:off x="6567602" y="331498"/>
          <a:ext cx="2470652" cy="11517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2338"/>
                <a:gridCol w="812886"/>
                <a:gridCol w="635428"/>
              </a:tblGrid>
              <a:tr h="2879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Name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Provider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Year</a:t>
                      </a:r>
                      <a:endParaRPr lang="zh-CN" altLang="en-US" sz="1200" dirty="0"/>
                    </a:p>
                  </a:txBody>
                  <a:tcPr/>
                </a:tc>
              </a:tr>
              <a:tr h="2879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ipad</a:t>
                      </a:r>
                      <a:r>
                        <a:rPr lang="en-US" altLang="zh-CN" sz="1200" dirty="0"/>
                        <a:t> pro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Apple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2021</a:t>
                      </a:r>
                      <a:endParaRPr lang="zh-CN" altLang="en-US" sz="1200" dirty="0"/>
                    </a:p>
                  </a:txBody>
                  <a:tcPr/>
                </a:tc>
              </a:tr>
              <a:tr h="2879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iphone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Apple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2021</a:t>
                      </a:r>
                      <a:endParaRPr lang="zh-CN" altLang="en-US" sz="1200" dirty="0"/>
                    </a:p>
                  </a:txBody>
                  <a:tcPr/>
                </a:tc>
              </a:tr>
              <a:tr h="2879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...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...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...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6"/>
          <p:cNvGraphicFramePr>
            <a:graphicFrameLocks noGrp="1"/>
          </p:cNvGraphicFramePr>
          <p:nvPr/>
        </p:nvGraphicFramePr>
        <p:xfrm>
          <a:off x="6874566" y="2967269"/>
          <a:ext cx="2149286" cy="8637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8119"/>
                <a:gridCol w="891167"/>
              </a:tblGrid>
              <a:tr h="2879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Name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Country</a:t>
                      </a:r>
                      <a:endParaRPr lang="zh-CN" altLang="en-US" sz="1200" dirty="0"/>
                    </a:p>
                  </a:txBody>
                  <a:tcPr/>
                </a:tc>
              </a:tr>
              <a:tr h="2879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Apple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USA</a:t>
                      </a:r>
                      <a:endParaRPr lang="zh-CN" altLang="en-US" sz="1200" dirty="0"/>
                    </a:p>
                  </a:txBody>
                  <a:tcPr/>
                </a:tc>
              </a:tr>
              <a:tr h="2879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Huawei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China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816" y="3935519"/>
            <a:ext cx="6228184" cy="1779481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Relational model &amp; SQL 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680520"/>
          </a:xfrm>
        </p:spPr>
        <p:txBody>
          <a:bodyPr>
            <a:normAutofit/>
          </a:bodyPr>
          <a:lstStyle/>
          <a:p>
            <a:r>
              <a:rPr kumimoji="1" lang="en-US" altLang="zh-CN" b="0" dirty="0"/>
              <a:t>Note that SQL is an </a:t>
            </a:r>
            <a:r>
              <a:rPr kumimoji="1" lang="en-US" altLang="zh-CN" dirty="0">
                <a:solidFill>
                  <a:srgbClr val="C00000"/>
                </a:solidFill>
              </a:rPr>
              <a:t>implementation of </a:t>
            </a:r>
            <a:r>
              <a:rPr kumimoji="1" lang="en-US" altLang="zh-CN" b="0" dirty="0"/>
              <a:t>relational model </a:t>
            </a:r>
            <a:endParaRPr kumimoji="1" lang="en-US" altLang="zh-CN" b="0" dirty="0"/>
          </a:p>
          <a:p>
            <a:pPr lvl="1"/>
            <a:r>
              <a:rPr lang="en-US" altLang="zh-CN" dirty="0"/>
              <a:t>Yet, the relational model is independent of any query language implementation</a:t>
            </a:r>
            <a:endParaRPr lang="en-US" altLang="zh-CN" dirty="0"/>
          </a:p>
          <a:p>
            <a:pPr lvl="1"/>
            <a:r>
              <a:rPr lang="en-US" altLang="zh-CN" dirty="0"/>
              <a:t>SQL is the de facto standard (many dialects) </a:t>
            </a:r>
            <a:endParaRPr lang="en-US" altLang="zh-CN" dirty="0"/>
          </a:p>
          <a:p>
            <a:pPr lvl="1"/>
            <a:endParaRPr lang="en-US" altLang="zh-CN" b="0" dirty="0"/>
          </a:p>
          <a:p>
            <a:endParaRPr lang="en-US" altLang="zh-CN" dirty="0"/>
          </a:p>
          <a:p>
            <a:pPr lvl="1"/>
            <a:endParaRPr kumimoji="1"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Implementing relational model, actually is non-trivial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7"/>
            <a:ext cx="8229600" cy="435682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Relational model only defines how data is represented in concept </a:t>
            </a:r>
            <a:endParaRPr kumimoji="1" lang="en-US" altLang="zh-CN" dirty="0"/>
          </a:p>
          <a:p>
            <a:r>
              <a:rPr kumimoji="1" lang="en-US" altLang="zh-CN" dirty="0"/>
              <a:t>Relational algebra only defines what is the output of a query language </a:t>
            </a:r>
            <a:endParaRPr kumimoji="1" lang="en-US" altLang="zh-CN" dirty="0"/>
          </a:p>
          <a:p>
            <a:r>
              <a:rPr kumimoji="1" lang="en-US" altLang="zh-CN" dirty="0"/>
              <a:t>Example</a:t>
            </a:r>
            <a:endParaRPr kumimoji="1" lang="en-US" altLang="zh-CN" dirty="0"/>
          </a:p>
          <a:p>
            <a:pPr lvl="1"/>
            <a:r>
              <a:rPr lang="el-GR" altLang="zh-CN" b="1" dirty="0"/>
              <a:t>σ</a:t>
            </a:r>
            <a:r>
              <a:rPr lang="en-US" altLang="zh-CN" b="1" baseline="-25000" dirty="0" err="1"/>
              <a:t>b_id</a:t>
            </a:r>
            <a:r>
              <a:rPr lang="en-US" altLang="zh-CN" b="1" baseline="-25000" dirty="0"/>
              <a:t>=102</a:t>
            </a:r>
            <a:r>
              <a:rPr lang="en-US" altLang="zh-CN" b="1" dirty="0"/>
              <a:t>(R</a:t>
            </a:r>
            <a:r>
              <a:rPr lang="en-US" altLang="zh-CN" dirty="0"/>
              <a:t>⋈</a:t>
            </a:r>
            <a:r>
              <a:rPr lang="en-US" altLang="zh-CN" b="1" dirty="0"/>
              <a:t>S) </a:t>
            </a:r>
            <a:r>
              <a:rPr lang="en-US" altLang="zh-CN" dirty="0"/>
              <a:t>vs. </a:t>
            </a:r>
            <a:r>
              <a:rPr lang="en-US" altLang="zh-CN" b="1" dirty="0"/>
              <a:t>(R</a:t>
            </a:r>
            <a:r>
              <a:rPr lang="en-US" altLang="zh-CN" dirty="0"/>
              <a:t>⋈</a:t>
            </a:r>
            <a:r>
              <a:rPr lang="en-US" altLang="zh-CN" b="1" dirty="0"/>
              <a:t>(</a:t>
            </a:r>
            <a:r>
              <a:rPr lang="el-GR" altLang="zh-CN" b="1" dirty="0"/>
              <a:t>σ</a:t>
            </a:r>
            <a:r>
              <a:rPr lang="en-US" altLang="zh-CN" b="1" baseline="-25000" dirty="0" err="1"/>
              <a:t>b_id</a:t>
            </a:r>
            <a:r>
              <a:rPr lang="en-US" altLang="zh-CN" b="1" baseline="-25000" dirty="0"/>
              <a:t>=102</a:t>
            </a:r>
            <a:r>
              <a:rPr lang="en-US" altLang="zh-CN" b="1" dirty="0"/>
              <a:t>(S))</a:t>
            </a:r>
            <a:endParaRPr lang="en-US" altLang="zh-CN" b="1" dirty="0"/>
          </a:p>
          <a:p>
            <a:pPr lvl="1"/>
            <a:endParaRPr kumimoji="1" lang="en-US" altLang="zh-CN" dirty="0"/>
          </a:p>
          <a:p>
            <a:endParaRPr lang="en-US" altLang="zh-CN" b="0" dirty="0"/>
          </a:p>
          <a:p>
            <a:pPr lvl="1"/>
            <a:r>
              <a:rPr lang="en-US" altLang="zh-CN" dirty="0"/>
              <a:t>The implementation decides </a:t>
            </a:r>
            <a:r>
              <a:rPr lang="en-US" altLang="zh-CN" b="1" dirty="0">
                <a:solidFill>
                  <a:srgbClr val="C00000"/>
                </a:solidFill>
              </a:rPr>
              <a:t>the query execution order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2"/>
            <a:r>
              <a:rPr kumimoji="1" lang="en-US" altLang="zh-CN" sz="1800" dirty="0"/>
              <a:t>E.g., the role of a query planner (not covered in this class) </a:t>
            </a:r>
            <a:endParaRPr kumimoji="1"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Rectangle 13"/>
          <p:cNvSpPr/>
          <p:nvPr/>
        </p:nvSpPr>
        <p:spPr>
          <a:xfrm>
            <a:off x="1547495" y="3171825"/>
            <a:ext cx="6185535" cy="37846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kumimoji="1"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Will the results the same? 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Which one is faster?</a:t>
            </a:r>
            <a:r>
              <a:rPr kumimoji="1" lang="en-US" altLang="zh-CN" sz="2000" dirty="0">
                <a:latin typeface="Eras Medium ITC" pitchFamily="34" charset="0"/>
              </a:rPr>
              <a:t> </a:t>
            </a:r>
            <a:endParaRPr lang="en-US" altLang="zh-CN" sz="2000" dirty="0">
              <a:latin typeface="Eras Medium IT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606" y="1955677"/>
            <a:ext cx="8154416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zh-CN" b="0" kern="0" dirty="0">
                <a:solidFill>
                  <a:srgbClr val="C00000"/>
                </a:solidFill>
                <a:ea typeface="+mn-ea"/>
              </a:rPr>
              <a:t>How to implement SQL is </a:t>
            </a:r>
            <a:endParaRPr lang="en-US" altLang="zh-CN" b="0" kern="0" dirty="0">
              <a:solidFill>
                <a:srgbClr val="C00000"/>
              </a:solidFill>
              <a:ea typeface="+mn-ea"/>
            </a:endParaRPr>
          </a:p>
          <a:p>
            <a:pPr algn="ctr"/>
            <a:r>
              <a:rPr lang="en-US" altLang="zh-CN" kern="0" dirty="0">
                <a:solidFill>
                  <a:srgbClr val="C00000"/>
                </a:solidFill>
                <a:ea typeface="+mn-ea"/>
              </a:rPr>
              <a:t>out of the scope of this class</a:t>
            </a:r>
            <a:endParaRPr lang="en-US" altLang="zh-CN" b="0" kern="0" dirty="0">
              <a:solidFill>
                <a:srgbClr val="C00000"/>
              </a:solidFill>
              <a:ea typeface="+mn-ea"/>
            </a:endParaRPr>
          </a:p>
          <a:p>
            <a:pPr algn="ctr">
              <a:spcBef>
                <a:spcPts val="400"/>
              </a:spcBef>
            </a:pPr>
            <a:r>
              <a:rPr kumimoji="0" lang="en-US" altLang="zh-CN" sz="2200" b="0" kern="0" dirty="0">
                <a:solidFill>
                  <a:srgbClr val="C00000"/>
                </a:solidFill>
                <a:ea typeface="+mn-ea"/>
              </a:rPr>
              <a:t>But can typically implement atop of key-value API</a:t>
            </a:r>
            <a:endParaRPr kumimoji="0" lang="en-US" altLang="zh-CN" sz="2200" kern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</a:t>
            </a:r>
            <a:r>
              <a:rPr kumimoji="1" lang="en-US" altLang="zh-CN" dirty="0" err="1"/>
              <a:t>TiDB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6176" y="337806"/>
            <a:ext cx="2752725" cy="952500"/>
          </a:xfrm>
          <a:prstGeom prst="rect">
            <a:avLst/>
          </a:prstGeom>
        </p:spPr>
      </p:pic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/>
          <a:lstStyle/>
          <a:p>
            <a:r>
              <a:rPr kumimoji="1" lang="en-US" altLang="zh-CN" dirty="0">
                <a:latin typeface="+mn-lt"/>
              </a:rPr>
              <a:t>A distributed SQL database</a:t>
            </a:r>
            <a:endParaRPr kumimoji="1" lang="en-US" altLang="zh-CN" dirty="0">
              <a:latin typeface="+mn-lt"/>
            </a:endParaRPr>
          </a:p>
          <a:p>
            <a:pPr lvl="1"/>
            <a:r>
              <a:rPr kumimoji="1"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Inspired</a:t>
            </a:r>
            <a:r>
              <a:rPr kumimoji="1"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 </a:t>
            </a:r>
            <a:r>
              <a:rPr kumimoji="1"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by</a:t>
            </a:r>
            <a:r>
              <a:rPr kumimoji="1"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 </a:t>
            </a:r>
            <a:r>
              <a:rPr kumimoji="1"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Google</a:t>
            </a:r>
            <a:r>
              <a:rPr kumimoji="1"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 </a:t>
            </a:r>
            <a:r>
              <a:rPr kumimoji="1" lang="en-GB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Percolator </a:t>
            </a:r>
            <a:r>
              <a:rPr kumimoji="1"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and</a:t>
            </a:r>
            <a:r>
              <a:rPr kumimoji="1"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 </a:t>
            </a:r>
            <a:r>
              <a:rPr kumimoji="1"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Spanner</a:t>
            </a:r>
            <a:endParaRPr kumimoji="1" lang="en-US" altLang="zh-CN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</a:endParaRPr>
          </a:p>
          <a:p>
            <a:pPr lvl="1"/>
            <a:endParaRPr kumimoji="1" lang="en-US" altLang="zh-CN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</a:endParaRPr>
          </a:p>
          <a:p>
            <a:r>
              <a:rPr kumimoji="1" lang="en-US" altLang="zh-CN" dirty="0">
                <a:latin typeface="+mn-lt"/>
              </a:rPr>
              <a:t>Why talk about </a:t>
            </a:r>
            <a:r>
              <a:rPr kumimoji="1" lang="en-US" altLang="zh-CN" dirty="0" err="1">
                <a:latin typeface="+mn-lt"/>
              </a:rPr>
              <a:t>TiDB</a:t>
            </a:r>
            <a:r>
              <a:rPr kumimoji="1" lang="en-US" altLang="zh-CN" dirty="0">
                <a:latin typeface="+mn-lt"/>
              </a:rPr>
              <a:t>? </a:t>
            </a:r>
            <a:endParaRPr kumimoji="1" lang="en-US" altLang="zh-CN" dirty="0">
              <a:latin typeface="+mn-lt"/>
            </a:endParaRPr>
          </a:p>
          <a:p>
            <a:pPr lvl="1"/>
            <a:r>
              <a:rPr kumimoji="1" lang="en-US" altLang="zh-CN" dirty="0">
                <a:latin typeface="+mn-lt"/>
              </a:rPr>
              <a:t>It is open-sourced</a:t>
            </a:r>
            <a:endParaRPr kumimoji="1" lang="en-US" altLang="zh-CN" dirty="0">
              <a:latin typeface="+mn-lt"/>
            </a:endParaRPr>
          </a:p>
          <a:p>
            <a:pPr lvl="1"/>
            <a:r>
              <a:rPr kumimoji="1" lang="en-US" altLang="zh-CN" dirty="0">
                <a:latin typeface="+mn-lt"/>
              </a:rPr>
              <a:t>Other modern NewSQL DBMS (e.g., Google Spanner) is only available through the exclusive cloud providers </a:t>
            </a:r>
            <a:endParaRPr kumimoji="1" lang="en-US" altLang="zh-CN" dirty="0">
              <a:latin typeface="+mn-lt"/>
            </a:endParaRPr>
          </a:p>
          <a:p>
            <a:pPr lvl="2"/>
            <a:r>
              <a:rPr kumimoji="1" lang="en-US" altLang="zh-CN" sz="1800" dirty="0">
                <a:latin typeface="+mn-lt"/>
              </a:rPr>
              <a:t>Yet, some techniques are similar (e.g., whether to use </a:t>
            </a:r>
            <a:r>
              <a:rPr kumimoji="1" lang="en-US" altLang="zh-CN" sz="1800" dirty="0" err="1">
                <a:latin typeface="+mn-lt"/>
              </a:rPr>
              <a:t>Paxos</a:t>
            </a:r>
            <a:r>
              <a:rPr kumimoji="1" lang="en-US" altLang="zh-CN" sz="1800" dirty="0">
                <a:latin typeface="+mn-lt"/>
              </a:rPr>
              <a:t> or Raft)</a:t>
            </a:r>
            <a:endParaRPr kumimoji="1" lang="en-US" altLang="zh-CN" sz="1800" dirty="0">
              <a:latin typeface="+mn-lt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(Simplified) </a:t>
            </a:r>
            <a:r>
              <a:rPr kumimoji="1" lang="en-US" altLang="zh-CN" dirty="0" err="1"/>
              <a:t>TiDB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252883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6176" y="337806"/>
            <a:ext cx="2752725" cy="95250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157478" y="1713795"/>
            <a:ext cx="2244526" cy="3375566"/>
          </a:xfrm>
          <a:prstGeom prst="ellipse">
            <a:avLst/>
          </a:prstGeom>
          <a:noFill/>
          <a:ln w="19050">
            <a:solidFill>
              <a:srgbClr val="BE37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03142" y="5178968"/>
            <a:ext cx="152638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300" b="1" dirty="0"/>
              <a:t>User</a:t>
            </a:r>
            <a:r>
              <a:rPr kumimoji="1" lang="zh-CN" altLang="en-US" sz="2300" b="1" dirty="0"/>
              <a:t> </a:t>
            </a:r>
            <a:r>
              <a:rPr kumimoji="1" lang="en-US" altLang="zh-CN" sz="2300" b="1" dirty="0"/>
              <a:t>data</a:t>
            </a:r>
            <a:endParaRPr lang="zh-CN" altLang="en-US" sz="2300" b="1" dirty="0"/>
          </a:p>
        </p:txBody>
      </p:sp>
      <p:pic>
        <p:nvPicPr>
          <p:cNvPr id="8" name="Picture 16" descr="Huawei - Building a Fully Connected, Intelligent 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903" y="3097901"/>
            <a:ext cx="1035672" cy="51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Apple | Linked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33" y="3303721"/>
            <a:ext cx="765944" cy="76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Apple 10.2-inch iPad (8th Gen) Wi-Fi 32GB - Space Gray - Walmart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35" y="2399557"/>
            <a:ext cx="650413" cy="65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Apple 10.9-Inch iPad Air Latest Model (4th Generation) with Wi-Fi 64GB Sky  Blue MYFQ2LL/A - Best Bu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106" y="2152324"/>
            <a:ext cx="492646" cy="55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8" descr="Amazon.com: Huawei P Smart (2021) Dual-SIM 128GB (GSM Only | No CDMA)  Factory Unlocked 4G/LTE Smartphone (Gold) - International Version : Cell  Phones &amp; Accessori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55" y="3987938"/>
            <a:ext cx="467249" cy="63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650413"/>
          </a:xfrm>
        </p:spPr>
        <p:txBody>
          <a:bodyPr/>
          <a:lstStyle/>
          <a:p>
            <a:r>
              <a:rPr kumimoji="1" lang="en-US" altLang="zh-CN" dirty="0">
                <a:latin typeface="+mn-lt"/>
              </a:rPr>
              <a:t>A distributed NewSQL database</a:t>
            </a:r>
            <a:endParaRPr kumimoji="1" lang="en-US" altLang="zh-CN" dirty="0">
              <a:latin typeface="+mn-lt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2572695" y="2987482"/>
            <a:ext cx="547531" cy="623695"/>
          </a:xfrm>
          <a:prstGeom prst="rightArrow">
            <a:avLst/>
          </a:prstGeom>
          <a:noFill/>
          <a:ln w="19050">
            <a:solidFill>
              <a:srgbClr val="BE37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037061" y="2337069"/>
            <a:ext cx="3634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/>
              <a:t>Partitioning algorithms </a:t>
            </a:r>
            <a:endParaRPr lang="zh-CN" altLang="en-US" sz="2400" b="1" dirty="0"/>
          </a:p>
        </p:txBody>
      </p:sp>
      <p:sp>
        <p:nvSpPr>
          <p:cNvPr id="15" name="矩形 14"/>
          <p:cNvSpPr/>
          <p:nvPr/>
        </p:nvSpPr>
        <p:spPr>
          <a:xfrm>
            <a:off x="3157519" y="2841666"/>
            <a:ext cx="36343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e.g., range partitioning: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keys from 0-10 </a:t>
            </a:r>
            <a:r>
              <a:rPr kumimoji="1" lang="en-US" altLang="zh-CN" dirty="0" err="1"/>
              <a:t>goto</a:t>
            </a:r>
            <a:r>
              <a:rPr kumimoji="1" lang="en-US" altLang="zh-CN" dirty="0"/>
              <a:t> the first machine, 10-20 </a:t>
            </a:r>
            <a:r>
              <a:rPr kumimoji="1" lang="en-US" altLang="zh-CN" dirty="0" err="1"/>
              <a:t>goto</a:t>
            </a:r>
            <a:r>
              <a:rPr kumimoji="1" lang="en-US" altLang="zh-CN" dirty="0"/>
              <a:t> the second, etc. </a:t>
            </a:r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6829140" y="2981786"/>
            <a:ext cx="547531" cy="623695"/>
          </a:xfrm>
          <a:prstGeom prst="rightArrow">
            <a:avLst/>
          </a:prstGeom>
          <a:noFill/>
          <a:ln w="19050">
            <a:solidFill>
              <a:srgbClr val="BE37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Google Shape;569;p67"/>
          <p:cNvSpPr/>
          <p:nvPr/>
        </p:nvSpPr>
        <p:spPr>
          <a:xfrm>
            <a:off x="7493333" y="1806610"/>
            <a:ext cx="1189400" cy="828825"/>
          </a:xfrm>
          <a:prstGeom prst="flowChartMagneticDisk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Exo 2"/>
                <a:ea typeface="Exo 2"/>
                <a:cs typeface="Exo 2"/>
                <a:sym typeface="Exo 2"/>
              </a:rPr>
              <a:t>TiKV</a:t>
            </a:r>
            <a:endParaRPr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8" name="Google Shape;569;p67"/>
          <p:cNvSpPr/>
          <p:nvPr/>
        </p:nvSpPr>
        <p:spPr>
          <a:xfrm>
            <a:off x="7493333" y="2962010"/>
            <a:ext cx="1189400" cy="828825"/>
          </a:xfrm>
          <a:prstGeom prst="flowChartMagneticDisk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Exo 2"/>
                <a:ea typeface="Exo 2"/>
                <a:cs typeface="Exo 2"/>
                <a:sym typeface="Exo 2"/>
              </a:rPr>
              <a:t>TiKV</a:t>
            </a:r>
            <a:endParaRPr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" name="Google Shape;569;p67"/>
          <p:cNvSpPr/>
          <p:nvPr/>
        </p:nvSpPr>
        <p:spPr>
          <a:xfrm>
            <a:off x="7498410" y="4171279"/>
            <a:ext cx="1189400" cy="828825"/>
          </a:xfrm>
          <a:prstGeom prst="flowChartMagneticDisk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Exo 2"/>
                <a:ea typeface="Exo 2"/>
                <a:cs typeface="Exo 2"/>
                <a:sym typeface="Exo 2"/>
              </a:rPr>
              <a:t>TiKV</a:t>
            </a:r>
            <a:endParaRPr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408575" y="5178968"/>
            <a:ext cx="1281120" cy="44627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sz="2300" b="1" dirty="0"/>
              <a:t>Storage</a:t>
            </a:r>
            <a:endParaRPr lang="zh-CN" altLang="en-US" sz="2300" b="1" dirty="0"/>
          </a:p>
        </p:txBody>
      </p:sp>
      <p:sp>
        <p:nvSpPr>
          <p:cNvPr id="21" name="矩形 20"/>
          <p:cNvSpPr/>
          <p:nvPr/>
        </p:nvSpPr>
        <p:spPr>
          <a:xfrm>
            <a:off x="6938099" y="1353989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Region 0: [0-10]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923811" y="2620597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Region 1: [10-20]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938099" y="3939131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Region 2: [20-30]</a:t>
            </a:r>
            <a:endParaRPr lang="zh-CN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Example: (Simplified) 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TiDB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>
                <a:latin typeface="微软雅黑" panose="020B0503020204020204" pitchFamily="34" charset="-122"/>
              </a:rPr>
              <a:t>TiKV</a:t>
            </a:r>
            <a:r>
              <a:rPr kumimoji="1" lang="en-US" altLang="zh-CN" dirty="0">
                <a:latin typeface="微软雅黑" panose="020B0503020204020204" pitchFamily="34" charset="-122"/>
              </a:rPr>
              <a:t>: </a:t>
            </a:r>
            <a:r>
              <a:rPr kumimoji="1" lang="en-US" altLang="zh-CN" dirty="0" err="1">
                <a:latin typeface="微软雅黑" panose="020B0503020204020204" pitchFamily="34" charset="-122"/>
              </a:rPr>
              <a:t>TiDB’s</a:t>
            </a:r>
            <a:r>
              <a:rPr kumimoji="1" lang="en-US" altLang="zh-CN" dirty="0">
                <a:latin typeface="微软雅黑" panose="020B0503020204020204" pitchFamily="34" charset="-122"/>
              </a:rPr>
              <a:t> storage engine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r>
              <a:rPr kumimoji="1" lang="en-US" altLang="zh-CN" dirty="0">
                <a:latin typeface="微软雅黑" panose="020B0503020204020204" pitchFamily="34" charset="-122"/>
              </a:rPr>
              <a:t>Key-value storage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pitchFamily="34" charset="-122"/>
              </a:rPr>
              <a:t>Using </a:t>
            </a:r>
            <a:r>
              <a:rPr kumimoji="1" lang="en-US" altLang="zh-CN" dirty="0" err="1">
                <a:latin typeface="微软雅黑" panose="020B0503020204020204" pitchFamily="34" charset="-122"/>
              </a:rPr>
              <a:t>RocksDB</a:t>
            </a:r>
            <a:r>
              <a:rPr kumimoji="1" lang="en-US" altLang="zh-CN" dirty="0">
                <a:latin typeface="微软雅黑" panose="020B0503020204020204" pitchFamily="34" charset="-122"/>
              </a:rPr>
              <a:t>: a LSM-tree based key-value storage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r>
              <a:rPr kumimoji="1" lang="en-US" altLang="zh-CN" dirty="0">
                <a:latin typeface="微软雅黑" panose="020B0503020204020204" pitchFamily="34" charset="-122"/>
              </a:rPr>
              <a:t>File system 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pitchFamily="34" charset="-122"/>
              </a:rPr>
              <a:t>Assuming ext4. an </a:t>
            </a:r>
            <a:r>
              <a:rPr kumimoji="1" lang="en-US" altLang="zh-CN" dirty="0" err="1">
                <a:latin typeface="微软雅黑" panose="020B0503020204020204" pitchFamily="34" charset="-122"/>
              </a:rPr>
              <a:t>inode</a:t>
            </a:r>
            <a:r>
              <a:rPr kumimoji="1" lang="en-US" altLang="zh-CN" dirty="0">
                <a:latin typeface="微软雅黑" panose="020B0503020204020204" pitchFamily="34" charset="-122"/>
              </a:rPr>
              <a:t>-based file system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2"/>
            <a:endParaRPr kumimoji="1" lang="en-US" altLang="zh-CN" dirty="0">
              <a:latin typeface="微软雅黑" panose="020B0503020204020204" pitchFamily="34" charset="-122"/>
            </a:endParaRPr>
          </a:p>
          <a:p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Google Shape;569;p67"/>
          <p:cNvSpPr/>
          <p:nvPr/>
        </p:nvSpPr>
        <p:spPr>
          <a:xfrm>
            <a:off x="2097642" y="4139870"/>
            <a:ext cx="1189400" cy="828825"/>
          </a:xfrm>
          <a:prstGeom prst="flowChartMagneticDisk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Exo 2"/>
                <a:sym typeface="Exo 2"/>
              </a:rPr>
              <a:t>TiKV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  <a:cs typeface="Exo 2"/>
              <a:sym typeface="Exo 2"/>
            </a:endParaRPr>
          </a:p>
        </p:txBody>
      </p:sp>
      <p:sp>
        <p:nvSpPr>
          <p:cNvPr id="19" name="Google Shape;570;p67"/>
          <p:cNvSpPr/>
          <p:nvPr/>
        </p:nvSpPr>
        <p:spPr>
          <a:xfrm>
            <a:off x="3492776" y="3994621"/>
            <a:ext cx="433500" cy="1119321"/>
          </a:xfrm>
          <a:prstGeom prst="leftBrace">
            <a:avLst>
              <a:gd name="adj1" fmla="val 8333"/>
              <a:gd name="adj2" fmla="val 501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Google Shape;575;p67"/>
          <p:cNvSpPr/>
          <p:nvPr/>
        </p:nvSpPr>
        <p:spPr>
          <a:xfrm>
            <a:off x="4218831" y="4737534"/>
            <a:ext cx="1689000" cy="3339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Exo 2"/>
                <a:sym typeface="Exo 2"/>
              </a:rPr>
              <a:t>RocksDB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  <a:cs typeface="Exo 2"/>
              <a:sym typeface="Exo 2"/>
            </a:endParaRPr>
          </a:p>
        </p:txBody>
      </p:sp>
      <p:sp>
        <p:nvSpPr>
          <p:cNvPr id="21" name="Google Shape;575;p67"/>
          <p:cNvSpPr/>
          <p:nvPr/>
        </p:nvSpPr>
        <p:spPr>
          <a:xfrm>
            <a:off x="4218831" y="5264791"/>
            <a:ext cx="1689000" cy="3339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Exo 2"/>
                <a:sym typeface="Exo 2"/>
              </a:rPr>
              <a:t>Ext4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Exo 2"/>
              <a:sym typeface="Exo 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00960" y="5284810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 system</a:t>
            </a:r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Example: (Simplified) 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TiDB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>
                <a:latin typeface="微软雅黑" panose="020B0503020204020204" pitchFamily="34" charset="-122"/>
              </a:rPr>
              <a:t>TiKV</a:t>
            </a:r>
            <a:r>
              <a:rPr kumimoji="1" lang="en-US" altLang="zh-CN" dirty="0">
                <a:latin typeface="微软雅黑" panose="020B0503020204020204" pitchFamily="34" charset="-122"/>
              </a:rPr>
              <a:t>: </a:t>
            </a:r>
            <a:r>
              <a:rPr kumimoji="1" lang="en-US" altLang="zh-CN" dirty="0" err="1">
                <a:latin typeface="微软雅黑" panose="020B0503020204020204" pitchFamily="34" charset="-122"/>
              </a:rPr>
              <a:t>TiDB’s</a:t>
            </a:r>
            <a:r>
              <a:rPr kumimoji="1" lang="en-US" altLang="zh-CN" dirty="0">
                <a:latin typeface="微软雅黑" panose="020B0503020204020204" pitchFamily="34" charset="-122"/>
              </a:rPr>
              <a:t> storage engine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r>
              <a:rPr kumimoji="1" lang="en-US" altLang="zh-CN" dirty="0">
                <a:latin typeface="微软雅黑" panose="020B0503020204020204" pitchFamily="34" charset="-122"/>
              </a:rPr>
              <a:t>Key-value storage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pitchFamily="34" charset="-122"/>
              </a:rPr>
              <a:t>Using </a:t>
            </a:r>
            <a:r>
              <a:rPr kumimoji="1" lang="en-US" altLang="zh-CN" dirty="0" err="1">
                <a:latin typeface="微软雅黑" panose="020B0503020204020204" pitchFamily="34" charset="-122"/>
              </a:rPr>
              <a:t>RocksDB</a:t>
            </a:r>
            <a:r>
              <a:rPr kumimoji="1" lang="en-US" altLang="zh-CN" dirty="0">
                <a:latin typeface="微软雅黑" panose="020B0503020204020204" pitchFamily="34" charset="-122"/>
              </a:rPr>
              <a:t>: a LSM-tree based key-value storage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r>
              <a:rPr kumimoji="1" lang="en-US" altLang="zh-CN" dirty="0">
                <a:latin typeface="微软雅黑" panose="020B0503020204020204" pitchFamily="34" charset="-122"/>
              </a:rPr>
              <a:t>File system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pitchFamily="34" charset="-122"/>
              </a:rPr>
              <a:t>Assuming ext4. an </a:t>
            </a:r>
            <a:r>
              <a:rPr kumimoji="1" lang="en-US" altLang="zh-CN" dirty="0" err="1">
                <a:latin typeface="微软雅黑" panose="020B0503020204020204" pitchFamily="34" charset="-122"/>
              </a:rPr>
              <a:t>inode</a:t>
            </a:r>
            <a:r>
              <a:rPr kumimoji="1" lang="en-US" altLang="zh-CN" dirty="0">
                <a:latin typeface="微软雅黑" panose="020B0503020204020204" pitchFamily="34" charset="-122"/>
              </a:rPr>
              <a:t>-based file system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2"/>
            <a:endParaRPr kumimoji="1" lang="en-US" altLang="zh-CN" dirty="0">
              <a:latin typeface="微软雅黑" panose="020B0503020204020204" pitchFamily="34" charset="-122"/>
            </a:endParaRPr>
          </a:p>
          <a:p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0981" y="2083633"/>
            <a:ext cx="1292605" cy="2313923"/>
          </a:xfrm>
          <a:prstGeom prst="rect">
            <a:avLst/>
          </a:prstGeom>
        </p:spPr>
      </p:pic>
      <p:sp>
        <p:nvSpPr>
          <p:cNvPr id="11" name="乘 10"/>
          <p:cNvSpPr/>
          <p:nvPr/>
        </p:nvSpPr>
        <p:spPr>
          <a:xfrm>
            <a:off x="7563143" y="2793619"/>
            <a:ext cx="1160443" cy="1132287"/>
          </a:xfrm>
          <a:prstGeom prst="mathMultiply">
            <a:avLst/>
          </a:prstGeom>
          <a:solidFill>
            <a:schemeClr val="bg1"/>
          </a:solidFill>
          <a:ln w="19050">
            <a:solidFill>
              <a:srgbClr val="BE37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13"/>
          <p:cNvSpPr/>
          <p:nvPr/>
        </p:nvSpPr>
        <p:spPr>
          <a:xfrm>
            <a:off x="4720399" y="349759"/>
            <a:ext cx="4264205" cy="626701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 to handle one region failure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New-SQL must be available!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Google Shape;569;p67"/>
          <p:cNvSpPr/>
          <p:nvPr/>
        </p:nvSpPr>
        <p:spPr>
          <a:xfrm>
            <a:off x="2097642" y="4139870"/>
            <a:ext cx="1189400" cy="828825"/>
          </a:xfrm>
          <a:prstGeom prst="flowChartMagneticDisk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Exo 2"/>
                <a:sym typeface="Exo 2"/>
              </a:rPr>
              <a:t>TiKV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  <a:cs typeface="Exo 2"/>
              <a:sym typeface="Exo 2"/>
            </a:endParaRPr>
          </a:p>
        </p:txBody>
      </p:sp>
      <p:sp>
        <p:nvSpPr>
          <p:cNvPr id="15" name="Google Shape;570;p67"/>
          <p:cNvSpPr/>
          <p:nvPr/>
        </p:nvSpPr>
        <p:spPr>
          <a:xfrm>
            <a:off x="3492776" y="3994621"/>
            <a:ext cx="433500" cy="1119321"/>
          </a:xfrm>
          <a:prstGeom prst="leftBrace">
            <a:avLst>
              <a:gd name="adj1" fmla="val 8333"/>
              <a:gd name="adj2" fmla="val 501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Google Shape;575;p67"/>
          <p:cNvSpPr/>
          <p:nvPr/>
        </p:nvSpPr>
        <p:spPr>
          <a:xfrm>
            <a:off x="4218831" y="4737534"/>
            <a:ext cx="1689000" cy="3339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Exo 2"/>
                <a:sym typeface="Exo 2"/>
              </a:rPr>
              <a:t>RocksDB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  <a:cs typeface="Exo 2"/>
              <a:sym typeface="Exo 2"/>
            </a:endParaRPr>
          </a:p>
        </p:txBody>
      </p:sp>
      <p:sp>
        <p:nvSpPr>
          <p:cNvPr id="18" name="Google Shape;575;p67"/>
          <p:cNvSpPr/>
          <p:nvPr/>
        </p:nvSpPr>
        <p:spPr>
          <a:xfrm>
            <a:off x="4218831" y="5264791"/>
            <a:ext cx="1689000" cy="3339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Exo 2"/>
                <a:sym typeface="Exo 2"/>
              </a:rPr>
              <a:t>Ext4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Exo 2"/>
              <a:sym typeface="Exo 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00960" y="5284810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 system</a:t>
            </a:r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示, 日程表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991" y="96701"/>
            <a:ext cx="4528592" cy="116477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Review: Election Basics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39" y="1319880"/>
            <a:ext cx="8625743" cy="40579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If a follower detects a leader is crash</a:t>
            </a:r>
            <a:r>
              <a:rPr kumimoji="1" lang="zh-CN" altLang="en-US" dirty="0"/>
              <a:t> </a:t>
            </a:r>
            <a:r>
              <a:rPr kumimoji="1" lang="en-US" altLang="zh-CN" dirty="0"/>
              <a:t>(heartbeat timeout): 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b="0" dirty="0"/>
              <a:t>Change its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state to the candidate state </a:t>
            </a:r>
            <a:endParaRPr kumimoji="1" lang="en-US" altLang="zh-CN" b="0" dirty="0"/>
          </a:p>
          <a:p>
            <a:pPr marL="342900" indent="-342900">
              <a:buAutoNum type="arabicPeriod"/>
            </a:pPr>
            <a:r>
              <a:rPr kumimoji="1" lang="en-GB" altLang="zh-CN" b="0" dirty="0"/>
              <a:t>Increment current term </a:t>
            </a:r>
            <a:endParaRPr kumimoji="1" lang="en-GB" altLang="zh-CN" b="0" dirty="0"/>
          </a:p>
          <a:p>
            <a:pPr marL="342900" indent="-342900">
              <a:buAutoNum type="arabicPeriod"/>
            </a:pPr>
            <a:r>
              <a:rPr kumimoji="1" lang="en-GB" altLang="zh-CN" b="0" dirty="0"/>
              <a:t>Vote for </a:t>
            </a:r>
            <a:r>
              <a:rPr kumimoji="1" lang="en-US" altLang="zh-CN" b="0" dirty="0"/>
              <a:t>it</a:t>
            </a:r>
            <a:r>
              <a:rPr kumimoji="1" lang="en-GB" altLang="zh-CN" b="0" dirty="0"/>
              <a:t>self </a:t>
            </a:r>
            <a:endParaRPr kumimoji="1" lang="en-GB" altLang="zh-CN" b="0" dirty="0"/>
          </a:p>
          <a:p>
            <a:pPr lvl="1" indent="0">
              <a:buNone/>
            </a:pPr>
            <a:r>
              <a:rPr lang="en-GB" altLang="zh-CN" dirty="0"/>
              <a:t>Send </a:t>
            </a:r>
            <a:r>
              <a:rPr lang="en-GB" altLang="zh-CN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RequestVote</a:t>
            </a:r>
            <a:r>
              <a:rPr lang="en-GB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RPC</a:t>
            </a:r>
            <a:r>
              <a:rPr lang="en-GB" altLang="zh-CN" dirty="0"/>
              <a:t>s to all other servers, retry until either </a:t>
            </a:r>
            <a:endParaRPr lang="en-GB" altLang="zh-CN" dirty="0"/>
          </a:p>
          <a:p>
            <a:pPr marL="1600200" lvl="2" indent="-457200">
              <a:buFont typeface="+mj-ea"/>
              <a:buAutoNum type="circleNumDbPlain"/>
            </a:pPr>
            <a:r>
              <a:rPr lang="en-GB" altLang="zh-CN" sz="1800" dirty="0"/>
              <a:t>Receive votes from majority of servers </a:t>
            </a:r>
            <a:r>
              <a:rPr lang="en-US" altLang="zh-CN" sz="1800" dirty="0"/>
              <a:t>➔ Become</a:t>
            </a:r>
            <a:r>
              <a:rPr lang="zh-CN" altLang="en-US" sz="1800" dirty="0"/>
              <a:t> </a:t>
            </a:r>
            <a:r>
              <a:rPr lang="en-US" altLang="zh-CN" sz="1800" dirty="0"/>
              <a:t>the leader!</a:t>
            </a:r>
            <a:endParaRPr lang="en-US" altLang="zh-CN" sz="1800" dirty="0"/>
          </a:p>
          <a:p>
            <a:pPr marL="1600200" lvl="2" indent="-457200">
              <a:buFont typeface="+mj-ea"/>
              <a:buAutoNum type="circleNumDbPlain"/>
            </a:pPr>
            <a:r>
              <a:rPr lang="en-US" altLang="zh-CN" sz="1800" dirty="0"/>
              <a:t>Receiver RPC from a valid leader  ➔ Return to the follower </a:t>
            </a:r>
            <a:endParaRPr lang="en-US" altLang="zh-CN" sz="1800" dirty="0"/>
          </a:p>
          <a:p>
            <a:pPr marL="1600200" lvl="2" indent="-457200">
              <a:buFont typeface="+mj-ea"/>
              <a:buAutoNum type="circleNumDbPlain"/>
            </a:pPr>
            <a:r>
              <a:rPr lang="en-US" altLang="zh-CN" sz="1800" dirty="0"/>
              <a:t>No one wins election (timeouts on the election) </a:t>
            </a:r>
            <a:r>
              <a:rPr lang="en-US" altLang="zh-CN" sz="1600" dirty="0"/>
              <a:t>➔ </a:t>
            </a:r>
            <a:r>
              <a:rPr lang="en-US" altLang="zh-CN" sz="1800" dirty="0"/>
              <a:t>Increase the term, start the new election   </a:t>
            </a:r>
            <a:endParaRPr lang="en-US" altLang="zh-CN" sz="1800" dirty="0"/>
          </a:p>
          <a:p>
            <a:pPr lvl="2" indent="0">
              <a:buNone/>
            </a:pPr>
            <a:endParaRPr lang="en-GB" altLang="zh-CN" sz="1800" dirty="0"/>
          </a:p>
          <a:p>
            <a:pPr marL="1600200" lvl="2" indent="-457200">
              <a:buFont typeface="+mj-ea"/>
              <a:buAutoNum type="circleNumDbPlain"/>
            </a:pPr>
            <a:endParaRPr kumimoji="1"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任意形状 8"/>
          <p:cNvSpPr/>
          <p:nvPr/>
        </p:nvSpPr>
        <p:spPr>
          <a:xfrm>
            <a:off x="-14971" y="1450428"/>
            <a:ext cx="3683732" cy="3581063"/>
          </a:xfrm>
          <a:custGeom>
            <a:avLst/>
            <a:gdLst>
              <a:gd name="connsiteX0" fmla="*/ 3378281 w 3683732"/>
              <a:gd name="connsiteY0" fmla="*/ 2806262 h 3581063"/>
              <a:gd name="connsiteX1" fmla="*/ 3388792 w 3683732"/>
              <a:gd name="connsiteY1" fmla="*/ 3363310 h 3581063"/>
              <a:gd name="connsiteX2" fmla="*/ 288240 w 3683732"/>
              <a:gd name="connsiteY2" fmla="*/ 3289738 h 3581063"/>
              <a:gd name="connsiteX3" fmla="*/ 319771 w 3683732"/>
              <a:gd name="connsiteY3" fmla="*/ 0 h 358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732" h="3581063">
                <a:moveTo>
                  <a:pt x="3378281" y="2806262"/>
                </a:moveTo>
                <a:cubicBezTo>
                  <a:pt x="3641040" y="3044496"/>
                  <a:pt x="3903799" y="3282731"/>
                  <a:pt x="3388792" y="3363310"/>
                </a:cubicBezTo>
                <a:cubicBezTo>
                  <a:pt x="2873785" y="3443889"/>
                  <a:pt x="799743" y="3850290"/>
                  <a:pt x="288240" y="3289738"/>
                </a:cubicBezTo>
                <a:cubicBezTo>
                  <a:pt x="-223263" y="2729186"/>
                  <a:pt x="48254" y="1364593"/>
                  <a:pt x="319771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Example: (Simplified) 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TiDB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>
                <a:latin typeface="微软雅黑" panose="020B0503020204020204" pitchFamily="34" charset="-122"/>
              </a:rPr>
              <a:t>TiKV</a:t>
            </a:r>
            <a:r>
              <a:rPr kumimoji="1" lang="en-US" altLang="zh-CN" dirty="0">
                <a:latin typeface="微软雅黑" panose="020B0503020204020204" pitchFamily="34" charset="-122"/>
              </a:rPr>
              <a:t>: </a:t>
            </a:r>
            <a:r>
              <a:rPr kumimoji="1" lang="en-US" altLang="zh-CN" dirty="0" err="1">
                <a:latin typeface="微软雅黑" panose="020B0503020204020204" pitchFamily="34" charset="-122"/>
              </a:rPr>
              <a:t>TiDB’s</a:t>
            </a:r>
            <a:r>
              <a:rPr kumimoji="1" lang="en-US" altLang="zh-CN" dirty="0">
                <a:latin typeface="微软雅黑" panose="020B0503020204020204" pitchFamily="34" charset="-122"/>
              </a:rPr>
              <a:t> storage engine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r>
              <a:rPr kumimoji="1" lang="en-US" altLang="zh-CN" dirty="0">
                <a:latin typeface="微软雅黑" panose="020B0503020204020204" pitchFamily="34" charset="-122"/>
              </a:rPr>
              <a:t>Raft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pitchFamily="34" charset="-122"/>
              </a:rPr>
              <a:t>Replicate the region on multiple </a:t>
            </a:r>
            <a:r>
              <a:rPr kumimoji="1" lang="en-US" altLang="zh-CN" dirty="0" err="1">
                <a:latin typeface="微软雅黑" panose="020B0503020204020204" pitchFamily="34" charset="-122"/>
              </a:rPr>
              <a:t>tikv</a:t>
            </a:r>
            <a:r>
              <a:rPr kumimoji="1" lang="en-US" altLang="zh-CN" dirty="0">
                <a:latin typeface="微软雅黑" panose="020B0503020204020204" pitchFamily="34" charset="-122"/>
              </a:rPr>
              <a:t> instances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pitchFamily="34" charset="-122"/>
              </a:rPr>
              <a:t>Using Raft to ensure high availability &amp; consistency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Google Shape;569;p67"/>
          <p:cNvSpPr/>
          <p:nvPr/>
        </p:nvSpPr>
        <p:spPr>
          <a:xfrm>
            <a:off x="2097642" y="4139870"/>
            <a:ext cx="1189400" cy="828825"/>
          </a:xfrm>
          <a:prstGeom prst="flowChartMagneticDisk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Exo 2"/>
                <a:sym typeface="Exo 2"/>
              </a:rPr>
              <a:t>TiKV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  <a:cs typeface="Exo 2"/>
              <a:sym typeface="Exo 2"/>
            </a:endParaRPr>
          </a:p>
        </p:txBody>
      </p:sp>
      <p:sp>
        <p:nvSpPr>
          <p:cNvPr id="6" name="Google Shape;570;p67"/>
          <p:cNvSpPr/>
          <p:nvPr/>
        </p:nvSpPr>
        <p:spPr>
          <a:xfrm>
            <a:off x="3492776" y="3994621"/>
            <a:ext cx="433500" cy="1119321"/>
          </a:xfrm>
          <a:prstGeom prst="leftBrace">
            <a:avLst>
              <a:gd name="adj1" fmla="val 8333"/>
              <a:gd name="adj2" fmla="val 501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Google Shape;575;p67"/>
          <p:cNvSpPr/>
          <p:nvPr/>
        </p:nvSpPr>
        <p:spPr>
          <a:xfrm>
            <a:off x="4218831" y="4737534"/>
            <a:ext cx="1689000" cy="3339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Exo 2"/>
                <a:sym typeface="Exo 2"/>
              </a:rPr>
              <a:t>RocksDB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  <a:cs typeface="Exo 2"/>
              <a:sym typeface="Exo 2"/>
            </a:endParaRPr>
          </a:p>
        </p:txBody>
      </p:sp>
      <p:sp>
        <p:nvSpPr>
          <p:cNvPr id="8" name="Google Shape;575;p67"/>
          <p:cNvSpPr/>
          <p:nvPr/>
        </p:nvSpPr>
        <p:spPr>
          <a:xfrm>
            <a:off x="4218831" y="5264791"/>
            <a:ext cx="1689000" cy="3339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Exo 2"/>
                <a:sym typeface="Exo 2"/>
              </a:rPr>
              <a:t>Ext4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Exo 2"/>
              <a:sym typeface="Exo 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00960" y="5284810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 system</a:t>
            </a:r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44825" y="4786646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Key-value storage</a:t>
            </a:r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Google Shape;575;p67"/>
          <p:cNvSpPr/>
          <p:nvPr/>
        </p:nvSpPr>
        <p:spPr>
          <a:xfrm>
            <a:off x="4211960" y="4168227"/>
            <a:ext cx="1689000" cy="3339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Exo 2"/>
                <a:sym typeface="Exo 2"/>
              </a:rPr>
              <a:t>Raft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Exo 2"/>
              <a:sym typeface="Exo 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53847" y="4229479"/>
            <a:ext cx="1890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Consensus</a:t>
            </a:r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(Simplified) </a:t>
            </a:r>
            <a:r>
              <a:rPr kumimoji="1" lang="en-US" altLang="zh-CN" dirty="0" err="1"/>
              <a:t>TiDB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Each raft group can be view as a single machine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That never fail and is always consistent 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TiDB</a:t>
            </a:r>
            <a:r>
              <a:rPr kumimoji="1" lang="en-US" altLang="zh-CN" dirty="0"/>
              <a:t> uses Raft to ensure this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700" y="2520853"/>
            <a:ext cx="8293100" cy="2578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18127" y="5199625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kumimoji="1" lang="en-US" altLang="zh-CN" b="1" dirty="0"/>
              <a:t>Physical view</a:t>
            </a:r>
            <a:endParaRPr kumimoji="1" lang="en-US" altLang="zh-CN" b="1" dirty="0"/>
          </a:p>
        </p:txBody>
      </p:sp>
      <p:sp>
        <p:nvSpPr>
          <p:cNvPr id="7" name="矩形 6"/>
          <p:cNvSpPr/>
          <p:nvPr/>
        </p:nvSpPr>
        <p:spPr>
          <a:xfrm>
            <a:off x="-468560" y="4369038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kumimoji="1" lang="en-US" altLang="zh-CN" b="1" dirty="0"/>
              <a:t>Logical view</a:t>
            </a:r>
            <a:endParaRPr kumimoji="1" lang="en-US" altLang="zh-CN" b="1" dirty="0"/>
          </a:p>
        </p:txBody>
      </p:sp>
      <p:sp>
        <p:nvSpPr>
          <p:cNvPr id="8" name="Rectangle 13"/>
          <p:cNvSpPr/>
          <p:nvPr/>
        </p:nvSpPr>
        <p:spPr>
          <a:xfrm>
            <a:off x="5220072" y="1539048"/>
            <a:ext cx="3729168" cy="626701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kumimoji="1" lang="en-US" altLang="zh-CN" dirty="0"/>
              <a:t>Can also use </a:t>
            </a:r>
            <a:r>
              <a:rPr kumimoji="1" lang="en-US" altLang="zh-CN" dirty="0" err="1"/>
              <a:t>Paxos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e.g., Google Spanner’s choice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Example: (Simplified) 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TiDB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>
                <a:latin typeface="微软雅黑" panose="020B0503020204020204" pitchFamily="34" charset="-122"/>
              </a:rPr>
              <a:t>TiKV</a:t>
            </a:r>
            <a:r>
              <a:rPr kumimoji="1" lang="en-US" altLang="zh-CN" dirty="0">
                <a:latin typeface="微软雅黑" panose="020B0503020204020204" pitchFamily="34" charset="-122"/>
              </a:rPr>
              <a:t>: </a:t>
            </a:r>
            <a:r>
              <a:rPr kumimoji="1" lang="en-US" altLang="zh-CN" dirty="0" err="1">
                <a:latin typeface="微软雅黑" panose="020B0503020204020204" pitchFamily="34" charset="-122"/>
              </a:rPr>
              <a:t>TiDB’s</a:t>
            </a:r>
            <a:r>
              <a:rPr kumimoji="1" lang="en-US" altLang="zh-CN" dirty="0">
                <a:latin typeface="微软雅黑" panose="020B0503020204020204" pitchFamily="34" charset="-122"/>
              </a:rPr>
              <a:t> storage engine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pitchFamily="34" charset="-122"/>
              </a:rPr>
              <a:t>Provides a raw key-value (or </a:t>
            </a:r>
            <a:r>
              <a:rPr kumimoji="1" lang="en-US" altLang="zh-CN" dirty="0">
                <a:highlight>
                  <a:srgbClr val="FFFF00"/>
                </a:highlight>
                <a:latin typeface="微软雅黑" panose="020B0503020204020204" pitchFamily="34" charset="-122"/>
              </a:rPr>
              <a:t>transactional</a:t>
            </a:r>
            <a:r>
              <a:rPr kumimoji="1" lang="en-US" altLang="zh-CN" dirty="0">
                <a:latin typeface="微软雅黑" panose="020B0503020204020204" pitchFamily="34" charset="-122"/>
              </a:rPr>
              <a:t> key-value interface) to the others 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r>
              <a:rPr kumimoji="1" lang="en-US" altLang="zh-CN" dirty="0">
                <a:latin typeface="微软雅黑" panose="020B0503020204020204" pitchFamily="34" charset="-122"/>
              </a:rPr>
              <a:t>MVCC + 2PC 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pitchFamily="34" charset="-122"/>
              </a:rPr>
              <a:t>2PC: to commit transaction in a distributed setting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pitchFamily="34" charset="-122"/>
              </a:rPr>
              <a:t>MVCC: protocol to accelerate read in transactions </a:t>
            </a:r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Google Shape;569;p67"/>
          <p:cNvSpPr/>
          <p:nvPr/>
        </p:nvSpPr>
        <p:spPr>
          <a:xfrm>
            <a:off x="2097642" y="4139870"/>
            <a:ext cx="1189400" cy="828825"/>
          </a:xfrm>
          <a:prstGeom prst="flowChartMagneticDisk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Exo 2"/>
                <a:sym typeface="Exo 2"/>
              </a:rPr>
              <a:t>TiKV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  <a:cs typeface="Exo 2"/>
              <a:sym typeface="Exo 2"/>
            </a:endParaRPr>
          </a:p>
        </p:txBody>
      </p:sp>
      <p:sp>
        <p:nvSpPr>
          <p:cNvPr id="6" name="Google Shape;570;p67"/>
          <p:cNvSpPr/>
          <p:nvPr/>
        </p:nvSpPr>
        <p:spPr>
          <a:xfrm>
            <a:off x="3492776" y="3994621"/>
            <a:ext cx="433500" cy="1119321"/>
          </a:xfrm>
          <a:prstGeom prst="leftBrace">
            <a:avLst>
              <a:gd name="adj1" fmla="val 8333"/>
              <a:gd name="adj2" fmla="val 501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Google Shape;575;p67"/>
          <p:cNvSpPr/>
          <p:nvPr/>
        </p:nvSpPr>
        <p:spPr>
          <a:xfrm>
            <a:off x="4218831" y="4737534"/>
            <a:ext cx="1689000" cy="3339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Exo 2"/>
                <a:sym typeface="Exo 2"/>
              </a:rPr>
              <a:t>RocksDB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  <a:cs typeface="Exo 2"/>
              <a:sym typeface="Exo 2"/>
            </a:endParaRPr>
          </a:p>
        </p:txBody>
      </p:sp>
      <p:sp>
        <p:nvSpPr>
          <p:cNvPr id="8" name="Google Shape;575;p67"/>
          <p:cNvSpPr/>
          <p:nvPr/>
        </p:nvSpPr>
        <p:spPr>
          <a:xfrm>
            <a:off x="4218831" y="5264791"/>
            <a:ext cx="1689000" cy="3339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Exo 2"/>
                <a:sym typeface="Exo 2"/>
              </a:rPr>
              <a:t>Ext4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Exo 2"/>
              <a:sym typeface="Exo 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00960" y="5284810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 system</a:t>
            </a:r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44825" y="4786646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Key-value storage</a:t>
            </a:r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Google Shape;575;p67"/>
          <p:cNvSpPr/>
          <p:nvPr/>
        </p:nvSpPr>
        <p:spPr>
          <a:xfrm>
            <a:off x="4211960" y="4168227"/>
            <a:ext cx="1689000" cy="3339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Exo 2"/>
                <a:sym typeface="Exo 2"/>
              </a:rPr>
              <a:t>Raft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Exo 2"/>
              <a:sym typeface="Exo 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53847" y="4229479"/>
            <a:ext cx="1890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Consensus</a:t>
            </a:r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Google Shape;575;p67"/>
          <p:cNvSpPr/>
          <p:nvPr/>
        </p:nvSpPr>
        <p:spPr>
          <a:xfrm>
            <a:off x="4205089" y="3621329"/>
            <a:ext cx="1689000" cy="3339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Exo 2"/>
                <a:sym typeface="Exo 2"/>
              </a:rPr>
              <a:t>MVCC + 2PC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Exo 2"/>
              <a:sym typeface="Exo 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28167" y="3635009"/>
            <a:ext cx="1941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Transaction</a:t>
            </a:r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(Simplified) </a:t>
            </a:r>
            <a:r>
              <a:rPr kumimoji="1" lang="en-US" altLang="zh-CN" dirty="0" err="1"/>
              <a:t>TiDB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TiKV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TiDB’s</a:t>
            </a:r>
            <a:r>
              <a:rPr kumimoji="1" lang="en-US" altLang="zh-CN" dirty="0"/>
              <a:t> storage engine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Provides a raw key-value (or </a:t>
            </a:r>
            <a:r>
              <a:rPr kumimoji="1" lang="en-US" altLang="zh-CN" dirty="0">
                <a:highlight>
                  <a:srgbClr val="FFFF00"/>
                </a:highlight>
              </a:rPr>
              <a:t>transactional</a:t>
            </a:r>
            <a:r>
              <a:rPr kumimoji="1" lang="en-US" altLang="zh-CN" dirty="0"/>
              <a:t> key-value interface) to the others  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58416" y="2425452"/>
            <a:ext cx="7427168" cy="2277547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charset="0"/>
              </a:rPr>
              <a:t>from </a:t>
            </a:r>
            <a:r>
              <a:rPr lang="en-US" altLang="zh-CN" sz="1600" b="1" dirty="0" err="1">
                <a:latin typeface="Courier New" panose="02070309020205020404" charset="0"/>
              </a:rPr>
              <a:t>tikv_client</a:t>
            </a:r>
            <a:r>
              <a:rPr lang="en-US" altLang="zh-CN" sz="1600" b="1" dirty="0">
                <a:latin typeface="Courier New" panose="02070309020205020404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charset="0"/>
              </a:rPr>
              <a:t>import </a:t>
            </a:r>
            <a:r>
              <a:rPr lang="en-US" altLang="zh-CN" sz="1600" b="1" dirty="0" err="1">
                <a:latin typeface="Courier New" panose="02070309020205020404" charset="0"/>
              </a:rPr>
              <a:t>TransactionClient</a:t>
            </a:r>
            <a:endParaRPr lang="en-US" altLang="zh-CN" sz="1600" b="1" dirty="0">
              <a:latin typeface="Courier New" panose="020703090202050204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charset="0"/>
              </a:rPr>
              <a:t>client = </a:t>
            </a:r>
            <a:r>
              <a:rPr lang="en-US" altLang="zh-CN" sz="1600" b="1" dirty="0" err="1">
                <a:latin typeface="Courier New" panose="02070309020205020404" charset="0"/>
              </a:rPr>
              <a:t>TransactionClient.connect</a:t>
            </a:r>
            <a:r>
              <a:rPr lang="en-US" altLang="zh-CN" sz="1600" b="1" dirty="0">
                <a:latin typeface="Courier New" panose="02070309020205020404" charset="0"/>
              </a:rPr>
              <a:t>(“127.0.0.1:8888”)</a:t>
            </a:r>
            <a:endParaRPr lang="en-US" altLang="zh-CN" sz="1600" b="1" dirty="0">
              <a:latin typeface="Courier New" panose="020703090202050204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err="1">
                <a:latin typeface="Courier New" panose="02070309020205020404" charset="0"/>
              </a:rPr>
              <a:t>txn</a:t>
            </a:r>
            <a:r>
              <a:rPr lang="en-US" altLang="zh-CN" sz="1600" b="1" dirty="0">
                <a:latin typeface="Courier New" panose="02070309020205020404" charset="0"/>
              </a:rPr>
              <a:t> = </a:t>
            </a:r>
            <a:r>
              <a:rPr lang="en-US" altLang="zh-CN" sz="1600" b="1" dirty="0" err="1">
                <a:latin typeface="Courier New" panose="02070309020205020404" charset="0"/>
              </a:rPr>
              <a:t>client.begin</a:t>
            </a:r>
            <a:r>
              <a:rPr lang="en-US" altLang="zh-CN" sz="1600" b="1" dirty="0">
                <a:latin typeface="Courier New" panose="02070309020205020404" charset="0"/>
              </a:rPr>
              <a:t>()</a:t>
            </a:r>
            <a:endParaRPr lang="en-US" altLang="zh-CN" sz="1600" b="1" dirty="0">
              <a:latin typeface="Courier New" panose="020703090202050204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err="1">
                <a:latin typeface="Courier New" panose="02070309020205020404" charset="0"/>
              </a:rPr>
              <a:t>txn.put</a:t>
            </a:r>
            <a:r>
              <a:rPr lang="en-US" altLang="zh-CN" sz="1600" b="1" dirty="0">
                <a:latin typeface="Courier New" panose="02070309020205020404" charset="0"/>
              </a:rPr>
              <a:t>(”k1”, ”Hello”)</a:t>
            </a:r>
            <a:endParaRPr lang="en-US" altLang="zh-CN" sz="1600" b="1" dirty="0">
              <a:latin typeface="Courier New" panose="020703090202050204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err="1">
                <a:latin typeface="Courier New" panose="02070309020205020404" charset="0"/>
              </a:rPr>
              <a:t>txn.put</a:t>
            </a:r>
            <a:r>
              <a:rPr lang="en-US" altLang="zh-CN" sz="1600" b="1" dirty="0">
                <a:latin typeface="Courier New" panose="02070309020205020404" charset="0"/>
              </a:rPr>
              <a:t>(”k2”, ”world”)</a:t>
            </a:r>
            <a:endParaRPr lang="en-US" altLang="zh-CN" sz="1600" b="1" dirty="0">
              <a:latin typeface="Courier New" panose="020703090202050204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err="1">
                <a:latin typeface="Courier New" panose="02070309020205020404" charset="0"/>
              </a:rPr>
              <a:t>txn.commit</a:t>
            </a:r>
            <a:r>
              <a:rPr lang="en-US" altLang="zh-CN" sz="1600" b="1" dirty="0">
                <a:latin typeface="Courier New" panose="02070309020205020404" charset="0"/>
              </a:rPr>
              <a:t>()</a:t>
            </a:r>
            <a:endParaRPr lang="en-US" altLang="zh-CN" sz="1600" b="1" dirty="0">
              <a:latin typeface="Courier New" panose="0207030902020502040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58416" y="3649588"/>
            <a:ext cx="3353544" cy="720080"/>
          </a:xfrm>
          <a:prstGeom prst="rect">
            <a:avLst/>
          </a:prstGeom>
          <a:noFill/>
          <a:ln w="19050">
            <a:solidFill>
              <a:srgbClr val="BE37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Rectangle 13"/>
          <p:cNvSpPr/>
          <p:nvPr/>
        </p:nvSpPr>
        <p:spPr>
          <a:xfrm>
            <a:off x="4067944" y="3834777"/>
            <a:ext cx="2304256" cy="349702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kumimoji="1" lang="en-US" altLang="zh-CN" dirty="0"/>
              <a:t>Raw key-value</a:t>
            </a:r>
            <a:endParaRPr kumimoji="1" lang="en-US" altLang="zh-CN" dirty="0"/>
          </a:p>
        </p:txBody>
      </p:sp>
      <p:sp>
        <p:nvSpPr>
          <p:cNvPr id="19" name="Rectangle 13"/>
          <p:cNvSpPr/>
          <p:nvPr/>
        </p:nvSpPr>
        <p:spPr>
          <a:xfrm>
            <a:off x="6181936" y="2250601"/>
            <a:ext cx="2304256" cy="349702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kumimoji="1" lang="en-US" altLang="zh-CN" dirty="0"/>
              <a:t>Transactional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Example: (Simplified) 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TiDB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>
                <a:latin typeface="微软雅黑" panose="020B0503020204020204" pitchFamily="34" charset="-122"/>
              </a:rPr>
              <a:t>TiKV</a:t>
            </a:r>
            <a:r>
              <a:rPr kumimoji="1" lang="en-US" altLang="zh-CN" dirty="0">
                <a:latin typeface="微软雅黑" panose="020B0503020204020204" pitchFamily="34" charset="-122"/>
              </a:rPr>
              <a:t>: </a:t>
            </a:r>
            <a:r>
              <a:rPr kumimoji="1" lang="en-US" altLang="zh-CN" dirty="0" err="1">
                <a:latin typeface="微软雅黑" panose="020B0503020204020204" pitchFamily="34" charset="-122"/>
              </a:rPr>
              <a:t>TiDB’s</a:t>
            </a:r>
            <a:r>
              <a:rPr kumimoji="1" lang="en-US" altLang="zh-CN" dirty="0">
                <a:latin typeface="微软雅黑" panose="020B0503020204020204" pitchFamily="34" charset="-122"/>
              </a:rPr>
              <a:t> storage engine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pitchFamily="34" charset="-122"/>
              </a:rPr>
              <a:t>Provides a raw key-value (or </a:t>
            </a:r>
            <a:r>
              <a:rPr kumimoji="1" lang="en-US" altLang="zh-CN" dirty="0">
                <a:highlight>
                  <a:srgbClr val="FFFF00"/>
                </a:highlight>
                <a:latin typeface="微软雅黑" panose="020B0503020204020204" pitchFamily="34" charset="-122"/>
              </a:rPr>
              <a:t>transactional</a:t>
            </a:r>
            <a:r>
              <a:rPr kumimoji="1" lang="en-US" altLang="zh-CN" dirty="0">
                <a:latin typeface="微软雅黑" panose="020B0503020204020204" pitchFamily="34" charset="-122"/>
              </a:rPr>
              <a:t> key-value interface) to the others 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r>
              <a:rPr kumimoji="1" lang="en-US" altLang="zh-CN" dirty="0">
                <a:latin typeface="微软雅黑" panose="020B0503020204020204" pitchFamily="34" charset="-122"/>
              </a:rPr>
              <a:t>How outside word using </a:t>
            </a:r>
            <a:r>
              <a:rPr kumimoji="1" lang="en-US" altLang="zh-CN" dirty="0" err="1">
                <a:latin typeface="微软雅黑" panose="020B0503020204020204" pitchFamily="34" charset="-122"/>
              </a:rPr>
              <a:t>TiDB</a:t>
            </a:r>
            <a:r>
              <a:rPr kumimoji="1" lang="en-US" altLang="zh-CN" dirty="0">
                <a:latin typeface="微软雅黑" panose="020B0503020204020204" pitchFamily="34" charset="-122"/>
              </a:rPr>
              <a:t>?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pitchFamily="34" charset="-122"/>
              </a:rPr>
              <a:t>Use </a:t>
            </a:r>
            <a:r>
              <a:rPr kumimoji="1" lang="en-US" altLang="zh-CN" dirty="0" err="1">
                <a:latin typeface="微软雅黑" panose="020B0503020204020204" pitchFamily="34" charset="-122"/>
              </a:rPr>
              <a:t>gRPC</a:t>
            </a:r>
            <a:r>
              <a:rPr kumimoji="1" lang="en-US" altLang="zh-CN" dirty="0">
                <a:latin typeface="微软雅黑" panose="020B0503020204020204" pitchFamily="34" charset="-122"/>
              </a:rPr>
              <a:t> (see lecture 05)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Google Shape;569;p67"/>
          <p:cNvSpPr/>
          <p:nvPr/>
        </p:nvSpPr>
        <p:spPr>
          <a:xfrm>
            <a:off x="2097642" y="4139870"/>
            <a:ext cx="1189400" cy="828825"/>
          </a:xfrm>
          <a:prstGeom prst="flowChartMagneticDisk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Exo 2"/>
                <a:sym typeface="Exo 2"/>
              </a:rPr>
              <a:t>TiKV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  <a:cs typeface="Exo 2"/>
              <a:sym typeface="Exo 2"/>
            </a:endParaRPr>
          </a:p>
        </p:txBody>
      </p:sp>
      <p:sp>
        <p:nvSpPr>
          <p:cNvPr id="6" name="Google Shape;570;p67"/>
          <p:cNvSpPr/>
          <p:nvPr/>
        </p:nvSpPr>
        <p:spPr>
          <a:xfrm>
            <a:off x="3492776" y="3994621"/>
            <a:ext cx="433500" cy="1119321"/>
          </a:xfrm>
          <a:prstGeom prst="leftBrace">
            <a:avLst>
              <a:gd name="adj1" fmla="val 8333"/>
              <a:gd name="adj2" fmla="val 501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Google Shape;575;p67"/>
          <p:cNvSpPr/>
          <p:nvPr/>
        </p:nvSpPr>
        <p:spPr>
          <a:xfrm>
            <a:off x="4218831" y="4737534"/>
            <a:ext cx="1689000" cy="3339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Exo 2"/>
                <a:sym typeface="Exo 2"/>
              </a:rPr>
              <a:t>RocksDB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  <a:cs typeface="Exo 2"/>
              <a:sym typeface="Exo 2"/>
            </a:endParaRPr>
          </a:p>
        </p:txBody>
      </p:sp>
      <p:sp>
        <p:nvSpPr>
          <p:cNvPr id="8" name="Google Shape;575;p67"/>
          <p:cNvSpPr/>
          <p:nvPr/>
        </p:nvSpPr>
        <p:spPr>
          <a:xfrm>
            <a:off x="4218831" y="5264791"/>
            <a:ext cx="1689000" cy="3339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Exo 2"/>
                <a:sym typeface="Exo 2"/>
              </a:rPr>
              <a:t>Ext4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Exo 2"/>
              <a:sym typeface="Exo 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00960" y="5284810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 system</a:t>
            </a:r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44825" y="4786646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Key-value storage</a:t>
            </a:r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Google Shape;575;p67"/>
          <p:cNvSpPr/>
          <p:nvPr/>
        </p:nvSpPr>
        <p:spPr>
          <a:xfrm>
            <a:off x="4211960" y="4168227"/>
            <a:ext cx="1689000" cy="3339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Exo 2"/>
                <a:sym typeface="Exo 2"/>
              </a:rPr>
              <a:t>Raft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Exo 2"/>
              <a:sym typeface="Exo 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53847" y="4229479"/>
            <a:ext cx="1890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Consensus</a:t>
            </a:r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Google Shape;575;p67"/>
          <p:cNvSpPr/>
          <p:nvPr/>
        </p:nvSpPr>
        <p:spPr>
          <a:xfrm>
            <a:off x="4205089" y="3621329"/>
            <a:ext cx="1689000" cy="3339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Exo 2"/>
                <a:sym typeface="Exo 2"/>
              </a:rPr>
              <a:t>MVCC + 2PC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Exo 2"/>
              <a:sym typeface="Exo 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28167" y="3635009"/>
            <a:ext cx="1941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Transaction</a:t>
            </a:r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Google Shape;575;p67"/>
          <p:cNvSpPr/>
          <p:nvPr/>
        </p:nvSpPr>
        <p:spPr>
          <a:xfrm>
            <a:off x="4205089" y="3015126"/>
            <a:ext cx="1689000" cy="3339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  <a:cs typeface="Exo 2"/>
                <a:sym typeface="Exo 2"/>
              </a:rPr>
              <a:t>gRPC</a:t>
            </a:r>
            <a:endParaRPr lang="en-US" dirty="0" err="1">
              <a:latin typeface="微软雅黑" panose="020B0503020204020204" pitchFamily="34" charset="-122"/>
              <a:ea typeface="微软雅黑" panose="020B0503020204020204" pitchFamily="34" charset="-122"/>
              <a:cs typeface="Exo 2"/>
              <a:sym typeface="Exo 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56799" y="3015126"/>
            <a:ext cx="1133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(Simplified) </a:t>
            </a:r>
            <a:r>
              <a:rPr kumimoji="1" lang="en-US" altLang="zh-CN" dirty="0" err="1"/>
              <a:t>TiDB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Supporting SQL with </a:t>
            </a:r>
            <a:r>
              <a:rPr kumimoji="1" lang="en-US" altLang="zh-CN" dirty="0" err="1"/>
              <a:t>TiDB</a:t>
            </a:r>
            <a:endParaRPr kumimoji="1" lang="en-US" altLang="zh-CN" dirty="0"/>
          </a:p>
          <a:p>
            <a:r>
              <a:rPr kumimoji="1" lang="en-US" altLang="zh-CN" dirty="0"/>
              <a:t>Disaggregated architecture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Separate nodes that execute SQL query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Retrieve/update the data via </a:t>
            </a:r>
            <a:r>
              <a:rPr kumimoji="1" lang="en-US" altLang="zh-CN" dirty="0" err="1"/>
              <a:t>TiKV’s</a:t>
            </a:r>
            <a:r>
              <a:rPr kumimoji="1" lang="en-US" altLang="zh-CN" dirty="0"/>
              <a:t> key-value API</a:t>
            </a:r>
            <a:endParaRPr kumimoji="1" lang="en-US" altLang="zh-CN" dirty="0"/>
          </a:p>
          <a:p>
            <a:pPr lvl="2"/>
            <a:r>
              <a:rPr kumimoji="1" lang="en-US" altLang="zh-CN" sz="1800" dirty="0"/>
              <a:t>How to do the translation is out of the scope of the course</a:t>
            </a:r>
            <a:endParaRPr kumimoji="1"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2" descr="circled-user-male-skin-type-1-2 | Focus Educatio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" y="4093700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400929" y="4196060"/>
            <a:ext cx="35419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a typeface="微软雅黑" panose="020B0503020204020204" pitchFamily="34" charset="-122"/>
                <a:cs typeface="Arial" panose="020B0604020202020204" pitchFamily="34" charset="0"/>
              </a:rPr>
              <a:t>query=</a:t>
            </a:r>
            <a:endParaRPr lang="en-US" altLang="zh-CN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select price from items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where name = “IPAD”  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4490973" y="4386472"/>
            <a:ext cx="547531" cy="623695"/>
          </a:xfrm>
          <a:prstGeom prst="rightArrow">
            <a:avLst/>
          </a:prstGeom>
          <a:noFill/>
          <a:ln w="19050">
            <a:solidFill>
              <a:srgbClr val="BE37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678437"/>
            <a:ext cx="957657" cy="1922796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6424018" y="4386472"/>
            <a:ext cx="547531" cy="623695"/>
          </a:xfrm>
          <a:prstGeom prst="rightArrow">
            <a:avLst/>
          </a:prstGeom>
          <a:noFill/>
          <a:ln w="19050">
            <a:solidFill>
              <a:srgbClr val="BE37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239934" y="3873741"/>
            <a:ext cx="915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KV API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496" y="3289021"/>
            <a:ext cx="1292605" cy="231392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334601" y="387374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SQL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(Simplified) </a:t>
            </a:r>
            <a:r>
              <a:rPr kumimoji="1" lang="en-US" altLang="zh-CN" dirty="0" err="1"/>
              <a:t>TiDB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 have touched many important concepts that supports modern NewSQL databases, e.g., 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How to store the data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How to ensure ACID + High Availability 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2" descr="circled-user-male-skin-type-1-2 | Focus Educatio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05" y="3846608"/>
            <a:ext cx="983385" cy="983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287554" y="3947577"/>
            <a:ext cx="1296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ea typeface="微软雅黑" panose="020B0503020204020204" pitchFamily="34" charset="-122"/>
                <a:cs typeface="Arial" panose="020B0604020202020204" pitchFamily="34" charset="0"/>
              </a:rPr>
              <a:t>query=</a:t>
            </a:r>
            <a:endParaRPr lang="en-US" altLang="zh-CN" sz="1200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select price from items</a:t>
            </a:r>
            <a:endParaRPr lang="en-US" altLang="zh-CN" sz="1200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where name = “IPAD”  </a:t>
            </a:r>
            <a:endParaRPr lang="zh-CN" altLang="en-US" sz="1200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873" y="3526992"/>
            <a:ext cx="957657" cy="1922796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4609501" y="4143560"/>
            <a:ext cx="547531" cy="623695"/>
          </a:xfrm>
          <a:prstGeom prst="rightArrow">
            <a:avLst/>
          </a:prstGeom>
          <a:noFill/>
          <a:ln w="19050">
            <a:solidFill>
              <a:srgbClr val="BE37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398725" y="3659036"/>
            <a:ext cx="915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KV API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620" y="3135865"/>
            <a:ext cx="1292605" cy="2313923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2644371" y="4143560"/>
            <a:ext cx="547531" cy="623695"/>
          </a:xfrm>
          <a:prstGeom prst="rightArrow">
            <a:avLst/>
          </a:prstGeom>
          <a:noFill/>
          <a:ln w="19050">
            <a:solidFill>
              <a:srgbClr val="BE37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529138" y="3670355"/>
            <a:ext cx="64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SQL</a:t>
            </a:r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08" y="2723767"/>
            <a:ext cx="1539236" cy="173164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606" y="1955677"/>
            <a:ext cx="8154416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zh-CN" b="0" kern="0" dirty="0">
                <a:solidFill>
                  <a:srgbClr val="C00000"/>
                </a:solidFill>
                <a:ea typeface="+mn-ea"/>
              </a:rPr>
              <a:t>Detailed case study: </a:t>
            </a:r>
            <a:r>
              <a:rPr lang="en-US" altLang="zh-CN" kern="0" dirty="0">
                <a:solidFill>
                  <a:srgbClr val="C00000"/>
                </a:solidFill>
                <a:ea typeface="+mn-ea"/>
              </a:rPr>
              <a:t>Google Spanner</a:t>
            </a:r>
            <a:endParaRPr lang="en-US" altLang="zh-CN" kern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Design goals of Spanner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Data </a:t>
            </a:r>
            <a:r>
              <a:rPr kumimoji="1" lang="en-US" altLang="zh-CN" dirty="0">
                <a:solidFill>
                  <a:srgbClr val="C00000"/>
                </a:solidFill>
              </a:rPr>
              <a:t>sharded</a:t>
            </a:r>
            <a:r>
              <a:rPr kumimoji="1" lang="en-US" altLang="zh-CN" dirty="0"/>
              <a:t> &amp;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replicated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 many machines &amp; datacenters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Due to large volume of the data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For better fault tolerance &amp; closer to the users</a:t>
            </a:r>
            <a:endParaRPr kumimoji="1" lang="en-US" altLang="zh-CN" dirty="0"/>
          </a:p>
          <a:p>
            <a:pPr lvl="2"/>
            <a:r>
              <a:rPr kumimoji="1" lang="en-US" altLang="zh-CN" sz="1800" dirty="0"/>
              <a:t>E.g., One datacenter crashes never affect others </a:t>
            </a:r>
            <a:endParaRPr kumimoji="1" lang="en-US" altLang="zh-CN" sz="1800" dirty="0"/>
          </a:p>
          <a:p>
            <a:r>
              <a:rPr kumimoji="1" lang="en-US" altLang="zh-CN" dirty="0"/>
              <a:t>Strong requirements for distributed transaction (TX)s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With ACID properties -&gt; simplify developer’s on maintaining </a:t>
            </a:r>
            <a:r>
              <a:rPr kumimoji="1" lang="en-US" altLang="zh-CN" b="1" dirty="0">
                <a:solidFill>
                  <a:srgbClr val="BE384B"/>
                </a:solidFill>
              </a:rPr>
              <a:t>consistency</a:t>
            </a:r>
            <a:endParaRPr kumimoji="1" lang="en-US" altLang="zh-CN" b="1" dirty="0">
              <a:solidFill>
                <a:srgbClr val="BE384B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4048" y="4319644"/>
            <a:ext cx="3891000" cy="857039"/>
          </a:xfrm>
          <a:prstGeom prst="rect">
            <a:avLst/>
          </a:prstGeom>
        </p:spPr>
      </p:pic>
      <p:cxnSp>
        <p:nvCxnSpPr>
          <p:cNvPr id="8" name="直线连接符 7"/>
          <p:cNvCxnSpPr/>
          <p:nvPr/>
        </p:nvCxnSpPr>
        <p:spPr>
          <a:xfrm>
            <a:off x="5133484" y="3898800"/>
            <a:ext cx="3455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683568" y="3898800"/>
            <a:ext cx="3455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eo-Distributed Active-Active Redis Applications | Redis Documentation  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890" y="3967609"/>
            <a:ext cx="2362759" cy="168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Physical layout of Spanner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1274750"/>
          </a:xfrm>
        </p:spPr>
        <p:txBody>
          <a:bodyPr>
            <a:normAutofit/>
          </a:bodyPr>
          <a:lstStyle/>
          <a:p>
            <a:r>
              <a:rPr kumimoji="1" lang="en-US" altLang="zh-CN" b="0" dirty="0">
                <a:solidFill>
                  <a:schemeClr val="tx1"/>
                </a:solidFill>
              </a:rPr>
              <a:t>Data sharded &amp;</a:t>
            </a:r>
            <a:r>
              <a:rPr kumimoji="1" lang="zh-CN" altLang="en-US" b="0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replicated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over many machines </a:t>
            </a:r>
            <a:r>
              <a:rPr kumimoji="1" lang="en-US" altLang="zh-CN" b="0" dirty="0">
                <a:solidFill>
                  <a:schemeClr val="tx1"/>
                </a:solidFill>
              </a:rPr>
              <a:t>&amp; datacenters</a:t>
            </a:r>
            <a:r>
              <a:rPr kumimoji="1" lang="zh-CN" altLang="en-US" b="0" dirty="0">
                <a:solidFill>
                  <a:schemeClr val="tx1"/>
                </a:solidFill>
              </a:rPr>
              <a:t> </a:t>
            </a:r>
            <a:endParaRPr kumimoji="1" lang="en-US" altLang="zh-CN" b="0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Tolerate machine failures in a single datacenter </a:t>
            </a:r>
            <a:endParaRPr kumimoji="1" lang="en-US" altLang="zh-CN" b="0" dirty="0">
              <a:solidFill>
                <a:schemeClr val="tx1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528821" y="2097820"/>
            <a:ext cx="4931166" cy="626585"/>
            <a:chOff x="528821" y="2097820"/>
            <a:chExt cx="4931166" cy="626585"/>
          </a:xfrm>
        </p:grpSpPr>
        <p:grpSp>
          <p:nvGrpSpPr>
            <p:cNvPr id="18" name="组合 17"/>
            <p:cNvGrpSpPr>
              <a:grpSpLocks noChangeAspect="1"/>
            </p:cNvGrpSpPr>
            <p:nvPr/>
          </p:nvGrpSpPr>
          <p:grpSpPr>
            <a:xfrm>
              <a:off x="2387869" y="2097820"/>
              <a:ext cx="3072118" cy="626585"/>
              <a:chOff x="2003938" y="1785208"/>
              <a:chExt cx="3755391" cy="765944"/>
            </a:xfrm>
          </p:grpSpPr>
          <p:pic>
            <p:nvPicPr>
              <p:cNvPr id="5" name="Picture 16" descr="Huawei - Building a Fully Connected, Intelligent World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9354" y="1932224"/>
                <a:ext cx="1035672" cy="5178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Apple | LinkedIn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43410" y="1785208"/>
                <a:ext cx="765944" cy="7659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6" descr="Apple 10.2-inch iPad (8th Gen) Wi-Fi 32GB - Space Gray - Walmart.co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3938" y="1845842"/>
                <a:ext cx="650413" cy="6504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8" descr="Apple 10.9-Inch iPad Air Latest Model (4th Generation) with Wi-Fi 64GB Sky  Blue MYFQ2LL/A - Best Buy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597" y="1892039"/>
                <a:ext cx="492646" cy="5580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18" descr="Amazon.com: Huawei P Smart (2021) Dual-SIM 128GB (GSM Only | No CDMA)  Factory Unlocked 4G/LTE Smartphone (Gold) - International Version : Cell  Phones &amp; Accessories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2080" y="1913552"/>
                <a:ext cx="467249" cy="637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矩形 9"/>
            <p:cNvSpPr/>
            <p:nvPr/>
          </p:nvSpPr>
          <p:spPr>
            <a:xfrm>
              <a:off x="528821" y="2259363"/>
              <a:ext cx="12362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User data</a:t>
              </a:r>
              <a:endParaRPr lang="zh-CN" altLang="en-US" b="1" dirty="0"/>
            </a:p>
          </p:txBody>
        </p:sp>
      </p:grpSp>
      <p:sp>
        <p:nvSpPr>
          <p:cNvPr id="11" name="磁盘 10"/>
          <p:cNvSpPr/>
          <p:nvPr/>
        </p:nvSpPr>
        <p:spPr>
          <a:xfrm>
            <a:off x="2153147" y="3561713"/>
            <a:ext cx="1002407" cy="931917"/>
          </a:xfrm>
          <a:prstGeom prst="flowChartMagneticDisk">
            <a:avLst/>
          </a:pr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28821" y="3690920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Data center</a:t>
            </a:r>
            <a:endParaRPr lang="zh-CN" altLang="en-US" b="1" dirty="0"/>
          </a:p>
        </p:txBody>
      </p:sp>
      <p:cxnSp>
        <p:nvCxnSpPr>
          <p:cNvPr id="14" name="直线连接符 13"/>
          <p:cNvCxnSpPr/>
          <p:nvPr/>
        </p:nvCxnSpPr>
        <p:spPr>
          <a:xfrm>
            <a:off x="4067944" y="2824965"/>
            <a:ext cx="0" cy="3096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 flipH="1">
            <a:off x="3155554" y="2857500"/>
            <a:ext cx="768374" cy="8334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 flipH="1" flipV="1">
            <a:off x="3155554" y="4405672"/>
            <a:ext cx="768374" cy="130932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662000" y="2875117"/>
            <a:ext cx="1031051" cy="1000469"/>
            <a:chOff x="4660207" y="2875117"/>
            <a:chExt cx="1031051" cy="1000469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67219" y="2875117"/>
              <a:ext cx="617028" cy="617028"/>
            </a:xfrm>
            <a:prstGeom prst="rect">
              <a:avLst/>
            </a:prstGeom>
          </p:spPr>
        </p:pic>
        <p:sp>
          <p:nvSpPr>
            <p:cNvPr id="24" name="矩形 23"/>
            <p:cNvSpPr/>
            <p:nvPr/>
          </p:nvSpPr>
          <p:spPr>
            <a:xfrm>
              <a:off x="4660207" y="3506254"/>
              <a:ext cx="1031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Server0</a:t>
              </a:r>
              <a:endParaRPr lang="zh-CN" altLang="en-US" b="1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651030" y="4296493"/>
            <a:ext cx="1031051" cy="1000469"/>
            <a:chOff x="4660207" y="2875117"/>
            <a:chExt cx="1031051" cy="1000469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67219" y="2875117"/>
              <a:ext cx="617028" cy="617028"/>
            </a:xfrm>
            <a:prstGeom prst="rect">
              <a:avLst/>
            </a:prstGeom>
          </p:spPr>
        </p:pic>
        <p:sp>
          <p:nvSpPr>
            <p:cNvPr id="29" name="矩形 28"/>
            <p:cNvSpPr/>
            <p:nvPr/>
          </p:nvSpPr>
          <p:spPr>
            <a:xfrm>
              <a:off x="4660207" y="3506254"/>
              <a:ext cx="1031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Server1</a:t>
              </a:r>
              <a:endParaRPr lang="zh-CN" altLang="en-US" b="1" dirty="0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8641" y="2635800"/>
            <a:ext cx="1752990" cy="856346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0512" y="2635799"/>
            <a:ext cx="1583488" cy="870455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9977" y="4123070"/>
            <a:ext cx="1752990" cy="856346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4816" y="4123070"/>
            <a:ext cx="1583488" cy="870455"/>
          </a:xfrm>
          <a:prstGeom prst="rect">
            <a:avLst/>
          </a:prstGeom>
        </p:spPr>
      </p:pic>
      <p:sp>
        <p:nvSpPr>
          <p:cNvPr id="54" name="Rectangle 13"/>
          <p:cNvSpPr/>
          <p:nvPr/>
        </p:nvSpPr>
        <p:spPr>
          <a:xfrm>
            <a:off x="5742274" y="3657960"/>
            <a:ext cx="3064456" cy="349702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kumimoji="1" lang="en-US" altLang="zh-CN" dirty="0"/>
              <a:t>Replication factor = 2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Persistent state of each server + log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4160" y="1201316"/>
            <a:ext cx="8229600" cy="273568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796925" indent="-796925">
              <a:buNone/>
            </a:pPr>
            <a:r>
              <a:rPr lang="en-US" altLang="zh-CN" b="1" dirty="0" err="1"/>
              <a:t>currentTerm</a:t>
            </a:r>
            <a:r>
              <a:rPr lang="en-US" altLang="zh-CN" dirty="0"/>
              <a:t>	</a:t>
            </a:r>
            <a:endParaRPr lang="en-US" altLang="zh-CN" dirty="0"/>
          </a:p>
          <a:p>
            <a:pPr marL="1156970" lvl="1" indent="-796925">
              <a:buNone/>
            </a:pPr>
            <a:r>
              <a:rPr lang="en-US" altLang="zh-CN" dirty="0"/>
              <a:t>Latest term server has seen (initialized to 0 on first boot)</a:t>
            </a:r>
            <a:endParaRPr lang="en-US" altLang="zh-CN" dirty="0"/>
          </a:p>
          <a:p>
            <a:pPr marL="796925" indent="-796925">
              <a:buNone/>
            </a:pPr>
            <a:r>
              <a:rPr lang="en-US" altLang="zh-CN" b="1" dirty="0" err="1"/>
              <a:t>votedFor</a:t>
            </a:r>
            <a:r>
              <a:rPr lang="en-US" altLang="zh-CN" dirty="0"/>
              <a:t>	</a:t>
            </a:r>
            <a:endParaRPr lang="en-US" altLang="zh-CN" dirty="0"/>
          </a:p>
          <a:p>
            <a:pPr marL="1156970" lvl="1" indent="-796925">
              <a:buNone/>
            </a:pPr>
            <a:r>
              <a:rPr lang="en-US" altLang="zh-CN" dirty="0"/>
              <a:t>Candidate</a:t>
            </a:r>
            <a:r>
              <a:rPr lang="zh-CN" altLang="en-US" dirty="0"/>
              <a:t> </a:t>
            </a:r>
            <a:r>
              <a:rPr lang="en-US" altLang="zh-CN" dirty="0"/>
              <a:t>Id that received vote in current term (or null if none)</a:t>
            </a:r>
            <a:endParaRPr lang="en-US" altLang="zh-CN" dirty="0"/>
          </a:p>
          <a:p>
            <a:pPr marL="796925" indent="-796925"/>
            <a:r>
              <a:rPr lang="en-US" altLang="zh-CN" dirty="0"/>
              <a:t>Log[]</a:t>
            </a:r>
            <a:endParaRPr lang="en-US" altLang="zh-CN" dirty="0"/>
          </a:p>
          <a:p>
            <a:pPr lvl="1" indent="0">
              <a:buNone/>
            </a:pPr>
            <a:r>
              <a:rPr lang="en-US" altLang="zh-CN" dirty="0"/>
              <a:t>Log entries 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World Data Center Map, transparent 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4137628"/>
            <a:ext cx="3495069" cy="1602513"/>
          </a:xfrm>
          <a:prstGeom prst="rect">
            <a:avLst/>
          </a:prstGeom>
          <a:noFill/>
          <a:scene3d>
            <a:camera prst="orthographicFront">
              <a:rot lat="222000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Physical layout of Spanner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1079438"/>
          </a:xfrm>
        </p:spPr>
        <p:txBody>
          <a:bodyPr/>
          <a:lstStyle/>
          <a:p>
            <a:r>
              <a:rPr kumimoji="1" lang="en-US" altLang="zh-CN" b="0" dirty="0">
                <a:solidFill>
                  <a:schemeClr val="tx1"/>
                </a:solidFill>
              </a:rPr>
              <a:t>Data sharded &amp;</a:t>
            </a:r>
            <a:r>
              <a:rPr kumimoji="1" lang="zh-CN" altLang="en-US" b="0" dirty="0">
                <a:solidFill>
                  <a:schemeClr val="tx1"/>
                </a:solidFill>
              </a:rPr>
              <a:t> </a:t>
            </a:r>
            <a:r>
              <a:rPr kumimoji="1" lang="en-US" altLang="zh-CN" b="0" dirty="0">
                <a:solidFill>
                  <a:schemeClr val="tx1"/>
                </a:solidFill>
              </a:rPr>
              <a:t>replicated</a:t>
            </a:r>
            <a:r>
              <a:rPr kumimoji="1" lang="zh-CN" altLang="en-US" b="0" dirty="0">
                <a:solidFill>
                  <a:schemeClr val="tx1"/>
                </a:solidFill>
              </a:rPr>
              <a:t> </a:t>
            </a:r>
            <a:r>
              <a:rPr kumimoji="1" lang="en-US" altLang="zh-CN" b="0" dirty="0">
                <a:solidFill>
                  <a:schemeClr val="tx1"/>
                </a:solidFill>
              </a:rPr>
              <a:t>over many machines &amp; </a:t>
            </a:r>
            <a:r>
              <a:rPr kumimoji="1" lang="en-US" altLang="zh-CN" dirty="0">
                <a:solidFill>
                  <a:srgbClr val="C00000"/>
                </a:solidFill>
              </a:rPr>
              <a:t>datacenters</a:t>
            </a:r>
            <a:r>
              <a:rPr kumimoji="1" lang="zh-CN" altLang="en-US" b="0" dirty="0">
                <a:solidFill>
                  <a:schemeClr val="tx1"/>
                </a:solidFill>
              </a:rPr>
              <a:t> </a:t>
            </a:r>
            <a:endParaRPr kumimoji="1" lang="en-US" altLang="zh-CN" b="0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Tolerate machine failures across datacenters &amp; lower request latency </a:t>
            </a:r>
            <a:endParaRPr kumimoji="1" lang="en-US" altLang="zh-CN" b="0" dirty="0">
              <a:solidFill>
                <a:schemeClr val="tx1"/>
              </a:solidFill>
            </a:endParaRP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28821" y="449085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Data centers</a:t>
            </a:r>
            <a:endParaRPr lang="zh-CN" altLang="en-US" b="1" dirty="0"/>
          </a:p>
        </p:txBody>
      </p:sp>
      <p:grpSp>
        <p:nvGrpSpPr>
          <p:cNvPr id="38" name="组合 37"/>
          <p:cNvGrpSpPr/>
          <p:nvPr/>
        </p:nvGrpSpPr>
        <p:grpSpPr>
          <a:xfrm>
            <a:off x="528821" y="2097820"/>
            <a:ext cx="4931166" cy="626585"/>
            <a:chOff x="528821" y="2097820"/>
            <a:chExt cx="4931166" cy="626585"/>
          </a:xfrm>
        </p:grpSpPr>
        <p:grpSp>
          <p:nvGrpSpPr>
            <p:cNvPr id="39" name="组合 38"/>
            <p:cNvGrpSpPr>
              <a:grpSpLocks noChangeAspect="1"/>
            </p:cNvGrpSpPr>
            <p:nvPr/>
          </p:nvGrpSpPr>
          <p:grpSpPr>
            <a:xfrm>
              <a:off x="2387869" y="2097820"/>
              <a:ext cx="3072118" cy="626585"/>
              <a:chOff x="2003938" y="1785208"/>
              <a:chExt cx="3755391" cy="765944"/>
            </a:xfrm>
          </p:grpSpPr>
          <p:pic>
            <p:nvPicPr>
              <p:cNvPr id="41" name="Picture 16" descr="Huawei - Building a Fully Connected, Intelligent Worl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9354" y="1932224"/>
                <a:ext cx="1035672" cy="5178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2" descr="Apple | LinkedIn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43410" y="1785208"/>
                <a:ext cx="765944" cy="7659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6" descr="Apple 10.2-inch iPad (8th Gen) Wi-Fi 32GB - Space Gray - Walmart.co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3938" y="1845842"/>
                <a:ext cx="650413" cy="6504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8" descr="Apple 10.9-Inch iPad Air Latest Model (4th Generation) with Wi-Fi 64GB Sky  Blue MYFQ2LL/A - Best Buy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597" y="1892039"/>
                <a:ext cx="492646" cy="5580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18" descr="Amazon.com: Huawei P Smart (2021) Dual-SIM 128GB (GSM Only | No CDMA)  Factory Unlocked 4G/LTE Smartphone (Gold) - International Version : Cell  Phones &amp; Accessories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2080" y="1913552"/>
                <a:ext cx="467249" cy="637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0" name="矩形 39"/>
            <p:cNvSpPr/>
            <p:nvPr/>
          </p:nvSpPr>
          <p:spPr>
            <a:xfrm>
              <a:off x="528821" y="2259363"/>
              <a:ext cx="12362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User data</a:t>
              </a:r>
              <a:endParaRPr lang="zh-CN" altLang="en-US" b="1" dirty="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419710" y="4024897"/>
            <a:ext cx="1002407" cy="931917"/>
            <a:chOff x="2152702" y="4197600"/>
            <a:chExt cx="1002407" cy="931917"/>
          </a:xfrm>
          <a:solidFill>
            <a:schemeClr val="bg1"/>
          </a:solidFill>
        </p:grpSpPr>
        <p:sp>
          <p:nvSpPr>
            <p:cNvPr id="50" name="磁盘 49"/>
            <p:cNvSpPr/>
            <p:nvPr/>
          </p:nvSpPr>
          <p:spPr>
            <a:xfrm>
              <a:off x="2152702" y="4197600"/>
              <a:ext cx="1002407" cy="931917"/>
            </a:xfrm>
            <a:prstGeom prst="flowChartMagneticDisk">
              <a:avLst/>
            </a:prstGeom>
            <a:grpFill/>
            <a:ln w="12700">
              <a:solidFill>
                <a:srgbClr val="C00000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2326826" y="4585692"/>
              <a:ext cx="6463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DC1</a:t>
              </a:r>
              <a:endParaRPr lang="zh-CN" altLang="en-US" b="1" dirty="0"/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9488" y="2975778"/>
            <a:ext cx="1564760" cy="9072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7751" y="2967202"/>
            <a:ext cx="1564760" cy="9072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任意形状 19"/>
          <p:cNvSpPr/>
          <p:nvPr/>
        </p:nvSpPr>
        <p:spPr>
          <a:xfrm>
            <a:off x="3001727" y="4609578"/>
            <a:ext cx="543139" cy="585642"/>
          </a:xfrm>
          <a:custGeom>
            <a:avLst/>
            <a:gdLst>
              <a:gd name="connsiteX0" fmla="*/ 179884 w 543139"/>
              <a:gd name="connsiteY0" fmla="*/ 0 h 585642"/>
              <a:gd name="connsiteX1" fmla="*/ 17046 w 543139"/>
              <a:gd name="connsiteY1" fmla="*/ 526093 h 585642"/>
              <a:gd name="connsiteX2" fmla="*/ 543139 w 543139"/>
              <a:gd name="connsiteY2" fmla="*/ 551145 h 585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139" h="585642">
                <a:moveTo>
                  <a:pt x="179884" y="0"/>
                </a:moveTo>
                <a:cubicBezTo>
                  <a:pt x="68194" y="217118"/>
                  <a:pt x="-43496" y="434236"/>
                  <a:pt x="17046" y="526093"/>
                </a:cubicBezTo>
                <a:cubicBezTo>
                  <a:pt x="77588" y="617950"/>
                  <a:pt x="310363" y="584547"/>
                  <a:pt x="543139" y="551145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721885" y="3957199"/>
            <a:ext cx="1002407" cy="931917"/>
            <a:chOff x="2152702" y="4197600"/>
            <a:chExt cx="1002407" cy="931917"/>
          </a:xfrm>
          <a:solidFill>
            <a:schemeClr val="bg1"/>
          </a:solidFill>
        </p:grpSpPr>
        <p:sp>
          <p:nvSpPr>
            <p:cNvPr id="11" name="磁盘 10"/>
            <p:cNvSpPr/>
            <p:nvPr/>
          </p:nvSpPr>
          <p:spPr>
            <a:xfrm>
              <a:off x="2152702" y="4197600"/>
              <a:ext cx="1002407" cy="931917"/>
            </a:xfrm>
            <a:prstGeom prst="flowChartMagneticDisk">
              <a:avLst/>
            </a:prstGeom>
            <a:grpFill/>
            <a:ln w="12700">
              <a:solidFill>
                <a:srgbClr val="C00000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2326826" y="4585692"/>
              <a:ext cx="6463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DC0</a:t>
              </a:r>
              <a:endParaRPr lang="zh-CN" altLang="en-US" b="1" dirty="0"/>
            </a:p>
          </p:txBody>
        </p:sp>
      </p:grpSp>
      <p:sp>
        <p:nvSpPr>
          <p:cNvPr id="21" name="任意形状 20"/>
          <p:cNvSpPr/>
          <p:nvPr/>
        </p:nvSpPr>
        <p:spPr>
          <a:xfrm>
            <a:off x="5411244" y="4885151"/>
            <a:ext cx="895901" cy="341228"/>
          </a:xfrm>
          <a:custGeom>
            <a:avLst/>
            <a:gdLst>
              <a:gd name="connsiteX0" fmla="*/ 751561 w 895901"/>
              <a:gd name="connsiteY0" fmla="*/ 0 h 341228"/>
              <a:gd name="connsiteX1" fmla="*/ 839244 w 895901"/>
              <a:gd name="connsiteY1" fmla="*/ 338202 h 341228"/>
              <a:gd name="connsiteX2" fmla="*/ 0 w 895901"/>
              <a:gd name="connsiteY2" fmla="*/ 137786 h 34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5901" h="341228">
                <a:moveTo>
                  <a:pt x="751561" y="0"/>
                </a:moveTo>
                <a:cubicBezTo>
                  <a:pt x="858032" y="157619"/>
                  <a:pt x="964504" y="315238"/>
                  <a:pt x="839244" y="338202"/>
                </a:cubicBezTo>
                <a:cubicBezTo>
                  <a:pt x="713984" y="361166"/>
                  <a:pt x="356992" y="249476"/>
                  <a:pt x="0" y="137786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38694" y="3797357"/>
            <a:ext cx="680542" cy="68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13"/>
          <p:cNvSpPr/>
          <p:nvPr/>
        </p:nvSpPr>
        <p:spPr>
          <a:xfrm>
            <a:off x="6473907" y="4529957"/>
            <a:ext cx="2529574" cy="90370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kumimoji="1" lang="en-US" altLang="zh-CN" dirty="0"/>
              <a:t>Users from china can query DC at china for lower latency </a:t>
            </a:r>
            <a:endParaRPr kumimoji="1" lang="en-US" altLang="zh-CN" dirty="0"/>
          </a:p>
        </p:txBody>
      </p:sp>
      <p:cxnSp>
        <p:nvCxnSpPr>
          <p:cNvPr id="60" name="直线箭头连接符 59"/>
          <p:cNvCxnSpPr/>
          <p:nvPr/>
        </p:nvCxnSpPr>
        <p:spPr>
          <a:xfrm flipH="1">
            <a:off x="6589274" y="4225652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/>
          <p:nvPr/>
        </p:nvCxnSpPr>
        <p:spPr>
          <a:xfrm rot="10800000" flipH="1">
            <a:off x="6642511" y="4362381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2274849" y="3682678"/>
            <a:ext cx="631904" cy="200055"/>
            <a:chOff x="1428970" y="3674445"/>
            <a:chExt cx="631904" cy="200055"/>
          </a:xfrm>
        </p:grpSpPr>
        <p:sp>
          <p:nvSpPr>
            <p:cNvPr id="6" name="矩形 5"/>
            <p:cNvSpPr/>
            <p:nvPr/>
          </p:nvSpPr>
          <p:spPr>
            <a:xfrm>
              <a:off x="1527032" y="3736591"/>
              <a:ext cx="361409" cy="75761"/>
            </a:xfrm>
            <a:prstGeom prst="rect">
              <a:avLst/>
            </a:prstGeom>
            <a:solidFill>
              <a:schemeClr val="bg1"/>
            </a:solidFill>
            <a:ln w="25400">
              <a:noFill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428970" y="3674445"/>
              <a:ext cx="631904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700" b="1" dirty="0"/>
                <a:t>Server1</a:t>
              </a:r>
              <a:endParaRPr lang="zh-CN" altLang="en-US" sz="700" b="1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039259" y="3682676"/>
            <a:ext cx="631904" cy="200055"/>
            <a:chOff x="1428970" y="3674445"/>
            <a:chExt cx="631904" cy="200055"/>
          </a:xfrm>
        </p:grpSpPr>
        <p:sp>
          <p:nvSpPr>
            <p:cNvPr id="33" name="矩形 32"/>
            <p:cNvSpPr/>
            <p:nvPr/>
          </p:nvSpPr>
          <p:spPr>
            <a:xfrm>
              <a:off x="1527032" y="3736591"/>
              <a:ext cx="361409" cy="75761"/>
            </a:xfrm>
            <a:prstGeom prst="rect">
              <a:avLst/>
            </a:prstGeom>
            <a:solidFill>
              <a:schemeClr val="bg1"/>
            </a:solidFill>
            <a:ln w="25400">
              <a:noFill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428970" y="3674445"/>
              <a:ext cx="631904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700" b="1" dirty="0"/>
                <a:t>Server1</a:t>
              </a:r>
              <a:endParaRPr lang="zh-CN" altLang="en-US" sz="700" b="1" dirty="0"/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657350" y="2457450"/>
            <a:ext cx="5829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 b="0" kern="0" dirty="0">
                <a:solidFill>
                  <a:srgbClr val="C00000"/>
                </a:solidFill>
                <a:ea typeface="+mn-ea"/>
              </a:rPr>
              <a:t>Maintain consistency over geo-replicated data is non-trivial </a:t>
            </a:r>
            <a:endParaRPr kumimoji="0" lang="en-US" altLang="zh-CN" b="0" kern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is the consistency goal? External consistency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686800" cy="992067"/>
          </a:xfrm>
        </p:spPr>
        <p:txBody>
          <a:bodyPr/>
          <a:lstStyle/>
          <a:p>
            <a:r>
              <a:rPr kumimoji="1" lang="en-US" altLang="zh-CN" dirty="0"/>
              <a:t>External consistency is the most desirable for the programmer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Simplified definition: </a:t>
            </a:r>
            <a:r>
              <a:rPr lang="en-GB" altLang="zh-CN" i="1" dirty="0"/>
              <a:t>If T1 completes before T2 starts, T2 must see T1's writes.</a:t>
            </a:r>
            <a:endParaRPr kumimoji="1" lang="en-US" altLang="zh-CN" i="1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6" name="直线箭头连接符 5"/>
          <p:cNvCxnSpPr/>
          <p:nvPr/>
        </p:nvCxnSpPr>
        <p:spPr>
          <a:xfrm>
            <a:off x="971600" y="3289548"/>
            <a:ext cx="7200800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620000" y="3361567"/>
            <a:ext cx="68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pic>
        <p:nvPicPr>
          <p:cNvPr id="2050" name="Picture 2" descr="circled-user-male-skin-type-1-2 | Focus Educatio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032" y="3664153"/>
            <a:ext cx="1476772" cy="147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ser Experience (UX) &amp; CRO - Pavilion 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748" y="3891817"/>
            <a:ext cx="1270903" cy="127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1853016" y="5156726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John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255681" y="5167255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Bob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1115616" y="2662480"/>
            <a:ext cx="2448272" cy="927526"/>
            <a:chOff x="1187624" y="2137176"/>
            <a:chExt cx="2448272" cy="927526"/>
          </a:xfrm>
        </p:grpSpPr>
        <p:sp>
          <p:nvSpPr>
            <p:cNvPr id="8" name="矩形 7"/>
            <p:cNvSpPr/>
            <p:nvPr/>
          </p:nvSpPr>
          <p:spPr>
            <a:xfrm>
              <a:off x="1187624" y="2337643"/>
              <a:ext cx="2448272" cy="72705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184775" y="2137176"/>
              <a:ext cx="4539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rgbClr val="C00000"/>
                  </a:solidFill>
                </a:rPr>
                <a:t>T1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402472" y="2486075"/>
              <a:ext cx="1858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err="1"/>
                <a:t>Bob.acct</a:t>
              </a:r>
              <a:r>
                <a:rPr kumimoji="1" lang="en-US" altLang="zh-CN" dirty="0"/>
                <a:t> = 100$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819572" y="2663157"/>
            <a:ext cx="2448272" cy="927526"/>
            <a:chOff x="1187624" y="2137176"/>
            <a:chExt cx="2448272" cy="927526"/>
          </a:xfrm>
        </p:grpSpPr>
        <p:sp>
          <p:nvSpPr>
            <p:cNvPr id="17" name="矩形 16"/>
            <p:cNvSpPr/>
            <p:nvPr/>
          </p:nvSpPr>
          <p:spPr>
            <a:xfrm>
              <a:off x="1187624" y="2337643"/>
              <a:ext cx="2448272" cy="72705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184775" y="2137176"/>
              <a:ext cx="4539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rgbClr val="C00000"/>
                  </a:solidFill>
                </a:rPr>
                <a:t>T2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402472" y="2486075"/>
              <a:ext cx="16850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Print(</a:t>
              </a:r>
              <a:r>
                <a:rPr kumimoji="1" lang="en-US" altLang="zh-CN" dirty="0" err="1"/>
                <a:t>bob.acct</a:t>
              </a:r>
              <a:r>
                <a:rPr kumimoji="1" lang="en-US" altLang="zh-CN" dirty="0"/>
                <a:t>)</a:t>
              </a:r>
              <a:endParaRPr lang="zh-CN" altLang="en-US" dirty="0"/>
            </a:p>
          </p:txBody>
        </p:sp>
      </p:grpSp>
      <p:sp>
        <p:nvSpPr>
          <p:cNvPr id="14" name="矩形 13"/>
          <p:cNvSpPr/>
          <p:nvPr/>
        </p:nvSpPr>
        <p:spPr>
          <a:xfrm>
            <a:off x="6719497" y="2184834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Should be 100!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5" name="任意形状 14"/>
          <p:cNvSpPr/>
          <p:nvPr/>
        </p:nvSpPr>
        <p:spPr>
          <a:xfrm>
            <a:off x="6200384" y="2336800"/>
            <a:ext cx="576197" cy="441933"/>
          </a:xfrm>
          <a:custGeom>
            <a:avLst/>
            <a:gdLst>
              <a:gd name="connsiteX0" fmla="*/ 0 w 576197"/>
              <a:gd name="connsiteY0" fmla="*/ 418926 h 441933"/>
              <a:gd name="connsiteX1" fmla="*/ 75156 w 576197"/>
              <a:gd name="connsiteY1" fmla="*/ 431452 h 441933"/>
              <a:gd name="connsiteX2" fmla="*/ 338202 w 576197"/>
              <a:gd name="connsiteY2" fmla="*/ 406400 h 441933"/>
              <a:gd name="connsiteX3" fmla="*/ 313150 w 576197"/>
              <a:gd name="connsiteY3" fmla="*/ 55671 h 441933"/>
              <a:gd name="connsiteX4" fmla="*/ 576197 w 576197"/>
              <a:gd name="connsiteY4" fmla="*/ 5567 h 441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197" h="441933">
                <a:moveTo>
                  <a:pt x="0" y="418926"/>
                </a:moveTo>
                <a:cubicBezTo>
                  <a:pt x="9394" y="426233"/>
                  <a:pt x="18789" y="433540"/>
                  <a:pt x="75156" y="431452"/>
                </a:cubicBezTo>
                <a:cubicBezTo>
                  <a:pt x="131523" y="429364"/>
                  <a:pt x="298536" y="469030"/>
                  <a:pt x="338202" y="406400"/>
                </a:cubicBezTo>
                <a:cubicBezTo>
                  <a:pt x="377868" y="343770"/>
                  <a:pt x="273484" y="122476"/>
                  <a:pt x="313150" y="55671"/>
                </a:cubicBezTo>
                <a:cubicBezTo>
                  <a:pt x="352816" y="-11134"/>
                  <a:pt x="464506" y="-2784"/>
                  <a:pt x="576197" y="5567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Spanner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achieves external consistency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686800" cy="1859106"/>
          </a:xfrm>
        </p:spPr>
        <p:txBody>
          <a:bodyPr/>
          <a:lstStyle/>
          <a:p>
            <a:r>
              <a:rPr kumimoji="1" lang="en-US" altLang="zh-CN" dirty="0"/>
              <a:t>Could possibly go wrong under a distributed setting of Spanner w/o protocols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Challenge #1. consistency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among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replicas</a:t>
            </a:r>
            <a:endParaRPr kumimoji="1" lang="en-US" altLang="zh-CN" dirty="0"/>
          </a:p>
          <a:p>
            <a:pPr lvl="2"/>
            <a:r>
              <a:rPr kumimoji="1" lang="en-US" altLang="zh-CN" sz="1800" dirty="0"/>
              <a:t>The same data is replicated on machines at different datacenter(DC)s </a:t>
            </a:r>
            <a:endParaRPr kumimoji="1"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线箭头连接符 4"/>
          <p:cNvCxnSpPr/>
          <p:nvPr/>
        </p:nvCxnSpPr>
        <p:spPr>
          <a:xfrm>
            <a:off x="215516" y="4680207"/>
            <a:ext cx="8712968" cy="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392801" y="4197658"/>
            <a:ext cx="68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115616" y="2662480"/>
            <a:ext cx="2448272" cy="927526"/>
            <a:chOff x="1187624" y="2137176"/>
            <a:chExt cx="2448272" cy="927526"/>
          </a:xfrm>
        </p:grpSpPr>
        <p:sp>
          <p:nvSpPr>
            <p:cNvPr id="8" name="矩形 7"/>
            <p:cNvSpPr/>
            <p:nvPr/>
          </p:nvSpPr>
          <p:spPr>
            <a:xfrm>
              <a:off x="1187624" y="2337643"/>
              <a:ext cx="2448272" cy="72705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184775" y="2137176"/>
              <a:ext cx="4539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rgbClr val="C00000"/>
                  </a:solidFill>
                </a:rPr>
                <a:t>T1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402472" y="2486075"/>
              <a:ext cx="1858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err="1"/>
                <a:t>Bob.acct</a:t>
              </a:r>
              <a:r>
                <a:rPr kumimoji="1" lang="en-US" altLang="zh-CN" dirty="0"/>
                <a:t> = 100$</a:t>
              </a:r>
              <a:endParaRPr lang="zh-CN" altLang="en-US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19572" y="2663157"/>
            <a:ext cx="2448272" cy="927526"/>
            <a:chOff x="1187624" y="2137176"/>
            <a:chExt cx="2448272" cy="927526"/>
          </a:xfrm>
        </p:grpSpPr>
        <p:sp>
          <p:nvSpPr>
            <p:cNvPr id="12" name="矩形 11"/>
            <p:cNvSpPr/>
            <p:nvPr/>
          </p:nvSpPr>
          <p:spPr>
            <a:xfrm>
              <a:off x="1187624" y="2337643"/>
              <a:ext cx="2448272" cy="72705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184775" y="2137176"/>
              <a:ext cx="4539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rgbClr val="C00000"/>
                  </a:solidFill>
                </a:rPr>
                <a:t>T2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402472" y="2486075"/>
              <a:ext cx="16850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Print(</a:t>
              </a:r>
              <a:r>
                <a:rPr kumimoji="1" lang="en-US" altLang="zh-CN" dirty="0" err="1"/>
                <a:t>bob.acct</a:t>
              </a:r>
              <a:r>
                <a:rPr kumimoji="1" lang="en-US" altLang="zh-CN" dirty="0"/>
                <a:t>)</a:t>
              </a:r>
              <a:endParaRPr lang="zh-CN" altLang="en-US" dirty="0"/>
            </a:p>
          </p:txBody>
        </p:sp>
      </p:grpSp>
      <p:sp>
        <p:nvSpPr>
          <p:cNvPr id="15" name="矩形 14"/>
          <p:cNvSpPr/>
          <p:nvPr/>
        </p:nvSpPr>
        <p:spPr>
          <a:xfrm>
            <a:off x="6719497" y="2184834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?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6" name="任意形状 15"/>
          <p:cNvSpPr/>
          <p:nvPr/>
        </p:nvSpPr>
        <p:spPr>
          <a:xfrm>
            <a:off x="6200384" y="2336800"/>
            <a:ext cx="576197" cy="441933"/>
          </a:xfrm>
          <a:custGeom>
            <a:avLst/>
            <a:gdLst>
              <a:gd name="connsiteX0" fmla="*/ 0 w 576197"/>
              <a:gd name="connsiteY0" fmla="*/ 418926 h 441933"/>
              <a:gd name="connsiteX1" fmla="*/ 75156 w 576197"/>
              <a:gd name="connsiteY1" fmla="*/ 431452 h 441933"/>
              <a:gd name="connsiteX2" fmla="*/ 338202 w 576197"/>
              <a:gd name="connsiteY2" fmla="*/ 406400 h 441933"/>
              <a:gd name="connsiteX3" fmla="*/ 313150 w 576197"/>
              <a:gd name="connsiteY3" fmla="*/ 55671 h 441933"/>
              <a:gd name="connsiteX4" fmla="*/ 576197 w 576197"/>
              <a:gd name="connsiteY4" fmla="*/ 5567 h 441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197" h="441933">
                <a:moveTo>
                  <a:pt x="0" y="418926"/>
                </a:moveTo>
                <a:cubicBezTo>
                  <a:pt x="9394" y="426233"/>
                  <a:pt x="18789" y="433540"/>
                  <a:pt x="75156" y="431452"/>
                </a:cubicBezTo>
                <a:cubicBezTo>
                  <a:pt x="131523" y="429364"/>
                  <a:pt x="298536" y="469030"/>
                  <a:pt x="338202" y="406400"/>
                </a:cubicBezTo>
                <a:cubicBezTo>
                  <a:pt x="377868" y="343770"/>
                  <a:pt x="273484" y="122476"/>
                  <a:pt x="313150" y="55671"/>
                </a:cubicBezTo>
                <a:cubicBezTo>
                  <a:pt x="352816" y="-11134"/>
                  <a:pt x="464506" y="-2784"/>
                  <a:pt x="576197" y="5567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204509" y="3724160"/>
            <a:ext cx="2251910" cy="931917"/>
            <a:chOff x="1023946" y="4055627"/>
            <a:chExt cx="2251910" cy="931917"/>
          </a:xfrm>
        </p:grpSpPr>
        <p:sp>
          <p:nvSpPr>
            <p:cNvPr id="17" name="磁盘 16"/>
            <p:cNvSpPr/>
            <p:nvPr/>
          </p:nvSpPr>
          <p:spPr>
            <a:xfrm>
              <a:off x="1763688" y="4055627"/>
              <a:ext cx="1512168" cy="931917"/>
            </a:xfrm>
            <a:prstGeom prst="flowChartMagneticDisk">
              <a:avLst/>
            </a:prstGeom>
            <a:no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23946" y="4380318"/>
              <a:ext cx="147347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DC0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783032" y="4409046"/>
              <a:ext cx="1473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Bob.acct</a:t>
              </a:r>
              <a:r>
                <a:rPr kumimoji="1" lang="en-US" altLang="zh-CN" dirty="0"/>
                <a:t>=0$</a:t>
              </a:r>
              <a:endParaRPr kumimoji="1"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89297" y="4785755"/>
            <a:ext cx="2251910" cy="931917"/>
            <a:chOff x="1023946" y="4055627"/>
            <a:chExt cx="2251910" cy="931917"/>
          </a:xfrm>
        </p:grpSpPr>
        <p:sp>
          <p:nvSpPr>
            <p:cNvPr id="22" name="磁盘 21"/>
            <p:cNvSpPr/>
            <p:nvPr/>
          </p:nvSpPr>
          <p:spPr>
            <a:xfrm>
              <a:off x="1763688" y="4055627"/>
              <a:ext cx="1512168" cy="931917"/>
            </a:xfrm>
            <a:prstGeom prst="flowChartMagneticDisk">
              <a:avLst/>
            </a:prstGeom>
            <a:no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023946" y="4380318"/>
              <a:ext cx="147347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DC1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783032" y="4409046"/>
              <a:ext cx="1473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Bob.acct</a:t>
              </a:r>
              <a:r>
                <a:rPr kumimoji="1" lang="en-US" altLang="zh-CN" dirty="0"/>
                <a:t>=0$</a:t>
              </a:r>
              <a:endParaRPr kumimoji="1"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782510" y="3737519"/>
            <a:ext cx="2489047" cy="931917"/>
            <a:chOff x="1023946" y="4055627"/>
            <a:chExt cx="2489047" cy="931917"/>
          </a:xfrm>
        </p:grpSpPr>
        <p:sp>
          <p:nvSpPr>
            <p:cNvPr id="26" name="磁盘 25"/>
            <p:cNvSpPr/>
            <p:nvPr/>
          </p:nvSpPr>
          <p:spPr>
            <a:xfrm>
              <a:off x="1763688" y="4055627"/>
              <a:ext cx="1512168" cy="931917"/>
            </a:xfrm>
            <a:prstGeom prst="flowChartMagneticDisk">
              <a:avLst/>
            </a:prstGeom>
            <a:no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023946" y="4380318"/>
              <a:ext cx="147347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DC0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783032" y="4409046"/>
              <a:ext cx="1729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Bob.acct</a:t>
              </a:r>
              <a:r>
                <a:rPr kumimoji="1" lang="en-US" altLang="zh-CN" dirty="0"/>
                <a:t>=</a:t>
              </a:r>
              <a:r>
                <a:rPr kumimoji="1" lang="en-US" altLang="zh-CN" b="1" dirty="0">
                  <a:solidFill>
                    <a:srgbClr val="C00000"/>
                  </a:solidFill>
                </a:rPr>
                <a:t>100$</a:t>
              </a:r>
              <a:endParaRPr kumimoji="1" lang="zh-CN" alt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767298" y="4799114"/>
            <a:ext cx="2251910" cy="931917"/>
            <a:chOff x="1023946" y="4055627"/>
            <a:chExt cx="2251910" cy="931917"/>
          </a:xfrm>
        </p:grpSpPr>
        <p:sp>
          <p:nvSpPr>
            <p:cNvPr id="30" name="磁盘 29"/>
            <p:cNvSpPr/>
            <p:nvPr/>
          </p:nvSpPr>
          <p:spPr>
            <a:xfrm>
              <a:off x="1763688" y="4055627"/>
              <a:ext cx="1512168" cy="931917"/>
            </a:xfrm>
            <a:prstGeom prst="flowChartMagneticDisk">
              <a:avLst/>
            </a:prstGeom>
            <a:no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023946" y="4380318"/>
              <a:ext cx="147347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DC1</a:t>
              </a:r>
              <a:endParaRPr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783032" y="4409046"/>
              <a:ext cx="1473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Bob.acct</a:t>
              </a:r>
              <a:r>
                <a:rPr kumimoji="1" lang="en-US" altLang="zh-CN" dirty="0"/>
                <a:t>=0$</a:t>
              </a:r>
              <a:endParaRPr kumimoji="1" lang="zh-CN" altLang="en-US" dirty="0"/>
            </a:p>
          </p:txBody>
        </p:sp>
      </p:grpSp>
      <p:sp>
        <p:nvSpPr>
          <p:cNvPr id="33" name="任意形状 32"/>
          <p:cNvSpPr/>
          <p:nvPr/>
        </p:nvSpPr>
        <p:spPr>
          <a:xfrm>
            <a:off x="2754366" y="3344449"/>
            <a:ext cx="2030576" cy="739036"/>
          </a:xfrm>
          <a:custGeom>
            <a:avLst/>
            <a:gdLst>
              <a:gd name="connsiteX0" fmla="*/ 63990 w 2030576"/>
              <a:gd name="connsiteY0" fmla="*/ 0 h 739036"/>
              <a:gd name="connsiteX1" fmla="*/ 176724 w 2030576"/>
              <a:gd name="connsiteY1" fmla="*/ 450937 h 739036"/>
              <a:gd name="connsiteX2" fmla="*/ 1567113 w 2030576"/>
              <a:gd name="connsiteY2" fmla="*/ 137787 h 739036"/>
              <a:gd name="connsiteX3" fmla="*/ 2030576 w 2030576"/>
              <a:gd name="connsiteY3" fmla="*/ 739036 h 73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0576" h="739036">
                <a:moveTo>
                  <a:pt x="63990" y="0"/>
                </a:moveTo>
                <a:cubicBezTo>
                  <a:pt x="-4903" y="213986"/>
                  <a:pt x="-73796" y="427973"/>
                  <a:pt x="176724" y="450937"/>
                </a:cubicBezTo>
                <a:cubicBezTo>
                  <a:pt x="427244" y="473901"/>
                  <a:pt x="1258138" y="89771"/>
                  <a:pt x="1567113" y="137787"/>
                </a:cubicBezTo>
                <a:cubicBezTo>
                  <a:pt x="1876088" y="185803"/>
                  <a:pt x="1953332" y="462419"/>
                  <a:pt x="2030576" y="739036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5654333" y="3724160"/>
            <a:ext cx="2489047" cy="931917"/>
            <a:chOff x="1023946" y="4055627"/>
            <a:chExt cx="2489047" cy="931917"/>
          </a:xfrm>
        </p:grpSpPr>
        <p:sp>
          <p:nvSpPr>
            <p:cNvPr id="35" name="磁盘 34"/>
            <p:cNvSpPr/>
            <p:nvPr/>
          </p:nvSpPr>
          <p:spPr>
            <a:xfrm>
              <a:off x="1763688" y="4055627"/>
              <a:ext cx="1512168" cy="931917"/>
            </a:xfrm>
            <a:prstGeom prst="flowChartMagneticDisk">
              <a:avLst/>
            </a:prstGeom>
            <a:no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1023946" y="4380318"/>
              <a:ext cx="147347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DC0</a:t>
              </a:r>
              <a:endParaRPr lang="zh-CN" altLang="en-US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783032" y="4409046"/>
              <a:ext cx="1729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Bob.acct</a:t>
              </a:r>
              <a:r>
                <a:rPr kumimoji="1" lang="en-US" altLang="zh-CN" dirty="0"/>
                <a:t>=</a:t>
              </a:r>
              <a:r>
                <a:rPr kumimoji="1" lang="en-US" altLang="zh-CN" b="1" dirty="0">
                  <a:solidFill>
                    <a:srgbClr val="C00000"/>
                  </a:solidFill>
                </a:rPr>
                <a:t>100$</a:t>
              </a:r>
              <a:endParaRPr kumimoji="1" lang="zh-CN" alt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639121" y="4785755"/>
            <a:ext cx="2251910" cy="931917"/>
            <a:chOff x="1023946" y="4055627"/>
            <a:chExt cx="2251910" cy="931917"/>
          </a:xfrm>
        </p:grpSpPr>
        <p:sp>
          <p:nvSpPr>
            <p:cNvPr id="39" name="磁盘 38"/>
            <p:cNvSpPr/>
            <p:nvPr/>
          </p:nvSpPr>
          <p:spPr>
            <a:xfrm>
              <a:off x="1763688" y="4055627"/>
              <a:ext cx="1512168" cy="931917"/>
            </a:xfrm>
            <a:prstGeom prst="flowChartMagneticDisk">
              <a:avLst/>
            </a:prstGeom>
            <a:no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023946" y="4380318"/>
              <a:ext cx="147347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DC1</a:t>
              </a:r>
              <a:endParaRPr lang="zh-CN" altLang="en-US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783032" y="4409046"/>
              <a:ext cx="1473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Bob.acct</a:t>
              </a:r>
              <a:r>
                <a:rPr kumimoji="1" lang="en-US" altLang="zh-CN" dirty="0"/>
                <a:t>=</a:t>
              </a:r>
              <a:r>
                <a:rPr kumimoji="1" lang="en-US" altLang="zh-CN" b="1" dirty="0">
                  <a:solidFill>
                    <a:srgbClr val="C00000"/>
                  </a:solidFill>
                </a:rPr>
                <a:t>0$</a:t>
              </a:r>
              <a:endParaRPr kumimoji="1" lang="zh-CN" alt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42" name="任意形状 41"/>
          <p:cNvSpPr/>
          <p:nvPr/>
        </p:nvSpPr>
        <p:spPr>
          <a:xfrm>
            <a:off x="5759714" y="3306871"/>
            <a:ext cx="1954317" cy="1866378"/>
          </a:xfrm>
          <a:custGeom>
            <a:avLst/>
            <a:gdLst>
              <a:gd name="connsiteX0" fmla="*/ 1806007 w 1954317"/>
              <a:gd name="connsiteY0" fmla="*/ 1866378 h 1866378"/>
              <a:gd name="connsiteX1" fmla="*/ 1793481 w 1954317"/>
              <a:gd name="connsiteY1" fmla="*/ 1515650 h 1866378"/>
              <a:gd name="connsiteX2" fmla="*/ 165097 w 1954317"/>
              <a:gd name="connsiteY2" fmla="*/ 1327759 h 1866378"/>
              <a:gd name="connsiteX3" fmla="*/ 140045 w 1954317"/>
              <a:gd name="connsiteY3" fmla="*/ 0 h 1866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4317" h="1866378">
                <a:moveTo>
                  <a:pt x="1806007" y="1866378"/>
                </a:moveTo>
                <a:cubicBezTo>
                  <a:pt x="1936486" y="1735899"/>
                  <a:pt x="2066966" y="1605420"/>
                  <a:pt x="1793481" y="1515650"/>
                </a:cubicBezTo>
                <a:cubicBezTo>
                  <a:pt x="1519996" y="1425880"/>
                  <a:pt x="440670" y="1580367"/>
                  <a:pt x="165097" y="1327759"/>
                </a:cubicBezTo>
                <a:cubicBezTo>
                  <a:pt x="-110476" y="1075151"/>
                  <a:pt x="14784" y="537575"/>
                  <a:pt x="140045" y="0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26" name="Picture 2" descr="❌”意思: 叉号Emoji | EmojiAll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255" y="2710242"/>
            <a:ext cx="881405" cy="88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Solution: PAXOS 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1828691"/>
          </a:xfrm>
        </p:spPr>
        <p:txBody>
          <a:bodyPr/>
          <a:lstStyle/>
          <a:p>
            <a:r>
              <a:rPr kumimoji="1" lang="en-US" altLang="zh-CN" dirty="0"/>
              <a:t>Spanner treats replicated data via PAXOS state machines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Which internally ensures consistency &amp; availability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E.g., on the developer’s view, each data shard is a single logic machine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And the machine never crashes (i.e., available)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956388" y="3073524"/>
            <a:ext cx="2267122" cy="2478369"/>
            <a:chOff x="956388" y="3073524"/>
            <a:chExt cx="2267122" cy="2478369"/>
          </a:xfrm>
        </p:grpSpPr>
        <p:grpSp>
          <p:nvGrpSpPr>
            <p:cNvPr id="5" name="组合 4"/>
            <p:cNvGrpSpPr/>
            <p:nvPr/>
          </p:nvGrpSpPr>
          <p:grpSpPr>
            <a:xfrm>
              <a:off x="971600" y="3073524"/>
              <a:ext cx="2251910" cy="931917"/>
              <a:chOff x="1023946" y="4055627"/>
              <a:chExt cx="2251910" cy="931917"/>
            </a:xfrm>
          </p:grpSpPr>
          <p:sp>
            <p:nvSpPr>
              <p:cNvPr id="6" name="磁盘 5"/>
              <p:cNvSpPr/>
              <p:nvPr/>
            </p:nvSpPr>
            <p:spPr>
              <a:xfrm>
                <a:off x="1763688" y="4055627"/>
                <a:ext cx="1512168" cy="931917"/>
              </a:xfrm>
              <a:prstGeom prst="flowChartMagneticDisk">
                <a:avLst/>
              </a:prstGeom>
              <a:noFill/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023946" y="4380318"/>
                <a:ext cx="147347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dirty="0"/>
                  <a:t>DC0</a:t>
                </a:r>
                <a:endParaRPr lang="zh-CN" altLang="en-US" dirty="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783032" y="4409046"/>
                <a:ext cx="1473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/>
                  <a:t>Bob.acct</a:t>
                </a:r>
                <a:r>
                  <a:rPr kumimoji="1" lang="en-US" altLang="zh-CN" dirty="0"/>
                  <a:t>=0$</a:t>
                </a:r>
                <a:endParaRPr kumimoji="1" lang="zh-CN" altLang="en-US" dirty="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56388" y="4135119"/>
              <a:ext cx="2251910" cy="931917"/>
              <a:chOff x="1023946" y="4055627"/>
              <a:chExt cx="2251910" cy="931917"/>
            </a:xfrm>
          </p:grpSpPr>
          <p:sp>
            <p:nvSpPr>
              <p:cNvPr id="10" name="磁盘 9"/>
              <p:cNvSpPr/>
              <p:nvPr/>
            </p:nvSpPr>
            <p:spPr>
              <a:xfrm>
                <a:off x="1763688" y="4055627"/>
                <a:ext cx="1512168" cy="931917"/>
              </a:xfrm>
              <a:prstGeom prst="flowChartMagneticDisk">
                <a:avLst/>
              </a:prstGeom>
              <a:noFill/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23946" y="4380318"/>
                <a:ext cx="147347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dirty="0"/>
                  <a:t>DC1</a:t>
                </a:r>
                <a:endParaRPr lang="zh-CN" altLang="en-US" dirty="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783032" y="4409046"/>
                <a:ext cx="1473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/>
                  <a:t>Bob.acct</a:t>
                </a:r>
                <a:r>
                  <a:rPr kumimoji="1" lang="en-US" altLang="zh-CN" dirty="0"/>
                  <a:t>=0$</a:t>
                </a:r>
                <a:endParaRPr kumimoji="1" lang="zh-CN" altLang="en-US" dirty="0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913428" y="5182561"/>
              <a:ext cx="1184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rgbClr val="C00000"/>
                  </a:solidFill>
                </a:rPr>
                <a:t>Physical 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797116" y="3556621"/>
            <a:ext cx="1512168" cy="1996161"/>
            <a:chOff x="1607312" y="3555732"/>
            <a:chExt cx="1512168" cy="1996161"/>
          </a:xfrm>
        </p:grpSpPr>
        <p:grpSp>
          <p:nvGrpSpPr>
            <p:cNvPr id="25" name="组合 24"/>
            <p:cNvGrpSpPr/>
            <p:nvPr/>
          </p:nvGrpSpPr>
          <p:grpSpPr>
            <a:xfrm>
              <a:off x="1607312" y="3555732"/>
              <a:ext cx="1512168" cy="931917"/>
              <a:chOff x="1659658" y="4537835"/>
              <a:chExt cx="1512168" cy="931917"/>
            </a:xfrm>
          </p:grpSpPr>
          <p:sp>
            <p:nvSpPr>
              <p:cNvPr id="31" name="磁盘 30"/>
              <p:cNvSpPr/>
              <p:nvPr/>
            </p:nvSpPr>
            <p:spPr>
              <a:xfrm>
                <a:off x="1659658" y="4537835"/>
                <a:ext cx="1512168" cy="931917"/>
              </a:xfrm>
              <a:prstGeom prst="flowChartMagneticDisk">
                <a:avLst/>
              </a:prstGeom>
              <a:noFill/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1679002" y="4891254"/>
                <a:ext cx="1473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/>
                  <a:t>Bob.acct</a:t>
                </a:r>
                <a:r>
                  <a:rPr kumimoji="1" lang="en-US" altLang="zh-CN" dirty="0"/>
                  <a:t>=0$</a:t>
                </a:r>
                <a:endParaRPr kumimoji="1" lang="zh-CN" altLang="en-US" dirty="0"/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913428" y="5182561"/>
              <a:ext cx="8643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rgbClr val="C00000"/>
                  </a:solidFill>
                </a:rPr>
                <a:t>Logic 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4" name="右箭头 33"/>
          <p:cNvSpPr/>
          <p:nvPr/>
        </p:nvSpPr>
        <p:spPr>
          <a:xfrm>
            <a:off x="4067944" y="3307116"/>
            <a:ext cx="1368152" cy="1205848"/>
          </a:xfrm>
          <a:prstGeom prst="rightArrow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077255" y="5182561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+</a:t>
            </a:r>
            <a:r>
              <a:rPr kumimoji="1" lang="en-US" altLang="zh-CN" b="1" dirty="0" err="1">
                <a:solidFill>
                  <a:srgbClr val="C00000"/>
                </a:solidFill>
              </a:rPr>
              <a:t>Paxos</a:t>
            </a:r>
            <a:r>
              <a:rPr kumimoji="1" lang="en-US" altLang="zh-CN" b="1" dirty="0">
                <a:solidFill>
                  <a:srgbClr val="C00000"/>
                </a:solidFill>
              </a:rPr>
              <a:t> 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37" name="直线连接符 36"/>
          <p:cNvCxnSpPr/>
          <p:nvPr/>
        </p:nvCxnSpPr>
        <p:spPr>
          <a:xfrm>
            <a:off x="3707904" y="2957999"/>
            <a:ext cx="0" cy="3139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/>
        </p:nvCxnSpPr>
        <p:spPr>
          <a:xfrm>
            <a:off x="5652120" y="2957999"/>
            <a:ext cx="0" cy="3139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Spanner</a:t>
            </a:r>
            <a:r>
              <a:rPr kumimoji="1" lang="zh-CN" altLang="en-US" dirty="0"/>
              <a:t> </a:t>
            </a:r>
            <a:r>
              <a:rPr kumimoji="1" lang="en-US" altLang="zh-CN" dirty="0"/>
              <a:t>ensures external consistency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7"/>
            <a:ext cx="8686800" cy="447192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Could possibly go wrong under a distributed setting of Spanner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Challenge #1. consistency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among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replicas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Challenge #2. support efficient read-only TXs</a:t>
            </a:r>
            <a:r>
              <a:rPr kumimoji="1" lang="zh-CN" altLang="en-US" dirty="0"/>
              <a:t> </a:t>
            </a:r>
            <a:r>
              <a:rPr kumimoji="1" lang="en-US" altLang="zh-CN" dirty="0"/>
              <a:t>across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shards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Dominated the workloads in Spanner (</a:t>
            </a:r>
            <a:r>
              <a:rPr kumimoji="1" lang="en-US" altLang="zh-CN" b="1" dirty="0">
                <a:solidFill>
                  <a:srgbClr val="C00000"/>
                </a:solidFill>
              </a:rPr>
              <a:t>Millions</a:t>
            </a:r>
            <a:r>
              <a:rPr kumimoji="1" lang="en-US" altLang="zh-CN" dirty="0"/>
              <a:t> of read-write TXs vs. </a:t>
            </a:r>
            <a:r>
              <a:rPr kumimoji="1" lang="en-US" altLang="zh-CN" b="1" dirty="0">
                <a:solidFill>
                  <a:srgbClr val="C00000"/>
                </a:solidFill>
              </a:rPr>
              <a:t>Billions</a:t>
            </a:r>
            <a:r>
              <a:rPr kumimoji="1" lang="en-US" altLang="zh-CN" dirty="0"/>
              <a:t> read-only TXs at Google )</a:t>
            </a:r>
            <a:endParaRPr kumimoji="1" lang="en-US" altLang="zh-CN" dirty="0"/>
          </a:p>
          <a:p>
            <a:r>
              <a:rPr kumimoji="1" lang="en-US" altLang="zh-CN" dirty="0"/>
              <a:t>Spanner adopts some form of MVCC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Multi-version concurrency control 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 of MVCC</a:t>
            </a:r>
            <a:r>
              <a:rPr kumimoji="1" lang="zh-CN" altLang="en-US" dirty="0"/>
              <a:t> </a:t>
            </a:r>
            <a:r>
              <a:rPr kumimoji="1" lang="en-US" altLang="zh-CN" dirty="0"/>
              <a:t>(multi-version concurrency control)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CN" dirty="0"/>
              <a:t>Each data item has </a:t>
            </a:r>
            <a:r>
              <a:rPr kumimoji="1" lang="en-GB" altLang="zh-CN" dirty="0">
                <a:solidFill>
                  <a:srgbClr val="C00000"/>
                </a:solidFill>
              </a:rPr>
              <a:t>multiple</a:t>
            </a:r>
            <a:r>
              <a:rPr kumimoji="1" lang="en-GB" altLang="zh-CN" dirty="0"/>
              <a:t> versions</a:t>
            </a:r>
            <a:endParaRPr kumimoji="1" lang="en-GB" altLang="zh-CN" dirty="0"/>
          </a:p>
          <a:p>
            <a:pPr lvl="1"/>
            <a:r>
              <a:rPr kumimoji="1" lang="en-US" altLang="zh-CN" dirty="0"/>
              <a:t>When accessing different versions of data, probably no conflict!</a:t>
            </a:r>
            <a:endParaRPr kumimoji="1" lang="en-US" altLang="zh-CN" dirty="0"/>
          </a:p>
          <a:p>
            <a:r>
              <a:rPr kumimoji="1" lang="en-US" altLang="zh-CN" dirty="0"/>
              <a:t>Key (high-level) idea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Writes </a:t>
            </a:r>
            <a:r>
              <a:rPr kumimoji="1" lang="en-US" altLang="zh-CN" b="1" dirty="0">
                <a:solidFill>
                  <a:srgbClr val="C00000"/>
                </a:solidFill>
              </a:rPr>
              <a:t>don’t overwrite </a:t>
            </a:r>
            <a:r>
              <a:rPr kumimoji="1" lang="en-US" altLang="zh-CN" dirty="0"/>
              <a:t>the original data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Instead, writes </a:t>
            </a:r>
            <a:r>
              <a:rPr kumimoji="1" lang="en-US" altLang="zh-CN" b="1" dirty="0">
                <a:solidFill>
                  <a:srgbClr val="C00000"/>
                </a:solidFill>
              </a:rPr>
              <a:t>install new versions </a:t>
            </a:r>
            <a:r>
              <a:rPr kumimoji="1" lang="en-US" altLang="zh-CN" dirty="0"/>
              <a:t>of data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Reads from a snapshot of data  </a:t>
            </a:r>
            <a:endParaRPr kumimoji="1" lang="en-US" altLang="zh-CN" dirty="0"/>
          </a:p>
          <a:p>
            <a:r>
              <a:rPr kumimoji="1" lang="en-US" altLang="zh-CN" dirty="0"/>
              <a:t>Benefits: no lock or validation during TX’s execution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3768" y="4225652"/>
            <a:ext cx="792088" cy="79208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矩形 5"/>
          <p:cNvSpPr/>
          <p:nvPr/>
        </p:nvSpPr>
        <p:spPr>
          <a:xfrm>
            <a:off x="2555776" y="4629761"/>
            <a:ext cx="648072" cy="188804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20587" y="4560344"/>
            <a:ext cx="1404409" cy="312190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07800" y="4513684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bankA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 100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2324996" y="4547001"/>
            <a:ext cx="230780" cy="827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 flipV="1">
            <a:off x="2358838" y="4818565"/>
            <a:ext cx="196938" cy="4978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4"/>
          <p:cNvSpPr/>
          <p:nvPr/>
        </p:nvSpPr>
        <p:spPr>
          <a:xfrm>
            <a:off x="1051816" y="5115287"/>
            <a:ext cx="2023198" cy="344128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Single-version</a:t>
            </a:r>
            <a:endParaRPr lang="en-US" altLang="zh-CN" sz="2000" dirty="0">
              <a:solidFill>
                <a:prstClr val="black"/>
              </a:solidFill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7944" y="4233527"/>
            <a:ext cx="792088" cy="79208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" name="矩形 16"/>
          <p:cNvSpPr/>
          <p:nvPr/>
        </p:nvSpPr>
        <p:spPr>
          <a:xfrm>
            <a:off x="4139952" y="4580201"/>
            <a:ext cx="648072" cy="143962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026110" y="4354831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bankA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 100, </a:t>
            </a:r>
            <a:r>
              <a:rPr kumimoji="1"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 12, </a:t>
            </a:r>
            <a:r>
              <a:rPr kumimoji="1"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pre: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xx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26110" y="4393807"/>
            <a:ext cx="3673478" cy="312190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5013322" y="4883016"/>
            <a:ext cx="3673478" cy="369332"/>
            <a:chOff x="5117028" y="5150014"/>
            <a:chExt cx="3673478" cy="369332"/>
          </a:xfrm>
        </p:grpSpPr>
        <p:sp>
          <p:nvSpPr>
            <p:cNvPr id="24" name="矩形 23"/>
            <p:cNvSpPr/>
            <p:nvPr/>
          </p:nvSpPr>
          <p:spPr>
            <a:xfrm>
              <a:off x="5151831" y="5150014"/>
              <a:ext cx="36038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bankA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: 200, </a:t>
              </a:r>
              <a:r>
                <a:rPr kumimoji="1" lang="en-US" altLang="zh-CN" b="1" dirty="0" err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ver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: 10, </a:t>
              </a:r>
              <a:r>
                <a:rPr kumimoji="1" lang="en-US" altLang="zh-CN" b="1" dirty="0" err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pre: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xx</a:t>
              </a:r>
              <a:endParaRPr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117028" y="5196588"/>
              <a:ext cx="3673478" cy="312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4139952" y="4845372"/>
            <a:ext cx="648072" cy="143962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连接符 28"/>
          <p:cNvCxnSpPr/>
          <p:nvPr/>
        </p:nvCxnSpPr>
        <p:spPr>
          <a:xfrm flipH="1">
            <a:off x="4786433" y="4383239"/>
            <a:ext cx="239677" cy="20750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/>
          <p:nvPr/>
        </p:nvCxnSpPr>
        <p:spPr>
          <a:xfrm flipH="1">
            <a:off x="4786433" y="4719509"/>
            <a:ext cx="261692" cy="1269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 flipH="1" flipV="1">
            <a:off x="4788650" y="4855711"/>
            <a:ext cx="211884" cy="8942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/>
        </p:nvCxnSpPr>
        <p:spPr>
          <a:xfrm flipH="1" flipV="1">
            <a:off x="4788650" y="4996257"/>
            <a:ext cx="224672" cy="22632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形状 39"/>
          <p:cNvSpPr/>
          <p:nvPr/>
        </p:nvSpPr>
        <p:spPr>
          <a:xfrm>
            <a:off x="3628746" y="4053098"/>
            <a:ext cx="4937556" cy="873232"/>
          </a:xfrm>
          <a:custGeom>
            <a:avLst/>
            <a:gdLst>
              <a:gd name="connsiteX0" fmla="*/ 4749444 w 4937556"/>
              <a:gd name="connsiteY0" fmla="*/ 427462 h 873232"/>
              <a:gd name="connsiteX1" fmla="*/ 4738014 w 4937556"/>
              <a:gd name="connsiteY1" fmla="*/ 107422 h 873232"/>
              <a:gd name="connsiteX2" fmla="*/ 2703474 w 4937556"/>
              <a:gd name="connsiteY2" fmla="*/ 95992 h 873232"/>
              <a:gd name="connsiteX3" fmla="*/ 1389024 w 4937556"/>
              <a:gd name="connsiteY3" fmla="*/ 153142 h 873232"/>
              <a:gd name="connsiteX4" fmla="*/ 97434 w 4937556"/>
              <a:gd name="connsiteY4" fmla="*/ 15982 h 873232"/>
              <a:gd name="connsiteX5" fmla="*/ 131724 w 4937556"/>
              <a:gd name="connsiteY5" fmla="*/ 587482 h 873232"/>
              <a:gd name="connsiteX6" fmla="*/ 451764 w 4937556"/>
              <a:gd name="connsiteY6" fmla="*/ 873232 h 873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37556" h="873232">
                <a:moveTo>
                  <a:pt x="4749444" y="427462"/>
                </a:moveTo>
                <a:cubicBezTo>
                  <a:pt x="4914226" y="295064"/>
                  <a:pt x="5079009" y="162667"/>
                  <a:pt x="4738014" y="107422"/>
                </a:cubicBezTo>
                <a:cubicBezTo>
                  <a:pt x="4397019" y="52177"/>
                  <a:pt x="3261639" y="88372"/>
                  <a:pt x="2703474" y="95992"/>
                </a:cubicBezTo>
                <a:cubicBezTo>
                  <a:pt x="2145309" y="103612"/>
                  <a:pt x="1823364" y="166477"/>
                  <a:pt x="1389024" y="153142"/>
                </a:cubicBezTo>
                <a:cubicBezTo>
                  <a:pt x="954684" y="139807"/>
                  <a:pt x="306984" y="-56408"/>
                  <a:pt x="97434" y="15982"/>
                </a:cubicBezTo>
                <a:cubicBezTo>
                  <a:pt x="-112116" y="88372"/>
                  <a:pt x="72669" y="444607"/>
                  <a:pt x="131724" y="587482"/>
                </a:cubicBezTo>
                <a:cubicBezTo>
                  <a:pt x="190779" y="730357"/>
                  <a:pt x="321271" y="801794"/>
                  <a:pt x="451764" y="873232"/>
                </a:cubicBezTo>
              </a:path>
            </a:pathLst>
          </a:custGeom>
          <a:noFill/>
          <a:ln w="63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Rectangle 4"/>
          <p:cNvSpPr/>
          <p:nvPr/>
        </p:nvSpPr>
        <p:spPr>
          <a:xfrm>
            <a:off x="4139952" y="5118909"/>
            <a:ext cx="2023198" cy="344128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Multi-version</a:t>
            </a:r>
            <a:endParaRPr lang="en-US" altLang="zh-CN" sz="2000" dirty="0">
              <a:solidFill>
                <a:prstClr val="black"/>
              </a:solidFill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5" name="直线连接符 44"/>
          <p:cNvCxnSpPr/>
          <p:nvPr/>
        </p:nvCxnSpPr>
        <p:spPr>
          <a:xfrm>
            <a:off x="3491880" y="4063304"/>
            <a:ext cx="0" cy="20447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3275635" y="1435261"/>
            <a:ext cx="5290667" cy="1842273"/>
            <a:chOff x="3275635" y="1435261"/>
            <a:chExt cx="5290667" cy="1842273"/>
          </a:xfrm>
        </p:grpSpPr>
        <p:sp>
          <p:nvSpPr>
            <p:cNvPr id="28" name="椭圆 27"/>
            <p:cNvSpPr/>
            <p:nvPr/>
          </p:nvSpPr>
          <p:spPr>
            <a:xfrm>
              <a:off x="6432702" y="2075748"/>
              <a:ext cx="2133600" cy="1018086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70000">
                  <a:srgbClr val="C0000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思源黑体 CN Regular"/>
                <a:cs typeface="+mn-cs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552558" y="2333255"/>
              <a:ext cx="1804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思源宋体 CN Heavy"/>
                  <a:cs typeface="+mn-cs"/>
                </a:rPr>
                <a:t>Timestamp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思源宋体 CN Heavy"/>
                <a:cs typeface="+mn-cs"/>
              </a:endParaRPr>
            </a:p>
          </p:txBody>
        </p:sp>
        <p:sp>
          <p:nvSpPr>
            <p:cNvPr id="8" name="任意形状 7"/>
            <p:cNvSpPr/>
            <p:nvPr/>
          </p:nvSpPr>
          <p:spPr>
            <a:xfrm>
              <a:off x="3275635" y="1435261"/>
              <a:ext cx="3148314" cy="972273"/>
            </a:xfrm>
            <a:custGeom>
              <a:avLst/>
              <a:gdLst>
                <a:gd name="connsiteX0" fmla="*/ 0 w 3148314"/>
                <a:gd name="connsiteY0" fmla="*/ 0 h 972273"/>
                <a:gd name="connsiteX1" fmla="*/ 902826 w 3148314"/>
                <a:gd name="connsiteY1" fmla="*/ 763929 h 972273"/>
                <a:gd name="connsiteX2" fmla="*/ 3148314 w 3148314"/>
                <a:gd name="connsiteY2" fmla="*/ 972273 h 972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8314" h="972273">
                  <a:moveTo>
                    <a:pt x="0" y="0"/>
                  </a:moveTo>
                  <a:cubicBezTo>
                    <a:pt x="189053" y="300942"/>
                    <a:pt x="378107" y="601884"/>
                    <a:pt x="902826" y="763929"/>
                  </a:cubicBezTo>
                  <a:cubicBezTo>
                    <a:pt x="1427545" y="925974"/>
                    <a:pt x="2287929" y="949123"/>
                    <a:pt x="3148314" y="972273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任意形状 9"/>
            <p:cNvSpPr/>
            <p:nvPr/>
          </p:nvSpPr>
          <p:spPr>
            <a:xfrm>
              <a:off x="4317357" y="2696901"/>
              <a:ext cx="2071868" cy="580633"/>
            </a:xfrm>
            <a:custGeom>
              <a:avLst/>
              <a:gdLst>
                <a:gd name="connsiteX0" fmla="*/ 0 w 2071868"/>
                <a:gd name="connsiteY0" fmla="*/ 347241 h 580633"/>
                <a:gd name="connsiteX1" fmla="*/ 601884 w 2071868"/>
                <a:gd name="connsiteY1" fmla="*/ 567160 h 580633"/>
                <a:gd name="connsiteX2" fmla="*/ 2071868 w 2071868"/>
                <a:gd name="connsiteY2" fmla="*/ 0 h 580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1868" h="580633">
                  <a:moveTo>
                    <a:pt x="0" y="347241"/>
                  </a:moveTo>
                  <a:cubicBezTo>
                    <a:pt x="128286" y="486137"/>
                    <a:pt x="256573" y="625033"/>
                    <a:pt x="601884" y="567160"/>
                  </a:cubicBezTo>
                  <a:cubicBezTo>
                    <a:pt x="947195" y="509287"/>
                    <a:pt x="1509531" y="254643"/>
                    <a:pt x="2071868" y="0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 of MVCC</a:t>
            </a:r>
            <a:r>
              <a:rPr kumimoji="1" lang="zh-CN" altLang="en-US" dirty="0"/>
              <a:t> </a:t>
            </a:r>
            <a:r>
              <a:rPr kumimoji="1" lang="en-US" altLang="zh-CN" dirty="0"/>
              <a:t>(multi-version concurrency control)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cxnSp>
        <p:nvCxnSpPr>
          <p:cNvPr id="5" name="Straight Connector 36"/>
          <p:cNvCxnSpPr>
            <a:stCxn id="12" idx="3"/>
          </p:cNvCxnSpPr>
          <p:nvPr/>
        </p:nvCxnSpPr>
        <p:spPr>
          <a:xfrm>
            <a:off x="3090925" y="3908405"/>
            <a:ext cx="1472944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5"/>
          <p:cNvSpPr/>
          <p:nvPr/>
        </p:nvSpPr>
        <p:spPr>
          <a:xfrm>
            <a:off x="3353425" y="3773405"/>
            <a:ext cx="99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5" dirty="0"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READ(X)</a:t>
            </a:r>
            <a:endParaRPr lang="zh-CN" altLang="en-US" sz="1665" dirty="0">
              <a:latin typeface="Eras Medium ITC" pitchFamily="34" charset="0"/>
              <a:cs typeface="Verdana" panose="020B0604030504040204" pitchFamily="34" charset="0"/>
            </a:endParaRPr>
          </a:p>
        </p:txBody>
      </p:sp>
      <p:cxnSp>
        <p:nvCxnSpPr>
          <p:cNvPr id="7" name="Straight Connector 19"/>
          <p:cNvCxnSpPr/>
          <p:nvPr/>
        </p:nvCxnSpPr>
        <p:spPr>
          <a:xfrm>
            <a:off x="1956425" y="4137764"/>
            <a:ext cx="6300000" cy="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0"/>
          <p:cNvSpPr/>
          <p:nvPr/>
        </p:nvSpPr>
        <p:spPr>
          <a:xfrm>
            <a:off x="7668344" y="3775417"/>
            <a:ext cx="5966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1" name="Rectangle 34"/>
          <p:cNvSpPr/>
          <p:nvPr/>
        </p:nvSpPr>
        <p:spPr>
          <a:xfrm>
            <a:off x="2037425" y="3724417"/>
            <a:ext cx="300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T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37"/>
          <p:cNvSpPr/>
          <p:nvPr/>
        </p:nvSpPr>
        <p:spPr>
          <a:xfrm>
            <a:off x="2400925" y="3773405"/>
            <a:ext cx="69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5" dirty="0"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</a:t>
            </a:r>
            <a:endParaRPr lang="zh-CN" altLang="en-US" sz="1665" dirty="0">
              <a:latin typeface="Eras Medium ITC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1448426" y="2527778"/>
            <a:ext cx="2476499" cy="522251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pPr marL="144145" indent="-144145"/>
            <a:r>
              <a:rPr lang="en-US" altLang="zh-CN" sz="1500" b="1" i="0" dirty="0">
                <a:latin typeface="Eras Medium ITC" pitchFamily="34" charset="0"/>
              </a:rPr>
              <a:t>T</a:t>
            </a:r>
            <a:r>
              <a:rPr lang="en-US" altLang="zh-CN" sz="1500" i="0" dirty="0">
                <a:effectLst/>
                <a:latin typeface="Eras Medium ITC" pitchFamily="34" charset="0"/>
              </a:rPr>
              <a:t> is assigned a start timestamp </a:t>
            </a:r>
            <a:r>
              <a:rPr lang="en-US" altLang="zh-CN" sz="1500" i="0" dirty="0" err="1">
                <a:solidFill>
                  <a:srgbClr val="FF0066"/>
                </a:solidFill>
                <a:effectLst/>
                <a:latin typeface="Eras Medium ITC" pitchFamily="34" charset="0"/>
              </a:rPr>
              <a:t>T.sts</a:t>
            </a:r>
            <a:endParaRPr lang="en-US" altLang="zh-CN" sz="1500" i="0" dirty="0">
              <a:solidFill>
                <a:srgbClr val="FF0066"/>
              </a:solidFill>
              <a:effectLst/>
              <a:latin typeface="Eras Medium ITC" pitchFamily="34" charset="0"/>
            </a:endParaRPr>
          </a:p>
        </p:txBody>
      </p:sp>
      <p:sp>
        <p:nvSpPr>
          <p:cNvPr id="14" name="Right Triangle 39"/>
          <p:cNvSpPr/>
          <p:nvPr/>
        </p:nvSpPr>
        <p:spPr>
          <a:xfrm rot="10800000">
            <a:off x="3654924" y="2527778"/>
            <a:ext cx="270000" cy="270000"/>
          </a:xfrm>
          <a:prstGeom prst="rtTriangl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endParaRPr lang="zh-CN" altLang="en-US" sz="1665"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Freeform 6"/>
          <p:cNvSpPr/>
          <p:nvPr/>
        </p:nvSpPr>
        <p:spPr>
          <a:xfrm>
            <a:off x="2085615" y="3202192"/>
            <a:ext cx="433552" cy="551793"/>
          </a:xfrm>
          <a:custGeom>
            <a:avLst/>
            <a:gdLst>
              <a:gd name="connsiteX0" fmla="*/ 520262 w 520262"/>
              <a:gd name="connsiteY0" fmla="*/ 662151 h 662151"/>
              <a:gd name="connsiteX1" fmla="*/ 47296 w 520262"/>
              <a:gd name="connsiteY1" fmla="*/ 520262 h 662151"/>
              <a:gd name="connsiteX2" fmla="*/ 204951 w 520262"/>
              <a:gd name="connsiteY2" fmla="*/ 315310 h 662151"/>
              <a:gd name="connsiteX3" fmla="*/ 0 w 520262"/>
              <a:gd name="connsiteY3" fmla="*/ 0 h 66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262" h="662151">
                <a:moveTo>
                  <a:pt x="520262" y="662151"/>
                </a:moveTo>
                <a:cubicBezTo>
                  <a:pt x="310055" y="620110"/>
                  <a:pt x="99848" y="578069"/>
                  <a:pt x="47296" y="520262"/>
                </a:cubicBezTo>
                <a:cubicBezTo>
                  <a:pt x="-5256" y="462455"/>
                  <a:pt x="212834" y="402020"/>
                  <a:pt x="204951" y="315310"/>
                </a:cubicBezTo>
                <a:cubicBezTo>
                  <a:pt x="197068" y="228600"/>
                  <a:pt x="98534" y="114300"/>
                  <a:pt x="0" y="0"/>
                </a:cubicBezTo>
              </a:path>
            </a:pathLst>
          </a:cu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638925" y="4528362"/>
            <a:ext cx="4127500" cy="522251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pPr marL="144145" indent="-144145"/>
            <a:r>
              <a:rPr lang="en-US" altLang="zh-CN" sz="1500" b="1" i="0" dirty="0">
                <a:latin typeface="Eras Medium ITC" pitchFamily="34" charset="0"/>
              </a:rPr>
              <a:t>T</a:t>
            </a:r>
            <a:r>
              <a:rPr lang="en-US" altLang="zh-CN" sz="1500" i="0" dirty="0">
                <a:effectLst/>
                <a:latin typeface="Eras Medium ITC" pitchFamily="34" charset="0"/>
              </a:rPr>
              <a:t> reads the </a:t>
            </a:r>
            <a:r>
              <a:rPr lang="en-US" altLang="zh-CN" sz="1500" i="0" dirty="0">
                <a:latin typeface="Eras Medium ITC" pitchFamily="34" charset="0"/>
              </a:rPr>
              <a:t>biggest</a:t>
            </a:r>
            <a:r>
              <a:rPr lang="en-US" altLang="zh-CN" sz="1500" i="0" dirty="0">
                <a:effectLst/>
                <a:latin typeface="Eras Medium ITC" pitchFamily="34" charset="0"/>
              </a:rPr>
              <a:t> version of </a:t>
            </a:r>
            <a:r>
              <a:rPr lang="en-US" altLang="zh-CN" sz="1500" i="0" dirty="0">
                <a:solidFill>
                  <a:srgbClr val="0033CC"/>
                </a:solidFill>
                <a:effectLst/>
                <a:latin typeface="Eras Medium ITC" pitchFamily="34" charset="0"/>
              </a:rPr>
              <a:t>X(</a:t>
            </a:r>
            <a:r>
              <a:rPr lang="en-US" altLang="zh-CN" sz="1500" i="0" dirty="0" err="1">
                <a:solidFill>
                  <a:srgbClr val="0033CC"/>
                </a:solidFill>
                <a:effectLst/>
                <a:latin typeface="Eras Medium ITC" pitchFamily="34" charset="0"/>
              </a:rPr>
              <a:t>i</a:t>
            </a:r>
            <a:r>
              <a:rPr lang="en-US" altLang="zh-CN" sz="1500" i="0" dirty="0">
                <a:solidFill>
                  <a:srgbClr val="0033CC"/>
                </a:solidFill>
                <a:effectLst/>
                <a:latin typeface="Eras Medium ITC" pitchFamily="34" charset="0"/>
              </a:rPr>
              <a:t>)</a:t>
            </a:r>
            <a:r>
              <a:rPr lang="en-US" altLang="zh-CN" sz="1500" i="0" dirty="0">
                <a:effectLst/>
                <a:latin typeface="Eras Medium ITC" pitchFamily="34" charset="0"/>
              </a:rPr>
              <a:t>, such that </a:t>
            </a:r>
            <a:r>
              <a:rPr lang="en-US" altLang="zh-CN" sz="1500" i="0" dirty="0">
                <a:solidFill>
                  <a:srgbClr val="0033CC"/>
                </a:solidFill>
                <a:effectLst/>
                <a:latin typeface="Eras Medium ITC" pitchFamily="34" charset="0"/>
              </a:rPr>
              <a:t>X(</a:t>
            </a:r>
            <a:r>
              <a:rPr lang="en-US" altLang="zh-CN" sz="1500" i="0" dirty="0" err="1">
                <a:solidFill>
                  <a:srgbClr val="0033CC"/>
                </a:solidFill>
                <a:effectLst/>
                <a:latin typeface="Eras Medium ITC" pitchFamily="34" charset="0"/>
              </a:rPr>
              <a:t>i</a:t>
            </a:r>
            <a:r>
              <a:rPr lang="en-US" altLang="zh-CN" sz="1500" i="0" dirty="0">
                <a:solidFill>
                  <a:srgbClr val="0033CC"/>
                </a:solidFill>
                <a:effectLst/>
                <a:latin typeface="Eras Medium ITC" pitchFamily="34" charset="0"/>
              </a:rPr>
              <a:t>).</a:t>
            </a:r>
            <a:r>
              <a:rPr lang="en-US" altLang="zh-CN" sz="1500" i="0" dirty="0" err="1">
                <a:solidFill>
                  <a:srgbClr val="0033CC"/>
                </a:solidFill>
                <a:effectLst/>
                <a:latin typeface="Eras Medium ITC" pitchFamily="34" charset="0"/>
              </a:rPr>
              <a:t>cts</a:t>
            </a:r>
            <a:r>
              <a:rPr lang="en-US" altLang="zh-CN" sz="1500" i="0" dirty="0">
                <a:solidFill>
                  <a:srgbClr val="0033CC"/>
                </a:solidFill>
                <a:effectLst/>
                <a:latin typeface="Eras Medium ITC" pitchFamily="34" charset="0"/>
              </a:rPr>
              <a:t> </a:t>
            </a:r>
            <a:r>
              <a:rPr lang="en-US" altLang="zh-CN" sz="1500" i="0" dirty="0">
                <a:effectLst/>
                <a:latin typeface="Eras Medium ITC" pitchFamily="34" charset="0"/>
              </a:rPr>
              <a:t>&lt;= </a:t>
            </a:r>
            <a:r>
              <a:rPr lang="en-US" altLang="zh-CN" sz="1500" i="0" dirty="0" err="1">
                <a:solidFill>
                  <a:srgbClr val="FF0066"/>
                </a:solidFill>
                <a:effectLst/>
                <a:latin typeface="Eras Medium ITC" pitchFamily="34" charset="0"/>
              </a:rPr>
              <a:t>T.sts</a:t>
            </a:r>
            <a:endParaRPr lang="en-US" altLang="zh-CN" sz="1500" i="0" dirty="0">
              <a:solidFill>
                <a:srgbClr val="FF0066"/>
              </a:solidFill>
              <a:effectLst/>
              <a:latin typeface="Eras Medium ITC" pitchFamily="34" charset="0"/>
            </a:endParaRPr>
          </a:p>
        </p:txBody>
      </p:sp>
      <p:sp>
        <p:nvSpPr>
          <p:cNvPr id="17" name="Right Triangle 41"/>
          <p:cNvSpPr/>
          <p:nvPr/>
        </p:nvSpPr>
        <p:spPr>
          <a:xfrm rot="10800000">
            <a:off x="5453037" y="4528362"/>
            <a:ext cx="313387" cy="270000"/>
          </a:xfrm>
          <a:prstGeom prst="rtTriangl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endParaRPr lang="zh-CN" altLang="en-US" sz="1665"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Freeform 2"/>
          <p:cNvSpPr/>
          <p:nvPr/>
        </p:nvSpPr>
        <p:spPr>
          <a:xfrm>
            <a:off x="3373114" y="4049124"/>
            <a:ext cx="223363" cy="479238"/>
          </a:xfrm>
          <a:custGeom>
            <a:avLst/>
            <a:gdLst>
              <a:gd name="connsiteX0" fmla="*/ 268035 w 268035"/>
              <a:gd name="connsiteY0" fmla="*/ 0 h 551793"/>
              <a:gd name="connsiteX1" fmla="*/ 21 w 268035"/>
              <a:gd name="connsiteY1" fmla="*/ 204952 h 551793"/>
              <a:gd name="connsiteX2" fmla="*/ 252270 w 268035"/>
              <a:gd name="connsiteY2" fmla="*/ 315311 h 551793"/>
              <a:gd name="connsiteX3" fmla="*/ 63083 w 268035"/>
              <a:gd name="connsiteY3" fmla="*/ 551793 h 551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035" h="551793">
                <a:moveTo>
                  <a:pt x="268035" y="0"/>
                </a:moveTo>
                <a:cubicBezTo>
                  <a:pt x="135341" y="76200"/>
                  <a:pt x="2648" y="152400"/>
                  <a:pt x="21" y="204952"/>
                </a:cubicBezTo>
                <a:cubicBezTo>
                  <a:pt x="-2606" y="257504"/>
                  <a:pt x="241760" y="257504"/>
                  <a:pt x="252270" y="315311"/>
                </a:cubicBezTo>
                <a:cubicBezTo>
                  <a:pt x="262780" y="373118"/>
                  <a:pt x="162931" y="462455"/>
                  <a:pt x="63083" y="551793"/>
                </a:cubicBezTo>
              </a:path>
            </a:pathLst>
          </a:cu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3771636"/>
          </a:xfrm>
        </p:spPr>
        <p:txBody>
          <a:bodyPr/>
          <a:lstStyle/>
          <a:p>
            <a:r>
              <a:rPr kumimoji="1" lang="en-US" altLang="zh-CN" dirty="0"/>
              <a:t>Note, Spanner only uses MVCC for its read-only TX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Use 2PL for read-write TX</a:t>
            </a:r>
            <a:endParaRPr kumimoji="1" lang="en-US" altLang="zh-CN" dirty="0"/>
          </a:p>
          <a:p>
            <a:pPr lvl="2"/>
            <a:r>
              <a:rPr kumimoji="1" lang="en-US" altLang="zh-CN" sz="1800" dirty="0"/>
              <a:t>Why? </a:t>
            </a:r>
            <a:endParaRPr kumimoji="1"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2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assign the timestamp in MVCC?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4441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Requirement of external consistency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If TX2 starts after TX1 commits, then</a:t>
            </a:r>
            <a:endParaRPr kumimoji="1" lang="en-US" altLang="zh-CN" dirty="0"/>
          </a:p>
          <a:p>
            <a:pPr lvl="2"/>
            <a:r>
              <a:rPr kumimoji="1" lang="en-US" altLang="zh-CN" sz="1800" dirty="0"/>
              <a:t>Time(TX2) &gt; Time(TX1)</a:t>
            </a:r>
            <a:endParaRPr kumimoji="1" lang="en-US" altLang="zh-CN" sz="1800" dirty="0"/>
          </a:p>
          <a:p>
            <a:r>
              <a:rPr kumimoji="1" lang="en-US" altLang="zh-CN" dirty="0"/>
              <a:t>Traditional approach: global counter (logic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E.g., snapshot isolation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Each TX query a global counter for the time </a:t>
            </a:r>
            <a:endParaRPr kumimoji="1" lang="en-US" altLang="zh-CN" dirty="0"/>
          </a:p>
          <a:p>
            <a:pPr lvl="2"/>
            <a:r>
              <a:rPr kumimoji="1" lang="en-US" altLang="zh-CN" sz="1800" dirty="0"/>
              <a:t>Can trivially ensure correctness</a:t>
            </a:r>
            <a:endParaRPr kumimoji="1" lang="en-US" altLang="zh-CN" sz="1800" dirty="0"/>
          </a:p>
          <a:p>
            <a:r>
              <a:rPr kumimoji="1" lang="en-US" altLang="zh-CN" dirty="0"/>
              <a:t>Question: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Is global counter suitable for MVCC for spanner? 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assign the time in MVCC?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356826"/>
          </a:xfrm>
        </p:spPr>
        <p:txBody>
          <a:bodyPr/>
          <a:lstStyle/>
          <a:p>
            <a:r>
              <a:rPr kumimoji="1" lang="en-US" altLang="zh-CN" dirty="0"/>
              <a:t>Global counter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 traditional MVCC (i.e., snapshot isolation)</a:t>
            </a:r>
            <a:endParaRPr kumimoji="1" lang="en-US" altLang="zh-CN" dirty="0"/>
          </a:p>
          <a:p>
            <a:r>
              <a:rPr kumimoji="1" lang="en-US" altLang="zh-CN" dirty="0"/>
              <a:t>Question: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Is global counter suitable for MVCC? </a:t>
            </a:r>
            <a:endParaRPr kumimoji="1" lang="en-US" altLang="zh-CN" dirty="0"/>
          </a:p>
          <a:p>
            <a:r>
              <a:rPr kumimoji="1" lang="en-US" altLang="zh-CN" dirty="0"/>
              <a:t>No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1. Extra latency overhead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2. Scalability bottleneck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Picture 6" descr="World Data Center Map, transparent 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123283"/>
            <a:ext cx="3495069" cy="1602513"/>
          </a:xfrm>
          <a:prstGeom prst="rect">
            <a:avLst/>
          </a:prstGeom>
          <a:noFill/>
          <a:scene3d>
            <a:camera prst="orthographicFront">
              <a:rot lat="222000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6536813" y="4010552"/>
            <a:ext cx="1002407" cy="931917"/>
            <a:chOff x="2152702" y="4197600"/>
            <a:chExt cx="1002407" cy="931917"/>
          </a:xfrm>
          <a:solidFill>
            <a:schemeClr val="bg1"/>
          </a:solidFill>
        </p:grpSpPr>
        <p:sp>
          <p:nvSpPr>
            <p:cNvPr id="7" name="磁盘 6"/>
            <p:cNvSpPr/>
            <p:nvPr/>
          </p:nvSpPr>
          <p:spPr>
            <a:xfrm>
              <a:off x="2152702" y="4197600"/>
              <a:ext cx="1002407" cy="931917"/>
            </a:xfrm>
            <a:prstGeom prst="flowChartMagneticDisk">
              <a:avLst/>
            </a:prstGeom>
            <a:grpFill/>
            <a:ln w="12700">
              <a:solidFill>
                <a:srgbClr val="C00000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326826" y="4585692"/>
              <a:ext cx="6463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DC1</a:t>
              </a:r>
              <a:endParaRPr lang="zh-CN" altLang="en-US" b="1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303364" y="3932685"/>
            <a:ext cx="1002407" cy="931917"/>
            <a:chOff x="2152702" y="4197600"/>
            <a:chExt cx="1002407" cy="931917"/>
          </a:xfrm>
          <a:solidFill>
            <a:schemeClr val="bg1"/>
          </a:solidFill>
        </p:grpSpPr>
        <p:sp>
          <p:nvSpPr>
            <p:cNvPr id="10" name="磁盘 9"/>
            <p:cNvSpPr/>
            <p:nvPr/>
          </p:nvSpPr>
          <p:spPr>
            <a:xfrm>
              <a:off x="2152702" y="4197600"/>
              <a:ext cx="1002407" cy="931917"/>
            </a:xfrm>
            <a:prstGeom prst="flowChartMagneticDisk">
              <a:avLst/>
            </a:prstGeom>
            <a:grpFill/>
            <a:ln w="12700">
              <a:solidFill>
                <a:srgbClr val="C00000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326826" y="4585692"/>
              <a:ext cx="6463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DC0</a:t>
              </a:r>
              <a:endParaRPr lang="zh-CN" altLang="en-US" b="1" dirty="0"/>
            </a:p>
          </p:txBody>
        </p:sp>
      </p:grpSp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15513" y="4549255"/>
            <a:ext cx="680542" cy="68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320" y="3762201"/>
            <a:ext cx="449545" cy="44954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" name="矩形 14"/>
          <p:cNvSpPr/>
          <p:nvPr/>
        </p:nvSpPr>
        <p:spPr>
          <a:xfrm>
            <a:off x="6080433" y="3382450"/>
            <a:ext cx="181331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b="1" dirty="0"/>
              <a:t>Global counter</a:t>
            </a:r>
            <a:endParaRPr lang="zh-CN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4219202" y="3377603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User data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651" y="3739304"/>
            <a:ext cx="495338" cy="495338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0" name="直线箭头连接符 19"/>
          <p:cNvCxnSpPr/>
          <p:nvPr/>
        </p:nvCxnSpPr>
        <p:spPr>
          <a:xfrm flipV="1">
            <a:off x="3553609" y="4690109"/>
            <a:ext cx="2890599" cy="44497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H="1">
            <a:off x="3496056" y="4924539"/>
            <a:ext cx="2912555" cy="39427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5123819" y="4917956"/>
            <a:ext cx="312906" cy="369332"/>
            <a:chOff x="5923979" y="2810190"/>
            <a:chExt cx="312906" cy="369332"/>
          </a:xfrm>
        </p:grpSpPr>
        <p:sp>
          <p:nvSpPr>
            <p:cNvPr id="26" name="椭圆 25"/>
            <p:cNvSpPr/>
            <p:nvPr/>
          </p:nvSpPr>
          <p:spPr>
            <a:xfrm>
              <a:off x="5937289" y="2838785"/>
              <a:ext cx="286287" cy="28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5923979" y="2810190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rgbClr val="BE384B"/>
                  </a:solidFill>
                </a:rPr>
                <a:t>1</a:t>
              </a:r>
              <a:endParaRPr lang="zh-CN" altLang="en-US" b="1" dirty="0">
                <a:solidFill>
                  <a:srgbClr val="BE384B"/>
                </a:solidFill>
              </a:endParaRPr>
            </a:p>
          </p:txBody>
        </p:sp>
      </p:grpSp>
      <p:cxnSp>
        <p:nvCxnSpPr>
          <p:cNvPr id="29" name="直线箭头连接符 28"/>
          <p:cNvCxnSpPr>
            <a:endCxn id="10" idx="2"/>
          </p:cNvCxnSpPr>
          <p:nvPr/>
        </p:nvCxnSpPr>
        <p:spPr>
          <a:xfrm flipV="1">
            <a:off x="3392020" y="4398644"/>
            <a:ext cx="911344" cy="37692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 flipH="1">
            <a:off x="3392022" y="4583310"/>
            <a:ext cx="877134" cy="31825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3746943" y="4468211"/>
            <a:ext cx="312906" cy="369332"/>
            <a:chOff x="5923979" y="2810190"/>
            <a:chExt cx="312906" cy="369332"/>
          </a:xfrm>
        </p:grpSpPr>
        <p:sp>
          <p:nvSpPr>
            <p:cNvPr id="37" name="椭圆 36"/>
            <p:cNvSpPr/>
            <p:nvPr/>
          </p:nvSpPr>
          <p:spPr>
            <a:xfrm>
              <a:off x="5937289" y="2838785"/>
              <a:ext cx="286287" cy="28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5923979" y="2810190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rgbClr val="BE384B"/>
                  </a:solidFill>
                </a:rPr>
                <a:t>2</a:t>
              </a:r>
              <a:endParaRPr lang="zh-CN" altLang="en-US" b="1" dirty="0">
                <a:solidFill>
                  <a:srgbClr val="BE384B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Basic request vote RPC so far  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Box 22"/>
          <p:cNvSpPr txBox="1"/>
          <p:nvPr/>
        </p:nvSpPr>
        <p:spPr>
          <a:xfrm>
            <a:off x="1162184" y="1095812"/>
            <a:ext cx="7344816" cy="44462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Invoked by candidates to gather votes.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8830" indent="-798830" algn="l">
              <a:spcBef>
                <a:spcPts val="600"/>
              </a:spcBef>
              <a:tabLst>
                <a:tab pos="798195" algn="l"/>
              </a:tabLst>
            </a:pPr>
            <a:r>
              <a:rPr lang="en-US" b="1" dirty="0">
                <a:solidFill>
                  <a:srgbClr val="0432FF"/>
                </a:solidFill>
                <a:latin typeface="+mn-lt"/>
                <a:cs typeface="Times New Roman" panose="02020603050405020304" pitchFamily="18" charset="0"/>
              </a:rPr>
              <a:t>Arguments:</a:t>
            </a:r>
            <a:endParaRPr lang="en-US" b="1" dirty="0">
              <a:solidFill>
                <a:srgbClr val="0432FF"/>
              </a:solidFill>
              <a:latin typeface="+mn-lt"/>
              <a:cs typeface="Times New Roman" panose="02020603050405020304" pitchFamily="18" charset="0"/>
            </a:endParaRPr>
          </a:p>
          <a:p>
            <a:pPr marL="798830" indent="-798830" algn="l">
              <a:tabLst>
                <a:tab pos="798195" algn="l"/>
              </a:tabLs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candidateId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candidate requesting vote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8830" indent="-798830" algn="l">
              <a:tabLst>
                <a:tab pos="798195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candidate's term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8830" indent="-798830" algn="l">
              <a:tabLst>
                <a:tab pos="798195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8830" indent="-798830" algn="l">
              <a:spcBef>
                <a:spcPts val="600"/>
              </a:spcBef>
              <a:tabLst>
                <a:tab pos="798195" algn="l"/>
              </a:tabLst>
            </a:pPr>
            <a:r>
              <a:rPr lang="en-US" b="1" dirty="0">
                <a:solidFill>
                  <a:srgbClr val="0432FF"/>
                </a:solidFill>
                <a:latin typeface="+mn-lt"/>
                <a:cs typeface="Times New Roman" panose="02020603050405020304" pitchFamily="18" charset="0"/>
              </a:rPr>
              <a:t>Results:</a:t>
            </a:r>
            <a:endParaRPr lang="en-US" b="1" dirty="0">
              <a:solidFill>
                <a:srgbClr val="0432FF"/>
              </a:solidFill>
              <a:latin typeface="+mn-lt"/>
              <a:cs typeface="Times New Roman" panose="02020603050405020304" pitchFamily="18" charset="0"/>
            </a:endParaRPr>
          </a:p>
          <a:p>
            <a:pPr marL="798830" indent="-798830" algn="l">
              <a:tabLst>
                <a:tab pos="798195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currentTerm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candidate to update itself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8830" indent="-798830" algn="l">
              <a:tabLst>
                <a:tab pos="798195" algn="l"/>
              </a:tabLs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voteGranted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means candidate received vote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8830" indent="-798830" algn="l">
              <a:spcBef>
                <a:spcPts val="600"/>
              </a:spcBef>
              <a:tabLst>
                <a:tab pos="798195" algn="l"/>
              </a:tabLst>
            </a:pPr>
            <a:r>
              <a:rPr lang="en-US" b="1" dirty="0">
                <a:solidFill>
                  <a:srgbClr val="0432FF"/>
                </a:solidFill>
                <a:latin typeface="+mn-lt"/>
                <a:cs typeface="Times New Roman" panose="02020603050405020304" pitchFamily="18" charset="0"/>
              </a:rPr>
              <a:t>Implementation:</a:t>
            </a:r>
            <a:endParaRPr lang="en-US" b="1" dirty="0">
              <a:solidFill>
                <a:srgbClr val="0432FF"/>
              </a:solidFill>
              <a:latin typeface="+mn-lt"/>
              <a:cs typeface="Times New Roman" panose="02020603050405020304" pitchFamily="18" charset="0"/>
            </a:endParaRPr>
          </a:p>
          <a:p>
            <a:pPr marL="170180" indent="-170180" algn="l">
              <a:buFont typeface="+mj-lt"/>
              <a:buAutoNum type="arabicPeriod"/>
              <a:tabLst>
                <a:tab pos="16954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 &gt;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currentTerm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currentTerm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term//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这种情况就是已经有一个新的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了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(step down if leader or candidate)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0180" indent="-170180">
              <a:buFont typeface="+mj-lt"/>
              <a:buAutoNum type="arabicPeriod"/>
              <a:tabLst>
                <a:tab pos="169545" algn="l"/>
              </a:tabLst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term ==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currentTerm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votedFor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null or equal to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candidateId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grant vote and reset election timeout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0180" indent="-170180" algn="l">
              <a:buFont typeface="+mj-lt"/>
              <a:buAutoNum type="arabicPeriod"/>
              <a:tabLst>
                <a:tab pos="169545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Big picture of the key techniques in Spanner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7"/>
            <a:ext cx="8229600" cy="4471925"/>
          </a:xfrm>
        </p:spPr>
        <p:txBody>
          <a:bodyPr/>
          <a:lstStyle/>
          <a:p>
            <a:r>
              <a:rPr kumimoji="1" lang="en-US" altLang="zh-CN" dirty="0" err="1"/>
              <a:t>Paxos</a:t>
            </a:r>
            <a:r>
              <a:rPr kumimoji="1" lang="en-US" altLang="zh-CN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Ensure each shard available &amp; consistent </a:t>
            </a:r>
            <a:endParaRPr kumimoji="1" lang="en-US" altLang="zh-CN" dirty="0"/>
          </a:p>
          <a:p>
            <a:pPr lvl="2"/>
            <a:r>
              <a:rPr kumimoji="1" lang="en-US" altLang="zh-CN" sz="1800" dirty="0"/>
              <a:t>Where the shard is physically replicated on multiple machines</a:t>
            </a:r>
            <a:endParaRPr kumimoji="1" lang="en-US" altLang="zh-CN" sz="1800" dirty="0"/>
          </a:p>
          <a:p>
            <a:r>
              <a:rPr kumimoji="1" lang="en-US" altLang="zh-CN" dirty="0"/>
              <a:t>2-phase commit + 2-phase locking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(for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read-write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transactions)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Coordinating data accesses on multiple shards   </a:t>
            </a:r>
            <a:endParaRPr kumimoji="1" lang="en-US" altLang="zh-CN" dirty="0"/>
          </a:p>
          <a:p>
            <a:r>
              <a:rPr kumimoji="1" lang="en-US" altLang="zh-CN" dirty="0"/>
              <a:t>MVCC</a:t>
            </a:r>
            <a:r>
              <a:rPr kumimoji="1" lang="zh-CN" altLang="en-US" dirty="0"/>
              <a:t> </a:t>
            </a:r>
            <a:r>
              <a:rPr kumimoji="1" lang="en-US" altLang="zh-CN" dirty="0"/>
              <a:t>(for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read-only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transactions)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Efficient MVCC for read-only transactions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synchronized physical times (</a:t>
            </a:r>
            <a:r>
              <a:rPr kumimoji="1" lang="en-US" altLang="zh-CN" b="1" dirty="0" err="1">
                <a:solidFill>
                  <a:schemeClr val="accent1"/>
                </a:solidFill>
              </a:rPr>
              <a:t>TrueTime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2"/>
            <a:r>
              <a:rPr kumimoji="1" lang="en-US" altLang="zh-CN" sz="1800" dirty="0"/>
              <a:t>w/o using a global counter</a:t>
            </a:r>
            <a:endParaRPr kumimoji="1" lang="en-US" altLang="zh-CN" sz="1800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Execution flow of read-write transaction(TX) w/o time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900442"/>
          </a:xfrm>
        </p:spPr>
        <p:txBody>
          <a:bodyPr/>
          <a:lstStyle/>
          <a:p>
            <a:r>
              <a:rPr kumimoji="1" lang="en-US" altLang="zh-CN" dirty="0"/>
              <a:t>Read-write TX: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 TX that both reads and writes the data 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457200" y="2195000"/>
            <a:ext cx="1656184" cy="1324999"/>
            <a:chOff x="4283968" y="3476717"/>
            <a:chExt cx="1656184" cy="1324999"/>
          </a:xfrm>
        </p:grpSpPr>
        <p:sp>
          <p:nvSpPr>
            <p:cNvPr id="6" name="矩形 5"/>
            <p:cNvSpPr/>
            <p:nvPr/>
          </p:nvSpPr>
          <p:spPr>
            <a:xfrm>
              <a:off x="4283968" y="3476717"/>
              <a:ext cx="1656184" cy="1324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289456" y="3518729"/>
              <a:ext cx="145103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tx.begin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x = x + 1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y = y + 1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tx.end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dirty="0"/>
            </a:p>
          </p:txBody>
        </p:sp>
      </p:grpSp>
      <p:pic>
        <p:nvPicPr>
          <p:cNvPr id="1026" name="Picture 2" descr="Client icon PNG, ICO or ICNS | Free vector icon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9628"/>
            <a:ext cx="978047" cy="97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827584" y="4987675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Client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Execution flow of read-write transaction(TX) w/o time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900442"/>
          </a:xfrm>
        </p:spPr>
        <p:txBody>
          <a:bodyPr/>
          <a:lstStyle/>
          <a:p>
            <a:r>
              <a:rPr kumimoji="1" lang="en-US" altLang="zh-CN" dirty="0"/>
              <a:t>Read-write TX: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 TX that both reads and writes the data 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457200" y="2195000"/>
            <a:ext cx="1656184" cy="1324999"/>
            <a:chOff x="4283968" y="3476717"/>
            <a:chExt cx="1656184" cy="1324999"/>
          </a:xfrm>
        </p:grpSpPr>
        <p:sp>
          <p:nvSpPr>
            <p:cNvPr id="6" name="矩形 5"/>
            <p:cNvSpPr/>
            <p:nvPr/>
          </p:nvSpPr>
          <p:spPr>
            <a:xfrm>
              <a:off x="4283968" y="3476717"/>
              <a:ext cx="1656184" cy="1324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289456" y="3518729"/>
              <a:ext cx="145103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tx.begin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x = x + 1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y = y + 1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tx.end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dirty="0"/>
            </a:p>
          </p:txBody>
        </p:sp>
      </p:grpSp>
      <p:pic>
        <p:nvPicPr>
          <p:cNvPr id="1026" name="Picture 2" descr="Client icon PNG, ICO or ICNS | Free vector icon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9628"/>
            <a:ext cx="978047" cy="97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827584" y="4987675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Client</a:t>
            </a:r>
            <a:endParaRPr lang="zh-CN" altLang="en-US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6482701" y="2169314"/>
            <a:ext cx="1002407" cy="931917"/>
            <a:chOff x="2152702" y="4197600"/>
            <a:chExt cx="1002407" cy="931917"/>
          </a:xfrm>
          <a:solidFill>
            <a:schemeClr val="bg1"/>
          </a:solidFill>
        </p:grpSpPr>
        <p:sp>
          <p:nvSpPr>
            <p:cNvPr id="11" name="磁盘 10"/>
            <p:cNvSpPr/>
            <p:nvPr/>
          </p:nvSpPr>
          <p:spPr>
            <a:xfrm>
              <a:off x="2152702" y="4197600"/>
              <a:ext cx="1002407" cy="931917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26826" y="4585692"/>
              <a:ext cx="6463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DC1</a:t>
              </a:r>
              <a:endParaRPr lang="zh-CN" altLang="en-US" b="1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855375" y="2169314"/>
            <a:ext cx="1002407" cy="931917"/>
            <a:chOff x="2152702" y="4197600"/>
            <a:chExt cx="1002407" cy="931917"/>
          </a:xfrm>
          <a:solidFill>
            <a:schemeClr val="bg1"/>
          </a:solidFill>
        </p:grpSpPr>
        <p:sp>
          <p:nvSpPr>
            <p:cNvPr id="14" name="磁盘 13"/>
            <p:cNvSpPr/>
            <p:nvPr/>
          </p:nvSpPr>
          <p:spPr>
            <a:xfrm>
              <a:off x="2152702" y="4197600"/>
              <a:ext cx="1002407" cy="931917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26826" y="4585692"/>
              <a:ext cx="6463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DC0</a:t>
              </a:r>
              <a:endParaRPr lang="zh-CN" altLang="en-US" b="1" dirty="0"/>
            </a:p>
          </p:txBody>
        </p:sp>
      </p:grpSp>
      <p:sp>
        <p:nvSpPr>
          <p:cNvPr id="5" name="矩形 4"/>
          <p:cNvSpPr/>
          <p:nvPr/>
        </p:nvSpPr>
        <p:spPr>
          <a:xfrm>
            <a:off x="4161310" y="3144953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zh-CN" altLang="en-US" sz="3200" dirty="0"/>
          </a:p>
        </p:txBody>
      </p:sp>
      <p:sp>
        <p:nvSpPr>
          <p:cNvPr id="17" name="矩形 16"/>
          <p:cNvSpPr/>
          <p:nvPr/>
        </p:nvSpPr>
        <p:spPr>
          <a:xfrm>
            <a:off x="6774645" y="3144953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zh-CN" altLang="en-US" sz="3200" dirty="0"/>
          </a:p>
        </p:txBody>
      </p:sp>
      <p:sp>
        <p:nvSpPr>
          <p:cNvPr id="18" name="矩形 17"/>
          <p:cNvSpPr/>
          <p:nvPr/>
        </p:nvSpPr>
        <p:spPr>
          <a:xfrm>
            <a:off x="4147319" y="391387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zh-CN" altLang="en-US" sz="3200" dirty="0"/>
          </a:p>
        </p:txBody>
      </p:sp>
      <p:sp>
        <p:nvSpPr>
          <p:cNvPr id="19" name="矩形 18"/>
          <p:cNvSpPr/>
          <p:nvPr/>
        </p:nvSpPr>
        <p:spPr>
          <a:xfrm>
            <a:off x="6774645" y="391728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zh-CN" altLang="en-US" sz="3200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585" y="3211485"/>
            <a:ext cx="617028" cy="61702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585" y="3942364"/>
            <a:ext cx="617028" cy="617028"/>
          </a:xfrm>
          <a:prstGeom prst="rect">
            <a:avLst/>
          </a:prstGeom>
        </p:spPr>
      </p:pic>
      <p:cxnSp>
        <p:nvCxnSpPr>
          <p:cNvPr id="25" name="直线连接符 24"/>
          <p:cNvCxnSpPr/>
          <p:nvPr/>
        </p:nvCxnSpPr>
        <p:spPr>
          <a:xfrm>
            <a:off x="3159585" y="3865612"/>
            <a:ext cx="4652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5652120" y="2070746"/>
            <a:ext cx="0" cy="2488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3814312" y="3135199"/>
            <a:ext cx="1118565" cy="1590231"/>
          </a:xfrm>
          <a:prstGeom prst="ellipse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圆角矩形标注 30"/>
          <p:cNvSpPr/>
          <p:nvPr/>
        </p:nvSpPr>
        <p:spPr>
          <a:xfrm>
            <a:off x="4544506" y="4861314"/>
            <a:ext cx="3399137" cy="575373"/>
          </a:xfrm>
          <a:prstGeom prst="wedgeRoundRectCallout">
            <a:avLst>
              <a:gd name="adj1" fmla="val -42355"/>
              <a:gd name="adj2" fmla="val -98461"/>
              <a:gd name="adj3" fmla="val 16667"/>
            </a:avLst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659739" y="4964334"/>
            <a:ext cx="3412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X,Y are sharded on two servers</a:t>
            </a:r>
            <a:endParaRPr lang="zh-CN" alt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Execution flow of read-write transaction(TX) w/o time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900442"/>
          </a:xfrm>
        </p:spPr>
        <p:txBody>
          <a:bodyPr/>
          <a:lstStyle/>
          <a:p>
            <a:r>
              <a:rPr kumimoji="1" lang="en-US" altLang="zh-CN" dirty="0"/>
              <a:t>Each shard is replicated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run PAXOS to behavior as a single (logical) shard 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457200" y="2195000"/>
            <a:ext cx="1656184" cy="1324999"/>
            <a:chOff x="4283968" y="3476717"/>
            <a:chExt cx="1656184" cy="1324999"/>
          </a:xfrm>
        </p:grpSpPr>
        <p:sp>
          <p:nvSpPr>
            <p:cNvPr id="6" name="矩形 5"/>
            <p:cNvSpPr/>
            <p:nvPr/>
          </p:nvSpPr>
          <p:spPr>
            <a:xfrm>
              <a:off x="4283968" y="3476717"/>
              <a:ext cx="1656184" cy="1324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289456" y="3518729"/>
              <a:ext cx="145103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tx.begin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x = x + 1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y = y + 1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tx.end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dirty="0"/>
            </a:p>
          </p:txBody>
        </p:sp>
      </p:grpSp>
      <p:pic>
        <p:nvPicPr>
          <p:cNvPr id="1026" name="Picture 2" descr="Client icon PNG, ICO or ICNS | Free vector icon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9628"/>
            <a:ext cx="978047" cy="97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827584" y="4987675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Client</a:t>
            </a:r>
            <a:endParaRPr lang="zh-CN" altLang="en-US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6482701" y="2169314"/>
            <a:ext cx="1002407" cy="931917"/>
            <a:chOff x="2152702" y="4197600"/>
            <a:chExt cx="1002407" cy="931917"/>
          </a:xfrm>
          <a:solidFill>
            <a:schemeClr val="bg1"/>
          </a:solidFill>
        </p:grpSpPr>
        <p:sp>
          <p:nvSpPr>
            <p:cNvPr id="11" name="磁盘 10"/>
            <p:cNvSpPr/>
            <p:nvPr/>
          </p:nvSpPr>
          <p:spPr>
            <a:xfrm>
              <a:off x="2152702" y="4197600"/>
              <a:ext cx="1002407" cy="931917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tailEnd type="none" w="lg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26826" y="4585692"/>
              <a:ext cx="6463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DC1</a:t>
              </a:r>
              <a:endParaRPr lang="zh-CN" altLang="en-US" b="1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855375" y="2169314"/>
            <a:ext cx="1002407" cy="931917"/>
            <a:chOff x="2152702" y="4197600"/>
            <a:chExt cx="1002407" cy="931917"/>
          </a:xfrm>
          <a:solidFill>
            <a:schemeClr val="bg1"/>
          </a:solidFill>
        </p:grpSpPr>
        <p:sp>
          <p:nvSpPr>
            <p:cNvPr id="14" name="磁盘 13"/>
            <p:cNvSpPr/>
            <p:nvPr/>
          </p:nvSpPr>
          <p:spPr>
            <a:xfrm>
              <a:off x="2152702" y="4197600"/>
              <a:ext cx="1002407" cy="931917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26826" y="4585692"/>
              <a:ext cx="6463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DC0</a:t>
              </a:r>
              <a:endParaRPr lang="zh-CN" altLang="en-US" b="1" dirty="0"/>
            </a:p>
          </p:txBody>
        </p:sp>
      </p:grpSp>
      <p:sp>
        <p:nvSpPr>
          <p:cNvPr id="5" name="矩形 4"/>
          <p:cNvSpPr/>
          <p:nvPr/>
        </p:nvSpPr>
        <p:spPr>
          <a:xfrm>
            <a:off x="4161310" y="3144953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zh-CN" altLang="en-US" sz="3200" dirty="0"/>
          </a:p>
        </p:txBody>
      </p:sp>
      <p:sp>
        <p:nvSpPr>
          <p:cNvPr id="17" name="矩形 16"/>
          <p:cNvSpPr/>
          <p:nvPr/>
        </p:nvSpPr>
        <p:spPr>
          <a:xfrm>
            <a:off x="6774645" y="3144953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zh-CN" altLang="en-US" sz="3200" dirty="0"/>
          </a:p>
        </p:txBody>
      </p:sp>
      <p:sp>
        <p:nvSpPr>
          <p:cNvPr id="18" name="矩形 17"/>
          <p:cNvSpPr/>
          <p:nvPr/>
        </p:nvSpPr>
        <p:spPr>
          <a:xfrm>
            <a:off x="4147319" y="391387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zh-CN" altLang="en-US" sz="3200" dirty="0"/>
          </a:p>
        </p:txBody>
      </p:sp>
      <p:sp>
        <p:nvSpPr>
          <p:cNvPr id="19" name="矩形 18"/>
          <p:cNvSpPr/>
          <p:nvPr/>
        </p:nvSpPr>
        <p:spPr>
          <a:xfrm>
            <a:off x="6774645" y="391728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zh-CN" altLang="en-US" sz="3200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585" y="3211485"/>
            <a:ext cx="617028" cy="61702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585" y="3942364"/>
            <a:ext cx="617028" cy="617028"/>
          </a:xfrm>
          <a:prstGeom prst="rect">
            <a:avLst/>
          </a:prstGeom>
        </p:spPr>
      </p:pic>
      <p:cxnSp>
        <p:nvCxnSpPr>
          <p:cNvPr id="25" name="直线连接符 24"/>
          <p:cNvCxnSpPr/>
          <p:nvPr/>
        </p:nvCxnSpPr>
        <p:spPr>
          <a:xfrm>
            <a:off x="3159585" y="3865612"/>
            <a:ext cx="4652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5652120" y="2070746"/>
            <a:ext cx="0" cy="2488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3814312" y="3942364"/>
            <a:ext cx="3998048" cy="559697"/>
          </a:xfrm>
          <a:prstGeom prst="ellipse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圆角矩形标注 30"/>
          <p:cNvSpPr/>
          <p:nvPr/>
        </p:nvSpPr>
        <p:spPr>
          <a:xfrm>
            <a:off x="4544506" y="4861314"/>
            <a:ext cx="4142292" cy="575373"/>
          </a:xfrm>
          <a:prstGeom prst="wedgeRoundRectCallout">
            <a:avLst>
              <a:gd name="adj1" fmla="val -42355"/>
              <a:gd name="adj2" fmla="val -98461"/>
              <a:gd name="adj3" fmla="val 16667"/>
            </a:avLst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659739" y="4964334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Each shard is replicated on two DCs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902188" y="3252952"/>
            <a:ext cx="962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PAXOS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929844" y="4001497"/>
            <a:ext cx="962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PAXOS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Execution flow of read-write transaction(TX) w/o time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129308"/>
            <a:ext cx="8795319" cy="90044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Each shard is replicated w/ PAXOS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 replica is selected leader to simplify execution (no Raft introduced then) 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457200" y="2195000"/>
            <a:ext cx="1656184" cy="1324999"/>
            <a:chOff x="4283968" y="3476717"/>
            <a:chExt cx="1656184" cy="1324999"/>
          </a:xfrm>
        </p:grpSpPr>
        <p:sp>
          <p:nvSpPr>
            <p:cNvPr id="6" name="矩形 5"/>
            <p:cNvSpPr/>
            <p:nvPr/>
          </p:nvSpPr>
          <p:spPr>
            <a:xfrm>
              <a:off x="4283968" y="3476717"/>
              <a:ext cx="1656184" cy="1324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289456" y="3518729"/>
              <a:ext cx="145103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tx.begin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x = x + 1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y = y + 1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tx.end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dirty="0"/>
            </a:p>
          </p:txBody>
        </p:sp>
      </p:grpSp>
      <p:pic>
        <p:nvPicPr>
          <p:cNvPr id="1026" name="Picture 2" descr="Client icon PNG, ICO or ICNS | Free vector icon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9628"/>
            <a:ext cx="978047" cy="97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827584" y="4987675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Client</a:t>
            </a:r>
            <a:endParaRPr lang="zh-CN" altLang="en-US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6482701" y="2169314"/>
            <a:ext cx="1002407" cy="931917"/>
            <a:chOff x="2152702" y="4197600"/>
            <a:chExt cx="1002407" cy="931917"/>
          </a:xfrm>
          <a:solidFill>
            <a:schemeClr val="bg1"/>
          </a:solidFill>
        </p:grpSpPr>
        <p:sp>
          <p:nvSpPr>
            <p:cNvPr id="11" name="磁盘 10"/>
            <p:cNvSpPr/>
            <p:nvPr/>
          </p:nvSpPr>
          <p:spPr>
            <a:xfrm>
              <a:off x="2152702" y="4197600"/>
              <a:ext cx="1002407" cy="931917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26826" y="4585692"/>
              <a:ext cx="6463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DC1</a:t>
              </a:r>
              <a:endParaRPr lang="zh-CN" altLang="en-US" b="1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855375" y="2169314"/>
            <a:ext cx="1002407" cy="931917"/>
            <a:chOff x="2152702" y="4197600"/>
            <a:chExt cx="1002407" cy="931917"/>
          </a:xfrm>
          <a:solidFill>
            <a:schemeClr val="bg1"/>
          </a:solidFill>
        </p:grpSpPr>
        <p:sp>
          <p:nvSpPr>
            <p:cNvPr id="14" name="磁盘 13"/>
            <p:cNvSpPr/>
            <p:nvPr/>
          </p:nvSpPr>
          <p:spPr>
            <a:xfrm>
              <a:off x="2152702" y="4197600"/>
              <a:ext cx="1002407" cy="931917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26826" y="4585692"/>
              <a:ext cx="6463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DC0</a:t>
              </a:r>
              <a:endParaRPr lang="zh-CN" altLang="en-US" b="1" dirty="0"/>
            </a:p>
          </p:txBody>
        </p:sp>
      </p:grpSp>
      <p:sp>
        <p:nvSpPr>
          <p:cNvPr id="5" name="矩形 4"/>
          <p:cNvSpPr/>
          <p:nvPr/>
        </p:nvSpPr>
        <p:spPr>
          <a:xfrm>
            <a:off x="4161310" y="3144953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zh-CN" altLang="en-US" sz="3200" dirty="0"/>
          </a:p>
        </p:txBody>
      </p:sp>
      <p:sp>
        <p:nvSpPr>
          <p:cNvPr id="17" name="矩形 16"/>
          <p:cNvSpPr/>
          <p:nvPr/>
        </p:nvSpPr>
        <p:spPr>
          <a:xfrm>
            <a:off x="6774645" y="3144953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zh-CN" altLang="en-US" sz="3200" dirty="0"/>
          </a:p>
        </p:txBody>
      </p:sp>
      <p:sp>
        <p:nvSpPr>
          <p:cNvPr id="18" name="矩形 17"/>
          <p:cNvSpPr/>
          <p:nvPr/>
        </p:nvSpPr>
        <p:spPr>
          <a:xfrm>
            <a:off x="4147319" y="391387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zh-CN" altLang="en-US" sz="3200" dirty="0"/>
          </a:p>
        </p:txBody>
      </p:sp>
      <p:sp>
        <p:nvSpPr>
          <p:cNvPr id="19" name="矩形 18"/>
          <p:cNvSpPr/>
          <p:nvPr/>
        </p:nvSpPr>
        <p:spPr>
          <a:xfrm>
            <a:off x="6774645" y="391728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zh-CN" altLang="en-US" sz="3200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585" y="3211485"/>
            <a:ext cx="617028" cy="61702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585" y="3942364"/>
            <a:ext cx="617028" cy="617028"/>
          </a:xfrm>
          <a:prstGeom prst="rect">
            <a:avLst/>
          </a:prstGeom>
        </p:spPr>
      </p:pic>
      <p:cxnSp>
        <p:nvCxnSpPr>
          <p:cNvPr id="25" name="直线连接符 24"/>
          <p:cNvCxnSpPr/>
          <p:nvPr/>
        </p:nvCxnSpPr>
        <p:spPr>
          <a:xfrm>
            <a:off x="3159585" y="3865612"/>
            <a:ext cx="4652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5652120" y="2070746"/>
            <a:ext cx="0" cy="2488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157792" y="3289223"/>
            <a:ext cx="424681" cy="368172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760654" y="4028416"/>
            <a:ext cx="424681" cy="368172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02188" y="3252952"/>
            <a:ext cx="962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PAXOS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929844" y="4001497"/>
            <a:ext cx="962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PAXOS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5" name="Rectangle 13"/>
          <p:cNvSpPr/>
          <p:nvPr/>
        </p:nvSpPr>
        <p:spPr>
          <a:xfrm>
            <a:off x="3855375" y="4775393"/>
            <a:ext cx="4074463" cy="626701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kumimoji="1" lang="en-US" altLang="zh-CN" dirty="0"/>
              <a:t>Leader will execute request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Start a PAXOS proposal accordingly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Execution flow of read-write transaction(TX) w/o time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900442"/>
          </a:xfrm>
        </p:spPr>
        <p:txBody>
          <a:bodyPr/>
          <a:lstStyle/>
          <a:p>
            <a:r>
              <a:rPr kumimoji="1" lang="en-US" altLang="zh-CN" dirty="0"/>
              <a:t>Spanner uses standard 2PC &amp; 2PL for executing read-write TX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Two-phase commit &amp; two-phase locking 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457200" y="2195000"/>
            <a:ext cx="1656184" cy="1324999"/>
            <a:chOff x="4283968" y="3476717"/>
            <a:chExt cx="1656184" cy="1324999"/>
          </a:xfrm>
        </p:grpSpPr>
        <p:sp>
          <p:nvSpPr>
            <p:cNvPr id="6" name="矩形 5"/>
            <p:cNvSpPr/>
            <p:nvPr/>
          </p:nvSpPr>
          <p:spPr>
            <a:xfrm>
              <a:off x="4283968" y="3476717"/>
              <a:ext cx="1656184" cy="1324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289456" y="3518729"/>
              <a:ext cx="145103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tx.begin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x = x + 1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y = y + 1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tx.end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dirty="0"/>
            </a:p>
          </p:txBody>
        </p:sp>
      </p:grpSp>
      <p:pic>
        <p:nvPicPr>
          <p:cNvPr id="1026" name="Picture 2" descr="Client icon PNG, ICO or ICNS | Free vector icon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9628"/>
            <a:ext cx="978047" cy="97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827584" y="4987675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Client</a:t>
            </a:r>
            <a:endParaRPr lang="zh-CN" altLang="en-US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6482701" y="2169314"/>
            <a:ext cx="1002407" cy="931917"/>
            <a:chOff x="2152702" y="4197600"/>
            <a:chExt cx="1002407" cy="931917"/>
          </a:xfrm>
          <a:solidFill>
            <a:schemeClr val="bg1"/>
          </a:solidFill>
        </p:grpSpPr>
        <p:sp>
          <p:nvSpPr>
            <p:cNvPr id="11" name="磁盘 10"/>
            <p:cNvSpPr/>
            <p:nvPr/>
          </p:nvSpPr>
          <p:spPr>
            <a:xfrm>
              <a:off x="2152702" y="4197600"/>
              <a:ext cx="1002407" cy="931917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26826" y="4585692"/>
              <a:ext cx="6463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DC1</a:t>
              </a:r>
              <a:endParaRPr lang="zh-CN" altLang="en-US" b="1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855375" y="2169314"/>
            <a:ext cx="1002407" cy="931917"/>
            <a:chOff x="2152702" y="4197600"/>
            <a:chExt cx="1002407" cy="931917"/>
          </a:xfrm>
          <a:solidFill>
            <a:schemeClr val="bg1"/>
          </a:solidFill>
        </p:grpSpPr>
        <p:sp>
          <p:nvSpPr>
            <p:cNvPr id="14" name="磁盘 13"/>
            <p:cNvSpPr/>
            <p:nvPr/>
          </p:nvSpPr>
          <p:spPr>
            <a:xfrm>
              <a:off x="2152702" y="4197600"/>
              <a:ext cx="1002407" cy="931917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26826" y="4585692"/>
              <a:ext cx="6463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DC0</a:t>
              </a:r>
              <a:endParaRPr lang="zh-CN" altLang="en-US" b="1" dirty="0"/>
            </a:p>
          </p:txBody>
        </p:sp>
      </p:grpSp>
      <p:sp>
        <p:nvSpPr>
          <p:cNvPr id="5" name="矩形 4"/>
          <p:cNvSpPr/>
          <p:nvPr/>
        </p:nvSpPr>
        <p:spPr>
          <a:xfrm>
            <a:off x="4161310" y="3144953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zh-CN" altLang="en-US" sz="3200" dirty="0"/>
          </a:p>
        </p:txBody>
      </p:sp>
      <p:sp>
        <p:nvSpPr>
          <p:cNvPr id="17" name="矩形 16"/>
          <p:cNvSpPr/>
          <p:nvPr/>
        </p:nvSpPr>
        <p:spPr>
          <a:xfrm>
            <a:off x="6774645" y="3144953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zh-CN" altLang="en-US" sz="3200" dirty="0"/>
          </a:p>
        </p:txBody>
      </p:sp>
      <p:sp>
        <p:nvSpPr>
          <p:cNvPr id="18" name="矩形 17"/>
          <p:cNvSpPr/>
          <p:nvPr/>
        </p:nvSpPr>
        <p:spPr>
          <a:xfrm>
            <a:off x="4147319" y="391387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zh-CN" altLang="en-US" sz="3200" dirty="0"/>
          </a:p>
        </p:txBody>
      </p:sp>
      <p:sp>
        <p:nvSpPr>
          <p:cNvPr id="19" name="矩形 18"/>
          <p:cNvSpPr/>
          <p:nvPr/>
        </p:nvSpPr>
        <p:spPr>
          <a:xfrm>
            <a:off x="6774645" y="391728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zh-CN" altLang="en-US" sz="3200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585" y="3211485"/>
            <a:ext cx="617028" cy="61702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585" y="3942364"/>
            <a:ext cx="617028" cy="617028"/>
          </a:xfrm>
          <a:prstGeom prst="rect">
            <a:avLst/>
          </a:prstGeom>
        </p:spPr>
      </p:pic>
      <p:cxnSp>
        <p:nvCxnSpPr>
          <p:cNvPr id="25" name="直线连接符 24"/>
          <p:cNvCxnSpPr/>
          <p:nvPr/>
        </p:nvCxnSpPr>
        <p:spPr>
          <a:xfrm>
            <a:off x="3159585" y="3865612"/>
            <a:ext cx="4652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5652120" y="2070746"/>
            <a:ext cx="0" cy="2488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157792" y="3289223"/>
            <a:ext cx="424681" cy="368172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760654" y="4028416"/>
            <a:ext cx="424681" cy="368172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902188" y="3252952"/>
            <a:ext cx="962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PAXOS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929844" y="4001497"/>
            <a:ext cx="962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PAXOS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Execution flow of read-write transaction(TX) w/o time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900442"/>
          </a:xfrm>
        </p:spPr>
        <p:txBody>
          <a:bodyPr/>
          <a:lstStyle/>
          <a:p>
            <a:r>
              <a:rPr kumimoji="1" lang="en-GB" altLang="zh-CN" dirty="0"/>
              <a:t>Upon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read, </a:t>
            </a:r>
            <a:r>
              <a:rPr kumimoji="1" lang="en-GB" altLang="zh-CN" dirty="0"/>
              <a:t>the leader will return the latest value of data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Also hold the lock on it (2PL) 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457200" y="2195000"/>
            <a:ext cx="1656184" cy="1324999"/>
            <a:chOff x="4283968" y="3476717"/>
            <a:chExt cx="1656184" cy="1324999"/>
          </a:xfrm>
        </p:grpSpPr>
        <p:sp>
          <p:nvSpPr>
            <p:cNvPr id="6" name="矩形 5"/>
            <p:cNvSpPr/>
            <p:nvPr/>
          </p:nvSpPr>
          <p:spPr>
            <a:xfrm>
              <a:off x="4283968" y="3476717"/>
              <a:ext cx="1656184" cy="1324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289456" y="3518729"/>
              <a:ext cx="145103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tx.begin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x = x 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+ 1</a:t>
              </a:r>
              <a:endPara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 = y + 1</a:t>
              </a:r>
              <a:endPara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tx.end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dirty="0">
                <a:solidFill>
                  <a:schemeClr val="accent6"/>
                </a:solidFill>
              </a:endParaRPr>
            </a:p>
          </p:txBody>
        </p:sp>
      </p:grpSp>
      <p:pic>
        <p:nvPicPr>
          <p:cNvPr id="1026" name="Picture 2" descr="Client icon PNG, ICO or ICNS | Free vector icon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9628"/>
            <a:ext cx="978047" cy="97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827584" y="4987675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Client</a:t>
            </a:r>
            <a:endParaRPr lang="zh-CN" altLang="en-US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6482701" y="2169314"/>
            <a:ext cx="1002407" cy="931917"/>
            <a:chOff x="2152702" y="4197600"/>
            <a:chExt cx="1002407" cy="931917"/>
          </a:xfrm>
          <a:solidFill>
            <a:schemeClr val="bg1"/>
          </a:solidFill>
        </p:grpSpPr>
        <p:sp>
          <p:nvSpPr>
            <p:cNvPr id="11" name="磁盘 10"/>
            <p:cNvSpPr/>
            <p:nvPr/>
          </p:nvSpPr>
          <p:spPr>
            <a:xfrm>
              <a:off x="2152702" y="4197600"/>
              <a:ext cx="1002407" cy="931917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26826" y="4585692"/>
              <a:ext cx="6463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DC1</a:t>
              </a:r>
              <a:endParaRPr lang="zh-CN" altLang="en-US" b="1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855375" y="2169314"/>
            <a:ext cx="1002407" cy="931917"/>
            <a:chOff x="2152702" y="4197600"/>
            <a:chExt cx="1002407" cy="931917"/>
          </a:xfrm>
          <a:solidFill>
            <a:schemeClr val="bg1"/>
          </a:solidFill>
        </p:grpSpPr>
        <p:sp>
          <p:nvSpPr>
            <p:cNvPr id="14" name="磁盘 13"/>
            <p:cNvSpPr/>
            <p:nvPr/>
          </p:nvSpPr>
          <p:spPr>
            <a:xfrm>
              <a:off x="2152702" y="4197600"/>
              <a:ext cx="1002407" cy="931917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26826" y="4585692"/>
              <a:ext cx="6463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DC0</a:t>
              </a:r>
              <a:endParaRPr lang="zh-CN" altLang="en-US" b="1" dirty="0"/>
            </a:p>
          </p:txBody>
        </p:sp>
      </p:grpSp>
      <p:sp>
        <p:nvSpPr>
          <p:cNvPr id="5" name="矩形 4"/>
          <p:cNvSpPr/>
          <p:nvPr/>
        </p:nvSpPr>
        <p:spPr>
          <a:xfrm>
            <a:off x="4161310" y="3144953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zh-CN" altLang="en-US" sz="3200" dirty="0"/>
          </a:p>
        </p:txBody>
      </p:sp>
      <p:sp>
        <p:nvSpPr>
          <p:cNvPr id="17" name="矩形 16"/>
          <p:cNvSpPr/>
          <p:nvPr/>
        </p:nvSpPr>
        <p:spPr>
          <a:xfrm>
            <a:off x="6774645" y="3144953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zh-CN" altLang="en-US" sz="3200" dirty="0"/>
          </a:p>
        </p:txBody>
      </p:sp>
      <p:sp>
        <p:nvSpPr>
          <p:cNvPr id="18" name="矩形 17"/>
          <p:cNvSpPr/>
          <p:nvPr/>
        </p:nvSpPr>
        <p:spPr>
          <a:xfrm>
            <a:off x="4147319" y="391387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zh-CN" altLang="en-US" sz="3200" dirty="0"/>
          </a:p>
        </p:txBody>
      </p:sp>
      <p:sp>
        <p:nvSpPr>
          <p:cNvPr id="19" name="矩形 18"/>
          <p:cNvSpPr/>
          <p:nvPr/>
        </p:nvSpPr>
        <p:spPr>
          <a:xfrm>
            <a:off x="6774645" y="391728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zh-CN" altLang="en-US" sz="3200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585" y="3211485"/>
            <a:ext cx="617028" cy="61702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585" y="3942364"/>
            <a:ext cx="617028" cy="617028"/>
          </a:xfrm>
          <a:prstGeom prst="rect">
            <a:avLst/>
          </a:prstGeom>
        </p:spPr>
      </p:pic>
      <p:cxnSp>
        <p:nvCxnSpPr>
          <p:cNvPr id="25" name="直线连接符 24"/>
          <p:cNvCxnSpPr/>
          <p:nvPr/>
        </p:nvCxnSpPr>
        <p:spPr>
          <a:xfrm>
            <a:off x="3159585" y="3865612"/>
            <a:ext cx="4652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5652120" y="2070746"/>
            <a:ext cx="0" cy="2488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157792" y="3289223"/>
            <a:ext cx="424681" cy="368172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760654" y="4028416"/>
            <a:ext cx="424681" cy="368172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902188" y="3252952"/>
            <a:ext cx="962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PAXOS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929844" y="4001497"/>
            <a:ext cx="962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PAXOS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0" name="任意形状 19"/>
          <p:cNvSpPr/>
          <p:nvPr/>
        </p:nvSpPr>
        <p:spPr>
          <a:xfrm>
            <a:off x="1758462" y="2773487"/>
            <a:ext cx="2379784" cy="2554283"/>
          </a:xfrm>
          <a:custGeom>
            <a:avLst/>
            <a:gdLst>
              <a:gd name="connsiteX0" fmla="*/ 0 w 2379784"/>
              <a:gd name="connsiteY0" fmla="*/ 2419836 h 2554283"/>
              <a:gd name="connsiteX1" fmla="*/ 832338 w 2379784"/>
              <a:gd name="connsiteY1" fmla="*/ 2396390 h 2554283"/>
              <a:gd name="connsiteX2" fmla="*/ 867507 w 2379784"/>
              <a:gd name="connsiteY2" fmla="*/ 837221 h 2554283"/>
              <a:gd name="connsiteX3" fmla="*/ 973015 w 2379784"/>
              <a:gd name="connsiteY3" fmla="*/ 4882 h 2554283"/>
              <a:gd name="connsiteX4" fmla="*/ 2379784 w 2379784"/>
              <a:gd name="connsiteY4" fmla="*/ 555867 h 2554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9784" h="2554283">
                <a:moveTo>
                  <a:pt x="0" y="2419836"/>
                </a:moveTo>
                <a:cubicBezTo>
                  <a:pt x="343877" y="2539997"/>
                  <a:pt x="687754" y="2660159"/>
                  <a:pt x="832338" y="2396390"/>
                </a:cubicBezTo>
                <a:cubicBezTo>
                  <a:pt x="976922" y="2132621"/>
                  <a:pt x="844061" y="1235806"/>
                  <a:pt x="867507" y="837221"/>
                </a:cubicBezTo>
                <a:cubicBezTo>
                  <a:pt x="890953" y="438636"/>
                  <a:pt x="720969" y="51774"/>
                  <a:pt x="973015" y="4882"/>
                </a:cubicBezTo>
                <a:cubicBezTo>
                  <a:pt x="1225061" y="-42010"/>
                  <a:pt x="1802422" y="256928"/>
                  <a:pt x="2379784" y="55586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363235" y="4027256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/>
              <a:t>Rx</a:t>
            </a:r>
            <a:endParaRPr lang="zh-CN" altLang="en-US" dirty="0"/>
          </a:p>
        </p:txBody>
      </p:sp>
      <p:sp>
        <p:nvSpPr>
          <p:cNvPr id="32" name="Rectangle 13"/>
          <p:cNvSpPr/>
          <p:nvPr/>
        </p:nvSpPr>
        <p:spPr>
          <a:xfrm>
            <a:off x="3628714" y="4740599"/>
            <a:ext cx="4046812" cy="626701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lang="en-GB" altLang="zh-CN" dirty="0"/>
              <a:t>Client sends each read to </a:t>
            </a:r>
            <a:r>
              <a:rPr lang="en-GB" altLang="zh-CN" dirty="0" err="1"/>
              <a:t>Paxos</a:t>
            </a:r>
            <a:r>
              <a:rPr lang="en-GB" altLang="zh-CN" dirty="0"/>
              <a:t> leader of relevant shard </a:t>
            </a:r>
            <a:endParaRPr kumimoji="1" lang="en-US" altLang="zh-CN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931" y="3097011"/>
            <a:ext cx="337631" cy="337631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形状 36"/>
          <p:cNvSpPr/>
          <p:nvPr/>
        </p:nvSpPr>
        <p:spPr>
          <a:xfrm>
            <a:off x="1758462" y="2773487"/>
            <a:ext cx="2379784" cy="2554283"/>
          </a:xfrm>
          <a:custGeom>
            <a:avLst/>
            <a:gdLst>
              <a:gd name="connsiteX0" fmla="*/ 0 w 2379784"/>
              <a:gd name="connsiteY0" fmla="*/ 2419836 h 2554283"/>
              <a:gd name="connsiteX1" fmla="*/ 832338 w 2379784"/>
              <a:gd name="connsiteY1" fmla="*/ 2396390 h 2554283"/>
              <a:gd name="connsiteX2" fmla="*/ 867507 w 2379784"/>
              <a:gd name="connsiteY2" fmla="*/ 837221 h 2554283"/>
              <a:gd name="connsiteX3" fmla="*/ 973015 w 2379784"/>
              <a:gd name="connsiteY3" fmla="*/ 4882 h 2554283"/>
              <a:gd name="connsiteX4" fmla="*/ 2379784 w 2379784"/>
              <a:gd name="connsiteY4" fmla="*/ 555867 h 2554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9784" h="2554283">
                <a:moveTo>
                  <a:pt x="0" y="2419836"/>
                </a:moveTo>
                <a:cubicBezTo>
                  <a:pt x="343877" y="2539997"/>
                  <a:pt x="687754" y="2660159"/>
                  <a:pt x="832338" y="2396390"/>
                </a:cubicBezTo>
                <a:cubicBezTo>
                  <a:pt x="976922" y="2132621"/>
                  <a:pt x="844061" y="1235806"/>
                  <a:pt x="867507" y="837221"/>
                </a:cubicBezTo>
                <a:cubicBezTo>
                  <a:pt x="890953" y="438636"/>
                  <a:pt x="720969" y="51774"/>
                  <a:pt x="973015" y="4882"/>
                </a:cubicBezTo>
                <a:cubicBezTo>
                  <a:pt x="1225061" y="-42010"/>
                  <a:pt x="1802422" y="256928"/>
                  <a:pt x="2379784" y="55586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363235" y="4027256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/>
              <a:t>Rx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Execution flow of read-write transaction(TX) w/o time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900442"/>
          </a:xfrm>
        </p:spPr>
        <p:txBody>
          <a:bodyPr/>
          <a:lstStyle/>
          <a:p>
            <a:r>
              <a:rPr kumimoji="1" lang="en-US" altLang="zh-CN" dirty="0"/>
              <a:t>The write will be buffered at local client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They will be written back via 2PC at the TX’s commit time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457200" y="2195000"/>
            <a:ext cx="1656184" cy="1324999"/>
            <a:chOff x="4283968" y="3476717"/>
            <a:chExt cx="1656184" cy="1324999"/>
          </a:xfrm>
        </p:grpSpPr>
        <p:sp>
          <p:nvSpPr>
            <p:cNvPr id="6" name="矩形 5"/>
            <p:cNvSpPr/>
            <p:nvPr/>
          </p:nvSpPr>
          <p:spPr>
            <a:xfrm>
              <a:off x="4283968" y="3476717"/>
              <a:ext cx="1656184" cy="1324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289456" y="3518729"/>
              <a:ext cx="145103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tx.begin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x = x + 1</a:t>
              </a:r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 = y + 1</a:t>
              </a:r>
              <a:endPara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tx.end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dirty="0">
                <a:solidFill>
                  <a:schemeClr val="accent6"/>
                </a:solidFill>
              </a:endParaRPr>
            </a:p>
          </p:txBody>
        </p:sp>
      </p:grpSp>
      <p:pic>
        <p:nvPicPr>
          <p:cNvPr id="1026" name="Picture 2" descr="Client icon PNG, ICO or ICNS | Free vector icon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9628"/>
            <a:ext cx="978047" cy="97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827584" y="4987675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Client</a:t>
            </a:r>
            <a:endParaRPr lang="zh-CN" altLang="en-US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6482701" y="2169314"/>
            <a:ext cx="1002407" cy="931917"/>
            <a:chOff x="2152702" y="4197600"/>
            <a:chExt cx="1002407" cy="931917"/>
          </a:xfrm>
          <a:solidFill>
            <a:schemeClr val="bg1"/>
          </a:solidFill>
        </p:grpSpPr>
        <p:sp>
          <p:nvSpPr>
            <p:cNvPr id="11" name="磁盘 10"/>
            <p:cNvSpPr/>
            <p:nvPr/>
          </p:nvSpPr>
          <p:spPr>
            <a:xfrm>
              <a:off x="2152702" y="4197600"/>
              <a:ext cx="1002407" cy="931917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26826" y="4585692"/>
              <a:ext cx="6463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DC1</a:t>
              </a:r>
              <a:endParaRPr lang="zh-CN" altLang="en-US" b="1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855375" y="2169314"/>
            <a:ext cx="1002407" cy="931917"/>
            <a:chOff x="2152702" y="4197600"/>
            <a:chExt cx="1002407" cy="931917"/>
          </a:xfrm>
          <a:solidFill>
            <a:schemeClr val="bg1"/>
          </a:solidFill>
        </p:grpSpPr>
        <p:sp>
          <p:nvSpPr>
            <p:cNvPr id="14" name="磁盘 13"/>
            <p:cNvSpPr/>
            <p:nvPr/>
          </p:nvSpPr>
          <p:spPr>
            <a:xfrm>
              <a:off x="2152702" y="4197600"/>
              <a:ext cx="1002407" cy="931917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26826" y="4585692"/>
              <a:ext cx="6463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DC0</a:t>
              </a:r>
              <a:endParaRPr lang="zh-CN" altLang="en-US" b="1" dirty="0"/>
            </a:p>
          </p:txBody>
        </p:sp>
      </p:grpSp>
      <p:sp>
        <p:nvSpPr>
          <p:cNvPr id="5" name="矩形 4"/>
          <p:cNvSpPr/>
          <p:nvPr/>
        </p:nvSpPr>
        <p:spPr>
          <a:xfrm>
            <a:off x="4161310" y="3144953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zh-CN" altLang="en-US" sz="3200" dirty="0"/>
          </a:p>
        </p:txBody>
      </p:sp>
      <p:sp>
        <p:nvSpPr>
          <p:cNvPr id="17" name="矩形 16"/>
          <p:cNvSpPr/>
          <p:nvPr/>
        </p:nvSpPr>
        <p:spPr>
          <a:xfrm>
            <a:off x="6774645" y="3144953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zh-CN" altLang="en-US" sz="3200" dirty="0"/>
          </a:p>
        </p:txBody>
      </p:sp>
      <p:sp>
        <p:nvSpPr>
          <p:cNvPr id="18" name="矩形 17"/>
          <p:cNvSpPr/>
          <p:nvPr/>
        </p:nvSpPr>
        <p:spPr>
          <a:xfrm>
            <a:off x="4147319" y="391387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zh-CN" altLang="en-US" sz="3200" dirty="0"/>
          </a:p>
        </p:txBody>
      </p:sp>
      <p:sp>
        <p:nvSpPr>
          <p:cNvPr id="19" name="矩形 18"/>
          <p:cNvSpPr/>
          <p:nvPr/>
        </p:nvSpPr>
        <p:spPr>
          <a:xfrm>
            <a:off x="6774645" y="391728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zh-CN" altLang="en-US" sz="3200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585" y="3211485"/>
            <a:ext cx="617028" cy="61702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585" y="3942364"/>
            <a:ext cx="617028" cy="617028"/>
          </a:xfrm>
          <a:prstGeom prst="rect">
            <a:avLst/>
          </a:prstGeom>
        </p:spPr>
      </p:pic>
      <p:cxnSp>
        <p:nvCxnSpPr>
          <p:cNvPr id="25" name="直线连接符 24"/>
          <p:cNvCxnSpPr/>
          <p:nvPr/>
        </p:nvCxnSpPr>
        <p:spPr>
          <a:xfrm>
            <a:off x="3159585" y="3865612"/>
            <a:ext cx="4652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5652120" y="2070746"/>
            <a:ext cx="0" cy="2488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157792" y="3289223"/>
            <a:ext cx="424681" cy="368172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760654" y="4028416"/>
            <a:ext cx="424681" cy="368172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902188" y="3252952"/>
            <a:ext cx="962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PAXOS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929844" y="4001497"/>
            <a:ext cx="962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PAXOS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7200" y="2557406"/>
            <a:ext cx="1656184" cy="300094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圆角矩形标注 32"/>
          <p:cNvSpPr/>
          <p:nvPr/>
        </p:nvSpPr>
        <p:spPr>
          <a:xfrm>
            <a:off x="1811606" y="3149654"/>
            <a:ext cx="862545" cy="575373"/>
          </a:xfrm>
          <a:prstGeom prst="wedgeRoundRectCallout">
            <a:avLst>
              <a:gd name="adj1" fmla="val -42355"/>
              <a:gd name="adj2" fmla="val -98461"/>
              <a:gd name="adj3" fmla="val 16667"/>
            </a:avLst>
          </a:prstGeom>
          <a:solidFill>
            <a:schemeClr val="bg1"/>
          </a:solidFill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883797" y="3246889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write</a:t>
            </a:r>
            <a:endParaRPr lang="zh-CN" altLang="en-US" dirty="0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931" y="3097011"/>
            <a:ext cx="337631" cy="337631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Execution flow of read-write transaction(TX) w/o time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900442"/>
          </a:xfrm>
        </p:spPr>
        <p:txBody>
          <a:bodyPr/>
          <a:lstStyle/>
          <a:p>
            <a:r>
              <a:rPr kumimoji="1" lang="en-US" altLang="zh-CN" dirty="0"/>
              <a:t>Commit will use 2PC to write all the updates back 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It will choose a shard leader as the coordinator leader 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457200" y="2195000"/>
            <a:ext cx="1656184" cy="1324999"/>
            <a:chOff x="4283968" y="3476717"/>
            <a:chExt cx="1656184" cy="1324999"/>
          </a:xfrm>
        </p:grpSpPr>
        <p:sp>
          <p:nvSpPr>
            <p:cNvPr id="6" name="矩形 5"/>
            <p:cNvSpPr/>
            <p:nvPr/>
          </p:nvSpPr>
          <p:spPr>
            <a:xfrm>
              <a:off x="4283968" y="3476717"/>
              <a:ext cx="1656184" cy="1324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289456" y="3518729"/>
              <a:ext cx="145103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tx.begin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 = x + 1</a:t>
              </a:r>
              <a:endPara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y = y + 1</a:t>
              </a:r>
              <a:endPara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tx.end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dirty="0">
                <a:solidFill>
                  <a:schemeClr val="accent6"/>
                </a:solidFill>
              </a:endParaRPr>
            </a:p>
          </p:txBody>
        </p:sp>
      </p:grpSp>
      <p:pic>
        <p:nvPicPr>
          <p:cNvPr id="1026" name="Picture 2" descr="Client icon PNG, ICO or ICNS | Free vector icon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9628"/>
            <a:ext cx="978047" cy="97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827584" y="4987675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Client</a:t>
            </a:r>
            <a:endParaRPr lang="zh-CN" altLang="en-US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6482701" y="2169314"/>
            <a:ext cx="1002407" cy="931917"/>
            <a:chOff x="2152702" y="4197600"/>
            <a:chExt cx="1002407" cy="931917"/>
          </a:xfrm>
          <a:solidFill>
            <a:schemeClr val="bg1"/>
          </a:solidFill>
        </p:grpSpPr>
        <p:sp>
          <p:nvSpPr>
            <p:cNvPr id="11" name="磁盘 10"/>
            <p:cNvSpPr/>
            <p:nvPr/>
          </p:nvSpPr>
          <p:spPr>
            <a:xfrm>
              <a:off x="2152702" y="4197600"/>
              <a:ext cx="1002407" cy="931917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26826" y="4585692"/>
              <a:ext cx="6463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DC1</a:t>
              </a:r>
              <a:endParaRPr lang="zh-CN" altLang="en-US" b="1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855375" y="2169314"/>
            <a:ext cx="1002407" cy="931917"/>
            <a:chOff x="2152702" y="4197600"/>
            <a:chExt cx="1002407" cy="931917"/>
          </a:xfrm>
          <a:solidFill>
            <a:schemeClr val="bg1"/>
          </a:solidFill>
        </p:grpSpPr>
        <p:sp>
          <p:nvSpPr>
            <p:cNvPr id="14" name="磁盘 13"/>
            <p:cNvSpPr/>
            <p:nvPr/>
          </p:nvSpPr>
          <p:spPr>
            <a:xfrm>
              <a:off x="2152702" y="4197600"/>
              <a:ext cx="1002407" cy="931917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26826" y="4585692"/>
              <a:ext cx="6463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DC0</a:t>
              </a:r>
              <a:endParaRPr lang="zh-CN" altLang="en-US" b="1" dirty="0"/>
            </a:p>
          </p:txBody>
        </p:sp>
      </p:grpSp>
      <p:sp>
        <p:nvSpPr>
          <p:cNvPr id="5" name="矩形 4"/>
          <p:cNvSpPr/>
          <p:nvPr/>
        </p:nvSpPr>
        <p:spPr>
          <a:xfrm>
            <a:off x="4161310" y="3144953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zh-CN" altLang="en-US" sz="3200" dirty="0"/>
          </a:p>
        </p:txBody>
      </p:sp>
      <p:sp>
        <p:nvSpPr>
          <p:cNvPr id="17" name="矩形 16"/>
          <p:cNvSpPr/>
          <p:nvPr/>
        </p:nvSpPr>
        <p:spPr>
          <a:xfrm>
            <a:off x="6774645" y="3144953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zh-CN" altLang="en-US" sz="3200" dirty="0"/>
          </a:p>
        </p:txBody>
      </p:sp>
      <p:sp>
        <p:nvSpPr>
          <p:cNvPr id="18" name="矩形 17"/>
          <p:cNvSpPr/>
          <p:nvPr/>
        </p:nvSpPr>
        <p:spPr>
          <a:xfrm>
            <a:off x="4147319" y="391387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zh-CN" altLang="en-US" sz="3200" dirty="0"/>
          </a:p>
        </p:txBody>
      </p:sp>
      <p:sp>
        <p:nvSpPr>
          <p:cNvPr id="19" name="矩形 18"/>
          <p:cNvSpPr/>
          <p:nvPr/>
        </p:nvSpPr>
        <p:spPr>
          <a:xfrm>
            <a:off x="6774645" y="391728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zh-CN" altLang="en-US" sz="3200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585" y="3211485"/>
            <a:ext cx="617028" cy="61702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585" y="3942364"/>
            <a:ext cx="617028" cy="617028"/>
          </a:xfrm>
          <a:prstGeom prst="rect">
            <a:avLst/>
          </a:prstGeom>
        </p:spPr>
      </p:pic>
      <p:cxnSp>
        <p:nvCxnSpPr>
          <p:cNvPr id="25" name="直线连接符 24"/>
          <p:cNvCxnSpPr/>
          <p:nvPr/>
        </p:nvCxnSpPr>
        <p:spPr>
          <a:xfrm>
            <a:off x="3159585" y="3865612"/>
            <a:ext cx="4652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5652120" y="2070746"/>
            <a:ext cx="0" cy="2488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157792" y="3289223"/>
            <a:ext cx="424681" cy="368172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760654" y="4028416"/>
            <a:ext cx="424681" cy="368172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902188" y="3252952"/>
            <a:ext cx="962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PAXOS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929844" y="4001497"/>
            <a:ext cx="962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PAXOS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6" name="任意形状 35"/>
          <p:cNvSpPr/>
          <p:nvPr/>
        </p:nvSpPr>
        <p:spPr>
          <a:xfrm>
            <a:off x="1758462" y="2773487"/>
            <a:ext cx="2379784" cy="2554283"/>
          </a:xfrm>
          <a:custGeom>
            <a:avLst/>
            <a:gdLst>
              <a:gd name="connsiteX0" fmla="*/ 0 w 2379784"/>
              <a:gd name="connsiteY0" fmla="*/ 2419836 h 2554283"/>
              <a:gd name="connsiteX1" fmla="*/ 832338 w 2379784"/>
              <a:gd name="connsiteY1" fmla="*/ 2396390 h 2554283"/>
              <a:gd name="connsiteX2" fmla="*/ 867507 w 2379784"/>
              <a:gd name="connsiteY2" fmla="*/ 837221 h 2554283"/>
              <a:gd name="connsiteX3" fmla="*/ 973015 w 2379784"/>
              <a:gd name="connsiteY3" fmla="*/ 4882 h 2554283"/>
              <a:gd name="connsiteX4" fmla="*/ 2379784 w 2379784"/>
              <a:gd name="connsiteY4" fmla="*/ 555867 h 2554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9784" h="2554283">
                <a:moveTo>
                  <a:pt x="0" y="2419836"/>
                </a:moveTo>
                <a:cubicBezTo>
                  <a:pt x="343877" y="2539997"/>
                  <a:pt x="687754" y="2660159"/>
                  <a:pt x="832338" y="2396390"/>
                </a:cubicBezTo>
                <a:cubicBezTo>
                  <a:pt x="976922" y="2132621"/>
                  <a:pt x="844061" y="1235806"/>
                  <a:pt x="867507" y="837221"/>
                </a:cubicBezTo>
                <a:cubicBezTo>
                  <a:pt x="890953" y="438636"/>
                  <a:pt x="720969" y="51774"/>
                  <a:pt x="973015" y="4882"/>
                </a:cubicBezTo>
                <a:cubicBezTo>
                  <a:pt x="1225061" y="-42010"/>
                  <a:pt x="1802422" y="256928"/>
                  <a:pt x="2379784" y="55586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363235" y="4027256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/>
              <a:t>Rx</a:t>
            </a:r>
            <a:endParaRPr lang="zh-CN" altLang="en-US" dirty="0"/>
          </a:p>
        </p:txBody>
      </p:sp>
      <p:sp>
        <p:nvSpPr>
          <p:cNvPr id="21" name="任意形状 20"/>
          <p:cNvSpPr/>
          <p:nvPr/>
        </p:nvSpPr>
        <p:spPr>
          <a:xfrm>
            <a:off x="1805354" y="4501662"/>
            <a:ext cx="4947138" cy="1153585"/>
          </a:xfrm>
          <a:custGeom>
            <a:avLst/>
            <a:gdLst>
              <a:gd name="connsiteX0" fmla="*/ 0 w 4947138"/>
              <a:gd name="connsiteY0" fmla="*/ 703384 h 1153585"/>
              <a:gd name="connsiteX1" fmla="*/ 1324708 w 4947138"/>
              <a:gd name="connsiteY1" fmla="*/ 1125415 h 1153585"/>
              <a:gd name="connsiteX2" fmla="*/ 4947138 w 4947138"/>
              <a:gd name="connsiteY2" fmla="*/ 0 h 1153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7138" h="1153585">
                <a:moveTo>
                  <a:pt x="0" y="703384"/>
                </a:moveTo>
                <a:cubicBezTo>
                  <a:pt x="250092" y="973015"/>
                  <a:pt x="500185" y="1242646"/>
                  <a:pt x="1324708" y="1125415"/>
                </a:cubicBezTo>
                <a:cubicBezTo>
                  <a:pt x="2149231" y="1008184"/>
                  <a:pt x="3548184" y="504092"/>
                  <a:pt x="4947138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324612" y="5090603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/>
              <a:t>Ry</a:t>
            </a:r>
            <a:endParaRPr lang="zh-CN" altLang="en-US" dirty="0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931" y="3097011"/>
            <a:ext cx="337631" cy="33763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519" y="3858440"/>
            <a:ext cx="337631" cy="337631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Execution flow of read-write transaction(TX) w/o time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900442"/>
          </a:xfrm>
        </p:spPr>
        <p:txBody>
          <a:bodyPr/>
          <a:lstStyle/>
          <a:p>
            <a:r>
              <a:rPr kumimoji="1" lang="en-US" altLang="zh-CN" dirty="0"/>
              <a:t>The coordinator uses its PAXOS group to replicate the TX states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Why? Otherwise, the 2PC may fail if the coordinator crashes!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457200" y="2195000"/>
            <a:ext cx="1656184" cy="1324999"/>
            <a:chOff x="4283968" y="3476717"/>
            <a:chExt cx="1656184" cy="1324999"/>
          </a:xfrm>
        </p:grpSpPr>
        <p:sp>
          <p:nvSpPr>
            <p:cNvPr id="6" name="矩形 5"/>
            <p:cNvSpPr/>
            <p:nvPr/>
          </p:nvSpPr>
          <p:spPr>
            <a:xfrm>
              <a:off x="4283968" y="3476717"/>
              <a:ext cx="1656184" cy="1324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289456" y="3518729"/>
              <a:ext cx="145103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tx.begin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 = x + 1</a:t>
              </a:r>
              <a:endPara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 = y + 1</a:t>
              </a:r>
              <a:endPara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tx.end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dirty="0"/>
            </a:p>
          </p:txBody>
        </p:sp>
      </p:grpSp>
      <p:pic>
        <p:nvPicPr>
          <p:cNvPr id="1026" name="Picture 2" descr="Client icon PNG, ICO or ICNS | Free vector icon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9628"/>
            <a:ext cx="978047" cy="97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827584" y="4987675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Client</a:t>
            </a:r>
            <a:endParaRPr lang="zh-CN" altLang="en-US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6482701" y="2169314"/>
            <a:ext cx="1002407" cy="931917"/>
            <a:chOff x="2152702" y="4197600"/>
            <a:chExt cx="1002407" cy="931917"/>
          </a:xfrm>
          <a:solidFill>
            <a:schemeClr val="bg1"/>
          </a:solidFill>
        </p:grpSpPr>
        <p:sp>
          <p:nvSpPr>
            <p:cNvPr id="11" name="磁盘 10"/>
            <p:cNvSpPr/>
            <p:nvPr/>
          </p:nvSpPr>
          <p:spPr>
            <a:xfrm>
              <a:off x="2152702" y="4197600"/>
              <a:ext cx="1002407" cy="931917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26826" y="4585692"/>
              <a:ext cx="6463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DC1</a:t>
              </a:r>
              <a:endParaRPr lang="zh-CN" altLang="en-US" b="1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855375" y="2169314"/>
            <a:ext cx="1002407" cy="931917"/>
            <a:chOff x="2152702" y="4197600"/>
            <a:chExt cx="1002407" cy="931917"/>
          </a:xfrm>
          <a:solidFill>
            <a:schemeClr val="bg1"/>
          </a:solidFill>
        </p:grpSpPr>
        <p:sp>
          <p:nvSpPr>
            <p:cNvPr id="14" name="磁盘 13"/>
            <p:cNvSpPr/>
            <p:nvPr/>
          </p:nvSpPr>
          <p:spPr>
            <a:xfrm>
              <a:off x="2152702" y="4197600"/>
              <a:ext cx="1002407" cy="931917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26826" y="4585692"/>
              <a:ext cx="6463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DC0</a:t>
              </a:r>
              <a:endParaRPr lang="zh-CN" altLang="en-US" b="1" dirty="0"/>
            </a:p>
          </p:txBody>
        </p:sp>
      </p:grpSp>
      <p:sp>
        <p:nvSpPr>
          <p:cNvPr id="5" name="矩形 4"/>
          <p:cNvSpPr/>
          <p:nvPr/>
        </p:nvSpPr>
        <p:spPr>
          <a:xfrm>
            <a:off x="4161310" y="3144953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zh-CN" altLang="en-US" sz="3200" dirty="0"/>
          </a:p>
        </p:txBody>
      </p:sp>
      <p:sp>
        <p:nvSpPr>
          <p:cNvPr id="17" name="矩形 16"/>
          <p:cNvSpPr/>
          <p:nvPr/>
        </p:nvSpPr>
        <p:spPr>
          <a:xfrm>
            <a:off x="6774645" y="3144953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zh-CN" altLang="en-US" sz="3200" dirty="0"/>
          </a:p>
        </p:txBody>
      </p:sp>
      <p:sp>
        <p:nvSpPr>
          <p:cNvPr id="18" name="矩形 17"/>
          <p:cNvSpPr/>
          <p:nvPr/>
        </p:nvSpPr>
        <p:spPr>
          <a:xfrm>
            <a:off x="4147319" y="391387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zh-CN" altLang="en-US" sz="3200" dirty="0"/>
          </a:p>
        </p:txBody>
      </p:sp>
      <p:sp>
        <p:nvSpPr>
          <p:cNvPr id="19" name="矩形 18"/>
          <p:cNvSpPr/>
          <p:nvPr/>
        </p:nvSpPr>
        <p:spPr>
          <a:xfrm>
            <a:off x="6774645" y="391728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zh-CN" altLang="en-US" sz="3200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585" y="3211485"/>
            <a:ext cx="617028" cy="61702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585" y="3942364"/>
            <a:ext cx="617028" cy="617028"/>
          </a:xfrm>
          <a:prstGeom prst="rect">
            <a:avLst/>
          </a:prstGeom>
        </p:spPr>
      </p:pic>
      <p:cxnSp>
        <p:nvCxnSpPr>
          <p:cNvPr id="25" name="直线连接符 24"/>
          <p:cNvCxnSpPr/>
          <p:nvPr/>
        </p:nvCxnSpPr>
        <p:spPr>
          <a:xfrm>
            <a:off x="3159585" y="3865612"/>
            <a:ext cx="4652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5652120" y="2070746"/>
            <a:ext cx="0" cy="2488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157792" y="3289223"/>
            <a:ext cx="424681" cy="368172"/>
          </a:xfrm>
          <a:prstGeom prst="rect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760654" y="4028416"/>
            <a:ext cx="424681" cy="368172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902188" y="3252952"/>
            <a:ext cx="962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PAXOS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929844" y="4001497"/>
            <a:ext cx="962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PAXOS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931" y="3097011"/>
            <a:ext cx="337631" cy="337631"/>
          </a:xfrm>
          <a:prstGeom prst="rect">
            <a:avLst/>
          </a:prstGeom>
        </p:spPr>
      </p:pic>
      <p:sp>
        <p:nvSpPr>
          <p:cNvPr id="36" name="任意形状 35"/>
          <p:cNvSpPr/>
          <p:nvPr/>
        </p:nvSpPr>
        <p:spPr>
          <a:xfrm>
            <a:off x="1758462" y="2773487"/>
            <a:ext cx="2379784" cy="2554283"/>
          </a:xfrm>
          <a:custGeom>
            <a:avLst/>
            <a:gdLst>
              <a:gd name="connsiteX0" fmla="*/ 0 w 2379784"/>
              <a:gd name="connsiteY0" fmla="*/ 2419836 h 2554283"/>
              <a:gd name="connsiteX1" fmla="*/ 832338 w 2379784"/>
              <a:gd name="connsiteY1" fmla="*/ 2396390 h 2554283"/>
              <a:gd name="connsiteX2" fmla="*/ 867507 w 2379784"/>
              <a:gd name="connsiteY2" fmla="*/ 837221 h 2554283"/>
              <a:gd name="connsiteX3" fmla="*/ 973015 w 2379784"/>
              <a:gd name="connsiteY3" fmla="*/ 4882 h 2554283"/>
              <a:gd name="connsiteX4" fmla="*/ 2379784 w 2379784"/>
              <a:gd name="connsiteY4" fmla="*/ 555867 h 2554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9784" h="2554283">
                <a:moveTo>
                  <a:pt x="0" y="2419836"/>
                </a:moveTo>
                <a:cubicBezTo>
                  <a:pt x="343877" y="2539997"/>
                  <a:pt x="687754" y="2660159"/>
                  <a:pt x="832338" y="2396390"/>
                </a:cubicBezTo>
                <a:cubicBezTo>
                  <a:pt x="976922" y="2132621"/>
                  <a:pt x="844061" y="1235806"/>
                  <a:pt x="867507" y="837221"/>
                </a:cubicBezTo>
                <a:cubicBezTo>
                  <a:pt x="890953" y="438636"/>
                  <a:pt x="720969" y="51774"/>
                  <a:pt x="973015" y="4882"/>
                </a:cubicBezTo>
                <a:cubicBezTo>
                  <a:pt x="1225061" y="-42010"/>
                  <a:pt x="1802422" y="256928"/>
                  <a:pt x="2379784" y="555867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363235" y="4027256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</a:rPr>
              <a:t>Rx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21" name="任意形状 20"/>
          <p:cNvSpPr/>
          <p:nvPr/>
        </p:nvSpPr>
        <p:spPr>
          <a:xfrm>
            <a:off x="1805354" y="4501662"/>
            <a:ext cx="4947138" cy="1153585"/>
          </a:xfrm>
          <a:custGeom>
            <a:avLst/>
            <a:gdLst>
              <a:gd name="connsiteX0" fmla="*/ 0 w 4947138"/>
              <a:gd name="connsiteY0" fmla="*/ 703384 h 1153585"/>
              <a:gd name="connsiteX1" fmla="*/ 1324708 w 4947138"/>
              <a:gd name="connsiteY1" fmla="*/ 1125415 h 1153585"/>
              <a:gd name="connsiteX2" fmla="*/ 4947138 w 4947138"/>
              <a:gd name="connsiteY2" fmla="*/ 0 h 1153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7138" h="1153585">
                <a:moveTo>
                  <a:pt x="0" y="703384"/>
                </a:moveTo>
                <a:cubicBezTo>
                  <a:pt x="250092" y="973015"/>
                  <a:pt x="500185" y="1242646"/>
                  <a:pt x="1324708" y="1125415"/>
                </a:cubicBezTo>
                <a:cubicBezTo>
                  <a:pt x="2149231" y="1008184"/>
                  <a:pt x="3548184" y="504092"/>
                  <a:pt x="4947138" y="0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324612" y="5090603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</a:rPr>
              <a:t>Ry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519" y="3858440"/>
            <a:ext cx="337631" cy="337631"/>
          </a:xfrm>
          <a:prstGeom prst="rect">
            <a:avLst/>
          </a:prstGeom>
        </p:spPr>
      </p:pic>
      <p:sp>
        <p:nvSpPr>
          <p:cNvPr id="31" name="任意形状 30"/>
          <p:cNvSpPr/>
          <p:nvPr/>
        </p:nvSpPr>
        <p:spPr>
          <a:xfrm>
            <a:off x="1828800" y="3716215"/>
            <a:ext cx="2368062" cy="1794547"/>
          </a:xfrm>
          <a:custGeom>
            <a:avLst/>
            <a:gdLst>
              <a:gd name="connsiteX0" fmla="*/ 0 w 2368062"/>
              <a:gd name="connsiteY0" fmla="*/ 1524000 h 1794547"/>
              <a:gd name="connsiteX1" fmla="*/ 1031631 w 2368062"/>
              <a:gd name="connsiteY1" fmla="*/ 1793631 h 1794547"/>
              <a:gd name="connsiteX2" fmla="*/ 1652954 w 2368062"/>
              <a:gd name="connsiteY2" fmla="*/ 1441939 h 1794547"/>
              <a:gd name="connsiteX3" fmla="*/ 2368062 w 2368062"/>
              <a:gd name="connsiteY3" fmla="*/ 0 h 1794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8062" h="1794547">
                <a:moveTo>
                  <a:pt x="0" y="1524000"/>
                </a:moveTo>
                <a:cubicBezTo>
                  <a:pt x="378069" y="1665654"/>
                  <a:pt x="756139" y="1807308"/>
                  <a:pt x="1031631" y="1793631"/>
                </a:cubicBezTo>
                <a:cubicBezTo>
                  <a:pt x="1307123" y="1779954"/>
                  <a:pt x="1430216" y="1740878"/>
                  <a:pt x="1652954" y="1441939"/>
                </a:cubicBezTo>
                <a:cubicBezTo>
                  <a:pt x="1875693" y="1143000"/>
                  <a:pt x="2121877" y="571500"/>
                  <a:pt x="2368062" y="0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761525" y="4520381"/>
            <a:ext cx="3057247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BE384B"/>
                </a:solidFill>
              </a:rPr>
              <a:t>Select as coordinator leader</a:t>
            </a:r>
            <a:endParaRPr kumimoji="1" lang="en-US" altLang="zh-CN" dirty="0">
              <a:solidFill>
                <a:srgbClr val="BE384B"/>
              </a:solidFill>
            </a:endParaRPr>
          </a:p>
          <a:p>
            <a:pPr algn="ctr"/>
            <a:r>
              <a:rPr kumimoji="1" lang="en-US" altLang="zh-CN" dirty="0">
                <a:solidFill>
                  <a:srgbClr val="BE384B"/>
                </a:solidFill>
              </a:rPr>
              <a:t>w/ the update values</a:t>
            </a:r>
            <a:endParaRPr lang="zh-CN" altLang="en-US" dirty="0">
              <a:solidFill>
                <a:srgbClr val="BE384B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16340e63-ebeb-41fa-a93f-ad09f2e79c01"/>
  <p:tag name="COMMONDATA" val="eyJoZGlkIjoiMmI2Y2RmNTUyOTczOGJhOTliNTg4NWMyMmQ4YTkzNjMifQ=="/>
</p:tagLst>
</file>

<file path=ppt/theme/theme1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38795</Words>
  <Application>WPS 演示</Application>
  <PresentationFormat>全屏显示(16:10)</PresentationFormat>
  <Paragraphs>3449</Paragraphs>
  <Slides>129</Slides>
  <Notes>79</Notes>
  <HiddenSlides>1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129</vt:i4>
      </vt:variant>
    </vt:vector>
  </HeadingPairs>
  <TitlesOfParts>
    <vt:vector size="159" baseType="lpstr">
      <vt:lpstr>Arial</vt:lpstr>
      <vt:lpstr>宋体</vt:lpstr>
      <vt:lpstr>Wingdings</vt:lpstr>
      <vt:lpstr>等线</vt:lpstr>
      <vt:lpstr>微软雅黑 Light</vt:lpstr>
      <vt:lpstr>微软雅黑</vt:lpstr>
      <vt:lpstr>Consolas</vt:lpstr>
      <vt:lpstr>Calibri</vt:lpstr>
      <vt:lpstr>Arial</vt:lpstr>
      <vt:lpstr>Candara</vt:lpstr>
      <vt:lpstr>Verdana</vt:lpstr>
      <vt:lpstr>MS PGothic</vt:lpstr>
      <vt:lpstr>Eras Medium ITC</vt:lpstr>
      <vt:lpstr>ksdb</vt:lpstr>
      <vt:lpstr>Times New Roman</vt:lpstr>
      <vt:lpstr>Arial Unicode MS</vt:lpstr>
      <vt:lpstr>Comic Sans MS</vt:lpstr>
      <vt:lpstr>楷体</vt:lpstr>
      <vt:lpstr>Courier</vt:lpstr>
      <vt:lpstr>Courier New</vt:lpstr>
      <vt:lpstr>PingFang SC</vt:lpstr>
      <vt:lpstr>Exo 2</vt:lpstr>
      <vt:lpstr>Roboto</vt:lpstr>
      <vt:lpstr>思源黑体 CN Regular</vt:lpstr>
      <vt:lpstr>思源宋体 CN Heavy</vt:lpstr>
      <vt:lpstr>Cambria Math</vt:lpstr>
      <vt:lpstr>PingFang SC Bold</vt:lpstr>
      <vt:lpstr>Symbol</vt:lpstr>
      <vt:lpstr>黑体</vt:lpstr>
      <vt:lpstr>1_Office 主题​​</vt:lpstr>
      <vt:lpstr>SQL &amp; Distributed DBMS</vt:lpstr>
      <vt:lpstr>Review: Abstraction of the operations: replicated log </vt:lpstr>
      <vt:lpstr>Review: Raft replicated log </vt:lpstr>
      <vt:lpstr>Raft’s high-level approach: problem decomposition </vt:lpstr>
      <vt:lpstr>Raft server states </vt:lpstr>
      <vt:lpstr>Raft basics: terms  </vt:lpstr>
      <vt:lpstr>Review: Election Basics </vt:lpstr>
      <vt:lpstr>Persistent state of each server + log </vt:lpstr>
      <vt:lpstr>Basic request vote RPC so far  </vt:lpstr>
      <vt:lpstr>Normal operations (append log entry) of raft</vt:lpstr>
      <vt:lpstr>Challenge: crash can cause log to inconsistencies </vt:lpstr>
      <vt:lpstr>Example: log inconsistency </vt:lpstr>
      <vt:lpstr>Consistency of the log </vt:lpstr>
      <vt:lpstr>AppendEntries consistency checks </vt:lpstr>
      <vt:lpstr>Handle rejections: no special operations</vt:lpstr>
      <vt:lpstr>Handle rejections can be iterative </vt:lpstr>
      <vt:lpstr>AppendEntries RPC (Simplified) </vt:lpstr>
      <vt:lpstr>AppendEntries RPC (Simplified) </vt:lpstr>
      <vt:lpstr>PowerPoint 演示文稿</vt:lpstr>
      <vt:lpstr>Intuitive result:  replicating on a majority </vt:lpstr>
      <vt:lpstr>Case study: raft overwriting </vt:lpstr>
      <vt:lpstr>Case study: raft overwriting </vt:lpstr>
      <vt:lpstr>Safety requirement of the commit entry </vt:lpstr>
      <vt:lpstr>Committing Entry from the Current Term </vt:lpstr>
      <vt:lpstr>Picking the Best Leader</vt:lpstr>
      <vt:lpstr>Complete picture of request vote RPC </vt:lpstr>
      <vt:lpstr>Committing Entry from the Current Term </vt:lpstr>
      <vt:lpstr>Commit rule for raft so far </vt:lpstr>
      <vt:lpstr>Case study: a majority replicated entry can be overwritten </vt:lpstr>
      <vt:lpstr>Case study: a majority replicated entry can be overwritten </vt:lpstr>
      <vt:lpstr>Committing Entry from Earlier Term</vt:lpstr>
      <vt:lpstr>New commitment rules </vt:lpstr>
      <vt:lpstr>Distributed Transaction &amp; Replications </vt:lpstr>
      <vt:lpstr>PowerPoint 演示文稿</vt:lpstr>
      <vt:lpstr>Review of properties required by distributed systems</vt:lpstr>
      <vt:lpstr>Review of properties required by distributed systems</vt:lpstr>
      <vt:lpstr>Review of properties required by distributed systems</vt:lpstr>
      <vt:lpstr>Question </vt:lpstr>
      <vt:lpstr>PowerPoint 演示文稿</vt:lpstr>
      <vt:lpstr>Example: modeling real-world data</vt:lpstr>
      <vt:lpstr>Challenge: data management efficiency</vt:lpstr>
      <vt:lpstr>Challenge: data management efficiency</vt:lpstr>
      <vt:lpstr>Challenge: data management efficiency</vt:lpstr>
      <vt:lpstr>Challenge: data integrity checks </vt:lpstr>
      <vt:lpstr>PowerPoint 演示文稿</vt:lpstr>
      <vt:lpstr>Data models of computing systems </vt:lpstr>
      <vt:lpstr>Principle: be declarative, not procedural   </vt:lpstr>
      <vt:lpstr>The relation model</vt:lpstr>
      <vt:lpstr>Use tables and rows to represent relation</vt:lpstr>
      <vt:lpstr>The relational model</vt:lpstr>
      <vt:lpstr>The relational model vs. key-value</vt:lpstr>
      <vt:lpstr>The relational model vs. key-value</vt:lpstr>
      <vt:lpstr>Modeling relationship between data </vt:lpstr>
      <vt:lpstr>Modeling relationship with relational model</vt:lpstr>
      <vt:lpstr>Relational model vs. key-value model </vt:lpstr>
      <vt:lpstr>The relational model is a superset of key-value </vt:lpstr>
      <vt:lpstr>PowerPoint 演示文稿</vt:lpstr>
      <vt:lpstr>Declare the data developer want with relational algebra</vt:lpstr>
      <vt:lpstr>Relational algebra</vt:lpstr>
      <vt:lpstr>Relational model &amp; SQL</vt:lpstr>
      <vt:lpstr>Example: Using SQL to query the data</vt:lpstr>
      <vt:lpstr>Example: Using SQL to query the data</vt:lpstr>
      <vt:lpstr>Relational model &amp; SQL </vt:lpstr>
      <vt:lpstr>Implementing relational model, actually is non-trivial </vt:lpstr>
      <vt:lpstr>PowerPoint 演示文稿</vt:lpstr>
      <vt:lpstr>Example: TiDB</vt:lpstr>
      <vt:lpstr>Example: (Simplified) TiDB</vt:lpstr>
      <vt:lpstr>Example: (Simplified) TiDB</vt:lpstr>
      <vt:lpstr>Example: (Simplified) TiDB</vt:lpstr>
      <vt:lpstr>Example: (Simplified) TiDB</vt:lpstr>
      <vt:lpstr>Example: (Simplified) TiDB</vt:lpstr>
      <vt:lpstr>Example: (Simplified) TiDB</vt:lpstr>
      <vt:lpstr>Example: (Simplified) TiDB</vt:lpstr>
      <vt:lpstr>Example: (Simplified) TiDB</vt:lpstr>
      <vt:lpstr>Example: (Simplified) TiDB</vt:lpstr>
      <vt:lpstr>Example: (Simplified) TiDB</vt:lpstr>
      <vt:lpstr>PowerPoint 演示文稿</vt:lpstr>
      <vt:lpstr>Design goals of Spanner </vt:lpstr>
      <vt:lpstr>Physical layout of Spanner </vt:lpstr>
      <vt:lpstr>Physical layout of Spanner </vt:lpstr>
      <vt:lpstr>PowerPoint 演示文稿</vt:lpstr>
      <vt:lpstr>What is the consistency goal? External consistency </vt:lpstr>
      <vt:lpstr>Spanner achieves external consistency </vt:lpstr>
      <vt:lpstr>Solution: PAXOS  </vt:lpstr>
      <vt:lpstr>Spanner ensures external consistency </vt:lpstr>
      <vt:lpstr>Review of MVCC (multi-version concurrency control)</vt:lpstr>
      <vt:lpstr>Review of MVCC (multi-version concurrency control)</vt:lpstr>
      <vt:lpstr>How to assign the timestamp in MVCC? </vt:lpstr>
      <vt:lpstr>How to assign the time in MVCC? </vt:lpstr>
      <vt:lpstr>Big picture of the key techniques in Spanner </vt:lpstr>
      <vt:lpstr>Execution flow of read-write transaction(TX) w/o time</vt:lpstr>
      <vt:lpstr>Execution flow of read-write transaction(TX) w/o time</vt:lpstr>
      <vt:lpstr>Execution flow of read-write transaction(TX) w/o time</vt:lpstr>
      <vt:lpstr>Execution flow of read-write transaction(TX) w/o time</vt:lpstr>
      <vt:lpstr>Execution flow of read-write transaction(TX) w/o time</vt:lpstr>
      <vt:lpstr>Execution flow of read-write transaction(TX) w/o time</vt:lpstr>
      <vt:lpstr>Execution flow of read-write transaction(TX) w/o time</vt:lpstr>
      <vt:lpstr>Execution flow of read-write transaction(TX) w/o time</vt:lpstr>
      <vt:lpstr>Execution flow of read-write transaction(TX) w/o time</vt:lpstr>
      <vt:lpstr>Execution flow of read-write transaction(TX) w/o time</vt:lpstr>
      <vt:lpstr>Execution flow of read-write transaction(TX) w/o time</vt:lpstr>
      <vt:lpstr>Read-write TX: put it all together </vt:lpstr>
      <vt:lpstr>Read-write TX: put it all together </vt:lpstr>
      <vt:lpstr>Read-write TX of Spanner so far </vt:lpstr>
      <vt:lpstr>PowerPoint 演示文稿</vt:lpstr>
      <vt:lpstr>Multi-versioning in Spanner (Standard MVCC)</vt:lpstr>
      <vt:lpstr>Timestamp assignment in Spanner</vt:lpstr>
      <vt:lpstr>Timing: a key building block in distributed systems</vt:lpstr>
      <vt:lpstr>Time Measuring</vt:lpstr>
      <vt:lpstr>Challenge: clock synchronization</vt:lpstr>
      <vt:lpstr>Sync clock with NTP </vt:lpstr>
      <vt:lpstr>Sync clock with NTP: Estimating Network Latency </vt:lpstr>
      <vt:lpstr>Sync clock with NTP: Estimating Network Latency </vt:lpstr>
      <vt:lpstr>Drawback of NTP </vt:lpstr>
      <vt:lpstr>TrueTime API of Spanner</vt:lpstr>
      <vt:lpstr>Power of TrueTime API (return [L,U])</vt:lpstr>
      <vt:lpstr>Power of TrueTime API (return [L,U])</vt:lpstr>
      <vt:lpstr>Power of TrueTime API (return [L,U])</vt:lpstr>
      <vt:lpstr>What if no wait? </vt:lpstr>
      <vt:lpstr>PowerPoint 演示文稿</vt:lpstr>
      <vt:lpstr>TrueTime: how to achieve the bound? </vt:lpstr>
      <vt:lpstr>TrueTime: how to calculate the bound? </vt:lpstr>
      <vt:lpstr>TrueTime: how to calculate the bound? </vt:lpstr>
      <vt:lpstr>TrueTime: how to calculate the bound? </vt:lpstr>
      <vt:lpstr>TrueTime: how to calculate the bound? </vt:lpstr>
      <vt:lpstr>TrueTime adopts multiple time servers</vt:lpstr>
      <vt:lpstr>TrueTime adopts multiple time servers</vt:lpstr>
      <vt:lpstr>Final takeaway of TrueTime: Network-Induced Uncertainty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李昱翰</cp:lastModifiedBy>
  <cp:revision>1574</cp:revision>
  <cp:lastPrinted>2020-03-02T13:38:00Z</cp:lastPrinted>
  <dcterms:created xsi:type="dcterms:W3CDTF">2017-11-24T09:35:00Z</dcterms:created>
  <dcterms:modified xsi:type="dcterms:W3CDTF">2022-12-24T02:23:47Z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C9ED036A98D143D79166F6BD852A7420</vt:lpwstr>
  </property>
  <property fmtid="{D5CDD505-2E9C-101B-9397-08002B2CF9AE}" pid="3" name="KSOProductBuildVer">
    <vt:lpwstr>2052-11.1.0.12980</vt:lpwstr>
  </property>
</Properties>
</file>