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2241" r:id="rId3"/>
    <p:sldId id="2473" r:id="rId5"/>
    <p:sldId id="2474" r:id="rId6"/>
    <p:sldId id="2475" r:id="rId7"/>
    <p:sldId id="2263" r:id="rId8"/>
    <p:sldId id="2476" r:id="rId9"/>
    <p:sldId id="2477" r:id="rId10"/>
    <p:sldId id="2478" r:id="rId11"/>
    <p:sldId id="2479" r:id="rId12"/>
    <p:sldId id="2480" r:id="rId13"/>
    <p:sldId id="2481" r:id="rId14"/>
    <p:sldId id="2485" r:id="rId15"/>
    <p:sldId id="2486" r:id="rId16"/>
    <p:sldId id="2702" r:id="rId17"/>
    <p:sldId id="2703" r:id="rId18"/>
    <p:sldId id="2704" r:id="rId19"/>
    <p:sldId id="2705" r:id="rId20"/>
    <p:sldId id="2706" r:id="rId21"/>
    <p:sldId id="2707" r:id="rId22"/>
    <p:sldId id="2708" r:id="rId23"/>
    <p:sldId id="2709" r:id="rId24"/>
    <p:sldId id="2710" r:id="rId25"/>
    <p:sldId id="2711" r:id="rId26"/>
    <p:sldId id="2712" r:id="rId27"/>
    <p:sldId id="2713" r:id="rId28"/>
    <p:sldId id="2714" r:id="rId29"/>
    <p:sldId id="2715" r:id="rId30"/>
    <p:sldId id="2716" r:id="rId31"/>
    <p:sldId id="2717" r:id="rId32"/>
    <p:sldId id="2718" r:id="rId33"/>
    <p:sldId id="2719" r:id="rId34"/>
    <p:sldId id="2720" r:id="rId35"/>
    <p:sldId id="2721" r:id="rId36"/>
    <p:sldId id="308" r:id="rId37"/>
    <p:sldId id="309" r:id="rId38"/>
    <p:sldId id="310" r:id="rId39"/>
    <p:sldId id="311" r:id="rId40"/>
    <p:sldId id="313" r:id="rId41"/>
    <p:sldId id="314" r:id="rId42"/>
    <p:sldId id="315" r:id="rId43"/>
  </p:sldIdLst>
  <p:sldSz cx="9144000" cy="5715000" type="screen16x1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4" userDrawn="1">
          <p15:clr>
            <a:srgbClr val="A4A3A4"/>
          </p15:clr>
        </p15:guide>
        <p15:guide id="2" pos="52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432FF"/>
    <a:srgbClr val="0066B8"/>
    <a:srgbClr val="BD374B"/>
    <a:srgbClr val="BE374B"/>
    <a:srgbClr val="EACBA3"/>
    <a:srgbClr val="E2EAF7"/>
    <a:srgbClr val="FF5F00"/>
    <a:srgbClr val="FF7E79"/>
    <a:srgbClr val="F6F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3" autoAdjust="0"/>
    <p:restoredTop sz="88797" autoAdjust="0"/>
  </p:normalViewPr>
  <p:slideViewPr>
    <p:cSldViewPr>
      <p:cViewPr varScale="1">
        <p:scale>
          <a:sx n="93" d="100"/>
          <a:sy n="93" d="100"/>
        </p:scale>
        <p:origin x="224" y="1472"/>
      </p:cViewPr>
      <p:guideLst>
        <p:guide orient="horz" pos="2934"/>
        <p:guide pos="5284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sz="2400" dirty="0"/>
              <a:t>The</a:t>
            </a:r>
            <a:endParaRPr kumimoji="1" lang="en-US" altLang="zh-CN" sz="2400" dirty="0">
              <a:solidFill>
                <a:srgbClr val="0096FF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dirty="0"/>
              <a:t>Control-plane the table, data-plane </a:t>
            </a:r>
            <a:r>
              <a:rPr kumimoji="1" lang="en-US" altLang="zh-CN" sz="2000" i="1" dirty="0"/>
              <a:t>reads</a:t>
            </a:r>
            <a:r>
              <a:rPr kumimoji="1" lang="en-US" altLang="zh-CN" sz="2000" dirty="0"/>
              <a:t> the table</a:t>
            </a:r>
            <a:endParaRPr kumimoji="1" lang="zh-CN" altLang="en-US" sz="20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注意内存的布局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>
              <a:lnSpc>
                <a:spcPct val="120000"/>
              </a:lnSpc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380" indent="-228600">
              <a:lnSpc>
                <a:spcPct val="120000"/>
              </a:lnSpc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1048" y="1492992"/>
            <a:ext cx="9358808" cy="15805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dirty="0">
                <a:latin typeface="+mn-lt"/>
              </a:rPr>
              <a:t>Introduction to Network</a:t>
            </a:r>
            <a:endParaRPr kumimoji="1" lang="zh-CN" altLang="en-US" sz="3200" dirty="0">
              <a:latin typeface="+mn-lt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(2022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 panose="020B0503020204020204" charset="-122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6"/>
    </mc:Choice>
    <mc:Fallback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Layer (the Internet Layer, IP Layer)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Network entities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Gateway(</a:t>
            </a:r>
            <a:r>
              <a:rPr lang="zh-CN" altLang="en-US" dirty="0"/>
              <a:t>网关</a:t>
            </a:r>
            <a:r>
              <a:rPr lang="en-US" altLang="zh-CN" dirty="0"/>
              <a:t>), bridge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Router, etc.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Name space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IP address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Protocols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IP, ICMP (ping,ping</a:t>
            </a:r>
            <a:r>
              <a:rPr lang="zh-CN" altLang="en-US" dirty="0"/>
              <a:t>是在</a:t>
            </a:r>
            <a:r>
              <a:rPr lang="en-US" altLang="zh-CN" dirty="0"/>
              <a:t>kernel</a:t>
            </a:r>
            <a:r>
              <a:rPr lang="zh-CN" altLang="en-US" dirty="0"/>
              <a:t>完成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What to care?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Next hop decided by </a:t>
            </a:r>
            <a:r>
              <a:rPr lang="en-US" altLang="zh-CN" dirty="0">
                <a:solidFill>
                  <a:srgbClr val="FF0000"/>
                </a:solidFill>
              </a:rPr>
              <a:t>route table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84" y="2671763"/>
            <a:ext cx="4148138" cy="220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33830"/>
          <a:stretch>
            <a:fillRect/>
          </a:stretch>
        </p:blipFill>
        <p:spPr bwMode="auto">
          <a:xfrm>
            <a:off x="4352106" y="1906191"/>
            <a:ext cx="1665684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50" y="1916907"/>
            <a:ext cx="942975" cy="58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52" y="1525192"/>
            <a:ext cx="1396604" cy="123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9845" y="4436110"/>
            <a:ext cx="57442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network layer</a:t>
            </a:r>
            <a:r>
              <a:rPr lang="zh-CN" altLang="en-US" sz="1600"/>
              <a:t>内部存储有一个</a:t>
            </a:r>
            <a:r>
              <a:rPr lang="en-US" altLang="zh-CN" sz="1600"/>
              <a:t>route table</a:t>
            </a:r>
            <a:r>
              <a:rPr lang="zh-CN" altLang="en-US" sz="1600"/>
              <a:t>，这个</a:t>
            </a:r>
            <a:r>
              <a:rPr lang="en-US" altLang="zh-CN" sz="1600"/>
              <a:t>table</a:t>
            </a:r>
            <a:r>
              <a:rPr lang="zh-CN" altLang="en-US" sz="1600"/>
              <a:t>是存储的是节点之间的拓扑结构。在进行通信的时候，要选择最短并且跳转尽量最少的那条路径</a:t>
            </a:r>
            <a:r>
              <a:rPr lang="en-US" altLang="zh-CN" sz="1600"/>
              <a:t>(</a:t>
            </a:r>
            <a:r>
              <a:rPr lang="zh-CN" altLang="en-US" sz="1600"/>
              <a:t>最短可靠路径</a:t>
            </a:r>
            <a:r>
              <a:rPr lang="en-US" altLang="zh-CN" sz="1600"/>
              <a:t>)</a:t>
            </a:r>
            <a:r>
              <a:rPr lang="zh-CN" altLang="en-US" sz="1600"/>
              <a:t>但是没有一个机器可以存储所有的节点，因而就引入了在进行网络连接时可能无法连接的问题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Datagram (Packet, Package)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63687" y="3156893"/>
            <a:ext cx="525715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>
                <a:latin typeface="Courier New" panose="02070309020205020404" pitchFamily="49" charset="0"/>
              </a:rPr>
              <a:t>Header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10101011101010101010010101010100101010100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11010010101010010101111111010000011101111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10100001011101010100110101011110100000101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00100000000010101000011010000111111010101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......... 1011011001010100011001001010110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 algn="ctr"/>
            <a:r>
              <a:rPr lang="en-US" altLang="zh-CN" sz="1600" dirty="0">
                <a:latin typeface="Courier New" panose="02070309020205020404" pitchFamily="49" charset="0"/>
              </a:rPr>
              <a:t>Data</a:t>
            </a:r>
            <a:endParaRPr lang="en-US" altLang="zh-CN" sz="1600" dirty="0">
              <a:latin typeface="Courier New" panose="02070309020205020404" pitchFamily="49" charset="0"/>
            </a:endParaRPr>
          </a:p>
        </p:txBody>
      </p:sp>
      <p:pic>
        <p:nvPicPr>
          <p:cNvPr id="8" name="Picture 8" descr="iphd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73324"/>
            <a:ext cx="5257154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3439765" y="2325780"/>
            <a:ext cx="1905000" cy="514350"/>
          </a:xfrm>
          <a:prstGeom prst="rect">
            <a:avLst/>
          </a:prstGeom>
          <a:noFill/>
          <a:ln w="38100">
            <a:solidFill>
              <a:srgbClr val="0096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5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 Architecture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72766" y="2121694"/>
            <a:ext cx="1551384" cy="13632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1172766" y="3207544"/>
            <a:ext cx="15656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1172766" y="2521744"/>
            <a:ext cx="15656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325166" y="2178844"/>
            <a:ext cx="933942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>
                <a:ea typeface="宋体" panose="02010600030101010101" pitchFamily="2" charset="-122"/>
                <a:cs typeface="宋体" panose="02010600030101010101" pitchFamily="2" charset="-122"/>
              </a:rPr>
              <a:t>Application</a:t>
            </a:r>
            <a:endParaRPr lang="en-US" altLang="en-US" sz="135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345406" y="2558654"/>
            <a:ext cx="812114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panose="02010600030101010101" pitchFamily="2" charset="-122"/>
                <a:cs typeface="宋体" panose="02010600030101010101" pitchFamily="2" charset="-122"/>
              </a:rPr>
              <a:t>Transport</a:t>
            </a:r>
            <a:endParaRPr lang="en-US" altLang="en-US" sz="135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348979" y="2864644"/>
            <a:ext cx="717281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b="1" dirty="0">
                <a:solidFill>
                  <a:srgbClr val="0096F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Internet</a:t>
            </a:r>
            <a:endParaRPr lang="en-US" altLang="en-US" sz="1350" b="1" dirty="0">
              <a:solidFill>
                <a:srgbClr val="0096FF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328738" y="3214687"/>
            <a:ext cx="1826419" cy="25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200" dirty="0">
                <a:ea typeface="宋体" panose="02010600030101010101" pitchFamily="2" charset="-122"/>
                <a:cs typeface="宋体" panose="02010600030101010101" pitchFamily="2" charset="-122"/>
              </a:rPr>
              <a:t>Network Interface</a:t>
            </a:r>
            <a:endParaRPr lang="en-US" altLang="en-US" sz="12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2" name="Group 10"/>
          <p:cNvGrpSpPr/>
          <p:nvPr/>
        </p:nvGrpSpPr>
        <p:grpSpPr bwMode="auto">
          <a:xfrm>
            <a:off x="6218635" y="2121694"/>
            <a:ext cx="1629965" cy="1363266"/>
            <a:chOff x="3897" y="846"/>
            <a:chExt cx="914" cy="1145"/>
          </a:xfrm>
        </p:grpSpPr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3898" y="846"/>
              <a:ext cx="893" cy="11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3898" y="1406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910" y="1696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3897" y="1127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3997" y="86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350" dirty="0">
                  <a:ea typeface="宋体" panose="02010600030101010101" pitchFamily="2" charset="-122"/>
                  <a:cs typeface="宋体" panose="02010600030101010101" pitchFamily="2" charset="-122"/>
                </a:rPr>
                <a:t>Application</a:t>
              </a:r>
              <a:endParaRPr lang="en-US" altLang="en-US" sz="1350" dirty="0"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3993" y="1141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350" dirty="0">
                  <a:ea typeface="宋体" panose="02010600030101010101" pitchFamily="2" charset="-122"/>
                  <a:cs typeface="宋体" panose="02010600030101010101" pitchFamily="2" charset="-122"/>
                </a:rPr>
                <a:t>Transport</a:t>
              </a:r>
              <a:endParaRPr lang="en-US" altLang="en-US" sz="1350" dirty="0"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4006" y="145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350" b="1" dirty="0">
                  <a:solidFill>
                    <a:srgbClr val="0096FF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Internet</a:t>
              </a:r>
              <a:endParaRPr lang="en-US" altLang="en-US" sz="1350" b="1" dirty="0">
                <a:solidFill>
                  <a:srgbClr val="0096FF"/>
                </a:solidFill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3923" y="1741"/>
              <a:ext cx="7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200" dirty="0">
                  <a:ea typeface="宋体" panose="02010600030101010101" pitchFamily="2" charset="-122"/>
                  <a:cs typeface="宋体" panose="02010600030101010101" pitchFamily="2" charset="-122"/>
                </a:rPr>
                <a:t>    Network Interface</a:t>
              </a:r>
              <a:endParaRPr lang="en-US" altLang="en-US" sz="1200" dirty="0"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1" name="Group 19"/>
          <p:cNvGrpSpPr/>
          <p:nvPr/>
        </p:nvGrpSpPr>
        <p:grpSpPr bwMode="auto">
          <a:xfrm>
            <a:off x="3680222" y="2872979"/>
            <a:ext cx="1590675" cy="640556"/>
            <a:chOff x="2278" y="1520"/>
            <a:chExt cx="969" cy="538"/>
          </a:xfrm>
        </p:grpSpPr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2282" y="1523"/>
              <a:ext cx="949" cy="5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2278" y="1770"/>
              <a:ext cx="9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2397" y="1520"/>
              <a:ext cx="4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350" b="1" dirty="0">
                  <a:solidFill>
                    <a:srgbClr val="0096FF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Internet</a:t>
              </a:r>
              <a:endParaRPr lang="en-US" altLang="en-US" sz="1350" b="1" dirty="0">
                <a:solidFill>
                  <a:srgbClr val="0096FF"/>
                </a:solidFill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2326" y="1800"/>
              <a:ext cx="8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200" dirty="0">
                  <a:ea typeface="宋体" panose="02010600030101010101" pitchFamily="2" charset="-122"/>
                  <a:cs typeface="宋体" panose="02010600030101010101" pitchFamily="2" charset="-122"/>
                </a:rPr>
                <a:t>   Network Interface</a:t>
              </a:r>
              <a:endParaRPr lang="en-US" altLang="en-US" sz="1200" dirty="0"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36" name="Oval 24"/>
          <p:cNvSpPr>
            <a:spLocks noChangeArrowheads="1"/>
          </p:cNvSpPr>
          <p:nvPr/>
        </p:nvSpPr>
        <p:spPr bwMode="auto">
          <a:xfrm>
            <a:off x="2315766" y="4064794"/>
            <a:ext cx="1671638" cy="7524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sp>
        <p:nvSpPr>
          <p:cNvPr id="37" name="Oval 25"/>
          <p:cNvSpPr>
            <a:spLocks noChangeArrowheads="1"/>
          </p:cNvSpPr>
          <p:nvPr/>
        </p:nvSpPr>
        <p:spPr bwMode="auto">
          <a:xfrm>
            <a:off x="4906566" y="4064794"/>
            <a:ext cx="1671638" cy="7524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663429" y="4293394"/>
            <a:ext cx="871874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panose="02010600030101010101" pitchFamily="2" charset="-122"/>
                <a:cs typeface="宋体" panose="02010600030101010101" pitchFamily="2" charset="-122"/>
              </a:rPr>
              <a:t>Network 1</a:t>
            </a:r>
            <a:endParaRPr lang="en-US" altLang="en-US" sz="135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5300663" y="4293394"/>
            <a:ext cx="871874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panose="02010600030101010101" pitchFamily="2" charset="-122"/>
                <a:cs typeface="宋体" panose="02010600030101010101" pitchFamily="2" charset="-122"/>
              </a:rPr>
              <a:t>Network 2</a:t>
            </a:r>
            <a:endParaRPr lang="en-US" altLang="en-US" sz="135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" name="Line 28"/>
          <p:cNvSpPr>
            <a:spLocks noChangeShapeType="1"/>
          </p:cNvSpPr>
          <p:nvPr/>
        </p:nvSpPr>
        <p:spPr bwMode="auto">
          <a:xfrm>
            <a:off x="1934766" y="3493294"/>
            <a:ext cx="7762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 flipV="1">
            <a:off x="5973366" y="3493294"/>
            <a:ext cx="1065609" cy="585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2" name="Line 30"/>
          <p:cNvSpPr>
            <a:spLocks noChangeShapeType="1"/>
          </p:cNvSpPr>
          <p:nvPr/>
        </p:nvSpPr>
        <p:spPr bwMode="auto">
          <a:xfrm flipV="1">
            <a:off x="3534966" y="3550444"/>
            <a:ext cx="673894" cy="531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3" name="Line 31"/>
          <p:cNvSpPr>
            <a:spLocks noChangeShapeType="1"/>
          </p:cNvSpPr>
          <p:nvPr/>
        </p:nvSpPr>
        <p:spPr bwMode="auto">
          <a:xfrm>
            <a:off x="4601766" y="3550444"/>
            <a:ext cx="7762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1248967" y="1721644"/>
            <a:ext cx="1316831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panose="02010600030101010101" pitchFamily="2" charset="-122"/>
                <a:cs typeface="宋体" panose="02010600030101010101" pitchFamily="2" charset="-122"/>
              </a:rPr>
              <a:t>Machine A</a:t>
            </a:r>
            <a:endParaRPr lang="en-US" altLang="en-US" sz="135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Rectangle 33"/>
          <p:cNvSpPr>
            <a:spLocks noChangeArrowheads="1"/>
          </p:cNvSpPr>
          <p:nvPr/>
        </p:nvSpPr>
        <p:spPr bwMode="auto">
          <a:xfrm>
            <a:off x="6354367" y="1721644"/>
            <a:ext cx="884057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>
                <a:ea typeface="宋体" panose="02010600030101010101" pitchFamily="2" charset="-122"/>
                <a:cs typeface="宋体" panose="02010600030101010101" pitchFamily="2" charset="-122"/>
              </a:rPr>
              <a:t>Machine B</a:t>
            </a:r>
            <a:endParaRPr lang="en-US" altLang="en-US" sz="135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Rectangle 34"/>
          <p:cNvSpPr>
            <a:spLocks noChangeArrowheads="1"/>
          </p:cNvSpPr>
          <p:nvPr/>
        </p:nvSpPr>
        <p:spPr bwMode="auto">
          <a:xfrm>
            <a:off x="3823098" y="2500313"/>
            <a:ext cx="1294041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panose="02010600030101010101" pitchFamily="2" charset="-122"/>
                <a:cs typeface="宋体" panose="02010600030101010101" pitchFamily="2" charset="-122"/>
              </a:rPr>
              <a:t>Router/Gateway</a:t>
            </a:r>
            <a:endParaRPr lang="en-US" altLang="en-US" sz="135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>
            <a:off x="1172766" y="2864644"/>
            <a:ext cx="15656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 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Each layer adds/strips off its own header 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Each layer may split up higher-level data 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Each layer multiplexes multiple higher layers 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Each layer is (mostly) transparent to higher layers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054284"/>
            <a:ext cx="7696200" cy="184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Link Layer</a:t>
            </a:r>
            <a:endParaRPr lang="en-US" altLang="zh-CN" dirty="0">
              <a:solidFill>
                <a:srgbClr val="BD374B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000" b="0" dirty="0">
                <a:solidFill>
                  <a:srgbClr val="BD374B"/>
                </a:solidFill>
              </a:rPr>
              <a:t>From a node to its </a:t>
            </a:r>
            <a:r>
              <a:rPr kumimoji="1" lang="en-US" altLang="zh-CN" sz="2000" b="0" dirty="0">
                <a:solidFill>
                  <a:srgbClr val="FF0000"/>
                </a:solidFill>
              </a:rPr>
              <a:t>physical</a:t>
            </a:r>
            <a:r>
              <a:rPr kumimoji="1" lang="en-US" altLang="zh-CN" sz="2000" b="0" dirty="0">
                <a:solidFill>
                  <a:srgbClr val="BD374B"/>
                </a:solidFill>
              </a:rPr>
              <a:t> neighbor </a:t>
            </a:r>
            <a:endParaRPr kumimoji="1" lang="en-US" altLang="zh-CN" sz="2000" b="0" dirty="0">
              <a:solidFill>
                <a:srgbClr val="BD374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The Link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bottom-most layer</a:t>
            </a:r>
            <a:r>
              <a:rPr lang="en-US" altLang="zh-CN" dirty="0">
                <a:ea typeface="MS PGothic" panose="020B0600070205080204" pitchFamily="34" charset="-128"/>
              </a:rPr>
              <a:t> of the three layers</a:t>
            </a:r>
            <a:endParaRPr lang="en-US" altLang="zh-CN" dirty="0">
              <a:ea typeface="MS PGothic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Purpose: moving data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directly from one physical location to another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1. Physical transmission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2. Multiplexing the link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3. Framing bits &amp; bit sequences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4. Detecting transmission errors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5. Providing a useful interface to the up layer</a:t>
            </a:r>
            <a:endParaRPr lang="en-US" altLang="zh-CN" dirty="0">
              <a:ea typeface="MS PGothic" panose="020B0600070205080204" pitchFamily="34" charset="-128"/>
            </a:endParaRPr>
          </a:p>
          <a:p>
            <a:pPr marL="74295" lvl="1" indent="0">
              <a:lnSpc>
                <a:spcPct val="150000"/>
              </a:lnSpc>
              <a:buNone/>
            </a:pPr>
            <a:endParaRPr lang="en-US" altLang="zh-CN" dirty="0">
              <a:ea typeface="MS PGothic" panose="020B0600070205080204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 Transmission using Shared Clock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Example-1: moving a bit from register-1 to register-2</a:t>
            </a:r>
            <a:br>
              <a:rPr lang="en-US" altLang="zh-CN" dirty="0"/>
            </a:br>
            <a:r>
              <a:rPr lang="en-US" altLang="zh-CN" dirty="0">
                <a:solidFill>
                  <a:srgbClr val="0096FF"/>
                </a:solidFill>
              </a:rPr>
              <a:t>on the </a:t>
            </a:r>
            <a:r>
              <a:rPr lang="en-US" altLang="zh-CN" dirty="0">
                <a:solidFill>
                  <a:srgbClr val="FF0000"/>
                </a:solidFill>
              </a:rPr>
              <a:t>same</a:t>
            </a:r>
            <a:r>
              <a:rPr lang="en-US" altLang="zh-CN" dirty="0">
                <a:solidFill>
                  <a:srgbClr val="0096FF"/>
                </a:solidFill>
              </a:rPr>
              <a:t> chip</a:t>
            </a:r>
            <a:endParaRPr lang="en-US" altLang="zh-CN" dirty="0">
              <a:solidFill>
                <a:srgbClr val="0096FF"/>
              </a:solidFill>
            </a:endParaRPr>
          </a:p>
          <a:p>
            <a:pPr lvl="1"/>
            <a:r>
              <a:rPr lang="en-US" altLang="zh-CN" dirty="0"/>
              <a:t>Run a wire to connect output of reg-1 to input of reg-2</a:t>
            </a:r>
            <a:endParaRPr lang="en-US" altLang="zh-CN" dirty="0"/>
          </a:p>
          <a:p>
            <a:pPr lvl="1"/>
            <a:r>
              <a:rPr lang="en-US" altLang="zh-CN" dirty="0"/>
              <a:t>Wait till reg-1's output has settled &amp; signal has propagated to reg-2</a:t>
            </a:r>
            <a:endParaRPr lang="en-US" altLang="zh-CN" dirty="0"/>
          </a:p>
          <a:p>
            <a:pPr lvl="1"/>
            <a:r>
              <a:rPr lang="en-US" altLang="zh-CN" dirty="0"/>
              <a:t>Reg-2 read input the next clock tick</a:t>
            </a:r>
            <a:endParaRPr lang="en-US" altLang="zh-CN" dirty="0"/>
          </a:p>
          <a:p>
            <a:pPr lvl="1"/>
            <a:r>
              <a:rPr lang="en-US" altLang="zh-CN" b="1" dirty="0"/>
              <a:t>Assumption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propagation can be done </a:t>
            </a:r>
            <a:r>
              <a:rPr lang="en-US" altLang="zh-CN" u="sng" dirty="0">
                <a:solidFill>
                  <a:srgbClr val="FF0000"/>
                </a:solidFill>
              </a:rPr>
              <a:t>within one clock</a:t>
            </a:r>
            <a:endParaRPr lang="en-US" altLang="zh-CN" dirty="0">
              <a:solidFill>
                <a:srgbClr val="0096FF"/>
              </a:solidFill>
            </a:endParaRPr>
          </a:p>
          <a:p>
            <a:r>
              <a:rPr lang="en-US" altLang="zh-CN" dirty="0"/>
              <a:t>How to send data between two modules </a:t>
            </a:r>
            <a:r>
              <a:rPr lang="en-US" altLang="zh-CN" u="sng" dirty="0"/>
              <a:t>without sharing a clock</a:t>
            </a:r>
            <a:r>
              <a:rPr lang="en-US" altLang="zh-CN" dirty="0"/>
              <a:t>?</a:t>
            </a:r>
            <a:endParaRPr lang="en-US" altLang="zh-CN" dirty="0">
              <a:ea typeface="MS PGothic" panose="020B0600070205080204" pitchFamily="34" charset="-128"/>
            </a:endParaRPr>
          </a:p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59" y="1417340"/>
            <a:ext cx="953641" cy="95364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 Transmission without Shared Clock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Three-wire ready/acknowledge protocol(</a:t>
            </a:r>
            <a:r>
              <a:rPr lang="zh-CN" altLang="en-US" dirty="0">
                <a:solidFill>
                  <a:srgbClr val="FF0000"/>
                </a:solidFill>
              </a:rPr>
              <a:t>三线协议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1. </a:t>
            </a:r>
            <a:r>
              <a:rPr lang="en-US" altLang="zh-CN" b="1" dirty="0"/>
              <a:t>A</a:t>
            </a:r>
            <a:r>
              <a:rPr lang="en-US" altLang="zh-CN" dirty="0"/>
              <a:t> places data on data line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2. </a:t>
            </a:r>
            <a:r>
              <a:rPr lang="en-US" altLang="zh-CN" b="1" dirty="0"/>
              <a:t>A</a:t>
            </a:r>
            <a:r>
              <a:rPr lang="en-US" altLang="zh-CN" dirty="0"/>
              <a:t> changes value on the ready line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b="1" dirty="0"/>
              <a:t>B</a:t>
            </a:r>
            <a:r>
              <a:rPr lang="en-US" altLang="zh-CN" dirty="0"/>
              <a:t> sees the ready line change, reads value on the data line, then changes the acknowledge line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 marL="74295" lvl="1" indent="0">
              <a:lnSpc>
                <a:spcPct val="100000"/>
              </a:lnSpc>
              <a:buNone/>
            </a:pPr>
            <a:endParaRPr lang="en-US" altLang="zh-CN" dirty="0"/>
          </a:p>
          <a:p>
            <a:pPr marL="74295" lvl="1" indent="0">
              <a:lnSpc>
                <a:spcPct val="100000"/>
              </a:lnSpc>
              <a:buNone/>
            </a:pPr>
            <a:endParaRPr lang="en-US" altLang="zh-CN" dirty="0"/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 marL="74295" lvl="1" indent="0">
              <a:lnSpc>
                <a:spcPct val="100000"/>
              </a:lnSpc>
              <a:buNone/>
            </a:pPr>
            <a:r>
              <a:rPr lang="en-US" altLang="zh-CN" dirty="0"/>
              <a:t>B: when to look at the data line? (</a:t>
            </a:r>
            <a:r>
              <a:rPr lang="en-US" altLang="zh-CN" i="1" dirty="0"/>
              <a:t>ready</a:t>
            </a:r>
            <a:r>
              <a:rPr lang="en-US" altLang="zh-CN" dirty="0"/>
              <a:t> is set)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A: when to stop holding the bit value on the data line? (</a:t>
            </a:r>
            <a:r>
              <a:rPr lang="en-US" altLang="zh-CN" i="1" dirty="0"/>
              <a:t>ack</a:t>
            </a:r>
            <a:r>
              <a:rPr lang="en-US" altLang="zh-CN" dirty="0"/>
              <a:t> is set)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7500"/>
            <a:ext cx="6116241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30175" y="4810125"/>
            <a:ext cx="88760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三线协议流程：</a:t>
            </a:r>
            <a:r>
              <a:rPr lang="en-US" altLang="zh-CN" sz="1400"/>
              <a:t>A</a:t>
            </a:r>
            <a:r>
              <a:rPr lang="zh-CN" altLang="en-US" sz="1400"/>
              <a:t>将</a:t>
            </a:r>
            <a:r>
              <a:rPr lang="en-US" altLang="zh-CN" sz="1400"/>
              <a:t>ready</a:t>
            </a:r>
            <a:r>
              <a:rPr lang="zh-CN" altLang="en-US" sz="1400"/>
              <a:t>设置为</a:t>
            </a:r>
            <a:r>
              <a:rPr lang="en-US" altLang="zh-CN" sz="1400"/>
              <a:t>0</a:t>
            </a:r>
            <a:r>
              <a:rPr lang="zh-CN" altLang="en-US" sz="1400"/>
              <a:t>，</a:t>
            </a:r>
            <a:r>
              <a:rPr lang="en-US" altLang="zh-CN" sz="1400"/>
              <a:t>A</a:t>
            </a:r>
            <a:r>
              <a:rPr lang="zh-CN" altLang="en-US" sz="1400"/>
              <a:t>将</a:t>
            </a:r>
            <a:r>
              <a:rPr lang="en-US" altLang="zh-CN" sz="1400"/>
              <a:t>data</a:t>
            </a:r>
            <a:r>
              <a:rPr lang="zh-CN" altLang="en-US" sz="1400"/>
              <a:t>设置为在</a:t>
            </a:r>
            <a:r>
              <a:rPr lang="en-US" altLang="zh-CN" sz="1400"/>
              <a:t>data line</a:t>
            </a:r>
            <a:r>
              <a:rPr lang="zh-CN" altLang="en-US" sz="1400"/>
              <a:t>上面，</a:t>
            </a:r>
            <a:r>
              <a:rPr lang="en-US" altLang="zh-CN" sz="1400"/>
              <a:t>A</a:t>
            </a:r>
            <a:r>
              <a:rPr lang="zh-CN" altLang="en-US" sz="1400"/>
              <a:t>同时将</a:t>
            </a:r>
            <a:r>
              <a:rPr lang="en-US" altLang="zh-CN" sz="1400"/>
              <a:t>ready</a:t>
            </a:r>
            <a:r>
              <a:rPr lang="zh-CN" altLang="en-US" sz="1400"/>
              <a:t>设置为</a:t>
            </a:r>
            <a:r>
              <a:rPr lang="en-US" altLang="zh-CN" sz="1400"/>
              <a:t>1</a:t>
            </a:r>
            <a:r>
              <a:rPr lang="zh-CN" altLang="en-US" sz="1400"/>
              <a:t>，之后</a:t>
            </a:r>
            <a:r>
              <a:rPr lang="en-US" altLang="zh-CN" sz="1400"/>
              <a:t>B</a:t>
            </a:r>
            <a:r>
              <a:rPr lang="zh-CN" altLang="en-US" sz="1400"/>
              <a:t>在检测到</a:t>
            </a:r>
            <a:r>
              <a:rPr lang="en-US" altLang="zh-CN" sz="1400"/>
              <a:t>ready</a:t>
            </a:r>
            <a:r>
              <a:rPr lang="zh-CN" altLang="en-US" sz="1400"/>
              <a:t>变为</a:t>
            </a:r>
            <a:r>
              <a:rPr lang="en-US" altLang="zh-CN" sz="1400"/>
              <a:t>1</a:t>
            </a:r>
            <a:r>
              <a:rPr lang="zh-CN" altLang="en-US" sz="1400"/>
              <a:t>之后就通过</a:t>
            </a:r>
            <a:r>
              <a:rPr lang="en-US" altLang="zh-CN" sz="1400"/>
              <a:t>data line</a:t>
            </a:r>
            <a:r>
              <a:rPr lang="zh-CN" altLang="en-US" sz="1400"/>
              <a:t>读取数据，之后将</a:t>
            </a:r>
            <a:r>
              <a:rPr lang="en-US" altLang="zh-CN" sz="1400"/>
              <a:t>ac line</a:t>
            </a:r>
            <a:r>
              <a:rPr lang="zh-CN" altLang="en-US" sz="1400"/>
              <a:t>设置为</a:t>
            </a:r>
            <a:r>
              <a:rPr lang="en-US" altLang="zh-CN" sz="1400"/>
              <a:t>1</a:t>
            </a:r>
            <a:r>
              <a:rPr lang="zh-CN" altLang="en-US" sz="1400"/>
              <a:t>，</a:t>
            </a:r>
            <a:r>
              <a:rPr lang="en-US" altLang="zh-CN" sz="1400"/>
              <a:t>A</a:t>
            </a:r>
            <a:r>
              <a:rPr lang="zh-CN" altLang="en-US" sz="1400"/>
              <a:t>在检测到</a:t>
            </a:r>
            <a:r>
              <a:rPr lang="en-US" altLang="zh-CN" sz="1400"/>
              <a:t>ac line</a:t>
            </a:r>
            <a:r>
              <a:rPr lang="zh-CN" altLang="en-US" sz="1400"/>
              <a:t>变为</a:t>
            </a:r>
            <a:r>
              <a:rPr lang="en-US" altLang="zh-CN" sz="1400"/>
              <a:t>1</a:t>
            </a:r>
            <a:r>
              <a:rPr lang="zh-CN" altLang="en-US" sz="1400"/>
              <a:t>之后，将</a:t>
            </a:r>
            <a:r>
              <a:rPr lang="en-US" altLang="zh-CN" sz="1400"/>
              <a:t>ready</a:t>
            </a:r>
            <a:r>
              <a:rPr lang="zh-CN" altLang="en-US" sz="1400"/>
              <a:t>设置为</a:t>
            </a:r>
            <a:r>
              <a:rPr lang="en-US" altLang="zh-CN" sz="1400"/>
              <a:t>0</a:t>
            </a:r>
            <a:r>
              <a:rPr lang="zh-CN" altLang="en-US" sz="1400"/>
              <a:t>，从而进入新的数据通信的循环</a:t>
            </a:r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Transmission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Propagation time ∆t</a:t>
            </a:r>
            <a:endParaRPr lang="en-US" altLang="zh-CN" dirty="0"/>
          </a:p>
          <a:p>
            <a:pPr lvl="1"/>
            <a:r>
              <a:rPr lang="en-US" altLang="zh-CN" dirty="0"/>
              <a:t>It takes more than 2x∆t to </a:t>
            </a:r>
            <a:r>
              <a:rPr lang="en-US" altLang="zh-CN" dirty="0">
                <a:solidFill>
                  <a:srgbClr val="FF0000"/>
                </a:solidFill>
              </a:rPr>
              <a:t>send one bit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The max data rate is 1/(2∆t)(recall:</a:t>
            </a:r>
            <a:r>
              <a:rPr lang="zh-CN" altLang="en-US" dirty="0"/>
              <a:t>课件</a:t>
            </a:r>
            <a:r>
              <a:rPr lang="en-US" altLang="zh-CN" dirty="0"/>
              <a:t>1</a:t>
            </a:r>
            <a:r>
              <a:rPr lang="zh-CN" altLang="en-US" dirty="0"/>
              <a:t>上面讲的那个</a:t>
            </a:r>
            <a:r>
              <a:rPr lang="en-US" altLang="zh-CN" dirty="0"/>
              <a:t>ethernet</a:t>
            </a:r>
            <a:r>
              <a:rPr lang="zh-CN" altLang="en-US" dirty="0"/>
              <a:t>传输网络包最小包头的例子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spcBef>
                <a:spcPts val="1650"/>
              </a:spcBef>
            </a:pPr>
            <a:r>
              <a:rPr lang="en-US" altLang="zh-CN" dirty="0"/>
              <a:t>Parallel transmission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Use N parallel data lines to achieve N/(2∆t)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E.g., SCSI, printer, etc.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1985" y="828040"/>
            <a:ext cx="5128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一个</a:t>
            </a:r>
            <a:r>
              <a:rPr lang="en-US" altLang="zh-CN" sz="1600"/>
              <a:t>U</a:t>
            </a:r>
            <a:r>
              <a:rPr lang="zh-CN" altLang="en-US" sz="1600"/>
              <a:t>盘有四个触点，</a:t>
            </a:r>
            <a:r>
              <a:rPr lang="en-US" altLang="zh-CN" sz="1600"/>
              <a:t>2</a:t>
            </a:r>
            <a:r>
              <a:rPr lang="zh-CN" altLang="en-US" sz="1600"/>
              <a:t>个用作电源，</a:t>
            </a:r>
            <a:r>
              <a:rPr lang="en-US" altLang="zh-CN" sz="1600"/>
              <a:t>2</a:t>
            </a:r>
            <a:r>
              <a:rPr lang="zh-CN" altLang="en-US" sz="1600"/>
              <a:t>个用作数据传输</a:t>
            </a:r>
            <a:endParaRPr lang="zh-CN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</a:t>
            </a:r>
            <a:r>
              <a:rPr lang="zh-CN" altLang="en-US" dirty="0"/>
              <a:t> </a:t>
            </a:r>
            <a:r>
              <a:rPr lang="en-US" altLang="zh-CN" dirty="0"/>
              <a:t>Transmission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Ready/acknowledge protocol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∆t grows significantly</a:t>
            </a:r>
            <a:r>
              <a:rPr lang="en-US" altLang="zh-CN" dirty="0"/>
              <a:t>, which limits the data rate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Serial transmission</a:t>
            </a:r>
            <a:endParaRPr lang="en-US" altLang="zh-CN" dirty="0"/>
          </a:p>
          <a:p>
            <a:pPr lvl="1"/>
            <a:r>
              <a:rPr lang="en-US" altLang="zh-CN" dirty="0"/>
              <a:t>Send a </a:t>
            </a:r>
            <a:r>
              <a:rPr lang="en-US" altLang="zh-CN" b="1" dirty="0">
                <a:solidFill>
                  <a:srgbClr val="0096FF"/>
                </a:solidFill>
              </a:rPr>
              <a:t>stream</a:t>
            </a:r>
            <a:r>
              <a:rPr lang="en-US" altLang="zh-CN" dirty="0"/>
              <a:t> of bits down a single line</a:t>
            </a:r>
            <a:endParaRPr lang="en-US" altLang="zh-CN" dirty="0"/>
          </a:p>
          <a:p>
            <a:pPr lvl="1"/>
            <a:r>
              <a:rPr lang="en-US" altLang="zh-CN" dirty="0"/>
              <a:t>Without waiting for any response from the receiver</a:t>
            </a:r>
            <a:endParaRPr lang="en-US" altLang="zh-CN" dirty="0"/>
          </a:p>
          <a:p>
            <a:pPr lvl="1"/>
            <a:r>
              <a:rPr lang="en-US" altLang="zh-CN" dirty="0"/>
              <a:t>Expect the receiver can recover the bits with no additional signal</a:t>
            </a:r>
            <a:endParaRPr lang="en-US" altLang="zh-CN" dirty="0"/>
          </a:p>
          <a:p>
            <a:pPr lvl="1"/>
            <a:r>
              <a:rPr lang="en-US" altLang="zh-CN" dirty="0"/>
              <a:t>Higher rates, longer distance, fewer wires</a:t>
            </a:r>
            <a:endParaRPr lang="en-US" altLang="zh-CN" dirty="0"/>
          </a:p>
          <a:p>
            <a:pPr lvl="1"/>
            <a:r>
              <a:rPr lang="en-US" altLang="zh-CN" dirty="0"/>
              <a:t>E.g., USB, SATA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/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27" name="矩形 26"/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cxnSp>
          <p:nvCxnSpPr>
            <p:cNvPr id="29" name="直线连接符 28"/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file system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/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/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/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cxnSp>
          <p:nvCxnSpPr>
            <p:cNvPr id="45" name="直线连接符 44"/>
            <p:cNvCxnSpPr/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lang="zh-CN" altLang="en-US" sz="24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/>
                <a:t>Distributed database</a:t>
              </a:r>
              <a:endParaRPr lang="zh-CN" altLang="en-US" sz="16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/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6"/>
                    </a:solidFill>
                  </a:rPr>
                  <a:t>…</a:t>
                </a:r>
                <a:endParaRPr lang="zh-CN" altLang="en-US" sz="24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4" name="直线连接符 63"/>
            <p:cNvCxnSpPr/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caching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/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  <a:endParaRPr kumimoji="1" lang="en-US" altLang="zh-CN" sz="1200" dirty="0">
                <a:solidFill>
                  <a:srgbClr val="000000"/>
                </a:solidFill>
              </a:endParaRP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#1</a:t>
              </a:r>
              <a:endParaRPr kumimoji="1" lang="en-US" altLang="zh-CN" sz="1200" b="1" dirty="0">
                <a:solidFill>
                  <a:schemeClr val="accent6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generate the page</a:t>
              </a:r>
              <a:endParaRPr kumimoji="1" lang="en-US" altLang="zh-CN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#2</a:t>
              </a:r>
              <a:endParaRPr kumimoji="1" lang="en-US" altLang="zh-CN" sz="1200" b="1" dirty="0">
                <a:solidFill>
                  <a:schemeClr val="accent6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add the order</a:t>
              </a:r>
              <a:endParaRPr kumimoji="1" lang="en-US" altLang="zh-CN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6" name="矩形 115"/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/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/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0" name="任意形状 99"/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5" name="任意形状 104"/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1" name="任意形状 120"/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2" name="任意形状 121"/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3" name="任意形状 122"/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/>
          <p:cNvCxnSpPr/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/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/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/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/>
          <p:cNvCxnSpPr/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/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/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Message queue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任意形状 3"/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33" name="内容占位符 2"/>
          <p:cNvSpPr txBox="1"/>
          <p:nvPr/>
        </p:nvSpPr>
        <p:spPr>
          <a:xfrm>
            <a:off x="457200" y="1129308"/>
            <a:ext cx="4549022" cy="149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Scalable websites powered by </a:t>
            </a:r>
            <a:r>
              <a:rPr kumimoji="1" lang="en-US" altLang="zh-CN" b="0" dirty="0">
                <a:solidFill>
                  <a:schemeClr val="tx1"/>
                </a:solidFill>
              </a:rPr>
              <a:t>distributed systems 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/>
              <a:t>For </a:t>
            </a:r>
            <a:r>
              <a:rPr kumimoji="1" lang="en-US" altLang="zh-CN" dirty="0">
                <a:solidFill>
                  <a:schemeClr val="tx1"/>
                </a:solidFill>
              </a:rPr>
              <a:t>request handling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C00000"/>
                </a:solidFill>
              </a:rPr>
              <a:t>data </a:t>
            </a:r>
            <a:r>
              <a:rPr kumimoji="1" lang="en-US" altLang="zh-CN" b="1">
                <a:solidFill>
                  <a:srgbClr val="C00000"/>
                </a:solidFill>
              </a:rPr>
              <a:t>storage </a:t>
            </a:r>
            <a:r>
              <a:rPr kumimoji="1" lang="en-US" altLang="zh-CN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scalable websites </a:t>
            </a:r>
            <a:endParaRPr kumimoji="1" lang="zh-CN" altLang="en-US" b="0" dirty="0"/>
          </a:p>
        </p:txBody>
      </p:sp>
      <p:sp>
        <p:nvSpPr>
          <p:cNvPr id="3" name="任意形状 2"/>
          <p:cNvSpPr/>
          <p:nvPr/>
        </p:nvSpPr>
        <p:spPr>
          <a:xfrm>
            <a:off x="6314111" y="3888606"/>
            <a:ext cx="115565" cy="500514"/>
          </a:xfrm>
          <a:custGeom>
            <a:avLst/>
            <a:gdLst>
              <a:gd name="connsiteX0" fmla="*/ 57813 w 115565"/>
              <a:gd name="connsiteY0" fmla="*/ 0 h 500514"/>
              <a:gd name="connsiteX1" fmla="*/ 62 w 115565"/>
              <a:gd name="connsiteY1" fmla="*/ 221381 h 500514"/>
              <a:gd name="connsiteX2" fmla="*/ 67438 w 115565"/>
              <a:gd name="connsiteY2" fmla="*/ 365760 h 500514"/>
              <a:gd name="connsiteX3" fmla="*/ 115565 w 115565"/>
              <a:gd name="connsiteY3" fmla="*/ 500514 h 50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65" h="500514">
                <a:moveTo>
                  <a:pt x="57813" y="0"/>
                </a:moveTo>
                <a:cubicBezTo>
                  <a:pt x="28135" y="80210"/>
                  <a:pt x="-1542" y="160421"/>
                  <a:pt x="62" y="221381"/>
                </a:cubicBezTo>
                <a:cubicBezTo>
                  <a:pt x="1666" y="282341"/>
                  <a:pt x="48188" y="319238"/>
                  <a:pt x="67438" y="365760"/>
                </a:cubicBezTo>
                <a:cubicBezTo>
                  <a:pt x="86688" y="412282"/>
                  <a:pt x="101126" y="456398"/>
                  <a:pt x="115565" y="500514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/>
        </p:nvSpPr>
        <p:spPr>
          <a:xfrm>
            <a:off x="7826351" y="3917482"/>
            <a:ext cx="172243" cy="490889"/>
          </a:xfrm>
          <a:custGeom>
            <a:avLst/>
            <a:gdLst>
              <a:gd name="connsiteX0" fmla="*/ 37489 w 172243"/>
              <a:gd name="connsiteY0" fmla="*/ 0 h 490889"/>
              <a:gd name="connsiteX1" fmla="*/ 8613 w 172243"/>
              <a:gd name="connsiteY1" fmla="*/ 288758 h 490889"/>
              <a:gd name="connsiteX2" fmla="*/ 172243 w 172243"/>
              <a:gd name="connsiteY2" fmla="*/ 490889 h 49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43" h="490889">
                <a:moveTo>
                  <a:pt x="37489" y="0"/>
                </a:moveTo>
                <a:cubicBezTo>
                  <a:pt x="11821" y="103471"/>
                  <a:pt x="-13846" y="206943"/>
                  <a:pt x="8613" y="288758"/>
                </a:cubicBezTo>
                <a:cubicBezTo>
                  <a:pt x="31072" y="370573"/>
                  <a:pt x="101657" y="430731"/>
                  <a:pt x="172243" y="490889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Signal Transmission on Analog 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a typeface="MS PGothic" panose="020B0600070205080204" pitchFamily="34" charset="-128"/>
            </a:endParaRP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It is hard for B to understand the signal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B doesn't have a copy of A's clock, so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when to sample the signal</a:t>
            </a:r>
            <a:r>
              <a:rPr lang="en-US" altLang="zh-CN" dirty="0">
                <a:ea typeface="MS PGothic" panose="020B0600070205080204" pitchFamily="34" charset="-128"/>
              </a:rPr>
              <a:t>?</a:t>
            </a:r>
            <a:endParaRPr lang="en-US" altLang="zh-CN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3050"/>
            <a:ext cx="7239000" cy="132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7728"/>
            <a:ext cx="6540104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VCO: Voltage Controlled Oscillator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How to make </a:t>
            </a:r>
            <a:r>
              <a:rPr lang="en-US" altLang="zh-CN" dirty="0">
                <a:solidFill>
                  <a:srgbClr val="FF0000"/>
                </a:solidFill>
              </a:rPr>
              <a:t>two ends agree on the data rate without clock line</a:t>
            </a:r>
            <a:r>
              <a:rPr lang="en-US" altLang="zh-CN" dirty="0"/>
              <a:t>?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en-US" altLang="zh-CN" dirty="0"/>
              <a:t>The receiver run a VCO at about the same data rate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en-US" altLang="zh-CN" dirty="0"/>
              <a:t>VCO's output is multiplied by the voltage of incoming signal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en-US" altLang="zh-CN" dirty="0"/>
              <a:t>The product is suitably filtered and sent back to adjust the VCO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en-US" altLang="zh-CN" dirty="0"/>
              <a:t>VCO will finally be </a:t>
            </a:r>
            <a:r>
              <a:rPr lang="en-US" altLang="zh-CN" b="1" dirty="0">
                <a:solidFill>
                  <a:srgbClr val="0096FF"/>
                </a:solidFill>
              </a:rPr>
              <a:t>locked</a:t>
            </a:r>
            <a:r>
              <a:rPr lang="en-US" altLang="zh-CN" dirty="0"/>
              <a:t> to both the frequency and phase of the arriving signal: phase-locked loop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en-US" altLang="zh-CN" dirty="0"/>
              <a:t>Then the VCO becomes a clock source for the receiver</a:t>
            </a:r>
            <a:endParaRPr lang="en-US" altLang="zh-CN" dirty="0"/>
          </a:p>
          <a:p>
            <a:pPr marL="74295" lvl="1" indent="0">
              <a:lnSpc>
                <a:spcPct val="114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  <a:ea typeface="MS PGothic" panose="020B0600070205080204" pitchFamily="34" charset="-128"/>
              </a:rPr>
              <a:t>Problem: if no transition in the stream (e.g., a lot of zero), the phase-locked loop cannot synchronize--&gt;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所以需要一种方式来避免这种情况，即连续数据无法识别数量的问题</a:t>
            </a:r>
            <a:endParaRPr lang="en-US" altLang="zh-CN" dirty="0">
              <a:solidFill>
                <a:srgbClr val="C00000"/>
              </a:solidFill>
              <a:ea typeface="MS PGothic" panose="020B0600070205080204" pitchFamily="34" charset="-128"/>
            </a:endParaRPr>
          </a:p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561698"/>
            <a:ext cx="200487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Manchester Code(</a:t>
            </a:r>
            <a:r>
              <a:rPr lang="zh-CN" altLang="en-US" dirty="0"/>
              <a:t>曼彻斯特编码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Solution: sender encodes the data to ensure transitions</a:t>
            </a:r>
            <a:endParaRPr lang="en-US" altLang="zh-CN" dirty="0"/>
          </a:p>
          <a:p>
            <a:r>
              <a:rPr lang="en-US" altLang="zh-CN" dirty="0"/>
              <a:t>Phase encoding: at least 1 level transition for a bit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Manchester code: 0 -&gt; 01, 1 -&gt; 10</a:t>
            </a:r>
            <a:endParaRPr lang="en-US" altLang="zh-CN" dirty="0"/>
          </a:p>
          <a:p>
            <a:pPr lvl="1"/>
            <a:r>
              <a:rPr lang="en-US" altLang="zh-CN" dirty="0"/>
              <a:t>Max data rate is </a:t>
            </a:r>
            <a:r>
              <a:rPr lang="en-US" altLang="zh-CN" dirty="0">
                <a:solidFill>
                  <a:srgbClr val="FF0000"/>
                </a:solidFill>
              </a:rPr>
              <a:t>only half</a:t>
            </a:r>
            <a:r>
              <a:rPr lang="en-US" altLang="zh-CN" dirty="0"/>
              <a:t>, but simple enough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84"/>
          <p:cNvSpPr>
            <a:spLocks noChangeArrowheads="1"/>
          </p:cNvSpPr>
          <p:nvPr/>
        </p:nvSpPr>
        <p:spPr bwMode="auto">
          <a:xfrm>
            <a:off x="1079898" y="4719414"/>
            <a:ext cx="906065" cy="436659"/>
          </a:xfrm>
          <a:prstGeom prst="rect">
            <a:avLst/>
          </a:prstGeom>
          <a:noFill/>
          <a:ln>
            <a:noFill/>
          </a:ln>
          <a:effectLst/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20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Manchester</a:t>
            </a:r>
            <a:endParaRPr lang="en-US" altLang="zh-CN" sz="1200">
              <a:solidFill>
                <a:srgbClr val="CC000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20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Encoding</a:t>
            </a:r>
            <a:endParaRPr lang="en-US" altLang="zh-CN" sz="1200">
              <a:solidFill>
                <a:srgbClr val="CC000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Line 85"/>
          <p:cNvSpPr>
            <a:spLocks noChangeShapeType="1"/>
          </p:cNvSpPr>
          <p:nvPr/>
        </p:nvSpPr>
        <p:spPr bwMode="auto">
          <a:xfrm flipV="1">
            <a:off x="2051447" y="4948014"/>
            <a:ext cx="5232797" cy="23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2051448" y="4948014"/>
            <a:ext cx="28217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Rectangle 87"/>
          <p:cNvSpPr>
            <a:spLocks noChangeArrowheads="1"/>
          </p:cNvSpPr>
          <p:nvPr/>
        </p:nvSpPr>
        <p:spPr bwMode="auto">
          <a:xfrm>
            <a:off x="2337198" y="4776564"/>
            <a:ext cx="501253" cy="17025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>
            <a:off x="2051447" y="4776564"/>
            <a:ext cx="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92"/>
          <p:cNvSpPr>
            <a:spLocks noChangeArrowheads="1"/>
          </p:cNvSpPr>
          <p:nvPr/>
        </p:nvSpPr>
        <p:spPr bwMode="auto">
          <a:xfrm>
            <a:off x="2851548" y="4948014"/>
            <a:ext cx="507206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Rectangle 94"/>
          <p:cNvSpPr>
            <a:spLocks noChangeArrowheads="1"/>
          </p:cNvSpPr>
          <p:nvPr/>
        </p:nvSpPr>
        <p:spPr bwMode="auto">
          <a:xfrm>
            <a:off x="3365897" y="4776564"/>
            <a:ext cx="6286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95"/>
          <p:cNvSpPr>
            <a:spLocks noChangeArrowheads="1"/>
          </p:cNvSpPr>
          <p:nvPr/>
        </p:nvSpPr>
        <p:spPr bwMode="auto">
          <a:xfrm>
            <a:off x="3994547" y="4948014"/>
            <a:ext cx="5143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Rectangle 96"/>
          <p:cNvSpPr>
            <a:spLocks noChangeArrowheads="1"/>
          </p:cNvSpPr>
          <p:nvPr/>
        </p:nvSpPr>
        <p:spPr bwMode="auto">
          <a:xfrm>
            <a:off x="4508898" y="4776564"/>
            <a:ext cx="26312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Rectangle 97"/>
          <p:cNvSpPr>
            <a:spLocks noChangeArrowheads="1"/>
          </p:cNvSpPr>
          <p:nvPr/>
        </p:nvSpPr>
        <p:spPr bwMode="auto">
          <a:xfrm>
            <a:off x="4794648" y="4948014"/>
            <a:ext cx="26312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Rectangle 98"/>
          <p:cNvSpPr>
            <a:spLocks noChangeArrowheads="1"/>
          </p:cNvSpPr>
          <p:nvPr/>
        </p:nvSpPr>
        <p:spPr bwMode="auto">
          <a:xfrm>
            <a:off x="5080398" y="4776564"/>
            <a:ext cx="26312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Rectangle 99"/>
          <p:cNvSpPr>
            <a:spLocks noChangeArrowheads="1"/>
          </p:cNvSpPr>
          <p:nvPr/>
        </p:nvSpPr>
        <p:spPr bwMode="auto">
          <a:xfrm>
            <a:off x="5345906" y="4948014"/>
            <a:ext cx="263129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Rectangle 101"/>
          <p:cNvSpPr>
            <a:spLocks noChangeArrowheads="1"/>
          </p:cNvSpPr>
          <p:nvPr/>
        </p:nvSpPr>
        <p:spPr bwMode="auto">
          <a:xfrm>
            <a:off x="5611416" y="4776564"/>
            <a:ext cx="5143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Rectangle 102"/>
          <p:cNvSpPr>
            <a:spLocks noChangeArrowheads="1"/>
          </p:cNvSpPr>
          <p:nvPr/>
        </p:nvSpPr>
        <p:spPr bwMode="auto">
          <a:xfrm>
            <a:off x="6146006" y="4948014"/>
            <a:ext cx="2857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Rectangle 103"/>
          <p:cNvSpPr>
            <a:spLocks noChangeArrowheads="1"/>
          </p:cNvSpPr>
          <p:nvPr/>
        </p:nvSpPr>
        <p:spPr bwMode="auto">
          <a:xfrm>
            <a:off x="6431756" y="4776564"/>
            <a:ext cx="2857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Rectangle 104"/>
          <p:cNvSpPr>
            <a:spLocks noChangeArrowheads="1"/>
          </p:cNvSpPr>
          <p:nvPr/>
        </p:nvSpPr>
        <p:spPr bwMode="auto">
          <a:xfrm>
            <a:off x="6717506" y="4948014"/>
            <a:ext cx="2857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1067991" y="4149104"/>
            <a:ext cx="747930" cy="25199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20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Polar NRZ</a:t>
            </a:r>
            <a:endParaRPr lang="en-US" altLang="zh-CN" sz="120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>
            <a:off x="2046685" y="4369370"/>
            <a:ext cx="517564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4248150" y="4199111"/>
            <a:ext cx="1646635" cy="1690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5897166" y="4362227"/>
            <a:ext cx="1091803" cy="18692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Rectangle 73"/>
          <p:cNvSpPr>
            <a:spLocks noChangeArrowheads="1"/>
          </p:cNvSpPr>
          <p:nvPr/>
        </p:nvSpPr>
        <p:spPr bwMode="auto">
          <a:xfrm>
            <a:off x="2577704" y="4369370"/>
            <a:ext cx="559594" cy="17025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Rectangle 74"/>
          <p:cNvSpPr>
            <a:spLocks noChangeArrowheads="1"/>
          </p:cNvSpPr>
          <p:nvPr/>
        </p:nvSpPr>
        <p:spPr bwMode="auto">
          <a:xfrm>
            <a:off x="3688557" y="4369370"/>
            <a:ext cx="559594" cy="17025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Rectangle 75"/>
          <p:cNvSpPr>
            <a:spLocks noChangeArrowheads="1"/>
          </p:cNvSpPr>
          <p:nvPr/>
        </p:nvSpPr>
        <p:spPr bwMode="auto">
          <a:xfrm>
            <a:off x="2018110" y="4191967"/>
            <a:ext cx="559594" cy="1702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Rectangle 76"/>
          <p:cNvSpPr>
            <a:spLocks noChangeArrowheads="1"/>
          </p:cNvSpPr>
          <p:nvPr/>
        </p:nvSpPr>
        <p:spPr bwMode="auto">
          <a:xfrm>
            <a:off x="3137298" y="4199111"/>
            <a:ext cx="559594" cy="1702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2189560" y="3705002"/>
            <a:ext cx="23098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sz="150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2753917" y="3705002"/>
            <a:ext cx="23484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150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3303985" y="3705002"/>
            <a:ext cx="23484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sz="150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3851673" y="3683570"/>
            <a:ext cx="23484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150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4401742" y="3705002"/>
            <a:ext cx="23484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sz="150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4967288" y="3705002"/>
            <a:ext cx="23484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sz="150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6030517" y="3705002"/>
            <a:ext cx="23484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150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6582967" y="3705002"/>
            <a:ext cx="23484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150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5510213" y="3705002"/>
            <a:ext cx="26908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sz="150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" name="Line 2"/>
          <p:cNvSpPr>
            <a:spLocks noChangeShapeType="1"/>
          </p:cNvSpPr>
          <p:nvPr/>
        </p:nvSpPr>
        <p:spPr bwMode="auto">
          <a:xfrm>
            <a:off x="2046685" y="3769295"/>
            <a:ext cx="2381" cy="1464469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Line 3"/>
          <p:cNvSpPr>
            <a:spLocks noChangeShapeType="1"/>
          </p:cNvSpPr>
          <p:nvPr/>
        </p:nvSpPr>
        <p:spPr bwMode="auto">
          <a:xfrm>
            <a:off x="2575323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>
            <a:off x="3132535" y="3728814"/>
            <a:ext cx="2381" cy="144780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677842" y="3728814"/>
            <a:ext cx="2381" cy="1451372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4231481" y="3739530"/>
            <a:ext cx="0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4780360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5331619" y="3728814"/>
            <a:ext cx="2381" cy="1451372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>
            <a:off x="5882879" y="3728814"/>
            <a:ext cx="2381" cy="1451372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6434138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>
            <a:off x="6985398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Share a Connection?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Isochronous communication(</a:t>
            </a:r>
            <a:r>
              <a:rPr lang="zh-CN" altLang="en-US" dirty="0"/>
              <a:t>同步通信</a:t>
            </a:r>
            <a:r>
              <a:rPr lang="en-US" altLang="zh-CN" dirty="0"/>
              <a:t>) (telephone communication)</a:t>
            </a:r>
            <a:endParaRPr lang="en-US" altLang="zh-CN" dirty="0"/>
          </a:p>
          <a:p>
            <a:pPr lvl="1"/>
            <a:r>
              <a:rPr lang="en-US" altLang="zh-CN" dirty="0"/>
              <a:t>Needs prior arrangement between switches</a:t>
            </a:r>
            <a:endParaRPr lang="en-US" altLang="zh-CN" dirty="0"/>
          </a:p>
          <a:p>
            <a:pPr lvl="1"/>
            <a:r>
              <a:rPr lang="en-US" altLang="zh-CN" dirty="0"/>
              <a:t>Connection: set up and tear down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Stream</a:t>
            </a:r>
            <a:r>
              <a:rPr lang="en-US" altLang="zh-CN" dirty="0">
                <a:solidFill>
                  <a:srgbClr val="FF0000"/>
                </a:solidFill>
              </a:rPr>
              <a:t>: continuous bits flows out of a phone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Asynchronous communication(</a:t>
            </a:r>
            <a:r>
              <a:rPr lang="zh-CN" altLang="en-US" dirty="0"/>
              <a:t>异步通信</a:t>
            </a:r>
            <a:r>
              <a:rPr lang="en-US" altLang="zh-CN" dirty="0"/>
              <a:t>) (data communication)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Message</a:t>
            </a:r>
            <a:r>
              <a:rPr lang="en-US" altLang="zh-CN" dirty="0"/>
              <a:t>: burst, ill-suited to fixed size and spacing of isochronous frames</a:t>
            </a:r>
            <a:endParaRPr lang="en-US" altLang="zh-CN" dirty="0"/>
          </a:p>
          <a:p>
            <a:pPr lvl="1"/>
            <a:r>
              <a:rPr lang="en-US" altLang="zh-CN" dirty="0"/>
              <a:t>Connectionless, asynchronous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Isochronous Multiplexing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r>
              <a:rPr lang="en-US" altLang="zh-CN" dirty="0"/>
              <a:t>Telephone network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Leverage </a:t>
            </a:r>
            <a:r>
              <a:rPr lang="en-US" altLang="zh-CN" dirty="0">
                <a:solidFill>
                  <a:srgbClr val="FF0000"/>
                </a:solidFill>
              </a:rPr>
              <a:t>"virtual link" for connection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"network is busy" when no available time slot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08" y="1447074"/>
            <a:ext cx="6278983" cy="181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Isochronous - TDM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r>
              <a:rPr lang="en-US" altLang="zh-CN" dirty="0"/>
              <a:t>64 Kbps each phone, 45 Mbps link</a:t>
            </a:r>
            <a:endParaRPr lang="en-US" altLang="zh-CN" dirty="0"/>
          </a:p>
          <a:p>
            <a:r>
              <a:rPr lang="en-US" altLang="zh-CN" dirty="0"/>
              <a:t>8-bit block (frame), 8000 frames per second</a:t>
            </a:r>
            <a:endParaRPr lang="en-US" altLang="zh-CN" dirty="0"/>
          </a:p>
          <a:p>
            <a:r>
              <a:rPr lang="en-US" altLang="zh-CN" dirty="0"/>
              <a:t>5624 bit times or 125 us</a:t>
            </a:r>
            <a:endParaRPr lang="en-US" altLang="zh-CN" dirty="0"/>
          </a:p>
          <a:p>
            <a:r>
              <a:rPr lang="en-US" altLang="zh-CN" dirty="0"/>
              <a:t>703 simultaneous conversations (what if there is a 704</a:t>
            </a:r>
            <a:r>
              <a:rPr lang="en-US" altLang="zh-CN" baseline="30000" dirty="0"/>
              <a:t>th</a:t>
            </a:r>
            <a:r>
              <a:rPr lang="en-US" altLang="zh-CN" dirty="0"/>
              <a:t> calling?)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Q: Why the voice is still </a:t>
            </a:r>
            <a:r>
              <a:rPr lang="en-US" altLang="zh-CN" i="1" dirty="0">
                <a:solidFill>
                  <a:srgbClr val="C00000"/>
                </a:solidFill>
              </a:rPr>
              <a:t>continuous</a:t>
            </a:r>
            <a:r>
              <a:rPr lang="en-US" altLang="zh-CN" dirty="0">
                <a:solidFill>
                  <a:srgbClr val="C00000"/>
                </a:solidFill>
              </a:rPr>
              <a:t>, instead of </a:t>
            </a:r>
            <a:r>
              <a:rPr lang="en-US" altLang="zh-CN" i="1" dirty="0">
                <a:solidFill>
                  <a:srgbClr val="C00000"/>
                </a:solidFill>
              </a:rPr>
              <a:t>fragmented</a:t>
            </a:r>
            <a:r>
              <a:rPr lang="en-US" altLang="zh-CN" dirty="0">
                <a:solidFill>
                  <a:srgbClr val="C00000"/>
                </a:solidFill>
              </a:rPr>
              <a:t>?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85901"/>
            <a:ext cx="6629400" cy="120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1535" y="5083175"/>
            <a:ext cx="60026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据说人耳朵能自动补全？！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4644390" y="2641600"/>
            <a:ext cx="4399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问题</a:t>
            </a:r>
            <a:r>
              <a:rPr lang="en-US" altLang="zh-CN" sz="1600"/>
              <a:t>:</a:t>
            </a:r>
            <a:r>
              <a:rPr lang="zh-CN" altLang="en-US" sz="1600"/>
              <a:t>主要是可能产生较大的资源浪费，即如果建立了通信但是没有传输数据，那么会浪费</a:t>
            </a:r>
            <a:r>
              <a:rPr lang="en-US" altLang="zh-CN" sz="1600"/>
              <a:t>      64KB</a:t>
            </a:r>
            <a:r>
              <a:rPr lang="zh-CN" altLang="en-US" sz="1600"/>
              <a:t>的资源空间</a:t>
            </a:r>
            <a:endParaRPr lang="zh-CN" altLang="en-US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Communication Network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Data communication network usually contains </a:t>
            </a:r>
            <a:r>
              <a:rPr lang="en-US" altLang="zh-CN" dirty="0">
                <a:solidFill>
                  <a:srgbClr val="0096FF"/>
                </a:solidFill>
              </a:rPr>
              <a:t>burst</a:t>
            </a:r>
            <a:r>
              <a:rPr lang="en-US" altLang="zh-CN" dirty="0"/>
              <a:t> communication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Different from the telephone network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9" y="1201316"/>
            <a:ext cx="7341394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77215" y="4792980"/>
            <a:ext cx="8331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因为不会向同步通信那样预留空间，所以可能每次数据传输长度不一样，所以需要同时记录</a:t>
            </a:r>
            <a:r>
              <a:rPr lang="en-US" altLang="zh-CN" sz="1600"/>
              <a:t>header</a:t>
            </a:r>
            <a:r>
              <a:rPr lang="zh-CN" altLang="en-US" sz="1600"/>
              <a:t>和</a:t>
            </a:r>
            <a:r>
              <a:rPr lang="en-US" altLang="zh-CN" sz="1600"/>
              <a:t>tailer</a:t>
            </a:r>
            <a:endParaRPr lang="en-US" altLang="zh-CN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and Packet: Asynchronous Link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Frame can be of any length, carried at any time that the link is free</a:t>
            </a:r>
            <a:endParaRPr lang="en-US" altLang="zh-CN" dirty="0"/>
          </a:p>
          <a:p>
            <a:r>
              <a:rPr lang="en-US" altLang="zh-CN" dirty="0"/>
              <a:t>Packet: a variable-length frame with its </a:t>
            </a:r>
            <a:r>
              <a:rPr lang="en-US" altLang="zh-CN" dirty="0">
                <a:solidFill>
                  <a:srgbClr val="0096FF"/>
                </a:solidFill>
              </a:rPr>
              <a:t>guidance info(</a:t>
            </a:r>
            <a:r>
              <a:rPr lang="zh-CN" altLang="en-US" dirty="0">
                <a:solidFill>
                  <a:srgbClr val="0096FF"/>
                </a:solidFill>
              </a:rPr>
              <a:t>记录要发给哪一个</a:t>
            </a:r>
            <a:r>
              <a:rPr lang="en-US" altLang="zh-CN" dirty="0">
                <a:solidFill>
                  <a:srgbClr val="0096FF"/>
                </a:solidFill>
              </a:rPr>
              <a:t>node)</a:t>
            </a:r>
            <a:endParaRPr lang="en-US" altLang="zh-CN" dirty="0">
              <a:solidFill>
                <a:srgbClr val="0096FF"/>
              </a:solidFill>
            </a:endParaRPr>
          </a:p>
          <a:p>
            <a:r>
              <a:rPr lang="en-US" altLang="zh-CN" dirty="0"/>
              <a:t>Connectionless transmission: no state maintained</a:t>
            </a:r>
            <a:endParaRPr lang="en-US" altLang="zh-CN" dirty="0"/>
          </a:p>
          <a:p>
            <a:r>
              <a:rPr lang="en-US" altLang="zh-CN" dirty="0"/>
              <a:t>Segment and reassemble</a:t>
            </a:r>
            <a:endParaRPr lang="en-US" altLang="zh-CN" dirty="0"/>
          </a:p>
          <a:p>
            <a:r>
              <a:rPr lang="en-US" altLang="zh-CN" dirty="0"/>
              <a:t>Packet voice: replacing many parts of isochronous network</a:t>
            </a:r>
            <a:endParaRPr lang="zh-CN" altLang="zh-CN" dirty="0"/>
          </a:p>
          <a:p>
            <a:endParaRPr lang="en-US" altLang="zh-CN" dirty="0">
              <a:solidFill>
                <a:srgbClr val="009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78" y="4010015"/>
            <a:ext cx="5455444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Multiplexing / Demultiplexing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Multiplex using a queue: switch need memory/buffer </a:t>
            </a:r>
            <a:endParaRPr lang="en-US" altLang="zh-CN" dirty="0"/>
          </a:p>
          <a:p>
            <a:r>
              <a:rPr lang="en-US" altLang="zh-CN" dirty="0"/>
              <a:t>Demultiplex using information in packet header </a:t>
            </a:r>
            <a:endParaRPr lang="en-US" altLang="zh-CN" dirty="0"/>
          </a:p>
          <a:p>
            <a:pPr lvl="1"/>
            <a:r>
              <a:rPr lang="en-US" altLang="zh-CN" dirty="0"/>
              <a:t>Header has</a:t>
            </a:r>
            <a:r>
              <a:rPr lang="en-US" altLang="zh-CN" dirty="0">
                <a:solidFill>
                  <a:srgbClr val="FF0000"/>
                </a:solidFill>
              </a:rPr>
              <a:t> destination(</a:t>
            </a:r>
            <a:r>
              <a:rPr lang="zh-CN" altLang="en-US" dirty="0">
                <a:solidFill>
                  <a:srgbClr val="FF0000"/>
                </a:solidFill>
              </a:rPr>
              <a:t>即</a:t>
            </a:r>
            <a:r>
              <a:rPr lang="en-US" altLang="zh-CN" dirty="0">
                <a:solidFill>
                  <a:srgbClr val="FF0000"/>
                </a:solidFill>
              </a:rPr>
              <a:t>guide info)</a:t>
            </a:r>
            <a:r>
              <a:rPr lang="en-US" altLang="zh-CN" dirty="0"/>
              <a:t>  </a:t>
            </a:r>
            <a:endParaRPr lang="en-US" altLang="zh-CN" dirty="0"/>
          </a:p>
          <a:p>
            <a:pPr lvl="1"/>
            <a:r>
              <a:rPr lang="en-US" altLang="zh-CN" dirty="0"/>
              <a:t>Switch has a </a:t>
            </a:r>
            <a:r>
              <a:rPr lang="en-US" altLang="zh-CN" dirty="0">
                <a:solidFill>
                  <a:srgbClr val="FF0000"/>
                </a:solidFill>
              </a:rPr>
              <a:t>forwarding table that contains information about which link to use to reach a destination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534716"/>
            <a:ext cx="6686550" cy="142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Framing Frames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Where a frame begins and ends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/>
              <a:t>Independent from framing bits</a:t>
            </a:r>
            <a:endParaRPr lang="en-US" altLang="zh-CN" dirty="0"/>
          </a:p>
          <a:p>
            <a:pPr lvl="1"/>
            <a:r>
              <a:rPr lang="en-US" altLang="zh-CN" dirty="0"/>
              <a:t>Some model separates link layer to 2: one for bits and one for frames</a:t>
            </a:r>
            <a:endParaRPr lang="en-US" altLang="zh-CN" dirty="0"/>
          </a:p>
          <a:p>
            <a:r>
              <a:rPr lang="en-US" altLang="zh-CN" dirty="0"/>
              <a:t>Simple method(</a:t>
            </a:r>
            <a:r>
              <a:rPr lang="zh-CN" altLang="en-US" dirty="0"/>
              <a:t>用于识别一个</a:t>
            </a:r>
            <a:r>
              <a:rPr lang="en-US" altLang="zh-CN" dirty="0"/>
              <a:t>frame</a:t>
            </a:r>
            <a:r>
              <a:rPr lang="zh-CN" altLang="en-US" dirty="0"/>
              <a:t>的结束</a:t>
            </a:r>
            <a:r>
              <a:rPr lang="en-US" altLang="zh-CN" dirty="0"/>
              <a:t>/</a:t>
            </a:r>
            <a:r>
              <a:rPr lang="zh-CN" altLang="en-US" dirty="0"/>
              <a:t>开始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Choose a pattern of bits, e.g., 7 one-bits in a row, as a frame-separator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Bit stuffing: if data contains 6 ones in a row, then add an extra bit (0)</a:t>
            </a:r>
            <a:endParaRPr lang="en-US" altLang="zh-CN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Layers in Network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/>
              <a:t>Application</a:t>
            </a:r>
            <a:endParaRPr lang="en-US" altLang="zh-CN" dirty="0"/>
          </a:p>
          <a:p>
            <a:pPr lvl="1"/>
            <a:r>
              <a:rPr lang="en-US" altLang="zh-CN" dirty="0"/>
              <a:t>Can be thought of as a fourth layer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Not part of the network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End-to-end layer</a:t>
            </a:r>
            <a:endParaRPr lang="en-US" altLang="zh-CN" dirty="0"/>
          </a:p>
          <a:p>
            <a:pPr lvl="1"/>
            <a:r>
              <a:rPr lang="en-US" altLang="zh-CN" dirty="0"/>
              <a:t>Everything else </a:t>
            </a:r>
            <a:r>
              <a:rPr lang="en-US" altLang="zh-CN" dirty="0">
                <a:solidFill>
                  <a:srgbClr val="FF0000"/>
                </a:solidFill>
              </a:rPr>
              <a:t>required to provide a comfortable application interface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Network layer</a:t>
            </a:r>
            <a:endParaRPr lang="en-US" altLang="zh-CN" dirty="0"/>
          </a:p>
          <a:p>
            <a:pPr lvl="1"/>
            <a:r>
              <a:rPr lang="en-US" altLang="zh-CN" dirty="0"/>
              <a:t>Forwarding data through intermediate points to the place it is wanted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Link layer</a:t>
            </a:r>
            <a:endParaRPr lang="en-US" altLang="zh-CN" dirty="0"/>
          </a:p>
          <a:p>
            <a:pPr lvl="1"/>
            <a:r>
              <a:rPr lang="en-US" altLang="zh-CN" dirty="0"/>
              <a:t>Moving </a:t>
            </a:r>
            <a:r>
              <a:rPr lang="en-US" altLang="zh-CN" dirty="0">
                <a:solidFill>
                  <a:srgbClr val="FF0000"/>
                </a:solidFill>
              </a:rPr>
              <a:t>data directly from one point to another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63570" y="198120"/>
            <a:ext cx="580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link layer:(P2P),</a:t>
            </a:r>
            <a:r>
              <a:rPr lang="zh-CN" altLang="en-US" sz="1600"/>
              <a:t>传递效率取决于传输介质</a:t>
            </a:r>
            <a:endParaRPr lang="zh-CN" altLang="en-US" sz="1600"/>
          </a:p>
          <a:p>
            <a:r>
              <a:rPr lang="en-US" altLang="zh-CN" sz="1600"/>
              <a:t>network layer:</a:t>
            </a:r>
            <a:r>
              <a:rPr lang="zh-CN" altLang="en-US" sz="1600"/>
              <a:t>更关注</a:t>
            </a:r>
            <a:r>
              <a:rPr lang="en-US" altLang="zh-CN" sz="1600"/>
              <a:t>data transfer</a:t>
            </a:r>
            <a:r>
              <a:rPr lang="zh-CN" altLang="en-US" sz="1600"/>
              <a:t>以及路由</a:t>
            </a:r>
            <a:r>
              <a:rPr lang="en-US" altLang="zh-CN" sz="1600"/>
              <a:t>,</a:t>
            </a:r>
            <a:r>
              <a:rPr lang="zh-CN" altLang="en-US" sz="1600"/>
              <a:t>更关注算法层面</a:t>
            </a:r>
            <a:r>
              <a:rPr lang="en-US" altLang="zh-CN" sz="1600"/>
              <a:t>,</a:t>
            </a:r>
            <a:r>
              <a:rPr lang="zh-CN" altLang="en-US" sz="1600"/>
              <a:t>即</a:t>
            </a:r>
            <a:endParaRPr lang="zh-CN" altLang="en-US" sz="1600"/>
          </a:p>
          <a:p>
            <a:r>
              <a:rPr lang="zh-CN" altLang="en-US" sz="1600"/>
              <a:t>如何传输等</a:t>
            </a:r>
            <a:r>
              <a:rPr lang="en-US" altLang="zh-CN" sz="1600"/>
              <a:t>,</a:t>
            </a:r>
            <a:r>
              <a:rPr lang="zh-CN" altLang="en-US" sz="1600"/>
              <a:t>但是不会处理传输过程中问题</a:t>
            </a:r>
            <a:r>
              <a:rPr lang="en-US" altLang="zh-CN" sz="1600"/>
              <a:t>,</a:t>
            </a:r>
            <a:r>
              <a:rPr lang="zh-CN" altLang="en-US" sz="1600"/>
              <a:t>如丢包</a:t>
            </a:r>
            <a:r>
              <a:rPr lang="en-US" altLang="zh-CN" sz="1600"/>
              <a:t>,</a:t>
            </a:r>
            <a:r>
              <a:rPr lang="zh-CN" altLang="en-US" sz="1600"/>
              <a:t>断网等</a:t>
            </a:r>
            <a:endParaRPr lang="zh-CN" altLang="en-US" sz="1600"/>
          </a:p>
          <a:p>
            <a:r>
              <a:rPr lang="en-US" altLang="zh-CN" sz="1600"/>
              <a:t>end-to-end layer:</a:t>
            </a:r>
            <a:r>
              <a:rPr lang="zh-CN" altLang="en-US" sz="1600"/>
              <a:t>会处理出问题的情况</a:t>
            </a:r>
            <a:r>
              <a:rPr lang="en-US" altLang="zh-CN" sz="1600"/>
              <a:t>,</a:t>
            </a:r>
            <a:r>
              <a:rPr lang="zh-CN" altLang="en-US" sz="1600"/>
              <a:t>即根据语义选择合适的</a:t>
            </a:r>
            <a:r>
              <a:rPr lang="en-US" altLang="zh-CN" sz="1600"/>
              <a:t>at-least-once/at-most-once</a:t>
            </a:r>
            <a:endParaRPr lang="en-US" altLang="zh-CN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Error Handling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Error detection code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Adding redundancy: e.g.,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 checksum at the end</a:t>
            </a:r>
            <a:endParaRPr lang="en-US" altLang="zh-CN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What to do if detect an error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Error correction code: with enough redundancy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2"/>
            <a:r>
              <a:rPr lang="en-US" altLang="zh-CN" sz="1600" dirty="0">
                <a:ea typeface="MS PGothic" panose="020B0600070205080204" pitchFamily="34" charset="-128"/>
              </a:rPr>
              <a:t>Where noise is well understood, e.g., disk</a:t>
            </a:r>
            <a:endParaRPr lang="en-US" altLang="zh-CN" sz="1600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Ask sender to resend: sender holds frame in buffer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Let receiver discard the frame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Blending these techniques</a:t>
            </a:r>
            <a:endParaRPr lang="en-US" altLang="zh-CN" sz="2000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Coding: Incremental Redundancy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Forward error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correction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Perform coding before storing or transmitting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Later decode the data without appealing to the creator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>
                <a:solidFill>
                  <a:srgbClr val="0096FF"/>
                </a:solidFill>
                <a:ea typeface="MS PGothic" panose="020B0600070205080204" pitchFamily="34" charset="-128"/>
              </a:rPr>
              <a:t>Hamming distance</a:t>
            </a:r>
            <a:endParaRPr lang="en-US" altLang="zh-CN" dirty="0">
              <a:solidFill>
                <a:srgbClr val="0096FF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Number of 1 in </a:t>
            </a:r>
            <a:r>
              <a:rPr lang="en-US" altLang="zh-CN" i="1" dirty="0">
                <a:ea typeface="MS PGothic" panose="020B0600070205080204" pitchFamily="34" charset="-128"/>
              </a:rPr>
              <a:t>A </a:t>
            </a:r>
            <a:r>
              <a:rPr lang="en-US" altLang="zh-CN" dirty="0">
                <a:ea typeface="MS PGothic" panose="020B0600070205080204" pitchFamily="34" charset="-128"/>
              </a:rPr>
              <a:t>⊕ B , ⊕ is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exclusive OR (XOR)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If H-distance between every legitimate pair is 2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2"/>
            <a:r>
              <a:rPr lang="en-US" altLang="zh-CN" sz="1600" dirty="0">
                <a:ea typeface="MS PGothic" panose="020B0600070205080204" pitchFamily="34" charset="-128"/>
              </a:rPr>
              <a:t>000101, can only 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detect </a:t>
            </a:r>
            <a:r>
              <a:rPr lang="en-US" altLang="zh-CN" sz="1600" dirty="0">
                <a:ea typeface="MS PGothic" panose="020B0600070205080204" pitchFamily="34" charset="-128"/>
              </a:rPr>
              <a:t>1-bit flip</a:t>
            </a:r>
            <a:endParaRPr lang="en-US" altLang="zh-CN" sz="1600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If H-distance between every legitimate pair is 3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2"/>
            <a:r>
              <a:rPr lang="en-US" altLang="zh-CN" sz="1600" dirty="0">
                <a:ea typeface="MS PGothic" panose="020B0600070205080204" pitchFamily="34" charset="-128"/>
              </a:rPr>
              <a:t>Can only 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correct 1 bit flip</a:t>
            </a:r>
            <a:endParaRPr lang="en-US" altLang="zh-CN" sz="1600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If H-distance between every legitimate pair is 4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2"/>
            <a:r>
              <a:rPr lang="en-US" altLang="zh-CN" sz="1600" dirty="0">
                <a:ea typeface="MS PGothic" panose="020B0600070205080204" pitchFamily="34" charset="-128"/>
              </a:rPr>
              <a:t>Can 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detect 2-bit flip, correct 1-bit flip</a:t>
            </a:r>
            <a:endParaRPr lang="en-US" altLang="zh-CN" sz="1600" dirty="0">
              <a:ea typeface="MS PGothic" panose="020B0600070205080204" pitchFamily="34" charset="-128"/>
            </a:endParaRPr>
          </a:p>
          <a:p>
            <a:pPr lvl="1"/>
            <a:endParaRPr lang="en-US" altLang="zh-CN" sz="2000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33564"/>
            <a:ext cx="123229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7" y="4462264"/>
            <a:ext cx="1169194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Example-1: Simple Parity Check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2 bits -&gt; 3 bits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Detect 1-bit errors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8 patterns total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Only 4 correct patterns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00 -&gt; 00</a:t>
            </a:r>
            <a:r>
              <a:rPr lang="en-US" altLang="zh-CN" dirty="0">
                <a:solidFill>
                  <a:srgbClr val="0066FF"/>
                </a:solidFill>
                <a:ea typeface="MS PGothic" panose="020B0600070205080204" pitchFamily="34" charset="-128"/>
              </a:rPr>
              <a:t>0</a:t>
            </a:r>
            <a:endParaRPr lang="en-US" altLang="zh-CN" dirty="0">
              <a:solidFill>
                <a:srgbClr val="0066FF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11 -&gt; 11</a:t>
            </a:r>
            <a:r>
              <a:rPr lang="en-US" altLang="zh-CN" dirty="0">
                <a:solidFill>
                  <a:srgbClr val="0066FF"/>
                </a:solidFill>
                <a:ea typeface="MS PGothic" panose="020B0600070205080204" pitchFamily="34" charset="-128"/>
              </a:rPr>
              <a:t>0</a:t>
            </a:r>
            <a:endParaRPr lang="en-US" altLang="zh-CN" dirty="0">
              <a:solidFill>
                <a:srgbClr val="0066FF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10 -&gt; 10</a:t>
            </a:r>
            <a:r>
              <a:rPr lang="en-US" altLang="zh-CN" dirty="0">
                <a:solidFill>
                  <a:srgbClr val="0066FF"/>
                </a:solidFill>
                <a:ea typeface="MS PGothic" panose="020B0600070205080204" pitchFamily="34" charset="-128"/>
              </a:rPr>
              <a:t>1</a:t>
            </a:r>
            <a:endParaRPr lang="en-US" altLang="zh-CN" dirty="0">
              <a:solidFill>
                <a:srgbClr val="0066FF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01 -&gt; 01</a:t>
            </a:r>
            <a:r>
              <a:rPr lang="en-US" altLang="zh-CN" dirty="0">
                <a:solidFill>
                  <a:srgbClr val="0066FF"/>
                </a:solidFill>
                <a:ea typeface="MS PGothic" panose="020B0600070205080204" pitchFamily="34" charset="-128"/>
              </a:rPr>
              <a:t>1</a:t>
            </a:r>
            <a:endParaRPr lang="en-US" altLang="zh-CN" dirty="0">
              <a:solidFill>
                <a:srgbClr val="0066FF"/>
              </a:solidFill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Hamming distance of this code is 2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1-bit flipping will cause incorrect pattern</a:t>
            </a:r>
            <a:endParaRPr lang="en-US" altLang="zh-CN" dirty="0">
              <a:ea typeface="MS PGothic" panose="020B0600070205080204" pitchFamily="34" charset="-128"/>
            </a:endParaRP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pPr lvl="1"/>
            <a:endParaRPr lang="en-US" altLang="zh-CN" sz="2000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1950244"/>
            <a:ext cx="2701529" cy="223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195830" y="2713990"/>
            <a:ext cx="36842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P1=P2⊕P3</a:t>
            </a:r>
            <a:endParaRPr lang="en-US" altLang="zh-CN" sz="1600"/>
          </a:p>
          <a:p>
            <a:r>
              <a:rPr lang="en-US" altLang="zh-CN" sz="1600"/>
              <a:t>P2=P1⊕P3</a:t>
            </a:r>
            <a:endParaRPr lang="en-US" altLang="zh-CN" sz="1600"/>
          </a:p>
          <a:p>
            <a:r>
              <a:rPr lang="zh-CN" altLang="en-US" sz="1600"/>
              <a:t>所以</a:t>
            </a:r>
            <a:r>
              <a:rPr lang="zh-CN" sz="1600"/>
              <a:t>当一位出错的时候一定是另外两位中的一个出错了</a:t>
            </a:r>
            <a:r>
              <a:rPr lang="zh-CN" altLang="en-US" sz="1600"/>
              <a:t>。而两个都取反的时候还是正确的，因而汉明距离为</a:t>
            </a:r>
            <a:r>
              <a:rPr lang="en-US" altLang="zh-CN" sz="1600"/>
              <a:t>2.</a:t>
            </a:r>
            <a:endParaRPr lang="zh-CN" altLang="en-US" sz="1600"/>
          </a:p>
          <a:p>
            <a:r>
              <a:rPr lang="zh-CN" altLang="en-US" sz="1600"/>
              <a:t>需要注意这个第三位应该是计算出来的，而不是真正传递过来的数据</a:t>
            </a:r>
            <a:endParaRPr lang="zh-CN" altLang="en-US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Example-2: 4-bit -&gt; 7-bit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4 bits -&gt; 7 bits (56 using only extra 7)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3 extra bits to distinguish 8 cases(</a:t>
            </a:r>
            <a:r>
              <a:rPr lang="zh-CN" altLang="en-US" dirty="0">
                <a:ea typeface="宋体" panose="02010600030101010101" pitchFamily="2" charset="-122"/>
              </a:rPr>
              <a:t>这三个额外的</a:t>
            </a:r>
            <a:endParaRPr lang="zh-CN" altLang="en-US" dirty="0">
              <a:ea typeface="宋体" panose="02010600030101010101" pitchFamily="2" charset="-122"/>
            </a:endParaRPr>
          </a:p>
          <a:p>
            <a:pPr marL="74295" lvl="1" indent="0">
              <a:buNone/>
            </a:pPr>
            <a:r>
              <a:rPr lang="en-US" altLang="zh-CN" dirty="0">
                <a:ea typeface="MS PGothic" panose="020B0600070205080204" pitchFamily="34" charset="-128"/>
              </a:rPr>
              <a:t>bits</a:t>
            </a:r>
            <a:r>
              <a:rPr lang="zh-CN" altLang="en-US" dirty="0">
                <a:ea typeface="宋体" panose="02010600030101010101" pitchFamily="2" charset="-122"/>
              </a:rPr>
              <a:t>不是传递过来的数据，而是额外计算的</a:t>
            </a:r>
            <a:r>
              <a:rPr lang="en-US" altLang="zh-CN" dirty="0">
                <a:ea typeface="MS PGothic" panose="020B0600070205080204" pitchFamily="34" charset="-128"/>
              </a:rPr>
              <a:t>)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e.g.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1101</a:t>
            </a:r>
            <a:r>
              <a:rPr lang="en-US" altLang="zh-CN" dirty="0">
                <a:ea typeface="MS PGothic" panose="020B0600070205080204" pitchFamily="34" charset="-128"/>
              </a:rPr>
              <a:t> -&gt; </a:t>
            </a:r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101</a:t>
            </a:r>
            <a:endParaRPr lang="en-US" altLang="zh-CN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Correct 1-bit errors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101</a:t>
            </a:r>
            <a:r>
              <a:rPr lang="en-US" altLang="zh-CN" dirty="0">
                <a:ea typeface="MS PGothic" panose="020B0600070205080204" pitchFamily="34" charset="-128"/>
              </a:rPr>
              <a:t> -&gt; </a:t>
            </a:r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u="sng" dirty="0">
                <a:solidFill>
                  <a:srgbClr val="FF0000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01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 :  P1 &amp; P4 not match</a:t>
            </a:r>
            <a:endParaRPr lang="en-US" altLang="zh-CN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101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-&gt; </a:t>
            </a:r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u="sng" dirty="0">
                <a:solidFill>
                  <a:srgbClr val="0000FF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 :  P2 not match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endParaRPr lang="en-US" altLang="zh-CN" sz="2000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28" y="1129308"/>
            <a:ext cx="2459781" cy="108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10"/>
          <p:cNvSpPr/>
          <p:nvPr/>
        </p:nvSpPr>
        <p:spPr bwMode="auto">
          <a:xfrm>
            <a:off x="21828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panose="02010600030101010101" pitchFamily="2" charset="-122"/>
              </a:rPr>
              <a:t>1</a:t>
            </a:r>
            <a:endParaRPr lang="en-US" sz="1350" dirty="0">
              <a:solidFill>
                <a:srgbClr val="FF0000"/>
              </a:solidFill>
              <a:cs typeface="宋体" panose="02010600030101010101" pitchFamily="2" charset="-122"/>
            </a:endParaRPr>
          </a:p>
        </p:txBody>
      </p:sp>
      <p:sp>
        <p:nvSpPr>
          <p:cNvPr id="9" name="Oval 11"/>
          <p:cNvSpPr/>
          <p:nvPr/>
        </p:nvSpPr>
        <p:spPr bwMode="auto">
          <a:xfrm>
            <a:off x="32496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panose="02010600030101010101" pitchFamily="2" charset="-122"/>
              </a:rPr>
              <a:t>1</a:t>
            </a:r>
            <a:endParaRPr lang="en-US" sz="1350" dirty="0">
              <a:solidFill>
                <a:srgbClr val="FF0000"/>
              </a:solidFill>
              <a:cs typeface="宋体" panose="02010600030101010101" pitchFamily="2" charset="-122"/>
            </a:endParaRPr>
          </a:p>
        </p:txBody>
      </p:sp>
      <p:sp>
        <p:nvSpPr>
          <p:cNvPr id="10" name="Oval 12"/>
          <p:cNvSpPr/>
          <p:nvPr/>
        </p:nvSpPr>
        <p:spPr bwMode="auto">
          <a:xfrm>
            <a:off x="37830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panose="02010600030101010101" pitchFamily="2" charset="-122"/>
              </a:rPr>
              <a:t>0</a:t>
            </a:r>
            <a:endParaRPr lang="en-US" sz="1350" dirty="0">
              <a:solidFill>
                <a:schemeClr val="bg1">
                  <a:lumMod val="85000"/>
                </a:schemeClr>
              </a:solidFill>
              <a:cs typeface="宋体" panose="02010600030101010101" pitchFamily="2" charset="-122"/>
            </a:endParaRPr>
          </a:p>
        </p:txBody>
      </p:sp>
      <p:sp>
        <p:nvSpPr>
          <p:cNvPr id="11" name="Oval 13"/>
          <p:cNvSpPr/>
          <p:nvPr/>
        </p:nvSpPr>
        <p:spPr bwMode="auto">
          <a:xfrm>
            <a:off x="43164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panose="02010600030101010101" pitchFamily="2" charset="-122"/>
              </a:rPr>
              <a:t>1</a:t>
            </a:r>
            <a:endParaRPr lang="en-US" sz="1350" dirty="0">
              <a:solidFill>
                <a:srgbClr val="FF0000"/>
              </a:solidFill>
              <a:cs typeface="宋体" panose="02010600030101010101" pitchFamily="2" charset="-122"/>
            </a:endParaRPr>
          </a:p>
        </p:txBody>
      </p:sp>
      <p:sp>
        <p:nvSpPr>
          <p:cNvPr id="12" name="Oval 14"/>
          <p:cNvSpPr/>
          <p:nvPr/>
        </p:nvSpPr>
        <p:spPr bwMode="auto">
          <a:xfrm>
            <a:off x="16494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panose="02010600030101010101" pitchFamily="2" charset="-122"/>
              </a:rPr>
              <a:t>0</a:t>
            </a:r>
            <a:endParaRPr lang="en-US" sz="1350" dirty="0">
              <a:solidFill>
                <a:schemeClr val="bg1">
                  <a:lumMod val="85000"/>
                </a:schemeClr>
              </a:solidFill>
              <a:cs typeface="宋体" panose="02010600030101010101" pitchFamily="2" charset="-122"/>
            </a:endParaRPr>
          </a:p>
        </p:txBody>
      </p:sp>
      <p:sp>
        <p:nvSpPr>
          <p:cNvPr id="13" name="Oval 15"/>
          <p:cNvSpPr/>
          <p:nvPr/>
        </p:nvSpPr>
        <p:spPr bwMode="auto">
          <a:xfrm>
            <a:off x="11160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0000FF"/>
                </a:solidFill>
                <a:cs typeface="宋体" panose="02010600030101010101" pitchFamily="2" charset="-122"/>
              </a:rPr>
              <a:t>1</a:t>
            </a:r>
            <a:endParaRPr lang="en-US" sz="1350" dirty="0">
              <a:solidFill>
                <a:srgbClr val="0000FF"/>
              </a:solidFill>
              <a:cs typeface="宋体" panose="02010600030101010101" pitchFamily="2" charset="-122"/>
            </a:endParaRPr>
          </a:p>
        </p:txBody>
      </p:sp>
      <p:sp>
        <p:nvSpPr>
          <p:cNvPr id="14" name="Oval 16"/>
          <p:cNvSpPr/>
          <p:nvPr/>
        </p:nvSpPr>
        <p:spPr bwMode="auto">
          <a:xfrm>
            <a:off x="27162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panose="02010600030101010101" pitchFamily="2" charset="-122"/>
              </a:rPr>
              <a:t>0</a:t>
            </a:r>
            <a:endParaRPr lang="en-US" sz="1350" dirty="0">
              <a:solidFill>
                <a:schemeClr val="bg1">
                  <a:lumMod val="85000"/>
                </a:schemeClr>
              </a:solidFill>
              <a:cs typeface="宋体" panose="02010600030101010101" pitchFamily="2" charset="-122"/>
            </a:endParaRPr>
          </a:p>
        </p:txBody>
      </p:sp>
      <p:sp>
        <p:nvSpPr>
          <p:cNvPr id="15" name="Oval 17"/>
          <p:cNvSpPr/>
          <p:nvPr/>
        </p:nvSpPr>
        <p:spPr bwMode="auto">
          <a:xfrm>
            <a:off x="21828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panose="02010600030101010101" pitchFamily="2" charset="-122"/>
              </a:rPr>
              <a:t>1</a:t>
            </a:r>
            <a:endParaRPr lang="en-US" sz="1350" dirty="0">
              <a:solidFill>
                <a:srgbClr val="FF0000"/>
              </a:solidFill>
              <a:cs typeface="宋体" panose="02010600030101010101" pitchFamily="2" charset="-122"/>
            </a:endParaRPr>
          </a:p>
        </p:txBody>
      </p:sp>
      <p:sp>
        <p:nvSpPr>
          <p:cNvPr id="16" name="Oval 18"/>
          <p:cNvSpPr/>
          <p:nvPr/>
        </p:nvSpPr>
        <p:spPr bwMode="auto">
          <a:xfrm>
            <a:off x="32496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panose="02010600030101010101" pitchFamily="2" charset="-122"/>
              </a:rPr>
              <a:t>1</a:t>
            </a:r>
            <a:endParaRPr lang="en-US" sz="1350" dirty="0">
              <a:solidFill>
                <a:schemeClr val="bg1">
                  <a:lumMod val="85000"/>
                </a:schemeClr>
              </a:solidFill>
              <a:cs typeface="宋体" panose="02010600030101010101" pitchFamily="2" charset="-122"/>
            </a:endParaRPr>
          </a:p>
        </p:txBody>
      </p:sp>
      <p:sp>
        <p:nvSpPr>
          <p:cNvPr id="17" name="Oval 19"/>
          <p:cNvSpPr/>
          <p:nvPr/>
        </p:nvSpPr>
        <p:spPr bwMode="auto">
          <a:xfrm>
            <a:off x="37830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panose="02010600030101010101" pitchFamily="2" charset="-122"/>
              </a:rPr>
              <a:t>0</a:t>
            </a:r>
            <a:endParaRPr lang="en-US" sz="1350" dirty="0">
              <a:solidFill>
                <a:srgbClr val="FF0000"/>
              </a:solidFill>
              <a:cs typeface="宋体" panose="02010600030101010101" pitchFamily="2" charset="-122"/>
            </a:endParaRPr>
          </a:p>
        </p:txBody>
      </p:sp>
      <p:sp>
        <p:nvSpPr>
          <p:cNvPr id="18" name="Oval 20"/>
          <p:cNvSpPr/>
          <p:nvPr/>
        </p:nvSpPr>
        <p:spPr bwMode="auto">
          <a:xfrm>
            <a:off x="43164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panose="02010600030101010101" pitchFamily="2" charset="-122"/>
              </a:rPr>
              <a:t>1</a:t>
            </a:r>
            <a:endParaRPr lang="en-US" sz="1350" dirty="0">
              <a:solidFill>
                <a:srgbClr val="FF0000"/>
              </a:solidFill>
              <a:cs typeface="宋体" panose="02010600030101010101" pitchFamily="2" charset="-122"/>
            </a:endParaRPr>
          </a:p>
        </p:txBody>
      </p:sp>
      <p:sp>
        <p:nvSpPr>
          <p:cNvPr id="19" name="Oval 21"/>
          <p:cNvSpPr/>
          <p:nvPr/>
        </p:nvSpPr>
        <p:spPr bwMode="auto">
          <a:xfrm>
            <a:off x="16494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0000FF"/>
                </a:solidFill>
                <a:cs typeface="宋体" panose="02010600030101010101" pitchFamily="2" charset="-122"/>
              </a:rPr>
              <a:t>0</a:t>
            </a:r>
            <a:endParaRPr lang="en-US" sz="1350" dirty="0">
              <a:solidFill>
                <a:srgbClr val="0000FF"/>
              </a:solidFill>
              <a:cs typeface="宋体" panose="02010600030101010101" pitchFamily="2" charset="-122"/>
            </a:endParaRPr>
          </a:p>
        </p:txBody>
      </p:sp>
      <p:sp>
        <p:nvSpPr>
          <p:cNvPr id="20" name="Oval 22"/>
          <p:cNvSpPr/>
          <p:nvPr/>
        </p:nvSpPr>
        <p:spPr bwMode="auto">
          <a:xfrm>
            <a:off x="11160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panose="02010600030101010101" pitchFamily="2" charset="-122"/>
              </a:rPr>
              <a:t>1</a:t>
            </a:r>
            <a:endParaRPr lang="en-US" sz="1350" dirty="0">
              <a:solidFill>
                <a:schemeClr val="bg1">
                  <a:lumMod val="85000"/>
                </a:schemeClr>
              </a:solidFill>
              <a:cs typeface="宋体" panose="02010600030101010101" pitchFamily="2" charset="-122"/>
            </a:endParaRPr>
          </a:p>
        </p:txBody>
      </p:sp>
      <p:sp>
        <p:nvSpPr>
          <p:cNvPr id="21" name="Oval 23"/>
          <p:cNvSpPr/>
          <p:nvPr/>
        </p:nvSpPr>
        <p:spPr bwMode="auto">
          <a:xfrm>
            <a:off x="27162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panose="02010600030101010101" pitchFamily="2" charset="-122"/>
              </a:rPr>
              <a:t>0</a:t>
            </a:r>
            <a:endParaRPr lang="en-US" sz="1350" dirty="0">
              <a:solidFill>
                <a:schemeClr val="bg1">
                  <a:lumMod val="85000"/>
                </a:schemeClr>
              </a:solidFill>
              <a:cs typeface="宋体" panose="02010600030101010101" pitchFamily="2" charset="-122"/>
            </a:endParaRPr>
          </a:p>
        </p:txBody>
      </p:sp>
      <p:sp>
        <p:nvSpPr>
          <p:cNvPr id="22" name="Oval 24"/>
          <p:cNvSpPr/>
          <p:nvPr/>
        </p:nvSpPr>
        <p:spPr bwMode="auto">
          <a:xfrm>
            <a:off x="21828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panose="02010600030101010101" pitchFamily="2" charset="-122"/>
              </a:rPr>
              <a:t>1</a:t>
            </a:r>
            <a:endParaRPr lang="en-US" sz="1350" dirty="0">
              <a:solidFill>
                <a:schemeClr val="bg1">
                  <a:lumMod val="85000"/>
                </a:schemeClr>
              </a:solidFill>
              <a:cs typeface="宋体" panose="02010600030101010101" pitchFamily="2" charset="-122"/>
            </a:endParaRPr>
          </a:p>
        </p:txBody>
      </p:sp>
      <p:sp>
        <p:nvSpPr>
          <p:cNvPr id="23" name="Oval 25"/>
          <p:cNvSpPr/>
          <p:nvPr/>
        </p:nvSpPr>
        <p:spPr bwMode="auto">
          <a:xfrm>
            <a:off x="32496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panose="02010600030101010101" pitchFamily="2" charset="-122"/>
              </a:rPr>
              <a:t>1</a:t>
            </a:r>
            <a:endParaRPr lang="en-US" sz="1350" dirty="0">
              <a:solidFill>
                <a:srgbClr val="FF0000"/>
              </a:solidFill>
              <a:cs typeface="宋体" panose="02010600030101010101" pitchFamily="2" charset="-122"/>
            </a:endParaRPr>
          </a:p>
        </p:txBody>
      </p:sp>
      <p:sp>
        <p:nvSpPr>
          <p:cNvPr id="24" name="Oval 26"/>
          <p:cNvSpPr/>
          <p:nvPr/>
        </p:nvSpPr>
        <p:spPr bwMode="auto">
          <a:xfrm>
            <a:off x="37830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panose="02010600030101010101" pitchFamily="2" charset="-122"/>
              </a:rPr>
              <a:t>0</a:t>
            </a:r>
            <a:endParaRPr lang="en-US" sz="1350" dirty="0">
              <a:solidFill>
                <a:srgbClr val="FF0000"/>
              </a:solidFill>
              <a:cs typeface="宋体" panose="02010600030101010101" pitchFamily="2" charset="-122"/>
            </a:endParaRPr>
          </a:p>
        </p:txBody>
      </p:sp>
      <p:sp>
        <p:nvSpPr>
          <p:cNvPr id="25" name="Oval 27"/>
          <p:cNvSpPr/>
          <p:nvPr/>
        </p:nvSpPr>
        <p:spPr bwMode="auto">
          <a:xfrm>
            <a:off x="43164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panose="02010600030101010101" pitchFamily="2" charset="-122"/>
              </a:rPr>
              <a:t>1</a:t>
            </a:r>
            <a:endParaRPr lang="en-US" sz="1350" dirty="0">
              <a:solidFill>
                <a:srgbClr val="FF0000"/>
              </a:solidFill>
              <a:cs typeface="宋体" panose="02010600030101010101" pitchFamily="2" charset="-122"/>
            </a:endParaRPr>
          </a:p>
        </p:txBody>
      </p:sp>
      <p:sp>
        <p:nvSpPr>
          <p:cNvPr id="26" name="Oval 28"/>
          <p:cNvSpPr/>
          <p:nvPr/>
        </p:nvSpPr>
        <p:spPr bwMode="auto">
          <a:xfrm>
            <a:off x="16494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panose="02010600030101010101" pitchFamily="2" charset="-122"/>
              </a:rPr>
              <a:t>0</a:t>
            </a:r>
            <a:endParaRPr lang="en-US" sz="1350" dirty="0">
              <a:solidFill>
                <a:schemeClr val="bg1">
                  <a:lumMod val="85000"/>
                </a:schemeClr>
              </a:solidFill>
              <a:cs typeface="宋体" panose="02010600030101010101" pitchFamily="2" charset="-122"/>
            </a:endParaRPr>
          </a:p>
        </p:txBody>
      </p:sp>
      <p:sp>
        <p:nvSpPr>
          <p:cNvPr id="27" name="Oval 29"/>
          <p:cNvSpPr/>
          <p:nvPr/>
        </p:nvSpPr>
        <p:spPr bwMode="auto">
          <a:xfrm>
            <a:off x="11160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panose="02010600030101010101" pitchFamily="2" charset="-122"/>
              </a:rPr>
              <a:t>1</a:t>
            </a:r>
            <a:endParaRPr lang="en-US" sz="1350" dirty="0">
              <a:solidFill>
                <a:schemeClr val="bg1">
                  <a:lumMod val="85000"/>
                </a:schemeClr>
              </a:solidFill>
              <a:cs typeface="宋体" panose="02010600030101010101" pitchFamily="2" charset="-122"/>
            </a:endParaRPr>
          </a:p>
        </p:txBody>
      </p:sp>
      <p:sp>
        <p:nvSpPr>
          <p:cNvPr id="28" name="Oval 30"/>
          <p:cNvSpPr/>
          <p:nvPr/>
        </p:nvSpPr>
        <p:spPr bwMode="auto">
          <a:xfrm>
            <a:off x="27162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0000FF"/>
                </a:solidFill>
                <a:cs typeface="宋体" panose="02010600030101010101" pitchFamily="2" charset="-122"/>
              </a:rPr>
              <a:t>0</a:t>
            </a:r>
            <a:endParaRPr lang="en-US" sz="1350" dirty="0">
              <a:solidFill>
                <a:srgbClr val="0000FF"/>
              </a:solidFill>
              <a:cs typeface="宋体" panose="02010600030101010101" pitchFamily="2" charset="-122"/>
            </a:endParaRPr>
          </a:p>
        </p:txBody>
      </p:sp>
      <p:graphicFrame>
        <p:nvGraphicFramePr>
          <p:cNvPr id="29" name="Table 38"/>
          <p:cNvGraphicFramePr>
            <a:graphicFrameLocks noGrp="1"/>
          </p:cNvGraphicFramePr>
          <p:nvPr/>
        </p:nvGraphicFramePr>
        <p:xfrm>
          <a:off x="5712619" y="2438754"/>
          <a:ext cx="2743200" cy="25373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/>
                <a:gridCol w="1219200"/>
              </a:tblGrid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Not Match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Error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None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None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P1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P1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P2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P2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P1 &amp; P2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P3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P1 &amp; 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P5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P2 &amp; 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P6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P1 &amp; P2 &amp; 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charset="-122"/>
                          <a:ea typeface="等线" panose="02010600030101010101" charset="-122"/>
                        </a:rPr>
                        <a:t>P7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T="34283" marB="34283"/>
                </a:tc>
              </a:tr>
            </a:tbl>
          </a:graphicData>
        </a:graphic>
      </p:graphicFrame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1188102" y="3810694"/>
            <a:ext cx="403244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350" dirty="0">
                <a:ea typeface="MS PGothic" panose="020B0600070205080204" pitchFamily="34" charset="-128"/>
              </a:rPr>
              <a:t>1           2            3           4            5           6           7</a:t>
            </a:r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5828665" y="510857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1+2+4 = 7</a:t>
            </a:r>
            <a:r>
              <a:rPr lang="zh-CN" altLang="en-US" sz="1600"/>
              <a:t>！</a:t>
            </a:r>
            <a:endParaRPr lang="zh-CN" altLang="en-US"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IP: Best-effort Network</a:t>
            </a:r>
            <a:endParaRPr lang="zh-CN" alt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ea typeface="等线" panose="02010600030101010101" charset="-122"/>
              </a:rPr>
              <a:t>1.</a:t>
            </a:r>
            <a:r>
              <a:rPr lang="zh-CN" altLang="en-US" sz="2000" dirty="0">
                <a:ea typeface="等线" panose="02010600030101010101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a typeface="等线" panose="02010600030101010101" charset="-122"/>
              </a:rPr>
              <a:t>Best-effort</a:t>
            </a:r>
            <a:r>
              <a:rPr lang="en-US" altLang="zh-CN" sz="2000" b="1" dirty="0">
                <a:ea typeface="等线" panose="02010600030101010101" charset="-122"/>
              </a:rPr>
              <a:t> network</a:t>
            </a:r>
            <a:endParaRPr lang="en-US" altLang="zh-CN" sz="2000" b="1" dirty="0">
              <a:ea typeface="等线" panose="02010600030101010101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charset="-122"/>
              </a:rPr>
              <a:t>If it cannot dispatch, may discard a packet</a:t>
            </a:r>
            <a:endParaRPr lang="en-US" altLang="zh-CN" sz="1800" dirty="0">
              <a:ea typeface="等线" panose="02010600030101010101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ea typeface="等线" panose="02010600030101010101" charset="-122"/>
              </a:rPr>
              <a:t>2.</a:t>
            </a:r>
            <a:r>
              <a:rPr lang="zh-CN" altLang="en-US" sz="2000" dirty="0">
                <a:ea typeface="等线" panose="02010600030101010101" charset="-122"/>
              </a:rPr>
              <a:t> </a:t>
            </a:r>
            <a:r>
              <a:rPr lang="en-US" altLang="zh-CN" sz="2000" b="1" dirty="0">
                <a:ea typeface="等线" panose="02010600030101010101" charset="-122"/>
              </a:rPr>
              <a:t>Guaranteed-delivery network</a:t>
            </a:r>
            <a:endParaRPr lang="en-US" altLang="zh-CN" sz="2000" b="1" dirty="0">
              <a:ea typeface="等线" panose="02010600030101010101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charset="-122"/>
              </a:rPr>
              <a:t>Also called </a:t>
            </a:r>
            <a:r>
              <a:rPr lang="en-US" altLang="zh-CN" sz="1800" dirty="0">
                <a:solidFill>
                  <a:srgbClr val="0096FF"/>
                </a:solidFill>
                <a:ea typeface="等线" panose="02010600030101010101" charset="-122"/>
              </a:rPr>
              <a:t>store-and-forward</a:t>
            </a:r>
            <a:r>
              <a:rPr lang="en-US" altLang="zh-CN" sz="1800" dirty="0">
                <a:ea typeface="等线" panose="02010600030101010101" charset="-122"/>
              </a:rPr>
              <a:t> network, no discarding data</a:t>
            </a:r>
            <a:endParaRPr lang="en-US" altLang="zh-CN" sz="1800" dirty="0">
              <a:ea typeface="等线" panose="02010600030101010101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charset="-122"/>
              </a:rPr>
              <a:t>Work with complete messages rather than packets</a:t>
            </a:r>
            <a:endParaRPr lang="en-US" altLang="zh-CN" sz="1800" dirty="0">
              <a:ea typeface="等线" panose="02010600030101010101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charset="-122"/>
              </a:rPr>
              <a:t>Use disk for buffering to handle peaks</a:t>
            </a:r>
            <a:endParaRPr lang="en-US" altLang="zh-CN" sz="1800" dirty="0">
              <a:ea typeface="等线" panose="02010600030101010101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charset="-122"/>
              </a:rPr>
              <a:t>Tracks individual message to make sure none are lost</a:t>
            </a:r>
            <a:endParaRPr lang="en-US" altLang="zh-CN" sz="1800" dirty="0">
              <a:ea typeface="等线" panose="02010600030101010101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ea typeface="等线" panose="02010600030101010101" charset="-122"/>
              </a:rPr>
              <a:t>In real world</a:t>
            </a:r>
            <a:endParaRPr lang="en-US" altLang="zh-CN" sz="2000" dirty="0">
              <a:ea typeface="等线" panose="02010600030101010101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charset="-122"/>
              </a:rPr>
              <a:t>No absolute guarantee</a:t>
            </a:r>
            <a:endParaRPr lang="en-US" altLang="zh-CN" sz="1800" dirty="0">
              <a:ea typeface="等线" panose="02010600030101010101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charset="-122"/>
              </a:rPr>
              <a:t>Guaranteed-delivery: higher layer; best-effort: lower layer</a:t>
            </a:r>
            <a:endParaRPr lang="zh-CN" altLang="en-US" sz="1800" dirty="0">
              <a:ea typeface="等线" panose="02010600030101010101" charset="-122"/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579755" indent="-22288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91540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48410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604645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961515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31775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67462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03149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C24DE3-83BD-0D4A-8E1A-7E53889118F4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Adobe 楷体 Std R" charset="0"/>
                <a:cs typeface="Adobe 楷体 Std R" charset="0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Adobe 楷体 Std R" charset="0"/>
              <a:cs typeface="Adobe 楷体 Std R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Duplicate Packets and Suppression</a:t>
            </a:r>
            <a:endParaRPr lang="zh-CN" altLang="en-US" dirty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ea typeface="等线" panose="02010600030101010101" charset="-122"/>
              </a:rPr>
              <a:t>Discarding packets is common case</a:t>
            </a:r>
            <a:endParaRPr lang="en-US" altLang="zh-CN" sz="2400" dirty="0">
              <a:ea typeface="等线" panose="02010600030101010101" charset="-122"/>
            </a:endParaRPr>
          </a:p>
          <a:p>
            <a:pPr lvl="1"/>
            <a:r>
              <a:rPr lang="en-US" altLang="zh-CN" sz="2000" dirty="0">
                <a:ea typeface="等线" panose="02010600030101010101" charset="-122"/>
              </a:rPr>
              <a:t>Many network protocol includes timeout and resend mechanism</a:t>
            </a:r>
            <a:endParaRPr lang="en-US" altLang="zh-CN" sz="2000" dirty="0">
              <a:ea typeface="等线" panose="02010600030101010101" charset="-122"/>
            </a:endParaRPr>
          </a:p>
          <a:p>
            <a:pPr eaLnBrk="1" hangingPunct="1"/>
            <a:r>
              <a:rPr lang="en-US" altLang="zh-CN" sz="2400" dirty="0">
                <a:ea typeface="等线" panose="02010600030101010101" charset="-122"/>
              </a:rPr>
              <a:t>When a congested forwarder discards a packet</a:t>
            </a:r>
            <a:endParaRPr lang="en-US" altLang="zh-CN" sz="2400" dirty="0">
              <a:ea typeface="等线" panose="02010600030101010101" charset="-122"/>
            </a:endParaRPr>
          </a:p>
          <a:p>
            <a:pPr lvl="1"/>
            <a:r>
              <a:rPr lang="en-US" altLang="zh-CN" sz="2000" dirty="0">
                <a:ea typeface="等线" panose="02010600030101010101" charset="-122"/>
              </a:rPr>
              <a:t>Client does</a:t>
            </a:r>
            <a:r>
              <a:rPr lang="zh-CN" altLang="en-US" sz="2000" dirty="0">
                <a:ea typeface="等线" panose="02010600030101010101" charset="-122"/>
              </a:rPr>
              <a:t> </a:t>
            </a:r>
            <a:r>
              <a:rPr lang="en-US" altLang="zh-CN" sz="2000" dirty="0">
                <a:ea typeface="等线" panose="02010600030101010101" charset="-122"/>
              </a:rPr>
              <a:t>not receive a response as quickly as originally hoped</a:t>
            </a:r>
            <a:endParaRPr lang="en-US" altLang="zh-CN" sz="2000" dirty="0">
              <a:ea typeface="等线" panose="02010600030101010101" charset="-122"/>
            </a:endParaRPr>
          </a:p>
          <a:p>
            <a:pPr lvl="1"/>
            <a:r>
              <a:rPr lang="en-US" altLang="zh-CN" sz="2000" dirty="0">
                <a:ea typeface="等线" panose="02010600030101010101" charset="-122"/>
              </a:rPr>
              <a:t>Users may prepared for duplicate requests and responses</a:t>
            </a:r>
            <a:endParaRPr lang="en-US" altLang="zh-CN" sz="2000" dirty="0">
              <a:ea typeface="等线" panose="02010600030101010101" charset="-122"/>
            </a:endParaRPr>
          </a:p>
          <a:p>
            <a:pPr lvl="1"/>
            <a:r>
              <a:rPr lang="en-US" altLang="zh-CN" sz="2000" dirty="0">
                <a:ea typeface="等线" panose="02010600030101010101" charset="-122"/>
              </a:rPr>
              <a:t>Detecting duplicates may or may not be important</a:t>
            </a:r>
            <a:endParaRPr lang="zh-CN" altLang="en-US" sz="2000" dirty="0">
              <a:ea typeface="等线" panose="02010600030101010101" charset="-122"/>
            </a:endParaRP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579755" indent="-22288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91540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48410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604645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961515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31775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67462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03149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9D53F7-C0DE-3C4C-8BF3-3CCB15E2A159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Adobe 楷体 Std R" charset="0"/>
                <a:cs typeface="Adobe 楷体 Std R" charset="0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Adobe 楷体 Std R" charset="0"/>
              <a:cs typeface="Adobe 楷体 Std R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41276"/>
            <a:ext cx="3451821" cy="2966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Network Layer</a:t>
            </a:r>
            <a:endParaRPr lang="en-US" altLang="zh-CN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28650" y="1521354"/>
            <a:ext cx="8323660" cy="362611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800" dirty="0">
                <a:ea typeface="等线" panose="02010600030101010101" charset="-122"/>
              </a:rPr>
              <a:t>Addressing interface</a:t>
            </a:r>
            <a:endParaRPr lang="en-US" altLang="zh-CN" sz="1800" dirty="0">
              <a:ea typeface="等线" panose="02010600030101010101" charset="-122"/>
            </a:endParaRPr>
          </a:p>
          <a:p>
            <a:pPr lvl="1"/>
            <a:r>
              <a:rPr lang="en-US" altLang="zh-CN" sz="1800" dirty="0">
                <a:ea typeface="等线" panose="02010600030101010101" charset="-122"/>
              </a:rPr>
              <a:t>Network attachment points</a:t>
            </a:r>
            <a:endParaRPr lang="en-US" altLang="zh-CN" sz="1800" dirty="0">
              <a:ea typeface="等线" panose="02010600030101010101" charset="-122"/>
            </a:endParaRPr>
          </a:p>
          <a:p>
            <a:pPr lvl="1"/>
            <a:r>
              <a:rPr lang="en-US" altLang="zh-CN" sz="1800" dirty="0">
                <a:ea typeface="等线" panose="02010600030101010101" charset="-122"/>
              </a:rPr>
              <a:t>Network address</a:t>
            </a:r>
            <a:endParaRPr lang="en-US" altLang="zh-CN" sz="1800" dirty="0">
              <a:ea typeface="等线" panose="02010600030101010101" charset="-122"/>
            </a:endParaRPr>
          </a:p>
          <a:p>
            <a:pPr lvl="1"/>
            <a:r>
              <a:rPr lang="en-US" altLang="zh-CN" sz="1800" dirty="0">
                <a:ea typeface="等线" panose="02010600030101010101" charset="-122"/>
              </a:rPr>
              <a:t>Source &amp; destination</a:t>
            </a:r>
            <a:endParaRPr lang="en-US" altLang="zh-CN" sz="1800" dirty="0">
              <a:ea typeface="等线" panose="02010600030101010101" charset="-122"/>
            </a:endParaRPr>
          </a:p>
          <a:p>
            <a:pPr lvl="1" eaLnBrk="1" hangingPunct="1"/>
            <a:endParaRPr lang="en-US" altLang="zh-CN" sz="1800" dirty="0">
              <a:ea typeface="等线" panose="02010600030101010101" charset="-122"/>
            </a:endParaRPr>
          </a:p>
          <a:p>
            <a:pPr lvl="1" eaLnBrk="1" hangingPunct="1"/>
            <a:endParaRPr lang="en-US" altLang="zh-CN" sz="1800" dirty="0">
              <a:ea typeface="等线" panose="02010600030101010101" charset="-122"/>
            </a:endParaRPr>
          </a:p>
          <a:p>
            <a:pPr eaLnBrk="1" hangingPunct="1"/>
            <a:r>
              <a:rPr lang="en-US" altLang="zh-CN" sz="1600" b="1" dirty="0">
                <a:ea typeface="等线" panose="02010600030101010101" charset="-122"/>
              </a:rPr>
              <a:t>NETWORK_SEND</a:t>
            </a:r>
            <a:r>
              <a:rPr lang="en-US" altLang="zh-CN" sz="1600" dirty="0">
                <a:ea typeface="等线" panose="02010600030101010101" charset="-122"/>
              </a:rPr>
              <a:t> (</a:t>
            </a:r>
            <a:r>
              <a:rPr lang="en-US" altLang="zh-CN" sz="1600" dirty="0" err="1">
                <a:ea typeface="等线" panose="02010600030101010101" charset="-122"/>
              </a:rPr>
              <a:t>segment_buffer</a:t>
            </a:r>
            <a:r>
              <a:rPr lang="en-US" altLang="zh-CN" sz="1600" dirty="0">
                <a:ea typeface="等线" panose="02010600030101010101" charset="-122"/>
              </a:rPr>
              <a:t>, </a:t>
            </a:r>
            <a:r>
              <a:rPr lang="en-US" altLang="zh-CN" sz="1600" dirty="0" err="1">
                <a:ea typeface="等线" panose="02010600030101010101" charset="-122"/>
              </a:rPr>
              <a:t>destnation</a:t>
            </a:r>
            <a:r>
              <a:rPr lang="en-US" altLang="zh-CN" sz="1600" dirty="0">
                <a:ea typeface="等线" panose="02010600030101010101" charset="-122"/>
              </a:rPr>
              <a:t>, </a:t>
            </a:r>
            <a:r>
              <a:rPr lang="en-US" altLang="zh-CN" sz="1600" dirty="0" err="1">
                <a:ea typeface="等线" panose="02010600030101010101" charset="-122"/>
              </a:rPr>
              <a:t>network_protocol</a:t>
            </a:r>
            <a:r>
              <a:rPr lang="en-US" altLang="zh-CN" sz="1600" dirty="0">
                <a:ea typeface="等线" panose="02010600030101010101" charset="-122"/>
              </a:rPr>
              <a:t>, </a:t>
            </a:r>
            <a:r>
              <a:rPr lang="en-US" altLang="zh-CN" sz="1600" dirty="0" err="1">
                <a:ea typeface="等线" panose="02010600030101010101" charset="-122"/>
              </a:rPr>
              <a:t>end_layer_protocol</a:t>
            </a:r>
            <a:r>
              <a:rPr lang="en-US" altLang="zh-CN" sz="1600" dirty="0">
                <a:ea typeface="等线" panose="02010600030101010101" charset="-122"/>
              </a:rPr>
              <a:t>)</a:t>
            </a:r>
            <a:endParaRPr lang="en-US" altLang="zh-CN" sz="1600" dirty="0">
              <a:ea typeface="等线" panose="02010600030101010101" charset="-122"/>
            </a:endParaRPr>
          </a:p>
          <a:p>
            <a:pPr eaLnBrk="1" hangingPunct="1"/>
            <a:r>
              <a:rPr lang="en-US" altLang="zh-CN" sz="1600" b="1" dirty="0">
                <a:ea typeface="等线" panose="02010600030101010101" charset="-122"/>
              </a:rPr>
              <a:t>NETWORK_HANDLE </a:t>
            </a:r>
            <a:r>
              <a:rPr lang="en-US" altLang="zh-CN" sz="1600" dirty="0">
                <a:ea typeface="等线" panose="02010600030101010101" charset="-122"/>
              </a:rPr>
              <a:t>(packet, </a:t>
            </a:r>
            <a:r>
              <a:rPr lang="en-US" altLang="zh-CN" sz="1600" dirty="0" err="1">
                <a:ea typeface="等线" panose="02010600030101010101" charset="-122"/>
              </a:rPr>
              <a:t>network_protocol</a:t>
            </a:r>
            <a:r>
              <a:rPr lang="en-US" altLang="zh-CN" sz="1600" dirty="0">
                <a:ea typeface="等线" panose="02010600030101010101" charset="-122"/>
              </a:rPr>
              <a:t>)</a:t>
            </a:r>
            <a:endParaRPr lang="en-US" altLang="zh-CN" sz="1600" dirty="0">
              <a:ea typeface="等线" panose="02010600030101010101" charset="-122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579755" indent="-22288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91540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48410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604645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961515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31775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67462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03149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8DBE6-FAF8-5A45-9443-D62EC7F411F8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dobe 楷体 Std R" charset="0"/>
                <a:cs typeface="Arial" panose="020B0604020202020204" pitchFamily="34" charset="0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dobe 楷体 Std R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Managing the Forwarding Table: Routing</a:t>
            </a:r>
            <a:endParaRPr lang="en-US" altLang="zh-CN" dirty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等线" panose="02010600030101010101" charset="-122"/>
              </a:rPr>
              <a:t>Routing (or path-finding)</a:t>
            </a:r>
            <a:endParaRPr lang="en-US" altLang="zh-CN" sz="2000" dirty="0">
              <a:ea typeface="等线" panose="02010600030101010101" charset="-122"/>
            </a:endParaRPr>
          </a:p>
          <a:p>
            <a:pPr lvl="1" eaLnBrk="1" hangingPunct="1"/>
            <a:r>
              <a:rPr lang="en-US" altLang="zh-CN" sz="1800" dirty="0">
                <a:ea typeface="等线" panose="02010600030101010101" charset="-122"/>
              </a:rPr>
              <a:t>Constructing the tables</a:t>
            </a:r>
            <a:endParaRPr lang="en-US" altLang="zh-CN" sz="1800" dirty="0">
              <a:ea typeface="等线" panose="02010600030101010101" charset="-122"/>
            </a:endParaRPr>
          </a:p>
          <a:p>
            <a:pPr eaLnBrk="1" hangingPunct="1"/>
            <a:r>
              <a:rPr lang="en-US" altLang="zh-CN" sz="2000" dirty="0">
                <a:ea typeface="等线" panose="02010600030101010101" charset="-122"/>
              </a:rPr>
              <a:t>Impractical by hand</a:t>
            </a:r>
            <a:endParaRPr lang="en-US" altLang="zh-CN" sz="2000" dirty="0">
              <a:ea typeface="等线" panose="02010600030101010101" charset="-122"/>
            </a:endParaRPr>
          </a:p>
          <a:p>
            <a:pPr lvl="1" eaLnBrk="1" hangingPunct="1"/>
            <a:r>
              <a:rPr lang="en-US" altLang="zh-CN" sz="1800" dirty="0">
                <a:ea typeface="等线" panose="02010600030101010101" charset="-122"/>
              </a:rPr>
              <a:t>Determining the best paths requires calculation</a:t>
            </a:r>
            <a:endParaRPr lang="en-US" altLang="zh-CN" sz="1800" dirty="0">
              <a:ea typeface="等线" panose="02010600030101010101" charset="-122"/>
            </a:endParaRPr>
          </a:p>
          <a:p>
            <a:pPr lvl="1" eaLnBrk="1" hangingPunct="1"/>
            <a:r>
              <a:rPr lang="en-US" altLang="zh-CN" sz="1800" dirty="0">
                <a:ea typeface="等线" panose="02010600030101010101" charset="-122"/>
              </a:rPr>
              <a:t>Recalculating the table when links change</a:t>
            </a:r>
            <a:endParaRPr lang="en-US" altLang="zh-CN" sz="1800" dirty="0">
              <a:ea typeface="等线" panose="02010600030101010101" charset="-122"/>
            </a:endParaRPr>
          </a:p>
          <a:p>
            <a:pPr lvl="1" eaLnBrk="1" hangingPunct="1"/>
            <a:r>
              <a:rPr lang="en-US" altLang="zh-CN" sz="1800" dirty="0">
                <a:ea typeface="等线" panose="02010600030101010101" charset="-122"/>
              </a:rPr>
              <a:t>Recalculating the table when link fails</a:t>
            </a:r>
            <a:endParaRPr lang="en-US" altLang="zh-CN" sz="1800" dirty="0">
              <a:ea typeface="等线" panose="02010600030101010101" charset="-122"/>
            </a:endParaRPr>
          </a:p>
          <a:p>
            <a:pPr lvl="1" eaLnBrk="1" hangingPunct="1"/>
            <a:r>
              <a:rPr lang="en-US" altLang="zh-CN" sz="1800" dirty="0">
                <a:ea typeface="等线" panose="02010600030101010101" charset="-122"/>
              </a:rPr>
              <a:t>Adapt according to traffic congestion</a:t>
            </a:r>
            <a:endParaRPr lang="en-US" altLang="zh-CN" sz="1800" dirty="0">
              <a:ea typeface="等线" panose="02010600030101010101" charset="-122"/>
            </a:endParaRPr>
          </a:p>
          <a:p>
            <a:pPr eaLnBrk="1" hangingPunct="1"/>
            <a:r>
              <a:rPr lang="en-US" altLang="zh-CN" sz="2000" dirty="0">
                <a:ea typeface="等线" panose="02010600030101010101" charset="-122"/>
              </a:rPr>
              <a:t>Static routing vs. adaptive routing</a:t>
            </a:r>
            <a:endParaRPr lang="en-US" altLang="zh-CN" sz="2000" dirty="0">
              <a:ea typeface="等线" panose="02010600030101010101" charset="-122"/>
            </a:endParaRPr>
          </a:p>
          <a:p>
            <a:pPr lvl="1" eaLnBrk="1" hangingPunct="1"/>
            <a:r>
              <a:rPr lang="en-US" altLang="zh-CN" sz="1800" dirty="0">
                <a:ea typeface="等线" panose="02010600030101010101" charset="-122"/>
              </a:rPr>
              <a:t>Adaptive routing requires exchange of info</a:t>
            </a:r>
            <a:endParaRPr lang="en-US" altLang="zh-CN" sz="1800" dirty="0">
              <a:ea typeface="等线" panose="02010600030101010101" charset="-122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579755" indent="-22288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91540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48410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604645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961515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31775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67462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03149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CE7CAD-4E83-2D45-AE1C-F8E16CFA27D7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dobe 楷体 Std R" charset="0"/>
                <a:cs typeface="Arial" panose="020B0604020202020204" pitchFamily="34" charset="0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dobe 楷体 Std R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496" y="1633364"/>
            <a:ext cx="504056" cy="504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633364"/>
            <a:ext cx="504056" cy="5040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44" y="1633364"/>
            <a:ext cx="504056" cy="5040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44" y="1633364"/>
            <a:ext cx="504056" cy="5040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44" y="1633364"/>
            <a:ext cx="504056" cy="5040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48" y="3073524"/>
            <a:ext cx="432048" cy="432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0420" y="2632874"/>
            <a:ext cx="2174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Where are you going?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96FF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cxnSp>
        <p:nvCxnSpPr>
          <p:cNvPr id="10" name="肘形连接符 9"/>
          <p:cNvCxnSpPr>
            <a:stCxn id="4" idx="0"/>
            <a:endCxn id="2" idx="2"/>
          </p:cNvCxnSpPr>
          <p:nvPr/>
        </p:nvCxnSpPr>
        <p:spPr>
          <a:xfrm rot="16200000" flipV="1">
            <a:off x="6596973" y="1861971"/>
            <a:ext cx="495454" cy="1046352"/>
          </a:xfrm>
          <a:prstGeom prst="bentConnector3">
            <a:avLst/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0"/>
            <a:endCxn id="6" idx="2"/>
          </p:cNvCxnSpPr>
          <p:nvPr/>
        </p:nvCxnSpPr>
        <p:spPr>
          <a:xfrm rot="16200000" flipV="1">
            <a:off x="6856337" y="2121335"/>
            <a:ext cx="495454" cy="527624"/>
          </a:xfrm>
          <a:prstGeom prst="bentConnector3">
            <a:avLst>
              <a:gd name="adj1" fmla="val 50000"/>
            </a:avLst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0"/>
            <a:endCxn id="7" idx="2"/>
          </p:cNvCxnSpPr>
          <p:nvPr/>
        </p:nvCxnSpPr>
        <p:spPr>
          <a:xfrm rot="5400000" flipH="1" flipV="1">
            <a:off x="7120197" y="2385099"/>
            <a:ext cx="495454" cy="96"/>
          </a:xfrm>
          <a:prstGeom prst="bentConnector3">
            <a:avLst>
              <a:gd name="adj1" fmla="val 50000"/>
            </a:avLst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0"/>
            <a:endCxn id="8" idx="2"/>
          </p:cNvCxnSpPr>
          <p:nvPr/>
        </p:nvCxnSpPr>
        <p:spPr>
          <a:xfrm rot="5400000" flipH="1" flipV="1">
            <a:off x="7386897" y="2118399"/>
            <a:ext cx="495454" cy="533496"/>
          </a:xfrm>
          <a:prstGeom prst="bentConnector3">
            <a:avLst>
              <a:gd name="adj1" fmla="val 50000"/>
            </a:avLst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0"/>
            <a:endCxn id="9" idx="2"/>
          </p:cNvCxnSpPr>
          <p:nvPr/>
        </p:nvCxnSpPr>
        <p:spPr>
          <a:xfrm rot="5400000" flipH="1" flipV="1">
            <a:off x="7653597" y="1851699"/>
            <a:ext cx="495454" cy="1066896"/>
          </a:xfrm>
          <a:prstGeom prst="bentConnector3">
            <a:avLst>
              <a:gd name="adj1" fmla="val 50000"/>
            </a:avLst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 Route Table</a:t>
            </a:r>
            <a:endParaRPr lang="zh-CN" altLang="en-US" dirty="0"/>
          </a:p>
        </p:txBody>
      </p:sp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579755" indent="-22288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91540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48410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604645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961515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31775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67462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03149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8F6ED4-1EA7-B649-8F86-ABB56CE789A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891" name="Picture 6" descr="http://wiki.olc.edu/images/4/49/Network_routers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t="3098" r="1968" b="3011"/>
          <a:stretch>
            <a:fillRect/>
          </a:stretch>
        </p:blipFill>
        <p:spPr bwMode="auto">
          <a:xfrm>
            <a:off x="1600200" y="1587500"/>
            <a:ext cx="5740004" cy="3395928"/>
          </a:xfrm>
          <a:prstGeom prst="rect">
            <a:avLst/>
          </a:prstGeom>
          <a:noFill/>
          <a:ln>
            <a:noFill/>
          </a:ln>
        </p:spPr>
      </p:pic>
      <p:sp>
        <p:nvSpPr>
          <p:cNvPr id="37892" name="矩形 7"/>
          <p:cNvSpPr>
            <a:spLocks noChangeArrowheads="1"/>
          </p:cNvSpPr>
          <p:nvPr/>
        </p:nvSpPr>
        <p:spPr bwMode="auto">
          <a:xfrm>
            <a:off x="3962400" y="2984500"/>
            <a:ext cx="1828800" cy="1333500"/>
          </a:xfrm>
          <a:prstGeom prst="rect">
            <a:avLst/>
          </a:prstGeom>
          <a:noFill/>
          <a:ln w="38100">
            <a:solidFill>
              <a:srgbClr val="0096FF"/>
            </a:solidFill>
            <a:round/>
          </a:ln>
        </p:spPr>
        <p:txBody>
          <a:bodyPr lIns="71323" tIns="35662" rIns="71323" bIns="3566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“路由器”的图片搜索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62" b="37679"/>
          <a:stretch>
            <a:fillRect/>
          </a:stretch>
        </p:blipFill>
        <p:spPr bwMode="auto">
          <a:xfrm>
            <a:off x="4644008" y="4513684"/>
            <a:ext cx="28575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620879" y="5236436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Interface 1 … Interface 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96FF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5580112" y="4896604"/>
            <a:ext cx="211088" cy="339832"/>
          </a:xfrm>
          <a:prstGeom prst="line">
            <a:avLst/>
          </a:prstGeom>
          <a:ln w="12700"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26777" y="4922893"/>
            <a:ext cx="205463" cy="313543"/>
          </a:xfrm>
          <a:prstGeom prst="line">
            <a:avLst/>
          </a:prstGeom>
          <a:ln w="12700"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OSI, TCP/IP &amp; Protocol Stack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sz="1600" dirty="0"/>
              <a:t>OSI</a:t>
            </a:r>
            <a:r>
              <a:rPr lang="en-GB" altLang="zh-CN" sz="1600" b="0" dirty="0"/>
              <a:t> </a:t>
            </a:r>
            <a:endParaRPr lang="en-GB" altLang="zh-CN" sz="1600" b="0" dirty="0"/>
          </a:p>
          <a:p>
            <a:pPr lvl="1"/>
            <a:r>
              <a:rPr lang="en-GB" altLang="zh-CN" sz="1600" b="0" dirty="0"/>
              <a:t>The </a:t>
            </a:r>
            <a:r>
              <a:rPr lang="en-GB" altLang="zh-CN" sz="1600" b="0" dirty="0">
                <a:solidFill>
                  <a:srgbClr val="FF0000"/>
                </a:solidFill>
              </a:rPr>
              <a:t>open systems interconnection (OSI)</a:t>
            </a:r>
            <a:r>
              <a:rPr lang="en-GB" altLang="zh-CN" sz="1600" b="0" dirty="0"/>
              <a:t> model </a:t>
            </a:r>
            <a:endParaRPr lang="en-GB" altLang="zh-CN" sz="1600" b="0" dirty="0"/>
          </a:p>
          <a:p>
            <a:pPr lvl="1"/>
            <a:r>
              <a:rPr kumimoji="1" lang="en-US" altLang="zh-CN" sz="1600" dirty="0"/>
              <a:t>7-layer architecture </a:t>
            </a:r>
            <a:endParaRPr kumimoji="1"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353444"/>
            <a:ext cx="8229600" cy="3340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48530" y="223520"/>
            <a:ext cx="41554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ICMP:</a:t>
            </a:r>
            <a:r>
              <a:rPr lang="zh-CN" altLang="en-US" sz="1600"/>
              <a:t>用于诊断网络</a:t>
            </a:r>
            <a:r>
              <a:rPr lang="en-US" altLang="zh-CN" sz="1600"/>
              <a:t>,</a:t>
            </a:r>
            <a:r>
              <a:rPr lang="zh-CN" altLang="en-US" sz="1600"/>
              <a:t>通过</a:t>
            </a:r>
            <a:r>
              <a:rPr lang="en-US" altLang="zh-CN" sz="1600"/>
              <a:t>ping</a:t>
            </a:r>
            <a:r>
              <a:rPr lang="zh-CN" altLang="en-US" sz="1600"/>
              <a:t>的方式</a:t>
            </a:r>
            <a:endParaRPr lang="zh-CN" altLang="en-US" sz="1600"/>
          </a:p>
          <a:p>
            <a:r>
              <a:rPr lang="en-US" altLang="zh-CN" sz="1600"/>
              <a:t>ethernet</a:t>
            </a:r>
            <a:r>
              <a:rPr lang="zh-CN" altLang="en-US" sz="1600"/>
              <a:t>：</a:t>
            </a:r>
            <a:r>
              <a:rPr lang="en-US" altLang="zh-CN" sz="1600"/>
              <a:t>48</a:t>
            </a:r>
            <a:r>
              <a:rPr lang="zh-CN" altLang="en-US" sz="1600"/>
              <a:t>位</a:t>
            </a:r>
            <a:r>
              <a:rPr lang="en-US" altLang="zh-CN" sz="1600"/>
              <a:t> IPV4</a:t>
            </a:r>
            <a:r>
              <a:rPr lang="zh-CN" altLang="en-US" sz="1600"/>
              <a:t>：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endParaRPr lang="zh-CN" altLang="en-US" sz="1600"/>
          </a:p>
          <a:p>
            <a:r>
              <a:rPr lang="en-US" altLang="zh-CN" sz="1600"/>
              <a:t>IPV6:64</a:t>
            </a:r>
            <a:r>
              <a:rPr lang="zh-CN" altLang="en-US" sz="1600"/>
              <a:t>位</a:t>
            </a:r>
            <a:r>
              <a:rPr lang="en-US" altLang="zh-CN" sz="1600"/>
              <a:t>  ethernet&lt;--&gt;IP</a:t>
            </a:r>
            <a:endParaRPr lang="en-US" altLang="zh-CN" sz="1600"/>
          </a:p>
          <a:p>
            <a:r>
              <a:rPr lang="zh-CN" altLang="en-US" sz="1600"/>
              <a:t>一台机器上面最多同时开放</a:t>
            </a:r>
            <a:r>
              <a:rPr lang="en-US" altLang="zh-CN" sz="1600"/>
              <a:t>65535</a:t>
            </a:r>
            <a:r>
              <a:rPr lang="zh-CN" altLang="en-US" sz="1600"/>
              <a:t>个</a:t>
            </a:r>
            <a:r>
              <a:rPr lang="en-US" altLang="zh-CN" sz="1600"/>
              <a:t>ports</a:t>
            </a:r>
            <a:endParaRPr lang="en-US" altLang="zh-CN" sz="1600"/>
          </a:p>
          <a:p>
            <a:r>
              <a:rPr lang="en-US" altLang="zh-CN" sz="1600"/>
              <a:t>port</a:t>
            </a:r>
            <a:r>
              <a:rPr lang="zh-CN" altLang="en-US" sz="1600"/>
              <a:t>位于</a:t>
            </a:r>
            <a:r>
              <a:rPr lang="en-US" altLang="zh-CN" sz="1600"/>
              <a:t>end-to-end</a:t>
            </a:r>
            <a:r>
              <a:rPr lang="zh-CN" altLang="en-US" sz="1600"/>
              <a:t>层</a:t>
            </a:r>
            <a:endParaRPr lang="zh-CN" altLang="en-US"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Control-plane VS. Data-plane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3376"/>
            <a:ext cx="3610744" cy="41162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400" b="1" dirty="0"/>
              <a:t>Control-plane</a:t>
            </a:r>
            <a:endParaRPr kumimoji="1" lang="en-US" altLang="zh-CN" sz="2400" b="1" dirty="0"/>
          </a:p>
          <a:p>
            <a:pPr lvl="1">
              <a:lnSpc>
                <a:spcPct val="100000"/>
              </a:lnSpc>
            </a:pPr>
            <a:r>
              <a:rPr kumimoji="1" lang="en-US" altLang="zh-CN" sz="2000" dirty="0"/>
              <a:t>Control the data flow by defining rules</a:t>
            </a:r>
            <a:endParaRPr kumimoji="1" lang="en-US" altLang="zh-CN" sz="2000" dirty="0"/>
          </a:p>
          <a:p>
            <a:pPr lvl="1">
              <a:lnSpc>
                <a:spcPct val="100000"/>
              </a:lnSpc>
            </a:pPr>
            <a:r>
              <a:rPr kumimoji="1" lang="en-US" altLang="zh-CN" sz="2000" dirty="0"/>
              <a:t>E.g., the routing algorithm</a:t>
            </a:r>
            <a:endParaRPr kumimoji="1" lang="en-US" altLang="zh-CN" sz="20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572000" y="1549524"/>
            <a:ext cx="4114800" cy="4116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Data-plane</a:t>
            </a:r>
            <a:endParaRPr kumimoji="1"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data-path which copies data according to the rules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Performance critical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E.g., the IP forwarding process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60192" y="4150320"/>
            <a:ext cx="1728192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0192" y="4353520"/>
            <a:ext cx="1728192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0192" y="4569544"/>
            <a:ext cx="1728192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60192" y="4785568"/>
            <a:ext cx="1728192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肘形连接符 11"/>
          <p:cNvCxnSpPr/>
          <p:nvPr/>
        </p:nvCxnSpPr>
        <p:spPr>
          <a:xfrm>
            <a:off x="1835696" y="3777456"/>
            <a:ext cx="1372468" cy="804912"/>
          </a:xfrm>
          <a:prstGeom prst="bentConnector3">
            <a:avLst>
              <a:gd name="adj1" fmla="val -5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flipV="1">
            <a:off x="5292080" y="3777456"/>
            <a:ext cx="1656184" cy="804912"/>
          </a:xfrm>
          <a:prstGeom prst="bentConnector3">
            <a:avLst>
              <a:gd name="adj1" fmla="val 100099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43909" y="4166221"/>
            <a:ext cx="666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solidFill>
                  <a:srgbClr val="009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endParaRPr lang="zh-CN" altLang="en-US" dirty="0">
              <a:solidFill>
                <a:srgbClr val="009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82956" y="412784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solidFill>
                  <a:srgbClr val="009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zh-CN" altLang="en-US" dirty="0">
              <a:solidFill>
                <a:srgbClr val="009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63888" y="5032950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9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 table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Internet </a:t>
            </a:r>
            <a:r>
              <a:rPr lang="en-US" altLang="en-US" dirty="0">
                <a:ea typeface="宋体" panose="02010600030101010101" pitchFamily="2" charset="-122"/>
              </a:rPr>
              <a:t>"</a:t>
            </a:r>
            <a:r>
              <a:rPr lang="en-US" altLang="zh-CN" dirty="0"/>
              <a:t>Hour Glass</a:t>
            </a:r>
            <a:r>
              <a:rPr lang="en-US" altLang="en-US" dirty="0">
                <a:ea typeface="宋体" panose="02010600030101010101" pitchFamily="2" charset="-122"/>
              </a:rPr>
              <a:t>" </a:t>
            </a:r>
            <a:r>
              <a:rPr lang="en-US" altLang="zh-CN" dirty="0">
                <a:ea typeface="宋体" panose="02010600030101010101" pitchFamily="2" charset="-122"/>
              </a:rPr>
              <a:t>Protocols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More people, more useful</a:t>
            </a:r>
            <a:endParaRPr lang="en-US" altLang="zh-CN" dirty="0"/>
          </a:p>
          <a:p>
            <a:pPr lvl="1"/>
            <a:r>
              <a:rPr lang="en-US" altLang="zh-CN" dirty="0"/>
              <a:t>Value to me = N</a:t>
            </a:r>
            <a:endParaRPr lang="en-US" altLang="zh-CN" dirty="0"/>
          </a:p>
          <a:p>
            <a:pPr lvl="1"/>
            <a:r>
              <a:rPr lang="en-US" altLang="zh-CN" dirty="0"/>
              <a:t>Value to society is N</a:t>
            </a:r>
            <a:r>
              <a:rPr lang="en-US" altLang="zh-CN" baseline="30000" dirty="0"/>
              <a:t>2</a:t>
            </a:r>
            <a:endParaRPr lang="en-US" altLang="zh-CN" baseline="30000" dirty="0"/>
          </a:p>
          <a:p>
            <a:pPr>
              <a:spcBef>
                <a:spcPts val="2100"/>
              </a:spcBef>
            </a:pPr>
            <a:r>
              <a:rPr lang="en-US" altLang="zh-CN" dirty="0"/>
              <a:t>Network, dumb vs. smart</a:t>
            </a:r>
            <a:endParaRPr lang="en-US" altLang="zh-CN" dirty="0"/>
          </a:p>
          <a:p>
            <a:pPr lvl="1"/>
            <a:r>
              <a:rPr lang="en-US" altLang="zh-CN" dirty="0"/>
              <a:t>Standardize vs. flexibility</a:t>
            </a:r>
            <a:endParaRPr lang="en-US" altLang="zh-CN" dirty="0"/>
          </a:p>
          <a:p>
            <a:pPr indent="-285750"/>
            <a:r>
              <a:rPr lang="en-US" altLang="zh-CN" dirty="0"/>
              <a:t>Network is a black box</a:t>
            </a:r>
            <a:endParaRPr lang="en-US" altLang="zh-CN" dirty="0"/>
          </a:p>
          <a:p>
            <a:pPr lvl="1"/>
            <a:r>
              <a:rPr lang="en-US" altLang="zh-CN" dirty="0"/>
              <a:t>Simplify the system that uses it</a:t>
            </a:r>
            <a:endParaRPr lang="zh-CN" altLang="en-US" dirty="0"/>
          </a:p>
          <a:p>
            <a:pPr indent="-285750"/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02722"/>
            <a:ext cx="4115861" cy="282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Encapsulation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4" descr="http://ou800doc.caldera.com/NET_tcpip/graphics/encapsulation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5901"/>
            <a:ext cx="5268516" cy="323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9718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6576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3815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054204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4008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1628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971800" y="467558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005137" y="4675585"/>
            <a:ext cx="62228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 dirty="0">
                <a:ea typeface="宋体" panose="02010600030101010101" pitchFamily="2" charset="-122"/>
                <a:cs typeface="宋体" panose="02010600030101010101" pitchFamily="2" charset="-122"/>
              </a:rPr>
              <a:t>22Bytes</a:t>
            </a:r>
            <a:endParaRPr lang="en-US" altLang="ja-JP" sz="105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682604" y="467558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725466" y="4675585"/>
            <a:ext cx="62228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>
                <a:ea typeface="宋体" panose="02010600030101010101" pitchFamily="2" charset="-122"/>
                <a:cs typeface="宋体" panose="02010600030101010101" pitchFamily="2" charset="-122"/>
              </a:rPr>
              <a:t>20Bytes</a:t>
            </a:r>
            <a:endParaRPr lang="en-US" altLang="ja-JP" sz="105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381500" y="467558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4452937" y="4675585"/>
            <a:ext cx="62228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>
                <a:ea typeface="宋体" panose="02010600030101010101" pitchFamily="2" charset="-122"/>
                <a:cs typeface="宋体" panose="02010600030101010101" pitchFamily="2" charset="-122"/>
              </a:rPr>
              <a:t>20Bytes</a:t>
            </a:r>
            <a:endParaRPr lang="en-US" altLang="ja-JP" sz="105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6510338" y="4675585"/>
            <a:ext cx="55335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>
                <a:ea typeface="宋体" panose="02010600030101010101" pitchFamily="2" charset="-122"/>
                <a:cs typeface="宋体" panose="02010600030101010101" pitchFamily="2" charset="-122"/>
              </a:rPr>
              <a:t>4Bytes</a:t>
            </a:r>
            <a:endParaRPr lang="en-US" altLang="ja-JP" sz="105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6400800" y="467558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3657600" y="49041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6400800" y="49041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4343400" y="5018485"/>
            <a:ext cx="110479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>
                <a:ea typeface="宋体" panose="02010600030101010101" pitchFamily="2" charset="-122"/>
                <a:cs typeface="宋体" panose="02010600030101010101" pitchFamily="2" charset="-122"/>
              </a:rPr>
              <a:t>64 to 1500 Bytes</a:t>
            </a:r>
            <a:endParaRPr lang="en-US" altLang="ja-JP" sz="105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3657600" y="501848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Entities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Client and server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End-to-end connection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Name space: </a:t>
            </a:r>
            <a:r>
              <a:rPr lang="en-US" altLang="zh-CN" dirty="0">
                <a:solidFill>
                  <a:srgbClr val="FF0000"/>
                </a:solidFill>
              </a:rPr>
              <a:t>URL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Protocols</a:t>
            </a:r>
            <a:endParaRPr lang="en-US" altLang="zh-CN" dirty="0"/>
          </a:p>
          <a:p>
            <a:pPr lvl="1"/>
            <a:r>
              <a:rPr lang="en-US" altLang="zh-CN" dirty="0"/>
              <a:t>HTTP, FTP, POP3, SMTP, etc.</a:t>
            </a:r>
            <a:endParaRPr lang="en-US" altLang="zh-CN" dirty="0"/>
          </a:p>
          <a:p>
            <a:pPr indent="-285750"/>
            <a:r>
              <a:rPr lang="en-US" altLang="zh-CN" dirty="0"/>
              <a:t>What to care?</a:t>
            </a:r>
            <a:endParaRPr lang="en-US" altLang="zh-CN" dirty="0"/>
          </a:p>
          <a:p>
            <a:pPr lvl="1"/>
            <a:r>
              <a:rPr lang="en-US" altLang="zh-CN" dirty="0"/>
              <a:t>Content of the data: video, text, …</a:t>
            </a:r>
            <a:endParaRPr lang="en-US" altLang="zh-CN" dirty="0"/>
          </a:p>
          <a:p>
            <a:pPr indent="-285750"/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02" y="1194023"/>
            <a:ext cx="1295400" cy="11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30" y="1194023"/>
            <a:ext cx="1946672" cy="11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6"/>
          <p:cNvCxnSpPr>
            <a:cxnSpLocks noChangeShapeType="1"/>
          </p:cNvCxnSpPr>
          <p:nvPr/>
        </p:nvCxnSpPr>
        <p:spPr bwMode="auto">
          <a:xfrm>
            <a:off x="6450037" y="1770285"/>
            <a:ext cx="708422" cy="11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内容占位符 2"/>
          <p:cNvSpPr txBox="1"/>
          <p:nvPr/>
        </p:nvSpPr>
        <p:spPr bwMode="auto">
          <a:xfrm>
            <a:off x="5220072" y="2544916"/>
            <a:ext cx="3312368" cy="25622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&lt;html&gt;</a:t>
            </a:r>
            <a:endParaRPr kumimoji="1" lang="en-US" altLang="zh-CN" sz="1600" dirty="0">
              <a:solidFill>
                <a:srgbClr val="0096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&lt;head&gt;</a:t>
            </a:r>
            <a:endParaRPr kumimoji="1" lang="en-US" altLang="zh-CN" sz="1600" dirty="0">
              <a:solidFill>
                <a:srgbClr val="0096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  &lt;title&gt;Google&lt;/title&gt;</a:t>
            </a:r>
            <a:endParaRPr kumimoji="1" lang="en-US" altLang="zh-CN" sz="1600" dirty="0">
              <a:solidFill>
                <a:srgbClr val="0096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  &lt;script&gt;</a:t>
            </a:r>
            <a:r>
              <a:rPr kumimoji="1"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</a:rPr>
              <a:t>window.google</a:t>
            </a: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=…..</a:t>
            </a:r>
            <a:r>
              <a:rPr kumimoji="1" lang="zh-CN" altLang="en-US" sz="1600" dirty="0">
                <a:solidFill>
                  <a:srgbClr val="0096FF"/>
                </a:solidFill>
                <a:latin typeface="Consolas" panose="020B0609020204030204" pitchFamily="49" charset="0"/>
              </a:rPr>
              <a:t> </a:t>
            </a:r>
            <a:endParaRPr kumimoji="1" lang="en-US" altLang="zh-CN" sz="1600" dirty="0">
              <a:solidFill>
                <a:srgbClr val="0096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  &lt;/script&gt;</a:t>
            </a:r>
            <a:endParaRPr kumimoji="1" lang="en-US" altLang="zh-CN" sz="1600" dirty="0">
              <a:solidFill>
                <a:srgbClr val="0096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&lt;/head&gt;</a:t>
            </a:r>
            <a:endParaRPr kumimoji="1" lang="en-US" altLang="zh-CN" sz="1600" dirty="0">
              <a:solidFill>
                <a:srgbClr val="0096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&lt;body&gt;  …  &lt;/body&gt;</a:t>
            </a:r>
            <a:endParaRPr kumimoji="1" lang="en-US" altLang="zh-CN" sz="1600" dirty="0">
              <a:solidFill>
                <a:srgbClr val="0096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&lt;/html&gt;</a:t>
            </a:r>
            <a:endParaRPr kumimoji="1" lang="en-US" altLang="zh-CN" sz="1600" dirty="0">
              <a:solidFill>
                <a:srgbClr val="0096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Transport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Entities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Sender and receiver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Proxy, firewall, etc.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End-to-end connection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Name space: </a:t>
            </a:r>
            <a:r>
              <a:rPr lang="en-US" altLang="zh-CN" dirty="0">
                <a:solidFill>
                  <a:srgbClr val="FF0000"/>
                </a:solidFill>
              </a:rPr>
              <a:t>port number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/>
              <a:t>Protocols: TCP, UDP, etc.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What to care?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TCP: Retransmit packet if lost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UDP: nothing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2" descr="http://t0.gstatic.com/images?q=tbn:ANd9GcQQccPTdD1WU9LGtRHN4OOgyvFFSZvOFo_6bQMdvKsTA0UYwQMolS2su8N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835" y="1004888"/>
            <a:ext cx="1838325" cy="102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554" y="1004888"/>
            <a:ext cx="1640681" cy="126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箭头连接符 7"/>
          <p:cNvCxnSpPr>
            <a:cxnSpLocks noChangeShapeType="1"/>
          </p:cNvCxnSpPr>
          <p:nvPr/>
        </p:nvCxnSpPr>
        <p:spPr bwMode="auto">
          <a:xfrm>
            <a:off x="6371035" y="1433513"/>
            <a:ext cx="685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2" descr="http://t0.gstatic.com/images?q=tbn:ANd9GcTcklrA3CVXbvVSQBLODmYuHhY0iRE99ILu0IRSv81XXGWMsT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929" y="2458642"/>
            <a:ext cx="3159919" cy="247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Format of TCP &amp; UDP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Picture 2" descr="“TCP UDP”的图片搜索结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8" y="1345332"/>
            <a:ext cx="7444883" cy="41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1475656" y="2017468"/>
            <a:ext cx="6624736" cy="288032"/>
          </a:xfrm>
          <a:prstGeom prst="rect">
            <a:avLst/>
          </a:prstGeom>
          <a:noFill/>
          <a:ln w="3810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75656" y="4734289"/>
            <a:ext cx="6696744" cy="288032"/>
          </a:xfrm>
          <a:prstGeom prst="rect">
            <a:avLst/>
          </a:prstGeom>
          <a:noFill/>
          <a:ln w="3810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c059332-c60c-4753-bc2f-c23ad0c82e3e"/>
  <p:tag name="COMMONDATA" val="eyJoZGlkIjoiMmI2Y2RmNTUyOTczOGJhOTliNTg4NWMyMmQ4YTkzNjM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BE374B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0</TotalTime>
  <Words>10753</Words>
  <Application>WPS 演示</Application>
  <PresentationFormat>全屏显示(16:10)</PresentationFormat>
  <Paragraphs>712</Paragraphs>
  <Slides>40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Arial</vt:lpstr>
      <vt:lpstr>宋体</vt:lpstr>
      <vt:lpstr>Wingdings</vt:lpstr>
      <vt:lpstr>等线</vt:lpstr>
      <vt:lpstr>微软雅黑 Light</vt:lpstr>
      <vt:lpstr>PingFang SC</vt:lpstr>
      <vt:lpstr>微软雅黑</vt:lpstr>
      <vt:lpstr>Calibri</vt:lpstr>
      <vt:lpstr>Calibri</vt:lpstr>
      <vt:lpstr>Consolas</vt:lpstr>
      <vt:lpstr>Arial Unicode MS</vt:lpstr>
      <vt:lpstr>Courier New</vt:lpstr>
      <vt:lpstr>Comic Sans MS</vt:lpstr>
      <vt:lpstr>MS PGothic</vt:lpstr>
      <vt:lpstr>Adobe 楷体 Std R</vt:lpstr>
      <vt:lpstr>1_Office 主题​​</vt:lpstr>
      <vt:lpstr>Introduction to Network</vt:lpstr>
      <vt:lpstr>Review: scalable websites </vt:lpstr>
      <vt:lpstr>Layers in Network</vt:lpstr>
      <vt:lpstr>OSI, TCP/IP &amp; Protocol Stack</vt:lpstr>
      <vt:lpstr>The Internet "Hour Glass" Protocols</vt:lpstr>
      <vt:lpstr>Packet Encapsulation</vt:lpstr>
      <vt:lpstr>Application Layer</vt:lpstr>
      <vt:lpstr>Transport Layer</vt:lpstr>
      <vt:lpstr>Packet Format of TCP &amp; UDP</vt:lpstr>
      <vt:lpstr>Network Layer (the Internet Layer, IP Layer)</vt:lpstr>
      <vt:lpstr>IP Datagram (Packet, Package)</vt:lpstr>
      <vt:lpstr>TCP/IP Architecture</vt:lpstr>
      <vt:lpstr>TCP/IP Architecture</vt:lpstr>
      <vt:lpstr>PowerPoint 演示文稿</vt:lpstr>
      <vt:lpstr>The Link Layer</vt:lpstr>
      <vt:lpstr>Physical Transmission using Shared Clock</vt:lpstr>
      <vt:lpstr>Physical Transmission without Shared Clock</vt:lpstr>
      <vt:lpstr>Parallel Transmission</vt:lpstr>
      <vt:lpstr>Serial Transmission</vt:lpstr>
      <vt:lpstr>Signal Transmission on Analog Line</vt:lpstr>
      <vt:lpstr>VCO: Voltage Controlled Oscillator</vt:lpstr>
      <vt:lpstr>Manchester Code(曼彻斯特编码)</vt:lpstr>
      <vt:lpstr>How to Share a Connection?</vt:lpstr>
      <vt:lpstr>Isochronous Multiplexing</vt:lpstr>
      <vt:lpstr>Isochronous - TDM</vt:lpstr>
      <vt:lpstr>Data Communication Network</vt:lpstr>
      <vt:lpstr>Frame and Packet: Asynchronous Link</vt:lpstr>
      <vt:lpstr>Multiplexing / Demultiplexing</vt:lpstr>
      <vt:lpstr>Framing Frames</vt:lpstr>
      <vt:lpstr>Error Handling</vt:lpstr>
      <vt:lpstr>Coding: Incremental Redundancy</vt:lpstr>
      <vt:lpstr>Example-1: Simple Parity Check</vt:lpstr>
      <vt:lpstr>Example-2: 4-bit -&gt; 7-bit</vt:lpstr>
      <vt:lpstr>Network Layer</vt:lpstr>
      <vt:lpstr>IP: Best-effort Network</vt:lpstr>
      <vt:lpstr>Duplicate Packets and Suppression</vt:lpstr>
      <vt:lpstr>The Network Layer</vt:lpstr>
      <vt:lpstr>Managing the Forwarding Table: Routing</vt:lpstr>
      <vt:lpstr>IP Route Table</vt:lpstr>
      <vt:lpstr>Control-plane VS. Data-plane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李昱翰</cp:lastModifiedBy>
  <cp:revision>1585</cp:revision>
  <cp:lastPrinted>2020-03-02T13:38:00Z</cp:lastPrinted>
  <dcterms:created xsi:type="dcterms:W3CDTF">2017-11-24T09:35:00Z</dcterms:created>
  <dcterms:modified xsi:type="dcterms:W3CDTF">2022-12-25T09:20:15Z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98B6B685C582412183CCFBC289FB2F1C</vt:lpwstr>
  </property>
  <property fmtid="{D5CDD505-2E9C-101B-9397-08002B2CF9AE}" pid="3" name="KSOProductBuildVer">
    <vt:lpwstr>2052-11.1.0.12980</vt:lpwstr>
  </property>
</Properties>
</file>