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3"/>
  </p:handoutMasterIdLst>
  <p:sldIdLst>
    <p:sldId id="2241" r:id="rId3"/>
    <p:sldId id="2473" r:id="rId5"/>
    <p:sldId id="2720" r:id="rId6"/>
    <p:sldId id="308" r:id="rId7"/>
    <p:sldId id="309" r:id="rId8"/>
    <p:sldId id="310" r:id="rId9"/>
    <p:sldId id="2475" r:id="rId10"/>
    <p:sldId id="2263" r:id="rId11"/>
    <p:sldId id="2476" r:id="rId12"/>
    <p:sldId id="2724" r:id="rId13"/>
    <p:sldId id="2725" r:id="rId14"/>
    <p:sldId id="2477" r:id="rId15"/>
    <p:sldId id="2478" r:id="rId16"/>
    <p:sldId id="272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728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2788" r:id="rId57"/>
    <p:sldId id="2740" r:id="rId58"/>
    <p:sldId id="2741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19" r:id="rId67"/>
    <p:sldId id="320" r:id="rId68"/>
    <p:sldId id="321" r:id="rId69"/>
    <p:sldId id="322" r:id="rId70"/>
    <p:sldId id="323" r:id="rId71"/>
    <p:sldId id="325" r:id="rId72"/>
    <p:sldId id="326" r:id="rId73"/>
    <p:sldId id="327" r:id="rId74"/>
    <p:sldId id="328" r:id="rId75"/>
    <p:sldId id="329" r:id="rId76"/>
    <p:sldId id="2789" r:id="rId77"/>
    <p:sldId id="331" r:id="rId78"/>
    <p:sldId id="332" r:id="rId79"/>
    <p:sldId id="333" r:id="rId80"/>
    <p:sldId id="334" r:id="rId81"/>
    <p:sldId id="335" r:id="rId82"/>
    <p:sldId id="336" r:id="rId83"/>
    <p:sldId id="2746" r:id="rId84"/>
    <p:sldId id="2747" r:id="rId85"/>
    <p:sldId id="2790" r:id="rId86"/>
    <p:sldId id="417" r:id="rId87"/>
    <p:sldId id="2748" r:id="rId88"/>
    <p:sldId id="2749" r:id="rId89"/>
    <p:sldId id="2791" r:id="rId90"/>
    <p:sldId id="2750" r:id="rId91"/>
    <p:sldId id="2751" r:id="rId92"/>
    <p:sldId id="2752" r:id="rId93"/>
    <p:sldId id="2481" r:id="rId94"/>
    <p:sldId id="2754" r:id="rId95"/>
    <p:sldId id="330" r:id="rId96"/>
    <p:sldId id="2758" r:id="rId97"/>
    <p:sldId id="2482" r:id="rId98"/>
    <p:sldId id="2755" r:id="rId99"/>
    <p:sldId id="2756" r:id="rId100"/>
    <p:sldId id="2757" r:id="rId101"/>
    <p:sldId id="2759" r:id="rId102"/>
    <p:sldId id="2760" r:id="rId103"/>
    <p:sldId id="2761" r:id="rId104"/>
    <p:sldId id="2762" r:id="rId105"/>
    <p:sldId id="2763" r:id="rId106"/>
    <p:sldId id="2764" r:id="rId107"/>
    <p:sldId id="2765" r:id="rId108"/>
    <p:sldId id="2766" r:id="rId109"/>
    <p:sldId id="2767" r:id="rId110"/>
    <p:sldId id="2768" r:id="rId111"/>
    <p:sldId id="2769" r:id="rId112"/>
    <p:sldId id="2770" r:id="rId113"/>
    <p:sldId id="2771" r:id="rId114"/>
    <p:sldId id="2772" r:id="rId115"/>
    <p:sldId id="2773" r:id="rId116"/>
    <p:sldId id="364" r:id="rId117"/>
    <p:sldId id="365" r:id="rId118"/>
    <p:sldId id="367" r:id="rId119"/>
    <p:sldId id="2774" r:id="rId120"/>
    <p:sldId id="2775" r:id="rId121"/>
    <p:sldId id="370" r:id="rId122"/>
    <p:sldId id="371" r:id="rId123"/>
    <p:sldId id="372" r:id="rId124"/>
    <p:sldId id="2776" r:id="rId125"/>
    <p:sldId id="2777" r:id="rId126"/>
    <p:sldId id="2778" r:id="rId127"/>
    <p:sldId id="2779" r:id="rId128"/>
    <p:sldId id="2780" r:id="rId129"/>
    <p:sldId id="378" r:id="rId130"/>
    <p:sldId id="379" r:id="rId131"/>
    <p:sldId id="2781" r:id="rId132"/>
    <p:sldId id="2782" r:id="rId133"/>
    <p:sldId id="2783" r:id="rId134"/>
    <p:sldId id="383" r:id="rId135"/>
    <p:sldId id="384" r:id="rId136"/>
    <p:sldId id="385" r:id="rId137"/>
    <p:sldId id="386" r:id="rId138"/>
    <p:sldId id="387" r:id="rId139"/>
    <p:sldId id="388" r:id="rId140"/>
    <p:sldId id="2784" r:id="rId141"/>
    <p:sldId id="2722" r:id="rId142"/>
    <p:sldId id="2474" r:id="rId143"/>
    <p:sldId id="2723" r:id="rId144"/>
    <p:sldId id="2792" r:id="rId145"/>
    <p:sldId id="2793" r:id="rId146"/>
    <p:sldId id="2794" r:id="rId147"/>
    <p:sldId id="2727" r:id="rId148"/>
    <p:sldId id="2795" r:id="rId149"/>
    <p:sldId id="2729" r:id="rId150"/>
    <p:sldId id="2730" r:id="rId151"/>
    <p:sldId id="342" r:id="rId152"/>
  </p:sldIdLst>
  <p:sldSz cx="9144000" cy="5715000" type="screen16x10"/>
  <p:notesSz cx="6858000" cy="9144000"/>
  <p:custDataLst>
    <p:tags r:id="rId1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F6F6F6"/>
    <a:srgbClr val="0432FF"/>
    <a:srgbClr val="0066B8"/>
    <a:srgbClr val="BD374B"/>
    <a:srgbClr val="BE374B"/>
    <a:srgbClr val="EACBA3"/>
    <a:srgbClr val="E2EAF7"/>
    <a:srgbClr val="FF5F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9" autoAdjust="0"/>
    <p:restoredTop sz="88774" autoAdjust="0"/>
  </p:normalViewPr>
  <p:slideViewPr>
    <p:cSldViewPr showGuides="1">
      <p:cViewPr varScale="1">
        <p:scale>
          <a:sx n="127" d="100"/>
          <a:sy n="127" d="100"/>
        </p:scale>
        <p:origin x="184" y="208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7" Type="http://schemas.openxmlformats.org/officeDocument/2006/relationships/tags" Target="tags/tag3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从一端收到的路由信息，不能再从原路被发送回去。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380" indent="-2286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141" y="231849"/>
            <a:ext cx="469330" cy="181909"/>
          </a:xfrm>
        </p:spPr>
        <p:txBody>
          <a:bodyPr lIns="0" tIns="0" rIns="0" bIns="0"/>
          <a:lstStyle>
            <a:lvl1pPr>
              <a:defRPr sz="118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emf"/></Relationships>
</file>

<file path=ppt/slides/_rels/slide1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ecurityaffairs.co/wordpress/66838/hacking/bgp-hijacking-russia.html" TargetMode="External"/><Relationship Id="rId1" Type="http://schemas.openxmlformats.org/officeDocument/2006/relationships/image" Target="../media/image5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/>
              <a:t>Network Layer</a:t>
            </a:r>
            <a:br>
              <a:rPr kumimoji="1" lang="en-US" altLang="zh-CN" sz="3200" b="0" dirty="0"/>
            </a:br>
            <a:r>
              <a:rPr kumimoji="1" lang="en-US" altLang="zh-CN" sz="3200" b="0" dirty="0"/>
              <a:t>All about routing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512" y="5210411"/>
            <a:ext cx="470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Katrina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LaCurts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Control-plane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Control the data flow by defining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routing algorithm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4862835" y="1140356"/>
            <a:ext cx="402964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Copies data according to the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Performance critical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IP forwarding process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442762"/>
            <a:ext cx="52705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Interface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structure packet </a:t>
            </a:r>
            <a:endParaRPr lang="en-US" altLang="zh-CN" sz="19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19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bit_string source </a:t>
            </a:r>
            <a:endParaRPr lang="en-US" altLang="zh-CN" sz="19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19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bit_string destination </a:t>
            </a:r>
            <a:endParaRPr lang="en-US" altLang="zh-CN" sz="19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19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bit_string end_protocol </a:t>
            </a:r>
            <a:endParaRPr lang="en-US" altLang="zh-CN" sz="19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19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bit_string payload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Content Placeholder 2"/>
          <p:cNvSpPr txBox="1"/>
          <p:nvPr/>
        </p:nvSpPr>
        <p:spPr>
          <a:xfrm>
            <a:off x="395536" y="409228"/>
            <a:ext cx="8568952" cy="51920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 procedure </a:t>
            </a:r>
            <a:r>
              <a:rPr lang="en-US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NETWORK_SEND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segment_buffer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destination,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2                        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net_protocol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end_protocol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     packet instance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    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outgoing_packet.payload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←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segment_buffer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5    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outgoing_packet.end_protocol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←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end_protocol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6    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outgoing_packet.source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← MY_NETWORK_ADDRESS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7    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outgoing_packet.destination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← destination 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     </a:t>
            </a:r>
            <a:r>
              <a:rPr lang="en-US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NETWORK_HANDLE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outgoing_packet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net_protocol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endParaRPr lang="en-US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9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procedure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sv-SE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NETWORK_HANDLE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net_protocol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 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    packet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instance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11   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if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net_packet.destination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!= MY_NETWORK_ADDRESS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then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12       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next_hop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← </a:t>
            </a:r>
            <a:r>
              <a:rPr lang="en-US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LOOKUP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net_packet.destination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en-US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forwarding_table</a:t>
            </a:r>
            <a:r>
              <a:rPr lang="en-US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13        </a:t>
            </a:r>
            <a:r>
              <a:rPr lang="sv-SE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LINK_SEND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next_hop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link_protocol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net_protocol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14   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else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15        </a:t>
            </a:r>
            <a:r>
              <a:rPr lang="sv-SE" altLang="zh-CN" sz="1600" b="0" dirty="0">
                <a:solidFill>
                  <a:srgbClr val="8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GIVE_TO_END_LAYER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(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net_packet.payload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</a:pP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16                         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net_packet.end_protocol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r>
              <a:rPr lang="sv-SE" altLang="zh-CN" sz="1600" b="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net_packet.source</a:t>
            </a:r>
            <a:r>
              <a:rPr lang="sv-SE" altLang="zh-CN" sz="16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sv-SE" altLang="zh-CN" sz="1600" b="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1995" y="106108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此处的</a:t>
            </a:r>
            <a:r>
              <a:rPr lang="en-US" altLang="zh-CN" sz="1600"/>
              <a:t>network-handler</a:t>
            </a:r>
            <a:r>
              <a:rPr lang="zh-CN" altLang="en-US" sz="1600"/>
              <a:t>是用于判断</a:t>
            </a:r>
            <a:r>
              <a:rPr lang="en-US" altLang="zh-CN" sz="1600"/>
              <a:t>packet</a:t>
            </a:r>
            <a:r>
              <a:rPr lang="zh-CN" altLang="en-US" sz="1600"/>
              <a:t>的</a:t>
            </a:r>
            <a:r>
              <a:rPr lang="en-US" altLang="zh-CN" sz="1600"/>
              <a:t>dst</a:t>
            </a:r>
            <a:r>
              <a:rPr lang="zh-CN" altLang="en-US" sz="1600"/>
              <a:t>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an IP Packet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Lookup packet's destination in forwarding table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If known, find the 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charset="-122"/>
              </a:rPr>
              <a:t>corresponding outgoing link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If unknown, drop packet 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等线" panose="02010600030101010101" charset="-122"/>
              </a:rPr>
              <a:t>Decrement TTL</a:t>
            </a:r>
            <a:r>
              <a:rPr lang="en-US" altLang="zh-CN" dirty="0">
                <a:ea typeface="等线" panose="02010600030101010101" charset="-122"/>
              </a:rPr>
              <a:t> (Time To Live)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Drop packet if TTL is zero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Update header checksum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Forward packet to outgoing port 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Transmit packet onto link 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10" y="1921510"/>
            <a:ext cx="52685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TTL:Time To Live</a:t>
            </a:r>
            <a:r>
              <a:rPr lang="zh-CN" altLang="en-US" sz="1600"/>
              <a:t>，实际上</a:t>
            </a:r>
            <a:r>
              <a:rPr lang="en-US" altLang="zh-CN" sz="1600"/>
              <a:t>TTL</a:t>
            </a:r>
            <a:r>
              <a:rPr lang="zh-CN" altLang="en-US" sz="1600"/>
              <a:t>记录的就是在到达终点之前被转发</a:t>
            </a:r>
            <a:r>
              <a:rPr lang="en-US" altLang="zh-CN" sz="1600"/>
              <a:t>(route)</a:t>
            </a:r>
            <a:r>
              <a:rPr lang="zh-CN" altLang="en-US" sz="1600"/>
              <a:t>的次数，每被</a:t>
            </a:r>
            <a:r>
              <a:rPr lang="en-US" altLang="zh-CN" sz="1600"/>
              <a:t>route</a:t>
            </a:r>
            <a:r>
              <a:rPr lang="zh-CN" altLang="en-US" sz="1600"/>
              <a:t>一次就减去</a:t>
            </a:r>
            <a:r>
              <a:rPr lang="en-US" altLang="zh-CN" sz="1600"/>
              <a:t>1</a:t>
            </a:r>
            <a:r>
              <a:rPr lang="zh-CN" altLang="en-US" sz="1600"/>
              <a:t>，所以当</a:t>
            </a:r>
            <a:r>
              <a:rPr lang="en-US" altLang="zh-CN" sz="1600"/>
              <a:t>TTL=0</a:t>
            </a:r>
            <a:r>
              <a:rPr lang="zh-CN" altLang="en-US" sz="1600"/>
              <a:t>的时候就舍弃这个</a:t>
            </a:r>
            <a:r>
              <a:rPr lang="en-US" altLang="zh-CN" sz="1600"/>
              <a:t>packet(</a:t>
            </a:r>
            <a:r>
              <a:rPr lang="zh-CN" altLang="en-US" sz="1600"/>
              <a:t>即</a:t>
            </a:r>
            <a:r>
              <a:rPr lang="en-US" altLang="zh-CN" sz="1600"/>
              <a:t>drop)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两个</a:t>
            </a:r>
            <a:r>
              <a:rPr lang="en-US" altLang="zh-CN" sz="1600"/>
              <a:t>node</a:t>
            </a:r>
            <a:r>
              <a:rPr lang="zh-CN" altLang="en-US" sz="1600"/>
              <a:t>之间最多</a:t>
            </a:r>
            <a:r>
              <a:rPr lang="en-US" altLang="zh-CN" sz="1600"/>
              <a:t>route 64</a:t>
            </a:r>
            <a:r>
              <a:rPr lang="zh-CN" altLang="en-US" sz="1600"/>
              <a:t>次。使用</a:t>
            </a:r>
            <a:r>
              <a:rPr lang="en-US" altLang="zh-CN" sz="1600"/>
              <a:t>TTL</a:t>
            </a:r>
            <a:r>
              <a:rPr lang="zh-CN" altLang="en-US" sz="1600"/>
              <a:t>来避免一个</a:t>
            </a:r>
            <a:r>
              <a:rPr lang="en-US" altLang="zh-CN" sz="1600"/>
              <a:t>packet</a:t>
            </a:r>
            <a:r>
              <a:rPr lang="zh-CN" altLang="en-US" sz="1600"/>
              <a:t>长时间的占据一部分的网络资源。</a:t>
            </a:r>
            <a:endParaRPr lang="zh-CN" altLang="en-US" sz="1600"/>
          </a:p>
          <a:p>
            <a:r>
              <a:rPr lang="zh-CN" altLang="en-US" sz="1600"/>
              <a:t>另外一种进行</a:t>
            </a:r>
            <a:r>
              <a:rPr lang="en-US" altLang="zh-CN" sz="1600"/>
              <a:t>packet-drop</a:t>
            </a:r>
            <a:r>
              <a:rPr lang="zh-CN" altLang="en-US" sz="1600"/>
              <a:t>的方法是通过</a:t>
            </a:r>
            <a:r>
              <a:rPr lang="en-US" altLang="zh-CN" sz="1600"/>
              <a:t>higher-layer(</a:t>
            </a:r>
            <a:r>
              <a:rPr lang="zh-CN" altLang="en-US" sz="1600"/>
              <a:t>比如用户层的一些额外的判断</a:t>
            </a:r>
            <a:r>
              <a:rPr lang="en-US" altLang="zh-CN" sz="1600"/>
              <a:t>)</a:t>
            </a:r>
            <a:r>
              <a:rPr lang="zh-CN" altLang="en-US" sz="1600"/>
              <a:t>来决定是否要丢包，但是通过</a:t>
            </a:r>
            <a:r>
              <a:rPr lang="en-US" altLang="zh-CN" sz="1600"/>
              <a:t>high-layer</a:t>
            </a:r>
            <a:r>
              <a:rPr lang="zh-CN" altLang="en-US" sz="1600"/>
              <a:t>来解决</a:t>
            </a:r>
            <a:r>
              <a:rPr lang="en-US" altLang="zh-CN" sz="1600"/>
              <a:t>lower-layer</a:t>
            </a:r>
            <a:r>
              <a:rPr lang="zh-CN" altLang="en-US" sz="1600"/>
              <a:t>的问题是不好的架构设计。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64585" y="4320540"/>
            <a:ext cx="5240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forward a packet</a:t>
            </a:r>
            <a:r>
              <a:rPr lang="zh-CN" altLang="en-US" sz="1600"/>
              <a:t>这个操作是通过</a:t>
            </a:r>
            <a:r>
              <a:rPr lang="en-US" altLang="zh-CN" sz="1600"/>
              <a:t>kernel</a:t>
            </a:r>
            <a:r>
              <a:rPr lang="zh-CN" altLang="en-US" sz="1600"/>
              <a:t>来处理的。</a:t>
            </a:r>
            <a:endParaRPr lang="zh-CN" altLang="en-US" sz="1600"/>
          </a:p>
          <a:p>
            <a:r>
              <a:rPr lang="en-US" altLang="zh-CN" sz="1600"/>
              <a:t>checksum</a:t>
            </a:r>
            <a:r>
              <a:rPr lang="zh-CN" altLang="en-US" sz="1600"/>
              <a:t>是用于保证</a:t>
            </a:r>
            <a:r>
              <a:rPr lang="en-US" altLang="zh-CN" sz="1600"/>
              <a:t>TTL</a:t>
            </a:r>
            <a:r>
              <a:rPr lang="zh-CN" altLang="en-US" sz="1600"/>
              <a:t>的正确性的，即保证</a:t>
            </a:r>
            <a:r>
              <a:rPr lang="en-US" altLang="zh-CN" sz="1600"/>
              <a:t>TTL</a:t>
            </a:r>
            <a:r>
              <a:rPr lang="zh-CN" altLang="en-US" sz="1600"/>
              <a:t>在传输过程中未发生丢失等情况。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Data-plane 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 Intel's DPDK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DPDK: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Plane Development Kit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Bypass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endParaRPr kumimoji="1" lang="en-US" altLang="zh-CN" dirty="0"/>
          </a:p>
          <a:p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RX/TX</a:t>
            </a:r>
            <a:endParaRPr kumimoji="1" lang="en-US" altLang="zh-CN" dirty="0"/>
          </a:p>
          <a:p>
            <a:r>
              <a:rPr kumimoji="1" lang="en-US" altLang="zh-CN" dirty="0"/>
              <a:t>Processor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RX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Polling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TX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928" y="1216738"/>
            <a:ext cx="4608512" cy="38010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2120" y="5031804"/>
            <a:ext cx="1872208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RX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for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receiving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TX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for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sending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NAT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Private network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Public routers do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not accept routes to network 10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(e.g.,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10.8.8.8)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NAT router: bridge the private networks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Router between private &amp; public network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Send: modify source address to temp public address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Receive: modify back by looking mapping table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Limitations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Some end-to-end protocols place address in payloads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translator may become the bottleneck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What if two private network merge?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1027" descr="C:\Documents and Settings\Administrator\My Documents\cs580\images\an090601 cop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62"/>
          <a:stretch>
            <a:fillRect/>
          </a:stretch>
        </p:blipFill>
        <p:spPr bwMode="auto">
          <a:xfrm>
            <a:off x="1403648" y="913284"/>
            <a:ext cx="6912768" cy="45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482600"/>
            <a:ext cx="91059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CASE: Ethernet Mapping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Mapping Internet to Ethernet</a:t>
            </a:r>
            <a:endParaRPr kumimoji="1" lang="en-US" altLang="zh-CN" sz="2000" b="0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Routing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How to generate the routing table?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Mapping Internet to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Listen-before-sending rule, collision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Ethernet: CSMA/CD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Carrier Sense Multiple Access with Collision Detection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Ethernet type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Experimental Ethernet, 3 </a:t>
            </a:r>
            <a:r>
              <a:rPr lang="en-US" altLang="zh-CN" dirty="0" err="1">
                <a:ea typeface="MS PGothic" panose="020B0600070205080204" pitchFamily="34" charset="-128"/>
              </a:rPr>
              <a:t>mpbs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Standard Ethernet, 10 </a:t>
            </a:r>
            <a:r>
              <a:rPr lang="en-US" altLang="zh-CN" dirty="0" err="1">
                <a:ea typeface="MS PGothic" panose="020B0600070205080204" pitchFamily="34" charset="-128"/>
              </a:rPr>
              <a:t>mbps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Fast Ethernet, 100 </a:t>
            </a:r>
            <a:r>
              <a:rPr lang="en-US" altLang="zh-CN" dirty="0" err="1">
                <a:ea typeface="MS PGothic" panose="020B0600070205080204" pitchFamily="34" charset="-128"/>
              </a:rPr>
              <a:t>mbps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Gigabit Ethernet, 1000 </a:t>
            </a:r>
            <a:r>
              <a:rPr lang="en-US" altLang="zh-CN" dirty="0" err="1">
                <a:ea typeface="MS PGothic" panose="020B0600070205080204" pitchFamily="34" charset="-128"/>
              </a:rPr>
              <a:t>mbps</a:t>
            </a:r>
            <a:endParaRPr lang="zh-CN" altLang="en-US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A half duplex Ethernet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max propagation time is less than the 576 bit times, the shortest allowable packet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So that two parties can detect a collision together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If collision: wait random first time, exponential backoff if repeat 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A full duplex &amp; point-to-point Ethernet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No collisions &amp; the max length of the link is determined by the physical medium</a:t>
            </a:r>
            <a:endParaRPr lang="zh-CN" altLang="en-US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3985"/>
            <a:ext cx="8280920" cy="6270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Hub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frame is "broadcast" to every one of its ports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10/100Mbps hub must share its bandwidth with 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</a:t>
            </a:r>
            <a:endParaRPr kumimoji="1" lang="en-US" altLang="zh-CN" dirty="0"/>
          </a:p>
          <a:p>
            <a:r>
              <a:rPr kumimoji="1" lang="en-US" altLang="zh-CN" dirty="0"/>
              <a:t>Switch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Keeps a record of the MAC addresses of all the devices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10/100Mbps switch will allocate a full 10/100Mbps to each of its ports</a:t>
            </a:r>
            <a:endParaRPr kumimoji="1" lang="zh-CN" altLang="en-US" dirty="0"/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Broadcast Aspects of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Broadcast network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Every frame is delivered to every station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(Compare with forwarding network)</a:t>
            </a: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ETHERNET_SEND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Pass the call along to the link layer</a:t>
            </a:r>
            <a:endParaRPr lang="en-US" altLang="zh-CN" dirty="0">
              <a:ea typeface="MS PGothic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ETHERNET_HANDLE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Simple, can even be implemented in hardware</a:t>
            </a:r>
            <a:endParaRPr lang="zh-CN" altLang="en-US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206500"/>
            <a:ext cx="7843838" cy="1143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procedure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ETHERNET_HANDLE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length)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destination ←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net_packet.target_id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if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destination =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my_station_id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then 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GIVE_TO_END_LAYER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net_packet.data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net_packet.end_protocol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net_packet.source_id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else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ignore packet</a:t>
            </a:r>
            <a:endParaRPr lang="zh-CN" altLang="en-US" sz="1900" dirty="0">
              <a:latin typeface="Consolas" panose="020B06090202040302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633163">
            <a:off x="4648200" y="4655595"/>
            <a:ext cx="4343400" cy="441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no need to do any forwarding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procedure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ETHERNET_HANDLE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length)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destination ←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net_packet.target_id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if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destination =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my_station_id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or destination = BROADCAST_ID </a:t>
            </a:r>
            <a:endParaRPr lang="en-US" altLang="zh-CN" sz="1900" dirty="0">
              <a:solidFill>
                <a:srgbClr val="C0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then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GIVE_TO_END_LAYER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net_packet.data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net_packet.end_protocol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net_packet.source_id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else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ignore packet</a:t>
            </a:r>
            <a:endParaRPr lang="zh-CN" altLang="en-US" sz="1900" dirty="0">
              <a:latin typeface="Consolas" panose="020B06090202040302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Layer Mapping: Attach Ethernet to Forwarding Network</a:t>
            </a:r>
            <a:endParaRPr lang="zh-CN" altLang="en-US" sz="2400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51520" y="4297660"/>
            <a:ext cx="8712968" cy="8255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L sends a RPC to N by sending to station 18 of link 1</a:t>
            </a:r>
            <a:endParaRPr lang="en-US" altLang="zh-CN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L sends a RPC to E by sending to K, E may have 15 as address, as well as M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70000"/>
            <a:ext cx="7271147" cy="29556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812360" y="2701322"/>
            <a:ext cx="533400" cy="3182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Mapping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The Internet network layer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b="1" dirty="0">
                <a:ea typeface="MS PGothic" panose="020B0600070205080204" pitchFamily="34" charset="-128"/>
              </a:rPr>
              <a:t>NETWORK_SEND</a:t>
            </a:r>
            <a:r>
              <a:rPr lang="en-US" altLang="zh-CN" dirty="0">
                <a:ea typeface="MS PGothic" panose="020B0600070205080204" pitchFamily="34" charset="-128"/>
              </a:rPr>
              <a:t> (data, length, RPC, INTERNET, N)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b="1" dirty="0">
                <a:ea typeface="MS PGothic" panose="020B0600070205080204" pitchFamily="34" charset="-128"/>
              </a:rPr>
              <a:t>NETWORK_SEND</a:t>
            </a:r>
            <a:r>
              <a:rPr lang="en-US" altLang="zh-CN" dirty="0">
                <a:ea typeface="MS PGothic" panose="020B0600070205080204" pitchFamily="34" charset="-128"/>
              </a:rPr>
              <a:t> (data, length, RPC, ENET, 18)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L must maintain a table</a:t>
            </a:r>
            <a:endParaRPr lang="zh-CN" altLang="en-US" dirty="0">
              <a:ea typeface="MS PGothic" panose="020B0600070205080204" pitchFamily="34" charset="-128"/>
            </a:endParaRPr>
          </a:p>
          <a:p>
            <a:pPr marL="74295" lvl="1" indent="0">
              <a:buNone/>
            </a:pP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361556"/>
            <a:ext cx="2671763" cy="1841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 (Address Resolution Protocol)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b="0" dirty="0">
                <a:ea typeface="MS PGothic" panose="020B0600070205080204" pitchFamily="34" charset="-128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panose="020B0600070205080204" pitchFamily="34" charset="-128"/>
              </a:rPr>
              <a:t>where is M?</a:t>
            </a:r>
            <a:r>
              <a:rPr lang="en-US" altLang="zh-CN" b="0" dirty="0">
                <a:ea typeface="MS PGothic" panose="020B0600070205080204" pitchFamily="34" charset="-128"/>
              </a:rPr>
              <a:t>", 11, ARP, ENET, BROADCAST)</a:t>
            </a:r>
            <a:endParaRPr lang="en-US" altLang="zh-CN" b="0" dirty="0">
              <a:ea typeface="MS PGothic" panose="020B0600070205080204" pitchFamily="34" charset="-128"/>
            </a:endParaRPr>
          </a:p>
          <a:p>
            <a:r>
              <a:rPr lang="en-US" altLang="zh-CN" b="0" dirty="0">
                <a:ea typeface="MS PGothic" panose="020B0600070205080204" pitchFamily="34" charset="-128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panose="020B0600070205080204" pitchFamily="34" charset="-128"/>
              </a:rPr>
              <a:t>M is at station 15</a:t>
            </a:r>
            <a:r>
              <a:rPr lang="en-US" altLang="zh-CN" b="0" dirty="0">
                <a:ea typeface="MS PGothic" panose="020B0600070205080204" pitchFamily="34" charset="-128"/>
              </a:rPr>
              <a:t>", 18, ARP, ENET, BROADCAST)</a:t>
            </a:r>
            <a:endParaRPr lang="en-US" altLang="zh-CN" b="0" dirty="0">
              <a:ea typeface="MS PGothic" panose="020B0600070205080204" pitchFamily="34" charset="-128"/>
            </a:endParaRPr>
          </a:p>
          <a:p>
            <a:r>
              <a:rPr lang="en-US" altLang="zh-CN" b="0" dirty="0">
                <a:ea typeface="MS PGothic" panose="020B0600070205080204" pitchFamily="34" charset="-128"/>
              </a:rPr>
              <a:t>L asks E's Ethernet address, E does not hear the Ethernet broadcast, but the router at station 19 does, and it sends a suitable ARP response instead</a:t>
            </a:r>
            <a:endParaRPr lang="en-US" altLang="zh-CN" b="0" dirty="0">
              <a:ea typeface="MS PGothic" panose="020B0600070205080204" pitchFamily="34" charset="-128"/>
            </a:endParaRPr>
          </a:p>
          <a:p>
            <a:r>
              <a:rPr lang="en-US" altLang="zh-CN" b="0" dirty="0">
                <a:ea typeface="MS PGothic" panose="020B0600070205080204" pitchFamily="34" charset="-128"/>
              </a:rPr>
              <a:t>Manage forwarding table as a cache</a:t>
            </a:r>
            <a:endParaRPr lang="en-US" altLang="zh-CN" b="0" dirty="0">
              <a:ea typeface="MS PGothic" panose="020B0600070205080204" pitchFamily="34" charset="-128"/>
            </a:endParaRPr>
          </a:p>
          <a:p>
            <a:pPr marL="74295" lvl="1" indent="0">
              <a:buNone/>
            </a:pP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21770"/>
            <a:ext cx="2893071" cy="12241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18" y="3949762"/>
            <a:ext cx="3002734" cy="13681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 &amp; RARP Protocol</a:t>
            </a:r>
            <a:endParaRPr lang="zh-CN" altLang="en-US" dirty="0"/>
          </a:p>
        </p:txBody>
      </p:sp>
      <p:pic>
        <p:nvPicPr>
          <p:cNvPr id="66563" name="Picture 2" descr="http://www.rigacci.org/docs/biblio/online/intro_to_networking/stdimages/page250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12" y="1263386"/>
            <a:ext cx="6047808" cy="3466322"/>
          </a:xfrm>
          <a:prstGeom prst="rect">
            <a:avLst/>
          </a:prstGeom>
          <a:noFill/>
          <a:ln>
            <a:noFill/>
          </a:ln>
        </p:spPr>
      </p:pic>
      <p:sp>
        <p:nvSpPr>
          <p:cNvPr id="66564" name="内容占位符 2"/>
          <p:cNvSpPr>
            <a:spLocks noGrp="1"/>
          </p:cNvSpPr>
          <p:nvPr>
            <p:ph idx="1"/>
          </p:nvPr>
        </p:nvSpPr>
        <p:spPr>
          <a:xfrm>
            <a:off x="457200" y="4759796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Name mapping: IP address &lt;-&gt; MAC address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/>
              <a:t>Allow </a:t>
            </a:r>
            <a:r>
              <a:rPr kumimoji="1" lang="en-US" altLang="zh-CN" sz="1600" dirty="0">
                <a:solidFill>
                  <a:srgbClr val="FF0000"/>
                </a:solidFill>
              </a:rPr>
              <a:t>each switch to know</a:t>
            </a:r>
            <a:r>
              <a:rPr kumimoji="1" lang="en-US" altLang="zh-CN" sz="1600" dirty="0"/>
              <a:t>, for every node </a:t>
            </a:r>
            <a:r>
              <a:rPr kumimoji="1" lang="en-US" altLang="zh-CN" sz="1600" dirty="0">
                <a:solidFill>
                  <a:srgbClr val="0096FF"/>
                </a:solidFill>
              </a:rPr>
              <a:t>dst</a:t>
            </a:r>
            <a:r>
              <a:rPr kumimoji="1" lang="en-US" altLang="zh-CN" sz="1600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dirty="0"/>
              <a:t>in the network, </a:t>
            </a:r>
            <a:r>
              <a:rPr kumimoji="1" lang="en-US" altLang="zh-CN" sz="1600" dirty="0">
                <a:solidFill>
                  <a:srgbClr val="FF0000"/>
                </a:solidFill>
              </a:rPr>
              <a:t>a route to dst 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endParaRPr kumimoji="1" lang="zh-CN" altLang="en-US" sz="1600" dirty="0">
              <a:solidFill>
                <a:schemeClr val="accent2"/>
              </a:solidFill>
            </a:endParaRPr>
          </a:p>
          <a:p>
            <a:r>
              <a:rPr kumimoji="1" lang="en-US" altLang="zh-CN" sz="1600" dirty="0"/>
              <a:t>Allow each switch to know, for every node </a:t>
            </a:r>
            <a:r>
              <a:rPr kumimoji="1" lang="en-US" altLang="zh-CN" sz="1600" dirty="0">
                <a:solidFill>
                  <a:srgbClr val="0096FF"/>
                </a:solidFill>
              </a:rPr>
              <a:t>dst</a:t>
            </a:r>
            <a:r>
              <a:rPr kumimoji="1" lang="en-US" altLang="zh-CN" sz="1600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dirty="0"/>
              <a:t>in the network, a </a:t>
            </a:r>
            <a:r>
              <a:rPr kumimoji="1" lang="en-US" altLang="zh-CN" sz="1600" dirty="0">
                <a:solidFill>
                  <a:srgbClr val="FF0000"/>
                </a:solidFill>
              </a:rPr>
              <a:t>minimum-cost route to dst </a:t>
            </a:r>
            <a:endParaRPr kumimoji="1" lang="en-US" altLang="zh-CN" sz="1600" dirty="0">
              <a:solidFill>
                <a:srgbClr val="0096FF"/>
              </a:solidFill>
            </a:endParaRPr>
          </a:p>
          <a:p>
            <a:endParaRPr kumimoji="1" lang="zh-CN" altLang="en-US" sz="1600" dirty="0">
              <a:solidFill>
                <a:srgbClr val="0096FF"/>
              </a:solidFill>
            </a:endParaRPr>
          </a:p>
          <a:p>
            <a:r>
              <a:rPr lang="en-US" altLang="zh-CN" sz="1600" dirty="0"/>
              <a:t>Build a </a:t>
            </a:r>
            <a:r>
              <a:rPr lang="en-US" altLang="zh-CN" sz="1600" dirty="0">
                <a:solidFill>
                  <a:schemeClr val="accent1"/>
                </a:solidFill>
              </a:rPr>
              <a:t>routing table</a:t>
            </a:r>
            <a:r>
              <a:rPr lang="en-US" altLang="zh-CN" sz="1600" dirty="0"/>
              <a:t> at each switch, such that </a:t>
            </a:r>
            <a:r>
              <a:rPr lang="en-US" altLang="zh-CN" sz="1600" dirty="0" err="1">
                <a:solidFill>
                  <a:srgbClr val="FF0000"/>
                </a:solidFill>
              </a:rPr>
              <a:t>routing_table</a:t>
            </a:r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kumimoji="1" lang="en-US" altLang="zh-CN" sz="1600" dirty="0">
                <a:solidFill>
                  <a:srgbClr val="FF0000"/>
                </a:solidFill>
              </a:rPr>
              <a:t>dst</a:t>
            </a:r>
            <a:r>
              <a:rPr lang="en-US" altLang="zh-CN" sz="1600" dirty="0">
                <a:solidFill>
                  <a:srgbClr val="FF0000"/>
                </a:solidFill>
              </a:rPr>
              <a:t>] contains a minimum-cost route to </a:t>
            </a:r>
            <a:r>
              <a:rPr kumimoji="1" lang="en-US" altLang="zh-CN" sz="1600" dirty="0">
                <a:solidFill>
                  <a:srgbClr val="FF0000"/>
                </a:solidFill>
              </a:rPr>
              <a:t>dst</a:t>
            </a:r>
            <a:r>
              <a:rPr kumimoji="1" lang="en-US" altLang="zh-CN" sz="1600" dirty="0">
                <a:solidFill>
                  <a:srgbClr val="0096FF"/>
                </a:solidFill>
              </a:rPr>
              <a:t> </a:t>
            </a:r>
            <a:endParaRPr lang="en-US" altLang="zh-CN" sz="1600" dirty="0"/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0" y="1561356"/>
            <a:ext cx="36830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765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ARP &amp; </a:t>
            </a:r>
            <a:br>
              <a:rPr kumimoji="1" lang="en-US" altLang="zh-CN" dirty="0"/>
            </a:br>
            <a:r>
              <a:rPr kumimoji="1" lang="en-US" altLang="zh-CN" dirty="0"/>
              <a:t>RARP</a:t>
            </a:r>
            <a:endParaRPr kumimoji="1"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7220"/>
            <a:ext cx="5856956" cy="52361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Topology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SJTU network for example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Subnet: usually like 192.168.0.2 or 10.0.0.2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Gateway: usually like 192.168.0.1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Get the global IP address: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202.120.40.82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gateway usually has 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Proxy: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proxy's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106.185.46.164</a:t>
            </a:r>
            <a:r>
              <a:rPr kumimoji="1" lang="zh-CN" altLang="en-US" dirty="0"/>
              <a:t> </a:t>
            </a:r>
            <a:r>
              <a:rPr kumimoji="1" lang="en-US" altLang="zh-CN" dirty="0"/>
              <a:t>(Japan)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charset="-122"/>
              </a:rPr>
              <a:t>Network Topology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028700"/>
            <a:ext cx="8826500" cy="3657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</a:t>
            </a:r>
            <a:r>
              <a:rPr kumimoji="1" lang="en-US" altLang="zh-CN" dirty="0">
                <a:latin typeface="Consolas" panose="020B0609020204030204" charset="0"/>
                <a:cs typeface="Consolas" panose="020B0609020204030204" charset="0"/>
              </a:rPr>
              <a:t>socket</a:t>
            </a:r>
            <a:r>
              <a:rPr kumimoji="1" lang="en-US" altLang="zh-CN" dirty="0"/>
              <a:t> to Access </a:t>
            </a:r>
            <a:r>
              <a:rPr kumimoji="1" lang="en-US" altLang="zh-CN" dirty="0" err="1"/>
              <a:t>www.baidu.com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code as if your PC connect directly with Baidu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 connect() with Baidu's IP address</a:t>
            </a:r>
            <a:endParaRPr kumimoji="1" lang="en-US" altLang="zh-CN" dirty="0"/>
          </a:p>
          <a:p>
            <a:r>
              <a:rPr kumimoji="1" lang="en-US" altLang="zh-CN" dirty="0"/>
              <a:t>But how does the system find next hop?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3289548"/>
            <a:ext cx="40386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charset="-122"/>
              </a:rPr>
              <a:t>App: I want to send a packet to Baidu, here is the packet with Baidu's IP in its header as target IP,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and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client's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IP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source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IP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(Node-C)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OS: I don't know how to get to Baidu, I'll just send it to the router (gateway). But I cannot change the source IP of the packet, so I'll just change the MAC target address of the packet to the router's MAC address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2196976"/>
            <a:ext cx="9004300" cy="44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4213200"/>
            <a:ext cx="90043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The router-1 (gateway): I get a packet with my MAC as target address. Is it my IP? No… So I'll just forward it to next hop, by changing the target 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next hop's 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 (NAT: change source IP and source port as well)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Router-2: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connect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directly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 Baidu,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I'll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just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change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the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target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 Baidu</a:t>
            </a:r>
            <a:endParaRPr kumimoji="1" lang="zh-CN" altLang="en-US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142256"/>
            <a:ext cx="9004300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472"/>
            <a:ext cx="89916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454624"/>
            <a:ext cx="89916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spoofed ARP replies</a:t>
            </a:r>
            <a:endParaRPr lang="en-US" altLang="zh-TW" dirty="0"/>
          </a:p>
          <a:p>
            <a:r>
              <a:rPr lang="en-US" altLang="zh-TW" dirty="0"/>
              <a:t>A target computer could be convinced to send frames destined for computer A to instead go to computer B</a:t>
            </a:r>
            <a:endParaRPr lang="en-US" altLang="zh-TW" dirty="0"/>
          </a:p>
          <a:p>
            <a:r>
              <a:rPr lang="en-US" altLang="zh-TW" dirty="0"/>
              <a:t>Computer A will have no idea that this redirection took place</a:t>
            </a:r>
            <a:endParaRPr lang="en-US" altLang="zh-TW" dirty="0"/>
          </a:p>
          <a:p>
            <a:r>
              <a:rPr lang="en-US" altLang="zh-TW" dirty="0"/>
              <a:t>This process of updating a target computer's ARP cache is referred to as "</a:t>
            </a:r>
            <a:r>
              <a:rPr lang="en-US" altLang="zh-TW" dirty="0">
                <a:solidFill>
                  <a:srgbClr val="C00000"/>
                </a:solidFill>
              </a:rPr>
              <a:t>ARP poisoning</a:t>
            </a:r>
            <a:r>
              <a:rPr lang="en-US" altLang="zh-TW" dirty="0"/>
              <a:t>"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06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324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B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9280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108648" y="1400646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870648" y="1972146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18226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82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63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78424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679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13654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2597" name="Group 69"/>
          <p:cNvGraphicFramePr>
            <a:graphicFrameLocks noGrp="1"/>
          </p:cNvGraphicFramePr>
          <p:nvPr/>
        </p:nvGraphicFramePr>
        <p:xfrm>
          <a:off x="3727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42610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pSp>
        <p:nvGrpSpPr>
          <p:cNvPr id="22613" name="Group 85"/>
          <p:cNvGrpSpPr/>
          <p:nvPr/>
        </p:nvGrpSpPr>
        <p:grpSpPr bwMode="auto">
          <a:xfrm>
            <a:off x="5940152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  <p:grpSp>
        <p:nvGrpSpPr>
          <p:cNvPr id="22614" name="Group 86"/>
          <p:cNvGrpSpPr/>
          <p:nvPr/>
        </p:nvGrpSpPr>
        <p:grpSpPr bwMode="auto">
          <a:xfrm rot="-5423267">
            <a:off x="162758" y="1869553"/>
            <a:ext cx="1587500" cy="1122686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  <p:grpSp>
        <p:nvGrpSpPr>
          <p:cNvPr id="22617" name="Group 89"/>
          <p:cNvGrpSpPr/>
          <p:nvPr/>
        </p:nvGrpSpPr>
        <p:grpSpPr bwMode="auto">
          <a:xfrm>
            <a:off x="1802904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606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324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B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280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Hacker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MAC:cc:cc:cc:cc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108648" y="1393024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70648" y="1964524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8226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182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63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78424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3563" name="Group 11"/>
          <p:cNvGraphicFramePr>
            <a:graphicFrameLocks noGrp="1"/>
          </p:cNvGraphicFramePr>
          <p:nvPr/>
        </p:nvGraphicFramePr>
        <p:xfrm>
          <a:off x="679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3654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/>
        </p:nvGraphicFramePr>
        <p:xfrm>
          <a:off x="3727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2610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924327" y="4262191"/>
            <a:ext cx="242085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A's cache is poisoned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all the packets that A intends to send to B will go to the hacker's machine</a:t>
            </a:r>
            <a:endParaRPr lang="en-US" altLang="zh-TW" dirty="0"/>
          </a:p>
          <a:p>
            <a:r>
              <a:rPr lang="en-US" altLang="zh-TW" dirty="0"/>
              <a:t>Cache entry would expire, so it needs to be updated by sending the ARP reply again</a:t>
            </a:r>
            <a:endParaRPr lang="en-US" altLang="zh-TW" dirty="0"/>
          </a:p>
          <a:p>
            <a:pPr lvl="1"/>
            <a:r>
              <a:rPr lang="en-US" altLang="zh-TW" dirty="0"/>
              <a:t>How often?</a:t>
            </a:r>
            <a:endParaRPr lang="en-US" altLang="zh-TW" dirty="0"/>
          </a:p>
          <a:p>
            <a:pPr lvl="1"/>
            <a:r>
              <a:rPr lang="en-US" altLang="zh-TW" dirty="0"/>
              <a:t> depends on the particular system</a:t>
            </a:r>
            <a:endParaRPr lang="en-US" altLang="zh-TW" dirty="0"/>
          </a:p>
          <a:p>
            <a:pPr lvl="1"/>
            <a:r>
              <a:rPr lang="en-US" altLang="zh-TW" dirty="0"/>
              <a:t>Usually every 40s should be sufficient</a:t>
            </a:r>
            <a:endParaRPr lang="en-US" altLang="zh-TW" dirty="0"/>
          </a:p>
          <a:p>
            <a:r>
              <a:rPr lang="en-US" altLang="zh-TW" dirty="0"/>
              <a:t>In addition the hacker may not want his Ethernet driver talk too much</a:t>
            </a:r>
            <a:endParaRPr lang="en-US" altLang="zh-TW" dirty="0"/>
          </a:p>
          <a:p>
            <a:pPr lvl="1"/>
            <a:r>
              <a:rPr lang="en-US" altLang="zh-TW" dirty="0"/>
              <a:t>Accomplish with </a:t>
            </a:r>
            <a:r>
              <a:rPr lang="en-US" altLang="zh-TW" dirty="0">
                <a:solidFill>
                  <a:srgbClr val="FF0000"/>
                </a:solidFill>
              </a:rPr>
              <a:t>ifconfig -</a:t>
            </a:r>
            <a:r>
              <a:rPr lang="en-US" altLang="zh-TW" dirty="0" err="1">
                <a:solidFill>
                  <a:srgbClr val="FF0000"/>
                </a:solidFill>
              </a:rPr>
              <a:t>arp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Routing: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842992" cy="37716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Nodes learn </a:t>
            </a:r>
            <a:r>
              <a:rPr kumimoji="1" lang="en-US" altLang="zh-CN" dirty="0">
                <a:solidFill>
                  <a:srgbClr val="FF0000"/>
                </a:solidFill>
              </a:rPr>
              <a:t>about their neighbor</a:t>
            </a:r>
            <a:r>
              <a:rPr kumimoji="1" lang="en-US" altLang="zh-CN" dirty="0"/>
              <a:t>s via the </a:t>
            </a:r>
            <a:r>
              <a:rPr kumimoji="1" lang="en-US" altLang="zh-CN" dirty="0">
                <a:solidFill>
                  <a:schemeClr val="accent1"/>
                </a:solidFill>
              </a:rPr>
              <a:t>HELLO protocol 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dirty="0">
              <a:solidFill>
                <a:srgbClr val="0096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Nodes learn about other reachable nodes via </a:t>
            </a:r>
            <a:r>
              <a:rPr kumimoji="1" lang="en-US" altLang="zh-CN" dirty="0">
                <a:solidFill>
                  <a:schemeClr val="accent1"/>
                </a:solidFill>
              </a:rPr>
              <a:t>advertisements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Nodes determine the </a:t>
            </a:r>
            <a:r>
              <a:rPr kumimoji="1" lang="en-US" altLang="zh-CN" dirty="0">
                <a:solidFill>
                  <a:schemeClr val="accent1"/>
                </a:solidFill>
              </a:rPr>
              <a:t>minimum-cost</a:t>
            </a:r>
            <a:r>
              <a:rPr kumimoji="1" lang="en-US" altLang="zh-CN" dirty="0"/>
              <a:t> routes (of the routes </a:t>
            </a:r>
            <a:r>
              <a:rPr kumimoji="1" lang="en-US" altLang="zh-CN" dirty="0">
                <a:solidFill>
                  <a:srgbClr val="FF0000"/>
                </a:solidFill>
              </a:rPr>
              <a:t>they know about</a:t>
            </a:r>
            <a:r>
              <a:rPr kumimoji="1" lang="en-US" altLang="zh-CN" dirty="0"/>
              <a:t>)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220" y="841276"/>
            <a:ext cx="1744399" cy="11393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7" y="2281436"/>
            <a:ext cx="1776402" cy="11895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20" y="3797609"/>
            <a:ext cx="1696188" cy="1138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260" y="1777365"/>
            <a:ext cx="5728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hello protocol</a:t>
            </a:r>
            <a:r>
              <a:rPr lang="zh-CN" altLang="en-US" sz="1600"/>
              <a:t>指的是一个</a:t>
            </a:r>
            <a:r>
              <a:rPr lang="en-US" altLang="zh-CN" sz="1600"/>
              <a:t>node</a:t>
            </a:r>
            <a:r>
              <a:rPr lang="zh-CN" altLang="en-US" sz="1600"/>
              <a:t>通过这个</a:t>
            </a:r>
            <a:r>
              <a:rPr lang="en-US" altLang="zh-CN" sz="1600"/>
              <a:t>protocol</a:t>
            </a:r>
            <a:r>
              <a:rPr lang="zh-CN" altLang="en-US" sz="1600"/>
              <a:t>来获取其邻居</a:t>
            </a:r>
            <a:r>
              <a:rPr lang="en-US" altLang="zh-CN" sz="1600"/>
              <a:t>node</a:t>
            </a:r>
            <a:r>
              <a:rPr lang="zh-CN" altLang="en-US" sz="1600"/>
              <a:t>的信息并将其加入自己的</a:t>
            </a:r>
            <a:r>
              <a:rPr lang="en-US" altLang="zh-CN" sz="1600"/>
              <a:t>table</a:t>
            </a:r>
            <a:r>
              <a:rPr lang="zh-CN" altLang="en-US" sz="1600"/>
              <a:t>中，有新的</a:t>
            </a:r>
            <a:r>
              <a:rPr lang="en-US" altLang="zh-CN" sz="1600"/>
              <a:t>node</a:t>
            </a:r>
            <a:r>
              <a:rPr lang="zh-CN" altLang="en-US" sz="1600"/>
              <a:t>成为当前</a:t>
            </a:r>
            <a:r>
              <a:rPr lang="en-US" altLang="zh-CN" sz="1600"/>
              <a:t>node</a:t>
            </a:r>
            <a:r>
              <a:rPr lang="zh-CN" altLang="en-US" sz="1600"/>
              <a:t>的邻居是也要通过</a:t>
            </a:r>
            <a:r>
              <a:rPr lang="en-US" altLang="zh-CN" sz="1600"/>
              <a:t>hello</a:t>
            </a:r>
            <a:r>
              <a:rPr lang="zh-CN" altLang="en-US" sz="1600"/>
              <a:t>来获取信息。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95300" y="3067685"/>
            <a:ext cx="5916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advertisement</a:t>
            </a:r>
            <a:r>
              <a:rPr lang="zh-CN" altLang="en-US" sz="1600"/>
              <a:t>是一个</a:t>
            </a:r>
            <a:r>
              <a:rPr lang="en-US" altLang="zh-CN" sz="1600"/>
              <a:t>node</a:t>
            </a:r>
            <a:r>
              <a:rPr lang="zh-CN" altLang="en-US" sz="1600"/>
              <a:t>通知其邻居</a:t>
            </a:r>
            <a:r>
              <a:rPr lang="en-US" altLang="zh-CN" sz="1600"/>
              <a:t>nodes</a:t>
            </a:r>
            <a:r>
              <a:rPr lang="zh-CN" altLang="en-US" sz="1600"/>
              <a:t>说自己是可以进行路由的，而具体的</a:t>
            </a:r>
            <a:r>
              <a:rPr lang="en-US" altLang="zh-CN" sz="1600"/>
              <a:t>advertisements</a:t>
            </a:r>
            <a:r>
              <a:rPr lang="zh-CN" altLang="en-US" sz="1600"/>
              <a:t>方式会由于</a:t>
            </a:r>
            <a:r>
              <a:rPr lang="en-US" altLang="zh-CN" sz="1600"/>
              <a:t>protocol</a:t>
            </a:r>
            <a:r>
              <a:rPr lang="zh-CN" altLang="en-US" sz="1600"/>
              <a:t>的不同而不同</a:t>
            </a:r>
            <a:r>
              <a:rPr lang="en-US" altLang="zh-CN" sz="1600"/>
              <a:t>(</a:t>
            </a:r>
            <a:r>
              <a:rPr lang="zh-CN" altLang="en-US" sz="1600"/>
              <a:t>后面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12900" algn="l"/>
              </a:tabLst>
            </a:pPr>
            <a:r>
              <a:rPr lang="en-US" altLang="zh-TW" dirty="0"/>
              <a:t>A hacker inserts his computer between the communications path of two target computers</a:t>
            </a:r>
            <a:endParaRPr lang="en-US" altLang="zh-TW" dirty="0"/>
          </a:p>
          <a:p>
            <a:pPr>
              <a:tabLst>
                <a:tab pos="1612900" algn="l"/>
              </a:tabLst>
            </a:pPr>
            <a:r>
              <a:rPr lang="en-US" altLang="zh-TW" dirty="0"/>
              <a:t>The hacker will forward frames between the two target computers so communications are not interrupted</a:t>
            </a:r>
            <a:endParaRPr lang="en-US" altLang="zh-TW" dirty="0"/>
          </a:p>
          <a:p>
            <a:pPr>
              <a:tabLst>
                <a:tab pos="1612900" algn="l"/>
              </a:tabLst>
            </a:pPr>
            <a:r>
              <a:rPr lang="en-US" altLang="zh-TW" dirty="0"/>
              <a:t>E.g., Hunt, Ettercap</a:t>
            </a:r>
            <a:r>
              <a:rPr lang="en-US" altLang="zh-CN" dirty="0"/>
              <a:t>,</a:t>
            </a:r>
            <a:r>
              <a:rPr lang="en-US" altLang="zh-TW" dirty="0"/>
              <a:t> etc</a:t>
            </a:r>
            <a:r>
              <a:rPr lang="en-US" altLang="zh-CN" dirty="0"/>
              <a:t>.</a:t>
            </a:r>
            <a:endParaRPr lang="en-US" altLang="zh-TW" dirty="0"/>
          </a:p>
          <a:p>
            <a:pPr lvl="1">
              <a:tabLst>
                <a:tab pos="1612900" algn="l"/>
              </a:tabLst>
            </a:pPr>
            <a:r>
              <a:rPr lang="en-US" altLang="zh-TW" dirty="0"/>
              <a:t>Can be obtained easily in many web archives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TW" dirty="0"/>
              <a:t>The attack is performed as follows:</a:t>
            </a:r>
            <a:endParaRPr lang="en-US" altLang="zh-TW" dirty="0"/>
          </a:p>
          <a:p>
            <a:pPr marL="990600" lvl="1" indent="-533400"/>
            <a:r>
              <a:rPr lang="en-US" altLang="zh-TW" dirty="0"/>
              <a:t>Suppose X is the hacker's computer</a:t>
            </a:r>
            <a:endParaRPr lang="en-US" altLang="zh-TW" dirty="0"/>
          </a:p>
          <a:p>
            <a:pPr marL="990600" lvl="1" indent="-533400"/>
            <a:r>
              <a:rPr lang="en-US" altLang="zh-TW" dirty="0"/>
              <a:t>T1 and T2 are the targets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X poisons the ARP cache of T1 and T2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T1 associates T2's IP with X's MAC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T2 associates T1's IP with X's MAC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All of T1 and T2's traffic will then go to X first, instead of directly to each other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765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767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7683" name="Group 35"/>
          <p:cNvGrpSpPr/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686" name="Group 38"/>
          <p:cNvGrpSpPr/>
          <p:nvPr/>
        </p:nvGrpSpPr>
        <p:grpSpPr bwMode="auto">
          <a:xfrm rot="-5423267">
            <a:off x="-275855" y="1490137"/>
            <a:ext cx="1920875" cy="914400"/>
            <a:chOff x="3706" y="240"/>
            <a:chExt cx="1452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3706" y="240"/>
              <a:ext cx="1452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689" name="Group 41"/>
          <p:cNvGrpSpPr/>
          <p:nvPr/>
        </p:nvGrpSpPr>
        <p:grpSpPr bwMode="auto">
          <a:xfrm>
            <a:off x="13716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073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074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12725" y="5177896"/>
            <a:ext cx="239841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T1's cache is poisoned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1755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1779" name="Group 35"/>
          <p:cNvGrpSpPr/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Forged ARP replies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IP:10.0.0.1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1788" name="Group 44"/>
          <p:cNvGrpSpPr/>
          <p:nvPr/>
        </p:nvGrpSpPr>
        <p:grpSpPr bwMode="auto">
          <a:xfrm rot="-5423267">
            <a:off x="2635250" y="1733550"/>
            <a:ext cx="1587500" cy="9144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Forged ARP replies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IP:10.0.0.1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200400" y="5207000"/>
            <a:ext cx="239841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T2's cache is poisoned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4827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743201" y="0"/>
            <a:ext cx="338265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 intended to send to 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029200" y="1651000"/>
            <a:ext cx="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181600" y="1841500"/>
            <a:ext cx="124906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 will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relay the 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585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586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2743201" y="0"/>
            <a:ext cx="30957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 will relay the 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81600" y="1841500"/>
            <a:ext cx="133562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intended to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send to 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5029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Defenses against 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 Universal defense (!)</a:t>
            </a:r>
            <a:endParaRPr lang="en-US" altLang="zh-TW" dirty="0"/>
          </a:p>
          <a:p>
            <a:r>
              <a:rPr lang="en-US" altLang="zh-TW" dirty="0"/>
              <a:t>Use static ARP entries</a:t>
            </a:r>
            <a:endParaRPr lang="en-US" altLang="zh-TW" dirty="0"/>
          </a:p>
          <a:p>
            <a:pPr lvl="1"/>
            <a:r>
              <a:rPr lang="en-US" altLang="zh-TW" dirty="0"/>
              <a:t>Cannot be updated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Spoofed ARP replies are ignored</a:t>
            </a:r>
            <a:endParaRPr lang="en-US" altLang="zh-TW" dirty="0"/>
          </a:p>
          <a:p>
            <a:pPr lvl="1"/>
            <a:r>
              <a:rPr lang="en-US" altLang="zh-TW" dirty="0"/>
              <a:t>ARP table needs a static entry for each machine on the network</a:t>
            </a:r>
            <a:endParaRPr lang="en-US" altLang="zh-TW" dirty="0"/>
          </a:p>
          <a:p>
            <a:pPr lvl="1"/>
            <a:r>
              <a:rPr lang="en-US" altLang="zh-TW" dirty="0"/>
              <a:t>Large overhead</a:t>
            </a:r>
            <a:endParaRPr lang="en-US" altLang="zh-TW" dirty="0"/>
          </a:p>
          <a:p>
            <a:pPr lvl="2"/>
            <a:r>
              <a:rPr lang="en-US" altLang="zh-TW" dirty="0"/>
              <a:t>Deploying these tables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Keep the table up-to-date</a:t>
            </a:r>
            <a:endParaRPr lang="en-US" altLang="zh-TW" dirty="0"/>
          </a:p>
          <a:p>
            <a:r>
              <a:rPr lang="en-US" altLang="zh-TW" dirty="0" err="1"/>
              <a:t>Arpwatch</a:t>
            </a:r>
            <a:endParaRPr lang="en-US" altLang="zh-TW" dirty="0"/>
          </a:p>
          <a:p>
            <a:pPr lvl="1"/>
            <a:r>
              <a:rPr lang="en-US" altLang="zh-CN" dirty="0"/>
              <a:t>A free UNIX program which listens for ARP replies on a network</a:t>
            </a:r>
            <a:endParaRPr lang="en-US" altLang="zh-CN" dirty="0"/>
          </a:p>
          <a:p>
            <a:pPr lvl="1"/>
            <a:r>
              <a:rPr lang="en-US" altLang="zh-CN" dirty="0"/>
              <a:t>Build a table of IP/MAC associations and store it in a file</a:t>
            </a:r>
            <a:endParaRPr lang="en-US" altLang="zh-CN" dirty="0"/>
          </a:p>
          <a:p>
            <a:pPr lvl="1"/>
            <a:r>
              <a:rPr lang="en-US" altLang="zh-CN" dirty="0"/>
              <a:t>When a MAC/IP pair changes (flip-flop), an email is sent to an administrator</a:t>
            </a:r>
            <a:endParaRPr lang="en-US" altLang="zh-CN" dirty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Case Study: BGP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Border Gateway Protocol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Protocol 1: </a:t>
            </a:r>
            <a:r>
              <a:rPr kumimoji="1" lang="en-US" altLang="zh-CN" sz="1600" dirty="0">
                <a:solidFill>
                  <a:srgbClr val="0096FF"/>
                </a:solidFill>
              </a:rPr>
              <a:t>Link-state</a:t>
            </a:r>
            <a:endParaRPr kumimoji="1" lang="en-US" altLang="zh-CN" sz="1600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node's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advertisements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contain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its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neighbors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and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its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link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costs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to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those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nodes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Nodes advertise to </a:t>
            </a:r>
            <a:r>
              <a:rPr kumimoji="1" lang="en-US" altLang="zh-CN" sz="1600" u="sng" dirty="0">
                <a:solidFill>
                  <a:srgbClr val="FF0000"/>
                </a:solidFill>
              </a:rPr>
              <a:t>everyone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their </a:t>
            </a:r>
            <a:r>
              <a:rPr kumimoji="1" lang="en-US" altLang="zh-CN" sz="1600" u="sng" dirty="0">
                <a:solidFill>
                  <a:srgbClr val="FF0000"/>
                </a:solidFill>
              </a:rPr>
              <a:t>costs to their neighbors</a:t>
            </a:r>
            <a:endParaRPr kumimoji="1" lang="zh-CN" altLang="en-US" sz="1600" u="sng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sz="1600" dirty="0"/>
              <a:t>via </a:t>
            </a:r>
            <a:r>
              <a:rPr kumimoji="1" lang="en-US" altLang="zh-CN" sz="1600" i="1" dirty="0">
                <a:solidFill>
                  <a:srgbClr val="C00000"/>
                </a:solidFill>
              </a:rPr>
              <a:t>flooding(</a:t>
            </a:r>
            <a:r>
              <a:rPr kumimoji="1" lang="zh-CN" altLang="en-US" sz="1600" i="1" dirty="0">
                <a:solidFill>
                  <a:srgbClr val="C00000"/>
                </a:solidFill>
              </a:rPr>
              <a:t>广播机制</a:t>
            </a:r>
            <a:r>
              <a:rPr kumimoji="1" lang="en-US" altLang="zh-CN" sz="1600" i="1" dirty="0">
                <a:solidFill>
                  <a:srgbClr val="C00000"/>
                </a:solidFill>
              </a:rPr>
              <a:t>)</a:t>
            </a:r>
            <a:endParaRPr kumimoji="1" lang="zh-CN" altLang="en-US" sz="1600" i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sz="1600" dirty="0"/>
              <a:t>Integrate using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Dijkstra's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shortest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path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algorithm</a:t>
            </a:r>
            <a:endParaRPr kumimoji="1" lang="en-US" altLang="zh-CN" sz="1600" b="1" dirty="0"/>
          </a:p>
          <a:p>
            <a:pPr lvl="1"/>
            <a:endParaRPr kumimoji="1" lang="en-US" altLang="zh-CN" sz="1600" b="1" dirty="0"/>
          </a:p>
          <a:p>
            <a:r>
              <a:rPr kumimoji="1" lang="en-US" altLang="zh-CN" sz="1600" dirty="0"/>
              <a:t>Protocol 2: </a:t>
            </a:r>
            <a:r>
              <a:rPr kumimoji="1" lang="en-US" altLang="zh-CN" sz="1600" dirty="0">
                <a:solidFill>
                  <a:srgbClr val="0096FF"/>
                </a:solidFill>
              </a:rPr>
              <a:t>Distance-vector</a:t>
            </a:r>
            <a:endParaRPr kumimoji="1" lang="en-US" altLang="zh-CN" sz="1600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1600" dirty="0"/>
              <a:t>Nodes </a:t>
            </a:r>
            <a:r>
              <a:rPr kumimoji="1" lang="en-US" altLang="zh-CN" sz="1600" dirty="0">
                <a:solidFill>
                  <a:srgbClr val="FF0000"/>
                </a:solidFill>
              </a:rPr>
              <a:t>advertise to </a:t>
            </a:r>
            <a:r>
              <a:rPr kumimoji="1" lang="en-US" altLang="zh-CN" sz="1600" u="sng" dirty="0">
                <a:solidFill>
                  <a:srgbClr val="FF0000"/>
                </a:solidFill>
              </a:rPr>
              <a:t>neighbors</a:t>
            </a:r>
            <a:r>
              <a:rPr kumimoji="1" lang="en-US" altLang="zh-CN" sz="1600" dirty="0">
                <a:solidFill>
                  <a:srgbClr val="FF0000"/>
                </a:solidFill>
              </a:rPr>
              <a:t> with their </a:t>
            </a:r>
            <a:r>
              <a:rPr kumimoji="1" lang="en-US" altLang="zh-CN" sz="1600" u="sng" dirty="0">
                <a:solidFill>
                  <a:srgbClr val="FF0000"/>
                </a:solidFill>
              </a:rPr>
              <a:t>cost to all known nodes</a:t>
            </a:r>
            <a:endParaRPr kumimoji="1" lang="zh-CN" altLang="en-US" sz="1600" u="sng" dirty="0"/>
          </a:p>
          <a:p>
            <a:pPr lvl="1"/>
            <a:r>
              <a:rPr kumimoji="1" lang="en-US" altLang="zh-CN" sz="1600" dirty="0"/>
              <a:t>Update routes via </a:t>
            </a:r>
            <a:r>
              <a:rPr kumimoji="1" lang="en-US" altLang="zh-CN" sz="1600" b="1" dirty="0"/>
              <a:t>Bellman-Ford</a:t>
            </a:r>
            <a:r>
              <a:rPr kumimoji="1" lang="zh-CN" altLang="en-US" sz="1600" b="1" dirty="0"/>
              <a:t> </a:t>
            </a:r>
            <a:r>
              <a:rPr kumimoji="1" lang="en-US" altLang="zh-CN" sz="1600" dirty="0"/>
              <a:t>integration</a:t>
            </a:r>
            <a:endParaRPr kumimoji="1" lang="zh-CN" altLang="en-US" sz="1600" dirty="0"/>
          </a:p>
          <a:p>
            <a:endParaRPr kumimoji="1" lang="zh-CN" altLang="en-US" sz="1600" dirty="0">
              <a:solidFill>
                <a:srgbClr val="009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4960" y="4395470"/>
            <a:ext cx="83140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link-state</a:t>
            </a:r>
            <a:r>
              <a:rPr lang="zh-CN" altLang="en-US" sz="1600"/>
              <a:t>会对所有其他的</a:t>
            </a:r>
            <a:r>
              <a:rPr lang="en-US" altLang="zh-CN" sz="1600"/>
              <a:t>nodes</a:t>
            </a:r>
            <a:r>
              <a:rPr lang="zh-CN" altLang="en-US" sz="1600"/>
              <a:t>去广播自己的所有邻居信息以及当前</a:t>
            </a:r>
            <a:r>
              <a:rPr lang="en-US" altLang="zh-CN" sz="1600"/>
              <a:t>node</a:t>
            </a:r>
            <a:r>
              <a:rPr lang="zh-CN" altLang="en-US" sz="1600"/>
              <a:t>到这些邻居的最短路径，信息量较大；而</a:t>
            </a:r>
            <a:r>
              <a:rPr lang="en-US" altLang="zh-CN" sz="1600"/>
              <a:t>distance-vector</a:t>
            </a:r>
            <a:r>
              <a:rPr lang="zh-CN" altLang="en-US" sz="1600"/>
              <a:t>则是只对于其</a:t>
            </a:r>
            <a:r>
              <a:rPr lang="en-US" altLang="zh-CN" sz="1600"/>
              <a:t>neighbor</a:t>
            </a:r>
            <a:r>
              <a:rPr lang="zh-CN" altLang="en-US" sz="1600"/>
              <a:t>进行广告，但是一个</a:t>
            </a:r>
            <a:r>
              <a:rPr lang="en-US" altLang="zh-CN" sz="1600"/>
              <a:t>node</a:t>
            </a:r>
            <a:r>
              <a:rPr lang="zh-CN" altLang="en-US" sz="1600"/>
              <a:t>在接受到他人的广告之后会存储在本地，因而会越传递越多，但是一次传输的目的</a:t>
            </a:r>
            <a:r>
              <a:rPr lang="en-US" altLang="zh-CN" sz="1600"/>
              <a:t>nodes</a:t>
            </a:r>
            <a:r>
              <a:rPr lang="zh-CN" altLang="en-US" sz="1600"/>
              <a:t>比较少。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Policy 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Regions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 want to implement 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Switches make routing decisions based on some policies set by a human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Routing protocol must disseminate enough 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enable those policies</a:t>
            </a:r>
            <a:endParaRPr kumimoji="1" lang="zh-CN" altLang="en-US" dirty="0"/>
          </a:p>
          <a:p>
            <a:r>
              <a:rPr kumimoji="1" lang="en-US" altLang="zh-CN" dirty="0"/>
              <a:t>What policies are typical in BGP?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Regions don't want to send traffic on a path unless they have financial incentive to do so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Mechanism of enforcement: selective advertisements</a:t>
            </a:r>
            <a:endParaRPr kumimoji="1" lang="zh-CN" altLang="en-US" dirty="0"/>
          </a:p>
          <a:p>
            <a:pPr lvl="2"/>
            <a:r>
              <a:rPr kumimoji="1" lang="en-US" altLang="zh-CN" sz="1600" dirty="0"/>
              <a:t>Region-1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won't tell region-2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about a path unless it will make money by letting region-2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use the path    </a:t>
            </a:r>
            <a:endParaRPr kumimoji="1" lang="zh-CN" altLang="en-US" sz="1600" dirty="0"/>
          </a:p>
          <a:p>
            <a:pPr lvl="2"/>
            <a:r>
              <a:rPr kumimoji="1" lang="en-US" altLang="zh-CN" sz="1600" dirty="0"/>
              <a:t>Each region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will have a different view of the network, and that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view will (almost certainly) </a:t>
            </a:r>
            <a:r>
              <a:rPr kumimoji="1" lang="en-US" altLang="zh-CN" sz="1600" i="1" dirty="0"/>
              <a:t>not</a:t>
            </a:r>
            <a:r>
              <a:rPr kumimoji="1" lang="en-US" altLang="zh-CN" sz="1600" dirty="0"/>
              <a:t> contain every physical link</a:t>
            </a:r>
            <a:endParaRPr kumimoji="1" lang="zh-CN" altLang="en-US" sz="16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BGP Relationships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Customer/provider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Customers pay for access (transit), which the provider provides</a:t>
            </a:r>
            <a:endParaRPr kumimoji="1" lang="zh-CN" altLang="en-US" dirty="0"/>
          </a:p>
          <a:p>
            <a:r>
              <a:rPr kumimoji="1" lang="en-US" altLang="zh-CN" dirty="0"/>
              <a:t>Peers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Peers provide mutual access to a subset of each's routing tables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The subset that contains their transit customers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Why peer?  Can save money and improve performance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Why </a:t>
            </a:r>
            <a:r>
              <a:rPr kumimoji="1" lang="en-US" altLang="zh-CN" i="1" dirty="0"/>
              <a:t>not</a:t>
            </a:r>
            <a:r>
              <a:rPr kumimoji="1" lang="en-US" altLang="zh-CN" dirty="0"/>
              <a:t> peer?  You'd rather have customers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259536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Customer/Provider ("transit") </a:t>
            </a:r>
            <a:endParaRPr lang="en-US" altLang="zh-CN" dirty="0"/>
          </a:p>
          <a:p>
            <a:pPr lvl="1"/>
            <a:r>
              <a:rPr lang="en-US" altLang="zh-CN" dirty="0"/>
              <a:t>Customer pays provider for transit 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en-US" altLang="zh-CN" dirty="0"/>
              <a:t>Peers </a:t>
            </a:r>
            <a:endParaRPr lang="en-US" altLang="zh-CN" dirty="0"/>
          </a:p>
          <a:p>
            <a:pPr lvl="1"/>
            <a:r>
              <a:rPr lang="en-US" altLang="zh-CN" dirty="0"/>
              <a:t>Peers allow (</a:t>
            </a:r>
            <a:r>
              <a:rPr lang="en-US" altLang="zh-CN" b="1" i="1" dirty="0"/>
              <a:t>free</a:t>
            </a:r>
            <a:r>
              <a:rPr lang="en-US" altLang="zh-CN" dirty="0"/>
              <a:t>) mutual access to each other's customers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905855"/>
            <a:ext cx="2235200" cy="3505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842992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Customer/provider ("transit") </a:t>
            </a:r>
            <a:endParaRPr lang="en-US" altLang="zh-CN" dirty="0"/>
          </a:p>
          <a:p>
            <a:pPr lvl="1"/>
            <a:r>
              <a:rPr lang="en-US" altLang="zh-CN" dirty="0"/>
              <a:t>Providers tell everyone about themselves their customers</a:t>
            </a:r>
            <a:endParaRPr lang="zh-CN" altLang="en-US" dirty="0"/>
          </a:p>
          <a:p>
            <a:pPr lvl="1"/>
            <a:r>
              <a:rPr lang="en-US" altLang="zh-CN" dirty="0"/>
              <a:t>and tell their customers about everyone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Peers </a:t>
            </a:r>
            <a:endParaRPr lang="en-US" altLang="zh-CN" dirty="0"/>
          </a:p>
          <a:p>
            <a:pPr lvl="1"/>
            <a:r>
              <a:rPr lang="en-US" altLang="zh-CN" dirty="0"/>
              <a:t>Peers tell each other about their customers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913284"/>
            <a:ext cx="2988816" cy="2001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032123"/>
            <a:ext cx="2592884" cy="21868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Customer &gt; peer &gt; provider </a:t>
            </a:r>
            <a:endParaRPr lang="en-US" altLang="zh-CN" dirty="0"/>
          </a:p>
          <a:p>
            <a:pPr lvl="1"/>
            <a:r>
              <a:rPr lang="en-US" altLang="zh-CN" dirty="0"/>
              <a:t>And then a variety of other attributes when this rule isn't sufficient 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money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Z will tell X about C; C is a customer of Z, and X and Z are peers  </a:t>
            </a:r>
            <a:endParaRPr kumimoji="1" lang="zh-CN" altLang="en-US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X will tell Z and Y about C1, C2, and C3</a:t>
            </a:r>
            <a:endParaRPr kumimoji="1" lang="zh-CN" altLang="en-US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Y will tell X about D</a:t>
            </a:r>
            <a:endParaRPr kumimoji="1" lang="zh-CN" altLang="en-US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X will </a:t>
            </a:r>
            <a:r>
              <a:rPr kumimoji="1" lang="en-US" altLang="zh-CN" sz="1600" b="0" i="1" dirty="0"/>
              <a:t>not</a:t>
            </a:r>
            <a:r>
              <a:rPr kumimoji="1" lang="en-US" altLang="zh-CN" sz="1600" b="0" dirty="0"/>
              <a:t> tell Y about C; it makes no money to provide transit from Y to C  </a:t>
            </a:r>
            <a:endParaRPr kumimoji="1" lang="zh-CN" altLang="en-US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X doesn't tell Y about T; it would lose money to provide transit from Y to T</a:t>
            </a:r>
            <a:endParaRPr kumimoji="1" lang="zh-CN" altLang="en-US" sz="1600" b="0" dirty="0"/>
          </a:p>
          <a:p>
            <a:pPr>
              <a:spcBef>
                <a:spcPts val="600"/>
              </a:spcBef>
            </a:pPr>
            <a:endParaRPr kumimoji="1" lang="zh-CN" altLang="en-US" sz="1600" b="0" dirty="0"/>
          </a:p>
          <a:p>
            <a:pPr>
              <a:spcBef>
                <a:spcPts val="600"/>
              </a:spcBef>
            </a:pPr>
            <a:r>
              <a:rPr kumimoji="1" lang="en-US" altLang="zh-CN" sz="1600" b="0" dirty="0"/>
              <a:t>In example, </a:t>
            </a:r>
            <a:r>
              <a:rPr kumimoji="1" lang="en-US" altLang="zh-CN" sz="1600" b="0" dirty="0">
                <a:solidFill>
                  <a:srgbClr val="FF0000"/>
                </a:solidFill>
              </a:rPr>
              <a:t>Y appears disconnected</a:t>
            </a:r>
            <a:r>
              <a:rPr kumimoji="1" lang="en-US" altLang="zh-CN" sz="1600" b="0" dirty="0"/>
              <a:t> from part of the network</a:t>
            </a:r>
            <a:endParaRPr kumimoji="1" lang="zh-CN" altLang="en-US" sz="1600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776" y="769268"/>
            <a:ext cx="3872136" cy="1936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01" y="1207857"/>
            <a:ext cx="241278" cy="281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54" y="1982853"/>
            <a:ext cx="241278" cy="28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48" y="1993404"/>
            <a:ext cx="241278" cy="2814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38" y="1993404"/>
            <a:ext cx="241278" cy="2814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93404"/>
            <a:ext cx="241278" cy="281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0" y="1993404"/>
            <a:ext cx="241278" cy="2814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b="0" dirty="0"/>
          </a:p>
          <a:p>
            <a:pPr>
              <a:spcBef>
                <a:spcPts val="600"/>
              </a:spcBef>
            </a:pPr>
            <a:endParaRPr kumimoji="1" lang="en-US" altLang="zh-CN" sz="1600" dirty="0"/>
          </a:p>
          <a:p>
            <a:pPr>
              <a:spcBef>
                <a:spcPts val="600"/>
              </a:spcBef>
            </a:pPr>
            <a:r>
              <a:rPr kumimoji="1" lang="en-US" altLang="zh-CN" sz="1600" dirty="0"/>
              <a:t>BGP doesn't prevent this.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 practice, it never happens. Because:</a:t>
            </a:r>
            <a:endParaRPr kumimoji="1" lang="en-US" altLang="zh-CN" sz="1600" dirty="0"/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Almost every AS is a customer of someone else (i.e., Y would buy transit from someone)      </a:t>
            </a:r>
            <a:endParaRPr kumimoji="1" lang="en-US" altLang="zh-CN" sz="1600" dirty="0"/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Typically: small </a:t>
            </a:r>
            <a:r>
              <a:rPr kumimoji="1" lang="en-US" altLang="zh-CN" sz="1600" dirty="0" err="1"/>
              <a:t>ASes</a:t>
            </a:r>
            <a:r>
              <a:rPr kumimoji="1" lang="en-US" altLang="zh-CN" sz="1600" dirty="0"/>
              <a:t> buy Internet from Tier-3 ISPs, which buy Internet from Tier-2 ISPs, which buy Internet from Tier-1 ISPs. Tier-1's are huge; there are only a handful (10-15)    </a:t>
            </a:r>
            <a:endParaRPr kumimoji="1" lang="en-US" altLang="zh-CN" sz="1600" dirty="0"/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Additionally, all Tier-1 ISPs peer with one another. So each Tier-1 ISP can provide global connectivity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776" y="769268"/>
            <a:ext cx="3872136" cy="1936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01" y="1207857"/>
            <a:ext cx="241278" cy="281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54" y="1982853"/>
            <a:ext cx="241278" cy="28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48" y="1993404"/>
            <a:ext cx="241278" cy="2814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38" y="1993404"/>
            <a:ext cx="241278" cy="2814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93404"/>
            <a:ext cx="241278" cy="281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0" y="1993404"/>
            <a:ext cx="241278" cy="2814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HELLO protocol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BGP sends KEEPALIVE messages to neighbors</a:t>
            </a:r>
            <a:endParaRPr kumimoji="1" lang="zh-CN" altLang="en-US" dirty="0"/>
          </a:p>
          <a:p>
            <a:r>
              <a:rPr kumimoji="1" lang="en-US" altLang="zh-CN" dirty="0"/>
              <a:t>Advertisements: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 to neighbors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BGP runs on top of TCP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Doesn't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 to do periodic advertisements to handle failure</a:t>
            </a:r>
            <a:endParaRPr kumimoji="1" lang="zh-CN" altLang="en-US" dirty="0"/>
          </a:p>
          <a:p>
            <a:r>
              <a:rPr kumimoji="1" lang="en-US" altLang="zh-CN" dirty="0"/>
              <a:t>Integration: via policies described above  </a:t>
            </a:r>
            <a:endParaRPr kumimoji="1" lang="zh-CN" altLang="en-US" dirty="0"/>
          </a:p>
          <a:p>
            <a:r>
              <a:rPr kumimoji="1" lang="en-US" altLang="zh-CN" dirty="0"/>
              <a:t>Failures: routes can be explicitly withdrawn in BGP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 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Routing loops avoided because BGP is path-vector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BGP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Yes,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BGP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Route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misconfigurations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ISP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</a:t>
            </a:r>
            <a:endParaRPr kumimoji="1" lang="zh-CN" altLang="en-US" dirty="0"/>
          </a:p>
          <a:p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secure?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No.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advertise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zh-CN" sz="2400" dirty="0"/>
              <a:t>2017:</a:t>
            </a:r>
            <a:r>
              <a:rPr lang="zh-CN" altLang="en-US" sz="2400" dirty="0"/>
              <a:t> </a:t>
            </a:r>
            <a:r>
              <a:rPr lang="en-GB" altLang="zh-CN" sz="2400" dirty="0"/>
              <a:t>BGP hijacking</a:t>
            </a:r>
            <a:r>
              <a:rPr lang="en-US" altLang="zh-CN" sz="2400" dirty="0"/>
              <a:t>!</a:t>
            </a:r>
            <a:r>
              <a:rPr lang="en-GB" altLang="zh-CN" sz="2400" dirty="0"/>
              <a:t> Traffic for Google, Apple, Facebook, Microsoft and other tech giants routed through Russia</a:t>
            </a:r>
            <a:endParaRPr lang="en-GB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335038"/>
            <a:ext cx="7366000" cy="39707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5399107"/>
            <a:ext cx="6606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>
                <a:hlinkClick r:id="rId2"/>
              </a:rPr>
              <a:t>http://securityaffairs.co/wordpress/66838/hacking/bgp-hijacking-russia.html</a:t>
            </a:r>
            <a:endParaRPr lang="zh-CN" altLang="en-US" sz="1200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7" name="object 7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3"/>
                </a:lnTo>
                <a:lnTo>
                  <a:pt x="8040" y="183914"/>
                </a:lnTo>
                <a:lnTo>
                  <a:pt x="0" y="225627"/>
                </a:lnTo>
                <a:lnTo>
                  <a:pt x="0" y="267835"/>
                </a:lnTo>
                <a:lnTo>
                  <a:pt x="8040" y="309548"/>
                </a:lnTo>
                <a:lnTo>
                  <a:pt x="24122" y="349777"/>
                </a:lnTo>
                <a:lnTo>
                  <a:pt x="48245" y="387533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3"/>
                </a:lnTo>
                <a:lnTo>
                  <a:pt x="529745" y="349777"/>
                </a:lnTo>
                <a:lnTo>
                  <a:pt x="545825" y="309548"/>
                </a:lnTo>
                <a:lnTo>
                  <a:pt x="553865" y="267835"/>
                </a:lnTo>
                <a:lnTo>
                  <a:pt x="553865" y="225627"/>
                </a:lnTo>
                <a:lnTo>
                  <a:pt x="545825" y="183914"/>
                </a:lnTo>
                <a:lnTo>
                  <a:pt x="529745" y="143683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0" name="object 30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9" name="object 9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3"/>
                </a:lnTo>
                <a:lnTo>
                  <a:pt x="8040" y="183914"/>
                </a:lnTo>
                <a:lnTo>
                  <a:pt x="0" y="225627"/>
                </a:lnTo>
                <a:lnTo>
                  <a:pt x="0" y="267835"/>
                </a:lnTo>
                <a:lnTo>
                  <a:pt x="8040" y="309548"/>
                </a:lnTo>
                <a:lnTo>
                  <a:pt x="24122" y="349777"/>
                </a:lnTo>
                <a:lnTo>
                  <a:pt x="48245" y="387533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3"/>
                </a:lnTo>
                <a:lnTo>
                  <a:pt x="529745" y="349777"/>
                </a:lnTo>
                <a:lnTo>
                  <a:pt x="545825" y="309548"/>
                </a:lnTo>
                <a:lnTo>
                  <a:pt x="553865" y="267835"/>
                </a:lnTo>
                <a:lnTo>
                  <a:pt x="553865" y="225627"/>
                </a:lnTo>
                <a:lnTo>
                  <a:pt x="545825" y="183914"/>
                </a:lnTo>
                <a:lnTo>
                  <a:pt x="529745" y="143683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2" name="object 32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0707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9" name="object 9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0" name="object 30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4216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39620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21685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OSI, TCP/IP &amp; Protocol Stack</a:t>
            </a:r>
            <a:endParaRPr kumimoji="1" lang="zh-CN" altLang="en-US" b="0" dirty="0"/>
          </a:p>
        </p:txBody>
      </p:sp>
      <p:sp>
        <p:nvSpPr>
          <p:cNvPr id="134" name="矩形 3"/>
          <p:cNvSpPr>
            <a:spLocks noChangeArrowheads="1"/>
          </p:cNvSpPr>
          <p:nvPr/>
        </p:nvSpPr>
        <p:spPr bwMode="auto">
          <a:xfrm>
            <a:off x="459581" y="1771650"/>
            <a:ext cx="1749029" cy="400050"/>
          </a:xfrm>
          <a:prstGeom prst="rect">
            <a:avLst/>
          </a:prstGeom>
          <a:solidFill>
            <a:srgbClr val="FCFFFF"/>
          </a:solidFill>
          <a:ln w="9525">
            <a:solidFill>
              <a:srgbClr val="E0E9F8"/>
            </a:solidFill>
            <a:rou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7th Application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7" name="矩形 4"/>
          <p:cNvSpPr>
            <a:spLocks noChangeArrowheads="1"/>
          </p:cNvSpPr>
          <p:nvPr/>
        </p:nvSpPr>
        <p:spPr bwMode="auto">
          <a:xfrm>
            <a:off x="459581" y="2171700"/>
            <a:ext cx="1749029" cy="400050"/>
          </a:xfrm>
          <a:prstGeom prst="rect">
            <a:avLst/>
          </a:prstGeom>
          <a:solidFill>
            <a:srgbClr val="E6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6th Presentation Layer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0" name="矩形 5"/>
          <p:cNvSpPr>
            <a:spLocks noChangeArrowheads="1"/>
          </p:cNvSpPr>
          <p:nvPr/>
        </p:nvSpPr>
        <p:spPr bwMode="auto">
          <a:xfrm>
            <a:off x="459581" y="2971800"/>
            <a:ext cx="1749029" cy="400050"/>
          </a:xfrm>
          <a:prstGeom prst="rect">
            <a:avLst/>
          </a:prstGeom>
          <a:solidFill>
            <a:srgbClr val="84C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4th Transport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1" name="矩形 6"/>
          <p:cNvSpPr>
            <a:spLocks noChangeArrowheads="1"/>
          </p:cNvSpPr>
          <p:nvPr/>
        </p:nvSpPr>
        <p:spPr bwMode="auto">
          <a:xfrm>
            <a:off x="459581" y="3371850"/>
            <a:ext cx="1749029" cy="400050"/>
          </a:xfrm>
          <a:prstGeom prst="rect">
            <a:avLst/>
          </a:prstGeom>
          <a:solidFill>
            <a:srgbClr val="32A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3th Network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2" name="矩形 7"/>
          <p:cNvSpPr>
            <a:spLocks noChangeArrowheads="1"/>
          </p:cNvSpPr>
          <p:nvPr/>
        </p:nvSpPr>
        <p:spPr bwMode="auto">
          <a:xfrm>
            <a:off x="459581" y="3771900"/>
            <a:ext cx="1749029" cy="400050"/>
          </a:xfrm>
          <a:prstGeom prst="rect">
            <a:avLst/>
          </a:prstGeom>
          <a:solidFill>
            <a:srgbClr val="257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2nd Link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4" name="矩形 8"/>
          <p:cNvSpPr>
            <a:spLocks noChangeArrowheads="1"/>
          </p:cNvSpPr>
          <p:nvPr/>
        </p:nvSpPr>
        <p:spPr bwMode="auto">
          <a:xfrm>
            <a:off x="459581" y="4171950"/>
            <a:ext cx="1749029" cy="400050"/>
          </a:xfrm>
          <a:prstGeom prst="rect">
            <a:avLst/>
          </a:prstGeom>
          <a:solidFill>
            <a:srgbClr val="1A5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1st Physical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0" name="矩形 9"/>
          <p:cNvSpPr>
            <a:spLocks noChangeArrowheads="1"/>
          </p:cNvSpPr>
          <p:nvPr/>
        </p:nvSpPr>
        <p:spPr bwMode="auto">
          <a:xfrm>
            <a:off x="2478882" y="1771650"/>
            <a:ext cx="1459706" cy="1200150"/>
          </a:xfrm>
          <a:prstGeom prst="rect">
            <a:avLst/>
          </a:prstGeom>
          <a:solidFill>
            <a:srgbClr val="E4F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Application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0969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HTTP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940969" y="2971800"/>
            <a:ext cx="1539479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TCP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3940969" y="3771900"/>
            <a:ext cx="155019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Ethernet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466160" y="2971800"/>
            <a:ext cx="143827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UDP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3940969" y="3371850"/>
            <a:ext cx="2963466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5487592" y="3771900"/>
            <a:ext cx="64889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PPP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41244" y="3771900"/>
            <a:ext cx="763191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556522" y="1771650"/>
            <a:ext cx="60960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SMTP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173267" y="1771650"/>
            <a:ext cx="61079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POP3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791200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FTP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6403181" y="1771650"/>
            <a:ext cx="501254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6009085" y="3486150"/>
            <a:ext cx="800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ICMP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217194" y="3687366"/>
            <a:ext cx="1053704" cy="170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&amp; RARP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5" name="矩形 23"/>
          <p:cNvSpPr>
            <a:spLocks noChangeArrowheads="1"/>
          </p:cNvSpPr>
          <p:nvPr/>
        </p:nvSpPr>
        <p:spPr bwMode="auto">
          <a:xfrm>
            <a:off x="2478882" y="2971800"/>
            <a:ext cx="1459706" cy="400050"/>
          </a:xfrm>
          <a:prstGeom prst="rect">
            <a:avLst/>
          </a:prstGeom>
          <a:solidFill>
            <a:srgbClr val="CFE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Transport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6" name="矩形 24"/>
          <p:cNvSpPr>
            <a:spLocks noChangeArrowheads="1"/>
          </p:cNvSpPr>
          <p:nvPr/>
        </p:nvSpPr>
        <p:spPr bwMode="auto">
          <a:xfrm>
            <a:off x="459581" y="2571750"/>
            <a:ext cx="1749029" cy="400050"/>
          </a:xfrm>
          <a:prstGeom prst="rect">
            <a:avLst/>
          </a:prstGeom>
          <a:solidFill>
            <a:srgbClr val="C9E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5th Session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7" name="矩形 25"/>
          <p:cNvSpPr>
            <a:spLocks noChangeArrowheads="1"/>
          </p:cNvSpPr>
          <p:nvPr/>
        </p:nvSpPr>
        <p:spPr bwMode="auto">
          <a:xfrm>
            <a:off x="2478882" y="3371850"/>
            <a:ext cx="1459706" cy="400050"/>
          </a:xfrm>
          <a:prstGeom prst="rect">
            <a:avLst/>
          </a:prstGeom>
          <a:solidFill>
            <a:srgbClr val="B0D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Network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8" name="矩形 26"/>
          <p:cNvSpPr>
            <a:spLocks noChangeArrowheads="1"/>
          </p:cNvSpPr>
          <p:nvPr/>
        </p:nvSpPr>
        <p:spPr bwMode="auto">
          <a:xfrm>
            <a:off x="2478882" y="3771900"/>
            <a:ext cx="1459706" cy="800100"/>
          </a:xfrm>
          <a:prstGeom prst="rect">
            <a:avLst/>
          </a:prstGeom>
          <a:solidFill>
            <a:srgbClr val="77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Link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9" name="矩形 28"/>
          <p:cNvSpPr>
            <a:spLocks noChangeArrowheads="1"/>
          </p:cNvSpPr>
          <p:nvPr/>
        </p:nvSpPr>
        <p:spPr bwMode="auto">
          <a:xfrm>
            <a:off x="7198519" y="1770460"/>
            <a:ext cx="1459706" cy="1606153"/>
          </a:xfrm>
          <a:prstGeom prst="rect">
            <a:avLst/>
          </a:prstGeom>
          <a:solidFill>
            <a:srgbClr val="F9D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End-to-end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0" name="矩形 29"/>
          <p:cNvSpPr>
            <a:spLocks noChangeArrowheads="1"/>
          </p:cNvSpPr>
          <p:nvPr/>
        </p:nvSpPr>
        <p:spPr bwMode="auto">
          <a:xfrm>
            <a:off x="7198519" y="3376613"/>
            <a:ext cx="1459706" cy="400050"/>
          </a:xfrm>
          <a:prstGeom prst="rect">
            <a:avLst/>
          </a:prstGeom>
          <a:solidFill>
            <a:srgbClr val="F3A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Network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1" name="矩形 30"/>
          <p:cNvSpPr>
            <a:spLocks noChangeArrowheads="1"/>
          </p:cNvSpPr>
          <p:nvPr/>
        </p:nvSpPr>
        <p:spPr bwMode="auto">
          <a:xfrm>
            <a:off x="7198519" y="3776663"/>
            <a:ext cx="1459706" cy="800100"/>
          </a:xfrm>
          <a:prstGeom prst="rect">
            <a:avLst/>
          </a:prstGeom>
          <a:solidFill>
            <a:srgbClr val="ED6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Link Layer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2" name="TextBox 1"/>
          <p:cNvSpPr txBox="1">
            <a:spLocks noChangeArrowheads="1"/>
          </p:cNvSpPr>
          <p:nvPr/>
        </p:nvSpPr>
        <p:spPr bwMode="auto">
          <a:xfrm>
            <a:off x="466726" y="4720829"/>
            <a:ext cx="17561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OSI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3" name="TextBox 28"/>
          <p:cNvSpPr txBox="1">
            <a:spLocks noChangeArrowheads="1"/>
          </p:cNvSpPr>
          <p:nvPr/>
        </p:nvSpPr>
        <p:spPr bwMode="auto">
          <a:xfrm>
            <a:off x="2470548" y="4720829"/>
            <a:ext cx="444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TCP/IP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4" name="TextBox 32"/>
          <p:cNvSpPr txBox="1">
            <a:spLocks noChangeArrowheads="1"/>
          </p:cNvSpPr>
          <p:nvPr/>
        </p:nvSpPr>
        <p:spPr bwMode="auto">
          <a:xfrm>
            <a:off x="7193756" y="4720829"/>
            <a:ext cx="14775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CSE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943561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WiFi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551760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Fiber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5162059" y="4171950"/>
            <a:ext cx="65673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TD-LTE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5821978" y="4171950"/>
            <a:ext cx="58001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FDD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6397735" y="4171950"/>
            <a:ext cx="5067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21681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66822" y="2209619"/>
            <a:ext cx="300660" cy="531715"/>
          </a:xfrm>
          <a:custGeom>
            <a:avLst/>
            <a:gdLst/>
            <a:ahLst/>
            <a:cxnLst/>
            <a:rect l="l" t="t" r="r" b="b"/>
            <a:pathLst>
              <a:path w="661035" h="1169035">
                <a:moveTo>
                  <a:pt x="325716" y="1006119"/>
                </a:moveTo>
                <a:lnTo>
                  <a:pt x="320408" y="964806"/>
                </a:lnTo>
                <a:lnTo>
                  <a:pt x="304507" y="925690"/>
                </a:lnTo>
                <a:lnTo>
                  <a:pt x="278015" y="890968"/>
                </a:lnTo>
                <a:lnTo>
                  <a:pt x="243281" y="864463"/>
                </a:lnTo>
                <a:lnTo>
                  <a:pt x="204165" y="848563"/>
                </a:lnTo>
                <a:lnTo>
                  <a:pt x="162852" y="843267"/>
                </a:lnTo>
                <a:lnTo>
                  <a:pt x="121539" y="848563"/>
                </a:lnTo>
                <a:lnTo>
                  <a:pt x="82423" y="864463"/>
                </a:lnTo>
                <a:lnTo>
                  <a:pt x="47688" y="890968"/>
                </a:lnTo>
                <a:lnTo>
                  <a:pt x="21196" y="925690"/>
                </a:lnTo>
                <a:lnTo>
                  <a:pt x="5295" y="964806"/>
                </a:lnTo>
                <a:lnTo>
                  <a:pt x="0" y="1006119"/>
                </a:lnTo>
                <a:lnTo>
                  <a:pt x="5295" y="1047432"/>
                </a:lnTo>
                <a:lnTo>
                  <a:pt x="21196" y="1086548"/>
                </a:lnTo>
                <a:lnTo>
                  <a:pt x="47688" y="1121270"/>
                </a:lnTo>
                <a:lnTo>
                  <a:pt x="82423" y="1147775"/>
                </a:lnTo>
                <a:lnTo>
                  <a:pt x="121539" y="1163675"/>
                </a:lnTo>
                <a:lnTo>
                  <a:pt x="162852" y="1168971"/>
                </a:lnTo>
                <a:lnTo>
                  <a:pt x="204165" y="1163675"/>
                </a:lnTo>
                <a:lnTo>
                  <a:pt x="243281" y="1147775"/>
                </a:lnTo>
                <a:lnTo>
                  <a:pt x="278015" y="1121270"/>
                </a:lnTo>
                <a:lnTo>
                  <a:pt x="304507" y="1086548"/>
                </a:lnTo>
                <a:lnTo>
                  <a:pt x="320408" y="1047432"/>
                </a:lnTo>
                <a:lnTo>
                  <a:pt x="325716" y="1006119"/>
                </a:lnTo>
                <a:close/>
              </a:path>
              <a:path w="661035" h="1169035">
                <a:moveTo>
                  <a:pt x="409473" y="162864"/>
                </a:moveTo>
                <a:lnTo>
                  <a:pt x="404177" y="121551"/>
                </a:lnTo>
                <a:lnTo>
                  <a:pt x="388277" y="82435"/>
                </a:lnTo>
                <a:lnTo>
                  <a:pt x="361784" y="47701"/>
                </a:lnTo>
                <a:lnTo>
                  <a:pt x="327050" y="21196"/>
                </a:lnTo>
                <a:lnTo>
                  <a:pt x="287934" y="5295"/>
                </a:lnTo>
                <a:lnTo>
                  <a:pt x="246621" y="0"/>
                </a:lnTo>
                <a:lnTo>
                  <a:pt x="205308" y="5295"/>
                </a:lnTo>
                <a:lnTo>
                  <a:pt x="166192" y="21196"/>
                </a:lnTo>
                <a:lnTo>
                  <a:pt x="131457" y="47701"/>
                </a:lnTo>
                <a:lnTo>
                  <a:pt x="104965" y="82435"/>
                </a:lnTo>
                <a:lnTo>
                  <a:pt x="89065" y="121551"/>
                </a:lnTo>
                <a:lnTo>
                  <a:pt x="83756" y="162864"/>
                </a:lnTo>
                <a:lnTo>
                  <a:pt x="89065" y="204177"/>
                </a:lnTo>
                <a:lnTo>
                  <a:pt x="104965" y="243293"/>
                </a:lnTo>
                <a:lnTo>
                  <a:pt x="131457" y="278015"/>
                </a:lnTo>
                <a:lnTo>
                  <a:pt x="166192" y="304520"/>
                </a:lnTo>
                <a:lnTo>
                  <a:pt x="205308" y="320421"/>
                </a:lnTo>
                <a:lnTo>
                  <a:pt x="246621" y="325716"/>
                </a:lnTo>
                <a:lnTo>
                  <a:pt x="287934" y="320421"/>
                </a:lnTo>
                <a:lnTo>
                  <a:pt x="327050" y="304520"/>
                </a:lnTo>
                <a:lnTo>
                  <a:pt x="361784" y="278015"/>
                </a:lnTo>
                <a:lnTo>
                  <a:pt x="388277" y="243293"/>
                </a:lnTo>
                <a:lnTo>
                  <a:pt x="404177" y="204177"/>
                </a:lnTo>
                <a:lnTo>
                  <a:pt x="409473" y="162864"/>
                </a:lnTo>
                <a:close/>
              </a:path>
              <a:path w="661035" h="1169035">
                <a:moveTo>
                  <a:pt x="660781" y="586371"/>
                </a:moveTo>
                <a:lnTo>
                  <a:pt x="655485" y="545058"/>
                </a:lnTo>
                <a:lnTo>
                  <a:pt x="639584" y="505942"/>
                </a:lnTo>
                <a:lnTo>
                  <a:pt x="613079" y="471220"/>
                </a:lnTo>
                <a:lnTo>
                  <a:pt x="578358" y="444715"/>
                </a:lnTo>
                <a:lnTo>
                  <a:pt x="539229" y="428815"/>
                </a:lnTo>
                <a:lnTo>
                  <a:pt x="497916" y="423519"/>
                </a:lnTo>
                <a:lnTo>
                  <a:pt x="456603" y="428815"/>
                </a:lnTo>
                <a:lnTo>
                  <a:pt x="417487" y="444715"/>
                </a:lnTo>
                <a:lnTo>
                  <a:pt x="382765" y="471220"/>
                </a:lnTo>
                <a:lnTo>
                  <a:pt x="356260" y="505942"/>
                </a:lnTo>
                <a:lnTo>
                  <a:pt x="340360" y="545058"/>
                </a:lnTo>
                <a:lnTo>
                  <a:pt x="335064" y="586371"/>
                </a:lnTo>
                <a:lnTo>
                  <a:pt x="340360" y="627684"/>
                </a:lnTo>
                <a:lnTo>
                  <a:pt x="356260" y="666813"/>
                </a:lnTo>
                <a:lnTo>
                  <a:pt x="382765" y="701535"/>
                </a:lnTo>
                <a:lnTo>
                  <a:pt x="417487" y="728040"/>
                </a:lnTo>
                <a:lnTo>
                  <a:pt x="456603" y="743940"/>
                </a:lnTo>
                <a:lnTo>
                  <a:pt x="497916" y="749236"/>
                </a:lnTo>
                <a:lnTo>
                  <a:pt x="539229" y="743940"/>
                </a:lnTo>
                <a:lnTo>
                  <a:pt x="578358" y="728040"/>
                </a:lnTo>
                <a:lnTo>
                  <a:pt x="613079" y="701535"/>
                </a:lnTo>
                <a:lnTo>
                  <a:pt x="639584" y="666813"/>
                </a:lnTo>
                <a:lnTo>
                  <a:pt x="655485" y="627684"/>
                </a:lnTo>
                <a:lnTo>
                  <a:pt x="660781" y="586371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4216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01564" y="132308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3" y="0"/>
                </a:moveTo>
                <a:lnTo>
                  <a:pt x="121542" y="5300"/>
                </a:lnTo>
                <a:lnTo>
                  <a:pt x="82426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6" y="304513"/>
                </a:lnTo>
                <a:lnTo>
                  <a:pt x="121542" y="320410"/>
                </a:lnTo>
                <a:lnTo>
                  <a:pt x="162853" y="325709"/>
                </a:lnTo>
                <a:lnTo>
                  <a:pt x="204164" y="320410"/>
                </a:lnTo>
                <a:lnTo>
                  <a:pt x="243280" y="304513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4" y="5300"/>
                </a:lnTo>
                <a:lnTo>
                  <a:pt x="16285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35485" y="2392278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3" y="0"/>
                </a:moveTo>
                <a:lnTo>
                  <a:pt x="121542" y="5300"/>
                </a:lnTo>
                <a:lnTo>
                  <a:pt x="82426" y="21200"/>
                </a:lnTo>
                <a:lnTo>
                  <a:pt x="47700" y="47700"/>
                </a:lnTo>
                <a:lnTo>
                  <a:pt x="21200" y="82422"/>
                </a:lnTo>
                <a:lnTo>
                  <a:pt x="5300" y="121538"/>
                </a:lnTo>
                <a:lnTo>
                  <a:pt x="0" y="162849"/>
                </a:lnTo>
                <a:lnTo>
                  <a:pt x="5300" y="204162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6" y="304507"/>
                </a:lnTo>
                <a:lnTo>
                  <a:pt x="121542" y="320407"/>
                </a:lnTo>
                <a:lnTo>
                  <a:pt x="162853" y="325707"/>
                </a:lnTo>
                <a:lnTo>
                  <a:pt x="204164" y="320407"/>
                </a:lnTo>
                <a:lnTo>
                  <a:pt x="243280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2"/>
                </a:lnTo>
                <a:lnTo>
                  <a:pt x="325707" y="162849"/>
                </a:lnTo>
                <a:lnTo>
                  <a:pt x="320407" y="121538"/>
                </a:lnTo>
                <a:lnTo>
                  <a:pt x="304507" y="82422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4" y="5300"/>
                </a:lnTo>
                <a:lnTo>
                  <a:pt x="16285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52202" y="346852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1" y="0"/>
                </a:moveTo>
                <a:lnTo>
                  <a:pt x="121537" y="5300"/>
                </a:lnTo>
                <a:lnTo>
                  <a:pt x="82419" y="21200"/>
                </a:lnTo>
                <a:lnTo>
                  <a:pt x="47692" y="47700"/>
                </a:lnTo>
                <a:lnTo>
                  <a:pt x="21196" y="82427"/>
                </a:lnTo>
                <a:lnTo>
                  <a:pt x="5299" y="121545"/>
                </a:lnTo>
                <a:lnTo>
                  <a:pt x="0" y="162858"/>
                </a:lnTo>
                <a:lnTo>
                  <a:pt x="5299" y="204172"/>
                </a:lnTo>
                <a:lnTo>
                  <a:pt x="21196" y="243290"/>
                </a:lnTo>
                <a:lnTo>
                  <a:pt x="47692" y="278017"/>
                </a:lnTo>
                <a:lnTo>
                  <a:pt x="82419" y="304517"/>
                </a:lnTo>
                <a:lnTo>
                  <a:pt x="121537" y="320417"/>
                </a:lnTo>
                <a:lnTo>
                  <a:pt x="162851" y="325717"/>
                </a:lnTo>
                <a:lnTo>
                  <a:pt x="204164" y="320417"/>
                </a:lnTo>
                <a:lnTo>
                  <a:pt x="243282" y="304517"/>
                </a:lnTo>
                <a:lnTo>
                  <a:pt x="278009" y="278017"/>
                </a:lnTo>
                <a:lnTo>
                  <a:pt x="304509" y="243290"/>
                </a:lnTo>
                <a:lnTo>
                  <a:pt x="320409" y="204172"/>
                </a:lnTo>
                <a:lnTo>
                  <a:pt x="325709" y="162858"/>
                </a:lnTo>
                <a:lnTo>
                  <a:pt x="320409" y="121545"/>
                </a:lnTo>
                <a:lnTo>
                  <a:pt x="304509" y="82427"/>
                </a:lnTo>
                <a:lnTo>
                  <a:pt x="278009" y="47700"/>
                </a:lnTo>
                <a:lnTo>
                  <a:pt x="243282" y="21200"/>
                </a:lnTo>
                <a:lnTo>
                  <a:pt x="204164" y="5300"/>
                </a:lnTo>
                <a:lnTo>
                  <a:pt x="16285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79867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5" name="object 25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1" name="object 3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21681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5" name="object 25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1" name="object 3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85287" y="1285699"/>
            <a:ext cx="1998337" cy="2359071"/>
          </a:xfrm>
          <a:custGeom>
            <a:avLst/>
            <a:gdLst/>
            <a:ahLst/>
            <a:cxnLst/>
            <a:rect l="l" t="t" r="r" b="b"/>
            <a:pathLst>
              <a:path w="4393565" h="5186680">
                <a:moveTo>
                  <a:pt x="325704" y="4546295"/>
                </a:moveTo>
                <a:lnTo>
                  <a:pt x="320408" y="4504982"/>
                </a:lnTo>
                <a:lnTo>
                  <a:pt x="304507" y="4465866"/>
                </a:lnTo>
                <a:lnTo>
                  <a:pt x="278003" y="4431131"/>
                </a:lnTo>
                <a:lnTo>
                  <a:pt x="243281" y="4404639"/>
                </a:lnTo>
                <a:lnTo>
                  <a:pt x="204165" y="4388739"/>
                </a:lnTo>
                <a:lnTo>
                  <a:pt x="162852" y="4383443"/>
                </a:lnTo>
                <a:lnTo>
                  <a:pt x="121539" y="4388739"/>
                </a:lnTo>
                <a:lnTo>
                  <a:pt x="82423" y="4404639"/>
                </a:lnTo>
                <a:lnTo>
                  <a:pt x="47701" y="4431131"/>
                </a:lnTo>
                <a:lnTo>
                  <a:pt x="21196" y="4465866"/>
                </a:lnTo>
                <a:lnTo>
                  <a:pt x="5295" y="4504982"/>
                </a:lnTo>
                <a:lnTo>
                  <a:pt x="0" y="4546295"/>
                </a:lnTo>
                <a:lnTo>
                  <a:pt x="5295" y="4587608"/>
                </a:lnTo>
                <a:lnTo>
                  <a:pt x="21196" y="4626724"/>
                </a:lnTo>
                <a:lnTo>
                  <a:pt x="47701" y="4661459"/>
                </a:lnTo>
                <a:lnTo>
                  <a:pt x="82423" y="4687951"/>
                </a:lnTo>
                <a:lnTo>
                  <a:pt x="121539" y="4703851"/>
                </a:lnTo>
                <a:lnTo>
                  <a:pt x="162852" y="4709160"/>
                </a:lnTo>
                <a:lnTo>
                  <a:pt x="204165" y="4703851"/>
                </a:lnTo>
                <a:lnTo>
                  <a:pt x="243281" y="4687951"/>
                </a:lnTo>
                <a:lnTo>
                  <a:pt x="278003" y="4661459"/>
                </a:lnTo>
                <a:lnTo>
                  <a:pt x="304507" y="4626724"/>
                </a:lnTo>
                <a:lnTo>
                  <a:pt x="320408" y="4587608"/>
                </a:lnTo>
                <a:lnTo>
                  <a:pt x="325704" y="4546295"/>
                </a:lnTo>
                <a:close/>
              </a:path>
              <a:path w="4393565" h="5186680">
                <a:moveTo>
                  <a:pt x="409473" y="588302"/>
                </a:moveTo>
                <a:lnTo>
                  <a:pt x="404164" y="546989"/>
                </a:lnTo>
                <a:lnTo>
                  <a:pt x="388264" y="507873"/>
                </a:lnTo>
                <a:lnTo>
                  <a:pt x="361772" y="473138"/>
                </a:lnTo>
                <a:lnTo>
                  <a:pt x="327050" y="446646"/>
                </a:lnTo>
                <a:lnTo>
                  <a:pt x="287934" y="430745"/>
                </a:lnTo>
                <a:lnTo>
                  <a:pt x="246621" y="425450"/>
                </a:lnTo>
                <a:lnTo>
                  <a:pt x="205308" y="430745"/>
                </a:lnTo>
                <a:lnTo>
                  <a:pt x="166192" y="446646"/>
                </a:lnTo>
                <a:lnTo>
                  <a:pt x="131457" y="473138"/>
                </a:lnTo>
                <a:lnTo>
                  <a:pt x="104965" y="507873"/>
                </a:lnTo>
                <a:lnTo>
                  <a:pt x="89065" y="546989"/>
                </a:lnTo>
                <a:lnTo>
                  <a:pt x="83756" y="588302"/>
                </a:lnTo>
                <a:lnTo>
                  <a:pt x="89065" y="629615"/>
                </a:lnTo>
                <a:lnTo>
                  <a:pt x="104965" y="668731"/>
                </a:lnTo>
                <a:lnTo>
                  <a:pt x="131457" y="703465"/>
                </a:lnTo>
                <a:lnTo>
                  <a:pt x="166192" y="729957"/>
                </a:lnTo>
                <a:lnTo>
                  <a:pt x="205308" y="745858"/>
                </a:lnTo>
                <a:lnTo>
                  <a:pt x="246621" y="751166"/>
                </a:lnTo>
                <a:lnTo>
                  <a:pt x="287934" y="745858"/>
                </a:lnTo>
                <a:lnTo>
                  <a:pt x="327050" y="729957"/>
                </a:lnTo>
                <a:lnTo>
                  <a:pt x="361772" y="703465"/>
                </a:lnTo>
                <a:lnTo>
                  <a:pt x="388264" y="668731"/>
                </a:lnTo>
                <a:lnTo>
                  <a:pt x="404164" y="629615"/>
                </a:lnTo>
                <a:lnTo>
                  <a:pt x="409473" y="588302"/>
                </a:lnTo>
                <a:close/>
              </a:path>
              <a:path w="4393565" h="5186680">
                <a:moveTo>
                  <a:pt x="1175283" y="162852"/>
                </a:moveTo>
                <a:lnTo>
                  <a:pt x="1169974" y="121539"/>
                </a:lnTo>
                <a:lnTo>
                  <a:pt x="1154074" y="82423"/>
                </a:lnTo>
                <a:lnTo>
                  <a:pt x="1127582" y="47688"/>
                </a:lnTo>
                <a:lnTo>
                  <a:pt x="1092847" y="21196"/>
                </a:lnTo>
                <a:lnTo>
                  <a:pt x="1053731" y="5295"/>
                </a:lnTo>
                <a:lnTo>
                  <a:pt x="1012418" y="0"/>
                </a:lnTo>
                <a:lnTo>
                  <a:pt x="971105" y="5295"/>
                </a:lnTo>
                <a:lnTo>
                  <a:pt x="931989" y="21196"/>
                </a:lnTo>
                <a:lnTo>
                  <a:pt x="897267" y="47688"/>
                </a:lnTo>
                <a:lnTo>
                  <a:pt x="870762" y="82423"/>
                </a:lnTo>
                <a:lnTo>
                  <a:pt x="854862" y="121539"/>
                </a:lnTo>
                <a:lnTo>
                  <a:pt x="849566" y="162852"/>
                </a:lnTo>
                <a:lnTo>
                  <a:pt x="854862" y="204165"/>
                </a:lnTo>
                <a:lnTo>
                  <a:pt x="870762" y="243281"/>
                </a:lnTo>
                <a:lnTo>
                  <a:pt x="897267" y="278003"/>
                </a:lnTo>
                <a:lnTo>
                  <a:pt x="931989" y="304507"/>
                </a:lnTo>
                <a:lnTo>
                  <a:pt x="971105" y="320408"/>
                </a:lnTo>
                <a:lnTo>
                  <a:pt x="1012418" y="325704"/>
                </a:lnTo>
                <a:lnTo>
                  <a:pt x="1053731" y="320408"/>
                </a:lnTo>
                <a:lnTo>
                  <a:pt x="1092847" y="304507"/>
                </a:lnTo>
                <a:lnTo>
                  <a:pt x="1127582" y="278003"/>
                </a:lnTo>
                <a:lnTo>
                  <a:pt x="1154074" y="243281"/>
                </a:lnTo>
                <a:lnTo>
                  <a:pt x="1169974" y="204165"/>
                </a:lnTo>
                <a:lnTo>
                  <a:pt x="1175283" y="162852"/>
                </a:lnTo>
                <a:close/>
              </a:path>
              <a:path w="4393565" h="5186680">
                <a:moveTo>
                  <a:pt x="1217168" y="5023459"/>
                </a:moveTo>
                <a:lnTo>
                  <a:pt x="1211859" y="4982146"/>
                </a:lnTo>
                <a:lnTo>
                  <a:pt x="1195959" y="4943018"/>
                </a:lnTo>
                <a:lnTo>
                  <a:pt x="1169466" y="4908296"/>
                </a:lnTo>
                <a:lnTo>
                  <a:pt x="1134732" y="4881791"/>
                </a:lnTo>
                <a:lnTo>
                  <a:pt x="1095616" y="4865890"/>
                </a:lnTo>
                <a:lnTo>
                  <a:pt x="1086993" y="4864798"/>
                </a:lnTo>
                <a:lnTo>
                  <a:pt x="1092847" y="4862411"/>
                </a:lnTo>
                <a:lnTo>
                  <a:pt x="1127582" y="4835918"/>
                </a:lnTo>
                <a:lnTo>
                  <a:pt x="1154074" y="4801197"/>
                </a:lnTo>
                <a:lnTo>
                  <a:pt x="1169974" y="4762081"/>
                </a:lnTo>
                <a:lnTo>
                  <a:pt x="1175283" y="4720768"/>
                </a:lnTo>
                <a:lnTo>
                  <a:pt x="1169974" y="4679454"/>
                </a:lnTo>
                <a:lnTo>
                  <a:pt x="1154074" y="4640326"/>
                </a:lnTo>
                <a:lnTo>
                  <a:pt x="1127582" y="4605604"/>
                </a:lnTo>
                <a:lnTo>
                  <a:pt x="1092847" y="4579099"/>
                </a:lnTo>
                <a:lnTo>
                  <a:pt x="1053731" y="4563199"/>
                </a:lnTo>
                <a:lnTo>
                  <a:pt x="1012418" y="4557903"/>
                </a:lnTo>
                <a:lnTo>
                  <a:pt x="971105" y="4563199"/>
                </a:lnTo>
                <a:lnTo>
                  <a:pt x="931989" y="4579099"/>
                </a:lnTo>
                <a:lnTo>
                  <a:pt x="897267" y="4605604"/>
                </a:lnTo>
                <a:lnTo>
                  <a:pt x="870762" y="4640326"/>
                </a:lnTo>
                <a:lnTo>
                  <a:pt x="854862" y="4679454"/>
                </a:lnTo>
                <a:lnTo>
                  <a:pt x="849566" y="4720768"/>
                </a:lnTo>
                <a:lnTo>
                  <a:pt x="854862" y="4762081"/>
                </a:lnTo>
                <a:lnTo>
                  <a:pt x="870762" y="4801197"/>
                </a:lnTo>
                <a:lnTo>
                  <a:pt x="897267" y="4835918"/>
                </a:lnTo>
                <a:lnTo>
                  <a:pt x="931989" y="4862411"/>
                </a:lnTo>
                <a:lnTo>
                  <a:pt x="971105" y="4878311"/>
                </a:lnTo>
                <a:lnTo>
                  <a:pt x="979716" y="4879416"/>
                </a:lnTo>
                <a:lnTo>
                  <a:pt x="973874" y="4881791"/>
                </a:lnTo>
                <a:lnTo>
                  <a:pt x="939139" y="4908296"/>
                </a:lnTo>
                <a:lnTo>
                  <a:pt x="912647" y="4943018"/>
                </a:lnTo>
                <a:lnTo>
                  <a:pt x="896747" y="4982146"/>
                </a:lnTo>
                <a:lnTo>
                  <a:pt x="891451" y="5023459"/>
                </a:lnTo>
                <a:lnTo>
                  <a:pt x="896747" y="5064772"/>
                </a:lnTo>
                <a:lnTo>
                  <a:pt x="912647" y="5103888"/>
                </a:lnTo>
                <a:lnTo>
                  <a:pt x="939139" y="5138610"/>
                </a:lnTo>
                <a:lnTo>
                  <a:pt x="973874" y="5165115"/>
                </a:lnTo>
                <a:lnTo>
                  <a:pt x="1012990" y="5181003"/>
                </a:lnTo>
                <a:lnTo>
                  <a:pt x="1054303" y="5186311"/>
                </a:lnTo>
                <a:lnTo>
                  <a:pt x="1095616" y="5181003"/>
                </a:lnTo>
                <a:lnTo>
                  <a:pt x="1134732" y="5165115"/>
                </a:lnTo>
                <a:lnTo>
                  <a:pt x="1169466" y="5138610"/>
                </a:lnTo>
                <a:lnTo>
                  <a:pt x="1195959" y="5103888"/>
                </a:lnTo>
                <a:lnTo>
                  <a:pt x="1211859" y="5064772"/>
                </a:lnTo>
                <a:lnTo>
                  <a:pt x="1217168" y="5023459"/>
                </a:lnTo>
                <a:close/>
              </a:path>
              <a:path w="4393565" h="5186680">
                <a:moveTo>
                  <a:pt x="1217168" y="544487"/>
                </a:moveTo>
                <a:lnTo>
                  <a:pt x="1211859" y="503161"/>
                </a:lnTo>
                <a:lnTo>
                  <a:pt x="1195959" y="464045"/>
                </a:lnTo>
                <a:lnTo>
                  <a:pt x="1169466" y="429323"/>
                </a:lnTo>
                <a:lnTo>
                  <a:pt x="1134732" y="402818"/>
                </a:lnTo>
                <a:lnTo>
                  <a:pt x="1095616" y="386918"/>
                </a:lnTo>
                <a:lnTo>
                  <a:pt x="1054303" y="381622"/>
                </a:lnTo>
                <a:lnTo>
                  <a:pt x="1012990" y="386918"/>
                </a:lnTo>
                <a:lnTo>
                  <a:pt x="973874" y="402818"/>
                </a:lnTo>
                <a:lnTo>
                  <a:pt x="939139" y="429323"/>
                </a:lnTo>
                <a:lnTo>
                  <a:pt x="912647" y="464045"/>
                </a:lnTo>
                <a:lnTo>
                  <a:pt x="896747" y="503161"/>
                </a:lnTo>
                <a:lnTo>
                  <a:pt x="891451" y="544487"/>
                </a:lnTo>
                <a:lnTo>
                  <a:pt x="896747" y="585800"/>
                </a:lnTo>
                <a:lnTo>
                  <a:pt x="912647" y="624916"/>
                </a:lnTo>
                <a:lnTo>
                  <a:pt x="939139" y="659638"/>
                </a:lnTo>
                <a:lnTo>
                  <a:pt x="973874" y="686142"/>
                </a:lnTo>
                <a:lnTo>
                  <a:pt x="1012990" y="702043"/>
                </a:lnTo>
                <a:lnTo>
                  <a:pt x="1054303" y="707339"/>
                </a:lnTo>
                <a:lnTo>
                  <a:pt x="1095616" y="702043"/>
                </a:lnTo>
                <a:lnTo>
                  <a:pt x="1134732" y="686142"/>
                </a:lnTo>
                <a:lnTo>
                  <a:pt x="1169466" y="659638"/>
                </a:lnTo>
                <a:lnTo>
                  <a:pt x="1195959" y="624916"/>
                </a:lnTo>
                <a:lnTo>
                  <a:pt x="1211859" y="585800"/>
                </a:lnTo>
                <a:lnTo>
                  <a:pt x="1217168" y="544487"/>
                </a:lnTo>
                <a:close/>
              </a:path>
              <a:path w="4393565" h="5186680">
                <a:moveTo>
                  <a:pt x="3575621" y="2597683"/>
                </a:moveTo>
                <a:lnTo>
                  <a:pt x="3570325" y="2556370"/>
                </a:lnTo>
                <a:lnTo>
                  <a:pt x="3554425" y="2517254"/>
                </a:lnTo>
                <a:lnTo>
                  <a:pt x="3527920" y="2482532"/>
                </a:lnTo>
                <a:lnTo>
                  <a:pt x="3493198" y="2456027"/>
                </a:lnTo>
                <a:lnTo>
                  <a:pt x="3454082" y="2440127"/>
                </a:lnTo>
                <a:lnTo>
                  <a:pt x="3412769" y="2434831"/>
                </a:lnTo>
                <a:lnTo>
                  <a:pt x="3371456" y="2440127"/>
                </a:lnTo>
                <a:lnTo>
                  <a:pt x="3332340" y="2456027"/>
                </a:lnTo>
                <a:lnTo>
                  <a:pt x="3297618" y="2482532"/>
                </a:lnTo>
                <a:lnTo>
                  <a:pt x="3271113" y="2517254"/>
                </a:lnTo>
                <a:lnTo>
                  <a:pt x="3255213" y="2556370"/>
                </a:lnTo>
                <a:lnTo>
                  <a:pt x="3249917" y="2597683"/>
                </a:lnTo>
                <a:lnTo>
                  <a:pt x="3255213" y="2638996"/>
                </a:lnTo>
                <a:lnTo>
                  <a:pt x="3271113" y="2678112"/>
                </a:lnTo>
                <a:lnTo>
                  <a:pt x="3297618" y="2712834"/>
                </a:lnTo>
                <a:lnTo>
                  <a:pt x="3332340" y="2739339"/>
                </a:lnTo>
                <a:lnTo>
                  <a:pt x="3371456" y="2755239"/>
                </a:lnTo>
                <a:lnTo>
                  <a:pt x="3412769" y="2760535"/>
                </a:lnTo>
                <a:lnTo>
                  <a:pt x="3454082" y="2755239"/>
                </a:lnTo>
                <a:lnTo>
                  <a:pt x="3493198" y="2739339"/>
                </a:lnTo>
                <a:lnTo>
                  <a:pt x="3527920" y="2712834"/>
                </a:lnTo>
                <a:lnTo>
                  <a:pt x="3554425" y="2678112"/>
                </a:lnTo>
                <a:lnTo>
                  <a:pt x="3570325" y="2638996"/>
                </a:lnTo>
                <a:lnTo>
                  <a:pt x="3575621" y="2597683"/>
                </a:lnTo>
                <a:close/>
              </a:path>
              <a:path w="4393565" h="5186680">
                <a:moveTo>
                  <a:pt x="3855135" y="2257031"/>
                </a:moveTo>
                <a:lnTo>
                  <a:pt x="3849840" y="2215718"/>
                </a:lnTo>
                <a:lnTo>
                  <a:pt x="3833939" y="2176589"/>
                </a:lnTo>
                <a:lnTo>
                  <a:pt x="3807434" y="2141867"/>
                </a:lnTo>
                <a:lnTo>
                  <a:pt x="3772712" y="2115375"/>
                </a:lnTo>
                <a:lnTo>
                  <a:pt x="3733584" y="2099475"/>
                </a:lnTo>
                <a:lnTo>
                  <a:pt x="3692271" y="2094179"/>
                </a:lnTo>
                <a:lnTo>
                  <a:pt x="3650958" y="2099475"/>
                </a:lnTo>
                <a:lnTo>
                  <a:pt x="3611842" y="2115375"/>
                </a:lnTo>
                <a:lnTo>
                  <a:pt x="3577120" y="2141867"/>
                </a:lnTo>
                <a:lnTo>
                  <a:pt x="3550615" y="2176589"/>
                </a:lnTo>
                <a:lnTo>
                  <a:pt x="3534714" y="2215718"/>
                </a:lnTo>
                <a:lnTo>
                  <a:pt x="3529419" y="2257031"/>
                </a:lnTo>
                <a:lnTo>
                  <a:pt x="3534714" y="2298344"/>
                </a:lnTo>
                <a:lnTo>
                  <a:pt x="3550615" y="2337460"/>
                </a:lnTo>
                <a:lnTo>
                  <a:pt x="3577120" y="2372182"/>
                </a:lnTo>
                <a:lnTo>
                  <a:pt x="3611842" y="2398687"/>
                </a:lnTo>
                <a:lnTo>
                  <a:pt x="3650958" y="2414587"/>
                </a:lnTo>
                <a:lnTo>
                  <a:pt x="3692271" y="2419883"/>
                </a:lnTo>
                <a:lnTo>
                  <a:pt x="3733584" y="2414587"/>
                </a:lnTo>
                <a:lnTo>
                  <a:pt x="3772712" y="2398687"/>
                </a:lnTo>
                <a:lnTo>
                  <a:pt x="3807434" y="2372182"/>
                </a:lnTo>
                <a:lnTo>
                  <a:pt x="3833939" y="2337460"/>
                </a:lnTo>
                <a:lnTo>
                  <a:pt x="3849840" y="2298344"/>
                </a:lnTo>
                <a:lnTo>
                  <a:pt x="3855135" y="2257031"/>
                </a:lnTo>
                <a:close/>
              </a:path>
              <a:path w="4393565" h="5186680">
                <a:moveTo>
                  <a:pt x="3868813" y="2932747"/>
                </a:moveTo>
                <a:lnTo>
                  <a:pt x="3863505" y="2891434"/>
                </a:lnTo>
                <a:lnTo>
                  <a:pt x="3847604" y="2852318"/>
                </a:lnTo>
                <a:lnTo>
                  <a:pt x="3821112" y="2817596"/>
                </a:lnTo>
                <a:lnTo>
                  <a:pt x="3786378" y="2791091"/>
                </a:lnTo>
                <a:lnTo>
                  <a:pt x="3747262" y="2775191"/>
                </a:lnTo>
                <a:lnTo>
                  <a:pt x="3705961" y="2769895"/>
                </a:lnTo>
                <a:lnTo>
                  <a:pt x="3664648" y="2775191"/>
                </a:lnTo>
                <a:lnTo>
                  <a:pt x="3625532" y="2791091"/>
                </a:lnTo>
                <a:lnTo>
                  <a:pt x="3590798" y="2817596"/>
                </a:lnTo>
                <a:lnTo>
                  <a:pt x="3564305" y="2852318"/>
                </a:lnTo>
                <a:lnTo>
                  <a:pt x="3548405" y="2891434"/>
                </a:lnTo>
                <a:lnTo>
                  <a:pt x="3543096" y="2932747"/>
                </a:lnTo>
                <a:lnTo>
                  <a:pt x="3548405" y="2974060"/>
                </a:lnTo>
                <a:lnTo>
                  <a:pt x="3564305" y="3013176"/>
                </a:lnTo>
                <a:lnTo>
                  <a:pt x="3590798" y="3047898"/>
                </a:lnTo>
                <a:lnTo>
                  <a:pt x="3625532" y="3074403"/>
                </a:lnTo>
                <a:lnTo>
                  <a:pt x="3664648" y="3090303"/>
                </a:lnTo>
                <a:lnTo>
                  <a:pt x="3705961" y="3095599"/>
                </a:lnTo>
                <a:lnTo>
                  <a:pt x="3747262" y="3090303"/>
                </a:lnTo>
                <a:lnTo>
                  <a:pt x="3786378" y="3074403"/>
                </a:lnTo>
                <a:lnTo>
                  <a:pt x="3821112" y="3047898"/>
                </a:lnTo>
                <a:lnTo>
                  <a:pt x="3847604" y="3013176"/>
                </a:lnTo>
                <a:lnTo>
                  <a:pt x="3863505" y="2974060"/>
                </a:lnTo>
                <a:lnTo>
                  <a:pt x="3868813" y="2932747"/>
                </a:lnTo>
                <a:close/>
              </a:path>
              <a:path w="4393565" h="5186680">
                <a:moveTo>
                  <a:pt x="4393209" y="3178479"/>
                </a:moveTo>
                <a:lnTo>
                  <a:pt x="4387913" y="3137166"/>
                </a:lnTo>
                <a:lnTo>
                  <a:pt x="4372013" y="3098038"/>
                </a:lnTo>
                <a:lnTo>
                  <a:pt x="4345521" y="3063316"/>
                </a:lnTo>
                <a:lnTo>
                  <a:pt x="4310799" y="3036811"/>
                </a:lnTo>
                <a:lnTo>
                  <a:pt x="4271683" y="3020911"/>
                </a:lnTo>
                <a:lnTo>
                  <a:pt x="4230370" y="3015615"/>
                </a:lnTo>
                <a:lnTo>
                  <a:pt x="4189057" y="3020911"/>
                </a:lnTo>
                <a:lnTo>
                  <a:pt x="4149928" y="3036811"/>
                </a:lnTo>
                <a:lnTo>
                  <a:pt x="4115206" y="3063316"/>
                </a:lnTo>
                <a:lnTo>
                  <a:pt x="4088701" y="3098038"/>
                </a:lnTo>
                <a:lnTo>
                  <a:pt x="4072801" y="3137166"/>
                </a:lnTo>
                <a:lnTo>
                  <a:pt x="4067505" y="3178479"/>
                </a:lnTo>
                <a:lnTo>
                  <a:pt x="4072801" y="3219793"/>
                </a:lnTo>
                <a:lnTo>
                  <a:pt x="4088701" y="3258909"/>
                </a:lnTo>
                <a:lnTo>
                  <a:pt x="4115206" y="3293630"/>
                </a:lnTo>
                <a:lnTo>
                  <a:pt x="4149928" y="3320123"/>
                </a:lnTo>
                <a:lnTo>
                  <a:pt x="4189057" y="3336023"/>
                </a:lnTo>
                <a:lnTo>
                  <a:pt x="4230370" y="3341319"/>
                </a:lnTo>
                <a:lnTo>
                  <a:pt x="4271683" y="3336023"/>
                </a:lnTo>
                <a:lnTo>
                  <a:pt x="4310799" y="3320123"/>
                </a:lnTo>
                <a:lnTo>
                  <a:pt x="4345521" y="3293630"/>
                </a:lnTo>
                <a:lnTo>
                  <a:pt x="4372013" y="3258909"/>
                </a:lnTo>
                <a:lnTo>
                  <a:pt x="4387913" y="3219793"/>
                </a:lnTo>
                <a:lnTo>
                  <a:pt x="4393209" y="3178479"/>
                </a:lnTo>
                <a:close/>
              </a:path>
              <a:path w="4393565" h="5186680">
                <a:moveTo>
                  <a:pt x="4393209" y="1994966"/>
                </a:moveTo>
                <a:lnTo>
                  <a:pt x="4387913" y="1953641"/>
                </a:lnTo>
                <a:lnTo>
                  <a:pt x="4372013" y="1914525"/>
                </a:lnTo>
                <a:lnTo>
                  <a:pt x="4345521" y="1879803"/>
                </a:lnTo>
                <a:lnTo>
                  <a:pt x="4310799" y="1853298"/>
                </a:lnTo>
                <a:lnTo>
                  <a:pt x="4271683" y="1837397"/>
                </a:lnTo>
                <a:lnTo>
                  <a:pt x="4230370" y="1832102"/>
                </a:lnTo>
                <a:lnTo>
                  <a:pt x="4189057" y="1837397"/>
                </a:lnTo>
                <a:lnTo>
                  <a:pt x="4149928" y="1853298"/>
                </a:lnTo>
                <a:lnTo>
                  <a:pt x="4115206" y="1879803"/>
                </a:lnTo>
                <a:lnTo>
                  <a:pt x="4088701" y="1914525"/>
                </a:lnTo>
                <a:lnTo>
                  <a:pt x="4072801" y="1953641"/>
                </a:lnTo>
                <a:lnTo>
                  <a:pt x="4067505" y="1994966"/>
                </a:lnTo>
                <a:lnTo>
                  <a:pt x="4072801" y="2036279"/>
                </a:lnTo>
                <a:lnTo>
                  <a:pt x="4088701" y="2075395"/>
                </a:lnTo>
                <a:lnTo>
                  <a:pt x="4115206" y="2110117"/>
                </a:lnTo>
                <a:lnTo>
                  <a:pt x="4149928" y="2136622"/>
                </a:lnTo>
                <a:lnTo>
                  <a:pt x="4189057" y="2152523"/>
                </a:lnTo>
                <a:lnTo>
                  <a:pt x="4230370" y="2157819"/>
                </a:lnTo>
                <a:lnTo>
                  <a:pt x="4271683" y="2152523"/>
                </a:lnTo>
                <a:lnTo>
                  <a:pt x="4310799" y="2136622"/>
                </a:lnTo>
                <a:lnTo>
                  <a:pt x="4345521" y="2110117"/>
                </a:lnTo>
                <a:lnTo>
                  <a:pt x="4372013" y="2075395"/>
                </a:lnTo>
                <a:lnTo>
                  <a:pt x="4387913" y="2036279"/>
                </a:lnTo>
                <a:lnTo>
                  <a:pt x="4393209" y="1994966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07865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5" name="object 25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1" name="object 3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35523" y="2394376"/>
            <a:ext cx="173580" cy="164627"/>
          </a:xfrm>
          <a:custGeom>
            <a:avLst/>
            <a:gdLst/>
            <a:ahLst/>
            <a:cxnLst/>
            <a:rect l="l" t="t" r="r" b="b"/>
            <a:pathLst>
              <a:path w="381634" h="361950">
                <a:moveTo>
                  <a:pt x="381254" y="198577"/>
                </a:moveTo>
                <a:lnTo>
                  <a:pt x="375945" y="157264"/>
                </a:lnTo>
                <a:lnTo>
                  <a:pt x="360045" y="118148"/>
                </a:lnTo>
                <a:lnTo>
                  <a:pt x="333552" y="83413"/>
                </a:lnTo>
                <a:lnTo>
                  <a:pt x="298818" y="56921"/>
                </a:lnTo>
                <a:lnTo>
                  <a:pt x="278841" y="48806"/>
                </a:lnTo>
                <a:lnTo>
                  <a:pt x="278003" y="47701"/>
                </a:lnTo>
                <a:lnTo>
                  <a:pt x="243281" y="21196"/>
                </a:lnTo>
                <a:lnTo>
                  <a:pt x="204152" y="5295"/>
                </a:lnTo>
                <a:lnTo>
                  <a:pt x="162839" y="0"/>
                </a:lnTo>
                <a:lnTo>
                  <a:pt x="121539" y="5295"/>
                </a:lnTo>
                <a:lnTo>
                  <a:pt x="82423" y="21196"/>
                </a:lnTo>
                <a:lnTo>
                  <a:pt x="47701" y="47701"/>
                </a:lnTo>
                <a:lnTo>
                  <a:pt x="21196" y="82423"/>
                </a:lnTo>
                <a:lnTo>
                  <a:pt x="5295" y="121551"/>
                </a:lnTo>
                <a:lnTo>
                  <a:pt x="0" y="162864"/>
                </a:lnTo>
                <a:lnTo>
                  <a:pt x="5295" y="204177"/>
                </a:lnTo>
                <a:lnTo>
                  <a:pt x="21196" y="243293"/>
                </a:lnTo>
                <a:lnTo>
                  <a:pt x="47701" y="278015"/>
                </a:lnTo>
                <a:lnTo>
                  <a:pt x="82423" y="304507"/>
                </a:lnTo>
                <a:lnTo>
                  <a:pt x="102387" y="312635"/>
                </a:lnTo>
                <a:lnTo>
                  <a:pt x="103238" y="313728"/>
                </a:lnTo>
                <a:lnTo>
                  <a:pt x="137960" y="340233"/>
                </a:lnTo>
                <a:lnTo>
                  <a:pt x="177076" y="356133"/>
                </a:lnTo>
                <a:lnTo>
                  <a:pt x="218389" y="361429"/>
                </a:lnTo>
                <a:lnTo>
                  <a:pt x="259702" y="356133"/>
                </a:lnTo>
                <a:lnTo>
                  <a:pt x="298818" y="340233"/>
                </a:lnTo>
                <a:lnTo>
                  <a:pt x="333552" y="313728"/>
                </a:lnTo>
                <a:lnTo>
                  <a:pt x="360045" y="279006"/>
                </a:lnTo>
                <a:lnTo>
                  <a:pt x="375945" y="239890"/>
                </a:lnTo>
                <a:lnTo>
                  <a:pt x="381254" y="198577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31589" y="1301856"/>
            <a:ext cx="169537" cy="155384"/>
          </a:xfrm>
          <a:custGeom>
            <a:avLst/>
            <a:gdLst/>
            <a:ahLst/>
            <a:cxnLst/>
            <a:rect l="l" t="t" r="r" b="b"/>
            <a:pathLst>
              <a:path w="372745" h="341630">
                <a:moveTo>
                  <a:pt x="372630" y="178536"/>
                </a:moveTo>
                <a:lnTo>
                  <a:pt x="367334" y="137223"/>
                </a:lnTo>
                <a:lnTo>
                  <a:pt x="351434" y="98107"/>
                </a:lnTo>
                <a:lnTo>
                  <a:pt x="324929" y="63385"/>
                </a:lnTo>
                <a:lnTo>
                  <a:pt x="290207" y="36880"/>
                </a:lnTo>
                <a:lnTo>
                  <a:pt x="251091" y="20980"/>
                </a:lnTo>
                <a:lnTo>
                  <a:pt x="238861" y="19418"/>
                </a:lnTo>
                <a:lnTo>
                  <a:pt x="204165" y="5308"/>
                </a:lnTo>
                <a:lnTo>
                  <a:pt x="162852" y="0"/>
                </a:lnTo>
                <a:lnTo>
                  <a:pt x="121539" y="5308"/>
                </a:lnTo>
                <a:lnTo>
                  <a:pt x="82423" y="21209"/>
                </a:lnTo>
                <a:lnTo>
                  <a:pt x="47701" y="47701"/>
                </a:lnTo>
                <a:lnTo>
                  <a:pt x="21196" y="82435"/>
                </a:lnTo>
                <a:lnTo>
                  <a:pt x="5295" y="121551"/>
                </a:lnTo>
                <a:lnTo>
                  <a:pt x="0" y="162864"/>
                </a:lnTo>
                <a:lnTo>
                  <a:pt x="5295" y="204177"/>
                </a:lnTo>
                <a:lnTo>
                  <a:pt x="21196" y="243293"/>
                </a:lnTo>
                <a:lnTo>
                  <a:pt x="47701" y="278028"/>
                </a:lnTo>
                <a:lnTo>
                  <a:pt x="82423" y="304520"/>
                </a:lnTo>
                <a:lnTo>
                  <a:pt x="121539" y="320421"/>
                </a:lnTo>
                <a:lnTo>
                  <a:pt x="133731" y="321995"/>
                </a:lnTo>
                <a:lnTo>
                  <a:pt x="168465" y="336092"/>
                </a:lnTo>
                <a:lnTo>
                  <a:pt x="209778" y="341401"/>
                </a:lnTo>
                <a:lnTo>
                  <a:pt x="251091" y="336092"/>
                </a:lnTo>
                <a:lnTo>
                  <a:pt x="290207" y="320205"/>
                </a:lnTo>
                <a:lnTo>
                  <a:pt x="324929" y="293700"/>
                </a:lnTo>
                <a:lnTo>
                  <a:pt x="351434" y="258965"/>
                </a:lnTo>
                <a:lnTo>
                  <a:pt x="367334" y="219849"/>
                </a:lnTo>
                <a:lnTo>
                  <a:pt x="372630" y="178536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64686" y="1309395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3" y="0"/>
                </a:moveTo>
                <a:lnTo>
                  <a:pt x="121542" y="5300"/>
                </a:lnTo>
                <a:lnTo>
                  <a:pt x="82426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6" y="304513"/>
                </a:lnTo>
                <a:lnTo>
                  <a:pt x="121542" y="320410"/>
                </a:lnTo>
                <a:lnTo>
                  <a:pt x="162853" y="325709"/>
                </a:lnTo>
                <a:lnTo>
                  <a:pt x="204164" y="320410"/>
                </a:lnTo>
                <a:lnTo>
                  <a:pt x="243280" y="304513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4" y="5300"/>
                </a:lnTo>
                <a:lnTo>
                  <a:pt x="16285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8590" y="2385422"/>
            <a:ext cx="202173" cy="241164"/>
          </a:xfrm>
          <a:custGeom>
            <a:avLst/>
            <a:gdLst/>
            <a:ahLst/>
            <a:cxnLst/>
            <a:rect l="l" t="t" r="r" b="b"/>
            <a:pathLst>
              <a:path w="444500" h="530225">
                <a:moveTo>
                  <a:pt x="444246" y="366877"/>
                </a:moveTo>
                <a:lnTo>
                  <a:pt x="438950" y="325564"/>
                </a:lnTo>
                <a:lnTo>
                  <a:pt x="423049" y="286435"/>
                </a:lnTo>
                <a:lnTo>
                  <a:pt x="396557" y="251714"/>
                </a:lnTo>
                <a:lnTo>
                  <a:pt x="361823" y="225209"/>
                </a:lnTo>
                <a:lnTo>
                  <a:pt x="355473" y="222643"/>
                </a:lnTo>
                <a:lnTo>
                  <a:pt x="357314" y="208368"/>
                </a:lnTo>
                <a:lnTo>
                  <a:pt x="352005" y="167055"/>
                </a:lnTo>
                <a:lnTo>
                  <a:pt x="336105" y="127939"/>
                </a:lnTo>
                <a:lnTo>
                  <a:pt x="309613" y="93205"/>
                </a:lnTo>
                <a:lnTo>
                  <a:pt x="308559" y="92417"/>
                </a:lnTo>
                <a:lnTo>
                  <a:pt x="304507" y="82423"/>
                </a:lnTo>
                <a:lnTo>
                  <a:pt x="278015" y="47701"/>
                </a:lnTo>
                <a:lnTo>
                  <a:pt x="243293" y="21196"/>
                </a:lnTo>
                <a:lnTo>
                  <a:pt x="204177" y="5295"/>
                </a:lnTo>
                <a:lnTo>
                  <a:pt x="162864" y="0"/>
                </a:lnTo>
                <a:lnTo>
                  <a:pt x="121551" y="5295"/>
                </a:lnTo>
                <a:lnTo>
                  <a:pt x="82435" y="21196"/>
                </a:lnTo>
                <a:lnTo>
                  <a:pt x="47701" y="47701"/>
                </a:lnTo>
                <a:lnTo>
                  <a:pt x="21209" y="82423"/>
                </a:lnTo>
                <a:lnTo>
                  <a:pt x="5308" y="121539"/>
                </a:lnTo>
                <a:lnTo>
                  <a:pt x="0" y="162852"/>
                </a:lnTo>
                <a:lnTo>
                  <a:pt x="5308" y="204165"/>
                </a:lnTo>
                <a:lnTo>
                  <a:pt x="21209" y="243281"/>
                </a:lnTo>
                <a:lnTo>
                  <a:pt x="47701" y="278003"/>
                </a:lnTo>
                <a:lnTo>
                  <a:pt x="48717" y="278790"/>
                </a:lnTo>
                <a:lnTo>
                  <a:pt x="52793" y="288798"/>
                </a:lnTo>
                <a:lnTo>
                  <a:pt x="79298" y="323519"/>
                </a:lnTo>
                <a:lnTo>
                  <a:pt x="114020" y="350024"/>
                </a:lnTo>
                <a:lnTo>
                  <a:pt x="120357" y="352615"/>
                </a:lnTo>
                <a:lnTo>
                  <a:pt x="118529" y="366877"/>
                </a:lnTo>
                <a:lnTo>
                  <a:pt x="123837" y="408190"/>
                </a:lnTo>
                <a:lnTo>
                  <a:pt x="139738" y="447306"/>
                </a:lnTo>
                <a:lnTo>
                  <a:pt x="166230" y="482028"/>
                </a:lnTo>
                <a:lnTo>
                  <a:pt x="200964" y="508533"/>
                </a:lnTo>
                <a:lnTo>
                  <a:pt x="240080" y="524421"/>
                </a:lnTo>
                <a:lnTo>
                  <a:pt x="281393" y="529729"/>
                </a:lnTo>
                <a:lnTo>
                  <a:pt x="322707" y="524421"/>
                </a:lnTo>
                <a:lnTo>
                  <a:pt x="361823" y="508533"/>
                </a:lnTo>
                <a:lnTo>
                  <a:pt x="396557" y="482028"/>
                </a:lnTo>
                <a:lnTo>
                  <a:pt x="423049" y="447306"/>
                </a:lnTo>
                <a:lnTo>
                  <a:pt x="438950" y="408190"/>
                </a:lnTo>
                <a:lnTo>
                  <a:pt x="444246" y="366877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46241" y="350253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3" y="0"/>
                </a:moveTo>
                <a:lnTo>
                  <a:pt x="121542" y="5300"/>
                </a:lnTo>
                <a:lnTo>
                  <a:pt x="82426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6" y="304513"/>
                </a:lnTo>
                <a:lnTo>
                  <a:pt x="121542" y="320410"/>
                </a:lnTo>
                <a:lnTo>
                  <a:pt x="162853" y="325709"/>
                </a:lnTo>
                <a:lnTo>
                  <a:pt x="204164" y="320410"/>
                </a:lnTo>
                <a:lnTo>
                  <a:pt x="243280" y="304513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4" y="5300"/>
                </a:lnTo>
                <a:lnTo>
                  <a:pt x="16285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32918" y="3467892"/>
            <a:ext cx="149319" cy="166071"/>
          </a:xfrm>
          <a:custGeom>
            <a:avLst/>
            <a:gdLst/>
            <a:ahLst/>
            <a:cxnLst/>
            <a:rect l="l" t="t" r="r" b="b"/>
            <a:pathLst>
              <a:path w="328295" h="365125">
                <a:moveTo>
                  <a:pt x="328269" y="162852"/>
                </a:moveTo>
                <a:lnTo>
                  <a:pt x="322973" y="121539"/>
                </a:lnTo>
                <a:lnTo>
                  <a:pt x="307073" y="82423"/>
                </a:lnTo>
                <a:lnTo>
                  <a:pt x="280568" y="47701"/>
                </a:lnTo>
                <a:lnTo>
                  <a:pt x="245846" y="21196"/>
                </a:lnTo>
                <a:lnTo>
                  <a:pt x="206717" y="5295"/>
                </a:lnTo>
                <a:lnTo>
                  <a:pt x="165404" y="0"/>
                </a:lnTo>
                <a:lnTo>
                  <a:pt x="124091" y="5295"/>
                </a:lnTo>
                <a:lnTo>
                  <a:pt x="84975" y="21196"/>
                </a:lnTo>
                <a:lnTo>
                  <a:pt x="50253" y="47701"/>
                </a:lnTo>
                <a:lnTo>
                  <a:pt x="23749" y="82423"/>
                </a:lnTo>
                <a:lnTo>
                  <a:pt x="7848" y="121539"/>
                </a:lnTo>
                <a:lnTo>
                  <a:pt x="2552" y="162852"/>
                </a:lnTo>
                <a:lnTo>
                  <a:pt x="3784" y="172491"/>
                </a:lnTo>
                <a:lnTo>
                  <a:pt x="0" y="202018"/>
                </a:lnTo>
                <a:lnTo>
                  <a:pt x="5295" y="243332"/>
                </a:lnTo>
                <a:lnTo>
                  <a:pt x="21196" y="282448"/>
                </a:lnTo>
                <a:lnTo>
                  <a:pt x="47701" y="317182"/>
                </a:lnTo>
                <a:lnTo>
                  <a:pt x="82423" y="343674"/>
                </a:lnTo>
                <a:lnTo>
                  <a:pt x="121539" y="359575"/>
                </a:lnTo>
                <a:lnTo>
                  <a:pt x="162852" y="364871"/>
                </a:lnTo>
                <a:lnTo>
                  <a:pt x="204165" y="359575"/>
                </a:lnTo>
                <a:lnTo>
                  <a:pt x="243281" y="343674"/>
                </a:lnTo>
                <a:lnTo>
                  <a:pt x="278003" y="317182"/>
                </a:lnTo>
                <a:lnTo>
                  <a:pt x="304507" y="282448"/>
                </a:lnTo>
                <a:lnTo>
                  <a:pt x="320408" y="243332"/>
                </a:lnTo>
                <a:lnTo>
                  <a:pt x="325704" y="202018"/>
                </a:lnTo>
                <a:lnTo>
                  <a:pt x="324472" y="192443"/>
                </a:lnTo>
                <a:lnTo>
                  <a:pt x="328269" y="162852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21685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21681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90581" y="1311924"/>
            <a:ext cx="393082" cy="2332789"/>
          </a:xfrm>
          <a:custGeom>
            <a:avLst/>
            <a:gdLst/>
            <a:ahLst/>
            <a:cxnLst/>
            <a:rect l="l" t="t" r="r" b="b"/>
            <a:pathLst>
              <a:path w="864234" h="5128895">
                <a:moveTo>
                  <a:pt x="325716" y="4965801"/>
                </a:moveTo>
                <a:lnTo>
                  <a:pt x="320421" y="4924488"/>
                </a:lnTo>
                <a:lnTo>
                  <a:pt x="304520" y="4885360"/>
                </a:lnTo>
                <a:lnTo>
                  <a:pt x="278015" y="4850638"/>
                </a:lnTo>
                <a:lnTo>
                  <a:pt x="243293" y="4824133"/>
                </a:lnTo>
                <a:lnTo>
                  <a:pt x="204165" y="4808232"/>
                </a:lnTo>
                <a:lnTo>
                  <a:pt x="162852" y="4802937"/>
                </a:lnTo>
                <a:lnTo>
                  <a:pt x="121539" y="4808232"/>
                </a:lnTo>
                <a:lnTo>
                  <a:pt x="82423" y="4824133"/>
                </a:lnTo>
                <a:lnTo>
                  <a:pt x="47701" y="4850638"/>
                </a:lnTo>
                <a:lnTo>
                  <a:pt x="21196" y="4885360"/>
                </a:lnTo>
                <a:lnTo>
                  <a:pt x="5295" y="4924488"/>
                </a:lnTo>
                <a:lnTo>
                  <a:pt x="0" y="4965801"/>
                </a:lnTo>
                <a:lnTo>
                  <a:pt x="5295" y="5007114"/>
                </a:lnTo>
                <a:lnTo>
                  <a:pt x="21196" y="5046230"/>
                </a:lnTo>
                <a:lnTo>
                  <a:pt x="47701" y="5080952"/>
                </a:lnTo>
                <a:lnTo>
                  <a:pt x="82423" y="5107457"/>
                </a:lnTo>
                <a:lnTo>
                  <a:pt x="121539" y="5123345"/>
                </a:lnTo>
                <a:lnTo>
                  <a:pt x="162852" y="5128653"/>
                </a:lnTo>
                <a:lnTo>
                  <a:pt x="204165" y="5123345"/>
                </a:lnTo>
                <a:lnTo>
                  <a:pt x="243293" y="5107457"/>
                </a:lnTo>
                <a:lnTo>
                  <a:pt x="278015" y="5080952"/>
                </a:lnTo>
                <a:lnTo>
                  <a:pt x="304520" y="5046230"/>
                </a:lnTo>
                <a:lnTo>
                  <a:pt x="320421" y="5007114"/>
                </a:lnTo>
                <a:lnTo>
                  <a:pt x="325716" y="4965801"/>
                </a:lnTo>
                <a:close/>
              </a:path>
              <a:path w="864234" h="5128895">
                <a:moveTo>
                  <a:pt x="325716" y="162864"/>
                </a:moveTo>
                <a:lnTo>
                  <a:pt x="320421" y="121551"/>
                </a:lnTo>
                <a:lnTo>
                  <a:pt x="304520" y="82435"/>
                </a:lnTo>
                <a:lnTo>
                  <a:pt x="278015" y="47701"/>
                </a:lnTo>
                <a:lnTo>
                  <a:pt x="243293" y="21209"/>
                </a:lnTo>
                <a:lnTo>
                  <a:pt x="204165" y="5308"/>
                </a:lnTo>
                <a:lnTo>
                  <a:pt x="162852" y="0"/>
                </a:lnTo>
                <a:lnTo>
                  <a:pt x="121539" y="5308"/>
                </a:lnTo>
                <a:lnTo>
                  <a:pt x="82423" y="21209"/>
                </a:lnTo>
                <a:lnTo>
                  <a:pt x="47701" y="47701"/>
                </a:lnTo>
                <a:lnTo>
                  <a:pt x="21196" y="82435"/>
                </a:lnTo>
                <a:lnTo>
                  <a:pt x="5295" y="121551"/>
                </a:lnTo>
                <a:lnTo>
                  <a:pt x="0" y="162864"/>
                </a:lnTo>
                <a:lnTo>
                  <a:pt x="5295" y="204165"/>
                </a:lnTo>
                <a:lnTo>
                  <a:pt x="21196" y="243281"/>
                </a:lnTo>
                <a:lnTo>
                  <a:pt x="47701" y="278015"/>
                </a:lnTo>
                <a:lnTo>
                  <a:pt x="82423" y="304507"/>
                </a:lnTo>
                <a:lnTo>
                  <a:pt x="121539" y="320408"/>
                </a:lnTo>
                <a:lnTo>
                  <a:pt x="162852" y="325716"/>
                </a:lnTo>
                <a:lnTo>
                  <a:pt x="204165" y="320408"/>
                </a:lnTo>
                <a:lnTo>
                  <a:pt x="243293" y="304507"/>
                </a:lnTo>
                <a:lnTo>
                  <a:pt x="278015" y="278015"/>
                </a:lnTo>
                <a:lnTo>
                  <a:pt x="304520" y="243281"/>
                </a:lnTo>
                <a:lnTo>
                  <a:pt x="320421" y="204165"/>
                </a:lnTo>
                <a:lnTo>
                  <a:pt x="325716" y="162864"/>
                </a:lnTo>
                <a:close/>
              </a:path>
              <a:path w="864234" h="5128895">
                <a:moveTo>
                  <a:pt x="863790" y="4403864"/>
                </a:moveTo>
                <a:lnTo>
                  <a:pt x="858494" y="4362551"/>
                </a:lnTo>
                <a:lnTo>
                  <a:pt x="842594" y="4323435"/>
                </a:lnTo>
                <a:lnTo>
                  <a:pt x="816102" y="4288701"/>
                </a:lnTo>
                <a:lnTo>
                  <a:pt x="781380" y="4262209"/>
                </a:lnTo>
                <a:lnTo>
                  <a:pt x="742264" y="4246308"/>
                </a:lnTo>
                <a:lnTo>
                  <a:pt x="700951" y="4241012"/>
                </a:lnTo>
                <a:lnTo>
                  <a:pt x="659638" y="4246308"/>
                </a:lnTo>
                <a:lnTo>
                  <a:pt x="620509" y="4262209"/>
                </a:lnTo>
                <a:lnTo>
                  <a:pt x="585787" y="4288701"/>
                </a:lnTo>
                <a:lnTo>
                  <a:pt x="559282" y="4323435"/>
                </a:lnTo>
                <a:lnTo>
                  <a:pt x="543382" y="4362551"/>
                </a:lnTo>
                <a:lnTo>
                  <a:pt x="538086" y="4403864"/>
                </a:lnTo>
                <a:lnTo>
                  <a:pt x="543382" y="4445178"/>
                </a:lnTo>
                <a:lnTo>
                  <a:pt x="559282" y="4484294"/>
                </a:lnTo>
                <a:lnTo>
                  <a:pt x="585787" y="4519028"/>
                </a:lnTo>
                <a:lnTo>
                  <a:pt x="620509" y="4545520"/>
                </a:lnTo>
                <a:lnTo>
                  <a:pt x="659638" y="4561421"/>
                </a:lnTo>
                <a:lnTo>
                  <a:pt x="700951" y="4566717"/>
                </a:lnTo>
                <a:lnTo>
                  <a:pt x="742264" y="4561421"/>
                </a:lnTo>
                <a:lnTo>
                  <a:pt x="781380" y="4545520"/>
                </a:lnTo>
                <a:lnTo>
                  <a:pt x="816102" y="4519028"/>
                </a:lnTo>
                <a:lnTo>
                  <a:pt x="842594" y="4484294"/>
                </a:lnTo>
                <a:lnTo>
                  <a:pt x="858494" y="4445178"/>
                </a:lnTo>
                <a:lnTo>
                  <a:pt x="863790" y="4403864"/>
                </a:lnTo>
                <a:close/>
              </a:path>
              <a:path w="864234" h="5128895">
                <a:moveTo>
                  <a:pt x="863790" y="703973"/>
                </a:moveTo>
                <a:lnTo>
                  <a:pt x="858494" y="662660"/>
                </a:lnTo>
                <a:lnTo>
                  <a:pt x="842594" y="623544"/>
                </a:lnTo>
                <a:lnTo>
                  <a:pt x="816102" y="588822"/>
                </a:lnTo>
                <a:lnTo>
                  <a:pt x="781380" y="562317"/>
                </a:lnTo>
                <a:lnTo>
                  <a:pt x="742264" y="546417"/>
                </a:lnTo>
                <a:lnTo>
                  <a:pt x="700951" y="541121"/>
                </a:lnTo>
                <a:lnTo>
                  <a:pt x="659638" y="546417"/>
                </a:lnTo>
                <a:lnTo>
                  <a:pt x="620509" y="562317"/>
                </a:lnTo>
                <a:lnTo>
                  <a:pt x="585787" y="588822"/>
                </a:lnTo>
                <a:lnTo>
                  <a:pt x="559282" y="623544"/>
                </a:lnTo>
                <a:lnTo>
                  <a:pt x="543382" y="662660"/>
                </a:lnTo>
                <a:lnTo>
                  <a:pt x="538086" y="703973"/>
                </a:lnTo>
                <a:lnTo>
                  <a:pt x="543382" y="745286"/>
                </a:lnTo>
                <a:lnTo>
                  <a:pt x="559282" y="784402"/>
                </a:lnTo>
                <a:lnTo>
                  <a:pt x="585787" y="819124"/>
                </a:lnTo>
                <a:lnTo>
                  <a:pt x="620509" y="845629"/>
                </a:lnTo>
                <a:lnTo>
                  <a:pt x="659638" y="861529"/>
                </a:lnTo>
                <a:lnTo>
                  <a:pt x="700951" y="866825"/>
                </a:lnTo>
                <a:lnTo>
                  <a:pt x="742264" y="861529"/>
                </a:lnTo>
                <a:lnTo>
                  <a:pt x="781380" y="845629"/>
                </a:lnTo>
                <a:lnTo>
                  <a:pt x="816102" y="819124"/>
                </a:lnTo>
                <a:lnTo>
                  <a:pt x="842594" y="784402"/>
                </a:lnTo>
                <a:lnTo>
                  <a:pt x="858494" y="745286"/>
                </a:lnTo>
                <a:lnTo>
                  <a:pt x="863790" y="703973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525981"/>
            <a:ext cx="4407869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1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8" name="object 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29" name="object 29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701" y="3979437"/>
            <a:ext cx="279807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139890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4964" y="128431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8" y="325707"/>
                </a:lnTo>
                <a:lnTo>
                  <a:pt x="204172" y="320407"/>
                </a:lnTo>
                <a:lnTo>
                  <a:pt x="243290" y="304507"/>
                </a:lnTo>
                <a:lnTo>
                  <a:pt x="278017" y="278007"/>
                </a:lnTo>
                <a:lnTo>
                  <a:pt x="304513" y="243280"/>
                </a:lnTo>
                <a:lnTo>
                  <a:pt x="320410" y="204164"/>
                </a:lnTo>
                <a:lnTo>
                  <a:pt x="325709" y="162853"/>
                </a:lnTo>
                <a:lnTo>
                  <a:pt x="320410" y="121542"/>
                </a:lnTo>
                <a:lnTo>
                  <a:pt x="304513" y="82426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61038" y="348376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3"/>
                </a:lnTo>
                <a:lnTo>
                  <a:pt x="121545" y="320410"/>
                </a:lnTo>
                <a:lnTo>
                  <a:pt x="162858" y="325709"/>
                </a:lnTo>
                <a:lnTo>
                  <a:pt x="204172" y="320410"/>
                </a:lnTo>
                <a:lnTo>
                  <a:pt x="243290" y="304513"/>
                </a:lnTo>
                <a:lnTo>
                  <a:pt x="278017" y="278017"/>
                </a:lnTo>
                <a:lnTo>
                  <a:pt x="304513" y="243290"/>
                </a:lnTo>
                <a:lnTo>
                  <a:pt x="320410" y="204172"/>
                </a:lnTo>
                <a:lnTo>
                  <a:pt x="325709" y="162858"/>
                </a:lnTo>
                <a:lnTo>
                  <a:pt x="320410" y="121545"/>
                </a:lnTo>
                <a:lnTo>
                  <a:pt x="304513" y="82427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35419" y="2402896"/>
            <a:ext cx="151052" cy="167515"/>
          </a:xfrm>
          <a:custGeom>
            <a:avLst/>
            <a:gdLst/>
            <a:ahLst/>
            <a:cxnLst/>
            <a:rect l="l" t="t" r="r" b="b"/>
            <a:pathLst>
              <a:path w="332104" h="368300">
                <a:moveTo>
                  <a:pt x="331927" y="204990"/>
                </a:moveTo>
                <a:lnTo>
                  <a:pt x="326631" y="163677"/>
                </a:lnTo>
                <a:lnTo>
                  <a:pt x="325437" y="160782"/>
                </a:lnTo>
                <a:lnTo>
                  <a:pt x="320408" y="121539"/>
                </a:lnTo>
                <a:lnTo>
                  <a:pt x="304507" y="82423"/>
                </a:lnTo>
                <a:lnTo>
                  <a:pt x="278015" y="47701"/>
                </a:lnTo>
                <a:lnTo>
                  <a:pt x="243281" y="21196"/>
                </a:lnTo>
                <a:lnTo>
                  <a:pt x="204165" y="5295"/>
                </a:lnTo>
                <a:lnTo>
                  <a:pt x="162852" y="0"/>
                </a:lnTo>
                <a:lnTo>
                  <a:pt x="121539" y="5295"/>
                </a:lnTo>
                <a:lnTo>
                  <a:pt x="82423" y="21196"/>
                </a:lnTo>
                <a:lnTo>
                  <a:pt x="47688" y="47701"/>
                </a:lnTo>
                <a:lnTo>
                  <a:pt x="21196" y="82423"/>
                </a:lnTo>
                <a:lnTo>
                  <a:pt x="5295" y="121539"/>
                </a:lnTo>
                <a:lnTo>
                  <a:pt x="0" y="162852"/>
                </a:lnTo>
                <a:lnTo>
                  <a:pt x="5295" y="204165"/>
                </a:lnTo>
                <a:lnTo>
                  <a:pt x="6477" y="207073"/>
                </a:lnTo>
                <a:lnTo>
                  <a:pt x="11518" y="246303"/>
                </a:lnTo>
                <a:lnTo>
                  <a:pt x="27419" y="285419"/>
                </a:lnTo>
                <a:lnTo>
                  <a:pt x="53911" y="320154"/>
                </a:lnTo>
                <a:lnTo>
                  <a:pt x="88646" y="346646"/>
                </a:lnTo>
                <a:lnTo>
                  <a:pt x="127762" y="362546"/>
                </a:lnTo>
                <a:lnTo>
                  <a:pt x="169075" y="367855"/>
                </a:lnTo>
                <a:lnTo>
                  <a:pt x="210388" y="362546"/>
                </a:lnTo>
                <a:lnTo>
                  <a:pt x="249504" y="346646"/>
                </a:lnTo>
                <a:lnTo>
                  <a:pt x="284226" y="320154"/>
                </a:lnTo>
                <a:lnTo>
                  <a:pt x="310730" y="285419"/>
                </a:lnTo>
                <a:lnTo>
                  <a:pt x="326631" y="246303"/>
                </a:lnTo>
                <a:lnTo>
                  <a:pt x="331927" y="20499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3" name="object 33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6395" y="3979437"/>
            <a:ext cx="4363184" cy="779028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39370" algn="ctr" defTabSz="415925">
              <a:spcBef>
                <a:spcPts val="50"/>
              </a:spcBef>
              <a:tabLst>
                <a:tab pos="332105" algn="l"/>
                <a:tab pos="1432560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343660" marR="2540" indent="-1337945" defTabSz="415925">
              <a:lnSpc>
                <a:spcPct val="101000"/>
              </a:lnSpc>
              <a:spcBef>
                <a:spcPts val="865"/>
              </a:spcBef>
            </a:pP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115"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keep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track </a:t>
            </a:r>
            <a:r>
              <a:rPr sz="1115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115" spc="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they’ve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forwarded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115"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spc="2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115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115" spc="1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don’t </a:t>
            </a:r>
            <a:r>
              <a:rPr sz="1115" spc="7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re-forward</a:t>
            </a:r>
            <a:r>
              <a:rPr sz="1115" spc="-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1115" spc="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44963" y="1284319"/>
            <a:ext cx="1841508" cy="2347807"/>
          </a:xfrm>
          <a:custGeom>
            <a:avLst/>
            <a:gdLst/>
            <a:ahLst/>
            <a:cxnLst/>
            <a:rect l="l" t="t" r="r" b="b"/>
            <a:pathLst>
              <a:path w="4048759" h="5161915">
                <a:moveTo>
                  <a:pt x="325704" y="162852"/>
                </a:moveTo>
                <a:lnTo>
                  <a:pt x="320408" y="121539"/>
                </a:lnTo>
                <a:lnTo>
                  <a:pt x="304507" y="82423"/>
                </a:lnTo>
                <a:lnTo>
                  <a:pt x="278015" y="47701"/>
                </a:lnTo>
                <a:lnTo>
                  <a:pt x="243293" y="21196"/>
                </a:lnTo>
                <a:lnTo>
                  <a:pt x="204165" y="5295"/>
                </a:lnTo>
                <a:lnTo>
                  <a:pt x="162852" y="0"/>
                </a:lnTo>
                <a:lnTo>
                  <a:pt x="121539" y="5295"/>
                </a:lnTo>
                <a:lnTo>
                  <a:pt x="82423" y="21196"/>
                </a:lnTo>
                <a:lnTo>
                  <a:pt x="47701" y="47701"/>
                </a:lnTo>
                <a:lnTo>
                  <a:pt x="21196" y="82423"/>
                </a:lnTo>
                <a:lnTo>
                  <a:pt x="5295" y="121539"/>
                </a:lnTo>
                <a:lnTo>
                  <a:pt x="0" y="162852"/>
                </a:lnTo>
                <a:lnTo>
                  <a:pt x="5295" y="204165"/>
                </a:lnTo>
                <a:lnTo>
                  <a:pt x="21196" y="243281"/>
                </a:lnTo>
                <a:lnTo>
                  <a:pt x="47701" y="278003"/>
                </a:lnTo>
                <a:lnTo>
                  <a:pt x="82423" y="304507"/>
                </a:lnTo>
                <a:lnTo>
                  <a:pt x="121539" y="320408"/>
                </a:lnTo>
                <a:lnTo>
                  <a:pt x="162852" y="325704"/>
                </a:lnTo>
                <a:lnTo>
                  <a:pt x="204165" y="320408"/>
                </a:lnTo>
                <a:lnTo>
                  <a:pt x="243293" y="304507"/>
                </a:lnTo>
                <a:lnTo>
                  <a:pt x="278015" y="278003"/>
                </a:lnTo>
                <a:lnTo>
                  <a:pt x="304507" y="243281"/>
                </a:lnTo>
                <a:lnTo>
                  <a:pt x="320408" y="204165"/>
                </a:lnTo>
                <a:lnTo>
                  <a:pt x="325704" y="162852"/>
                </a:lnTo>
                <a:close/>
              </a:path>
              <a:path w="4048759" h="5161915">
                <a:moveTo>
                  <a:pt x="361048" y="4998593"/>
                </a:moveTo>
                <a:lnTo>
                  <a:pt x="355752" y="4957280"/>
                </a:lnTo>
                <a:lnTo>
                  <a:pt x="339852" y="4918164"/>
                </a:lnTo>
                <a:lnTo>
                  <a:pt x="313359" y="4883442"/>
                </a:lnTo>
                <a:lnTo>
                  <a:pt x="278625" y="4856937"/>
                </a:lnTo>
                <a:lnTo>
                  <a:pt x="239509" y="4841037"/>
                </a:lnTo>
                <a:lnTo>
                  <a:pt x="198196" y="4835741"/>
                </a:lnTo>
                <a:lnTo>
                  <a:pt x="156883" y="4841037"/>
                </a:lnTo>
                <a:lnTo>
                  <a:pt x="117767" y="4856937"/>
                </a:lnTo>
                <a:lnTo>
                  <a:pt x="83032" y="4883442"/>
                </a:lnTo>
                <a:lnTo>
                  <a:pt x="56540" y="4918164"/>
                </a:lnTo>
                <a:lnTo>
                  <a:pt x="40640" y="4957280"/>
                </a:lnTo>
                <a:lnTo>
                  <a:pt x="35331" y="4998593"/>
                </a:lnTo>
                <a:lnTo>
                  <a:pt x="40640" y="5039906"/>
                </a:lnTo>
                <a:lnTo>
                  <a:pt x="56540" y="5079022"/>
                </a:lnTo>
                <a:lnTo>
                  <a:pt x="83032" y="5113756"/>
                </a:lnTo>
                <a:lnTo>
                  <a:pt x="117767" y="5140249"/>
                </a:lnTo>
                <a:lnTo>
                  <a:pt x="156883" y="5156149"/>
                </a:lnTo>
                <a:lnTo>
                  <a:pt x="198196" y="5161445"/>
                </a:lnTo>
                <a:lnTo>
                  <a:pt x="239509" y="5156149"/>
                </a:lnTo>
                <a:lnTo>
                  <a:pt x="278625" y="5140249"/>
                </a:lnTo>
                <a:lnTo>
                  <a:pt x="313359" y="5113756"/>
                </a:lnTo>
                <a:lnTo>
                  <a:pt x="339852" y="5079022"/>
                </a:lnTo>
                <a:lnTo>
                  <a:pt x="355752" y="5039906"/>
                </a:lnTo>
                <a:lnTo>
                  <a:pt x="361048" y="4998593"/>
                </a:lnTo>
                <a:close/>
              </a:path>
              <a:path w="4048759" h="5161915">
                <a:moveTo>
                  <a:pt x="4048582" y="2664307"/>
                </a:moveTo>
                <a:lnTo>
                  <a:pt x="4043286" y="2622994"/>
                </a:lnTo>
                <a:lnTo>
                  <a:pt x="4042092" y="2620099"/>
                </a:lnTo>
                <a:lnTo>
                  <a:pt x="4037063" y="2580856"/>
                </a:lnTo>
                <a:lnTo>
                  <a:pt x="4021163" y="2541740"/>
                </a:lnTo>
                <a:lnTo>
                  <a:pt x="3994670" y="2507018"/>
                </a:lnTo>
                <a:lnTo>
                  <a:pt x="3959936" y="2480513"/>
                </a:lnTo>
                <a:lnTo>
                  <a:pt x="3920820" y="2464612"/>
                </a:lnTo>
                <a:lnTo>
                  <a:pt x="3879507" y="2459317"/>
                </a:lnTo>
                <a:lnTo>
                  <a:pt x="3838194" y="2464612"/>
                </a:lnTo>
                <a:lnTo>
                  <a:pt x="3799078" y="2480513"/>
                </a:lnTo>
                <a:lnTo>
                  <a:pt x="3764343" y="2507018"/>
                </a:lnTo>
                <a:lnTo>
                  <a:pt x="3737851" y="2541740"/>
                </a:lnTo>
                <a:lnTo>
                  <a:pt x="3721951" y="2580856"/>
                </a:lnTo>
                <a:lnTo>
                  <a:pt x="3716655" y="2622169"/>
                </a:lnTo>
                <a:lnTo>
                  <a:pt x="3721951" y="2663482"/>
                </a:lnTo>
                <a:lnTo>
                  <a:pt x="3723132" y="2666390"/>
                </a:lnTo>
                <a:lnTo>
                  <a:pt x="3728174" y="2705620"/>
                </a:lnTo>
                <a:lnTo>
                  <a:pt x="3744074" y="2744736"/>
                </a:lnTo>
                <a:lnTo>
                  <a:pt x="3770566" y="2779471"/>
                </a:lnTo>
                <a:lnTo>
                  <a:pt x="3805301" y="2805963"/>
                </a:lnTo>
                <a:lnTo>
                  <a:pt x="3844417" y="2821863"/>
                </a:lnTo>
                <a:lnTo>
                  <a:pt x="3885730" y="2827172"/>
                </a:lnTo>
                <a:lnTo>
                  <a:pt x="3927043" y="2821863"/>
                </a:lnTo>
                <a:lnTo>
                  <a:pt x="3966159" y="2805963"/>
                </a:lnTo>
                <a:lnTo>
                  <a:pt x="4000881" y="2779471"/>
                </a:lnTo>
                <a:lnTo>
                  <a:pt x="4027386" y="2744736"/>
                </a:lnTo>
                <a:lnTo>
                  <a:pt x="4043286" y="2705620"/>
                </a:lnTo>
                <a:lnTo>
                  <a:pt x="4048582" y="2664307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3" name="object 33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6395" y="3979436"/>
            <a:ext cx="4363184" cy="1161953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39370" algn="ctr" defTabSz="415925">
              <a:spcBef>
                <a:spcPts val="50"/>
              </a:spcBef>
              <a:tabLst>
                <a:tab pos="332105" algn="l"/>
                <a:tab pos="1432560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343660" marR="2540" indent="-1337945" defTabSz="415925">
              <a:lnSpc>
                <a:spcPct val="101000"/>
              </a:lnSpc>
              <a:spcBef>
                <a:spcPts val="865"/>
              </a:spcBef>
            </a:pP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115"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keep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track </a:t>
            </a:r>
            <a:r>
              <a:rPr sz="1115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1115" spc="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they’ve </a:t>
            </a:r>
            <a:r>
              <a:rPr sz="1115" spc="1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forwarded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115"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that 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1115" spc="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don’t </a:t>
            </a:r>
            <a:r>
              <a:rPr sz="1115" spc="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re-forward</a:t>
            </a:r>
            <a:r>
              <a:rPr sz="1115" spc="-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41020" marR="502920" algn="ctr" defTabSz="415925">
              <a:lnSpc>
                <a:spcPct val="102000"/>
              </a:lnSpc>
              <a:spcBef>
                <a:spcPts val="815"/>
              </a:spcBef>
            </a:pPr>
            <a:r>
              <a:rPr sz="885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885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885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bit </a:t>
            </a:r>
            <a:r>
              <a:rPr sz="885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smarter </a:t>
            </a:r>
            <a:r>
              <a:rPr sz="88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885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flooding,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885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885" spc="-7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  </a:t>
            </a:r>
            <a:r>
              <a:rPr sz="885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 </a:t>
            </a:r>
            <a:r>
              <a:rPr sz="885" spc="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back </a:t>
            </a:r>
            <a:r>
              <a:rPr sz="885" spc="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885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node </a:t>
            </a:r>
            <a:r>
              <a:rPr sz="885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885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sent</a:t>
            </a:r>
            <a:r>
              <a:rPr sz="885" spc="-8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88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44963" y="1284319"/>
            <a:ext cx="1841508" cy="2347807"/>
          </a:xfrm>
          <a:custGeom>
            <a:avLst/>
            <a:gdLst/>
            <a:ahLst/>
            <a:cxnLst/>
            <a:rect l="l" t="t" r="r" b="b"/>
            <a:pathLst>
              <a:path w="4048759" h="5161915">
                <a:moveTo>
                  <a:pt x="325704" y="162852"/>
                </a:moveTo>
                <a:lnTo>
                  <a:pt x="320408" y="121539"/>
                </a:lnTo>
                <a:lnTo>
                  <a:pt x="304507" y="82423"/>
                </a:lnTo>
                <a:lnTo>
                  <a:pt x="278015" y="47701"/>
                </a:lnTo>
                <a:lnTo>
                  <a:pt x="243293" y="21196"/>
                </a:lnTo>
                <a:lnTo>
                  <a:pt x="204165" y="5295"/>
                </a:lnTo>
                <a:lnTo>
                  <a:pt x="162852" y="0"/>
                </a:lnTo>
                <a:lnTo>
                  <a:pt x="121539" y="5295"/>
                </a:lnTo>
                <a:lnTo>
                  <a:pt x="82423" y="21196"/>
                </a:lnTo>
                <a:lnTo>
                  <a:pt x="47701" y="47701"/>
                </a:lnTo>
                <a:lnTo>
                  <a:pt x="21196" y="82423"/>
                </a:lnTo>
                <a:lnTo>
                  <a:pt x="5295" y="121539"/>
                </a:lnTo>
                <a:lnTo>
                  <a:pt x="0" y="162852"/>
                </a:lnTo>
                <a:lnTo>
                  <a:pt x="5295" y="204165"/>
                </a:lnTo>
                <a:lnTo>
                  <a:pt x="21196" y="243281"/>
                </a:lnTo>
                <a:lnTo>
                  <a:pt x="47701" y="278003"/>
                </a:lnTo>
                <a:lnTo>
                  <a:pt x="82423" y="304507"/>
                </a:lnTo>
                <a:lnTo>
                  <a:pt x="121539" y="320408"/>
                </a:lnTo>
                <a:lnTo>
                  <a:pt x="162852" y="325704"/>
                </a:lnTo>
                <a:lnTo>
                  <a:pt x="204165" y="320408"/>
                </a:lnTo>
                <a:lnTo>
                  <a:pt x="243293" y="304507"/>
                </a:lnTo>
                <a:lnTo>
                  <a:pt x="278015" y="278003"/>
                </a:lnTo>
                <a:lnTo>
                  <a:pt x="304507" y="243281"/>
                </a:lnTo>
                <a:lnTo>
                  <a:pt x="320408" y="204165"/>
                </a:lnTo>
                <a:lnTo>
                  <a:pt x="325704" y="162852"/>
                </a:lnTo>
                <a:close/>
              </a:path>
              <a:path w="4048759" h="5161915">
                <a:moveTo>
                  <a:pt x="361048" y="4998593"/>
                </a:moveTo>
                <a:lnTo>
                  <a:pt x="355752" y="4957280"/>
                </a:lnTo>
                <a:lnTo>
                  <a:pt x="339852" y="4918164"/>
                </a:lnTo>
                <a:lnTo>
                  <a:pt x="313359" y="4883442"/>
                </a:lnTo>
                <a:lnTo>
                  <a:pt x="278625" y="4856937"/>
                </a:lnTo>
                <a:lnTo>
                  <a:pt x="239509" y="4841037"/>
                </a:lnTo>
                <a:lnTo>
                  <a:pt x="198196" y="4835741"/>
                </a:lnTo>
                <a:lnTo>
                  <a:pt x="156883" y="4841037"/>
                </a:lnTo>
                <a:lnTo>
                  <a:pt x="117767" y="4856937"/>
                </a:lnTo>
                <a:lnTo>
                  <a:pt x="83032" y="4883442"/>
                </a:lnTo>
                <a:lnTo>
                  <a:pt x="56540" y="4918164"/>
                </a:lnTo>
                <a:lnTo>
                  <a:pt x="40640" y="4957280"/>
                </a:lnTo>
                <a:lnTo>
                  <a:pt x="35331" y="4998593"/>
                </a:lnTo>
                <a:lnTo>
                  <a:pt x="40640" y="5039906"/>
                </a:lnTo>
                <a:lnTo>
                  <a:pt x="56540" y="5079022"/>
                </a:lnTo>
                <a:lnTo>
                  <a:pt x="83032" y="5113756"/>
                </a:lnTo>
                <a:lnTo>
                  <a:pt x="117767" y="5140249"/>
                </a:lnTo>
                <a:lnTo>
                  <a:pt x="156883" y="5156149"/>
                </a:lnTo>
                <a:lnTo>
                  <a:pt x="198196" y="5161445"/>
                </a:lnTo>
                <a:lnTo>
                  <a:pt x="239509" y="5156149"/>
                </a:lnTo>
                <a:lnTo>
                  <a:pt x="278625" y="5140249"/>
                </a:lnTo>
                <a:lnTo>
                  <a:pt x="313359" y="5113756"/>
                </a:lnTo>
                <a:lnTo>
                  <a:pt x="339852" y="5079022"/>
                </a:lnTo>
                <a:lnTo>
                  <a:pt x="355752" y="5039906"/>
                </a:lnTo>
                <a:lnTo>
                  <a:pt x="361048" y="4998593"/>
                </a:lnTo>
                <a:close/>
              </a:path>
              <a:path w="4048759" h="5161915">
                <a:moveTo>
                  <a:pt x="4048582" y="2664307"/>
                </a:moveTo>
                <a:lnTo>
                  <a:pt x="4043286" y="2622994"/>
                </a:lnTo>
                <a:lnTo>
                  <a:pt x="4042092" y="2620099"/>
                </a:lnTo>
                <a:lnTo>
                  <a:pt x="4037063" y="2580856"/>
                </a:lnTo>
                <a:lnTo>
                  <a:pt x="4021163" y="2541740"/>
                </a:lnTo>
                <a:lnTo>
                  <a:pt x="3994670" y="2507018"/>
                </a:lnTo>
                <a:lnTo>
                  <a:pt x="3959936" y="2480513"/>
                </a:lnTo>
                <a:lnTo>
                  <a:pt x="3920820" y="2464612"/>
                </a:lnTo>
                <a:lnTo>
                  <a:pt x="3879507" y="2459317"/>
                </a:lnTo>
                <a:lnTo>
                  <a:pt x="3838194" y="2464612"/>
                </a:lnTo>
                <a:lnTo>
                  <a:pt x="3799078" y="2480513"/>
                </a:lnTo>
                <a:lnTo>
                  <a:pt x="3764343" y="2507018"/>
                </a:lnTo>
                <a:lnTo>
                  <a:pt x="3737851" y="2541740"/>
                </a:lnTo>
                <a:lnTo>
                  <a:pt x="3721951" y="2580856"/>
                </a:lnTo>
                <a:lnTo>
                  <a:pt x="3716655" y="2622169"/>
                </a:lnTo>
                <a:lnTo>
                  <a:pt x="3721951" y="2663482"/>
                </a:lnTo>
                <a:lnTo>
                  <a:pt x="3723132" y="2666390"/>
                </a:lnTo>
                <a:lnTo>
                  <a:pt x="3728174" y="2705620"/>
                </a:lnTo>
                <a:lnTo>
                  <a:pt x="3744074" y="2744736"/>
                </a:lnTo>
                <a:lnTo>
                  <a:pt x="3770566" y="2779471"/>
                </a:lnTo>
                <a:lnTo>
                  <a:pt x="3805301" y="2805963"/>
                </a:lnTo>
                <a:lnTo>
                  <a:pt x="3844417" y="2821863"/>
                </a:lnTo>
                <a:lnTo>
                  <a:pt x="3885730" y="2827172"/>
                </a:lnTo>
                <a:lnTo>
                  <a:pt x="3927043" y="2821863"/>
                </a:lnTo>
                <a:lnTo>
                  <a:pt x="3966159" y="2805963"/>
                </a:lnTo>
                <a:lnTo>
                  <a:pt x="4000881" y="2779471"/>
                </a:lnTo>
                <a:lnTo>
                  <a:pt x="4027386" y="2744736"/>
                </a:lnTo>
                <a:lnTo>
                  <a:pt x="4043286" y="2705620"/>
                </a:lnTo>
                <a:lnTo>
                  <a:pt x="4048582" y="2664307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74995" y="2992755"/>
            <a:ext cx="3048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这个步骤可以进行一定的优化来减少</a:t>
            </a:r>
            <a:r>
              <a:rPr lang="en-US" altLang="zh-CN" sz="1600"/>
              <a:t>flooding</a:t>
            </a:r>
            <a:r>
              <a:rPr lang="zh-CN" altLang="en-US" sz="1600"/>
              <a:t>的时候传输的节点数量，比如对于一个</a:t>
            </a:r>
            <a:r>
              <a:rPr lang="en-US" altLang="zh-CN" sz="1600"/>
              <a:t>node</a:t>
            </a:r>
            <a:r>
              <a:rPr lang="zh-CN" altLang="en-US" sz="1600"/>
              <a:t>，它可以记录自己当前的信息是哪个节点发给他的，那么这个节点在进行自己的</a:t>
            </a:r>
            <a:r>
              <a:rPr lang="en-US" altLang="zh-CN" sz="1600"/>
              <a:t>flooding</a:t>
            </a:r>
            <a:r>
              <a:rPr lang="zh-CN" altLang="en-US" sz="1600"/>
              <a:t>的时候就不需要再次发送给那个</a:t>
            </a:r>
            <a:r>
              <a:rPr lang="en-US" altLang="zh-CN" sz="1600"/>
              <a:t>node</a:t>
            </a:r>
            <a:r>
              <a:rPr lang="zh-CN" altLang="en-US" sz="1600"/>
              <a:t>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Review: Simple Parity Check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2 bits -&gt; 3 bits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Detect 1-bit errors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8 patterns total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Only 4 correct patterns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00 -&gt; 00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11 -&gt; 11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10 -&gt; 10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01 -&gt; 01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Hamming distance of this code is 2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1-bit flipping will cause incorrect pattern</a:t>
            </a:r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8262" y="4264958"/>
            <a:ext cx="3527054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955040" marR="2540" indent="-949325" defTabSz="415925">
              <a:spcBef>
                <a:spcPts val="50"/>
              </a:spcBef>
            </a:pPr>
            <a:r>
              <a:rPr sz="1340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340" b="1" i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integrate </a:t>
            </a:r>
            <a:r>
              <a:rPr sz="1340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advertisements by running  </a:t>
            </a:r>
            <a:r>
              <a:rPr sz="1340" b="1" spc="-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Dijkstra’s</a:t>
            </a:r>
            <a:r>
              <a:rPr sz="1340" b="1"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40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34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4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99735" y="2827020"/>
            <a:ext cx="34423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需要注意的是，我们这里实现的</a:t>
            </a:r>
            <a:r>
              <a:rPr lang="en-US" altLang="zh-CN" sz="1600"/>
              <a:t>route-table</a:t>
            </a:r>
            <a:r>
              <a:rPr lang="zh-CN" altLang="en-US" sz="1600"/>
              <a:t>是只会记录一个</a:t>
            </a:r>
            <a:r>
              <a:rPr lang="en-US" altLang="zh-CN" sz="1600"/>
              <a:t>node</a:t>
            </a:r>
            <a:r>
              <a:rPr lang="zh-CN" altLang="en-US" sz="1600"/>
              <a:t>发出的包将第一个到达的节点。而不会在一个节点把之后的所有路径都记录一遍。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Link-state Routing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dirty="0"/>
              <a:t>K</a:t>
            </a:r>
            <a:r>
              <a:rPr kumimoji="1" lang="en-GB" altLang="zh-CN" dirty="0" err="1"/>
              <a:t>eep</a:t>
            </a:r>
            <a:r>
              <a:rPr kumimoji="1" lang="en-GB" altLang="zh-CN" dirty="0"/>
              <a:t> track of W, </a:t>
            </a:r>
            <a:r>
              <a:rPr kumimoji="1" lang="en-GB" altLang="zh-CN" dirty="0">
                <a:solidFill>
                  <a:srgbClr val="FF0000"/>
                </a:solidFill>
              </a:rPr>
              <a:t>the set of nodes haven't processed yet</a:t>
            </a:r>
            <a:endParaRPr kumimoji="1" lang="en-GB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1" lang="en-GB" altLang="zh-CN" dirty="0"/>
              <a:t>Initially, </a:t>
            </a:r>
            <a:r>
              <a:rPr kumimoji="1" lang="en-GB" altLang="zh-CN" dirty="0">
                <a:solidFill>
                  <a:srgbClr val="FF0000"/>
                </a:solidFill>
              </a:rPr>
              <a:t>W is all nodes in the network</a:t>
            </a:r>
            <a:endParaRPr kumimoji="1" lang="en-GB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/>
              <a:t>K</a:t>
            </a:r>
            <a:r>
              <a:rPr kumimoji="1" lang="en-GB" altLang="zh-CN" dirty="0" err="1"/>
              <a:t>eep</a:t>
            </a:r>
            <a:r>
              <a:rPr kumimoji="1" lang="en-GB" altLang="zh-CN" dirty="0"/>
              <a:t> track of the current costs and routes to all of the nodes. Initially:</a:t>
            </a:r>
            <a:endParaRPr kumimoji="1" lang="en-GB" altLang="zh-CN" dirty="0"/>
          </a:p>
          <a:p>
            <a:pPr lvl="1">
              <a:lnSpc>
                <a:spcPct val="140000"/>
              </a:lnSpc>
            </a:pPr>
            <a:r>
              <a:rPr kumimoji="1" lang="en-GB" altLang="zh-CN" dirty="0" err="1"/>
              <a:t>routing_table</a:t>
            </a:r>
            <a:r>
              <a:rPr kumimoji="1" lang="en-GB" altLang="zh-CN" dirty="0"/>
              <a:t>[self] = Self; </a:t>
            </a:r>
            <a:r>
              <a:rPr kumimoji="1" lang="en-GB" altLang="zh-CN" dirty="0" err="1"/>
              <a:t>routing_table</a:t>
            </a:r>
            <a:r>
              <a:rPr kumimoji="1" lang="en-GB" altLang="zh-CN" dirty="0"/>
              <a:t>[anyone else] = ? </a:t>
            </a:r>
            <a:endParaRPr kumimoji="1" lang="en-GB" altLang="zh-CN" dirty="0"/>
          </a:p>
          <a:p>
            <a:pPr lvl="1">
              <a:lnSpc>
                <a:spcPct val="140000"/>
              </a:lnSpc>
            </a:pPr>
            <a:r>
              <a:rPr kumimoji="1" lang="en-GB" altLang="zh-CN" dirty="0" err="1">
                <a:solidFill>
                  <a:srgbClr val="FF0000"/>
                </a:solidFill>
              </a:rPr>
              <a:t>cost_table</a:t>
            </a:r>
            <a:r>
              <a:rPr kumimoji="1" lang="en-GB" altLang="zh-CN" dirty="0"/>
              <a:t>[self] = 0; </a:t>
            </a:r>
            <a:r>
              <a:rPr kumimoji="1" lang="en-GB" altLang="zh-CN" dirty="0" err="1"/>
              <a:t>cost_table</a:t>
            </a:r>
            <a:r>
              <a:rPr kumimoji="1" lang="en-GB" altLang="zh-CN" dirty="0"/>
              <a:t>[anyone else] = infinity</a:t>
            </a:r>
            <a:endParaRPr kumimoji="1" lang="en-GB" altLang="zh-CN" dirty="0"/>
          </a:p>
          <a:p>
            <a:pPr>
              <a:lnSpc>
                <a:spcPct val="140000"/>
              </a:lnSpc>
            </a:pPr>
            <a:r>
              <a:rPr kumimoji="1" lang="en-GB" altLang="zh-CN" dirty="0"/>
              <a:t>While W is not empty:</a:t>
            </a:r>
            <a:endParaRPr kumimoji="1" lang="en-US" altLang="zh-CN" dirty="0">
              <a:solidFill>
                <a:srgbClr val="0096FF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1" lang="en-GB" altLang="zh-CN" dirty="0"/>
              <a:t>1. u = the node in W we have the minimum cost to so far </a:t>
            </a:r>
            <a:endParaRPr kumimoji="1" lang="en-GB" altLang="zh-CN" dirty="0"/>
          </a:p>
          <a:p>
            <a:pPr lvl="1">
              <a:lnSpc>
                <a:spcPct val="140000"/>
              </a:lnSpc>
            </a:pPr>
            <a:r>
              <a:rPr kumimoji="1" lang="en-GB" altLang="zh-CN" dirty="0"/>
              <a:t>2. Remove u from W</a:t>
            </a:r>
            <a:endParaRPr kumimoji="1" lang="en-GB" altLang="zh-CN" dirty="0"/>
          </a:p>
          <a:p>
            <a:pPr lvl="1">
              <a:lnSpc>
                <a:spcPct val="140000"/>
              </a:lnSpc>
            </a:pPr>
            <a:r>
              <a:rPr kumimoji="1" lang="en-GB" altLang="zh-CN" dirty="0"/>
              <a:t>3. For every neighbor v of u: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GB" altLang="zh-CN" dirty="0"/>
              <a:t>d = </a:t>
            </a:r>
            <a:r>
              <a:rPr kumimoji="1" lang="en-GB" altLang="zh-CN" dirty="0" err="1"/>
              <a:t>cost_table</a:t>
            </a:r>
            <a:r>
              <a:rPr kumimoji="1" lang="en-GB" altLang="zh-CN" dirty="0"/>
              <a:t>[u] + cost(u, v) </a:t>
            </a:r>
            <a:br>
              <a:rPr kumimoji="1" lang="en-GB" altLang="zh-CN" dirty="0"/>
            </a:br>
            <a:r>
              <a:rPr kumimoji="1" lang="en-US" altLang="zh-CN" dirty="0"/>
              <a:t>	</a:t>
            </a:r>
            <a:r>
              <a:rPr kumimoji="1" lang="en-GB" altLang="zh-CN" dirty="0"/>
              <a:t>if d &lt; </a:t>
            </a:r>
            <a:r>
              <a:rPr kumimoji="1" lang="en-GB" altLang="zh-CN" dirty="0" err="1"/>
              <a:t>cost_table</a:t>
            </a:r>
            <a:r>
              <a:rPr kumimoji="1" lang="en-GB" altLang="zh-CN" dirty="0"/>
              <a:t>[v]</a:t>
            </a:r>
            <a:br>
              <a:rPr kumimoji="1" lang="en-GB" altLang="zh-CN" dirty="0"/>
            </a:br>
            <a:r>
              <a:rPr kumimoji="1" lang="en-GB" altLang="zh-CN" dirty="0"/>
              <a:t>	</a:t>
            </a:r>
            <a:r>
              <a:rPr kumimoji="1" lang="zh-CN" altLang="en-US" dirty="0"/>
              <a:t>    </a:t>
            </a:r>
            <a:r>
              <a:rPr kumimoji="1" lang="en-GB" altLang="zh-CN" dirty="0" err="1"/>
              <a:t>cost_table</a:t>
            </a:r>
            <a:r>
              <a:rPr kumimoji="1" lang="en-GB" altLang="zh-CN" dirty="0"/>
              <a:t>[v] = d</a:t>
            </a:r>
            <a:br>
              <a:rPr kumimoji="1" lang="en-GB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    </a:t>
            </a:r>
            <a:r>
              <a:rPr kumimoji="1" lang="en-GB" altLang="zh-CN" dirty="0" err="1"/>
              <a:t>routing_table</a:t>
            </a:r>
            <a:r>
              <a:rPr kumimoji="1" lang="en-GB" altLang="zh-CN" dirty="0"/>
              <a:t>[v] = </a:t>
            </a:r>
            <a:r>
              <a:rPr kumimoji="1" lang="en-GB" altLang="zh-CN" dirty="0" err="1"/>
              <a:t>routing_table</a:t>
            </a:r>
            <a:r>
              <a:rPr kumimoji="1" lang="en-GB" altLang="zh-CN" dirty="0"/>
              <a:t>[u]</a:t>
            </a:r>
            <a:endParaRPr kumimoji="1" lang="en-GB" altLang="zh-CN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9391" y="1363460"/>
            <a:ext cx="2538428" cy="2231702"/>
            <a:chOff x="2593023" y="2369862"/>
            <a:chExt cx="5581015" cy="4906645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9391" y="1363460"/>
            <a:ext cx="2538428" cy="2231702"/>
            <a:chOff x="2593023" y="2369862"/>
            <a:chExt cx="5581015" cy="4906645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3084" y="4365223"/>
            <a:ext cx="1580994" cy="371108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indent="74295" defTabSz="415925">
              <a:lnSpc>
                <a:spcPct val="100000"/>
              </a:lnSpc>
              <a:spcBef>
                <a:spcPts val="55"/>
              </a:spcBef>
            </a:pPr>
            <a:r>
              <a:rPr sz="1180" spc="-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does </a:t>
            </a:r>
            <a:r>
              <a:rPr sz="1180" spc="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180" spc="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180" spc="-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better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5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4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5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9872" cy="2231702"/>
            <a:chOff x="2593023" y="2369862"/>
            <a:chExt cx="5584190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9872" cy="2231702"/>
            <a:chOff x="2593023" y="2369862"/>
            <a:chExt cx="5584190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91669" y="4971973"/>
            <a:ext cx="3020466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27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80" spc="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80" spc="-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180" b="1" spc="27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80" spc="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180" spc="-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5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180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4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5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1147" y="1358744"/>
            <a:ext cx="1824468" cy="1222281"/>
            <a:chOff x="4421730" y="2359494"/>
            <a:chExt cx="4011295" cy="268732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1147" y="1358744"/>
            <a:ext cx="1824468" cy="1222281"/>
            <a:chOff x="4421730" y="2359494"/>
            <a:chExt cx="4011295" cy="268732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∞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2" y="1363460"/>
            <a:ext cx="2539583" cy="2231702"/>
            <a:chOff x="2593023" y="2369862"/>
            <a:chExt cx="558355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2" y="1363460"/>
            <a:ext cx="2539583" cy="2231702"/>
            <a:chOff x="2593023" y="2369862"/>
            <a:chExt cx="558355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1" name="object 3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74248" y="4365223"/>
            <a:ext cx="2416835" cy="371108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indent="201930" defTabSz="415925">
              <a:lnSpc>
                <a:spcPct val="100000"/>
              </a:lnSpc>
              <a:spcBef>
                <a:spcPts val="55"/>
              </a:spcBef>
            </a:pP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180" spc="3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don’t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80" spc="4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“visit” </a:t>
            </a:r>
            <a:r>
              <a:rPr sz="1180" spc="-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F;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we  </a:t>
            </a:r>
            <a:r>
              <a:rPr sz="118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1180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know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shortest </a:t>
            </a:r>
            <a:r>
              <a:rPr sz="1180" spc="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7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0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spc="-5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dirty="0">
                        <a:solidFill>
                          <a:srgbClr val="5E5E5E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1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32"/>
            <a:ext cx="2539872" cy="2231702"/>
            <a:chOff x="2593023" y="2369799"/>
            <a:chExt cx="5584190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9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IP: Best-effort Network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1.</a:t>
            </a:r>
            <a:r>
              <a:rPr lang="zh-CN" altLang="en-US" sz="2000" dirty="0">
                <a:ea typeface="等线" panose="02010600030101010101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等线" panose="02010600030101010101" charset="-122"/>
              </a:rPr>
              <a:t>Best-effort</a:t>
            </a:r>
            <a:r>
              <a:rPr lang="en-US" altLang="zh-CN" sz="2000" b="1" dirty="0">
                <a:ea typeface="等线" panose="02010600030101010101" charset="-122"/>
              </a:rPr>
              <a:t> network(</a:t>
            </a:r>
            <a:r>
              <a:rPr lang="zh-CN" altLang="en-US" sz="2000" b="1" dirty="0">
                <a:ea typeface="等线" panose="02010600030101010101" charset="-122"/>
              </a:rPr>
              <a:t>尽力执行的网络</a:t>
            </a:r>
            <a:r>
              <a:rPr lang="en-US" altLang="zh-CN" sz="2000" b="1" dirty="0">
                <a:ea typeface="等线" panose="02010600030101010101" charset="-122"/>
              </a:rPr>
              <a:t>,</a:t>
            </a:r>
            <a:r>
              <a:rPr lang="zh-CN" altLang="en-US" sz="2000" b="1" dirty="0">
                <a:ea typeface="等线" panose="02010600030101010101" charset="-122"/>
              </a:rPr>
              <a:t>即并不一定能够保证正确性</a:t>
            </a:r>
            <a:r>
              <a:rPr lang="en-US" altLang="zh-CN" sz="2000" b="1" dirty="0">
                <a:ea typeface="等线" panose="02010600030101010101" charset="-122"/>
              </a:rPr>
              <a:t>)</a:t>
            </a:r>
            <a:endParaRPr lang="en-US" altLang="zh-CN" sz="2000" b="1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If it cannot dispatch, may discard a packet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2.</a:t>
            </a:r>
            <a:r>
              <a:rPr lang="zh-CN" altLang="en-US" sz="2000" dirty="0">
                <a:ea typeface="等线" panose="02010600030101010101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等线" panose="02010600030101010101" charset="-122"/>
              </a:rPr>
              <a:t>Guaranteed-delivery</a:t>
            </a:r>
            <a:r>
              <a:rPr lang="en-US" altLang="zh-CN" sz="2000" b="1" dirty="0">
                <a:ea typeface="等线" panose="02010600030101010101" charset="-122"/>
              </a:rPr>
              <a:t> network(</a:t>
            </a:r>
            <a:r>
              <a:rPr lang="zh-CN" altLang="en-US" sz="2000" b="1" dirty="0">
                <a:ea typeface="等线" panose="02010600030101010101" charset="-122"/>
              </a:rPr>
              <a:t>不现实</a:t>
            </a:r>
            <a:r>
              <a:rPr lang="en-US" altLang="zh-CN" sz="2000" b="1" dirty="0">
                <a:ea typeface="等线" panose="02010600030101010101" charset="-122"/>
              </a:rPr>
              <a:t>)</a:t>
            </a:r>
            <a:endParaRPr lang="en-US" altLang="zh-CN" sz="2000" b="1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Also called </a:t>
            </a:r>
            <a:r>
              <a:rPr lang="en-US" altLang="zh-CN" sz="1800" dirty="0">
                <a:solidFill>
                  <a:srgbClr val="0096FF"/>
                </a:solidFill>
                <a:ea typeface="等线" panose="02010600030101010101" charset="-122"/>
              </a:rPr>
              <a:t>store-and-forward</a:t>
            </a:r>
            <a:r>
              <a:rPr lang="en-US" altLang="zh-CN" sz="1800" dirty="0">
                <a:ea typeface="等线" panose="02010600030101010101" charset="-122"/>
              </a:rPr>
              <a:t> network, no discarding data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Work with complete messages rather than packets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Use disk for buffering to handle peaks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Tracks individual message to make sure none are lost</a:t>
            </a:r>
            <a:endParaRPr lang="en-US" altLang="zh-CN" sz="1800" dirty="0">
              <a:ea typeface="等线" panose="02010600030101010101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>
                <a:ea typeface="等线" panose="02010600030101010101" charset="-122"/>
              </a:rPr>
              <a:t>In real world</a:t>
            </a:r>
            <a:endParaRPr lang="en-US" altLang="zh-CN" sz="20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No </a:t>
            </a:r>
            <a:r>
              <a:rPr lang="en-US" altLang="zh-CN" sz="1800" dirty="0">
                <a:solidFill>
                  <a:srgbClr val="FF0000"/>
                </a:solidFill>
                <a:ea typeface="等线" panose="02010600030101010101" charset="-122"/>
              </a:rPr>
              <a:t>absolute guarantee</a:t>
            </a:r>
            <a:endParaRPr lang="en-US" altLang="zh-CN" sz="1800" dirty="0">
              <a:ea typeface="等线" panose="02010600030101010101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等线" panose="02010600030101010101" charset="-122"/>
              </a:rPr>
              <a:t>Guaranteed-delivery: higher layer; best-effort: lower layer</a:t>
            </a:r>
            <a:endParaRPr lang="zh-CN" altLang="en-US" sz="1800" dirty="0">
              <a:ea typeface="等线" panose="02010600030101010101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C24DE3-83BD-0D4A-8E1A-7E53889118F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dobe 楷体 Std R" charset="0"/>
                <a:cs typeface="Adobe 楷体 Std R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32"/>
            <a:ext cx="2539872" cy="2231702"/>
            <a:chOff x="2593023" y="2369799"/>
            <a:chExt cx="5584190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9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41883">
              <a:solidFill>
                <a:srgbClr val="FF006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spc="2" dirty="0"/>
              <a:t>link-state routing: </a:t>
            </a:r>
            <a:r>
              <a:rPr sz="1340" spc="9" dirty="0"/>
              <a:t>disseminate </a:t>
            </a:r>
            <a:r>
              <a:rPr sz="1340" spc="2" dirty="0"/>
              <a:t>full </a:t>
            </a:r>
            <a:r>
              <a:rPr sz="1340" spc="20" dirty="0"/>
              <a:t>topology </a:t>
            </a:r>
            <a:r>
              <a:rPr sz="1340" spc="5" dirty="0"/>
              <a:t>information  </a:t>
            </a:r>
            <a:r>
              <a:rPr sz="1340" spc="2" dirty="0"/>
              <a:t>so that </a:t>
            </a:r>
            <a:r>
              <a:rPr sz="1340" spc="18" dirty="0"/>
              <a:t>nodes </a:t>
            </a:r>
            <a:r>
              <a:rPr sz="1340" spc="27" dirty="0"/>
              <a:t>can </a:t>
            </a:r>
            <a:r>
              <a:rPr sz="1340" spc="2" dirty="0"/>
              <a:t>run a </a:t>
            </a:r>
            <a:r>
              <a:rPr sz="1340" spc="9" dirty="0"/>
              <a:t>shortest-path</a:t>
            </a:r>
            <a:r>
              <a:rPr sz="1340" spc="-34" dirty="0"/>
              <a:t> </a:t>
            </a:r>
            <a:r>
              <a:rPr sz="1340" spc="11" dirty="0"/>
              <a:t>algorithm</a:t>
            </a:r>
            <a:endParaRPr sz="134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900094"/>
            <a:ext cx="2725293" cy="1857419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R="1294130" algn="ctr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299845" algn="ctr" defTabSz="415925">
              <a:lnSpc>
                <a:spcPct val="102000"/>
              </a:lnSpc>
              <a:spcBef>
                <a:spcPts val="8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/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1805" algn="ctr" defTabSz="415925">
              <a:spcBef>
                <a:spcPts val="900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5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130" marR="1318260" algn="ctr" defTabSz="415925">
              <a:lnSpc>
                <a:spcPct val="102000"/>
              </a:lnSpc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1" name="object 31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41141" y="4281355"/>
            <a:ext cx="2606011" cy="668305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785" marR="5461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notice </a:t>
            </a:r>
            <a:r>
              <a:rPr sz="1180" spc="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i="1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doesn’t</a:t>
            </a:r>
            <a:r>
              <a:rPr sz="118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change,  </a:t>
            </a:r>
            <a:r>
              <a:rPr sz="1180" spc="3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80" spc="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8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update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2540" algn="ctr" defTabSz="415925">
              <a:lnSpc>
                <a:spcPct val="102000"/>
              </a:lnSpc>
              <a:spcBef>
                <a:spcPts val="15"/>
              </a:spcBef>
            </a:pPr>
            <a:r>
              <a:rPr sz="980" spc="-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980" spc="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actual </a:t>
            </a:r>
            <a:r>
              <a:rPr sz="9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9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980" spc="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9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packets </a:t>
            </a:r>
            <a:r>
              <a:rPr sz="980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980" spc="-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9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980" spc="-4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80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980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980" spc="-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changed)</a:t>
            </a:r>
            <a:endParaRPr sz="9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0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1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34962" cy="2231702"/>
            <a:chOff x="2593023" y="2369862"/>
            <a:chExt cx="5573395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3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63460"/>
            <a:ext cx="2549114" cy="2231702"/>
            <a:chOff x="2593023" y="2369862"/>
            <a:chExt cx="5604510" cy="4906645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83767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8" name="object 44"/>
          <p:cNvGraphicFramePr>
            <a:graphicFrameLocks noGrp="1"/>
          </p:cNvGraphicFramePr>
          <p:nvPr/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dirty="0">
                          <a:solidFill>
                            <a:srgbClr val="5E5E5E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9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391" y="1353900"/>
            <a:ext cx="2549403" cy="2241233"/>
            <a:chOff x="2593023" y="2348844"/>
            <a:chExt cx="5605145" cy="4927600"/>
          </a:xfrm>
        </p:grpSpPr>
        <p:sp>
          <p:nvSpPr>
            <p:cNvPr id="3" name="object 3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83767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75" y="525981"/>
            <a:ext cx="4311486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11" name="object 11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3"/>
                </a:lnTo>
                <a:lnTo>
                  <a:pt x="161279" y="21490"/>
                </a:lnTo>
                <a:lnTo>
                  <a:pt x="118901" y="42981"/>
                </a:lnTo>
                <a:lnTo>
                  <a:pt x="80408" y="71636"/>
                </a:lnTo>
                <a:lnTo>
                  <a:pt x="48245" y="105930"/>
                </a:lnTo>
                <a:lnTo>
                  <a:pt x="24122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2" y="349775"/>
                </a:lnTo>
                <a:lnTo>
                  <a:pt x="48245" y="387531"/>
                </a:lnTo>
                <a:lnTo>
                  <a:pt x="80408" y="421824"/>
                </a:lnTo>
                <a:lnTo>
                  <a:pt x="118901" y="450476"/>
                </a:lnTo>
                <a:lnTo>
                  <a:pt x="161279" y="471964"/>
                </a:lnTo>
                <a:lnTo>
                  <a:pt x="206432" y="486290"/>
                </a:lnTo>
                <a:lnTo>
                  <a:pt x="253250" y="493453"/>
                </a:lnTo>
                <a:lnTo>
                  <a:pt x="300623" y="493453"/>
                </a:lnTo>
                <a:lnTo>
                  <a:pt x="347441" y="486290"/>
                </a:lnTo>
                <a:lnTo>
                  <a:pt x="392593" y="471964"/>
                </a:lnTo>
                <a:lnTo>
                  <a:pt x="434971" y="450476"/>
                </a:lnTo>
                <a:lnTo>
                  <a:pt x="473464" y="421824"/>
                </a:lnTo>
                <a:lnTo>
                  <a:pt x="505625" y="387531"/>
                </a:lnTo>
                <a:lnTo>
                  <a:pt x="529745" y="349775"/>
                </a:lnTo>
                <a:lnTo>
                  <a:pt x="545825" y="309546"/>
                </a:lnTo>
                <a:lnTo>
                  <a:pt x="553865" y="267834"/>
                </a:lnTo>
                <a:lnTo>
                  <a:pt x="553865" y="225626"/>
                </a:lnTo>
                <a:lnTo>
                  <a:pt x="545825" y="183914"/>
                </a:lnTo>
                <a:lnTo>
                  <a:pt x="529745" y="143685"/>
                </a:lnTo>
                <a:lnTo>
                  <a:pt x="505625" y="105930"/>
                </a:lnTo>
                <a:lnTo>
                  <a:pt x="473464" y="71636"/>
                </a:lnTo>
                <a:lnTo>
                  <a:pt x="434971" y="42981"/>
                </a:lnTo>
                <a:lnTo>
                  <a:pt x="392593" y="21490"/>
                </a:lnTo>
                <a:lnTo>
                  <a:pt x="347441" y="7163"/>
                </a:lnTo>
                <a:lnTo>
                  <a:pt x="300623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01616" y="1349213"/>
            <a:ext cx="1833999" cy="1231812"/>
            <a:chOff x="4400775" y="2338539"/>
            <a:chExt cx="4032250" cy="2708275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3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8" name="object 4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5091" y="3767730"/>
          <a:ext cx="1366578" cy="164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8"/>
                <a:gridCol w="252806"/>
                <a:gridCol w="421344"/>
                <a:gridCol w="252806"/>
                <a:gridCol w="255594"/>
              </a:tblGrid>
              <a:tr h="18010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  <a:tabLst>
                          <a:tab pos="549275" algn="l"/>
                          <a:tab pos="894715" algn="l"/>
                          <a:tab pos="1931035" algn="l"/>
                          <a:tab pos="2276475" algn="l"/>
                        </a:tabLst>
                      </a:pP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dst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route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   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|</a:t>
                      </a:r>
                      <a:r>
                        <a:rPr lang="zh-CN" altLang="en-US" sz="1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lang="en-US" altLang="zh-CN" sz="1100" dirty="0">
                          <a:latin typeface="Trebuchet MS" panose="020B0603020202020204"/>
                          <a:cs typeface="Trebuchet MS" panose="020B0603020202020204"/>
                        </a:rPr>
                        <a:t>cost</a:t>
                      </a:r>
                      <a:endParaRPr sz="11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685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A-B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3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7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-5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66686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A-D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lang="en-US" altLang="zh-CN"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154782">
                <a:tc>
                  <a:txBody>
                    <a:bodyPr/>
                    <a:lstStyle/>
                    <a:p>
                      <a:pPr marL="3175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1100" b="1" spc="40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A-F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2535"/>
                        </a:lnSpc>
                      </a:pPr>
                      <a:r>
                        <a:rPr sz="1100" b="1" dirty="0">
                          <a:solidFill>
                            <a:srgbClr val="9437FF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100" b="1" dirty="0">
                        <a:solidFill>
                          <a:srgbClr val="9437FF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9" name="object 46"/>
          <p:cNvSpPr txBox="1"/>
          <p:nvPr/>
        </p:nvSpPr>
        <p:spPr>
          <a:xfrm>
            <a:off x="547626" y="3646386"/>
            <a:ext cx="828910" cy="143803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74" y="422716"/>
            <a:ext cx="4407865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338455" marR="2540" indent="-332740">
              <a:spcBef>
                <a:spcPts val="50"/>
              </a:spcBef>
            </a:pPr>
            <a:r>
              <a:rPr sz="1340" b="0" spc="2" dirty="0"/>
              <a:t>link-state routing: </a:t>
            </a:r>
            <a:r>
              <a:rPr sz="1340" b="0" spc="9" dirty="0"/>
              <a:t>disseminate </a:t>
            </a:r>
            <a:r>
              <a:rPr sz="1340" b="0" spc="2" dirty="0"/>
              <a:t>full </a:t>
            </a:r>
            <a:r>
              <a:rPr sz="1340" b="0" spc="20" dirty="0"/>
              <a:t>topology </a:t>
            </a:r>
            <a:r>
              <a:rPr sz="1340" b="0" spc="5" dirty="0"/>
              <a:t>information  </a:t>
            </a:r>
            <a:r>
              <a:rPr sz="1340" b="0" spc="2" dirty="0"/>
              <a:t>so that </a:t>
            </a:r>
            <a:r>
              <a:rPr sz="1340" b="0" spc="18" dirty="0"/>
              <a:t>nodes </a:t>
            </a:r>
            <a:r>
              <a:rPr sz="1340" b="0" spc="27" dirty="0"/>
              <a:t>can </a:t>
            </a:r>
            <a:r>
              <a:rPr sz="1340" b="0" spc="2" dirty="0"/>
              <a:t>run a </a:t>
            </a:r>
            <a:r>
              <a:rPr sz="1340" b="0" spc="9" dirty="0"/>
              <a:t>shortest-path</a:t>
            </a:r>
            <a:r>
              <a:rPr sz="1340" b="0" spc="-34" dirty="0"/>
              <a:t> </a:t>
            </a:r>
            <a:r>
              <a:rPr sz="1340" b="0" spc="11" dirty="0"/>
              <a:t>algorithm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4"/>
            <a:ext cx="672370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-2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state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58" y="1218653"/>
            <a:ext cx="1832555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-1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3"/>
                </a:lnTo>
                <a:lnTo>
                  <a:pt x="8040" y="183914"/>
                </a:lnTo>
                <a:lnTo>
                  <a:pt x="0" y="225627"/>
                </a:lnTo>
                <a:lnTo>
                  <a:pt x="0" y="267835"/>
                </a:lnTo>
                <a:lnTo>
                  <a:pt x="8040" y="309548"/>
                </a:lnTo>
                <a:lnTo>
                  <a:pt x="24122" y="349777"/>
                </a:lnTo>
                <a:lnTo>
                  <a:pt x="48245" y="387533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3"/>
                </a:lnTo>
                <a:lnTo>
                  <a:pt x="529745" y="349777"/>
                </a:lnTo>
                <a:lnTo>
                  <a:pt x="545825" y="309548"/>
                </a:lnTo>
                <a:lnTo>
                  <a:pt x="553865" y="267835"/>
                </a:lnTo>
                <a:lnTo>
                  <a:pt x="553865" y="225627"/>
                </a:lnTo>
                <a:lnTo>
                  <a:pt x="545825" y="183914"/>
                </a:lnTo>
                <a:lnTo>
                  <a:pt x="529745" y="143683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1" y="0"/>
                  </a:moveTo>
                  <a:lnTo>
                    <a:pt x="253246" y="0"/>
                  </a:lnTo>
                  <a:lnTo>
                    <a:pt x="206427" y="7162"/>
                  </a:lnTo>
                  <a:lnTo>
                    <a:pt x="161273" y="21488"/>
                  </a:lnTo>
                  <a:lnTo>
                    <a:pt x="118894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4" y="450478"/>
                  </a:lnTo>
                  <a:lnTo>
                    <a:pt x="161273" y="471967"/>
                  </a:lnTo>
                  <a:lnTo>
                    <a:pt x="206427" y="486293"/>
                  </a:lnTo>
                  <a:lnTo>
                    <a:pt x="253246" y="493455"/>
                  </a:lnTo>
                  <a:lnTo>
                    <a:pt x="300621" y="493455"/>
                  </a:lnTo>
                  <a:lnTo>
                    <a:pt x="347441" y="486293"/>
                  </a:lnTo>
                  <a:lnTo>
                    <a:pt x="392595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5" y="21488"/>
                  </a:lnTo>
                  <a:lnTo>
                    <a:pt x="347441" y="7162"/>
                  </a:lnTo>
                  <a:lnTo>
                    <a:pt x="300621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 spc="-2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06010" y="4057489"/>
            <a:ext cx="1989961" cy="59882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60730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6380" marR="1016635" indent="-241300" defTabSz="415925">
              <a:lnSpc>
                <a:spcPct val="102000"/>
              </a:lnSpc>
              <a:spcBef>
                <a:spcPts val="7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7950" y="3721735"/>
            <a:ext cx="5275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link-state</a:t>
            </a:r>
            <a:r>
              <a:rPr lang="zh-CN" altLang="en-US" sz="1600"/>
              <a:t>的</a:t>
            </a:r>
            <a:r>
              <a:rPr lang="en-US" altLang="zh-CN" sz="1600"/>
              <a:t>failure:</a:t>
            </a:r>
            <a:r>
              <a:rPr lang="zh-CN" altLang="en-US" sz="1600"/>
              <a:t>因为</a:t>
            </a:r>
            <a:r>
              <a:rPr lang="en-US" altLang="zh-CN" sz="1600"/>
              <a:t>link-state</a:t>
            </a:r>
            <a:r>
              <a:rPr lang="zh-CN" altLang="en-US" sz="1600"/>
              <a:t>在进行</a:t>
            </a:r>
            <a:r>
              <a:rPr lang="en-US" altLang="zh-CN" sz="1600"/>
              <a:t>flooding</a:t>
            </a:r>
            <a:r>
              <a:rPr lang="zh-CN" altLang="en-US" sz="1600"/>
              <a:t>的时候会一次指向其邻居发送自己的信息，所以如果一次发送过程中出现了</a:t>
            </a:r>
            <a:r>
              <a:rPr lang="en-US" altLang="zh-CN" sz="1600"/>
              <a:t>crash</a:t>
            </a:r>
            <a:r>
              <a:rPr lang="zh-CN" altLang="en-US" sz="1600"/>
              <a:t>，只需要修改路径，及通过其他正确的节点来发给那个</a:t>
            </a:r>
            <a:r>
              <a:rPr lang="en-US" altLang="zh-CN" sz="1600"/>
              <a:t>crash</a:t>
            </a:r>
            <a:r>
              <a:rPr lang="zh-CN" altLang="en-US" sz="1600"/>
              <a:t>的节点就好了。</a:t>
            </a:r>
            <a:endParaRPr lang="zh-CN" altLang="en-US" sz="1600"/>
          </a:p>
          <a:p>
            <a:r>
              <a:rPr lang="zh-CN" altLang="en-US" sz="1600"/>
              <a:t>缺点：新的</a:t>
            </a:r>
            <a:r>
              <a:rPr lang="en-US" altLang="zh-CN" sz="1600"/>
              <a:t>node</a:t>
            </a:r>
            <a:r>
              <a:rPr lang="zh-CN" altLang="en-US" sz="1600"/>
              <a:t>添加进来的时候需要重新</a:t>
            </a:r>
            <a:r>
              <a:rPr lang="en-US" altLang="zh-CN" sz="1600"/>
              <a:t>flooding</a:t>
            </a:r>
            <a:r>
              <a:rPr lang="zh-CN" altLang="en-US" sz="1600"/>
              <a:t>；</a:t>
            </a:r>
            <a:endParaRPr lang="zh-CN" altLang="en-US" sz="1600"/>
          </a:p>
          <a:p>
            <a:r>
              <a:rPr lang="zh-CN" altLang="en-US" sz="1600"/>
              <a:t>为了检测节点运转正确，需要定期的进行</a:t>
            </a:r>
            <a:r>
              <a:rPr lang="en-US" altLang="zh-CN" sz="1600"/>
              <a:t>flooding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Distance-vector Routing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GB" altLang="zh-CN" sz="1600" b="0" dirty="0"/>
              <a:t>In link-state, nodes calculate</a:t>
            </a:r>
            <a:r>
              <a:rPr kumimoji="1" lang="en-GB" altLang="zh-CN" sz="1600" b="0" dirty="0">
                <a:solidFill>
                  <a:srgbClr val="FF0000"/>
                </a:solidFill>
              </a:rPr>
              <a:t> full shortest paths</a:t>
            </a:r>
            <a:r>
              <a:rPr kumimoji="1" lang="en-GB" altLang="zh-CN" sz="1600" b="0" dirty="0"/>
              <a:t>. </a:t>
            </a:r>
            <a:r>
              <a:rPr kumimoji="1" lang="en-US" altLang="zh-CN" sz="1600" b="0" dirty="0"/>
              <a:t>But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actually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t</a:t>
            </a:r>
            <a:r>
              <a:rPr kumimoji="1" lang="en-GB" altLang="zh-CN" sz="1600" b="0" dirty="0"/>
              <a:t>hey only need the route (first-hop) to a destination</a:t>
            </a:r>
            <a:endParaRPr kumimoji="1" lang="en-GB" altLang="zh-CN" sz="1600" b="0" dirty="0"/>
          </a:p>
          <a:p>
            <a:r>
              <a:rPr kumimoji="1" lang="en-GB" altLang="zh-CN" sz="1600" b="0" dirty="0"/>
              <a:t>Advertisement format: Each node's advertisement is a list of </a:t>
            </a:r>
            <a:r>
              <a:rPr kumimoji="1" lang="en-GB" altLang="zh-CN" sz="1600" b="0" dirty="0">
                <a:solidFill>
                  <a:srgbClr val="FF0000"/>
                </a:solidFill>
              </a:rPr>
              <a:t>all</a:t>
            </a:r>
            <a:r>
              <a:rPr kumimoji="1" lang="zh-CN" altLang="en-US" sz="1600" b="0" dirty="0">
                <a:solidFill>
                  <a:srgbClr val="FF0000"/>
                </a:solidFill>
              </a:rPr>
              <a:t> </a:t>
            </a:r>
            <a:r>
              <a:rPr kumimoji="1" lang="en-GB" altLang="zh-CN" sz="1600" b="0" dirty="0">
                <a:solidFill>
                  <a:srgbClr val="FF0000"/>
                </a:solidFill>
              </a:rPr>
              <a:t>the nodes it knows about</a:t>
            </a:r>
            <a:r>
              <a:rPr kumimoji="1" lang="en-GB" altLang="zh-CN" sz="1600" b="0" dirty="0"/>
              <a:t>, and its </a:t>
            </a:r>
            <a:r>
              <a:rPr kumimoji="1" lang="en-GB" altLang="zh-CN" sz="1600" b="0" dirty="0">
                <a:solidFill>
                  <a:srgbClr val="FF0000"/>
                </a:solidFill>
              </a:rPr>
              <a:t>current costs</a:t>
            </a:r>
            <a:r>
              <a:rPr kumimoji="1" lang="en-GB" altLang="zh-CN" sz="1600" b="0" dirty="0"/>
              <a:t> to those nodes</a:t>
            </a:r>
            <a:endParaRPr kumimoji="1" lang="en-GB" altLang="zh-CN" sz="1600" b="0" dirty="0"/>
          </a:p>
          <a:p>
            <a:pPr lvl="1"/>
            <a:r>
              <a:rPr kumimoji="1" lang="en-GB" altLang="zh-CN" sz="1600" dirty="0"/>
              <a:t>Initially, this </a:t>
            </a:r>
            <a:r>
              <a:rPr kumimoji="1" lang="en-GB" altLang="zh-CN" sz="1600" dirty="0">
                <a:solidFill>
                  <a:srgbClr val="FF0000"/>
                </a:solidFill>
              </a:rPr>
              <a:t>advertisement is just [(self, 0)]</a:t>
            </a:r>
            <a:r>
              <a:rPr kumimoji="1" lang="en-GB" altLang="zh-CN" sz="1600" dirty="0"/>
              <a:t>.</a:t>
            </a:r>
            <a:endParaRPr kumimoji="1" lang="en-GB" altLang="zh-CN" sz="1600" dirty="0"/>
          </a:p>
          <a:p>
            <a:r>
              <a:rPr kumimoji="1" lang="en-GB" altLang="zh-CN" sz="1600" b="0" dirty="0"/>
              <a:t>Nodes who receive an advertisement: Node X's advertisement will</a:t>
            </a:r>
            <a:r>
              <a:rPr kumimoji="1" lang="zh-CN" altLang="en-US" sz="1600" b="0" dirty="0"/>
              <a:t> </a:t>
            </a:r>
            <a:r>
              <a:rPr kumimoji="1" lang="en-GB" altLang="zh-CN" sz="1600" b="0" dirty="0"/>
              <a:t>be received </a:t>
            </a:r>
            <a:r>
              <a:rPr kumimoji="1" lang="en-GB" altLang="zh-CN" sz="1600" b="0" dirty="0">
                <a:solidFill>
                  <a:srgbClr val="FF0000"/>
                </a:solidFill>
              </a:rPr>
              <a:t>only</a:t>
            </a:r>
            <a:r>
              <a:rPr kumimoji="1" lang="en-GB" altLang="zh-CN" sz="1600" b="0" dirty="0"/>
              <a:t> by its neighbors</a:t>
            </a:r>
            <a:endParaRPr kumimoji="1" lang="en-GB" altLang="zh-CN" sz="1600" b="0" dirty="0"/>
          </a:p>
          <a:p>
            <a:r>
              <a:rPr kumimoji="1" lang="en-GB" altLang="zh-CN" sz="1600" b="0" dirty="0"/>
              <a:t>Integrate step: When node X receives an advertisement from its</a:t>
            </a:r>
            <a:r>
              <a:rPr kumimoji="1" lang="zh-CN" altLang="en-US" sz="1600" b="0" dirty="0"/>
              <a:t> </a:t>
            </a:r>
            <a:r>
              <a:rPr kumimoji="1" lang="en-GB" altLang="zh-CN" sz="1600" b="0" dirty="0"/>
              <a:t>neighbor Y, this advertisement will be a list of [(</a:t>
            </a:r>
            <a:r>
              <a:rPr kumimoji="1" lang="en-GB" altLang="zh-CN" sz="1600" b="0" dirty="0" err="1"/>
              <a:t>dst</a:t>
            </a:r>
            <a:r>
              <a:rPr kumimoji="1" lang="en-GB" altLang="zh-CN" sz="1600" b="0" dirty="0"/>
              <a:t>, cost)] pairs. Each cost represents Y's cost to </a:t>
            </a:r>
            <a:r>
              <a:rPr kumimoji="1" lang="en-GB" altLang="zh-CN" sz="1600" b="0" dirty="0" err="1"/>
              <a:t>dst</a:t>
            </a:r>
            <a:endParaRPr kumimoji="1" lang="en-GB" altLang="zh-CN" sz="1600" b="0" dirty="0"/>
          </a:p>
          <a:p>
            <a:endParaRPr kumimoji="1" lang="en-GB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2975" y="2204720"/>
            <a:ext cx="42468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这个</a:t>
            </a:r>
            <a:r>
              <a:rPr lang="en-US" altLang="zh-CN" sz="1400"/>
              <a:t>”know about”</a:t>
            </a:r>
            <a:r>
              <a:rPr lang="zh-CN" altLang="en-US" sz="1400"/>
              <a:t>是包括这个</a:t>
            </a:r>
            <a:r>
              <a:rPr lang="en-US" altLang="zh-CN" sz="1400"/>
              <a:t>node</a:t>
            </a:r>
            <a:r>
              <a:rPr lang="zh-CN" altLang="en-US" sz="1400"/>
              <a:t>本来的</a:t>
            </a:r>
            <a:r>
              <a:rPr lang="en-US" altLang="zh-CN" sz="1400"/>
              <a:t>neighbor</a:t>
            </a:r>
            <a:r>
              <a:rPr lang="zh-CN" altLang="en-US" sz="1400"/>
              <a:t>以及其</a:t>
            </a:r>
            <a:r>
              <a:rPr lang="en-US" altLang="zh-CN" sz="1400"/>
              <a:t>neighbor</a:t>
            </a:r>
            <a:r>
              <a:rPr lang="zh-CN" altLang="en-US" sz="1400"/>
              <a:t>接受的</a:t>
            </a:r>
            <a:r>
              <a:rPr lang="en-US" altLang="zh-CN" sz="1400"/>
              <a:t>neightbor(</a:t>
            </a:r>
            <a:r>
              <a:rPr lang="zh-CN" altLang="en-US" sz="1400"/>
              <a:t>的</a:t>
            </a:r>
            <a:r>
              <a:rPr lang="en-US" altLang="zh-CN" sz="1400"/>
              <a:t>neighbor</a:t>
            </a:r>
            <a:r>
              <a:rPr lang="zh-CN" altLang="en-US" sz="1400"/>
              <a:t>的</a:t>
            </a:r>
            <a:r>
              <a:rPr lang="en-US" altLang="zh-CN" sz="1400"/>
              <a:t>...)</a:t>
            </a:r>
            <a:r>
              <a:rPr lang="zh-CN" altLang="en-US" sz="1400"/>
              <a:t>的信息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Distance-vector Routing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GB" altLang="zh-CN" dirty="0"/>
              <a:t>For each (</a:t>
            </a:r>
            <a:r>
              <a:rPr lang="en-GB" altLang="zh-CN" dirty="0" err="1"/>
              <a:t>dst</a:t>
            </a:r>
            <a:r>
              <a:rPr lang="en-GB" altLang="zh-CN" dirty="0"/>
              <a:t>, cost) in the advertisement, X needs to check for two things: </a:t>
            </a:r>
            <a:endParaRPr lang="en-GB" altLang="zh-CN" dirty="0"/>
          </a:p>
          <a:p>
            <a:pPr lvl="1"/>
            <a:r>
              <a:rPr lang="en-GB" altLang="zh-CN" dirty="0"/>
              <a:t>If X is already </a:t>
            </a:r>
            <a:r>
              <a:rPr lang="en-GB" altLang="zh-CN" dirty="0">
                <a:solidFill>
                  <a:srgbClr val="FF0000"/>
                </a:solidFill>
              </a:rPr>
              <a:t>using Y to get to </a:t>
            </a:r>
            <a:r>
              <a:rPr lang="en-GB" altLang="zh-CN" dirty="0" err="1">
                <a:solidFill>
                  <a:srgbClr val="FF0000"/>
                </a:solidFill>
              </a:rPr>
              <a:t>dst</a:t>
            </a:r>
            <a:r>
              <a:rPr lang="en-GB" altLang="zh-CN" dirty="0"/>
              <a:t>, update the cost information (remember, </a:t>
            </a:r>
            <a:r>
              <a:rPr lang="en-GB" altLang="zh-CN" dirty="0">
                <a:solidFill>
                  <a:srgbClr val="FF0000"/>
                </a:solidFill>
              </a:rPr>
              <a:t>costs can change</a:t>
            </a:r>
            <a:r>
              <a:rPr lang="en-GB" altLang="zh-CN" dirty="0"/>
              <a:t>!) </a:t>
            </a:r>
            <a:r>
              <a:rPr lang="en-US" altLang="en-GB" dirty="0"/>
              <a:t>(</a:t>
            </a:r>
            <a:r>
              <a:rPr lang="zh-CN" altLang="en-US" dirty="0"/>
              <a:t>因为不能保证到达</a:t>
            </a:r>
            <a:r>
              <a:rPr lang="en-US" altLang="zh-CN" dirty="0"/>
              <a:t>y</a:t>
            </a:r>
            <a:r>
              <a:rPr lang="zh-CN" altLang="en-US" dirty="0"/>
              <a:t>之后到达</a:t>
            </a:r>
            <a:r>
              <a:rPr lang="en-US" altLang="zh-CN" dirty="0"/>
              <a:t>dist</a:t>
            </a:r>
            <a:r>
              <a:rPr lang="zh-CN" altLang="en-US" dirty="0"/>
              <a:t>之前的其余路径点还是一样的</a:t>
            </a:r>
            <a:r>
              <a:rPr lang="en-US" altLang="en-GB" dirty="0"/>
              <a:t>)</a:t>
            </a:r>
            <a:endParaRPr lang="en-GB" altLang="zh-CN" dirty="0"/>
          </a:p>
          <a:p>
            <a:pPr lvl="1"/>
            <a:r>
              <a:rPr lang="en-GB" altLang="zh-CN" dirty="0"/>
              <a:t>If X is not using Y to get to dst, see if Y could provide a better path; </a:t>
            </a:r>
            <a:r>
              <a:rPr lang="en-GB" altLang="zh-CN" dirty="0">
                <a:solidFill>
                  <a:srgbClr val="FF0000"/>
                </a:solidFill>
              </a:rPr>
              <a:t>if so, update the routing and cost information</a:t>
            </a:r>
            <a:r>
              <a:rPr lang="en-GB" altLang="zh-CN" dirty="0"/>
              <a:t> </a:t>
            </a:r>
            <a:endParaRPr lang="en-GB" altLang="zh-CN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6" y="432240"/>
            <a:ext cx="4724073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06010" y="4057489"/>
            <a:ext cx="1989961" cy="59882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60730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6380" marR="1016635" indent="-241300" defTabSz="415925">
              <a:lnSpc>
                <a:spcPct val="102000"/>
              </a:lnSpc>
              <a:spcBef>
                <a:spcPts val="7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6" y="432240"/>
            <a:ext cx="4802927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06010" y="4057489"/>
            <a:ext cx="1989961" cy="59882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60730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6380" marR="1016635" indent="-241300" defTabSz="415925">
              <a:lnSpc>
                <a:spcPct val="102000"/>
              </a:lnSpc>
              <a:spcBef>
                <a:spcPts val="7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6" y="432240"/>
            <a:ext cx="4724069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2" name="object 32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08935" y="4577726"/>
            <a:ext cx="2470266" cy="553017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 reflects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 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table,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180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now,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knows 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180" spc="-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1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2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3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4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5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47"/>
          <p:cNvSpPr txBox="1"/>
          <p:nvPr/>
        </p:nvSpPr>
        <p:spPr>
          <a:xfrm>
            <a:off x="139154" y="4536877"/>
            <a:ext cx="1425609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8" name="object 48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45"/>
          <p:cNvSpPr txBox="1"/>
          <p:nvPr/>
        </p:nvSpPr>
        <p:spPr>
          <a:xfrm>
            <a:off x="478722" y="3941222"/>
            <a:ext cx="3850242" cy="526138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617855" defTabSz="415925">
              <a:spcBef>
                <a:spcPts val="50"/>
              </a:spcBef>
              <a:tabLst>
                <a:tab pos="910590" algn="l"/>
                <a:tab pos="1350645" algn="l"/>
                <a:tab pos="245046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436370" defTabSz="415925">
              <a:lnSpc>
                <a:spcPts val="990"/>
              </a:lnSpc>
              <a:spcBef>
                <a:spcPts val="770"/>
              </a:spcBef>
            </a:pPr>
            <a:r>
              <a:rPr sz="885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885" spc="10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(A,0)</a:t>
            </a:r>
            <a:r>
              <a:rPr sz="885" spc="-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-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here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lnSpc>
                <a:spcPts val="990"/>
              </a:lnSpc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Packets and Suppression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ea typeface="等线" panose="02010600030101010101" charset="-122"/>
              </a:rPr>
              <a:t>Discarding packets is common case</a:t>
            </a:r>
            <a:endParaRPr lang="en-US" altLang="zh-CN" sz="2000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Many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network protocols include </a:t>
            </a:r>
            <a:r>
              <a:rPr lang="en-US" altLang="zh-CN" i="1" dirty="0">
                <a:ea typeface="等线" panose="02010600030101010101" charset="-122"/>
              </a:rPr>
              <a:t>timeout</a:t>
            </a:r>
            <a:r>
              <a:rPr lang="en-US" altLang="zh-CN" dirty="0">
                <a:ea typeface="等线" panose="02010600030101010101" charset="-122"/>
              </a:rPr>
              <a:t> and </a:t>
            </a:r>
            <a:r>
              <a:rPr lang="en-US" altLang="zh-CN" i="1" dirty="0">
                <a:ea typeface="等线" panose="02010600030101010101" charset="-122"/>
              </a:rPr>
              <a:t>resend</a:t>
            </a:r>
            <a:r>
              <a:rPr lang="en-US" altLang="zh-CN" dirty="0">
                <a:ea typeface="等线" panose="02010600030101010101" charset="-122"/>
              </a:rPr>
              <a:t> mechanism</a:t>
            </a:r>
            <a:endParaRPr lang="en-US" altLang="zh-CN" dirty="0">
              <a:ea typeface="等线" panose="02010600030101010101" charset="-122"/>
            </a:endParaRPr>
          </a:p>
          <a:p>
            <a:pPr eaLnBrk="1" hangingPunct="1"/>
            <a:r>
              <a:rPr lang="en-US" altLang="zh-CN" sz="2000" dirty="0">
                <a:ea typeface="等线" panose="02010600030101010101" charset="-122"/>
              </a:rPr>
              <a:t>When a congested forwarder discards a packet</a:t>
            </a:r>
            <a:endParaRPr lang="en-US" altLang="zh-CN" sz="2000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Client does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not receive a response as quickly as originally hoped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Users may prepared for duplicate requests and responses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Detecting duplicates may or may not be important</a:t>
            </a: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9154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48410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604645" indent="-178435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961515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1775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67462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031490" indent="-17843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9D53F7-C0DE-3C4C-8BF3-3CCB15E2A15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dobe 楷体 Std R" charset="0"/>
                <a:cs typeface="Adobe 楷体 Std R" charset="0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6" y="432240"/>
            <a:ext cx="4802925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2" name="object 32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722" y="3941222"/>
            <a:ext cx="3850242" cy="526138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617855" defTabSz="415925">
              <a:spcBef>
                <a:spcPts val="50"/>
              </a:spcBef>
              <a:tabLst>
                <a:tab pos="910590" algn="l"/>
                <a:tab pos="1350645" algn="l"/>
                <a:tab pos="245046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436370" defTabSz="415925">
              <a:lnSpc>
                <a:spcPts val="990"/>
              </a:lnSpc>
              <a:spcBef>
                <a:spcPts val="770"/>
              </a:spcBef>
            </a:pPr>
            <a:r>
              <a:rPr sz="885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885" spc="10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(A,0)</a:t>
            </a:r>
            <a:r>
              <a:rPr sz="885" spc="-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-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here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lnSpc>
                <a:spcPts val="990"/>
              </a:lnSpc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9154" y="4536877"/>
            <a:ext cx="1425609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08935" y="4577726"/>
            <a:ext cx="2470266" cy="553017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 reflects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 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table,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180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now,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knows 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180" spc="-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2" name="object 32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722" y="3941222"/>
            <a:ext cx="3850242" cy="526138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617855" defTabSz="415925">
              <a:spcBef>
                <a:spcPts val="50"/>
              </a:spcBef>
              <a:tabLst>
                <a:tab pos="910590" algn="l"/>
                <a:tab pos="1350645" algn="l"/>
                <a:tab pos="245046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436370" defTabSz="415925">
              <a:lnSpc>
                <a:spcPts val="990"/>
              </a:lnSpc>
              <a:spcBef>
                <a:spcPts val="770"/>
              </a:spcBef>
            </a:pPr>
            <a:r>
              <a:rPr sz="885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885" spc="10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(A,0)</a:t>
            </a:r>
            <a:r>
              <a:rPr sz="885" spc="-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-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here</a:t>
            </a:r>
            <a:endParaRPr sz="88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lnSpc>
                <a:spcPts val="990"/>
              </a:lnSpc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66822" y="2209619"/>
            <a:ext cx="300660" cy="531715"/>
          </a:xfrm>
          <a:custGeom>
            <a:avLst/>
            <a:gdLst/>
            <a:ahLst/>
            <a:cxnLst/>
            <a:rect l="l" t="t" r="r" b="b"/>
            <a:pathLst>
              <a:path w="661035" h="1169035">
                <a:moveTo>
                  <a:pt x="325716" y="1006119"/>
                </a:moveTo>
                <a:lnTo>
                  <a:pt x="320408" y="964806"/>
                </a:lnTo>
                <a:lnTo>
                  <a:pt x="304507" y="925690"/>
                </a:lnTo>
                <a:lnTo>
                  <a:pt x="278015" y="890968"/>
                </a:lnTo>
                <a:lnTo>
                  <a:pt x="243281" y="864463"/>
                </a:lnTo>
                <a:lnTo>
                  <a:pt x="204165" y="848563"/>
                </a:lnTo>
                <a:lnTo>
                  <a:pt x="162852" y="843267"/>
                </a:lnTo>
                <a:lnTo>
                  <a:pt x="121539" y="848563"/>
                </a:lnTo>
                <a:lnTo>
                  <a:pt x="82423" y="864463"/>
                </a:lnTo>
                <a:lnTo>
                  <a:pt x="47688" y="890968"/>
                </a:lnTo>
                <a:lnTo>
                  <a:pt x="21196" y="925690"/>
                </a:lnTo>
                <a:lnTo>
                  <a:pt x="5295" y="964806"/>
                </a:lnTo>
                <a:lnTo>
                  <a:pt x="0" y="1006119"/>
                </a:lnTo>
                <a:lnTo>
                  <a:pt x="5295" y="1047432"/>
                </a:lnTo>
                <a:lnTo>
                  <a:pt x="21196" y="1086548"/>
                </a:lnTo>
                <a:lnTo>
                  <a:pt x="47688" y="1121270"/>
                </a:lnTo>
                <a:lnTo>
                  <a:pt x="82423" y="1147775"/>
                </a:lnTo>
                <a:lnTo>
                  <a:pt x="121539" y="1163675"/>
                </a:lnTo>
                <a:lnTo>
                  <a:pt x="162852" y="1168971"/>
                </a:lnTo>
                <a:lnTo>
                  <a:pt x="204165" y="1163675"/>
                </a:lnTo>
                <a:lnTo>
                  <a:pt x="243281" y="1147775"/>
                </a:lnTo>
                <a:lnTo>
                  <a:pt x="278015" y="1121270"/>
                </a:lnTo>
                <a:lnTo>
                  <a:pt x="304507" y="1086548"/>
                </a:lnTo>
                <a:lnTo>
                  <a:pt x="320408" y="1047432"/>
                </a:lnTo>
                <a:lnTo>
                  <a:pt x="325716" y="1006119"/>
                </a:lnTo>
                <a:close/>
              </a:path>
              <a:path w="661035" h="1169035">
                <a:moveTo>
                  <a:pt x="409473" y="162864"/>
                </a:moveTo>
                <a:lnTo>
                  <a:pt x="404177" y="121551"/>
                </a:lnTo>
                <a:lnTo>
                  <a:pt x="388277" y="82435"/>
                </a:lnTo>
                <a:lnTo>
                  <a:pt x="361784" y="47701"/>
                </a:lnTo>
                <a:lnTo>
                  <a:pt x="327050" y="21196"/>
                </a:lnTo>
                <a:lnTo>
                  <a:pt x="287934" y="5295"/>
                </a:lnTo>
                <a:lnTo>
                  <a:pt x="246621" y="0"/>
                </a:lnTo>
                <a:lnTo>
                  <a:pt x="205308" y="5295"/>
                </a:lnTo>
                <a:lnTo>
                  <a:pt x="166192" y="21196"/>
                </a:lnTo>
                <a:lnTo>
                  <a:pt x="131457" y="47701"/>
                </a:lnTo>
                <a:lnTo>
                  <a:pt x="104965" y="82435"/>
                </a:lnTo>
                <a:lnTo>
                  <a:pt x="89065" y="121551"/>
                </a:lnTo>
                <a:lnTo>
                  <a:pt x="83756" y="162864"/>
                </a:lnTo>
                <a:lnTo>
                  <a:pt x="89065" y="204177"/>
                </a:lnTo>
                <a:lnTo>
                  <a:pt x="104965" y="243293"/>
                </a:lnTo>
                <a:lnTo>
                  <a:pt x="131457" y="278015"/>
                </a:lnTo>
                <a:lnTo>
                  <a:pt x="166192" y="304520"/>
                </a:lnTo>
                <a:lnTo>
                  <a:pt x="205308" y="320421"/>
                </a:lnTo>
                <a:lnTo>
                  <a:pt x="246621" y="325716"/>
                </a:lnTo>
                <a:lnTo>
                  <a:pt x="287934" y="320421"/>
                </a:lnTo>
                <a:lnTo>
                  <a:pt x="327050" y="304520"/>
                </a:lnTo>
                <a:lnTo>
                  <a:pt x="361784" y="278015"/>
                </a:lnTo>
                <a:lnTo>
                  <a:pt x="388277" y="243293"/>
                </a:lnTo>
                <a:lnTo>
                  <a:pt x="404177" y="204177"/>
                </a:lnTo>
                <a:lnTo>
                  <a:pt x="409473" y="162864"/>
                </a:lnTo>
                <a:close/>
              </a:path>
              <a:path w="661035" h="1169035">
                <a:moveTo>
                  <a:pt x="660781" y="586371"/>
                </a:moveTo>
                <a:lnTo>
                  <a:pt x="655485" y="545058"/>
                </a:lnTo>
                <a:lnTo>
                  <a:pt x="639584" y="505942"/>
                </a:lnTo>
                <a:lnTo>
                  <a:pt x="613079" y="471220"/>
                </a:lnTo>
                <a:lnTo>
                  <a:pt x="578358" y="444715"/>
                </a:lnTo>
                <a:lnTo>
                  <a:pt x="539229" y="428815"/>
                </a:lnTo>
                <a:lnTo>
                  <a:pt x="497916" y="423519"/>
                </a:lnTo>
                <a:lnTo>
                  <a:pt x="456603" y="428815"/>
                </a:lnTo>
                <a:lnTo>
                  <a:pt x="417487" y="444715"/>
                </a:lnTo>
                <a:lnTo>
                  <a:pt x="382765" y="471220"/>
                </a:lnTo>
                <a:lnTo>
                  <a:pt x="356260" y="505942"/>
                </a:lnTo>
                <a:lnTo>
                  <a:pt x="340360" y="545058"/>
                </a:lnTo>
                <a:lnTo>
                  <a:pt x="335064" y="586371"/>
                </a:lnTo>
                <a:lnTo>
                  <a:pt x="340360" y="627684"/>
                </a:lnTo>
                <a:lnTo>
                  <a:pt x="356260" y="666813"/>
                </a:lnTo>
                <a:lnTo>
                  <a:pt x="382765" y="701535"/>
                </a:lnTo>
                <a:lnTo>
                  <a:pt x="417487" y="728040"/>
                </a:lnTo>
                <a:lnTo>
                  <a:pt x="456603" y="743940"/>
                </a:lnTo>
                <a:lnTo>
                  <a:pt x="497916" y="749236"/>
                </a:lnTo>
                <a:lnTo>
                  <a:pt x="539229" y="743940"/>
                </a:lnTo>
                <a:lnTo>
                  <a:pt x="578358" y="728040"/>
                </a:lnTo>
                <a:lnTo>
                  <a:pt x="613079" y="701535"/>
                </a:lnTo>
                <a:lnTo>
                  <a:pt x="639584" y="666813"/>
                </a:lnTo>
                <a:lnTo>
                  <a:pt x="655485" y="627684"/>
                </a:lnTo>
                <a:lnTo>
                  <a:pt x="660781" y="586371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154" y="4536877"/>
            <a:ext cx="1425609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08935" y="4577726"/>
            <a:ext cx="2470266" cy="553017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 reflects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 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table,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180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now,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knows 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180" spc="-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6" y="1273777"/>
            <a:ext cx="1951837" cy="2409037"/>
          </a:xfrm>
          <a:custGeom>
            <a:avLst/>
            <a:gdLst/>
            <a:ahLst/>
            <a:cxnLst/>
            <a:rect l="l" t="t" r="r" b="b"/>
            <a:pathLst>
              <a:path w="4291330" h="5296534">
                <a:moveTo>
                  <a:pt x="553847" y="5028565"/>
                </a:moveTo>
                <a:lnTo>
                  <a:pt x="545807" y="4986845"/>
                </a:lnTo>
                <a:lnTo>
                  <a:pt x="529729" y="4946624"/>
                </a:lnTo>
                <a:lnTo>
                  <a:pt x="505612" y="4908867"/>
                </a:lnTo>
                <a:lnTo>
                  <a:pt x="473456" y="4874577"/>
                </a:lnTo>
                <a:lnTo>
                  <a:pt x="434962" y="4845913"/>
                </a:lnTo>
                <a:lnTo>
                  <a:pt x="392582" y="4824425"/>
                </a:lnTo>
                <a:lnTo>
                  <a:pt x="347433" y="4810099"/>
                </a:lnTo>
                <a:lnTo>
                  <a:pt x="300609" y="4802937"/>
                </a:lnTo>
                <a:lnTo>
                  <a:pt x="253238" y="4802937"/>
                </a:lnTo>
                <a:lnTo>
                  <a:pt x="206413" y="4810099"/>
                </a:lnTo>
                <a:lnTo>
                  <a:pt x="161264" y="4824425"/>
                </a:lnTo>
                <a:lnTo>
                  <a:pt x="118884" y="4845913"/>
                </a:lnTo>
                <a:lnTo>
                  <a:pt x="80391" y="4874577"/>
                </a:lnTo>
                <a:lnTo>
                  <a:pt x="48234" y="4908867"/>
                </a:lnTo>
                <a:lnTo>
                  <a:pt x="24117" y="4946624"/>
                </a:lnTo>
                <a:lnTo>
                  <a:pt x="8039" y="4986845"/>
                </a:lnTo>
                <a:lnTo>
                  <a:pt x="0" y="5028565"/>
                </a:lnTo>
                <a:lnTo>
                  <a:pt x="0" y="5070767"/>
                </a:lnTo>
                <a:lnTo>
                  <a:pt x="8039" y="5112486"/>
                </a:lnTo>
                <a:lnTo>
                  <a:pt x="24117" y="5152707"/>
                </a:lnTo>
                <a:lnTo>
                  <a:pt x="48234" y="5190464"/>
                </a:lnTo>
                <a:lnTo>
                  <a:pt x="80391" y="5224767"/>
                </a:lnTo>
                <a:lnTo>
                  <a:pt x="118884" y="5253418"/>
                </a:lnTo>
                <a:lnTo>
                  <a:pt x="161264" y="5274907"/>
                </a:lnTo>
                <a:lnTo>
                  <a:pt x="206413" y="5289232"/>
                </a:lnTo>
                <a:lnTo>
                  <a:pt x="253238" y="5296395"/>
                </a:lnTo>
                <a:lnTo>
                  <a:pt x="300609" y="5296395"/>
                </a:lnTo>
                <a:lnTo>
                  <a:pt x="347433" y="5289232"/>
                </a:lnTo>
                <a:lnTo>
                  <a:pt x="392582" y="5274907"/>
                </a:lnTo>
                <a:lnTo>
                  <a:pt x="434962" y="5253418"/>
                </a:lnTo>
                <a:lnTo>
                  <a:pt x="473456" y="5224767"/>
                </a:lnTo>
                <a:lnTo>
                  <a:pt x="505612" y="5190464"/>
                </a:lnTo>
                <a:lnTo>
                  <a:pt x="529729" y="5152707"/>
                </a:lnTo>
                <a:lnTo>
                  <a:pt x="545807" y="5112486"/>
                </a:lnTo>
                <a:lnTo>
                  <a:pt x="553847" y="5070767"/>
                </a:lnTo>
                <a:lnTo>
                  <a:pt x="553847" y="5028565"/>
                </a:lnTo>
                <a:close/>
              </a:path>
              <a:path w="4291330" h="5296534">
                <a:moveTo>
                  <a:pt x="4290796" y="225628"/>
                </a:moveTo>
                <a:lnTo>
                  <a:pt x="4282757" y="183908"/>
                </a:lnTo>
                <a:lnTo>
                  <a:pt x="4266679" y="143687"/>
                </a:lnTo>
                <a:lnTo>
                  <a:pt x="4242562" y="105930"/>
                </a:lnTo>
                <a:lnTo>
                  <a:pt x="4210393" y="71628"/>
                </a:lnTo>
                <a:lnTo>
                  <a:pt x="4171899" y="42976"/>
                </a:lnTo>
                <a:lnTo>
                  <a:pt x="4129519" y="21488"/>
                </a:lnTo>
                <a:lnTo>
                  <a:pt x="4084370" y="7162"/>
                </a:lnTo>
                <a:lnTo>
                  <a:pt x="4037558" y="0"/>
                </a:lnTo>
                <a:lnTo>
                  <a:pt x="3990175" y="0"/>
                </a:lnTo>
                <a:lnTo>
                  <a:pt x="3943362" y="7162"/>
                </a:lnTo>
                <a:lnTo>
                  <a:pt x="3898214" y="21488"/>
                </a:lnTo>
                <a:lnTo>
                  <a:pt x="3855834" y="42976"/>
                </a:lnTo>
                <a:lnTo>
                  <a:pt x="3817340" y="71628"/>
                </a:lnTo>
                <a:lnTo>
                  <a:pt x="3785171" y="105930"/>
                </a:lnTo>
                <a:lnTo>
                  <a:pt x="3761054" y="143687"/>
                </a:lnTo>
                <a:lnTo>
                  <a:pt x="3744976" y="183908"/>
                </a:lnTo>
                <a:lnTo>
                  <a:pt x="3736937" y="225628"/>
                </a:lnTo>
                <a:lnTo>
                  <a:pt x="3736937" y="267830"/>
                </a:lnTo>
                <a:lnTo>
                  <a:pt x="3744976" y="309549"/>
                </a:lnTo>
                <a:lnTo>
                  <a:pt x="3761054" y="349770"/>
                </a:lnTo>
                <a:lnTo>
                  <a:pt x="3785171" y="387527"/>
                </a:lnTo>
                <a:lnTo>
                  <a:pt x="3817340" y="421830"/>
                </a:lnTo>
                <a:lnTo>
                  <a:pt x="3855834" y="450481"/>
                </a:lnTo>
                <a:lnTo>
                  <a:pt x="3898214" y="471970"/>
                </a:lnTo>
                <a:lnTo>
                  <a:pt x="3943362" y="486295"/>
                </a:lnTo>
                <a:lnTo>
                  <a:pt x="3990175" y="493458"/>
                </a:lnTo>
                <a:lnTo>
                  <a:pt x="4037558" y="493458"/>
                </a:lnTo>
                <a:lnTo>
                  <a:pt x="4084370" y="486295"/>
                </a:lnTo>
                <a:lnTo>
                  <a:pt x="4129519" y="471970"/>
                </a:lnTo>
                <a:lnTo>
                  <a:pt x="4171899" y="450481"/>
                </a:lnTo>
                <a:lnTo>
                  <a:pt x="4210393" y="421830"/>
                </a:lnTo>
                <a:lnTo>
                  <a:pt x="4242562" y="387527"/>
                </a:lnTo>
                <a:lnTo>
                  <a:pt x="4266679" y="349770"/>
                </a:lnTo>
                <a:lnTo>
                  <a:pt x="4282757" y="309549"/>
                </a:lnTo>
                <a:lnTo>
                  <a:pt x="4290796" y="267830"/>
                </a:lnTo>
                <a:lnTo>
                  <a:pt x="4290796" y="225628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2" name="object 32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722" y="3941222"/>
            <a:ext cx="3850242" cy="526138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617855" defTabSz="415925">
              <a:spcBef>
                <a:spcPts val="50"/>
              </a:spcBef>
              <a:tabLst>
                <a:tab pos="910590" algn="l"/>
                <a:tab pos="1350645" algn="l"/>
                <a:tab pos="245046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436370" defTabSz="415925">
              <a:lnSpc>
                <a:spcPts val="990"/>
              </a:lnSpc>
              <a:spcBef>
                <a:spcPts val="770"/>
              </a:spcBef>
            </a:pPr>
            <a:r>
              <a:rPr sz="885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could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include </a:t>
            </a:r>
            <a:r>
              <a:rPr sz="885" spc="10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(A,0)</a:t>
            </a:r>
            <a:r>
              <a:rPr sz="885" spc="-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-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here</a:t>
            </a:r>
            <a:endParaRPr sz="88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lnSpc>
                <a:spcPts val="990"/>
              </a:lnSpc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01560" y="1323090"/>
            <a:ext cx="1882231" cy="2293798"/>
          </a:xfrm>
          <a:custGeom>
            <a:avLst/>
            <a:gdLst/>
            <a:ahLst/>
            <a:cxnLst/>
            <a:rect l="l" t="t" r="r" b="b"/>
            <a:pathLst>
              <a:path w="4138295" h="5043170">
                <a:moveTo>
                  <a:pt x="325716" y="162864"/>
                </a:moveTo>
                <a:lnTo>
                  <a:pt x="320408" y="121551"/>
                </a:lnTo>
                <a:lnTo>
                  <a:pt x="304507" y="82423"/>
                </a:lnTo>
                <a:lnTo>
                  <a:pt x="278015" y="47701"/>
                </a:lnTo>
                <a:lnTo>
                  <a:pt x="243281" y="21196"/>
                </a:lnTo>
                <a:lnTo>
                  <a:pt x="204165" y="5295"/>
                </a:lnTo>
                <a:lnTo>
                  <a:pt x="162852" y="0"/>
                </a:lnTo>
                <a:lnTo>
                  <a:pt x="121551" y="5295"/>
                </a:lnTo>
                <a:lnTo>
                  <a:pt x="82435" y="21196"/>
                </a:lnTo>
                <a:lnTo>
                  <a:pt x="47701" y="47701"/>
                </a:lnTo>
                <a:lnTo>
                  <a:pt x="21209" y="82423"/>
                </a:lnTo>
                <a:lnTo>
                  <a:pt x="5308" y="121551"/>
                </a:lnTo>
                <a:lnTo>
                  <a:pt x="0" y="162864"/>
                </a:lnTo>
                <a:lnTo>
                  <a:pt x="5308" y="204177"/>
                </a:lnTo>
                <a:lnTo>
                  <a:pt x="21209" y="243293"/>
                </a:lnTo>
                <a:lnTo>
                  <a:pt x="47701" y="278015"/>
                </a:lnTo>
                <a:lnTo>
                  <a:pt x="82435" y="304507"/>
                </a:lnTo>
                <a:lnTo>
                  <a:pt x="121551" y="320408"/>
                </a:lnTo>
                <a:lnTo>
                  <a:pt x="162852" y="325704"/>
                </a:lnTo>
                <a:lnTo>
                  <a:pt x="204165" y="320408"/>
                </a:lnTo>
                <a:lnTo>
                  <a:pt x="243281" y="304507"/>
                </a:lnTo>
                <a:lnTo>
                  <a:pt x="278015" y="278015"/>
                </a:lnTo>
                <a:lnTo>
                  <a:pt x="304507" y="243293"/>
                </a:lnTo>
                <a:lnTo>
                  <a:pt x="320408" y="204177"/>
                </a:lnTo>
                <a:lnTo>
                  <a:pt x="325716" y="162864"/>
                </a:lnTo>
                <a:close/>
              </a:path>
              <a:path w="4138295" h="5043170">
                <a:moveTo>
                  <a:pt x="437045" y="4879848"/>
                </a:moveTo>
                <a:lnTo>
                  <a:pt x="431749" y="4838535"/>
                </a:lnTo>
                <a:lnTo>
                  <a:pt x="415848" y="4799419"/>
                </a:lnTo>
                <a:lnTo>
                  <a:pt x="389343" y="4764684"/>
                </a:lnTo>
                <a:lnTo>
                  <a:pt x="354622" y="4738192"/>
                </a:lnTo>
                <a:lnTo>
                  <a:pt x="315506" y="4722292"/>
                </a:lnTo>
                <a:lnTo>
                  <a:pt x="274193" y="4716983"/>
                </a:lnTo>
                <a:lnTo>
                  <a:pt x="232879" y="4722292"/>
                </a:lnTo>
                <a:lnTo>
                  <a:pt x="193763" y="4738192"/>
                </a:lnTo>
                <a:lnTo>
                  <a:pt x="159029" y="4764684"/>
                </a:lnTo>
                <a:lnTo>
                  <a:pt x="132537" y="4799419"/>
                </a:lnTo>
                <a:lnTo>
                  <a:pt x="116636" y="4838535"/>
                </a:lnTo>
                <a:lnTo>
                  <a:pt x="111340" y="4879848"/>
                </a:lnTo>
                <a:lnTo>
                  <a:pt x="116636" y="4921161"/>
                </a:lnTo>
                <a:lnTo>
                  <a:pt x="132537" y="4960277"/>
                </a:lnTo>
                <a:lnTo>
                  <a:pt x="159029" y="4994999"/>
                </a:lnTo>
                <a:lnTo>
                  <a:pt x="193763" y="5021504"/>
                </a:lnTo>
                <a:lnTo>
                  <a:pt x="232879" y="5037404"/>
                </a:lnTo>
                <a:lnTo>
                  <a:pt x="274193" y="5042700"/>
                </a:lnTo>
                <a:lnTo>
                  <a:pt x="315506" y="5037404"/>
                </a:lnTo>
                <a:lnTo>
                  <a:pt x="354622" y="5021504"/>
                </a:lnTo>
                <a:lnTo>
                  <a:pt x="389343" y="4994999"/>
                </a:lnTo>
                <a:lnTo>
                  <a:pt x="415848" y="4960277"/>
                </a:lnTo>
                <a:lnTo>
                  <a:pt x="431749" y="4921161"/>
                </a:lnTo>
                <a:lnTo>
                  <a:pt x="437045" y="4879848"/>
                </a:lnTo>
                <a:close/>
              </a:path>
              <a:path w="4138295" h="5043170">
                <a:moveTo>
                  <a:pt x="4137926" y="2513584"/>
                </a:moveTo>
                <a:lnTo>
                  <a:pt x="4132630" y="2472271"/>
                </a:lnTo>
                <a:lnTo>
                  <a:pt x="4116730" y="2433155"/>
                </a:lnTo>
                <a:lnTo>
                  <a:pt x="4090225" y="2398433"/>
                </a:lnTo>
                <a:lnTo>
                  <a:pt x="4055503" y="2371941"/>
                </a:lnTo>
                <a:lnTo>
                  <a:pt x="4016387" y="2356040"/>
                </a:lnTo>
                <a:lnTo>
                  <a:pt x="3975074" y="2350732"/>
                </a:lnTo>
                <a:lnTo>
                  <a:pt x="3933761" y="2356040"/>
                </a:lnTo>
                <a:lnTo>
                  <a:pt x="3894645" y="2371941"/>
                </a:lnTo>
                <a:lnTo>
                  <a:pt x="3859923" y="2398433"/>
                </a:lnTo>
                <a:lnTo>
                  <a:pt x="3833418" y="2433155"/>
                </a:lnTo>
                <a:lnTo>
                  <a:pt x="3817518" y="2472271"/>
                </a:lnTo>
                <a:lnTo>
                  <a:pt x="3812222" y="2513584"/>
                </a:lnTo>
                <a:lnTo>
                  <a:pt x="3817518" y="2554897"/>
                </a:lnTo>
                <a:lnTo>
                  <a:pt x="3833418" y="2594013"/>
                </a:lnTo>
                <a:lnTo>
                  <a:pt x="3859923" y="2628747"/>
                </a:lnTo>
                <a:lnTo>
                  <a:pt x="3894645" y="2655239"/>
                </a:lnTo>
                <a:lnTo>
                  <a:pt x="3933761" y="2671140"/>
                </a:lnTo>
                <a:lnTo>
                  <a:pt x="3975074" y="2676436"/>
                </a:lnTo>
                <a:lnTo>
                  <a:pt x="4016387" y="2671140"/>
                </a:lnTo>
                <a:lnTo>
                  <a:pt x="4055503" y="2655239"/>
                </a:lnTo>
                <a:lnTo>
                  <a:pt x="4090225" y="2628747"/>
                </a:lnTo>
                <a:lnTo>
                  <a:pt x="4116730" y="2594013"/>
                </a:lnTo>
                <a:lnTo>
                  <a:pt x="4132630" y="2554897"/>
                </a:lnTo>
                <a:lnTo>
                  <a:pt x="4137926" y="2513584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154" y="4536877"/>
            <a:ext cx="1425609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08935" y="4577726"/>
            <a:ext cx="2470266" cy="553017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 reflects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 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table,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right </a:t>
            </a:r>
            <a:r>
              <a:rPr sz="1180" spc="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now,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knows  </a:t>
            </a:r>
            <a:r>
              <a:rPr sz="1180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1180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1180" spc="-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8" name="object 28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1122" y="3941223"/>
            <a:ext cx="323794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738505" algn="l"/>
                <a:tab pos="183832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46755" y="4535054"/>
            <a:ext cx="2232857" cy="549139"/>
          </a:xfrm>
          <a:prstGeom prst="rect">
            <a:avLst/>
          </a:prstGeom>
        </p:spPr>
        <p:txBody>
          <a:bodyPr vert="horz" wrap="square" lIns="0" tIns="4332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 </a:t>
            </a:r>
            <a:r>
              <a:rPr sz="1180" b="1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not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forward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they </a:t>
            </a:r>
            <a:r>
              <a:rPr sz="1180" i="1" spc="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180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6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0485" y="1126312"/>
            <a:ext cx="150763" cy="2700455"/>
          </a:xfrm>
          <a:custGeom>
            <a:avLst/>
            <a:gdLst/>
            <a:ahLst/>
            <a:cxnLst/>
            <a:rect l="l" t="t" r="r" b="b"/>
            <a:pathLst>
              <a:path w="331470" h="5937250">
                <a:moveTo>
                  <a:pt x="325716" y="5774334"/>
                </a:moveTo>
                <a:lnTo>
                  <a:pt x="320421" y="5733021"/>
                </a:lnTo>
                <a:lnTo>
                  <a:pt x="304520" y="5693905"/>
                </a:lnTo>
                <a:lnTo>
                  <a:pt x="278015" y="5659183"/>
                </a:lnTo>
                <a:lnTo>
                  <a:pt x="243293" y="5632691"/>
                </a:lnTo>
                <a:lnTo>
                  <a:pt x="204165" y="5616791"/>
                </a:lnTo>
                <a:lnTo>
                  <a:pt x="162852" y="5611482"/>
                </a:lnTo>
                <a:lnTo>
                  <a:pt x="121539" y="5616791"/>
                </a:lnTo>
                <a:lnTo>
                  <a:pt x="82423" y="5632691"/>
                </a:lnTo>
                <a:lnTo>
                  <a:pt x="47701" y="5659183"/>
                </a:lnTo>
                <a:lnTo>
                  <a:pt x="21196" y="5693905"/>
                </a:lnTo>
                <a:lnTo>
                  <a:pt x="5295" y="5733021"/>
                </a:lnTo>
                <a:lnTo>
                  <a:pt x="0" y="5774334"/>
                </a:lnTo>
                <a:lnTo>
                  <a:pt x="5295" y="5815647"/>
                </a:lnTo>
                <a:lnTo>
                  <a:pt x="21196" y="5854763"/>
                </a:lnTo>
                <a:lnTo>
                  <a:pt x="47701" y="5889498"/>
                </a:lnTo>
                <a:lnTo>
                  <a:pt x="82423" y="5915990"/>
                </a:lnTo>
                <a:lnTo>
                  <a:pt x="121539" y="5931890"/>
                </a:lnTo>
                <a:lnTo>
                  <a:pt x="162852" y="5937199"/>
                </a:lnTo>
                <a:lnTo>
                  <a:pt x="204165" y="5931890"/>
                </a:lnTo>
                <a:lnTo>
                  <a:pt x="243293" y="5915990"/>
                </a:lnTo>
                <a:lnTo>
                  <a:pt x="278015" y="5889498"/>
                </a:lnTo>
                <a:lnTo>
                  <a:pt x="304520" y="5854763"/>
                </a:lnTo>
                <a:lnTo>
                  <a:pt x="320421" y="5815647"/>
                </a:lnTo>
                <a:lnTo>
                  <a:pt x="325716" y="5774334"/>
                </a:lnTo>
                <a:close/>
              </a:path>
              <a:path w="331470" h="5937250">
                <a:moveTo>
                  <a:pt x="331406" y="162852"/>
                </a:moveTo>
                <a:lnTo>
                  <a:pt x="326097" y="121539"/>
                </a:lnTo>
                <a:lnTo>
                  <a:pt x="310197" y="82423"/>
                </a:lnTo>
                <a:lnTo>
                  <a:pt x="283705" y="47701"/>
                </a:lnTo>
                <a:lnTo>
                  <a:pt x="248970" y="21196"/>
                </a:lnTo>
                <a:lnTo>
                  <a:pt x="209854" y="5295"/>
                </a:lnTo>
                <a:lnTo>
                  <a:pt x="168541" y="0"/>
                </a:lnTo>
                <a:lnTo>
                  <a:pt x="127228" y="5295"/>
                </a:lnTo>
                <a:lnTo>
                  <a:pt x="88112" y="21196"/>
                </a:lnTo>
                <a:lnTo>
                  <a:pt x="53378" y="47701"/>
                </a:lnTo>
                <a:lnTo>
                  <a:pt x="26885" y="82423"/>
                </a:lnTo>
                <a:lnTo>
                  <a:pt x="10985" y="121539"/>
                </a:lnTo>
                <a:lnTo>
                  <a:pt x="5676" y="162852"/>
                </a:lnTo>
                <a:lnTo>
                  <a:pt x="10985" y="204165"/>
                </a:lnTo>
                <a:lnTo>
                  <a:pt x="26885" y="243281"/>
                </a:lnTo>
                <a:lnTo>
                  <a:pt x="53378" y="278015"/>
                </a:lnTo>
                <a:lnTo>
                  <a:pt x="88112" y="304507"/>
                </a:lnTo>
                <a:lnTo>
                  <a:pt x="127228" y="320408"/>
                </a:lnTo>
                <a:lnTo>
                  <a:pt x="168541" y="325704"/>
                </a:lnTo>
                <a:lnTo>
                  <a:pt x="209854" y="320408"/>
                </a:lnTo>
                <a:lnTo>
                  <a:pt x="248970" y="304507"/>
                </a:lnTo>
                <a:lnTo>
                  <a:pt x="283705" y="278015"/>
                </a:lnTo>
                <a:lnTo>
                  <a:pt x="310197" y="243281"/>
                </a:lnTo>
                <a:lnTo>
                  <a:pt x="326097" y="204165"/>
                </a:lnTo>
                <a:lnTo>
                  <a:pt x="331406" y="162852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91022" y="240224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7" y="325717"/>
                </a:lnTo>
                <a:lnTo>
                  <a:pt x="204169" y="320417"/>
                </a:lnTo>
                <a:lnTo>
                  <a:pt x="243284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8" name="object 28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1122" y="3941223"/>
            <a:ext cx="323794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738505" algn="l"/>
                <a:tab pos="183832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46755" y="4535054"/>
            <a:ext cx="2232857" cy="549139"/>
          </a:xfrm>
          <a:prstGeom prst="rect">
            <a:avLst/>
          </a:prstGeom>
        </p:spPr>
        <p:txBody>
          <a:bodyPr vert="horz" wrap="square" lIns="0" tIns="4332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 </a:t>
            </a:r>
            <a:r>
              <a:rPr sz="1180" b="1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not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forward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they </a:t>
            </a:r>
            <a:r>
              <a:rPr sz="1180" i="1" spc="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180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6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40487" y="1126310"/>
            <a:ext cx="2046280" cy="2700455"/>
            <a:chOff x="3826653" y="1848462"/>
            <a:chExt cx="4498975" cy="5937250"/>
          </a:xfrm>
        </p:grpSpPr>
        <p:sp>
          <p:nvSpPr>
            <p:cNvPr id="51" name="object 51"/>
            <p:cNvSpPr/>
            <p:nvPr/>
          </p:nvSpPr>
          <p:spPr>
            <a:xfrm>
              <a:off x="3919956" y="2225414"/>
              <a:ext cx="1390015" cy="768985"/>
            </a:xfrm>
            <a:custGeom>
              <a:avLst/>
              <a:gdLst/>
              <a:ahLst/>
              <a:cxnLst/>
              <a:rect l="l" t="t" r="r" b="b"/>
              <a:pathLst>
                <a:path w="1390014" h="768985">
                  <a:moveTo>
                    <a:pt x="325704" y="605904"/>
                  </a:moveTo>
                  <a:lnTo>
                    <a:pt x="320408" y="564591"/>
                  </a:lnTo>
                  <a:lnTo>
                    <a:pt x="304507" y="525475"/>
                  </a:lnTo>
                  <a:lnTo>
                    <a:pt x="278003" y="490753"/>
                  </a:lnTo>
                  <a:lnTo>
                    <a:pt x="243281" y="464248"/>
                  </a:lnTo>
                  <a:lnTo>
                    <a:pt x="204152" y="448348"/>
                  </a:lnTo>
                  <a:lnTo>
                    <a:pt x="162852" y="443052"/>
                  </a:lnTo>
                  <a:lnTo>
                    <a:pt x="121539" y="448348"/>
                  </a:lnTo>
                  <a:lnTo>
                    <a:pt x="82423" y="464248"/>
                  </a:lnTo>
                  <a:lnTo>
                    <a:pt x="47701" y="490753"/>
                  </a:lnTo>
                  <a:lnTo>
                    <a:pt x="21196" y="525475"/>
                  </a:lnTo>
                  <a:lnTo>
                    <a:pt x="5295" y="564591"/>
                  </a:lnTo>
                  <a:lnTo>
                    <a:pt x="0" y="605904"/>
                  </a:lnTo>
                  <a:lnTo>
                    <a:pt x="5295" y="647217"/>
                  </a:lnTo>
                  <a:lnTo>
                    <a:pt x="21196" y="686346"/>
                  </a:lnTo>
                  <a:lnTo>
                    <a:pt x="47701" y="721067"/>
                  </a:lnTo>
                  <a:lnTo>
                    <a:pt x="82423" y="747560"/>
                  </a:lnTo>
                  <a:lnTo>
                    <a:pt x="121539" y="763460"/>
                  </a:lnTo>
                  <a:lnTo>
                    <a:pt x="162852" y="768756"/>
                  </a:lnTo>
                  <a:lnTo>
                    <a:pt x="204152" y="763460"/>
                  </a:lnTo>
                  <a:lnTo>
                    <a:pt x="243281" y="747560"/>
                  </a:lnTo>
                  <a:lnTo>
                    <a:pt x="278003" y="721067"/>
                  </a:lnTo>
                  <a:lnTo>
                    <a:pt x="304507" y="686346"/>
                  </a:lnTo>
                  <a:lnTo>
                    <a:pt x="320408" y="647217"/>
                  </a:lnTo>
                  <a:lnTo>
                    <a:pt x="325704" y="605904"/>
                  </a:lnTo>
                  <a:close/>
                </a:path>
                <a:path w="1390014" h="768985">
                  <a:moveTo>
                    <a:pt x="1201420" y="518871"/>
                  </a:moveTo>
                  <a:lnTo>
                    <a:pt x="1196111" y="477558"/>
                  </a:lnTo>
                  <a:lnTo>
                    <a:pt x="1180211" y="438442"/>
                  </a:lnTo>
                  <a:lnTo>
                    <a:pt x="1153718" y="403720"/>
                  </a:lnTo>
                  <a:lnTo>
                    <a:pt x="1118984" y="377215"/>
                  </a:lnTo>
                  <a:lnTo>
                    <a:pt x="1079868" y="361315"/>
                  </a:lnTo>
                  <a:lnTo>
                    <a:pt x="1038555" y="356019"/>
                  </a:lnTo>
                  <a:lnTo>
                    <a:pt x="997242" y="361315"/>
                  </a:lnTo>
                  <a:lnTo>
                    <a:pt x="958126" y="377215"/>
                  </a:lnTo>
                  <a:lnTo>
                    <a:pt x="923391" y="403720"/>
                  </a:lnTo>
                  <a:lnTo>
                    <a:pt x="896899" y="438442"/>
                  </a:lnTo>
                  <a:lnTo>
                    <a:pt x="880999" y="477558"/>
                  </a:lnTo>
                  <a:lnTo>
                    <a:pt x="875703" y="518871"/>
                  </a:lnTo>
                  <a:lnTo>
                    <a:pt x="880999" y="560184"/>
                  </a:lnTo>
                  <a:lnTo>
                    <a:pt x="896899" y="599300"/>
                  </a:lnTo>
                  <a:lnTo>
                    <a:pt x="923391" y="634022"/>
                  </a:lnTo>
                  <a:lnTo>
                    <a:pt x="958126" y="660527"/>
                  </a:lnTo>
                  <a:lnTo>
                    <a:pt x="997242" y="676427"/>
                  </a:lnTo>
                  <a:lnTo>
                    <a:pt x="1038555" y="681723"/>
                  </a:lnTo>
                  <a:lnTo>
                    <a:pt x="1079868" y="676427"/>
                  </a:lnTo>
                  <a:lnTo>
                    <a:pt x="1118984" y="660527"/>
                  </a:lnTo>
                  <a:lnTo>
                    <a:pt x="1153718" y="634022"/>
                  </a:lnTo>
                  <a:lnTo>
                    <a:pt x="1180211" y="599300"/>
                  </a:lnTo>
                  <a:lnTo>
                    <a:pt x="1196111" y="560184"/>
                  </a:lnTo>
                  <a:lnTo>
                    <a:pt x="1201420" y="518871"/>
                  </a:lnTo>
                  <a:close/>
                </a:path>
                <a:path w="1390014" h="768985">
                  <a:moveTo>
                    <a:pt x="1389888" y="162864"/>
                  </a:moveTo>
                  <a:lnTo>
                    <a:pt x="1384592" y="121551"/>
                  </a:lnTo>
                  <a:lnTo>
                    <a:pt x="1368691" y="82435"/>
                  </a:lnTo>
                  <a:lnTo>
                    <a:pt x="1342186" y="47701"/>
                  </a:lnTo>
                  <a:lnTo>
                    <a:pt x="1307465" y="21209"/>
                  </a:lnTo>
                  <a:lnTo>
                    <a:pt x="1268349" y="5308"/>
                  </a:lnTo>
                  <a:lnTo>
                    <a:pt x="1227035" y="0"/>
                  </a:lnTo>
                  <a:lnTo>
                    <a:pt x="1185722" y="5308"/>
                  </a:lnTo>
                  <a:lnTo>
                    <a:pt x="1146606" y="21209"/>
                  </a:lnTo>
                  <a:lnTo>
                    <a:pt x="1111872" y="47701"/>
                  </a:lnTo>
                  <a:lnTo>
                    <a:pt x="1085367" y="82435"/>
                  </a:lnTo>
                  <a:lnTo>
                    <a:pt x="1069479" y="121551"/>
                  </a:lnTo>
                  <a:lnTo>
                    <a:pt x="1064171" y="162864"/>
                  </a:lnTo>
                  <a:lnTo>
                    <a:pt x="1069479" y="204165"/>
                  </a:lnTo>
                  <a:lnTo>
                    <a:pt x="1085367" y="243281"/>
                  </a:lnTo>
                  <a:lnTo>
                    <a:pt x="1111872" y="278015"/>
                  </a:lnTo>
                  <a:lnTo>
                    <a:pt x="1146606" y="304507"/>
                  </a:lnTo>
                  <a:lnTo>
                    <a:pt x="1185722" y="320408"/>
                  </a:lnTo>
                  <a:lnTo>
                    <a:pt x="1227035" y="325716"/>
                  </a:lnTo>
                  <a:lnTo>
                    <a:pt x="1268349" y="320408"/>
                  </a:lnTo>
                  <a:lnTo>
                    <a:pt x="1307465" y="304507"/>
                  </a:lnTo>
                  <a:lnTo>
                    <a:pt x="1342186" y="278015"/>
                  </a:lnTo>
                  <a:lnTo>
                    <a:pt x="1368691" y="243281"/>
                  </a:lnTo>
                  <a:lnTo>
                    <a:pt x="1384592" y="204165"/>
                  </a:lnTo>
                  <a:lnTo>
                    <a:pt x="1389888" y="162864"/>
                  </a:lnTo>
                  <a:close/>
                </a:path>
              </a:pathLst>
            </a:custGeom>
            <a:solidFill>
              <a:srgbClr val="FF2F92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224903" y="4026414"/>
              <a:ext cx="1101090" cy="1519555"/>
            </a:xfrm>
            <a:custGeom>
              <a:avLst/>
              <a:gdLst/>
              <a:ahLst/>
              <a:cxnLst/>
              <a:rect l="l" t="t" r="r" b="b"/>
              <a:pathLst>
                <a:path w="1101090" h="1519554">
                  <a:moveTo>
                    <a:pt x="325716" y="770166"/>
                  </a:moveTo>
                  <a:lnTo>
                    <a:pt x="320408" y="728853"/>
                  </a:lnTo>
                  <a:lnTo>
                    <a:pt x="304520" y="689737"/>
                  </a:lnTo>
                  <a:lnTo>
                    <a:pt x="278015" y="655015"/>
                  </a:lnTo>
                  <a:lnTo>
                    <a:pt x="243281" y="628510"/>
                  </a:lnTo>
                  <a:lnTo>
                    <a:pt x="204165" y="612609"/>
                  </a:lnTo>
                  <a:lnTo>
                    <a:pt x="162852" y="607314"/>
                  </a:lnTo>
                  <a:lnTo>
                    <a:pt x="121539" y="612609"/>
                  </a:lnTo>
                  <a:lnTo>
                    <a:pt x="82423" y="628510"/>
                  </a:lnTo>
                  <a:lnTo>
                    <a:pt x="47701" y="655015"/>
                  </a:lnTo>
                  <a:lnTo>
                    <a:pt x="21196" y="689737"/>
                  </a:lnTo>
                  <a:lnTo>
                    <a:pt x="5295" y="728853"/>
                  </a:lnTo>
                  <a:lnTo>
                    <a:pt x="0" y="770166"/>
                  </a:lnTo>
                  <a:lnTo>
                    <a:pt x="5295" y="811479"/>
                  </a:lnTo>
                  <a:lnTo>
                    <a:pt x="21196" y="850595"/>
                  </a:lnTo>
                  <a:lnTo>
                    <a:pt x="47701" y="885317"/>
                  </a:lnTo>
                  <a:lnTo>
                    <a:pt x="82423" y="911821"/>
                  </a:lnTo>
                  <a:lnTo>
                    <a:pt x="121539" y="927722"/>
                  </a:lnTo>
                  <a:lnTo>
                    <a:pt x="162852" y="933018"/>
                  </a:lnTo>
                  <a:lnTo>
                    <a:pt x="204165" y="927722"/>
                  </a:lnTo>
                  <a:lnTo>
                    <a:pt x="243281" y="911821"/>
                  </a:lnTo>
                  <a:lnTo>
                    <a:pt x="278015" y="885317"/>
                  </a:lnTo>
                  <a:lnTo>
                    <a:pt x="304520" y="850595"/>
                  </a:lnTo>
                  <a:lnTo>
                    <a:pt x="320408" y="811479"/>
                  </a:lnTo>
                  <a:lnTo>
                    <a:pt x="325716" y="770166"/>
                  </a:lnTo>
                  <a:close/>
                </a:path>
                <a:path w="1101090" h="1519554">
                  <a:moveTo>
                    <a:pt x="535127" y="1147114"/>
                  </a:moveTo>
                  <a:lnTo>
                    <a:pt x="529831" y="1105801"/>
                  </a:lnTo>
                  <a:lnTo>
                    <a:pt x="513930" y="1066685"/>
                  </a:lnTo>
                  <a:lnTo>
                    <a:pt x="487426" y="1031963"/>
                  </a:lnTo>
                  <a:lnTo>
                    <a:pt x="452704" y="1005459"/>
                  </a:lnTo>
                  <a:lnTo>
                    <a:pt x="413588" y="989558"/>
                  </a:lnTo>
                  <a:lnTo>
                    <a:pt x="372275" y="984262"/>
                  </a:lnTo>
                  <a:lnTo>
                    <a:pt x="330962" y="989558"/>
                  </a:lnTo>
                  <a:lnTo>
                    <a:pt x="291846" y="1005459"/>
                  </a:lnTo>
                  <a:lnTo>
                    <a:pt x="257111" y="1031963"/>
                  </a:lnTo>
                  <a:lnTo>
                    <a:pt x="230619" y="1066685"/>
                  </a:lnTo>
                  <a:lnTo>
                    <a:pt x="214718" y="1105801"/>
                  </a:lnTo>
                  <a:lnTo>
                    <a:pt x="209410" y="1147114"/>
                  </a:lnTo>
                  <a:lnTo>
                    <a:pt x="214718" y="1188427"/>
                  </a:lnTo>
                  <a:lnTo>
                    <a:pt x="230619" y="1227543"/>
                  </a:lnTo>
                  <a:lnTo>
                    <a:pt x="257111" y="1262265"/>
                  </a:lnTo>
                  <a:lnTo>
                    <a:pt x="291846" y="1288770"/>
                  </a:lnTo>
                  <a:lnTo>
                    <a:pt x="330962" y="1304671"/>
                  </a:lnTo>
                  <a:lnTo>
                    <a:pt x="372275" y="1309966"/>
                  </a:lnTo>
                  <a:lnTo>
                    <a:pt x="413588" y="1304671"/>
                  </a:lnTo>
                  <a:lnTo>
                    <a:pt x="452704" y="1288770"/>
                  </a:lnTo>
                  <a:lnTo>
                    <a:pt x="487426" y="1262265"/>
                  </a:lnTo>
                  <a:lnTo>
                    <a:pt x="513930" y="1227543"/>
                  </a:lnTo>
                  <a:lnTo>
                    <a:pt x="529831" y="1188427"/>
                  </a:lnTo>
                  <a:lnTo>
                    <a:pt x="535127" y="1147114"/>
                  </a:lnTo>
                  <a:close/>
                </a:path>
                <a:path w="1101090" h="1519554">
                  <a:moveTo>
                    <a:pt x="577011" y="414147"/>
                  </a:moveTo>
                  <a:lnTo>
                    <a:pt x="571715" y="372846"/>
                  </a:lnTo>
                  <a:lnTo>
                    <a:pt x="555815" y="333730"/>
                  </a:lnTo>
                  <a:lnTo>
                    <a:pt x="529310" y="298996"/>
                  </a:lnTo>
                  <a:lnTo>
                    <a:pt x="494588" y="272503"/>
                  </a:lnTo>
                  <a:lnTo>
                    <a:pt x="455472" y="256603"/>
                  </a:lnTo>
                  <a:lnTo>
                    <a:pt x="414159" y="251294"/>
                  </a:lnTo>
                  <a:lnTo>
                    <a:pt x="372846" y="256603"/>
                  </a:lnTo>
                  <a:lnTo>
                    <a:pt x="333730" y="272503"/>
                  </a:lnTo>
                  <a:lnTo>
                    <a:pt x="298996" y="298996"/>
                  </a:lnTo>
                  <a:lnTo>
                    <a:pt x="272503" y="333730"/>
                  </a:lnTo>
                  <a:lnTo>
                    <a:pt x="256603" y="372846"/>
                  </a:lnTo>
                  <a:lnTo>
                    <a:pt x="251294" y="414147"/>
                  </a:lnTo>
                  <a:lnTo>
                    <a:pt x="256603" y="455460"/>
                  </a:lnTo>
                  <a:lnTo>
                    <a:pt x="272503" y="494576"/>
                  </a:lnTo>
                  <a:lnTo>
                    <a:pt x="298996" y="529310"/>
                  </a:lnTo>
                  <a:lnTo>
                    <a:pt x="333730" y="555802"/>
                  </a:lnTo>
                  <a:lnTo>
                    <a:pt x="372846" y="571703"/>
                  </a:lnTo>
                  <a:lnTo>
                    <a:pt x="414159" y="577011"/>
                  </a:lnTo>
                  <a:lnTo>
                    <a:pt x="455472" y="571703"/>
                  </a:lnTo>
                  <a:lnTo>
                    <a:pt x="494588" y="555802"/>
                  </a:lnTo>
                  <a:lnTo>
                    <a:pt x="529310" y="529310"/>
                  </a:lnTo>
                  <a:lnTo>
                    <a:pt x="555815" y="494576"/>
                  </a:lnTo>
                  <a:lnTo>
                    <a:pt x="571715" y="455460"/>
                  </a:lnTo>
                  <a:lnTo>
                    <a:pt x="577011" y="414147"/>
                  </a:lnTo>
                  <a:close/>
                </a:path>
                <a:path w="1101090" h="1519554">
                  <a:moveTo>
                    <a:pt x="1079614" y="162852"/>
                  </a:moveTo>
                  <a:lnTo>
                    <a:pt x="1074318" y="121539"/>
                  </a:lnTo>
                  <a:lnTo>
                    <a:pt x="1058418" y="82423"/>
                  </a:lnTo>
                  <a:lnTo>
                    <a:pt x="1031913" y="47701"/>
                  </a:lnTo>
                  <a:lnTo>
                    <a:pt x="997191" y="21196"/>
                  </a:lnTo>
                  <a:lnTo>
                    <a:pt x="958075" y="5295"/>
                  </a:lnTo>
                  <a:lnTo>
                    <a:pt x="916762" y="0"/>
                  </a:lnTo>
                  <a:lnTo>
                    <a:pt x="875449" y="5295"/>
                  </a:lnTo>
                  <a:lnTo>
                    <a:pt x="836333" y="21196"/>
                  </a:lnTo>
                  <a:lnTo>
                    <a:pt x="801598" y="47701"/>
                  </a:lnTo>
                  <a:lnTo>
                    <a:pt x="775106" y="82423"/>
                  </a:lnTo>
                  <a:lnTo>
                    <a:pt x="759206" y="121539"/>
                  </a:lnTo>
                  <a:lnTo>
                    <a:pt x="753897" y="162852"/>
                  </a:lnTo>
                  <a:lnTo>
                    <a:pt x="759206" y="204165"/>
                  </a:lnTo>
                  <a:lnTo>
                    <a:pt x="775106" y="243281"/>
                  </a:lnTo>
                  <a:lnTo>
                    <a:pt x="801598" y="278003"/>
                  </a:lnTo>
                  <a:lnTo>
                    <a:pt x="836333" y="304507"/>
                  </a:lnTo>
                  <a:lnTo>
                    <a:pt x="875449" y="320408"/>
                  </a:lnTo>
                  <a:lnTo>
                    <a:pt x="916762" y="325704"/>
                  </a:lnTo>
                  <a:lnTo>
                    <a:pt x="958075" y="320408"/>
                  </a:lnTo>
                  <a:lnTo>
                    <a:pt x="997191" y="304507"/>
                  </a:lnTo>
                  <a:lnTo>
                    <a:pt x="1031913" y="278003"/>
                  </a:lnTo>
                  <a:lnTo>
                    <a:pt x="1058418" y="243281"/>
                  </a:lnTo>
                  <a:lnTo>
                    <a:pt x="1074318" y="204165"/>
                  </a:lnTo>
                  <a:lnTo>
                    <a:pt x="1079614" y="162852"/>
                  </a:lnTo>
                  <a:close/>
                </a:path>
                <a:path w="1101090" h="1519554">
                  <a:moveTo>
                    <a:pt x="1100556" y="1356537"/>
                  </a:moveTo>
                  <a:lnTo>
                    <a:pt x="1095260" y="1315224"/>
                  </a:lnTo>
                  <a:lnTo>
                    <a:pt x="1079360" y="1276108"/>
                  </a:lnTo>
                  <a:lnTo>
                    <a:pt x="1052855" y="1241374"/>
                  </a:lnTo>
                  <a:lnTo>
                    <a:pt x="1018133" y="1214882"/>
                  </a:lnTo>
                  <a:lnTo>
                    <a:pt x="979017" y="1198981"/>
                  </a:lnTo>
                  <a:lnTo>
                    <a:pt x="937704" y="1193673"/>
                  </a:lnTo>
                  <a:lnTo>
                    <a:pt x="896391" y="1198981"/>
                  </a:lnTo>
                  <a:lnTo>
                    <a:pt x="857275" y="1214882"/>
                  </a:lnTo>
                  <a:lnTo>
                    <a:pt x="822540" y="1241374"/>
                  </a:lnTo>
                  <a:lnTo>
                    <a:pt x="796036" y="1276108"/>
                  </a:lnTo>
                  <a:lnTo>
                    <a:pt x="780148" y="1315224"/>
                  </a:lnTo>
                  <a:lnTo>
                    <a:pt x="774839" y="1356537"/>
                  </a:lnTo>
                  <a:lnTo>
                    <a:pt x="780148" y="1397838"/>
                  </a:lnTo>
                  <a:lnTo>
                    <a:pt x="796036" y="1436954"/>
                  </a:lnTo>
                  <a:lnTo>
                    <a:pt x="822540" y="1471688"/>
                  </a:lnTo>
                  <a:lnTo>
                    <a:pt x="857275" y="1498180"/>
                  </a:lnTo>
                  <a:lnTo>
                    <a:pt x="896391" y="1514081"/>
                  </a:lnTo>
                  <a:lnTo>
                    <a:pt x="937704" y="1519389"/>
                  </a:lnTo>
                  <a:lnTo>
                    <a:pt x="979017" y="1514081"/>
                  </a:lnTo>
                  <a:lnTo>
                    <a:pt x="1018133" y="1498180"/>
                  </a:lnTo>
                  <a:lnTo>
                    <a:pt x="1052855" y="1471688"/>
                  </a:lnTo>
                  <a:lnTo>
                    <a:pt x="1079360" y="1436954"/>
                  </a:lnTo>
                  <a:lnTo>
                    <a:pt x="1095260" y="1397838"/>
                  </a:lnTo>
                  <a:lnTo>
                    <a:pt x="1100556" y="1356537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978923" y="6623195"/>
              <a:ext cx="1205865" cy="802005"/>
            </a:xfrm>
            <a:custGeom>
              <a:avLst/>
              <a:gdLst/>
              <a:ahLst/>
              <a:cxnLst/>
              <a:rect l="l" t="t" r="r" b="b"/>
              <a:pathLst>
                <a:path w="1205864" h="802004">
                  <a:moveTo>
                    <a:pt x="325716" y="162852"/>
                  </a:moveTo>
                  <a:lnTo>
                    <a:pt x="320421" y="121539"/>
                  </a:lnTo>
                  <a:lnTo>
                    <a:pt x="304520" y="82423"/>
                  </a:lnTo>
                  <a:lnTo>
                    <a:pt x="278015" y="47701"/>
                  </a:lnTo>
                  <a:lnTo>
                    <a:pt x="243293" y="21196"/>
                  </a:lnTo>
                  <a:lnTo>
                    <a:pt x="204177" y="5295"/>
                  </a:lnTo>
                  <a:lnTo>
                    <a:pt x="162864" y="0"/>
                  </a:lnTo>
                  <a:lnTo>
                    <a:pt x="121551" y="5295"/>
                  </a:lnTo>
                  <a:lnTo>
                    <a:pt x="82435" y="21196"/>
                  </a:lnTo>
                  <a:lnTo>
                    <a:pt x="47701" y="47701"/>
                  </a:lnTo>
                  <a:lnTo>
                    <a:pt x="21196" y="82423"/>
                  </a:lnTo>
                  <a:lnTo>
                    <a:pt x="5308" y="121539"/>
                  </a:lnTo>
                  <a:lnTo>
                    <a:pt x="0" y="162852"/>
                  </a:lnTo>
                  <a:lnTo>
                    <a:pt x="5308" y="204165"/>
                  </a:lnTo>
                  <a:lnTo>
                    <a:pt x="21196" y="243281"/>
                  </a:lnTo>
                  <a:lnTo>
                    <a:pt x="47701" y="278003"/>
                  </a:lnTo>
                  <a:lnTo>
                    <a:pt x="82435" y="304507"/>
                  </a:lnTo>
                  <a:lnTo>
                    <a:pt x="121551" y="320408"/>
                  </a:lnTo>
                  <a:lnTo>
                    <a:pt x="162864" y="325704"/>
                  </a:lnTo>
                  <a:lnTo>
                    <a:pt x="204177" y="320408"/>
                  </a:lnTo>
                  <a:lnTo>
                    <a:pt x="243293" y="304507"/>
                  </a:lnTo>
                  <a:lnTo>
                    <a:pt x="278015" y="278003"/>
                  </a:lnTo>
                  <a:lnTo>
                    <a:pt x="304520" y="243281"/>
                  </a:lnTo>
                  <a:lnTo>
                    <a:pt x="320421" y="204165"/>
                  </a:lnTo>
                  <a:lnTo>
                    <a:pt x="325716" y="162852"/>
                  </a:lnTo>
                  <a:close/>
                </a:path>
                <a:path w="1205864" h="802004">
                  <a:moveTo>
                    <a:pt x="1142453" y="283070"/>
                  </a:moveTo>
                  <a:lnTo>
                    <a:pt x="1137145" y="241757"/>
                  </a:lnTo>
                  <a:lnTo>
                    <a:pt x="1121244" y="202641"/>
                  </a:lnTo>
                  <a:lnTo>
                    <a:pt x="1094752" y="167906"/>
                  </a:lnTo>
                  <a:lnTo>
                    <a:pt x="1060018" y="141414"/>
                  </a:lnTo>
                  <a:lnTo>
                    <a:pt x="1020902" y="125514"/>
                  </a:lnTo>
                  <a:lnTo>
                    <a:pt x="979589" y="120218"/>
                  </a:lnTo>
                  <a:lnTo>
                    <a:pt x="938276" y="125514"/>
                  </a:lnTo>
                  <a:lnTo>
                    <a:pt x="899160" y="141414"/>
                  </a:lnTo>
                  <a:lnTo>
                    <a:pt x="864425" y="167906"/>
                  </a:lnTo>
                  <a:lnTo>
                    <a:pt x="837933" y="202641"/>
                  </a:lnTo>
                  <a:lnTo>
                    <a:pt x="822032" y="241757"/>
                  </a:lnTo>
                  <a:lnTo>
                    <a:pt x="816737" y="283070"/>
                  </a:lnTo>
                  <a:lnTo>
                    <a:pt x="822032" y="324383"/>
                  </a:lnTo>
                  <a:lnTo>
                    <a:pt x="837933" y="363499"/>
                  </a:lnTo>
                  <a:lnTo>
                    <a:pt x="864425" y="398233"/>
                  </a:lnTo>
                  <a:lnTo>
                    <a:pt x="899160" y="424726"/>
                  </a:lnTo>
                  <a:lnTo>
                    <a:pt x="938276" y="440626"/>
                  </a:lnTo>
                  <a:lnTo>
                    <a:pt x="979589" y="445922"/>
                  </a:lnTo>
                  <a:lnTo>
                    <a:pt x="1020902" y="440626"/>
                  </a:lnTo>
                  <a:lnTo>
                    <a:pt x="1060018" y="424726"/>
                  </a:lnTo>
                  <a:lnTo>
                    <a:pt x="1094752" y="398233"/>
                  </a:lnTo>
                  <a:lnTo>
                    <a:pt x="1121244" y="363499"/>
                  </a:lnTo>
                  <a:lnTo>
                    <a:pt x="1137145" y="324383"/>
                  </a:lnTo>
                  <a:lnTo>
                    <a:pt x="1142453" y="283070"/>
                  </a:lnTo>
                  <a:close/>
                </a:path>
                <a:path w="1205864" h="802004">
                  <a:moveTo>
                    <a:pt x="1205280" y="639076"/>
                  </a:moveTo>
                  <a:lnTo>
                    <a:pt x="1199972" y="597763"/>
                  </a:lnTo>
                  <a:lnTo>
                    <a:pt x="1184071" y="558647"/>
                  </a:lnTo>
                  <a:lnTo>
                    <a:pt x="1157579" y="523925"/>
                  </a:lnTo>
                  <a:lnTo>
                    <a:pt x="1122845" y="497420"/>
                  </a:lnTo>
                  <a:lnTo>
                    <a:pt x="1083729" y="481520"/>
                  </a:lnTo>
                  <a:lnTo>
                    <a:pt x="1042416" y="476224"/>
                  </a:lnTo>
                  <a:lnTo>
                    <a:pt x="1001102" y="481520"/>
                  </a:lnTo>
                  <a:lnTo>
                    <a:pt x="961986" y="497420"/>
                  </a:lnTo>
                  <a:lnTo>
                    <a:pt x="927252" y="523925"/>
                  </a:lnTo>
                  <a:lnTo>
                    <a:pt x="900760" y="558647"/>
                  </a:lnTo>
                  <a:lnTo>
                    <a:pt x="884859" y="597763"/>
                  </a:lnTo>
                  <a:lnTo>
                    <a:pt x="879551" y="639076"/>
                  </a:lnTo>
                  <a:lnTo>
                    <a:pt x="884859" y="680389"/>
                  </a:lnTo>
                  <a:lnTo>
                    <a:pt x="900760" y="719518"/>
                  </a:lnTo>
                  <a:lnTo>
                    <a:pt x="927252" y="754240"/>
                  </a:lnTo>
                  <a:lnTo>
                    <a:pt x="961986" y="780732"/>
                  </a:lnTo>
                  <a:lnTo>
                    <a:pt x="1001102" y="796632"/>
                  </a:lnTo>
                  <a:lnTo>
                    <a:pt x="1042416" y="801928"/>
                  </a:lnTo>
                  <a:lnTo>
                    <a:pt x="1083729" y="796632"/>
                  </a:lnTo>
                  <a:lnTo>
                    <a:pt x="1122845" y="780732"/>
                  </a:lnTo>
                  <a:lnTo>
                    <a:pt x="1157579" y="754240"/>
                  </a:lnTo>
                  <a:lnTo>
                    <a:pt x="1184071" y="719518"/>
                  </a:lnTo>
                  <a:lnTo>
                    <a:pt x="1199972" y="680389"/>
                  </a:lnTo>
                  <a:lnTo>
                    <a:pt x="1205280" y="639076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387768" y="6529291"/>
              <a:ext cx="930910" cy="855980"/>
            </a:xfrm>
            <a:custGeom>
              <a:avLst/>
              <a:gdLst/>
              <a:ahLst/>
              <a:cxnLst/>
              <a:rect l="l" t="t" r="r" b="b"/>
              <a:pathLst>
                <a:path w="930909" h="855979">
                  <a:moveTo>
                    <a:pt x="325704" y="693064"/>
                  </a:moveTo>
                  <a:lnTo>
                    <a:pt x="320408" y="651751"/>
                  </a:lnTo>
                  <a:lnTo>
                    <a:pt x="304507" y="612622"/>
                  </a:lnTo>
                  <a:lnTo>
                    <a:pt x="278003" y="577900"/>
                  </a:lnTo>
                  <a:lnTo>
                    <a:pt x="243281" y="551395"/>
                  </a:lnTo>
                  <a:lnTo>
                    <a:pt x="204165" y="535495"/>
                  </a:lnTo>
                  <a:lnTo>
                    <a:pt x="162852" y="530199"/>
                  </a:lnTo>
                  <a:lnTo>
                    <a:pt x="121539" y="535495"/>
                  </a:lnTo>
                  <a:lnTo>
                    <a:pt x="82423" y="551395"/>
                  </a:lnTo>
                  <a:lnTo>
                    <a:pt x="47701" y="577900"/>
                  </a:lnTo>
                  <a:lnTo>
                    <a:pt x="21196" y="612622"/>
                  </a:lnTo>
                  <a:lnTo>
                    <a:pt x="5295" y="651751"/>
                  </a:lnTo>
                  <a:lnTo>
                    <a:pt x="0" y="693064"/>
                  </a:lnTo>
                  <a:lnTo>
                    <a:pt x="5295" y="734377"/>
                  </a:lnTo>
                  <a:lnTo>
                    <a:pt x="21196" y="773493"/>
                  </a:lnTo>
                  <a:lnTo>
                    <a:pt x="47701" y="808215"/>
                  </a:lnTo>
                  <a:lnTo>
                    <a:pt x="82423" y="834720"/>
                  </a:lnTo>
                  <a:lnTo>
                    <a:pt x="121539" y="850607"/>
                  </a:lnTo>
                  <a:lnTo>
                    <a:pt x="162852" y="855916"/>
                  </a:lnTo>
                  <a:lnTo>
                    <a:pt x="204165" y="850607"/>
                  </a:lnTo>
                  <a:lnTo>
                    <a:pt x="243281" y="834720"/>
                  </a:lnTo>
                  <a:lnTo>
                    <a:pt x="278003" y="808215"/>
                  </a:lnTo>
                  <a:lnTo>
                    <a:pt x="304507" y="773493"/>
                  </a:lnTo>
                  <a:lnTo>
                    <a:pt x="320408" y="734377"/>
                  </a:lnTo>
                  <a:lnTo>
                    <a:pt x="325704" y="693064"/>
                  </a:lnTo>
                  <a:close/>
                </a:path>
                <a:path w="930909" h="855979">
                  <a:moveTo>
                    <a:pt x="930592" y="162852"/>
                  </a:moveTo>
                  <a:lnTo>
                    <a:pt x="925296" y="121539"/>
                  </a:lnTo>
                  <a:lnTo>
                    <a:pt x="909396" y="82423"/>
                  </a:lnTo>
                  <a:lnTo>
                    <a:pt x="882904" y="47701"/>
                  </a:lnTo>
                  <a:lnTo>
                    <a:pt x="848182" y="21196"/>
                  </a:lnTo>
                  <a:lnTo>
                    <a:pt x="809066" y="5295"/>
                  </a:lnTo>
                  <a:lnTo>
                    <a:pt x="767753" y="0"/>
                  </a:lnTo>
                  <a:lnTo>
                    <a:pt x="726440" y="5295"/>
                  </a:lnTo>
                  <a:lnTo>
                    <a:pt x="687311" y="21196"/>
                  </a:lnTo>
                  <a:lnTo>
                    <a:pt x="652589" y="47701"/>
                  </a:lnTo>
                  <a:lnTo>
                    <a:pt x="626084" y="82423"/>
                  </a:lnTo>
                  <a:lnTo>
                    <a:pt x="610184" y="121539"/>
                  </a:lnTo>
                  <a:lnTo>
                    <a:pt x="604888" y="162852"/>
                  </a:lnTo>
                  <a:lnTo>
                    <a:pt x="610184" y="204165"/>
                  </a:lnTo>
                  <a:lnTo>
                    <a:pt x="626084" y="243281"/>
                  </a:lnTo>
                  <a:lnTo>
                    <a:pt x="652589" y="278003"/>
                  </a:lnTo>
                  <a:lnTo>
                    <a:pt x="687311" y="304507"/>
                  </a:lnTo>
                  <a:lnTo>
                    <a:pt x="726440" y="320408"/>
                  </a:lnTo>
                  <a:lnTo>
                    <a:pt x="767753" y="325704"/>
                  </a:lnTo>
                  <a:lnTo>
                    <a:pt x="809066" y="320408"/>
                  </a:lnTo>
                  <a:lnTo>
                    <a:pt x="848182" y="304507"/>
                  </a:lnTo>
                  <a:lnTo>
                    <a:pt x="882904" y="278003"/>
                  </a:lnTo>
                  <a:lnTo>
                    <a:pt x="909396" y="243281"/>
                  </a:lnTo>
                  <a:lnTo>
                    <a:pt x="925296" y="204165"/>
                  </a:lnTo>
                  <a:lnTo>
                    <a:pt x="930592" y="162852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434313" y="2227903"/>
              <a:ext cx="844550" cy="936625"/>
            </a:xfrm>
            <a:custGeom>
              <a:avLst/>
              <a:gdLst/>
              <a:ahLst/>
              <a:cxnLst/>
              <a:rect l="l" t="t" r="r" b="b"/>
              <a:pathLst>
                <a:path w="844550" h="936625">
                  <a:moveTo>
                    <a:pt x="325716" y="162852"/>
                  </a:moveTo>
                  <a:lnTo>
                    <a:pt x="320421" y="121539"/>
                  </a:lnTo>
                  <a:lnTo>
                    <a:pt x="304520" y="82423"/>
                  </a:lnTo>
                  <a:lnTo>
                    <a:pt x="278015" y="47701"/>
                  </a:lnTo>
                  <a:lnTo>
                    <a:pt x="243293" y="21196"/>
                  </a:lnTo>
                  <a:lnTo>
                    <a:pt x="204177" y="5295"/>
                  </a:lnTo>
                  <a:lnTo>
                    <a:pt x="162864" y="0"/>
                  </a:lnTo>
                  <a:lnTo>
                    <a:pt x="121551" y="5295"/>
                  </a:lnTo>
                  <a:lnTo>
                    <a:pt x="82435" y="21196"/>
                  </a:lnTo>
                  <a:lnTo>
                    <a:pt x="47701" y="47701"/>
                  </a:lnTo>
                  <a:lnTo>
                    <a:pt x="21209" y="82423"/>
                  </a:lnTo>
                  <a:lnTo>
                    <a:pt x="5308" y="121539"/>
                  </a:lnTo>
                  <a:lnTo>
                    <a:pt x="0" y="162852"/>
                  </a:lnTo>
                  <a:lnTo>
                    <a:pt x="5308" y="204165"/>
                  </a:lnTo>
                  <a:lnTo>
                    <a:pt x="21209" y="243281"/>
                  </a:lnTo>
                  <a:lnTo>
                    <a:pt x="47701" y="278003"/>
                  </a:lnTo>
                  <a:lnTo>
                    <a:pt x="82435" y="304507"/>
                  </a:lnTo>
                  <a:lnTo>
                    <a:pt x="121551" y="320408"/>
                  </a:lnTo>
                  <a:lnTo>
                    <a:pt x="162864" y="325704"/>
                  </a:lnTo>
                  <a:lnTo>
                    <a:pt x="204177" y="320408"/>
                  </a:lnTo>
                  <a:lnTo>
                    <a:pt x="243293" y="304507"/>
                  </a:lnTo>
                  <a:lnTo>
                    <a:pt x="278015" y="278003"/>
                  </a:lnTo>
                  <a:lnTo>
                    <a:pt x="304520" y="243281"/>
                  </a:lnTo>
                  <a:lnTo>
                    <a:pt x="320421" y="204165"/>
                  </a:lnTo>
                  <a:lnTo>
                    <a:pt x="325716" y="162852"/>
                  </a:lnTo>
                  <a:close/>
                </a:path>
                <a:path w="844550" h="936625">
                  <a:moveTo>
                    <a:pt x="843940" y="773620"/>
                  </a:moveTo>
                  <a:lnTo>
                    <a:pt x="838631" y="732307"/>
                  </a:lnTo>
                  <a:lnTo>
                    <a:pt x="822731" y="693191"/>
                  </a:lnTo>
                  <a:lnTo>
                    <a:pt x="796239" y="658469"/>
                  </a:lnTo>
                  <a:lnTo>
                    <a:pt x="761504" y="631964"/>
                  </a:lnTo>
                  <a:lnTo>
                    <a:pt x="722388" y="616064"/>
                  </a:lnTo>
                  <a:lnTo>
                    <a:pt x="681075" y="610768"/>
                  </a:lnTo>
                  <a:lnTo>
                    <a:pt x="639762" y="616064"/>
                  </a:lnTo>
                  <a:lnTo>
                    <a:pt x="600646" y="631964"/>
                  </a:lnTo>
                  <a:lnTo>
                    <a:pt x="565924" y="658469"/>
                  </a:lnTo>
                  <a:lnTo>
                    <a:pt x="539419" y="693191"/>
                  </a:lnTo>
                  <a:lnTo>
                    <a:pt x="523519" y="732307"/>
                  </a:lnTo>
                  <a:lnTo>
                    <a:pt x="518223" y="773620"/>
                  </a:lnTo>
                  <a:lnTo>
                    <a:pt x="523519" y="814933"/>
                  </a:lnTo>
                  <a:lnTo>
                    <a:pt x="539419" y="854049"/>
                  </a:lnTo>
                  <a:lnTo>
                    <a:pt x="565924" y="888771"/>
                  </a:lnTo>
                  <a:lnTo>
                    <a:pt x="600646" y="915276"/>
                  </a:lnTo>
                  <a:lnTo>
                    <a:pt x="639762" y="931176"/>
                  </a:lnTo>
                  <a:lnTo>
                    <a:pt x="681075" y="936472"/>
                  </a:lnTo>
                  <a:lnTo>
                    <a:pt x="722388" y="931176"/>
                  </a:lnTo>
                  <a:lnTo>
                    <a:pt x="761504" y="915276"/>
                  </a:lnTo>
                  <a:lnTo>
                    <a:pt x="796239" y="888771"/>
                  </a:lnTo>
                  <a:lnTo>
                    <a:pt x="822731" y="854049"/>
                  </a:lnTo>
                  <a:lnTo>
                    <a:pt x="838631" y="814933"/>
                  </a:lnTo>
                  <a:lnTo>
                    <a:pt x="843940" y="77362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826650" y="1848465"/>
              <a:ext cx="331470" cy="5937250"/>
            </a:xfrm>
            <a:custGeom>
              <a:avLst/>
              <a:gdLst/>
              <a:ahLst/>
              <a:cxnLst/>
              <a:rect l="l" t="t" r="r" b="b"/>
              <a:pathLst>
                <a:path w="331470" h="5937250">
                  <a:moveTo>
                    <a:pt x="325716" y="5774334"/>
                  </a:moveTo>
                  <a:lnTo>
                    <a:pt x="320421" y="5733021"/>
                  </a:lnTo>
                  <a:lnTo>
                    <a:pt x="304520" y="5693905"/>
                  </a:lnTo>
                  <a:lnTo>
                    <a:pt x="278015" y="5659183"/>
                  </a:lnTo>
                  <a:lnTo>
                    <a:pt x="243293" y="5632691"/>
                  </a:lnTo>
                  <a:lnTo>
                    <a:pt x="204165" y="5616791"/>
                  </a:lnTo>
                  <a:lnTo>
                    <a:pt x="162852" y="5611482"/>
                  </a:lnTo>
                  <a:lnTo>
                    <a:pt x="121539" y="5616791"/>
                  </a:lnTo>
                  <a:lnTo>
                    <a:pt x="82423" y="5632691"/>
                  </a:lnTo>
                  <a:lnTo>
                    <a:pt x="47701" y="5659183"/>
                  </a:lnTo>
                  <a:lnTo>
                    <a:pt x="21196" y="5693905"/>
                  </a:lnTo>
                  <a:lnTo>
                    <a:pt x="5295" y="5733021"/>
                  </a:lnTo>
                  <a:lnTo>
                    <a:pt x="0" y="5774334"/>
                  </a:lnTo>
                  <a:lnTo>
                    <a:pt x="5295" y="5815647"/>
                  </a:lnTo>
                  <a:lnTo>
                    <a:pt x="21196" y="5854763"/>
                  </a:lnTo>
                  <a:lnTo>
                    <a:pt x="47701" y="5889498"/>
                  </a:lnTo>
                  <a:lnTo>
                    <a:pt x="82423" y="5915990"/>
                  </a:lnTo>
                  <a:lnTo>
                    <a:pt x="121539" y="5931890"/>
                  </a:lnTo>
                  <a:lnTo>
                    <a:pt x="162852" y="5937199"/>
                  </a:lnTo>
                  <a:lnTo>
                    <a:pt x="204165" y="5931890"/>
                  </a:lnTo>
                  <a:lnTo>
                    <a:pt x="243293" y="5915990"/>
                  </a:lnTo>
                  <a:lnTo>
                    <a:pt x="278015" y="5889498"/>
                  </a:lnTo>
                  <a:lnTo>
                    <a:pt x="304520" y="5854763"/>
                  </a:lnTo>
                  <a:lnTo>
                    <a:pt x="320421" y="5815647"/>
                  </a:lnTo>
                  <a:lnTo>
                    <a:pt x="325716" y="5774334"/>
                  </a:lnTo>
                  <a:close/>
                </a:path>
                <a:path w="331470" h="5937250">
                  <a:moveTo>
                    <a:pt x="331406" y="162852"/>
                  </a:moveTo>
                  <a:lnTo>
                    <a:pt x="326097" y="121539"/>
                  </a:lnTo>
                  <a:lnTo>
                    <a:pt x="310197" y="82423"/>
                  </a:lnTo>
                  <a:lnTo>
                    <a:pt x="283705" y="47701"/>
                  </a:lnTo>
                  <a:lnTo>
                    <a:pt x="248970" y="21196"/>
                  </a:lnTo>
                  <a:lnTo>
                    <a:pt x="209854" y="5295"/>
                  </a:lnTo>
                  <a:lnTo>
                    <a:pt x="168541" y="0"/>
                  </a:lnTo>
                  <a:lnTo>
                    <a:pt x="127228" y="5295"/>
                  </a:lnTo>
                  <a:lnTo>
                    <a:pt x="88112" y="21196"/>
                  </a:lnTo>
                  <a:lnTo>
                    <a:pt x="53378" y="47701"/>
                  </a:lnTo>
                  <a:lnTo>
                    <a:pt x="26885" y="82423"/>
                  </a:lnTo>
                  <a:lnTo>
                    <a:pt x="10985" y="121539"/>
                  </a:lnTo>
                  <a:lnTo>
                    <a:pt x="5676" y="162852"/>
                  </a:lnTo>
                  <a:lnTo>
                    <a:pt x="10985" y="204165"/>
                  </a:lnTo>
                  <a:lnTo>
                    <a:pt x="26885" y="243281"/>
                  </a:lnTo>
                  <a:lnTo>
                    <a:pt x="53378" y="278015"/>
                  </a:lnTo>
                  <a:lnTo>
                    <a:pt x="88112" y="304507"/>
                  </a:lnTo>
                  <a:lnTo>
                    <a:pt x="127228" y="320408"/>
                  </a:lnTo>
                  <a:lnTo>
                    <a:pt x="168541" y="325704"/>
                  </a:lnTo>
                  <a:lnTo>
                    <a:pt x="209854" y="320408"/>
                  </a:lnTo>
                  <a:lnTo>
                    <a:pt x="248970" y="304507"/>
                  </a:lnTo>
                  <a:lnTo>
                    <a:pt x="283705" y="278015"/>
                  </a:lnTo>
                  <a:lnTo>
                    <a:pt x="310197" y="243281"/>
                  </a:lnTo>
                  <a:lnTo>
                    <a:pt x="326097" y="204165"/>
                  </a:lnTo>
                  <a:lnTo>
                    <a:pt x="331406" y="162852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/>
          <p:nvPr/>
        </p:nvSpPr>
        <p:spPr>
          <a:xfrm>
            <a:off x="3891022" y="240224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7" y="325717"/>
                </a:lnTo>
                <a:lnTo>
                  <a:pt x="204169" y="320417"/>
                </a:lnTo>
                <a:lnTo>
                  <a:pt x="243284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8" name="object 28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1122" y="3941223"/>
            <a:ext cx="323794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738505" algn="l"/>
                <a:tab pos="183832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46755" y="4535054"/>
            <a:ext cx="2232857" cy="549139"/>
          </a:xfrm>
          <a:prstGeom prst="rect">
            <a:avLst/>
          </a:prstGeom>
        </p:spPr>
        <p:txBody>
          <a:bodyPr vert="horz" wrap="square" lIns="0" tIns="4332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 </a:t>
            </a:r>
            <a:r>
              <a:rPr sz="1180" b="1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not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forward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they </a:t>
            </a:r>
            <a:r>
              <a:rPr sz="1180" i="1" spc="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180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6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57359" y="1126310"/>
            <a:ext cx="2535251" cy="2700455"/>
            <a:chOff x="2764444" y="1848462"/>
            <a:chExt cx="5574030" cy="5937250"/>
          </a:xfrm>
        </p:grpSpPr>
        <p:sp>
          <p:nvSpPr>
            <p:cNvPr id="51" name="object 51"/>
            <p:cNvSpPr/>
            <p:nvPr/>
          </p:nvSpPr>
          <p:spPr>
            <a:xfrm>
              <a:off x="2860891" y="2221655"/>
              <a:ext cx="4976495" cy="2455545"/>
            </a:xfrm>
            <a:custGeom>
              <a:avLst/>
              <a:gdLst/>
              <a:ahLst/>
              <a:cxnLst/>
              <a:rect l="l" t="t" r="r" b="b"/>
              <a:pathLst>
                <a:path w="4976495" h="2455545">
                  <a:moveTo>
                    <a:pt x="325704" y="2172284"/>
                  </a:moveTo>
                  <a:lnTo>
                    <a:pt x="320408" y="2130971"/>
                  </a:lnTo>
                  <a:lnTo>
                    <a:pt x="304507" y="2091855"/>
                  </a:lnTo>
                  <a:lnTo>
                    <a:pt x="278003" y="2057133"/>
                  </a:lnTo>
                  <a:lnTo>
                    <a:pt x="243281" y="2030628"/>
                  </a:lnTo>
                  <a:lnTo>
                    <a:pt x="204165" y="2014728"/>
                  </a:lnTo>
                  <a:lnTo>
                    <a:pt x="162852" y="2009432"/>
                  </a:lnTo>
                  <a:lnTo>
                    <a:pt x="121539" y="2014728"/>
                  </a:lnTo>
                  <a:lnTo>
                    <a:pt x="82423" y="2030628"/>
                  </a:lnTo>
                  <a:lnTo>
                    <a:pt x="47701" y="2057133"/>
                  </a:lnTo>
                  <a:lnTo>
                    <a:pt x="21196" y="2091855"/>
                  </a:lnTo>
                  <a:lnTo>
                    <a:pt x="5295" y="2130971"/>
                  </a:lnTo>
                  <a:lnTo>
                    <a:pt x="0" y="2172284"/>
                  </a:lnTo>
                  <a:lnTo>
                    <a:pt x="5295" y="2213597"/>
                  </a:lnTo>
                  <a:lnTo>
                    <a:pt x="21196" y="2252713"/>
                  </a:lnTo>
                  <a:lnTo>
                    <a:pt x="47701" y="2287435"/>
                  </a:lnTo>
                  <a:lnTo>
                    <a:pt x="82423" y="2313940"/>
                  </a:lnTo>
                  <a:lnTo>
                    <a:pt x="121539" y="2329840"/>
                  </a:lnTo>
                  <a:lnTo>
                    <a:pt x="162852" y="2335136"/>
                  </a:lnTo>
                  <a:lnTo>
                    <a:pt x="204165" y="2329840"/>
                  </a:lnTo>
                  <a:lnTo>
                    <a:pt x="243281" y="2313940"/>
                  </a:lnTo>
                  <a:lnTo>
                    <a:pt x="278003" y="2287435"/>
                  </a:lnTo>
                  <a:lnTo>
                    <a:pt x="304507" y="2252713"/>
                  </a:lnTo>
                  <a:lnTo>
                    <a:pt x="320408" y="2213597"/>
                  </a:lnTo>
                  <a:lnTo>
                    <a:pt x="325704" y="2172284"/>
                  </a:lnTo>
                  <a:close/>
                </a:path>
                <a:path w="4976495" h="2455545">
                  <a:moveTo>
                    <a:pt x="4922761" y="162852"/>
                  </a:moveTo>
                  <a:lnTo>
                    <a:pt x="4917452" y="121539"/>
                  </a:lnTo>
                  <a:lnTo>
                    <a:pt x="4901552" y="82423"/>
                  </a:lnTo>
                  <a:lnTo>
                    <a:pt x="4875060" y="47701"/>
                  </a:lnTo>
                  <a:lnTo>
                    <a:pt x="4840325" y="21196"/>
                  </a:lnTo>
                  <a:lnTo>
                    <a:pt x="4801209" y="5295"/>
                  </a:lnTo>
                  <a:lnTo>
                    <a:pt x="4759896" y="0"/>
                  </a:lnTo>
                  <a:lnTo>
                    <a:pt x="4718583" y="5295"/>
                  </a:lnTo>
                  <a:lnTo>
                    <a:pt x="4679467" y="21196"/>
                  </a:lnTo>
                  <a:lnTo>
                    <a:pt x="4644733" y="47701"/>
                  </a:lnTo>
                  <a:lnTo>
                    <a:pt x="4618240" y="82423"/>
                  </a:lnTo>
                  <a:lnTo>
                    <a:pt x="4602340" y="121539"/>
                  </a:lnTo>
                  <a:lnTo>
                    <a:pt x="4597044" y="162852"/>
                  </a:lnTo>
                  <a:lnTo>
                    <a:pt x="4602340" y="204165"/>
                  </a:lnTo>
                  <a:lnTo>
                    <a:pt x="4618240" y="243281"/>
                  </a:lnTo>
                  <a:lnTo>
                    <a:pt x="4644733" y="278015"/>
                  </a:lnTo>
                  <a:lnTo>
                    <a:pt x="4679467" y="304507"/>
                  </a:lnTo>
                  <a:lnTo>
                    <a:pt x="4718583" y="320408"/>
                  </a:lnTo>
                  <a:lnTo>
                    <a:pt x="4759896" y="325716"/>
                  </a:lnTo>
                  <a:lnTo>
                    <a:pt x="4801209" y="320408"/>
                  </a:lnTo>
                  <a:lnTo>
                    <a:pt x="4840325" y="304507"/>
                  </a:lnTo>
                  <a:lnTo>
                    <a:pt x="4875060" y="278015"/>
                  </a:lnTo>
                  <a:lnTo>
                    <a:pt x="4901552" y="243281"/>
                  </a:lnTo>
                  <a:lnTo>
                    <a:pt x="4917452" y="204165"/>
                  </a:lnTo>
                  <a:lnTo>
                    <a:pt x="4922761" y="162852"/>
                  </a:lnTo>
                  <a:close/>
                </a:path>
                <a:path w="4976495" h="2455545">
                  <a:moveTo>
                    <a:pt x="4976419" y="2292286"/>
                  </a:moveTo>
                  <a:lnTo>
                    <a:pt x="4971123" y="2250973"/>
                  </a:lnTo>
                  <a:lnTo>
                    <a:pt x="4955222" y="2211857"/>
                  </a:lnTo>
                  <a:lnTo>
                    <a:pt x="4928717" y="2177123"/>
                  </a:lnTo>
                  <a:lnTo>
                    <a:pt x="4893996" y="2150630"/>
                  </a:lnTo>
                  <a:lnTo>
                    <a:pt x="4854880" y="2134730"/>
                  </a:lnTo>
                  <a:lnTo>
                    <a:pt x="4813566" y="2129434"/>
                  </a:lnTo>
                  <a:lnTo>
                    <a:pt x="4772241" y="2134730"/>
                  </a:lnTo>
                  <a:lnTo>
                    <a:pt x="4733125" y="2150630"/>
                  </a:lnTo>
                  <a:lnTo>
                    <a:pt x="4698403" y="2177123"/>
                  </a:lnTo>
                  <a:lnTo>
                    <a:pt x="4671898" y="2211857"/>
                  </a:lnTo>
                  <a:lnTo>
                    <a:pt x="4655998" y="2250973"/>
                  </a:lnTo>
                  <a:lnTo>
                    <a:pt x="4650702" y="2292286"/>
                  </a:lnTo>
                  <a:lnTo>
                    <a:pt x="4655998" y="2333599"/>
                  </a:lnTo>
                  <a:lnTo>
                    <a:pt x="4671898" y="2372715"/>
                  </a:lnTo>
                  <a:lnTo>
                    <a:pt x="4698403" y="2407450"/>
                  </a:lnTo>
                  <a:lnTo>
                    <a:pt x="4733125" y="2433942"/>
                  </a:lnTo>
                  <a:lnTo>
                    <a:pt x="4772241" y="2449842"/>
                  </a:lnTo>
                  <a:lnTo>
                    <a:pt x="4813566" y="2455151"/>
                  </a:lnTo>
                  <a:lnTo>
                    <a:pt x="4854880" y="2449842"/>
                  </a:lnTo>
                  <a:lnTo>
                    <a:pt x="4893996" y="2433942"/>
                  </a:lnTo>
                  <a:lnTo>
                    <a:pt x="4928717" y="2407450"/>
                  </a:lnTo>
                  <a:lnTo>
                    <a:pt x="4955222" y="2372715"/>
                  </a:lnTo>
                  <a:lnTo>
                    <a:pt x="4971123" y="2333599"/>
                  </a:lnTo>
                  <a:lnTo>
                    <a:pt x="4976419" y="2292286"/>
                  </a:lnTo>
                  <a:close/>
                </a:path>
              </a:pathLst>
            </a:custGeom>
            <a:solidFill>
              <a:srgbClr val="FF2F92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073006" y="2599581"/>
              <a:ext cx="5236845" cy="4464050"/>
            </a:xfrm>
            <a:custGeom>
              <a:avLst/>
              <a:gdLst/>
              <a:ahLst/>
              <a:cxnLst/>
              <a:rect l="l" t="t" r="r" b="b"/>
              <a:pathLst>
                <a:path w="5236845" h="4464050">
                  <a:moveTo>
                    <a:pt x="325704" y="2201570"/>
                  </a:moveTo>
                  <a:lnTo>
                    <a:pt x="320408" y="2160257"/>
                  </a:lnTo>
                  <a:lnTo>
                    <a:pt x="304507" y="2121141"/>
                  </a:lnTo>
                  <a:lnTo>
                    <a:pt x="278003" y="2086419"/>
                  </a:lnTo>
                  <a:lnTo>
                    <a:pt x="243281" y="2059914"/>
                  </a:lnTo>
                  <a:lnTo>
                    <a:pt x="204165" y="2044014"/>
                  </a:lnTo>
                  <a:lnTo>
                    <a:pt x="162852" y="2038718"/>
                  </a:lnTo>
                  <a:lnTo>
                    <a:pt x="121539" y="2044014"/>
                  </a:lnTo>
                  <a:lnTo>
                    <a:pt x="82423" y="2059914"/>
                  </a:lnTo>
                  <a:lnTo>
                    <a:pt x="47701" y="2086419"/>
                  </a:lnTo>
                  <a:lnTo>
                    <a:pt x="21196" y="2121141"/>
                  </a:lnTo>
                  <a:lnTo>
                    <a:pt x="5295" y="2160257"/>
                  </a:lnTo>
                  <a:lnTo>
                    <a:pt x="0" y="2201570"/>
                  </a:lnTo>
                  <a:lnTo>
                    <a:pt x="5295" y="2242896"/>
                  </a:lnTo>
                  <a:lnTo>
                    <a:pt x="21196" y="2282012"/>
                  </a:lnTo>
                  <a:lnTo>
                    <a:pt x="47701" y="2316734"/>
                  </a:lnTo>
                  <a:lnTo>
                    <a:pt x="82423" y="2343239"/>
                  </a:lnTo>
                  <a:lnTo>
                    <a:pt x="121539" y="2359139"/>
                  </a:lnTo>
                  <a:lnTo>
                    <a:pt x="162852" y="2364435"/>
                  </a:lnTo>
                  <a:lnTo>
                    <a:pt x="204165" y="2359139"/>
                  </a:lnTo>
                  <a:lnTo>
                    <a:pt x="243281" y="2343239"/>
                  </a:lnTo>
                  <a:lnTo>
                    <a:pt x="278003" y="2316734"/>
                  </a:lnTo>
                  <a:lnTo>
                    <a:pt x="304507" y="2282012"/>
                  </a:lnTo>
                  <a:lnTo>
                    <a:pt x="320408" y="2242896"/>
                  </a:lnTo>
                  <a:lnTo>
                    <a:pt x="325704" y="2201570"/>
                  </a:lnTo>
                  <a:close/>
                </a:path>
                <a:path w="5236845" h="4464050">
                  <a:moveTo>
                    <a:pt x="2036381" y="4300664"/>
                  </a:moveTo>
                  <a:lnTo>
                    <a:pt x="2031085" y="4259351"/>
                  </a:lnTo>
                  <a:lnTo>
                    <a:pt x="2015185" y="4220235"/>
                  </a:lnTo>
                  <a:lnTo>
                    <a:pt x="1988693" y="4185501"/>
                  </a:lnTo>
                  <a:lnTo>
                    <a:pt x="1953958" y="4159008"/>
                  </a:lnTo>
                  <a:lnTo>
                    <a:pt x="1914842" y="4143108"/>
                  </a:lnTo>
                  <a:lnTo>
                    <a:pt x="1873529" y="4137799"/>
                  </a:lnTo>
                  <a:lnTo>
                    <a:pt x="1832216" y="4143108"/>
                  </a:lnTo>
                  <a:lnTo>
                    <a:pt x="1793100" y="4159008"/>
                  </a:lnTo>
                  <a:lnTo>
                    <a:pt x="1758378" y="4185501"/>
                  </a:lnTo>
                  <a:lnTo>
                    <a:pt x="1731873" y="4220235"/>
                  </a:lnTo>
                  <a:lnTo>
                    <a:pt x="1715973" y="4259351"/>
                  </a:lnTo>
                  <a:lnTo>
                    <a:pt x="1710677" y="4300664"/>
                  </a:lnTo>
                  <a:lnTo>
                    <a:pt x="1715973" y="4341977"/>
                  </a:lnTo>
                  <a:lnTo>
                    <a:pt x="1731873" y="4381093"/>
                  </a:lnTo>
                  <a:lnTo>
                    <a:pt x="1758378" y="4415815"/>
                  </a:lnTo>
                  <a:lnTo>
                    <a:pt x="1793100" y="4442307"/>
                  </a:lnTo>
                  <a:lnTo>
                    <a:pt x="1832216" y="4458208"/>
                  </a:lnTo>
                  <a:lnTo>
                    <a:pt x="1873529" y="4463516"/>
                  </a:lnTo>
                  <a:lnTo>
                    <a:pt x="1914842" y="4458208"/>
                  </a:lnTo>
                  <a:lnTo>
                    <a:pt x="1953958" y="4442307"/>
                  </a:lnTo>
                  <a:lnTo>
                    <a:pt x="1988693" y="4415815"/>
                  </a:lnTo>
                  <a:lnTo>
                    <a:pt x="2015185" y="4381093"/>
                  </a:lnTo>
                  <a:lnTo>
                    <a:pt x="2031085" y="4341977"/>
                  </a:lnTo>
                  <a:lnTo>
                    <a:pt x="2036381" y="4300664"/>
                  </a:lnTo>
                  <a:close/>
                </a:path>
                <a:path w="5236845" h="4464050">
                  <a:moveTo>
                    <a:pt x="2053983" y="162864"/>
                  </a:moveTo>
                  <a:lnTo>
                    <a:pt x="2048675" y="121551"/>
                  </a:lnTo>
                  <a:lnTo>
                    <a:pt x="2032774" y="82435"/>
                  </a:lnTo>
                  <a:lnTo>
                    <a:pt x="2006282" y="47701"/>
                  </a:lnTo>
                  <a:lnTo>
                    <a:pt x="1971548" y="21209"/>
                  </a:lnTo>
                  <a:lnTo>
                    <a:pt x="1932432" y="5308"/>
                  </a:lnTo>
                  <a:lnTo>
                    <a:pt x="1891118" y="0"/>
                  </a:lnTo>
                  <a:lnTo>
                    <a:pt x="1849805" y="5308"/>
                  </a:lnTo>
                  <a:lnTo>
                    <a:pt x="1810689" y="21209"/>
                  </a:lnTo>
                  <a:lnTo>
                    <a:pt x="1775955" y="47701"/>
                  </a:lnTo>
                  <a:lnTo>
                    <a:pt x="1749463" y="82435"/>
                  </a:lnTo>
                  <a:lnTo>
                    <a:pt x="1733562" y="121551"/>
                  </a:lnTo>
                  <a:lnTo>
                    <a:pt x="1728266" y="162864"/>
                  </a:lnTo>
                  <a:lnTo>
                    <a:pt x="1733562" y="204177"/>
                  </a:lnTo>
                  <a:lnTo>
                    <a:pt x="1749463" y="243293"/>
                  </a:lnTo>
                  <a:lnTo>
                    <a:pt x="1775955" y="278028"/>
                  </a:lnTo>
                  <a:lnTo>
                    <a:pt x="1810689" y="304520"/>
                  </a:lnTo>
                  <a:lnTo>
                    <a:pt x="1849805" y="320421"/>
                  </a:lnTo>
                  <a:lnTo>
                    <a:pt x="1891118" y="325716"/>
                  </a:lnTo>
                  <a:lnTo>
                    <a:pt x="1932432" y="320421"/>
                  </a:lnTo>
                  <a:lnTo>
                    <a:pt x="1971548" y="304520"/>
                  </a:lnTo>
                  <a:lnTo>
                    <a:pt x="2006282" y="278028"/>
                  </a:lnTo>
                  <a:lnTo>
                    <a:pt x="2032774" y="243293"/>
                  </a:lnTo>
                  <a:lnTo>
                    <a:pt x="2048675" y="204177"/>
                  </a:lnTo>
                  <a:lnTo>
                    <a:pt x="2053983" y="162864"/>
                  </a:lnTo>
                  <a:close/>
                </a:path>
                <a:path w="5236845" h="4464050">
                  <a:moveTo>
                    <a:pt x="5221998" y="366712"/>
                  </a:moveTo>
                  <a:lnTo>
                    <a:pt x="5216703" y="325399"/>
                  </a:lnTo>
                  <a:lnTo>
                    <a:pt x="5200802" y="286283"/>
                  </a:lnTo>
                  <a:lnTo>
                    <a:pt x="5174297" y="251561"/>
                  </a:lnTo>
                  <a:lnTo>
                    <a:pt x="5139575" y="225056"/>
                  </a:lnTo>
                  <a:lnTo>
                    <a:pt x="5100447" y="209156"/>
                  </a:lnTo>
                  <a:lnTo>
                    <a:pt x="5059134" y="203860"/>
                  </a:lnTo>
                  <a:lnTo>
                    <a:pt x="5017821" y="209156"/>
                  </a:lnTo>
                  <a:lnTo>
                    <a:pt x="4978705" y="225056"/>
                  </a:lnTo>
                  <a:lnTo>
                    <a:pt x="4943983" y="251561"/>
                  </a:lnTo>
                  <a:lnTo>
                    <a:pt x="4917478" y="286283"/>
                  </a:lnTo>
                  <a:lnTo>
                    <a:pt x="4901577" y="325399"/>
                  </a:lnTo>
                  <a:lnTo>
                    <a:pt x="4896282" y="366712"/>
                  </a:lnTo>
                  <a:lnTo>
                    <a:pt x="4901577" y="408025"/>
                  </a:lnTo>
                  <a:lnTo>
                    <a:pt x="4917478" y="447141"/>
                  </a:lnTo>
                  <a:lnTo>
                    <a:pt x="4943983" y="481863"/>
                  </a:lnTo>
                  <a:lnTo>
                    <a:pt x="4978705" y="508368"/>
                  </a:lnTo>
                  <a:lnTo>
                    <a:pt x="5017821" y="524268"/>
                  </a:lnTo>
                  <a:lnTo>
                    <a:pt x="5059134" y="529564"/>
                  </a:lnTo>
                  <a:lnTo>
                    <a:pt x="5100447" y="524268"/>
                  </a:lnTo>
                  <a:lnTo>
                    <a:pt x="5139575" y="508368"/>
                  </a:lnTo>
                  <a:lnTo>
                    <a:pt x="5174297" y="481863"/>
                  </a:lnTo>
                  <a:lnTo>
                    <a:pt x="5200802" y="447141"/>
                  </a:lnTo>
                  <a:lnTo>
                    <a:pt x="5216703" y="408025"/>
                  </a:lnTo>
                  <a:lnTo>
                    <a:pt x="5221998" y="366712"/>
                  </a:lnTo>
                  <a:close/>
                </a:path>
                <a:path w="5236845" h="4464050">
                  <a:moveTo>
                    <a:pt x="5236807" y="4092143"/>
                  </a:moveTo>
                  <a:lnTo>
                    <a:pt x="5231498" y="4050830"/>
                  </a:lnTo>
                  <a:lnTo>
                    <a:pt x="5215598" y="4011714"/>
                  </a:lnTo>
                  <a:lnTo>
                    <a:pt x="5189105" y="3976992"/>
                  </a:lnTo>
                  <a:lnTo>
                    <a:pt x="5154371" y="3950487"/>
                  </a:lnTo>
                  <a:lnTo>
                    <a:pt x="5115255" y="3934587"/>
                  </a:lnTo>
                  <a:lnTo>
                    <a:pt x="5073942" y="3929291"/>
                  </a:lnTo>
                  <a:lnTo>
                    <a:pt x="5032629" y="3934587"/>
                  </a:lnTo>
                  <a:lnTo>
                    <a:pt x="4993513" y="3950487"/>
                  </a:lnTo>
                  <a:lnTo>
                    <a:pt x="4958791" y="3976992"/>
                  </a:lnTo>
                  <a:lnTo>
                    <a:pt x="4932286" y="4011714"/>
                  </a:lnTo>
                  <a:lnTo>
                    <a:pt x="4916386" y="4050830"/>
                  </a:lnTo>
                  <a:lnTo>
                    <a:pt x="4911090" y="4092143"/>
                  </a:lnTo>
                  <a:lnTo>
                    <a:pt x="4916386" y="4133456"/>
                  </a:lnTo>
                  <a:lnTo>
                    <a:pt x="4932286" y="4172572"/>
                  </a:lnTo>
                  <a:lnTo>
                    <a:pt x="4958791" y="4207294"/>
                  </a:lnTo>
                  <a:lnTo>
                    <a:pt x="4993513" y="4233799"/>
                  </a:lnTo>
                  <a:lnTo>
                    <a:pt x="5032629" y="4249699"/>
                  </a:lnTo>
                  <a:lnTo>
                    <a:pt x="5073942" y="4254995"/>
                  </a:lnTo>
                  <a:lnTo>
                    <a:pt x="5115255" y="4249699"/>
                  </a:lnTo>
                  <a:lnTo>
                    <a:pt x="5154371" y="4233799"/>
                  </a:lnTo>
                  <a:lnTo>
                    <a:pt x="5189105" y="4207294"/>
                  </a:lnTo>
                  <a:lnTo>
                    <a:pt x="5215598" y="4172572"/>
                  </a:lnTo>
                  <a:lnTo>
                    <a:pt x="5231498" y="4133456"/>
                  </a:lnTo>
                  <a:lnTo>
                    <a:pt x="5236807" y="4092143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764434" y="5070392"/>
              <a:ext cx="4984115" cy="2332355"/>
            </a:xfrm>
            <a:custGeom>
              <a:avLst/>
              <a:gdLst/>
              <a:ahLst/>
              <a:cxnLst/>
              <a:rect l="l" t="t" r="r" b="b"/>
              <a:pathLst>
                <a:path w="4984115" h="2332354">
                  <a:moveTo>
                    <a:pt x="325716" y="162852"/>
                  </a:moveTo>
                  <a:lnTo>
                    <a:pt x="320408" y="121539"/>
                  </a:lnTo>
                  <a:lnTo>
                    <a:pt x="304507" y="82423"/>
                  </a:lnTo>
                  <a:lnTo>
                    <a:pt x="278015" y="47701"/>
                  </a:lnTo>
                  <a:lnTo>
                    <a:pt x="243293" y="21196"/>
                  </a:lnTo>
                  <a:lnTo>
                    <a:pt x="204177" y="5295"/>
                  </a:lnTo>
                  <a:lnTo>
                    <a:pt x="162864" y="0"/>
                  </a:lnTo>
                  <a:lnTo>
                    <a:pt x="121551" y="5295"/>
                  </a:lnTo>
                  <a:lnTo>
                    <a:pt x="82435" y="21196"/>
                  </a:lnTo>
                  <a:lnTo>
                    <a:pt x="47701" y="47701"/>
                  </a:lnTo>
                  <a:lnTo>
                    <a:pt x="21209" y="82423"/>
                  </a:lnTo>
                  <a:lnTo>
                    <a:pt x="5308" y="121539"/>
                  </a:lnTo>
                  <a:lnTo>
                    <a:pt x="0" y="162852"/>
                  </a:lnTo>
                  <a:lnTo>
                    <a:pt x="5308" y="204165"/>
                  </a:lnTo>
                  <a:lnTo>
                    <a:pt x="21209" y="243281"/>
                  </a:lnTo>
                  <a:lnTo>
                    <a:pt x="47701" y="278003"/>
                  </a:lnTo>
                  <a:lnTo>
                    <a:pt x="82435" y="304507"/>
                  </a:lnTo>
                  <a:lnTo>
                    <a:pt x="121551" y="320408"/>
                  </a:lnTo>
                  <a:lnTo>
                    <a:pt x="162864" y="325704"/>
                  </a:lnTo>
                  <a:lnTo>
                    <a:pt x="204177" y="320408"/>
                  </a:lnTo>
                  <a:lnTo>
                    <a:pt x="243293" y="304507"/>
                  </a:lnTo>
                  <a:lnTo>
                    <a:pt x="278015" y="278003"/>
                  </a:lnTo>
                  <a:lnTo>
                    <a:pt x="304507" y="243281"/>
                  </a:lnTo>
                  <a:lnTo>
                    <a:pt x="320408" y="204165"/>
                  </a:lnTo>
                  <a:lnTo>
                    <a:pt x="325716" y="162852"/>
                  </a:lnTo>
                  <a:close/>
                </a:path>
                <a:path w="4984115" h="2332354">
                  <a:moveTo>
                    <a:pt x="4958423" y="165354"/>
                  </a:moveTo>
                  <a:lnTo>
                    <a:pt x="4953127" y="124040"/>
                  </a:lnTo>
                  <a:lnTo>
                    <a:pt x="4937226" y="84924"/>
                  </a:lnTo>
                  <a:lnTo>
                    <a:pt x="4910734" y="50203"/>
                  </a:lnTo>
                  <a:lnTo>
                    <a:pt x="4876000" y="23698"/>
                  </a:lnTo>
                  <a:lnTo>
                    <a:pt x="4836884" y="7797"/>
                  </a:lnTo>
                  <a:lnTo>
                    <a:pt x="4795571" y="2501"/>
                  </a:lnTo>
                  <a:lnTo>
                    <a:pt x="4754257" y="7797"/>
                  </a:lnTo>
                  <a:lnTo>
                    <a:pt x="4715141" y="23698"/>
                  </a:lnTo>
                  <a:lnTo>
                    <a:pt x="4680407" y="50203"/>
                  </a:lnTo>
                  <a:lnTo>
                    <a:pt x="4653915" y="84924"/>
                  </a:lnTo>
                  <a:lnTo>
                    <a:pt x="4638014" y="124040"/>
                  </a:lnTo>
                  <a:lnTo>
                    <a:pt x="4632718" y="165354"/>
                  </a:lnTo>
                  <a:lnTo>
                    <a:pt x="4638014" y="206667"/>
                  </a:lnTo>
                  <a:lnTo>
                    <a:pt x="4653915" y="245783"/>
                  </a:lnTo>
                  <a:lnTo>
                    <a:pt x="4680407" y="280504"/>
                  </a:lnTo>
                  <a:lnTo>
                    <a:pt x="4715141" y="307009"/>
                  </a:lnTo>
                  <a:lnTo>
                    <a:pt x="4754257" y="322910"/>
                  </a:lnTo>
                  <a:lnTo>
                    <a:pt x="4795571" y="328206"/>
                  </a:lnTo>
                  <a:lnTo>
                    <a:pt x="4836884" y="322910"/>
                  </a:lnTo>
                  <a:lnTo>
                    <a:pt x="4876000" y="307009"/>
                  </a:lnTo>
                  <a:lnTo>
                    <a:pt x="4910734" y="280504"/>
                  </a:lnTo>
                  <a:lnTo>
                    <a:pt x="4937226" y="245783"/>
                  </a:lnTo>
                  <a:lnTo>
                    <a:pt x="4953127" y="206667"/>
                  </a:lnTo>
                  <a:lnTo>
                    <a:pt x="4958423" y="165354"/>
                  </a:lnTo>
                  <a:close/>
                </a:path>
                <a:path w="4984115" h="2332354">
                  <a:moveTo>
                    <a:pt x="4983619" y="2168969"/>
                  </a:moveTo>
                  <a:lnTo>
                    <a:pt x="4978324" y="2127656"/>
                  </a:lnTo>
                  <a:lnTo>
                    <a:pt x="4962423" y="2088540"/>
                  </a:lnTo>
                  <a:lnTo>
                    <a:pt x="4935918" y="2053818"/>
                  </a:lnTo>
                  <a:lnTo>
                    <a:pt x="4901196" y="2027326"/>
                  </a:lnTo>
                  <a:lnTo>
                    <a:pt x="4862080" y="2011426"/>
                  </a:lnTo>
                  <a:lnTo>
                    <a:pt x="4820767" y="2006117"/>
                  </a:lnTo>
                  <a:lnTo>
                    <a:pt x="4779454" y="2011426"/>
                  </a:lnTo>
                  <a:lnTo>
                    <a:pt x="4740338" y="2027326"/>
                  </a:lnTo>
                  <a:lnTo>
                    <a:pt x="4705616" y="2053818"/>
                  </a:lnTo>
                  <a:lnTo>
                    <a:pt x="4679112" y="2088540"/>
                  </a:lnTo>
                  <a:lnTo>
                    <a:pt x="4663211" y="2127656"/>
                  </a:lnTo>
                  <a:lnTo>
                    <a:pt x="4657915" y="2168969"/>
                  </a:lnTo>
                  <a:lnTo>
                    <a:pt x="4663211" y="2210282"/>
                  </a:lnTo>
                  <a:lnTo>
                    <a:pt x="4679112" y="2249411"/>
                  </a:lnTo>
                  <a:lnTo>
                    <a:pt x="4705616" y="2284133"/>
                  </a:lnTo>
                  <a:lnTo>
                    <a:pt x="4740338" y="2310638"/>
                  </a:lnTo>
                  <a:lnTo>
                    <a:pt x="4779454" y="2326538"/>
                  </a:lnTo>
                  <a:lnTo>
                    <a:pt x="4820767" y="2331834"/>
                  </a:lnTo>
                  <a:lnTo>
                    <a:pt x="4862080" y="2326538"/>
                  </a:lnTo>
                  <a:lnTo>
                    <a:pt x="4901196" y="2310638"/>
                  </a:lnTo>
                  <a:lnTo>
                    <a:pt x="4935918" y="2284133"/>
                  </a:lnTo>
                  <a:lnTo>
                    <a:pt x="4962423" y="2249411"/>
                  </a:lnTo>
                  <a:lnTo>
                    <a:pt x="4978324" y="2210282"/>
                  </a:lnTo>
                  <a:lnTo>
                    <a:pt x="4983619" y="2168969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871275" y="5298141"/>
              <a:ext cx="3467735" cy="2104390"/>
            </a:xfrm>
            <a:custGeom>
              <a:avLst/>
              <a:gdLst/>
              <a:ahLst/>
              <a:cxnLst/>
              <a:rect l="l" t="t" r="r" b="b"/>
              <a:pathLst>
                <a:path w="3467734" h="2104390">
                  <a:moveTo>
                    <a:pt x="325716" y="1941144"/>
                  </a:moveTo>
                  <a:lnTo>
                    <a:pt x="320421" y="1899831"/>
                  </a:lnTo>
                  <a:lnTo>
                    <a:pt x="304520" y="1860715"/>
                  </a:lnTo>
                  <a:lnTo>
                    <a:pt x="278015" y="1825980"/>
                  </a:lnTo>
                  <a:lnTo>
                    <a:pt x="243293" y="1799488"/>
                  </a:lnTo>
                  <a:lnTo>
                    <a:pt x="204177" y="1783588"/>
                  </a:lnTo>
                  <a:lnTo>
                    <a:pt x="162852" y="1778279"/>
                  </a:lnTo>
                  <a:lnTo>
                    <a:pt x="121539" y="1783588"/>
                  </a:lnTo>
                  <a:lnTo>
                    <a:pt x="82423" y="1799488"/>
                  </a:lnTo>
                  <a:lnTo>
                    <a:pt x="47701" y="1825980"/>
                  </a:lnTo>
                  <a:lnTo>
                    <a:pt x="21196" y="1860715"/>
                  </a:lnTo>
                  <a:lnTo>
                    <a:pt x="5295" y="1899831"/>
                  </a:lnTo>
                  <a:lnTo>
                    <a:pt x="0" y="1941144"/>
                  </a:lnTo>
                  <a:lnTo>
                    <a:pt x="5295" y="1982457"/>
                  </a:lnTo>
                  <a:lnTo>
                    <a:pt x="21196" y="2021573"/>
                  </a:lnTo>
                  <a:lnTo>
                    <a:pt x="47701" y="2056295"/>
                  </a:lnTo>
                  <a:lnTo>
                    <a:pt x="82423" y="2082800"/>
                  </a:lnTo>
                  <a:lnTo>
                    <a:pt x="121539" y="2098700"/>
                  </a:lnTo>
                  <a:lnTo>
                    <a:pt x="162852" y="2103996"/>
                  </a:lnTo>
                  <a:lnTo>
                    <a:pt x="204177" y="2098700"/>
                  </a:lnTo>
                  <a:lnTo>
                    <a:pt x="243293" y="2082800"/>
                  </a:lnTo>
                  <a:lnTo>
                    <a:pt x="278015" y="2056295"/>
                  </a:lnTo>
                  <a:lnTo>
                    <a:pt x="304520" y="2021573"/>
                  </a:lnTo>
                  <a:lnTo>
                    <a:pt x="320421" y="1982457"/>
                  </a:lnTo>
                  <a:lnTo>
                    <a:pt x="325716" y="1941144"/>
                  </a:lnTo>
                  <a:close/>
                </a:path>
                <a:path w="3467734" h="2104390">
                  <a:moveTo>
                    <a:pt x="3467112" y="162852"/>
                  </a:moveTo>
                  <a:lnTo>
                    <a:pt x="3461804" y="121539"/>
                  </a:lnTo>
                  <a:lnTo>
                    <a:pt x="3445903" y="82423"/>
                  </a:lnTo>
                  <a:lnTo>
                    <a:pt x="3419411" y="47701"/>
                  </a:lnTo>
                  <a:lnTo>
                    <a:pt x="3384677" y="21196"/>
                  </a:lnTo>
                  <a:lnTo>
                    <a:pt x="3345561" y="5295"/>
                  </a:lnTo>
                  <a:lnTo>
                    <a:pt x="3304248" y="0"/>
                  </a:lnTo>
                  <a:lnTo>
                    <a:pt x="3262934" y="5295"/>
                  </a:lnTo>
                  <a:lnTo>
                    <a:pt x="3223818" y="21196"/>
                  </a:lnTo>
                  <a:lnTo>
                    <a:pt x="3189097" y="47701"/>
                  </a:lnTo>
                  <a:lnTo>
                    <a:pt x="3162592" y="82423"/>
                  </a:lnTo>
                  <a:lnTo>
                    <a:pt x="3146691" y="121539"/>
                  </a:lnTo>
                  <a:lnTo>
                    <a:pt x="3141395" y="162852"/>
                  </a:lnTo>
                  <a:lnTo>
                    <a:pt x="3146691" y="204165"/>
                  </a:lnTo>
                  <a:lnTo>
                    <a:pt x="3162592" y="243281"/>
                  </a:lnTo>
                  <a:lnTo>
                    <a:pt x="3189097" y="278003"/>
                  </a:lnTo>
                  <a:lnTo>
                    <a:pt x="3223818" y="304507"/>
                  </a:lnTo>
                  <a:lnTo>
                    <a:pt x="3262934" y="320408"/>
                  </a:lnTo>
                  <a:lnTo>
                    <a:pt x="3304248" y="325704"/>
                  </a:lnTo>
                  <a:lnTo>
                    <a:pt x="3345561" y="320408"/>
                  </a:lnTo>
                  <a:lnTo>
                    <a:pt x="3384677" y="304507"/>
                  </a:lnTo>
                  <a:lnTo>
                    <a:pt x="3419411" y="278003"/>
                  </a:lnTo>
                  <a:lnTo>
                    <a:pt x="3445903" y="243281"/>
                  </a:lnTo>
                  <a:lnTo>
                    <a:pt x="3461804" y="204165"/>
                  </a:lnTo>
                  <a:lnTo>
                    <a:pt x="3467112" y="162852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983772" y="2222912"/>
              <a:ext cx="3328670" cy="2159000"/>
            </a:xfrm>
            <a:custGeom>
              <a:avLst/>
              <a:gdLst/>
              <a:ahLst/>
              <a:cxnLst/>
              <a:rect l="l" t="t" r="r" b="b"/>
              <a:pathLst>
                <a:path w="3328670" h="2159000">
                  <a:moveTo>
                    <a:pt x="325716" y="162852"/>
                  </a:moveTo>
                  <a:lnTo>
                    <a:pt x="320421" y="121539"/>
                  </a:lnTo>
                  <a:lnTo>
                    <a:pt x="304520" y="82423"/>
                  </a:lnTo>
                  <a:lnTo>
                    <a:pt x="278015" y="47688"/>
                  </a:lnTo>
                  <a:lnTo>
                    <a:pt x="243293" y="21196"/>
                  </a:lnTo>
                  <a:lnTo>
                    <a:pt x="204177" y="5295"/>
                  </a:lnTo>
                  <a:lnTo>
                    <a:pt x="162864" y="0"/>
                  </a:lnTo>
                  <a:lnTo>
                    <a:pt x="121551" y="5295"/>
                  </a:lnTo>
                  <a:lnTo>
                    <a:pt x="82423" y="21196"/>
                  </a:lnTo>
                  <a:lnTo>
                    <a:pt x="47701" y="47688"/>
                  </a:lnTo>
                  <a:lnTo>
                    <a:pt x="21196" y="82423"/>
                  </a:lnTo>
                  <a:lnTo>
                    <a:pt x="5295" y="121539"/>
                  </a:lnTo>
                  <a:lnTo>
                    <a:pt x="0" y="162852"/>
                  </a:lnTo>
                  <a:lnTo>
                    <a:pt x="5295" y="204165"/>
                  </a:lnTo>
                  <a:lnTo>
                    <a:pt x="21196" y="243281"/>
                  </a:lnTo>
                  <a:lnTo>
                    <a:pt x="47701" y="278015"/>
                  </a:lnTo>
                  <a:lnTo>
                    <a:pt x="82423" y="304507"/>
                  </a:lnTo>
                  <a:lnTo>
                    <a:pt x="121551" y="320408"/>
                  </a:lnTo>
                  <a:lnTo>
                    <a:pt x="162864" y="325716"/>
                  </a:lnTo>
                  <a:lnTo>
                    <a:pt x="204177" y="320408"/>
                  </a:lnTo>
                  <a:lnTo>
                    <a:pt x="243293" y="304507"/>
                  </a:lnTo>
                  <a:lnTo>
                    <a:pt x="278015" y="278015"/>
                  </a:lnTo>
                  <a:lnTo>
                    <a:pt x="304520" y="243281"/>
                  </a:lnTo>
                  <a:lnTo>
                    <a:pt x="320421" y="204165"/>
                  </a:lnTo>
                  <a:lnTo>
                    <a:pt x="325716" y="162852"/>
                  </a:lnTo>
                  <a:close/>
                </a:path>
                <a:path w="3328670" h="2159000">
                  <a:moveTo>
                    <a:pt x="3328225" y="1995932"/>
                  </a:moveTo>
                  <a:lnTo>
                    <a:pt x="3322929" y="1954618"/>
                  </a:lnTo>
                  <a:lnTo>
                    <a:pt x="3307029" y="1915502"/>
                  </a:lnTo>
                  <a:lnTo>
                    <a:pt x="3280537" y="1880781"/>
                  </a:lnTo>
                  <a:lnTo>
                    <a:pt x="3245802" y="1854276"/>
                  </a:lnTo>
                  <a:lnTo>
                    <a:pt x="3206686" y="1838375"/>
                  </a:lnTo>
                  <a:lnTo>
                    <a:pt x="3165373" y="1833079"/>
                  </a:lnTo>
                  <a:lnTo>
                    <a:pt x="3124060" y="1838375"/>
                  </a:lnTo>
                  <a:lnTo>
                    <a:pt x="3084944" y="1854276"/>
                  </a:lnTo>
                  <a:lnTo>
                    <a:pt x="3050222" y="1880781"/>
                  </a:lnTo>
                  <a:lnTo>
                    <a:pt x="3023717" y="1915502"/>
                  </a:lnTo>
                  <a:lnTo>
                    <a:pt x="3007817" y="1954618"/>
                  </a:lnTo>
                  <a:lnTo>
                    <a:pt x="3002521" y="1995932"/>
                  </a:lnTo>
                  <a:lnTo>
                    <a:pt x="3007817" y="2037245"/>
                  </a:lnTo>
                  <a:lnTo>
                    <a:pt x="3023717" y="2076361"/>
                  </a:lnTo>
                  <a:lnTo>
                    <a:pt x="3050222" y="2111083"/>
                  </a:lnTo>
                  <a:lnTo>
                    <a:pt x="3084944" y="2137587"/>
                  </a:lnTo>
                  <a:lnTo>
                    <a:pt x="3124060" y="2153488"/>
                  </a:lnTo>
                  <a:lnTo>
                    <a:pt x="3165373" y="2158784"/>
                  </a:lnTo>
                  <a:lnTo>
                    <a:pt x="3206686" y="2153488"/>
                  </a:lnTo>
                  <a:lnTo>
                    <a:pt x="3245802" y="2137587"/>
                  </a:lnTo>
                  <a:lnTo>
                    <a:pt x="3280537" y="2111083"/>
                  </a:lnTo>
                  <a:lnTo>
                    <a:pt x="3307029" y="2076361"/>
                  </a:lnTo>
                  <a:lnTo>
                    <a:pt x="3322929" y="2037245"/>
                  </a:lnTo>
                  <a:lnTo>
                    <a:pt x="3328225" y="1995932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826649" y="1848465"/>
              <a:ext cx="331470" cy="5937250"/>
            </a:xfrm>
            <a:custGeom>
              <a:avLst/>
              <a:gdLst/>
              <a:ahLst/>
              <a:cxnLst/>
              <a:rect l="l" t="t" r="r" b="b"/>
              <a:pathLst>
                <a:path w="331470" h="5937250">
                  <a:moveTo>
                    <a:pt x="325716" y="5774334"/>
                  </a:moveTo>
                  <a:lnTo>
                    <a:pt x="320421" y="5733021"/>
                  </a:lnTo>
                  <a:lnTo>
                    <a:pt x="304520" y="5693905"/>
                  </a:lnTo>
                  <a:lnTo>
                    <a:pt x="278015" y="5659183"/>
                  </a:lnTo>
                  <a:lnTo>
                    <a:pt x="243293" y="5632691"/>
                  </a:lnTo>
                  <a:lnTo>
                    <a:pt x="204165" y="5616791"/>
                  </a:lnTo>
                  <a:lnTo>
                    <a:pt x="162852" y="5611482"/>
                  </a:lnTo>
                  <a:lnTo>
                    <a:pt x="121539" y="5616791"/>
                  </a:lnTo>
                  <a:lnTo>
                    <a:pt x="82423" y="5632691"/>
                  </a:lnTo>
                  <a:lnTo>
                    <a:pt x="47701" y="5659183"/>
                  </a:lnTo>
                  <a:lnTo>
                    <a:pt x="21196" y="5693905"/>
                  </a:lnTo>
                  <a:lnTo>
                    <a:pt x="5295" y="5733021"/>
                  </a:lnTo>
                  <a:lnTo>
                    <a:pt x="0" y="5774334"/>
                  </a:lnTo>
                  <a:lnTo>
                    <a:pt x="5295" y="5815647"/>
                  </a:lnTo>
                  <a:lnTo>
                    <a:pt x="21196" y="5854763"/>
                  </a:lnTo>
                  <a:lnTo>
                    <a:pt x="47701" y="5889498"/>
                  </a:lnTo>
                  <a:lnTo>
                    <a:pt x="82423" y="5915990"/>
                  </a:lnTo>
                  <a:lnTo>
                    <a:pt x="121539" y="5931890"/>
                  </a:lnTo>
                  <a:lnTo>
                    <a:pt x="162852" y="5937199"/>
                  </a:lnTo>
                  <a:lnTo>
                    <a:pt x="204165" y="5931890"/>
                  </a:lnTo>
                  <a:lnTo>
                    <a:pt x="243293" y="5915990"/>
                  </a:lnTo>
                  <a:lnTo>
                    <a:pt x="278015" y="5889498"/>
                  </a:lnTo>
                  <a:lnTo>
                    <a:pt x="304520" y="5854763"/>
                  </a:lnTo>
                  <a:lnTo>
                    <a:pt x="320421" y="5815647"/>
                  </a:lnTo>
                  <a:lnTo>
                    <a:pt x="325716" y="5774334"/>
                  </a:lnTo>
                  <a:close/>
                </a:path>
                <a:path w="331470" h="5937250">
                  <a:moveTo>
                    <a:pt x="331406" y="162852"/>
                  </a:moveTo>
                  <a:lnTo>
                    <a:pt x="326097" y="121539"/>
                  </a:lnTo>
                  <a:lnTo>
                    <a:pt x="310197" y="82423"/>
                  </a:lnTo>
                  <a:lnTo>
                    <a:pt x="283705" y="47701"/>
                  </a:lnTo>
                  <a:lnTo>
                    <a:pt x="248970" y="21196"/>
                  </a:lnTo>
                  <a:lnTo>
                    <a:pt x="209854" y="5295"/>
                  </a:lnTo>
                  <a:lnTo>
                    <a:pt x="168541" y="0"/>
                  </a:lnTo>
                  <a:lnTo>
                    <a:pt x="127228" y="5295"/>
                  </a:lnTo>
                  <a:lnTo>
                    <a:pt x="88112" y="21196"/>
                  </a:lnTo>
                  <a:lnTo>
                    <a:pt x="53378" y="47701"/>
                  </a:lnTo>
                  <a:lnTo>
                    <a:pt x="26885" y="82423"/>
                  </a:lnTo>
                  <a:lnTo>
                    <a:pt x="10985" y="121539"/>
                  </a:lnTo>
                  <a:lnTo>
                    <a:pt x="5676" y="162852"/>
                  </a:lnTo>
                  <a:lnTo>
                    <a:pt x="10985" y="204165"/>
                  </a:lnTo>
                  <a:lnTo>
                    <a:pt x="26885" y="243281"/>
                  </a:lnTo>
                  <a:lnTo>
                    <a:pt x="53378" y="278015"/>
                  </a:lnTo>
                  <a:lnTo>
                    <a:pt x="88112" y="304507"/>
                  </a:lnTo>
                  <a:lnTo>
                    <a:pt x="127228" y="320408"/>
                  </a:lnTo>
                  <a:lnTo>
                    <a:pt x="168541" y="325704"/>
                  </a:lnTo>
                  <a:lnTo>
                    <a:pt x="209854" y="320408"/>
                  </a:lnTo>
                  <a:lnTo>
                    <a:pt x="248970" y="304507"/>
                  </a:lnTo>
                  <a:lnTo>
                    <a:pt x="283705" y="278015"/>
                  </a:lnTo>
                  <a:lnTo>
                    <a:pt x="310197" y="243281"/>
                  </a:lnTo>
                  <a:lnTo>
                    <a:pt x="326097" y="204165"/>
                  </a:lnTo>
                  <a:lnTo>
                    <a:pt x="331406" y="162852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/>
          <p:nvPr/>
        </p:nvSpPr>
        <p:spPr>
          <a:xfrm>
            <a:off x="3891022" y="240224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7" y="325717"/>
                </a:lnTo>
                <a:lnTo>
                  <a:pt x="204169" y="320417"/>
                </a:lnTo>
                <a:lnTo>
                  <a:pt x="243284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83756" y="1273775"/>
            <a:ext cx="1951837" cy="2409037"/>
            <a:chOff x="4141648" y="2172679"/>
            <a:chExt cx="4291330" cy="5296535"/>
          </a:xfrm>
        </p:grpSpPr>
        <p:sp>
          <p:nvSpPr>
            <p:cNvPr id="28" name="object 28"/>
            <p:cNvSpPr/>
            <p:nvPr/>
          </p:nvSpPr>
          <p:spPr>
            <a:xfrm>
              <a:off x="4141648" y="6975615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15" y="0"/>
                  </a:moveTo>
                  <a:lnTo>
                    <a:pt x="253242" y="0"/>
                  </a:lnTo>
                  <a:lnTo>
                    <a:pt x="206424" y="7163"/>
                  </a:lnTo>
                  <a:lnTo>
                    <a:pt x="161271" y="21490"/>
                  </a:lnTo>
                  <a:lnTo>
                    <a:pt x="118893" y="42981"/>
                  </a:lnTo>
                  <a:lnTo>
                    <a:pt x="80400" y="71636"/>
                  </a:lnTo>
                  <a:lnTo>
                    <a:pt x="48240" y="105930"/>
                  </a:lnTo>
                  <a:lnTo>
                    <a:pt x="24120" y="143685"/>
                  </a:lnTo>
                  <a:lnTo>
                    <a:pt x="8040" y="183914"/>
                  </a:lnTo>
                  <a:lnTo>
                    <a:pt x="0" y="225626"/>
                  </a:lnTo>
                  <a:lnTo>
                    <a:pt x="0" y="267834"/>
                  </a:lnTo>
                  <a:lnTo>
                    <a:pt x="8040" y="309546"/>
                  </a:lnTo>
                  <a:lnTo>
                    <a:pt x="24120" y="349775"/>
                  </a:lnTo>
                  <a:lnTo>
                    <a:pt x="48240" y="387531"/>
                  </a:lnTo>
                  <a:lnTo>
                    <a:pt x="80400" y="421824"/>
                  </a:lnTo>
                  <a:lnTo>
                    <a:pt x="118893" y="450476"/>
                  </a:lnTo>
                  <a:lnTo>
                    <a:pt x="161271" y="471964"/>
                  </a:lnTo>
                  <a:lnTo>
                    <a:pt x="206424" y="486290"/>
                  </a:lnTo>
                  <a:lnTo>
                    <a:pt x="253242" y="493453"/>
                  </a:lnTo>
                  <a:lnTo>
                    <a:pt x="300615" y="493453"/>
                  </a:lnTo>
                  <a:lnTo>
                    <a:pt x="347433" y="486290"/>
                  </a:lnTo>
                  <a:lnTo>
                    <a:pt x="392586" y="471964"/>
                  </a:lnTo>
                  <a:lnTo>
                    <a:pt x="434964" y="450476"/>
                  </a:lnTo>
                  <a:lnTo>
                    <a:pt x="473456" y="421824"/>
                  </a:lnTo>
                  <a:lnTo>
                    <a:pt x="505617" y="387531"/>
                  </a:lnTo>
                  <a:lnTo>
                    <a:pt x="529737" y="349775"/>
                  </a:lnTo>
                  <a:lnTo>
                    <a:pt x="545817" y="309546"/>
                  </a:lnTo>
                  <a:lnTo>
                    <a:pt x="553857" y="267834"/>
                  </a:lnTo>
                  <a:lnTo>
                    <a:pt x="553857" y="225626"/>
                  </a:lnTo>
                  <a:lnTo>
                    <a:pt x="545817" y="183914"/>
                  </a:lnTo>
                  <a:lnTo>
                    <a:pt x="529737" y="143685"/>
                  </a:lnTo>
                  <a:lnTo>
                    <a:pt x="505617" y="105930"/>
                  </a:lnTo>
                  <a:lnTo>
                    <a:pt x="473456" y="71636"/>
                  </a:lnTo>
                  <a:lnTo>
                    <a:pt x="434964" y="42981"/>
                  </a:lnTo>
                  <a:lnTo>
                    <a:pt x="392586" y="21490"/>
                  </a:lnTo>
                  <a:lnTo>
                    <a:pt x="347433" y="7163"/>
                  </a:lnTo>
                  <a:lnTo>
                    <a:pt x="30061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878584" y="2172679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30">
                  <a:moveTo>
                    <a:pt x="300623" y="0"/>
                  </a:moveTo>
                  <a:lnTo>
                    <a:pt x="253250" y="0"/>
                  </a:lnTo>
                  <a:lnTo>
                    <a:pt x="206432" y="7162"/>
                  </a:lnTo>
                  <a:lnTo>
                    <a:pt x="161279" y="21488"/>
                  </a:lnTo>
                  <a:lnTo>
                    <a:pt x="118901" y="42977"/>
                  </a:lnTo>
                  <a:lnTo>
                    <a:pt x="80408" y="71628"/>
                  </a:lnTo>
                  <a:lnTo>
                    <a:pt x="48245" y="105925"/>
                  </a:lnTo>
                  <a:lnTo>
                    <a:pt x="24122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2" y="349773"/>
                  </a:lnTo>
                  <a:lnTo>
                    <a:pt x="48245" y="387530"/>
                  </a:lnTo>
                  <a:lnTo>
                    <a:pt x="80408" y="421827"/>
                  </a:lnTo>
                  <a:lnTo>
                    <a:pt x="118901" y="450478"/>
                  </a:lnTo>
                  <a:lnTo>
                    <a:pt x="161279" y="471967"/>
                  </a:lnTo>
                  <a:lnTo>
                    <a:pt x="206432" y="486293"/>
                  </a:lnTo>
                  <a:lnTo>
                    <a:pt x="253250" y="493455"/>
                  </a:lnTo>
                  <a:lnTo>
                    <a:pt x="300623" y="493455"/>
                  </a:lnTo>
                  <a:lnTo>
                    <a:pt x="347441" y="486293"/>
                  </a:lnTo>
                  <a:lnTo>
                    <a:pt x="392593" y="471967"/>
                  </a:lnTo>
                  <a:lnTo>
                    <a:pt x="434971" y="450478"/>
                  </a:lnTo>
                  <a:lnTo>
                    <a:pt x="473464" y="421827"/>
                  </a:lnTo>
                  <a:lnTo>
                    <a:pt x="505625" y="387530"/>
                  </a:lnTo>
                  <a:lnTo>
                    <a:pt x="529745" y="349773"/>
                  </a:lnTo>
                  <a:lnTo>
                    <a:pt x="545825" y="309544"/>
                  </a:lnTo>
                  <a:lnTo>
                    <a:pt x="553865" y="267831"/>
                  </a:lnTo>
                  <a:lnTo>
                    <a:pt x="553865" y="225624"/>
                  </a:lnTo>
                  <a:lnTo>
                    <a:pt x="545825" y="183911"/>
                  </a:lnTo>
                  <a:lnTo>
                    <a:pt x="529745" y="143682"/>
                  </a:lnTo>
                  <a:lnTo>
                    <a:pt x="505625" y="105925"/>
                  </a:lnTo>
                  <a:lnTo>
                    <a:pt x="473464" y="71628"/>
                  </a:lnTo>
                  <a:lnTo>
                    <a:pt x="434971" y="42977"/>
                  </a:lnTo>
                  <a:lnTo>
                    <a:pt x="392593" y="21488"/>
                  </a:lnTo>
                  <a:lnTo>
                    <a:pt x="347441" y="7162"/>
                  </a:lnTo>
                  <a:lnTo>
                    <a:pt x="30062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2878" y="3443321"/>
            <a:ext cx="1813493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1704975" algn="l"/>
              </a:tabLst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	</a:t>
            </a: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1122" y="3941223"/>
            <a:ext cx="3237946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738505" algn="l"/>
                <a:tab pos="1838325" algn="l"/>
              </a:tabLst>
            </a:pPr>
            <a:r>
              <a:rPr sz="1045" spc="91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23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spc="86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advertisement:	</a:t>
            </a:r>
            <a:r>
              <a:rPr sz="1045" spc="157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[(B,7),(D,2),(F,1)]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46755" y="4535054"/>
            <a:ext cx="2232857" cy="549139"/>
          </a:xfrm>
          <a:prstGeom prst="rect">
            <a:avLst/>
          </a:prstGeom>
        </p:spPr>
        <p:txBody>
          <a:bodyPr vert="horz" wrap="square" lIns="0" tIns="4332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5"/>
              </a:spcBef>
            </a:pP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neighbors </a:t>
            </a:r>
            <a:r>
              <a:rPr sz="1180" b="1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not </a:t>
            </a: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forward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they </a:t>
            </a:r>
            <a:r>
              <a:rPr sz="1180" i="1" spc="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1180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1180" spc="3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own </a:t>
            </a:r>
            <a:r>
              <a:rPr sz="1180" spc="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80" spc="-6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94376" y="2294180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7"/>
                </a:lnTo>
                <a:lnTo>
                  <a:pt x="5300" y="204169"/>
                </a:lnTo>
                <a:lnTo>
                  <a:pt x="21200" y="243284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4"/>
                </a:lnTo>
                <a:lnTo>
                  <a:pt x="320407" y="204169"/>
                </a:lnTo>
                <a:lnTo>
                  <a:pt x="325707" y="162857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38548" y="1087591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8" y="325717"/>
                </a:lnTo>
                <a:lnTo>
                  <a:pt x="204172" y="320417"/>
                </a:lnTo>
                <a:lnTo>
                  <a:pt x="243290" y="304517"/>
                </a:lnTo>
                <a:lnTo>
                  <a:pt x="278017" y="278017"/>
                </a:lnTo>
                <a:lnTo>
                  <a:pt x="304517" y="243290"/>
                </a:lnTo>
                <a:lnTo>
                  <a:pt x="320417" y="204172"/>
                </a:lnTo>
                <a:lnTo>
                  <a:pt x="325717" y="162858"/>
                </a:lnTo>
                <a:lnTo>
                  <a:pt x="320417" y="121545"/>
                </a:lnTo>
                <a:lnTo>
                  <a:pt x="304517" y="82427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91022" y="1289883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2"/>
                </a:lnTo>
                <a:lnTo>
                  <a:pt x="5300" y="121538"/>
                </a:lnTo>
                <a:lnTo>
                  <a:pt x="0" y="162849"/>
                </a:lnTo>
                <a:lnTo>
                  <a:pt x="5300" y="204162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2"/>
                </a:lnTo>
                <a:lnTo>
                  <a:pt x="325707" y="162849"/>
                </a:lnTo>
                <a:lnTo>
                  <a:pt x="320407" y="121538"/>
                </a:lnTo>
                <a:lnTo>
                  <a:pt x="304507" y="82422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00126" y="1113680"/>
            <a:ext cx="2786812" cy="2736557"/>
            <a:chOff x="2198888" y="1820693"/>
            <a:chExt cx="6127115" cy="6016625"/>
          </a:xfrm>
        </p:grpSpPr>
        <p:sp>
          <p:nvSpPr>
            <p:cNvPr id="55" name="object 55"/>
            <p:cNvSpPr/>
            <p:nvPr/>
          </p:nvSpPr>
          <p:spPr>
            <a:xfrm>
              <a:off x="2257399" y="2332754"/>
              <a:ext cx="2675890" cy="5453380"/>
            </a:xfrm>
            <a:custGeom>
              <a:avLst/>
              <a:gdLst/>
              <a:ahLst/>
              <a:cxnLst/>
              <a:rect l="l" t="t" r="r" b="b"/>
              <a:pathLst>
                <a:path w="2675890" h="5453380">
                  <a:moveTo>
                    <a:pt x="325704" y="1993353"/>
                  </a:moveTo>
                  <a:lnTo>
                    <a:pt x="320408" y="1952040"/>
                  </a:lnTo>
                  <a:lnTo>
                    <a:pt x="304507" y="1912912"/>
                  </a:lnTo>
                  <a:lnTo>
                    <a:pt x="278003" y="1878190"/>
                  </a:lnTo>
                  <a:lnTo>
                    <a:pt x="243281" y="1851685"/>
                  </a:lnTo>
                  <a:lnTo>
                    <a:pt x="204165" y="1835785"/>
                  </a:lnTo>
                  <a:lnTo>
                    <a:pt x="162852" y="1830489"/>
                  </a:lnTo>
                  <a:lnTo>
                    <a:pt x="121539" y="1835785"/>
                  </a:lnTo>
                  <a:lnTo>
                    <a:pt x="82423" y="1851685"/>
                  </a:lnTo>
                  <a:lnTo>
                    <a:pt x="47701" y="1878190"/>
                  </a:lnTo>
                  <a:lnTo>
                    <a:pt x="21196" y="1912912"/>
                  </a:lnTo>
                  <a:lnTo>
                    <a:pt x="5295" y="1952040"/>
                  </a:lnTo>
                  <a:lnTo>
                    <a:pt x="0" y="1993353"/>
                  </a:lnTo>
                  <a:lnTo>
                    <a:pt x="5295" y="2034667"/>
                  </a:lnTo>
                  <a:lnTo>
                    <a:pt x="21196" y="2073783"/>
                  </a:lnTo>
                  <a:lnTo>
                    <a:pt x="47701" y="2108504"/>
                  </a:lnTo>
                  <a:lnTo>
                    <a:pt x="82423" y="2135009"/>
                  </a:lnTo>
                  <a:lnTo>
                    <a:pt x="121539" y="2150897"/>
                  </a:lnTo>
                  <a:lnTo>
                    <a:pt x="162852" y="2156206"/>
                  </a:lnTo>
                  <a:lnTo>
                    <a:pt x="204165" y="2150897"/>
                  </a:lnTo>
                  <a:lnTo>
                    <a:pt x="243281" y="2135009"/>
                  </a:lnTo>
                  <a:lnTo>
                    <a:pt x="278003" y="2108504"/>
                  </a:lnTo>
                  <a:lnTo>
                    <a:pt x="304507" y="2073783"/>
                  </a:lnTo>
                  <a:lnTo>
                    <a:pt x="320408" y="2034667"/>
                  </a:lnTo>
                  <a:lnTo>
                    <a:pt x="325704" y="1993353"/>
                  </a:lnTo>
                  <a:close/>
                </a:path>
                <a:path w="2675890" h="5453380">
                  <a:moveTo>
                    <a:pt x="1715490" y="162864"/>
                  </a:moveTo>
                  <a:lnTo>
                    <a:pt x="1710194" y="121551"/>
                  </a:lnTo>
                  <a:lnTo>
                    <a:pt x="1694294" y="82435"/>
                  </a:lnTo>
                  <a:lnTo>
                    <a:pt x="1667789" y="47701"/>
                  </a:lnTo>
                  <a:lnTo>
                    <a:pt x="1633067" y="21196"/>
                  </a:lnTo>
                  <a:lnTo>
                    <a:pt x="1593951" y="5295"/>
                  </a:lnTo>
                  <a:lnTo>
                    <a:pt x="1552638" y="0"/>
                  </a:lnTo>
                  <a:lnTo>
                    <a:pt x="1511325" y="5295"/>
                  </a:lnTo>
                  <a:lnTo>
                    <a:pt x="1472209" y="21196"/>
                  </a:lnTo>
                  <a:lnTo>
                    <a:pt x="1437474" y="47701"/>
                  </a:lnTo>
                  <a:lnTo>
                    <a:pt x="1410982" y="82435"/>
                  </a:lnTo>
                  <a:lnTo>
                    <a:pt x="1395082" y="121551"/>
                  </a:lnTo>
                  <a:lnTo>
                    <a:pt x="1389773" y="162864"/>
                  </a:lnTo>
                  <a:lnTo>
                    <a:pt x="1395082" y="204177"/>
                  </a:lnTo>
                  <a:lnTo>
                    <a:pt x="1410982" y="243293"/>
                  </a:lnTo>
                  <a:lnTo>
                    <a:pt x="1437474" y="278015"/>
                  </a:lnTo>
                  <a:lnTo>
                    <a:pt x="1472209" y="304520"/>
                  </a:lnTo>
                  <a:lnTo>
                    <a:pt x="1511325" y="320408"/>
                  </a:lnTo>
                  <a:lnTo>
                    <a:pt x="1552638" y="325716"/>
                  </a:lnTo>
                  <a:lnTo>
                    <a:pt x="1593951" y="320408"/>
                  </a:lnTo>
                  <a:lnTo>
                    <a:pt x="1633067" y="304520"/>
                  </a:lnTo>
                  <a:lnTo>
                    <a:pt x="1667789" y="278015"/>
                  </a:lnTo>
                  <a:lnTo>
                    <a:pt x="1694294" y="243293"/>
                  </a:lnTo>
                  <a:lnTo>
                    <a:pt x="1710194" y="204177"/>
                  </a:lnTo>
                  <a:lnTo>
                    <a:pt x="1715490" y="162864"/>
                  </a:lnTo>
                  <a:close/>
                </a:path>
                <a:path w="2675890" h="5453380">
                  <a:moveTo>
                    <a:pt x="2675496" y="5290045"/>
                  </a:moveTo>
                  <a:lnTo>
                    <a:pt x="2670200" y="5248732"/>
                  </a:lnTo>
                  <a:lnTo>
                    <a:pt x="2654300" y="5209616"/>
                  </a:lnTo>
                  <a:lnTo>
                    <a:pt x="2627795" y="5174894"/>
                  </a:lnTo>
                  <a:lnTo>
                    <a:pt x="2593073" y="5148402"/>
                  </a:lnTo>
                  <a:lnTo>
                    <a:pt x="2553944" y="5132502"/>
                  </a:lnTo>
                  <a:lnTo>
                    <a:pt x="2512631" y="5127193"/>
                  </a:lnTo>
                  <a:lnTo>
                    <a:pt x="2471318" y="5132502"/>
                  </a:lnTo>
                  <a:lnTo>
                    <a:pt x="2432202" y="5148402"/>
                  </a:lnTo>
                  <a:lnTo>
                    <a:pt x="2397480" y="5174894"/>
                  </a:lnTo>
                  <a:lnTo>
                    <a:pt x="2370975" y="5209616"/>
                  </a:lnTo>
                  <a:lnTo>
                    <a:pt x="2355075" y="5248732"/>
                  </a:lnTo>
                  <a:lnTo>
                    <a:pt x="2349779" y="5290045"/>
                  </a:lnTo>
                  <a:lnTo>
                    <a:pt x="2355075" y="5331358"/>
                  </a:lnTo>
                  <a:lnTo>
                    <a:pt x="2370975" y="5370474"/>
                  </a:lnTo>
                  <a:lnTo>
                    <a:pt x="2397480" y="5405209"/>
                  </a:lnTo>
                  <a:lnTo>
                    <a:pt x="2432202" y="5431701"/>
                  </a:lnTo>
                  <a:lnTo>
                    <a:pt x="2471318" y="5447601"/>
                  </a:lnTo>
                  <a:lnTo>
                    <a:pt x="2512631" y="5452910"/>
                  </a:lnTo>
                  <a:lnTo>
                    <a:pt x="2553944" y="5447601"/>
                  </a:lnTo>
                  <a:lnTo>
                    <a:pt x="2593073" y="5431701"/>
                  </a:lnTo>
                  <a:lnTo>
                    <a:pt x="2627795" y="5405209"/>
                  </a:lnTo>
                  <a:lnTo>
                    <a:pt x="2654300" y="5370474"/>
                  </a:lnTo>
                  <a:lnTo>
                    <a:pt x="2670200" y="5331358"/>
                  </a:lnTo>
                  <a:lnTo>
                    <a:pt x="2675496" y="5290045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98878" y="5144077"/>
              <a:ext cx="6127115" cy="2693035"/>
            </a:xfrm>
            <a:custGeom>
              <a:avLst/>
              <a:gdLst/>
              <a:ahLst/>
              <a:cxnLst/>
              <a:rect l="l" t="t" r="r" b="b"/>
              <a:pathLst>
                <a:path w="6127115" h="2693034">
                  <a:moveTo>
                    <a:pt x="325716" y="162852"/>
                  </a:moveTo>
                  <a:lnTo>
                    <a:pt x="320408" y="121539"/>
                  </a:lnTo>
                  <a:lnTo>
                    <a:pt x="304507" y="82423"/>
                  </a:lnTo>
                  <a:lnTo>
                    <a:pt x="278015" y="47701"/>
                  </a:lnTo>
                  <a:lnTo>
                    <a:pt x="243281" y="21196"/>
                  </a:lnTo>
                  <a:lnTo>
                    <a:pt x="204165" y="5295"/>
                  </a:lnTo>
                  <a:lnTo>
                    <a:pt x="162852" y="0"/>
                  </a:lnTo>
                  <a:lnTo>
                    <a:pt x="121539" y="5295"/>
                  </a:lnTo>
                  <a:lnTo>
                    <a:pt x="82423" y="21196"/>
                  </a:lnTo>
                  <a:lnTo>
                    <a:pt x="47701" y="47701"/>
                  </a:lnTo>
                  <a:lnTo>
                    <a:pt x="21196" y="82423"/>
                  </a:lnTo>
                  <a:lnTo>
                    <a:pt x="5308" y="121539"/>
                  </a:lnTo>
                  <a:lnTo>
                    <a:pt x="0" y="162852"/>
                  </a:lnTo>
                  <a:lnTo>
                    <a:pt x="5308" y="204165"/>
                  </a:lnTo>
                  <a:lnTo>
                    <a:pt x="21196" y="243281"/>
                  </a:lnTo>
                  <a:lnTo>
                    <a:pt x="47701" y="278003"/>
                  </a:lnTo>
                  <a:lnTo>
                    <a:pt x="82423" y="304507"/>
                  </a:lnTo>
                  <a:lnTo>
                    <a:pt x="121539" y="320408"/>
                  </a:lnTo>
                  <a:lnTo>
                    <a:pt x="162852" y="325704"/>
                  </a:lnTo>
                  <a:lnTo>
                    <a:pt x="204165" y="320408"/>
                  </a:lnTo>
                  <a:lnTo>
                    <a:pt x="243281" y="304507"/>
                  </a:lnTo>
                  <a:lnTo>
                    <a:pt x="278015" y="278003"/>
                  </a:lnTo>
                  <a:lnTo>
                    <a:pt x="304507" y="243281"/>
                  </a:lnTo>
                  <a:lnTo>
                    <a:pt x="320408" y="204165"/>
                  </a:lnTo>
                  <a:lnTo>
                    <a:pt x="325716" y="162852"/>
                  </a:lnTo>
                  <a:close/>
                </a:path>
                <a:path w="6127115" h="2693034">
                  <a:moveTo>
                    <a:pt x="6126581" y="2529789"/>
                  </a:moveTo>
                  <a:lnTo>
                    <a:pt x="6121285" y="2488476"/>
                  </a:lnTo>
                  <a:lnTo>
                    <a:pt x="6105385" y="2449360"/>
                  </a:lnTo>
                  <a:lnTo>
                    <a:pt x="6078880" y="2414625"/>
                  </a:lnTo>
                  <a:lnTo>
                    <a:pt x="6044158" y="2388133"/>
                  </a:lnTo>
                  <a:lnTo>
                    <a:pt x="6005042" y="2372233"/>
                  </a:lnTo>
                  <a:lnTo>
                    <a:pt x="5963729" y="2366924"/>
                  </a:lnTo>
                  <a:lnTo>
                    <a:pt x="5922416" y="2372233"/>
                  </a:lnTo>
                  <a:lnTo>
                    <a:pt x="5883300" y="2388133"/>
                  </a:lnTo>
                  <a:lnTo>
                    <a:pt x="5848566" y="2414625"/>
                  </a:lnTo>
                  <a:lnTo>
                    <a:pt x="5822061" y="2449360"/>
                  </a:lnTo>
                  <a:lnTo>
                    <a:pt x="5806173" y="2488476"/>
                  </a:lnTo>
                  <a:lnTo>
                    <a:pt x="5800864" y="2529789"/>
                  </a:lnTo>
                  <a:lnTo>
                    <a:pt x="5806173" y="2571102"/>
                  </a:lnTo>
                  <a:lnTo>
                    <a:pt x="5822061" y="2610218"/>
                  </a:lnTo>
                  <a:lnTo>
                    <a:pt x="5848566" y="2644952"/>
                  </a:lnTo>
                  <a:lnTo>
                    <a:pt x="5883300" y="2671445"/>
                  </a:lnTo>
                  <a:lnTo>
                    <a:pt x="5922416" y="2687345"/>
                  </a:lnTo>
                  <a:lnTo>
                    <a:pt x="5963729" y="2692654"/>
                  </a:lnTo>
                  <a:lnTo>
                    <a:pt x="6005042" y="2687345"/>
                  </a:lnTo>
                  <a:lnTo>
                    <a:pt x="6044158" y="2671445"/>
                  </a:lnTo>
                  <a:lnTo>
                    <a:pt x="6078880" y="2644952"/>
                  </a:lnTo>
                  <a:lnTo>
                    <a:pt x="6105385" y="2610218"/>
                  </a:lnTo>
                  <a:lnTo>
                    <a:pt x="6121285" y="2571102"/>
                  </a:lnTo>
                  <a:lnTo>
                    <a:pt x="6126581" y="2529789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647182" y="7024702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58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2"/>
                  </a:lnTo>
                  <a:lnTo>
                    <a:pt x="5300" y="121538"/>
                  </a:lnTo>
                  <a:lnTo>
                    <a:pt x="0" y="162849"/>
                  </a:lnTo>
                  <a:lnTo>
                    <a:pt x="5300" y="204162"/>
                  </a:lnTo>
                  <a:lnTo>
                    <a:pt x="21200" y="243280"/>
                  </a:lnTo>
                  <a:lnTo>
                    <a:pt x="47700" y="278007"/>
                  </a:lnTo>
                  <a:lnTo>
                    <a:pt x="82427" y="304507"/>
                  </a:lnTo>
                  <a:lnTo>
                    <a:pt x="121545" y="320407"/>
                  </a:lnTo>
                  <a:lnTo>
                    <a:pt x="162858" y="325707"/>
                  </a:lnTo>
                  <a:lnTo>
                    <a:pt x="204172" y="320407"/>
                  </a:lnTo>
                  <a:lnTo>
                    <a:pt x="243290" y="304507"/>
                  </a:lnTo>
                  <a:lnTo>
                    <a:pt x="278017" y="278007"/>
                  </a:lnTo>
                  <a:lnTo>
                    <a:pt x="304517" y="243280"/>
                  </a:lnTo>
                  <a:lnTo>
                    <a:pt x="320417" y="204162"/>
                  </a:lnTo>
                  <a:lnTo>
                    <a:pt x="325717" y="162849"/>
                  </a:lnTo>
                  <a:lnTo>
                    <a:pt x="320417" y="121538"/>
                  </a:lnTo>
                  <a:lnTo>
                    <a:pt x="304517" y="82422"/>
                  </a:lnTo>
                  <a:lnTo>
                    <a:pt x="278017" y="47700"/>
                  </a:lnTo>
                  <a:lnTo>
                    <a:pt x="243290" y="21200"/>
                  </a:lnTo>
                  <a:lnTo>
                    <a:pt x="204172" y="5300"/>
                  </a:lnTo>
                  <a:lnTo>
                    <a:pt x="16285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607184" y="1820693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58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6"/>
                  </a:lnTo>
                  <a:lnTo>
                    <a:pt x="5300" y="121542"/>
                  </a:lnTo>
                  <a:lnTo>
                    <a:pt x="0" y="162853"/>
                  </a:lnTo>
                  <a:lnTo>
                    <a:pt x="5300" y="204164"/>
                  </a:lnTo>
                  <a:lnTo>
                    <a:pt x="21200" y="243280"/>
                  </a:lnTo>
                  <a:lnTo>
                    <a:pt x="47700" y="278007"/>
                  </a:lnTo>
                  <a:lnTo>
                    <a:pt x="82427" y="304507"/>
                  </a:lnTo>
                  <a:lnTo>
                    <a:pt x="121545" y="320407"/>
                  </a:lnTo>
                  <a:lnTo>
                    <a:pt x="162858" y="325707"/>
                  </a:lnTo>
                  <a:lnTo>
                    <a:pt x="204172" y="320407"/>
                  </a:lnTo>
                  <a:lnTo>
                    <a:pt x="243290" y="304507"/>
                  </a:lnTo>
                  <a:lnTo>
                    <a:pt x="278017" y="278007"/>
                  </a:lnTo>
                  <a:lnTo>
                    <a:pt x="304517" y="243280"/>
                  </a:lnTo>
                  <a:lnTo>
                    <a:pt x="320417" y="204164"/>
                  </a:lnTo>
                  <a:lnTo>
                    <a:pt x="325717" y="162853"/>
                  </a:lnTo>
                  <a:lnTo>
                    <a:pt x="320417" y="121542"/>
                  </a:lnTo>
                  <a:lnTo>
                    <a:pt x="304517" y="82426"/>
                  </a:lnTo>
                  <a:lnTo>
                    <a:pt x="278017" y="47700"/>
                  </a:lnTo>
                  <a:lnTo>
                    <a:pt x="243290" y="21200"/>
                  </a:lnTo>
                  <a:lnTo>
                    <a:pt x="204172" y="5300"/>
                  </a:lnTo>
                  <a:lnTo>
                    <a:pt x="16285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826649" y="1848465"/>
              <a:ext cx="331470" cy="5937250"/>
            </a:xfrm>
            <a:custGeom>
              <a:avLst/>
              <a:gdLst/>
              <a:ahLst/>
              <a:cxnLst/>
              <a:rect l="l" t="t" r="r" b="b"/>
              <a:pathLst>
                <a:path w="331470" h="5937250">
                  <a:moveTo>
                    <a:pt x="325716" y="5774334"/>
                  </a:moveTo>
                  <a:lnTo>
                    <a:pt x="320421" y="5733021"/>
                  </a:lnTo>
                  <a:lnTo>
                    <a:pt x="304520" y="5693905"/>
                  </a:lnTo>
                  <a:lnTo>
                    <a:pt x="278015" y="5659183"/>
                  </a:lnTo>
                  <a:lnTo>
                    <a:pt x="243293" y="5632691"/>
                  </a:lnTo>
                  <a:lnTo>
                    <a:pt x="204165" y="5616791"/>
                  </a:lnTo>
                  <a:lnTo>
                    <a:pt x="162852" y="5611482"/>
                  </a:lnTo>
                  <a:lnTo>
                    <a:pt x="121539" y="5616791"/>
                  </a:lnTo>
                  <a:lnTo>
                    <a:pt x="82423" y="5632691"/>
                  </a:lnTo>
                  <a:lnTo>
                    <a:pt x="47701" y="5659183"/>
                  </a:lnTo>
                  <a:lnTo>
                    <a:pt x="21196" y="5693905"/>
                  </a:lnTo>
                  <a:lnTo>
                    <a:pt x="5295" y="5733021"/>
                  </a:lnTo>
                  <a:lnTo>
                    <a:pt x="0" y="5774334"/>
                  </a:lnTo>
                  <a:lnTo>
                    <a:pt x="5295" y="5815647"/>
                  </a:lnTo>
                  <a:lnTo>
                    <a:pt x="21196" y="5854763"/>
                  </a:lnTo>
                  <a:lnTo>
                    <a:pt x="47701" y="5889498"/>
                  </a:lnTo>
                  <a:lnTo>
                    <a:pt x="82423" y="5915990"/>
                  </a:lnTo>
                  <a:lnTo>
                    <a:pt x="121539" y="5931890"/>
                  </a:lnTo>
                  <a:lnTo>
                    <a:pt x="162852" y="5937199"/>
                  </a:lnTo>
                  <a:lnTo>
                    <a:pt x="204165" y="5931890"/>
                  </a:lnTo>
                  <a:lnTo>
                    <a:pt x="243293" y="5915990"/>
                  </a:lnTo>
                  <a:lnTo>
                    <a:pt x="278015" y="5889498"/>
                  </a:lnTo>
                  <a:lnTo>
                    <a:pt x="304520" y="5854763"/>
                  </a:lnTo>
                  <a:lnTo>
                    <a:pt x="320421" y="5815647"/>
                  </a:lnTo>
                  <a:lnTo>
                    <a:pt x="325716" y="5774334"/>
                  </a:lnTo>
                  <a:close/>
                </a:path>
                <a:path w="331470" h="5937250">
                  <a:moveTo>
                    <a:pt x="331406" y="162852"/>
                  </a:moveTo>
                  <a:lnTo>
                    <a:pt x="326097" y="121539"/>
                  </a:lnTo>
                  <a:lnTo>
                    <a:pt x="310197" y="82423"/>
                  </a:lnTo>
                  <a:lnTo>
                    <a:pt x="283705" y="47701"/>
                  </a:lnTo>
                  <a:lnTo>
                    <a:pt x="248970" y="21196"/>
                  </a:lnTo>
                  <a:lnTo>
                    <a:pt x="209854" y="5295"/>
                  </a:lnTo>
                  <a:lnTo>
                    <a:pt x="168541" y="0"/>
                  </a:lnTo>
                  <a:lnTo>
                    <a:pt x="127228" y="5295"/>
                  </a:lnTo>
                  <a:lnTo>
                    <a:pt x="88112" y="21196"/>
                  </a:lnTo>
                  <a:lnTo>
                    <a:pt x="53378" y="47701"/>
                  </a:lnTo>
                  <a:lnTo>
                    <a:pt x="26885" y="82423"/>
                  </a:lnTo>
                  <a:lnTo>
                    <a:pt x="10985" y="121539"/>
                  </a:lnTo>
                  <a:lnTo>
                    <a:pt x="5676" y="162852"/>
                  </a:lnTo>
                  <a:lnTo>
                    <a:pt x="10985" y="204165"/>
                  </a:lnTo>
                  <a:lnTo>
                    <a:pt x="26885" y="243281"/>
                  </a:lnTo>
                  <a:lnTo>
                    <a:pt x="53378" y="278015"/>
                  </a:lnTo>
                  <a:lnTo>
                    <a:pt x="88112" y="304507"/>
                  </a:lnTo>
                  <a:lnTo>
                    <a:pt x="127228" y="320408"/>
                  </a:lnTo>
                  <a:lnTo>
                    <a:pt x="168541" y="325704"/>
                  </a:lnTo>
                  <a:lnTo>
                    <a:pt x="209854" y="320408"/>
                  </a:lnTo>
                  <a:lnTo>
                    <a:pt x="248970" y="304507"/>
                  </a:lnTo>
                  <a:lnTo>
                    <a:pt x="283705" y="278015"/>
                  </a:lnTo>
                  <a:lnTo>
                    <a:pt x="310197" y="243281"/>
                  </a:lnTo>
                  <a:lnTo>
                    <a:pt x="326097" y="204165"/>
                  </a:lnTo>
                  <a:lnTo>
                    <a:pt x="331406" y="162852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object 60"/>
          <p:cNvSpPr/>
          <p:nvPr/>
        </p:nvSpPr>
        <p:spPr>
          <a:xfrm>
            <a:off x="3912658" y="348086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49" y="0"/>
                </a:moveTo>
                <a:lnTo>
                  <a:pt x="121538" y="5300"/>
                </a:lnTo>
                <a:lnTo>
                  <a:pt x="82422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2" y="304517"/>
                </a:lnTo>
                <a:lnTo>
                  <a:pt x="121538" y="320417"/>
                </a:lnTo>
                <a:lnTo>
                  <a:pt x="162849" y="325717"/>
                </a:lnTo>
                <a:lnTo>
                  <a:pt x="204162" y="320417"/>
                </a:lnTo>
                <a:lnTo>
                  <a:pt x="243280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2" y="5300"/>
                </a:lnTo>
                <a:lnTo>
                  <a:pt x="162849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094376" y="2564585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95585" y="2655439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2"/>
                </a:lnTo>
                <a:lnTo>
                  <a:pt x="5300" y="121538"/>
                </a:lnTo>
                <a:lnTo>
                  <a:pt x="0" y="162849"/>
                </a:lnTo>
                <a:lnTo>
                  <a:pt x="5300" y="204162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8" y="325707"/>
                </a:lnTo>
                <a:lnTo>
                  <a:pt x="204172" y="320407"/>
                </a:lnTo>
                <a:lnTo>
                  <a:pt x="243290" y="304507"/>
                </a:lnTo>
                <a:lnTo>
                  <a:pt x="278017" y="278007"/>
                </a:lnTo>
                <a:lnTo>
                  <a:pt x="304517" y="243280"/>
                </a:lnTo>
                <a:lnTo>
                  <a:pt x="320417" y="204162"/>
                </a:lnTo>
                <a:lnTo>
                  <a:pt x="325717" y="162849"/>
                </a:lnTo>
                <a:lnTo>
                  <a:pt x="320417" y="121538"/>
                </a:lnTo>
                <a:lnTo>
                  <a:pt x="304517" y="82422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91022" y="214517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91022" y="240224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7" y="325717"/>
                </a:lnTo>
                <a:lnTo>
                  <a:pt x="204169" y="320417"/>
                </a:lnTo>
                <a:lnTo>
                  <a:pt x="243284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682918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r>
                        <a:rPr sz="1000" b="1" spc="20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i="1" dirty="0">
                          <a:solidFill>
                            <a:srgbClr val="FF2F92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11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b="1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[(A,7),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245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(C,3),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r>
                        <a:rPr sz="1000" b="1" spc="22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(D,1)]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FF9300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[(A,1),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35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(D,4),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5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(E,5)]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2557502" y="5079005"/>
            <a:ext cx="1798474" cy="189783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</a:pPr>
            <a:r>
              <a:rPr sz="1180" spc="-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8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receives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94376" y="2294180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7"/>
                </a:lnTo>
                <a:lnTo>
                  <a:pt x="5300" y="204169"/>
                </a:lnTo>
                <a:lnTo>
                  <a:pt x="21200" y="243284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4"/>
                </a:lnTo>
                <a:lnTo>
                  <a:pt x="320407" y="204169"/>
                </a:lnTo>
                <a:lnTo>
                  <a:pt x="325707" y="162857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38548" y="1087591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8" y="325717"/>
                </a:lnTo>
                <a:lnTo>
                  <a:pt x="204172" y="320417"/>
                </a:lnTo>
                <a:lnTo>
                  <a:pt x="243290" y="304517"/>
                </a:lnTo>
                <a:lnTo>
                  <a:pt x="278017" y="278017"/>
                </a:lnTo>
                <a:lnTo>
                  <a:pt x="304517" y="243290"/>
                </a:lnTo>
                <a:lnTo>
                  <a:pt x="320417" y="204172"/>
                </a:lnTo>
                <a:lnTo>
                  <a:pt x="325717" y="162858"/>
                </a:lnTo>
                <a:lnTo>
                  <a:pt x="320417" y="121545"/>
                </a:lnTo>
                <a:lnTo>
                  <a:pt x="304517" y="82427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91022" y="1289883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5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2"/>
                </a:lnTo>
                <a:lnTo>
                  <a:pt x="5300" y="121538"/>
                </a:lnTo>
                <a:lnTo>
                  <a:pt x="0" y="162849"/>
                </a:lnTo>
                <a:lnTo>
                  <a:pt x="5300" y="204162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2"/>
                </a:lnTo>
                <a:lnTo>
                  <a:pt x="325707" y="162849"/>
                </a:lnTo>
                <a:lnTo>
                  <a:pt x="320407" y="121538"/>
                </a:lnTo>
                <a:lnTo>
                  <a:pt x="304507" y="82422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00126" y="1113680"/>
            <a:ext cx="2786812" cy="2736557"/>
            <a:chOff x="2198888" y="1820693"/>
            <a:chExt cx="6127115" cy="6016625"/>
          </a:xfrm>
        </p:grpSpPr>
        <p:sp>
          <p:nvSpPr>
            <p:cNvPr id="55" name="object 55"/>
            <p:cNvSpPr/>
            <p:nvPr/>
          </p:nvSpPr>
          <p:spPr>
            <a:xfrm>
              <a:off x="2257399" y="2332754"/>
              <a:ext cx="2675890" cy="5453380"/>
            </a:xfrm>
            <a:custGeom>
              <a:avLst/>
              <a:gdLst/>
              <a:ahLst/>
              <a:cxnLst/>
              <a:rect l="l" t="t" r="r" b="b"/>
              <a:pathLst>
                <a:path w="2675890" h="5453380">
                  <a:moveTo>
                    <a:pt x="325704" y="1993353"/>
                  </a:moveTo>
                  <a:lnTo>
                    <a:pt x="320408" y="1952040"/>
                  </a:lnTo>
                  <a:lnTo>
                    <a:pt x="304507" y="1912912"/>
                  </a:lnTo>
                  <a:lnTo>
                    <a:pt x="278003" y="1878190"/>
                  </a:lnTo>
                  <a:lnTo>
                    <a:pt x="243281" y="1851685"/>
                  </a:lnTo>
                  <a:lnTo>
                    <a:pt x="204165" y="1835785"/>
                  </a:lnTo>
                  <a:lnTo>
                    <a:pt x="162852" y="1830489"/>
                  </a:lnTo>
                  <a:lnTo>
                    <a:pt x="121539" y="1835785"/>
                  </a:lnTo>
                  <a:lnTo>
                    <a:pt x="82423" y="1851685"/>
                  </a:lnTo>
                  <a:lnTo>
                    <a:pt x="47701" y="1878190"/>
                  </a:lnTo>
                  <a:lnTo>
                    <a:pt x="21196" y="1912912"/>
                  </a:lnTo>
                  <a:lnTo>
                    <a:pt x="5295" y="1952040"/>
                  </a:lnTo>
                  <a:lnTo>
                    <a:pt x="0" y="1993353"/>
                  </a:lnTo>
                  <a:lnTo>
                    <a:pt x="5295" y="2034667"/>
                  </a:lnTo>
                  <a:lnTo>
                    <a:pt x="21196" y="2073783"/>
                  </a:lnTo>
                  <a:lnTo>
                    <a:pt x="47701" y="2108504"/>
                  </a:lnTo>
                  <a:lnTo>
                    <a:pt x="82423" y="2135009"/>
                  </a:lnTo>
                  <a:lnTo>
                    <a:pt x="121539" y="2150897"/>
                  </a:lnTo>
                  <a:lnTo>
                    <a:pt x="162852" y="2156206"/>
                  </a:lnTo>
                  <a:lnTo>
                    <a:pt x="204165" y="2150897"/>
                  </a:lnTo>
                  <a:lnTo>
                    <a:pt x="243281" y="2135009"/>
                  </a:lnTo>
                  <a:lnTo>
                    <a:pt x="278003" y="2108504"/>
                  </a:lnTo>
                  <a:lnTo>
                    <a:pt x="304507" y="2073783"/>
                  </a:lnTo>
                  <a:lnTo>
                    <a:pt x="320408" y="2034667"/>
                  </a:lnTo>
                  <a:lnTo>
                    <a:pt x="325704" y="1993353"/>
                  </a:lnTo>
                  <a:close/>
                </a:path>
                <a:path w="2675890" h="5453380">
                  <a:moveTo>
                    <a:pt x="1715490" y="162864"/>
                  </a:moveTo>
                  <a:lnTo>
                    <a:pt x="1710194" y="121551"/>
                  </a:lnTo>
                  <a:lnTo>
                    <a:pt x="1694294" y="82435"/>
                  </a:lnTo>
                  <a:lnTo>
                    <a:pt x="1667789" y="47701"/>
                  </a:lnTo>
                  <a:lnTo>
                    <a:pt x="1633067" y="21196"/>
                  </a:lnTo>
                  <a:lnTo>
                    <a:pt x="1593951" y="5295"/>
                  </a:lnTo>
                  <a:lnTo>
                    <a:pt x="1552638" y="0"/>
                  </a:lnTo>
                  <a:lnTo>
                    <a:pt x="1511325" y="5295"/>
                  </a:lnTo>
                  <a:lnTo>
                    <a:pt x="1472209" y="21196"/>
                  </a:lnTo>
                  <a:lnTo>
                    <a:pt x="1437474" y="47701"/>
                  </a:lnTo>
                  <a:lnTo>
                    <a:pt x="1410982" y="82435"/>
                  </a:lnTo>
                  <a:lnTo>
                    <a:pt x="1395082" y="121551"/>
                  </a:lnTo>
                  <a:lnTo>
                    <a:pt x="1389773" y="162864"/>
                  </a:lnTo>
                  <a:lnTo>
                    <a:pt x="1395082" y="204177"/>
                  </a:lnTo>
                  <a:lnTo>
                    <a:pt x="1410982" y="243293"/>
                  </a:lnTo>
                  <a:lnTo>
                    <a:pt x="1437474" y="278015"/>
                  </a:lnTo>
                  <a:lnTo>
                    <a:pt x="1472209" y="304520"/>
                  </a:lnTo>
                  <a:lnTo>
                    <a:pt x="1511325" y="320408"/>
                  </a:lnTo>
                  <a:lnTo>
                    <a:pt x="1552638" y="325716"/>
                  </a:lnTo>
                  <a:lnTo>
                    <a:pt x="1593951" y="320408"/>
                  </a:lnTo>
                  <a:lnTo>
                    <a:pt x="1633067" y="304520"/>
                  </a:lnTo>
                  <a:lnTo>
                    <a:pt x="1667789" y="278015"/>
                  </a:lnTo>
                  <a:lnTo>
                    <a:pt x="1694294" y="243293"/>
                  </a:lnTo>
                  <a:lnTo>
                    <a:pt x="1710194" y="204177"/>
                  </a:lnTo>
                  <a:lnTo>
                    <a:pt x="1715490" y="162864"/>
                  </a:lnTo>
                  <a:close/>
                </a:path>
                <a:path w="2675890" h="5453380">
                  <a:moveTo>
                    <a:pt x="2675496" y="5290045"/>
                  </a:moveTo>
                  <a:lnTo>
                    <a:pt x="2670200" y="5248732"/>
                  </a:lnTo>
                  <a:lnTo>
                    <a:pt x="2654300" y="5209616"/>
                  </a:lnTo>
                  <a:lnTo>
                    <a:pt x="2627795" y="5174894"/>
                  </a:lnTo>
                  <a:lnTo>
                    <a:pt x="2593073" y="5148402"/>
                  </a:lnTo>
                  <a:lnTo>
                    <a:pt x="2553944" y="5132502"/>
                  </a:lnTo>
                  <a:lnTo>
                    <a:pt x="2512631" y="5127193"/>
                  </a:lnTo>
                  <a:lnTo>
                    <a:pt x="2471318" y="5132502"/>
                  </a:lnTo>
                  <a:lnTo>
                    <a:pt x="2432202" y="5148402"/>
                  </a:lnTo>
                  <a:lnTo>
                    <a:pt x="2397480" y="5174894"/>
                  </a:lnTo>
                  <a:lnTo>
                    <a:pt x="2370975" y="5209616"/>
                  </a:lnTo>
                  <a:lnTo>
                    <a:pt x="2355075" y="5248732"/>
                  </a:lnTo>
                  <a:lnTo>
                    <a:pt x="2349779" y="5290045"/>
                  </a:lnTo>
                  <a:lnTo>
                    <a:pt x="2355075" y="5331358"/>
                  </a:lnTo>
                  <a:lnTo>
                    <a:pt x="2370975" y="5370474"/>
                  </a:lnTo>
                  <a:lnTo>
                    <a:pt x="2397480" y="5405209"/>
                  </a:lnTo>
                  <a:lnTo>
                    <a:pt x="2432202" y="5431701"/>
                  </a:lnTo>
                  <a:lnTo>
                    <a:pt x="2471318" y="5447601"/>
                  </a:lnTo>
                  <a:lnTo>
                    <a:pt x="2512631" y="5452910"/>
                  </a:lnTo>
                  <a:lnTo>
                    <a:pt x="2553944" y="5447601"/>
                  </a:lnTo>
                  <a:lnTo>
                    <a:pt x="2593073" y="5431701"/>
                  </a:lnTo>
                  <a:lnTo>
                    <a:pt x="2627795" y="5405209"/>
                  </a:lnTo>
                  <a:lnTo>
                    <a:pt x="2654300" y="5370474"/>
                  </a:lnTo>
                  <a:lnTo>
                    <a:pt x="2670200" y="5331358"/>
                  </a:lnTo>
                  <a:lnTo>
                    <a:pt x="2675496" y="5290045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98878" y="5144077"/>
              <a:ext cx="6127115" cy="2693035"/>
            </a:xfrm>
            <a:custGeom>
              <a:avLst/>
              <a:gdLst/>
              <a:ahLst/>
              <a:cxnLst/>
              <a:rect l="l" t="t" r="r" b="b"/>
              <a:pathLst>
                <a:path w="6127115" h="2693034">
                  <a:moveTo>
                    <a:pt x="325716" y="162852"/>
                  </a:moveTo>
                  <a:lnTo>
                    <a:pt x="320408" y="121539"/>
                  </a:lnTo>
                  <a:lnTo>
                    <a:pt x="304507" y="82423"/>
                  </a:lnTo>
                  <a:lnTo>
                    <a:pt x="278015" y="47701"/>
                  </a:lnTo>
                  <a:lnTo>
                    <a:pt x="243281" y="21196"/>
                  </a:lnTo>
                  <a:lnTo>
                    <a:pt x="204165" y="5295"/>
                  </a:lnTo>
                  <a:lnTo>
                    <a:pt x="162852" y="0"/>
                  </a:lnTo>
                  <a:lnTo>
                    <a:pt x="121539" y="5295"/>
                  </a:lnTo>
                  <a:lnTo>
                    <a:pt x="82423" y="21196"/>
                  </a:lnTo>
                  <a:lnTo>
                    <a:pt x="47701" y="47701"/>
                  </a:lnTo>
                  <a:lnTo>
                    <a:pt x="21196" y="82423"/>
                  </a:lnTo>
                  <a:lnTo>
                    <a:pt x="5308" y="121539"/>
                  </a:lnTo>
                  <a:lnTo>
                    <a:pt x="0" y="162852"/>
                  </a:lnTo>
                  <a:lnTo>
                    <a:pt x="5308" y="204165"/>
                  </a:lnTo>
                  <a:lnTo>
                    <a:pt x="21196" y="243281"/>
                  </a:lnTo>
                  <a:lnTo>
                    <a:pt x="47701" y="278003"/>
                  </a:lnTo>
                  <a:lnTo>
                    <a:pt x="82423" y="304507"/>
                  </a:lnTo>
                  <a:lnTo>
                    <a:pt x="121539" y="320408"/>
                  </a:lnTo>
                  <a:lnTo>
                    <a:pt x="162852" y="325704"/>
                  </a:lnTo>
                  <a:lnTo>
                    <a:pt x="204165" y="320408"/>
                  </a:lnTo>
                  <a:lnTo>
                    <a:pt x="243281" y="304507"/>
                  </a:lnTo>
                  <a:lnTo>
                    <a:pt x="278015" y="278003"/>
                  </a:lnTo>
                  <a:lnTo>
                    <a:pt x="304507" y="243281"/>
                  </a:lnTo>
                  <a:lnTo>
                    <a:pt x="320408" y="204165"/>
                  </a:lnTo>
                  <a:lnTo>
                    <a:pt x="325716" y="162852"/>
                  </a:lnTo>
                  <a:close/>
                </a:path>
                <a:path w="6127115" h="2693034">
                  <a:moveTo>
                    <a:pt x="6126581" y="2529789"/>
                  </a:moveTo>
                  <a:lnTo>
                    <a:pt x="6121285" y="2488476"/>
                  </a:lnTo>
                  <a:lnTo>
                    <a:pt x="6105385" y="2449360"/>
                  </a:lnTo>
                  <a:lnTo>
                    <a:pt x="6078880" y="2414625"/>
                  </a:lnTo>
                  <a:lnTo>
                    <a:pt x="6044158" y="2388133"/>
                  </a:lnTo>
                  <a:lnTo>
                    <a:pt x="6005042" y="2372233"/>
                  </a:lnTo>
                  <a:lnTo>
                    <a:pt x="5963729" y="2366924"/>
                  </a:lnTo>
                  <a:lnTo>
                    <a:pt x="5922416" y="2372233"/>
                  </a:lnTo>
                  <a:lnTo>
                    <a:pt x="5883300" y="2388133"/>
                  </a:lnTo>
                  <a:lnTo>
                    <a:pt x="5848566" y="2414625"/>
                  </a:lnTo>
                  <a:lnTo>
                    <a:pt x="5822061" y="2449360"/>
                  </a:lnTo>
                  <a:lnTo>
                    <a:pt x="5806173" y="2488476"/>
                  </a:lnTo>
                  <a:lnTo>
                    <a:pt x="5800864" y="2529789"/>
                  </a:lnTo>
                  <a:lnTo>
                    <a:pt x="5806173" y="2571102"/>
                  </a:lnTo>
                  <a:lnTo>
                    <a:pt x="5822061" y="2610218"/>
                  </a:lnTo>
                  <a:lnTo>
                    <a:pt x="5848566" y="2644952"/>
                  </a:lnTo>
                  <a:lnTo>
                    <a:pt x="5883300" y="2671445"/>
                  </a:lnTo>
                  <a:lnTo>
                    <a:pt x="5922416" y="2687345"/>
                  </a:lnTo>
                  <a:lnTo>
                    <a:pt x="5963729" y="2692654"/>
                  </a:lnTo>
                  <a:lnTo>
                    <a:pt x="6005042" y="2687345"/>
                  </a:lnTo>
                  <a:lnTo>
                    <a:pt x="6044158" y="2671445"/>
                  </a:lnTo>
                  <a:lnTo>
                    <a:pt x="6078880" y="2644952"/>
                  </a:lnTo>
                  <a:lnTo>
                    <a:pt x="6105385" y="2610218"/>
                  </a:lnTo>
                  <a:lnTo>
                    <a:pt x="6121285" y="2571102"/>
                  </a:lnTo>
                  <a:lnTo>
                    <a:pt x="6126581" y="2529789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647182" y="7024702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58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2"/>
                  </a:lnTo>
                  <a:lnTo>
                    <a:pt x="5300" y="121538"/>
                  </a:lnTo>
                  <a:lnTo>
                    <a:pt x="0" y="162849"/>
                  </a:lnTo>
                  <a:lnTo>
                    <a:pt x="5300" y="204162"/>
                  </a:lnTo>
                  <a:lnTo>
                    <a:pt x="21200" y="243280"/>
                  </a:lnTo>
                  <a:lnTo>
                    <a:pt x="47700" y="278007"/>
                  </a:lnTo>
                  <a:lnTo>
                    <a:pt x="82427" y="304507"/>
                  </a:lnTo>
                  <a:lnTo>
                    <a:pt x="121545" y="320407"/>
                  </a:lnTo>
                  <a:lnTo>
                    <a:pt x="162858" y="325707"/>
                  </a:lnTo>
                  <a:lnTo>
                    <a:pt x="204172" y="320407"/>
                  </a:lnTo>
                  <a:lnTo>
                    <a:pt x="243290" y="304507"/>
                  </a:lnTo>
                  <a:lnTo>
                    <a:pt x="278017" y="278007"/>
                  </a:lnTo>
                  <a:lnTo>
                    <a:pt x="304517" y="243280"/>
                  </a:lnTo>
                  <a:lnTo>
                    <a:pt x="320417" y="204162"/>
                  </a:lnTo>
                  <a:lnTo>
                    <a:pt x="325717" y="162849"/>
                  </a:lnTo>
                  <a:lnTo>
                    <a:pt x="320417" y="121538"/>
                  </a:lnTo>
                  <a:lnTo>
                    <a:pt x="304517" y="82422"/>
                  </a:lnTo>
                  <a:lnTo>
                    <a:pt x="278017" y="47700"/>
                  </a:lnTo>
                  <a:lnTo>
                    <a:pt x="243290" y="21200"/>
                  </a:lnTo>
                  <a:lnTo>
                    <a:pt x="204172" y="5300"/>
                  </a:lnTo>
                  <a:lnTo>
                    <a:pt x="16285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607184" y="1820693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58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6"/>
                  </a:lnTo>
                  <a:lnTo>
                    <a:pt x="5300" y="121542"/>
                  </a:lnTo>
                  <a:lnTo>
                    <a:pt x="0" y="162853"/>
                  </a:lnTo>
                  <a:lnTo>
                    <a:pt x="5300" y="204164"/>
                  </a:lnTo>
                  <a:lnTo>
                    <a:pt x="21200" y="243280"/>
                  </a:lnTo>
                  <a:lnTo>
                    <a:pt x="47700" y="278007"/>
                  </a:lnTo>
                  <a:lnTo>
                    <a:pt x="82427" y="304507"/>
                  </a:lnTo>
                  <a:lnTo>
                    <a:pt x="121545" y="320407"/>
                  </a:lnTo>
                  <a:lnTo>
                    <a:pt x="162858" y="325707"/>
                  </a:lnTo>
                  <a:lnTo>
                    <a:pt x="204172" y="320407"/>
                  </a:lnTo>
                  <a:lnTo>
                    <a:pt x="243290" y="304507"/>
                  </a:lnTo>
                  <a:lnTo>
                    <a:pt x="278017" y="278007"/>
                  </a:lnTo>
                  <a:lnTo>
                    <a:pt x="304517" y="243280"/>
                  </a:lnTo>
                  <a:lnTo>
                    <a:pt x="320417" y="204164"/>
                  </a:lnTo>
                  <a:lnTo>
                    <a:pt x="325717" y="162853"/>
                  </a:lnTo>
                  <a:lnTo>
                    <a:pt x="320417" y="121542"/>
                  </a:lnTo>
                  <a:lnTo>
                    <a:pt x="304517" y="82426"/>
                  </a:lnTo>
                  <a:lnTo>
                    <a:pt x="278017" y="47700"/>
                  </a:lnTo>
                  <a:lnTo>
                    <a:pt x="243290" y="21200"/>
                  </a:lnTo>
                  <a:lnTo>
                    <a:pt x="204172" y="5300"/>
                  </a:lnTo>
                  <a:lnTo>
                    <a:pt x="16285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826649" y="1848465"/>
              <a:ext cx="331470" cy="5937250"/>
            </a:xfrm>
            <a:custGeom>
              <a:avLst/>
              <a:gdLst/>
              <a:ahLst/>
              <a:cxnLst/>
              <a:rect l="l" t="t" r="r" b="b"/>
              <a:pathLst>
                <a:path w="331470" h="5937250">
                  <a:moveTo>
                    <a:pt x="325716" y="5774334"/>
                  </a:moveTo>
                  <a:lnTo>
                    <a:pt x="320421" y="5733021"/>
                  </a:lnTo>
                  <a:lnTo>
                    <a:pt x="304520" y="5693905"/>
                  </a:lnTo>
                  <a:lnTo>
                    <a:pt x="278015" y="5659183"/>
                  </a:lnTo>
                  <a:lnTo>
                    <a:pt x="243293" y="5632691"/>
                  </a:lnTo>
                  <a:lnTo>
                    <a:pt x="204165" y="5616791"/>
                  </a:lnTo>
                  <a:lnTo>
                    <a:pt x="162852" y="5611482"/>
                  </a:lnTo>
                  <a:lnTo>
                    <a:pt x="121539" y="5616791"/>
                  </a:lnTo>
                  <a:lnTo>
                    <a:pt x="82423" y="5632691"/>
                  </a:lnTo>
                  <a:lnTo>
                    <a:pt x="47701" y="5659183"/>
                  </a:lnTo>
                  <a:lnTo>
                    <a:pt x="21196" y="5693905"/>
                  </a:lnTo>
                  <a:lnTo>
                    <a:pt x="5295" y="5733021"/>
                  </a:lnTo>
                  <a:lnTo>
                    <a:pt x="0" y="5774334"/>
                  </a:lnTo>
                  <a:lnTo>
                    <a:pt x="5295" y="5815647"/>
                  </a:lnTo>
                  <a:lnTo>
                    <a:pt x="21196" y="5854763"/>
                  </a:lnTo>
                  <a:lnTo>
                    <a:pt x="47701" y="5889498"/>
                  </a:lnTo>
                  <a:lnTo>
                    <a:pt x="82423" y="5915990"/>
                  </a:lnTo>
                  <a:lnTo>
                    <a:pt x="121539" y="5931890"/>
                  </a:lnTo>
                  <a:lnTo>
                    <a:pt x="162852" y="5937199"/>
                  </a:lnTo>
                  <a:lnTo>
                    <a:pt x="204165" y="5931890"/>
                  </a:lnTo>
                  <a:lnTo>
                    <a:pt x="243293" y="5915990"/>
                  </a:lnTo>
                  <a:lnTo>
                    <a:pt x="278015" y="5889498"/>
                  </a:lnTo>
                  <a:lnTo>
                    <a:pt x="304520" y="5854763"/>
                  </a:lnTo>
                  <a:lnTo>
                    <a:pt x="320421" y="5815647"/>
                  </a:lnTo>
                  <a:lnTo>
                    <a:pt x="325716" y="5774334"/>
                  </a:lnTo>
                  <a:close/>
                </a:path>
                <a:path w="331470" h="5937250">
                  <a:moveTo>
                    <a:pt x="331406" y="162852"/>
                  </a:moveTo>
                  <a:lnTo>
                    <a:pt x="326097" y="121539"/>
                  </a:lnTo>
                  <a:lnTo>
                    <a:pt x="310197" y="82423"/>
                  </a:lnTo>
                  <a:lnTo>
                    <a:pt x="283705" y="47701"/>
                  </a:lnTo>
                  <a:lnTo>
                    <a:pt x="248970" y="21196"/>
                  </a:lnTo>
                  <a:lnTo>
                    <a:pt x="209854" y="5295"/>
                  </a:lnTo>
                  <a:lnTo>
                    <a:pt x="168541" y="0"/>
                  </a:lnTo>
                  <a:lnTo>
                    <a:pt x="127228" y="5295"/>
                  </a:lnTo>
                  <a:lnTo>
                    <a:pt x="88112" y="21196"/>
                  </a:lnTo>
                  <a:lnTo>
                    <a:pt x="53378" y="47701"/>
                  </a:lnTo>
                  <a:lnTo>
                    <a:pt x="26885" y="82423"/>
                  </a:lnTo>
                  <a:lnTo>
                    <a:pt x="10985" y="121539"/>
                  </a:lnTo>
                  <a:lnTo>
                    <a:pt x="5676" y="162852"/>
                  </a:lnTo>
                  <a:lnTo>
                    <a:pt x="10985" y="204165"/>
                  </a:lnTo>
                  <a:lnTo>
                    <a:pt x="26885" y="243281"/>
                  </a:lnTo>
                  <a:lnTo>
                    <a:pt x="53378" y="278015"/>
                  </a:lnTo>
                  <a:lnTo>
                    <a:pt x="88112" y="304507"/>
                  </a:lnTo>
                  <a:lnTo>
                    <a:pt x="127228" y="320408"/>
                  </a:lnTo>
                  <a:lnTo>
                    <a:pt x="168541" y="325704"/>
                  </a:lnTo>
                  <a:lnTo>
                    <a:pt x="209854" y="320408"/>
                  </a:lnTo>
                  <a:lnTo>
                    <a:pt x="248970" y="304507"/>
                  </a:lnTo>
                  <a:lnTo>
                    <a:pt x="283705" y="278015"/>
                  </a:lnTo>
                  <a:lnTo>
                    <a:pt x="310197" y="243281"/>
                  </a:lnTo>
                  <a:lnTo>
                    <a:pt x="326097" y="204165"/>
                  </a:lnTo>
                  <a:lnTo>
                    <a:pt x="331406" y="162852"/>
                  </a:lnTo>
                  <a:close/>
                </a:path>
              </a:pathLst>
            </a:custGeom>
            <a:solidFill>
              <a:srgbClr val="9437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object 60"/>
          <p:cNvSpPr/>
          <p:nvPr/>
        </p:nvSpPr>
        <p:spPr>
          <a:xfrm>
            <a:off x="3912658" y="348086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49" y="0"/>
                </a:moveTo>
                <a:lnTo>
                  <a:pt x="121538" y="5300"/>
                </a:lnTo>
                <a:lnTo>
                  <a:pt x="82422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2" y="304517"/>
                </a:lnTo>
                <a:lnTo>
                  <a:pt x="121538" y="320417"/>
                </a:lnTo>
                <a:lnTo>
                  <a:pt x="162849" y="325717"/>
                </a:lnTo>
                <a:lnTo>
                  <a:pt x="204162" y="320417"/>
                </a:lnTo>
                <a:lnTo>
                  <a:pt x="243280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0" y="21200"/>
                </a:lnTo>
                <a:lnTo>
                  <a:pt x="204162" y="5300"/>
                </a:lnTo>
                <a:lnTo>
                  <a:pt x="162849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094376" y="2564585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95585" y="2655439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8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2"/>
                </a:lnTo>
                <a:lnTo>
                  <a:pt x="5300" y="121538"/>
                </a:lnTo>
                <a:lnTo>
                  <a:pt x="0" y="162849"/>
                </a:lnTo>
                <a:lnTo>
                  <a:pt x="5300" y="204162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8" y="325707"/>
                </a:lnTo>
                <a:lnTo>
                  <a:pt x="204172" y="320407"/>
                </a:lnTo>
                <a:lnTo>
                  <a:pt x="243290" y="304507"/>
                </a:lnTo>
                <a:lnTo>
                  <a:pt x="278017" y="278007"/>
                </a:lnTo>
                <a:lnTo>
                  <a:pt x="304517" y="243280"/>
                </a:lnTo>
                <a:lnTo>
                  <a:pt x="320417" y="204162"/>
                </a:lnTo>
                <a:lnTo>
                  <a:pt x="325717" y="162849"/>
                </a:lnTo>
                <a:lnTo>
                  <a:pt x="320417" y="121538"/>
                </a:lnTo>
                <a:lnTo>
                  <a:pt x="304517" y="82422"/>
                </a:lnTo>
                <a:lnTo>
                  <a:pt x="278017" y="47700"/>
                </a:lnTo>
                <a:lnTo>
                  <a:pt x="243290" y="21200"/>
                </a:lnTo>
                <a:lnTo>
                  <a:pt x="204172" y="5300"/>
                </a:lnTo>
                <a:lnTo>
                  <a:pt x="16285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91022" y="214517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91022" y="2402246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7"/>
                </a:lnTo>
                <a:lnTo>
                  <a:pt x="5300" y="121545"/>
                </a:lnTo>
                <a:lnTo>
                  <a:pt x="0" y="162858"/>
                </a:lnTo>
                <a:lnTo>
                  <a:pt x="5300" y="204172"/>
                </a:lnTo>
                <a:lnTo>
                  <a:pt x="21200" y="243290"/>
                </a:lnTo>
                <a:lnTo>
                  <a:pt x="47700" y="278017"/>
                </a:lnTo>
                <a:lnTo>
                  <a:pt x="82427" y="304517"/>
                </a:lnTo>
                <a:lnTo>
                  <a:pt x="121545" y="320417"/>
                </a:lnTo>
                <a:lnTo>
                  <a:pt x="162857" y="325717"/>
                </a:lnTo>
                <a:lnTo>
                  <a:pt x="204169" y="320417"/>
                </a:lnTo>
                <a:lnTo>
                  <a:pt x="243284" y="304517"/>
                </a:lnTo>
                <a:lnTo>
                  <a:pt x="278007" y="278017"/>
                </a:lnTo>
                <a:lnTo>
                  <a:pt x="304507" y="243290"/>
                </a:lnTo>
                <a:lnTo>
                  <a:pt x="320407" y="204172"/>
                </a:lnTo>
                <a:lnTo>
                  <a:pt x="325707" y="162858"/>
                </a:lnTo>
                <a:lnTo>
                  <a:pt x="320407" y="121545"/>
                </a:lnTo>
                <a:lnTo>
                  <a:pt x="304507" y="82427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90420" y="5267295"/>
            <a:ext cx="1132458" cy="182493"/>
          </a:xfrm>
          <a:prstGeom prst="rect">
            <a:avLst/>
          </a:prstGeom>
        </p:spPr>
        <p:txBody>
          <a:bodyPr vert="horz" wrap="square" lIns="0" tIns="578" rIns="0" bIns="0" rtlCol="0">
            <a:spAutoFit/>
          </a:bodyPr>
          <a:lstStyle/>
          <a:p>
            <a:pPr marL="5715" defTabSz="415925">
              <a:spcBef>
                <a:spcPts val="5"/>
              </a:spcBef>
            </a:pPr>
            <a:r>
              <a:rPr sz="1180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from B, </a:t>
            </a:r>
            <a:r>
              <a:rPr sz="1180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D,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180" spc="-5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-3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8" name="object 68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9" name="object 69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70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71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2" name="object 72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3" name="object 66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1" name="object 11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4" name="object 34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4" name="object 47"/>
          <p:cNvGraphicFramePr>
            <a:graphicFrameLocks noGrp="1"/>
          </p:cNvGraphicFramePr>
          <p:nvPr/>
        </p:nvGraphicFramePr>
        <p:xfrm>
          <a:off x="204295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r>
                        <a:rPr sz="1000" b="1" spc="20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i="1" dirty="0">
                          <a:solidFill>
                            <a:srgbClr val="FF2F92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11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b="1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[(A,7),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245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(C,3),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r>
                        <a:rPr sz="1000" b="1" spc="22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(D,1)]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7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7707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3393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9079" y="5073703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1926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17612" y="5073703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3" name="object 66"/>
          <p:cNvSpPr txBox="1"/>
          <p:nvPr/>
        </p:nvSpPr>
        <p:spPr>
          <a:xfrm>
            <a:off x="217707" y="4703565"/>
            <a:ext cx="1190222" cy="348590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2" name="object 52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9" name="object 68"/>
          <p:cNvSpPr txBox="1"/>
          <p:nvPr/>
        </p:nvSpPr>
        <p:spPr>
          <a:xfrm>
            <a:off x="217707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9"/>
          <p:cNvSpPr txBox="1"/>
          <p:nvPr/>
        </p:nvSpPr>
        <p:spPr>
          <a:xfrm>
            <a:off x="453393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70"/>
          <p:cNvSpPr txBox="1"/>
          <p:nvPr/>
        </p:nvSpPr>
        <p:spPr>
          <a:xfrm>
            <a:off x="689079" y="5233764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1"/>
          <p:cNvSpPr txBox="1"/>
          <p:nvPr/>
        </p:nvSpPr>
        <p:spPr>
          <a:xfrm>
            <a:off x="1081926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2"/>
          <p:cNvSpPr txBox="1"/>
          <p:nvPr/>
        </p:nvSpPr>
        <p:spPr>
          <a:xfrm>
            <a:off x="1317612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6"/>
          <p:cNvSpPr txBox="1"/>
          <p:nvPr/>
        </p:nvSpPr>
        <p:spPr>
          <a:xfrm>
            <a:off x="217706" y="4703565"/>
            <a:ext cx="1347055" cy="528127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10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5" name="object 47"/>
          <p:cNvGraphicFramePr>
            <a:graphicFrameLocks noGrp="1"/>
          </p:cNvGraphicFramePr>
          <p:nvPr/>
        </p:nvGraphicFramePr>
        <p:xfrm>
          <a:off x="204295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r>
                        <a:rPr sz="1000" b="1" spc="20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B’s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i="1" dirty="0">
                          <a:solidFill>
                            <a:srgbClr val="FF2F92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11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b="1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[(A,7),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245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(C,3),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r>
                        <a:rPr sz="1000" b="1" spc="22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(D,1)]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1681796" y="483158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s cost to B + B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s cost to C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Network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58569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Addressing interface</a:t>
            </a:r>
            <a:endParaRPr lang="en-GB" altLang="zh-CN" b="0" dirty="0"/>
          </a:p>
          <a:p>
            <a:pPr lvl="1"/>
            <a:r>
              <a:rPr lang="en-US" altLang="zh-CN" dirty="0">
                <a:ea typeface="等线" panose="02010600030101010101" charset="-122"/>
              </a:rPr>
              <a:t>Network attachment points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Network address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Source &amp; destination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endParaRPr lang="en-US" altLang="zh-CN" dirty="0">
              <a:ea typeface="等线" panose="02010600030101010101" charset="-122"/>
            </a:endParaRPr>
          </a:p>
          <a:p>
            <a:pPr lvl="1"/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NETWORK_SEND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 (</a:t>
            </a:r>
            <a:r>
              <a:rPr lang="en-US" altLang="zh-CN" dirty="0" err="1">
                <a:ea typeface="等线" panose="02010600030101010101" charset="-122"/>
              </a:rPr>
              <a:t>segment_buffer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dirty="0" err="1">
                <a:ea typeface="等线" panose="02010600030101010101" charset="-122"/>
              </a:rPr>
              <a:t>destnation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dirty="0" err="1">
                <a:ea typeface="等线" panose="02010600030101010101" charset="-122"/>
              </a:rPr>
              <a:t>network_protocol</a:t>
            </a:r>
            <a:r>
              <a:rPr lang="en-US" altLang="zh-CN" dirty="0">
                <a:ea typeface="等线" panose="02010600030101010101" charset="-122"/>
              </a:rPr>
              <a:t>, </a:t>
            </a:r>
            <a:r>
              <a:rPr lang="en-US" altLang="zh-CN" dirty="0" err="1">
                <a:ea typeface="等线" panose="02010600030101010101" charset="-122"/>
              </a:rPr>
              <a:t>end_layer_protocol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ea typeface="等线" panose="02010600030101010101" charset="-122"/>
              </a:rPr>
              <a:t>NETWORK_HANDLE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 (packet, </a:t>
            </a:r>
            <a:r>
              <a:rPr lang="en-US" altLang="zh-CN" dirty="0" err="1">
                <a:ea typeface="等线" panose="02010600030101010101" charset="-122"/>
              </a:rPr>
              <a:t>network_protocol</a:t>
            </a:r>
            <a:r>
              <a:rPr lang="en-US" altLang="zh-CN" dirty="0">
                <a:ea typeface="等线" panose="02010600030101010101" charset="-122"/>
              </a:rPr>
              <a:t>)</a:t>
            </a:r>
            <a:endParaRPr lang="en-US" altLang="zh-CN" dirty="0">
              <a:ea typeface="等线" panose="02010600030101010101" charset="-122"/>
            </a:endParaRPr>
          </a:p>
          <a:p>
            <a:endParaRPr lang="en-US" altLang="zh-CN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1276"/>
            <a:ext cx="3451821" cy="296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1" name="object 68"/>
          <p:cNvSpPr txBox="1"/>
          <p:nvPr/>
        </p:nvSpPr>
        <p:spPr>
          <a:xfrm>
            <a:off x="217707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9"/>
          <p:cNvSpPr txBox="1"/>
          <p:nvPr/>
        </p:nvSpPr>
        <p:spPr>
          <a:xfrm>
            <a:off x="453393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0"/>
          <p:cNvSpPr txBox="1"/>
          <p:nvPr/>
        </p:nvSpPr>
        <p:spPr>
          <a:xfrm>
            <a:off x="689079" y="5233764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1"/>
          <p:cNvSpPr txBox="1"/>
          <p:nvPr/>
        </p:nvSpPr>
        <p:spPr>
          <a:xfrm>
            <a:off x="1081926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72"/>
          <p:cNvSpPr txBox="1"/>
          <p:nvPr/>
        </p:nvSpPr>
        <p:spPr>
          <a:xfrm>
            <a:off x="1317612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7706" y="4703565"/>
            <a:ext cx="1347055" cy="528127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10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7" name="object 47"/>
          <p:cNvGraphicFramePr>
            <a:graphicFrameLocks noGrp="1"/>
          </p:cNvGraphicFramePr>
          <p:nvPr/>
        </p:nvGraphicFramePr>
        <p:xfrm>
          <a:off x="161967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r>
                        <a:rPr sz="1000" b="1" spc="20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i="1" dirty="0">
                          <a:solidFill>
                            <a:srgbClr val="FF2F92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11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b="1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[(A,7),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245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(C,3),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r>
                        <a:rPr sz="1000" b="1" spc="22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(D,1)]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FF9300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[(A,1),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35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(D,4),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5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(E,5)]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233764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528127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10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6" name="object 47"/>
          <p:cNvGraphicFramePr>
            <a:graphicFrameLocks noGrp="1"/>
          </p:cNvGraphicFramePr>
          <p:nvPr/>
        </p:nvGraphicFramePr>
        <p:xfrm>
          <a:off x="161967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233764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528127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10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6" name="object 47"/>
          <p:cNvGraphicFramePr>
            <a:graphicFrameLocks noGrp="1"/>
          </p:cNvGraphicFramePr>
          <p:nvPr/>
        </p:nvGraphicFramePr>
        <p:xfrm>
          <a:off x="161967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233764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233764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528127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6" name="object 47"/>
          <p:cNvGraphicFramePr>
            <a:graphicFrameLocks noGrp="1"/>
          </p:cNvGraphicFramePr>
          <p:nvPr/>
        </p:nvGraphicFramePr>
        <p:xfrm>
          <a:off x="161967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6" name="object 47"/>
          <p:cNvGraphicFramePr>
            <a:graphicFrameLocks noGrp="1"/>
          </p:cNvGraphicFramePr>
          <p:nvPr/>
        </p:nvGraphicFramePr>
        <p:xfrm>
          <a:off x="1619672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7" name="object 47"/>
          <p:cNvGraphicFramePr>
            <a:graphicFrameLocks noGrp="1"/>
          </p:cNvGraphicFramePr>
          <p:nvPr/>
        </p:nvGraphicFramePr>
        <p:xfrm>
          <a:off x="1682918" y="4238102"/>
          <a:ext cx="4257234" cy="62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00"/>
                <a:gridCol w="288032"/>
                <a:gridCol w="360040"/>
                <a:gridCol w="504056"/>
                <a:gridCol w="576064"/>
                <a:gridCol w="648072"/>
                <a:gridCol w="1584170"/>
              </a:tblGrid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ts val="2585"/>
                        </a:lnSpc>
                      </a:pPr>
                      <a:r>
                        <a:rPr sz="1000" b="1" spc="20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i="1" dirty="0">
                          <a:solidFill>
                            <a:srgbClr val="FF2F92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11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585"/>
                        </a:lnSpc>
                      </a:pPr>
                      <a:r>
                        <a:rPr sz="1000" b="1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[(A,7),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1000" b="1" spc="245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(C,3),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85"/>
                        </a:lnSpc>
                      </a:pPr>
                      <a:r>
                        <a:rPr sz="1000" b="1" spc="220" dirty="0">
                          <a:solidFill>
                            <a:srgbClr val="FF2F92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(D,1)]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79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009051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[(B,1),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5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(C,5),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6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(E,3),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(F,4)</a:t>
                      </a:r>
                      <a:r>
                        <a:rPr lang="en-US" altLang="zh-CN"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(A,2)</a:t>
                      </a:r>
                      <a:r>
                        <a:rPr sz="1000" b="1" spc="240" dirty="0">
                          <a:solidFill>
                            <a:srgbClr val="009051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]</a:t>
                      </a:r>
                      <a:endParaRPr sz="1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</a:tr>
              <a:tr h="16889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F’s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i="1" dirty="0">
                          <a:solidFill>
                            <a:srgbClr val="FF9300"/>
                          </a:solidFill>
                          <a:latin typeface="Arial" panose="020B0604020202020204"/>
                          <a:cs typeface="Arial" panose="020B0604020202020204"/>
                        </a:rPr>
                        <a:t>first</a:t>
                      </a:r>
                      <a:endParaRPr sz="1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11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adv: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[(A,1),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35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(D,4),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b="1" spc="250" dirty="0">
                          <a:solidFill>
                            <a:srgbClr val="FF93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(E,5)]</a:t>
                      </a:r>
                      <a:endParaRPr sz="1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73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84232" y="2394707"/>
            <a:ext cx="148164" cy="148164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162857" y="0"/>
                </a:moveTo>
                <a:lnTo>
                  <a:pt x="121545" y="5300"/>
                </a:lnTo>
                <a:lnTo>
                  <a:pt x="82427" y="21200"/>
                </a:lnTo>
                <a:lnTo>
                  <a:pt x="47700" y="47700"/>
                </a:lnTo>
                <a:lnTo>
                  <a:pt x="21200" y="82426"/>
                </a:lnTo>
                <a:lnTo>
                  <a:pt x="5300" y="121542"/>
                </a:lnTo>
                <a:lnTo>
                  <a:pt x="0" y="162853"/>
                </a:lnTo>
                <a:lnTo>
                  <a:pt x="5300" y="204164"/>
                </a:lnTo>
                <a:lnTo>
                  <a:pt x="21200" y="243280"/>
                </a:lnTo>
                <a:lnTo>
                  <a:pt x="47700" y="278007"/>
                </a:lnTo>
                <a:lnTo>
                  <a:pt x="82427" y="304507"/>
                </a:lnTo>
                <a:lnTo>
                  <a:pt x="121545" y="320407"/>
                </a:lnTo>
                <a:lnTo>
                  <a:pt x="162857" y="325707"/>
                </a:lnTo>
                <a:lnTo>
                  <a:pt x="204169" y="320407"/>
                </a:lnTo>
                <a:lnTo>
                  <a:pt x="243284" y="304507"/>
                </a:lnTo>
                <a:lnTo>
                  <a:pt x="278007" y="278007"/>
                </a:lnTo>
                <a:lnTo>
                  <a:pt x="304507" y="243280"/>
                </a:lnTo>
                <a:lnTo>
                  <a:pt x="320407" y="204164"/>
                </a:lnTo>
                <a:lnTo>
                  <a:pt x="325707" y="162853"/>
                </a:lnTo>
                <a:lnTo>
                  <a:pt x="320407" y="121542"/>
                </a:lnTo>
                <a:lnTo>
                  <a:pt x="304507" y="82426"/>
                </a:lnTo>
                <a:lnTo>
                  <a:pt x="278007" y="47700"/>
                </a:lnTo>
                <a:lnTo>
                  <a:pt x="243284" y="21200"/>
                </a:lnTo>
                <a:lnTo>
                  <a:pt x="204169" y="5300"/>
                </a:lnTo>
                <a:lnTo>
                  <a:pt x="16285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00126" y="2179146"/>
            <a:ext cx="175024" cy="594389"/>
            <a:chOff x="2198888" y="4163239"/>
            <a:chExt cx="384810" cy="1306830"/>
          </a:xfrm>
        </p:grpSpPr>
        <p:sp>
          <p:nvSpPr>
            <p:cNvPr id="51" name="object 51"/>
            <p:cNvSpPr/>
            <p:nvPr/>
          </p:nvSpPr>
          <p:spPr>
            <a:xfrm>
              <a:off x="2257402" y="416323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7" y="0"/>
                  </a:moveTo>
                  <a:lnTo>
                    <a:pt x="121545" y="5300"/>
                  </a:lnTo>
                  <a:lnTo>
                    <a:pt x="82427" y="21200"/>
                  </a:lnTo>
                  <a:lnTo>
                    <a:pt x="47700" y="47700"/>
                  </a:lnTo>
                  <a:lnTo>
                    <a:pt x="21200" y="82427"/>
                  </a:lnTo>
                  <a:lnTo>
                    <a:pt x="5300" y="121545"/>
                  </a:lnTo>
                  <a:lnTo>
                    <a:pt x="0" y="162858"/>
                  </a:lnTo>
                  <a:lnTo>
                    <a:pt x="5300" y="204172"/>
                  </a:lnTo>
                  <a:lnTo>
                    <a:pt x="21200" y="243290"/>
                  </a:lnTo>
                  <a:lnTo>
                    <a:pt x="47700" y="278017"/>
                  </a:lnTo>
                  <a:lnTo>
                    <a:pt x="82427" y="304513"/>
                  </a:lnTo>
                  <a:lnTo>
                    <a:pt x="121545" y="320410"/>
                  </a:lnTo>
                  <a:lnTo>
                    <a:pt x="162857" y="325709"/>
                  </a:lnTo>
                  <a:lnTo>
                    <a:pt x="204169" y="320410"/>
                  </a:lnTo>
                  <a:lnTo>
                    <a:pt x="243284" y="304513"/>
                  </a:lnTo>
                  <a:lnTo>
                    <a:pt x="278007" y="278017"/>
                  </a:lnTo>
                  <a:lnTo>
                    <a:pt x="304507" y="243290"/>
                  </a:lnTo>
                  <a:lnTo>
                    <a:pt x="320407" y="204172"/>
                  </a:lnTo>
                  <a:lnTo>
                    <a:pt x="325707" y="162858"/>
                  </a:lnTo>
                  <a:lnTo>
                    <a:pt x="320407" y="121545"/>
                  </a:lnTo>
                  <a:lnTo>
                    <a:pt x="304507" y="82427"/>
                  </a:lnTo>
                  <a:lnTo>
                    <a:pt x="278007" y="47700"/>
                  </a:lnTo>
                  <a:lnTo>
                    <a:pt x="243284" y="21200"/>
                  </a:lnTo>
                  <a:lnTo>
                    <a:pt x="204169" y="5300"/>
                  </a:lnTo>
                  <a:lnTo>
                    <a:pt x="162857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888" y="514406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5" h="325754">
                  <a:moveTo>
                    <a:pt x="162851" y="0"/>
                  </a:moveTo>
                  <a:lnTo>
                    <a:pt x="121537" y="5300"/>
                  </a:lnTo>
                  <a:lnTo>
                    <a:pt x="82419" y="21200"/>
                  </a:lnTo>
                  <a:lnTo>
                    <a:pt x="47692" y="47700"/>
                  </a:lnTo>
                  <a:lnTo>
                    <a:pt x="21196" y="82426"/>
                  </a:lnTo>
                  <a:lnTo>
                    <a:pt x="5299" y="121542"/>
                  </a:lnTo>
                  <a:lnTo>
                    <a:pt x="0" y="162853"/>
                  </a:lnTo>
                  <a:lnTo>
                    <a:pt x="5299" y="204164"/>
                  </a:lnTo>
                  <a:lnTo>
                    <a:pt x="21196" y="243280"/>
                  </a:lnTo>
                  <a:lnTo>
                    <a:pt x="47692" y="278007"/>
                  </a:lnTo>
                  <a:lnTo>
                    <a:pt x="82419" y="304507"/>
                  </a:lnTo>
                  <a:lnTo>
                    <a:pt x="121537" y="320407"/>
                  </a:lnTo>
                  <a:lnTo>
                    <a:pt x="162851" y="325707"/>
                  </a:lnTo>
                  <a:lnTo>
                    <a:pt x="204164" y="320407"/>
                  </a:lnTo>
                  <a:lnTo>
                    <a:pt x="243282" y="304507"/>
                  </a:lnTo>
                  <a:lnTo>
                    <a:pt x="278009" y="278007"/>
                  </a:lnTo>
                  <a:lnTo>
                    <a:pt x="304509" y="243280"/>
                  </a:lnTo>
                  <a:lnTo>
                    <a:pt x="320409" y="204164"/>
                  </a:lnTo>
                  <a:lnTo>
                    <a:pt x="325709" y="162853"/>
                  </a:lnTo>
                  <a:lnTo>
                    <a:pt x="320409" y="121542"/>
                  </a:lnTo>
                  <a:lnTo>
                    <a:pt x="304509" y="82426"/>
                  </a:lnTo>
                  <a:lnTo>
                    <a:pt x="278009" y="47700"/>
                  </a:lnTo>
                  <a:lnTo>
                    <a:pt x="243282" y="21200"/>
                  </a:lnTo>
                  <a:lnTo>
                    <a:pt x="204164" y="5300"/>
                  </a:lnTo>
                  <a:lnTo>
                    <a:pt x="16285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51619" y="4578835"/>
            <a:ext cx="2651644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  <a:tabLst>
                <a:tab pos="298450" algn="l"/>
                <a:tab pos="738505" algn="l"/>
                <a:tab pos="1104900" algn="l"/>
                <a:tab pos="1691640" algn="l"/>
                <a:tab pos="2204720" algn="l"/>
              </a:tabLst>
            </a:pPr>
            <a:r>
              <a:rPr sz="1045" b="1" spc="96" dirty="0">
                <a:solidFill>
                  <a:srgbClr val="FF9300"/>
                </a:solidFill>
                <a:latin typeface="Trebuchet MS" panose="020B0603020202020204"/>
                <a:cs typeface="Trebuchet MS" panose="020B0603020202020204"/>
              </a:rPr>
              <a:t>F’s	</a:t>
            </a:r>
            <a:r>
              <a:rPr sz="1045" i="1" spc="239" dirty="0">
                <a:solidFill>
                  <a:srgbClr val="FF9300"/>
                </a:solidFill>
                <a:latin typeface="Arial" panose="020B0604020202020204"/>
                <a:cs typeface="Arial" panose="020B0604020202020204"/>
              </a:rPr>
              <a:t>first	</a:t>
            </a:r>
            <a:r>
              <a:rPr sz="1045" b="1" spc="50" dirty="0">
                <a:solidFill>
                  <a:srgbClr val="FF9300"/>
                </a:solidFill>
                <a:latin typeface="Trebuchet MS" panose="020B0603020202020204"/>
                <a:cs typeface="Trebuchet MS" panose="020B0603020202020204"/>
              </a:rPr>
              <a:t>adv:	</a:t>
            </a:r>
            <a:r>
              <a:rPr sz="1045" b="1" spc="114" dirty="0">
                <a:solidFill>
                  <a:srgbClr val="FF9300"/>
                </a:solidFill>
                <a:latin typeface="Trebuchet MS" panose="020B0603020202020204"/>
                <a:cs typeface="Trebuchet MS" panose="020B0603020202020204"/>
              </a:rPr>
              <a:t>[(A,1),	</a:t>
            </a:r>
            <a:r>
              <a:rPr sz="1045" b="1" spc="107" dirty="0">
                <a:solidFill>
                  <a:srgbClr val="FF9300"/>
                </a:solidFill>
                <a:latin typeface="Trebuchet MS" panose="020B0603020202020204"/>
                <a:cs typeface="Trebuchet MS" panose="020B0603020202020204"/>
              </a:rPr>
              <a:t>(D,4),	</a:t>
            </a:r>
            <a:r>
              <a:rPr sz="1045" b="1" spc="114" dirty="0">
                <a:solidFill>
                  <a:srgbClr val="FF9300"/>
                </a:solidFill>
                <a:latin typeface="Trebuchet MS" panose="020B0603020202020204"/>
                <a:cs typeface="Trebuchet MS" panose="020B0603020202020204"/>
              </a:rPr>
              <a:t>(E,5)]</a:t>
            </a:r>
            <a:endParaRPr sz="104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0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07037" y="4133099"/>
            <a:ext cx="2623051" cy="734926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15" marR="2540" algn="ctr" defTabSz="415925">
              <a:lnSpc>
                <a:spcPct val="100000"/>
              </a:lnSpc>
              <a:spcBef>
                <a:spcPts val="55"/>
              </a:spcBef>
            </a:pP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1180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180" spc="-3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 table </a:t>
            </a:r>
            <a:r>
              <a:rPr sz="1180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after one</a:t>
            </a:r>
            <a:r>
              <a:rPr sz="118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round  </a:t>
            </a:r>
            <a:r>
              <a:rPr sz="1180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</a:t>
            </a:r>
            <a:r>
              <a:rPr sz="1180" spc="18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 </a:t>
            </a:r>
            <a:r>
              <a:rPr sz="1180" spc="23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180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180" spc="18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does  </a:t>
            </a:r>
            <a:r>
              <a:rPr sz="1180" spc="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180" spc="-2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180" spc="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knowledge </a:t>
            </a:r>
            <a:r>
              <a:rPr sz="1180" spc="27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80" spc="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80" spc="32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min-cost  </a:t>
            </a:r>
            <a:r>
              <a:rPr sz="1180" spc="1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1180" spc="3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180" spc="1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80" spc="-4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spc="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yet</a:t>
            </a:r>
            <a:endParaRPr sz="1180" spc="14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6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0863" y="4182400"/>
            <a:ext cx="2578285" cy="313901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lnSpc>
                <a:spcPts val="1245"/>
              </a:lnSpc>
              <a:spcBef>
                <a:spcPts val="50"/>
              </a:spcBef>
              <a:tabLst>
                <a:tab pos="292735" algn="l"/>
                <a:tab pos="805815" algn="l"/>
              </a:tabLst>
            </a:pPr>
            <a:r>
              <a:rPr sz="1045" spc="9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second	</a:t>
            </a:r>
            <a:r>
              <a:rPr sz="1045" spc="8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adv: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lnSpc>
                <a:spcPts val="1245"/>
              </a:lnSpc>
              <a:tabLst>
                <a:tab pos="586105" algn="l"/>
                <a:tab pos="1099185" algn="l"/>
                <a:tab pos="1612900" algn="l"/>
                <a:tab pos="2125980" algn="l"/>
              </a:tabLst>
            </a:pPr>
            <a:r>
              <a:rPr sz="1045" spc="16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[(B,3),	</a:t>
            </a:r>
            <a:r>
              <a:rPr sz="1045" spc="1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(C,7),	(D,2),	</a:t>
            </a:r>
            <a:r>
              <a:rPr sz="1045" spc="15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(E,5),	</a:t>
            </a:r>
            <a:r>
              <a:rPr sz="1045" spc="15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6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4" name="object 4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2" name="object 12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9437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35" name="object 35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91377" y="2982878"/>
            <a:ext cx="2572508" cy="815779"/>
          </a:xfrm>
          <a:prstGeom prst="rect">
            <a:avLst/>
          </a:prstGeom>
        </p:spPr>
        <p:txBody>
          <a:bodyPr vert="horz" wrap="square" lIns="0" tIns="84624" rIns="0" bIns="0" rtlCol="0">
            <a:spAutoFit/>
          </a:bodyPr>
          <a:lstStyle/>
          <a:p>
            <a:pPr marL="401955" algn="ctr" defTabSz="415925">
              <a:spcBef>
                <a:spcPts val="66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marR="1370330" algn="ctr" defTabSz="415925">
              <a:lnSpc>
                <a:spcPct val="102000"/>
              </a:lnSpc>
              <a:spcBef>
                <a:spcPts val="555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342" y="4057489"/>
            <a:ext cx="123441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40863" y="4182400"/>
            <a:ext cx="2578285" cy="313901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lnSpc>
                <a:spcPts val="1245"/>
              </a:lnSpc>
              <a:spcBef>
                <a:spcPts val="50"/>
              </a:spcBef>
              <a:tabLst>
                <a:tab pos="292735" algn="l"/>
                <a:tab pos="805815" algn="l"/>
              </a:tabLst>
            </a:pPr>
            <a:r>
              <a:rPr sz="1045" spc="9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	</a:t>
            </a:r>
            <a:r>
              <a:rPr sz="1045" i="1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second	</a:t>
            </a:r>
            <a:r>
              <a:rPr sz="1045" spc="8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adv: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lnSpc>
                <a:spcPts val="1245"/>
              </a:lnSpc>
              <a:tabLst>
                <a:tab pos="586105" algn="l"/>
                <a:tab pos="1099185" algn="l"/>
                <a:tab pos="1612900" algn="l"/>
                <a:tab pos="2125980" algn="l"/>
              </a:tabLst>
            </a:pPr>
            <a:r>
              <a:rPr sz="1045" spc="16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[(B,3),	</a:t>
            </a:r>
            <a:r>
              <a:rPr sz="1045" spc="14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(C,7),	(D,2),	</a:t>
            </a:r>
            <a:r>
              <a:rPr sz="1045" spc="15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(E,5),	</a:t>
            </a:r>
            <a:r>
              <a:rPr sz="1045" spc="15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(F,1)]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06686" y="4738788"/>
            <a:ext cx="2045992" cy="413204"/>
          </a:xfrm>
          <a:prstGeom prst="rect">
            <a:avLst/>
          </a:prstGeom>
        </p:spPr>
        <p:txBody>
          <a:bodyPr vert="horz" wrap="square" lIns="0" tIns="4332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5"/>
              </a:spcBef>
            </a:pPr>
            <a:r>
              <a:rPr sz="885" spc="-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88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88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885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correct </a:t>
            </a:r>
            <a:r>
              <a:rPr sz="885" spc="2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min-cost</a:t>
            </a:r>
            <a:r>
              <a:rPr sz="885" spc="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885" spc="18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885" spc="30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885" spc="9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885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885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next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round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885" spc="9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advertisements; </a:t>
            </a:r>
            <a:r>
              <a:rPr sz="885" spc="1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try that </a:t>
            </a:r>
            <a:r>
              <a:rPr sz="885" spc="2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885" spc="1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88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yourself!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06010" y="4327089"/>
            <a:ext cx="975341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246380" marR="2540" indent="-241300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65"/>
          <p:cNvSpPr txBox="1"/>
          <p:nvPr/>
        </p:nvSpPr>
        <p:spPr>
          <a:xfrm>
            <a:off x="139154" y="4243741"/>
            <a:ext cx="1425609" cy="475022"/>
          </a:xfrm>
          <a:prstGeom prst="rect">
            <a:avLst/>
          </a:prstGeom>
        </p:spPr>
        <p:txBody>
          <a:bodyPr vert="horz" wrap="square" lIns="0" tIns="76537" rIns="0" bIns="0" rtlCol="0">
            <a:spAutoFit/>
          </a:bodyPr>
          <a:lstStyle/>
          <a:p>
            <a:pPr marL="344805" defTabSz="415925">
              <a:spcBef>
                <a:spcPts val="605"/>
              </a:spcBef>
            </a:pPr>
            <a:r>
              <a:rPr sz="885" spc="-30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A’s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885" spc="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5" spc="11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table</a:t>
            </a:r>
            <a:endParaRPr sz="88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5715" defTabSz="415925">
              <a:spcBef>
                <a:spcPts val="695"/>
              </a:spcBef>
              <a:tabLst>
                <a:tab pos="319405" algn="l"/>
                <a:tab pos="476250" algn="l"/>
                <a:tab pos="948055" algn="l"/>
                <a:tab pos="1104900" algn="l"/>
              </a:tabLst>
            </a:pPr>
            <a:r>
              <a:rPr sz="1115" b="1" spc="-30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15" b="1" spc="1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st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48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route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b="1" spc="57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cos</a:t>
            </a:r>
            <a:r>
              <a:rPr sz="1115" b="1" spc="175" dirty="0">
                <a:solidFill>
                  <a:srgbClr val="5E5E5E"/>
                </a:solidFill>
                <a:latin typeface="Trebuchet MS" panose="020B0603020202020204"/>
                <a:cs typeface="Trebuchet MS" panose="020B0603020202020204"/>
              </a:rPr>
              <a:t>t</a:t>
            </a:r>
            <a:endParaRPr sz="1115"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7" name="object 68"/>
          <p:cNvSpPr txBox="1"/>
          <p:nvPr/>
        </p:nvSpPr>
        <p:spPr>
          <a:xfrm>
            <a:off x="217707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64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69"/>
          <p:cNvSpPr txBox="1"/>
          <p:nvPr/>
        </p:nvSpPr>
        <p:spPr>
          <a:xfrm>
            <a:off x="453393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70"/>
          <p:cNvSpPr txBox="1"/>
          <p:nvPr/>
        </p:nvSpPr>
        <p:spPr>
          <a:xfrm>
            <a:off x="689079" y="5452740"/>
            <a:ext cx="247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18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A-F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71"/>
          <p:cNvSpPr txBox="1"/>
          <p:nvPr/>
        </p:nvSpPr>
        <p:spPr>
          <a:xfrm>
            <a:off x="1081926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72"/>
          <p:cNvSpPr txBox="1"/>
          <p:nvPr/>
        </p:nvSpPr>
        <p:spPr>
          <a:xfrm>
            <a:off x="1317612" y="5452740"/>
            <a:ext cx="9011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defTabSz="415925">
              <a:lnSpc>
                <a:spcPts val="1105"/>
              </a:lnSpc>
            </a:pP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6"/>
          <p:cNvSpPr txBox="1"/>
          <p:nvPr/>
        </p:nvSpPr>
        <p:spPr>
          <a:xfrm>
            <a:off x="217706" y="4703565"/>
            <a:ext cx="1347055" cy="887199"/>
          </a:xfrm>
          <a:prstGeom prst="rect">
            <a:avLst/>
          </a:prstGeom>
        </p:spPr>
        <p:txBody>
          <a:bodyPr vert="horz" wrap="square" lIns="0" tIns="15019" rIns="0" bIns="0" rtlCol="0">
            <a:spAutoFit/>
          </a:bodyPr>
          <a:lstStyle/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sz="1115" spc="-125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B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</a:t>
            </a:r>
            <a:r>
              <a:rPr lang="en-US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zh-CN" altLang="en-US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115" spc="-2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115" spc="-2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r>
              <a:rPr lang="en-US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lang="en-GB" altLang="zh-CN" sz="1115" spc="-186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GB" altLang="zh-CN" sz="1115" spc="-23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A-D	</a:t>
            </a:r>
            <a:r>
              <a:rPr lang="en-GB" altLang="zh-CN" sz="1115" spc="327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|	</a:t>
            </a:r>
            <a:r>
              <a:rPr lang="en-US" altLang="zh-CN" sz="1115" spc="-2" dirty="0">
                <a:solidFill>
                  <a:srgbClr val="5E5E5E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  <a:p>
            <a:pPr marL="5715" marR="2540" defTabSz="415925">
              <a:lnSpc>
                <a:spcPts val="1315"/>
              </a:lnSpc>
              <a:spcBef>
                <a:spcPts val="120"/>
              </a:spcBef>
              <a:tabLst>
                <a:tab pos="240665" algn="l"/>
                <a:tab pos="476250" algn="l"/>
                <a:tab pos="869315" algn="l"/>
                <a:tab pos="1104900" algn="l"/>
              </a:tabLst>
            </a:pPr>
            <a:endParaRPr lang="en-GB" altLang="zh-CN" sz="1115" spc="-2" dirty="0">
              <a:solidFill>
                <a:srgbClr val="5E5E5E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the Forwarding Table: 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Routing (or path-finding)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等线" panose="02010600030101010101" charset="-122"/>
              </a:rPr>
              <a:t>Constructing the tables</a:t>
            </a:r>
            <a:endParaRPr lang="en-US" altLang="zh-CN" dirty="0">
              <a:ea typeface="等线" panose="02010600030101010101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等线" panose="02010600030101010101" charset="-122"/>
              </a:rPr>
              <a:t>Impractical by hand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Determining the best paths requires calculation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Recalculating the table when links change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Recalculating the table when link fails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Adapt according to traffic congestion</a:t>
            </a:r>
            <a:endParaRPr lang="en-US" altLang="zh-CN" dirty="0"/>
          </a:p>
          <a:p>
            <a:r>
              <a:rPr lang="en-US" altLang="zh-CN" dirty="0">
                <a:ea typeface="等线" panose="02010600030101010101" charset="-122"/>
              </a:rPr>
              <a:t>Static routing vs. adaptive routing</a:t>
            </a:r>
            <a:endParaRPr lang="en-US" altLang="zh-CN" dirty="0">
              <a:ea typeface="等线" panose="02010600030101010101" charset="-122"/>
            </a:endParaRPr>
          </a:p>
          <a:p>
            <a:pPr lvl="1"/>
            <a:r>
              <a:rPr lang="en-US" altLang="zh-CN" dirty="0">
                <a:ea typeface="等线" panose="02010600030101010101" charset="-122"/>
              </a:rPr>
              <a:t>Adaptive routing requires exchange of info</a:t>
            </a:r>
            <a:endParaRPr lang="en-US" altLang="zh-CN" dirty="0">
              <a:ea typeface="等线" panose="02010600030101010101" charset="-122"/>
            </a:endParaRPr>
          </a:p>
          <a:p>
            <a:pPr indent="-285750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1537063"/>
            <a:ext cx="2616200" cy="187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4955" y="366522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attachment point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(AP),</a:t>
            </a:r>
            <a:r>
              <a:rPr lang="zh-CN" altLang="en-US" sz="1600"/>
              <a:t>用于定位</a:t>
            </a:r>
            <a:endParaRPr lang="zh-CN" altLang="en-US" sz="1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377" y="3304181"/>
            <a:ext cx="1204663" cy="649866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3189" y="3060388"/>
            <a:ext cx="217076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6010" y="4057489"/>
            <a:ext cx="1989961" cy="59882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60730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6380" marR="1016635" indent="-241300" defTabSz="415925">
              <a:lnSpc>
                <a:spcPct val="102000"/>
              </a:lnSpc>
              <a:spcBef>
                <a:spcPts val="7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8" name="object 1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41" name="object 4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88267" y="3304181"/>
            <a:ext cx="1079027" cy="485718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failures </a:t>
            </a:r>
            <a:r>
              <a:rPr sz="1045" spc="20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045" spc="30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be  </a:t>
            </a:r>
            <a:r>
              <a:rPr sz="1045" spc="23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complicated  </a:t>
            </a:r>
            <a:r>
              <a:rPr sz="1045" spc="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45" spc="-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timing</a:t>
            </a:r>
            <a:endParaRPr sz="104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18"/>
          <p:cNvSpPr txBox="1"/>
          <p:nvPr/>
        </p:nvSpPr>
        <p:spPr>
          <a:xfrm>
            <a:off x="7079121" y="4356903"/>
            <a:ext cx="2040889" cy="167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failure handling</a:t>
            </a:r>
            <a:endParaRPr sz="1045" spc="-2" dirty="0">
              <a:solidFill>
                <a:srgbClr val="0096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900" y="3797935"/>
            <a:ext cx="52692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dist-vector</a:t>
            </a:r>
            <a:r>
              <a:rPr lang="zh-CN" altLang="en-US" sz="1600"/>
              <a:t>的问题：一个</a:t>
            </a:r>
            <a:r>
              <a:rPr lang="en-US" altLang="zh-CN" sz="1600"/>
              <a:t>node</a:t>
            </a:r>
            <a:r>
              <a:rPr lang="zh-CN" altLang="en-US" sz="1600"/>
              <a:t>的信息一部分是自己原来的，一部分是接受其他</a:t>
            </a:r>
            <a:r>
              <a:rPr lang="en-US" altLang="zh-CN" sz="1600"/>
              <a:t>node</a:t>
            </a:r>
            <a:r>
              <a:rPr lang="zh-CN" altLang="en-US" sz="1600"/>
              <a:t>的信息之后添加的</a:t>
            </a:r>
            <a:r>
              <a:rPr lang="en-US" altLang="zh-CN" sz="1600"/>
              <a:t>/</a:t>
            </a:r>
            <a:r>
              <a:rPr lang="zh-CN" altLang="en-US" sz="1600"/>
              <a:t>更新的，所以如果有发送信息的其他</a:t>
            </a:r>
            <a:r>
              <a:rPr lang="en-US" altLang="zh-CN" sz="1600"/>
              <a:t>nodes</a:t>
            </a:r>
            <a:r>
              <a:rPr lang="zh-CN" altLang="en-US" sz="1600"/>
              <a:t>发生</a:t>
            </a:r>
            <a:r>
              <a:rPr lang="en-US" altLang="zh-CN" sz="1600"/>
              <a:t>crash</a:t>
            </a:r>
            <a:r>
              <a:rPr lang="zh-CN" altLang="en-US" sz="1600"/>
              <a:t>的话，则当前节点的信息在一段时间内可能就是错误的。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GB" altLang="zh-CN" dirty="0"/>
              <a:t>INFINITY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When a node A has </a:t>
            </a:r>
            <a:r>
              <a:rPr kumimoji="1" lang="en-GB" altLang="zh-CN" dirty="0">
                <a:solidFill>
                  <a:srgbClr val="FF0000"/>
                </a:solidFill>
              </a:rPr>
              <a:t>no route to</a:t>
            </a:r>
            <a:r>
              <a:rPr kumimoji="1" lang="en-GB" altLang="zh-CN" dirty="0"/>
              <a:t> destination B, it will advertise</a:t>
            </a:r>
            <a:r>
              <a:rPr kumimoji="1" lang="zh-CN" altLang="en-US" dirty="0"/>
              <a:t> </a:t>
            </a:r>
            <a:r>
              <a:rPr kumimoji="1" lang="en-GB" altLang="zh-CN" dirty="0"/>
              <a:t>a </a:t>
            </a:r>
            <a:r>
              <a:rPr kumimoji="1" lang="en-GB" altLang="zh-CN" dirty="0">
                <a:solidFill>
                  <a:srgbClr val="FF0000"/>
                </a:solidFill>
              </a:rPr>
              <a:t>cost of INFINITY to B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 cost of INFINITY B is interpreted </a:t>
            </a:r>
            <a:r>
              <a:rPr kumimoji="1" lang="en-GB" altLang="zh-CN" dirty="0">
                <a:solidFill>
                  <a:srgbClr val="FF0000"/>
                </a:solidFill>
              </a:rPr>
              <a:t>as there being no route to B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So INFINITY must be larger than the longest path in the network</a:t>
            </a:r>
            <a:endParaRPr kumimoji="1" lang="en-GB" altLang="zh-CN" dirty="0"/>
          </a:p>
          <a:p>
            <a:r>
              <a:rPr kumimoji="1" lang="en-GB" altLang="zh-CN" dirty="0"/>
              <a:t>But because </a:t>
            </a:r>
            <a:r>
              <a:rPr kumimoji="1" lang="en-GB" altLang="zh-CN" dirty="0">
                <a:solidFill>
                  <a:srgbClr val="FF0000"/>
                </a:solidFill>
              </a:rPr>
              <a:t>the order in which advertisements are sent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GB" altLang="zh-CN" dirty="0">
                <a:solidFill>
                  <a:srgbClr val="FF0000"/>
                </a:solidFill>
              </a:rPr>
              <a:t>matters</a:t>
            </a:r>
            <a:r>
              <a:rPr kumimoji="1" lang="en-GB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/>
              <a:t>sometimes nodes can incorrectly think there's a route when there isn't one</a:t>
            </a:r>
            <a:endParaRPr kumimoji="1" lang="en-GB" altLang="zh-CN" dirty="0"/>
          </a:p>
          <a:p>
            <a:r>
              <a:rPr kumimoji="1" lang="en-GB" altLang="zh-CN" dirty="0"/>
              <a:t>This can last for up to INFINITY 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32)</a:t>
            </a:r>
            <a:endParaRPr kumimoji="1" lang="zh-CN" altLang="en-US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-1" b="71021"/>
          <a:stretch>
            <a:fillRect/>
          </a:stretch>
        </p:blipFill>
        <p:spPr>
          <a:xfrm>
            <a:off x="561778" y="-22820"/>
            <a:ext cx="8020443" cy="16561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372586"/>
            <a:ext cx="1512168" cy="125145"/>
          </a:xfrm>
          <a:prstGeom prst="rect">
            <a:avLst/>
          </a:prstGeom>
        </p:spPr>
      </p:pic>
      <p:sp>
        <p:nvSpPr>
          <p:cNvPr id="11" name="object 25"/>
          <p:cNvSpPr txBox="1"/>
          <p:nvPr/>
        </p:nvSpPr>
        <p:spPr>
          <a:xfrm>
            <a:off x="683568" y="1777379"/>
            <a:ext cx="1407795" cy="8738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25"/>
              </a:spcBef>
              <a:tabLst>
                <a:tab pos="426720" algn="l"/>
                <a:tab pos="1256030" algn="l"/>
              </a:tabLst>
            </a:pPr>
            <a:r>
              <a:rPr sz="1400" spc="165" dirty="0">
                <a:solidFill>
                  <a:prstClr val="black"/>
                </a:solidFill>
                <a:cs typeface="Arial" panose="020B0604020202020204"/>
              </a:rPr>
              <a:t>A:	</a:t>
            </a:r>
            <a:r>
              <a:rPr lang="en-GB" sz="1400" spc="305" dirty="0">
                <a:solidFill>
                  <a:prstClr val="black"/>
                </a:solidFill>
                <a:cs typeface="Arial" panose="020B0604020202020204"/>
              </a:rPr>
              <a:t>S</a:t>
            </a:r>
            <a:r>
              <a:rPr sz="1400" spc="305" dirty="0">
                <a:solidFill>
                  <a:prstClr val="black"/>
                </a:solidFill>
                <a:cs typeface="Arial" panose="020B0604020202020204"/>
              </a:rPr>
              <a:t>elf,</a:t>
            </a:r>
            <a:r>
              <a:rPr lang="zh-CN" altLang="en-US" sz="1400" spc="305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0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  <a:p>
            <a:pPr marL="12700">
              <a:lnSpc>
                <a:spcPts val="2310"/>
              </a:lnSpc>
              <a:tabLst>
                <a:tab pos="426720" algn="l"/>
                <a:tab pos="1256030" algn="l"/>
              </a:tabLst>
            </a:pPr>
            <a:r>
              <a:rPr sz="1400" spc="165" dirty="0">
                <a:solidFill>
                  <a:prstClr val="black"/>
                </a:solidFill>
                <a:cs typeface="Arial" panose="020B0604020202020204"/>
              </a:rPr>
              <a:t>B:	</a:t>
            </a:r>
            <a:r>
              <a:rPr sz="1400" spc="100" dirty="0">
                <a:solidFill>
                  <a:prstClr val="black"/>
                </a:solidFill>
                <a:cs typeface="Arial" panose="020B0604020202020204"/>
              </a:rPr>
              <a:t>A-&gt;B,</a:t>
            </a:r>
            <a:r>
              <a:rPr lang="zh-CN" altLang="en-US" sz="1400" spc="100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1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  <a:p>
            <a:pPr marL="12700">
              <a:lnSpc>
                <a:spcPts val="2325"/>
              </a:lnSpc>
              <a:tabLst>
                <a:tab pos="426720" algn="l"/>
                <a:tab pos="1256030" algn="l"/>
              </a:tabLst>
            </a:pPr>
            <a:r>
              <a:rPr sz="1400" spc="110" dirty="0">
                <a:solidFill>
                  <a:prstClr val="black"/>
                </a:solidFill>
                <a:cs typeface="Arial" panose="020B0604020202020204"/>
              </a:rPr>
              <a:t>C:	</a:t>
            </a:r>
            <a:r>
              <a:rPr sz="1400" spc="100" dirty="0">
                <a:solidFill>
                  <a:prstClr val="black"/>
                </a:solidFill>
                <a:cs typeface="Arial" panose="020B0604020202020204"/>
              </a:rPr>
              <a:t>A-&gt;B,</a:t>
            </a:r>
            <a:r>
              <a:rPr lang="zh-CN" altLang="en-US" sz="1400" spc="100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2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</p:txBody>
      </p:sp>
      <p:sp>
        <p:nvSpPr>
          <p:cNvPr id="12" name="object 26"/>
          <p:cNvSpPr txBox="1"/>
          <p:nvPr/>
        </p:nvSpPr>
        <p:spPr>
          <a:xfrm>
            <a:off x="2426174" y="1777380"/>
            <a:ext cx="1407795" cy="8738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25"/>
              </a:spcBef>
              <a:tabLst>
                <a:tab pos="426720" algn="l"/>
                <a:tab pos="1256030" algn="l"/>
              </a:tabLst>
            </a:pPr>
            <a:r>
              <a:rPr sz="1400" spc="165" dirty="0">
                <a:solidFill>
                  <a:prstClr val="black"/>
                </a:solidFill>
                <a:cs typeface="Arial" panose="020B0604020202020204"/>
              </a:rPr>
              <a:t>A:	</a:t>
            </a:r>
            <a:r>
              <a:rPr sz="1400" spc="100" dirty="0">
                <a:solidFill>
                  <a:prstClr val="black"/>
                </a:solidFill>
                <a:cs typeface="Arial" panose="020B0604020202020204"/>
              </a:rPr>
              <a:t>B-&gt;A,</a:t>
            </a:r>
            <a:r>
              <a:rPr lang="zh-CN" altLang="en-US" sz="1400" spc="100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1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  <a:p>
            <a:pPr marL="12700">
              <a:lnSpc>
                <a:spcPts val="2310"/>
              </a:lnSpc>
              <a:tabLst>
                <a:tab pos="426720" algn="l"/>
                <a:tab pos="1256030" algn="l"/>
              </a:tabLst>
            </a:pPr>
            <a:r>
              <a:rPr sz="1400" spc="165" dirty="0">
                <a:solidFill>
                  <a:prstClr val="black"/>
                </a:solidFill>
                <a:cs typeface="Arial" panose="020B0604020202020204"/>
              </a:rPr>
              <a:t>B:	</a:t>
            </a:r>
            <a:r>
              <a:rPr sz="1400" spc="305" dirty="0">
                <a:solidFill>
                  <a:prstClr val="black"/>
                </a:solidFill>
                <a:cs typeface="Arial" panose="020B0604020202020204"/>
              </a:rPr>
              <a:t>Self,</a:t>
            </a:r>
            <a:r>
              <a:rPr lang="zh-CN" altLang="en-US" sz="1400" spc="305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0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  <a:p>
            <a:pPr marL="12700">
              <a:lnSpc>
                <a:spcPts val="2325"/>
              </a:lnSpc>
              <a:tabLst>
                <a:tab pos="426720" algn="l"/>
                <a:tab pos="1256030" algn="l"/>
              </a:tabLst>
            </a:pPr>
            <a:r>
              <a:rPr sz="1400" spc="110" dirty="0">
                <a:solidFill>
                  <a:prstClr val="black"/>
                </a:solidFill>
                <a:cs typeface="Arial" panose="020B0604020202020204"/>
              </a:rPr>
              <a:t>C:	</a:t>
            </a:r>
            <a:r>
              <a:rPr sz="1400" spc="80" dirty="0">
                <a:solidFill>
                  <a:prstClr val="black"/>
                </a:solidFill>
                <a:cs typeface="Arial" panose="020B0604020202020204"/>
              </a:rPr>
              <a:t>B-&gt;C,</a:t>
            </a:r>
            <a:r>
              <a:rPr lang="zh-CN" altLang="en-US" sz="1400" spc="80" dirty="0">
                <a:solidFill>
                  <a:prstClr val="black"/>
                </a:solidFill>
                <a:cs typeface="Arial" panose="020B0604020202020204"/>
              </a:rPr>
              <a:t> </a:t>
            </a:r>
            <a:r>
              <a:rPr sz="1400" dirty="0">
                <a:solidFill>
                  <a:prstClr val="black"/>
                </a:solidFill>
                <a:cs typeface="Arial" panose="020B0604020202020204"/>
              </a:rPr>
              <a:t>1</a:t>
            </a:r>
            <a:endParaRPr sz="1400" dirty="0">
              <a:solidFill>
                <a:prstClr val="black"/>
              </a:solidFill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80" y="2473408"/>
            <a:ext cx="22479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778" y="-22820"/>
            <a:ext cx="8020443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555" y="0"/>
            <a:ext cx="8010890" cy="571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9420" y="4254500"/>
            <a:ext cx="8138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split horizon</a:t>
            </a:r>
            <a:r>
              <a:rPr lang="zh-CN" altLang="en-US" sz="1600"/>
              <a:t>是在说每一次的传递广告的时候，不再是一次性传递所有的信息，</a:t>
            </a:r>
            <a:r>
              <a:rPr lang="zh-CN" sz="1600"/>
              <a:t>而只是重新发送不是从</a:t>
            </a:r>
            <a:r>
              <a:rPr lang="en-US" altLang="zh-CN" sz="1600"/>
              <a:t>dst</a:t>
            </a:r>
            <a:r>
              <a:rPr lang="zh-CN" altLang="en-US" sz="1600"/>
              <a:t>发送过来的信息以及不会经过</a:t>
            </a:r>
            <a:r>
              <a:rPr lang="en-US" altLang="zh-CN" sz="1600"/>
              <a:t>dst</a:t>
            </a:r>
            <a:r>
              <a:rPr lang="zh-CN" altLang="en-US" sz="1600"/>
              <a:t>节点的消息，即</a:t>
            </a:r>
            <a:r>
              <a:rPr lang="en-US" altLang="zh-CN" sz="1600"/>
              <a:t>route</a:t>
            </a:r>
            <a:r>
              <a:rPr lang="zh-CN" altLang="en-US" sz="1600"/>
              <a:t>消息不能出现原路反向返回的情况。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Link-State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Fast convergence</a:t>
            </a:r>
            <a:endParaRPr kumimoji="1" lang="zh-CN" altLang="en-US" dirty="0"/>
          </a:p>
          <a:p>
            <a:r>
              <a:rPr kumimoji="1" lang="en-US" altLang="zh-CN" dirty="0"/>
              <a:t>Cons: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flooding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costly:</a:t>
            </a:r>
            <a:r>
              <a:rPr kumimoji="1" lang="zh-CN" altLang="en-US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x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#Node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x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#Line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advertisements</a:t>
            </a:r>
            <a:endParaRPr kumimoji="1" lang="zh-CN" altLang="en-US" dirty="0"/>
          </a:p>
          <a:p>
            <a:r>
              <a:rPr kumimoji="1" lang="en-US" altLang="zh-CN" dirty="0">
                <a:solidFill>
                  <a:srgbClr val="0096FF"/>
                </a:solidFill>
              </a:rPr>
              <a:t>Only</a:t>
            </a:r>
            <a:r>
              <a:rPr kumimoji="1" lang="zh-CN" altLang="en-US" dirty="0">
                <a:solidFill>
                  <a:srgbClr val="0096FF"/>
                </a:solidFill>
              </a:rPr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good</a:t>
            </a:r>
            <a:r>
              <a:rPr kumimoji="1" lang="zh-CN" altLang="en-US" dirty="0">
                <a:solidFill>
                  <a:srgbClr val="0096FF"/>
                </a:solidFill>
              </a:rPr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for</a:t>
            </a:r>
            <a:r>
              <a:rPr kumimoji="1" lang="zh-CN" altLang="en-US" dirty="0">
                <a:solidFill>
                  <a:srgbClr val="0096FF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small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networks</a:t>
            </a:r>
            <a:endParaRPr kumimoji="1" lang="zh-CN" altLang="en-US" dirty="0">
              <a:solidFill>
                <a:srgbClr val="0096FF"/>
              </a:solidFill>
            </a:endParaRPr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Low overhead:</a:t>
            </a:r>
            <a:r>
              <a:rPr kumimoji="1" lang="zh-CN" altLang="en-US" dirty="0"/>
              <a:t> </a:t>
            </a:r>
            <a:r>
              <a:rPr kumimoji="1" lang="en-US" altLang="zh-CN" u="sng" dirty="0"/>
              <a:t>2x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#Line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advertisements</a:t>
            </a:r>
            <a:endParaRPr kumimoji="1" lang="zh-CN" altLang="en-US" dirty="0"/>
          </a:p>
          <a:p>
            <a:r>
              <a:rPr kumimoji="1" lang="en-US" altLang="zh-CN" dirty="0"/>
              <a:t>Cons: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Convergence time is proportional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longest path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  <a:p>
            <a:r>
              <a:rPr kumimoji="1" lang="en-US" altLang="zh-CN" dirty="0">
                <a:solidFill>
                  <a:srgbClr val="0096FF"/>
                </a:solidFill>
              </a:rPr>
              <a:t>Only</a:t>
            </a:r>
            <a:r>
              <a:rPr kumimoji="1" lang="zh-CN" altLang="en-US" dirty="0">
                <a:solidFill>
                  <a:srgbClr val="0096FF"/>
                </a:solidFill>
              </a:rPr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good for </a:t>
            </a:r>
            <a:r>
              <a:rPr kumimoji="1" lang="en-US" altLang="zh-CN" dirty="0">
                <a:solidFill>
                  <a:srgbClr val="FF0000"/>
                </a:solidFill>
              </a:rPr>
              <a:t>small networks</a:t>
            </a:r>
            <a:endParaRPr kumimoji="1" lang="zh-CN" altLang="en-US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How</a:t>
            </a:r>
            <a:r>
              <a:rPr lang="zh-CN" altLang="en-US" dirty="0">
                <a:solidFill>
                  <a:srgbClr val="BD374B"/>
                </a:solidFill>
              </a:rPr>
              <a:t> </a:t>
            </a:r>
            <a:r>
              <a:rPr lang="en-US" altLang="zh-CN" dirty="0">
                <a:solidFill>
                  <a:srgbClr val="BD374B"/>
                </a:solidFill>
              </a:rPr>
              <a:t>to</a:t>
            </a:r>
            <a:r>
              <a:rPr lang="zh-CN" altLang="en-US" dirty="0">
                <a:solidFill>
                  <a:srgbClr val="BD374B"/>
                </a:solidFill>
              </a:rPr>
              <a:t> </a:t>
            </a:r>
            <a:r>
              <a:rPr lang="en-US" altLang="zh-CN" dirty="0">
                <a:solidFill>
                  <a:srgbClr val="BD374B"/>
                </a:solidFill>
              </a:rPr>
              <a:t>Scale</a:t>
            </a:r>
            <a:r>
              <a:rPr lang="zh-CN" altLang="en-US" dirty="0">
                <a:solidFill>
                  <a:srgbClr val="BD374B"/>
                </a:solidFill>
              </a:rPr>
              <a:t> </a:t>
            </a:r>
            <a:r>
              <a:rPr lang="en-US" altLang="zh-CN" dirty="0">
                <a:solidFill>
                  <a:srgbClr val="BD374B"/>
                </a:solidFill>
              </a:rPr>
              <a:t>the</a:t>
            </a:r>
            <a:r>
              <a:rPr lang="zh-CN" altLang="en-US" dirty="0">
                <a:solidFill>
                  <a:srgbClr val="BD374B"/>
                </a:solidFill>
              </a:rPr>
              <a:t> </a:t>
            </a:r>
            <a:r>
              <a:rPr lang="en-US" altLang="zh-CN" dirty="0">
                <a:solidFill>
                  <a:srgbClr val="BD374B"/>
                </a:solidFill>
              </a:rPr>
              <a:t>Routing?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Path-vector Routing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Advertisements</a:t>
            </a:r>
            <a:r>
              <a:rPr kumimoji="1" lang="en-US" altLang="zh-CN" dirty="0">
                <a:solidFill>
                  <a:srgbClr val="FF0000"/>
                </a:solidFill>
              </a:rPr>
              <a:t> include the path</a:t>
            </a:r>
            <a:r>
              <a:rPr kumimoji="1" lang="en-US" altLang="zh-CN" dirty="0"/>
              <a:t>, to better </a:t>
            </a:r>
            <a:br>
              <a:rPr kumimoji="1" lang="zh-CN" altLang="en-US" dirty="0"/>
            </a:br>
            <a:r>
              <a:rPr kumimoji="1" lang="en-US" altLang="zh-CN" dirty="0">
                <a:solidFill>
                  <a:srgbClr val="FF0000"/>
                </a:solidFill>
              </a:rPr>
              <a:t>detect routing loops</a:t>
            </a:r>
            <a:endParaRPr kumimoji="1"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Hierarchy of Routing</a:t>
            </a:r>
            <a:endParaRPr lang="zh-CN" altLang="en-US" dirty="0"/>
          </a:p>
          <a:p>
            <a:pPr lvl="1"/>
            <a:r>
              <a:rPr lang="en-US" altLang="zh-CN" dirty="0"/>
              <a:t>Route between </a:t>
            </a:r>
            <a:r>
              <a:rPr lang="en-US" altLang="zh-CN" b="1" dirty="0">
                <a:solidFill>
                  <a:srgbClr val="0096FF"/>
                </a:solidFill>
              </a:rPr>
              <a:t>regions</a:t>
            </a:r>
            <a:r>
              <a:rPr lang="en-US" altLang="zh-CN" dirty="0"/>
              <a:t>, and then within a</a:t>
            </a:r>
            <a:br>
              <a:rPr lang="zh-CN" altLang="en-US" dirty="0"/>
            </a:br>
            <a:r>
              <a:rPr lang="en-US" altLang="zh-CN" dirty="0"/>
              <a:t>region 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Topological Addressing</a:t>
            </a:r>
            <a:endParaRPr lang="zh-CN" altLang="en-US" dirty="0"/>
          </a:p>
          <a:p>
            <a:pPr lvl="1"/>
            <a:r>
              <a:rPr lang="en-US" altLang="zh-CN" dirty="0"/>
              <a:t>Assign addresses in contiguous blocks to </a:t>
            </a:r>
            <a:br>
              <a:rPr lang="zh-CN" altLang="en-US" dirty="0"/>
            </a:br>
            <a:r>
              <a:rPr lang="en-US" altLang="zh-CN" dirty="0"/>
              <a:t>make advertisements smaller </a:t>
            </a:r>
            <a:endParaRPr kumimoji="1" lang="en-US" altLang="zh-CN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1273324"/>
            <a:ext cx="2270948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Vector Exchange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Each participant maintains a path vector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 complete path to some destination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E.g.,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zero-length path to itself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Gradually learns about other paths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Construct a new forwarding table from its new path vector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Algorithm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Advertising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Path selection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93604"/>
            <a:ext cx="1815704" cy="12567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74320" y="4352925"/>
            <a:ext cx="572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path vector</a:t>
            </a:r>
            <a:r>
              <a:rPr lang="zh-CN" altLang="en-US" sz="1600"/>
              <a:t>的</a:t>
            </a:r>
            <a:r>
              <a:rPr lang="en-US" altLang="zh-CN" sz="1600"/>
              <a:t>route-table</a:t>
            </a:r>
            <a:r>
              <a:rPr lang="zh-CN" altLang="en-US" sz="1600"/>
              <a:t>不在单单记录当前</a:t>
            </a:r>
            <a:r>
              <a:rPr lang="en-US" altLang="zh-CN" sz="1600"/>
              <a:t>node</a:t>
            </a:r>
            <a:r>
              <a:rPr lang="zh-CN" altLang="en-US" sz="1600"/>
              <a:t>的出口，</a:t>
            </a:r>
            <a:endParaRPr lang="zh-CN" altLang="en-US" sz="1600"/>
          </a:p>
          <a:p>
            <a:r>
              <a:rPr lang="zh-CN" altLang="en-US" sz="1600"/>
              <a:t>而是记录从这个</a:t>
            </a:r>
            <a:r>
              <a:rPr lang="en-US" altLang="zh-CN" sz="1600"/>
              <a:t>node</a:t>
            </a:r>
            <a:r>
              <a:rPr lang="zh-CN" altLang="en-US" sz="1600"/>
              <a:t>起始到目标</a:t>
            </a:r>
            <a:r>
              <a:rPr lang="en-US" altLang="zh-CN" sz="1600"/>
              <a:t>node</a:t>
            </a:r>
            <a:r>
              <a:rPr lang="zh-CN" altLang="en-US" sz="1600"/>
              <a:t>的一个完整路径。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Route Table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28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3098" r="1968" b="3011"/>
          <a:stretch>
            <a:fillRect/>
          </a:stretch>
        </p:blipFill>
        <p:spPr bwMode="auto">
          <a:xfrm>
            <a:off x="1600200" y="1587500"/>
            <a:ext cx="5740004" cy="33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3962400" y="2984500"/>
            <a:ext cx="1828800" cy="133350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</a:ln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0" name="Picture 2" descr="“路由器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2" b="37679"/>
          <a:stretch>
            <a:fillRect/>
          </a:stretch>
        </p:blipFill>
        <p:spPr bwMode="auto">
          <a:xfrm>
            <a:off x="4644008" y="4513684"/>
            <a:ext cx="28575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/>
        </p:nvSpPr>
        <p:spPr>
          <a:xfrm>
            <a:off x="4620879" y="523643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Interface 1 … Interface 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3"/>
          <p:cNvCxnSpPr/>
          <p:nvPr/>
        </p:nvCxnSpPr>
        <p:spPr>
          <a:xfrm flipH="1">
            <a:off x="5580112" y="4896604"/>
            <a:ext cx="211088" cy="339832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5"/>
          <p:cNvCxnSpPr/>
          <p:nvPr/>
        </p:nvCxnSpPr>
        <p:spPr>
          <a:xfrm>
            <a:off x="6526777" y="4922893"/>
            <a:ext cx="205463" cy="313543"/>
          </a:xfrm>
          <a:prstGeom prst="line">
            <a:avLst/>
          </a:prstGeom>
          <a:ln w="127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Vector Exchange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5" y="1383845"/>
            <a:ext cx="4533900" cy="269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91" y="2479146"/>
            <a:ext cx="2737247" cy="239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91" y="1172104"/>
            <a:ext cx="2571750" cy="910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"/>
          <p:cNvSpPr txBox="1"/>
          <p:nvPr/>
        </p:nvSpPr>
        <p:spPr>
          <a:xfrm>
            <a:off x="7087791" y="918104"/>
            <a:ext cx="547688" cy="349019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7087791" y="2188104"/>
            <a:ext cx="547688" cy="349019"/>
          </a:xfrm>
          <a:prstGeom prst="rect">
            <a:avLst/>
          </a:prstGeom>
          <a:noFill/>
        </p:spPr>
        <p:txBody>
          <a:bodyPr lIns="71323" tIns="35662" rIns="71323" bIns="3566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4542896"/>
            <a:ext cx="8435280" cy="943238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Need coordination to ensure no loop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4144010"/>
            <a:ext cx="3243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这个图中是以</a:t>
            </a:r>
            <a:r>
              <a:rPr lang="en-US" altLang="zh-CN" sz="1600"/>
              <a:t>G</a:t>
            </a:r>
            <a:r>
              <a:rPr lang="zh-CN" altLang="en-US" sz="1600"/>
              <a:t>为起始点的</a:t>
            </a:r>
            <a:endParaRPr lang="zh-CN" altLang="en-US" sz="16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3"/>
          <p:cNvSpPr txBox="1"/>
          <p:nvPr/>
        </p:nvSpPr>
        <p:spPr bwMode="auto">
          <a:xfrm>
            <a:off x="6629400" y="5143500"/>
            <a:ext cx="1295400" cy="381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579755" indent="-222885" algn="l" defTabSz="914400" rtl="0" eaLnBrk="1" latinLnBrk="0" hangingPunct="1"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891540" indent="-178435" algn="l" defTabSz="914400" rtl="0" eaLnBrk="1" latinLnBrk="0" hangingPunct="1"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248410" indent="-178435" algn="l" defTabSz="914400" rtl="0" eaLnBrk="1" latinLnBrk="0" hangingPunct="1"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604645" indent="-178435" algn="l" defTabSz="914400" rtl="0" eaLnBrk="1" latinLnBrk="0" hangingPunct="1"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961515" indent="-17843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317750" indent="-17843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674620" indent="-17843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031490" indent="-17843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fld id="{3F36B403-50F7-414B-8C90-B2A0B37D7BE6}" type="slidenum">
              <a:rPr lang="zh-CN" altLang="en-US" sz="1100" smtClean="0">
                <a:solidFill>
                  <a:prstClr val="black"/>
                </a:solidFill>
                <a:ea typeface="Adobe 楷体 Std R" charset="0"/>
                <a:cs typeface="Adobe 楷体 Std R" charset="0"/>
              </a:rPr>
            </a:fld>
            <a:endParaRPr lang="en-US" altLang="zh-CN" sz="1100">
              <a:solidFill>
                <a:prstClr val="black"/>
              </a:solidFill>
              <a:ea typeface="Adobe 楷体 Std R" charset="0"/>
              <a:cs typeface="Adobe 楷体 Std R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573"/>
            <a:ext cx="8153400" cy="124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7" y="1524000"/>
            <a:ext cx="1926431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2180035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0782"/>
            <a:ext cx="8229600" cy="19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97001"/>
            <a:ext cx="1219200" cy="217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3" y="1397000"/>
            <a:ext cx="1558528" cy="218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Down Arrow 11"/>
          <p:cNvSpPr>
            <a:spLocks noChangeArrowheads="1"/>
          </p:cNvSpPr>
          <p:nvPr/>
        </p:nvSpPr>
        <p:spPr bwMode="auto">
          <a:xfrm>
            <a:off x="1676400" y="12700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</a:ln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Down Arrow 12"/>
          <p:cNvSpPr>
            <a:spLocks noChangeArrowheads="1"/>
          </p:cNvSpPr>
          <p:nvPr/>
        </p:nvSpPr>
        <p:spPr bwMode="auto">
          <a:xfrm>
            <a:off x="1676400" y="34290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</a:ln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Down Arrow 13"/>
          <p:cNvSpPr>
            <a:spLocks noChangeArrowheads="1"/>
          </p:cNvSpPr>
          <p:nvPr/>
        </p:nvSpPr>
        <p:spPr bwMode="auto">
          <a:xfrm rot="10800000">
            <a:off x="6553200" y="3492500"/>
            <a:ext cx="457200" cy="31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9525">
            <a:noFill/>
            <a:round/>
          </a:ln>
        </p:spPr>
        <p:txBody>
          <a:bodyPr lIns="71323" tIns="35662" rIns="71323" bIns="3566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Vector Exchange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Like Distance-Vector, but include the </a:t>
            </a:r>
            <a:r>
              <a:rPr kumimoji="1" lang="en-US" altLang="zh-CN" dirty="0">
                <a:solidFill>
                  <a:schemeClr val="accent1"/>
                </a:solidFill>
              </a:rPr>
              <a:t>full path</a:t>
            </a:r>
            <a:r>
              <a:rPr kumimoji="1" lang="en-US" altLang="zh-CN" dirty="0"/>
              <a:t> in the routing advertisements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Overhead increases (advertises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 larger), but </a:t>
            </a:r>
            <a:r>
              <a:rPr kumimoji="1" lang="en-US" altLang="zh-CN" dirty="0">
                <a:solidFill>
                  <a:srgbClr val="FF0000"/>
                </a:solidFill>
              </a:rPr>
              <a:t>convergence time decreases</a:t>
            </a:r>
            <a:r>
              <a:rPr kumimoji="1" lang="en-US" altLang="zh-CN" dirty="0"/>
              <a:t> (avoid counting to infinity)   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Overhead is </a:t>
            </a:r>
            <a:r>
              <a:rPr kumimoji="1" lang="en-US" altLang="zh-CN" dirty="0">
                <a:solidFill>
                  <a:srgbClr val="FF0000"/>
                </a:solidFill>
              </a:rPr>
              <a:t>still lower than Link-State</a:t>
            </a:r>
            <a:endParaRPr kumimoji="1" lang="zh-CN" altLang="en-US" dirty="0"/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 on Path Vector</a:t>
            </a:r>
            <a:endParaRPr lang="en-US" altLang="zh-CN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162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 we avoid permanent loops?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node updates its paths, it never accepts a path that has itself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happens when a node hears multiple paths to the same destination?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picks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better path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happens if the graph changes?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Algorithm deals well with new links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deal with links that go down, each router should discard any path that a neighbor stops advertising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80435" y="2512695"/>
            <a:ext cx="5173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better path</a:t>
            </a:r>
            <a:r>
              <a:rPr lang="zh-CN" altLang="en-US" sz="1600"/>
              <a:t>：路径和最短，跳转次数尽可能的少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458970" y="1002665"/>
            <a:ext cx="4462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更新路径的时候不更新包含这个节点本身的路径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Address Assignment &amp; 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Two problems of the path vector implementation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Every attachment point must have a unique address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path vector grows in size with the number of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attachment points</a:t>
            </a:r>
            <a:endParaRPr lang="zh-CN" altLang="en-US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Hierarchy for better scalability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Two parts of network address: region &amp; station, e.g., "11,75"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Regions correspond to the set of closely-connected entities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E.g., region-11 has </a:t>
            </a:r>
            <a:r>
              <a:rPr lang="en-US" altLang="zh-CN" dirty="0">
                <a:solidFill>
                  <a:schemeClr val="accent1"/>
                </a:solidFill>
                <a:ea typeface="MS PGothic" panose="020B0600070205080204" pitchFamily="34" charset="-128"/>
              </a:rPr>
              <a:t>only 1 entry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in other region routers' table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Address Assignment &amp; Routing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1356"/>
            <a:ext cx="8040706" cy="29643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683252" y="4896852"/>
            <a:ext cx="73482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Region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is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also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known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Autonomous System(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自治系统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730" y="985520"/>
            <a:ext cx="6499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hierarchy</a:t>
            </a:r>
            <a:r>
              <a:rPr lang="zh-CN" altLang="en-US" sz="1600"/>
              <a:t>是将所有</a:t>
            </a:r>
            <a:r>
              <a:rPr lang="en-US" altLang="zh-CN" sz="1600"/>
              <a:t>node</a:t>
            </a:r>
            <a:r>
              <a:rPr lang="zh-CN" altLang="en-US" sz="1600"/>
              <a:t>分配到不同的</a:t>
            </a:r>
            <a:r>
              <a:rPr lang="en-US" altLang="zh-CN" sz="1600"/>
              <a:t>region</a:t>
            </a:r>
            <a:r>
              <a:rPr lang="zh-CN" altLang="en-US" sz="1600"/>
              <a:t>中去，并对每一个</a:t>
            </a:r>
            <a:r>
              <a:rPr lang="en-US" altLang="zh-CN" sz="1600"/>
              <a:t>region</a:t>
            </a:r>
            <a:r>
              <a:rPr lang="zh-CN" altLang="en-US" sz="1600"/>
              <a:t>中的</a:t>
            </a:r>
            <a:r>
              <a:rPr lang="en-US" altLang="zh-CN" sz="1600"/>
              <a:t>node</a:t>
            </a:r>
            <a:r>
              <a:rPr lang="zh-CN" altLang="en-US" sz="1600"/>
              <a:t>进行编号，并记录每一个</a:t>
            </a:r>
            <a:r>
              <a:rPr lang="en-US" altLang="zh-CN" sz="1600"/>
              <a:t>node</a:t>
            </a:r>
            <a:r>
              <a:rPr lang="zh-CN" altLang="en-US" sz="1600"/>
              <a:t>的</a:t>
            </a:r>
            <a:r>
              <a:rPr lang="en-US" altLang="zh-CN" sz="1600"/>
              <a:t>location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IP</a:t>
            </a:r>
            <a:r>
              <a:rPr lang="zh-CN" altLang="en-US" sz="1600"/>
              <a:t>是与</a:t>
            </a:r>
            <a:r>
              <a:rPr lang="en-US" altLang="zh-CN" sz="1600"/>
              <a:t>location</a:t>
            </a:r>
            <a:r>
              <a:rPr lang="zh-CN" altLang="en-US" sz="1600"/>
              <a:t>绑定的，所以同一台机器位置变了，可能</a:t>
            </a:r>
            <a:r>
              <a:rPr lang="en-US" altLang="zh-CN" sz="1600"/>
              <a:t>IP</a:t>
            </a:r>
            <a:r>
              <a:rPr lang="zh-CN" altLang="en-US" sz="1600"/>
              <a:t>就变化了。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Address Assignment &amp; 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Problems introduced by hierarchy: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more complex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Binding address(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应该指的就是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 address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) with location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2"/>
            <a:r>
              <a:rPr lang="en-US" altLang="zh-CN" dirty="0">
                <a:ea typeface="MS PGothic" panose="020B0600070205080204" pitchFamily="34" charset="-128"/>
              </a:rPr>
              <a:t>Has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to change address after changing location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Paths may no longer be the shortest possible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2"/>
            <a:r>
              <a:rPr lang="en-US" altLang="zh-CN" dirty="0">
                <a:ea typeface="MS PGothic" panose="020B0600070205080204" pitchFamily="34" charset="-128"/>
              </a:rPr>
              <a:t>Algorithm has less detailed information</a:t>
            </a:r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More about hierarchy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Can extend to more levels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Different places can have different levels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276694"/>
            <a:ext cx="2736304" cy="17397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Routing Hierarchy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Across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Region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FF0000"/>
                </a:solidFill>
              </a:rPr>
              <a:t>one routing protocol</a:t>
            </a:r>
            <a:r>
              <a:rPr kumimoji="1" lang="en-US" altLang="zh-CN" dirty="0"/>
              <a:t> to route </a:t>
            </a:r>
            <a:r>
              <a:rPr kumimoji="1" lang="en-US" altLang="zh-CN" b="1" dirty="0">
                <a:solidFill>
                  <a:srgbClr val="FF0000"/>
                </a:solidFill>
              </a:rPr>
              <a:t>across</a:t>
            </a:r>
            <a:r>
              <a:rPr kumimoji="1" lang="en-US" altLang="zh-CN" b="1" dirty="0">
                <a:solidFill>
                  <a:srgbClr val="0096FF"/>
                </a:solidFill>
              </a:rPr>
              <a:t> regions</a:t>
            </a:r>
            <a:r>
              <a:rPr kumimoji="1" lang="en-US" altLang="zh-CN" dirty="0"/>
              <a:t>, and a </a:t>
            </a:r>
            <a:br>
              <a:rPr kumimoji="1" lang="zh-CN" altLang="en-US" dirty="0"/>
            </a:br>
            <a:r>
              <a:rPr kumimoji="1" lang="en-US" altLang="zh-CN" dirty="0">
                <a:solidFill>
                  <a:srgbClr val="FF0000"/>
                </a:solidFill>
              </a:rPr>
              <a:t>different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protocol</a:t>
            </a:r>
            <a:r>
              <a:rPr kumimoji="1" lang="en-US" altLang="zh-CN" dirty="0"/>
              <a:t> to route </a:t>
            </a:r>
            <a:r>
              <a:rPr kumimoji="1" lang="en-US" altLang="zh-CN" b="1" dirty="0">
                <a:solidFill>
                  <a:srgbClr val="FF0000"/>
                </a:solidFill>
              </a:rPr>
              <a:t>within</a:t>
            </a:r>
            <a:r>
              <a:rPr kumimoji="1" lang="en-US" altLang="zh-CN" b="1" dirty="0">
                <a:solidFill>
                  <a:srgbClr val="0096FF"/>
                </a:solidFill>
              </a:rPr>
              <a:t> regions</a:t>
            </a:r>
            <a:endParaRPr kumimoji="1" lang="zh-CN" altLang="en-US" b="1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dirty="0"/>
              <a:t>Implies that there are devices on the edge of each region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 "translate" between or "speak" both protocols</a:t>
            </a:r>
            <a:endParaRPr kumimoji="1" lang="zh-CN" altLang="en-US" dirty="0"/>
          </a:p>
          <a:p>
            <a:pPr lvl="1"/>
            <a:endParaRPr kumimoji="1" lang="en-US" altLang="zh-CN" b="1" dirty="0"/>
          </a:p>
          <a:p>
            <a:r>
              <a:rPr kumimoji="1" lang="en-US" altLang="zh-CN" dirty="0">
                <a:solidFill>
                  <a:schemeClr val="accent1"/>
                </a:solidFill>
              </a:rPr>
              <a:t>BGP</a:t>
            </a:r>
            <a:r>
              <a:rPr kumimoji="1" lang="en-US" altLang="zh-CN" dirty="0"/>
              <a:t> is the path-vector protocol used across regions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Border Gateway Protocol</a:t>
            </a:r>
            <a:r>
              <a:rPr kumimoji="1" lang="en-US" altLang="zh-CN" dirty="0"/>
              <a:t>(</a:t>
            </a:r>
            <a:r>
              <a:rPr kumimoji="1" lang="zh-CN" altLang="en-US" dirty="0"/>
              <a:t>边界网关协议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Topological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Further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endParaRPr kumimoji="1" lang="zh-CN" altLang="en-US" sz="2000" dirty="0"/>
          </a:p>
          <a:p>
            <a:pPr lvl="1"/>
            <a:r>
              <a:rPr kumimoji="1" lang="en-US" altLang="zh-CN" dirty="0"/>
              <a:t>Despite being between regions, </a:t>
            </a:r>
            <a:r>
              <a:rPr kumimoji="1" lang="en-US" altLang="zh-CN" dirty="0">
                <a:solidFill>
                  <a:srgbClr val="FF0000"/>
                </a:solidFill>
              </a:rPr>
              <a:t>BGP still routes to IP addresses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 to </a:t>
            </a:r>
            <a:r>
              <a:rPr kumimoji="1" lang="en-US" altLang="zh-CN" i="1" dirty="0"/>
              <a:t>18.0.0.1</a:t>
            </a:r>
            <a:r>
              <a:rPr kumimoji="1" lang="en-US" altLang="zh-CN" dirty="0"/>
              <a:t>, not to </a:t>
            </a:r>
            <a:r>
              <a:rPr kumimoji="1" lang="en-US" altLang="zh-CN" i="1" dirty="0"/>
              <a:t>region-3 </a:t>
            </a:r>
            <a:r>
              <a:rPr kumimoji="1" lang="en-US" altLang="zh-CN" dirty="0"/>
              <a:t>)   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Addresses are given to regions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</a:t>
            </a:r>
            <a:r>
              <a:rPr kumimoji="1" lang="en-US" altLang="zh-CN" b="1" dirty="0">
                <a:solidFill>
                  <a:srgbClr val="0096FF"/>
                </a:solidFill>
              </a:rPr>
              <a:t>contiguous blocks</a:t>
            </a:r>
            <a:r>
              <a:rPr kumimoji="1" lang="en-US" altLang="zh-CN" dirty="0"/>
              <a:t>, so that 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 be specified succinctly via a particular notation ("CIDR"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notation)</a:t>
            </a:r>
            <a:endParaRPr kumimoji="1" lang="en-US" altLang="zh-CN" dirty="0"/>
          </a:p>
          <a:p>
            <a:pPr lvl="2"/>
            <a:r>
              <a:rPr kumimoji="1" lang="en-US" altLang="zh-CN" sz="1600" dirty="0"/>
              <a:t>CIDR: Classless Inter Domain Routing</a:t>
            </a:r>
            <a:endParaRPr kumimoji="1" lang="zh-CN" altLang="en-US" sz="1600" dirty="0"/>
          </a:p>
          <a:p>
            <a:pPr lvl="1"/>
            <a:r>
              <a:rPr kumimoji="1" lang="en-US" altLang="zh-CN" dirty="0"/>
              <a:t>Keeps advertisements small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4081636"/>
            <a:ext cx="3240360" cy="13215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4088" y="521856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CIDR Notation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96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endCxn id="6" idx="1"/>
          </p:cNvCxnSpPr>
          <p:nvPr/>
        </p:nvCxnSpPr>
        <p:spPr>
          <a:xfrm>
            <a:off x="5148064" y="5218567"/>
            <a:ext cx="216024" cy="18466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81450" y="3324225"/>
            <a:ext cx="4866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18.0.0.0/24</a:t>
            </a:r>
            <a:r>
              <a:rPr lang="zh-CN" altLang="en-US" sz="1600"/>
              <a:t>中的</a:t>
            </a:r>
            <a:r>
              <a:rPr lang="en-US" altLang="zh-CN" sz="1600"/>
              <a:t>24</a:t>
            </a:r>
            <a:r>
              <a:rPr lang="zh-CN" altLang="en-US" sz="1600"/>
              <a:t>指的是子网掩码中的高地址上面的</a:t>
            </a:r>
            <a:r>
              <a:rPr lang="en-US" altLang="zh-CN" sz="1600"/>
              <a:t>1</a:t>
            </a:r>
            <a:r>
              <a:rPr lang="zh-CN" altLang="en-US" sz="1600"/>
              <a:t>的位数。</a:t>
            </a:r>
            <a:r>
              <a:rPr lang="en-US" altLang="zh-CN" sz="1600"/>
              <a:t>24</a:t>
            </a:r>
            <a:r>
              <a:rPr lang="zh-CN" altLang="en-US" sz="1600"/>
              <a:t>个</a:t>
            </a:r>
            <a:r>
              <a:rPr lang="en-US" altLang="zh-CN" sz="1600"/>
              <a:t>1</a:t>
            </a:r>
            <a:r>
              <a:rPr lang="zh-CN" altLang="en-US" sz="1600"/>
              <a:t>就是对应于</a:t>
            </a:r>
            <a:r>
              <a:rPr lang="en-US" altLang="zh-CN" sz="1600"/>
              <a:t>255.255.255.0</a:t>
            </a:r>
            <a:endParaRPr lang="en-US" altLang="zh-CN" sz="16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Data Plane: Packet Forwarding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25a0769-e023-4837-8342-f01ebae6fc2b}"/>
</p:tagLst>
</file>

<file path=ppt/tags/tag2.xml><?xml version="1.0" encoding="utf-8"?>
<p:tagLst xmlns:p="http://schemas.openxmlformats.org/presentationml/2006/main">
  <p:tag name="KSO_WM_UNIT_TABLE_BEAUTIFY" val="smartTable{637c979d-9280-426a-80b4-a728c3917a29}"/>
</p:tagLst>
</file>

<file path=ppt/tags/tag3.xml><?xml version="1.0" encoding="utf-8"?>
<p:tagLst xmlns:p="http://schemas.openxmlformats.org/presentationml/2006/main">
  <p:tag name="KSO_WPP_MARK_KEY" val="30e621ab-65e9-44f6-ac6e-f9727edc6ff9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53284</Words>
  <Application>WPS 演示</Application>
  <PresentationFormat>全屏显示(16:10)</PresentationFormat>
  <Paragraphs>6086</Paragraphs>
  <Slides>149</Slides>
  <Notes>45</Notes>
  <HiddenSlides>12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70" baseType="lpstr">
      <vt:lpstr>Arial</vt:lpstr>
      <vt:lpstr>宋体</vt:lpstr>
      <vt:lpstr>Wingdings</vt:lpstr>
      <vt:lpstr>等线</vt:lpstr>
      <vt:lpstr>微软雅黑 Light</vt:lpstr>
      <vt:lpstr>PingFang SC</vt:lpstr>
      <vt:lpstr>Arial</vt:lpstr>
      <vt:lpstr>微软雅黑</vt:lpstr>
      <vt:lpstr>Calibri</vt:lpstr>
      <vt:lpstr>Calibri</vt:lpstr>
      <vt:lpstr>MS PGothic</vt:lpstr>
      <vt:lpstr>Adobe 楷体 Std R</vt:lpstr>
      <vt:lpstr>Arial Unicode MS</vt:lpstr>
      <vt:lpstr>Comic Sans MS</vt:lpstr>
      <vt:lpstr>Trebuchet MS</vt:lpstr>
      <vt:lpstr>Times New Roman</vt:lpstr>
      <vt:lpstr>Consolas</vt:lpstr>
      <vt:lpstr>Myriad Pro Light SemiCond</vt:lpstr>
      <vt:lpstr>ksdb</vt:lpstr>
      <vt:lpstr>PMingLiU</vt:lpstr>
      <vt:lpstr>1_Office 主题​​</vt:lpstr>
      <vt:lpstr>Network Layer All about routing</vt:lpstr>
      <vt:lpstr>Review: OSI, TCP/IP &amp; Protocol Stack</vt:lpstr>
      <vt:lpstr>Review: Simple Parity Check</vt:lpstr>
      <vt:lpstr>Network Layer</vt:lpstr>
      <vt:lpstr>IP: Best-effort Network</vt:lpstr>
      <vt:lpstr>Duplicate Packets and Suppression</vt:lpstr>
      <vt:lpstr>The Network Layer</vt:lpstr>
      <vt:lpstr>Managing the Forwarding Table: Routing</vt:lpstr>
      <vt:lpstr>IP Route Table</vt:lpstr>
      <vt:lpstr>Control-plane VS. Data-plane</vt:lpstr>
      <vt:lpstr>PowerPoint 演示文稿</vt:lpstr>
      <vt:lpstr>Goal of A Routing Protocol</vt:lpstr>
      <vt:lpstr>Distributed Routing: 3 Steps in General </vt:lpstr>
      <vt:lpstr>Two Types of Routing Protocol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 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link-state routing: disseminate full topology information  so that nodes can run a shortest-path algorithm</vt:lpstr>
      <vt:lpstr>Distance-vector Routing </vt:lpstr>
      <vt:lpstr>Distance-vector Routing 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distance-vector routing: disseminate information about the  current costs to each node, rather than the actual topology</vt:lpstr>
      <vt:lpstr>Problem of INFINITY</vt:lpstr>
      <vt:lpstr>PowerPoint 演示文稿</vt:lpstr>
      <vt:lpstr>PowerPoint 演示文稿</vt:lpstr>
      <vt:lpstr>PowerPoint 演示文稿</vt:lpstr>
      <vt:lpstr>Link-State Summary</vt:lpstr>
      <vt:lpstr>Distance Vector</vt:lpstr>
      <vt:lpstr>PowerPoint 演示文稿</vt:lpstr>
      <vt:lpstr>3 Ways to Scale</vt:lpstr>
      <vt:lpstr>Path Vector Exchange</vt:lpstr>
      <vt:lpstr>Path Vector Exchange</vt:lpstr>
      <vt:lpstr>PowerPoint 演示文稿</vt:lpstr>
      <vt:lpstr>Path Vector Exchange</vt:lpstr>
      <vt:lpstr>Questions on Path Vector</vt:lpstr>
      <vt:lpstr>Hierarchical Address Assignment &amp; Routing</vt:lpstr>
      <vt:lpstr>Hierarchical Address Assignment &amp; Routing</vt:lpstr>
      <vt:lpstr>Hierarchical Address Assignment &amp; Routing</vt:lpstr>
      <vt:lpstr>Routing Hierarchy</vt:lpstr>
      <vt:lpstr>Topological Addressing</vt:lpstr>
      <vt:lpstr>PowerPoint 演示文稿</vt:lpstr>
      <vt:lpstr>Network Layer Interface</vt:lpstr>
      <vt:lpstr>PowerPoint 演示文稿</vt:lpstr>
      <vt:lpstr>PowerPoint 演示文稿</vt:lpstr>
      <vt:lpstr>Forwarding an IP Packet</vt:lpstr>
      <vt:lpstr>Data-plane Case Study: Intel's DPDK</vt:lpstr>
      <vt:lpstr>PowerPoint 演示文稿</vt:lpstr>
      <vt:lpstr>NAT (Network Address Translation)</vt:lpstr>
      <vt:lpstr>NAT</vt:lpstr>
      <vt:lpstr>PowerPoint 演示文稿</vt:lpstr>
      <vt:lpstr>PowerPoint 演示文稿</vt:lpstr>
      <vt:lpstr>Case Study: Mapping Internet to Ethernet</vt:lpstr>
      <vt:lpstr>Overview of Ethernet</vt:lpstr>
      <vt:lpstr>Difference between Hub and Switch</vt:lpstr>
      <vt:lpstr>Broadcast Aspects of Ethernet</vt:lpstr>
      <vt:lpstr>Broadcast Aspects of Ethernet</vt:lpstr>
      <vt:lpstr>Broadcast Aspects of Ethernet</vt:lpstr>
      <vt:lpstr>Layer Mapping: Attach Ethernet to Forwarding Network</vt:lpstr>
      <vt:lpstr>Layer Mapping</vt:lpstr>
      <vt:lpstr>ARP (Address Resolution Protocol)</vt:lpstr>
      <vt:lpstr>ARP &amp; RARP Protocol</vt:lpstr>
      <vt:lpstr>ARP &amp;  RARP</vt:lpstr>
      <vt:lpstr>Network Topology</vt:lpstr>
      <vt:lpstr>Network Topology</vt:lpstr>
      <vt:lpstr>How to Use socket to Access www.baidu.com ?</vt:lpstr>
      <vt:lpstr>Putting All Together</vt:lpstr>
      <vt:lpstr>Putting All Together</vt:lpstr>
      <vt:lpstr>ARP Spoofing</vt:lpstr>
      <vt:lpstr>PowerPoint 演示文稿</vt:lpstr>
      <vt:lpstr>PowerPoint 演示文稿</vt:lpstr>
      <vt:lpstr>ARP Spoofing</vt:lpstr>
      <vt:lpstr>Man-in-the-Middle Attack</vt:lpstr>
      <vt:lpstr>Man-in-the-Middle Attack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Defenses against ARP Spoofing</vt:lpstr>
      <vt:lpstr>PowerPoint 演示文稿</vt:lpstr>
      <vt:lpstr>Policy Routing</vt:lpstr>
      <vt:lpstr>Typical BGP Relationships</vt:lpstr>
      <vt:lpstr>Customers and Peers</vt:lpstr>
      <vt:lpstr>Customers and Peers</vt:lpstr>
      <vt:lpstr>Import Policies</vt:lpstr>
      <vt:lpstr>An Example</vt:lpstr>
      <vt:lpstr>An Example</vt:lpstr>
      <vt:lpstr>BGP in Distributed Routing</vt:lpstr>
      <vt:lpstr>Problems with BGP</vt:lpstr>
      <vt:lpstr>2017: BGP hijacking! Traffic for Google, Apple, Facebook, Microsoft and other tech giants routed through Russia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1607</cp:revision>
  <cp:lastPrinted>2020-03-02T13:38:00Z</cp:lastPrinted>
  <dcterms:created xsi:type="dcterms:W3CDTF">2017-11-24T09:35:00Z</dcterms:created>
  <dcterms:modified xsi:type="dcterms:W3CDTF">2023-01-04T14:26:48Z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A3D44DAE1A9B4CA195BE5AE0E75B4D15</vt:lpwstr>
  </property>
  <property fmtid="{D5CDD505-2E9C-101B-9397-08002B2CF9AE}" pid="3" name="KSOProductBuildVer">
    <vt:lpwstr>2052-11.1.0.12980</vt:lpwstr>
  </property>
</Properties>
</file>