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1"/>
  </p:handoutMasterIdLst>
  <p:sldIdLst>
    <p:sldId id="2241" r:id="rId3"/>
    <p:sldId id="2724" r:id="rId5"/>
    <p:sldId id="336" r:id="rId6"/>
    <p:sldId id="2779" r:id="rId7"/>
    <p:sldId id="2780" r:id="rId8"/>
    <p:sldId id="2781" r:id="rId9"/>
    <p:sldId id="2782" r:id="rId10"/>
    <p:sldId id="2783" r:id="rId11"/>
    <p:sldId id="2784" r:id="rId12"/>
    <p:sldId id="2785" r:id="rId13"/>
    <p:sldId id="2786" r:id="rId14"/>
    <p:sldId id="2787" r:id="rId15"/>
    <p:sldId id="364" r:id="rId16"/>
    <p:sldId id="365" r:id="rId17"/>
    <p:sldId id="367" r:id="rId18"/>
    <p:sldId id="2788" r:id="rId19"/>
    <p:sldId id="2789" r:id="rId20"/>
    <p:sldId id="370" r:id="rId21"/>
    <p:sldId id="371" r:id="rId22"/>
    <p:sldId id="372" r:id="rId23"/>
    <p:sldId id="2790" r:id="rId24"/>
    <p:sldId id="2791" r:id="rId25"/>
    <p:sldId id="2792" r:id="rId26"/>
    <p:sldId id="2793" r:id="rId27"/>
    <p:sldId id="2794" r:id="rId28"/>
    <p:sldId id="378" r:id="rId29"/>
    <p:sldId id="379" r:id="rId30"/>
    <p:sldId id="2795" r:id="rId31"/>
    <p:sldId id="2796" r:id="rId32"/>
    <p:sldId id="2797" r:id="rId33"/>
    <p:sldId id="383" r:id="rId34"/>
    <p:sldId id="384" r:id="rId35"/>
    <p:sldId id="385" r:id="rId36"/>
    <p:sldId id="386" r:id="rId37"/>
    <p:sldId id="387" r:id="rId38"/>
    <p:sldId id="388" r:id="rId39"/>
    <p:sldId id="2798" r:id="rId40"/>
    <p:sldId id="2732" r:id="rId41"/>
    <p:sldId id="2733" r:id="rId42"/>
    <p:sldId id="2734" r:id="rId43"/>
    <p:sldId id="2735" r:id="rId44"/>
    <p:sldId id="2736" r:id="rId45"/>
    <p:sldId id="2737" r:id="rId46"/>
    <p:sldId id="2738" r:id="rId47"/>
    <p:sldId id="2739" r:id="rId48"/>
    <p:sldId id="2740" r:id="rId49"/>
    <p:sldId id="2741" r:id="rId50"/>
    <p:sldId id="2742" r:id="rId51"/>
    <p:sldId id="2743" r:id="rId52"/>
    <p:sldId id="2744" r:id="rId53"/>
    <p:sldId id="284" r:id="rId54"/>
    <p:sldId id="2745" r:id="rId55"/>
    <p:sldId id="2746" r:id="rId56"/>
    <p:sldId id="2747" r:id="rId57"/>
    <p:sldId id="2748" r:id="rId58"/>
    <p:sldId id="2749" r:id="rId59"/>
    <p:sldId id="2750" r:id="rId60"/>
    <p:sldId id="2751" r:id="rId61"/>
    <p:sldId id="290" r:id="rId62"/>
    <p:sldId id="2752" r:id="rId63"/>
    <p:sldId id="2753" r:id="rId64"/>
    <p:sldId id="2754" r:id="rId65"/>
    <p:sldId id="2755" r:id="rId66"/>
    <p:sldId id="2756" r:id="rId67"/>
    <p:sldId id="2757" r:id="rId68"/>
    <p:sldId id="2758" r:id="rId69"/>
    <p:sldId id="2759" r:id="rId70"/>
    <p:sldId id="2760" r:id="rId71"/>
    <p:sldId id="2761" r:id="rId72"/>
    <p:sldId id="2762" r:id="rId73"/>
    <p:sldId id="305" r:id="rId74"/>
    <p:sldId id="2763" r:id="rId75"/>
    <p:sldId id="2764" r:id="rId76"/>
    <p:sldId id="2765" r:id="rId77"/>
    <p:sldId id="2766" r:id="rId78"/>
    <p:sldId id="2767" r:id="rId79"/>
    <p:sldId id="2768" r:id="rId80"/>
    <p:sldId id="2769" r:id="rId81"/>
    <p:sldId id="2770" r:id="rId82"/>
    <p:sldId id="2771" r:id="rId83"/>
    <p:sldId id="2772" r:id="rId84"/>
    <p:sldId id="2773" r:id="rId85"/>
    <p:sldId id="2774" r:id="rId86"/>
    <p:sldId id="2775" r:id="rId87"/>
    <p:sldId id="2776" r:id="rId88"/>
    <p:sldId id="2777" r:id="rId89"/>
    <p:sldId id="2778" r:id="rId90"/>
  </p:sldIdLst>
  <p:sldSz cx="9144000" cy="5715000" type="screen16x10"/>
  <p:notesSz cx="6858000" cy="9144000"/>
  <p:custDataLst>
    <p:tags r:id="rId9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4" userDrawn="1">
          <p15:clr>
            <a:srgbClr val="A4A3A4"/>
          </p15:clr>
        </p15:guide>
        <p15:guide id="2" pos="52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432FF"/>
    <a:srgbClr val="0066B8"/>
    <a:srgbClr val="BD374B"/>
    <a:srgbClr val="BE374B"/>
    <a:srgbClr val="EACBA3"/>
    <a:srgbClr val="E2EAF7"/>
    <a:srgbClr val="FF5F00"/>
    <a:srgbClr val="FF7E79"/>
    <a:srgbClr val="F6F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8" autoAdjust="0"/>
    <p:restoredTop sz="88687" autoAdjust="0"/>
  </p:normalViewPr>
  <p:slideViewPr>
    <p:cSldViewPr>
      <p:cViewPr varScale="1">
        <p:scale>
          <a:sx n="97" d="100"/>
          <a:sy n="97" d="100"/>
        </p:scale>
        <p:origin x="208" y="1392"/>
      </p:cViewPr>
      <p:guideLst>
        <p:guide orient="horz" pos="2934"/>
        <p:guide pos="5284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gs" Target="tags/tag1.xml"/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handoutMaster" Target="handoutMasters/handoutMaster1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81025" indent="-225425">
              <a:lnSpc>
                <a:spcPct val="120000"/>
              </a:lnSpc>
              <a:defRPr sz="1800" b="0" i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ea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r>
              <a:rPr lang="en-US" altLang="zh-CN" dirty="0" err="1"/>
              <a:t>yy</a:t>
            </a:r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8" name="三角形 7"/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7A40B-EA42-4A59-BDB5-85EFA65BC5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anose="020B0604020202020204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tif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tif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tif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tif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1048" y="1492992"/>
            <a:ext cx="9358808" cy="15805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200" b="0" dirty="0">
                <a:latin typeface="+mn-lt"/>
              </a:rPr>
              <a:t>End-to-end Layer</a:t>
            </a:r>
            <a:br>
              <a:rPr kumimoji="1" lang="en-US" altLang="zh-CN" sz="3200" b="0" dirty="0">
                <a:latin typeface="+mn-lt"/>
              </a:rPr>
            </a:br>
            <a:r>
              <a:rPr kumimoji="1" lang="en-US" altLang="zh-CN" sz="3200" b="0" dirty="0">
                <a:latin typeface="+mn-lt"/>
              </a:rPr>
              <a:t>Best-effort is not enough</a:t>
            </a:r>
            <a:endParaRPr kumimoji="1" lang="zh-CN" altLang="en-US" sz="3200" b="0" dirty="0">
              <a:latin typeface="+mn-lt"/>
            </a:endParaRP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/>
          <p:cNvSpPr txBox="1"/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(2022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 panose="020B0503020204020204" charset="-122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</p:spPr>
      </p:pic>
      <p:sp>
        <p:nvSpPr>
          <p:cNvPr id="10" name="副标题 5"/>
          <p:cNvSpPr txBox="1"/>
          <p:nvPr/>
        </p:nvSpPr>
        <p:spPr>
          <a:xfrm>
            <a:off x="-6647" y="5210411"/>
            <a:ext cx="822452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等线" panose="02010600030101010101" charset="-122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xx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kumimoji="1" lang="en-GB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626"/>
    </mc:Choice>
    <mc:Fallback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Ethernet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A half duplex Ethernet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The max propagation time is less than the 576 bit times, the shortest allowable packet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So that two parties can detect a collision together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If collision: wait random first time, exponential backoff if repeat 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A full duplex &amp; point-to-point Ethernet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No collisions &amp; the max length of the link is determined by the physical medium</a:t>
            </a:r>
            <a:endParaRPr lang="zh-CN" altLang="en-US" dirty="0">
              <a:ea typeface="MS PGothic" panose="020B0600070205080204" charset="-128"/>
            </a:endParaRPr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3985"/>
            <a:ext cx="8280920" cy="627063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Hub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frame is </a:t>
            </a:r>
            <a:r>
              <a:rPr kumimoji="1" lang="en-US" altLang="zh-CN" dirty="0">
                <a:solidFill>
                  <a:srgbClr val="FF0000"/>
                </a:solidFill>
              </a:rPr>
              <a:t>"broadcast" to every one of its ports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10/100Mbps hub must share its bandwidth with 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port</a:t>
            </a:r>
            <a:endParaRPr kumimoji="1" lang="en-US" altLang="zh-CN" dirty="0"/>
          </a:p>
          <a:p>
            <a:r>
              <a:rPr kumimoji="1" lang="en-US" altLang="zh-CN" dirty="0"/>
              <a:t>Switch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Keeps a record of the </a:t>
            </a:r>
            <a:r>
              <a:rPr kumimoji="1" lang="en-US" altLang="zh-CN" dirty="0">
                <a:solidFill>
                  <a:srgbClr val="FF0000"/>
                </a:solidFill>
              </a:rPr>
              <a:t>MAC addresses</a:t>
            </a:r>
            <a:r>
              <a:rPr kumimoji="1" lang="en-US" altLang="zh-CN" dirty="0"/>
              <a:t> of all the devices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10/100Mbps switch will allocate a full 10/100Mbps to each of its ports</a:t>
            </a:r>
            <a:endParaRPr kumimoji="1" lang="zh-CN" altLang="en-US" dirty="0"/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48005" y="3682365"/>
            <a:ext cx="7931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常识：网卡的</a:t>
            </a:r>
            <a:r>
              <a:rPr lang="en-US" altLang="zh-CN" sz="1600"/>
              <a:t>MAC</a:t>
            </a:r>
            <a:r>
              <a:rPr lang="zh-CN" altLang="en-US" sz="1600"/>
              <a:t>地址是</a:t>
            </a:r>
            <a:r>
              <a:rPr lang="en-US" altLang="zh-CN" sz="1600"/>
              <a:t>48</a:t>
            </a:r>
            <a:r>
              <a:rPr lang="zh-CN" altLang="en-US" sz="1600"/>
              <a:t>位的，并且可以被修改，后面的例子可以看到</a:t>
            </a:r>
            <a:endParaRPr lang="zh-CN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Broadcast Aspects of Ethernet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Broadcast</a:t>
            </a:r>
            <a:r>
              <a:rPr lang="en-US" altLang="zh-CN" dirty="0">
                <a:ea typeface="MS PGothic" panose="020B0600070205080204" charset="-128"/>
              </a:rPr>
              <a:t> network(</a:t>
            </a:r>
            <a:r>
              <a:rPr lang="zh-CN" altLang="en-US" dirty="0">
                <a:ea typeface="宋体" panose="02010600030101010101" pitchFamily="2" charset="-122"/>
              </a:rPr>
              <a:t>所有的包会被广播给同一个</a:t>
            </a:r>
            <a:r>
              <a:rPr lang="en-US" altLang="zh-CN" dirty="0">
                <a:ea typeface="宋体" panose="02010600030101010101" pitchFamily="2" charset="-122"/>
              </a:rPr>
              <a:t>hub</a:t>
            </a:r>
            <a:r>
              <a:rPr lang="zh-CN" altLang="en-US" dirty="0">
                <a:ea typeface="宋体" panose="02010600030101010101" pitchFamily="2" charset="-122"/>
              </a:rPr>
              <a:t>上面的所有其他</a:t>
            </a:r>
            <a:r>
              <a:rPr lang="en-US" altLang="zh-CN" dirty="0">
                <a:ea typeface="宋体" panose="02010600030101010101" pitchFamily="2" charset="-122"/>
              </a:rPr>
              <a:t>ethernet</a:t>
            </a:r>
            <a:r>
              <a:rPr lang="en-US" altLang="zh-CN" dirty="0">
                <a:ea typeface="MS PGothic" panose="020B0600070205080204" charset="-128"/>
              </a:rPr>
              <a:t>)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Every frame is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delivered to every station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(Compare with forwarding network)</a:t>
            </a: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ETHERNET_SEND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Pass the call along to the link layer</a:t>
            </a: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ETHERNET_HANDLE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Simple, can even be implemented in hardware</a:t>
            </a:r>
            <a:endParaRPr lang="zh-CN" altLang="en-US" dirty="0">
              <a:ea typeface="MS PGothic" panose="020B0600070205080204" charset="-128"/>
            </a:endParaRPr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1206500"/>
            <a:ext cx="7843838" cy="1143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文本框 5"/>
          <p:cNvSpPr txBox="1"/>
          <p:nvPr/>
        </p:nvSpPr>
        <p:spPr>
          <a:xfrm>
            <a:off x="5541645" y="53721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17</a:t>
            </a:r>
            <a:r>
              <a:rPr lang="zh-CN" altLang="en-US" sz="1600"/>
              <a:t>是</a:t>
            </a:r>
            <a:r>
              <a:rPr lang="en-US" altLang="zh-CN" sz="1600"/>
              <a:t>ethernet address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Broadcast Aspects of Ethernet</a:t>
            </a:r>
            <a:endParaRPr lang="zh-CN" altLang="en-US" dirty="0"/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procedure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ETHERNET_HANDLE (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length)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destination ←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net_packet.target_id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</a:t>
            </a: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if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destination =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my_station_id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then </a:t>
            </a:r>
            <a:endParaRPr lang="en-US" altLang="zh-CN" sz="1900" b="1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GIVE_TO_END_LAYER (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net_packet.data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              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net_packet.end_protocol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              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net_packet.source_id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</a:t>
            </a: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else</a:t>
            </a:r>
            <a:endParaRPr lang="en-US" altLang="zh-CN" sz="1900" b="1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ignore packet</a:t>
            </a:r>
            <a:endParaRPr lang="zh-CN" altLang="en-US" sz="1900" dirty="0">
              <a:latin typeface="Consolas" panose="020B06090202040302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 rot="-633163">
            <a:off x="4648200" y="4655595"/>
            <a:ext cx="4343400" cy="44135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</p:spPr>
        <p:txBody>
          <a:bodyPr lIns="71323" tIns="35662" rIns="71323" bIns="35662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</a:rPr>
              <a:t>no need to do any forwarding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Broadcast Aspects of Ethernet</a:t>
            </a:r>
            <a:endParaRPr lang="zh-CN" altLang="en-US" dirty="0"/>
          </a:p>
        </p:txBody>
      </p:sp>
      <p:sp>
        <p:nvSpPr>
          <p:cNvPr id="62466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procedure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ETHERNET_HANDLE (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length)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destination ←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net_packet.target_id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</a:t>
            </a: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if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destination =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my_station_id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solidFill>
                  <a:srgbClr val="C00000"/>
                </a:solidFill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or destination = BROADCAST_ID </a:t>
            </a:r>
            <a:endParaRPr lang="en-US" altLang="zh-CN" sz="1900" dirty="0">
              <a:solidFill>
                <a:srgbClr val="C00000"/>
              </a:solidFill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then</a:t>
            </a:r>
            <a:endParaRPr lang="en-US" altLang="zh-CN" sz="1900" b="1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GIVE_TO_END_LAYER (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net_packet.data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              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net_packet.end_protocol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, 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                   </a:t>
            </a:r>
            <a:r>
              <a:rPr lang="en-US" altLang="zh-CN" sz="1900" dirty="0" err="1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net_packet.source_id</a:t>
            </a: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)</a:t>
            </a:r>
            <a:endParaRPr lang="en-US" altLang="zh-CN" sz="1900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</a:t>
            </a:r>
            <a:r>
              <a:rPr lang="en-US" altLang="zh-CN" sz="1900" b="1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else</a:t>
            </a:r>
            <a:endParaRPr lang="en-US" altLang="zh-CN" sz="1900" b="1" dirty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900" dirty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    ignore packet</a:t>
            </a:r>
            <a:endParaRPr lang="zh-CN" altLang="en-US" sz="1900" dirty="0">
              <a:latin typeface="Consolas" panose="020B06090202040302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458200" cy="762000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Layer Mapping: Attach Ethernet to Forwarding Network</a:t>
            </a:r>
            <a:endParaRPr lang="zh-CN" altLang="en-US" sz="2400" dirty="0"/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251520" y="4297660"/>
            <a:ext cx="8712968" cy="8255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dirty="0">
                <a:ea typeface="MS PGothic" panose="020B0600070205080204" charset="-128"/>
              </a:rPr>
              <a:t>L sends a RPC to N by sending to station 18 of link 1</a:t>
            </a:r>
            <a:endParaRPr lang="en-US" altLang="zh-CN" dirty="0">
              <a:ea typeface="MS PGothic" panose="020B0600070205080204" charset="-128"/>
            </a:endParaRPr>
          </a:p>
          <a:p>
            <a:pPr eaLnBrk="1" hangingPunct="1"/>
            <a:r>
              <a:rPr lang="en-US" altLang="zh-CN" dirty="0">
                <a:ea typeface="MS PGothic" panose="020B0600070205080204" charset="-128"/>
              </a:rPr>
              <a:t>L sends a RPC to E by sending to K, E may have 15 as address, as well as M</a:t>
            </a:r>
            <a:endParaRPr lang="zh-CN" altLang="en-US" dirty="0">
              <a:ea typeface="MS PGothic" panose="020B0600070205080204" charset="-128"/>
            </a:endParaRPr>
          </a:p>
        </p:txBody>
      </p:sp>
      <p:pic>
        <p:nvPicPr>
          <p:cNvPr id="5018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70000"/>
            <a:ext cx="7271147" cy="295565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3493" name="TextBox 4"/>
          <p:cNvSpPr txBox="1">
            <a:spLocks noChangeArrowheads="1"/>
          </p:cNvSpPr>
          <p:nvPr/>
        </p:nvSpPr>
        <p:spPr bwMode="auto">
          <a:xfrm>
            <a:off x="7812360" y="2701322"/>
            <a:ext cx="533400" cy="31824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71323" tIns="35662" rIns="71323" bIns="35662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  <a:t>15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59410" y="40005"/>
            <a:ext cx="8263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两个不同</a:t>
            </a:r>
            <a:r>
              <a:rPr lang="en-US" altLang="zh-CN" sz="1600"/>
              <a:t>IP</a:t>
            </a:r>
            <a:r>
              <a:rPr lang="zh-CN" altLang="en-US" sz="1600"/>
              <a:t>的</a:t>
            </a:r>
            <a:r>
              <a:rPr lang="en-US" altLang="zh-CN" sz="1600"/>
              <a:t>ethernet</a:t>
            </a:r>
            <a:r>
              <a:rPr lang="zh-CN" altLang="en-US" sz="1600"/>
              <a:t>可以有相同的</a:t>
            </a:r>
            <a:r>
              <a:rPr lang="en-US" altLang="zh-CN" sz="1600"/>
              <a:t>ethernet address</a:t>
            </a:r>
            <a:r>
              <a:rPr lang="zh-CN" altLang="en-US" sz="1600"/>
              <a:t>，但是这两个</a:t>
            </a:r>
            <a:r>
              <a:rPr lang="en-US" altLang="zh-CN" sz="1600"/>
              <a:t>ethernet</a:t>
            </a:r>
            <a:r>
              <a:rPr lang="zh-CN" altLang="en-US" sz="1600"/>
              <a:t>位于不同网络下。需要通过</a:t>
            </a:r>
            <a:r>
              <a:rPr lang="en-US" altLang="zh-CN" sz="1600"/>
              <a:t>layer-to-layer mapping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Layer Mapping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The Internet network layer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b="1" dirty="0">
                <a:ea typeface="MS PGothic" panose="020B0600070205080204" charset="-128"/>
              </a:rPr>
              <a:t>NETWORK_SEND</a:t>
            </a:r>
            <a:r>
              <a:rPr lang="en-US" altLang="zh-CN" dirty="0">
                <a:ea typeface="MS PGothic" panose="020B0600070205080204" charset="-128"/>
              </a:rPr>
              <a:t> (data, length, RPC, INTERNET, N)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b="1" dirty="0">
                <a:ea typeface="MS PGothic" panose="020B0600070205080204" charset="-128"/>
              </a:rPr>
              <a:t>NETWORK_SEND</a:t>
            </a:r>
            <a:r>
              <a:rPr lang="en-US" altLang="zh-CN" dirty="0">
                <a:ea typeface="MS PGothic" panose="020B0600070205080204" charset="-128"/>
              </a:rPr>
              <a:t> (data, length, RPC, ENET, 18)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L must maintain a table</a:t>
            </a:r>
            <a:endParaRPr lang="zh-CN" altLang="en-US" dirty="0">
              <a:ea typeface="MS PGothic" panose="020B0600070205080204" charset="-128"/>
            </a:endParaRPr>
          </a:p>
          <a:p>
            <a:pPr marL="74295" lvl="1" indent="0">
              <a:buNone/>
            </a:pPr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7" y="3361556"/>
            <a:ext cx="2671763" cy="18415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文本框 5"/>
          <p:cNvSpPr txBox="1"/>
          <p:nvPr/>
        </p:nvSpPr>
        <p:spPr>
          <a:xfrm>
            <a:off x="5639435" y="3665220"/>
            <a:ext cx="312293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注意</a:t>
            </a:r>
            <a:r>
              <a:rPr lang="en-US" altLang="zh-CN" sz="1600"/>
              <a:t>E</a:t>
            </a:r>
            <a:r>
              <a:rPr lang="zh-CN" altLang="en-US" sz="1600"/>
              <a:t>的</a:t>
            </a:r>
            <a:r>
              <a:rPr lang="en-US" altLang="zh-CN" sz="1600"/>
              <a:t>mapping</a:t>
            </a:r>
            <a:r>
              <a:rPr lang="zh-CN" altLang="en-US" sz="1600"/>
              <a:t>是</a:t>
            </a:r>
            <a:r>
              <a:rPr lang="en-US" altLang="zh-CN" sz="1600"/>
              <a:t>ethernet 19</a:t>
            </a:r>
            <a:r>
              <a:rPr lang="zh-CN" altLang="en-US" sz="1600"/>
              <a:t>！</a:t>
            </a:r>
            <a:endParaRPr lang="zh-CN" altLang="en-US" sz="1600"/>
          </a:p>
          <a:p>
            <a:r>
              <a:rPr lang="zh-CN" altLang="en-US" sz="1600"/>
              <a:t>因为</a:t>
            </a:r>
            <a:r>
              <a:rPr lang="en-US" altLang="zh-CN" sz="1600"/>
              <a:t>E</a:t>
            </a:r>
            <a:r>
              <a:rPr lang="zh-CN" altLang="en-US" sz="1600"/>
              <a:t>对于当前的</a:t>
            </a:r>
            <a:r>
              <a:rPr lang="en-US" altLang="zh-CN" sz="1600"/>
              <a:t>hub</a:t>
            </a:r>
            <a:r>
              <a:rPr lang="zh-CN" altLang="en-US" sz="1600"/>
              <a:t>而言只有通过</a:t>
            </a:r>
            <a:r>
              <a:rPr lang="en-US" altLang="zh-CN" sz="1600"/>
              <a:t>19</a:t>
            </a:r>
            <a:r>
              <a:rPr lang="zh-CN" altLang="en-US" sz="1600"/>
              <a:t>位置的</a:t>
            </a:r>
            <a:r>
              <a:rPr lang="en-US" altLang="zh-CN" sz="1600"/>
              <a:t>router</a:t>
            </a:r>
            <a:r>
              <a:rPr lang="zh-CN" altLang="en-US" sz="1600"/>
              <a:t>才能到达。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 (Address Resolution Protocol)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b="0" dirty="0">
                <a:ea typeface="MS PGothic" panose="020B0600070205080204" charset="-128"/>
              </a:rPr>
              <a:t>NETWORK_SEND ("</a:t>
            </a:r>
            <a:r>
              <a:rPr lang="en-US" altLang="zh-CN" b="0" dirty="0">
                <a:solidFill>
                  <a:srgbClr val="0096FF"/>
                </a:solidFill>
                <a:ea typeface="MS PGothic" panose="020B0600070205080204" charset="-128"/>
              </a:rPr>
              <a:t>where is M?</a:t>
            </a:r>
            <a:r>
              <a:rPr lang="en-US" altLang="zh-CN" b="0" dirty="0">
                <a:ea typeface="MS PGothic" panose="020B0600070205080204" charset="-128"/>
              </a:rPr>
              <a:t>", 11, ARP, ENET, BROADCAST)</a:t>
            </a:r>
            <a:endParaRPr lang="en-US" altLang="zh-CN" b="0" dirty="0">
              <a:ea typeface="MS PGothic" panose="020B0600070205080204" charset="-128"/>
            </a:endParaRPr>
          </a:p>
          <a:p>
            <a:r>
              <a:rPr lang="en-US" altLang="zh-CN" b="0" dirty="0">
                <a:ea typeface="MS PGothic" panose="020B0600070205080204" charset="-128"/>
              </a:rPr>
              <a:t>NETWORK_SEND ("</a:t>
            </a:r>
            <a:r>
              <a:rPr lang="en-US" altLang="zh-CN" b="0" dirty="0">
                <a:solidFill>
                  <a:srgbClr val="0096FF"/>
                </a:solidFill>
                <a:ea typeface="MS PGothic" panose="020B0600070205080204" charset="-128"/>
              </a:rPr>
              <a:t>M is at station 15</a:t>
            </a:r>
            <a:r>
              <a:rPr lang="en-US" altLang="zh-CN" b="0" dirty="0">
                <a:ea typeface="MS PGothic" panose="020B0600070205080204" charset="-128"/>
              </a:rPr>
              <a:t>", 18, ARP, ENET, BROADCAST)</a:t>
            </a:r>
            <a:endParaRPr lang="en-US" altLang="zh-CN" b="0" dirty="0">
              <a:ea typeface="MS PGothic" panose="020B0600070205080204" charset="-128"/>
            </a:endParaRPr>
          </a:p>
          <a:p>
            <a:r>
              <a:rPr lang="en-US" altLang="zh-CN" b="0" dirty="0">
                <a:ea typeface="MS PGothic" panose="020B0600070205080204" charset="-128"/>
              </a:rPr>
              <a:t>L asks E's Ethernet address, </a:t>
            </a:r>
            <a:r>
              <a:rPr lang="en-US" altLang="zh-CN" b="0" dirty="0">
                <a:solidFill>
                  <a:srgbClr val="FF0000"/>
                </a:solidFill>
                <a:ea typeface="MS PGothic" panose="020B0600070205080204" charset="-128"/>
              </a:rPr>
              <a:t>E does not hear the Ethernet broadcast</a:t>
            </a:r>
            <a:r>
              <a:rPr lang="en-US" altLang="zh-CN" b="0" dirty="0">
                <a:ea typeface="MS PGothic" panose="020B0600070205080204" charset="-128"/>
              </a:rPr>
              <a:t>, but the router at station 19 does, and it sends a suitable ARP response instead</a:t>
            </a:r>
            <a:endParaRPr lang="en-US" altLang="zh-CN" b="0" dirty="0">
              <a:ea typeface="MS PGothic" panose="020B0600070205080204" charset="-128"/>
            </a:endParaRPr>
          </a:p>
          <a:p>
            <a:r>
              <a:rPr lang="en-US" altLang="zh-CN" b="0" dirty="0">
                <a:ea typeface="MS PGothic" panose="020B0600070205080204" charset="-128"/>
              </a:rPr>
              <a:t>Manage forwarding table as a cache</a:t>
            </a:r>
            <a:endParaRPr lang="en-US" altLang="zh-CN" b="0" dirty="0">
              <a:ea typeface="MS PGothic" panose="020B0600070205080204" charset="-128"/>
            </a:endParaRPr>
          </a:p>
          <a:p>
            <a:pPr marL="74295" lvl="1" indent="0">
              <a:buNone/>
            </a:pPr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4021770"/>
            <a:ext cx="2893071" cy="1224136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618" y="3949762"/>
            <a:ext cx="3002734" cy="1368152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ARP &amp; RARP Protocol</a:t>
            </a:r>
            <a:endParaRPr lang="zh-CN" altLang="en-US" dirty="0"/>
          </a:p>
        </p:txBody>
      </p:sp>
      <p:pic>
        <p:nvPicPr>
          <p:cNvPr id="66563" name="Picture 2" descr="http://www.rigacci.org/docs/biblio/online/intro_to_networking/stdimages/page250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12" y="1263386"/>
            <a:ext cx="6047808" cy="3466322"/>
          </a:xfrm>
          <a:prstGeom prst="rect">
            <a:avLst/>
          </a:prstGeom>
          <a:noFill/>
          <a:ln>
            <a:noFill/>
          </a:ln>
        </p:spPr>
      </p:pic>
      <p:sp>
        <p:nvSpPr>
          <p:cNvPr id="66564" name="内容占位符 2"/>
          <p:cNvSpPr>
            <a:spLocks noGrp="1"/>
          </p:cNvSpPr>
          <p:nvPr>
            <p:ph idx="1"/>
          </p:nvPr>
        </p:nvSpPr>
        <p:spPr>
          <a:xfrm>
            <a:off x="457200" y="4759796"/>
            <a:ext cx="8305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Name mapping: IP address &lt;-&gt; MAC address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049395" y="106045"/>
            <a:ext cx="44615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ARP:</a:t>
            </a:r>
            <a:r>
              <a:rPr lang="zh-CN" altLang="en-US" sz="1600"/>
              <a:t>已知</a:t>
            </a:r>
            <a:r>
              <a:rPr lang="en-US" altLang="zh-CN" sz="1600"/>
              <a:t>IP</a:t>
            </a:r>
            <a:r>
              <a:rPr lang="zh-CN" altLang="en-US" sz="1600"/>
              <a:t>地址去获取</a:t>
            </a:r>
            <a:r>
              <a:rPr lang="en-US" altLang="zh-CN" sz="1600"/>
              <a:t>ethernet address</a:t>
            </a:r>
            <a:endParaRPr lang="en-US" altLang="zh-CN" sz="1600"/>
          </a:p>
          <a:p>
            <a:r>
              <a:rPr lang="en-US" altLang="zh-CN" sz="1600"/>
              <a:t>RARP:</a:t>
            </a:r>
            <a:r>
              <a:rPr lang="zh-CN" altLang="en-US" sz="1600"/>
              <a:t>已知</a:t>
            </a:r>
            <a:r>
              <a:rPr lang="en-US" altLang="zh-CN" sz="1600"/>
              <a:t>ethernet address</a:t>
            </a:r>
            <a:r>
              <a:rPr lang="zh-CN" altLang="en-US" sz="1600"/>
              <a:t>去获取</a:t>
            </a:r>
            <a:r>
              <a:rPr lang="en-US" altLang="zh-CN" sz="1600"/>
              <a:t>IP address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14765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ARP &amp; </a:t>
            </a:r>
            <a:br>
              <a:rPr kumimoji="1" lang="en-US" altLang="zh-CN" dirty="0"/>
            </a:br>
            <a:r>
              <a:rPr kumimoji="1" lang="en-US" altLang="zh-CN" dirty="0"/>
              <a:t>RARP</a:t>
            </a:r>
            <a:endParaRPr kumimoji="1"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7220"/>
            <a:ext cx="5856956" cy="523610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Control-plane VS. Data-plane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41148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Control-plane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Control the data flow by defining rules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the routing algorithm</a:t>
            </a:r>
            <a:endParaRPr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11" name="内容占位符 2"/>
          <p:cNvSpPr txBox="1"/>
          <p:nvPr/>
        </p:nvSpPr>
        <p:spPr>
          <a:xfrm>
            <a:off x="4862835" y="1140356"/>
            <a:ext cx="4029645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45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Data-plane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Copies data according to the rules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Performance critical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 the IP forwarding process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750" y="3442762"/>
            <a:ext cx="52705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 Topology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Take SJTU network for example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Subnet: usually like 192.168.0.2 or 10.0.0.2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Gateway: usually like 192.168.0.1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Get the global IP address:</a:t>
            </a:r>
            <a:r>
              <a:rPr kumimoji="1" lang="zh-CN" altLang="en-US" dirty="0"/>
              <a:t> </a:t>
            </a:r>
            <a:r>
              <a:rPr kumimoji="1" lang="en-US" altLang="zh-CN" dirty="0"/>
              <a:t>202.120.40.82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A gateway usually has 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(or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more)</a:t>
            </a:r>
            <a:r>
              <a:rPr kumimoji="1" lang="zh-CN" altLang="en-US" dirty="0"/>
              <a:t> </a:t>
            </a:r>
            <a:r>
              <a:rPr kumimoji="1" lang="en-US" altLang="zh-CN" dirty="0"/>
              <a:t>IP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Proxy:</a:t>
            </a:r>
            <a:r>
              <a:rPr kumimoji="1" lang="zh-CN" altLang="en-US" dirty="0"/>
              <a:t> </a:t>
            </a:r>
            <a:r>
              <a:rPr kumimoji="1" lang="en-US" altLang="zh-CN" dirty="0"/>
              <a:t>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proxy's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E.g., 106.185.46.164</a:t>
            </a:r>
            <a:r>
              <a:rPr kumimoji="1" lang="zh-CN" altLang="en-US" dirty="0"/>
              <a:t> </a:t>
            </a:r>
            <a:r>
              <a:rPr kumimoji="1" lang="en-US" altLang="zh-CN" dirty="0"/>
              <a:t>(Japan)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ea typeface="等线" panose="02010600030101010101" charset="-122"/>
              </a:rPr>
              <a:t>Network Topology</a:t>
            </a:r>
            <a:endParaRPr lang="zh-CN" altLang="en-US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0" y="1028700"/>
            <a:ext cx="8826500" cy="36576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 </a:t>
            </a:r>
            <a:r>
              <a:rPr kumimoji="1" lang="en-US" altLang="zh-CN" dirty="0">
                <a:latin typeface="Consolas" panose="020B0609020204030204" charset="0"/>
                <a:cs typeface="Consolas" panose="020B0609020204030204" charset="0"/>
              </a:rPr>
              <a:t>socket</a:t>
            </a:r>
            <a:r>
              <a:rPr kumimoji="1" lang="en-US" altLang="zh-CN" dirty="0"/>
              <a:t> to Access </a:t>
            </a:r>
            <a:r>
              <a:rPr kumimoji="1" lang="en-US" altLang="zh-CN" dirty="0" err="1"/>
              <a:t>www.baidu.com</a:t>
            </a:r>
            <a:r>
              <a:rPr kumimoji="1" lang="zh-CN" altLang="en-US" dirty="0"/>
              <a:t> 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code as if your PC connect directly with Baidu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Call connect() with Baidu's IP address</a:t>
            </a:r>
            <a:endParaRPr kumimoji="1" lang="en-US" altLang="zh-CN" dirty="0"/>
          </a:p>
          <a:p>
            <a:r>
              <a:rPr kumimoji="1" lang="en-US" altLang="zh-CN" dirty="0"/>
              <a:t>But how does the system find next hop?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3289548"/>
            <a:ext cx="4038600" cy="1498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等线" panose="02010600030101010101" charset="-122"/>
              </a:rPr>
              <a:t>Putting All Together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ea typeface="等线" panose="02010600030101010101" charset="-122"/>
              </a:rPr>
              <a:t>App: I want to send a packet to Baidu, here is the packet with Baidu's IP in its header as target IP,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and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client's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IP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as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source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IP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(Node-C)</a:t>
            </a:r>
            <a:endParaRPr kumimoji="1" lang="en-US" altLang="zh-CN" dirty="0">
              <a:ea typeface="等线" panose="02010600030101010101" charset="-122"/>
            </a:endParaRPr>
          </a:p>
          <a:p>
            <a:endParaRPr kumimoji="1" lang="en-US" altLang="zh-CN" dirty="0">
              <a:ea typeface="等线" panose="02010600030101010101" charset="-122"/>
            </a:endParaRPr>
          </a:p>
          <a:p>
            <a:endParaRPr kumimoji="1" lang="en-US" altLang="zh-CN" dirty="0">
              <a:ea typeface="等线" panose="02010600030101010101" charset="-122"/>
            </a:endParaRPr>
          </a:p>
          <a:p>
            <a:r>
              <a:rPr kumimoji="1" lang="en-US" altLang="zh-CN" dirty="0">
                <a:ea typeface="等线" panose="02010600030101010101" charset="-122"/>
              </a:rPr>
              <a:t>OS: I don't know how to get to Baidu, I'll just send it to the router (gateway). But I cannot change the source IP of the packet, so I'll just change the MAC target address of the packet to the router's MAC address</a:t>
            </a:r>
            <a:endParaRPr kumimoji="1" lang="en-US" altLang="zh-CN" dirty="0">
              <a:ea typeface="等线" panose="02010600030101010101" charset="-122"/>
            </a:endParaRPr>
          </a:p>
          <a:p>
            <a:endParaRPr kumimoji="1" lang="en-US" altLang="zh-CN" dirty="0">
              <a:ea typeface="等线" panose="0201060003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2196976"/>
            <a:ext cx="9004300" cy="444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4213200"/>
            <a:ext cx="90043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等线" panose="02010600030101010101" charset="-122"/>
              </a:rPr>
              <a:t>Putting All Together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>
              <a:ea typeface="等线" panose="02010600030101010101" charset="-122"/>
            </a:endParaRPr>
          </a:p>
          <a:p>
            <a:r>
              <a:rPr kumimoji="1" lang="en-US" altLang="zh-CN" dirty="0">
                <a:ea typeface="等线" panose="02010600030101010101" charset="-122"/>
              </a:rPr>
              <a:t>The </a:t>
            </a:r>
            <a:r>
              <a:rPr kumimoji="1" lang="en-US" altLang="zh-CN" dirty="0">
                <a:solidFill>
                  <a:srgbClr val="FF0000"/>
                </a:solidFill>
                <a:ea typeface="等线" panose="02010600030101010101" charset="-122"/>
              </a:rPr>
              <a:t>router-1 (gateway)</a:t>
            </a:r>
            <a:r>
              <a:rPr kumimoji="1" lang="en-US" altLang="zh-CN" dirty="0">
                <a:ea typeface="等线" panose="02010600030101010101" charset="-122"/>
              </a:rPr>
              <a:t>: I get a packet with my MAC as target address. Is it my IP? No… So I'll just forward it to next hop, by changing the target MAC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address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to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next hop's MAC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address (NAT: change source IP and source port as well)</a:t>
            </a:r>
            <a:endParaRPr kumimoji="1" lang="en-US" altLang="zh-CN" dirty="0">
              <a:ea typeface="等线" panose="02010600030101010101" charset="-122"/>
            </a:endParaRPr>
          </a:p>
          <a:p>
            <a:endParaRPr kumimoji="1" lang="en-US" altLang="zh-CN" dirty="0">
              <a:ea typeface="等线" panose="02010600030101010101" charset="-122"/>
            </a:endParaRPr>
          </a:p>
          <a:p>
            <a:r>
              <a:rPr kumimoji="1" lang="en-US" altLang="zh-CN" dirty="0">
                <a:ea typeface="等线" panose="02010600030101010101" charset="-122"/>
              </a:rPr>
              <a:t>Router-2: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I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connect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directly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to Baidu,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I'll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just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change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the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target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MAC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address</a:t>
            </a:r>
            <a:r>
              <a:rPr kumimoji="1" lang="zh-CN" altLang="en-US" dirty="0">
                <a:ea typeface="等线" panose="02010600030101010101" charset="-122"/>
              </a:rPr>
              <a:t> </a:t>
            </a:r>
            <a:r>
              <a:rPr kumimoji="1" lang="en-US" altLang="zh-CN" dirty="0">
                <a:ea typeface="等线" panose="02010600030101010101" charset="-122"/>
              </a:rPr>
              <a:t>to Baidu</a:t>
            </a:r>
            <a:endParaRPr kumimoji="1" lang="zh-CN" altLang="en-US" dirty="0">
              <a:ea typeface="等线" panose="02010600030101010101" charset="-122"/>
            </a:endParaRPr>
          </a:p>
          <a:p>
            <a:endParaRPr kumimoji="1" lang="en-US" altLang="zh-CN" dirty="0">
              <a:ea typeface="等线" panose="0201060003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1142256"/>
            <a:ext cx="9004300" cy="419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086472"/>
            <a:ext cx="8991600" cy="4191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454624"/>
            <a:ext cx="89916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ARP Spoofing(ARP</a:t>
            </a:r>
            <a:r>
              <a:rPr lang="zh-CN" altLang="en-US" dirty="0"/>
              <a:t>诈骗</a:t>
            </a:r>
            <a:r>
              <a:rPr lang="en-US" altLang="zh-TW" dirty="0"/>
              <a:t>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Construct spoofed ARP replies</a:t>
            </a:r>
            <a:endParaRPr lang="en-US" altLang="zh-TW" dirty="0"/>
          </a:p>
          <a:p>
            <a:r>
              <a:rPr lang="en-US" altLang="zh-TW" dirty="0"/>
              <a:t>A target computer could be convinced to send frames destined for computer A to instead go to computer B</a:t>
            </a:r>
            <a:endParaRPr lang="en-US" altLang="zh-TW" dirty="0"/>
          </a:p>
          <a:p>
            <a:r>
              <a:rPr lang="en-US" altLang="zh-TW" dirty="0"/>
              <a:t>Computer A will have no idea that this redirection took place</a:t>
            </a:r>
            <a:endParaRPr lang="en-US" altLang="zh-TW" dirty="0"/>
          </a:p>
          <a:p>
            <a:r>
              <a:rPr lang="en-US" altLang="zh-TW" dirty="0"/>
              <a:t>This process of updating a target computer's ARP cache is referred to as "</a:t>
            </a:r>
            <a:r>
              <a:rPr lang="en-US" altLang="zh-TW" dirty="0">
                <a:solidFill>
                  <a:srgbClr val="C00000"/>
                </a:solidFill>
              </a:rPr>
              <a:t>ARP poisoning</a:t>
            </a:r>
            <a:r>
              <a:rPr lang="en-US" altLang="zh-TW" dirty="0"/>
              <a:t>"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70535" y="3889375"/>
            <a:ext cx="81476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ARP spoofing</a:t>
            </a:r>
            <a:r>
              <a:rPr lang="zh-CN" altLang="en-US" sz="1600"/>
              <a:t>出现的根本原因是</a:t>
            </a:r>
            <a:r>
              <a:rPr lang="en-US" altLang="zh-CN" sz="1600"/>
              <a:t>ARP protocol</a:t>
            </a:r>
            <a:r>
              <a:rPr lang="zh-CN" altLang="en-US" sz="1600"/>
              <a:t>存在了问题，因为</a:t>
            </a:r>
            <a:r>
              <a:rPr lang="en-US" altLang="zh-CN" sz="1600"/>
              <a:t>ARP</a:t>
            </a:r>
            <a:r>
              <a:rPr lang="zh-CN" altLang="en-US" sz="1600"/>
              <a:t>协议中认为进行消息回复的那个</a:t>
            </a:r>
            <a:r>
              <a:rPr lang="en-US" altLang="zh-CN" sz="1600"/>
              <a:t>node</a:t>
            </a:r>
            <a:r>
              <a:rPr lang="zh-CN" altLang="en-US" sz="1600"/>
              <a:t>一定是</a:t>
            </a:r>
            <a:r>
              <a:rPr lang="en-US" altLang="zh-CN" sz="1600"/>
              <a:t>”</a:t>
            </a:r>
            <a:r>
              <a:rPr lang="zh-CN" altLang="en-US" sz="1600"/>
              <a:t>好</a:t>
            </a:r>
            <a:r>
              <a:rPr lang="en-US" altLang="zh-CN" sz="1600"/>
              <a:t>”</a:t>
            </a:r>
            <a:r>
              <a:rPr lang="zh-CN" altLang="en-US" sz="1600"/>
              <a:t>得，即不会发送虚假信息给消息的发出者。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1060648" y="3369146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IP:10.0.0.1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MAC:aa:aa:aa:aa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4032448" y="3369146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B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IP:10.0.0.2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MAC:bb:bb:bb:bb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928048" y="3369146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108648" y="1400646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switch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870648" y="1972146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1822648" y="1654646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1822648" y="1654646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5632648" y="1654646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 flipH="1" flipV="1">
            <a:off x="7842448" y="1654646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graphicFrame>
        <p:nvGraphicFramePr>
          <p:cNvPr id="22594" name="Group 66"/>
          <p:cNvGraphicFramePr>
            <a:graphicFrameLocks noGrp="1"/>
          </p:cNvGraphicFramePr>
          <p:nvPr/>
        </p:nvGraphicFramePr>
        <p:xfrm>
          <a:off x="679648" y="4956646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bb:bb:bb:bb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96" name="Text Box 68"/>
          <p:cNvSpPr txBox="1">
            <a:spLocks noChangeArrowheads="1"/>
          </p:cNvSpPr>
          <p:nvPr/>
        </p:nvSpPr>
        <p:spPr bwMode="auto">
          <a:xfrm>
            <a:off x="1365448" y="4575647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graphicFrame>
        <p:nvGraphicFramePr>
          <p:cNvPr id="22597" name="Group 69"/>
          <p:cNvGraphicFramePr>
            <a:graphicFrameLocks noGrp="1"/>
          </p:cNvGraphicFramePr>
          <p:nvPr/>
        </p:nvGraphicFramePr>
        <p:xfrm>
          <a:off x="3727648" y="4956646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08" name="Text Box 80"/>
          <p:cNvSpPr txBox="1">
            <a:spLocks noChangeArrowheads="1"/>
          </p:cNvSpPr>
          <p:nvPr/>
        </p:nvSpPr>
        <p:spPr bwMode="auto">
          <a:xfrm>
            <a:off x="4261048" y="4575647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grpSp>
        <p:nvGrpSpPr>
          <p:cNvPr id="22613" name="Group 85"/>
          <p:cNvGrpSpPr/>
          <p:nvPr/>
        </p:nvGrpSpPr>
        <p:grpSpPr bwMode="auto">
          <a:xfrm>
            <a:off x="5940152" y="384646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2610" name="Rectangle 8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Spoofed ARP reply</a:t>
              </a:r>
              <a:endPara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IP:10.0.0.2</a:t>
              </a:r>
              <a:endPara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</p:txBody>
        </p:sp>
        <p:sp>
          <p:nvSpPr>
            <p:cNvPr id="22612" name="Line 84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</p:txBody>
        </p:sp>
      </p:grpSp>
      <p:grpSp>
        <p:nvGrpSpPr>
          <p:cNvPr id="22614" name="Group 86"/>
          <p:cNvGrpSpPr/>
          <p:nvPr/>
        </p:nvGrpSpPr>
        <p:grpSpPr bwMode="auto">
          <a:xfrm rot="-5423267">
            <a:off x="162758" y="1869553"/>
            <a:ext cx="1587500" cy="1122686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2615" name="Rectangle 87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Spoofed ARP reply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IP:10.0.0.2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</p:txBody>
        </p:sp>
        <p:sp>
          <p:nvSpPr>
            <p:cNvPr id="22616" name="Line 88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</p:txBody>
        </p:sp>
      </p:grpSp>
      <p:grpSp>
        <p:nvGrpSpPr>
          <p:cNvPr id="22617" name="Group 89"/>
          <p:cNvGrpSpPr/>
          <p:nvPr/>
        </p:nvGrpSpPr>
        <p:grpSpPr bwMode="auto">
          <a:xfrm>
            <a:off x="1802904" y="384646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2618" name="Rectangle 90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Spoofed ARP reply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IP:10.0.0.2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Myriad Pro Light SemiCond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</p:txBody>
        </p:sp>
        <p:sp>
          <p:nvSpPr>
            <p:cNvPr id="22619" name="Line 91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14855" y="1939925"/>
            <a:ext cx="25863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switch</a:t>
            </a:r>
            <a:r>
              <a:rPr lang="zh-CN" altLang="en-US" sz="1600"/>
              <a:t>通信并没有采用广播机制，而是一种局部通信，即只有通过</a:t>
            </a:r>
            <a:r>
              <a:rPr lang="en-US" altLang="zh-CN" sz="1600"/>
              <a:t>switch</a:t>
            </a:r>
            <a:r>
              <a:rPr lang="zh-CN" altLang="en-US" sz="1600"/>
              <a:t>连接的节点才能通信，无直接连接的节点不能通信。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060648" y="3361524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IP:10.0.0.1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MAC:aa:aa:aa:aa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032448" y="3361524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B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IP:10.0.0.2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MAC:bb:bb:bb:bb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928048" y="3361524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Hacker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IP:10.0.0.3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MAC:cc:cc:cc:cc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4108648" y="1393024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switch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4870648" y="1964524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V="1">
            <a:off x="1822648" y="1647024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1822648" y="1647024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5632648" y="1647024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 flipH="1" flipV="1">
            <a:off x="7842448" y="1647024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graphicFrame>
        <p:nvGraphicFramePr>
          <p:cNvPr id="23563" name="Group 11"/>
          <p:cNvGraphicFramePr>
            <a:graphicFrameLocks noGrp="1"/>
          </p:cNvGraphicFramePr>
          <p:nvPr/>
        </p:nvGraphicFramePr>
        <p:xfrm>
          <a:off x="679648" y="4949024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1365448" y="4568025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graphicFrame>
        <p:nvGraphicFramePr>
          <p:cNvPr id="23575" name="Group 23"/>
          <p:cNvGraphicFramePr>
            <a:graphicFrameLocks noGrp="1"/>
          </p:cNvGraphicFramePr>
          <p:nvPr/>
        </p:nvGraphicFramePr>
        <p:xfrm>
          <a:off x="3727648" y="4949024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4261048" y="4568025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23596" name="Text Box 44"/>
          <p:cNvSpPr txBox="1">
            <a:spLocks noChangeArrowheads="1"/>
          </p:cNvSpPr>
          <p:nvPr/>
        </p:nvSpPr>
        <p:spPr bwMode="auto">
          <a:xfrm>
            <a:off x="924327" y="4262191"/>
            <a:ext cx="242085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A's cache is poisoned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ARP Spoofing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Now all the packets that </a:t>
            </a:r>
            <a:r>
              <a:rPr lang="en-US" altLang="zh-TW" dirty="0">
                <a:solidFill>
                  <a:srgbClr val="FF0000"/>
                </a:solidFill>
              </a:rPr>
              <a:t>A intends to send to B will go to the hacker's machine</a:t>
            </a:r>
            <a:endParaRPr lang="en-US" altLang="zh-TW" dirty="0"/>
          </a:p>
          <a:p>
            <a:r>
              <a:rPr lang="en-US" altLang="zh-TW" dirty="0"/>
              <a:t>Cache entry </a:t>
            </a:r>
            <a:r>
              <a:rPr lang="en-US" altLang="zh-TW" dirty="0">
                <a:solidFill>
                  <a:srgbClr val="FF0000"/>
                </a:solidFill>
              </a:rPr>
              <a:t>would expire</a:t>
            </a:r>
            <a:r>
              <a:rPr lang="en-US" altLang="zh-TW" dirty="0"/>
              <a:t>, so it needs to be updated by sending the ARP reply again</a:t>
            </a:r>
            <a:endParaRPr lang="en-US" altLang="zh-TW" dirty="0"/>
          </a:p>
          <a:p>
            <a:pPr lvl="1"/>
            <a:r>
              <a:rPr lang="en-US" altLang="zh-TW" dirty="0"/>
              <a:t>How often?</a:t>
            </a:r>
            <a:endParaRPr lang="en-US" altLang="zh-TW" dirty="0"/>
          </a:p>
          <a:p>
            <a:pPr lvl="1"/>
            <a:r>
              <a:rPr lang="en-US" altLang="zh-TW" dirty="0"/>
              <a:t> depends on the particular system</a:t>
            </a:r>
            <a:endParaRPr lang="en-US" altLang="zh-TW" dirty="0"/>
          </a:p>
          <a:p>
            <a:pPr lvl="1"/>
            <a:r>
              <a:rPr lang="en-US" altLang="zh-TW" dirty="0"/>
              <a:t>Usually every 40s should be sufficient</a:t>
            </a:r>
            <a:endParaRPr lang="en-US" altLang="zh-TW" dirty="0"/>
          </a:p>
          <a:p>
            <a:r>
              <a:rPr lang="en-US" altLang="zh-TW" dirty="0"/>
              <a:t>In addition the hacker may not want his Ethernet driver talk too much</a:t>
            </a:r>
            <a:endParaRPr lang="en-US" altLang="zh-TW" dirty="0"/>
          </a:p>
          <a:p>
            <a:pPr lvl="1"/>
            <a:r>
              <a:rPr lang="en-US" altLang="zh-TW" dirty="0"/>
              <a:t>Accomplish with </a:t>
            </a:r>
            <a:r>
              <a:rPr lang="en-US" altLang="zh-TW" dirty="0">
                <a:solidFill>
                  <a:srgbClr val="FF0000"/>
                </a:solidFill>
              </a:rPr>
              <a:t>ifconfig -</a:t>
            </a:r>
            <a:r>
              <a:rPr lang="en-US" altLang="zh-TW" dirty="0" err="1">
                <a:solidFill>
                  <a:srgbClr val="FF0000"/>
                </a:solidFill>
              </a:rPr>
              <a:t>arp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Man-in-the-Middle Attack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612900" algn="l"/>
              </a:tabLst>
            </a:pPr>
            <a:r>
              <a:rPr lang="en-US" altLang="zh-TW" dirty="0"/>
              <a:t>A hacker inserts his computer between the communications path of two target computers</a:t>
            </a:r>
            <a:endParaRPr lang="en-US" altLang="zh-TW" dirty="0"/>
          </a:p>
          <a:p>
            <a:pPr>
              <a:tabLst>
                <a:tab pos="1612900" algn="l"/>
              </a:tabLst>
            </a:pPr>
            <a:r>
              <a:rPr lang="en-US" altLang="zh-TW" dirty="0"/>
              <a:t>The hacker will forward </a:t>
            </a:r>
            <a:r>
              <a:rPr lang="en-US" altLang="zh-TW" dirty="0">
                <a:solidFill>
                  <a:srgbClr val="FF0000"/>
                </a:solidFill>
              </a:rPr>
              <a:t>frames</a:t>
            </a:r>
            <a:r>
              <a:rPr lang="en-US" altLang="zh-TW" dirty="0"/>
              <a:t> between the two target computers so communications are not interrupted</a:t>
            </a:r>
            <a:endParaRPr lang="en-US" altLang="zh-TW" dirty="0"/>
          </a:p>
          <a:p>
            <a:pPr>
              <a:tabLst>
                <a:tab pos="1612900" algn="l"/>
              </a:tabLst>
            </a:pPr>
            <a:r>
              <a:rPr lang="en-US" altLang="zh-TW" dirty="0"/>
              <a:t>E.g., Hunt, Ettercap</a:t>
            </a:r>
            <a:r>
              <a:rPr lang="en-US" altLang="zh-CN" dirty="0"/>
              <a:t>,</a:t>
            </a:r>
            <a:r>
              <a:rPr lang="en-US" altLang="zh-TW" dirty="0"/>
              <a:t> etc</a:t>
            </a:r>
            <a:r>
              <a:rPr lang="en-US" altLang="zh-CN" dirty="0"/>
              <a:t>.</a:t>
            </a:r>
            <a:endParaRPr lang="en-US" altLang="zh-TW" dirty="0"/>
          </a:p>
          <a:p>
            <a:pPr lvl="1">
              <a:tabLst>
                <a:tab pos="1612900" algn="l"/>
              </a:tabLst>
            </a:pPr>
            <a:r>
              <a:rPr lang="en-US" altLang="zh-TW" dirty="0"/>
              <a:t>Can be obtained easily in many web archives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247" y="535505"/>
            <a:ext cx="4616478" cy="419769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60325" marR="2540" indent="-54610">
              <a:spcBef>
                <a:spcPts val="50"/>
              </a:spcBef>
            </a:pPr>
            <a:r>
              <a:rPr sz="1340" b="0" spc="2" dirty="0"/>
              <a:t>distance-vector routing: </a:t>
            </a:r>
            <a:r>
              <a:rPr sz="1340" b="0" spc="9" dirty="0"/>
              <a:t>disseminate </a:t>
            </a:r>
            <a:r>
              <a:rPr sz="1340" b="0" spc="5" dirty="0"/>
              <a:t>information </a:t>
            </a:r>
            <a:r>
              <a:rPr sz="1340" b="0" spc="18" dirty="0"/>
              <a:t>about </a:t>
            </a:r>
            <a:r>
              <a:rPr sz="1340" b="0" spc="2" dirty="0"/>
              <a:t>the  </a:t>
            </a:r>
            <a:r>
              <a:rPr sz="1340" b="0" spc="9" dirty="0"/>
              <a:t>current </a:t>
            </a:r>
            <a:r>
              <a:rPr sz="1340" b="0" i="1" spc="18" dirty="0"/>
              <a:t>costs </a:t>
            </a:r>
            <a:r>
              <a:rPr sz="1340" b="0" spc="2" dirty="0"/>
              <a:t>to </a:t>
            </a:r>
            <a:r>
              <a:rPr sz="1340" b="0" spc="23" dirty="0"/>
              <a:t>each </a:t>
            </a:r>
            <a:r>
              <a:rPr sz="1340" b="0" spc="18" dirty="0"/>
              <a:t>node, </a:t>
            </a:r>
            <a:r>
              <a:rPr sz="1340" b="0" spc="2" dirty="0"/>
              <a:t>rather than the </a:t>
            </a:r>
            <a:r>
              <a:rPr sz="1340" b="0" spc="16" dirty="0"/>
              <a:t>actual</a:t>
            </a:r>
            <a:r>
              <a:rPr sz="1340" b="0" spc="-45" dirty="0"/>
              <a:t> </a:t>
            </a:r>
            <a:r>
              <a:rPr sz="1340" b="0" spc="20" dirty="0"/>
              <a:t>topology</a:t>
            </a:r>
            <a:endParaRPr sz="1340" b="0" dirty="0"/>
          </a:p>
        </p:txBody>
      </p:sp>
      <p:sp>
        <p:nvSpPr>
          <p:cNvPr id="3" name="object 3"/>
          <p:cNvSpPr txBox="1"/>
          <p:nvPr/>
        </p:nvSpPr>
        <p:spPr>
          <a:xfrm>
            <a:off x="5679982" y="1501508"/>
            <a:ext cx="1427342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306070" marR="2540" indent="-300355" defTabSz="415925">
              <a:lnSpc>
                <a:spcPct val="102000"/>
              </a:lnSpc>
              <a:spcBef>
                <a:spcPts val="3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costs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1045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its</a:t>
            </a: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98460" y="2400463"/>
            <a:ext cx="1390373" cy="321571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128270" marR="2540" indent="-122555" defTabSz="415925">
              <a:lnSpc>
                <a:spcPct val="102000"/>
              </a:lnSpc>
              <a:spcBef>
                <a:spcPts val="30"/>
              </a:spcBef>
            </a:pPr>
            <a:r>
              <a:rPr sz="1045" spc="-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effectively,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every</a:t>
            </a:r>
            <a:r>
              <a:rPr sz="1045" b="1" spc="-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other  node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(via</a:t>
            </a:r>
            <a:r>
              <a:rPr sz="1045" spc="-1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1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flooding)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57505" y="900095"/>
            <a:ext cx="2635182" cy="504677"/>
          </a:xfrm>
          <a:prstGeom prst="rect">
            <a:avLst/>
          </a:prstGeom>
        </p:spPr>
        <p:txBody>
          <a:bodyPr vert="horz" wrap="square" lIns="0" tIns="7798" rIns="0" bIns="0" rtlCol="0">
            <a:spAutoFit/>
          </a:bodyPr>
          <a:lstStyle/>
          <a:p>
            <a:pPr marL="5715" defTabSz="415925">
              <a:spcBef>
                <a:spcPts val="60"/>
              </a:spcBef>
              <a:tabLst>
                <a:tab pos="1510665" algn="l"/>
              </a:tabLst>
            </a:pPr>
            <a:r>
              <a:rPr sz="1180" b="1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</a:t>
            </a:r>
            <a:r>
              <a:rPr sz="1180" b="1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state	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distance</a:t>
            </a:r>
            <a:r>
              <a:rPr sz="1180" b="1" spc="-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80" b="1" spc="7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vector</a:t>
            </a:r>
            <a:endParaRPr sz="118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defTabSz="415925">
              <a:spcBef>
                <a:spcPts val="10"/>
              </a:spcBef>
            </a:pPr>
            <a:endParaRPr sz="93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R="189230" algn="ctr" defTabSz="415925"/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what’s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1898" y="2089062"/>
            <a:ext cx="2253363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who gets a </a:t>
            </a:r>
            <a:r>
              <a:rPr sz="1115" b="1" spc="-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node’s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advertisement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2523" y="2013109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2523" y="1161664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57348" y="609830"/>
            <a:ext cx="0" cy="4476979"/>
          </a:xfrm>
          <a:custGeom>
            <a:avLst/>
            <a:gdLst/>
            <a:ahLst/>
            <a:cxnLst/>
            <a:rect l="l" t="t" r="r" b="b"/>
            <a:pathLst>
              <a:path h="9843135">
                <a:moveTo>
                  <a:pt x="0" y="9842632"/>
                </a:moveTo>
                <a:lnTo>
                  <a:pt x="0" y="0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1377" y="3304181"/>
            <a:ext cx="1204663" cy="649866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5715" marR="2540" algn="ctr" defTabSz="415925">
              <a:lnSpc>
                <a:spcPct val="102000"/>
              </a:lnSpc>
              <a:spcBef>
                <a:spcPts val="30"/>
              </a:spcBef>
            </a:pP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makes</a:t>
            </a:r>
            <a:r>
              <a:rPr sz="1045" spc="-43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link-  state </a:t>
            </a:r>
            <a:r>
              <a:rPr sz="1045" spc="7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routing </a:t>
            </a:r>
            <a:r>
              <a:rPr sz="1045" spc="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very 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resilient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45" spc="-9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-2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failure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3189" y="3060388"/>
            <a:ext cx="2170761" cy="178457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5715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happens when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things</a:t>
            </a:r>
            <a:r>
              <a:rPr sz="1115" b="1" spc="-2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fail?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2523" y="3003776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06010" y="4057489"/>
            <a:ext cx="1989961" cy="598828"/>
          </a:xfrm>
          <a:prstGeom prst="rect">
            <a:avLst/>
          </a:prstGeom>
        </p:spPr>
        <p:txBody>
          <a:bodyPr vert="horz" wrap="square" lIns="0" tIns="6932" rIns="0" bIns="0" rtlCol="0">
            <a:spAutoFit/>
          </a:bodyPr>
          <a:lstStyle/>
          <a:p>
            <a:pPr marL="760730" defTabSz="415925">
              <a:spcBef>
                <a:spcPts val="55"/>
              </a:spcBef>
            </a:pP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what </a:t>
            </a:r>
            <a:r>
              <a:rPr sz="1115" b="1" spc="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limits</a:t>
            </a:r>
            <a:r>
              <a:rPr sz="1115" b="1" spc="-32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115" b="1" spc="5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scale?</a:t>
            </a:r>
            <a:endParaRPr sz="111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marL="246380" marR="1016635" indent="-241300" defTabSz="415925">
              <a:lnSpc>
                <a:spcPct val="102000"/>
              </a:lnSpc>
              <a:spcBef>
                <a:spcPts val="760"/>
              </a:spcBef>
            </a:pP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045" b="1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overhead</a:t>
            </a:r>
            <a:r>
              <a:rPr sz="1045" b="1" spc="-34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of  </a:t>
            </a:r>
            <a:r>
              <a:rPr sz="1045" spc="16" dirty="0">
                <a:solidFill>
                  <a:srgbClr val="FF7E79"/>
                </a:solidFill>
                <a:latin typeface="Arial" panose="020B0604020202020204"/>
                <a:cs typeface="Arial" panose="020B0604020202020204"/>
              </a:rPr>
              <a:t>flooding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12523" y="3978855"/>
            <a:ext cx="3132239" cy="0"/>
          </a:xfrm>
          <a:custGeom>
            <a:avLst/>
            <a:gdLst/>
            <a:ahLst/>
            <a:cxnLst/>
            <a:rect l="l" t="t" r="r" b="b"/>
            <a:pathLst>
              <a:path w="6886575">
                <a:moveTo>
                  <a:pt x="0" y="0"/>
                </a:moveTo>
                <a:lnTo>
                  <a:pt x="6886073" y="0"/>
                </a:lnTo>
              </a:path>
            </a:pathLst>
          </a:custGeom>
          <a:ln w="20941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17913" y="1483677"/>
            <a:ext cx="1518608" cy="328007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algn="ctr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current costs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to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  <a:p>
            <a:pPr algn="ctr" defTabSz="415925">
              <a:spcBef>
                <a:spcPts val="20"/>
              </a:spcBef>
            </a:pP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every node </a:t>
            </a:r>
            <a:r>
              <a:rPr sz="1045" b="1" spc="-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it’s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aware</a:t>
            </a:r>
            <a:r>
              <a:rPr sz="1045" b="1" spc="-14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3552" y="2433800"/>
            <a:ext cx="1108197" cy="167066"/>
          </a:xfrm>
          <a:prstGeom prst="rect">
            <a:avLst/>
          </a:prstGeom>
        </p:spPr>
        <p:txBody>
          <a:bodyPr vert="horz" wrap="square" lIns="0" tIns="6065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only its</a:t>
            </a:r>
            <a:r>
              <a:rPr sz="1045" spc="-16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b="1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neighbors</a:t>
            </a:r>
            <a:endParaRPr sz="104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93687" y="1363460"/>
            <a:ext cx="2520810" cy="2217550"/>
            <a:chOff x="2624455" y="2369862"/>
            <a:chExt cx="5542280" cy="4875530"/>
          </a:xfrm>
        </p:grpSpPr>
        <p:sp>
          <p:nvSpPr>
            <p:cNvPr id="18" name="object 18"/>
            <p:cNvSpPr/>
            <p:nvPr/>
          </p:nvSpPr>
          <p:spPr>
            <a:xfrm>
              <a:off x="2738084" y="2380340"/>
              <a:ext cx="1652270" cy="2430145"/>
            </a:xfrm>
            <a:custGeom>
              <a:avLst/>
              <a:gdLst/>
              <a:ahLst/>
              <a:cxnLst/>
              <a:rect l="l" t="t" r="r" b="b"/>
              <a:pathLst>
                <a:path w="1652270" h="2430145">
                  <a:moveTo>
                    <a:pt x="0" y="2430089"/>
                  </a:moveTo>
                  <a:lnTo>
                    <a:pt x="1652123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634933" y="4804428"/>
              <a:ext cx="1858645" cy="2430145"/>
            </a:xfrm>
            <a:custGeom>
              <a:avLst/>
              <a:gdLst/>
              <a:ahLst/>
              <a:cxnLst/>
              <a:rect l="l" t="t" r="r" b="b"/>
              <a:pathLst>
                <a:path w="1858645" h="2430145">
                  <a:moveTo>
                    <a:pt x="0" y="0"/>
                  </a:moveTo>
                  <a:lnTo>
                    <a:pt x="1858420" y="243007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439875" y="7222345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439875" y="2390754"/>
              <a:ext cx="3716020" cy="0"/>
            </a:xfrm>
            <a:custGeom>
              <a:avLst/>
              <a:gdLst/>
              <a:ahLst/>
              <a:cxnLst/>
              <a:rect l="l" t="t" r="r" b="b"/>
              <a:pathLst>
                <a:path w="3716020">
                  <a:moveTo>
                    <a:pt x="0" y="0"/>
                  </a:moveTo>
                  <a:lnTo>
                    <a:pt x="3715991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650589" y="4816607"/>
              <a:ext cx="5229860" cy="0"/>
            </a:xfrm>
            <a:custGeom>
              <a:avLst/>
              <a:gdLst/>
              <a:ahLst/>
              <a:cxnLst/>
              <a:rect l="l" t="t" r="r" b="b"/>
              <a:pathLst>
                <a:path w="5229859">
                  <a:moveTo>
                    <a:pt x="5229327" y="0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155521" y="487587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448419" y="4816272"/>
              <a:ext cx="3705225" cy="2406650"/>
            </a:xfrm>
            <a:custGeom>
              <a:avLst/>
              <a:gdLst/>
              <a:ahLst/>
              <a:cxnLst/>
              <a:rect l="l" t="t" r="r" b="b"/>
              <a:pathLst>
                <a:path w="3705225" h="2406650">
                  <a:moveTo>
                    <a:pt x="3704640" y="0"/>
                  </a:moveTo>
                  <a:lnTo>
                    <a:pt x="0" y="2406404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506336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44517" y="223745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2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506336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97327" y="1790072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09266" y="114324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09266" y="3547797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5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94851" y="2957218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3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2549" y="2365670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5" h="494029">
                <a:moveTo>
                  <a:pt x="300621" y="0"/>
                </a:moveTo>
                <a:lnTo>
                  <a:pt x="253246" y="0"/>
                </a:lnTo>
                <a:lnTo>
                  <a:pt x="206427" y="7163"/>
                </a:lnTo>
                <a:lnTo>
                  <a:pt x="161273" y="21490"/>
                </a:lnTo>
                <a:lnTo>
                  <a:pt x="118894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4" y="450479"/>
                </a:lnTo>
                <a:lnTo>
                  <a:pt x="161273" y="471970"/>
                </a:lnTo>
                <a:lnTo>
                  <a:pt x="206427" y="486297"/>
                </a:lnTo>
                <a:lnTo>
                  <a:pt x="253246" y="493461"/>
                </a:lnTo>
                <a:lnTo>
                  <a:pt x="300621" y="493461"/>
                </a:lnTo>
                <a:lnTo>
                  <a:pt x="347441" y="486297"/>
                </a:lnTo>
                <a:lnTo>
                  <a:pt x="392595" y="471970"/>
                </a:lnTo>
                <a:lnTo>
                  <a:pt x="434974" y="450479"/>
                </a:lnTo>
                <a:lnTo>
                  <a:pt x="473467" y="421824"/>
                </a:lnTo>
                <a:lnTo>
                  <a:pt x="505627" y="387531"/>
                </a:lnTo>
                <a:lnTo>
                  <a:pt x="529748" y="349775"/>
                </a:lnTo>
                <a:lnTo>
                  <a:pt x="545828" y="309546"/>
                </a:lnTo>
                <a:lnTo>
                  <a:pt x="553868" y="267834"/>
                </a:lnTo>
                <a:lnTo>
                  <a:pt x="553868" y="225626"/>
                </a:lnTo>
                <a:lnTo>
                  <a:pt x="545828" y="183914"/>
                </a:lnTo>
                <a:lnTo>
                  <a:pt x="529748" y="143685"/>
                </a:lnTo>
                <a:lnTo>
                  <a:pt x="505627" y="105930"/>
                </a:lnTo>
                <a:lnTo>
                  <a:pt x="473467" y="71636"/>
                </a:lnTo>
                <a:lnTo>
                  <a:pt x="434974" y="42981"/>
                </a:lnTo>
                <a:lnTo>
                  <a:pt x="392595" y="21490"/>
                </a:lnTo>
                <a:lnTo>
                  <a:pt x="347441" y="7163"/>
                </a:lnTo>
                <a:lnTo>
                  <a:pt x="300621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71670" y="2350689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18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A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883757" y="3458307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6"/>
                </a:lnTo>
                <a:lnTo>
                  <a:pt x="161271" y="471964"/>
                </a:lnTo>
                <a:lnTo>
                  <a:pt x="206424" y="486290"/>
                </a:lnTo>
                <a:lnTo>
                  <a:pt x="253242" y="493453"/>
                </a:lnTo>
                <a:lnTo>
                  <a:pt x="300615" y="493453"/>
                </a:lnTo>
                <a:lnTo>
                  <a:pt x="347433" y="486290"/>
                </a:lnTo>
                <a:lnTo>
                  <a:pt x="392586" y="471964"/>
                </a:lnTo>
                <a:lnTo>
                  <a:pt x="434964" y="450476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52878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4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F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83437" y="127377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52562" y="1245756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86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C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583437" y="3458305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29">
                <a:moveTo>
                  <a:pt x="300623" y="0"/>
                </a:moveTo>
                <a:lnTo>
                  <a:pt x="253250" y="0"/>
                </a:lnTo>
                <a:lnTo>
                  <a:pt x="206432" y="7162"/>
                </a:lnTo>
                <a:lnTo>
                  <a:pt x="161279" y="21488"/>
                </a:lnTo>
                <a:lnTo>
                  <a:pt x="118901" y="42977"/>
                </a:lnTo>
                <a:lnTo>
                  <a:pt x="80408" y="71628"/>
                </a:lnTo>
                <a:lnTo>
                  <a:pt x="48245" y="105925"/>
                </a:lnTo>
                <a:lnTo>
                  <a:pt x="24122" y="143682"/>
                </a:lnTo>
                <a:lnTo>
                  <a:pt x="8040" y="183911"/>
                </a:lnTo>
                <a:lnTo>
                  <a:pt x="0" y="225624"/>
                </a:lnTo>
                <a:lnTo>
                  <a:pt x="0" y="267831"/>
                </a:lnTo>
                <a:lnTo>
                  <a:pt x="8040" y="309544"/>
                </a:lnTo>
                <a:lnTo>
                  <a:pt x="24122" y="349773"/>
                </a:lnTo>
                <a:lnTo>
                  <a:pt x="48245" y="387530"/>
                </a:lnTo>
                <a:lnTo>
                  <a:pt x="80408" y="421827"/>
                </a:lnTo>
                <a:lnTo>
                  <a:pt x="118901" y="450478"/>
                </a:lnTo>
                <a:lnTo>
                  <a:pt x="161279" y="471967"/>
                </a:lnTo>
                <a:lnTo>
                  <a:pt x="206432" y="486293"/>
                </a:lnTo>
                <a:lnTo>
                  <a:pt x="253250" y="493455"/>
                </a:lnTo>
                <a:lnTo>
                  <a:pt x="300623" y="493455"/>
                </a:lnTo>
                <a:lnTo>
                  <a:pt x="347441" y="486293"/>
                </a:lnTo>
                <a:lnTo>
                  <a:pt x="392593" y="471967"/>
                </a:lnTo>
                <a:lnTo>
                  <a:pt x="434971" y="450478"/>
                </a:lnTo>
                <a:lnTo>
                  <a:pt x="473464" y="421827"/>
                </a:lnTo>
                <a:lnTo>
                  <a:pt x="505625" y="387530"/>
                </a:lnTo>
                <a:lnTo>
                  <a:pt x="529745" y="349773"/>
                </a:lnTo>
                <a:lnTo>
                  <a:pt x="545825" y="309544"/>
                </a:lnTo>
                <a:lnTo>
                  <a:pt x="553865" y="267831"/>
                </a:lnTo>
                <a:lnTo>
                  <a:pt x="553865" y="225624"/>
                </a:lnTo>
                <a:lnTo>
                  <a:pt x="545825" y="183911"/>
                </a:lnTo>
                <a:lnTo>
                  <a:pt x="529745" y="143682"/>
                </a:lnTo>
                <a:lnTo>
                  <a:pt x="505625" y="105925"/>
                </a:lnTo>
                <a:lnTo>
                  <a:pt x="473464" y="71628"/>
                </a:lnTo>
                <a:lnTo>
                  <a:pt x="434971" y="42977"/>
                </a:lnTo>
                <a:lnTo>
                  <a:pt x="392593" y="21488"/>
                </a:lnTo>
                <a:lnTo>
                  <a:pt x="347441" y="7162"/>
                </a:lnTo>
                <a:lnTo>
                  <a:pt x="300623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652562" y="3443321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25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E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015912" y="1363509"/>
            <a:ext cx="1819558" cy="1217660"/>
            <a:chOff x="4432207" y="2369971"/>
            <a:chExt cx="4000500" cy="2677160"/>
          </a:xfrm>
        </p:grpSpPr>
        <p:sp>
          <p:nvSpPr>
            <p:cNvPr id="41" name="object 41"/>
            <p:cNvSpPr/>
            <p:nvPr/>
          </p:nvSpPr>
          <p:spPr>
            <a:xfrm>
              <a:off x="8155521" y="2635102"/>
              <a:ext cx="0" cy="2240915"/>
            </a:xfrm>
            <a:custGeom>
              <a:avLst/>
              <a:gdLst/>
              <a:ahLst/>
              <a:cxnLst/>
              <a:rect l="l" t="t" r="r" b="b"/>
              <a:pathLst>
                <a:path h="2240915">
                  <a:moveTo>
                    <a:pt x="0" y="0"/>
                  </a:moveTo>
                  <a:lnTo>
                    <a:pt x="0" y="2240539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442685" y="2380449"/>
              <a:ext cx="3710940" cy="2430145"/>
            </a:xfrm>
            <a:custGeom>
              <a:avLst/>
              <a:gdLst/>
              <a:ahLst/>
              <a:cxnLst/>
              <a:rect l="l" t="t" r="r" b="b"/>
              <a:pathLst>
                <a:path w="3710940" h="2430145">
                  <a:moveTo>
                    <a:pt x="3710375" y="2429885"/>
                  </a:moveTo>
                  <a:lnTo>
                    <a:pt x="0" y="0"/>
                  </a:lnTo>
                </a:path>
              </a:pathLst>
            </a:custGeom>
            <a:ln w="209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7878581" y="4553298"/>
              <a:ext cx="554355" cy="494030"/>
            </a:xfrm>
            <a:custGeom>
              <a:avLst/>
              <a:gdLst/>
              <a:ahLst/>
              <a:cxnLst/>
              <a:rect l="l" t="t" r="r" b="b"/>
              <a:pathLst>
                <a:path w="554354" h="494029">
                  <a:moveTo>
                    <a:pt x="300624" y="0"/>
                  </a:moveTo>
                  <a:lnTo>
                    <a:pt x="253251" y="0"/>
                  </a:lnTo>
                  <a:lnTo>
                    <a:pt x="206431" y="7162"/>
                  </a:lnTo>
                  <a:lnTo>
                    <a:pt x="161277" y="21488"/>
                  </a:lnTo>
                  <a:lnTo>
                    <a:pt x="118896" y="42977"/>
                  </a:lnTo>
                  <a:lnTo>
                    <a:pt x="80400" y="71628"/>
                  </a:lnTo>
                  <a:lnTo>
                    <a:pt x="48240" y="105925"/>
                  </a:lnTo>
                  <a:lnTo>
                    <a:pt x="24120" y="143682"/>
                  </a:lnTo>
                  <a:lnTo>
                    <a:pt x="8040" y="183911"/>
                  </a:lnTo>
                  <a:lnTo>
                    <a:pt x="0" y="225624"/>
                  </a:lnTo>
                  <a:lnTo>
                    <a:pt x="0" y="267831"/>
                  </a:lnTo>
                  <a:lnTo>
                    <a:pt x="8040" y="309544"/>
                  </a:lnTo>
                  <a:lnTo>
                    <a:pt x="24120" y="349773"/>
                  </a:lnTo>
                  <a:lnTo>
                    <a:pt x="48240" y="387530"/>
                  </a:lnTo>
                  <a:lnTo>
                    <a:pt x="80400" y="421827"/>
                  </a:lnTo>
                  <a:lnTo>
                    <a:pt x="118896" y="450478"/>
                  </a:lnTo>
                  <a:lnTo>
                    <a:pt x="161277" y="471967"/>
                  </a:lnTo>
                  <a:lnTo>
                    <a:pt x="206431" y="486293"/>
                  </a:lnTo>
                  <a:lnTo>
                    <a:pt x="253251" y="493455"/>
                  </a:lnTo>
                  <a:lnTo>
                    <a:pt x="300624" y="493455"/>
                  </a:lnTo>
                  <a:lnTo>
                    <a:pt x="347443" y="486293"/>
                  </a:lnTo>
                  <a:lnTo>
                    <a:pt x="392596" y="471967"/>
                  </a:lnTo>
                  <a:lnTo>
                    <a:pt x="434974" y="450478"/>
                  </a:lnTo>
                  <a:lnTo>
                    <a:pt x="473467" y="421827"/>
                  </a:lnTo>
                  <a:lnTo>
                    <a:pt x="505627" y="387530"/>
                  </a:lnTo>
                  <a:lnTo>
                    <a:pt x="529748" y="349773"/>
                  </a:lnTo>
                  <a:lnTo>
                    <a:pt x="545828" y="309544"/>
                  </a:lnTo>
                  <a:lnTo>
                    <a:pt x="553868" y="267831"/>
                  </a:lnTo>
                  <a:lnTo>
                    <a:pt x="553868" y="225624"/>
                  </a:lnTo>
                  <a:lnTo>
                    <a:pt x="545828" y="183911"/>
                  </a:lnTo>
                  <a:lnTo>
                    <a:pt x="529748" y="143682"/>
                  </a:lnTo>
                  <a:lnTo>
                    <a:pt x="505627" y="105925"/>
                  </a:lnTo>
                  <a:lnTo>
                    <a:pt x="473467" y="71628"/>
                  </a:lnTo>
                  <a:lnTo>
                    <a:pt x="434974" y="42977"/>
                  </a:lnTo>
                  <a:lnTo>
                    <a:pt x="392596" y="21488"/>
                  </a:lnTo>
                  <a:lnTo>
                    <a:pt x="347443" y="7162"/>
                  </a:lnTo>
                  <a:lnTo>
                    <a:pt x="300624" y="0"/>
                  </a:lnTo>
                  <a:close/>
                </a:path>
              </a:pathLst>
            </a:custGeom>
            <a:solidFill>
              <a:srgbClr val="0096FF"/>
            </a:solidFill>
          </p:spPr>
          <p:txBody>
            <a:bodyPr wrap="square" lIns="0" tIns="0" rIns="0" bIns="0" rtlCol="0"/>
            <a:lstStyle/>
            <a:p>
              <a:pPr defTabSz="415925"/>
              <a:endParaRPr sz="82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52562" y="2341574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132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D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883757" y="1266209"/>
            <a:ext cx="252139" cy="224701"/>
          </a:xfrm>
          <a:custGeom>
            <a:avLst/>
            <a:gdLst/>
            <a:ahLst/>
            <a:cxnLst/>
            <a:rect l="l" t="t" r="r" b="b"/>
            <a:pathLst>
              <a:path w="554354" h="494030">
                <a:moveTo>
                  <a:pt x="300615" y="0"/>
                </a:moveTo>
                <a:lnTo>
                  <a:pt x="253242" y="0"/>
                </a:lnTo>
                <a:lnTo>
                  <a:pt x="206424" y="7163"/>
                </a:lnTo>
                <a:lnTo>
                  <a:pt x="161271" y="21490"/>
                </a:lnTo>
                <a:lnTo>
                  <a:pt x="118893" y="42981"/>
                </a:lnTo>
                <a:lnTo>
                  <a:pt x="80400" y="71636"/>
                </a:lnTo>
                <a:lnTo>
                  <a:pt x="48240" y="105930"/>
                </a:lnTo>
                <a:lnTo>
                  <a:pt x="24120" y="143685"/>
                </a:lnTo>
                <a:lnTo>
                  <a:pt x="8040" y="183914"/>
                </a:lnTo>
                <a:lnTo>
                  <a:pt x="0" y="225626"/>
                </a:lnTo>
                <a:lnTo>
                  <a:pt x="0" y="267834"/>
                </a:lnTo>
                <a:lnTo>
                  <a:pt x="8040" y="309546"/>
                </a:lnTo>
                <a:lnTo>
                  <a:pt x="24120" y="349775"/>
                </a:lnTo>
                <a:lnTo>
                  <a:pt x="48240" y="387531"/>
                </a:lnTo>
                <a:lnTo>
                  <a:pt x="80400" y="421824"/>
                </a:lnTo>
                <a:lnTo>
                  <a:pt x="118893" y="450479"/>
                </a:lnTo>
                <a:lnTo>
                  <a:pt x="161271" y="471970"/>
                </a:lnTo>
                <a:lnTo>
                  <a:pt x="206424" y="486297"/>
                </a:lnTo>
                <a:lnTo>
                  <a:pt x="253242" y="493461"/>
                </a:lnTo>
                <a:lnTo>
                  <a:pt x="300615" y="493461"/>
                </a:lnTo>
                <a:lnTo>
                  <a:pt x="347433" y="486297"/>
                </a:lnTo>
                <a:lnTo>
                  <a:pt x="392586" y="471970"/>
                </a:lnTo>
                <a:lnTo>
                  <a:pt x="434964" y="450479"/>
                </a:lnTo>
                <a:lnTo>
                  <a:pt x="473456" y="421824"/>
                </a:lnTo>
                <a:lnTo>
                  <a:pt x="505617" y="387531"/>
                </a:lnTo>
                <a:lnTo>
                  <a:pt x="529737" y="349775"/>
                </a:lnTo>
                <a:lnTo>
                  <a:pt x="545817" y="309546"/>
                </a:lnTo>
                <a:lnTo>
                  <a:pt x="553857" y="267834"/>
                </a:lnTo>
                <a:lnTo>
                  <a:pt x="553857" y="225626"/>
                </a:lnTo>
                <a:lnTo>
                  <a:pt x="545817" y="183914"/>
                </a:lnTo>
                <a:lnTo>
                  <a:pt x="529737" y="143685"/>
                </a:lnTo>
                <a:lnTo>
                  <a:pt x="505617" y="105930"/>
                </a:lnTo>
                <a:lnTo>
                  <a:pt x="473456" y="71636"/>
                </a:lnTo>
                <a:lnTo>
                  <a:pt x="434964" y="42981"/>
                </a:lnTo>
                <a:lnTo>
                  <a:pt x="392586" y="21490"/>
                </a:lnTo>
                <a:lnTo>
                  <a:pt x="347433" y="7163"/>
                </a:lnTo>
                <a:lnTo>
                  <a:pt x="300615" y="0"/>
                </a:lnTo>
                <a:close/>
              </a:path>
            </a:pathLst>
          </a:custGeom>
          <a:solidFill>
            <a:srgbClr val="0096FF"/>
          </a:solidFill>
        </p:spPr>
        <p:txBody>
          <a:bodyPr wrap="square" lIns="0" tIns="0" rIns="0" bIns="0" rtlCol="0"/>
          <a:lstStyle/>
          <a:p>
            <a:pPr defTabSz="415925"/>
            <a:endParaRPr sz="82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52878" y="1251223"/>
            <a:ext cx="113795" cy="230614"/>
          </a:xfrm>
          <a:prstGeom prst="rect">
            <a:avLst/>
          </a:prstGeom>
        </p:spPr>
        <p:txBody>
          <a:bodyPr vert="horz" wrap="square" lIns="0" tIns="6642" rIns="0" bIns="0" rtlCol="0">
            <a:spAutoFit/>
          </a:bodyPr>
          <a:lstStyle/>
          <a:p>
            <a:pPr marL="5715" defTabSz="415925">
              <a:spcBef>
                <a:spcPts val="50"/>
              </a:spcBef>
            </a:pPr>
            <a:r>
              <a:rPr sz="1455" b="1" spc="-64" dirty="0">
                <a:solidFill>
                  <a:prstClr val="black"/>
                </a:solidFill>
                <a:latin typeface="Trebuchet MS" panose="020B0603020202020204"/>
                <a:cs typeface="Trebuchet MS" panose="020B0603020202020204"/>
              </a:rPr>
              <a:t>B</a:t>
            </a:r>
            <a:endParaRPr sz="1455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25782" y="280880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4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814190" y="1674624"/>
            <a:ext cx="100798" cy="201720"/>
          </a:xfrm>
          <a:prstGeom prst="rect">
            <a:avLst/>
          </a:prstGeom>
        </p:spPr>
        <p:txBody>
          <a:bodyPr vert="horz" wrap="square" lIns="0" tIns="5776" rIns="0" bIns="0" rtlCol="0">
            <a:spAutoFit/>
          </a:bodyPr>
          <a:lstStyle/>
          <a:p>
            <a:pPr marL="5715" defTabSz="415925">
              <a:spcBef>
                <a:spcPts val="45"/>
              </a:spcBef>
            </a:pPr>
            <a:r>
              <a:rPr sz="1275" spc="-9" dirty="0">
                <a:solidFill>
                  <a:prstClr val="black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75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88267" y="3304181"/>
            <a:ext cx="1079027" cy="485718"/>
          </a:xfrm>
          <a:prstGeom prst="rect">
            <a:avLst/>
          </a:prstGeom>
        </p:spPr>
        <p:txBody>
          <a:bodyPr vert="horz" wrap="square" lIns="0" tIns="3755" rIns="0" bIns="0" rtlCol="0">
            <a:spAutoFit/>
          </a:bodyPr>
          <a:lstStyle/>
          <a:p>
            <a:pPr marL="5715" marR="2540" algn="ctr" defTabSz="415925">
              <a:lnSpc>
                <a:spcPct val="102000"/>
              </a:lnSpc>
              <a:spcBef>
                <a:spcPts val="30"/>
              </a:spcBef>
            </a:pPr>
            <a:r>
              <a:rPr sz="1045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failures </a:t>
            </a:r>
            <a:r>
              <a:rPr sz="1045" spc="20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045" spc="30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be  </a:t>
            </a:r>
            <a:r>
              <a:rPr sz="1045" spc="23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complicated  </a:t>
            </a:r>
            <a:r>
              <a:rPr sz="1045" spc="18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because </a:t>
            </a:r>
            <a:r>
              <a:rPr sz="10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045" spc="-45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45" spc="9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timing</a:t>
            </a:r>
            <a:endParaRPr sz="1045" dirty="0">
              <a:solidFill>
                <a:prstClr val="black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1" name="object 18"/>
          <p:cNvSpPr txBox="1"/>
          <p:nvPr/>
        </p:nvSpPr>
        <p:spPr>
          <a:xfrm>
            <a:off x="7079121" y="4356903"/>
            <a:ext cx="2040889" cy="1670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15" marR="2540" algn="ctr" defTabSz="415925">
              <a:lnSpc>
                <a:spcPct val="102000"/>
              </a:lnSpc>
              <a:spcBef>
                <a:spcPts val="30"/>
              </a:spcBef>
            </a:pPr>
            <a:r>
              <a:rPr sz="1045" spc="-2" dirty="0">
                <a:solidFill>
                  <a:srgbClr val="0096FF"/>
                </a:solidFill>
                <a:latin typeface="Arial" panose="020B0604020202020204"/>
                <a:cs typeface="Arial" panose="020B0604020202020204"/>
              </a:rPr>
              <a:t>failure handling</a:t>
            </a:r>
            <a:endParaRPr sz="1045" spc="-2" dirty="0">
              <a:solidFill>
                <a:srgbClr val="0096FF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Man-in-the-Middle Attack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zh-TW" dirty="0"/>
              <a:t>The attack is performed as follows:</a:t>
            </a:r>
            <a:endParaRPr lang="en-US" altLang="zh-TW" dirty="0"/>
          </a:p>
          <a:p>
            <a:pPr marL="990600" lvl="1" indent="-533400"/>
            <a:r>
              <a:rPr lang="en-US" altLang="zh-TW" dirty="0"/>
              <a:t>Suppose X is the hacker's computer</a:t>
            </a:r>
            <a:endParaRPr lang="en-US" altLang="zh-TW" dirty="0"/>
          </a:p>
          <a:p>
            <a:pPr marL="990600" lvl="1" indent="-533400"/>
            <a:r>
              <a:rPr lang="en-US" altLang="zh-TW" dirty="0"/>
              <a:t>T1 and T2 are the targets</a:t>
            </a:r>
            <a:endParaRPr lang="en-US" altLang="zh-TW" dirty="0"/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X poisons the ARP cache of T1 and T2</a:t>
            </a:r>
            <a:endParaRPr lang="en-US" altLang="zh-TW" dirty="0"/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T1 associates T2's IP with X's MAC</a:t>
            </a:r>
            <a:endParaRPr lang="en-US" altLang="zh-TW" dirty="0"/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T2 associates T1's IP with X's MAC</a:t>
            </a:r>
            <a:endParaRPr lang="en-US" altLang="zh-TW" dirty="0"/>
          </a:p>
          <a:p>
            <a:pPr marL="990600" lvl="1" indent="-533400">
              <a:buFontTx/>
              <a:buAutoNum type="arabicPeriod"/>
            </a:pPr>
            <a:r>
              <a:rPr lang="en-US" altLang="zh-TW" dirty="0"/>
              <a:t>All of T1 and T2's traffic will then go to X first, instead of directly to each other</a:t>
            </a:r>
            <a:endParaRPr lang="en-US" altLang="zh-TW" dirty="0"/>
          </a:p>
          <a:p>
            <a:pPr marL="990600" lvl="1" indent="-533400">
              <a:buFontTx/>
              <a:buAutoNum type="arabicPeriod"/>
            </a:pPr>
            <a:r>
              <a:rPr lang="zh-CN" altLang="en-US" dirty="0"/>
              <a:t>为了防止被</a:t>
            </a:r>
            <a:r>
              <a:rPr lang="en-US" altLang="zh-CN" dirty="0"/>
              <a:t>”</a:t>
            </a:r>
            <a:r>
              <a:rPr lang="zh-CN" altLang="en-US" dirty="0"/>
              <a:t>识破</a:t>
            </a:r>
            <a:r>
              <a:rPr lang="en-US" altLang="zh-CN" dirty="0"/>
              <a:t>”,attacker</a:t>
            </a:r>
            <a:r>
              <a:rPr lang="zh-CN" altLang="en-US" dirty="0"/>
              <a:t>需要将接收到的包在转发给真正的</a:t>
            </a:r>
            <a:r>
              <a:rPr lang="en-US" altLang="zh-CN" dirty="0"/>
              <a:t>target node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IP:10.0.0.2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MAC:bb:bb:bb:bb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switch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27659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bb:bb:bb:bb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27671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2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27683" name="Group 35"/>
          <p:cNvGrpSpPr/>
          <p:nvPr/>
        </p:nvGrpSpPr>
        <p:grpSpPr bwMode="auto">
          <a:xfrm>
            <a:off x="5867400" y="49808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7684" name="Rectangle 36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Spoofed ARP reply</a:t>
              </a:r>
              <a:endPara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IP:10.0.0.2</a:t>
              </a:r>
              <a:endPara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7686" name="Group 38"/>
          <p:cNvGrpSpPr/>
          <p:nvPr/>
        </p:nvGrpSpPr>
        <p:grpSpPr bwMode="auto">
          <a:xfrm rot="-5423267">
            <a:off x="-275855" y="1490137"/>
            <a:ext cx="1920875" cy="914400"/>
            <a:chOff x="3706" y="240"/>
            <a:chExt cx="1452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7687" name="Rectangle 39"/>
            <p:cNvSpPr>
              <a:spLocks noChangeArrowheads="1"/>
            </p:cNvSpPr>
            <p:nvPr/>
          </p:nvSpPr>
          <p:spPr bwMode="auto">
            <a:xfrm>
              <a:off x="3706" y="240"/>
              <a:ext cx="1452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Spoofed ARP reply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IP:10.0.0.2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688" name="Line 40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27689" name="Group 41"/>
          <p:cNvGrpSpPr/>
          <p:nvPr/>
        </p:nvGrpSpPr>
        <p:grpSpPr bwMode="auto">
          <a:xfrm>
            <a:off x="1371600" y="49808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27690" name="Rectangle 42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Spoofed ARP reply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IP:10.0.0.2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MAC:cc:cc:cc:cc</a:t>
              </a:r>
              <a:endPara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27691" name="Line 43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IP:10.0.0.2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MAC:bb:bb:bb:bb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switch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0731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0743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54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0755" name="Text Box 35"/>
          <p:cNvSpPr txBox="1">
            <a:spLocks noChangeArrowheads="1"/>
          </p:cNvSpPr>
          <p:nvPr/>
        </p:nvSpPr>
        <p:spPr bwMode="auto">
          <a:xfrm>
            <a:off x="212725" y="5177896"/>
            <a:ext cx="239841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T1's cache is poisoned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MAC:bb:bb:bb:bb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switch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1755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1767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aa:aa:aa:aa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78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31779" name="Group 35"/>
          <p:cNvGrpSpPr/>
          <p:nvPr/>
        </p:nvGrpSpPr>
        <p:grpSpPr bwMode="auto">
          <a:xfrm>
            <a:off x="5867400" y="49808"/>
            <a:ext cx="1905000" cy="10795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1780" name="Rectangle 36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Forged ARP replies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IP:10.0.0.1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MAC:cc:cc:cc:cc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781" name="Line 37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grpSp>
        <p:nvGrpSpPr>
          <p:cNvPr id="31788" name="Group 44"/>
          <p:cNvGrpSpPr/>
          <p:nvPr/>
        </p:nvGrpSpPr>
        <p:grpSpPr bwMode="auto">
          <a:xfrm rot="-5423267">
            <a:off x="2635250" y="1733550"/>
            <a:ext cx="1587500" cy="914400"/>
            <a:chOff x="3696" y="240"/>
            <a:chExt cx="1200" cy="57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1789" name="Rectangle 45"/>
            <p:cNvSpPr>
              <a:spLocks noChangeArrowheads="1"/>
            </p:cNvSpPr>
            <p:nvPr/>
          </p:nvSpPr>
          <p:spPr bwMode="auto">
            <a:xfrm>
              <a:off x="3696" y="240"/>
              <a:ext cx="1200" cy="43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Forged ARP replies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IP:10.0.0.1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TW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MAC:cc:cc:cc:cc</a:t>
              </a:r>
              <a:endPara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790" name="Line 46"/>
            <p:cNvSpPr>
              <a:spLocks noChangeShapeType="1"/>
            </p:cNvSpPr>
            <p:nvPr/>
          </p:nvSpPr>
          <p:spPr bwMode="auto">
            <a:xfrm flipH="1">
              <a:off x="3744" y="816"/>
              <a:ext cx="960" cy="0"/>
            </a:xfrm>
            <a:prstGeom prst="line">
              <a:avLst/>
            </a:prstGeom>
            <a:grpFill/>
            <a:ln w="76200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IP:10.0.0.1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IP:10.0.0.2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MAC:bb:bb:bb:bb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3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switch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2779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790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2791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2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2803" name="Text Box 35"/>
          <p:cNvSpPr txBox="1">
            <a:spLocks noChangeArrowheads="1"/>
          </p:cNvSpPr>
          <p:nvPr/>
        </p:nvSpPr>
        <p:spPr bwMode="auto">
          <a:xfrm>
            <a:off x="3200400" y="5207000"/>
            <a:ext cx="2398413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T2's cache is poisoned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IP:10.0.0.2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MAC:bb:bb:bb:bb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1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switch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4827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4839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 flipV="1">
            <a:off x="914400" y="444500"/>
            <a:ext cx="0" cy="2286000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914400" y="444500"/>
            <a:ext cx="7162800" cy="0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8077200" y="444500"/>
            <a:ext cx="0" cy="2286000"/>
          </a:xfrm>
          <a:prstGeom prst="line">
            <a:avLst/>
          </a:prstGeom>
          <a:noFill/>
          <a:ln w="38100">
            <a:solidFill>
              <a:schemeClr val="accent3">
                <a:lumMod val="75000"/>
              </a:schemeClr>
            </a:solidFill>
            <a:prstDash val="dash"/>
            <a:rou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60" name="Text Box 44"/>
          <p:cNvSpPr txBox="1">
            <a:spLocks noChangeArrowheads="1"/>
          </p:cNvSpPr>
          <p:nvPr/>
        </p:nvSpPr>
        <p:spPr bwMode="auto">
          <a:xfrm>
            <a:off x="2743201" y="0"/>
            <a:ext cx="3382657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Message </a:t>
            </a: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intended to send to T2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flipV="1">
            <a:off x="6934200" y="1651000"/>
            <a:ext cx="0" cy="12065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 flipH="1">
            <a:off x="5029200" y="1651000"/>
            <a:ext cx="19050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>
            <a:off x="5029200" y="1651000"/>
            <a:ext cx="0" cy="11430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4866" name="Text Box 50"/>
          <p:cNvSpPr txBox="1">
            <a:spLocks noChangeArrowheads="1"/>
          </p:cNvSpPr>
          <p:nvPr/>
        </p:nvSpPr>
        <p:spPr bwMode="auto">
          <a:xfrm>
            <a:off x="5181600" y="1841500"/>
            <a:ext cx="124906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 will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relay the 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message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858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MAC:aa:aa:aa:aa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6576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T2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IP:10.0.0.2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MAC:bb:bb:bb:bb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553200" y="2984500"/>
            <a:ext cx="1676400" cy="889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IP:10.0.0.3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MAC:cc:cc:cc:cc</a:t>
            </a:r>
            <a:endParaRPr kumimoji="0" lang="en-US" altLang="zh-TW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3733800" y="1016000"/>
            <a:ext cx="1524000" cy="5715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switch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4495800" y="1587500"/>
            <a:ext cx="0" cy="139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 flipV="1">
            <a:off x="14478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144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5257800" y="12700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50" name="Line 10"/>
          <p:cNvSpPr>
            <a:spLocks noChangeShapeType="1"/>
          </p:cNvSpPr>
          <p:nvPr/>
        </p:nvSpPr>
        <p:spPr bwMode="auto">
          <a:xfrm flipH="1" flipV="1">
            <a:off x="7467600" y="1270000"/>
            <a:ext cx="0" cy="171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5851" name="Group 11"/>
          <p:cNvGraphicFramePr>
            <a:graphicFrameLocks noGrp="1"/>
          </p:cNvGraphicFramePr>
          <p:nvPr/>
        </p:nvGraphicFramePr>
        <p:xfrm>
          <a:off x="304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10.0.0.2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9906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aphicFrame>
        <p:nvGraphicFramePr>
          <p:cNvPr id="35863" name="Group 23"/>
          <p:cNvGraphicFramePr>
            <a:graphicFrameLocks noGrp="1"/>
          </p:cNvGraphicFramePr>
          <p:nvPr/>
        </p:nvGraphicFramePr>
        <p:xfrm>
          <a:off x="3352800" y="4572000"/>
          <a:ext cx="2438400" cy="56515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</a:tblGrid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IP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MAC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TW" alt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10.0.0.1</a:t>
                      </a:r>
                      <a:endParaRPr kumimoji="1" lang="zh-TW" altLang="en-US" sz="1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TW" sz="13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等线" panose="02010600030101010101" charset="-122"/>
                          <a:ea typeface="等线" panose="02010600030101010101" charset="-122"/>
                          <a:cs typeface="PMingLiU" charset="0"/>
                        </a:rPr>
                        <a:t>cc:cc:cc:cc</a:t>
                      </a:r>
                      <a:endParaRPr kumimoji="1" lang="en-US" altLang="zh-TW" sz="13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等线" panose="02010600030101010101" charset="-122"/>
                        <a:ea typeface="等线" panose="02010600030101010101" charset="-122"/>
                        <a:cs typeface="PMingLiU" charset="0"/>
                      </a:endParaRPr>
                    </a:p>
                  </a:txBody>
                  <a:tcPr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3886200" y="4191001"/>
            <a:ext cx="122341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ARP cache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75" name="Line 35"/>
          <p:cNvSpPr>
            <a:spLocks noChangeShapeType="1"/>
          </p:cNvSpPr>
          <p:nvPr/>
        </p:nvSpPr>
        <p:spPr bwMode="auto">
          <a:xfrm flipV="1">
            <a:off x="914400" y="444500"/>
            <a:ext cx="0" cy="22860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  <a:head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76" name="Line 36"/>
          <p:cNvSpPr>
            <a:spLocks noChangeShapeType="1"/>
          </p:cNvSpPr>
          <p:nvPr/>
        </p:nvSpPr>
        <p:spPr bwMode="auto">
          <a:xfrm>
            <a:off x="914400" y="444500"/>
            <a:ext cx="7162800" cy="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>
            <a:off x="8077200" y="444500"/>
            <a:ext cx="0" cy="2286000"/>
          </a:xfrm>
          <a:prstGeom prst="line">
            <a:avLst/>
          </a:prstGeom>
          <a:noFill/>
          <a:ln w="38100">
            <a:solidFill>
              <a:schemeClr val="accent1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2743201" y="0"/>
            <a:ext cx="3095719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Hacker will relay the message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 flipV="1">
            <a:off x="6934200" y="1651000"/>
            <a:ext cx="0" cy="12065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 type="triangle" w="lg" len="lg"/>
            <a:tailEnd w="lg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5181600" y="1841500"/>
            <a:ext cx="1335622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Message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intended to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send to T1</a:t>
            </a:r>
            <a:endParaRPr kumimoji="0" lang="en-US" altLang="zh-TW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>
            <a:off x="5029200" y="1651000"/>
            <a:ext cx="0" cy="120650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3" name="Line 48"/>
          <p:cNvSpPr>
            <a:spLocks noChangeShapeType="1"/>
          </p:cNvSpPr>
          <p:nvPr/>
        </p:nvSpPr>
        <p:spPr bwMode="auto">
          <a:xfrm flipH="1">
            <a:off x="5029200" y="1651000"/>
            <a:ext cx="1905000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Defenses against ARP Spoofing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TW" dirty="0"/>
              <a:t>No Universal defense(</a:t>
            </a:r>
            <a:r>
              <a:rPr lang="zh-CN" altLang="en-US" dirty="0"/>
              <a:t>没有很好的解决方案</a:t>
            </a:r>
            <a:r>
              <a:rPr lang="en-US" altLang="zh-TW" dirty="0"/>
              <a:t>) (!)</a:t>
            </a:r>
            <a:endParaRPr lang="en-US" altLang="zh-TW" dirty="0"/>
          </a:p>
          <a:p>
            <a:r>
              <a:rPr lang="en-US" altLang="zh-TW" dirty="0"/>
              <a:t>Use static ARP entries</a:t>
            </a:r>
            <a:endParaRPr lang="en-US" altLang="zh-TW" dirty="0"/>
          </a:p>
          <a:p>
            <a:pPr lvl="1"/>
            <a:r>
              <a:rPr lang="en-US" altLang="zh-TW" dirty="0"/>
              <a:t>Cannot be updated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TW" dirty="0"/>
              <a:t>Spoofed ARP replies are ignored</a:t>
            </a:r>
            <a:endParaRPr lang="en-US" altLang="zh-TW" dirty="0"/>
          </a:p>
          <a:p>
            <a:pPr lvl="1"/>
            <a:r>
              <a:rPr lang="en-US" altLang="zh-TW" dirty="0"/>
              <a:t>ARP table needs a static entry for each machine on the network</a:t>
            </a:r>
            <a:endParaRPr lang="en-US" altLang="zh-TW" dirty="0"/>
          </a:p>
          <a:p>
            <a:pPr lvl="1"/>
            <a:r>
              <a:rPr lang="en-US" altLang="zh-TW" dirty="0"/>
              <a:t>Large overhead</a:t>
            </a:r>
            <a:endParaRPr lang="en-US" altLang="zh-TW" dirty="0"/>
          </a:p>
          <a:p>
            <a:pPr lvl="2"/>
            <a:r>
              <a:rPr lang="en-US" altLang="zh-TW" dirty="0"/>
              <a:t>Deploying these tables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TW" dirty="0"/>
              <a:t>Keep the table up-to-date</a:t>
            </a:r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Arpwatch</a:t>
            </a:r>
            <a:endParaRPr lang="en-US" altLang="zh-TW" dirty="0"/>
          </a:p>
          <a:p>
            <a:pPr lvl="1"/>
            <a:r>
              <a:rPr lang="en-US" altLang="zh-CN" dirty="0"/>
              <a:t>A free UNIX program which listens for ARP replies on a network</a:t>
            </a:r>
            <a:endParaRPr lang="en-US" altLang="zh-CN" dirty="0"/>
          </a:p>
          <a:p>
            <a:pPr lvl="1"/>
            <a:r>
              <a:rPr lang="en-US" altLang="zh-CN" dirty="0"/>
              <a:t>Build a table of IP/MAC associations and store it in a file</a:t>
            </a:r>
            <a:endParaRPr lang="en-US" altLang="zh-CN" dirty="0"/>
          </a:p>
          <a:p>
            <a:pPr lvl="1"/>
            <a:r>
              <a:rPr lang="en-US" altLang="zh-CN" dirty="0"/>
              <a:t>When a MAC/IP pair changes (flip-flop), </a:t>
            </a:r>
            <a:r>
              <a:rPr lang="en-US" altLang="zh-CN" dirty="0">
                <a:solidFill>
                  <a:srgbClr val="FF0000"/>
                </a:solidFill>
              </a:rPr>
              <a:t>an email is sent to an administrator</a:t>
            </a:r>
            <a:endParaRPr lang="en-US" altLang="zh-CN" dirty="0"/>
          </a:p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End-to-end Layer</a:t>
            </a:r>
            <a:endParaRPr lang="en-US" altLang="zh-CN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End-to-end Layer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Network layer has no guarantees</a:t>
            </a:r>
            <a:r>
              <a:rPr lang="en-US" altLang="zh-CN" dirty="0">
                <a:ea typeface="MS PGothic" panose="020B0600070205080204" charset="-128"/>
              </a:rPr>
              <a:t> on: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Delay			- Order of arrival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Certainty of arrival		- Accuracy of content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Right place to deliver</a:t>
            </a:r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End-to-end layer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No single design is likely to suffice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Transport protocol for each class of application</a:t>
            </a:r>
            <a:endParaRPr lang="en-US" altLang="zh-CN" dirty="0"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NAT</a:t>
            </a:r>
            <a:endParaRPr kumimoji="1" lang="en-US" altLang="zh-CN" sz="2000" b="0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Famous Transport Protocols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UDP (User Datagram Protocol)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Be used directly for some simple applications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Also be used as a component for other protocols</a:t>
            </a: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TCP (Transmission Control Protocol)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Keep order, no missing, no duplication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Provision for flow control</a:t>
            </a: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RTP (Real-time Transport Protocol)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Built on UDP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Be used for streaming video or voice, etc.</a:t>
            </a: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No "one size fits all"</a:t>
            </a:r>
            <a:endParaRPr lang="en-US" altLang="zh-CN" dirty="0"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Assurance of End-to-end Protocol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Assurance of at-least-once delivery</a:t>
            </a:r>
            <a:endParaRPr lang="en-US" altLang="zh-CN" dirty="0">
              <a:ea typeface="MS PGothic" panose="020B0600070205080204" charset="-128"/>
            </a:endParaRPr>
          </a:p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ea typeface="MS PGothic" panose="020B0600070205080204" charset="-128"/>
              </a:rPr>
              <a:t>Assurance of at-most-once delivery</a:t>
            </a:r>
            <a:endParaRPr lang="en-US" altLang="zh-CN" dirty="0">
              <a:ea typeface="MS PGothic" panose="020B0600070205080204" charset="-128"/>
            </a:endParaRPr>
          </a:p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ea typeface="MS PGothic" panose="020B0600070205080204" charset="-128"/>
              </a:rPr>
              <a:t>Assurance of data integrity</a:t>
            </a:r>
            <a:endParaRPr lang="en-US" altLang="zh-CN" dirty="0">
              <a:ea typeface="MS PGothic" panose="020B0600070205080204" charset="-128"/>
            </a:endParaRPr>
          </a:p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ea typeface="MS PGothic" panose="020B0600070205080204" charset="-128"/>
              </a:rPr>
              <a:t>Assurance of stream order &amp; closing of connections</a:t>
            </a:r>
            <a:endParaRPr lang="en-US" altLang="zh-CN" dirty="0">
              <a:ea typeface="MS PGothic" panose="020B0600070205080204" charset="-128"/>
            </a:endParaRPr>
          </a:p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ea typeface="MS PGothic" panose="020B0600070205080204" charset="-128"/>
              </a:rPr>
              <a:t>Assurance of jitter control</a:t>
            </a:r>
            <a:endParaRPr lang="en-US" altLang="zh-CN" dirty="0">
              <a:ea typeface="MS PGothic" panose="020B0600070205080204" charset="-128"/>
            </a:endParaRPr>
          </a:p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ea typeface="MS PGothic" panose="020B0600070205080204" charset="-128"/>
              </a:rPr>
              <a:t>Assurance of authenticity and privacy</a:t>
            </a:r>
            <a:endParaRPr lang="en-US" altLang="zh-CN" dirty="0">
              <a:ea typeface="MS PGothic" panose="020B0600070205080204" charset="-128"/>
            </a:endParaRPr>
          </a:p>
          <a:p>
            <a:pPr marL="401320" indent="-401320">
              <a:buFont typeface="Calibri Light" panose="020F0302020204030204" charset="0"/>
              <a:buAutoNum type="arabicPeriod"/>
            </a:pPr>
            <a:r>
              <a:rPr lang="en-US" altLang="zh-CN" dirty="0">
                <a:ea typeface="MS PGothic" panose="020B0600070205080204" charset="-128"/>
              </a:rPr>
              <a:t>Assurance of end-to-end performance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Assurance of At-least-once Delivery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RTT (Round-trip time)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b="1" dirty="0" err="1">
                <a:solidFill>
                  <a:srgbClr val="0096FF"/>
                </a:solidFill>
                <a:ea typeface="MS PGothic" panose="020B0600070205080204" charset="-128"/>
              </a:rPr>
              <a:t>to_time</a:t>
            </a:r>
            <a:r>
              <a:rPr lang="en-US" altLang="zh-CN" b="1" dirty="0">
                <a:solidFill>
                  <a:srgbClr val="0096FF"/>
                </a:solidFill>
                <a:ea typeface="MS PGothic" panose="020B0600070205080204" charset="-128"/>
              </a:rPr>
              <a:t> + </a:t>
            </a:r>
            <a:r>
              <a:rPr lang="en-US" altLang="zh-CN" b="1" dirty="0" err="1">
                <a:solidFill>
                  <a:srgbClr val="0096FF"/>
                </a:solidFill>
                <a:ea typeface="MS PGothic" panose="020B0600070205080204" charset="-128"/>
              </a:rPr>
              <a:t>process_time</a:t>
            </a:r>
            <a:r>
              <a:rPr lang="en-US" altLang="zh-CN" b="1" dirty="0">
                <a:solidFill>
                  <a:srgbClr val="0096FF"/>
                </a:solidFill>
                <a:ea typeface="MS PGothic" panose="020B0600070205080204" charset="-128"/>
              </a:rPr>
              <a:t> + </a:t>
            </a:r>
            <a:r>
              <a:rPr lang="en-US" altLang="zh-CN" b="1" dirty="0" err="1">
                <a:solidFill>
                  <a:srgbClr val="0096FF"/>
                </a:solidFill>
                <a:ea typeface="MS PGothic" panose="020B0600070205080204" charset="-128"/>
              </a:rPr>
              <a:t>back_time</a:t>
            </a:r>
            <a:r>
              <a:rPr lang="en-US" altLang="zh-CN" b="1" dirty="0">
                <a:solidFill>
                  <a:srgbClr val="0096FF"/>
                </a:solidFill>
                <a:ea typeface="MS PGothic" panose="020B0600070205080204" charset="-128"/>
              </a:rPr>
              <a:t> (ack)</a:t>
            </a:r>
            <a:endParaRPr lang="en-US" altLang="zh-CN" b="1" dirty="0">
              <a:solidFill>
                <a:srgbClr val="0096FF"/>
              </a:solidFill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At least once on best effort network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Send packet with </a:t>
            </a:r>
            <a:r>
              <a:rPr lang="en-US" altLang="zh-CN" b="1" dirty="0">
                <a:solidFill>
                  <a:srgbClr val="FF0000"/>
                </a:solidFill>
                <a:ea typeface="MS PGothic" panose="020B0600070205080204" charset="-128"/>
              </a:rPr>
              <a:t>nonce(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可以理解为一个随机数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用于识别一个特定的网络包</a:t>
            </a:r>
            <a:r>
              <a:rPr lang="en-US" altLang="zh-CN" b="1" dirty="0">
                <a:solidFill>
                  <a:srgbClr val="FF0000"/>
                </a:solidFill>
                <a:ea typeface="MS PGothic" panose="020B0600070205080204" charset="-128"/>
              </a:rPr>
              <a:t>)</a:t>
            </a:r>
            <a:endParaRPr lang="en-US" altLang="zh-CN" b="1" dirty="0">
              <a:solidFill>
                <a:srgbClr val="FF0000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Sender keeps a copy of the packet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Resend if timeout before receiving acknowledge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Receiver acknowledges a packet with its </a:t>
            </a:r>
            <a:r>
              <a:rPr lang="en-US" altLang="zh-CN" b="1" dirty="0">
                <a:solidFill>
                  <a:srgbClr val="FF0000"/>
                </a:solidFill>
                <a:ea typeface="MS PGothic" panose="020B0600070205080204" charset="-128"/>
              </a:rPr>
              <a:t>nonce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Try </a:t>
            </a:r>
            <a:r>
              <a:rPr lang="en-US" altLang="zh-CN" i="1" dirty="0">
                <a:solidFill>
                  <a:srgbClr val="FF0000"/>
                </a:solidFill>
                <a:ea typeface="MS PGothic" panose="020B0600070205080204" charset="-128"/>
              </a:rPr>
              <a:t>limit(</a:t>
            </a:r>
            <a:r>
              <a:rPr lang="zh-CN" altLang="en-US" i="1" dirty="0">
                <a:solidFill>
                  <a:srgbClr val="FF0000"/>
                </a:solidFill>
                <a:ea typeface="宋体" panose="02010600030101010101" pitchFamily="2" charset="-122"/>
              </a:rPr>
              <a:t>这个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retry</a:t>
            </a:r>
            <a:r>
              <a:rPr lang="zh-CN" altLang="en-US" i="1" dirty="0">
                <a:solidFill>
                  <a:srgbClr val="FF0000"/>
                </a:solidFill>
                <a:ea typeface="宋体" panose="02010600030101010101" pitchFamily="2" charset="-122"/>
              </a:rPr>
              <a:t>数量上限不可忽略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!</a:t>
            </a:r>
            <a:r>
              <a:rPr lang="en-US" altLang="zh-CN" i="1" dirty="0">
                <a:solidFill>
                  <a:srgbClr val="FF0000"/>
                </a:solidFill>
                <a:ea typeface="MS PGothic" panose="020B0600070205080204" charset="-128"/>
              </a:rPr>
              <a:t>)</a:t>
            </a:r>
            <a:r>
              <a:rPr lang="en-US" altLang="zh-CN" dirty="0">
                <a:ea typeface="MS PGothic" panose="020B0600070205080204" charset="-128"/>
              </a:rPr>
              <a:t> times before returning error to app</a:t>
            </a:r>
            <a:endParaRPr lang="en-US" altLang="zh-CN" dirty="0"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Assurance of At-least-once Delivery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Dilemma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1. The data was not delivered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2. The data was delivered, but no ACK received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No way to know which situation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At-least-once delivery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No absolute assurance for at-least-once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Ensure if it is possible to get through, the message </a:t>
            </a:r>
            <a:br>
              <a:rPr lang="en-US" altLang="zh-CN" dirty="0">
                <a:ea typeface="MS PGothic" panose="020B0600070205080204" charset="-128"/>
              </a:rPr>
            </a:br>
            <a:r>
              <a:rPr lang="en-US" altLang="zh-CN" dirty="0">
                <a:ea typeface="MS PGothic" panose="020B0600070205080204" charset="-128"/>
              </a:rPr>
              <a:t>will get through eventually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Ensure if impossible to confirm delivery, app will know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No assurance for no-duplication</a:t>
            </a:r>
            <a:endParaRPr lang="en-US" altLang="zh-CN" dirty="0"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176" y="1345332"/>
            <a:ext cx="2614375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Decide Timeout?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Fixed timer: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dilemma of fixed timer</a:t>
            </a:r>
            <a:endParaRPr lang="en-US" altLang="zh-CN" dirty="0">
              <a:solidFill>
                <a:srgbClr val="FF0000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Too short? unnecessary resend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Too long? take long time to discover lost packets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Adaptive timer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E.g., adjust by currently observed RTT, set timer to 150%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Exponential back-off: doubling from a small timer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NAK (Negative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AcKnowledgment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)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Receiver sends a message that lists missing items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Receiver can count arriving segments rather than timer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Sender can have no timer (only once per stream)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Fixed Timer is Evil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Fixed timers lead to congestion collapse in NFS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Emergent phase synchronization of periodic protocols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Wisconsin time server meltdown</a:t>
            </a:r>
            <a:endParaRPr lang="zh-CN" altLang="en-US" dirty="0"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>
                <a:ea typeface="MS PGothic" panose="020B0600070205080204" charset="-128"/>
              </a:rPr>
              <a:t>Emergent Phase Synchronization of Periodic Protocols</a:t>
            </a:r>
            <a:endParaRPr kumimoji="1" lang="zh-CN" altLang="en-US" sz="2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Periodic polling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E.g. picking up mail, sending "are-you-there?"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A workstation sends a broadcast packet every 5 minutes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All workstations try to broadcast at the same time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Each workstation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Send a broadcast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Set a fixed timer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i="1" dirty="0">
                <a:solidFill>
                  <a:srgbClr val="0096FF"/>
                </a:solidFill>
                <a:ea typeface="MS PGothic" panose="020B0600070205080204" charset="-128"/>
              </a:rPr>
              <a:t>Lesson: Fixed timers have many evils. Do</a:t>
            </a:r>
            <a:r>
              <a:rPr lang="zh-CN" altLang="en-US" i="1" dirty="0">
                <a:solidFill>
                  <a:srgbClr val="0096FF"/>
                </a:solidFill>
                <a:ea typeface="MS PGothic" panose="020B0600070205080204" charset="-128"/>
              </a:rPr>
              <a:t> </a:t>
            </a:r>
            <a:r>
              <a:rPr lang="en-US" altLang="zh-CN" i="1" dirty="0">
                <a:solidFill>
                  <a:srgbClr val="0096FF"/>
                </a:solidFill>
                <a:ea typeface="MS PGothic" panose="020B0600070205080204" charset="-128"/>
              </a:rPr>
              <a:t>not assume that unsynchronized periodic activities will stay that way</a:t>
            </a:r>
            <a:endParaRPr lang="zh-CN" altLang="en-US" i="1" dirty="0">
              <a:solidFill>
                <a:srgbClr val="0096FF"/>
              </a:solidFill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Wisconsin Time Server Meltdown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NETGEAR added a feature to wireless router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Logging packets -&gt; timestamp -&gt; time server (SNTP) -&gt; name discovery -&gt;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128.105.39.11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MS PGothic" panose="020B0600070205080204" charset="-128"/>
              </a:rPr>
              <a:t>Once per second </a:t>
            </a:r>
            <a:r>
              <a:rPr lang="en-US" altLang="zh-CN" dirty="0">
                <a:ea typeface="MS PGothic" panose="020B0600070205080204" charset="-128"/>
              </a:rPr>
              <a:t>(!)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until receive a response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Once per minute or per day after that</a:t>
            </a:r>
            <a:endParaRPr lang="en-US" altLang="zh-CN" dirty="0">
              <a:ea typeface="MS PGothic" panose="020B0600070205080204" charset="-128"/>
            </a:endParaRPr>
          </a:p>
          <a:p>
            <a:pPr>
              <a:spcBef>
                <a:spcPts val="1650"/>
              </a:spcBef>
            </a:pPr>
            <a:r>
              <a:rPr lang="en-US" altLang="zh-CN" dirty="0">
                <a:ea typeface="MS PGothic" panose="020B0600070205080204" charset="-128"/>
              </a:rPr>
              <a:t>Wisconsin Univ.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On May 14, 2003, at about 8:00 am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From 20,000 to 60,000 requests per second, filtering 23457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After one week, 270,000 requests per second, 150Mbps</a:t>
            </a:r>
            <a:endParaRPr lang="en-US" altLang="zh-CN" dirty="0"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Wisconsin Time Server Meltdown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96FF"/>
                </a:solidFill>
                <a:ea typeface="MS PGothic" panose="020B0600070205080204" charset="-128"/>
              </a:rPr>
              <a:t>Lesson(s)</a:t>
            </a:r>
            <a:endParaRPr lang="en-US" altLang="zh-CN" dirty="0">
              <a:solidFill>
                <a:srgbClr val="0096FF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Fixed timers, again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Fixed Internet address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The client implements only part of a protocol</a:t>
            </a:r>
            <a:endParaRPr lang="en-US" altLang="zh-CN" dirty="0">
              <a:ea typeface="MS PGothic" panose="020B0600070205080204" charset="-128"/>
            </a:endParaRPr>
          </a:p>
          <a:p>
            <a:pPr lvl="2"/>
            <a:r>
              <a:rPr lang="en-US" altLang="zh-CN" sz="1600" dirty="0">
                <a:ea typeface="MS PGothic" panose="020B0600070205080204" charset="-128"/>
              </a:rPr>
              <a:t>There is a reason for features likes the "</a:t>
            </a:r>
            <a:r>
              <a:rPr lang="en-US" altLang="zh-CN" sz="1600" i="1" dirty="0">
                <a:ea typeface="MS PGothic" panose="020B0600070205080204" charset="-128"/>
              </a:rPr>
              <a:t>go away</a:t>
            </a:r>
            <a:r>
              <a:rPr lang="en-US" altLang="zh-CN" sz="1600" dirty="0">
                <a:ea typeface="MS PGothic" panose="020B0600070205080204" charset="-128"/>
              </a:rPr>
              <a:t>" response in SNTP</a:t>
            </a:r>
            <a:endParaRPr lang="zh-CN" altLang="en-US" sz="1600" dirty="0"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2400" y="126402"/>
            <a:ext cx="740792" cy="74079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Decide Timeout?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Fixed timer: dilemma of fixed timer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Too short: unnecessary resend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Too long: take long time to discover lost packets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Adaptive timer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E.g., adjust by currently observed RTT, set timer to 150%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Exponential back-off: doubling from a small timer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NAK (Negative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AcKnowledgment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)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Receiver sends a message that lists missing items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Receiver can count arriving segments rather than timer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Sender can have no timer (only once per stream)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 (Network Address Translation)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Private network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Public routers do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not accept routes to network 10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(e.g.,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10.8.8.8)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NAT router: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bridge the private networks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Router between private &amp; public network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Send: modify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source address</a:t>
            </a:r>
            <a:r>
              <a:rPr lang="en-US" altLang="zh-CN" dirty="0">
                <a:ea typeface="MS PGothic" panose="020B0600070205080204" charset="-128"/>
              </a:rPr>
              <a:t> to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temp public address(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就是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NAT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网关的公网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IP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)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Receive: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modify back</a:t>
            </a:r>
            <a:r>
              <a:rPr lang="en-US" altLang="zh-CN" dirty="0">
                <a:ea typeface="MS PGothic" panose="020B0600070205080204" charset="-128"/>
              </a:rPr>
              <a:t> by looking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mapping table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Limitations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Some </a:t>
            </a:r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end-to-end protocols place address in payloads</a:t>
            </a:r>
            <a:endParaRPr lang="en-US" altLang="zh-CN" dirty="0">
              <a:solidFill>
                <a:srgbClr val="FF0000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The translator may become the bottleneck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What if two private network merge?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915920" y="913765"/>
            <a:ext cx="46151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内网</a:t>
            </a:r>
            <a:r>
              <a:rPr lang="en-US" altLang="zh-CN" sz="1600"/>
              <a:t>IP</a:t>
            </a:r>
            <a:r>
              <a:rPr lang="zh-CN" altLang="en-US" sz="1600"/>
              <a:t>：</a:t>
            </a:r>
            <a:r>
              <a:rPr lang="en-US" altLang="zh-CN" sz="1600"/>
              <a:t>10.*.*.*;192.168.*.*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6" name="文本框 5"/>
          <p:cNvSpPr txBox="1"/>
          <p:nvPr/>
        </p:nvSpPr>
        <p:spPr>
          <a:xfrm>
            <a:off x="5392420" y="4493895"/>
            <a:ext cx="35979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NAT</a:t>
            </a:r>
            <a:r>
              <a:rPr lang="zh-CN" altLang="en-US" sz="1600"/>
              <a:t>网关的问题：会修改</a:t>
            </a:r>
            <a:r>
              <a:rPr lang="en-US" altLang="zh-CN" sz="1600"/>
              <a:t>IP</a:t>
            </a:r>
            <a:r>
              <a:rPr lang="zh-CN" altLang="en-US" sz="1600"/>
              <a:t>甚至</a:t>
            </a:r>
            <a:r>
              <a:rPr lang="en-US" altLang="zh-CN" sz="1600"/>
              <a:t>port</a:t>
            </a:r>
            <a:r>
              <a:rPr lang="zh-CN" altLang="en-US" sz="1600"/>
              <a:t>，</a:t>
            </a:r>
            <a:endParaRPr lang="zh-CN" altLang="en-US" sz="1600"/>
          </a:p>
          <a:p>
            <a:r>
              <a:rPr lang="zh-CN" altLang="en-US" sz="1600"/>
              <a:t>而</a:t>
            </a:r>
            <a:r>
              <a:rPr lang="en-US" altLang="zh-CN" sz="1600"/>
              <a:t>port</a:t>
            </a:r>
            <a:r>
              <a:rPr lang="zh-CN" altLang="en-US" sz="1600"/>
              <a:t>是上面一层</a:t>
            </a:r>
            <a:r>
              <a:rPr lang="en-US" altLang="zh-CN" sz="1600"/>
              <a:t>end-to-end layer</a:t>
            </a:r>
            <a:r>
              <a:rPr lang="zh-CN" altLang="en-US" sz="1600"/>
              <a:t>的</a:t>
            </a:r>
            <a:endParaRPr lang="zh-CN" altLang="en-US" sz="1600"/>
          </a:p>
          <a:p>
            <a:r>
              <a:rPr lang="zh-CN" altLang="en-US" sz="1600"/>
              <a:t>结构，所以说</a:t>
            </a:r>
            <a:r>
              <a:rPr lang="en-US" altLang="zh-CN" sz="1600"/>
              <a:t>NAT</a:t>
            </a:r>
            <a:r>
              <a:rPr lang="zh-CN" altLang="en-US" sz="1600"/>
              <a:t>破坏了网络协议的</a:t>
            </a:r>
            <a:endParaRPr lang="zh-CN" altLang="en-US" sz="1600"/>
          </a:p>
          <a:p>
            <a:r>
              <a:rPr lang="zh-CN" altLang="en-US" sz="1600"/>
              <a:t>层次结构。</a:t>
            </a:r>
            <a:endParaRPr lang="zh-CN" altLang="en-US"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RTT Could be Highly Variable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Picture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0" y="1420813"/>
            <a:ext cx="5118100" cy="31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Calculating RTT and Timeout (in TCP)</a:t>
            </a:r>
            <a:endParaRPr lang="en-US" altLang="zh-CN" dirty="0"/>
          </a:p>
        </p:txBody>
      </p:sp>
      <p:sp>
        <p:nvSpPr>
          <p:cNvPr id="41986" name="Content Placeholder 2"/>
          <p:cNvSpPr>
            <a:spLocks noGrp="1"/>
          </p:cNvSpPr>
          <p:nvPr>
            <p:ph idx="1"/>
          </p:nvPr>
        </p:nvSpPr>
        <p:spPr>
          <a:xfrm>
            <a:off x="467544" y="1129308"/>
            <a:ext cx="7805738" cy="3263504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dirty="0"/>
              <a:t>Exponentially Weighted Moving Average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Estimate both the average </a:t>
            </a:r>
            <a:r>
              <a:rPr lang="en-US" altLang="zh-CN" i="1" dirty="0" err="1"/>
              <a:t>rtt_avg</a:t>
            </a:r>
            <a:r>
              <a:rPr lang="en-US" altLang="zh-CN" dirty="0"/>
              <a:t> and the deviation </a:t>
            </a:r>
            <a:r>
              <a:rPr lang="en-US" altLang="zh-CN" i="1" dirty="0" err="1"/>
              <a:t>rtt_dev</a:t>
            </a:r>
            <a:r>
              <a:rPr lang="en-US" altLang="zh-CN" i="1" dirty="0"/>
              <a:t>  </a:t>
            </a:r>
            <a:endParaRPr lang="en-US" altLang="zh-CN" i="1" dirty="0"/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Procedure </a:t>
            </a:r>
            <a:r>
              <a:rPr lang="en-US" altLang="zh-CN" i="1" dirty="0" err="1"/>
              <a:t>calc_rtt</a:t>
            </a:r>
            <a:r>
              <a:rPr lang="en-US" altLang="zh-CN" dirty="0"/>
              <a:t>(</a:t>
            </a:r>
            <a:r>
              <a:rPr lang="en-US" altLang="zh-CN" dirty="0" err="1"/>
              <a:t>rtt_sample</a:t>
            </a:r>
            <a:r>
              <a:rPr lang="en-US" altLang="zh-CN" dirty="0"/>
              <a:t>)</a:t>
            </a:r>
            <a:endParaRPr lang="en-US" altLang="zh-CN" dirty="0"/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 = a*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rtt_sample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 + (1-a)*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; /* a = 1/8 */  </a:t>
            </a:r>
            <a:endParaRPr lang="en-US" altLang="zh-CN" sz="1600" b="1" dirty="0">
              <a:solidFill>
                <a:srgbClr val="0096FF"/>
              </a:solidFill>
              <a:latin typeface="Courier New" panose="02070309020205020404"/>
              <a:ea typeface="MS PGothic" panose="020B0600070205080204" charset="-128"/>
              <a:cs typeface="Courier New" panose="02070309020205020404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dev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 = absolute(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rtt_sample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 – 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); </a:t>
            </a:r>
            <a:endParaRPr lang="en-US" altLang="zh-CN" sz="1600" b="1" dirty="0">
              <a:solidFill>
                <a:srgbClr val="0096FF"/>
              </a:solidFill>
              <a:latin typeface="Courier New" panose="02070309020205020404"/>
              <a:ea typeface="MS PGothic" panose="020B0600070205080204" charset="-128"/>
              <a:cs typeface="Courier New" panose="02070309020205020404"/>
            </a:endParaRPr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rtt_dev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 = b*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dev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 + (1-b)*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rtt_dev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/>
                <a:ea typeface="MS PGothic" panose="020B0600070205080204" charset="-128"/>
                <a:cs typeface="Courier New" panose="02070309020205020404"/>
              </a:rPr>
              <a:t>;  /* b = 1/4 */  </a:t>
            </a:r>
            <a:endParaRPr lang="en-US" altLang="zh-CN" sz="1600" b="1" dirty="0">
              <a:solidFill>
                <a:srgbClr val="0096FF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zh-CN" dirty="0"/>
              <a:t>Procedure </a:t>
            </a:r>
            <a:r>
              <a:rPr lang="en-US" altLang="zh-CN" i="1" dirty="0" err="1"/>
              <a:t>calc_timeout</a:t>
            </a:r>
            <a:r>
              <a:rPr lang="en-US" altLang="zh-CN" i="1" dirty="0"/>
              <a:t>(</a:t>
            </a:r>
            <a:r>
              <a:rPr lang="en-US" altLang="zh-CN" i="1" dirty="0" err="1"/>
              <a:t>rtt_avg</a:t>
            </a:r>
            <a:r>
              <a:rPr lang="en-US" altLang="zh-CN" i="1" dirty="0"/>
              <a:t>, </a:t>
            </a:r>
            <a:r>
              <a:rPr lang="en-US" altLang="zh-CN" i="1" dirty="0" err="1"/>
              <a:t>rtt_dev</a:t>
            </a:r>
            <a:r>
              <a:rPr lang="en-US" altLang="zh-CN" i="1" dirty="0"/>
              <a:t>)</a:t>
            </a:r>
            <a:endParaRPr lang="en-US" altLang="zh-CN" i="1" dirty="0"/>
          </a:p>
          <a:p>
            <a:pPr lvl="2" eaLnBrk="1" hangingPunct="1">
              <a:lnSpc>
                <a:spcPct val="110000"/>
              </a:lnSpc>
            </a:pP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/>
                <a:cs typeface="Courier New" panose="02070309020205020404"/>
              </a:rPr>
              <a:t>Timeout = 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/>
                <a:cs typeface="Courier New" panose="02070309020205020404"/>
              </a:rPr>
              <a:t>rtt_avg</a:t>
            </a:r>
            <a:r>
              <a:rPr lang="en-US" altLang="zh-CN" sz="1600" b="1" dirty="0">
                <a:solidFill>
                  <a:srgbClr val="0096FF"/>
                </a:solidFill>
                <a:latin typeface="Courier New" panose="02070309020205020404"/>
                <a:cs typeface="Courier New" panose="02070309020205020404"/>
              </a:rPr>
              <a:t> + 4*</a:t>
            </a:r>
            <a:r>
              <a:rPr lang="en-US" altLang="zh-CN" sz="1600" b="1" dirty="0" err="1">
                <a:solidFill>
                  <a:srgbClr val="0096FF"/>
                </a:solidFill>
                <a:latin typeface="Courier New" panose="02070309020205020404"/>
                <a:cs typeface="Courier New" panose="02070309020205020404"/>
              </a:rPr>
              <a:t>rtt_dev</a:t>
            </a:r>
            <a:endParaRPr lang="en-US" altLang="zh-CN" sz="1600" b="1" dirty="0">
              <a:solidFill>
                <a:srgbClr val="0096FF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Decide Timeout?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Fixed timer: dilemma of fixed timer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Too short: unnecessary resend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Too long: take long time to discover lost packets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Adaptive timer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E.g., adjust by currently observed RTT, set timer to 150%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ea typeface="MS PGothic" panose="020B0600070205080204" charset="-128"/>
              </a:rPr>
              <a:t>Exponential back-off: doubling from a small timer</a:t>
            </a:r>
            <a:endParaRPr lang="en-US" altLang="zh-CN" dirty="0">
              <a:solidFill>
                <a:schemeClr val="bg1">
                  <a:lumMod val="65000"/>
                </a:schemeClr>
              </a:solidFill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NAK (Negative </a:t>
            </a:r>
            <a:r>
              <a:rPr lang="en-US" altLang="zh-CN" dirty="0" err="1">
                <a:ea typeface="MS PGothic" panose="020B0600070205080204" charset="-128"/>
              </a:rPr>
              <a:t>AcKnowledgment</a:t>
            </a:r>
            <a:r>
              <a:rPr lang="en-US" altLang="zh-CN" dirty="0">
                <a:ea typeface="MS PGothic" panose="020B0600070205080204" charset="-128"/>
              </a:rPr>
              <a:t>)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Receiver sends a message that lists missing items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Receiver can count arriving segments rather than timer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Sender can have no timer (only once per stream)</a:t>
            </a:r>
            <a:endParaRPr lang="en-US" altLang="zh-CN" dirty="0"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Assurance of At-most-once Delivery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At-least-once delivery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Remember state at the sending side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Tends to generate duplicated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requests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At-most-once delivery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Maintains a table of nonce at the receiving side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The table may grow indefinitely</a:t>
            </a:r>
            <a:endParaRPr lang="en-US" altLang="zh-CN" dirty="0">
              <a:ea typeface="MS PGothic" panose="020B0600070205080204" charset="-128"/>
            </a:endParaRPr>
          </a:p>
          <a:p>
            <a:pPr lvl="2"/>
            <a:r>
              <a:rPr lang="en-US" altLang="zh-CN" sz="1600" dirty="0">
                <a:ea typeface="MS PGothic" panose="020B0600070205080204" charset="-128"/>
              </a:rPr>
              <a:t>Space and search time</a:t>
            </a:r>
            <a:endParaRPr lang="en-US" altLang="zh-CN" sz="1600" dirty="0">
              <a:ea typeface="MS PGothic" panose="020B0600070205080204" charset="-128"/>
            </a:endParaRPr>
          </a:p>
          <a:p>
            <a:pPr lvl="2"/>
            <a:r>
              <a:rPr lang="en-US" altLang="zh-CN" sz="1600" dirty="0">
                <a:solidFill>
                  <a:srgbClr val="FF0000"/>
                </a:solidFill>
                <a:ea typeface="MS PGothic" panose="020B0600070205080204" charset="-128"/>
              </a:rPr>
              <a:t>Tombstones</a:t>
            </a:r>
            <a:r>
              <a:rPr lang="en-US" altLang="zh-CN" sz="1600" dirty="0">
                <a:ea typeface="MS PGothic" panose="020B0600070205080204" charset="-128"/>
              </a:rPr>
              <a:t> (something that cannot be deleted </a:t>
            </a:r>
            <a:r>
              <a:rPr lang="en-US" altLang="zh-CN" sz="1600" i="1" dirty="0">
                <a:ea typeface="MS PGothic" panose="020B0600070205080204" charset="-128"/>
              </a:rPr>
              <a:t>forever</a:t>
            </a:r>
            <a:r>
              <a:rPr lang="en-US" altLang="zh-CN" sz="1600" dirty="0">
                <a:ea typeface="MS PGothic" panose="020B0600070205080204" charset="-128"/>
              </a:rPr>
              <a:t>)</a:t>
            </a:r>
            <a:endParaRPr lang="en-US" altLang="zh-CN" sz="1600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Another way: Make the application tolerate duplicated requests</a:t>
            </a:r>
            <a:endParaRPr lang="en-US" altLang="zh-CN" dirty="0">
              <a:ea typeface="MS PGothic" panose="020B0600070205080204" charset="-128"/>
            </a:endParaRPr>
          </a:p>
          <a:p>
            <a:pPr lvl="2"/>
            <a:r>
              <a:rPr lang="en-US" altLang="zh-CN" sz="1600" dirty="0">
                <a:ea typeface="MS PGothic" panose="020B0600070205080204" charset="-128"/>
              </a:rPr>
              <a:t>Recall the NFS collapse case:</a:t>
            </a:r>
            <a:r>
              <a:rPr lang="zh-CN" altLang="en-US" sz="1600" dirty="0">
                <a:ea typeface="MS PGothic" panose="020B0600070205080204" charset="-128"/>
              </a:rPr>
              <a:t> </a:t>
            </a:r>
            <a:r>
              <a:rPr lang="en-US" altLang="zh-CN" sz="1600" dirty="0">
                <a:ea typeface="MS PGothic" panose="020B0600070205080204" charset="-128"/>
              </a:rPr>
              <a:t>server</a:t>
            </a:r>
            <a:r>
              <a:rPr lang="zh-CN" altLang="en-US" sz="1600" dirty="0">
                <a:ea typeface="MS PGothic" panose="020B0600070205080204" charset="-128"/>
              </a:rPr>
              <a:t> </a:t>
            </a:r>
            <a:r>
              <a:rPr lang="en-US" altLang="zh-CN" sz="1600" dirty="0">
                <a:ea typeface="MS PGothic" panose="020B0600070205080204" charset="-128"/>
              </a:rPr>
              <a:t>wastes</a:t>
            </a:r>
            <a:r>
              <a:rPr lang="zh-CN" altLang="en-US" sz="1600" dirty="0">
                <a:ea typeface="MS PGothic" panose="020B0600070205080204" charset="-128"/>
              </a:rPr>
              <a:t> </a:t>
            </a:r>
            <a:r>
              <a:rPr lang="en-US" altLang="zh-CN" sz="1600" dirty="0">
                <a:ea typeface="MS PGothic" panose="020B0600070205080204" charset="-128"/>
              </a:rPr>
              <a:t>time</a:t>
            </a:r>
            <a:r>
              <a:rPr lang="zh-CN" altLang="en-US" sz="1600" dirty="0">
                <a:ea typeface="MS PGothic" panose="020B0600070205080204" charset="-128"/>
              </a:rPr>
              <a:t> </a:t>
            </a:r>
            <a:r>
              <a:rPr lang="en-US" altLang="zh-CN" sz="1600" dirty="0">
                <a:ea typeface="MS PGothic" panose="020B0600070205080204" charset="-128"/>
              </a:rPr>
              <a:t>to</a:t>
            </a:r>
            <a:r>
              <a:rPr lang="zh-CN" altLang="en-US" sz="1600" dirty="0">
                <a:ea typeface="MS PGothic" panose="020B0600070205080204" charset="-128"/>
              </a:rPr>
              <a:t> </a:t>
            </a:r>
            <a:r>
              <a:rPr lang="en-US" altLang="zh-CN" sz="1600" dirty="0">
                <a:ea typeface="MS PGothic" panose="020B0600070205080204" charset="-128"/>
              </a:rPr>
              <a:t>execute</a:t>
            </a:r>
            <a:r>
              <a:rPr lang="zh-CN" altLang="en-US" sz="1600" dirty="0">
                <a:ea typeface="MS PGothic" panose="020B0600070205080204" charset="-128"/>
              </a:rPr>
              <a:t> </a:t>
            </a:r>
            <a:r>
              <a:rPr lang="en-US" altLang="zh-CN" sz="1600" dirty="0">
                <a:ea typeface="MS PGothic" panose="020B0600070205080204" charset="-128"/>
              </a:rPr>
              <a:t>duplicated</a:t>
            </a:r>
            <a:r>
              <a:rPr lang="zh-CN" altLang="en-US" sz="1600" dirty="0">
                <a:ea typeface="MS PGothic" panose="020B0600070205080204" charset="-128"/>
              </a:rPr>
              <a:t> </a:t>
            </a:r>
            <a:r>
              <a:rPr lang="en-US" altLang="zh-CN" sz="1600" dirty="0">
                <a:ea typeface="MS PGothic" panose="020B0600070205080204" charset="-128"/>
              </a:rPr>
              <a:t>requests</a:t>
            </a:r>
            <a:endParaRPr lang="en-US" altLang="zh-CN" sz="1600" dirty="0"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 Suppression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Monotonically increasing sequence number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Receiver discards smaller nonce,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only holds the last nonce, one per sender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Now,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the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old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nonce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is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a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i="1" dirty="0">
                <a:ea typeface="MS PGothic" panose="020B0600070205080204" charset="-128"/>
              </a:rPr>
              <a:t>tombstone</a:t>
            </a:r>
            <a:r>
              <a:rPr lang="en-US" altLang="zh-CN" dirty="0">
                <a:ea typeface="MS PGothic" panose="020B0600070205080204" charset="-128"/>
              </a:rPr>
              <a:t>!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Use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a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different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port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for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each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new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request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Should never reuse the old port number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But,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the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old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port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is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now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i="1" dirty="0">
                <a:ea typeface="MS PGothic" panose="020B0600070205080204" charset="-128"/>
              </a:rPr>
              <a:t>tombstone</a:t>
            </a:r>
            <a:r>
              <a:rPr lang="en-US" altLang="zh-CN" dirty="0">
                <a:ea typeface="MS PGothic" panose="020B0600070205080204" charset="-128"/>
              </a:rPr>
              <a:t>!</a:t>
            </a:r>
            <a:endParaRPr lang="en-US" altLang="zh-CN" dirty="0"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Duplicate Suppression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Accept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the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possibility of making a mistake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E.g., if sender always gives up after five RTT (cannot ensure at-least-once), then receiver can safely discard </a:t>
            </a:r>
            <a:r>
              <a:rPr lang="en-US" altLang="zh-CN" i="1" dirty="0">
                <a:ea typeface="MS PGothic" panose="020B0600070205080204" charset="-128"/>
              </a:rPr>
              <a:t>nonces</a:t>
            </a:r>
            <a:r>
              <a:rPr lang="en-US" altLang="zh-CN" dirty="0">
                <a:ea typeface="MS PGothic" panose="020B0600070205080204" charset="-128"/>
              </a:rPr>
              <a:t> that are older than five RTT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It is possible that a packet finally shows up after long delay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(solution: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wait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long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time)</a:t>
            </a: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Receiver crashes and restarts: lose the table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One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solution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is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to use a new port number each time the system restarts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Another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is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to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ignore all packets until the number of RTT has passed since restarting, if sender tries limit times</a:t>
            </a: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0096FF"/>
                </a:solidFill>
                <a:ea typeface="MS PGothic" panose="020B0600070205080204" charset="-128"/>
              </a:rPr>
              <a:t>Anyway, duplicate suppression makes the system complex</a:t>
            </a:r>
            <a:endParaRPr lang="en-US" altLang="zh-CN" dirty="0">
              <a:solidFill>
                <a:srgbClr val="0096FF"/>
              </a:solidFill>
              <a:ea typeface="MS PGothic" panose="020B0600070205080204" charset="-128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Assurance of Data Integrity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Data integrity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Receiver gets the same contents as sender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Reliable delivery protocol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Sender: adds checksum to the end-to-end layer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Receiver: recalculates the checksum, discards if not match 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solidFill>
                  <a:schemeClr val="accent1"/>
                </a:solidFill>
                <a:ea typeface="MS PGothic" panose="020B0600070205080204" charset="-128"/>
              </a:rPr>
              <a:t>Q:</a:t>
            </a:r>
            <a:r>
              <a:rPr lang="zh-CN" altLang="en-US" dirty="0">
                <a:solidFill>
                  <a:schemeClr val="accent1"/>
                </a:solidFill>
                <a:ea typeface="MS PGothic" panose="020B0600070205080204" charset="-128"/>
              </a:rPr>
              <a:t> </a:t>
            </a:r>
            <a:r>
              <a:rPr lang="en-US" altLang="zh-CN" dirty="0">
                <a:solidFill>
                  <a:schemeClr val="accent1"/>
                </a:solidFill>
                <a:ea typeface="MS PGothic" panose="020B0600070205080204" charset="-128"/>
              </a:rPr>
              <a:t>Is it redundant since link layer provides checksum?</a:t>
            </a:r>
            <a:endParaRPr lang="en-US" altLang="zh-CN" dirty="0">
              <a:solidFill>
                <a:schemeClr val="accent1"/>
              </a:solidFill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No.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Besides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network,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there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could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be</a:t>
            </a:r>
            <a:r>
              <a:rPr lang="zh-CN" altLang="en-US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other errors, e.g., in memory copying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The assurance is not absolute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What if a packet is mis-delivered and the receiver ACK?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Segments and Reassembly of Long Messages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rmAutofit/>
          </a:bodyPr>
          <a:lstStyle/>
          <a:p>
            <a:r>
              <a:rPr lang="en-US" altLang="zh-CN" dirty="0"/>
              <a:t>Bridge the difference between message and MTU</a:t>
            </a:r>
            <a:endParaRPr lang="en-US" altLang="zh-CN" dirty="0"/>
          </a:p>
          <a:p>
            <a:pPr lvl="1"/>
            <a:r>
              <a:rPr lang="en-US" altLang="zh-CN" dirty="0"/>
              <a:t>Message length: determined by application</a:t>
            </a:r>
            <a:endParaRPr lang="en-US" altLang="zh-CN" dirty="0"/>
          </a:p>
          <a:p>
            <a:pPr lvl="1"/>
            <a:r>
              <a:rPr lang="en-US" altLang="zh-CN" dirty="0"/>
              <a:t>MTU: determined by network</a:t>
            </a:r>
            <a:endParaRPr lang="en-US" altLang="zh-CN" dirty="0"/>
          </a:p>
          <a:p>
            <a:r>
              <a:rPr lang="en-US" altLang="zh-CN" dirty="0"/>
              <a:t>Segment contains ID for where it fits</a:t>
            </a:r>
            <a:endParaRPr lang="en-US" altLang="zh-CN" dirty="0"/>
          </a:p>
          <a:p>
            <a:pPr lvl="1"/>
            <a:r>
              <a:rPr lang="en-US" altLang="zh-CN" dirty="0"/>
              <a:t>E.g., </a:t>
            </a:r>
            <a:r>
              <a:rPr lang="en-US" altLang="en-US" dirty="0">
                <a:ea typeface="宋体" panose="02010600030101010101" pitchFamily="2" charset="-122"/>
              </a:rPr>
              <a:t>"</a:t>
            </a:r>
            <a:r>
              <a:rPr lang="en-US" altLang="zh-CN" dirty="0"/>
              <a:t>message 914, segment 3 of 7</a:t>
            </a:r>
            <a:r>
              <a:rPr lang="en-US" altLang="en-US" dirty="0">
                <a:ea typeface="宋体" panose="02010600030101010101" pitchFamily="2" charset="-122"/>
              </a:rPr>
              <a:t>"</a:t>
            </a:r>
            <a:endParaRPr lang="en-US" altLang="zh-CN" dirty="0"/>
          </a:p>
          <a:p>
            <a:pPr lvl="1"/>
            <a:r>
              <a:rPr lang="en-US" altLang="zh-CN" dirty="0"/>
              <a:t>Can be used for </a:t>
            </a:r>
            <a:r>
              <a:rPr lang="en-US" altLang="zh-CN" i="1" dirty="0"/>
              <a:t>at-least-once </a:t>
            </a:r>
            <a:r>
              <a:rPr lang="en-US" altLang="zh-CN" dirty="0"/>
              <a:t>and </a:t>
            </a:r>
            <a:r>
              <a:rPr lang="en-US" altLang="zh-CN" i="1" dirty="0"/>
              <a:t>at-most-once </a:t>
            </a:r>
            <a:r>
              <a:rPr lang="en-US" altLang="zh-CN" dirty="0"/>
              <a:t>delivery</a:t>
            </a:r>
            <a:endParaRPr lang="en-US" altLang="zh-CN" dirty="0"/>
          </a:p>
          <a:p>
            <a:r>
              <a:rPr lang="en-US" altLang="zh-CN" dirty="0"/>
              <a:t>Reassembly</a:t>
            </a:r>
            <a:endParaRPr lang="en-US" altLang="zh-CN" dirty="0"/>
          </a:p>
          <a:p>
            <a:pPr lvl="1"/>
            <a:r>
              <a:rPr lang="en-US" altLang="zh-CN" dirty="0"/>
              <a:t>Out-of-order, mingled with other message</a:t>
            </a:r>
            <a:r>
              <a:rPr lang="en-US" altLang="en-US" dirty="0">
                <a:ea typeface="宋体" panose="02010600030101010101" pitchFamily="2" charset="-122"/>
              </a:rPr>
              <a:t>'</a:t>
            </a:r>
            <a:r>
              <a:rPr lang="en-US" altLang="zh-CN" dirty="0"/>
              <a:t>s segments</a:t>
            </a:r>
            <a:endParaRPr lang="en-US" altLang="zh-CN" dirty="0"/>
          </a:p>
          <a:p>
            <a:pPr lvl="1"/>
            <a:r>
              <a:rPr lang="en-US" altLang="zh-CN" dirty="0"/>
              <a:t>Allocating a buffer large enough to hold the message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When Out of Order…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Solution-1: Receiver only ACK in order packets, discards others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Waste of bandwidth</a:t>
            </a: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Solution-2: ACK every packet and hold early packets in buffer, release the buffer when all in order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Need using </a:t>
            </a:r>
            <a:r>
              <a:rPr lang="en-US" altLang="zh-CN" dirty="0">
                <a:solidFill>
                  <a:srgbClr val="0096FF"/>
                </a:solidFill>
                <a:ea typeface="MS PGothic" panose="020B0600070205080204" charset="-128"/>
              </a:rPr>
              <a:t>large buffer</a:t>
            </a:r>
            <a:r>
              <a:rPr lang="en-US" altLang="zh-CN" dirty="0">
                <a:ea typeface="MS PGothic" panose="020B0600070205080204" charset="-128"/>
              </a:rPr>
              <a:t> when waiting for a bad packet</a:t>
            </a: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Solution-3: Combine the two above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Discard if buffer is full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New problem: </a:t>
            </a:r>
            <a:r>
              <a:rPr lang="en-US" altLang="zh-CN" dirty="0">
                <a:solidFill>
                  <a:srgbClr val="0096FF"/>
                </a:solidFill>
                <a:ea typeface="MS PGothic" panose="020B0600070205080204" charset="-128"/>
              </a:rPr>
              <a:t>how much buffer</a:t>
            </a:r>
            <a:r>
              <a:rPr lang="en-US" altLang="zh-CN" dirty="0">
                <a:ea typeface="MS PGothic" panose="020B0600070205080204" charset="-128"/>
              </a:rPr>
              <a:t>?</a:t>
            </a: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Speedup for common case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NAK to avoid timeout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MS PGothic" panose="020B0600070205080204" charset="-128"/>
              </a:rPr>
              <a:t>If NAKs are causing duplicates, stop NAKs</a:t>
            </a:r>
            <a:endParaRPr lang="en-US" altLang="zh-CN" dirty="0">
              <a:ea typeface="MS PGothic" panose="020B0600070205080204" charset="-128"/>
            </a:endParaRPr>
          </a:p>
          <a:p>
            <a:pPr>
              <a:lnSpc>
                <a:spcPct val="100000"/>
              </a:lnSpc>
            </a:pPr>
            <a:r>
              <a:rPr lang="en-US" altLang="zh-CN" i="1" dirty="0">
                <a:ea typeface="MS PGothic" panose="020B0600070205080204" charset="-128"/>
              </a:rPr>
              <a:t>TCP</a:t>
            </a:r>
            <a:r>
              <a:rPr lang="zh-CN" altLang="en-US" i="1" dirty="0">
                <a:ea typeface="MS PGothic" panose="020B0600070205080204" charset="-128"/>
              </a:rPr>
              <a:t> </a:t>
            </a:r>
            <a:r>
              <a:rPr lang="en-US" altLang="zh-CN" i="1" dirty="0">
                <a:ea typeface="MS PGothic" panose="020B0600070205080204" charset="-128"/>
              </a:rPr>
              <a:t>is</a:t>
            </a:r>
            <a:r>
              <a:rPr lang="zh-CN" altLang="en-US" i="1" dirty="0">
                <a:ea typeface="MS PGothic" panose="020B0600070205080204" charset="-128"/>
              </a:rPr>
              <a:t> </a:t>
            </a:r>
            <a:r>
              <a:rPr lang="en-US" altLang="zh-CN" i="1" dirty="0">
                <a:ea typeface="MS PGothic" panose="020B0600070205080204" charset="-128"/>
              </a:rPr>
              <a:t>based</a:t>
            </a:r>
            <a:r>
              <a:rPr lang="zh-CN" altLang="en-US" i="1" dirty="0">
                <a:ea typeface="MS PGothic" panose="020B0600070205080204" charset="-128"/>
              </a:rPr>
              <a:t> </a:t>
            </a:r>
            <a:r>
              <a:rPr lang="en-US" altLang="zh-CN" i="1" dirty="0">
                <a:ea typeface="MS PGothic" panose="020B0600070205080204" charset="-128"/>
              </a:rPr>
              <a:t>on</a:t>
            </a:r>
            <a:r>
              <a:rPr lang="zh-CN" altLang="en-US" i="1" dirty="0">
                <a:ea typeface="MS PGothic" panose="020B0600070205080204" charset="-128"/>
              </a:rPr>
              <a:t> </a:t>
            </a:r>
            <a:r>
              <a:rPr lang="en-US" altLang="zh-CN" i="1" dirty="0">
                <a:ea typeface="MS PGothic" panose="020B0600070205080204" charset="-128"/>
              </a:rPr>
              <a:t>ACK,</a:t>
            </a:r>
            <a:r>
              <a:rPr lang="zh-CN" altLang="en-US" i="1" dirty="0">
                <a:ea typeface="MS PGothic" panose="020B0600070205080204" charset="-128"/>
              </a:rPr>
              <a:t> </a:t>
            </a:r>
            <a:r>
              <a:rPr lang="en-US" altLang="zh-CN" i="1" dirty="0">
                <a:ea typeface="MS PGothic" panose="020B0600070205080204" charset="-128"/>
              </a:rPr>
              <a:t>not</a:t>
            </a:r>
            <a:r>
              <a:rPr lang="zh-CN" altLang="en-US" i="1" dirty="0">
                <a:ea typeface="MS PGothic" panose="020B0600070205080204" charset="-128"/>
              </a:rPr>
              <a:t> </a:t>
            </a:r>
            <a:r>
              <a:rPr lang="en-US" altLang="zh-CN" i="1" dirty="0">
                <a:ea typeface="MS PGothic" panose="020B0600070205080204" charset="-128"/>
              </a:rPr>
              <a:t>NAK</a:t>
            </a:r>
            <a:endParaRPr lang="en-US" altLang="zh-CN" i="1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MS PGothic" panose="020B0600070205080204" charset="-128"/>
              </a:rPr>
              <a:t>Closing of Connections</a:t>
            </a:r>
            <a:endParaRPr lang="zh-CN" altLang="en-US">
              <a:ea typeface="MS PGothic" panose="020B0600070205080204" charset="-128"/>
            </a:endParaRPr>
          </a:p>
        </p:txBody>
      </p:sp>
      <p:sp>
        <p:nvSpPr>
          <p:cNvPr id="30722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507288" cy="377163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MS PGothic" panose="020B0600070205080204" charset="-128"/>
              </a:rPr>
              <a:t>Open a stream</a:t>
            </a:r>
            <a:endParaRPr lang="en-US" altLang="zh-CN" sz="2000" dirty="0">
              <a:ea typeface="MS PGothic" panose="020B0600070205080204" charset="-128"/>
            </a:endParaRPr>
          </a:p>
          <a:p>
            <a:pPr lvl="1" eaLnBrk="1" hangingPunct="1"/>
            <a:r>
              <a:rPr lang="en-US" altLang="zh-CN" sz="1600" dirty="0">
                <a:ea typeface="MS PGothic" panose="020B0600070205080204" charset="-128"/>
              </a:rPr>
              <a:t>Create a record to keep track of which elements have been sent, received, acknowledged</a:t>
            </a:r>
            <a:endParaRPr lang="en-US" altLang="zh-CN" sz="1600" dirty="0">
              <a:ea typeface="MS PGothic" panose="020B0600070205080204" charset="-128"/>
            </a:endParaRPr>
          </a:p>
          <a:p>
            <a:pPr eaLnBrk="1" hangingPunct="1"/>
            <a:r>
              <a:rPr lang="en-US" altLang="zh-CN" sz="2000" dirty="0">
                <a:ea typeface="MS PGothic" panose="020B0600070205080204" charset="-128"/>
              </a:rPr>
              <a:t>Close a stream</a:t>
            </a:r>
            <a:endParaRPr lang="en-US" altLang="zh-CN" sz="2000" dirty="0">
              <a:ea typeface="MS PGothic" panose="020B0600070205080204" charset="-128"/>
            </a:endParaRPr>
          </a:p>
          <a:p>
            <a:pPr lvl="1" eaLnBrk="1" hangingPunct="1"/>
            <a:r>
              <a:rPr lang="en-US" altLang="zh-CN" sz="1600" dirty="0">
                <a:ea typeface="MS PGothic" panose="020B0600070205080204" charset="-128"/>
              </a:rPr>
              <a:t>When finish, it needs to report an end-of-stream</a:t>
            </a:r>
            <a:endParaRPr lang="en-US" altLang="zh-CN" sz="1600" dirty="0">
              <a:ea typeface="MS PGothic" panose="020B0600070205080204" charset="-128"/>
            </a:endParaRPr>
          </a:p>
          <a:p>
            <a:pPr lvl="1" eaLnBrk="1" hangingPunct="1"/>
            <a:r>
              <a:rPr lang="en-US" altLang="zh-CN" sz="1600" dirty="0">
                <a:ea typeface="MS PGothic" panose="020B0600070205080204" charset="-128"/>
              </a:rPr>
              <a:t>Both ends need to agree last element is OK and then close</a:t>
            </a:r>
            <a:endParaRPr lang="en-US" altLang="zh-CN" sz="1600" dirty="0">
              <a:ea typeface="MS PGothic" panose="020B0600070205080204" charset="-128"/>
            </a:endParaRPr>
          </a:p>
          <a:p>
            <a:pPr lvl="1" eaLnBrk="1" hangingPunct="1"/>
            <a:r>
              <a:rPr lang="en-US" altLang="zh-CN" sz="1600" dirty="0">
                <a:ea typeface="MS PGothic" panose="020B0600070205080204" charset="-128"/>
              </a:rPr>
              <a:t>1. Alice sends close request to Bob with stream record ID</a:t>
            </a:r>
            <a:endParaRPr lang="en-US" altLang="zh-CN" sz="1600" dirty="0">
              <a:ea typeface="MS PGothic" panose="020B0600070205080204" charset="-128"/>
            </a:endParaRPr>
          </a:p>
          <a:p>
            <a:pPr lvl="1" eaLnBrk="1" hangingPunct="1"/>
            <a:r>
              <a:rPr lang="en-US" altLang="zh-CN" sz="1600" dirty="0">
                <a:ea typeface="MS PGothic" panose="020B0600070205080204" charset="-128"/>
              </a:rPr>
              <a:t>2. Bob checks and agrees, sends a close ACK</a:t>
            </a:r>
            <a:endParaRPr lang="en-US" altLang="zh-CN" sz="1600" dirty="0">
              <a:ea typeface="MS PGothic" panose="020B0600070205080204" charset="-128"/>
            </a:endParaRPr>
          </a:p>
          <a:p>
            <a:pPr lvl="1" eaLnBrk="1" hangingPunct="1"/>
            <a:r>
              <a:rPr lang="en-US" altLang="zh-CN" sz="1600" dirty="0">
                <a:ea typeface="MS PGothic" panose="020B0600070205080204" charset="-128"/>
              </a:rPr>
              <a:t>3. Alice receives ACK, turn off sender, discard record</a:t>
            </a:r>
            <a:endParaRPr lang="en-US" altLang="zh-CN" sz="1600" dirty="0">
              <a:ea typeface="MS PGothic" panose="020B0600070205080204" charset="-128"/>
            </a:endParaRPr>
          </a:p>
          <a:p>
            <a:pPr lvl="1" eaLnBrk="1" hangingPunct="1"/>
            <a:r>
              <a:rPr lang="en-US" altLang="zh-CN" sz="1600" dirty="0">
                <a:ea typeface="MS PGothic" panose="020B0600070205080204" charset="-128"/>
              </a:rPr>
              <a:t>4. Alice sends "all done" to Bob</a:t>
            </a:r>
            <a:endParaRPr lang="en-US" altLang="zh-CN" sz="1600" dirty="0">
              <a:ea typeface="MS PGothic" panose="020B0600070205080204" charset="-128"/>
            </a:endParaRPr>
          </a:p>
          <a:p>
            <a:pPr lvl="1" eaLnBrk="1" hangingPunct="1"/>
            <a:r>
              <a:rPr lang="en-US" altLang="zh-CN" sz="1600" dirty="0">
                <a:ea typeface="MS PGothic" panose="020B0600070205080204" charset="-128"/>
              </a:rPr>
              <a:t>5. Bob receives "all done" and discard stream record</a:t>
            </a:r>
            <a:endParaRPr lang="zh-CN" altLang="en-US" sz="1600" dirty="0">
              <a:ea typeface="MS PGothic" panose="020B060007020508020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68144" y="4081636"/>
            <a:ext cx="3024336" cy="3231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500" b="1" dirty="0">
                <a:solidFill>
                  <a:srgbClr val="C00000"/>
                </a:solidFill>
                <a:latin typeface="Courier New" panose="02070309020205020404"/>
                <a:cs typeface="Courier New" panose="02070309020205020404"/>
              </a:rPr>
              <a:t>&lt;- What if duplicate?</a:t>
            </a:r>
            <a:endParaRPr lang="zh-CN" altLang="en-US" sz="1500" b="1" dirty="0">
              <a:solidFill>
                <a:srgbClr val="C0000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灯片编号占位符 3"/>
          <p:cNvSpPr txBox="1"/>
          <p:nvPr/>
        </p:nvSpPr>
        <p:spPr>
          <a:xfrm>
            <a:off x="6705600" y="54493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Picture 1027" descr="C:\Documents and Settings\Administrator\My Documents\cs580\images\an090601 copy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62"/>
          <a:stretch>
            <a:fillRect/>
          </a:stretch>
        </p:blipFill>
        <p:spPr bwMode="auto">
          <a:xfrm>
            <a:off x="1403648" y="913284"/>
            <a:ext cx="6912768" cy="451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5. Assurance of Jitter Control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Real-time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When reliability is less important than timely delivery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A few error in a movie may not be noticed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Jitter</a:t>
            </a:r>
            <a:r>
              <a:rPr lang="en-US" altLang="zh-CN" dirty="0">
                <a:ea typeface="MS PGothic" panose="020B0600070205080204" charset="-128"/>
              </a:rPr>
              <a:t>: variability in delivery time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Strategy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Basic: delay all arriving segments</a:t>
            </a:r>
            <a:endParaRPr lang="zh-CN" altLang="en-US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5. Assurance of Jitter Control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Measure the distribution of delays in a chart showing delay time vs. frequency of that delay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Choose an acceptable frequency of delivery failure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Determine </a:t>
            </a:r>
            <a:r>
              <a:rPr lang="en-US" altLang="zh-CN" dirty="0" err="1">
                <a:ea typeface="MS PGothic" panose="020B0600070205080204" charset="-128"/>
              </a:rPr>
              <a:t>D</a:t>
            </a:r>
            <a:r>
              <a:rPr lang="en-US" altLang="zh-CN" baseline="-25000" dirty="0" err="1">
                <a:ea typeface="MS PGothic" panose="020B0600070205080204" charset="-128"/>
              </a:rPr>
              <a:t>long</a:t>
            </a:r>
            <a:r>
              <a:rPr lang="en-US" altLang="zh-CN" baseline="-25000" dirty="0">
                <a:ea typeface="MS PGothic" panose="020B0600070205080204" charset="-128"/>
              </a:rPr>
              <a:t> </a:t>
            </a:r>
            <a:r>
              <a:rPr lang="en-US" altLang="zh-CN" dirty="0">
                <a:ea typeface="MS PGothic" panose="020B0600070205080204" charset="-128"/>
              </a:rPr>
              <a:t>that longer than 99% delay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Determine the shortest delay, </a:t>
            </a:r>
            <a:r>
              <a:rPr lang="en-US" altLang="zh-CN" dirty="0" err="1">
                <a:ea typeface="MS PGothic" panose="020B0600070205080204" charset="-128"/>
              </a:rPr>
              <a:t>D</a:t>
            </a:r>
            <a:r>
              <a:rPr lang="en-US" altLang="zh-CN" baseline="-25000" dirty="0" err="1">
                <a:ea typeface="MS PGothic" panose="020B0600070205080204" charset="-128"/>
              </a:rPr>
              <a:t>short</a:t>
            </a:r>
            <a:endParaRPr lang="en-US" altLang="zh-CN" baseline="-25000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Calculate number of segment buffer:</a:t>
            </a:r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 err="1">
                <a:ea typeface="MS PGothic" panose="020B0600070205080204" charset="-128"/>
              </a:rPr>
              <a:t>D</a:t>
            </a:r>
            <a:r>
              <a:rPr lang="en-US" altLang="zh-CN" baseline="-25000" dirty="0" err="1">
                <a:ea typeface="MS PGothic" panose="020B0600070205080204" charset="-128"/>
              </a:rPr>
              <a:t>headway</a:t>
            </a:r>
            <a:r>
              <a:rPr lang="en-US" altLang="zh-CN" dirty="0">
                <a:ea typeface="MS PGothic" panose="020B0600070205080204" charset="-128"/>
              </a:rPr>
              <a:t> is average delay between arriving segments</a:t>
            </a: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37620"/>
            <a:ext cx="4555976" cy="789384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6. Assurance of Authenticity and Privacy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Internet is dangerous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Hostile intercepts and maliciously modifies packets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Violate a protocol with malicious intent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Key-based mathematical transformations to data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Sign and verify: establish the authenticity of the source and integrity of contents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Encrypt and decrypt: maintain privacy of contents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Consideration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False sense of security, worse than no assurance</a:t>
            </a:r>
            <a:endParaRPr lang="zh-CN" altLang="en-US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Security: Asymmetric Encryption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Public Key VS. Private Key</a:t>
            </a:r>
            <a:endParaRPr lang="en-US" altLang="zh-CN" dirty="0"/>
          </a:p>
          <a:p>
            <a:pPr lvl="1"/>
            <a:r>
              <a:rPr lang="en-US" altLang="zh-CN" dirty="0"/>
              <a:t>Public key: encrypt to identify </a:t>
            </a:r>
            <a:r>
              <a:rPr lang="en-US" altLang="zh-CN" i="1" dirty="0"/>
              <a:t>reader</a:t>
            </a:r>
            <a:r>
              <a:rPr lang="en-US" altLang="zh-CN" dirty="0"/>
              <a:t> (only me can read this)</a:t>
            </a:r>
            <a:endParaRPr lang="en-US" altLang="zh-CN" dirty="0"/>
          </a:p>
          <a:p>
            <a:pPr lvl="1"/>
            <a:r>
              <a:rPr lang="en-US" altLang="zh-CN" dirty="0"/>
              <a:t>Private key: encrypt to identify </a:t>
            </a:r>
            <a:r>
              <a:rPr lang="en-US" altLang="zh-CN" i="1" dirty="0"/>
              <a:t>writer</a:t>
            </a:r>
            <a:r>
              <a:rPr lang="en-US" altLang="zh-CN" dirty="0"/>
              <a:t> (yes, it's me who wrote this)</a:t>
            </a:r>
            <a:endParaRPr lang="en-US" altLang="zh-CN" dirty="0"/>
          </a:p>
          <a:p>
            <a:pPr lvl="1"/>
            <a:r>
              <a:rPr lang="en-US" altLang="zh-CN" dirty="0"/>
              <a:t>Poor performance, so just used to exchange symmetric key</a:t>
            </a:r>
            <a:endParaRPr lang="en-US" altLang="zh-CN" dirty="0"/>
          </a:p>
          <a:p>
            <a:r>
              <a:rPr lang="en-US" altLang="zh-CN" dirty="0"/>
              <a:t>Questions</a:t>
            </a:r>
            <a:endParaRPr lang="en-US" altLang="zh-CN" dirty="0"/>
          </a:p>
          <a:p>
            <a:pPr lvl="1"/>
            <a:r>
              <a:rPr lang="en-US" altLang="zh-CN" dirty="0"/>
              <a:t>What is a certificate? Why using a CA (Certificate Authority)?</a:t>
            </a:r>
            <a:endParaRPr lang="en-US" altLang="zh-CN" dirty="0"/>
          </a:p>
          <a:p>
            <a:pPr lvl="1"/>
            <a:r>
              <a:rPr lang="en-US" altLang="zh-CN" dirty="0"/>
              <a:t>How to exchange a symmetric key in HTTPS or SSH?</a:t>
            </a:r>
            <a:endParaRPr lang="en-US" altLang="zh-CN" dirty="0"/>
          </a:p>
          <a:p>
            <a:pPr lvl="1"/>
            <a:r>
              <a:rPr lang="en-US" altLang="zh-CN" dirty="0"/>
              <a:t>What is the root of trust?</a:t>
            </a:r>
            <a:endParaRPr lang="en-US" altLang="zh-CN" dirty="0"/>
          </a:p>
          <a:p>
            <a:pPr lvl="1"/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addressed</a:t>
            </a:r>
            <a:r>
              <a:rPr lang="zh-CN" altLang="en-US" dirty="0"/>
              <a:t> </a:t>
            </a:r>
            <a:r>
              <a:rPr lang="en-US" altLang="zh-CN" dirty="0"/>
              <a:t>later,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endParaRPr lang="zh-CN" altLang="en-US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7. End-to-end Performance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Multi-segment message questions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Trade-off between complexity and performance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Lock-step protocol</a:t>
            </a: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592" y="2641476"/>
            <a:ext cx="5520704" cy="2808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Overlapping Transmissions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Pipelining technique</a:t>
            </a: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33364"/>
            <a:ext cx="8077200" cy="361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Overlapping Transmissions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Packets or ACK may be lost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Sender holds a list of segments sent, check it off when receives ACK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Set a timer (according to RTT) for last segment</a:t>
            </a:r>
            <a:endParaRPr lang="en-US" altLang="zh-CN" dirty="0">
              <a:ea typeface="MS PGothic" panose="020B0600070205080204" charset="-128"/>
            </a:endParaRPr>
          </a:p>
          <a:p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If list of missing ACK is empty, OK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If timer expires, resend packets and another timer</a:t>
            </a: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Fixed Window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5592" y="1069434"/>
            <a:ext cx="4762872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Receiver tells the sender a window size</a:t>
            </a:r>
            <a:endParaRPr lang="en-US" altLang="zh-CN" dirty="0"/>
          </a:p>
          <a:p>
            <a:r>
              <a:rPr lang="en-US" altLang="zh-CN" dirty="0"/>
              <a:t>Sender sends window</a:t>
            </a:r>
            <a:endParaRPr lang="en-US" altLang="zh-CN" dirty="0"/>
          </a:p>
          <a:p>
            <a:r>
              <a:rPr lang="en-US" altLang="zh-CN" dirty="0"/>
              <a:t>Receiver acks each packet as before</a:t>
            </a:r>
            <a:endParaRPr lang="en-US" altLang="zh-CN" dirty="0"/>
          </a:p>
          <a:p>
            <a:r>
              <a:rPr lang="en-US" altLang="zh-CN" dirty="0"/>
              <a:t>Window advances when all packets in previous window are </a:t>
            </a:r>
            <a:r>
              <a:rPr lang="en-US" altLang="zh-CN" dirty="0" err="1"/>
              <a:t>acked</a:t>
            </a:r>
            <a:endParaRPr lang="en-US" altLang="zh-CN" dirty="0"/>
          </a:p>
          <a:p>
            <a:pPr lvl="1"/>
            <a:r>
              <a:rPr lang="en-US" altLang="zh-CN" dirty="0"/>
              <a:t>E.g., packets 4-6 sent, after 1-3 </a:t>
            </a:r>
            <a:r>
              <a:rPr lang="en-US" altLang="zh-CN" dirty="0" err="1"/>
              <a:t>ack</a:t>
            </a:r>
            <a:r>
              <a:rPr lang="en-US" altLang="en-US" dirty="0" err="1">
                <a:ea typeface="宋体" panose="02010600030101010101" pitchFamily="2" charset="-122"/>
              </a:rPr>
              <a:t>'</a:t>
            </a:r>
            <a:r>
              <a:rPr lang="en-US" altLang="zh-CN" dirty="0" err="1"/>
              <a:t>d</a:t>
            </a:r>
            <a:endParaRPr lang="en-US" altLang="zh-CN" dirty="0"/>
          </a:p>
          <a:p>
            <a:r>
              <a:rPr lang="en-US" altLang="zh-CN" dirty="0"/>
              <a:t>If a packet times out -&gt; resend packets</a:t>
            </a:r>
            <a:endParaRPr lang="en-US" altLang="zh-CN" dirty="0"/>
          </a:p>
          <a:p>
            <a:r>
              <a:rPr lang="en-US" altLang="zh-CN" dirty="0"/>
              <a:t>Still much idle time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47" y="1417340"/>
            <a:ext cx="2961084" cy="3509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Sliding Window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85592" y="1069434"/>
            <a:ext cx="4762872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Sender advances the window by 1 for each in-sequence ACK it receives</a:t>
            </a:r>
            <a:endParaRPr lang="en-US" altLang="zh-CN" dirty="0"/>
          </a:p>
          <a:p>
            <a:pPr lvl="1"/>
            <a:r>
              <a:rPr lang="en-US" altLang="zh-CN" dirty="0"/>
              <a:t>Reduces idle periods</a:t>
            </a:r>
            <a:endParaRPr lang="en-US" altLang="zh-CN" dirty="0"/>
          </a:p>
          <a:p>
            <a:pPr lvl="1"/>
            <a:r>
              <a:rPr lang="en-US" altLang="zh-CN" dirty="0"/>
              <a:t>Pipelining idea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But what</a:t>
            </a:r>
            <a:r>
              <a:rPr lang="en-US" altLang="en-US" dirty="0">
                <a:ea typeface="宋体" panose="02010600030101010101" pitchFamily="2" charset="-122"/>
              </a:rPr>
              <a:t>'</a:t>
            </a:r>
            <a:r>
              <a:rPr lang="en-US" altLang="zh-CN" dirty="0"/>
              <a:t>s the correct value for the window?</a:t>
            </a:r>
            <a:endParaRPr lang="en-US" altLang="zh-CN" dirty="0"/>
          </a:p>
          <a:p>
            <a:pPr lvl="1"/>
            <a:r>
              <a:rPr lang="en-US" altLang="zh-CN" dirty="0"/>
              <a:t>We</a:t>
            </a:r>
            <a:r>
              <a:rPr lang="en-US" altLang="en-US" dirty="0">
                <a:ea typeface="宋体" panose="02010600030101010101" pitchFamily="2" charset="-122"/>
              </a:rPr>
              <a:t>'</a:t>
            </a:r>
            <a:r>
              <a:rPr lang="en-US" altLang="zh-CN" dirty="0"/>
              <a:t>ll revisit this question</a:t>
            </a:r>
            <a:endParaRPr lang="en-US" altLang="zh-CN" dirty="0"/>
          </a:p>
          <a:p>
            <a:pPr lvl="1"/>
            <a:r>
              <a:rPr lang="en-US" altLang="zh-CN" dirty="0"/>
              <a:t>First, we need to understand windows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6" y="1417340"/>
            <a:ext cx="3183731" cy="3545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Handling Packet Loss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489348"/>
            <a:ext cx="7286625" cy="346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" y="482600"/>
            <a:ext cx="9105900" cy="47498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36435" y="3623310"/>
            <a:ext cx="20580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NAT</a:t>
            </a:r>
            <a:r>
              <a:rPr lang="zh-CN" altLang="en-US" sz="1600"/>
              <a:t>中存储的</a:t>
            </a:r>
            <a:r>
              <a:rPr lang="en-US" altLang="zh-CN" sz="1600"/>
              <a:t>route table</a:t>
            </a:r>
            <a:r>
              <a:rPr lang="zh-CN" altLang="en-US" sz="1600"/>
              <a:t>最大长度为：</a:t>
            </a:r>
            <a:endParaRPr lang="zh-CN" altLang="en-US" sz="1600"/>
          </a:p>
          <a:p>
            <a:r>
              <a:rPr lang="en-US" altLang="zh-CN" sz="1600"/>
              <a:t>&gt;65535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Chose the Right Window Size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If window is too small</a:t>
            </a:r>
            <a:endParaRPr lang="en-US" altLang="zh-CN" dirty="0"/>
          </a:p>
          <a:p>
            <a:pPr lvl="1"/>
            <a:r>
              <a:rPr lang="en-US" altLang="zh-CN" dirty="0"/>
              <a:t>Long idle time</a:t>
            </a:r>
            <a:endParaRPr lang="en-US" altLang="zh-CN" dirty="0"/>
          </a:p>
          <a:p>
            <a:pPr lvl="1"/>
            <a:r>
              <a:rPr lang="en-US" altLang="zh-CN" dirty="0"/>
              <a:t>Underutilized network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window too large</a:t>
            </a:r>
            <a:endParaRPr lang="en-US" altLang="zh-CN" dirty="0"/>
          </a:p>
          <a:p>
            <a:pPr lvl="1"/>
            <a:r>
              <a:rPr lang="en-US" altLang="zh-CN" dirty="0"/>
              <a:t>Congestion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535" y="1345332"/>
            <a:ext cx="3406378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Sliding Window Size</a:t>
            </a: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96FF"/>
                </a:solidFill>
                <a:ea typeface="MS PGothic" panose="020B0600070205080204" charset="-128"/>
              </a:rPr>
              <a:t>window size ≥ round-trip time × bottleneck data rate</a:t>
            </a:r>
            <a:endParaRPr lang="en-US" altLang="zh-CN" sz="2400" b="1" dirty="0">
              <a:solidFill>
                <a:srgbClr val="0096FF"/>
              </a:solidFill>
              <a:ea typeface="MS PGothic" panose="020B0600070205080204" charset="-128"/>
            </a:endParaRPr>
          </a:p>
          <a:p>
            <a:pPr marL="0" indent="0">
              <a:lnSpc>
                <a:spcPct val="110000"/>
              </a:lnSpc>
            </a:pPr>
            <a:endParaRPr lang="en-US" altLang="zh-CN" dirty="0">
              <a:ea typeface="MS PGothic" panose="020B0600070205080204" charset="-128"/>
            </a:endParaRPr>
          </a:p>
          <a:p>
            <a:pPr marL="0" indent="0">
              <a:lnSpc>
                <a:spcPct val="110000"/>
              </a:lnSpc>
            </a:pPr>
            <a:r>
              <a:rPr lang="en-US" altLang="zh-CN" dirty="0">
                <a:ea typeface="MS PGothic" panose="020B0600070205080204" charset="-128"/>
              </a:rPr>
              <a:t> Sliding window with one segment in size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MS PGothic" panose="020B0600070205080204" charset="-128"/>
              </a:rPr>
              <a:t>Data rate is window size / RTT</a:t>
            </a:r>
            <a:endParaRPr lang="en-US" altLang="zh-CN" dirty="0">
              <a:ea typeface="MS PGothic" panose="020B0600070205080204" charset="-128"/>
            </a:endParaRPr>
          </a:p>
          <a:p>
            <a:pPr marL="0" indent="0">
              <a:lnSpc>
                <a:spcPct val="110000"/>
              </a:lnSpc>
            </a:pPr>
            <a:r>
              <a:rPr lang="en-US" altLang="zh-CN" dirty="0">
                <a:ea typeface="MS PGothic" panose="020B0600070205080204" charset="-128"/>
              </a:rPr>
              <a:t> Enlarge window size to bottleneck data rate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MS PGothic" panose="020B0600070205080204" charset="-128"/>
              </a:rPr>
              <a:t>Data rate is window size / RTT</a:t>
            </a:r>
            <a:endParaRPr lang="en-US" altLang="zh-CN" dirty="0">
              <a:ea typeface="MS PGothic" panose="020B0600070205080204" charset="-128"/>
            </a:endParaRPr>
          </a:p>
          <a:p>
            <a:pPr marL="0" indent="0">
              <a:lnSpc>
                <a:spcPct val="110000"/>
              </a:lnSpc>
            </a:pPr>
            <a:r>
              <a:rPr lang="en-US" altLang="zh-CN" dirty="0">
                <a:ea typeface="MS PGothic" panose="020B0600070205080204" charset="-128"/>
              </a:rPr>
              <a:t> Enlarge window size further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MS PGothic" panose="020B0600070205080204" charset="-128"/>
              </a:rPr>
              <a:t>Data rate is still bottleneck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MS PGothic" panose="020B0600070205080204" charset="-128"/>
              </a:rPr>
              <a:t>Larger window makes no sense</a:t>
            </a:r>
            <a:endParaRPr lang="en-US" altLang="zh-CN" dirty="0">
              <a:ea typeface="MS PGothic" panose="020B0600070205080204" charset="-128"/>
            </a:endParaRPr>
          </a:p>
          <a:p>
            <a:pPr lvl="1">
              <a:lnSpc>
                <a:spcPct val="110000"/>
              </a:lnSpc>
              <a:buFontTx/>
              <a:buNone/>
            </a:pPr>
            <a:endParaRPr lang="en-US" altLang="zh-CN" sz="1800" dirty="0">
              <a:ea typeface="MS PGothic" panose="020B0600070205080204" charset="-128"/>
            </a:endParaRPr>
          </a:p>
        </p:txBody>
      </p:sp>
      <p:sp>
        <p:nvSpPr>
          <p:cNvPr id="38916" name="矩形 1"/>
          <p:cNvSpPr>
            <a:spLocks noChangeArrowheads="1"/>
          </p:cNvSpPr>
          <p:nvPr/>
        </p:nvSpPr>
        <p:spPr bwMode="auto">
          <a:xfrm>
            <a:off x="5796136" y="2497460"/>
            <a:ext cx="3072084" cy="18853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0" lang="en-US" altLang="zh-CN" sz="1400" dirty="0">
                <a:latin typeface="等线" panose="02010600030101010101" charset="-122"/>
                <a:ea typeface="等线" panose="02010600030101010101" charset="-122"/>
              </a:rPr>
              <a:t>-</a:t>
            </a:r>
            <a:r>
              <a:rPr kumimoji="0" lang="zh-CN" altLang="en-US" sz="1400" dirty="0">
                <a:latin typeface="等线" panose="02010600030101010101" charset="-122"/>
                <a:ea typeface="等线" panose="02010600030101010101" charset="-122"/>
              </a:rPr>
              <a:t> </a:t>
            </a: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Receive 500 </a:t>
            </a:r>
            <a:r>
              <a:rPr lang="en-US" altLang="zh-CN" sz="1400" dirty="0" err="1"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KBps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- Sender 1 </a:t>
            </a:r>
            <a:r>
              <a:rPr lang="en-US" altLang="zh-CN" sz="1400" dirty="0" err="1"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MBps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- RTT 70ms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- A segment carries 0.5 KB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endParaRPr lang="en-US" altLang="zh-CN" sz="1400" dirty="0"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  <a:p>
            <a:pPr>
              <a:lnSpc>
                <a:spcPct val="120000"/>
              </a:lnSpc>
            </a:pPr>
            <a:r>
              <a:rPr lang="en-US" altLang="zh-CN" sz="1400" dirty="0">
                <a:latin typeface="等线" panose="02010600030101010101" charset="-122"/>
                <a:ea typeface="等线" panose="02010600030101010101" charset="-122"/>
                <a:cs typeface="Myriad Pro Light SemiCond"/>
              </a:rPr>
              <a:t>- Sliding window size = 35KB (70 segment)</a:t>
            </a:r>
            <a:endParaRPr lang="en-US" altLang="zh-CN" sz="1400" dirty="0">
              <a:latin typeface="等线" panose="02010600030101010101" charset="-122"/>
              <a:ea typeface="等线" panose="02010600030101010101" charset="-122"/>
              <a:cs typeface="Myriad Pro Light SemiCond"/>
            </a:endParaRPr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Self-pacing: Sliding Window Size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spcBef>
                <a:spcPts val="2100"/>
              </a:spcBef>
            </a:pPr>
            <a:r>
              <a:rPr lang="en-US" altLang="zh-CN" dirty="0">
                <a:ea typeface="MS PGothic" panose="020B0600070205080204" charset="-128"/>
              </a:rPr>
              <a:t>Although the sender doesn</a:t>
            </a:r>
            <a:r>
              <a:rPr lang="en-US" altLang="en-US" dirty="0">
                <a:ea typeface="MS PGothic" panose="020B0600070205080204" charset="-128"/>
              </a:rPr>
              <a:t>'</a:t>
            </a:r>
            <a:r>
              <a:rPr lang="en-US" altLang="zh-CN" dirty="0">
                <a:ea typeface="MS PGothic" panose="020B0600070205080204" charset="-128"/>
              </a:rPr>
              <a:t>t know the bottleneck, it is sending </a:t>
            </a:r>
            <a:r>
              <a:rPr lang="en-US" altLang="zh-CN" dirty="0">
                <a:solidFill>
                  <a:srgbClr val="0096FF"/>
                </a:solidFill>
                <a:ea typeface="MS PGothic" panose="020B0600070205080204" charset="-128"/>
              </a:rPr>
              <a:t>at exactly that rate</a:t>
            </a:r>
            <a:endParaRPr lang="en-US" altLang="zh-CN" dirty="0">
              <a:solidFill>
                <a:srgbClr val="0096FF"/>
              </a:solidFill>
              <a:ea typeface="MS PGothic" panose="020B0600070205080204" charset="-128"/>
            </a:endParaRPr>
          </a:p>
          <a:p>
            <a:pPr>
              <a:spcBef>
                <a:spcPts val="2100"/>
              </a:spcBef>
            </a:pPr>
            <a:r>
              <a:rPr lang="en-US" altLang="zh-CN" dirty="0">
                <a:ea typeface="MS PGothic" panose="020B0600070205080204" charset="-128"/>
              </a:rPr>
              <a:t>Once sender fills a sliding window, cannot send next data until receive ACK of the oldest data in the window</a:t>
            </a:r>
            <a:endParaRPr lang="en-US" altLang="zh-CN" dirty="0">
              <a:ea typeface="MS PGothic" panose="020B0600070205080204" charset="-128"/>
            </a:endParaRPr>
          </a:p>
          <a:p>
            <a:pPr>
              <a:spcBef>
                <a:spcPts val="2100"/>
              </a:spcBef>
            </a:pPr>
            <a:r>
              <a:rPr lang="en-US" altLang="zh-CN" dirty="0">
                <a:ea typeface="MS PGothic" panose="020B0600070205080204" charset="-128"/>
              </a:rPr>
              <a:t>The receiver cannot generate ACK faster than the network can deliver data elements</a:t>
            </a:r>
            <a:endParaRPr lang="en-US" altLang="zh-CN" dirty="0">
              <a:ea typeface="MS PGothic" panose="020B0600070205080204" charset="-128"/>
            </a:endParaRPr>
          </a:p>
          <a:p>
            <a:pPr>
              <a:spcBef>
                <a:spcPts val="2100"/>
              </a:spcBef>
            </a:pPr>
            <a:r>
              <a:rPr lang="en-US" altLang="zh-CN" dirty="0">
                <a:ea typeface="MS PGothic" panose="020B0600070205080204" charset="-128"/>
              </a:rPr>
              <a:t>RTT estimation still needed</a:t>
            </a:r>
            <a:endParaRPr lang="en-US" altLang="zh-CN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TCP Congestion Control</a:t>
            </a:r>
            <a:endParaRPr lang="en-US" altLang="zh-CN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Definition: Too many packets present in (a part of) the network causes packet delay and loss that degrades performance.</a:t>
            </a:r>
            <a:endParaRPr lang="en-US" altLang="zh-CN" dirty="0"/>
          </a:p>
          <a:p>
            <a:pPr>
              <a:spcBef>
                <a:spcPts val="2100"/>
              </a:spcBef>
            </a:pPr>
            <a:r>
              <a:rPr lang="en-US" altLang="zh-CN" dirty="0"/>
              <a:t>Network &amp; End-to-end layers </a:t>
            </a:r>
            <a:r>
              <a:rPr lang="en-US" altLang="zh-CN" i="1" dirty="0">
                <a:solidFill>
                  <a:srgbClr val="0096FF"/>
                </a:solidFill>
              </a:rPr>
              <a:t>share the responsibility </a:t>
            </a:r>
            <a:r>
              <a:rPr lang="en-US" altLang="zh-CN" dirty="0"/>
              <a:t>for handling congestion</a:t>
            </a:r>
            <a:endParaRPr lang="en-US" altLang="zh-CN" dirty="0"/>
          </a:p>
          <a:p>
            <a:pPr>
              <a:spcBef>
                <a:spcPts val="2100"/>
              </a:spcBef>
            </a:pPr>
            <a:r>
              <a:rPr lang="en-US" altLang="zh-CN" dirty="0"/>
              <a:t>1. Network layer</a:t>
            </a:r>
            <a:endParaRPr lang="en-US" altLang="zh-CN" dirty="0"/>
          </a:p>
          <a:p>
            <a:pPr lvl="1"/>
            <a:r>
              <a:rPr lang="en-US" altLang="zh-CN" dirty="0"/>
              <a:t>Directly experiences the congestion</a:t>
            </a:r>
            <a:endParaRPr lang="en-US" altLang="zh-CN" dirty="0"/>
          </a:p>
          <a:p>
            <a:pPr lvl="1"/>
            <a:r>
              <a:rPr lang="en-US" altLang="zh-CN" dirty="0"/>
              <a:t>Ultimately determine what to do with the excess packets</a:t>
            </a:r>
            <a:endParaRPr lang="en-US" altLang="zh-CN" dirty="0"/>
          </a:p>
          <a:p>
            <a:r>
              <a:rPr lang="en-US" altLang="zh-CN" dirty="0"/>
              <a:t>2. End-to-end layer</a:t>
            </a:r>
            <a:endParaRPr lang="en-US" altLang="zh-CN" dirty="0"/>
          </a:p>
          <a:p>
            <a:pPr lvl="1"/>
            <a:r>
              <a:rPr lang="en-US" altLang="zh-CN" dirty="0"/>
              <a:t>Control to reduce the sending rate, is the most effective way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Congestion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654" y="1345332"/>
            <a:ext cx="5600700" cy="366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Congest?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spcBef>
                <a:spcPts val="2250"/>
              </a:spcBef>
            </a:pPr>
            <a:r>
              <a:rPr lang="en-US" altLang="zh-CN" dirty="0"/>
              <a:t>If all of a sudden, streams of packets begin arriving on three or four input lines and all need the same output line, a queue will build up</a:t>
            </a:r>
            <a:endParaRPr lang="en-US" altLang="zh-CN" dirty="0"/>
          </a:p>
          <a:p>
            <a:pPr>
              <a:spcBef>
                <a:spcPts val="2250"/>
              </a:spcBef>
            </a:pPr>
            <a:r>
              <a:rPr lang="en-US" altLang="zh-CN" dirty="0"/>
              <a:t>If there is insufficient memory to hold all of them, packets will be lost</a:t>
            </a:r>
            <a:endParaRPr lang="en-US" altLang="zh-CN" dirty="0"/>
          </a:p>
          <a:p>
            <a:pPr>
              <a:spcBef>
                <a:spcPts val="2250"/>
              </a:spcBef>
            </a:pPr>
            <a:r>
              <a:rPr lang="en-US" altLang="zh-CN" dirty="0"/>
              <a:t>Adding more memory may help up to a point, but</a:t>
            </a:r>
            <a:endParaRPr lang="en-US" altLang="zh-CN" dirty="0"/>
          </a:p>
          <a:p>
            <a:pPr lvl="1"/>
            <a:r>
              <a:rPr lang="en-US" altLang="zh-CN" dirty="0"/>
              <a:t>Nagle (1987) realized that if routers have an infinite amount of memory, congestion gets worse, not better</a:t>
            </a:r>
            <a:endParaRPr lang="en-US" altLang="zh-CN" dirty="0"/>
          </a:p>
          <a:p>
            <a:pPr lvl="1"/>
            <a:r>
              <a:rPr lang="en-US" altLang="zh-CN" dirty="0"/>
              <a:t>This is because by the time packets get to the front of the queue, they have </a:t>
            </a:r>
            <a:r>
              <a:rPr lang="en-US" altLang="zh-CN" b="1" dirty="0">
                <a:solidFill>
                  <a:schemeClr val="accent1"/>
                </a:solidFill>
              </a:rPr>
              <a:t>already timed out</a:t>
            </a:r>
            <a:r>
              <a:rPr lang="en-US" altLang="zh-CN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(repeatedly) and duplicates have been sent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Shedding: Setting Window Size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For performance: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96FF"/>
                </a:solidFill>
              </a:rPr>
              <a:t>window size ≥ round-trip time × bottleneck data rate</a:t>
            </a:r>
            <a:endParaRPr lang="en-US" altLang="zh-CN" dirty="0">
              <a:solidFill>
                <a:srgbClr val="0096FF"/>
              </a:solidFill>
            </a:endParaRPr>
          </a:p>
          <a:p>
            <a:pPr>
              <a:spcBef>
                <a:spcPts val="1870"/>
              </a:spcBef>
            </a:pPr>
            <a:r>
              <a:rPr lang="en-US" altLang="zh-CN" dirty="0"/>
              <a:t>For congestion control: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96FF"/>
                </a:solidFill>
              </a:rPr>
              <a:t>window size ≤ min(RTT x bottleneck data rate, Receiver buffer)</a:t>
            </a:r>
            <a:endParaRPr lang="en-US" altLang="zh-CN" dirty="0">
              <a:solidFill>
                <a:srgbClr val="0096FF"/>
              </a:solidFill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Congestion window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ts val="1870"/>
              </a:spcBef>
            </a:pPr>
            <a:r>
              <a:rPr lang="en-US" altLang="zh-CN" dirty="0">
                <a:solidFill>
                  <a:srgbClr val="000000"/>
                </a:solidFill>
              </a:rPr>
              <a:t>2 windows become 1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to achieve best performance and avoid congestion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Congestion Control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/>
              <a:t>Basic idea:</a:t>
            </a:r>
            <a:endParaRPr lang="en-US" altLang="zh-CN" dirty="0"/>
          </a:p>
          <a:p>
            <a:pPr lvl="1">
              <a:lnSpc>
                <a:spcPct val="110000"/>
              </a:lnSpc>
              <a:buFont typeface="Symbol" panose="05050102010706020507" charset="0"/>
              <a:buChar char="-"/>
              <a:defRPr/>
            </a:pPr>
            <a:r>
              <a:rPr lang="en-US" altLang="zh-CN" dirty="0"/>
              <a:t>Increase congestion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slowly</a:t>
            </a:r>
            <a:endParaRPr lang="en-US" altLang="zh-CN" dirty="0"/>
          </a:p>
          <a:p>
            <a:pPr lvl="1">
              <a:lnSpc>
                <a:spcPct val="110000"/>
              </a:lnSpc>
              <a:buFont typeface="Symbol" panose="05050102010706020507" charset="0"/>
              <a:buChar char="-"/>
              <a:defRPr/>
            </a:pPr>
            <a:r>
              <a:rPr lang="en-US" altLang="zh-CN" dirty="0"/>
              <a:t>If no drops -&gt; no congestion yet</a:t>
            </a:r>
            <a:endParaRPr lang="en-US" altLang="zh-CN" dirty="0"/>
          </a:p>
          <a:p>
            <a:pPr lvl="1">
              <a:lnSpc>
                <a:spcPct val="110000"/>
              </a:lnSpc>
              <a:buFont typeface="Symbol" panose="05050102010706020507" charset="0"/>
              <a:buChar char="-"/>
              <a:defRPr/>
            </a:pPr>
            <a:r>
              <a:rPr lang="en-US" altLang="zh-CN" dirty="0"/>
              <a:t>If a drop occurs -&gt; decrease congestion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endParaRPr lang="en-US" altLang="zh-CN" dirty="0"/>
          </a:p>
          <a:p>
            <a:pPr lvl="1">
              <a:lnSpc>
                <a:spcPct val="110000"/>
              </a:lnSpc>
              <a:buFont typeface="Symbol" panose="05050102010706020507" charset="0"/>
              <a:buChar char="-"/>
              <a:defRPr/>
            </a:pPr>
            <a:endParaRPr lang="en-US" altLang="zh-CN" dirty="0"/>
          </a:p>
          <a:p>
            <a:pPr>
              <a:lnSpc>
                <a:spcPct val="110000"/>
              </a:lnSpc>
              <a:defRPr/>
            </a:pPr>
            <a:r>
              <a:rPr lang="en-US" altLang="zh-CN" dirty="0"/>
              <a:t>Use the idea in a distributed protocol that achieves:</a:t>
            </a:r>
            <a:endParaRPr lang="en-US" altLang="zh-CN" dirty="0"/>
          </a:p>
          <a:p>
            <a:pPr lvl="1">
              <a:lnSpc>
                <a:spcPct val="110000"/>
              </a:lnSpc>
              <a:buFont typeface="Symbol" panose="05050102010706020507" charset="0"/>
              <a:buChar char="-"/>
              <a:defRPr/>
            </a:pPr>
            <a:r>
              <a:rPr lang="en-US" altLang="zh-CN" dirty="0"/>
              <a:t>Efficiency: i.e., uses the bottleneck capacity efficiently</a:t>
            </a:r>
            <a:endParaRPr lang="en-US" altLang="zh-CN" dirty="0"/>
          </a:p>
          <a:p>
            <a:pPr lvl="1">
              <a:lnSpc>
                <a:spcPct val="110000"/>
              </a:lnSpc>
              <a:buFont typeface="Symbol" panose="05050102010706020507" charset="0"/>
              <a:buChar char="-"/>
              <a:defRPr/>
            </a:pPr>
            <a:r>
              <a:rPr lang="en-US" altLang="zh-CN" dirty="0"/>
              <a:t>Fairness, i.e., senders sharing a bottleneck get equal throughput (if they have demands)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AIMD (Additive Increase, Multiplicative Decrease)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Every RTT: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drop: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+ 1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drop: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cwnd</a:t>
            </a:r>
            <a:r>
              <a:rPr kumimoji="1" lang="en-US" altLang="zh-CN" dirty="0"/>
              <a:t> / 2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273324"/>
            <a:ext cx="7020074" cy="2205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657350" y="2457450"/>
            <a:ext cx="58293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BD374B"/>
                </a:solidFill>
              </a:rPr>
              <a:t>CASE: Ethernet Mapping</a:t>
            </a:r>
            <a:endParaRPr lang="en-US" altLang="zh-CN" dirty="0">
              <a:solidFill>
                <a:srgbClr val="BD374B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000" b="0" dirty="0">
                <a:solidFill>
                  <a:srgbClr val="BD374B"/>
                </a:solidFill>
              </a:rPr>
              <a:t>Mapping Internet to Ethernet</a:t>
            </a:r>
            <a:endParaRPr kumimoji="1" lang="en-US" altLang="zh-CN" sz="2000" b="0" dirty="0">
              <a:solidFill>
                <a:srgbClr val="BD374B"/>
              </a:solidFill>
            </a:endParaRPr>
          </a:p>
          <a:p>
            <a:pPr algn="ctr">
              <a:lnSpc>
                <a:spcPct val="150000"/>
              </a:lnSpc>
            </a:pPr>
            <a:endParaRPr kumimoji="1" lang="en-US" altLang="zh-CN" sz="2000" b="0" dirty="0">
              <a:solidFill>
                <a:srgbClr val="BD374B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 with AIMD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/>
              <a:t>Increases very slowly at the beginning </a:t>
            </a:r>
            <a:endParaRPr lang="en-US" altLang="zh-CN" dirty="0"/>
          </a:p>
          <a:p>
            <a:r>
              <a:rPr lang="en-US" altLang="zh-CN" dirty="0"/>
              <a:t>Initial window size is 1</a:t>
            </a:r>
            <a:endParaRPr lang="en-US" altLang="zh-CN" dirty="0"/>
          </a:p>
          <a:p>
            <a:pPr lvl="1"/>
            <a:r>
              <a:rPr lang="en-US" altLang="zh-CN" dirty="0"/>
              <a:t>Probably too small in practice</a:t>
            </a:r>
            <a:endParaRPr lang="en-US" altLang="zh-CN" dirty="0"/>
          </a:p>
          <a:p>
            <a:r>
              <a:rPr lang="en-US" altLang="zh-CN" dirty="0"/>
              <a:t>Solution: do multiplicative increase at the beginning</a:t>
            </a:r>
            <a:endParaRPr lang="en-US" altLang="zh-CN" dirty="0"/>
          </a:p>
          <a:p>
            <a:pPr lvl="1"/>
            <a:r>
              <a:rPr lang="en-US" altLang="zh-CN" i="1" dirty="0" err="1"/>
              <a:t>Congestion_window</a:t>
            </a:r>
            <a:r>
              <a:rPr lang="en-US" altLang="zh-CN" i="1" dirty="0"/>
              <a:t> </a:t>
            </a:r>
            <a:r>
              <a:rPr lang="en-US" altLang="zh-CN" i="1" baseline="-25000" dirty="0" err="1"/>
              <a:t>init</a:t>
            </a:r>
            <a:r>
              <a:rPr lang="en-US" altLang="zh-CN" i="1" dirty="0"/>
              <a:t> </a:t>
            </a:r>
            <a:r>
              <a:rPr lang="en-US" altLang="zh-CN" dirty="0"/>
              <a:t>= 1</a:t>
            </a:r>
            <a:endParaRPr lang="en-US" altLang="zh-CN" dirty="0"/>
          </a:p>
          <a:p>
            <a:pPr lvl="1"/>
            <a:r>
              <a:rPr lang="en-US" altLang="zh-CN" dirty="0"/>
              <a:t>Initially, do </a:t>
            </a:r>
            <a:r>
              <a:rPr lang="en-US" altLang="zh-CN" i="1" dirty="0" err="1">
                <a:solidFill>
                  <a:srgbClr val="0096FF"/>
                </a:solidFill>
              </a:rPr>
              <a:t>Congestion_window</a:t>
            </a:r>
            <a:r>
              <a:rPr lang="en-US" altLang="zh-CN" i="1" dirty="0">
                <a:solidFill>
                  <a:srgbClr val="0096FF"/>
                </a:solidFill>
              </a:rPr>
              <a:t> </a:t>
            </a:r>
            <a:r>
              <a:rPr lang="en-US" altLang="zh-CN" dirty="0">
                <a:solidFill>
                  <a:srgbClr val="0096FF"/>
                </a:solidFill>
              </a:rPr>
              <a:t>← 2 * </a:t>
            </a:r>
            <a:r>
              <a:rPr lang="en-US" altLang="zh-CN" i="1" dirty="0" err="1">
                <a:solidFill>
                  <a:srgbClr val="0096FF"/>
                </a:solidFill>
              </a:rPr>
              <a:t>Congestion_window</a:t>
            </a:r>
            <a:r>
              <a:rPr lang="en-US" altLang="zh-CN" i="1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each RTT until we hit congestion</a:t>
            </a:r>
            <a:endParaRPr lang="en-US" altLang="zh-CN" dirty="0"/>
          </a:p>
          <a:p>
            <a:pPr lvl="1"/>
            <a:r>
              <a:rPr lang="en-US" altLang="zh-CN" dirty="0"/>
              <a:t>Named "slow start"</a:t>
            </a:r>
            <a:r>
              <a:rPr lang="zh-CN" altLang="en-US" dirty="0"/>
              <a:t> </a:t>
            </a:r>
            <a:r>
              <a:rPr lang="en-US" altLang="zh-CN" dirty="0"/>
              <a:t>(even though it's exponentially fast!)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Retrofitting TCP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32323"/>
            <a:ext cx="8028385" cy="3539728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panose="020B0600070205080204" charset="-128"/>
              </a:rPr>
              <a:t>Retrofitting TCP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1. Slow start: one packet at first, then double until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Sender reaches the window size suggested by the receiver 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All the available data has been dispatched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Sender detects that a packet it sent has been discarded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2. Duplicate ACK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When receiver gets an out-of-order packet, it sends back a duplicate of latest ACK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3. Equilibrium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MS PGothic" panose="020B0600070205080204" charset="-128"/>
              </a:rPr>
              <a:t>Additive increase &amp; multiplicative decrease</a:t>
            </a:r>
            <a:endParaRPr lang="en-US" altLang="zh-CN" dirty="0">
              <a:solidFill>
                <a:srgbClr val="FF0000"/>
              </a:solidFill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4. Restart, after waiting a short time</a:t>
            </a:r>
            <a:endParaRPr lang="zh-CN" altLang="en-US" dirty="0">
              <a:ea typeface="MS PGothic" panose="020B0600070205080204" charset="-128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Fairness between Links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88"/>
          <a:stretch>
            <a:fillRect/>
          </a:stretch>
        </p:blipFill>
        <p:spPr bwMode="auto">
          <a:xfrm>
            <a:off x="611560" y="1705372"/>
            <a:ext cx="7884319" cy="2762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AIMD Leads to Efficiency and Fairness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99" y="1530622"/>
            <a:ext cx="6589961" cy="399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 not Additive Decrease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It does not converge to </a:t>
            </a:r>
            <a:r>
              <a:rPr kumimoji="1" lang="en-US" altLang="zh-CN" dirty="0">
                <a:solidFill>
                  <a:srgbClr val="0096FF"/>
                </a:solidFill>
              </a:rPr>
              <a:t>fairness</a:t>
            </a:r>
            <a:endParaRPr kumimoji="1" lang="en-US" altLang="zh-CN" dirty="0">
              <a:solidFill>
                <a:srgbClr val="0096FF"/>
              </a:solidFill>
            </a:endParaRPr>
          </a:p>
          <a:p>
            <a:pPr lvl="1"/>
            <a:r>
              <a:rPr kumimoji="1" lang="en-US" altLang="zh-CN" dirty="0"/>
              <a:t>from a congested point, (</a:t>
            </a:r>
            <a:r>
              <a:rPr kumimoji="1" lang="en-US" altLang="zh-CN" dirty="0" err="1"/>
              <a:t>x',y</a:t>
            </a:r>
            <a:r>
              <a:rPr kumimoji="1" lang="en-US" altLang="zh-CN" dirty="0"/>
              <a:t>'), reducing each by 1 worsens fairness and takes us away from the "ideal" outcome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TCP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r>
              <a:rPr kumimoji="1" lang="en-US" altLang="zh-CN" dirty="0"/>
              <a:t>If routers have too much buffering, causes long delays</a:t>
            </a:r>
            <a:endParaRPr kumimoji="1" lang="en-US" altLang="zh-CN" dirty="0"/>
          </a:p>
          <a:p>
            <a:r>
              <a:rPr kumimoji="1" lang="en-US" altLang="zh-CN" dirty="0"/>
              <a:t>Packet loss is not always caused by congestion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Consider wireless network: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packet, sender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faster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endParaRPr kumimoji="1" lang="en-US" altLang="zh-CN" dirty="0"/>
          </a:p>
          <a:p>
            <a:r>
              <a:rPr kumimoji="1" lang="en-US" altLang="zh-CN" dirty="0"/>
              <a:t>TCP 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 perform well in datacenters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High bandwidth, low delay situations</a:t>
            </a:r>
            <a:endParaRPr kumimoji="1" lang="en-US" altLang="zh-CN" dirty="0"/>
          </a:p>
          <a:p>
            <a:r>
              <a:rPr kumimoji="1" lang="en-US" altLang="zh-CN" dirty="0"/>
              <a:t>TCP has a bias against long RTTs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Throughput inversely proportionally to RTT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Consider when sending packets really far away vs really close</a:t>
            </a:r>
            <a:endParaRPr kumimoji="1" lang="en-US" altLang="zh-CN" dirty="0"/>
          </a:p>
          <a:p>
            <a:r>
              <a:rPr lang="en-US" altLang="zh-CN" dirty="0"/>
              <a:t>Assumes cooperating sources, which is</a:t>
            </a:r>
            <a:r>
              <a:rPr lang="zh-CN" altLang="en-US" dirty="0"/>
              <a:t> </a:t>
            </a:r>
            <a:r>
              <a:rPr lang="en-US" altLang="zh-CN" dirty="0"/>
              <a:t>not always a good assumption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Congestion Window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24847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Reliability Using Sliding Window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Tx Rate = W / RTT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/>
              <a:t>Congestion Control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W = min(</a:t>
            </a:r>
            <a:r>
              <a:rPr lang="en-US" altLang="zh-CN" dirty="0" err="1"/>
              <a:t>Receiver_buffer</a:t>
            </a:r>
            <a:r>
              <a:rPr lang="en-US" altLang="zh-CN" dirty="0"/>
              <a:t>, </a:t>
            </a:r>
            <a:r>
              <a:rPr lang="en-US" altLang="zh-CN" dirty="0" err="1"/>
              <a:t>cwnd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window</a:t>
            </a:r>
            <a:r>
              <a:rPr lang="zh-CN" altLang="en-US" dirty="0"/>
              <a:t> </a:t>
            </a:r>
            <a:r>
              <a:rPr lang="en-US" altLang="zh-CN" dirty="0"/>
              <a:t>is adapted by the congestion control protocol to ensure efficiency and fairness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dirty="0"/>
              <a:t>TCP congestion control uses AIMD which provides fairness and efficiency in a distributed way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Mapping Internet to Ethernet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435280" cy="435682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panose="020B0600070205080204" charset="-128"/>
              </a:rPr>
              <a:t>Listen-before-sending rule, collision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Ethernet: CSMA/CD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Carrier Sense Multiple Access with Collision Detection</a:t>
            </a:r>
            <a:endParaRPr lang="en-US" altLang="zh-CN" dirty="0">
              <a:ea typeface="MS PGothic" panose="020B0600070205080204" charset="-128"/>
            </a:endParaRPr>
          </a:p>
          <a:p>
            <a:r>
              <a:rPr lang="en-US" altLang="zh-CN" dirty="0">
                <a:ea typeface="MS PGothic" panose="020B0600070205080204" charset="-128"/>
              </a:rPr>
              <a:t>Ethernet type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Experimental Ethernet, 3 </a:t>
            </a:r>
            <a:r>
              <a:rPr lang="en-US" altLang="zh-CN" dirty="0" err="1">
                <a:ea typeface="MS PGothic" panose="020B0600070205080204" charset="-128"/>
              </a:rPr>
              <a:t>mbps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Standard Ethernet, 10 </a:t>
            </a:r>
            <a:r>
              <a:rPr lang="en-US" altLang="zh-CN" dirty="0" err="1">
                <a:ea typeface="MS PGothic" panose="020B0600070205080204" charset="-128"/>
              </a:rPr>
              <a:t>mbps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Fast Ethernet, 100 </a:t>
            </a:r>
            <a:r>
              <a:rPr lang="en-US" altLang="zh-CN" dirty="0" err="1">
                <a:ea typeface="MS PGothic" panose="020B0600070205080204" charset="-128"/>
              </a:rPr>
              <a:t>mbps</a:t>
            </a:r>
            <a:endParaRPr lang="en-US" altLang="zh-CN" dirty="0">
              <a:ea typeface="MS PGothic" panose="020B0600070205080204" charset="-128"/>
            </a:endParaRPr>
          </a:p>
          <a:p>
            <a:pPr lvl="1"/>
            <a:r>
              <a:rPr lang="en-US" altLang="zh-CN" dirty="0">
                <a:ea typeface="MS PGothic" panose="020B0600070205080204" charset="-128"/>
              </a:rPr>
              <a:t>Gigabit Ethernet, 1000 </a:t>
            </a:r>
            <a:r>
              <a:rPr lang="en-US" altLang="zh-CN" dirty="0" err="1">
                <a:ea typeface="MS PGothic" panose="020B0600070205080204" charset="-128"/>
              </a:rPr>
              <a:t>mbps</a:t>
            </a:r>
            <a:endParaRPr lang="zh-CN" altLang="en-US" dirty="0">
              <a:ea typeface="MS PGothic" panose="020B0600070205080204" charset="-128"/>
            </a:endParaRPr>
          </a:p>
          <a:p>
            <a:pPr lvl="1"/>
            <a:endParaRPr kumimoji="1" lang="en-GB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10455" y="960755"/>
            <a:ext cx="36715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常识补充：</a:t>
            </a:r>
            <a:endParaRPr lang="zh-CN" altLang="en-US" sz="1600"/>
          </a:p>
          <a:p>
            <a:r>
              <a:rPr lang="en-US" altLang="zh-CN" sz="1600"/>
              <a:t>SSH &lt;--&gt; port 22</a:t>
            </a:r>
            <a:endParaRPr lang="en-US" altLang="zh-CN" sz="1600"/>
          </a:p>
          <a:p>
            <a:r>
              <a:rPr lang="en-US" altLang="zh-CN" sz="1600"/>
              <a:t>telnet &lt;--&gt; port 23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79012dd-153e-4ce7-b996-80f61780a0ed"/>
  <p:tag name="COMMONDATA" val="eyJoZGlkIjoiMmI2Y2RmNTUyOTczOGJhOTliNTg4NWMyMmQ4YTkzNj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rgbClr val="BE374B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0</TotalTime>
  <Words>23459</Words>
  <Application>WPS 演示</Application>
  <PresentationFormat>全屏显示(16:10)</PresentationFormat>
  <Paragraphs>1259</Paragraphs>
  <Slides>87</Slides>
  <Notes>11</Notes>
  <HiddenSlides>1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10" baseType="lpstr">
      <vt:lpstr>Arial</vt:lpstr>
      <vt:lpstr>宋体</vt:lpstr>
      <vt:lpstr>Wingdings</vt:lpstr>
      <vt:lpstr>等线</vt:lpstr>
      <vt:lpstr>微软雅黑 Light</vt:lpstr>
      <vt:lpstr>PingFang SC</vt:lpstr>
      <vt:lpstr>微软雅黑</vt:lpstr>
      <vt:lpstr>Calibri</vt:lpstr>
      <vt:lpstr>Arial</vt:lpstr>
      <vt:lpstr>Trebuchet MS</vt:lpstr>
      <vt:lpstr>Comic Sans MS</vt:lpstr>
      <vt:lpstr>MS PGothic</vt:lpstr>
      <vt:lpstr>Arial Unicode MS</vt:lpstr>
      <vt:lpstr>Consolas</vt:lpstr>
      <vt:lpstr>Calibri</vt:lpstr>
      <vt:lpstr>Myriad Pro Light SemiCond</vt:lpstr>
      <vt:lpstr>ksdb</vt:lpstr>
      <vt:lpstr>PMingLiU</vt:lpstr>
      <vt:lpstr>Calibri Light</vt:lpstr>
      <vt:lpstr>Courier New</vt:lpstr>
      <vt:lpstr>Times New Roman</vt:lpstr>
      <vt:lpstr>Symbol</vt:lpstr>
      <vt:lpstr>1_Office 主题​​</vt:lpstr>
      <vt:lpstr>End-to-end Layer Best-effort is not enough</vt:lpstr>
      <vt:lpstr>Review: Control-plane VS. Data-plane</vt:lpstr>
      <vt:lpstr>distance-vector routing: disseminate information about the  current costs to each node, rather than the actual topology</vt:lpstr>
      <vt:lpstr>PowerPoint 演示文稿</vt:lpstr>
      <vt:lpstr>NAT (Network Address Translation)</vt:lpstr>
      <vt:lpstr>NAT</vt:lpstr>
      <vt:lpstr>PowerPoint 演示文稿</vt:lpstr>
      <vt:lpstr>PowerPoint 演示文稿</vt:lpstr>
      <vt:lpstr>Case Study: Mapping Internet to Ethernet</vt:lpstr>
      <vt:lpstr>Overview of Ethernet</vt:lpstr>
      <vt:lpstr>Difference between Hub and Switch</vt:lpstr>
      <vt:lpstr>Broadcast Aspects of Ethernet</vt:lpstr>
      <vt:lpstr>Broadcast Aspects of Ethernet</vt:lpstr>
      <vt:lpstr>Broadcast Aspects of Ethernet</vt:lpstr>
      <vt:lpstr>Layer Mapping: Attach Ethernet to Forwarding Network</vt:lpstr>
      <vt:lpstr>Layer Mapping</vt:lpstr>
      <vt:lpstr>ARP (Address Resolution Protocol)</vt:lpstr>
      <vt:lpstr>ARP &amp; RARP Protocol</vt:lpstr>
      <vt:lpstr>ARP &amp;  RARP</vt:lpstr>
      <vt:lpstr>Network Topology</vt:lpstr>
      <vt:lpstr>Network Topology</vt:lpstr>
      <vt:lpstr>How to Use socket to Access www.baidu.com ?</vt:lpstr>
      <vt:lpstr>Putting All Together</vt:lpstr>
      <vt:lpstr>Putting All Together</vt:lpstr>
      <vt:lpstr>ARP Spoofing(ARP诈骗)</vt:lpstr>
      <vt:lpstr>PowerPoint 演示文稿</vt:lpstr>
      <vt:lpstr>PowerPoint 演示文稿</vt:lpstr>
      <vt:lpstr>ARP Spoofing</vt:lpstr>
      <vt:lpstr>Man-in-the-Middle Attack</vt:lpstr>
      <vt:lpstr>Man-in-the-Middle Attack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Defenses against ARP Spoofing</vt:lpstr>
      <vt:lpstr>PowerPoint 演示文稿</vt:lpstr>
      <vt:lpstr>The End-to-end Layer</vt:lpstr>
      <vt:lpstr>Famous Transport Protocols</vt:lpstr>
      <vt:lpstr>Assurance of End-to-end Protocol</vt:lpstr>
      <vt:lpstr>1. Assurance of At-least-once Delivery</vt:lpstr>
      <vt:lpstr>1. Assurance of At-least-once Delivery</vt:lpstr>
      <vt:lpstr>How to Decide Timeout?</vt:lpstr>
      <vt:lpstr>Fixed Timer is Evil</vt:lpstr>
      <vt:lpstr>Emergent Phase Synchronization of Periodic Protocols</vt:lpstr>
      <vt:lpstr>Wisconsin Time Server Meltdown</vt:lpstr>
      <vt:lpstr>Wisconsin Time Server Meltdown</vt:lpstr>
      <vt:lpstr>How to Decide Timeout?</vt:lpstr>
      <vt:lpstr>RTT Could be Highly Variable</vt:lpstr>
      <vt:lpstr>Calculating RTT and Timeout (in TCP)</vt:lpstr>
      <vt:lpstr>How to Decide Timeout?</vt:lpstr>
      <vt:lpstr>2. Assurance of At-most-once Delivery</vt:lpstr>
      <vt:lpstr>Duplicate Suppression</vt:lpstr>
      <vt:lpstr>Duplicate Suppression</vt:lpstr>
      <vt:lpstr>3. Assurance of Data Integrity</vt:lpstr>
      <vt:lpstr>4. Segments and Reassembly of Long Messages</vt:lpstr>
      <vt:lpstr>When Out of Order…</vt:lpstr>
      <vt:lpstr>Closing of Connections</vt:lpstr>
      <vt:lpstr>5. Assurance of Jitter Control</vt:lpstr>
      <vt:lpstr>5. Assurance of Jitter Control</vt:lpstr>
      <vt:lpstr>6. Assurance of Authenticity and Privacy</vt:lpstr>
      <vt:lpstr>6. Security: Asymmetric Encryption</vt:lpstr>
      <vt:lpstr>7. End-to-end Performance</vt:lpstr>
      <vt:lpstr>Overlapping Transmissions</vt:lpstr>
      <vt:lpstr>Overlapping Transmissions</vt:lpstr>
      <vt:lpstr>Fixed Window</vt:lpstr>
      <vt:lpstr>Sliding Window</vt:lpstr>
      <vt:lpstr>Handling Packet Loss</vt:lpstr>
      <vt:lpstr>Chose the Right Window Size</vt:lpstr>
      <vt:lpstr>Sliding Window Size</vt:lpstr>
      <vt:lpstr>Self-pacing: Sliding Window Size</vt:lpstr>
      <vt:lpstr>PowerPoint 演示文稿</vt:lpstr>
      <vt:lpstr>Congestion</vt:lpstr>
      <vt:lpstr>Network Congestion</vt:lpstr>
      <vt:lpstr>Why Congest?</vt:lpstr>
      <vt:lpstr>Load Shedding: Setting Window Size</vt:lpstr>
      <vt:lpstr>Congestion Control</vt:lpstr>
      <vt:lpstr>AIMD (Additive Increase, Multiplicative Decrease)</vt:lpstr>
      <vt:lpstr>Problems with AIMD</vt:lpstr>
      <vt:lpstr>Retrofitting TCP</vt:lpstr>
      <vt:lpstr>Retrofitting TCP</vt:lpstr>
      <vt:lpstr>Fairness between Links</vt:lpstr>
      <vt:lpstr>AIMD Leads to Efficiency and Fairness</vt:lpstr>
      <vt:lpstr>Q: Why not Additive Decrease</vt:lpstr>
      <vt:lpstr>Weakness of TCP</vt:lpstr>
      <vt:lpstr>Summary of Congestion Window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李昱翰</cp:lastModifiedBy>
  <cp:revision>1600</cp:revision>
  <cp:lastPrinted>2020-03-02T13:38:00Z</cp:lastPrinted>
  <dcterms:created xsi:type="dcterms:W3CDTF">2017-11-24T09:35:00Z</dcterms:created>
  <dcterms:modified xsi:type="dcterms:W3CDTF">2022-12-27T16:08:41Z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06E1F60429854A06B97F7664981F66BC</vt:lpwstr>
  </property>
  <property fmtid="{D5CDD505-2E9C-101B-9397-08002B2CF9AE}" pid="3" name="KSOProductBuildVer">
    <vt:lpwstr>2052-11.1.0.12980</vt:lpwstr>
  </property>
</Properties>
</file>