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8"/>
  </p:handoutMasterIdLst>
  <p:sldIdLst>
    <p:sldId id="2241" r:id="rId3"/>
    <p:sldId id="2735" r:id="rId5"/>
    <p:sldId id="2736" r:id="rId6"/>
    <p:sldId id="284" r:id="rId7"/>
    <p:sldId id="2745" r:id="rId8"/>
    <p:sldId id="2782" r:id="rId9"/>
    <p:sldId id="2783" r:id="rId10"/>
    <p:sldId id="2748" r:id="rId11"/>
    <p:sldId id="2784" r:id="rId12"/>
    <p:sldId id="2785" r:id="rId13"/>
    <p:sldId id="2786" r:id="rId14"/>
    <p:sldId id="290" r:id="rId15"/>
    <p:sldId id="2787" r:id="rId16"/>
    <p:sldId id="2753" r:id="rId17"/>
    <p:sldId id="2788" r:id="rId18"/>
    <p:sldId id="2789" r:id="rId19"/>
    <p:sldId id="2756" r:id="rId20"/>
    <p:sldId id="2757" r:id="rId21"/>
    <p:sldId id="2758" r:id="rId22"/>
    <p:sldId id="2759" r:id="rId23"/>
    <p:sldId id="2760" r:id="rId24"/>
    <p:sldId id="2761" r:id="rId25"/>
    <p:sldId id="2762" r:id="rId26"/>
    <p:sldId id="305" r:id="rId27"/>
    <p:sldId id="2763" r:id="rId28"/>
    <p:sldId id="2764" r:id="rId29"/>
    <p:sldId id="2765" r:id="rId30"/>
    <p:sldId id="2766" r:id="rId31"/>
    <p:sldId id="2767" r:id="rId32"/>
    <p:sldId id="2768" r:id="rId33"/>
    <p:sldId id="2769" r:id="rId34"/>
    <p:sldId id="2770" r:id="rId35"/>
    <p:sldId id="2771" r:id="rId36"/>
    <p:sldId id="2780" r:id="rId37"/>
    <p:sldId id="2781" r:id="rId38"/>
    <p:sldId id="2779" r:id="rId39"/>
    <p:sldId id="2772" r:id="rId40"/>
    <p:sldId id="2773" r:id="rId41"/>
    <p:sldId id="2774" r:id="rId42"/>
    <p:sldId id="2775" r:id="rId43"/>
    <p:sldId id="2776" r:id="rId44"/>
    <p:sldId id="2777" r:id="rId45"/>
    <p:sldId id="2778" r:id="rId46"/>
    <p:sldId id="2725" r:id="rId47"/>
    <p:sldId id="2733" r:id="rId48"/>
    <p:sldId id="2746" r:id="rId49"/>
    <p:sldId id="2747" r:id="rId50"/>
    <p:sldId id="335" r:id="rId51"/>
    <p:sldId id="336" r:id="rId52"/>
    <p:sldId id="337" r:id="rId53"/>
    <p:sldId id="338" r:id="rId54"/>
    <p:sldId id="339" r:id="rId55"/>
    <p:sldId id="340" r:id="rId56"/>
    <p:sldId id="341" r:id="rId57"/>
    <p:sldId id="342" r:id="rId58"/>
    <p:sldId id="2749" r:id="rId59"/>
    <p:sldId id="2750" r:id="rId60"/>
    <p:sldId id="2751" r:id="rId61"/>
    <p:sldId id="2752" r:id="rId62"/>
    <p:sldId id="348" r:id="rId63"/>
    <p:sldId id="349" r:id="rId64"/>
    <p:sldId id="350" r:id="rId65"/>
    <p:sldId id="351" r:id="rId66"/>
    <p:sldId id="352" r:id="rId67"/>
    <p:sldId id="353" r:id="rId68"/>
    <p:sldId id="354" r:id="rId69"/>
    <p:sldId id="355" r:id="rId70"/>
    <p:sldId id="384" r:id="rId71"/>
    <p:sldId id="356" r:id="rId72"/>
    <p:sldId id="381" r:id="rId73"/>
    <p:sldId id="2754" r:id="rId74"/>
    <p:sldId id="358" r:id="rId75"/>
    <p:sldId id="359" r:id="rId76"/>
    <p:sldId id="360" r:id="rId77"/>
    <p:sldId id="361" r:id="rId78"/>
    <p:sldId id="382" r:id="rId79"/>
    <p:sldId id="362" r:id="rId80"/>
    <p:sldId id="383" r:id="rId81"/>
    <p:sldId id="2755" r:id="rId82"/>
    <p:sldId id="367" r:id="rId83"/>
    <p:sldId id="368" r:id="rId84"/>
    <p:sldId id="369" r:id="rId85"/>
    <p:sldId id="370" r:id="rId86"/>
    <p:sldId id="371" r:id="rId87"/>
    <p:sldId id="372" r:id="rId88"/>
    <p:sldId id="373" r:id="rId89"/>
    <p:sldId id="374" r:id="rId90"/>
    <p:sldId id="375" r:id="rId91"/>
    <p:sldId id="376" r:id="rId92"/>
    <p:sldId id="377" r:id="rId93"/>
    <p:sldId id="378" r:id="rId94"/>
    <p:sldId id="379" r:id="rId95"/>
    <p:sldId id="380" r:id="rId96"/>
    <p:sldId id="385" r:id="rId97"/>
  </p:sldIdLst>
  <p:sldSz cx="9144000" cy="5715000" type="screen16x10"/>
  <p:notesSz cx="6858000" cy="9144000"/>
  <p:custDataLst>
    <p:tags r:id="rId10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34" userDrawn="1">
          <p15:clr>
            <a:srgbClr val="A4A3A4"/>
          </p15:clr>
        </p15:guide>
        <p15:guide id="2" pos="52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6F6F6"/>
    <a:srgbClr val="0432FF"/>
    <a:srgbClr val="0066B8"/>
    <a:srgbClr val="BD374B"/>
    <a:srgbClr val="BE374B"/>
    <a:srgbClr val="EACBA3"/>
    <a:srgbClr val="E2EAF7"/>
    <a:srgbClr val="FF5F00"/>
    <a:srgbClr val="FF7E79"/>
    <a:srgbClr val="F6F9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33" autoAdjust="0"/>
    <p:restoredTop sz="88687" autoAdjust="0"/>
  </p:normalViewPr>
  <p:slideViewPr>
    <p:cSldViewPr>
      <p:cViewPr varScale="1">
        <p:scale>
          <a:sx n="96" d="100"/>
          <a:sy n="96" d="100"/>
        </p:scale>
        <p:origin x="176" y="1392"/>
      </p:cViewPr>
      <p:guideLst>
        <p:guide orient="horz" pos="2934"/>
        <p:guide pos="5284"/>
      </p:guideLst>
    </p:cSldViewPr>
  </p:slideViewPr>
  <p:outlineViewPr>
    <p:cViewPr>
      <p:scale>
        <a:sx n="33" d="100"/>
        <a:sy n="33" d="100"/>
      </p:scale>
      <p:origin x="0" y="-5720"/>
    </p:cViewPr>
  </p:outlineViewPr>
  <p:notesTextViewPr>
    <p:cViewPr>
      <p:scale>
        <a:sx n="110" d="100"/>
        <a:sy n="110" d="100"/>
      </p:scale>
      <p:origin x="0" y="0"/>
    </p:cViewPr>
  </p:notesTextViewPr>
  <p:sorterViewPr>
    <p:cViewPr>
      <p:scale>
        <a:sx n="66" d="100"/>
        <a:sy n="66" d="100"/>
      </p:scale>
      <p:origin x="0" y="0"/>
    </p:cViewPr>
  </p:sorterViewPr>
  <p:notesViewPr>
    <p:cSldViewPr>
      <p:cViewPr varScale="1">
        <p:scale>
          <a:sx n="85" d="100"/>
          <a:sy n="85" d="100"/>
        </p:scale>
        <p:origin x="2720" y="168"/>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presProps" Target="presProps.xml"/><Relationship Id="rId98" Type="http://schemas.openxmlformats.org/officeDocument/2006/relationships/handoutMaster" Target="handoutMasters/handoutMaster1.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2" Type="http://schemas.openxmlformats.org/officeDocument/2006/relationships/tags" Target="tags/tag1.xml"/><Relationship Id="rId101" Type="http://schemas.openxmlformats.org/officeDocument/2006/relationships/tableStyles" Target="tableStyles.xml"/><Relationship Id="rId100" Type="http://schemas.openxmlformats.org/officeDocument/2006/relationships/viewProps" Target="viewProps.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a:t>
            </a:r>
            <a:r>
              <a:rPr kumimoji="1" lang="zh-CN" altLang="en-US" dirty="0"/>
              <a:t> </a:t>
            </a:r>
            <a:r>
              <a:rPr kumimoji="1" lang="en-US" altLang="zh-CN" dirty="0"/>
              <a:t>minimize</a:t>
            </a:r>
            <a:r>
              <a:rPr kumimoji="1" lang="zh-CN" altLang="en-US" dirty="0"/>
              <a:t> </a:t>
            </a:r>
            <a:r>
              <a:rPr kumimoji="1" lang="en-US" altLang="zh-CN" dirty="0"/>
              <a:t>the</a:t>
            </a:r>
            <a:r>
              <a:rPr kumimoji="1" lang="zh-CN" altLang="en-US" dirty="0"/>
              <a:t> </a:t>
            </a:r>
            <a:r>
              <a:rPr kumimoji="1" lang="en-US" altLang="zh-CN" dirty="0"/>
              <a:t>load</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root</a:t>
            </a:r>
            <a:r>
              <a:rPr kumimoji="1" lang="zh-CN" altLang="en-US" dirty="0"/>
              <a:t> </a:t>
            </a:r>
            <a:r>
              <a:rPr kumimoji="1" lang="en-US" altLang="zh-CN" dirty="0"/>
              <a:t>server.</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5B8B3F-0F45-4AAD-B4A8-B1F7D58CB49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normAutofit/>
          </a:bodyPr>
          <a:lstStyle>
            <a:lvl1pPr algn="ctr">
              <a:defRPr sz="4400">
                <a:latin typeface="Arial" panose="020B0604020202020204" pitchFamily="34" charset="0"/>
                <a:cs typeface="Arial" panose="020B0604020202020204" pitchFamily="34" charset="0"/>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228866"/>
            <a:ext cx="8229600" cy="900442"/>
          </a:xfrm>
        </p:spPr>
        <p:txBody>
          <a:bodyPr>
            <a:normAutofit/>
          </a:bodyPr>
          <a:lstStyle>
            <a:lvl1pPr>
              <a:defRPr sz="2400" b="1">
                <a:solidFill>
                  <a:schemeClr val="accent1"/>
                </a:solidFill>
                <a:latin typeface="Arial" panose="020B0604020202020204" pitchFamily="34" charset="0"/>
                <a:ea typeface="+mn-ea"/>
                <a:cs typeface="Arial" panose="020B0604020202020204" pitchFamily="34" charset="0"/>
              </a:defRPr>
            </a:lvl1pPr>
          </a:lstStyle>
          <a:p>
            <a:r>
              <a:rPr lang="en-US" altLang="zh-CN" dirty="0"/>
              <a:t>xx</a:t>
            </a:r>
            <a:endParaRPr lang="zh-CN" altLang="en-US" dirty="0"/>
          </a:p>
        </p:txBody>
      </p:sp>
      <p:sp>
        <p:nvSpPr>
          <p:cNvPr id="3" name="内容占位符 2"/>
          <p:cNvSpPr>
            <a:spLocks noGrp="1"/>
          </p:cNvSpPr>
          <p:nvPr>
            <p:ph idx="1" hasCustomPrompt="1"/>
          </p:nvPr>
        </p:nvSpPr>
        <p:spPr>
          <a:xfrm>
            <a:off x="457200" y="1129308"/>
            <a:ext cx="8229600" cy="3771636"/>
          </a:xfrm>
        </p:spPr>
        <p:txBody>
          <a:bodyPr>
            <a:normAutofit/>
          </a:bodyPr>
          <a:lstStyle>
            <a:lvl1pPr marL="0" indent="0">
              <a:lnSpc>
                <a:spcPct val="120000"/>
              </a:lnSpc>
              <a:buFontTx/>
              <a:buNone/>
              <a:defRPr sz="1800" b="1" i="0">
                <a:latin typeface="Arial" panose="020B0604020202020204" pitchFamily="34" charset="0"/>
                <a:ea typeface="+mn-ea"/>
                <a:cs typeface="Arial" panose="020B0604020202020204" pitchFamily="34" charset="0"/>
              </a:defRPr>
            </a:lvl1pPr>
            <a:lvl2pPr marL="360045">
              <a:lnSpc>
                <a:spcPct val="120000"/>
              </a:lnSpc>
              <a:defRPr sz="1800" b="0" i="0">
                <a:latin typeface="Arial" panose="020B0604020202020204" pitchFamily="34" charset="0"/>
                <a:ea typeface="+mn-ea"/>
                <a:cs typeface="Arial" panose="020B0604020202020204" pitchFamily="34" charset="0"/>
              </a:defRPr>
            </a:lvl2pPr>
            <a:lvl3pPr marL="581025" indent="-225425">
              <a:lnSpc>
                <a:spcPct val="120000"/>
              </a:lnSpc>
              <a:defRPr sz="1800" b="0" i="0">
                <a:latin typeface="Arial" panose="020B0604020202020204" pitchFamily="34" charset="0"/>
                <a:ea typeface="+mn-ea"/>
                <a:cs typeface="Arial" panose="020B0604020202020204" pitchFamily="34" charset="0"/>
              </a:defRPr>
            </a:lvl3pPr>
            <a:lvl4pPr>
              <a:lnSpc>
                <a:spcPct val="120000"/>
              </a:lnSpc>
              <a:defRPr sz="1800" b="0" i="0">
                <a:latin typeface="+mn-ea"/>
                <a:ea typeface="+mn-ea"/>
                <a:cs typeface="PingFang SC" panose="020B0400000000000000" pitchFamily="34" charset="-122"/>
              </a:defRPr>
            </a:lvl4pPr>
            <a:lvl5pPr>
              <a:lnSpc>
                <a:spcPct val="120000"/>
              </a:lnSpc>
              <a:defRPr sz="1800" b="0" i="0">
                <a:latin typeface="+mn-ea"/>
                <a:ea typeface="+mn-ea"/>
                <a:cs typeface="PingFang SC" panose="020B0400000000000000" pitchFamily="34" charset="-122"/>
              </a:defRPr>
            </a:lvl5pPr>
          </a:lstStyle>
          <a:p>
            <a:pPr lvl="0"/>
            <a:r>
              <a:rPr lang="en-US" altLang="zh-CN" dirty="0" err="1"/>
              <a:t>yy</a:t>
            </a:r>
            <a:endParaRPr lang="zh-CN" altLang="en-US" dirty="0"/>
          </a:p>
          <a:p>
            <a:pPr lvl="1"/>
            <a:r>
              <a:rPr lang="en-US" altLang="zh-CN" dirty="0"/>
              <a:t>xx</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7" name="矩形 6"/>
          <p:cNvSpPr/>
          <p:nvPr userDrawn="1"/>
        </p:nvSpPr>
        <p:spPr>
          <a:xfrm>
            <a:off x="-180527" y="439062"/>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三角形 7"/>
          <p:cNvSpPr/>
          <p:nvPr userDrawn="1"/>
        </p:nvSpPr>
        <p:spPr>
          <a:xfrm rot="5400000">
            <a:off x="-160702" y="599536"/>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1" cap="all">
                <a:latin typeface="+mj-l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8" name="三角形 7"/>
          <p:cNvSpPr/>
          <p:nvPr userDrawn="1"/>
        </p:nvSpPr>
        <p:spPr>
          <a:xfrm rot="5400000">
            <a:off x="-160703" y="3920373"/>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1" y="5296962"/>
            <a:ext cx="2133600" cy="304271"/>
          </a:xfrm>
          <a:prstGeom prst="rect">
            <a:avLst/>
          </a:prstGeom>
        </p:spPr>
        <p:txBody>
          <a:bodyPr vert="horz" lIns="91440" tIns="45720" rIns="91440" bIns="45720" rtlCol="0" anchor="ctr"/>
          <a:lstStyle>
            <a:lvl1pPr algn="l">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endParaRPr lang="zh-CN" altLang="en-US" dirty="0"/>
          </a:p>
        </p:txBody>
      </p:sp>
      <p:sp>
        <p:nvSpPr>
          <p:cNvPr id="5" name="页脚占位符 4"/>
          <p:cNvSpPr>
            <a:spLocks noGrp="1"/>
          </p:cNvSpPr>
          <p:nvPr>
            <p:ph type="ftr" sz="quarter" idx="3"/>
          </p:nvPr>
        </p:nvSpPr>
        <p:spPr>
          <a:xfrm>
            <a:off x="3124201" y="5296962"/>
            <a:ext cx="2895600" cy="304271"/>
          </a:xfrm>
          <a:prstGeom prst="rect">
            <a:avLst/>
          </a:prstGeom>
        </p:spPr>
        <p:txBody>
          <a:bodyPr vert="horz" lIns="91440" tIns="45720" rIns="91440" bIns="45720" rtlCol="0" anchor="ctr"/>
          <a:lstStyle>
            <a:lvl1pPr algn="ctr">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endParaRPr lang="zh-CN" altLang="en-US"/>
          </a:p>
        </p:txBody>
      </p:sp>
      <p:sp>
        <p:nvSpPr>
          <p:cNvPr id="6" name="灯片编号占位符 5"/>
          <p:cNvSpPr>
            <a:spLocks noGrp="1"/>
          </p:cNvSpPr>
          <p:nvPr>
            <p:ph type="sldNum" sz="quarter" idx="4"/>
          </p:nvPr>
        </p:nvSpPr>
        <p:spPr>
          <a:xfrm>
            <a:off x="6553200" y="5296962"/>
            <a:ext cx="2133600" cy="304271"/>
          </a:xfrm>
          <a:prstGeom prst="rect">
            <a:avLst/>
          </a:prstGeom>
        </p:spPr>
        <p:txBody>
          <a:bodyPr vert="horz" lIns="91440" tIns="45720" rIns="91440" bIns="45720" rtlCol="0" anchor="ctr"/>
          <a:lstStyle>
            <a:lvl1pPr algn="r">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fld id="{ADE361C3-C043-4A6E-BDCE-8DA1E7D90A3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spcBef>
          <a:spcPct val="0"/>
        </a:spcBef>
        <a:buNone/>
        <a:defRPr sz="3600" b="1" kern="1200">
          <a:solidFill>
            <a:schemeClr val="accent1"/>
          </a:solidFill>
          <a:latin typeface="+mj-lt"/>
          <a:ea typeface="+mj-ea"/>
          <a:cs typeface="微软雅黑 Light" panose="020B0502040204020203" pitchFamily="34" charset="-122"/>
        </a:defRPr>
      </a:lvl1pPr>
    </p:titleStyle>
    <p:bodyStyle>
      <a:lvl1pPr marL="342900" indent="-342900" algn="l" defTabSz="914400" rtl="0" eaLnBrk="1" latinLnBrk="0" hangingPunct="1">
        <a:lnSpc>
          <a:spcPct val="120000"/>
        </a:lnSpc>
        <a:spcBef>
          <a:spcPts val="1200"/>
        </a:spcBef>
        <a:buFont typeface="Arial" panose="020B0604020202020204" pitchFamily="34" charset="0"/>
        <a:buChar char="•"/>
        <a:defRPr sz="2600" b="0" kern="1200">
          <a:solidFill>
            <a:schemeClr val="tx1">
              <a:lumMod val="75000"/>
              <a:lumOff val="25000"/>
            </a:schemeClr>
          </a:solidFill>
          <a:latin typeface="+mn-lt"/>
          <a:ea typeface="+mn-ea"/>
          <a:cs typeface="等线" panose="02010600030101010101" charset="-122"/>
        </a:defRPr>
      </a:lvl1pPr>
      <a:lvl2pPr marL="742950" indent="-285750" algn="l" defTabSz="914400" rtl="0" eaLnBrk="1" latinLnBrk="0" hangingPunct="1">
        <a:lnSpc>
          <a:spcPct val="120000"/>
        </a:lnSpc>
        <a:spcBef>
          <a:spcPct val="20000"/>
        </a:spcBef>
        <a:buFont typeface="Arial" panose="020B0604020202020204" pitchFamily="34" charset="0"/>
        <a:buChar char="–"/>
        <a:defRPr sz="2400" kern="1200">
          <a:solidFill>
            <a:schemeClr val="tx1">
              <a:lumMod val="75000"/>
              <a:lumOff val="25000"/>
            </a:schemeClr>
          </a:solidFill>
          <a:latin typeface="+mn-lt"/>
          <a:ea typeface="+mn-ea"/>
          <a:cs typeface="等线" panose="02010600030101010101"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2000" kern="1200">
          <a:solidFill>
            <a:schemeClr val="tx1">
              <a:lumMod val="75000"/>
              <a:lumOff val="25000"/>
            </a:schemeClr>
          </a:solidFill>
          <a:latin typeface="+mn-lt"/>
          <a:ea typeface="+mn-ea"/>
          <a:cs typeface="等线" panose="02010600030101010101"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等线" panose="02010600030101010101"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等线" panose="0201060003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emf"/></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emf"/><Relationship Id="rId1" Type="http://schemas.openxmlformats.org/officeDocument/2006/relationships/image" Target="../media/image19.emf"/></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emf"/><Relationship Id="rId1" Type="http://schemas.openxmlformats.org/officeDocument/2006/relationships/image" Target="../media/image19.emf"/></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emf"/><Relationship Id="rId1" Type="http://schemas.openxmlformats.org/officeDocument/2006/relationships/image" Target="../media/image19.emf"/></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emf"/><Relationship Id="rId1" Type="http://schemas.openxmlformats.org/officeDocument/2006/relationships/image" Target="../media/image1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31048" y="1492992"/>
            <a:ext cx="9358808" cy="1580532"/>
          </a:xfrm>
        </p:spPr>
        <p:txBody>
          <a:bodyPr>
            <a:noAutofit/>
          </a:bodyPr>
          <a:lstStyle/>
          <a:p>
            <a:pPr>
              <a:lnSpc>
                <a:spcPct val="110000"/>
              </a:lnSpc>
            </a:pPr>
            <a:r>
              <a:rPr kumimoji="1" lang="en-US" altLang="zh-CN" sz="3200" dirty="0">
                <a:latin typeface="+mn-lt"/>
              </a:rPr>
              <a:t>End-to-end Layer</a:t>
            </a:r>
            <a:r>
              <a:rPr kumimoji="1" lang="zh-CN" altLang="en-US" sz="3200" dirty="0">
                <a:latin typeface="+mn-lt"/>
              </a:rPr>
              <a:t> </a:t>
            </a:r>
            <a:r>
              <a:rPr kumimoji="1" lang="en-US" altLang="zh-CN" sz="3200" dirty="0">
                <a:latin typeface="+mn-lt"/>
              </a:rPr>
              <a:t>&amp;</a:t>
            </a:r>
            <a:r>
              <a:rPr kumimoji="1" lang="zh-CN" altLang="en-US" sz="3200" dirty="0">
                <a:latin typeface="+mn-lt"/>
              </a:rPr>
              <a:t> </a:t>
            </a:r>
            <a:r>
              <a:rPr kumimoji="1" lang="en-US" altLang="zh-CN" sz="3200" dirty="0">
                <a:latin typeface="+mn-lt"/>
              </a:rPr>
              <a:t>DNS</a:t>
            </a:r>
            <a:endParaRPr kumimoji="1" lang="zh-CN" altLang="en-US" sz="3200" dirty="0">
              <a:latin typeface="+mn-lt"/>
            </a:endParaRPr>
          </a:p>
        </p:txBody>
      </p:sp>
      <p:sp>
        <p:nvSpPr>
          <p:cNvPr id="6" name="副标题 5"/>
          <p:cNvSpPr>
            <a:spLocks noGrp="1"/>
          </p:cNvSpPr>
          <p:nvPr>
            <p:ph type="subTitle" idx="1"/>
          </p:nvPr>
        </p:nvSpPr>
        <p:spPr>
          <a:xfrm>
            <a:off x="685800" y="3412362"/>
            <a:ext cx="7772400" cy="1225020"/>
          </a:xfrm>
        </p:spPr>
        <p:txBody>
          <a:bodyPr>
            <a:noAutofit/>
          </a:bodyPr>
          <a:lstStyle/>
          <a:p>
            <a:pPr>
              <a:lnSpc>
                <a:spcPct val="150000"/>
              </a:lnSpc>
              <a:spcBef>
                <a:spcPts val="0"/>
              </a:spcBef>
            </a:pPr>
            <a:r>
              <a:rPr kumimoji="1" lang="en-US" altLang="zh-CN" sz="1800" dirty="0">
                <a:solidFill>
                  <a:schemeClr val="tx1">
                    <a:lumMod val="75000"/>
                    <a:lumOff val="25000"/>
                  </a:schemeClr>
                </a:solidFill>
                <a:latin typeface="+mj-lt"/>
              </a:rPr>
              <a:t>IPADS,</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Shanghai</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Jiao</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Tong</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University</a:t>
            </a:r>
            <a:endParaRPr kumimoji="1" lang="en-US" altLang="zh-CN" sz="1800" dirty="0">
              <a:solidFill>
                <a:schemeClr val="tx1">
                  <a:lumMod val="75000"/>
                  <a:lumOff val="25000"/>
                </a:schemeClr>
              </a:solidFill>
              <a:latin typeface="+mj-lt"/>
            </a:endParaRPr>
          </a:p>
          <a:p>
            <a:pPr>
              <a:lnSpc>
                <a:spcPct val="150000"/>
              </a:lnSpc>
              <a:spcBef>
                <a:spcPts val="0"/>
              </a:spcBef>
            </a:pPr>
            <a:r>
              <a:rPr kumimoji="1" lang="en-US" altLang="zh-CN" sz="1800" dirty="0">
                <a:solidFill>
                  <a:schemeClr val="tx1">
                    <a:lumMod val="50000"/>
                    <a:lumOff val="50000"/>
                  </a:schemeClr>
                </a:solidFill>
                <a:latin typeface="+mj-lt"/>
              </a:rPr>
              <a:t>https://</a:t>
            </a:r>
            <a:r>
              <a:rPr kumimoji="1" lang="en-US" altLang="zh-CN" sz="1800" dirty="0" err="1">
                <a:solidFill>
                  <a:schemeClr val="tx1">
                    <a:lumMod val="50000"/>
                    <a:lumOff val="50000"/>
                  </a:schemeClr>
                </a:solidFill>
                <a:latin typeface="+mj-lt"/>
              </a:rPr>
              <a:t>www.sjtu.edu.cn</a:t>
            </a:r>
            <a:endParaRPr kumimoji="1" lang="en-GB" altLang="zh-CN" sz="1800" dirty="0">
              <a:solidFill>
                <a:schemeClr val="tx1">
                  <a:lumMod val="50000"/>
                  <a:lumOff val="50000"/>
                </a:schemeClr>
              </a:solidFill>
              <a:latin typeface="+mj-lt"/>
            </a:endParaRPr>
          </a:p>
        </p:txBody>
      </p:sp>
      <p:pic>
        <p:nvPicPr>
          <p:cNvPr id="9" name="图片 8"/>
          <p:cNvPicPr>
            <a:picLocks noChangeAspect="1"/>
          </p:cNvPicPr>
          <p:nvPr/>
        </p:nvPicPr>
        <p:blipFill>
          <a:blip r:embed="rId1">
            <a:duotone>
              <a:schemeClr val="accent1">
                <a:shade val="45000"/>
                <a:satMod val="135000"/>
              </a:schemeClr>
              <a:prstClr val="white"/>
            </a:duotone>
          </a:blip>
          <a:stretch>
            <a:fillRect/>
          </a:stretch>
        </p:blipFill>
        <p:spPr>
          <a:xfrm>
            <a:off x="5652120" y="252561"/>
            <a:ext cx="1362088" cy="492009"/>
          </a:xfrm>
          <a:prstGeom prst="rect">
            <a:avLst/>
          </a:prstGeom>
        </p:spPr>
      </p:pic>
      <p:sp>
        <p:nvSpPr>
          <p:cNvPr id="7" name="副标题 2"/>
          <p:cNvSpPr txBox="1"/>
          <p:nvPr/>
        </p:nvSpPr>
        <p:spPr>
          <a:xfrm>
            <a:off x="467544" y="252559"/>
            <a:ext cx="3240360" cy="504056"/>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200"/>
              </a:spcBef>
              <a:buFont typeface="Arial" panose="020B0604020202020204" pitchFamily="34" charset="0"/>
              <a:buNone/>
              <a:defRPr sz="2600" b="0" kern="1200">
                <a:solidFill>
                  <a:schemeClr val="tx1">
                    <a:tint val="75000"/>
                  </a:schemeClr>
                </a:solidFill>
                <a:latin typeface="+mn-ea"/>
                <a:ea typeface="+mn-ea"/>
                <a:cs typeface="等线" panose="02010600030101010101" charset="-122"/>
              </a:defRPr>
            </a:lvl1pPr>
            <a:lvl2pPr marL="457200" indent="0" algn="ctr" defTabSz="914400" rtl="0" eaLnBrk="1" latinLnBrk="0" hangingPunct="1">
              <a:lnSpc>
                <a:spcPct val="120000"/>
              </a:lnSpc>
              <a:spcBef>
                <a:spcPct val="20000"/>
              </a:spcBef>
              <a:buFont typeface="Arial" panose="020B0604020202020204" pitchFamily="34" charset="0"/>
              <a:buNone/>
              <a:defRPr sz="2400" kern="1200">
                <a:solidFill>
                  <a:schemeClr val="tx1">
                    <a:tint val="75000"/>
                  </a:schemeClr>
                </a:solidFill>
                <a:latin typeface="+mn-ea"/>
                <a:ea typeface="+mn-ea"/>
                <a:cs typeface="等线" panose="02010600030101010101" charset="-122"/>
              </a:defRPr>
            </a:lvl2pPr>
            <a:lvl3pPr marL="914400" indent="0" algn="ctr" defTabSz="914400" rtl="0" eaLnBrk="1" latinLnBrk="0" hangingPunct="1">
              <a:lnSpc>
                <a:spcPct val="120000"/>
              </a:lnSpc>
              <a:spcBef>
                <a:spcPct val="20000"/>
              </a:spcBef>
              <a:buFont typeface="Arial" panose="020B0604020202020204" pitchFamily="34" charset="0"/>
              <a:buNone/>
              <a:defRPr sz="2000" kern="1200">
                <a:solidFill>
                  <a:schemeClr val="tx1">
                    <a:tint val="75000"/>
                  </a:schemeClr>
                </a:solidFill>
                <a:latin typeface="+mn-ea"/>
                <a:ea typeface="+mn-ea"/>
                <a:cs typeface="等线" panose="02010600030101010101" charset="-122"/>
              </a:defRPr>
            </a:lvl3pPr>
            <a:lvl4pPr marL="13716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ea"/>
                <a:ea typeface="+mn-ea"/>
                <a:cs typeface="等线" panose="02010600030101010101" charset="-122"/>
              </a:defRPr>
            </a:lvl4pPr>
            <a:lvl5pPr marL="18288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ea"/>
                <a:ea typeface="+mn-ea"/>
                <a:cs typeface="等线" panose="02010600030101010101" charset="-122"/>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defRPr/>
            </a:pPr>
            <a:r>
              <a:rPr lang="en-US" altLang="zh-CN" sz="1400" dirty="0">
                <a:solidFill>
                  <a:srgbClr val="000000">
                    <a:lumMod val="75000"/>
                    <a:lumOff val="25000"/>
                  </a:srgbClr>
                </a:solidFill>
                <a:latin typeface="+mj-lt"/>
              </a:rPr>
              <a:t>SE124</a:t>
            </a:r>
            <a:r>
              <a:rPr kumimoji="0" lang="zh-CN" altLang="en-US" sz="1400" b="0" i="0" u="none" strike="noStrike" kern="1200" cap="none" spc="0" normalizeH="0" baseline="0" noProof="0" dirty="0">
                <a:ln>
                  <a:noFill/>
                </a:ln>
                <a:solidFill>
                  <a:srgbClr val="000000">
                    <a:lumMod val="75000"/>
                    <a:lumOff val="25000"/>
                  </a:srgbClr>
                </a:solidFill>
                <a:effectLst/>
                <a:uLnTx/>
                <a:uFillTx/>
                <a:latin typeface="+mj-lt"/>
                <a:ea typeface="微软雅黑" panose="020B0503020204020204" charset="-122"/>
              </a:rPr>
              <a:t> </a:t>
            </a:r>
            <a:r>
              <a:rPr kumimoji="0" lang="en-US" altLang="zh-CN" sz="1400" b="0" i="0" u="none" strike="noStrike" kern="1200" cap="none" spc="0" normalizeH="0" baseline="0" noProof="0" dirty="0">
                <a:ln>
                  <a:noFill/>
                </a:ln>
                <a:solidFill>
                  <a:srgbClr val="000000">
                    <a:lumMod val="75000"/>
                    <a:lumOff val="25000"/>
                  </a:srgbClr>
                </a:solidFill>
                <a:effectLst/>
                <a:uLnTx/>
                <a:uFillTx/>
                <a:latin typeface="+mj-lt"/>
                <a:ea typeface="微软雅黑" panose="020B0503020204020204" charset="-122"/>
              </a:rPr>
              <a:t>(2021</a:t>
            </a:r>
            <a:r>
              <a:rPr kumimoji="0" lang="zh-CN" altLang="en-US" sz="1400" b="0" i="0" u="none" strike="noStrike" kern="1200" cap="none" spc="0" normalizeH="0" baseline="0" noProof="0" dirty="0">
                <a:ln>
                  <a:noFill/>
                </a:ln>
                <a:solidFill>
                  <a:srgbClr val="000000">
                    <a:lumMod val="75000"/>
                    <a:lumOff val="25000"/>
                  </a:srgbClr>
                </a:solidFill>
                <a:effectLst/>
                <a:uLnTx/>
                <a:uFillTx/>
                <a:latin typeface="+mj-lt"/>
                <a:ea typeface="微软雅黑" panose="020B0503020204020204" charset="-122"/>
              </a:rPr>
              <a:t> </a:t>
            </a:r>
            <a:r>
              <a:rPr kumimoji="0" lang="en-US" altLang="zh-CN" sz="1400" b="0" i="0" u="none" strike="noStrike" kern="1200" cap="none" spc="0" normalizeH="0" baseline="0" noProof="0" dirty="0">
                <a:ln>
                  <a:noFill/>
                </a:ln>
                <a:solidFill>
                  <a:srgbClr val="000000">
                    <a:lumMod val="75000"/>
                    <a:lumOff val="25000"/>
                  </a:srgbClr>
                </a:solidFill>
                <a:effectLst/>
                <a:uLnTx/>
                <a:uFillTx/>
                <a:latin typeface="+mj-lt"/>
                <a:ea typeface="微软雅黑" panose="020B0503020204020204" charset="-122"/>
              </a:rPr>
              <a:t>Fall)</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mj-lt"/>
              <a:ea typeface="微软雅黑" panose="020B0503020204020204" charset="-122"/>
            </a:endParaRPr>
          </a:p>
        </p:txBody>
      </p:sp>
      <p:pic>
        <p:nvPicPr>
          <p:cNvPr id="8"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64288" y="282539"/>
            <a:ext cx="1642840" cy="432048"/>
          </a:xfrm>
          <a:prstGeom prst="rect">
            <a:avLst/>
          </a:prstGeom>
          <a:noFill/>
        </p:spPr>
      </p:pic>
      <p:sp>
        <p:nvSpPr>
          <p:cNvPr id="10" name="副标题 5"/>
          <p:cNvSpPr txBox="1"/>
          <p:nvPr/>
        </p:nvSpPr>
        <p:spPr>
          <a:xfrm>
            <a:off x="-6647" y="5210411"/>
            <a:ext cx="8224524" cy="504056"/>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200"/>
              </a:spcBef>
              <a:buFont typeface="Arial" panose="020B0604020202020204" pitchFamily="34" charset="0"/>
              <a:buNone/>
              <a:defRPr sz="2600" b="0" kern="1200">
                <a:solidFill>
                  <a:schemeClr val="tx1">
                    <a:tint val="75000"/>
                  </a:schemeClr>
                </a:solidFill>
                <a:latin typeface="+mn-lt"/>
                <a:ea typeface="+mn-ea"/>
                <a:cs typeface="等线" panose="02010600030101010101" charset="-122"/>
              </a:defRPr>
            </a:lvl1pPr>
            <a:lvl2pPr marL="457200" indent="0" algn="ctr" defTabSz="914400" rtl="0" eaLnBrk="1" latinLnBrk="0" hangingPunct="1">
              <a:lnSpc>
                <a:spcPct val="120000"/>
              </a:lnSpc>
              <a:spcBef>
                <a:spcPct val="20000"/>
              </a:spcBef>
              <a:buFont typeface="Arial" panose="020B0604020202020204" pitchFamily="34" charset="0"/>
              <a:buNone/>
              <a:defRPr sz="2400" kern="1200">
                <a:solidFill>
                  <a:schemeClr val="tx1">
                    <a:tint val="75000"/>
                  </a:schemeClr>
                </a:solidFill>
                <a:latin typeface="+mn-lt"/>
                <a:ea typeface="+mn-ea"/>
                <a:cs typeface="等线" panose="02010600030101010101" charset="-122"/>
              </a:defRPr>
            </a:lvl2pPr>
            <a:lvl3pPr marL="914400" indent="0" algn="ctr" defTabSz="914400" rtl="0" eaLnBrk="1" latinLnBrk="0" hangingPunct="1">
              <a:lnSpc>
                <a:spcPct val="120000"/>
              </a:lnSpc>
              <a:spcBef>
                <a:spcPct val="20000"/>
              </a:spcBef>
              <a:buFont typeface="Arial" panose="020B0604020202020204" pitchFamily="34" charset="0"/>
              <a:buNone/>
              <a:defRPr sz="2000" kern="1200">
                <a:solidFill>
                  <a:schemeClr val="tx1">
                    <a:tint val="75000"/>
                  </a:schemeClr>
                </a:solidFill>
                <a:latin typeface="+mn-lt"/>
                <a:ea typeface="+mn-ea"/>
                <a:cs typeface="等线" panose="02010600030101010101" charset="-122"/>
              </a:defRPr>
            </a:lvl3pPr>
            <a:lvl4pPr marL="13716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lt"/>
                <a:ea typeface="+mn-ea"/>
                <a:cs typeface="等线" panose="02010600030101010101" charset="-122"/>
              </a:defRPr>
            </a:lvl4pPr>
            <a:lvl5pPr marL="18288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lt"/>
                <a:ea typeface="+mn-ea"/>
                <a:cs typeface="等线" panose="02010600030101010101" charset="-122"/>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150000"/>
              </a:lnSpc>
              <a:spcBef>
                <a:spcPts val="0"/>
              </a:spcBef>
            </a:pPr>
            <a:r>
              <a:rPr kumimoji="1" lang="en-US" altLang="zh-CN" sz="1800" dirty="0">
                <a:solidFill>
                  <a:schemeClr val="tx1">
                    <a:lumMod val="75000"/>
                    <a:lumOff val="25000"/>
                  </a:schemeClr>
                </a:solidFill>
                <a:latin typeface="+mj-lt"/>
              </a:rPr>
              <a:t>xx</a:t>
            </a:r>
            <a:endParaRPr kumimoji="1" lang="en-US" altLang="zh-CN" sz="1800" dirty="0">
              <a:solidFill>
                <a:schemeClr val="tx1">
                  <a:lumMod val="75000"/>
                  <a:lumOff val="25000"/>
                </a:schemeClr>
              </a:solidFill>
              <a:latin typeface="+mj-lt"/>
            </a:endParaRPr>
          </a:p>
          <a:p>
            <a:pPr algn="l">
              <a:lnSpc>
                <a:spcPct val="150000"/>
              </a:lnSpc>
              <a:spcBef>
                <a:spcPts val="0"/>
              </a:spcBef>
            </a:pPr>
            <a:r>
              <a:rPr kumimoji="1" lang="en-US" altLang="zh-CN" sz="1800" dirty="0">
                <a:solidFill>
                  <a:schemeClr val="tx1">
                    <a:lumMod val="75000"/>
                    <a:lumOff val="25000"/>
                  </a:schemeClr>
                </a:solidFill>
                <a:latin typeface="+mj-lt"/>
              </a:rPr>
              <a:t> </a:t>
            </a:r>
            <a:endParaRPr kumimoji="1" lang="en-GB" altLang="zh-CN" sz="1800" dirty="0">
              <a:solidFill>
                <a:schemeClr val="tx1">
                  <a:lumMod val="50000"/>
                  <a:lumOff val="50000"/>
                </a:schemeClr>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2000" advTm="11626"/>
    </mc:Choice>
    <mc:Fallback>
      <p:transition spd="slow" advTm="116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Segments and Reassembly of Long Messages</a:t>
            </a:r>
            <a:endParaRPr kumimoji="1" lang="zh-CN" altLang="en-US" dirty="0"/>
          </a:p>
        </p:txBody>
      </p:sp>
      <p:sp>
        <p:nvSpPr>
          <p:cNvPr id="3" name="内容占位符 2"/>
          <p:cNvSpPr>
            <a:spLocks noGrp="1"/>
          </p:cNvSpPr>
          <p:nvPr>
            <p:ph idx="1"/>
          </p:nvPr>
        </p:nvSpPr>
        <p:spPr>
          <a:xfrm>
            <a:off x="457200" y="1129308"/>
            <a:ext cx="8229600" cy="4248472"/>
          </a:xfrm>
        </p:spPr>
        <p:txBody>
          <a:bodyPr>
            <a:normAutofit/>
          </a:bodyPr>
          <a:lstStyle/>
          <a:p>
            <a:r>
              <a:rPr lang="en-US" altLang="zh-CN" dirty="0"/>
              <a:t>Bridge the difference between message and MTU</a:t>
            </a:r>
            <a:endParaRPr lang="en-US" altLang="zh-CN" dirty="0"/>
          </a:p>
          <a:p>
            <a:pPr lvl="1"/>
            <a:r>
              <a:rPr lang="en-US" altLang="zh-CN" dirty="0"/>
              <a:t>Message length: determined by application</a:t>
            </a:r>
            <a:endParaRPr lang="en-US" altLang="zh-CN" dirty="0"/>
          </a:p>
          <a:p>
            <a:pPr lvl="1"/>
            <a:r>
              <a:rPr lang="en-US" altLang="zh-CN" dirty="0"/>
              <a:t>MTU(max transfer utility): determined by network</a:t>
            </a:r>
            <a:endParaRPr lang="en-US" altLang="zh-CN" dirty="0"/>
          </a:p>
          <a:p>
            <a:r>
              <a:rPr lang="en-US" altLang="zh-CN" dirty="0"/>
              <a:t>Segment contains ID for where it fits</a:t>
            </a:r>
            <a:endParaRPr lang="en-US" altLang="zh-CN" dirty="0"/>
          </a:p>
          <a:p>
            <a:pPr lvl="1"/>
            <a:r>
              <a:rPr lang="en-US" altLang="zh-CN" dirty="0"/>
              <a:t>E.g., </a:t>
            </a:r>
            <a:r>
              <a:rPr lang="en-US" altLang="en-US" dirty="0">
                <a:ea typeface="宋体" panose="02010600030101010101" pitchFamily="2" charset="-122"/>
              </a:rPr>
              <a:t>"</a:t>
            </a:r>
            <a:r>
              <a:rPr lang="en-US" altLang="zh-CN" dirty="0"/>
              <a:t>message 914, segment 3 of 7</a:t>
            </a:r>
            <a:r>
              <a:rPr lang="en-US" altLang="en-US" dirty="0">
                <a:ea typeface="宋体" panose="02010600030101010101" pitchFamily="2" charset="-122"/>
              </a:rPr>
              <a:t>"</a:t>
            </a:r>
            <a:endParaRPr lang="en-US" altLang="zh-CN" dirty="0"/>
          </a:p>
          <a:p>
            <a:pPr lvl="1"/>
            <a:r>
              <a:rPr lang="en-US" altLang="zh-CN" dirty="0"/>
              <a:t>Can be used for </a:t>
            </a:r>
            <a:r>
              <a:rPr lang="en-US" altLang="zh-CN" i="1" dirty="0"/>
              <a:t>at-least-once </a:t>
            </a:r>
            <a:r>
              <a:rPr lang="en-US" altLang="zh-CN" dirty="0"/>
              <a:t>and </a:t>
            </a:r>
            <a:r>
              <a:rPr lang="en-US" altLang="zh-CN" i="1" dirty="0"/>
              <a:t>at-most-once </a:t>
            </a:r>
            <a:r>
              <a:rPr lang="en-US" altLang="zh-CN" dirty="0"/>
              <a:t>delivery</a:t>
            </a:r>
            <a:endParaRPr lang="en-US" altLang="zh-CN" dirty="0"/>
          </a:p>
          <a:p>
            <a:r>
              <a:rPr lang="en-US" altLang="zh-CN" dirty="0"/>
              <a:t>Reassembly</a:t>
            </a:r>
            <a:endParaRPr lang="en-US" altLang="zh-CN" dirty="0"/>
          </a:p>
          <a:p>
            <a:pPr lvl="1"/>
            <a:r>
              <a:rPr lang="en-US" altLang="zh-CN" dirty="0">
                <a:solidFill>
                  <a:srgbClr val="FF0000"/>
                </a:solidFill>
              </a:rPr>
              <a:t>Out-of-order</a:t>
            </a:r>
            <a:r>
              <a:rPr lang="en-US" altLang="zh-CN" dirty="0"/>
              <a:t>, mingled with other message</a:t>
            </a:r>
            <a:r>
              <a:rPr lang="en-US" altLang="en-US" dirty="0">
                <a:ea typeface="宋体" panose="02010600030101010101" pitchFamily="2" charset="-122"/>
              </a:rPr>
              <a:t>'</a:t>
            </a:r>
            <a:r>
              <a:rPr lang="en-US" altLang="zh-CN" dirty="0"/>
              <a:t>s segments</a:t>
            </a:r>
            <a:endParaRPr lang="en-US" altLang="zh-CN" dirty="0"/>
          </a:p>
          <a:p>
            <a:pPr lvl="1"/>
            <a:r>
              <a:rPr lang="en-US" altLang="zh-CN" dirty="0">
                <a:solidFill>
                  <a:srgbClr val="FF0000"/>
                </a:solidFill>
              </a:rPr>
              <a:t>Allocating a buffer large enough to hold the message</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4643755" y="2209800"/>
            <a:ext cx="4101465" cy="1076325"/>
          </a:xfrm>
          <a:prstGeom prst="rect">
            <a:avLst/>
          </a:prstGeom>
          <a:noFill/>
        </p:spPr>
        <p:txBody>
          <a:bodyPr wrap="square" rtlCol="0">
            <a:spAutoFit/>
          </a:bodyPr>
          <a:p>
            <a:r>
              <a:rPr lang="zh-CN" altLang="en-US" sz="1600"/>
              <a:t>由于将每个</a:t>
            </a:r>
            <a:r>
              <a:rPr lang="en-US" altLang="zh-CN" sz="1600"/>
              <a:t>packet</a:t>
            </a:r>
            <a:r>
              <a:rPr lang="zh-CN" altLang="en-US" sz="1600"/>
              <a:t>进行碎片化处理，锁需要等到每一个</a:t>
            </a:r>
            <a:r>
              <a:rPr lang="en-US" altLang="zh-CN" sz="1600"/>
              <a:t>segment</a:t>
            </a:r>
            <a:r>
              <a:rPr lang="zh-CN" altLang="en-US" sz="1600"/>
              <a:t>都被接受到的时候才能认为接收成功，所以需要一个较大的</a:t>
            </a:r>
            <a:r>
              <a:rPr lang="en-US" altLang="zh-CN" sz="1600"/>
              <a:t>buffer</a:t>
            </a:r>
            <a:r>
              <a:rPr lang="zh-CN" altLang="en-US" sz="1600"/>
              <a:t>来维护已经收到的</a:t>
            </a:r>
            <a:r>
              <a:rPr lang="en-US" altLang="zh-CN" sz="1600"/>
              <a:t>segment</a:t>
            </a:r>
            <a:r>
              <a:rPr lang="zh-CN" altLang="en-US" sz="1600"/>
              <a:t>的信息。</a:t>
            </a:r>
            <a:endParaRPr lang="zh-CN" alt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panose="020B0600070205080204" charset="-128"/>
              </a:rPr>
              <a:t>When Out of Order…</a:t>
            </a:r>
            <a:endParaRPr kumimoji="1" lang="zh-CN" altLang="en-US" dirty="0"/>
          </a:p>
        </p:txBody>
      </p:sp>
      <p:sp>
        <p:nvSpPr>
          <p:cNvPr id="3" name="内容占位符 2"/>
          <p:cNvSpPr>
            <a:spLocks noGrp="1"/>
          </p:cNvSpPr>
          <p:nvPr>
            <p:ph idx="1"/>
          </p:nvPr>
        </p:nvSpPr>
        <p:spPr>
          <a:xfrm>
            <a:off x="457200" y="1129308"/>
            <a:ext cx="8229600" cy="4248472"/>
          </a:xfrm>
        </p:spPr>
        <p:txBody>
          <a:bodyPr>
            <a:noAutofit/>
          </a:bodyPr>
          <a:lstStyle/>
          <a:p>
            <a:pPr>
              <a:lnSpc>
                <a:spcPct val="100000"/>
              </a:lnSpc>
            </a:pPr>
            <a:r>
              <a:rPr lang="en-US" altLang="zh-CN" dirty="0">
                <a:ea typeface="MS PGothic" panose="020B0600070205080204" charset="-128"/>
              </a:rPr>
              <a:t>Solution-1: Receiver only ACK in order packets, </a:t>
            </a:r>
            <a:r>
              <a:rPr lang="en-US" altLang="zh-CN" dirty="0">
                <a:solidFill>
                  <a:srgbClr val="FF0000"/>
                </a:solidFill>
                <a:ea typeface="MS PGothic" panose="020B0600070205080204" charset="-128"/>
              </a:rPr>
              <a:t>discards others(</a:t>
            </a:r>
            <a:r>
              <a:rPr lang="zh-CN" altLang="en-US" dirty="0">
                <a:solidFill>
                  <a:srgbClr val="FF0000"/>
                </a:solidFill>
                <a:ea typeface="宋体" panose="02010600030101010101" pitchFamily="2" charset="-122"/>
              </a:rPr>
              <a:t>会丢弃明明已经收到的包</a:t>
            </a:r>
            <a:r>
              <a:rPr lang="en-US" altLang="zh-CN" dirty="0">
                <a:solidFill>
                  <a:srgbClr val="FF0000"/>
                </a:solidFill>
                <a:ea typeface="MS PGothic" panose="020B0600070205080204" charset="-128"/>
              </a:rPr>
              <a:t>)</a:t>
            </a:r>
            <a:endParaRPr lang="en-US" altLang="zh-CN" dirty="0">
              <a:solidFill>
                <a:srgbClr val="FF0000"/>
              </a:solidFill>
              <a:ea typeface="MS PGothic" panose="020B0600070205080204" charset="-128"/>
            </a:endParaRPr>
          </a:p>
          <a:p>
            <a:pPr lvl="1">
              <a:lnSpc>
                <a:spcPct val="100000"/>
              </a:lnSpc>
            </a:pPr>
            <a:r>
              <a:rPr lang="en-US" altLang="zh-CN" dirty="0">
                <a:ea typeface="MS PGothic" panose="020B0600070205080204" charset="-128"/>
              </a:rPr>
              <a:t>Waste of bandwidth(e.g.:</a:t>
            </a:r>
            <a:r>
              <a:rPr lang="zh-CN" altLang="en-US" dirty="0">
                <a:ea typeface="宋体" panose="02010600030101010101" pitchFamily="2" charset="-122"/>
              </a:rPr>
              <a:t>接受到了</a:t>
            </a:r>
            <a:r>
              <a:rPr lang="en-US" altLang="zh-CN" dirty="0">
                <a:ea typeface="宋体" panose="02010600030101010101" pitchFamily="2" charset="-122"/>
              </a:rPr>
              <a:t>1,2,3,4,</a:t>
            </a:r>
            <a:r>
              <a:rPr lang="zh-CN" altLang="en-US" dirty="0">
                <a:ea typeface="宋体" panose="02010600030101010101" pitchFamily="2" charset="-122"/>
              </a:rPr>
              <a:t>这时候接收到</a:t>
            </a:r>
            <a:r>
              <a:rPr lang="en-US" altLang="zh-CN" dirty="0">
                <a:ea typeface="宋体" panose="02010600030101010101" pitchFamily="2" charset="-122"/>
              </a:rPr>
              <a:t>6</a:t>
            </a:r>
            <a:r>
              <a:rPr lang="zh-CN" altLang="en-US" dirty="0">
                <a:ea typeface="宋体" panose="02010600030101010101" pitchFamily="2" charset="-122"/>
              </a:rPr>
              <a:t>会被舍弃。</a:t>
            </a:r>
            <a:r>
              <a:rPr lang="en-US" altLang="zh-CN" dirty="0">
                <a:ea typeface="MS PGothic" panose="020B0600070205080204" charset="-128"/>
              </a:rPr>
              <a:t>)</a:t>
            </a:r>
            <a:endParaRPr lang="en-US" altLang="zh-CN" dirty="0">
              <a:ea typeface="MS PGothic" panose="020B0600070205080204" charset="-128"/>
            </a:endParaRPr>
          </a:p>
          <a:p>
            <a:pPr>
              <a:lnSpc>
                <a:spcPct val="100000"/>
              </a:lnSpc>
            </a:pPr>
            <a:r>
              <a:rPr lang="en-US" altLang="zh-CN" dirty="0">
                <a:ea typeface="MS PGothic" panose="020B0600070205080204" charset="-128"/>
              </a:rPr>
              <a:t>Solution-2: ACK every packet and hold early packets in buffer, release the buffer when all in order</a:t>
            </a:r>
            <a:endParaRPr lang="en-US" altLang="zh-CN" dirty="0">
              <a:ea typeface="MS PGothic" panose="020B0600070205080204" charset="-128"/>
            </a:endParaRPr>
          </a:p>
          <a:p>
            <a:pPr lvl="1">
              <a:lnSpc>
                <a:spcPct val="100000"/>
              </a:lnSpc>
            </a:pPr>
            <a:r>
              <a:rPr lang="en-US" altLang="zh-CN" dirty="0">
                <a:ea typeface="MS PGothic" panose="020B0600070205080204" charset="-128"/>
              </a:rPr>
              <a:t>Need using </a:t>
            </a:r>
            <a:r>
              <a:rPr lang="en-US" altLang="zh-CN" dirty="0">
                <a:solidFill>
                  <a:srgbClr val="0096FF"/>
                </a:solidFill>
                <a:ea typeface="MS PGothic" panose="020B0600070205080204" charset="-128"/>
              </a:rPr>
              <a:t>large buffer</a:t>
            </a:r>
            <a:r>
              <a:rPr lang="en-US" altLang="zh-CN" dirty="0">
                <a:ea typeface="MS PGothic" panose="020B0600070205080204" charset="-128"/>
              </a:rPr>
              <a:t> when waiting for a </a:t>
            </a:r>
            <a:r>
              <a:rPr lang="en-US" altLang="zh-CN" dirty="0">
                <a:solidFill>
                  <a:srgbClr val="FF0000"/>
                </a:solidFill>
                <a:ea typeface="MS PGothic" panose="020B0600070205080204" charset="-128"/>
              </a:rPr>
              <a:t>bad packet</a:t>
            </a:r>
            <a:endParaRPr lang="en-US" altLang="zh-CN" dirty="0">
              <a:solidFill>
                <a:srgbClr val="FF0000"/>
              </a:solidFill>
              <a:ea typeface="MS PGothic" panose="020B0600070205080204" charset="-128"/>
            </a:endParaRPr>
          </a:p>
          <a:p>
            <a:pPr>
              <a:lnSpc>
                <a:spcPct val="100000"/>
              </a:lnSpc>
            </a:pPr>
            <a:r>
              <a:rPr lang="en-US" altLang="zh-CN" dirty="0">
                <a:ea typeface="MS PGothic" panose="020B0600070205080204" charset="-128"/>
              </a:rPr>
              <a:t>Solution-3: Combine the two above</a:t>
            </a:r>
            <a:endParaRPr lang="en-US" altLang="zh-CN" dirty="0">
              <a:ea typeface="MS PGothic" panose="020B0600070205080204" charset="-128"/>
            </a:endParaRPr>
          </a:p>
          <a:p>
            <a:pPr lvl="1">
              <a:lnSpc>
                <a:spcPct val="100000"/>
              </a:lnSpc>
            </a:pPr>
            <a:r>
              <a:rPr lang="en-US" altLang="zh-CN" dirty="0">
                <a:ea typeface="MS PGothic" panose="020B0600070205080204" charset="-128"/>
              </a:rPr>
              <a:t>Discard if buffer is full</a:t>
            </a:r>
            <a:endParaRPr lang="en-US" altLang="zh-CN" dirty="0">
              <a:ea typeface="MS PGothic" panose="020B0600070205080204" charset="-128"/>
            </a:endParaRPr>
          </a:p>
          <a:p>
            <a:pPr lvl="1">
              <a:lnSpc>
                <a:spcPct val="100000"/>
              </a:lnSpc>
            </a:pPr>
            <a:r>
              <a:rPr lang="en-US" altLang="zh-CN" dirty="0">
                <a:ea typeface="MS PGothic" panose="020B0600070205080204" charset="-128"/>
              </a:rPr>
              <a:t>New problem: </a:t>
            </a:r>
            <a:r>
              <a:rPr lang="en-US" altLang="zh-CN" dirty="0">
                <a:solidFill>
                  <a:srgbClr val="0096FF"/>
                </a:solidFill>
                <a:ea typeface="MS PGothic" panose="020B0600070205080204" charset="-128"/>
              </a:rPr>
              <a:t>how much buffer</a:t>
            </a:r>
            <a:r>
              <a:rPr lang="en-US" altLang="zh-CN" dirty="0">
                <a:ea typeface="MS PGothic" panose="020B0600070205080204" charset="-128"/>
              </a:rPr>
              <a:t>?</a:t>
            </a:r>
            <a:endParaRPr lang="en-US" altLang="zh-CN" dirty="0">
              <a:ea typeface="MS PGothic" panose="020B0600070205080204" charset="-128"/>
            </a:endParaRPr>
          </a:p>
          <a:p>
            <a:pPr>
              <a:lnSpc>
                <a:spcPct val="100000"/>
              </a:lnSpc>
            </a:pPr>
            <a:r>
              <a:rPr lang="en-US" altLang="zh-CN" dirty="0">
                <a:ea typeface="MS PGothic" panose="020B0600070205080204" charset="-128"/>
              </a:rPr>
              <a:t>Speedup for common case</a:t>
            </a:r>
            <a:endParaRPr lang="en-US" altLang="zh-CN" dirty="0">
              <a:ea typeface="MS PGothic" panose="020B0600070205080204" charset="-128"/>
            </a:endParaRPr>
          </a:p>
          <a:p>
            <a:pPr lvl="1">
              <a:lnSpc>
                <a:spcPct val="100000"/>
              </a:lnSpc>
            </a:pPr>
            <a:r>
              <a:rPr lang="en-US" altLang="zh-CN" dirty="0">
                <a:ea typeface="MS PGothic" panose="020B0600070205080204" charset="-128"/>
              </a:rPr>
              <a:t>NAK to avoid timeout</a:t>
            </a:r>
            <a:endParaRPr lang="en-US" altLang="zh-CN" dirty="0">
              <a:ea typeface="MS PGothic" panose="020B0600070205080204" charset="-128"/>
            </a:endParaRPr>
          </a:p>
          <a:p>
            <a:pPr lvl="1">
              <a:lnSpc>
                <a:spcPct val="100000"/>
              </a:lnSpc>
            </a:pPr>
            <a:r>
              <a:rPr lang="en-US" altLang="zh-CN" dirty="0">
                <a:ea typeface="MS PGothic" panose="020B0600070205080204" charset="-128"/>
              </a:rPr>
              <a:t>If NAKs are causing duplicates, stop NAKs</a:t>
            </a:r>
            <a:endParaRPr lang="en-US" altLang="zh-CN" dirty="0">
              <a:ea typeface="MS PGothic" panose="020B0600070205080204" charset="-128"/>
            </a:endParaRPr>
          </a:p>
          <a:p>
            <a:pPr>
              <a:lnSpc>
                <a:spcPct val="100000"/>
              </a:lnSpc>
            </a:pPr>
            <a:r>
              <a:rPr lang="en-US" altLang="zh-CN" i="1" dirty="0">
                <a:solidFill>
                  <a:srgbClr val="FF0000"/>
                </a:solidFill>
                <a:ea typeface="MS PGothic" panose="020B0600070205080204" charset="-128"/>
              </a:rPr>
              <a:t>TCP</a:t>
            </a:r>
            <a:r>
              <a:rPr lang="zh-CN" altLang="en-US" i="1" dirty="0">
                <a:solidFill>
                  <a:srgbClr val="FF0000"/>
                </a:solidFill>
                <a:ea typeface="MS PGothic" panose="020B0600070205080204" charset="-128"/>
              </a:rPr>
              <a:t> </a:t>
            </a:r>
            <a:r>
              <a:rPr lang="en-US" altLang="zh-CN" i="1" dirty="0">
                <a:solidFill>
                  <a:srgbClr val="FF0000"/>
                </a:solidFill>
                <a:ea typeface="MS PGothic" panose="020B0600070205080204" charset="-128"/>
              </a:rPr>
              <a:t>is</a:t>
            </a:r>
            <a:r>
              <a:rPr lang="zh-CN" altLang="en-US" i="1" dirty="0">
                <a:solidFill>
                  <a:srgbClr val="FF0000"/>
                </a:solidFill>
                <a:ea typeface="MS PGothic" panose="020B0600070205080204" charset="-128"/>
              </a:rPr>
              <a:t> </a:t>
            </a:r>
            <a:r>
              <a:rPr lang="en-US" altLang="zh-CN" i="1" dirty="0">
                <a:solidFill>
                  <a:srgbClr val="FF0000"/>
                </a:solidFill>
                <a:ea typeface="MS PGothic" panose="020B0600070205080204" charset="-128"/>
              </a:rPr>
              <a:t>based</a:t>
            </a:r>
            <a:r>
              <a:rPr lang="zh-CN" altLang="en-US" i="1" dirty="0">
                <a:solidFill>
                  <a:srgbClr val="FF0000"/>
                </a:solidFill>
                <a:ea typeface="MS PGothic" panose="020B0600070205080204" charset="-128"/>
              </a:rPr>
              <a:t> </a:t>
            </a:r>
            <a:r>
              <a:rPr lang="en-US" altLang="zh-CN" i="1" dirty="0">
                <a:solidFill>
                  <a:srgbClr val="FF0000"/>
                </a:solidFill>
                <a:ea typeface="MS PGothic" panose="020B0600070205080204" charset="-128"/>
              </a:rPr>
              <a:t>on</a:t>
            </a:r>
            <a:r>
              <a:rPr lang="zh-CN" altLang="en-US" i="1" dirty="0">
                <a:solidFill>
                  <a:srgbClr val="FF0000"/>
                </a:solidFill>
                <a:ea typeface="MS PGothic" panose="020B0600070205080204" charset="-128"/>
              </a:rPr>
              <a:t> </a:t>
            </a:r>
            <a:r>
              <a:rPr lang="en-US" altLang="zh-CN" i="1" dirty="0">
                <a:solidFill>
                  <a:srgbClr val="FF0000"/>
                </a:solidFill>
                <a:ea typeface="MS PGothic" panose="020B0600070205080204" charset="-128"/>
              </a:rPr>
              <a:t>ACK,</a:t>
            </a:r>
            <a:r>
              <a:rPr lang="zh-CN" altLang="en-US" i="1" dirty="0">
                <a:solidFill>
                  <a:srgbClr val="FF0000"/>
                </a:solidFill>
                <a:ea typeface="MS PGothic" panose="020B0600070205080204" charset="-128"/>
              </a:rPr>
              <a:t> </a:t>
            </a:r>
            <a:r>
              <a:rPr lang="en-US" altLang="zh-CN" i="1" dirty="0">
                <a:solidFill>
                  <a:srgbClr val="FF0000"/>
                </a:solidFill>
                <a:ea typeface="MS PGothic" panose="020B0600070205080204" charset="-128"/>
              </a:rPr>
              <a:t>not</a:t>
            </a:r>
            <a:r>
              <a:rPr lang="zh-CN" altLang="en-US" i="1" dirty="0">
                <a:solidFill>
                  <a:srgbClr val="FF0000"/>
                </a:solidFill>
                <a:ea typeface="MS PGothic" panose="020B0600070205080204" charset="-128"/>
              </a:rPr>
              <a:t> </a:t>
            </a:r>
            <a:r>
              <a:rPr lang="en-US" altLang="zh-CN" i="1" dirty="0">
                <a:solidFill>
                  <a:srgbClr val="FF0000"/>
                </a:solidFill>
                <a:ea typeface="MS PGothic" panose="020B0600070205080204" charset="-128"/>
              </a:rPr>
              <a:t>NAK</a:t>
            </a:r>
            <a:endParaRPr lang="en-US" altLang="zh-CN" i="1" dirty="0">
              <a:solidFill>
                <a:srgbClr val="FF0000"/>
              </a:solidFill>
              <a:ea typeface="MS PGothic" panose="020B0600070205080204" charset="-128"/>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标题 1"/>
          <p:cNvSpPr>
            <a:spLocks noGrp="1"/>
          </p:cNvSpPr>
          <p:nvPr>
            <p:ph type="title"/>
          </p:nvPr>
        </p:nvSpPr>
        <p:spPr/>
        <p:txBody>
          <a:bodyPr/>
          <a:lstStyle/>
          <a:p>
            <a:pPr eaLnBrk="1" hangingPunct="1"/>
            <a:r>
              <a:rPr lang="en-US" altLang="zh-CN">
                <a:ea typeface="MS PGothic" panose="020B0600070205080204" charset="-128"/>
              </a:rPr>
              <a:t>Closing of Connections</a:t>
            </a:r>
            <a:endParaRPr lang="zh-CN" altLang="en-US">
              <a:ea typeface="MS PGothic" panose="020B0600070205080204" charset="-128"/>
            </a:endParaRPr>
          </a:p>
        </p:txBody>
      </p:sp>
      <p:sp>
        <p:nvSpPr>
          <p:cNvPr id="30722" name="内容占位符 2"/>
          <p:cNvSpPr>
            <a:spLocks noGrp="1"/>
          </p:cNvSpPr>
          <p:nvPr>
            <p:ph idx="1"/>
          </p:nvPr>
        </p:nvSpPr>
        <p:spPr>
          <a:xfrm>
            <a:off x="457200" y="1129308"/>
            <a:ext cx="8507288" cy="3771636"/>
          </a:xfrm>
        </p:spPr>
        <p:txBody>
          <a:bodyPr>
            <a:noAutofit/>
          </a:bodyPr>
          <a:lstStyle/>
          <a:p>
            <a:pPr eaLnBrk="1" hangingPunct="1"/>
            <a:r>
              <a:rPr lang="en-US" altLang="zh-CN" sz="2000" dirty="0">
                <a:ea typeface="MS PGothic" panose="020B0600070205080204" charset="-128"/>
              </a:rPr>
              <a:t>Open a stream</a:t>
            </a:r>
            <a:endParaRPr lang="en-US" altLang="zh-CN" sz="2000" dirty="0">
              <a:ea typeface="MS PGothic" panose="020B0600070205080204" charset="-128"/>
            </a:endParaRPr>
          </a:p>
          <a:p>
            <a:pPr lvl="1" eaLnBrk="1" hangingPunct="1"/>
            <a:r>
              <a:rPr lang="en-US" altLang="zh-CN" sz="1600" dirty="0">
                <a:ea typeface="MS PGothic" panose="020B0600070205080204" charset="-128"/>
              </a:rPr>
              <a:t>Create a record to keep track of which elements have been sent, received, acknowledged</a:t>
            </a:r>
            <a:endParaRPr lang="en-US" altLang="zh-CN" sz="1600" dirty="0">
              <a:ea typeface="MS PGothic" panose="020B0600070205080204" charset="-128"/>
            </a:endParaRPr>
          </a:p>
          <a:p>
            <a:pPr eaLnBrk="1" hangingPunct="1"/>
            <a:r>
              <a:rPr lang="en-US" altLang="zh-CN" sz="2000" dirty="0">
                <a:ea typeface="MS PGothic" panose="020B0600070205080204" charset="-128"/>
              </a:rPr>
              <a:t>Close a stream</a:t>
            </a:r>
            <a:endParaRPr lang="en-US" altLang="zh-CN" sz="2000" dirty="0">
              <a:ea typeface="MS PGothic" panose="020B0600070205080204" charset="-128"/>
            </a:endParaRPr>
          </a:p>
          <a:p>
            <a:pPr lvl="1" eaLnBrk="1" hangingPunct="1"/>
            <a:r>
              <a:rPr lang="en-US" altLang="zh-CN" sz="1600" dirty="0">
                <a:ea typeface="MS PGothic" panose="020B0600070205080204" charset="-128"/>
              </a:rPr>
              <a:t>When finish, it needs to report an end-of-stream</a:t>
            </a:r>
            <a:endParaRPr lang="en-US" altLang="zh-CN" sz="1600" dirty="0">
              <a:ea typeface="MS PGothic" panose="020B0600070205080204" charset="-128"/>
            </a:endParaRPr>
          </a:p>
          <a:p>
            <a:pPr lvl="1" eaLnBrk="1" hangingPunct="1"/>
            <a:r>
              <a:rPr lang="en-US" altLang="zh-CN" sz="1600" dirty="0">
                <a:ea typeface="MS PGothic" panose="020B0600070205080204" charset="-128"/>
              </a:rPr>
              <a:t>Both ends need to agree last element is OK and then close</a:t>
            </a:r>
            <a:endParaRPr lang="en-US" altLang="zh-CN" sz="1600" dirty="0">
              <a:ea typeface="MS PGothic" panose="020B0600070205080204" charset="-128"/>
            </a:endParaRPr>
          </a:p>
          <a:p>
            <a:pPr lvl="1" eaLnBrk="1" hangingPunct="1"/>
            <a:r>
              <a:rPr lang="en-US" altLang="zh-CN" sz="1600" dirty="0">
                <a:ea typeface="MS PGothic" panose="020B0600070205080204" charset="-128"/>
              </a:rPr>
              <a:t>1. Alice sends close request to Bob with stream record ID</a:t>
            </a:r>
            <a:endParaRPr lang="en-US" altLang="zh-CN" sz="1600" dirty="0">
              <a:ea typeface="MS PGothic" panose="020B0600070205080204" charset="-128"/>
            </a:endParaRPr>
          </a:p>
          <a:p>
            <a:pPr lvl="1" eaLnBrk="1" hangingPunct="1"/>
            <a:r>
              <a:rPr lang="en-US" altLang="zh-CN" sz="1600" dirty="0">
                <a:ea typeface="MS PGothic" panose="020B0600070205080204" charset="-128"/>
              </a:rPr>
              <a:t>2. Bob checks and agrees, sends a close ACK</a:t>
            </a:r>
            <a:endParaRPr lang="en-US" altLang="zh-CN" sz="1600" dirty="0">
              <a:ea typeface="MS PGothic" panose="020B0600070205080204" charset="-128"/>
            </a:endParaRPr>
          </a:p>
          <a:p>
            <a:pPr lvl="1" eaLnBrk="1" hangingPunct="1"/>
            <a:r>
              <a:rPr lang="en-US" altLang="zh-CN" sz="1600" dirty="0">
                <a:ea typeface="MS PGothic" panose="020B0600070205080204" charset="-128"/>
              </a:rPr>
              <a:t>3. Alice receives ACK, turn off sender, discard record</a:t>
            </a:r>
            <a:endParaRPr lang="en-US" altLang="zh-CN" sz="1600" dirty="0">
              <a:ea typeface="MS PGothic" panose="020B0600070205080204" charset="-128"/>
            </a:endParaRPr>
          </a:p>
          <a:p>
            <a:pPr lvl="1" eaLnBrk="1" hangingPunct="1"/>
            <a:r>
              <a:rPr lang="en-US" altLang="zh-CN" sz="1600" dirty="0">
                <a:ea typeface="MS PGothic" panose="020B0600070205080204" charset="-128"/>
              </a:rPr>
              <a:t>4. Alice sends "all done" to Bob</a:t>
            </a:r>
            <a:endParaRPr lang="en-US" altLang="zh-CN" sz="1600" dirty="0">
              <a:ea typeface="MS PGothic" panose="020B0600070205080204" charset="-128"/>
            </a:endParaRPr>
          </a:p>
          <a:p>
            <a:pPr lvl="1" eaLnBrk="1" hangingPunct="1"/>
            <a:r>
              <a:rPr lang="en-US" altLang="zh-CN" sz="1600" dirty="0">
                <a:ea typeface="MS PGothic" panose="020B0600070205080204" charset="-128"/>
              </a:rPr>
              <a:t>5. Bob receives "all done" and discard stream record</a:t>
            </a:r>
            <a:endParaRPr lang="zh-CN" altLang="en-US" sz="1600" dirty="0">
              <a:ea typeface="MS PGothic" panose="020B0600070205080204" charset="-128"/>
            </a:endParaRPr>
          </a:p>
        </p:txBody>
      </p:sp>
      <p:sp>
        <p:nvSpPr>
          <p:cNvPr id="5" name="TextBox 4"/>
          <p:cNvSpPr txBox="1">
            <a:spLocks noChangeArrowheads="1"/>
          </p:cNvSpPr>
          <p:nvPr/>
        </p:nvSpPr>
        <p:spPr bwMode="auto">
          <a:xfrm>
            <a:off x="5868144" y="4081636"/>
            <a:ext cx="3024336" cy="323165"/>
          </a:xfrm>
          <a:prstGeom prst="rect">
            <a:avLst/>
          </a:prstGeom>
          <a:noFill/>
          <a:ln>
            <a:noFill/>
          </a:ln>
        </p:spPr>
        <p:txBody>
          <a:bodyPr wrap="square">
            <a:spAutoFit/>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eaLnBrk="1" hangingPunct="1"/>
            <a:r>
              <a:rPr lang="en-US" altLang="zh-CN" sz="1500" b="1" dirty="0">
                <a:solidFill>
                  <a:srgbClr val="C00000"/>
                </a:solidFill>
                <a:latin typeface="Courier New" panose="02070309020205020404"/>
                <a:cs typeface="Courier New" panose="02070309020205020404"/>
              </a:rPr>
              <a:t>&lt;- What if duplicate?</a:t>
            </a:r>
            <a:endParaRPr lang="zh-CN" altLang="en-US" sz="1500" b="1" dirty="0">
              <a:solidFill>
                <a:srgbClr val="C00000"/>
              </a:solidFill>
              <a:latin typeface="Courier New" panose="02070309020205020404"/>
              <a:cs typeface="Courier New" panose="02070309020205020404"/>
            </a:endParaRPr>
          </a:p>
        </p:txBody>
      </p:sp>
      <p:sp>
        <p:nvSpPr>
          <p:cNvPr id="6" name="灯片编号占位符 3"/>
          <p:cNvSpPr txBox="1"/>
          <p:nvPr/>
        </p:nvSpPr>
        <p:spPr>
          <a:xfrm>
            <a:off x="6705600" y="5449362"/>
            <a:ext cx="2133600" cy="304271"/>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等线" panose="02010600030101010101" charset="-122"/>
                <a:ea typeface="等线" panose="02010600030101010101" charset="-122"/>
                <a:cs typeface="等线" panose="02010600030101010101"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E361C3-C043-4A6E-BDCE-8DA1E7D90A3B}"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panose="020B0600070205080204" charset="-128"/>
              </a:rPr>
              <a:t>5. Assurance of Jitter Control</a:t>
            </a:r>
            <a:endParaRPr kumimoji="1" lang="zh-CN" altLang="en-US" dirty="0"/>
          </a:p>
        </p:txBody>
      </p:sp>
      <p:sp>
        <p:nvSpPr>
          <p:cNvPr id="3" name="内容占位符 2"/>
          <p:cNvSpPr>
            <a:spLocks noGrp="1"/>
          </p:cNvSpPr>
          <p:nvPr>
            <p:ph idx="1"/>
          </p:nvPr>
        </p:nvSpPr>
        <p:spPr>
          <a:xfrm>
            <a:off x="457200" y="1129308"/>
            <a:ext cx="8229600" cy="4248472"/>
          </a:xfrm>
        </p:spPr>
        <p:txBody>
          <a:bodyPr>
            <a:noAutofit/>
          </a:bodyPr>
          <a:lstStyle/>
          <a:p>
            <a:r>
              <a:rPr lang="en-US" altLang="zh-CN" dirty="0">
                <a:ea typeface="MS PGothic" panose="020B0600070205080204" charset="-128"/>
              </a:rPr>
              <a:t>Real-time</a:t>
            </a:r>
            <a:endParaRPr lang="en-US" altLang="zh-CN" dirty="0">
              <a:ea typeface="MS PGothic" panose="020B0600070205080204" charset="-128"/>
            </a:endParaRPr>
          </a:p>
          <a:p>
            <a:pPr lvl="1"/>
            <a:r>
              <a:rPr lang="en-US" altLang="zh-CN" dirty="0">
                <a:ea typeface="MS PGothic" panose="020B0600070205080204" charset="-128"/>
              </a:rPr>
              <a:t>When reliability is less important than timely delivery</a:t>
            </a:r>
            <a:endParaRPr lang="en-US" altLang="zh-CN" dirty="0">
              <a:ea typeface="MS PGothic" panose="020B0600070205080204" charset="-128"/>
            </a:endParaRPr>
          </a:p>
          <a:p>
            <a:pPr lvl="1"/>
            <a:r>
              <a:rPr lang="en-US" altLang="zh-CN" dirty="0">
                <a:ea typeface="MS PGothic" panose="020B0600070205080204" charset="-128"/>
              </a:rPr>
              <a:t>A few error in a movie may not be noticed</a:t>
            </a:r>
            <a:endParaRPr lang="en-US" altLang="zh-CN" dirty="0">
              <a:ea typeface="MS PGothic" panose="020B0600070205080204" charset="-128"/>
            </a:endParaRPr>
          </a:p>
          <a:p>
            <a:pPr lvl="1"/>
            <a:r>
              <a:rPr lang="en-US" altLang="zh-CN" dirty="0">
                <a:solidFill>
                  <a:srgbClr val="FF0000"/>
                </a:solidFill>
                <a:ea typeface="MS PGothic" panose="020B0600070205080204" charset="-128"/>
              </a:rPr>
              <a:t>Jitter</a:t>
            </a:r>
            <a:r>
              <a:rPr lang="en-US" altLang="zh-CN" dirty="0">
                <a:ea typeface="MS PGothic" panose="020B0600070205080204" charset="-128"/>
              </a:rPr>
              <a:t>: variability in delivery time</a:t>
            </a:r>
            <a:endParaRPr lang="en-US" altLang="zh-CN" dirty="0">
              <a:ea typeface="MS PGothic" panose="020B0600070205080204" charset="-128"/>
            </a:endParaRPr>
          </a:p>
          <a:p>
            <a:r>
              <a:rPr lang="en-US" altLang="zh-CN" dirty="0">
                <a:ea typeface="MS PGothic" panose="020B0600070205080204" charset="-128"/>
              </a:rPr>
              <a:t>Strategy</a:t>
            </a:r>
            <a:endParaRPr lang="en-US" altLang="zh-CN" dirty="0">
              <a:ea typeface="MS PGothic" panose="020B0600070205080204" charset="-128"/>
            </a:endParaRPr>
          </a:p>
          <a:p>
            <a:pPr lvl="1"/>
            <a:r>
              <a:rPr lang="en-US" altLang="zh-CN" dirty="0">
                <a:ea typeface="MS PGothic" panose="020B0600070205080204" charset="-128"/>
              </a:rPr>
              <a:t>Basic: delay all arriving segments</a:t>
            </a:r>
            <a:endParaRPr lang="zh-CN" altLang="en-US" dirty="0">
              <a:ea typeface="MS PGothic" panose="020B0600070205080204" charset="-128"/>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panose="020B0600070205080204" charset="-128"/>
              </a:rPr>
              <a:t>5. Assurance of Jitter Control</a:t>
            </a:r>
            <a:endParaRPr kumimoji="1" lang="zh-CN" altLang="en-US" dirty="0"/>
          </a:p>
        </p:txBody>
      </p:sp>
      <p:sp>
        <p:nvSpPr>
          <p:cNvPr id="3" name="内容占位符 2"/>
          <p:cNvSpPr>
            <a:spLocks noGrp="1"/>
          </p:cNvSpPr>
          <p:nvPr>
            <p:ph idx="1"/>
          </p:nvPr>
        </p:nvSpPr>
        <p:spPr>
          <a:xfrm>
            <a:off x="457200" y="1129308"/>
            <a:ext cx="8229600" cy="4248472"/>
          </a:xfrm>
        </p:spPr>
        <p:txBody>
          <a:bodyPr>
            <a:noAutofit/>
          </a:bodyPr>
          <a:lstStyle/>
          <a:p>
            <a:r>
              <a:rPr lang="en-US" altLang="zh-CN" dirty="0">
                <a:ea typeface="MS PGothic" panose="020B0600070205080204" charset="-128"/>
              </a:rPr>
              <a:t>Measure the distribution of delays in a chart showing delay time vs. frequency of that delay</a:t>
            </a:r>
            <a:endParaRPr lang="en-US" altLang="zh-CN" dirty="0">
              <a:ea typeface="MS PGothic" panose="020B0600070205080204" charset="-128"/>
            </a:endParaRPr>
          </a:p>
          <a:p>
            <a:r>
              <a:rPr lang="en-US" altLang="zh-CN" dirty="0">
                <a:ea typeface="MS PGothic" panose="020B0600070205080204" charset="-128"/>
              </a:rPr>
              <a:t>Choose an acceptable frequency of delivery failure</a:t>
            </a:r>
            <a:endParaRPr lang="en-US" altLang="zh-CN" dirty="0">
              <a:ea typeface="MS PGothic" panose="020B0600070205080204" charset="-128"/>
            </a:endParaRPr>
          </a:p>
          <a:p>
            <a:r>
              <a:rPr lang="en-US" altLang="zh-CN" dirty="0">
                <a:ea typeface="MS PGothic" panose="020B0600070205080204" charset="-128"/>
              </a:rPr>
              <a:t>Determine </a:t>
            </a:r>
            <a:r>
              <a:rPr lang="en-US" altLang="zh-CN" dirty="0" err="1">
                <a:ea typeface="MS PGothic" panose="020B0600070205080204" charset="-128"/>
              </a:rPr>
              <a:t>D</a:t>
            </a:r>
            <a:r>
              <a:rPr lang="en-US" altLang="zh-CN" baseline="-25000" dirty="0" err="1">
                <a:ea typeface="MS PGothic" panose="020B0600070205080204" charset="-128"/>
              </a:rPr>
              <a:t>long</a:t>
            </a:r>
            <a:r>
              <a:rPr lang="en-US" altLang="zh-CN" baseline="-25000" dirty="0">
                <a:ea typeface="MS PGothic" panose="020B0600070205080204" charset="-128"/>
              </a:rPr>
              <a:t> </a:t>
            </a:r>
            <a:r>
              <a:rPr lang="en-US" altLang="zh-CN" dirty="0">
                <a:ea typeface="MS PGothic" panose="020B0600070205080204" charset="-128"/>
              </a:rPr>
              <a:t>that </a:t>
            </a:r>
            <a:r>
              <a:rPr lang="en-US" altLang="zh-CN" dirty="0">
                <a:solidFill>
                  <a:srgbClr val="FF0000"/>
                </a:solidFill>
                <a:ea typeface="MS PGothic" panose="020B0600070205080204" charset="-128"/>
              </a:rPr>
              <a:t>longer than 99% delay</a:t>
            </a:r>
            <a:endParaRPr lang="en-US" altLang="zh-CN" dirty="0">
              <a:solidFill>
                <a:srgbClr val="FF0000"/>
              </a:solidFill>
              <a:ea typeface="MS PGothic" panose="020B0600070205080204" charset="-128"/>
            </a:endParaRPr>
          </a:p>
          <a:p>
            <a:r>
              <a:rPr lang="en-US" altLang="zh-CN" dirty="0">
                <a:ea typeface="MS PGothic" panose="020B0600070205080204" charset="-128"/>
              </a:rPr>
              <a:t>Determine the shortest delay, </a:t>
            </a:r>
            <a:r>
              <a:rPr lang="en-US" altLang="zh-CN" dirty="0" err="1">
                <a:ea typeface="MS PGothic" panose="020B0600070205080204" charset="-128"/>
              </a:rPr>
              <a:t>D</a:t>
            </a:r>
            <a:r>
              <a:rPr lang="en-US" altLang="zh-CN" baseline="-25000" dirty="0" err="1">
                <a:ea typeface="MS PGothic" panose="020B0600070205080204" charset="-128"/>
              </a:rPr>
              <a:t>short</a:t>
            </a:r>
            <a:endParaRPr lang="en-US" altLang="zh-CN" baseline="-25000" dirty="0">
              <a:ea typeface="MS PGothic" panose="020B0600070205080204" charset="-128"/>
            </a:endParaRPr>
          </a:p>
          <a:p>
            <a:r>
              <a:rPr lang="en-US" altLang="zh-CN" dirty="0">
                <a:ea typeface="MS PGothic" panose="020B0600070205080204" charset="-128"/>
              </a:rPr>
              <a:t>Calculate </a:t>
            </a:r>
            <a:r>
              <a:rPr lang="en-US" altLang="zh-CN" dirty="0">
                <a:solidFill>
                  <a:srgbClr val="FF0000"/>
                </a:solidFill>
                <a:ea typeface="MS PGothic" panose="020B0600070205080204" charset="-128"/>
              </a:rPr>
              <a:t>number of segment buffer</a:t>
            </a:r>
            <a:r>
              <a:rPr lang="en-US" altLang="zh-CN" dirty="0">
                <a:ea typeface="MS PGothic" panose="020B0600070205080204" charset="-128"/>
              </a:rPr>
              <a:t>:</a:t>
            </a:r>
            <a:endParaRPr lang="en-US" altLang="zh-CN" dirty="0">
              <a:ea typeface="MS PGothic" panose="020B0600070205080204" charset="-128"/>
            </a:endParaRPr>
          </a:p>
          <a:p>
            <a:endParaRPr lang="en-US" altLang="zh-CN" dirty="0">
              <a:ea typeface="MS PGothic" panose="020B0600070205080204" charset="-128"/>
            </a:endParaRPr>
          </a:p>
          <a:p>
            <a:endParaRPr lang="en-US" altLang="zh-CN" dirty="0">
              <a:ea typeface="MS PGothic" panose="020B0600070205080204" charset="-128"/>
            </a:endParaRPr>
          </a:p>
          <a:p>
            <a:pPr lvl="1"/>
            <a:r>
              <a:rPr lang="en-US" altLang="zh-CN" dirty="0" err="1">
                <a:ea typeface="MS PGothic" panose="020B0600070205080204" charset="-128"/>
              </a:rPr>
              <a:t>D</a:t>
            </a:r>
            <a:r>
              <a:rPr lang="en-US" altLang="zh-CN" baseline="-25000" dirty="0" err="1">
                <a:ea typeface="MS PGothic" panose="020B0600070205080204" charset="-128"/>
              </a:rPr>
              <a:t>headway</a:t>
            </a:r>
            <a:r>
              <a:rPr lang="en-US" altLang="zh-CN" dirty="0">
                <a:ea typeface="MS PGothic" panose="020B0600070205080204" charset="-128"/>
              </a:rPr>
              <a:t> is </a:t>
            </a:r>
            <a:r>
              <a:rPr lang="en-US" altLang="zh-CN" dirty="0">
                <a:solidFill>
                  <a:srgbClr val="FF0000"/>
                </a:solidFill>
                <a:ea typeface="MS PGothic" panose="020B0600070205080204" charset="-128"/>
              </a:rPr>
              <a:t>average delay</a:t>
            </a:r>
            <a:r>
              <a:rPr lang="en-US" altLang="zh-CN" dirty="0">
                <a:ea typeface="MS PGothic" panose="020B0600070205080204" charset="-128"/>
              </a:rPr>
              <a:t> between arriving segments</a:t>
            </a:r>
            <a:endParaRPr lang="en-US" altLang="zh-CN" dirty="0">
              <a:ea typeface="MS PGothic" panose="020B0600070205080204" charset="-128"/>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9632" y="3937620"/>
            <a:ext cx="4555976" cy="789384"/>
          </a:xfrm>
          <a:prstGeom prst="rect">
            <a:avLst/>
          </a:prstGeom>
          <a:noFill/>
          <a:ln>
            <a:noFill/>
          </a:ln>
          <a:effectLst/>
        </p:spPr>
      </p:pic>
      <p:sp>
        <p:nvSpPr>
          <p:cNvPr id="6" name="文本框 5"/>
          <p:cNvSpPr txBox="1"/>
          <p:nvPr/>
        </p:nvSpPr>
        <p:spPr>
          <a:xfrm>
            <a:off x="4791710" y="2917825"/>
            <a:ext cx="4048760" cy="1076325"/>
          </a:xfrm>
          <a:prstGeom prst="rect">
            <a:avLst/>
          </a:prstGeom>
          <a:noFill/>
        </p:spPr>
        <p:txBody>
          <a:bodyPr wrap="square" rtlCol="0">
            <a:spAutoFit/>
          </a:bodyPr>
          <a:p>
            <a:r>
              <a:rPr lang="en-US" altLang="zh-CN" sz="1600"/>
              <a:t>segement</a:t>
            </a:r>
            <a:r>
              <a:rPr lang="zh-CN" altLang="en-US" sz="1600"/>
              <a:t>个数</a:t>
            </a:r>
            <a:r>
              <a:rPr lang="en-US" altLang="zh-CN" sz="1600"/>
              <a:t>=</a:t>
            </a:r>
            <a:endParaRPr lang="en-US" altLang="zh-CN" sz="1600"/>
          </a:p>
          <a:p>
            <a:r>
              <a:rPr lang="zh-CN" altLang="en-US" sz="1600"/>
              <a:t>最晚到达的包的时间与最早到达的包的时间间隔除以平均的传输时间</a:t>
            </a:r>
            <a:r>
              <a:rPr lang="en-US" altLang="zh-CN" sz="1600"/>
              <a:t>(</a:t>
            </a:r>
            <a:r>
              <a:rPr lang="zh-CN" altLang="en-US" sz="1600"/>
              <a:t>即取计算在这个最长时间内会有多少包被传输并被接受</a:t>
            </a:r>
            <a:r>
              <a:rPr lang="en-US" altLang="zh-CN" sz="1600"/>
              <a:t>)</a:t>
            </a:r>
            <a:endParaRPr lang="en-US" altLang="zh-CN"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panose="020B0600070205080204" charset="-128"/>
              </a:rPr>
              <a:t>6. Assurance of Authenticity and Privacy</a:t>
            </a:r>
            <a:endParaRPr kumimoji="1" lang="zh-CN" altLang="en-US" dirty="0"/>
          </a:p>
        </p:txBody>
      </p:sp>
      <p:sp>
        <p:nvSpPr>
          <p:cNvPr id="3" name="内容占位符 2"/>
          <p:cNvSpPr>
            <a:spLocks noGrp="1"/>
          </p:cNvSpPr>
          <p:nvPr>
            <p:ph idx="1"/>
          </p:nvPr>
        </p:nvSpPr>
        <p:spPr>
          <a:xfrm>
            <a:off x="457200" y="1129308"/>
            <a:ext cx="8229600" cy="4248472"/>
          </a:xfrm>
        </p:spPr>
        <p:txBody>
          <a:bodyPr>
            <a:noAutofit/>
          </a:bodyPr>
          <a:lstStyle/>
          <a:p>
            <a:r>
              <a:rPr lang="en-US" altLang="zh-CN" dirty="0">
                <a:ea typeface="MS PGothic" panose="020B0600070205080204" charset="-128"/>
              </a:rPr>
              <a:t>Internet is dangerous</a:t>
            </a:r>
            <a:endParaRPr lang="en-US" altLang="zh-CN" dirty="0">
              <a:ea typeface="MS PGothic" panose="020B0600070205080204" charset="-128"/>
            </a:endParaRPr>
          </a:p>
          <a:p>
            <a:pPr lvl="1"/>
            <a:r>
              <a:rPr lang="en-US" altLang="zh-CN" dirty="0">
                <a:ea typeface="MS PGothic" panose="020B0600070205080204" charset="-128"/>
              </a:rPr>
              <a:t>Hostile intercepts and maliciously modifies packets</a:t>
            </a:r>
            <a:endParaRPr lang="en-US" altLang="zh-CN" dirty="0">
              <a:ea typeface="MS PGothic" panose="020B0600070205080204" charset="-128"/>
            </a:endParaRPr>
          </a:p>
          <a:p>
            <a:pPr lvl="1"/>
            <a:r>
              <a:rPr lang="en-US" altLang="zh-CN" dirty="0">
                <a:ea typeface="MS PGothic" panose="020B0600070205080204" charset="-128"/>
              </a:rPr>
              <a:t>Violate a protocol with malicious intent</a:t>
            </a:r>
            <a:endParaRPr lang="en-US" altLang="zh-CN" dirty="0">
              <a:ea typeface="MS PGothic" panose="020B0600070205080204" charset="-128"/>
            </a:endParaRPr>
          </a:p>
          <a:p>
            <a:r>
              <a:rPr lang="en-US" altLang="zh-CN" dirty="0">
                <a:ea typeface="MS PGothic" panose="020B0600070205080204" charset="-128"/>
              </a:rPr>
              <a:t>Key-based mathematical transformations to data</a:t>
            </a:r>
            <a:endParaRPr lang="en-US" altLang="zh-CN" dirty="0">
              <a:ea typeface="MS PGothic" panose="020B0600070205080204" charset="-128"/>
            </a:endParaRPr>
          </a:p>
          <a:p>
            <a:pPr lvl="1"/>
            <a:r>
              <a:rPr lang="en-US" altLang="zh-CN" dirty="0">
                <a:ea typeface="MS PGothic" panose="020B0600070205080204" charset="-128"/>
              </a:rPr>
              <a:t>Sign and verify: establish the authenticity of the source and integrity of contents</a:t>
            </a:r>
            <a:endParaRPr lang="en-US" altLang="zh-CN" dirty="0">
              <a:ea typeface="MS PGothic" panose="020B0600070205080204" charset="-128"/>
            </a:endParaRPr>
          </a:p>
          <a:p>
            <a:pPr lvl="1"/>
            <a:r>
              <a:rPr lang="en-US" altLang="zh-CN" dirty="0">
                <a:ea typeface="MS PGothic" panose="020B0600070205080204" charset="-128"/>
              </a:rPr>
              <a:t>Encrypt and decrypt: maintain privacy of contents</a:t>
            </a:r>
            <a:endParaRPr lang="en-US" altLang="zh-CN" dirty="0">
              <a:ea typeface="MS PGothic" panose="020B0600070205080204" charset="-128"/>
            </a:endParaRPr>
          </a:p>
          <a:p>
            <a:r>
              <a:rPr lang="en-US" altLang="zh-CN" dirty="0">
                <a:ea typeface="MS PGothic" panose="020B0600070205080204" charset="-128"/>
              </a:rPr>
              <a:t>Consideration</a:t>
            </a:r>
            <a:endParaRPr lang="en-US" altLang="zh-CN" dirty="0">
              <a:ea typeface="MS PGothic" panose="020B0600070205080204" charset="-128"/>
            </a:endParaRPr>
          </a:p>
          <a:p>
            <a:pPr lvl="1"/>
            <a:r>
              <a:rPr lang="en-US" altLang="zh-CN" dirty="0">
                <a:ea typeface="MS PGothic" panose="020B0600070205080204" charset="-128"/>
              </a:rPr>
              <a:t>False sense of security, worse than no assurance</a:t>
            </a:r>
            <a:endParaRPr lang="zh-CN" altLang="en-US" dirty="0">
              <a:ea typeface="MS PGothic" panose="020B0600070205080204" charset="-128"/>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354330" y="4784090"/>
            <a:ext cx="7926705" cy="583565"/>
          </a:xfrm>
          <a:prstGeom prst="rect">
            <a:avLst/>
          </a:prstGeom>
          <a:noFill/>
        </p:spPr>
        <p:txBody>
          <a:bodyPr wrap="square" rtlCol="0">
            <a:spAutoFit/>
          </a:bodyPr>
          <a:p>
            <a:r>
              <a:rPr lang="zh-CN" altLang="en-US" sz="1600"/>
              <a:t>加密只会使得内容不可见，但是并不能保证内容没有被改变，即</a:t>
            </a:r>
            <a:r>
              <a:rPr lang="en-US" altLang="zh-CN" sz="1600"/>
              <a:t>attacker</a:t>
            </a:r>
            <a:r>
              <a:rPr lang="zh-CN" altLang="en-US" sz="1600"/>
              <a:t>可以通过用修改过的加密内容修改原始加密内容来攻击，需要通过公钥和私钥来解决。</a:t>
            </a:r>
            <a:endParaRPr lang="zh-CN" alt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 Security: Asymmetric Encryption(</a:t>
            </a:r>
            <a:r>
              <a:rPr lang="zh-CN" altLang="en-US" dirty="0"/>
              <a:t>非对称加密</a:t>
            </a:r>
            <a:r>
              <a:rPr lang="en-US" altLang="zh-CN" dirty="0"/>
              <a:t>)</a:t>
            </a:r>
            <a:endParaRPr kumimoji="1" lang="zh-CN" altLang="en-US" dirty="0"/>
          </a:p>
        </p:txBody>
      </p:sp>
      <p:sp>
        <p:nvSpPr>
          <p:cNvPr id="3" name="内容占位符 2"/>
          <p:cNvSpPr>
            <a:spLocks noGrp="1"/>
          </p:cNvSpPr>
          <p:nvPr>
            <p:ph idx="1"/>
          </p:nvPr>
        </p:nvSpPr>
        <p:spPr>
          <a:xfrm>
            <a:off x="457200" y="1129308"/>
            <a:ext cx="8229600" cy="4248472"/>
          </a:xfrm>
        </p:spPr>
        <p:txBody>
          <a:bodyPr>
            <a:noAutofit/>
          </a:bodyPr>
          <a:lstStyle/>
          <a:p>
            <a:r>
              <a:rPr lang="en-US" altLang="zh-CN" dirty="0"/>
              <a:t>Public Key VS. Private Key</a:t>
            </a:r>
            <a:endParaRPr lang="en-US" altLang="zh-CN" dirty="0"/>
          </a:p>
          <a:p>
            <a:pPr lvl="1"/>
            <a:r>
              <a:rPr lang="en-US" altLang="zh-CN" dirty="0"/>
              <a:t>Public key: encrypt to identify </a:t>
            </a:r>
            <a:r>
              <a:rPr lang="en-US" altLang="zh-CN" i="1" dirty="0"/>
              <a:t>reader</a:t>
            </a:r>
            <a:r>
              <a:rPr lang="en-US" altLang="zh-CN" dirty="0"/>
              <a:t> (only me can read this)</a:t>
            </a:r>
            <a:endParaRPr lang="en-US" altLang="zh-CN" dirty="0"/>
          </a:p>
          <a:p>
            <a:pPr lvl="1"/>
            <a:r>
              <a:rPr lang="en-US" altLang="zh-CN" dirty="0"/>
              <a:t>Private key: encrypt to identify </a:t>
            </a:r>
            <a:r>
              <a:rPr lang="en-US" altLang="zh-CN" i="1" dirty="0"/>
              <a:t>writer</a:t>
            </a:r>
            <a:r>
              <a:rPr lang="en-US" altLang="zh-CN" dirty="0"/>
              <a:t> (yes, it's me who wrote this)</a:t>
            </a:r>
            <a:endParaRPr lang="en-US" altLang="zh-CN" dirty="0"/>
          </a:p>
          <a:p>
            <a:pPr lvl="1"/>
            <a:r>
              <a:rPr lang="en-US" altLang="zh-CN" dirty="0"/>
              <a:t>Poor performance, so just used to exchange symmetric key</a:t>
            </a:r>
            <a:endParaRPr lang="en-US" altLang="zh-CN" dirty="0"/>
          </a:p>
          <a:p>
            <a:r>
              <a:rPr lang="en-US" altLang="zh-CN" dirty="0"/>
              <a:t>Questions</a:t>
            </a:r>
            <a:endParaRPr lang="en-US" altLang="zh-CN" dirty="0"/>
          </a:p>
          <a:p>
            <a:pPr lvl="1"/>
            <a:r>
              <a:rPr lang="en-US" altLang="zh-CN" dirty="0"/>
              <a:t>What is a certificate? Why using a CA (Certificate Authority)?</a:t>
            </a:r>
            <a:endParaRPr lang="en-US" altLang="zh-CN" dirty="0"/>
          </a:p>
          <a:p>
            <a:pPr lvl="1"/>
            <a:r>
              <a:rPr lang="en-US" altLang="zh-CN" dirty="0"/>
              <a:t>How to exchange a symmetric key in HTTPS or SSH?</a:t>
            </a:r>
            <a:endParaRPr lang="en-US" altLang="zh-CN" dirty="0"/>
          </a:p>
          <a:p>
            <a:pPr lvl="1"/>
            <a:r>
              <a:rPr lang="en-US" altLang="zh-CN" dirty="0"/>
              <a:t>What is the root of trust?</a:t>
            </a:r>
            <a:endParaRPr lang="en-US" altLang="zh-CN" dirty="0"/>
          </a:p>
          <a:p>
            <a:pPr lvl="1"/>
            <a:r>
              <a:rPr lang="en-US" altLang="zh-CN" dirty="0"/>
              <a:t>Will</a:t>
            </a:r>
            <a:r>
              <a:rPr lang="zh-CN" altLang="en-US" dirty="0"/>
              <a:t> </a:t>
            </a:r>
            <a:r>
              <a:rPr lang="en-US" altLang="zh-CN" dirty="0"/>
              <a:t>be</a:t>
            </a:r>
            <a:r>
              <a:rPr lang="zh-CN" altLang="en-US" dirty="0"/>
              <a:t> </a:t>
            </a:r>
            <a:r>
              <a:rPr lang="en-US" altLang="zh-CN" dirty="0"/>
              <a:t>addressed</a:t>
            </a:r>
            <a:r>
              <a:rPr lang="zh-CN" altLang="en-US" dirty="0"/>
              <a:t> </a:t>
            </a:r>
            <a:r>
              <a:rPr lang="en-US" altLang="zh-CN" dirty="0"/>
              <a:t>later,</a:t>
            </a:r>
            <a:r>
              <a:rPr lang="zh-CN" altLang="en-US" dirty="0"/>
              <a:t> </a:t>
            </a:r>
            <a:r>
              <a:rPr lang="en-US" altLang="zh-CN" dirty="0"/>
              <a:t>in</a:t>
            </a:r>
            <a:r>
              <a:rPr lang="zh-CN" altLang="en-US" dirty="0"/>
              <a:t> </a:t>
            </a:r>
            <a:r>
              <a:rPr lang="en-US" altLang="zh-CN" dirty="0"/>
              <a:t>Security</a:t>
            </a:r>
            <a:r>
              <a:rPr lang="zh-CN" altLang="en-US" dirty="0"/>
              <a:t> </a:t>
            </a:r>
            <a:r>
              <a:rPr lang="en-US" altLang="zh-CN" dirty="0"/>
              <a:t>part</a:t>
            </a:r>
            <a:endParaRPr lang="zh-CN" altLang="en-US" dirty="0">
              <a:ea typeface="MS PGothic" panose="020B0600070205080204" charset="-128"/>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panose="020B0600070205080204" charset="-128"/>
              </a:rPr>
              <a:t>7. End-to-end Performance</a:t>
            </a:r>
            <a:endParaRPr kumimoji="1" lang="zh-CN" altLang="en-US" dirty="0"/>
          </a:p>
        </p:txBody>
      </p:sp>
      <p:sp>
        <p:nvSpPr>
          <p:cNvPr id="3" name="内容占位符 2"/>
          <p:cNvSpPr>
            <a:spLocks noGrp="1"/>
          </p:cNvSpPr>
          <p:nvPr>
            <p:ph idx="1"/>
          </p:nvPr>
        </p:nvSpPr>
        <p:spPr>
          <a:xfrm>
            <a:off x="457200" y="1129308"/>
            <a:ext cx="8229600" cy="4248472"/>
          </a:xfrm>
        </p:spPr>
        <p:txBody>
          <a:bodyPr>
            <a:noAutofit/>
          </a:bodyPr>
          <a:lstStyle/>
          <a:p>
            <a:r>
              <a:rPr lang="en-US" altLang="zh-CN" dirty="0">
                <a:ea typeface="MS PGothic" panose="020B0600070205080204" charset="-128"/>
              </a:rPr>
              <a:t>Multi-segment message questions</a:t>
            </a:r>
            <a:endParaRPr lang="en-US" altLang="zh-CN" dirty="0">
              <a:ea typeface="MS PGothic" panose="020B0600070205080204" charset="-128"/>
            </a:endParaRPr>
          </a:p>
          <a:p>
            <a:pPr lvl="1"/>
            <a:r>
              <a:rPr lang="en-US" altLang="zh-CN" dirty="0">
                <a:ea typeface="MS PGothic" panose="020B0600070205080204" charset="-128"/>
              </a:rPr>
              <a:t>Trade-off between </a:t>
            </a:r>
            <a:r>
              <a:rPr lang="en-US" altLang="zh-CN" dirty="0">
                <a:solidFill>
                  <a:srgbClr val="FF0000"/>
                </a:solidFill>
                <a:ea typeface="MS PGothic" panose="020B0600070205080204" charset="-128"/>
              </a:rPr>
              <a:t>complexity</a:t>
            </a:r>
            <a:r>
              <a:rPr lang="en-US" altLang="zh-CN" dirty="0">
                <a:ea typeface="MS PGothic" panose="020B0600070205080204" charset="-128"/>
              </a:rPr>
              <a:t> and performance</a:t>
            </a:r>
            <a:endParaRPr lang="en-US" altLang="zh-CN" dirty="0">
              <a:ea typeface="MS PGothic" panose="020B0600070205080204" charset="-128"/>
            </a:endParaRPr>
          </a:p>
          <a:p>
            <a:pPr lvl="1"/>
            <a:r>
              <a:rPr lang="en-US" altLang="zh-CN" dirty="0">
                <a:ea typeface="MS PGothic" panose="020B0600070205080204" charset="-128"/>
              </a:rPr>
              <a:t>Lock-step protocol</a:t>
            </a:r>
            <a:endParaRPr lang="en-US" altLang="zh-CN" dirty="0">
              <a:ea typeface="MS PGothic" panose="020B0600070205080204" charset="-128"/>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15592" y="2641476"/>
            <a:ext cx="5520704" cy="28083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panose="020B0600070205080204" charset="-128"/>
              </a:rPr>
              <a:t>Overlapping Transmissions</a:t>
            </a:r>
            <a:endParaRPr kumimoji="1" lang="zh-CN" altLang="en-US" dirty="0"/>
          </a:p>
        </p:txBody>
      </p:sp>
      <p:sp>
        <p:nvSpPr>
          <p:cNvPr id="3" name="内容占位符 2"/>
          <p:cNvSpPr>
            <a:spLocks noGrp="1"/>
          </p:cNvSpPr>
          <p:nvPr>
            <p:ph idx="1"/>
          </p:nvPr>
        </p:nvSpPr>
        <p:spPr>
          <a:xfrm>
            <a:off x="457200" y="1129308"/>
            <a:ext cx="8229600" cy="4248472"/>
          </a:xfrm>
        </p:spPr>
        <p:txBody>
          <a:bodyPr>
            <a:noAutofit/>
          </a:bodyPr>
          <a:lstStyle/>
          <a:p>
            <a:r>
              <a:rPr lang="en-US" altLang="zh-CN" dirty="0">
                <a:ea typeface="MS PGothic" panose="020B0600070205080204" charset="-128"/>
              </a:rPr>
              <a:t>Pipelining technique</a:t>
            </a:r>
            <a:endParaRPr lang="en-US" altLang="zh-CN" dirty="0">
              <a:ea typeface="MS PGothic" panose="020B0600070205080204" charset="-128"/>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33400" y="1633364"/>
            <a:ext cx="8077200" cy="36161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panose="020B0600070205080204" charset="-128"/>
              </a:rPr>
              <a:t>Overlapping Transmissions</a:t>
            </a:r>
            <a:endParaRPr kumimoji="1" lang="zh-CN" altLang="en-US" dirty="0"/>
          </a:p>
        </p:txBody>
      </p:sp>
      <p:sp>
        <p:nvSpPr>
          <p:cNvPr id="3" name="内容占位符 2"/>
          <p:cNvSpPr>
            <a:spLocks noGrp="1"/>
          </p:cNvSpPr>
          <p:nvPr>
            <p:ph idx="1"/>
          </p:nvPr>
        </p:nvSpPr>
        <p:spPr>
          <a:xfrm>
            <a:off x="457200" y="1129308"/>
            <a:ext cx="8229600" cy="4248472"/>
          </a:xfrm>
        </p:spPr>
        <p:txBody>
          <a:bodyPr>
            <a:noAutofit/>
          </a:bodyPr>
          <a:lstStyle/>
          <a:p>
            <a:r>
              <a:rPr lang="en-US" altLang="zh-CN" dirty="0">
                <a:ea typeface="MS PGothic" panose="020B0600070205080204" charset="-128"/>
              </a:rPr>
              <a:t>Packets or ACK may be lost</a:t>
            </a:r>
            <a:endParaRPr lang="en-US" altLang="zh-CN" dirty="0">
              <a:ea typeface="MS PGothic" panose="020B0600070205080204" charset="-128"/>
            </a:endParaRPr>
          </a:p>
          <a:p>
            <a:pPr lvl="1"/>
            <a:r>
              <a:rPr lang="en-US" altLang="zh-CN" dirty="0">
                <a:ea typeface="MS PGothic" panose="020B0600070205080204" charset="-128"/>
              </a:rPr>
              <a:t>Sender holds a list of segments sent, check it off when receives ACK</a:t>
            </a:r>
            <a:endParaRPr lang="en-US" altLang="zh-CN" dirty="0">
              <a:ea typeface="MS PGothic" panose="020B0600070205080204" charset="-128"/>
            </a:endParaRPr>
          </a:p>
          <a:p>
            <a:pPr lvl="1"/>
            <a:r>
              <a:rPr lang="en-US" altLang="zh-CN" dirty="0">
                <a:ea typeface="MS PGothic" panose="020B0600070205080204" charset="-128"/>
              </a:rPr>
              <a:t>Set a timer (according to RTT) for last segment</a:t>
            </a:r>
            <a:endParaRPr lang="en-US" altLang="zh-CN" dirty="0">
              <a:ea typeface="MS PGothic" panose="020B0600070205080204" charset="-128"/>
            </a:endParaRPr>
          </a:p>
          <a:p>
            <a:endParaRPr lang="en-US" altLang="zh-CN" dirty="0">
              <a:ea typeface="MS PGothic" panose="020B0600070205080204" charset="-128"/>
            </a:endParaRPr>
          </a:p>
          <a:p>
            <a:r>
              <a:rPr lang="en-US" altLang="zh-CN" dirty="0">
                <a:ea typeface="MS PGothic" panose="020B0600070205080204" charset="-128"/>
              </a:rPr>
              <a:t>If list of missing ACK is empty, OK</a:t>
            </a:r>
            <a:endParaRPr lang="en-US" altLang="zh-CN" dirty="0">
              <a:ea typeface="MS PGothic" panose="020B0600070205080204" charset="-128"/>
            </a:endParaRPr>
          </a:p>
          <a:p>
            <a:r>
              <a:rPr lang="en-US" altLang="zh-CN" dirty="0">
                <a:ea typeface="MS PGothic" panose="020B0600070205080204" charset="-128"/>
              </a:rPr>
              <a:t>If timer expires, resend packets and another timer</a:t>
            </a:r>
            <a:endParaRPr lang="en-US" altLang="zh-CN" dirty="0">
              <a:ea typeface="MS PGothic" panose="020B0600070205080204" charset="-128"/>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Review:</a:t>
            </a:r>
            <a:r>
              <a:rPr lang="zh-CN" altLang="en-US" dirty="0"/>
              <a:t> </a:t>
            </a:r>
            <a:r>
              <a:rPr lang="en-US" altLang="zh-CN" dirty="0"/>
              <a:t>Assurance of End-to-end Protocol</a:t>
            </a:r>
            <a:endParaRPr kumimoji="1" lang="zh-CN" altLang="en-US" dirty="0"/>
          </a:p>
        </p:txBody>
      </p:sp>
      <p:sp>
        <p:nvSpPr>
          <p:cNvPr id="3" name="内容占位符 2"/>
          <p:cNvSpPr>
            <a:spLocks noGrp="1"/>
          </p:cNvSpPr>
          <p:nvPr>
            <p:ph idx="1"/>
          </p:nvPr>
        </p:nvSpPr>
        <p:spPr>
          <a:xfrm>
            <a:off x="457200" y="1129308"/>
            <a:ext cx="8229600" cy="4248472"/>
          </a:xfrm>
        </p:spPr>
        <p:txBody>
          <a:bodyPr>
            <a:normAutofit/>
          </a:bodyPr>
          <a:lstStyle/>
          <a:p>
            <a:pPr marL="401320" indent="-401320">
              <a:buFont typeface="Calibri Light" panose="020F0302020204030204" charset="0"/>
              <a:buAutoNum type="arabicPeriod"/>
            </a:pPr>
            <a:r>
              <a:rPr lang="en-US" altLang="zh-CN" dirty="0">
                <a:ea typeface="MS PGothic" panose="020B0600070205080204" charset="-128"/>
              </a:rPr>
              <a:t>Assurance of at-least-once delivery</a:t>
            </a:r>
            <a:endParaRPr lang="en-US" altLang="zh-CN" dirty="0">
              <a:ea typeface="MS PGothic" panose="020B0600070205080204" charset="-128"/>
            </a:endParaRPr>
          </a:p>
          <a:p>
            <a:pPr marL="401320" indent="-401320">
              <a:buFont typeface="Calibri Light" panose="020F0302020204030204" charset="0"/>
              <a:buAutoNum type="arabicPeriod"/>
            </a:pPr>
            <a:r>
              <a:rPr lang="en-US" altLang="zh-CN" dirty="0">
                <a:ea typeface="MS PGothic" panose="020B0600070205080204" charset="-128"/>
              </a:rPr>
              <a:t>Assurance of at-most-once delivery</a:t>
            </a:r>
            <a:endParaRPr lang="en-US" altLang="zh-CN" dirty="0">
              <a:ea typeface="MS PGothic" panose="020B0600070205080204" charset="-128"/>
            </a:endParaRPr>
          </a:p>
          <a:p>
            <a:pPr marL="401320" indent="-401320">
              <a:buFont typeface="Calibri Light" panose="020F0302020204030204" charset="0"/>
              <a:buAutoNum type="arabicPeriod"/>
            </a:pPr>
            <a:r>
              <a:rPr lang="en-US" altLang="zh-CN" dirty="0">
                <a:ea typeface="MS PGothic" panose="020B0600070205080204" charset="-128"/>
              </a:rPr>
              <a:t>Assurance of data integrity</a:t>
            </a:r>
            <a:endParaRPr lang="en-US" altLang="zh-CN" dirty="0">
              <a:ea typeface="MS PGothic" panose="020B0600070205080204" charset="-128"/>
            </a:endParaRPr>
          </a:p>
          <a:p>
            <a:pPr marL="401320" indent="-401320">
              <a:buFont typeface="Calibri Light" panose="020F0302020204030204" charset="0"/>
              <a:buAutoNum type="arabicPeriod"/>
            </a:pPr>
            <a:r>
              <a:rPr lang="en-US" altLang="zh-CN" dirty="0">
                <a:ea typeface="MS PGothic" panose="020B0600070205080204" charset="-128"/>
              </a:rPr>
              <a:t>Assurance of stream order &amp; closing of connections</a:t>
            </a:r>
            <a:endParaRPr lang="en-US" altLang="zh-CN" dirty="0">
              <a:ea typeface="MS PGothic" panose="020B0600070205080204" charset="-128"/>
            </a:endParaRPr>
          </a:p>
          <a:p>
            <a:pPr marL="401320" indent="-401320">
              <a:buFont typeface="Calibri Light" panose="020F0302020204030204" charset="0"/>
              <a:buAutoNum type="arabicPeriod"/>
            </a:pPr>
            <a:r>
              <a:rPr lang="en-US" altLang="zh-CN" dirty="0">
                <a:ea typeface="MS PGothic" panose="020B0600070205080204" charset="-128"/>
              </a:rPr>
              <a:t>Assurance of jitter control</a:t>
            </a:r>
            <a:endParaRPr lang="en-US" altLang="zh-CN" dirty="0">
              <a:ea typeface="MS PGothic" panose="020B0600070205080204" charset="-128"/>
            </a:endParaRPr>
          </a:p>
          <a:p>
            <a:pPr marL="401320" indent="-401320">
              <a:buFont typeface="Calibri Light" panose="020F0302020204030204" charset="0"/>
              <a:buAutoNum type="arabicPeriod"/>
            </a:pPr>
            <a:r>
              <a:rPr lang="en-US" altLang="zh-CN" dirty="0">
                <a:ea typeface="MS PGothic" panose="020B0600070205080204" charset="-128"/>
              </a:rPr>
              <a:t>Assurance of authenticity and privacy</a:t>
            </a:r>
            <a:endParaRPr lang="en-US" altLang="zh-CN" dirty="0">
              <a:ea typeface="MS PGothic" panose="020B0600070205080204" charset="-128"/>
            </a:endParaRPr>
          </a:p>
          <a:p>
            <a:pPr marL="401320" indent="-401320">
              <a:buFont typeface="Calibri Light" panose="020F0302020204030204" charset="0"/>
              <a:buAutoNum type="arabicPeriod"/>
            </a:pPr>
            <a:r>
              <a:rPr lang="en-US" altLang="zh-CN" dirty="0">
                <a:ea typeface="MS PGothic" panose="020B0600070205080204" charset="-128"/>
              </a:rPr>
              <a:t>Assurance of end-to-end performance</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Fixed Window(</a:t>
            </a:r>
            <a:r>
              <a:rPr lang="zh-CN" altLang="en-US" dirty="0"/>
              <a:t>固定窗口</a:t>
            </a:r>
            <a:r>
              <a:rPr lang="en-US" altLang="zh-CN" dirty="0"/>
              <a:t>)</a:t>
            </a:r>
            <a:endParaRPr kumimoji="1" lang="zh-CN" altLang="en-US" dirty="0"/>
          </a:p>
        </p:txBody>
      </p:sp>
      <p:sp>
        <p:nvSpPr>
          <p:cNvPr id="3" name="内容占位符 2"/>
          <p:cNvSpPr>
            <a:spLocks noGrp="1"/>
          </p:cNvSpPr>
          <p:nvPr>
            <p:ph idx="1"/>
          </p:nvPr>
        </p:nvSpPr>
        <p:spPr>
          <a:xfrm>
            <a:off x="3985592" y="1069434"/>
            <a:ext cx="4762872" cy="4248472"/>
          </a:xfrm>
        </p:spPr>
        <p:txBody>
          <a:bodyPr>
            <a:noAutofit/>
          </a:bodyPr>
          <a:lstStyle/>
          <a:p>
            <a:r>
              <a:rPr lang="en-US" altLang="zh-CN" dirty="0"/>
              <a:t>Receiver tells the sender </a:t>
            </a:r>
            <a:r>
              <a:rPr lang="en-US" altLang="zh-CN" dirty="0">
                <a:solidFill>
                  <a:srgbClr val="FF0000"/>
                </a:solidFill>
              </a:rPr>
              <a:t>a window size</a:t>
            </a:r>
            <a:endParaRPr lang="en-US" altLang="zh-CN" dirty="0"/>
          </a:p>
          <a:p>
            <a:r>
              <a:rPr lang="en-US" altLang="zh-CN" dirty="0"/>
              <a:t>Sender sends window</a:t>
            </a:r>
            <a:endParaRPr lang="en-US" altLang="zh-CN" dirty="0"/>
          </a:p>
          <a:p>
            <a:r>
              <a:rPr lang="en-US" altLang="zh-CN" dirty="0"/>
              <a:t>Receiver acks each packet as before</a:t>
            </a:r>
            <a:endParaRPr lang="en-US" altLang="zh-CN" dirty="0"/>
          </a:p>
          <a:p>
            <a:r>
              <a:rPr lang="en-US" altLang="zh-CN" dirty="0"/>
              <a:t>Window advances when all packets </a:t>
            </a:r>
            <a:r>
              <a:rPr lang="en-US" altLang="zh-CN" dirty="0">
                <a:solidFill>
                  <a:srgbClr val="FF0000"/>
                </a:solidFill>
              </a:rPr>
              <a:t>in previous window</a:t>
            </a:r>
            <a:r>
              <a:rPr lang="en-US" altLang="zh-CN" dirty="0"/>
              <a:t> are </a:t>
            </a:r>
            <a:r>
              <a:rPr lang="en-US" altLang="zh-CN" dirty="0" err="1"/>
              <a:t>acked</a:t>
            </a:r>
            <a:endParaRPr lang="en-US" altLang="zh-CN" dirty="0"/>
          </a:p>
          <a:p>
            <a:pPr lvl="1"/>
            <a:r>
              <a:rPr lang="en-US" altLang="zh-CN" dirty="0"/>
              <a:t>E.g., packets 4-6 sent, after 1-3 </a:t>
            </a:r>
            <a:r>
              <a:rPr lang="en-US" altLang="zh-CN" dirty="0" err="1"/>
              <a:t>ack</a:t>
            </a:r>
            <a:r>
              <a:rPr lang="en-US" altLang="en-US" dirty="0" err="1">
                <a:ea typeface="宋体" panose="02010600030101010101" pitchFamily="2" charset="-122"/>
              </a:rPr>
              <a:t>'</a:t>
            </a:r>
            <a:r>
              <a:rPr lang="en-US" altLang="zh-CN" dirty="0" err="1"/>
              <a:t>d</a:t>
            </a:r>
            <a:endParaRPr lang="en-US" altLang="zh-CN" dirty="0"/>
          </a:p>
          <a:p>
            <a:r>
              <a:rPr lang="en-US" altLang="zh-CN" dirty="0"/>
              <a:t>If a packet times out -&gt; resend packets</a:t>
            </a:r>
            <a:endParaRPr lang="en-US" altLang="zh-CN" dirty="0"/>
          </a:p>
          <a:p>
            <a:r>
              <a:rPr lang="en-US" altLang="zh-CN" dirty="0"/>
              <a:t>Still much idle time</a:t>
            </a:r>
            <a:endParaRPr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27447" y="1417340"/>
            <a:ext cx="2961084" cy="3509963"/>
          </a:xfrm>
          <a:prstGeom prst="rect">
            <a:avLst/>
          </a:prstGeom>
          <a:noFill/>
          <a:ln>
            <a:noFill/>
          </a:ln>
        </p:spPr>
      </p:pic>
      <p:sp>
        <p:nvSpPr>
          <p:cNvPr id="6" name="文本框 5"/>
          <p:cNvSpPr txBox="1"/>
          <p:nvPr/>
        </p:nvSpPr>
        <p:spPr>
          <a:xfrm>
            <a:off x="151130" y="4767580"/>
            <a:ext cx="8519795" cy="829945"/>
          </a:xfrm>
          <a:prstGeom prst="rect">
            <a:avLst/>
          </a:prstGeom>
          <a:noFill/>
        </p:spPr>
        <p:txBody>
          <a:bodyPr wrap="square" rtlCol="0">
            <a:spAutoFit/>
          </a:bodyPr>
          <a:p>
            <a:r>
              <a:rPr lang="zh-CN" altLang="en-US" sz="1600"/>
              <a:t>由于窗口是固定的，即一个窗口中的</a:t>
            </a:r>
            <a:r>
              <a:rPr lang="en-US" altLang="zh-CN" sz="1600"/>
              <a:t>segment</a:t>
            </a:r>
            <a:r>
              <a:rPr lang="zh-CN" altLang="en-US" sz="1600"/>
              <a:t>是确定的，所以此时的空白间隔时间</a:t>
            </a:r>
            <a:r>
              <a:rPr lang="en-US" altLang="zh-CN" sz="1600"/>
              <a:t>(</a:t>
            </a:r>
            <a:r>
              <a:rPr lang="zh-CN" altLang="en-US" sz="1600"/>
              <a:t>即</a:t>
            </a:r>
            <a:r>
              <a:rPr lang="en-US" altLang="zh-CN" sz="1600"/>
              <a:t>receiver</a:t>
            </a:r>
            <a:r>
              <a:rPr lang="zh-CN" altLang="en-US" sz="1600"/>
              <a:t>无事情可以做</a:t>
            </a:r>
            <a:r>
              <a:rPr lang="en-US" altLang="zh-CN" sz="1600"/>
              <a:t>)</a:t>
            </a:r>
            <a:r>
              <a:rPr lang="zh-CN" altLang="en-US" sz="1600"/>
              <a:t>为下一个窗口的第一个包到达的时间减去当前窗口中最后一个包的</a:t>
            </a:r>
            <a:r>
              <a:rPr lang="en-US" altLang="zh-CN" sz="1600"/>
              <a:t>ACK</a:t>
            </a:r>
            <a:r>
              <a:rPr lang="zh-CN" altLang="en-US" sz="1600"/>
              <a:t>被发送出去的时间。</a:t>
            </a:r>
            <a:endParaRPr lang="zh-CN" alt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Sliding Window</a:t>
            </a:r>
            <a:r>
              <a:rPr lang="en-US" altLang="zh-CN" sz="2000" dirty="0"/>
              <a:t>(</a:t>
            </a:r>
            <a:r>
              <a:rPr lang="zh-CN" altLang="en-US" sz="2000" dirty="0"/>
              <a:t>滑动窗口</a:t>
            </a:r>
            <a:r>
              <a:rPr lang="en-US" altLang="zh-CN" sz="2000" dirty="0"/>
              <a:t>,</a:t>
            </a:r>
            <a:r>
              <a:rPr lang="zh-CN" altLang="en-US" sz="2000" dirty="0"/>
              <a:t>船口长度固定</a:t>
            </a:r>
            <a:r>
              <a:rPr lang="en-US" altLang="zh-CN" sz="2000" dirty="0"/>
              <a:t>,</a:t>
            </a:r>
            <a:r>
              <a:rPr lang="zh-CN" altLang="en-US" sz="2000" dirty="0"/>
              <a:t>但是内容动态变化</a:t>
            </a:r>
            <a:r>
              <a:rPr lang="en-US" altLang="zh-CN" sz="2000" dirty="0"/>
              <a:t>)</a:t>
            </a:r>
            <a:endParaRPr kumimoji="1" lang="zh-CN" altLang="en-US" sz="2000" dirty="0"/>
          </a:p>
        </p:txBody>
      </p:sp>
      <p:sp>
        <p:nvSpPr>
          <p:cNvPr id="3" name="内容占位符 2"/>
          <p:cNvSpPr>
            <a:spLocks noGrp="1"/>
          </p:cNvSpPr>
          <p:nvPr>
            <p:ph idx="1"/>
          </p:nvPr>
        </p:nvSpPr>
        <p:spPr>
          <a:xfrm>
            <a:off x="3985592" y="1069434"/>
            <a:ext cx="4762872" cy="4248472"/>
          </a:xfrm>
        </p:spPr>
        <p:txBody>
          <a:bodyPr>
            <a:noAutofit/>
          </a:bodyPr>
          <a:lstStyle/>
          <a:p>
            <a:r>
              <a:rPr lang="en-US" altLang="zh-CN" dirty="0"/>
              <a:t>Sender advances the window by 1 for each in-sequence ACK it receives</a:t>
            </a:r>
            <a:endParaRPr lang="en-US" altLang="zh-CN" dirty="0"/>
          </a:p>
          <a:p>
            <a:pPr lvl="1"/>
            <a:r>
              <a:rPr lang="en-US" altLang="zh-CN" dirty="0"/>
              <a:t>Reduces idle periods</a:t>
            </a:r>
            <a:endParaRPr lang="en-US" altLang="zh-CN" dirty="0"/>
          </a:p>
          <a:p>
            <a:pPr lvl="1"/>
            <a:r>
              <a:rPr lang="en-US" altLang="zh-CN" dirty="0"/>
              <a:t>Pipelining idea</a:t>
            </a:r>
            <a:endParaRPr lang="en-US" altLang="zh-CN" dirty="0"/>
          </a:p>
          <a:p>
            <a:pPr lvl="1"/>
            <a:endParaRPr lang="en-US" altLang="zh-CN" dirty="0"/>
          </a:p>
          <a:p>
            <a:r>
              <a:rPr lang="en-US" altLang="zh-CN" dirty="0"/>
              <a:t>But what</a:t>
            </a:r>
            <a:r>
              <a:rPr lang="en-US" altLang="en-US" dirty="0">
                <a:ea typeface="宋体" panose="02010600030101010101" pitchFamily="2" charset="-122"/>
              </a:rPr>
              <a:t>'</a:t>
            </a:r>
            <a:r>
              <a:rPr lang="en-US" altLang="zh-CN" dirty="0"/>
              <a:t>s the correct value for the window?</a:t>
            </a:r>
            <a:endParaRPr lang="en-US" altLang="zh-CN" dirty="0"/>
          </a:p>
          <a:p>
            <a:pPr lvl="1"/>
            <a:r>
              <a:rPr lang="en-US" altLang="zh-CN" dirty="0"/>
              <a:t>We</a:t>
            </a:r>
            <a:r>
              <a:rPr lang="en-US" altLang="en-US" dirty="0">
                <a:ea typeface="宋体" panose="02010600030101010101" pitchFamily="2" charset="-122"/>
              </a:rPr>
              <a:t>'</a:t>
            </a:r>
            <a:r>
              <a:rPr lang="en-US" altLang="zh-CN" dirty="0"/>
              <a:t>ll revisit this question</a:t>
            </a:r>
            <a:endParaRPr lang="en-US" altLang="zh-CN" dirty="0"/>
          </a:p>
          <a:p>
            <a:pPr lvl="1"/>
            <a:r>
              <a:rPr lang="en-US" altLang="zh-CN" dirty="0"/>
              <a:t>First, we need to understand windows</a:t>
            </a:r>
            <a:endParaRPr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6"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66726" y="1417340"/>
            <a:ext cx="3183731" cy="3545681"/>
          </a:xfrm>
          <a:prstGeom prst="rect">
            <a:avLst/>
          </a:prstGeom>
          <a:noFill/>
          <a:ln>
            <a:noFill/>
          </a:ln>
        </p:spPr>
      </p:pic>
      <p:sp>
        <p:nvSpPr>
          <p:cNvPr id="5" name="文本框 4"/>
          <p:cNvSpPr txBox="1"/>
          <p:nvPr/>
        </p:nvSpPr>
        <p:spPr>
          <a:xfrm>
            <a:off x="210185" y="4784090"/>
            <a:ext cx="4026535" cy="829945"/>
          </a:xfrm>
          <a:prstGeom prst="rect">
            <a:avLst/>
          </a:prstGeom>
          <a:noFill/>
        </p:spPr>
        <p:txBody>
          <a:bodyPr wrap="square" rtlCol="0">
            <a:spAutoFit/>
          </a:bodyPr>
          <a:p>
            <a:r>
              <a:rPr lang="zh-CN" altLang="en-US" sz="1600"/>
              <a:t>这张图片前提显然是网络是稳定的，但是实际上，可可能存在包</a:t>
            </a:r>
            <a:r>
              <a:rPr lang="en-US" altLang="zh-CN" sz="1600"/>
              <a:t>4</a:t>
            </a:r>
            <a:r>
              <a:rPr lang="zh-CN" altLang="en-US" sz="1600"/>
              <a:t>已经被接受，但是包</a:t>
            </a:r>
            <a:r>
              <a:rPr lang="en-US" altLang="zh-CN" sz="1600"/>
              <a:t>3</a:t>
            </a:r>
            <a:r>
              <a:rPr lang="zh-CN" altLang="en-US" sz="1600"/>
              <a:t>的</a:t>
            </a:r>
            <a:r>
              <a:rPr lang="en-US" altLang="zh-CN" sz="1600"/>
              <a:t>ACK</a:t>
            </a:r>
            <a:r>
              <a:rPr lang="zh-CN" altLang="en-US" sz="1600"/>
              <a:t>还未被接收的情况。</a:t>
            </a:r>
            <a:endParaRPr lang="zh-CN" alt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Handling Packet Loss</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7"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04875" y="1489348"/>
            <a:ext cx="7286625" cy="3469877"/>
          </a:xfrm>
          <a:prstGeom prst="rect">
            <a:avLst/>
          </a:prstGeom>
          <a:noFill/>
          <a:ln>
            <a:noFill/>
          </a:ln>
        </p:spPr>
      </p:pic>
      <p:sp>
        <p:nvSpPr>
          <p:cNvPr id="3" name="文本框 2"/>
          <p:cNvSpPr txBox="1"/>
          <p:nvPr/>
        </p:nvSpPr>
        <p:spPr>
          <a:xfrm>
            <a:off x="3762375" y="132080"/>
            <a:ext cx="5260340" cy="1383665"/>
          </a:xfrm>
          <a:prstGeom prst="rect">
            <a:avLst/>
          </a:prstGeom>
          <a:noFill/>
        </p:spPr>
        <p:txBody>
          <a:bodyPr wrap="square" rtlCol="0">
            <a:spAutoFit/>
          </a:bodyPr>
          <a:p>
            <a:r>
              <a:rPr lang="zh-CN" altLang="en-US" sz="1400"/>
              <a:t>流程</a:t>
            </a:r>
            <a:r>
              <a:rPr lang="en-US" altLang="zh-CN" sz="1400"/>
              <a:t>:d1</a:t>
            </a:r>
            <a:r>
              <a:rPr lang="zh-CN" altLang="en-US" sz="1400"/>
              <a:t>对应的</a:t>
            </a:r>
            <a:r>
              <a:rPr lang="en-US" altLang="zh-CN" sz="1400"/>
              <a:t>a1</a:t>
            </a:r>
            <a:r>
              <a:rPr lang="zh-CN" altLang="en-US" sz="1400"/>
              <a:t>倍</a:t>
            </a:r>
            <a:r>
              <a:rPr lang="en-US" altLang="zh-CN" sz="1400"/>
              <a:t>sender</a:t>
            </a:r>
            <a:r>
              <a:rPr lang="zh-CN" altLang="en-US" sz="1400"/>
              <a:t>接受之后，</a:t>
            </a:r>
            <a:r>
              <a:rPr lang="en-US" altLang="zh-CN" sz="1400"/>
              <a:t>window</a:t>
            </a:r>
            <a:r>
              <a:rPr lang="zh-CN" altLang="en-US" sz="1400"/>
              <a:t>后移，范围变成</a:t>
            </a:r>
            <a:r>
              <a:rPr lang="en-US" altLang="zh-CN" sz="1400"/>
              <a:t>2-6</a:t>
            </a:r>
            <a:r>
              <a:rPr lang="zh-CN" altLang="en-US" sz="1400"/>
              <a:t>，之后</a:t>
            </a:r>
            <a:r>
              <a:rPr lang="en-US" altLang="zh-CN" sz="1400"/>
              <a:t>2</a:t>
            </a:r>
            <a:r>
              <a:rPr lang="zh-CN" altLang="en-US" sz="1400"/>
              <a:t>发生了丢包，</a:t>
            </a:r>
            <a:r>
              <a:rPr lang="en-US" altLang="zh-CN" sz="1400"/>
              <a:t>3-6</a:t>
            </a:r>
            <a:r>
              <a:rPr lang="zh-CN" altLang="en-US" sz="1400"/>
              <a:t>正常，这时候即使</a:t>
            </a:r>
            <a:r>
              <a:rPr lang="en-US" altLang="zh-CN" sz="1400"/>
              <a:t>sender</a:t>
            </a:r>
            <a:r>
              <a:rPr lang="zh-CN" altLang="en-US" sz="1400"/>
              <a:t>接受到了</a:t>
            </a:r>
            <a:r>
              <a:rPr lang="en-US" altLang="zh-CN" sz="1400"/>
              <a:t>a3</a:t>
            </a:r>
            <a:r>
              <a:rPr lang="zh-CN" altLang="en-US" sz="1400"/>
              <a:t>，但是由于没有顺序的接收到</a:t>
            </a:r>
            <a:r>
              <a:rPr lang="en-US" altLang="zh-CN" sz="1400"/>
              <a:t>a2</a:t>
            </a:r>
            <a:r>
              <a:rPr lang="zh-CN" altLang="en-US" sz="1400"/>
              <a:t>，所以不能继续移动窗口，所以等在那里。等到</a:t>
            </a:r>
            <a:r>
              <a:rPr lang="en-US" altLang="zh-CN" sz="1400"/>
              <a:t>sender</a:t>
            </a:r>
            <a:r>
              <a:rPr lang="zh-CN" altLang="en-US" sz="1400"/>
              <a:t>已经接受到</a:t>
            </a:r>
            <a:r>
              <a:rPr lang="en-US" altLang="zh-CN" sz="1400"/>
              <a:t>a6</a:t>
            </a:r>
            <a:r>
              <a:rPr lang="zh-CN" altLang="en-US" sz="1400"/>
              <a:t>了还是没有接受到</a:t>
            </a:r>
            <a:r>
              <a:rPr lang="en-US" altLang="zh-CN" sz="1400"/>
              <a:t>a2</a:t>
            </a:r>
            <a:r>
              <a:rPr lang="zh-CN" altLang="en-US" sz="1400"/>
              <a:t>，认为发生了</a:t>
            </a:r>
            <a:r>
              <a:rPr lang="en-US" altLang="zh-CN" sz="1400"/>
              <a:t>timeout</a:t>
            </a:r>
            <a:r>
              <a:rPr lang="zh-CN" altLang="en-US" sz="1400"/>
              <a:t>，进行包</a:t>
            </a:r>
            <a:r>
              <a:rPr lang="en-US" altLang="zh-CN" sz="1400"/>
              <a:t>2</a:t>
            </a:r>
            <a:r>
              <a:rPr lang="zh-CN" altLang="en-US" sz="1400"/>
              <a:t>的</a:t>
            </a:r>
            <a:r>
              <a:rPr lang="en-US" altLang="zh-CN" sz="1400"/>
              <a:t>resend</a:t>
            </a:r>
            <a:r>
              <a:rPr lang="zh-CN" altLang="en-US" sz="1400"/>
              <a:t>。由于</a:t>
            </a:r>
            <a:r>
              <a:rPr lang="en-US" altLang="zh-CN" sz="1400"/>
              <a:t>a6</a:t>
            </a:r>
            <a:r>
              <a:rPr lang="zh-CN" altLang="en-US" sz="1400"/>
              <a:t>已经被接受，所以直接就变成了</a:t>
            </a:r>
            <a:r>
              <a:rPr lang="en-US" altLang="zh-CN" sz="1400"/>
              <a:t>7-11</a:t>
            </a:r>
            <a:endParaRPr lang="en-US" altLang="zh-CN"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Chose the Right Window Size</a:t>
            </a:r>
            <a:endParaRPr kumimoji="1" lang="zh-CN" altLang="en-US" dirty="0"/>
          </a:p>
        </p:txBody>
      </p:sp>
      <p:sp>
        <p:nvSpPr>
          <p:cNvPr id="3" name="内容占位符 2"/>
          <p:cNvSpPr>
            <a:spLocks noGrp="1"/>
          </p:cNvSpPr>
          <p:nvPr>
            <p:ph idx="1"/>
          </p:nvPr>
        </p:nvSpPr>
        <p:spPr>
          <a:xfrm>
            <a:off x="457200" y="1129308"/>
            <a:ext cx="8229600" cy="4248472"/>
          </a:xfrm>
        </p:spPr>
        <p:txBody>
          <a:bodyPr>
            <a:noAutofit/>
          </a:bodyPr>
          <a:lstStyle/>
          <a:p>
            <a:r>
              <a:rPr lang="en-US" altLang="zh-CN" dirty="0"/>
              <a:t>If window is </a:t>
            </a:r>
            <a:r>
              <a:rPr lang="en-US" altLang="zh-CN" dirty="0">
                <a:solidFill>
                  <a:srgbClr val="FF0000"/>
                </a:solidFill>
              </a:rPr>
              <a:t>too small</a:t>
            </a:r>
            <a:endParaRPr lang="en-US" altLang="zh-CN" dirty="0"/>
          </a:p>
          <a:p>
            <a:pPr lvl="1"/>
            <a:r>
              <a:rPr lang="en-US" altLang="zh-CN" dirty="0"/>
              <a:t>Long idle time</a:t>
            </a:r>
            <a:endParaRPr lang="en-US" altLang="zh-CN" dirty="0"/>
          </a:p>
          <a:p>
            <a:pPr lvl="1"/>
            <a:r>
              <a:rPr lang="en-US" altLang="zh-CN" sz="1600" dirty="0"/>
              <a:t>(</a:t>
            </a:r>
            <a:r>
              <a:rPr lang="zh-CN" altLang="en-US" sz="1600" dirty="0"/>
              <a:t>考虑极端情况即可</a:t>
            </a:r>
            <a:r>
              <a:rPr lang="en-US" altLang="zh-CN" sz="1600" dirty="0"/>
              <a:t>,</a:t>
            </a:r>
            <a:r>
              <a:rPr lang="zh-CN" altLang="en-US" sz="1600" dirty="0"/>
              <a:t>若长度为</a:t>
            </a:r>
            <a:r>
              <a:rPr lang="en-US" altLang="zh-CN" sz="1600" dirty="0"/>
              <a:t>1,</a:t>
            </a:r>
            <a:r>
              <a:rPr lang="zh-CN" altLang="en-US" sz="1600" dirty="0"/>
              <a:t>只能顺序发送</a:t>
            </a:r>
            <a:r>
              <a:rPr lang="en-US" altLang="zh-CN" sz="1600" dirty="0"/>
              <a:t>)</a:t>
            </a:r>
            <a:endParaRPr lang="en-US" altLang="zh-CN" sz="1600" dirty="0"/>
          </a:p>
          <a:p>
            <a:pPr lvl="1"/>
            <a:r>
              <a:rPr lang="en-US" altLang="zh-CN" dirty="0"/>
              <a:t>Underutilized network</a:t>
            </a:r>
            <a:endParaRPr lang="en-US" altLang="zh-CN" dirty="0"/>
          </a:p>
          <a:p>
            <a:endParaRPr lang="en-US" altLang="zh-CN" dirty="0"/>
          </a:p>
          <a:p>
            <a:r>
              <a:rPr lang="en-US" altLang="zh-CN" dirty="0"/>
              <a:t>If window too large</a:t>
            </a:r>
            <a:endParaRPr lang="en-US" altLang="zh-CN" dirty="0"/>
          </a:p>
          <a:p>
            <a:pPr lvl="1"/>
            <a:r>
              <a:rPr lang="en-US" altLang="zh-CN" dirty="0"/>
              <a:t>Congestion(</a:t>
            </a:r>
            <a:r>
              <a:rPr lang="zh-CN" altLang="en-US" dirty="0"/>
              <a:t>堵塞，冲突</a:t>
            </a:r>
            <a:r>
              <a:rPr lang="en-US" altLang="zh-CN" dirty="0"/>
              <a:t>)</a:t>
            </a:r>
            <a:endParaRPr lang="en-US" altLang="zh-CN" dirty="0"/>
          </a:p>
          <a:p>
            <a:pPr lvl="1"/>
            <a:r>
              <a:rPr lang="zh-CN" altLang="en-US" sz="1600" dirty="0"/>
              <a:t>若</a:t>
            </a:r>
            <a:r>
              <a:rPr lang="en-US" altLang="zh-CN" sz="1600" dirty="0"/>
              <a:t>window</a:t>
            </a:r>
            <a:r>
              <a:rPr lang="zh-CN" altLang="en-US" sz="1600" dirty="0"/>
              <a:t>过大，那么可能出现的情况是</a:t>
            </a:r>
            <a:endParaRPr lang="zh-CN" altLang="en-US" sz="1600" dirty="0"/>
          </a:p>
          <a:p>
            <a:pPr marL="74295" lvl="1" indent="0">
              <a:buNone/>
            </a:pPr>
            <a:r>
              <a:rPr lang="en-US" altLang="zh-CN" sz="1600" dirty="0"/>
              <a:t>sender</a:t>
            </a:r>
            <a:r>
              <a:rPr lang="zh-CN" altLang="en-US" sz="1600" dirty="0"/>
              <a:t>在一段时间内可以连续发送大量的包，</a:t>
            </a:r>
            <a:endParaRPr lang="zh-CN" altLang="en-US" sz="1600" dirty="0"/>
          </a:p>
          <a:p>
            <a:pPr marL="74295" lvl="1" indent="0">
              <a:buNone/>
            </a:pPr>
            <a:r>
              <a:rPr lang="zh-CN" altLang="en-US" sz="1600" dirty="0"/>
              <a:t>从而使得网络拥堵</a:t>
            </a:r>
            <a:endParaRPr lang="zh-CN" altLang="en-US" sz="160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418535" y="1345332"/>
            <a:ext cx="3406378" cy="38164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tLang="zh-CN" dirty="0">
                <a:ea typeface="MS PGothic" panose="020B0600070205080204" charset="-128"/>
              </a:rPr>
              <a:t>Sliding Window Size</a:t>
            </a:r>
            <a:endParaRPr lang="en-US" altLang="zh-CN" dirty="0">
              <a:ea typeface="MS PGothic" panose="020B0600070205080204" charset="-128"/>
            </a:endParaRPr>
          </a:p>
        </p:txBody>
      </p:sp>
      <p:sp>
        <p:nvSpPr>
          <p:cNvPr id="38914" name="Content Placeholder 2"/>
          <p:cNvSpPr>
            <a:spLocks noGrp="1"/>
          </p:cNvSpPr>
          <p:nvPr>
            <p:ph idx="1"/>
          </p:nvPr>
        </p:nvSpPr>
        <p:spPr/>
        <p:txBody>
          <a:bodyPr>
            <a:noAutofit/>
          </a:bodyPr>
          <a:lstStyle/>
          <a:p>
            <a:pPr marL="0" indent="0" algn="ctr">
              <a:lnSpc>
                <a:spcPct val="110000"/>
              </a:lnSpc>
              <a:buNone/>
            </a:pPr>
            <a:r>
              <a:rPr lang="en-US" altLang="zh-CN" sz="2400" b="1" dirty="0">
                <a:solidFill>
                  <a:srgbClr val="FF0000"/>
                </a:solidFill>
                <a:ea typeface="MS PGothic" panose="020B0600070205080204" charset="-128"/>
              </a:rPr>
              <a:t>window size ≥ round-trip time × bottleneck data rate</a:t>
            </a:r>
            <a:endParaRPr lang="en-US" altLang="zh-CN" sz="2400" b="1" dirty="0">
              <a:solidFill>
                <a:srgbClr val="0096FF"/>
              </a:solidFill>
              <a:ea typeface="MS PGothic" panose="020B0600070205080204" charset="-128"/>
            </a:endParaRPr>
          </a:p>
          <a:p>
            <a:pPr marL="0" indent="0">
              <a:lnSpc>
                <a:spcPct val="110000"/>
              </a:lnSpc>
            </a:pPr>
            <a:endParaRPr lang="en-US" altLang="zh-CN" dirty="0">
              <a:ea typeface="MS PGothic" panose="020B0600070205080204" charset="-128"/>
            </a:endParaRPr>
          </a:p>
          <a:p>
            <a:pPr marL="0" indent="0">
              <a:lnSpc>
                <a:spcPct val="110000"/>
              </a:lnSpc>
            </a:pPr>
            <a:r>
              <a:rPr lang="en-US" altLang="zh-CN" dirty="0">
                <a:ea typeface="MS PGothic" panose="020B0600070205080204" charset="-128"/>
              </a:rPr>
              <a:t> Sliding window with one segment in size</a:t>
            </a:r>
            <a:endParaRPr lang="en-US" altLang="zh-CN" dirty="0">
              <a:ea typeface="MS PGothic" panose="020B0600070205080204" charset="-128"/>
            </a:endParaRPr>
          </a:p>
          <a:p>
            <a:pPr lvl="1">
              <a:lnSpc>
                <a:spcPct val="110000"/>
              </a:lnSpc>
            </a:pPr>
            <a:r>
              <a:rPr lang="en-US" altLang="zh-CN" dirty="0">
                <a:ea typeface="MS PGothic" panose="020B0600070205080204" charset="-128"/>
              </a:rPr>
              <a:t>Data rate is window size / RTT</a:t>
            </a:r>
            <a:endParaRPr lang="en-US" altLang="zh-CN" dirty="0">
              <a:ea typeface="MS PGothic" panose="020B0600070205080204" charset="-128"/>
            </a:endParaRPr>
          </a:p>
          <a:p>
            <a:pPr marL="0" indent="0">
              <a:lnSpc>
                <a:spcPct val="110000"/>
              </a:lnSpc>
            </a:pPr>
            <a:r>
              <a:rPr lang="en-US" altLang="zh-CN" dirty="0">
                <a:ea typeface="MS PGothic" panose="020B0600070205080204" charset="-128"/>
              </a:rPr>
              <a:t> Enlarge window size to bottleneck data rate</a:t>
            </a:r>
            <a:endParaRPr lang="en-US" altLang="zh-CN" dirty="0">
              <a:ea typeface="MS PGothic" panose="020B0600070205080204" charset="-128"/>
            </a:endParaRPr>
          </a:p>
          <a:p>
            <a:pPr lvl="1">
              <a:lnSpc>
                <a:spcPct val="110000"/>
              </a:lnSpc>
            </a:pPr>
            <a:r>
              <a:rPr lang="en-US" altLang="zh-CN" dirty="0">
                <a:ea typeface="MS PGothic" panose="020B0600070205080204" charset="-128"/>
              </a:rPr>
              <a:t>Data rate is window size / RTT</a:t>
            </a:r>
            <a:endParaRPr lang="en-US" altLang="zh-CN" dirty="0">
              <a:ea typeface="MS PGothic" panose="020B0600070205080204" charset="-128"/>
            </a:endParaRPr>
          </a:p>
          <a:p>
            <a:pPr marL="0" indent="0">
              <a:lnSpc>
                <a:spcPct val="110000"/>
              </a:lnSpc>
            </a:pPr>
            <a:r>
              <a:rPr lang="en-US" altLang="zh-CN" dirty="0">
                <a:ea typeface="MS PGothic" panose="020B0600070205080204" charset="-128"/>
              </a:rPr>
              <a:t> Enlarge window size further</a:t>
            </a:r>
            <a:endParaRPr lang="en-US" altLang="zh-CN" dirty="0">
              <a:ea typeface="MS PGothic" panose="020B0600070205080204" charset="-128"/>
            </a:endParaRPr>
          </a:p>
          <a:p>
            <a:pPr lvl="1">
              <a:lnSpc>
                <a:spcPct val="110000"/>
              </a:lnSpc>
            </a:pPr>
            <a:r>
              <a:rPr lang="en-US" altLang="zh-CN" dirty="0">
                <a:ea typeface="MS PGothic" panose="020B0600070205080204" charset="-128"/>
              </a:rPr>
              <a:t>Data rate is still bottleneck</a:t>
            </a:r>
            <a:endParaRPr lang="en-US" altLang="zh-CN" dirty="0">
              <a:ea typeface="MS PGothic" panose="020B0600070205080204" charset="-128"/>
            </a:endParaRPr>
          </a:p>
          <a:p>
            <a:pPr lvl="1">
              <a:lnSpc>
                <a:spcPct val="110000"/>
              </a:lnSpc>
            </a:pPr>
            <a:r>
              <a:rPr lang="en-US" altLang="zh-CN" dirty="0">
                <a:ea typeface="MS PGothic" panose="020B0600070205080204" charset="-128"/>
              </a:rPr>
              <a:t>Larger window makes no sense</a:t>
            </a:r>
            <a:endParaRPr lang="en-US" altLang="zh-CN" dirty="0">
              <a:ea typeface="MS PGothic" panose="020B0600070205080204" charset="-128"/>
            </a:endParaRPr>
          </a:p>
          <a:p>
            <a:pPr lvl="1">
              <a:lnSpc>
                <a:spcPct val="110000"/>
              </a:lnSpc>
              <a:buFontTx/>
              <a:buNone/>
            </a:pPr>
            <a:endParaRPr lang="en-US" altLang="zh-CN" sz="1800" dirty="0">
              <a:ea typeface="MS PGothic" panose="020B0600070205080204" charset="-128"/>
            </a:endParaRPr>
          </a:p>
        </p:txBody>
      </p:sp>
      <p:sp>
        <p:nvSpPr>
          <p:cNvPr id="38916" name="矩形 1"/>
          <p:cNvSpPr>
            <a:spLocks noChangeArrowheads="1"/>
          </p:cNvSpPr>
          <p:nvPr/>
        </p:nvSpPr>
        <p:spPr bwMode="auto">
          <a:xfrm>
            <a:off x="5148064" y="3577580"/>
            <a:ext cx="3456384" cy="1619739"/>
          </a:xfrm>
          <a:prstGeom prst="rect">
            <a:avLst/>
          </a:prstGeom>
          <a:noFill/>
          <a:ln w="9525">
            <a:solidFill>
              <a:schemeClr val="tx2"/>
            </a:solidFill>
            <a:miter lim="800000"/>
          </a:ln>
        </p:spPr>
        <p:txBody>
          <a:bodyPr wrap="square">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a:lnSpc>
                <a:spcPct val="120000"/>
              </a:lnSpc>
            </a:pPr>
            <a:r>
              <a:rPr kumimoji="0" lang="en-US" altLang="zh-CN" sz="1400" dirty="0">
                <a:latin typeface="+mn-lt"/>
                <a:ea typeface="等线" panose="02010600030101010101" charset="-122"/>
              </a:rPr>
              <a:t>-</a:t>
            </a:r>
            <a:r>
              <a:rPr kumimoji="0" lang="zh-CN" altLang="en-US" sz="1400" dirty="0">
                <a:latin typeface="+mn-lt"/>
                <a:ea typeface="等线" panose="02010600030101010101" charset="-122"/>
              </a:rPr>
              <a:t> </a:t>
            </a:r>
            <a:r>
              <a:rPr lang="en-US" altLang="zh-CN" sz="1400" dirty="0">
                <a:latin typeface="+mn-lt"/>
                <a:ea typeface="等线" panose="02010600030101010101" charset="-122"/>
                <a:cs typeface="Myriad Pro Light SemiCond"/>
              </a:rPr>
              <a:t>Receive 500 </a:t>
            </a:r>
            <a:r>
              <a:rPr lang="en-US" altLang="zh-CN" sz="1400" dirty="0" err="1">
                <a:latin typeface="+mn-lt"/>
                <a:ea typeface="等线" panose="02010600030101010101" charset="-122"/>
                <a:cs typeface="Myriad Pro Light SemiCond"/>
              </a:rPr>
              <a:t>KBps</a:t>
            </a:r>
            <a:endParaRPr lang="en-US" altLang="zh-CN" sz="1400" dirty="0">
              <a:latin typeface="+mn-lt"/>
              <a:ea typeface="等线" panose="02010600030101010101" charset="-122"/>
              <a:cs typeface="Myriad Pro Light SemiCond"/>
            </a:endParaRPr>
          </a:p>
          <a:p>
            <a:pPr>
              <a:lnSpc>
                <a:spcPct val="120000"/>
              </a:lnSpc>
            </a:pPr>
            <a:r>
              <a:rPr lang="en-US" altLang="zh-CN" sz="1400" dirty="0">
                <a:latin typeface="+mn-lt"/>
                <a:ea typeface="等线" panose="02010600030101010101" charset="-122"/>
                <a:cs typeface="Myriad Pro Light SemiCond"/>
              </a:rPr>
              <a:t>- Sender 1 </a:t>
            </a:r>
            <a:r>
              <a:rPr lang="en-US" altLang="zh-CN" sz="1400" dirty="0" err="1">
                <a:latin typeface="+mn-lt"/>
                <a:ea typeface="等线" panose="02010600030101010101" charset="-122"/>
                <a:cs typeface="Myriad Pro Light SemiCond"/>
              </a:rPr>
              <a:t>MBps</a:t>
            </a:r>
            <a:endParaRPr lang="en-US" altLang="zh-CN" sz="1400" dirty="0">
              <a:latin typeface="+mn-lt"/>
              <a:ea typeface="等线" panose="02010600030101010101" charset="-122"/>
              <a:cs typeface="Myriad Pro Light SemiCond"/>
            </a:endParaRPr>
          </a:p>
          <a:p>
            <a:pPr>
              <a:lnSpc>
                <a:spcPct val="120000"/>
              </a:lnSpc>
            </a:pPr>
            <a:r>
              <a:rPr lang="en-US" altLang="zh-CN" sz="1400" dirty="0">
                <a:latin typeface="+mn-lt"/>
                <a:ea typeface="等线" panose="02010600030101010101" charset="-122"/>
                <a:cs typeface="Myriad Pro Light SemiCond"/>
              </a:rPr>
              <a:t>- RTT 70ms</a:t>
            </a:r>
            <a:endParaRPr lang="en-US" altLang="zh-CN" sz="1400" dirty="0">
              <a:latin typeface="+mn-lt"/>
              <a:ea typeface="等线" panose="02010600030101010101" charset="-122"/>
              <a:cs typeface="Myriad Pro Light SemiCond"/>
            </a:endParaRPr>
          </a:p>
          <a:p>
            <a:pPr>
              <a:lnSpc>
                <a:spcPct val="120000"/>
              </a:lnSpc>
            </a:pPr>
            <a:r>
              <a:rPr lang="en-US" altLang="zh-CN" sz="1400" dirty="0">
                <a:latin typeface="+mn-lt"/>
                <a:ea typeface="等线" panose="02010600030101010101" charset="-122"/>
                <a:cs typeface="Myriad Pro Light SemiCond"/>
              </a:rPr>
              <a:t>- A segment carries 0.5 KB</a:t>
            </a:r>
            <a:endParaRPr lang="en-US" altLang="zh-CN" sz="1400" dirty="0">
              <a:latin typeface="+mn-lt"/>
              <a:ea typeface="等线" panose="02010600030101010101" charset="-122"/>
              <a:cs typeface="Myriad Pro Light SemiCond"/>
            </a:endParaRPr>
          </a:p>
          <a:p>
            <a:pPr>
              <a:lnSpc>
                <a:spcPct val="120000"/>
              </a:lnSpc>
            </a:pPr>
            <a:endParaRPr lang="en-US" altLang="zh-CN" sz="1400" dirty="0">
              <a:latin typeface="+mn-lt"/>
              <a:ea typeface="等线" panose="02010600030101010101" charset="-122"/>
              <a:cs typeface="Myriad Pro Light SemiCond"/>
            </a:endParaRPr>
          </a:p>
          <a:p>
            <a:pPr>
              <a:lnSpc>
                <a:spcPct val="120000"/>
              </a:lnSpc>
            </a:pPr>
            <a:r>
              <a:rPr lang="en-US" altLang="zh-CN" sz="1400" dirty="0">
                <a:latin typeface="+mn-lt"/>
                <a:ea typeface="等线" panose="02010600030101010101" charset="-122"/>
                <a:cs typeface="Myriad Pro Light SemiCond"/>
              </a:rPr>
              <a:t>- Sliding window size = 35KB (70 packets)</a:t>
            </a:r>
            <a:endParaRPr lang="en-US" altLang="zh-CN" sz="1400" dirty="0">
              <a:latin typeface="+mn-lt"/>
              <a:ea typeface="等线" panose="02010600030101010101" charset="-122"/>
              <a:cs typeface="Myriad Pro Light SemiCond"/>
            </a:endParaRPr>
          </a:p>
        </p:txBody>
      </p:sp>
      <p:sp>
        <p:nvSpPr>
          <p:cNvPr id="6"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
        <p:nvSpPr>
          <p:cNvPr id="2" name="文本框 1"/>
          <p:cNvSpPr txBox="1"/>
          <p:nvPr/>
        </p:nvSpPr>
        <p:spPr>
          <a:xfrm>
            <a:off x="553085" y="1549400"/>
            <a:ext cx="7966075" cy="737235"/>
          </a:xfrm>
          <a:prstGeom prst="rect">
            <a:avLst/>
          </a:prstGeom>
          <a:noFill/>
        </p:spPr>
        <p:txBody>
          <a:bodyPr wrap="square" rtlCol="0">
            <a:spAutoFit/>
          </a:bodyPr>
          <a:p>
            <a:r>
              <a:rPr lang="en-US" altLang="zh-CN" sz="1400"/>
              <a:t>bottleNeck</a:t>
            </a:r>
            <a:r>
              <a:rPr lang="zh-CN" altLang="en-US" sz="1400"/>
              <a:t>即是</a:t>
            </a:r>
            <a:r>
              <a:rPr lang="en-US" altLang="zh-CN" sz="1400"/>
              <a:t>sender</a:t>
            </a:r>
            <a:r>
              <a:rPr lang="zh-CN" altLang="en-US" sz="1400"/>
              <a:t>与</a:t>
            </a:r>
            <a:r>
              <a:rPr lang="en-US" altLang="zh-CN" sz="1400"/>
              <a:t>receiver</a:t>
            </a:r>
            <a:r>
              <a:rPr lang="zh-CN" altLang="en-US" sz="1400"/>
              <a:t>传输速率中的较小者</a:t>
            </a:r>
            <a:r>
              <a:rPr lang="en-US" altLang="zh-CN" sz="1400"/>
              <a:t>,RTT</a:t>
            </a:r>
            <a:r>
              <a:rPr lang="zh-CN" altLang="en-US" sz="1400"/>
              <a:t>指的是一个包被传输</a:t>
            </a:r>
            <a:r>
              <a:rPr lang="en-US" altLang="zh-CN" sz="1400"/>
              <a:t>,</a:t>
            </a:r>
            <a:r>
              <a:rPr lang="zh-CN" altLang="en-US" sz="1400"/>
              <a:t>处理到接收到</a:t>
            </a:r>
            <a:r>
              <a:rPr lang="en-US" altLang="zh-CN" sz="1400"/>
              <a:t>ACK</a:t>
            </a:r>
            <a:r>
              <a:rPr lang="zh-CN" altLang="en-US" sz="1400"/>
              <a:t>的时间度量</a:t>
            </a:r>
            <a:r>
              <a:rPr lang="en-US" altLang="zh-CN" sz="1400"/>
              <a:t>,</a:t>
            </a:r>
            <a:r>
              <a:rPr lang="zh-CN" altLang="en-US" sz="1400"/>
              <a:t>因而两者相乘实际上就是在计算在一个</a:t>
            </a:r>
            <a:r>
              <a:rPr lang="en-US" altLang="zh-CN" sz="1400"/>
              <a:t>RTT</a:t>
            </a:r>
            <a:r>
              <a:rPr lang="zh-CN" altLang="en-US" sz="1400"/>
              <a:t>内会被传输的最大数据量</a:t>
            </a:r>
            <a:r>
              <a:rPr lang="en-US" altLang="zh-CN" sz="1400"/>
              <a:t>,</a:t>
            </a:r>
            <a:r>
              <a:rPr lang="zh-CN" altLang="en-US" sz="1400"/>
              <a:t>因而如果</a:t>
            </a:r>
            <a:r>
              <a:rPr lang="en-US" altLang="zh-CN" sz="1400"/>
              <a:t>window-size</a:t>
            </a:r>
            <a:r>
              <a:rPr lang="zh-CN" altLang="en-US" sz="1400"/>
              <a:t>正好等于这个值</a:t>
            </a:r>
            <a:r>
              <a:rPr lang="en-US" altLang="zh-CN" sz="1400"/>
              <a:t>,</a:t>
            </a:r>
            <a:r>
              <a:rPr lang="zh-CN" altLang="en-US" sz="1400"/>
              <a:t>那么就会正好在任意时刻会</a:t>
            </a:r>
            <a:r>
              <a:rPr lang="en-US" altLang="zh-CN" sz="1400"/>
              <a:t>”</a:t>
            </a:r>
            <a:r>
              <a:rPr lang="zh-CN" altLang="en-US" sz="1400"/>
              <a:t>填满</a:t>
            </a:r>
            <a:r>
              <a:rPr lang="en-US" altLang="zh-CN" sz="1400"/>
              <a:t>”</a:t>
            </a:r>
            <a:r>
              <a:rPr lang="zh-CN" altLang="en-US" sz="1400"/>
              <a:t>传输网络而不会发生阻塞。</a:t>
            </a:r>
            <a:endParaRPr lang="zh-CN" altLang="en-US" sz="1400"/>
          </a:p>
        </p:txBody>
      </p:sp>
      <p:sp>
        <p:nvSpPr>
          <p:cNvPr id="3" name="文本框 2"/>
          <p:cNvSpPr txBox="1"/>
          <p:nvPr/>
        </p:nvSpPr>
        <p:spPr>
          <a:xfrm>
            <a:off x="457835" y="802640"/>
            <a:ext cx="8338185" cy="337185"/>
          </a:xfrm>
          <a:prstGeom prst="rect">
            <a:avLst/>
          </a:prstGeom>
          <a:noFill/>
        </p:spPr>
        <p:txBody>
          <a:bodyPr wrap="square" rtlCol="0">
            <a:spAutoFit/>
          </a:bodyPr>
          <a:p>
            <a:r>
              <a:rPr lang="zh-CN" altLang="en-US" sz="1600"/>
              <a:t>下面公式乘积结果就是第一个</a:t>
            </a:r>
            <a:r>
              <a:rPr lang="en-US" altLang="zh-CN" sz="1600"/>
              <a:t>byte</a:t>
            </a:r>
            <a:r>
              <a:rPr lang="zh-CN" altLang="en-US" sz="1600"/>
              <a:t>对应的</a:t>
            </a:r>
            <a:r>
              <a:rPr lang="en-US" altLang="zh-CN" sz="1600"/>
              <a:t>ACK</a:t>
            </a:r>
            <a:r>
              <a:rPr lang="zh-CN" altLang="en-US" sz="1600"/>
              <a:t>被接受的时候</a:t>
            </a:r>
            <a:r>
              <a:rPr lang="en-US" altLang="zh-CN" sz="1600"/>
              <a:t>sender</a:t>
            </a:r>
            <a:r>
              <a:rPr lang="zh-CN" altLang="en-US" sz="1600"/>
              <a:t>正好发出的</a:t>
            </a:r>
            <a:r>
              <a:rPr lang="en-US" altLang="zh-CN" sz="1600"/>
              <a:t>byte</a:t>
            </a:r>
            <a:r>
              <a:rPr lang="zh-CN" altLang="en-US" sz="1600"/>
              <a:t>的编号。</a:t>
            </a:r>
            <a:endParaRPr lang="zh-CN" altLang="en-US"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panose="020B0600070205080204" charset="-128"/>
              </a:rPr>
              <a:t>Self-pacing: Sliding Window Size</a:t>
            </a:r>
            <a:endParaRPr kumimoji="1" lang="zh-CN" altLang="en-US" dirty="0"/>
          </a:p>
        </p:txBody>
      </p:sp>
      <p:sp>
        <p:nvSpPr>
          <p:cNvPr id="3" name="内容占位符 2"/>
          <p:cNvSpPr>
            <a:spLocks noGrp="1"/>
          </p:cNvSpPr>
          <p:nvPr>
            <p:ph idx="1"/>
          </p:nvPr>
        </p:nvSpPr>
        <p:spPr>
          <a:xfrm>
            <a:off x="457200" y="1129308"/>
            <a:ext cx="8229600" cy="4248472"/>
          </a:xfrm>
        </p:spPr>
        <p:txBody>
          <a:bodyPr>
            <a:noAutofit/>
          </a:bodyPr>
          <a:lstStyle/>
          <a:p>
            <a:pPr>
              <a:spcBef>
                <a:spcPts val="2100"/>
              </a:spcBef>
            </a:pPr>
            <a:r>
              <a:rPr lang="en-US" altLang="zh-CN" dirty="0">
                <a:ea typeface="MS PGothic" panose="020B0600070205080204" charset="-128"/>
              </a:rPr>
              <a:t>Although the sender doesn</a:t>
            </a:r>
            <a:r>
              <a:rPr lang="en-US" altLang="en-US" dirty="0">
                <a:ea typeface="MS PGothic" panose="020B0600070205080204" charset="-128"/>
              </a:rPr>
              <a:t>'</a:t>
            </a:r>
            <a:r>
              <a:rPr lang="en-US" altLang="zh-CN" dirty="0">
                <a:ea typeface="MS PGothic" panose="020B0600070205080204" charset="-128"/>
              </a:rPr>
              <a:t>t know the bottleneck, it is sending </a:t>
            </a:r>
            <a:r>
              <a:rPr lang="en-US" altLang="zh-CN" dirty="0">
                <a:solidFill>
                  <a:srgbClr val="0096FF"/>
                </a:solidFill>
                <a:ea typeface="MS PGothic" panose="020B0600070205080204" charset="-128"/>
              </a:rPr>
              <a:t>at exactly that rate</a:t>
            </a:r>
            <a:endParaRPr lang="en-US" altLang="zh-CN" dirty="0">
              <a:solidFill>
                <a:srgbClr val="0096FF"/>
              </a:solidFill>
              <a:ea typeface="MS PGothic" panose="020B0600070205080204" charset="-128"/>
            </a:endParaRPr>
          </a:p>
          <a:p>
            <a:pPr>
              <a:spcBef>
                <a:spcPts val="2100"/>
              </a:spcBef>
            </a:pPr>
            <a:r>
              <a:rPr lang="en-US" altLang="zh-CN" dirty="0">
                <a:ea typeface="MS PGothic" panose="020B0600070205080204" charset="-128"/>
              </a:rPr>
              <a:t>Once sender fills a sliding window, cannot send next data until receive ACK of the oldest data in the window</a:t>
            </a:r>
            <a:endParaRPr lang="en-US" altLang="zh-CN" dirty="0">
              <a:ea typeface="MS PGothic" panose="020B0600070205080204" charset="-128"/>
            </a:endParaRPr>
          </a:p>
          <a:p>
            <a:pPr>
              <a:spcBef>
                <a:spcPts val="2100"/>
              </a:spcBef>
            </a:pPr>
            <a:r>
              <a:rPr lang="en-US" altLang="zh-CN" dirty="0">
                <a:ea typeface="MS PGothic" panose="020B0600070205080204" charset="-128"/>
              </a:rPr>
              <a:t>The receiver </a:t>
            </a:r>
            <a:r>
              <a:rPr lang="en-US" altLang="zh-CN" dirty="0">
                <a:solidFill>
                  <a:srgbClr val="FF0000"/>
                </a:solidFill>
                <a:ea typeface="MS PGothic" panose="020B0600070205080204" charset="-128"/>
              </a:rPr>
              <a:t>cannot generate ACK faster than the network can deliver data elements</a:t>
            </a:r>
            <a:endParaRPr lang="en-US" altLang="zh-CN" dirty="0">
              <a:ea typeface="MS PGothic" panose="020B0600070205080204" charset="-128"/>
            </a:endParaRPr>
          </a:p>
          <a:p>
            <a:pPr>
              <a:spcBef>
                <a:spcPts val="2100"/>
              </a:spcBef>
            </a:pPr>
            <a:r>
              <a:rPr lang="en-US" altLang="zh-CN" dirty="0">
                <a:ea typeface="MS PGothic" panose="020B0600070205080204" charset="-128"/>
              </a:rPr>
              <a:t>RTT estimation still needed</a:t>
            </a:r>
            <a:endParaRPr lang="en-US" altLang="zh-CN" dirty="0">
              <a:ea typeface="MS PGothic" panose="020B0600070205080204" charset="-128"/>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1657350" y="2457450"/>
            <a:ext cx="58293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lnSpc>
                <a:spcPct val="150000"/>
              </a:lnSpc>
            </a:pPr>
            <a:r>
              <a:rPr lang="en-US" altLang="zh-CN" dirty="0">
                <a:solidFill>
                  <a:srgbClr val="BD374B"/>
                </a:solidFill>
              </a:rPr>
              <a:t>TCP</a:t>
            </a:r>
            <a:r>
              <a:rPr lang="zh-CN" altLang="en-US" dirty="0">
                <a:solidFill>
                  <a:srgbClr val="BD374B"/>
                </a:solidFill>
              </a:rPr>
              <a:t> </a:t>
            </a:r>
            <a:r>
              <a:rPr lang="en-US" altLang="zh-CN" dirty="0">
                <a:solidFill>
                  <a:srgbClr val="BD374B"/>
                </a:solidFill>
              </a:rPr>
              <a:t>and</a:t>
            </a:r>
            <a:r>
              <a:rPr lang="zh-CN" altLang="en-US" dirty="0">
                <a:solidFill>
                  <a:srgbClr val="BD374B"/>
                </a:solidFill>
              </a:rPr>
              <a:t> </a:t>
            </a:r>
            <a:r>
              <a:rPr lang="en-US" altLang="zh-CN" dirty="0">
                <a:solidFill>
                  <a:srgbClr val="BD374B"/>
                </a:solidFill>
              </a:rPr>
              <a:t>Congestion Control</a:t>
            </a:r>
            <a:endParaRPr lang="en-US" altLang="zh-CN" dirty="0">
              <a:solidFill>
                <a:srgbClr val="BD374B"/>
              </a:solidFill>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Congestion</a:t>
            </a:r>
            <a:endParaRPr kumimoji="1" lang="zh-CN" altLang="en-US" dirty="0"/>
          </a:p>
        </p:txBody>
      </p:sp>
      <p:sp>
        <p:nvSpPr>
          <p:cNvPr id="3" name="内容占位符 2"/>
          <p:cNvSpPr>
            <a:spLocks noGrp="1"/>
          </p:cNvSpPr>
          <p:nvPr>
            <p:ph idx="1"/>
          </p:nvPr>
        </p:nvSpPr>
        <p:spPr>
          <a:xfrm>
            <a:off x="457200" y="1129308"/>
            <a:ext cx="8229600" cy="4248472"/>
          </a:xfrm>
        </p:spPr>
        <p:txBody>
          <a:bodyPr>
            <a:noAutofit/>
          </a:bodyPr>
          <a:lstStyle/>
          <a:p>
            <a:r>
              <a:rPr lang="en-US" altLang="zh-CN" dirty="0"/>
              <a:t>Definition: </a:t>
            </a:r>
            <a:r>
              <a:rPr lang="en-US" altLang="zh-CN" dirty="0">
                <a:solidFill>
                  <a:srgbClr val="FF0000"/>
                </a:solidFill>
              </a:rPr>
              <a:t>Too many</a:t>
            </a:r>
            <a:r>
              <a:rPr lang="en-US" altLang="zh-CN" dirty="0"/>
              <a:t> packets present in (a part of) the network causes </a:t>
            </a:r>
            <a:r>
              <a:rPr lang="en-US" altLang="zh-CN" dirty="0">
                <a:solidFill>
                  <a:srgbClr val="FF0000"/>
                </a:solidFill>
              </a:rPr>
              <a:t>packet delay and loss</a:t>
            </a:r>
            <a:r>
              <a:rPr lang="en-US" altLang="zh-CN" dirty="0"/>
              <a:t> that degrades performance</a:t>
            </a:r>
            <a:endParaRPr lang="en-US" altLang="zh-CN" dirty="0"/>
          </a:p>
          <a:p>
            <a:pPr>
              <a:spcBef>
                <a:spcPts val="2100"/>
              </a:spcBef>
            </a:pPr>
            <a:r>
              <a:rPr lang="en-US" altLang="zh-CN" dirty="0"/>
              <a:t>Network &amp; End-to-end layers </a:t>
            </a:r>
            <a:r>
              <a:rPr lang="en-US" altLang="zh-CN" i="1" dirty="0">
                <a:solidFill>
                  <a:srgbClr val="0096FF"/>
                </a:solidFill>
              </a:rPr>
              <a:t>share the responsibility </a:t>
            </a:r>
            <a:r>
              <a:rPr lang="en-US" altLang="zh-CN" dirty="0"/>
              <a:t>for handling congestion</a:t>
            </a:r>
            <a:endParaRPr lang="en-US" altLang="zh-CN" dirty="0"/>
          </a:p>
          <a:p>
            <a:pPr>
              <a:spcBef>
                <a:spcPts val="2100"/>
              </a:spcBef>
            </a:pPr>
            <a:r>
              <a:rPr lang="en-US" altLang="zh-CN" dirty="0"/>
              <a:t>1. Network layer</a:t>
            </a:r>
            <a:endParaRPr lang="en-US" altLang="zh-CN" dirty="0"/>
          </a:p>
          <a:p>
            <a:pPr lvl="1"/>
            <a:r>
              <a:rPr lang="en-US" altLang="zh-CN" dirty="0">
                <a:solidFill>
                  <a:srgbClr val="FF0000"/>
                </a:solidFill>
              </a:rPr>
              <a:t>Directly</a:t>
            </a:r>
            <a:r>
              <a:rPr lang="en-US" altLang="zh-CN" dirty="0"/>
              <a:t> experiences the congestion</a:t>
            </a:r>
            <a:endParaRPr lang="en-US" altLang="zh-CN" dirty="0"/>
          </a:p>
          <a:p>
            <a:pPr lvl="1"/>
            <a:r>
              <a:rPr lang="en-US" altLang="zh-CN" dirty="0"/>
              <a:t>Ultimately determine what to do with the </a:t>
            </a:r>
            <a:r>
              <a:rPr lang="en-US" altLang="zh-CN" dirty="0">
                <a:solidFill>
                  <a:srgbClr val="FF0000"/>
                </a:solidFill>
              </a:rPr>
              <a:t>excess packets</a:t>
            </a:r>
            <a:endParaRPr lang="en-US" altLang="zh-CN" dirty="0"/>
          </a:p>
          <a:p>
            <a:r>
              <a:rPr lang="en-US" altLang="zh-CN" dirty="0"/>
              <a:t>2. End-to-end layer</a:t>
            </a:r>
            <a:endParaRPr lang="en-US" altLang="zh-CN" dirty="0"/>
          </a:p>
          <a:p>
            <a:pPr lvl="1"/>
            <a:r>
              <a:rPr lang="en-US" altLang="zh-CN" dirty="0"/>
              <a:t>Control to </a:t>
            </a:r>
            <a:r>
              <a:rPr lang="en-US" altLang="zh-CN" dirty="0">
                <a:solidFill>
                  <a:srgbClr val="FF0000"/>
                </a:solidFill>
              </a:rPr>
              <a:t>reduce the sending rate</a:t>
            </a:r>
            <a:r>
              <a:rPr lang="en-US" altLang="zh-CN" dirty="0"/>
              <a:t>,(</a:t>
            </a:r>
            <a:r>
              <a:rPr lang="zh-CN" altLang="en-US" dirty="0"/>
              <a:t>比如调整</a:t>
            </a:r>
            <a:r>
              <a:rPr lang="en-US" altLang="zh-CN" dirty="0"/>
              <a:t>slide-window-size) is the most effective way</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2459990" y="2461895"/>
            <a:ext cx="5617210" cy="583565"/>
          </a:xfrm>
          <a:prstGeom prst="rect">
            <a:avLst/>
          </a:prstGeom>
          <a:noFill/>
        </p:spPr>
        <p:txBody>
          <a:bodyPr wrap="square" rtlCol="0">
            <a:spAutoFit/>
          </a:bodyPr>
          <a:p>
            <a:r>
              <a:rPr lang="en-US" altLang="zh-CN" sz="1600"/>
              <a:t>network</a:t>
            </a:r>
            <a:r>
              <a:rPr lang="zh-CN" altLang="en-US" sz="1600"/>
              <a:t>架构中网络包的接收顺序是从下到上的，因而</a:t>
            </a:r>
            <a:r>
              <a:rPr lang="en-US" altLang="zh-CN" sz="1600"/>
              <a:t>network layer</a:t>
            </a:r>
            <a:r>
              <a:rPr lang="zh-CN" altLang="en-US" sz="1600"/>
              <a:t>会先于</a:t>
            </a:r>
            <a:r>
              <a:rPr lang="en-US" altLang="zh-CN" sz="1600"/>
              <a:t>end to end layer</a:t>
            </a:r>
            <a:r>
              <a:rPr lang="zh-CN" altLang="en-US" sz="1600"/>
              <a:t>检测到</a:t>
            </a:r>
            <a:r>
              <a:rPr lang="en-US" altLang="zh-CN" sz="1600"/>
              <a:t>congestion</a:t>
            </a:r>
            <a:r>
              <a:rPr lang="zh-CN" altLang="en-US" sz="1600"/>
              <a:t>。</a:t>
            </a:r>
            <a:endParaRPr lang="zh-CN" altLang="en-US"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Network Congestion</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7"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96654" y="1345332"/>
            <a:ext cx="5600700" cy="366474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Congest?</a:t>
            </a:r>
            <a:endParaRPr kumimoji="1" lang="zh-CN" altLang="en-US" dirty="0"/>
          </a:p>
        </p:txBody>
      </p:sp>
      <p:sp>
        <p:nvSpPr>
          <p:cNvPr id="3" name="内容占位符 2"/>
          <p:cNvSpPr>
            <a:spLocks noGrp="1"/>
          </p:cNvSpPr>
          <p:nvPr>
            <p:ph idx="1"/>
          </p:nvPr>
        </p:nvSpPr>
        <p:spPr>
          <a:xfrm>
            <a:off x="457200" y="1129308"/>
            <a:ext cx="8229600" cy="4248472"/>
          </a:xfrm>
        </p:spPr>
        <p:txBody>
          <a:bodyPr>
            <a:noAutofit/>
          </a:bodyPr>
          <a:lstStyle/>
          <a:p>
            <a:pPr>
              <a:spcBef>
                <a:spcPts val="2250"/>
              </a:spcBef>
            </a:pPr>
            <a:r>
              <a:rPr lang="en-US" altLang="zh-CN" dirty="0"/>
              <a:t>If all of a sudden, streams of packets begin arriving on three or four input lines and all need the same output line, a </a:t>
            </a:r>
            <a:r>
              <a:rPr lang="en-US" altLang="zh-CN" dirty="0">
                <a:solidFill>
                  <a:srgbClr val="FF0000"/>
                </a:solidFill>
              </a:rPr>
              <a:t>queue</a:t>
            </a:r>
            <a:r>
              <a:rPr lang="en-US" altLang="zh-CN" dirty="0"/>
              <a:t> will build up</a:t>
            </a:r>
            <a:endParaRPr lang="en-US" altLang="zh-CN" dirty="0"/>
          </a:p>
          <a:p>
            <a:pPr>
              <a:spcBef>
                <a:spcPts val="2250"/>
              </a:spcBef>
            </a:pPr>
            <a:r>
              <a:rPr lang="en-US" altLang="zh-CN" dirty="0"/>
              <a:t>If there is </a:t>
            </a:r>
            <a:r>
              <a:rPr lang="en-US" altLang="zh-CN" dirty="0">
                <a:solidFill>
                  <a:srgbClr val="FF0000"/>
                </a:solidFill>
              </a:rPr>
              <a:t>insufficient memory to hold all of them, packets will be lost</a:t>
            </a:r>
            <a:endParaRPr lang="en-US" altLang="zh-CN" dirty="0"/>
          </a:p>
          <a:p>
            <a:pPr>
              <a:spcBef>
                <a:spcPts val="2250"/>
              </a:spcBef>
            </a:pPr>
            <a:r>
              <a:rPr lang="en-US" altLang="zh-CN" dirty="0">
                <a:solidFill>
                  <a:srgbClr val="FF0000"/>
                </a:solidFill>
              </a:rPr>
              <a:t>Adding more memory</a:t>
            </a:r>
            <a:r>
              <a:rPr lang="en-US" altLang="zh-CN" dirty="0"/>
              <a:t> may help up to a point, but</a:t>
            </a:r>
            <a:endParaRPr lang="en-US" altLang="zh-CN" dirty="0"/>
          </a:p>
          <a:p>
            <a:pPr lvl="1"/>
            <a:r>
              <a:rPr lang="en-US" altLang="zh-CN" dirty="0"/>
              <a:t>Nagle (1987) realized that if routers </a:t>
            </a:r>
            <a:r>
              <a:rPr lang="en-US" altLang="zh-CN" dirty="0">
                <a:solidFill>
                  <a:srgbClr val="FF0000"/>
                </a:solidFill>
              </a:rPr>
              <a:t>have an infinite amount of memory, congestion gets worse, not better</a:t>
            </a:r>
            <a:endParaRPr lang="en-US" altLang="zh-CN" dirty="0"/>
          </a:p>
          <a:p>
            <a:pPr lvl="1"/>
            <a:r>
              <a:rPr lang="en-US" altLang="zh-CN" dirty="0"/>
              <a:t>This is because by the time packets get to the front of the queue, they have </a:t>
            </a:r>
            <a:r>
              <a:rPr lang="en-US" altLang="zh-CN" b="1" dirty="0">
                <a:solidFill>
                  <a:schemeClr val="accent1"/>
                </a:solidFill>
              </a:rPr>
              <a:t>already timed out</a:t>
            </a:r>
            <a:r>
              <a:rPr lang="en-US" altLang="zh-CN" dirty="0">
                <a:solidFill>
                  <a:schemeClr val="accent1"/>
                </a:solidFill>
              </a:rPr>
              <a:t> </a:t>
            </a:r>
            <a:r>
              <a:rPr lang="en-US" altLang="zh-CN" dirty="0"/>
              <a:t>(repeatedly) and </a:t>
            </a:r>
            <a:r>
              <a:rPr lang="en-US" altLang="zh-CN" dirty="0">
                <a:solidFill>
                  <a:srgbClr val="FF0000"/>
                </a:solidFill>
              </a:rPr>
              <a:t>duplicates have been sent</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2734945" y="81915"/>
            <a:ext cx="6329680" cy="1168400"/>
          </a:xfrm>
          <a:prstGeom prst="rect">
            <a:avLst/>
          </a:prstGeom>
          <a:noFill/>
        </p:spPr>
        <p:txBody>
          <a:bodyPr wrap="square" rtlCol="0">
            <a:spAutoFit/>
          </a:bodyPr>
          <a:p>
            <a:r>
              <a:rPr lang="en-US" altLang="zh-CN" sz="1400"/>
              <a:t>memory</a:t>
            </a:r>
            <a:r>
              <a:rPr lang="zh-CN" altLang="en-US" sz="1400"/>
              <a:t>不够</a:t>
            </a:r>
            <a:r>
              <a:rPr lang="en-US" altLang="zh-CN" sz="1400"/>
              <a:t>--&gt;</a:t>
            </a:r>
            <a:r>
              <a:rPr lang="zh-CN" altLang="en-US" sz="1400"/>
              <a:t>增加</a:t>
            </a:r>
            <a:r>
              <a:rPr lang="en-US" altLang="zh-CN" sz="1400"/>
              <a:t>memory,</a:t>
            </a:r>
            <a:r>
              <a:rPr lang="zh-CN" altLang="en-US" sz="1400"/>
              <a:t>但是这样做往往会加剧</a:t>
            </a:r>
            <a:r>
              <a:rPr lang="en-US" altLang="zh-CN" sz="1400"/>
              <a:t>congestion,</a:t>
            </a:r>
            <a:r>
              <a:rPr lang="zh-CN" altLang="en-US" sz="1400"/>
              <a:t>因为更多的</a:t>
            </a:r>
            <a:r>
              <a:rPr lang="en-US" altLang="zh-CN" sz="1400"/>
              <a:t>memory</a:t>
            </a:r>
            <a:r>
              <a:rPr lang="zh-CN" altLang="en-US" sz="1400"/>
              <a:t>就可以支持更长的</a:t>
            </a:r>
            <a:r>
              <a:rPr lang="en-US" altLang="zh-CN" sz="1400"/>
              <a:t>queue,</a:t>
            </a:r>
            <a:r>
              <a:rPr lang="zh-CN" altLang="en-US" sz="1400"/>
              <a:t>后到来的</a:t>
            </a:r>
            <a:r>
              <a:rPr lang="en-US" altLang="zh-CN" sz="1400"/>
              <a:t>packet</a:t>
            </a:r>
            <a:r>
              <a:rPr lang="zh-CN" altLang="en-US" sz="1400"/>
              <a:t>需要的等待时间就会更长</a:t>
            </a:r>
            <a:r>
              <a:rPr lang="en-US" altLang="zh-CN" sz="1400"/>
              <a:t>,</a:t>
            </a:r>
            <a:r>
              <a:rPr lang="zh-CN" altLang="en-US" sz="1400"/>
              <a:t>而</a:t>
            </a:r>
            <a:r>
              <a:rPr lang="en-US" altLang="zh-CN" sz="1400"/>
              <a:t>TCP</a:t>
            </a:r>
            <a:r>
              <a:rPr lang="zh-CN" altLang="en-US" sz="1400"/>
              <a:t>是基于</a:t>
            </a:r>
            <a:r>
              <a:rPr lang="en-US" altLang="zh-CN" sz="1400"/>
              <a:t>ACK</a:t>
            </a:r>
            <a:r>
              <a:rPr lang="zh-CN" altLang="en-US" sz="1400"/>
              <a:t>的，因而</a:t>
            </a:r>
            <a:r>
              <a:rPr lang="en-US" altLang="zh-CN" sz="1400"/>
              <a:t>sender</a:t>
            </a:r>
            <a:r>
              <a:rPr lang="zh-CN" altLang="en-US" sz="1400"/>
              <a:t>就更容易检测到超时从而进行重新发送，这就会导致同一个包会多次</a:t>
            </a:r>
            <a:r>
              <a:rPr lang="en-US" altLang="zh-CN" sz="1400"/>
              <a:t>pending</a:t>
            </a:r>
            <a:r>
              <a:rPr lang="zh-CN" altLang="en-US" sz="1400"/>
              <a:t>在同一个</a:t>
            </a:r>
            <a:r>
              <a:rPr lang="en-US" altLang="zh-CN" sz="1400"/>
              <a:t>queue</a:t>
            </a:r>
            <a:r>
              <a:rPr lang="zh-CN" altLang="en-US" sz="1400"/>
              <a:t>中，这只会使得</a:t>
            </a:r>
            <a:r>
              <a:rPr lang="en-US" altLang="zh-CN" sz="1400"/>
              <a:t>congestion</a:t>
            </a:r>
            <a:r>
              <a:rPr lang="zh-CN" altLang="en-US" sz="1400"/>
              <a:t>更加严重。</a:t>
            </a:r>
            <a:endParaRPr lang="zh-CN"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Assurance of At-least-once Delivery</a:t>
            </a:r>
            <a:endParaRPr kumimoji="1" lang="zh-CN" altLang="en-US" dirty="0"/>
          </a:p>
        </p:txBody>
      </p:sp>
      <p:sp>
        <p:nvSpPr>
          <p:cNvPr id="3" name="内容占位符 2"/>
          <p:cNvSpPr>
            <a:spLocks noGrp="1"/>
          </p:cNvSpPr>
          <p:nvPr>
            <p:ph idx="1"/>
          </p:nvPr>
        </p:nvSpPr>
        <p:spPr>
          <a:xfrm>
            <a:off x="457200" y="1129308"/>
            <a:ext cx="8229600" cy="4248472"/>
          </a:xfrm>
        </p:spPr>
        <p:txBody>
          <a:bodyPr>
            <a:normAutofit/>
          </a:bodyPr>
          <a:lstStyle/>
          <a:p>
            <a:r>
              <a:rPr lang="en-US" altLang="zh-CN" dirty="0">
                <a:ea typeface="MS PGothic" panose="020B0600070205080204" charset="-128"/>
              </a:rPr>
              <a:t>RTT (Round-trip time)</a:t>
            </a:r>
            <a:endParaRPr lang="en-US" altLang="zh-CN" dirty="0">
              <a:ea typeface="MS PGothic" panose="020B0600070205080204" charset="-128"/>
            </a:endParaRPr>
          </a:p>
          <a:p>
            <a:pPr lvl="1"/>
            <a:r>
              <a:rPr lang="en-US" altLang="zh-CN" b="1" dirty="0" err="1">
                <a:solidFill>
                  <a:srgbClr val="0096FF"/>
                </a:solidFill>
                <a:ea typeface="MS PGothic" panose="020B0600070205080204" charset="-128"/>
              </a:rPr>
              <a:t>to_time</a:t>
            </a:r>
            <a:r>
              <a:rPr lang="en-US" altLang="zh-CN" b="1" dirty="0">
                <a:solidFill>
                  <a:srgbClr val="0096FF"/>
                </a:solidFill>
                <a:ea typeface="MS PGothic" panose="020B0600070205080204" charset="-128"/>
              </a:rPr>
              <a:t> + </a:t>
            </a:r>
            <a:r>
              <a:rPr lang="en-US" altLang="zh-CN" b="1" dirty="0" err="1">
                <a:solidFill>
                  <a:srgbClr val="0096FF"/>
                </a:solidFill>
                <a:ea typeface="MS PGothic" panose="020B0600070205080204" charset="-128"/>
              </a:rPr>
              <a:t>process_time</a:t>
            </a:r>
            <a:r>
              <a:rPr lang="en-US" altLang="zh-CN" b="1" dirty="0">
                <a:solidFill>
                  <a:srgbClr val="0096FF"/>
                </a:solidFill>
                <a:ea typeface="MS PGothic" panose="020B0600070205080204" charset="-128"/>
              </a:rPr>
              <a:t> + </a:t>
            </a:r>
            <a:r>
              <a:rPr lang="en-US" altLang="zh-CN" b="1" dirty="0" err="1">
                <a:solidFill>
                  <a:srgbClr val="0096FF"/>
                </a:solidFill>
                <a:ea typeface="MS PGothic" panose="020B0600070205080204" charset="-128"/>
              </a:rPr>
              <a:t>back_time</a:t>
            </a:r>
            <a:r>
              <a:rPr lang="en-US" altLang="zh-CN" b="1" dirty="0">
                <a:solidFill>
                  <a:srgbClr val="0096FF"/>
                </a:solidFill>
                <a:ea typeface="MS PGothic" panose="020B0600070205080204" charset="-128"/>
              </a:rPr>
              <a:t> (</a:t>
            </a:r>
            <a:r>
              <a:rPr lang="en-US" altLang="zh-CN" b="1" dirty="0">
                <a:solidFill>
                  <a:srgbClr val="FF0000"/>
                </a:solidFill>
                <a:ea typeface="MS PGothic" panose="020B0600070205080204" charset="-128"/>
              </a:rPr>
              <a:t>ack</a:t>
            </a:r>
            <a:r>
              <a:rPr lang="en-US" altLang="zh-CN" b="1" dirty="0">
                <a:solidFill>
                  <a:srgbClr val="0096FF"/>
                </a:solidFill>
                <a:ea typeface="MS PGothic" panose="020B0600070205080204" charset="-128"/>
              </a:rPr>
              <a:t>)</a:t>
            </a:r>
            <a:endParaRPr lang="en-US" altLang="zh-CN" b="1" dirty="0">
              <a:solidFill>
                <a:srgbClr val="0096FF"/>
              </a:solidFill>
              <a:ea typeface="MS PGothic" panose="020B0600070205080204" charset="-128"/>
            </a:endParaRPr>
          </a:p>
          <a:p>
            <a:r>
              <a:rPr lang="en-US" altLang="zh-CN" dirty="0">
                <a:solidFill>
                  <a:srgbClr val="FF0000"/>
                </a:solidFill>
                <a:ea typeface="MS PGothic" panose="020B0600070205080204" charset="-128"/>
              </a:rPr>
              <a:t>At least once</a:t>
            </a:r>
            <a:r>
              <a:rPr lang="en-US" altLang="zh-CN" dirty="0">
                <a:ea typeface="MS PGothic" panose="020B0600070205080204" charset="-128"/>
              </a:rPr>
              <a:t> on best effort network</a:t>
            </a:r>
            <a:endParaRPr lang="en-US" altLang="zh-CN" dirty="0">
              <a:ea typeface="MS PGothic" panose="020B0600070205080204" charset="-128"/>
            </a:endParaRPr>
          </a:p>
          <a:p>
            <a:pPr lvl="1"/>
            <a:r>
              <a:rPr lang="en-US" altLang="zh-CN" dirty="0">
                <a:ea typeface="MS PGothic" panose="020B0600070205080204" charset="-128"/>
              </a:rPr>
              <a:t>Send packet with </a:t>
            </a:r>
            <a:r>
              <a:rPr lang="en-US" altLang="zh-CN" b="1" dirty="0">
                <a:solidFill>
                  <a:srgbClr val="FF0000"/>
                </a:solidFill>
                <a:ea typeface="MS PGothic" panose="020B0600070205080204" charset="-128"/>
              </a:rPr>
              <a:t>nonce</a:t>
            </a:r>
            <a:endParaRPr lang="en-US" altLang="zh-CN" b="1" dirty="0">
              <a:solidFill>
                <a:srgbClr val="FF0000"/>
              </a:solidFill>
              <a:ea typeface="MS PGothic" panose="020B0600070205080204" charset="-128"/>
            </a:endParaRPr>
          </a:p>
          <a:p>
            <a:pPr lvl="1"/>
            <a:r>
              <a:rPr lang="en-US" altLang="zh-CN" dirty="0">
                <a:ea typeface="MS PGothic" panose="020B0600070205080204" charset="-128"/>
              </a:rPr>
              <a:t>Sender keeps a copy of the packet</a:t>
            </a:r>
            <a:endParaRPr lang="en-US" altLang="zh-CN" dirty="0">
              <a:ea typeface="MS PGothic" panose="020B0600070205080204" charset="-128"/>
            </a:endParaRPr>
          </a:p>
          <a:p>
            <a:pPr lvl="1"/>
            <a:r>
              <a:rPr lang="en-US" altLang="zh-CN" dirty="0">
                <a:ea typeface="MS PGothic" panose="020B0600070205080204" charset="-128"/>
              </a:rPr>
              <a:t>Resend if timeout before receiving acknowledge</a:t>
            </a:r>
            <a:endParaRPr lang="en-US" altLang="zh-CN" dirty="0">
              <a:ea typeface="MS PGothic" panose="020B0600070205080204" charset="-128"/>
            </a:endParaRPr>
          </a:p>
          <a:p>
            <a:pPr lvl="1"/>
            <a:r>
              <a:rPr lang="en-US" altLang="zh-CN" dirty="0">
                <a:ea typeface="MS PGothic" panose="020B0600070205080204" charset="-128"/>
              </a:rPr>
              <a:t>Receiver acknowledges a packet with its </a:t>
            </a:r>
            <a:r>
              <a:rPr lang="en-US" altLang="zh-CN" b="1" dirty="0">
                <a:solidFill>
                  <a:srgbClr val="FF0000"/>
                </a:solidFill>
                <a:ea typeface="MS PGothic" panose="020B0600070205080204" charset="-128"/>
              </a:rPr>
              <a:t>nonce</a:t>
            </a:r>
            <a:endParaRPr lang="en-US" altLang="zh-CN" dirty="0">
              <a:ea typeface="MS PGothic" panose="020B0600070205080204" charset="-128"/>
            </a:endParaRPr>
          </a:p>
          <a:p>
            <a:r>
              <a:rPr lang="en-US" altLang="zh-CN" dirty="0">
                <a:ea typeface="MS PGothic" panose="020B0600070205080204" charset="-128"/>
              </a:rPr>
              <a:t>Try </a:t>
            </a:r>
            <a:r>
              <a:rPr lang="en-US" altLang="zh-CN" i="1" dirty="0">
                <a:solidFill>
                  <a:srgbClr val="FF0000"/>
                </a:solidFill>
                <a:ea typeface="MS PGothic" panose="020B0600070205080204" charset="-128"/>
              </a:rPr>
              <a:t>limit</a:t>
            </a:r>
            <a:r>
              <a:rPr lang="en-US" altLang="zh-CN" dirty="0">
                <a:solidFill>
                  <a:srgbClr val="FF0000"/>
                </a:solidFill>
                <a:ea typeface="MS PGothic" panose="020B0600070205080204" charset="-128"/>
              </a:rPr>
              <a:t> times</a:t>
            </a:r>
            <a:r>
              <a:rPr lang="en-US" altLang="zh-CN" dirty="0">
                <a:ea typeface="MS PGothic" panose="020B0600070205080204" charset="-128"/>
              </a:rPr>
              <a:t> before returning error to app</a:t>
            </a:r>
            <a:endParaRPr lang="en-US" altLang="zh-CN" dirty="0">
              <a:ea typeface="MS PGothic" panose="020B0600070205080204" charset="-128"/>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Load Shedding: Setting Window Size</a:t>
            </a:r>
            <a:endParaRPr kumimoji="1" lang="zh-CN" altLang="en-US" dirty="0"/>
          </a:p>
        </p:txBody>
      </p:sp>
      <p:sp>
        <p:nvSpPr>
          <p:cNvPr id="3" name="内容占位符 2"/>
          <p:cNvSpPr>
            <a:spLocks noGrp="1"/>
          </p:cNvSpPr>
          <p:nvPr>
            <p:ph idx="1"/>
          </p:nvPr>
        </p:nvSpPr>
        <p:spPr>
          <a:xfrm>
            <a:off x="457200" y="1129308"/>
            <a:ext cx="8229600" cy="4248472"/>
          </a:xfrm>
        </p:spPr>
        <p:txBody>
          <a:bodyPr>
            <a:noAutofit/>
          </a:bodyPr>
          <a:lstStyle/>
          <a:p>
            <a:r>
              <a:rPr lang="en-US" altLang="zh-CN" dirty="0"/>
              <a:t>For performance:</a:t>
            </a:r>
            <a:endParaRPr lang="en-US" altLang="zh-CN" dirty="0"/>
          </a:p>
          <a:p>
            <a:pPr lvl="1"/>
            <a:r>
              <a:rPr lang="en-US" altLang="zh-CN" dirty="0">
                <a:solidFill>
                  <a:srgbClr val="0096FF"/>
                </a:solidFill>
              </a:rPr>
              <a:t>window size ≥ round-trip time × bottleneck data rate</a:t>
            </a:r>
            <a:endParaRPr lang="en-US" altLang="zh-CN" dirty="0">
              <a:solidFill>
                <a:srgbClr val="0096FF"/>
              </a:solidFill>
            </a:endParaRPr>
          </a:p>
          <a:p>
            <a:pPr>
              <a:spcBef>
                <a:spcPts val="1870"/>
              </a:spcBef>
            </a:pPr>
            <a:r>
              <a:rPr lang="en-US" altLang="zh-CN" dirty="0"/>
              <a:t>For congestion control:</a:t>
            </a:r>
            <a:endParaRPr lang="en-US" altLang="zh-CN" dirty="0"/>
          </a:p>
          <a:p>
            <a:pPr lvl="1"/>
            <a:r>
              <a:rPr lang="en-US" altLang="zh-CN" dirty="0">
                <a:solidFill>
                  <a:srgbClr val="FF0000"/>
                </a:solidFill>
              </a:rPr>
              <a:t>window size ≤ min(RTT x bottleneck data rate, Receiver buffer)</a:t>
            </a:r>
            <a:endParaRPr lang="en-US" altLang="zh-CN" dirty="0">
              <a:solidFill>
                <a:srgbClr val="FF0000"/>
              </a:solidFill>
            </a:endParaRPr>
          </a:p>
          <a:p>
            <a:pPr lvl="1"/>
            <a:r>
              <a:rPr lang="en-US" altLang="zh-CN" dirty="0">
                <a:solidFill>
                  <a:srgbClr val="FF0000"/>
                </a:solidFill>
              </a:rPr>
              <a:t>Congestion window</a:t>
            </a:r>
            <a:endParaRPr lang="en-US" altLang="zh-CN" dirty="0">
              <a:solidFill>
                <a:srgbClr val="FF0000"/>
              </a:solidFill>
            </a:endParaRPr>
          </a:p>
          <a:p>
            <a:pPr>
              <a:spcBef>
                <a:spcPts val="1870"/>
              </a:spcBef>
            </a:pPr>
            <a:r>
              <a:rPr lang="en-US" altLang="zh-CN" dirty="0">
                <a:solidFill>
                  <a:srgbClr val="000000"/>
                </a:solidFill>
              </a:rPr>
              <a:t>2 windows become 1</a:t>
            </a:r>
            <a:endParaRPr lang="en-US" altLang="zh-CN" dirty="0">
              <a:solidFill>
                <a:srgbClr val="000000"/>
              </a:solidFill>
            </a:endParaRPr>
          </a:p>
          <a:p>
            <a:pPr lvl="1"/>
            <a:r>
              <a:rPr lang="en-US" altLang="zh-CN" dirty="0">
                <a:solidFill>
                  <a:srgbClr val="000000"/>
                </a:solidFill>
              </a:rPr>
              <a:t>to achieve best performance and avoid congestion</a:t>
            </a:r>
            <a:endParaRPr lang="zh-CN" altLang="en-US" dirty="0">
              <a:solidFill>
                <a:srgbClr val="000000"/>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Congestion Control</a:t>
            </a:r>
            <a:endParaRPr kumimoji="1" lang="zh-CN" altLang="en-US" dirty="0"/>
          </a:p>
        </p:txBody>
      </p:sp>
      <p:sp>
        <p:nvSpPr>
          <p:cNvPr id="3" name="内容占位符 2"/>
          <p:cNvSpPr>
            <a:spLocks noGrp="1"/>
          </p:cNvSpPr>
          <p:nvPr>
            <p:ph idx="1"/>
          </p:nvPr>
        </p:nvSpPr>
        <p:spPr>
          <a:xfrm>
            <a:off x="457200" y="1129308"/>
            <a:ext cx="8229600" cy="4248472"/>
          </a:xfrm>
        </p:spPr>
        <p:txBody>
          <a:bodyPr>
            <a:noAutofit/>
          </a:bodyPr>
          <a:lstStyle/>
          <a:p>
            <a:pPr>
              <a:lnSpc>
                <a:spcPct val="110000"/>
              </a:lnSpc>
              <a:defRPr/>
            </a:pPr>
            <a:r>
              <a:rPr lang="en-US" altLang="zh-CN" dirty="0"/>
              <a:t>Basic idea:</a:t>
            </a:r>
            <a:endParaRPr lang="en-US" altLang="zh-CN" dirty="0"/>
          </a:p>
          <a:p>
            <a:pPr lvl="1">
              <a:lnSpc>
                <a:spcPct val="110000"/>
              </a:lnSpc>
              <a:buFont typeface="Symbol" panose="05050102010706020507" charset="0"/>
              <a:buChar char="-"/>
              <a:defRPr/>
            </a:pPr>
            <a:r>
              <a:rPr lang="en-US" altLang="zh-CN" dirty="0">
                <a:solidFill>
                  <a:srgbClr val="FF0000"/>
                </a:solidFill>
              </a:rPr>
              <a:t>Increase</a:t>
            </a:r>
            <a:r>
              <a:rPr lang="en-US" altLang="zh-CN" dirty="0"/>
              <a:t> congestion</a:t>
            </a:r>
            <a:r>
              <a:rPr lang="zh-CN" altLang="en-US" dirty="0"/>
              <a:t> </a:t>
            </a:r>
            <a:r>
              <a:rPr lang="en-US" altLang="zh-CN" dirty="0"/>
              <a:t>window</a:t>
            </a:r>
            <a:r>
              <a:rPr lang="zh-CN" altLang="en-US" dirty="0"/>
              <a:t> </a:t>
            </a:r>
            <a:r>
              <a:rPr lang="en-US" altLang="zh-CN" dirty="0">
                <a:solidFill>
                  <a:srgbClr val="FF0000"/>
                </a:solidFill>
              </a:rPr>
              <a:t>slowly</a:t>
            </a:r>
            <a:endParaRPr lang="en-US" altLang="zh-CN" dirty="0">
              <a:solidFill>
                <a:srgbClr val="FF0000"/>
              </a:solidFill>
            </a:endParaRPr>
          </a:p>
          <a:p>
            <a:pPr lvl="1">
              <a:lnSpc>
                <a:spcPct val="110000"/>
              </a:lnSpc>
              <a:buFont typeface="Symbol" panose="05050102010706020507" charset="0"/>
              <a:buChar char="-"/>
              <a:defRPr/>
            </a:pPr>
            <a:r>
              <a:rPr lang="en-US" altLang="zh-CN" dirty="0"/>
              <a:t>If no drops -&gt; no congestion yet</a:t>
            </a:r>
            <a:endParaRPr lang="en-US" altLang="zh-CN" dirty="0"/>
          </a:p>
          <a:p>
            <a:pPr lvl="1">
              <a:lnSpc>
                <a:spcPct val="110000"/>
              </a:lnSpc>
              <a:buFont typeface="Symbol" panose="05050102010706020507" charset="0"/>
              <a:buChar char="-"/>
              <a:defRPr/>
            </a:pPr>
            <a:r>
              <a:rPr lang="en-US" altLang="zh-CN" dirty="0"/>
              <a:t>If a drop occurs -&gt; </a:t>
            </a:r>
            <a:r>
              <a:rPr lang="en-US" altLang="zh-CN" dirty="0">
                <a:solidFill>
                  <a:srgbClr val="FF0000"/>
                </a:solidFill>
              </a:rPr>
              <a:t>decrease</a:t>
            </a:r>
            <a:r>
              <a:rPr lang="en-US" altLang="zh-CN" dirty="0"/>
              <a:t> congestion</a:t>
            </a:r>
            <a:r>
              <a:rPr lang="zh-CN" altLang="en-US" dirty="0"/>
              <a:t> </a:t>
            </a:r>
            <a:r>
              <a:rPr lang="en-US" altLang="zh-CN" dirty="0"/>
              <a:t>window</a:t>
            </a:r>
            <a:r>
              <a:rPr lang="zh-CN" altLang="en-US" dirty="0"/>
              <a:t> </a:t>
            </a:r>
            <a:r>
              <a:rPr lang="en-US" altLang="zh-CN" dirty="0">
                <a:solidFill>
                  <a:srgbClr val="FF0000"/>
                </a:solidFill>
              </a:rPr>
              <a:t>quickly</a:t>
            </a:r>
            <a:endParaRPr lang="en-US" altLang="zh-CN" dirty="0">
              <a:solidFill>
                <a:srgbClr val="FF0000"/>
              </a:solidFill>
            </a:endParaRPr>
          </a:p>
          <a:p>
            <a:pPr lvl="1">
              <a:lnSpc>
                <a:spcPct val="110000"/>
              </a:lnSpc>
              <a:buFont typeface="Symbol" panose="05050102010706020507" charset="0"/>
              <a:buChar char="-"/>
              <a:defRPr/>
            </a:pPr>
            <a:endParaRPr lang="en-US" altLang="zh-CN" dirty="0"/>
          </a:p>
          <a:p>
            <a:pPr>
              <a:lnSpc>
                <a:spcPct val="110000"/>
              </a:lnSpc>
              <a:defRPr/>
            </a:pPr>
            <a:r>
              <a:rPr lang="en-US" altLang="zh-CN" dirty="0"/>
              <a:t>Use the idea in a distributed protocol that achieves:</a:t>
            </a:r>
            <a:endParaRPr lang="en-US" altLang="zh-CN" dirty="0"/>
          </a:p>
          <a:p>
            <a:pPr lvl="1">
              <a:lnSpc>
                <a:spcPct val="110000"/>
              </a:lnSpc>
              <a:buFont typeface="Symbol" panose="05050102010706020507" charset="0"/>
              <a:buChar char="-"/>
              <a:defRPr/>
            </a:pPr>
            <a:r>
              <a:rPr lang="en-US" altLang="zh-CN" dirty="0"/>
              <a:t>Efficiency: i.e., uses the bottleneck capacity efficiently</a:t>
            </a:r>
            <a:endParaRPr lang="en-US" altLang="zh-CN" dirty="0"/>
          </a:p>
          <a:p>
            <a:pPr lvl="1">
              <a:lnSpc>
                <a:spcPct val="110000"/>
              </a:lnSpc>
              <a:buFont typeface="Symbol" panose="05050102010706020507" charset="0"/>
              <a:buChar char="-"/>
              <a:defRPr/>
            </a:pPr>
            <a:r>
              <a:rPr lang="en-US" altLang="zh-CN" dirty="0">
                <a:solidFill>
                  <a:srgbClr val="FF0000"/>
                </a:solidFill>
              </a:rPr>
              <a:t>Fairness</a:t>
            </a:r>
            <a:r>
              <a:rPr lang="en-US" altLang="zh-CN" dirty="0"/>
              <a:t>, i.e., senders sharing a bottleneck get equal throughput (if they have demands)</a:t>
            </a:r>
            <a:endParaRPr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AIMD (Additive Increase, Multiplicative Decrease)</a:t>
            </a:r>
            <a:endParaRPr kumimoji="1" lang="zh-CN" altLang="en-US" dirty="0"/>
          </a:p>
        </p:txBody>
      </p:sp>
      <p:sp>
        <p:nvSpPr>
          <p:cNvPr id="3" name="内容占位符 2"/>
          <p:cNvSpPr>
            <a:spLocks noGrp="1"/>
          </p:cNvSpPr>
          <p:nvPr>
            <p:ph idx="1"/>
          </p:nvPr>
        </p:nvSpPr>
        <p:spPr>
          <a:xfrm>
            <a:off x="457200" y="1129308"/>
            <a:ext cx="8229600" cy="4248472"/>
          </a:xfrm>
        </p:spPr>
        <p:txBody>
          <a:bodyPr>
            <a:noAutofit/>
          </a:bodyPr>
          <a:lstStyle/>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kumimoji="1" lang="en-US" altLang="zh-CN" dirty="0"/>
              <a:t>Every RTT:</a:t>
            </a:r>
            <a:endParaRPr kumimoji="1" lang="en-US" altLang="zh-CN" dirty="0"/>
          </a:p>
          <a:p>
            <a:pPr lvl="1"/>
            <a:r>
              <a:rPr kumimoji="1" lang="en-US" altLang="zh-CN" dirty="0"/>
              <a:t>No drop: </a:t>
            </a:r>
            <a:r>
              <a:rPr kumimoji="1" lang="en-US" altLang="zh-CN" dirty="0" err="1"/>
              <a:t>cwnd</a:t>
            </a:r>
            <a:r>
              <a:rPr kumimoji="1" lang="en-US" altLang="zh-CN" dirty="0"/>
              <a:t> = </a:t>
            </a:r>
            <a:r>
              <a:rPr kumimoji="1" lang="en-US" altLang="zh-CN" dirty="0" err="1"/>
              <a:t>cwnd</a:t>
            </a:r>
            <a:r>
              <a:rPr kumimoji="1" lang="en-US" altLang="zh-CN" dirty="0"/>
              <a:t> </a:t>
            </a:r>
            <a:r>
              <a:rPr kumimoji="1" lang="en-US" altLang="zh-CN" dirty="0">
                <a:solidFill>
                  <a:srgbClr val="FF0000"/>
                </a:solidFill>
              </a:rPr>
              <a:t>+ 1(</a:t>
            </a:r>
            <a:r>
              <a:rPr kumimoji="1" lang="zh-CN" altLang="en-US" dirty="0">
                <a:solidFill>
                  <a:srgbClr val="FF0000"/>
                </a:solidFill>
              </a:rPr>
              <a:t>线性增加</a:t>
            </a:r>
            <a:r>
              <a:rPr kumimoji="1" lang="en-US" altLang="zh-CN" dirty="0">
                <a:solidFill>
                  <a:srgbClr val="FF0000"/>
                </a:solidFill>
              </a:rPr>
              <a:t>)</a:t>
            </a:r>
            <a:endParaRPr kumimoji="1" lang="en-US" altLang="zh-CN" dirty="0">
              <a:solidFill>
                <a:srgbClr val="FF0000"/>
              </a:solidFill>
            </a:endParaRPr>
          </a:p>
          <a:p>
            <a:pPr lvl="1"/>
            <a:r>
              <a:rPr kumimoji="1" lang="en-US" altLang="zh-CN" dirty="0"/>
              <a:t>A drop: </a:t>
            </a:r>
            <a:r>
              <a:rPr kumimoji="1" lang="en-US" altLang="zh-CN" dirty="0" err="1"/>
              <a:t>cwnd</a:t>
            </a:r>
            <a:r>
              <a:rPr kumimoji="1" lang="en-US" altLang="zh-CN" dirty="0"/>
              <a:t> = </a:t>
            </a:r>
            <a:r>
              <a:rPr kumimoji="1" lang="en-US" altLang="zh-CN" dirty="0" err="1"/>
              <a:t>cwnd</a:t>
            </a:r>
            <a:r>
              <a:rPr kumimoji="1" lang="en-US" altLang="zh-CN" dirty="0"/>
              <a:t> </a:t>
            </a:r>
            <a:r>
              <a:rPr kumimoji="1" lang="en-US" altLang="zh-CN" dirty="0">
                <a:solidFill>
                  <a:srgbClr val="FF0000"/>
                </a:solidFill>
              </a:rPr>
              <a:t>/ 2(</a:t>
            </a:r>
            <a:r>
              <a:rPr kumimoji="1" lang="zh-CN" altLang="en-US" dirty="0">
                <a:solidFill>
                  <a:srgbClr val="FF0000"/>
                </a:solidFill>
              </a:rPr>
              <a:t>指数下降</a:t>
            </a:r>
            <a:r>
              <a:rPr kumimoji="1" lang="en-US" altLang="zh-CN" dirty="0">
                <a:solidFill>
                  <a:srgbClr val="FF0000"/>
                </a:solidFill>
              </a:rPr>
              <a:t>)</a:t>
            </a:r>
            <a:endParaRPr kumimoji="1" lang="en-US" altLang="zh-CN" dirty="0">
              <a:solidFill>
                <a:srgbClr val="FF0000"/>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15616" y="1273324"/>
            <a:ext cx="7020074" cy="220503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Problems with AIMD</a:t>
            </a:r>
            <a:endParaRPr kumimoji="1" lang="zh-CN" altLang="en-US" dirty="0"/>
          </a:p>
        </p:txBody>
      </p:sp>
      <p:sp>
        <p:nvSpPr>
          <p:cNvPr id="3" name="内容占位符 2"/>
          <p:cNvSpPr>
            <a:spLocks noGrp="1"/>
          </p:cNvSpPr>
          <p:nvPr>
            <p:ph idx="1"/>
          </p:nvPr>
        </p:nvSpPr>
        <p:spPr>
          <a:xfrm>
            <a:off x="457200" y="1129308"/>
            <a:ext cx="8229600" cy="4248472"/>
          </a:xfrm>
        </p:spPr>
        <p:txBody>
          <a:bodyPr>
            <a:noAutofit/>
          </a:bodyPr>
          <a:lstStyle/>
          <a:p>
            <a:r>
              <a:rPr lang="en-US" altLang="zh-CN" dirty="0"/>
              <a:t>Increases very slowly at the beginning </a:t>
            </a:r>
            <a:endParaRPr lang="en-US" altLang="zh-CN" dirty="0"/>
          </a:p>
          <a:p>
            <a:r>
              <a:rPr lang="en-US" altLang="zh-CN" dirty="0"/>
              <a:t>Initial </a:t>
            </a:r>
            <a:r>
              <a:rPr lang="en-US" altLang="zh-CN" dirty="0">
                <a:solidFill>
                  <a:srgbClr val="FF0000"/>
                </a:solidFill>
              </a:rPr>
              <a:t>window size is 1</a:t>
            </a:r>
            <a:endParaRPr lang="en-US" altLang="zh-CN" dirty="0">
              <a:solidFill>
                <a:srgbClr val="FF0000"/>
              </a:solidFill>
            </a:endParaRPr>
          </a:p>
          <a:p>
            <a:pPr lvl="1"/>
            <a:r>
              <a:rPr lang="en-US" altLang="zh-CN" dirty="0"/>
              <a:t>Probably too small in practice</a:t>
            </a:r>
            <a:endParaRPr lang="en-US" altLang="zh-CN" dirty="0"/>
          </a:p>
          <a:p>
            <a:r>
              <a:rPr lang="en-US" altLang="zh-CN" dirty="0"/>
              <a:t>Solution: do </a:t>
            </a:r>
            <a:r>
              <a:rPr lang="en-US" altLang="zh-CN" dirty="0">
                <a:solidFill>
                  <a:srgbClr val="FF0000"/>
                </a:solidFill>
              </a:rPr>
              <a:t>multiplicative increase at the beginning</a:t>
            </a:r>
            <a:endParaRPr lang="en-US" altLang="zh-CN" dirty="0">
              <a:solidFill>
                <a:srgbClr val="FF0000"/>
              </a:solidFill>
            </a:endParaRPr>
          </a:p>
          <a:p>
            <a:pPr lvl="1"/>
            <a:r>
              <a:rPr lang="en-US" altLang="zh-CN" i="1" dirty="0" err="1"/>
              <a:t>Congestion_window</a:t>
            </a:r>
            <a:r>
              <a:rPr lang="en-US" altLang="zh-CN" i="1" dirty="0"/>
              <a:t> </a:t>
            </a:r>
            <a:r>
              <a:rPr lang="en-US" altLang="zh-CN" i="1" baseline="-25000" dirty="0" err="1"/>
              <a:t>init</a:t>
            </a:r>
            <a:r>
              <a:rPr lang="en-US" altLang="zh-CN" i="1" dirty="0"/>
              <a:t> </a:t>
            </a:r>
            <a:r>
              <a:rPr lang="en-US" altLang="zh-CN" dirty="0"/>
              <a:t>= 1</a:t>
            </a:r>
            <a:endParaRPr lang="en-US" altLang="zh-CN" dirty="0"/>
          </a:p>
          <a:p>
            <a:pPr lvl="1"/>
            <a:r>
              <a:rPr lang="en-US" altLang="zh-CN" dirty="0">
                <a:solidFill>
                  <a:srgbClr val="FF0000"/>
                </a:solidFill>
              </a:rPr>
              <a:t>Initially</a:t>
            </a:r>
            <a:r>
              <a:rPr lang="en-US" altLang="zh-CN" dirty="0"/>
              <a:t>, do </a:t>
            </a:r>
            <a:r>
              <a:rPr lang="en-US" altLang="zh-CN" i="1" dirty="0" err="1">
                <a:solidFill>
                  <a:srgbClr val="0096FF"/>
                </a:solidFill>
              </a:rPr>
              <a:t>Congestion_window</a:t>
            </a:r>
            <a:r>
              <a:rPr lang="en-US" altLang="zh-CN" i="1" dirty="0">
                <a:solidFill>
                  <a:srgbClr val="0096FF"/>
                </a:solidFill>
              </a:rPr>
              <a:t> </a:t>
            </a:r>
            <a:r>
              <a:rPr lang="en-US" altLang="zh-CN" dirty="0">
                <a:solidFill>
                  <a:srgbClr val="0096FF"/>
                </a:solidFill>
              </a:rPr>
              <a:t>← 2 * </a:t>
            </a:r>
            <a:r>
              <a:rPr lang="en-US" altLang="zh-CN" i="1" dirty="0" err="1">
                <a:solidFill>
                  <a:srgbClr val="0096FF"/>
                </a:solidFill>
              </a:rPr>
              <a:t>Congestion_window</a:t>
            </a:r>
            <a:r>
              <a:rPr lang="en-US" altLang="zh-CN" i="1" dirty="0">
                <a:solidFill>
                  <a:srgbClr val="0096FF"/>
                </a:solidFill>
              </a:rPr>
              <a:t> </a:t>
            </a:r>
            <a:r>
              <a:rPr lang="en-US" altLang="zh-CN" dirty="0"/>
              <a:t>each RTT until we hit congestion</a:t>
            </a:r>
            <a:endParaRPr lang="en-US" altLang="zh-CN" dirty="0"/>
          </a:p>
          <a:p>
            <a:pPr lvl="1"/>
            <a:r>
              <a:rPr lang="en-US" altLang="zh-CN" dirty="0"/>
              <a:t>Named "</a:t>
            </a:r>
            <a:r>
              <a:rPr lang="en-US" altLang="zh-CN" dirty="0">
                <a:solidFill>
                  <a:srgbClr val="FF0000"/>
                </a:solidFill>
              </a:rPr>
              <a:t>slow start</a:t>
            </a:r>
            <a:r>
              <a:rPr lang="en-US" altLang="zh-CN" dirty="0"/>
              <a:t>"</a:t>
            </a:r>
            <a:r>
              <a:rPr lang="zh-CN" altLang="en-US" dirty="0"/>
              <a:t> </a:t>
            </a:r>
            <a:r>
              <a:rPr lang="en-US" altLang="zh-CN" dirty="0"/>
              <a:t>(even though it's exponentially fast!) </a:t>
            </a:r>
            <a:endParaRPr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TCP</a:t>
            </a:r>
            <a:r>
              <a:rPr kumimoji="1" lang="zh-CN" altLang="en-US" dirty="0"/>
              <a:t> </a:t>
            </a:r>
            <a:r>
              <a:rPr kumimoji="1" lang="en-US" altLang="zh-CN" dirty="0"/>
              <a:t>Slow</a:t>
            </a:r>
            <a:r>
              <a:rPr kumimoji="1" lang="zh-CN" altLang="en-US" dirty="0"/>
              <a:t> </a:t>
            </a:r>
            <a:r>
              <a:rPr kumimoji="1" lang="en-US" altLang="zh-CN" dirty="0"/>
              <a:t>Start</a:t>
            </a:r>
            <a:endParaRPr kumimoji="1" lang="zh-CN" altLang="en-US" dirty="0"/>
          </a:p>
        </p:txBody>
      </p:sp>
      <p:sp>
        <p:nvSpPr>
          <p:cNvPr id="3" name="内容占位符 2"/>
          <p:cNvSpPr>
            <a:spLocks noGrp="1"/>
          </p:cNvSpPr>
          <p:nvPr>
            <p:ph idx="1"/>
          </p:nvPr>
        </p:nvSpPr>
        <p:spPr/>
        <p:txBody>
          <a:bodyPr/>
          <a:lstStyle/>
          <a:p>
            <a:r>
              <a:rPr kumimoji="1" lang="en-GB" altLang="zh-CN" dirty="0"/>
              <a:t>At the beginning of the connection, </a:t>
            </a:r>
            <a:r>
              <a:rPr kumimoji="1" lang="en-GB" altLang="zh-CN" dirty="0">
                <a:solidFill>
                  <a:schemeClr val="accent1"/>
                </a:solidFill>
              </a:rPr>
              <a:t>exponential</a:t>
            </a:r>
            <a:r>
              <a:rPr kumimoji="1" lang="en-GB" altLang="zh-CN" dirty="0"/>
              <a:t> increase the window </a:t>
            </a:r>
            <a:endParaRPr kumimoji="1" lang="en-GB" altLang="zh-CN" dirty="0"/>
          </a:p>
          <a:p>
            <a:pPr lvl="1"/>
            <a:r>
              <a:rPr lang="en-US" altLang="zh-CN" dirty="0"/>
              <a:t>Double</a:t>
            </a:r>
            <a:r>
              <a:rPr lang="en-GB" altLang="zh-CN" dirty="0"/>
              <a:t> it </a:t>
            </a:r>
            <a:r>
              <a:rPr lang="en-GB" altLang="zh-CN" dirty="0">
                <a:solidFill>
                  <a:srgbClr val="FF0000"/>
                </a:solidFill>
              </a:rPr>
              <a:t>every RTT</a:t>
            </a:r>
            <a:r>
              <a:rPr lang="en-GB" altLang="zh-CN" dirty="0"/>
              <a:t> until </a:t>
            </a:r>
            <a:r>
              <a:rPr lang="en-GB" altLang="zh-CN" dirty="0">
                <a:solidFill>
                  <a:srgbClr val="FF0000"/>
                </a:solidFill>
              </a:rPr>
              <a:t>you see loss</a:t>
            </a:r>
            <a:endParaRPr lang="en-GB" altLang="zh-CN" dirty="0"/>
          </a:p>
          <a:p>
            <a:pPr lvl="1"/>
            <a:r>
              <a:rPr lang="en-GB" altLang="zh-CN" dirty="0"/>
              <a:t>Decreases the time it takes for the initial window to "ramp up"</a:t>
            </a:r>
            <a:endParaRPr lang="en-GB" altLang="zh-CN" dirty="0"/>
          </a:p>
          <a:p>
            <a:pPr lvl="1"/>
            <a:endParaRPr lang="en-US" altLang="zh-CN" dirty="0"/>
          </a:p>
          <a:p>
            <a:pPr lvl="1"/>
            <a:r>
              <a:rPr lang="en-US" altLang="zh-CN" dirty="0"/>
              <a:t>So</a:t>
            </a:r>
            <a:r>
              <a:rPr lang="zh-CN" altLang="en-US" dirty="0"/>
              <a:t> </a:t>
            </a:r>
            <a:r>
              <a:rPr lang="en-US" altLang="zh-CN" dirty="0"/>
              <a:t>the</a:t>
            </a:r>
            <a:r>
              <a:rPr lang="zh-CN" altLang="en-US" dirty="0"/>
              <a:t> </a:t>
            </a:r>
            <a:r>
              <a:rPr lang="en-US" altLang="zh-CN" dirty="0"/>
              <a:t>name</a:t>
            </a:r>
            <a:r>
              <a:rPr lang="zh-CN" altLang="en-US" dirty="0"/>
              <a:t> </a:t>
            </a:r>
            <a:r>
              <a:rPr lang="en-US" altLang="zh-CN" dirty="0"/>
              <a:t>is</a:t>
            </a:r>
            <a:r>
              <a:rPr lang="zh-CN" altLang="en-US" dirty="0"/>
              <a:t> </a:t>
            </a:r>
            <a:r>
              <a:rPr lang="en-US" altLang="zh-CN" dirty="0"/>
              <a:t>really</a:t>
            </a:r>
            <a:r>
              <a:rPr lang="zh-CN" altLang="en-US" dirty="0"/>
              <a:t> </a:t>
            </a:r>
            <a:r>
              <a:rPr lang="en-US" altLang="zh-CN" dirty="0"/>
              <a:t>weird...</a:t>
            </a:r>
            <a:r>
              <a:rPr lang="zh-CN" altLang="en-US" dirty="0"/>
              <a:t> </a:t>
            </a:r>
            <a:r>
              <a:rPr lang="en-US" altLang="zh-CN" dirty="0"/>
              <a:t>it</a:t>
            </a:r>
            <a:r>
              <a:rPr lang="zh-CN" altLang="en-US" dirty="0"/>
              <a:t> </a:t>
            </a:r>
            <a:r>
              <a:rPr lang="en-US" altLang="zh-CN" dirty="0"/>
              <a:t>should</a:t>
            </a:r>
            <a:r>
              <a:rPr lang="zh-CN" altLang="en-US" dirty="0"/>
              <a:t> </a:t>
            </a:r>
            <a:r>
              <a:rPr lang="en-US" altLang="zh-CN" dirty="0"/>
              <a:t>be</a:t>
            </a:r>
            <a:r>
              <a:rPr lang="zh-CN" altLang="en-US" dirty="0"/>
              <a:t> </a:t>
            </a:r>
            <a:r>
              <a:rPr lang="en-US" altLang="zh-CN" dirty="0"/>
              <a:t>"fast</a:t>
            </a:r>
            <a:r>
              <a:rPr lang="zh-CN" altLang="en-US" dirty="0"/>
              <a:t> </a:t>
            </a:r>
            <a:r>
              <a:rPr lang="en-US" altLang="zh-CN" dirty="0"/>
              <a:t>start"</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TCP</a:t>
            </a:r>
            <a:r>
              <a:rPr kumimoji="1" lang="zh-CN" altLang="en-US" dirty="0"/>
              <a:t> </a:t>
            </a:r>
            <a:r>
              <a:rPr kumimoji="1" lang="en-US" altLang="zh-CN" dirty="0"/>
              <a:t>Fast</a:t>
            </a:r>
            <a:r>
              <a:rPr kumimoji="1" lang="zh-CN" altLang="en-US" dirty="0"/>
              <a:t> </a:t>
            </a:r>
            <a:r>
              <a:rPr kumimoji="1" lang="en-US" altLang="zh-CN" dirty="0"/>
              <a:t>Retransmit</a:t>
            </a:r>
            <a:r>
              <a:rPr kumimoji="1" lang="zh-CN" altLang="en-US" dirty="0"/>
              <a:t> </a:t>
            </a:r>
            <a:r>
              <a:rPr kumimoji="1" lang="en-US" altLang="zh-CN" dirty="0"/>
              <a:t>/</a:t>
            </a:r>
            <a:r>
              <a:rPr kumimoji="1" lang="zh-CN" altLang="en-US" dirty="0"/>
              <a:t> </a:t>
            </a:r>
            <a:r>
              <a:rPr kumimoji="1" lang="en-US" altLang="zh-CN" dirty="0"/>
              <a:t>Fast</a:t>
            </a:r>
            <a:r>
              <a:rPr kumimoji="1" lang="zh-CN" altLang="en-US" dirty="0"/>
              <a:t> </a:t>
            </a:r>
            <a:r>
              <a:rPr kumimoji="1" lang="en-US" altLang="zh-CN" dirty="0"/>
              <a:t>Recovery</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4916745" y="1037078"/>
            <a:ext cx="4227255" cy="4316958"/>
          </a:xfrm>
          <a:prstGeom prst="rect">
            <a:avLst/>
          </a:prstGeom>
        </p:spPr>
      </p:pic>
      <p:sp>
        <p:nvSpPr>
          <p:cNvPr id="8" name="内容占位符 2"/>
          <p:cNvSpPr>
            <a:spLocks noGrp="1"/>
          </p:cNvSpPr>
          <p:nvPr>
            <p:ph idx="1"/>
          </p:nvPr>
        </p:nvSpPr>
        <p:spPr>
          <a:xfrm>
            <a:off x="457201" y="1129308"/>
            <a:ext cx="4227256" cy="4224728"/>
          </a:xfrm>
        </p:spPr>
        <p:txBody>
          <a:bodyPr/>
          <a:lstStyle/>
          <a:p>
            <a:r>
              <a:rPr kumimoji="1" lang="en-GB" altLang="zh-CN" dirty="0"/>
              <a:t>When a sender receives an ACK with sequence number X, and then </a:t>
            </a:r>
            <a:r>
              <a:rPr kumimoji="1" lang="en-GB" altLang="zh-CN" dirty="0">
                <a:solidFill>
                  <a:srgbClr val="FF0000"/>
                </a:solidFill>
              </a:rPr>
              <a:t>three</a:t>
            </a:r>
            <a:r>
              <a:rPr kumimoji="1" lang="en-US" altLang="en-GB" dirty="0">
                <a:solidFill>
                  <a:srgbClr val="FF0000"/>
                </a:solidFill>
              </a:rPr>
              <a:t>(5-1(</a:t>
            </a:r>
            <a:r>
              <a:rPr kumimoji="1" lang="zh-CN" altLang="en-US" dirty="0">
                <a:solidFill>
                  <a:srgbClr val="FF0000"/>
                </a:solidFill>
              </a:rPr>
              <a:t>自己的那个</a:t>
            </a:r>
            <a:r>
              <a:rPr kumimoji="1" lang="en-US" altLang="en-GB" dirty="0">
                <a:solidFill>
                  <a:srgbClr val="FF0000"/>
                </a:solidFill>
              </a:rPr>
              <a:t>)-1(</a:t>
            </a:r>
            <a:r>
              <a:rPr kumimoji="1" lang="zh-CN" altLang="en-US" dirty="0">
                <a:solidFill>
                  <a:srgbClr val="FF0000"/>
                </a:solidFill>
              </a:rPr>
              <a:t>丢包的那个</a:t>
            </a:r>
            <a:r>
              <a:rPr kumimoji="1" lang="en-US" altLang="en-GB" dirty="0">
                <a:solidFill>
                  <a:srgbClr val="FF0000"/>
                </a:solidFill>
              </a:rPr>
              <a:t>))</a:t>
            </a:r>
            <a:r>
              <a:rPr kumimoji="1" lang="en-GB" altLang="zh-CN" dirty="0">
                <a:solidFill>
                  <a:srgbClr val="FF0000"/>
                </a:solidFill>
              </a:rPr>
              <a:t> duplicates of that packet</a:t>
            </a:r>
            <a:r>
              <a:rPr kumimoji="1" lang="en-GB" altLang="zh-CN" dirty="0"/>
              <a:t>, it immediately retransmits packet X+1 </a:t>
            </a:r>
            <a:endParaRPr kumimoji="1" lang="en-GB" altLang="zh-CN" dirty="0"/>
          </a:p>
          <a:p>
            <a:pPr lvl="1"/>
            <a:r>
              <a:rPr lang="en-US" altLang="zh-CN" dirty="0"/>
              <a:t>Example:</a:t>
            </a:r>
            <a:r>
              <a:rPr lang="zh-CN" altLang="en-US" dirty="0"/>
              <a:t> </a:t>
            </a:r>
            <a:r>
              <a:rPr lang="en-US" altLang="zh-CN" dirty="0"/>
              <a:t>sender</a:t>
            </a:r>
            <a:r>
              <a:rPr lang="zh-CN" altLang="en-US" dirty="0"/>
              <a:t> </a:t>
            </a:r>
            <a:r>
              <a:rPr lang="en-US" altLang="zh-CN" dirty="0"/>
              <a:t>receives</a:t>
            </a:r>
            <a:r>
              <a:rPr lang="en-GB" altLang="zh-CN" dirty="0"/>
              <a:t> </a:t>
            </a:r>
            <a:r>
              <a:rPr lang="en-US" altLang="zh-CN" dirty="0"/>
              <a:t>5</a:t>
            </a:r>
            <a:r>
              <a:rPr lang="zh-CN" altLang="en-US" dirty="0"/>
              <a:t> </a:t>
            </a:r>
            <a:r>
              <a:rPr lang="en-US" altLang="zh-CN" dirty="0"/>
              <a:t>6</a:t>
            </a:r>
            <a:r>
              <a:rPr lang="zh-CN" altLang="en-US" dirty="0"/>
              <a:t> </a:t>
            </a:r>
            <a:r>
              <a:rPr lang="en-US" altLang="zh-CN" dirty="0"/>
              <a:t>6</a:t>
            </a:r>
            <a:r>
              <a:rPr lang="zh-CN" altLang="en-US" dirty="0"/>
              <a:t> </a:t>
            </a:r>
            <a:r>
              <a:rPr lang="en-US" altLang="zh-CN" dirty="0"/>
              <a:t>6</a:t>
            </a:r>
            <a:r>
              <a:rPr lang="zh-CN" altLang="en-US" dirty="0"/>
              <a:t> </a:t>
            </a:r>
            <a:r>
              <a:rPr lang="en-US" altLang="zh-CN" dirty="0"/>
              <a:t>6</a:t>
            </a:r>
            <a:endParaRPr lang="en-GB" altLang="zh-CN" dirty="0"/>
          </a:p>
          <a:p>
            <a:pPr lvl="1"/>
            <a:r>
              <a:rPr lang="en-US" altLang="zh-CN" dirty="0">
                <a:solidFill>
                  <a:srgbClr val="FF0000"/>
                </a:solidFill>
              </a:rPr>
              <a:t>Infers</a:t>
            </a:r>
            <a:r>
              <a:rPr lang="en-GB" altLang="zh-CN" dirty="0">
                <a:solidFill>
                  <a:srgbClr val="FF0000"/>
                </a:solidFill>
              </a:rPr>
              <a:t> that packet </a:t>
            </a:r>
            <a:r>
              <a:rPr lang="en-US" altLang="zh-CN" dirty="0">
                <a:solidFill>
                  <a:srgbClr val="FF0000"/>
                </a:solidFill>
              </a:rPr>
              <a:t>7</a:t>
            </a:r>
            <a:r>
              <a:rPr lang="en-GB" altLang="zh-CN" dirty="0">
                <a:solidFill>
                  <a:srgbClr val="FF0000"/>
                </a:solidFill>
              </a:rPr>
              <a:t> is lost</a:t>
            </a:r>
            <a:r>
              <a:rPr lang="en-GB" altLang="zh-CN" dirty="0"/>
              <a:t>, immediately retransmits</a:t>
            </a:r>
            <a:endParaRPr lang="en-GB" altLang="zh-CN" dirty="0"/>
          </a:p>
          <a:p>
            <a:pPr lvl="1"/>
            <a:r>
              <a:rPr lang="en-GB" altLang="zh-CN" dirty="0"/>
              <a:t>On fast-retransmit, window decrease is as before: </a:t>
            </a:r>
            <a:r>
              <a:rPr lang="en-GB" altLang="zh-CN" dirty="0">
                <a:solidFill>
                  <a:srgbClr val="FF0000"/>
                </a:solidFill>
              </a:rPr>
              <a:t>W = W/2</a:t>
            </a:r>
            <a:endParaRPr lang="en-GB" altLang="zh-CN"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4149247" y="985292"/>
            <a:ext cx="4994753" cy="4176464"/>
          </a:xfrm>
          <a:prstGeom prst="rect">
            <a:avLst/>
          </a:prstGeom>
        </p:spPr>
      </p:pic>
      <p:sp>
        <p:nvSpPr>
          <p:cNvPr id="2" name="标题 1"/>
          <p:cNvSpPr>
            <a:spLocks noGrp="1"/>
          </p:cNvSpPr>
          <p:nvPr>
            <p:ph type="title"/>
          </p:nvPr>
        </p:nvSpPr>
        <p:spPr/>
        <p:txBody>
          <a:bodyPr/>
          <a:lstStyle/>
          <a:p>
            <a:r>
              <a:rPr kumimoji="1" lang="en-US" altLang="zh-CN" dirty="0"/>
              <a:t>TCP</a:t>
            </a:r>
            <a:r>
              <a:rPr kumimoji="1" lang="zh-CN" altLang="en-US" dirty="0"/>
              <a:t> </a:t>
            </a:r>
            <a:r>
              <a:rPr kumimoji="1" lang="en-US" altLang="zh-CN" dirty="0"/>
              <a:t>Fast</a:t>
            </a:r>
            <a:r>
              <a:rPr kumimoji="1" lang="zh-CN" altLang="en-US" dirty="0"/>
              <a:t> </a:t>
            </a:r>
            <a:r>
              <a:rPr kumimoji="1" lang="en-US" altLang="zh-CN" dirty="0"/>
              <a:t>Retransmit</a:t>
            </a:r>
            <a:r>
              <a:rPr kumimoji="1" lang="zh-CN" altLang="en-US" dirty="0"/>
              <a:t> </a:t>
            </a:r>
            <a:r>
              <a:rPr kumimoji="1" lang="en-US" altLang="zh-CN" dirty="0"/>
              <a:t>/</a:t>
            </a:r>
            <a:r>
              <a:rPr kumimoji="1" lang="zh-CN" altLang="en-US" dirty="0"/>
              <a:t> </a:t>
            </a:r>
            <a:r>
              <a:rPr kumimoji="1" lang="en-US" altLang="zh-CN" dirty="0"/>
              <a:t>Fast</a:t>
            </a:r>
            <a:r>
              <a:rPr kumimoji="1" lang="zh-CN" altLang="en-US" dirty="0"/>
              <a:t> </a:t>
            </a:r>
            <a:r>
              <a:rPr kumimoji="1" lang="en-US" altLang="zh-CN" dirty="0"/>
              <a:t>Recovery</a:t>
            </a:r>
            <a:endParaRPr kumimoji="1" lang="zh-CN" altLang="en-US" dirty="0"/>
          </a:p>
        </p:txBody>
      </p:sp>
      <p:sp>
        <p:nvSpPr>
          <p:cNvPr id="3" name="内容占位符 2"/>
          <p:cNvSpPr>
            <a:spLocks noGrp="1"/>
          </p:cNvSpPr>
          <p:nvPr>
            <p:ph idx="1"/>
          </p:nvPr>
        </p:nvSpPr>
        <p:spPr>
          <a:xfrm>
            <a:off x="457200" y="1129308"/>
            <a:ext cx="4546848" cy="3771636"/>
          </a:xfrm>
        </p:spPr>
        <p:txBody>
          <a:bodyPr/>
          <a:lstStyle/>
          <a:p>
            <a:r>
              <a:rPr kumimoji="1" lang="en-US" altLang="zh-CN" dirty="0"/>
              <a:t>W</a:t>
            </a:r>
            <a:r>
              <a:rPr kumimoji="1" lang="en-GB" altLang="zh-CN" dirty="0"/>
              <a:t>hen a packet is lost </a:t>
            </a:r>
            <a:r>
              <a:rPr kumimoji="1" lang="en-GB" altLang="zh-CN" dirty="0">
                <a:solidFill>
                  <a:srgbClr val="FF0000"/>
                </a:solidFill>
              </a:rPr>
              <a:t>due to timeout</a:t>
            </a:r>
            <a:r>
              <a:rPr kumimoji="1" lang="en-GB" altLang="zh-CN" dirty="0"/>
              <a:t>, </a:t>
            </a:r>
            <a:r>
              <a:rPr kumimoji="1" lang="en-US" altLang="en-GB" dirty="0"/>
              <a:t>(</a:t>
            </a:r>
            <a:r>
              <a:rPr kumimoji="1" lang="zh-CN" altLang="en-US" dirty="0"/>
              <a:t>这时候会直接变成</a:t>
            </a:r>
            <a:r>
              <a:rPr kumimoji="1" lang="en-US" altLang="zh-CN" dirty="0"/>
              <a:t>1</a:t>
            </a:r>
            <a:r>
              <a:rPr kumimoji="1" lang="zh-CN" altLang="en-US" dirty="0"/>
              <a:t>重新开始</a:t>
            </a:r>
            <a:r>
              <a:rPr kumimoji="1" lang="en-US" altLang="en-GB" dirty="0"/>
              <a:t>)</a:t>
            </a:r>
            <a:r>
              <a:rPr kumimoji="1" lang="en-GB" altLang="zh-CN" dirty="0"/>
              <a:t>TCP behaves differently:</a:t>
            </a:r>
            <a:endParaRPr kumimoji="1" lang="en-GB" altLang="zh-CN" dirty="0"/>
          </a:p>
          <a:p>
            <a:pPr lvl="1"/>
            <a:r>
              <a:rPr lang="en-GB" altLang="zh-CN" dirty="0"/>
              <a:t>W = 1, then do slow-start until the last good window</a:t>
            </a:r>
            <a:endParaRPr lang="en-GB" altLang="zh-CN" dirty="0"/>
          </a:p>
          <a:p>
            <a:pPr lvl="1"/>
            <a:r>
              <a:rPr lang="en-GB" altLang="zh-CN" dirty="0"/>
              <a:t>Reasoning: if there is a retransmission due to timeout, then there is significant loss in the network, and senders should back way off</a:t>
            </a:r>
            <a:endParaRPr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panose="020B0600070205080204" charset="-128"/>
              </a:rPr>
              <a:t>Retrofitting TCP</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432323"/>
            <a:ext cx="8028385" cy="3539728"/>
          </a:xfrm>
          <a:prstGeom prst="rect">
            <a:avLst/>
          </a:prstGeom>
          <a:noFill/>
          <a:ln>
            <a:noFill/>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panose="020B0600070205080204" charset="-128"/>
              </a:rPr>
              <a:t>Retrofitting TCP</a:t>
            </a:r>
            <a:endParaRPr kumimoji="1" lang="zh-CN" altLang="en-US" dirty="0"/>
          </a:p>
        </p:txBody>
      </p:sp>
      <p:sp>
        <p:nvSpPr>
          <p:cNvPr id="3" name="内容占位符 2"/>
          <p:cNvSpPr>
            <a:spLocks noGrp="1"/>
          </p:cNvSpPr>
          <p:nvPr>
            <p:ph idx="1"/>
          </p:nvPr>
        </p:nvSpPr>
        <p:spPr>
          <a:xfrm>
            <a:off x="457200" y="1129308"/>
            <a:ext cx="8229600" cy="4248472"/>
          </a:xfrm>
        </p:spPr>
        <p:txBody>
          <a:bodyPr>
            <a:noAutofit/>
          </a:bodyPr>
          <a:lstStyle/>
          <a:p>
            <a:r>
              <a:rPr lang="en-US" altLang="zh-CN" dirty="0">
                <a:ea typeface="MS PGothic" panose="020B0600070205080204" charset="-128"/>
              </a:rPr>
              <a:t>1. Slow start: one packet at first, then double until</a:t>
            </a:r>
            <a:endParaRPr lang="en-US" altLang="zh-CN" dirty="0">
              <a:ea typeface="MS PGothic" panose="020B0600070205080204" charset="-128"/>
            </a:endParaRPr>
          </a:p>
          <a:p>
            <a:pPr lvl="1"/>
            <a:r>
              <a:rPr lang="en-US" altLang="zh-CN" dirty="0">
                <a:ea typeface="MS PGothic" panose="020B0600070205080204" charset="-128"/>
              </a:rPr>
              <a:t>Sender reaches the window size suggested by the receiver </a:t>
            </a:r>
            <a:endParaRPr lang="en-US" altLang="zh-CN" dirty="0">
              <a:ea typeface="MS PGothic" panose="020B0600070205080204" charset="-128"/>
            </a:endParaRPr>
          </a:p>
          <a:p>
            <a:pPr lvl="1"/>
            <a:r>
              <a:rPr lang="en-US" altLang="zh-CN" dirty="0">
                <a:ea typeface="MS PGothic" panose="020B0600070205080204" charset="-128"/>
              </a:rPr>
              <a:t>All the available data has been dispatched</a:t>
            </a:r>
            <a:endParaRPr lang="en-US" altLang="zh-CN" dirty="0">
              <a:ea typeface="MS PGothic" panose="020B0600070205080204" charset="-128"/>
            </a:endParaRPr>
          </a:p>
          <a:p>
            <a:pPr lvl="1"/>
            <a:r>
              <a:rPr lang="en-US" altLang="zh-CN" dirty="0">
                <a:solidFill>
                  <a:srgbClr val="FF0000"/>
                </a:solidFill>
                <a:ea typeface="MS PGothic" panose="020B0600070205080204" charset="-128"/>
              </a:rPr>
              <a:t>Sender detects that a packet it sent has been discarded</a:t>
            </a:r>
            <a:endParaRPr lang="en-US" altLang="zh-CN" dirty="0">
              <a:ea typeface="MS PGothic" panose="020B0600070205080204" charset="-128"/>
            </a:endParaRPr>
          </a:p>
          <a:p>
            <a:r>
              <a:rPr lang="en-US" altLang="zh-CN" dirty="0">
                <a:ea typeface="MS PGothic" panose="020B0600070205080204" charset="-128"/>
              </a:rPr>
              <a:t>2. Duplicate ACK</a:t>
            </a:r>
            <a:endParaRPr lang="en-US" altLang="zh-CN" dirty="0">
              <a:ea typeface="MS PGothic" panose="020B0600070205080204" charset="-128"/>
            </a:endParaRPr>
          </a:p>
          <a:p>
            <a:pPr lvl="1"/>
            <a:r>
              <a:rPr lang="en-US" altLang="zh-CN" dirty="0">
                <a:ea typeface="MS PGothic" panose="020B0600070205080204" charset="-128"/>
              </a:rPr>
              <a:t>When receiver gets an out-of-order packet, it sends back a duplicate of latest ACK</a:t>
            </a:r>
            <a:endParaRPr lang="en-US" altLang="zh-CN" dirty="0">
              <a:ea typeface="MS PGothic" panose="020B0600070205080204" charset="-128"/>
            </a:endParaRPr>
          </a:p>
          <a:p>
            <a:r>
              <a:rPr lang="en-US" altLang="zh-CN" dirty="0">
                <a:ea typeface="MS PGothic" panose="020B0600070205080204" charset="-128"/>
              </a:rPr>
              <a:t>3. Equilibrium</a:t>
            </a:r>
            <a:endParaRPr lang="en-US" altLang="zh-CN" dirty="0">
              <a:ea typeface="MS PGothic" panose="020B0600070205080204" charset="-128"/>
            </a:endParaRPr>
          </a:p>
          <a:p>
            <a:pPr lvl="1"/>
            <a:r>
              <a:rPr lang="en-US" altLang="zh-CN" dirty="0">
                <a:solidFill>
                  <a:srgbClr val="FF0000"/>
                </a:solidFill>
                <a:ea typeface="MS PGothic" panose="020B0600070205080204" charset="-128"/>
              </a:rPr>
              <a:t>Additive increase &amp; multiplicative decrease</a:t>
            </a:r>
            <a:endParaRPr lang="en-US" altLang="zh-CN" dirty="0">
              <a:solidFill>
                <a:srgbClr val="FF0000"/>
              </a:solidFill>
              <a:ea typeface="MS PGothic" panose="020B0600070205080204" charset="-128"/>
            </a:endParaRPr>
          </a:p>
          <a:p>
            <a:r>
              <a:rPr lang="en-US" altLang="zh-CN" dirty="0">
                <a:ea typeface="MS PGothic" panose="020B0600070205080204" charset="-128"/>
              </a:rPr>
              <a:t>4. Restart, after waiting a short time</a:t>
            </a:r>
            <a:endParaRPr lang="zh-CN" altLang="en-US" dirty="0">
              <a:ea typeface="MS PGothic" panose="020B0600070205080204" charset="-128"/>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Fairness between Links</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b="37888"/>
          <a:stretch>
            <a:fillRect/>
          </a:stretch>
        </p:blipFill>
        <p:spPr bwMode="auto">
          <a:xfrm>
            <a:off x="611560" y="1705372"/>
            <a:ext cx="7884319" cy="27628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US" altLang="zh-CN" dirty="0"/>
              <a:t>Review:</a:t>
            </a:r>
            <a:r>
              <a:rPr lang="zh-CN" altLang="en-US" dirty="0"/>
              <a:t> </a:t>
            </a:r>
            <a:r>
              <a:rPr lang="en-US" altLang="zh-CN" dirty="0"/>
              <a:t>Calculating RTT and Timeout (in TCP)</a:t>
            </a:r>
            <a:endParaRPr lang="en-US" altLang="zh-CN" dirty="0"/>
          </a:p>
        </p:txBody>
      </p:sp>
      <p:sp>
        <p:nvSpPr>
          <p:cNvPr id="41986" name="Content Placeholder 2"/>
          <p:cNvSpPr>
            <a:spLocks noGrp="1"/>
          </p:cNvSpPr>
          <p:nvPr>
            <p:ph idx="1"/>
          </p:nvPr>
        </p:nvSpPr>
        <p:spPr>
          <a:xfrm>
            <a:off x="467544" y="1129308"/>
            <a:ext cx="7805738" cy="3263504"/>
          </a:xfrm>
        </p:spPr>
        <p:txBody>
          <a:bodyPr>
            <a:noAutofit/>
          </a:bodyPr>
          <a:lstStyle/>
          <a:p>
            <a:pPr eaLnBrk="1" hangingPunct="1">
              <a:lnSpc>
                <a:spcPct val="110000"/>
              </a:lnSpc>
            </a:pPr>
            <a:r>
              <a:rPr lang="en-US" altLang="zh-CN" dirty="0"/>
              <a:t>Exponentially Weighted Moving Average</a:t>
            </a:r>
            <a:endParaRPr lang="en-US" altLang="zh-CN" dirty="0"/>
          </a:p>
          <a:p>
            <a:pPr lvl="1" eaLnBrk="1" hangingPunct="1">
              <a:lnSpc>
                <a:spcPct val="110000"/>
              </a:lnSpc>
            </a:pPr>
            <a:r>
              <a:rPr lang="en-US" altLang="zh-CN" dirty="0"/>
              <a:t>Estimate both the average </a:t>
            </a:r>
            <a:r>
              <a:rPr lang="en-US" altLang="zh-CN" i="1" dirty="0" err="1"/>
              <a:t>rtt_avg</a:t>
            </a:r>
            <a:r>
              <a:rPr lang="en-US" altLang="zh-CN" dirty="0"/>
              <a:t> and the deviation </a:t>
            </a:r>
            <a:r>
              <a:rPr lang="en-US" altLang="zh-CN" i="1" dirty="0" err="1"/>
              <a:t>rtt_dev</a:t>
            </a:r>
            <a:r>
              <a:rPr lang="en-US" altLang="zh-CN" i="1" dirty="0"/>
              <a:t>  </a:t>
            </a:r>
            <a:endParaRPr lang="en-US" altLang="zh-CN" i="1" dirty="0"/>
          </a:p>
          <a:p>
            <a:pPr lvl="1" eaLnBrk="1" hangingPunct="1">
              <a:lnSpc>
                <a:spcPct val="110000"/>
              </a:lnSpc>
            </a:pPr>
            <a:r>
              <a:rPr lang="en-US" altLang="zh-CN" dirty="0"/>
              <a:t>Procedure </a:t>
            </a:r>
            <a:r>
              <a:rPr lang="en-US" altLang="zh-CN" i="1" dirty="0" err="1"/>
              <a:t>calc_rtt</a:t>
            </a:r>
            <a:r>
              <a:rPr lang="en-US" altLang="zh-CN" dirty="0"/>
              <a:t>(</a:t>
            </a:r>
            <a:r>
              <a:rPr lang="en-US" altLang="zh-CN" dirty="0" err="1"/>
              <a:t>rtt_sample</a:t>
            </a:r>
            <a:r>
              <a:rPr lang="en-US" altLang="zh-CN" dirty="0"/>
              <a:t>)</a:t>
            </a:r>
            <a:endParaRPr lang="en-US" altLang="zh-CN" dirty="0"/>
          </a:p>
          <a:p>
            <a:pPr lvl="2" eaLnBrk="1" hangingPunct="1">
              <a:lnSpc>
                <a:spcPct val="110000"/>
              </a:lnSpc>
            </a:pPr>
            <a:r>
              <a:rPr lang="en-US" altLang="zh-CN" sz="1600" b="1" dirty="0" err="1">
                <a:solidFill>
                  <a:srgbClr val="0096FF"/>
                </a:solidFill>
                <a:latin typeface="Courier New" panose="02070309020205020404"/>
                <a:ea typeface="MS PGothic" panose="020B0600070205080204" charset="-128"/>
                <a:cs typeface="Courier New" panose="02070309020205020404"/>
              </a:rPr>
              <a:t>rtt_avg</a:t>
            </a:r>
            <a:r>
              <a:rPr lang="en-US" altLang="zh-CN" sz="1600" b="1" dirty="0">
                <a:solidFill>
                  <a:srgbClr val="0096FF"/>
                </a:solidFill>
                <a:latin typeface="Courier New" panose="02070309020205020404"/>
                <a:ea typeface="MS PGothic" panose="020B0600070205080204" charset="-128"/>
                <a:cs typeface="Courier New" panose="02070309020205020404"/>
              </a:rPr>
              <a:t> = a*</a:t>
            </a:r>
            <a:r>
              <a:rPr lang="en-US" altLang="zh-CN" sz="1600" b="1" dirty="0" err="1">
                <a:solidFill>
                  <a:srgbClr val="0096FF"/>
                </a:solidFill>
                <a:latin typeface="Courier New" panose="02070309020205020404"/>
                <a:ea typeface="MS PGothic" panose="020B0600070205080204" charset="-128"/>
                <a:cs typeface="Courier New" panose="02070309020205020404"/>
              </a:rPr>
              <a:t>rtt_sample</a:t>
            </a:r>
            <a:r>
              <a:rPr lang="en-US" altLang="zh-CN" sz="1600" b="1" dirty="0">
                <a:solidFill>
                  <a:srgbClr val="0096FF"/>
                </a:solidFill>
                <a:latin typeface="Courier New" panose="02070309020205020404"/>
                <a:ea typeface="MS PGothic" panose="020B0600070205080204" charset="-128"/>
                <a:cs typeface="Courier New" panose="02070309020205020404"/>
              </a:rPr>
              <a:t> + (1-a)*</a:t>
            </a:r>
            <a:r>
              <a:rPr lang="en-US" altLang="zh-CN" sz="1600" b="1" dirty="0" err="1">
                <a:solidFill>
                  <a:srgbClr val="0096FF"/>
                </a:solidFill>
                <a:latin typeface="Courier New" panose="02070309020205020404"/>
                <a:ea typeface="MS PGothic" panose="020B0600070205080204" charset="-128"/>
                <a:cs typeface="Courier New" panose="02070309020205020404"/>
              </a:rPr>
              <a:t>rtt_avg</a:t>
            </a:r>
            <a:r>
              <a:rPr lang="en-US" altLang="zh-CN" sz="1600" b="1" dirty="0">
                <a:solidFill>
                  <a:srgbClr val="0096FF"/>
                </a:solidFill>
                <a:latin typeface="Courier New" panose="02070309020205020404"/>
                <a:ea typeface="MS PGothic" panose="020B0600070205080204" charset="-128"/>
                <a:cs typeface="Courier New" panose="02070309020205020404"/>
              </a:rPr>
              <a:t>; /* a = 1/8 */  </a:t>
            </a:r>
            <a:endParaRPr lang="en-US" altLang="zh-CN" sz="1600" b="1" dirty="0">
              <a:solidFill>
                <a:srgbClr val="0096FF"/>
              </a:solidFill>
              <a:latin typeface="Courier New" panose="02070309020205020404"/>
              <a:ea typeface="MS PGothic" panose="020B0600070205080204" charset="-128"/>
              <a:cs typeface="Courier New" panose="02070309020205020404"/>
            </a:endParaRPr>
          </a:p>
          <a:p>
            <a:pPr lvl="2" eaLnBrk="1" hangingPunct="1">
              <a:lnSpc>
                <a:spcPct val="110000"/>
              </a:lnSpc>
            </a:pPr>
            <a:r>
              <a:rPr lang="en-US" altLang="zh-CN" sz="1600" b="1" dirty="0" err="1">
                <a:solidFill>
                  <a:srgbClr val="0096FF"/>
                </a:solidFill>
                <a:latin typeface="Courier New" panose="02070309020205020404"/>
                <a:ea typeface="MS PGothic" panose="020B0600070205080204" charset="-128"/>
                <a:cs typeface="Courier New" panose="02070309020205020404"/>
              </a:rPr>
              <a:t>dev</a:t>
            </a:r>
            <a:r>
              <a:rPr lang="en-US" altLang="zh-CN" sz="1600" b="1" dirty="0">
                <a:solidFill>
                  <a:srgbClr val="0096FF"/>
                </a:solidFill>
                <a:latin typeface="Courier New" panose="02070309020205020404"/>
                <a:ea typeface="MS PGothic" panose="020B0600070205080204" charset="-128"/>
                <a:cs typeface="Courier New" panose="02070309020205020404"/>
              </a:rPr>
              <a:t> = absolute(</a:t>
            </a:r>
            <a:r>
              <a:rPr lang="en-US" altLang="zh-CN" sz="1600" b="1" dirty="0" err="1">
                <a:solidFill>
                  <a:srgbClr val="0096FF"/>
                </a:solidFill>
                <a:latin typeface="Courier New" panose="02070309020205020404"/>
                <a:ea typeface="MS PGothic" panose="020B0600070205080204" charset="-128"/>
                <a:cs typeface="Courier New" panose="02070309020205020404"/>
              </a:rPr>
              <a:t>rtt_sample</a:t>
            </a:r>
            <a:r>
              <a:rPr lang="en-US" altLang="zh-CN" sz="1600" b="1" dirty="0">
                <a:solidFill>
                  <a:srgbClr val="0096FF"/>
                </a:solidFill>
                <a:latin typeface="Courier New" panose="02070309020205020404"/>
                <a:ea typeface="MS PGothic" panose="020B0600070205080204" charset="-128"/>
                <a:cs typeface="Courier New" panose="02070309020205020404"/>
              </a:rPr>
              <a:t> – </a:t>
            </a:r>
            <a:r>
              <a:rPr lang="en-US" altLang="zh-CN" sz="1600" b="1" dirty="0" err="1">
                <a:solidFill>
                  <a:srgbClr val="0096FF"/>
                </a:solidFill>
                <a:latin typeface="Courier New" panose="02070309020205020404"/>
                <a:ea typeface="MS PGothic" panose="020B0600070205080204" charset="-128"/>
                <a:cs typeface="Courier New" panose="02070309020205020404"/>
              </a:rPr>
              <a:t>rtt_avg</a:t>
            </a:r>
            <a:r>
              <a:rPr lang="en-US" altLang="zh-CN" sz="1600" b="1" dirty="0">
                <a:solidFill>
                  <a:srgbClr val="0096FF"/>
                </a:solidFill>
                <a:latin typeface="Courier New" panose="02070309020205020404"/>
                <a:ea typeface="MS PGothic" panose="020B0600070205080204" charset="-128"/>
                <a:cs typeface="Courier New" panose="02070309020205020404"/>
              </a:rPr>
              <a:t>); </a:t>
            </a:r>
            <a:endParaRPr lang="en-US" altLang="zh-CN" sz="1600" b="1" dirty="0">
              <a:solidFill>
                <a:srgbClr val="0096FF"/>
              </a:solidFill>
              <a:latin typeface="Courier New" panose="02070309020205020404"/>
              <a:ea typeface="MS PGothic" panose="020B0600070205080204" charset="-128"/>
              <a:cs typeface="Courier New" panose="02070309020205020404"/>
            </a:endParaRPr>
          </a:p>
          <a:p>
            <a:pPr lvl="2" eaLnBrk="1" hangingPunct="1">
              <a:lnSpc>
                <a:spcPct val="110000"/>
              </a:lnSpc>
            </a:pPr>
            <a:r>
              <a:rPr lang="en-US" altLang="zh-CN" sz="1600" b="1" dirty="0" err="1">
                <a:solidFill>
                  <a:srgbClr val="0096FF"/>
                </a:solidFill>
                <a:latin typeface="Courier New" panose="02070309020205020404"/>
                <a:ea typeface="MS PGothic" panose="020B0600070205080204" charset="-128"/>
                <a:cs typeface="Courier New" panose="02070309020205020404"/>
              </a:rPr>
              <a:t>rtt_dev</a:t>
            </a:r>
            <a:r>
              <a:rPr lang="en-US" altLang="zh-CN" sz="1600" b="1" dirty="0">
                <a:solidFill>
                  <a:srgbClr val="0096FF"/>
                </a:solidFill>
                <a:latin typeface="Courier New" panose="02070309020205020404"/>
                <a:ea typeface="MS PGothic" panose="020B0600070205080204" charset="-128"/>
                <a:cs typeface="Courier New" panose="02070309020205020404"/>
              </a:rPr>
              <a:t> = b*</a:t>
            </a:r>
            <a:r>
              <a:rPr lang="en-US" altLang="zh-CN" sz="1600" b="1" dirty="0" err="1">
                <a:solidFill>
                  <a:srgbClr val="0096FF"/>
                </a:solidFill>
                <a:latin typeface="Courier New" panose="02070309020205020404"/>
                <a:ea typeface="MS PGothic" panose="020B0600070205080204" charset="-128"/>
                <a:cs typeface="Courier New" panose="02070309020205020404"/>
              </a:rPr>
              <a:t>dev</a:t>
            </a:r>
            <a:r>
              <a:rPr lang="en-US" altLang="zh-CN" sz="1600" b="1" dirty="0">
                <a:solidFill>
                  <a:srgbClr val="0096FF"/>
                </a:solidFill>
                <a:latin typeface="Courier New" panose="02070309020205020404"/>
                <a:ea typeface="MS PGothic" panose="020B0600070205080204" charset="-128"/>
                <a:cs typeface="Courier New" panose="02070309020205020404"/>
              </a:rPr>
              <a:t> + (1-b)*</a:t>
            </a:r>
            <a:r>
              <a:rPr lang="en-US" altLang="zh-CN" sz="1600" b="1" dirty="0" err="1">
                <a:solidFill>
                  <a:srgbClr val="0096FF"/>
                </a:solidFill>
                <a:latin typeface="Courier New" panose="02070309020205020404"/>
                <a:ea typeface="MS PGothic" panose="020B0600070205080204" charset="-128"/>
                <a:cs typeface="Courier New" panose="02070309020205020404"/>
              </a:rPr>
              <a:t>rtt_dev</a:t>
            </a:r>
            <a:r>
              <a:rPr lang="en-US" altLang="zh-CN" sz="1600" b="1" dirty="0">
                <a:solidFill>
                  <a:srgbClr val="0096FF"/>
                </a:solidFill>
                <a:latin typeface="Courier New" panose="02070309020205020404"/>
                <a:ea typeface="MS PGothic" panose="020B0600070205080204" charset="-128"/>
                <a:cs typeface="Courier New" panose="02070309020205020404"/>
              </a:rPr>
              <a:t>;  /* b = 1/4 */  </a:t>
            </a:r>
            <a:endParaRPr lang="en-US" altLang="zh-CN" sz="1600" b="1" dirty="0">
              <a:solidFill>
                <a:srgbClr val="0096FF"/>
              </a:solidFill>
              <a:latin typeface="Times New Roman" panose="02020603050405020304" pitchFamily="18" charset="0"/>
              <a:ea typeface="MS PGothic" panose="020B0600070205080204" charset="-128"/>
              <a:cs typeface="Times New Roman" panose="02020603050405020304" pitchFamily="18" charset="0"/>
            </a:endParaRPr>
          </a:p>
          <a:p>
            <a:pPr lvl="1" eaLnBrk="1" hangingPunct="1">
              <a:lnSpc>
                <a:spcPct val="110000"/>
              </a:lnSpc>
            </a:pPr>
            <a:r>
              <a:rPr lang="en-US" altLang="zh-CN" dirty="0"/>
              <a:t>Procedure </a:t>
            </a:r>
            <a:r>
              <a:rPr lang="en-US" altLang="zh-CN" i="1" dirty="0" err="1"/>
              <a:t>calc_timeout</a:t>
            </a:r>
            <a:r>
              <a:rPr lang="en-US" altLang="zh-CN" i="1" dirty="0"/>
              <a:t>(</a:t>
            </a:r>
            <a:r>
              <a:rPr lang="en-US" altLang="zh-CN" i="1" dirty="0" err="1"/>
              <a:t>rtt_avg</a:t>
            </a:r>
            <a:r>
              <a:rPr lang="en-US" altLang="zh-CN" i="1" dirty="0"/>
              <a:t>, </a:t>
            </a:r>
            <a:r>
              <a:rPr lang="en-US" altLang="zh-CN" i="1" dirty="0" err="1"/>
              <a:t>rtt_dev</a:t>
            </a:r>
            <a:r>
              <a:rPr lang="en-US" altLang="zh-CN" i="1" dirty="0"/>
              <a:t>)</a:t>
            </a:r>
            <a:endParaRPr lang="en-US" altLang="zh-CN" i="1" dirty="0"/>
          </a:p>
          <a:p>
            <a:pPr lvl="2" eaLnBrk="1" hangingPunct="1">
              <a:lnSpc>
                <a:spcPct val="110000"/>
              </a:lnSpc>
            </a:pPr>
            <a:r>
              <a:rPr lang="en-US" altLang="zh-CN" sz="1600" b="1" dirty="0">
                <a:solidFill>
                  <a:srgbClr val="0096FF"/>
                </a:solidFill>
                <a:latin typeface="Courier New" panose="02070309020205020404"/>
                <a:cs typeface="Courier New" panose="02070309020205020404"/>
              </a:rPr>
              <a:t>Timeout = </a:t>
            </a:r>
            <a:r>
              <a:rPr lang="en-US" altLang="zh-CN" sz="1600" b="1" dirty="0" err="1">
                <a:solidFill>
                  <a:srgbClr val="0096FF"/>
                </a:solidFill>
                <a:latin typeface="Courier New" panose="02070309020205020404"/>
                <a:cs typeface="Courier New" panose="02070309020205020404"/>
              </a:rPr>
              <a:t>rtt_avg</a:t>
            </a:r>
            <a:r>
              <a:rPr lang="en-US" altLang="zh-CN" sz="1600" b="1" dirty="0">
                <a:solidFill>
                  <a:srgbClr val="0096FF"/>
                </a:solidFill>
                <a:latin typeface="Courier New" panose="02070309020205020404"/>
                <a:cs typeface="Courier New" panose="02070309020205020404"/>
              </a:rPr>
              <a:t> + 4*</a:t>
            </a:r>
            <a:r>
              <a:rPr lang="en-US" altLang="zh-CN" sz="1600" b="1" dirty="0" err="1">
                <a:solidFill>
                  <a:srgbClr val="0096FF"/>
                </a:solidFill>
                <a:latin typeface="Courier New" panose="02070309020205020404"/>
                <a:cs typeface="Courier New" panose="02070309020205020404"/>
              </a:rPr>
              <a:t>rtt_dev</a:t>
            </a:r>
            <a:endParaRPr lang="en-US" altLang="zh-CN" sz="1600" b="1" dirty="0">
              <a:solidFill>
                <a:srgbClr val="0096FF"/>
              </a:solidFill>
              <a:latin typeface="Courier New" panose="02070309020205020404"/>
              <a:cs typeface="Courier New" panose="02070309020205020404"/>
            </a:endParaRPr>
          </a:p>
        </p:txBody>
      </p:sp>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AIMD Leads to Efficiency and Fairness</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6"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22399" y="1530622"/>
            <a:ext cx="6589961" cy="3991174"/>
          </a:xfrm>
          <a:prstGeom prst="rect">
            <a:avLst/>
          </a:prstGeom>
          <a:noFill/>
          <a:ln>
            <a:noFill/>
          </a:ln>
        </p:spPr>
      </p:pic>
      <p:sp>
        <p:nvSpPr>
          <p:cNvPr id="3" name="文本框 2"/>
          <p:cNvSpPr txBox="1"/>
          <p:nvPr/>
        </p:nvSpPr>
        <p:spPr>
          <a:xfrm>
            <a:off x="138430" y="3987800"/>
            <a:ext cx="2853690" cy="1383665"/>
          </a:xfrm>
          <a:prstGeom prst="rect">
            <a:avLst/>
          </a:prstGeom>
          <a:noFill/>
        </p:spPr>
        <p:txBody>
          <a:bodyPr wrap="square" rtlCol="0">
            <a:spAutoFit/>
          </a:bodyPr>
          <a:p>
            <a:r>
              <a:rPr lang="en-US" altLang="zh-CN" sz="1400"/>
              <a:t>AI</a:t>
            </a:r>
            <a:r>
              <a:rPr lang="zh-CN" altLang="en-US" sz="1400"/>
              <a:t>：只改变截距而不改变斜率，</a:t>
            </a:r>
            <a:endParaRPr lang="zh-CN" altLang="en-US" sz="1400"/>
          </a:p>
          <a:p>
            <a:r>
              <a:rPr lang="zh-CN" altLang="en-US" sz="1400"/>
              <a:t>所以是沿着</a:t>
            </a:r>
            <a:r>
              <a:rPr lang="en-US" altLang="zh-CN" sz="1400"/>
              <a:t>x+y=C</a:t>
            </a:r>
            <a:r>
              <a:rPr lang="zh-CN" altLang="en-US" sz="1400"/>
              <a:t>的垂直方向移动，所以是沿着平行于</a:t>
            </a:r>
            <a:r>
              <a:rPr lang="en-US" altLang="zh-CN" sz="1400"/>
              <a:t>fairness</a:t>
            </a:r>
            <a:r>
              <a:rPr lang="zh-CN" altLang="en-US" sz="1400"/>
              <a:t>线移动；</a:t>
            </a:r>
            <a:endParaRPr lang="zh-CN" altLang="en-US" sz="1400"/>
          </a:p>
          <a:p>
            <a:r>
              <a:rPr lang="en-US" altLang="zh-CN" sz="1400"/>
              <a:t>MD:</a:t>
            </a:r>
            <a:r>
              <a:rPr lang="zh-CN" altLang="en-US" sz="1400"/>
              <a:t>每次截距变为原来的一半，所以与</a:t>
            </a:r>
            <a:r>
              <a:rPr lang="en-US" altLang="zh-CN" sz="1400"/>
              <a:t>x,y</a:t>
            </a:r>
            <a:r>
              <a:rPr lang="zh-CN" altLang="en-US" sz="1400"/>
              <a:t>同时除以</a:t>
            </a:r>
            <a:r>
              <a:rPr lang="en-US" altLang="zh-CN" sz="1400"/>
              <a:t>2</a:t>
            </a:r>
            <a:r>
              <a:rPr lang="zh-CN" altLang="en-US" sz="1400"/>
              <a:t>之后的点在同一条与原点之间的连线上面</a:t>
            </a:r>
            <a:endParaRPr lang="en-US" altLang="zh-CN" sz="1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Q:</a:t>
            </a:r>
            <a:r>
              <a:rPr kumimoji="1" lang="zh-CN" altLang="en-US" dirty="0"/>
              <a:t> </a:t>
            </a:r>
            <a:r>
              <a:rPr kumimoji="1" lang="en-US" altLang="zh-CN" dirty="0"/>
              <a:t>Why not Additive Decrease</a:t>
            </a:r>
            <a:endParaRPr kumimoji="1" lang="zh-CN" altLang="en-US" dirty="0"/>
          </a:p>
        </p:txBody>
      </p:sp>
      <p:sp>
        <p:nvSpPr>
          <p:cNvPr id="3" name="内容占位符 2"/>
          <p:cNvSpPr>
            <a:spLocks noGrp="1"/>
          </p:cNvSpPr>
          <p:nvPr>
            <p:ph idx="1"/>
          </p:nvPr>
        </p:nvSpPr>
        <p:spPr>
          <a:xfrm>
            <a:off x="457200" y="1129308"/>
            <a:ext cx="8229600" cy="4248472"/>
          </a:xfrm>
        </p:spPr>
        <p:txBody>
          <a:bodyPr>
            <a:noAutofit/>
          </a:bodyPr>
          <a:lstStyle/>
          <a:p>
            <a:r>
              <a:rPr kumimoji="1" lang="en-US" altLang="zh-CN" dirty="0"/>
              <a:t>It does not converge to </a:t>
            </a:r>
            <a:r>
              <a:rPr kumimoji="1" lang="en-US" altLang="zh-CN" dirty="0">
                <a:solidFill>
                  <a:srgbClr val="0096FF"/>
                </a:solidFill>
              </a:rPr>
              <a:t>fairness</a:t>
            </a:r>
            <a:endParaRPr kumimoji="1" lang="en-US" altLang="zh-CN" dirty="0">
              <a:solidFill>
                <a:srgbClr val="0096FF"/>
              </a:solidFill>
            </a:endParaRPr>
          </a:p>
          <a:p>
            <a:pPr lvl="1"/>
            <a:r>
              <a:rPr kumimoji="1" lang="en-US" altLang="zh-CN" dirty="0"/>
              <a:t>from a congested point, (</a:t>
            </a:r>
            <a:r>
              <a:rPr kumimoji="1" lang="en-US" altLang="zh-CN" dirty="0" err="1"/>
              <a:t>x',y</a:t>
            </a:r>
            <a:r>
              <a:rPr kumimoji="1" lang="en-US" altLang="zh-CN" dirty="0"/>
              <a:t>'), reducing each by 1 worsens fairness and takes us away from the "ideal" outcome(</a:t>
            </a:r>
            <a:r>
              <a:rPr kumimoji="1" lang="zh-CN" dirty="0"/>
              <a:t>只做加减法的话</a:t>
            </a:r>
            <a:r>
              <a:rPr kumimoji="1" lang="en-US" altLang="zh-CN" dirty="0"/>
              <a:t>(x,y)</a:t>
            </a:r>
            <a:r>
              <a:rPr kumimoji="1" lang="zh-CN" altLang="en-US" dirty="0"/>
              <a:t>一直会在某一条与</a:t>
            </a:r>
            <a:r>
              <a:rPr kumimoji="1" lang="en-US" altLang="zh-CN" dirty="0"/>
              <a:t>x+y=C</a:t>
            </a:r>
            <a:r>
              <a:rPr kumimoji="1" lang="zh-CN" altLang="en-US" dirty="0"/>
              <a:t>垂直的线上面移动，并且假设</a:t>
            </a:r>
            <a:r>
              <a:rPr kumimoji="1" lang="en-US" altLang="zh-CN" dirty="0"/>
              <a:t>y&gt;x</a:t>
            </a:r>
            <a:r>
              <a:rPr kumimoji="1" lang="zh-CN" altLang="en-US" dirty="0"/>
              <a:t>的话，那么随着减小与原点的连线斜率会越来越大，也就是</a:t>
            </a:r>
            <a:r>
              <a:rPr kumimoji="1" lang="en-US" altLang="zh-CN" dirty="0"/>
              <a:t>”take us away”,</a:t>
            </a:r>
            <a:r>
              <a:rPr kumimoji="1" lang="zh-CN" altLang="en-US" dirty="0"/>
              <a:t>同时，之后还会进行</a:t>
            </a:r>
            <a:r>
              <a:rPr kumimoji="1" lang="en-US" altLang="zh-CN" dirty="0"/>
              <a:t>additive increase</a:t>
            </a:r>
            <a:r>
              <a:rPr kumimoji="1" lang="zh-CN" altLang="en-US" dirty="0"/>
              <a:t>，还会沿着原来的路径走回去，随意如果初始状态是</a:t>
            </a:r>
            <a:r>
              <a:rPr kumimoji="1" lang="en-US" altLang="zh-CN" dirty="0"/>
              <a:t>unfair</a:t>
            </a:r>
            <a:r>
              <a:rPr kumimoji="1" lang="zh-CN" altLang="en-US" dirty="0"/>
              <a:t>的，那么终止状态还是</a:t>
            </a:r>
            <a:r>
              <a:rPr kumimoji="1" lang="en-US" altLang="zh-CN" dirty="0"/>
              <a:t>unfair</a:t>
            </a:r>
            <a:r>
              <a:rPr kumimoji="1" lang="zh-CN" altLang="en-US" dirty="0"/>
              <a:t>的。同时做相同的加减法不会改变大小关系</a:t>
            </a:r>
            <a:r>
              <a:rPr kumimoji="1" lang="en-US" altLang="zh-CN" dirty="0"/>
              <a:t>)</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Weakness</a:t>
            </a:r>
            <a:r>
              <a:rPr kumimoji="1" lang="zh-CN" altLang="en-US" dirty="0"/>
              <a:t> </a:t>
            </a:r>
            <a:r>
              <a:rPr kumimoji="1" lang="en-US" altLang="zh-CN" dirty="0"/>
              <a:t>of</a:t>
            </a:r>
            <a:r>
              <a:rPr kumimoji="1" lang="zh-CN" altLang="en-US" dirty="0"/>
              <a:t> </a:t>
            </a:r>
            <a:r>
              <a:rPr kumimoji="1" lang="en-US" altLang="zh-CN" dirty="0"/>
              <a:t>TCP</a:t>
            </a:r>
            <a:endParaRPr kumimoji="1" lang="zh-CN" altLang="en-US" dirty="0"/>
          </a:p>
        </p:txBody>
      </p:sp>
      <p:sp>
        <p:nvSpPr>
          <p:cNvPr id="3" name="内容占位符 2"/>
          <p:cNvSpPr>
            <a:spLocks noGrp="1"/>
          </p:cNvSpPr>
          <p:nvPr>
            <p:ph idx="1"/>
          </p:nvPr>
        </p:nvSpPr>
        <p:spPr>
          <a:xfrm>
            <a:off x="457200" y="1129308"/>
            <a:ext cx="8229600" cy="4248472"/>
          </a:xfrm>
        </p:spPr>
        <p:txBody>
          <a:bodyPr>
            <a:noAutofit/>
          </a:bodyPr>
          <a:lstStyle/>
          <a:p>
            <a:r>
              <a:rPr kumimoji="1" lang="en-US" altLang="zh-CN" dirty="0"/>
              <a:t>If routers have too much buffering, </a:t>
            </a:r>
            <a:r>
              <a:rPr kumimoji="1" lang="en-US" altLang="zh-CN" dirty="0">
                <a:solidFill>
                  <a:srgbClr val="FF0000"/>
                </a:solidFill>
              </a:rPr>
              <a:t>causes long delays</a:t>
            </a:r>
            <a:endParaRPr kumimoji="1" lang="en-US" altLang="zh-CN" dirty="0"/>
          </a:p>
          <a:p>
            <a:r>
              <a:rPr kumimoji="1" lang="en-US" altLang="zh-CN" dirty="0"/>
              <a:t>Packet loss is not always caused by congestion(</a:t>
            </a:r>
            <a:r>
              <a:rPr kumimoji="1" lang="zh-CN" altLang="en-US" dirty="0"/>
              <a:t>还可能是网络本身问题</a:t>
            </a:r>
            <a:r>
              <a:rPr kumimoji="1" lang="en-US" altLang="zh-CN" dirty="0"/>
              <a:t>)</a:t>
            </a:r>
            <a:endParaRPr kumimoji="1" lang="en-US" altLang="zh-CN" dirty="0"/>
          </a:p>
          <a:p>
            <a:pPr lvl="1"/>
            <a:r>
              <a:rPr kumimoji="1" lang="en-US" altLang="zh-CN" dirty="0"/>
              <a:t>Consider wireless network:</a:t>
            </a:r>
            <a:r>
              <a:rPr kumimoji="1" lang="zh-CN" altLang="en-US" dirty="0"/>
              <a:t> </a:t>
            </a:r>
            <a:r>
              <a:rPr kumimoji="1" lang="en-US" altLang="zh-CN" dirty="0"/>
              <a:t>if</a:t>
            </a:r>
            <a:r>
              <a:rPr kumimoji="1" lang="zh-CN" altLang="en-US" dirty="0"/>
              <a:t> </a:t>
            </a:r>
            <a:r>
              <a:rPr kumimoji="1" lang="en-US" altLang="zh-CN" dirty="0"/>
              <a:t>losing</a:t>
            </a:r>
            <a:r>
              <a:rPr kumimoji="1" lang="zh-CN" altLang="en-US" dirty="0"/>
              <a:t> </a:t>
            </a:r>
            <a:r>
              <a:rPr kumimoji="1" lang="en-US" altLang="zh-CN" dirty="0"/>
              <a:t>packet, sender</a:t>
            </a:r>
            <a:r>
              <a:rPr kumimoji="1" lang="zh-CN" altLang="en-US" dirty="0"/>
              <a:t> </a:t>
            </a:r>
            <a:r>
              <a:rPr kumimoji="1" lang="en-US" altLang="zh-CN" dirty="0"/>
              <a:t>may</a:t>
            </a:r>
            <a:r>
              <a:rPr kumimoji="1" lang="zh-CN" altLang="en-US" dirty="0"/>
              <a:t> </a:t>
            </a:r>
            <a:r>
              <a:rPr kumimoji="1" lang="en-US" altLang="zh-CN" dirty="0"/>
              <a:t>send</a:t>
            </a:r>
            <a:r>
              <a:rPr kumimoji="1" lang="zh-CN" altLang="en-US" dirty="0"/>
              <a:t> </a:t>
            </a:r>
            <a:r>
              <a:rPr kumimoji="1" lang="en-US" altLang="zh-CN" dirty="0"/>
              <a:t>faster</a:t>
            </a:r>
            <a:r>
              <a:rPr kumimoji="1" lang="zh-CN" altLang="en-US" dirty="0"/>
              <a:t> </a:t>
            </a:r>
            <a:r>
              <a:rPr kumimoji="1" lang="en-US" altLang="zh-CN" dirty="0"/>
              <a:t>instead</a:t>
            </a:r>
            <a:endParaRPr kumimoji="1" lang="en-US" altLang="zh-CN" dirty="0"/>
          </a:p>
          <a:p>
            <a:r>
              <a:rPr kumimoji="1" lang="en-US" altLang="zh-CN" dirty="0"/>
              <a:t>TCP does</a:t>
            </a:r>
            <a:r>
              <a:rPr kumimoji="1" lang="zh-CN" altLang="en-US" dirty="0"/>
              <a:t> </a:t>
            </a:r>
            <a:r>
              <a:rPr kumimoji="1" lang="en-US" altLang="zh-CN" dirty="0"/>
              <a:t>not perform well in datacenters</a:t>
            </a:r>
            <a:endParaRPr kumimoji="1" lang="en-US" altLang="zh-CN" dirty="0"/>
          </a:p>
          <a:p>
            <a:pPr lvl="1"/>
            <a:r>
              <a:rPr kumimoji="1" lang="en-US" altLang="zh-CN" dirty="0"/>
              <a:t>High bandwidth, low delay situations</a:t>
            </a:r>
            <a:endParaRPr kumimoji="1" lang="en-US" altLang="zh-CN" dirty="0"/>
          </a:p>
          <a:p>
            <a:r>
              <a:rPr kumimoji="1" lang="en-US" altLang="zh-CN" dirty="0"/>
              <a:t>TCP has a bias against long RTTs</a:t>
            </a:r>
            <a:endParaRPr kumimoji="1" lang="en-US" altLang="zh-CN" dirty="0"/>
          </a:p>
          <a:p>
            <a:pPr lvl="1"/>
            <a:r>
              <a:rPr kumimoji="1" lang="en-US" altLang="zh-CN" dirty="0"/>
              <a:t>Throughput inversely proportionally to RTT</a:t>
            </a:r>
            <a:endParaRPr kumimoji="1" lang="en-US" altLang="zh-CN" dirty="0"/>
          </a:p>
          <a:p>
            <a:pPr lvl="1"/>
            <a:r>
              <a:rPr kumimoji="1" lang="en-US" altLang="zh-CN" dirty="0"/>
              <a:t>Consider when sending packets really far away vs really close</a:t>
            </a:r>
            <a:endParaRPr kumimoji="1" lang="en-US" altLang="zh-CN" dirty="0"/>
          </a:p>
          <a:p>
            <a:r>
              <a:rPr lang="en-US" altLang="zh-CN" dirty="0"/>
              <a:t>Assumes cooperating sources, which is</a:t>
            </a:r>
            <a:r>
              <a:rPr lang="zh-CN" altLang="en-US" dirty="0"/>
              <a:t> </a:t>
            </a:r>
            <a:r>
              <a:rPr lang="en-US" altLang="zh-CN" dirty="0"/>
              <a:t>not always a good assumption</a:t>
            </a:r>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Congestion Window</a:t>
            </a:r>
            <a:endParaRPr kumimoji="1" lang="zh-CN" altLang="en-US" dirty="0"/>
          </a:p>
        </p:txBody>
      </p:sp>
      <p:sp>
        <p:nvSpPr>
          <p:cNvPr id="3" name="内容占位符 2"/>
          <p:cNvSpPr>
            <a:spLocks noGrp="1"/>
          </p:cNvSpPr>
          <p:nvPr>
            <p:ph idx="1"/>
          </p:nvPr>
        </p:nvSpPr>
        <p:spPr>
          <a:xfrm>
            <a:off x="457200" y="1129308"/>
            <a:ext cx="8229600" cy="4248472"/>
          </a:xfrm>
        </p:spPr>
        <p:txBody>
          <a:bodyPr>
            <a:noAutofit/>
          </a:bodyPr>
          <a:lstStyle/>
          <a:p>
            <a:pPr>
              <a:lnSpc>
                <a:spcPct val="110000"/>
              </a:lnSpc>
            </a:pPr>
            <a:r>
              <a:rPr lang="en-US" altLang="zh-CN" dirty="0"/>
              <a:t>Reliability Using Sliding Window</a:t>
            </a:r>
            <a:endParaRPr lang="en-US" altLang="zh-CN" dirty="0"/>
          </a:p>
          <a:p>
            <a:pPr lvl="1">
              <a:lnSpc>
                <a:spcPct val="110000"/>
              </a:lnSpc>
            </a:pPr>
            <a:r>
              <a:rPr lang="en-US" altLang="zh-CN" dirty="0"/>
              <a:t>Tx Rate = W / RTT</a:t>
            </a:r>
            <a:endParaRPr lang="en-US" altLang="zh-CN" dirty="0"/>
          </a:p>
          <a:p>
            <a:pPr>
              <a:lnSpc>
                <a:spcPct val="110000"/>
              </a:lnSpc>
            </a:pPr>
            <a:r>
              <a:rPr lang="en-US" altLang="zh-CN" dirty="0"/>
              <a:t>Congestion Control</a:t>
            </a:r>
            <a:endParaRPr lang="en-US" altLang="zh-CN" dirty="0"/>
          </a:p>
          <a:p>
            <a:pPr lvl="1">
              <a:lnSpc>
                <a:spcPct val="110000"/>
              </a:lnSpc>
            </a:pPr>
            <a:r>
              <a:rPr lang="en-US" altLang="zh-CN" dirty="0">
                <a:solidFill>
                  <a:srgbClr val="FF0000"/>
                </a:solidFill>
              </a:rPr>
              <a:t>W = min(</a:t>
            </a:r>
            <a:r>
              <a:rPr lang="en-US" altLang="zh-CN" dirty="0" err="1">
                <a:solidFill>
                  <a:srgbClr val="FF0000"/>
                </a:solidFill>
              </a:rPr>
              <a:t>Receiver_buffer</a:t>
            </a:r>
            <a:r>
              <a:rPr lang="en-US" altLang="zh-CN" dirty="0">
                <a:solidFill>
                  <a:srgbClr val="FF0000"/>
                </a:solidFill>
              </a:rPr>
              <a:t>, </a:t>
            </a:r>
            <a:r>
              <a:rPr lang="en-US" altLang="zh-CN" dirty="0" err="1">
                <a:solidFill>
                  <a:srgbClr val="FF0000"/>
                </a:solidFill>
              </a:rPr>
              <a:t>cwnd</a:t>
            </a:r>
            <a:r>
              <a:rPr lang="en-US" altLang="zh-CN" dirty="0">
                <a:solidFill>
                  <a:srgbClr val="FF0000"/>
                </a:solidFill>
              </a:rPr>
              <a:t>)</a:t>
            </a:r>
            <a:endParaRPr lang="en-US" altLang="zh-CN" dirty="0">
              <a:solidFill>
                <a:srgbClr val="FF0000"/>
              </a:solidFill>
            </a:endParaRPr>
          </a:p>
          <a:p>
            <a:pPr lvl="1">
              <a:lnSpc>
                <a:spcPct val="110000"/>
              </a:lnSpc>
            </a:pPr>
            <a:r>
              <a:rPr lang="en-US" altLang="zh-CN" dirty="0"/>
              <a:t>Congestion</a:t>
            </a:r>
            <a:r>
              <a:rPr lang="zh-CN" altLang="en-US" dirty="0"/>
              <a:t> </a:t>
            </a:r>
            <a:r>
              <a:rPr lang="en-US" altLang="zh-CN" dirty="0"/>
              <a:t>window</a:t>
            </a:r>
            <a:r>
              <a:rPr lang="zh-CN" altLang="en-US" dirty="0"/>
              <a:t> </a:t>
            </a:r>
            <a:r>
              <a:rPr lang="en-US" altLang="zh-CN" dirty="0"/>
              <a:t>is adapted by the congestion control protocol to ensure efficiency and fairness</a:t>
            </a:r>
            <a:endParaRPr lang="en-US" altLang="zh-CN" dirty="0"/>
          </a:p>
          <a:p>
            <a:pPr lvl="1">
              <a:lnSpc>
                <a:spcPct val="110000"/>
              </a:lnSpc>
            </a:pPr>
            <a:r>
              <a:rPr lang="en-US" altLang="zh-CN" dirty="0"/>
              <a:t>TCP congestion control uses AIMD which provides fairness and efficiency in a distributed way</a:t>
            </a:r>
            <a:endParaRPr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1657350" y="2457450"/>
            <a:ext cx="58293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lnSpc>
                <a:spcPct val="150000"/>
              </a:lnSpc>
            </a:pPr>
            <a:r>
              <a:rPr lang="en-US" altLang="zh-CN" dirty="0">
                <a:solidFill>
                  <a:srgbClr val="BD374B"/>
                </a:solidFill>
              </a:rPr>
              <a:t>The Design of DNS</a:t>
            </a:r>
            <a:endParaRPr lang="en-US" altLang="zh-CN" dirty="0">
              <a:solidFill>
                <a:srgbClr val="BD374B"/>
              </a:solidFill>
            </a:endParaRPr>
          </a:p>
          <a:p>
            <a:pPr algn="ctr">
              <a:lnSpc>
                <a:spcPct val="150000"/>
              </a:lnSpc>
            </a:pPr>
            <a:r>
              <a:rPr kumimoji="1" lang="en-US" altLang="zh-CN" sz="2000" b="0" dirty="0">
                <a:solidFill>
                  <a:srgbClr val="BD374B"/>
                </a:solidFill>
              </a:rPr>
              <a:t>Domain Name Service</a:t>
            </a:r>
            <a:endParaRPr kumimoji="1" lang="en-US" altLang="zh-CN" sz="2000" b="0" dirty="0">
              <a:solidFill>
                <a:srgbClr val="BD374B"/>
              </a:solidFill>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 Binding IP and Domain Name</a:t>
            </a:r>
            <a:endParaRPr kumimoji="1" lang="zh-CN" altLang="en-US" dirty="0"/>
          </a:p>
        </p:txBody>
      </p:sp>
      <p:sp>
        <p:nvSpPr>
          <p:cNvPr id="3" name="内容占位符 2"/>
          <p:cNvSpPr>
            <a:spLocks noGrp="1"/>
          </p:cNvSpPr>
          <p:nvPr>
            <p:ph idx="1"/>
          </p:nvPr>
        </p:nvSpPr>
        <p:spPr>
          <a:xfrm>
            <a:off x="457200" y="1129308"/>
            <a:ext cx="8229600" cy="4248472"/>
          </a:xfrm>
        </p:spPr>
        <p:txBody>
          <a:bodyPr>
            <a:normAutofit/>
          </a:bodyPr>
          <a:lstStyle/>
          <a:p>
            <a:r>
              <a:rPr lang="en-US" altLang="zh-CN" dirty="0">
                <a:solidFill>
                  <a:srgbClr val="0096FF"/>
                </a:solidFill>
                <a:latin typeface="+mn-lt"/>
              </a:rPr>
              <a:t>Names</a:t>
            </a:r>
            <a:r>
              <a:rPr lang="en-US" altLang="zh-CN" dirty="0">
                <a:latin typeface="+mn-lt"/>
              </a:rPr>
              <a:t>: hostname strings</a:t>
            </a:r>
            <a:endParaRPr lang="en-US" altLang="zh-CN" dirty="0">
              <a:latin typeface="+mn-lt"/>
            </a:endParaRPr>
          </a:p>
          <a:p>
            <a:pPr lvl="1"/>
            <a:r>
              <a:rPr lang="en-US" altLang="zh-CN" dirty="0">
                <a:latin typeface="+mn-lt"/>
              </a:rPr>
              <a:t>E.g., </a:t>
            </a:r>
            <a:r>
              <a:rPr lang="en-US" altLang="zh-CN" u="sng" dirty="0" err="1">
                <a:latin typeface="+mn-lt"/>
              </a:rPr>
              <a:t>www.sjtu.edu.cn</a:t>
            </a:r>
            <a:endParaRPr lang="en-US" altLang="zh-CN" u="sng" dirty="0">
              <a:latin typeface="+mn-lt"/>
            </a:endParaRPr>
          </a:p>
          <a:p>
            <a:r>
              <a:rPr lang="en-US" altLang="zh-CN" dirty="0">
                <a:solidFill>
                  <a:srgbClr val="0096FF"/>
                </a:solidFill>
                <a:latin typeface="+mn-lt"/>
              </a:rPr>
              <a:t>Values</a:t>
            </a:r>
            <a:r>
              <a:rPr lang="en-US" altLang="zh-CN" dirty="0">
                <a:latin typeface="+mn-lt"/>
              </a:rPr>
              <a:t>: IP addresses</a:t>
            </a:r>
            <a:endParaRPr lang="en-US" altLang="zh-CN" dirty="0">
              <a:latin typeface="+mn-lt"/>
            </a:endParaRPr>
          </a:p>
          <a:p>
            <a:pPr lvl="1"/>
            <a:r>
              <a:rPr lang="en-US" altLang="zh-CN" dirty="0">
                <a:latin typeface="+mn-lt"/>
              </a:rPr>
              <a:t>E.g., 202.120.2.119</a:t>
            </a:r>
            <a:endParaRPr lang="en-US" altLang="zh-CN" dirty="0">
              <a:latin typeface="+mn-lt"/>
            </a:endParaRPr>
          </a:p>
          <a:p>
            <a:r>
              <a:rPr lang="en-US" altLang="zh-CN" dirty="0">
                <a:solidFill>
                  <a:srgbClr val="0096FF"/>
                </a:solidFill>
                <a:latin typeface="+mn-lt"/>
              </a:rPr>
              <a:t>Look-up</a:t>
            </a:r>
            <a:r>
              <a:rPr lang="en-US" altLang="zh-CN" dirty="0">
                <a:latin typeface="+mn-lt"/>
              </a:rPr>
              <a:t> </a:t>
            </a:r>
            <a:r>
              <a:rPr lang="en-US" altLang="zh-CN" dirty="0">
                <a:solidFill>
                  <a:srgbClr val="0096FF"/>
                </a:solidFill>
                <a:latin typeface="+mn-lt"/>
              </a:rPr>
              <a:t>algorithm</a:t>
            </a:r>
            <a:endParaRPr lang="en-US" altLang="zh-CN" dirty="0">
              <a:solidFill>
                <a:srgbClr val="0096FF"/>
              </a:solidFill>
              <a:latin typeface="+mn-lt"/>
            </a:endParaRPr>
          </a:p>
          <a:p>
            <a:pPr lvl="1"/>
            <a:r>
              <a:rPr lang="en-US" altLang="zh-CN" dirty="0">
                <a:latin typeface="+mn-lt"/>
              </a:rPr>
              <a:t>Resolves a hostname to an IP address so that your machine knows where to send packets</a:t>
            </a:r>
            <a:endParaRPr lang="zh-CN" altLang="en-US" dirty="0">
              <a:latin typeface="+mn-lt"/>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 Address as a Type of Name</a:t>
            </a:r>
            <a:endParaRPr kumimoji="1" lang="zh-CN" altLang="en-US" dirty="0"/>
          </a:p>
        </p:txBody>
      </p:sp>
      <p:sp>
        <p:nvSpPr>
          <p:cNvPr id="3" name="内容占位符 2"/>
          <p:cNvSpPr>
            <a:spLocks noGrp="1"/>
          </p:cNvSpPr>
          <p:nvPr>
            <p:ph idx="1"/>
          </p:nvPr>
        </p:nvSpPr>
        <p:spPr>
          <a:xfrm>
            <a:off x="457200" y="1129308"/>
            <a:ext cx="8229600" cy="4248472"/>
          </a:xfrm>
        </p:spPr>
        <p:txBody>
          <a:bodyPr>
            <a:normAutofit/>
          </a:bodyPr>
          <a:lstStyle/>
          <a:p>
            <a:r>
              <a:rPr lang="en-US" altLang="zh-CN" dirty="0"/>
              <a:t>An IP address itself is a type of name</a:t>
            </a:r>
            <a:endParaRPr lang="en-US" altLang="zh-CN" dirty="0"/>
          </a:p>
          <a:p>
            <a:pPr lvl="1"/>
            <a:r>
              <a:rPr lang="en-US" altLang="zh-CN" dirty="0"/>
              <a:t>A structured name that is used to locate an object</a:t>
            </a:r>
            <a:endParaRPr lang="en-US" altLang="zh-CN" dirty="0"/>
          </a:p>
          <a:p>
            <a:pPr lvl="1"/>
            <a:r>
              <a:rPr lang="en-US" altLang="zh-CN" dirty="0"/>
              <a:t>Use IP address to identify the server</a:t>
            </a:r>
            <a:endParaRPr lang="en-US" altLang="zh-CN" dirty="0"/>
          </a:p>
          <a:p>
            <a:pPr lvl="2"/>
            <a:r>
              <a:rPr lang="en-US" altLang="zh-CN" sz="1600" dirty="0"/>
              <a:t>Recall your labs in ICS on socket</a:t>
            </a:r>
            <a:endParaRPr lang="en-US" altLang="zh-CN" sz="1600" dirty="0"/>
          </a:p>
          <a:p>
            <a:pPr lvl="1"/>
            <a:r>
              <a:rPr lang="en-US" altLang="zh-CN" dirty="0"/>
              <a:t>On Internet</a:t>
            </a:r>
            <a:endParaRPr lang="en-US" altLang="zh-CN" dirty="0"/>
          </a:p>
          <a:p>
            <a:pPr lvl="2"/>
            <a:r>
              <a:rPr lang="en-US" altLang="zh-CN" sz="1600" dirty="0"/>
              <a:t>The router will know where to send a packet with destination IP</a:t>
            </a:r>
            <a:endParaRPr lang="en-US" altLang="zh-CN" sz="1600" dirty="0"/>
          </a:p>
          <a:p>
            <a:r>
              <a:rPr lang="en-US" altLang="zh-CN" dirty="0"/>
              <a:t>Hostname has </a:t>
            </a:r>
            <a:r>
              <a:rPr lang="en-US" altLang="zh-CN" dirty="0">
                <a:solidFill>
                  <a:srgbClr val="C00000"/>
                </a:solidFill>
              </a:rPr>
              <a:t>no</a:t>
            </a:r>
            <a:r>
              <a:rPr lang="en-US" altLang="zh-CN" dirty="0"/>
              <a:t> such semantic</a:t>
            </a:r>
            <a:endParaRPr lang="en-US" altLang="zh-CN" dirty="0"/>
          </a:p>
          <a:p>
            <a:pPr lvl="1"/>
            <a:r>
              <a:rPr lang="en-US" altLang="zh-CN" dirty="0"/>
              <a:t>A router does not know how to send a packet to "</a:t>
            </a:r>
            <a:r>
              <a:rPr lang="en-US" altLang="zh-CN" u="sng" dirty="0" err="1"/>
              <a:t>baidu.com</a:t>
            </a:r>
            <a:r>
              <a:rPr lang="en-US" altLang="zh-CN" dirty="0"/>
              <a:t>"</a:t>
            </a:r>
            <a:endParaRPr lang="zh-CN" altLang="en-US"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Not Just Using IP Address?</a:t>
            </a:r>
            <a:endParaRPr kumimoji="1" lang="zh-CN" altLang="en-US" dirty="0"/>
          </a:p>
        </p:txBody>
      </p:sp>
      <p:sp>
        <p:nvSpPr>
          <p:cNvPr id="3" name="内容占位符 2"/>
          <p:cNvSpPr>
            <a:spLocks noGrp="1"/>
          </p:cNvSpPr>
          <p:nvPr>
            <p:ph idx="1"/>
          </p:nvPr>
        </p:nvSpPr>
        <p:spPr>
          <a:xfrm>
            <a:off x="457200" y="1129308"/>
            <a:ext cx="8229600" cy="4248472"/>
          </a:xfrm>
        </p:spPr>
        <p:txBody>
          <a:bodyPr>
            <a:normAutofit/>
          </a:bodyPr>
          <a:lstStyle/>
          <a:p>
            <a:r>
              <a:rPr lang="en-US" altLang="zh-CN" dirty="0"/>
              <a:t>IPs are structured in a particular way for routing</a:t>
            </a:r>
            <a:endParaRPr lang="en-US" altLang="zh-CN" dirty="0"/>
          </a:p>
          <a:p>
            <a:pPr lvl="1"/>
            <a:r>
              <a:rPr lang="en-US" altLang="zh-CN" dirty="0"/>
              <a:t>You cannot chose your IP address as you wish</a:t>
            </a:r>
            <a:endParaRPr lang="en-US" altLang="zh-CN" dirty="0"/>
          </a:p>
          <a:p>
            <a:pPr lvl="2"/>
            <a:r>
              <a:rPr lang="en-US" altLang="zh-CN" sz="1600" dirty="0">
                <a:solidFill>
                  <a:srgbClr val="0096FF"/>
                </a:solidFill>
              </a:rPr>
              <a:t>Note: usually an address cannot be picked</a:t>
            </a:r>
            <a:endParaRPr lang="en-US" altLang="zh-CN" sz="1600" dirty="0">
              <a:solidFill>
                <a:srgbClr val="0096FF"/>
              </a:solidFill>
            </a:endParaRPr>
          </a:p>
          <a:p>
            <a:pPr lvl="1"/>
            <a:r>
              <a:rPr lang="en-US" altLang="zh-CN" dirty="0"/>
              <a:t>While you can chose your host names</a:t>
            </a:r>
            <a:endParaRPr lang="en-US" altLang="zh-CN" dirty="0"/>
          </a:p>
          <a:p>
            <a:r>
              <a:rPr lang="en-US" altLang="zh-CN" dirty="0"/>
              <a:t>IPs are not</a:t>
            </a:r>
            <a:r>
              <a:rPr lang="zh-CN" altLang="en-US" dirty="0"/>
              <a:t> </a:t>
            </a:r>
            <a:r>
              <a:rPr lang="en-US" altLang="zh-CN" dirty="0"/>
              <a:t>user-friendly</a:t>
            </a:r>
            <a:r>
              <a:rPr lang="zh-CN" altLang="en-US" dirty="0"/>
              <a:t> </a:t>
            </a:r>
            <a:r>
              <a:rPr lang="en-US" altLang="zh-CN" dirty="0"/>
              <a:t>enough</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Questions on DNS</a:t>
            </a:r>
            <a:endParaRPr lang="zh-CN" altLang="en-US" dirty="0"/>
          </a:p>
        </p:txBody>
      </p:sp>
      <p:sp>
        <p:nvSpPr>
          <p:cNvPr id="3" name="内容占位符 2"/>
          <p:cNvSpPr>
            <a:spLocks noGrp="1"/>
          </p:cNvSpPr>
          <p:nvPr>
            <p:ph idx="1"/>
          </p:nvPr>
        </p:nvSpPr>
        <p:spPr/>
        <p:txBody>
          <a:bodyPr>
            <a:normAutofit/>
          </a:bodyPr>
          <a:lstStyle/>
          <a:p>
            <a:r>
              <a:rPr lang="en-US" altLang="zh-CN" b="1" dirty="0">
                <a:solidFill>
                  <a:srgbClr val="C00000"/>
                </a:solidFill>
              </a:rPr>
              <a:t>Q: </a:t>
            </a:r>
            <a:r>
              <a:rPr lang="en-US" altLang="zh-CN" dirty="0">
                <a:solidFill>
                  <a:srgbClr val="C00000"/>
                </a:solidFill>
              </a:rPr>
              <a:t>Can a name have multiple values (IP addresses)?</a:t>
            </a:r>
            <a:endParaRPr lang="en-US" altLang="zh-CN" dirty="0">
              <a:solidFill>
                <a:srgbClr val="C00000"/>
              </a:solidFill>
            </a:endParaRPr>
          </a:p>
          <a:p>
            <a:pPr lvl="1"/>
            <a:r>
              <a:rPr lang="en-US" altLang="zh-CN" dirty="0"/>
              <a:t>Yes</a:t>
            </a:r>
            <a:endParaRPr lang="en-US" altLang="zh-CN" dirty="0"/>
          </a:p>
          <a:p>
            <a:pPr lvl="1"/>
            <a:r>
              <a:rPr lang="en-US" altLang="zh-CN" dirty="0"/>
              <a:t>This allows a web server to balance its load over multiple machines</a:t>
            </a:r>
            <a:endParaRPr lang="en-US" altLang="zh-CN" dirty="0"/>
          </a:p>
          <a:p>
            <a:pPr lvl="1"/>
            <a:r>
              <a:rPr lang="en-US" altLang="zh-CN" dirty="0"/>
              <a:t>Also allows a client to choice a nearest IP to access</a:t>
            </a:r>
            <a:endParaRPr lang="en-US" altLang="zh-CN" dirty="0"/>
          </a:p>
          <a:p>
            <a:r>
              <a:rPr lang="en-US" altLang="zh-CN" b="1" dirty="0">
                <a:solidFill>
                  <a:srgbClr val="C00000"/>
                </a:solidFill>
              </a:rPr>
              <a:t>Q: </a:t>
            </a:r>
            <a:r>
              <a:rPr lang="en-US" altLang="zh-CN" dirty="0">
                <a:solidFill>
                  <a:srgbClr val="C00000"/>
                </a:solidFill>
              </a:rPr>
              <a:t>Can a single value have multiple names?</a:t>
            </a:r>
            <a:endParaRPr lang="en-US" altLang="zh-CN" dirty="0">
              <a:solidFill>
                <a:srgbClr val="C00000"/>
              </a:solidFill>
            </a:endParaRPr>
          </a:p>
          <a:p>
            <a:pPr lvl="1"/>
            <a:r>
              <a:rPr lang="en-US" altLang="zh-CN" dirty="0"/>
              <a:t>Yes</a:t>
            </a:r>
            <a:endParaRPr lang="en-US" altLang="zh-CN" dirty="0"/>
          </a:p>
          <a:p>
            <a:pPr lvl="1"/>
            <a:r>
              <a:rPr lang="en-US" altLang="zh-CN" dirty="0"/>
              <a:t>This allows server consolidation</a:t>
            </a:r>
            <a:endParaRPr lang="zh-CN" altLang="en-US" dirty="0"/>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Questions on DNS</a:t>
            </a:r>
            <a:endParaRPr lang="zh-CN" altLang="en-US" dirty="0"/>
          </a:p>
        </p:txBody>
      </p:sp>
      <p:sp>
        <p:nvSpPr>
          <p:cNvPr id="3" name="内容占位符 2"/>
          <p:cNvSpPr>
            <a:spLocks noGrp="1"/>
          </p:cNvSpPr>
          <p:nvPr>
            <p:ph idx="1"/>
          </p:nvPr>
        </p:nvSpPr>
        <p:spPr/>
        <p:txBody>
          <a:bodyPr>
            <a:normAutofit/>
          </a:bodyPr>
          <a:lstStyle/>
          <a:p>
            <a:r>
              <a:rPr lang="en-US" altLang="zh-CN" b="1" dirty="0">
                <a:solidFill>
                  <a:srgbClr val="C00000"/>
                </a:solidFill>
              </a:rPr>
              <a:t>Q: </a:t>
            </a:r>
            <a:r>
              <a:rPr lang="en-US" altLang="zh-CN" dirty="0">
                <a:solidFill>
                  <a:srgbClr val="C00000"/>
                </a:solidFill>
              </a:rPr>
              <a:t>Can the value corresponding to a name change?</a:t>
            </a:r>
            <a:endParaRPr lang="en-US" altLang="zh-CN" dirty="0">
              <a:solidFill>
                <a:srgbClr val="C00000"/>
              </a:solidFill>
            </a:endParaRPr>
          </a:p>
          <a:p>
            <a:pPr lvl="1"/>
            <a:r>
              <a:rPr lang="en-US" altLang="zh-CN" dirty="0"/>
              <a:t>Yes</a:t>
            </a:r>
            <a:endParaRPr lang="en-US" altLang="zh-CN" dirty="0"/>
          </a:p>
          <a:p>
            <a:pPr lvl="1"/>
            <a:r>
              <a:rPr lang="en-US" altLang="zh-CN" dirty="0"/>
              <a:t>This allows to change the physical machine (with different IP) that stores the data without changing the hostname</a:t>
            </a:r>
            <a:endParaRPr lang="en-US" altLang="zh-CN" dirty="0"/>
          </a:p>
          <a:p>
            <a:pPr lvl="1"/>
            <a:r>
              <a:rPr lang="en-US" altLang="zh-CN" dirty="0"/>
              <a:t>Such changing is hidden to clients</a:t>
            </a:r>
            <a:endParaRPr lang="zh-CN" altLang="en-US" dirty="0"/>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Decide Timeout?</a:t>
            </a:r>
            <a:endParaRPr kumimoji="1" lang="zh-CN" altLang="en-US" dirty="0"/>
          </a:p>
        </p:txBody>
      </p:sp>
      <p:sp>
        <p:nvSpPr>
          <p:cNvPr id="3" name="内容占位符 2"/>
          <p:cNvSpPr>
            <a:spLocks noGrp="1"/>
          </p:cNvSpPr>
          <p:nvPr>
            <p:ph idx="1"/>
          </p:nvPr>
        </p:nvSpPr>
        <p:spPr>
          <a:xfrm>
            <a:off x="457200" y="1129308"/>
            <a:ext cx="8229600" cy="4248472"/>
          </a:xfrm>
        </p:spPr>
        <p:txBody>
          <a:bodyPr>
            <a:normAutofit/>
          </a:bodyPr>
          <a:lstStyle/>
          <a:p>
            <a:r>
              <a:rPr lang="en-US" altLang="zh-CN" dirty="0">
                <a:solidFill>
                  <a:schemeClr val="bg1">
                    <a:lumMod val="65000"/>
                  </a:schemeClr>
                </a:solidFill>
                <a:ea typeface="MS PGothic" panose="020B0600070205080204" charset="-128"/>
              </a:rPr>
              <a:t>Fixed timer: dilemma of fixed timer</a:t>
            </a:r>
            <a:endParaRPr lang="en-US" altLang="zh-CN" dirty="0">
              <a:solidFill>
                <a:schemeClr val="bg1">
                  <a:lumMod val="65000"/>
                </a:schemeClr>
              </a:solidFill>
              <a:ea typeface="MS PGothic" panose="020B0600070205080204" charset="-128"/>
            </a:endParaRPr>
          </a:p>
          <a:p>
            <a:pPr lvl="1"/>
            <a:r>
              <a:rPr lang="en-US" altLang="zh-CN" dirty="0">
                <a:solidFill>
                  <a:schemeClr val="bg1">
                    <a:lumMod val="65000"/>
                  </a:schemeClr>
                </a:solidFill>
                <a:ea typeface="MS PGothic" panose="020B0600070205080204" charset="-128"/>
              </a:rPr>
              <a:t>Too short: unnecessary resend</a:t>
            </a:r>
            <a:endParaRPr lang="en-US" altLang="zh-CN" dirty="0">
              <a:solidFill>
                <a:schemeClr val="bg1">
                  <a:lumMod val="65000"/>
                </a:schemeClr>
              </a:solidFill>
              <a:ea typeface="MS PGothic" panose="020B0600070205080204" charset="-128"/>
            </a:endParaRPr>
          </a:p>
          <a:p>
            <a:pPr lvl="1"/>
            <a:r>
              <a:rPr lang="en-US" altLang="zh-CN" dirty="0">
                <a:solidFill>
                  <a:schemeClr val="bg1">
                    <a:lumMod val="65000"/>
                  </a:schemeClr>
                </a:solidFill>
                <a:ea typeface="MS PGothic" panose="020B0600070205080204" charset="-128"/>
              </a:rPr>
              <a:t>Too long: take long time to discover lost packets</a:t>
            </a:r>
            <a:endParaRPr lang="en-US" altLang="zh-CN" dirty="0">
              <a:solidFill>
                <a:schemeClr val="bg1">
                  <a:lumMod val="65000"/>
                </a:schemeClr>
              </a:solidFill>
              <a:ea typeface="MS PGothic" panose="020B0600070205080204" charset="-128"/>
            </a:endParaRPr>
          </a:p>
          <a:p>
            <a:r>
              <a:rPr lang="en-US" altLang="zh-CN" dirty="0">
                <a:solidFill>
                  <a:schemeClr val="bg1">
                    <a:lumMod val="65000"/>
                  </a:schemeClr>
                </a:solidFill>
                <a:ea typeface="MS PGothic" panose="020B0600070205080204" charset="-128"/>
              </a:rPr>
              <a:t>Adaptive timer</a:t>
            </a:r>
            <a:endParaRPr lang="en-US" altLang="zh-CN" dirty="0">
              <a:solidFill>
                <a:schemeClr val="bg1">
                  <a:lumMod val="65000"/>
                </a:schemeClr>
              </a:solidFill>
              <a:ea typeface="MS PGothic" panose="020B0600070205080204" charset="-128"/>
            </a:endParaRPr>
          </a:p>
          <a:p>
            <a:pPr lvl="1"/>
            <a:r>
              <a:rPr lang="en-US" altLang="zh-CN" dirty="0">
                <a:solidFill>
                  <a:schemeClr val="bg1">
                    <a:lumMod val="65000"/>
                  </a:schemeClr>
                </a:solidFill>
                <a:ea typeface="MS PGothic" panose="020B0600070205080204" charset="-128"/>
              </a:rPr>
              <a:t>E.g., adjust by currently observed RTT, set timer to 150%</a:t>
            </a:r>
            <a:endParaRPr lang="en-US" altLang="zh-CN" dirty="0">
              <a:solidFill>
                <a:schemeClr val="bg1">
                  <a:lumMod val="65000"/>
                </a:schemeClr>
              </a:solidFill>
              <a:ea typeface="MS PGothic" panose="020B0600070205080204" charset="-128"/>
            </a:endParaRPr>
          </a:p>
          <a:p>
            <a:pPr lvl="1"/>
            <a:r>
              <a:rPr lang="en-US" altLang="zh-CN" dirty="0">
                <a:solidFill>
                  <a:schemeClr val="bg1">
                    <a:lumMod val="65000"/>
                  </a:schemeClr>
                </a:solidFill>
                <a:ea typeface="MS PGothic" panose="020B0600070205080204" charset="-128"/>
              </a:rPr>
              <a:t>Exponential back-off: doubling from a small timer</a:t>
            </a:r>
            <a:endParaRPr lang="en-US" altLang="zh-CN" dirty="0">
              <a:solidFill>
                <a:schemeClr val="bg1">
                  <a:lumMod val="65000"/>
                </a:schemeClr>
              </a:solidFill>
              <a:ea typeface="MS PGothic" panose="020B0600070205080204" charset="-128"/>
            </a:endParaRPr>
          </a:p>
          <a:p>
            <a:r>
              <a:rPr lang="en-US" altLang="zh-CN" dirty="0">
                <a:ea typeface="MS PGothic" panose="020B0600070205080204" charset="-128"/>
              </a:rPr>
              <a:t>NAK (</a:t>
            </a:r>
            <a:r>
              <a:rPr lang="en-US" altLang="zh-CN" dirty="0">
                <a:solidFill>
                  <a:srgbClr val="FF0000"/>
                </a:solidFill>
                <a:ea typeface="MS PGothic" panose="020B0600070205080204" charset="-128"/>
              </a:rPr>
              <a:t>Negative</a:t>
            </a:r>
            <a:r>
              <a:rPr lang="en-US" altLang="zh-CN" dirty="0">
                <a:ea typeface="MS PGothic" panose="020B0600070205080204" charset="-128"/>
              </a:rPr>
              <a:t> </a:t>
            </a:r>
            <a:r>
              <a:rPr lang="en-US" altLang="zh-CN" dirty="0" err="1">
                <a:ea typeface="MS PGothic" panose="020B0600070205080204" charset="-128"/>
              </a:rPr>
              <a:t>AcKnowledgment</a:t>
            </a:r>
            <a:r>
              <a:rPr lang="en-US" altLang="zh-CN" dirty="0">
                <a:ea typeface="MS PGothic" panose="020B0600070205080204" charset="-128"/>
              </a:rPr>
              <a:t>)</a:t>
            </a:r>
            <a:endParaRPr lang="en-US" altLang="zh-CN" dirty="0">
              <a:ea typeface="MS PGothic" panose="020B0600070205080204" charset="-128"/>
            </a:endParaRPr>
          </a:p>
          <a:p>
            <a:pPr lvl="1"/>
            <a:r>
              <a:rPr lang="en-US" altLang="zh-CN" dirty="0">
                <a:ea typeface="MS PGothic" panose="020B0600070205080204" charset="-128"/>
              </a:rPr>
              <a:t>Receiver sends a message </a:t>
            </a:r>
            <a:r>
              <a:rPr lang="en-US" altLang="zh-CN" dirty="0">
                <a:solidFill>
                  <a:srgbClr val="FF0000"/>
                </a:solidFill>
                <a:ea typeface="MS PGothic" panose="020B0600070205080204" charset="-128"/>
              </a:rPr>
              <a:t>that lists missing items</a:t>
            </a:r>
            <a:endParaRPr lang="en-US" altLang="zh-CN" dirty="0">
              <a:ea typeface="MS PGothic" panose="020B0600070205080204" charset="-128"/>
            </a:endParaRPr>
          </a:p>
          <a:p>
            <a:pPr lvl="1"/>
            <a:r>
              <a:rPr lang="en-US" altLang="zh-CN" dirty="0">
                <a:ea typeface="MS PGothic" panose="020B0600070205080204" charset="-128"/>
              </a:rPr>
              <a:t>Receiver can </a:t>
            </a:r>
            <a:r>
              <a:rPr lang="en-US" altLang="zh-CN" dirty="0">
                <a:solidFill>
                  <a:srgbClr val="FF0000"/>
                </a:solidFill>
                <a:ea typeface="MS PGothic" panose="020B0600070205080204" charset="-128"/>
              </a:rPr>
              <a:t>count arriving segments</a:t>
            </a:r>
            <a:r>
              <a:rPr lang="en-US" altLang="zh-CN" dirty="0">
                <a:ea typeface="MS PGothic" panose="020B0600070205080204" charset="-128"/>
              </a:rPr>
              <a:t> rather than timer</a:t>
            </a:r>
            <a:endParaRPr lang="en-US" altLang="zh-CN" dirty="0">
              <a:ea typeface="MS PGothic" panose="020B0600070205080204" charset="-128"/>
            </a:endParaRPr>
          </a:p>
          <a:p>
            <a:pPr lvl="1"/>
            <a:r>
              <a:rPr lang="en-US" altLang="zh-CN" dirty="0">
                <a:ea typeface="MS PGothic" panose="020B0600070205080204" charset="-128"/>
              </a:rPr>
              <a:t>Sender can have no timer (only once per stream)</a:t>
            </a:r>
            <a:endParaRPr lang="en-US" altLang="zh-CN" dirty="0">
              <a:ea typeface="MS PGothic" panose="020B0600070205080204" charset="-128"/>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6012180" y="3074035"/>
            <a:ext cx="3048000" cy="1568450"/>
          </a:xfrm>
          <a:prstGeom prst="rect">
            <a:avLst/>
          </a:prstGeom>
          <a:noFill/>
        </p:spPr>
        <p:txBody>
          <a:bodyPr wrap="square" rtlCol="0">
            <a:spAutoFit/>
          </a:bodyPr>
          <a:p>
            <a:r>
              <a:rPr lang="zh-CN" altLang="en-US" sz="1600"/>
              <a:t>若</a:t>
            </a:r>
            <a:r>
              <a:rPr lang="en-US" altLang="zh-CN" sz="1600"/>
              <a:t>receiver</a:t>
            </a:r>
            <a:r>
              <a:rPr lang="zh-CN" altLang="en-US" sz="1600"/>
              <a:t>采用的是</a:t>
            </a:r>
            <a:r>
              <a:rPr lang="en-US" altLang="zh-CN" sz="1600"/>
              <a:t>NAK</a:t>
            </a:r>
            <a:r>
              <a:rPr lang="zh-CN" altLang="en-US" sz="1600"/>
              <a:t>来收包，那么就说明</a:t>
            </a:r>
            <a:r>
              <a:rPr lang="en-US" altLang="zh-CN" sz="1600"/>
              <a:t>receiver</a:t>
            </a:r>
            <a:r>
              <a:rPr lang="zh-CN" altLang="en-US" sz="1600"/>
              <a:t>是不使用</a:t>
            </a:r>
            <a:r>
              <a:rPr lang="en-US" altLang="zh-CN" sz="1600"/>
              <a:t>timer</a:t>
            </a:r>
            <a:r>
              <a:rPr lang="zh-CN" altLang="en-US" sz="1600"/>
              <a:t>的，即是不回去计算是否</a:t>
            </a:r>
            <a:r>
              <a:rPr lang="en-US" altLang="zh-CN" sz="1600"/>
              <a:t>timeout</a:t>
            </a:r>
            <a:r>
              <a:rPr lang="zh-CN" altLang="en-US" sz="1600"/>
              <a:t>的，只会去看到底接收到了哪些包</a:t>
            </a:r>
            <a:r>
              <a:rPr lang="en-US" altLang="zh-CN" sz="1600"/>
              <a:t>(counting)</a:t>
            </a:r>
            <a:r>
              <a:rPr lang="zh-CN" altLang="en-US" sz="1600"/>
              <a:t>，并且会</a:t>
            </a:r>
            <a:r>
              <a:rPr lang="en-US" altLang="zh-CN" sz="1600"/>
              <a:t>    </a:t>
            </a:r>
            <a:r>
              <a:rPr lang="zh-CN" altLang="en-US" sz="1600"/>
              <a:t>返回丢失包的列表</a:t>
            </a:r>
            <a:endParaRPr lang="zh-CN" altLang="en-US" sz="16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Look-up Algorithm</a:t>
            </a:r>
            <a:endParaRPr lang="zh-CN" altLang="en-US" dirty="0"/>
          </a:p>
        </p:txBody>
      </p:sp>
      <p:sp>
        <p:nvSpPr>
          <p:cNvPr id="3" name="内容占位符 2"/>
          <p:cNvSpPr>
            <a:spLocks noGrp="1"/>
          </p:cNvSpPr>
          <p:nvPr>
            <p:ph idx="1"/>
          </p:nvPr>
        </p:nvSpPr>
        <p:spPr/>
        <p:txBody>
          <a:bodyPr>
            <a:noAutofit/>
          </a:bodyPr>
          <a:lstStyle/>
          <a:p>
            <a:r>
              <a:rPr lang="en-US" altLang="zh-CN" dirty="0"/>
              <a:t>At first, each machine kept a "</a:t>
            </a:r>
            <a:r>
              <a:rPr lang="en-US" altLang="zh-CN" dirty="0" err="1">
                <a:solidFill>
                  <a:srgbClr val="0096FF"/>
                </a:solidFill>
              </a:rPr>
              <a:t>hosts.txt</a:t>
            </a:r>
            <a:r>
              <a:rPr lang="en-US" altLang="zh-CN" dirty="0"/>
              <a:t>" for address binding</a:t>
            </a:r>
            <a:endParaRPr lang="en-US" altLang="zh-CN" dirty="0"/>
          </a:p>
          <a:p>
            <a:pPr lvl="1"/>
            <a:r>
              <a:rPr lang="en-US" altLang="zh-CN" dirty="0"/>
              <a:t>E.g., "</a:t>
            </a:r>
            <a:r>
              <a:rPr lang="en-US" altLang="zh-CN" dirty="0">
                <a:solidFill>
                  <a:srgbClr val="0096FF"/>
                </a:solidFill>
              </a:rPr>
              <a:t>r900 202.120.224.83</a:t>
            </a:r>
            <a:r>
              <a:rPr lang="en-US" altLang="zh-CN" dirty="0"/>
              <a:t>"</a:t>
            </a:r>
            <a:endParaRPr lang="en-US" altLang="zh-CN" dirty="0"/>
          </a:p>
          <a:p>
            <a:pPr lvl="1"/>
            <a:r>
              <a:rPr lang="en-US" altLang="zh-CN" dirty="0"/>
              <a:t>Using table look-up to resolve the binding</a:t>
            </a:r>
            <a:endParaRPr lang="en-US" altLang="zh-CN" dirty="0"/>
          </a:p>
          <a:p>
            <a:pPr lvl="1"/>
            <a:r>
              <a:rPr lang="en-US" altLang="zh-CN" dirty="0"/>
              <a:t>This method </a:t>
            </a:r>
            <a:r>
              <a:rPr lang="en-US" altLang="zh-CN" dirty="0">
                <a:solidFill>
                  <a:srgbClr val="C00000"/>
                </a:solidFill>
              </a:rPr>
              <a:t>cannot scale </a:t>
            </a:r>
            <a:r>
              <a:rPr lang="en-US" altLang="zh-CN" dirty="0"/>
              <a:t>in Internet</a:t>
            </a:r>
            <a:endParaRPr lang="en-US" altLang="zh-CN" dirty="0"/>
          </a:p>
          <a:p>
            <a:r>
              <a:rPr lang="en-US" altLang="zh-CN" dirty="0"/>
              <a:t>1984, four Berkeley students wrote </a:t>
            </a:r>
            <a:r>
              <a:rPr lang="en-US" altLang="zh-CN" b="1" dirty="0">
                <a:solidFill>
                  <a:srgbClr val="0096FF"/>
                </a:solidFill>
              </a:rPr>
              <a:t>BIND</a:t>
            </a:r>
            <a:endParaRPr lang="en-US" altLang="zh-CN" b="1" dirty="0">
              <a:solidFill>
                <a:srgbClr val="0096FF"/>
              </a:solidFill>
            </a:endParaRPr>
          </a:p>
          <a:p>
            <a:pPr lvl="1"/>
            <a:r>
              <a:rPr lang="en-US" altLang="zh-CN" b="1" dirty="0">
                <a:solidFill>
                  <a:srgbClr val="0096FF"/>
                </a:solidFill>
              </a:rPr>
              <a:t>B</a:t>
            </a:r>
            <a:r>
              <a:rPr lang="en-US" altLang="zh-CN" dirty="0"/>
              <a:t>erkeley </a:t>
            </a:r>
            <a:r>
              <a:rPr lang="en-US" altLang="zh-CN" b="1" dirty="0">
                <a:solidFill>
                  <a:srgbClr val="0096FF"/>
                </a:solidFill>
              </a:rPr>
              <a:t>I</a:t>
            </a:r>
            <a:r>
              <a:rPr lang="en-US" altLang="zh-CN" dirty="0"/>
              <a:t>nternet </a:t>
            </a:r>
            <a:r>
              <a:rPr lang="en-US" altLang="zh-CN" b="1" dirty="0">
                <a:solidFill>
                  <a:srgbClr val="0096FF"/>
                </a:solidFill>
              </a:rPr>
              <a:t>N</a:t>
            </a:r>
            <a:r>
              <a:rPr lang="en-US" altLang="zh-CN" dirty="0"/>
              <a:t>ame </a:t>
            </a:r>
            <a:r>
              <a:rPr lang="en-US" altLang="zh-CN" b="1" dirty="0">
                <a:solidFill>
                  <a:srgbClr val="0096FF"/>
                </a:solidFill>
              </a:rPr>
              <a:t>D</a:t>
            </a:r>
            <a:r>
              <a:rPr lang="en-US" altLang="zh-CN" dirty="0"/>
              <a:t>omain</a:t>
            </a:r>
            <a:endParaRPr lang="en-US" altLang="zh-CN" dirty="0"/>
          </a:p>
          <a:p>
            <a:pPr lvl="1"/>
            <a:r>
              <a:rPr lang="en-US" altLang="zh-CN" dirty="0"/>
              <a:t>Still the dominant DNS software in use</a:t>
            </a:r>
            <a:endParaRPr lang="en-US" altLang="zh-CN" dirty="0"/>
          </a:p>
          <a:p>
            <a:endParaRPr lang="zh-CN" altLang="en-US" sz="2200" dirty="0"/>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Distributing Responsibility</a:t>
            </a:r>
            <a:endParaRPr lang="zh-CN" altLang="en-US" dirty="0"/>
          </a:p>
        </p:txBody>
      </p:sp>
      <p:sp>
        <p:nvSpPr>
          <p:cNvPr id="3" name="内容占位符 2"/>
          <p:cNvSpPr>
            <a:spLocks noGrp="1"/>
          </p:cNvSpPr>
          <p:nvPr>
            <p:ph idx="1"/>
          </p:nvPr>
        </p:nvSpPr>
        <p:spPr/>
        <p:txBody>
          <a:bodyPr>
            <a:normAutofit/>
          </a:bodyPr>
          <a:lstStyle/>
          <a:p>
            <a:r>
              <a:rPr lang="en-US" altLang="zh-CN" dirty="0"/>
              <a:t>The binding</a:t>
            </a:r>
            <a:endParaRPr lang="en-US" altLang="zh-CN" dirty="0"/>
          </a:p>
          <a:p>
            <a:pPr lvl="1"/>
            <a:r>
              <a:rPr lang="en-US" altLang="zh-CN" dirty="0"/>
              <a:t>Too large to be stored on a single machine</a:t>
            </a:r>
            <a:endParaRPr lang="en-US" altLang="zh-CN" dirty="0"/>
          </a:p>
          <a:p>
            <a:pPr lvl="1"/>
            <a:r>
              <a:rPr lang="en-US" altLang="zh-CN" dirty="0"/>
              <a:t>Thus, the data are stored on many machines</a:t>
            </a:r>
            <a:endParaRPr lang="en-US" altLang="zh-CN" dirty="0"/>
          </a:p>
          <a:p>
            <a:pPr lvl="2"/>
            <a:r>
              <a:rPr lang="en-US" altLang="zh-CN" sz="1600" dirty="0"/>
              <a:t>As known as "</a:t>
            </a:r>
            <a:r>
              <a:rPr lang="en-US" altLang="zh-CN" sz="1600" b="1" dirty="0">
                <a:solidFill>
                  <a:srgbClr val="0096FF"/>
                </a:solidFill>
              </a:rPr>
              <a:t>name servers</a:t>
            </a:r>
            <a:r>
              <a:rPr lang="en-US" altLang="zh-CN" sz="1600" dirty="0"/>
              <a:t>"</a:t>
            </a:r>
            <a:endParaRPr lang="en-US" altLang="zh-CN" sz="1600" dirty="0"/>
          </a:p>
          <a:p>
            <a:r>
              <a:rPr lang="en-US" altLang="zh-CN" dirty="0"/>
              <a:t>How to know which name server has a particular binding?</a:t>
            </a:r>
            <a:endParaRPr lang="en-US" altLang="zh-CN" dirty="0"/>
          </a:p>
          <a:p>
            <a:pPr lvl="1"/>
            <a:r>
              <a:rPr lang="en-US" altLang="zh-CN" dirty="0"/>
              <a:t>Solution: structure the hostname</a:t>
            </a:r>
            <a:endParaRPr lang="en-US" altLang="zh-CN" dirty="0"/>
          </a:p>
          <a:p>
            <a:pPr lvl="1"/>
            <a:r>
              <a:rPr lang="en-US" altLang="zh-CN" dirty="0"/>
              <a:t>Names have a hierarchy, e.g., </a:t>
            </a:r>
            <a:r>
              <a:rPr lang="en-US" altLang="zh-CN" i="1" dirty="0">
                <a:solidFill>
                  <a:srgbClr val="0096FF"/>
                </a:solidFill>
              </a:rPr>
              <a:t>com</a:t>
            </a:r>
            <a:r>
              <a:rPr lang="en-US" altLang="zh-CN" dirty="0"/>
              <a:t>, </a:t>
            </a:r>
            <a:r>
              <a:rPr lang="en-US" altLang="zh-CN" i="1" dirty="0">
                <a:solidFill>
                  <a:srgbClr val="0096FF"/>
                </a:solidFill>
              </a:rPr>
              <a:t>net</a:t>
            </a:r>
            <a:r>
              <a:rPr lang="en-US" altLang="zh-CN" dirty="0"/>
              <a:t>, </a:t>
            </a:r>
            <a:r>
              <a:rPr lang="en-US" altLang="zh-CN" i="1" dirty="0" err="1">
                <a:solidFill>
                  <a:srgbClr val="0096FF"/>
                </a:solidFill>
              </a:rPr>
              <a:t>gov</a:t>
            </a:r>
            <a:r>
              <a:rPr lang="en-US" altLang="zh-CN" dirty="0"/>
              <a:t>, correspond to "</a:t>
            </a:r>
            <a:r>
              <a:rPr lang="en-US" altLang="zh-CN" b="1" dirty="0">
                <a:solidFill>
                  <a:srgbClr val="0096FF"/>
                </a:solidFill>
              </a:rPr>
              <a:t>zones</a:t>
            </a:r>
            <a:r>
              <a:rPr lang="en-US" altLang="zh-CN" dirty="0"/>
              <a:t>"</a:t>
            </a:r>
            <a:endParaRPr lang="en-US" altLang="zh-CN" dirty="0"/>
          </a:p>
          <a:p>
            <a:pPr lvl="1"/>
            <a:r>
              <a:rPr lang="en-US" altLang="zh-CN" dirty="0"/>
              <a:t>Zones are mapped to name servers</a:t>
            </a:r>
            <a:endParaRPr lang="zh-CN" altLang="en-US" dirty="0"/>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Name Servers</a:t>
            </a:r>
            <a:endParaRPr lang="zh-CN" altLang="en-US" dirty="0"/>
          </a:p>
        </p:txBody>
      </p:sp>
      <p:sp>
        <p:nvSpPr>
          <p:cNvPr id="3" name="内容占位符 2"/>
          <p:cNvSpPr>
            <a:spLocks noGrp="1"/>
          </p:cNvSpPr>
          <p:nvPr>
            <p:ph idx="1"/>
          </p:nvPr>
        </p:nvSpPr>
        <p:spPr/>
        <p:txBody>
          <a:bodyPr>
            <a:normAutofit/>
          </a:bodyPr>
          <a:lstStyle/>
          <a:p>
            <a:r>
              <a:rPr lang="en-US" altLang="zh-CN" dirty="0"/>
              <a:t>The root zone</a:t>
            </a:r>
            <a:endParaRPr lang="en-US" altLang="zh-CN" dirty="0"/>
          </a:p>
          <a:p>
            <a:pPr lvl="1"/>
            <a:r>
              <a:rPr lang="en-US" altLang="zh-CN" dirty="0"/>
              <a:t>Maintained by </a:t>
            </a:r>
            <a:r>
              <a:rPr lang="en-US" altLang="zh-CN" b="1" u="sng" dirty="0"/>
              <a:t>ICANN</a:t>
            </a:r>
            <a:r>
              <a:rPr lang="en-US" altLang="zh-CN" dirty="0"/>
              <a:t>, non-profit</a:t>
            </a:r>
            <a:endParaRPr lang="en-US" altLang="zh-CN" dirty="0"/>
          </a:p>
          <a:p>
            <a:r>
              <a:rPr lang="en-US" altLang="zh-CN" dirty="0"/>
              <a:t>The </a:t>
            </a:r>
            <a:r>
              <a:rPr lang="en-US" altLang="zh-CN" dirty="0">
                <a:solidFill>
                  <a:srgbClr val="0096FF"/>
                </a:solidFill>
              </a:rPr>
              <a:t>".com" </a:t>
            </a:r>
            <a:r>
              <a:rPr lang="en-US" altLang="zh-CN" dirty="0"/>
              <a:t>zone</a:t>
            </a:r>
            <a:endParaRPr lang="en-US" altLang="zh-CN" dirty="0"/>
          </a:p>
          <a:p>
            <a:pPr lvl="1"/>
            <a:r>
              <a:rPr lang="en-US" altLang="zh-CN" dirty="0"/>
              <a:t>Maintained by </a:t>
            </a:r>
            <a:r>
              <a:rPr lang="en-US" altLang="zh-CN" b="1" u="sng" dirty="0"/>
              <a:t>VeriSign</a:t>
            </a:r>
            <a:r>
              <a:rPr lang="en-US" altLang="zh-CN" dirty="0"/>
              <a:t>, add for money</a:t>
            </a:r>
            <a:endParaRPr lang="en-US" altLang="zh-CN" dirty="0"/>
          </a:p>
          <a:p>
            <a:r>
              <a:rPr lang="en-US" altLang="zh-CN" dirty="0"/>
              <a:t>The </a:t>
            </a:r>
            <a:r>
              <a:rPr lang="en-US" altLang="zh-CN" dirty="0">
                <a:solidFill>
                  <a:srgbClr val="0096FF"/>
                </a:solidFill>
              </a:rPr>
              <a:t>".</a:t>
            </a:r>
            <a:r>
              <a:rPr lang="en-US" altLang="zh-CN" dirty="0" err="1">
                <a:solidFill>
                  <a:srgbClr val="0096FF"/>
                </a:solidFill>
              </a:rPr>
              <a:t>sjtu.edu.cn</a:t>
            </a:r>
            <a:r>
              <a:rPr lang="en-US" altLang="zh-CN" dirty="0">
                <a:solidFill>
                  <a:srgbClr val="0096FF"/>
                </a:solidFill>
              </a:rPr>
              <a:t>" </a:t>
            </a:r>
            <a:r>
              <a:rPr lang="en-US" altLang="zh-CN" dirty="0"/>
              <a:t>zone</a:t>
            </a:r>
            <a:endParaRPr lang="en-US" altLang="zh-CN" dirty="0"/>
          </a:p>
          <a:p>
            <a:pPr lvl="1"/>
            <a:r>
              <a:rPr lang="en-US" altLang="zh-CN" dirty="0"/>
              <a:t>Maintained by </a:t>
            </a:r>
            <a:r>
              <a:rPr lang="en-US" altLang="zh-CN" b="1" u="sng" dirty="0"/>
              <a:t>SJTU</a:t>
            </a:r>
            <a:endParaRPr lang="zh-CN" altLang="en-US" b="1" u="sng" dirty="0"/>
          </a:p>
        </p:txBody>
      </p:sp>
      <p:pic>
        <p:nvPicPr>
          <p:cNvPr id="1034" name="Picture 10" descr="http://blogs-images.forbes.com/erikkain/files/2012/02/verisign.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24815" y="2608727"/>
            <a:ext cx="2040161" cy="1256885"/>
          </a:xfrm>
          <a:prstGeom prst="rect">
            <a:avLst/>
          </a:prstGeom>
          <a:noFill/>
        </p:spPr>
      </p:pic>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等线" panose="02010600030101010101" charset="-122"/>
              </a:rPr>
              <a:t>DNS Hierarchy (a partial view)</a:t>
            </a:r>
            <a:endParaRPr lang="zh-CN" altLang="en-US" dirty="0">
              <a:ea typeface="等线" panose="02010600030101010101" charset="-122"/>
            </a:endParaRPr>
          </a:p>
        </p:txBody>
      </p:sp>
      <p:pic>
        <p:nvPicPr>
          <p:cNvPr id="3" name="图片 2"/>
          <p:cNvPicPr>
            <a:picLocks noChangeAspect="1"/>
          </p:cNvPicPr>
          <p:nvPr/>
        </p:nvPicPr>
        <p:blipFill>
          <a:blip r:embed="rId1"/>
          <a:stretch>
            <a:fillRect/>
          </a:stretch>
        </p:blipFill>
        <p:spPr>
          <a:xfrm>
            <a:off x="683568" y="1129308"/>
            <a:ext cx="7950200" cy="4114800"/>
          </a:xfrm>
          <a:prstGeom prst="rect">
            <a:avLst/>
          </a:prstGeom>
        </p:spPr>
      </p:pic>
      <p:sp>
        <p:nvSpPr>
          <p:cNvPr id="43"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DNS Look-up Algorithm</a:t>
            </a:r>
            <a:endParaRPr lang="zh-CN" altLang="en-US" dirty="0"/>
          </a:p>
        </p:txBody>
      </p:sp>
      <p:sp>
        <p:nvSpPr>
          <p:cNvPr id="3" name="内容占位符 2"/>
          <p:cNvSpPr>
            <a:spLocks noGrp="1"/>
          </p:cNvSpPr>
          <p:nvPr>
            <p:ph idx="1"/>
          </p:nvPr>
        </p:nvSpPr>
        <p:spPr>
          <a:xfrm>
            <a:off x="457200" y="1129308"/>
            <a:ext cx="8229600" cy="3972271"/>
          </a:xfrm>
        </p:spPr>
        <p:txBody>
          <a:bodyPr>
            <a:normAutofit/>
          </a:bodyPr>
          <a:lstStyle/>
          <a:p>
            <a:r>
              <a:rPr lang="en-US" altLang="zh-CN" dirty="0"/>
              <a:t>Example: lookup IP of </a:t>
            </a:r>
            <a:r>
              <a:rPr lang="en-US" altLang="zh-CN" dirty="0">
                <a:solidFill>
                  <a:srgbClr val="0096FF"/>
                </a:solidFill>
              </a:rPr>
              <a:t>"</a:t>
            </a:r>
            <a:r>
              <a:rPr lang="en-US" altLang="zh-CN" dirty="0" err="1">
                <a:solidFill>
                  <a:srgbClr val="0096FF"/>
                </a:solidFill>
              </a:rPr>
              <a:t>ipads.se.sjtu.edu.cn</a:t>
            </a:r>
            <a:r>
              <a:rPr lang="en-US" altLang="zh-CN" dirty="0">
                <a:solidFill>
                  <a:srgbClr val="0096FF"/>
                </a:solidFill>
              </a:rPr>
              <a:t>"</a:t>
            </a:r>
            <a:endParaRPr lang="en-US" altLang="zh-CN" dirty="0">
              <a:solidFill>
                <a:srgbClr val="0096FF"/>
              </a:solidFill>
            </a:endParaRPr>
          </a:p>
          <a:p>
            <a:r>
              <a:rPr lang="en-US" altLang="zh-CN" dirty="0"/>
              <a:t>Traverse the name hierarchy from the root</a:t>
            </a:r>
            <a:endParaRPr lang="en-US" altLang="zh-CN" dirty="0"/>
          </a:p>
          <a:p>
            <a:pPr lvl="1"/>
            <a:r>
              <a:rPr lang="en-US" altLang="zh-CN" dirty="0"/>
              <a:t>The root will tell us the "</a:t>
            </a:r>
            <a:r>
              <a:rPr lang="en-US" altLang="zh-CN" dirty="0" err="1">
                <a:solidFill>
                  <a:srgbClr val="0096FF"/>
                </a:solidFill>
              </a:rPr>
              <a:t>cn</a:t>
            </a:r>
            <a:r>
              <a:rPr lang="en-US" altLang="zh-CN" dirty="0"/>
              <a:t>" name server IP,</a:t>
            </a:r>
            <a:endParaRPr lang="en-US" altLang="zh-CN" dirty="0"/>
          </a:p>
          <a:p>
            <a:pPr lvl="1"/>
            <a:r>
              <a:rPr lang="en-US" altLang="zh-CN" dirty="0"/>
              <a:t>which will tell us the "</a:t>
            </a:r>
            <a:r>
              <a:rPr lang="en-US" altLang="zh-CN" dirty="0" err="1">
                <a:solidFill>
                  <a:srgbClr val="0096FF"/>
                </a:solidFill>
              </a:rPr>
              <a:t>edu.cn</a:t>
            </a:r>
            <a:r>
              <a:rPr lang="en-US" altLang="zh-CN" dirty="0"/>
              <a:t>" name server IP,</a:t>
            </a:r>
            <a:endParaRPr lang="en-US" altLang="zh-CN" dirty="0"/>
          </a:p>
          <a:p>
            <a:pPr lvl="1"/>
            <a:r>
              <a:rPr lang="en-US" altLang="zh-CN" dirty="0"/>
              <a:t>which will tell us the "</a:t>
            </a:r>
            <a:r>
              <a:rPr lang="en-US" altLang="zh-CN" dirty="0" err="1">
                <a:solidFill>
                  <a:srgbClr val="0096FF"/>
                </a:solidFill>
              </a:rPr>
              <a:t>sjtu.edu.cn</a:t>
            </a:r>
            <a:r>
              <a:rPr lang="en-US" altLang="zh-CN" dirty="0"/>
              <a:t>" name server IP,</a:t>
            </a:r>
            <a:endParaRPr lang="en-US" altLang="zh-CN" dirty="0"/>
          </a:p>
          <a:p>
            <a:pPr lvl="1"/>
            <a:r>
              <a:rPr lang="en-US" altLang="zh-CN" dirty="0"/>
              <a:t>which will tell us the "</a:t>
            </a:r>
            <a:r>
              <a:rPr lang="en-US" altLang="zh-CN" dirty="0" err="1">
                <a:solidFill>
                  <a:srgbClr val="0096FF"/>
                </a:solidFill>
              </a:rPr>
              <a:t>se.sjtu.edu.cn</a:t>
            </a:r>
            <a:r>
              <a:rPr lang="en-US" altLang="zh-CN" dirty="0"/>
              <a:t>" name server IP,</a:t>
            </a:r>
            <a:endParaRPr lang="en-US" altLang="zh-CN" dirty="0"/>
          </a:p>
          <a:p>
            <a:pPr lvl="1"/>
            <a:r>
              <a:rPr lang="en-US" altLang="zh-CN" dirty="0"/>
              <a:t>which finally tells us the "</a:t>
            </a:r>
            <a:r>
              <a:rPr lang="en-US" altLang="zh-CN" dirty="0" err="1">
                <a:solidFill>
                  <a:srgbClr val="0096FF"/>
                </a:solidFill>
              </a:rPr>
              <a:t>ipads.se.sjtu.edu.cn</a:t>
            </a:r>
            <a:r>
              <a:rPr lang="en-US" altLang="zh-CN" dirty="0"/>
              <a:t>" IP</a:t>
            </a:r>
            <a:endParaRPr lang="en-US" altLang="zh-CN" dirty="0"/>
          </a:p>
          <a:p>
            <a:r>
              <a:rPr lang="en-US" altLang="zh-CN" dirty="0"/>
              <a:t>Such algorithm is called </a:t>
            </a:r>
            <a:r>
              <a:rPr lang="en-US" altLang="zh-CN" b="1" u="sng" dirty="0"/>
              <a:t>delegation</a:t>
            </a:r>
            <a:endParaRPr lang="zh-CN" altLang="en-US" b="1" u="sng" dirty="0"/>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rPr>
              <a:t>DNS Lookup</a:t>
            </a:r>
            <a:endParaRPr lang="zh-CN" altLang="en-US" b="0" dirty="0">
              <a:latin typeface="等线" panose="02010600030101010101" charset="-122"/>
              <a:ea typeface="等线" panose="02010600030101010101" charset="-122"/>
            </a:endParaRPr>
          </a:p>
        </p:txBody>
      </p:sp>
      <p:pic>
        <p:nvPicPr>
          <p:cNvPr id="3" name="图片 2"/>
          <p:cNvPicPr>
            <a:picLocks noChangeAspect="1"/>
          </p:cNvPicPr>
          <p:nvPr/>
        </p:nvPicPr>
        <p:blipFill>
          <a:blip r:embed="rId1"/>
          <a:stretch>
            <a:fillRect/>
          </a:stretch>
        </p:blipFill>
        <p:spPr>
          <a:xfrm>
            <a:off x="971600" y="1129308"/>
            <a:ext cx="3708400" cy="4152900"/>
          </a:xfrm>
          <a:prstGeom prst="rect">
            <a:avLst/>
          </a:prstGeom>
        </p:spPr>
      </p:pic>
      <p:sp>
        <p:nvSpPr>
          <p:cNvPr id="23"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rPr>
              <a:t>DNS Lookup</a:t>
            </a:r>
            <a:endParaRPr lang="zh-CN" altLang="en-US" dirty="0">
              <a:latin typeface="等线" panose="02010600030101010101" charset="-122"/>
              <a:ea typeface="等线" panose="02010600030101010101" charset="-122"/>
            </a:endParaRPr>
          </a:p>
        </p:txBody>
      </p:sp>
      <p:pic>
        <p:nvPicPr>
          <p:cNvPr id="3" name="图片 2"/>
          <p:cNvPicPr>
            <a:picLocks noChangeAspect="1"/>
          </p:cNvPicPr>
          <p:nvPr/>
        </p:nvPicPr>
        <p:blipFill>
          <a:blip r:embed="rId1"/>
          <a:stretch>
            <a:fillRect/>
          </a:stretch>
        </p:blipFill>
        <p:spPr>
          <a:xfrm>
            <a:off x="971600" y="1129308"/>
            <a:ext cx="3708400" cy="4152900"/>
          </a:xfrm>
          <a:prstGeom prst="rect">
            <a:avLst/>
          </a:prstGeom>
        </p:spPr>
      </p:pic>
      <p:pic>
        <p:nvPicPr>
          <p:cNvPr id="4" name="图片 3"/>
          <p:cNvPicPr>
            <a:picLocks noChangeAspect="1"/>
          </p:cNvPicPr>
          <p:nvPr/>
        </p:nvPicPr>
        <p:blipFill>
          <a:blip r:embed="rId2"/>
          <a:stretch>
            <a:fillRect/>
          </a:stretch>
        </p:blipFill>
        <p:spPr>
          <a:xfrm>
            <a:off x="457200" y="1128713"/>
            <a:ext cx="6692900" cy="4152900"/>
          </a:xfrm>
          <a:prstGeom prst="rect">
            <a:avLst/>
          </a:prstGeom>
        </p:spPr>
      </p:pic>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rPr>
              <a:t>DNS Lookup</a:t>
            </a:r>
            <a:endParaRPr lang="zh-CN" altLang="en-US" dirty="0">
              <a:latin typeface="+mn-ea"/>
            </a:endParaRPr>
          </a:p>
        </p:txBody>
      </p:sp>
      <p:pic>
        <p:nvPicPr>
          <p:cNvPr id="3" name="图片 2"/>
          <p:cNvPicPr>
            <a:picLocks noChangeAspect="1"/>
          </p:cNvPicPr>
          <p:nvPr/>
        </p:nvPicPr>
        <p:blipFill>
          <a:blip r:embed="rId1"/>
          <a:stretch>
            <a:fillRect/>
          </a:stretch>
        </p:blipFill>
        <p:spPr>
          <a:xfrm>
            <a:off x="971600" y="1129308"/>
            <a:ext cx="3708400" cy="4152900"/>
          </a:xfrm>
          <a:prstGeom prst="rect">
            <a:avLst/>
          </a:prstGeom>
        </p:spPr>
      </p:pic>
      <p:pic>
        <p:nvPicPr>
          <p:cNvPr id="5" name="图片 4"/>
          <p:cNvPicPr>
            <a:picLocks noChangeAspect="1"/>
          </p:cNvPicPr>
          <p:nvPr/>
        </p:nvPicPr>
        <p:blipFill>
          <a:blip r:embed="rId2"/>
          <a:stretch>
            <a:fillRect/>
          </a:stretch>
        </p:blipFill>
        <p:spPr>
          <a:xfrm>
            <a:off x="457200" y="1130018"/>
            <a:ext cx="7112000" cy="4152900"/>
          </a:xfrm>
          <a:prstGeom prst="rect">
            <a:avLst/>
          </a:prstGeom>
        </p:spPr>
      </p:pic>
      <p:sp>
        <p:nvSpPr>
          <p:cNvPr id="6"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latin typeface="+mn-ea"/>
                <a:ea typeface="+mn-ea"/>
              </a:rPr>
            </a:fld>
            <a:endParaRPr lang="zh-CN" altLang="en-US">
              <a:latin typeface="+mn-ea"/>
              <a:ea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rPr>
              <a:t>DNS Lookup</a:t>
            </a:r>
            <a:endParaRPr lang="zh-CN" altLang="en-US" dirty="0">
              <a:latin typeface="+mn-ea"/>
            </a:endParaRPr>
          </a:p>
        </p:txBody>
      </p:sp>
      <p:pic>
        <p:nvPicPr>
          <p:cNvPr id="3" name="图片 2"/>
          <p:cNvPicPr>
            <a:picLocks noChangeAspect="1"/>
          </p:cNvPicPr>
          <p:nvPr/>
        </p:nvPicPr>
        <p:blipFill>
          <a:blip r:embed="rId1"/>
          <a:stretch>
            <a:fillRect/>
          </a:stretch>
        </p:blipFill>
        <p:spPr>
          <a:xfrm>
            <a:off x="971600" y="1129308"/>
            <a:ext cx="3708400" cy="4152900"/>
          </a:xfrm>
          <a:prstGeom prst="rect">
            <a:avLst/>
          </a:prstGeom>
        </p:spPr>
      </p:pic>
      <p:pic>
        <p:nvPicPr>
          <p:cNvPr id="4" name="图片 3"/>
          <p:cNvPicPr>
            <a:picLocks noChangeAspect="1"/>
          </p:cNvPicPr>
          <p:nvPr/>
        </p:nvPicPr>
        <p:blipFill>
          <a:blip r:embed="rId2"/>
          <a:stretch>
            <a:fillRect/>
          </a:stretch>
        </p:blipFill>
        <p:spPr>
          <a:xfrm>
            <a:off x="453346" y="1128713"/>
            <a:ext cx="7632700" cy="4152900"/>
          </a:xfrm>
          <a:prstGeom prst="rect">
            <a:avLst/>
          </a:prstGeom>
        </p:spPr>
      </p:pic>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latin typeface="+mn-ea"/>
                <a:ea typeface="+mn-ea"/>
              </a:rPr>
            </a:fld>
            <a:endParaRPr lang="zh-CN" altLang="en-US">
              <a:latin typeface="+mn-ea"/>
              <a:ea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rPr>
              <a:t>DNS Lookup</a:t>
            </a:r>
            <a:endParaRPr lang="zh-CN" altLang="en-US" dirty="0">
              <a:latin typeface="+mn-ea"/>
            </a:endParaRPr>
          </a:p>
        </p:txBody>
      </p:sp>
      <p:pic>
        <p:nvPicPr>
          <p:cNvPr id="3" name="图片 2"/>
          <p:cNvPicPr>
            <a:picLocks noChangeAspect="1"/>
          </p:cNvPicPr>
          <p:nvPr/>
        </p:nvPicPr>
        <p:blipFill>
          <a:blip r:embed="rId1"/>
          <a:stretch>
            <a:fillRect/>
          </a:stretch>
        </p:blipFill>
        <p:spPr>
          <a:xfrm>
            <a:off x="971600" y="1129308"/>
            <a:ext cx="3708400" cy="4152900"/>
          </a:xfrm>
          <a:prstGeom prst="rect">
            <a:avLst/>
          </a:prstGeom>
        </p:spPr>
      </p:pic>
      <p:pic>
        <p:nvPicPr>
          <p:cNvPr id="4" name="图片 3"/>
          <p:cNvPicPr>
            <a:picLocks noChangeAspect="1"/>
          </p:cNvPicPr>
          <p:nvPr/>
        </p:nvPicPr>
        <p:blipFill>
          <a:blip r:embed="rId2"/>
          <a:stretch>
            <a:fillRect/>
          </a:stretch>
        </p:blipFill>
        <p:spPr>
          <a:xfrm>
            <a:off x="457200" y="1129308"/>
            <a:ext cx="7772400" cy="4152900"/>
          </a:xfrm>
          <a:prstGeom prst="rect">
            <a:avLst/>
          </a:prstGeom>
        </p:spPr>
      </p:pic>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latin typeface="+mn-ea"/>
                <a:ea typeface="+mn-ea"/>
              </a:rPr>
            </a:fld>
            <a:endParaRPr lang="zh-CN" altLang="en-US">
              <a:latin typeface="+mn-ea"/>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Assurance of At-most-once Delivery</a:t>
            </a:r>
            <a:endParaRPr kumimoji="1" lang="zh-CN" altLang="en-US" dirty="0"/>
          </a:p>
        </p:txBody>
      </p:sp>
      <p:sp>
        <p:nvSpPr>
          <p:cNvPr id="3" name="内容占位符 2"/>
          <p:cNvSpPr>
            <a:spLocks noGrp="1"/>
          </p:cNvSpPr>
          <p:nvPr>
            <p:ph idx="1"/>
          </p:nvPr>
        </p:nvSpPr>
        <p:spPr>
          <a:xfrm>
            <a:off x="457200" y="1129308"/>
            <a:ext cx="8229600" cy="4248472"/>
          </a:xfrm>
        </p:spPr>
        <p:txBody>
          <a:bodyPr>
            <a:normAutofit/>
          </a:bodyPr>
          <a:lstStyle/>
          <a:p>
            <a:r>
              <a:rPr lang="en-US" altLang="zh-CN" dirty="0">
                <a:ea typeface="MS PGothic" panose="020B0600070205080204" charset="-128"/>
              </a:rPr>
              <a:t>At-least-once delivery</a:t>
            </a:r>
            <a:endParaRPr lang="en-US" altLang="zh-CN" dirty="0">
              <a:ea typeface="MS PGothic" panose="020B0600070205080204" charset="-128"/>
            </a:endParaRPr>
          </a:p>
          <a:p>
            <a:pPr lvl="1"/>
            <a:r>
              <a:rPr lang="en-US" altLang="zh-CN" dirty="0">
                <a:ea typeface="MS PGothic" panose="020B0600070205080204" charset="-128"/>
              </a:rPr>
              <a:t>Remember state at the sending side</a:t>
            </a:r>
            <a:endParaRPr lang="en-US" altLang="zh-CN" dirty="0">
              <a:ea typeface="MS PGothic" panose="020B0600070205080204" charset="-128"/>
            </a:endParaRPr>
          </a:p>
          <a:p>
            <a:pPr lvl="1"/>
            <a:r>
              <a:rPr lang="en-US" altLang="zh-CN" dirty="0">
                <a:ea typeface="MS PGothic" panose="020B0600070205080204" charset="-128"/>
              </a:rPr>
              <a:t>Tends to </a:t>
            </a:r>
            <a:r>
              <a:rPr lang="en-US" altLang="zh-CN" dirty="0">
                <a:solidFill>
                  <a:srgbClr val="FF0000"/>
                </a:solidFill>
                <a:ea typeface="MS PGothic" panose="020B0600070205080204" charset="-128"/>
              </a:rPr>
              <a:t>generate duplicated</a:t>
            </a:r>
            <a:r>
              <a:rPr lang="zh-CN" altLang="en-US" dirty="0">
                <a:solidFill>
                  <a:srgbClr val="FF0000"/>
                </a:solidFill>
                <a:ea typeface="MS PGothic" panose="020B0600070205080204" charset="-128"/>
              </a:rPr>
              <a:t> </a:t>
            </a:r>
            <a:r>
              <a:rPr lang="en-US" altLang="zh-CN" dirty="0">
                <a:solidFill>
                  <a:srgbClr val="FF0000"/>
                </a:solidFill>
                <a:ea typeface="MS PGothic" panose="020B0600070205080204" charset="-128"/>
              </a:rPr>
              <a:t>requests(</a:t>
            </a:r>
            <a:r>
              <a:rPr lang="zh-CN" altLang="en-US" dirty="0">
                <a:solidFill>
                  <a:srgbClr val="FF0000"/>
                </a:solidFill>
                <a:ea typeface="宋体" panose="02010600030101010101" pitchFamily="2" charset="-122"/>
              </a:rPr>
              <a:t>幂等，</a:t>
            </a:r>
            <a:r>
              <a:rPr lang="en-US" altLang="zh-CN" dirty="0">
                <a:solidFill>
                  <a:srgbClr val="FF0000"/>
                </a:solidFill>
                <a:ea typeface="宋体" panose="02010600030101010101" pitchFamily="2" charset="-122"/>
              </a:rPr>
              <a:t>receiver</a:t>
            </a:r>
            <a:r>
              <a:rPr lang="zh-CN" altLang="en-US" dirty="0">
                <a:solidFill>
                  <a:srgbClr val="FF0000"/>
                </a:solidFill>
                <a:ea typeface="宋体" panose="02010600030101010101" pitchFamily="2" charset="-122"/>
              </a:rPr>
              <a:t>维护请求的</a:t>
            </a:r>
            <a:r>
              <a:rPr lang="en-US" altLang="zh-CN" dirty="0">
                <a:solidFill>
                  <a:srgbClr val="FF0000"/>
                </a:solidFill>
                <a:ea typeface="宋体" panose="02010600030101010101" pitchFamily="2" charset="-122"/>
              </a:rPr>
              <a:t>tid</a:t>
            </a:r>
            <a:r>
              <a:rPr lang="en-US" altLang="zh-CN" dirty="0">
                <a:solidFill>
                  <a:srgbClr val="FF0000"/>
                </a:solidFill>
                <a:ea typeface="MS PGothic" panose="020B0600070205080204" charset="-128"/>
              </a:rPr>
              <a:t>)</a:t>
            </a:r>
            <a:endParaRPr lang="en-US" altLang="zh-CN" dirty="0">
              <a:ea typeface="MS PGothic" panose="020B0600070205080204" charset="-128"/>
            </a:endParaRPr>
          </a:p>
          <a:p>
            <a:r>
              <a:rPr lang="en-US" altLang="zh-CN" dirty="0">
                <a:ea typeface="MS PGothic" panose="020B0600070205080204" charset="-128"/>
              </a:rPr>
              <a:t>At-most-once delivery</a:t>
            </a:r>
            <a:endParaRPr lang="en-US" altLang="zh-CN" dirty="0">
              <a:ea typeface="MS PGothic" panose="020B0600070205080204" charset="-128"/>
            </a:endParaRPr>
          </a:p>
          <a:p>
            <a:pPr lvl="1"/>
            <a:r>
              <a:rPr lang="en-US" altLang="zh-CN" dirty="0">
                <a:solidFill>
                  <a:srgbClr val="FF0000"/>
                </a:solidFill>
                <a:ea typeface="MS PGothic" panose="020B0600070205080204" charset="-128"/>
              </a:rPr>
              <a:t>Maintains a table of nonce at the receiving side</a:t>
            </a:r>
            <a:endParaRPr lang="en-US" altLang="zh-CN" dirty="0">
              <a:ea typeface="MS PGothic" panose="020B0600070205080204" charset="-128"/>
            </a:endParaRPr>
          </a:p>
          <a:p>
            <a:pPr lvl="1"/>
            <a:r>
              <a:rPr lang="en-US" altLang="zh-CN" dirty="0">
                <a:ea typeface="MS PGothic" panose="020B0600070205080204" charset="-128"/>
              </a:rPr>
              <a:t>The table may grow indefinitely</a:t>
            </a:r>
            <a:endParaRPr lang="en-US" altLang="zh-CN" dirty="0">
              <a:ea typeface="MS PGothic" panose="020B0600070205080204" charset="-128"/>
            </a:endParaRPr>
          </a:p>
          <a:p>
            <a:pPr lvl="2"/>
            <a:r>
              <a:rPr lang="en-US" altLang="zh-CN" sz="1600" dirty="0">
                <a:ea typeface="MS PGothic" panose="020B0600070205080204" charset="-128"/>
              </a:rPr>
              <a:t>Space and search time(trade-off between size and search-time)</a:t>
            </a:r>
            <a:endParaRPr lang="en-US" altLang="zh-CN" sz="1600" dirty="0">
              <a:ea typeface="MS PGothic" panose="020B0600070205080204" charset="-128"/>
            </a:endParaRPr>
          </a:p>
          <a:p>
            <a:pPr lvl="2"/>
            <a:r>
              <a:rPr lang="en-US" altLang="zh-CN" sz="1600" dirty="0">
                <a:solidFill>
                  <a:srgbClr val="FF0000"/>
                </a:solidFill>
                <a:ea typeface="MS PGothic" panose="020B0600070205080204" charset="-128"/>
              </a:rPr>
              <a:t>Tombstones</a:t>
            </a:r>
            <a:r>
              <a:rPr lang="en-US" altLang="zh-CN" sz="1600" dirty="0">
                <a:ea typeface="MS PGothic" panose="020B0600070205080204" charset="-128"/>
              </a:rPr>
              <a:t> (something that cannot be deleted </a:t>
            </a:r>
            <a:r>
              <a:rPr lang="en-US" altLang="zh-CN" sz="1600" i="1" dirty="0">
                <a:ea typeface="MS PGothic" panose="020B0600070205080204" charset="-128"/>
              </a:rPr>
              <a:t>forever</a:t>
            </a:r>
            <a:r>
              <a:rPr lang="en-US" altLang="zh-CN" sz="1600" dirty="0">
                <a:ea typeface="MS PGothic" panose="020B0600070205080204" charset="-128"/>
              </a:rPr>
              <a:t>)</a:t>
            </a:r>
            <a:endParaRPr lang="en-US" altLang="zh-CN" sz="1600" dirty="0">
              <a:ea typeface="MS PGothic" panose="020B0600070205080204" charset="-128"/>
            </a:endParaRPr>
          </a:p>
          <a:p>
            <a:pPr lvl="1"/>
            <a:r>
              <a:rPr lang="en-US" altLang="zh-CN" dirty="0">
                <a:ea typeface="MS PGothic" panose="020B0600070205080204" charset="-128"/>
              </a:rPr>
              <a:t>Another way: Make the </a:t>
            </a:r>
            <a:r>
              <a:rPr lang="en-US" altLang="zh-CN" dirty="0">
                <a:solidFill>
                  <a:srgbClr val="FF0000"/>
                </a:solidFill>
                <a:ea typeface="MS PGothic" panose="020B0600070205080204" charset="-128"/>
              </a:rPr>
              <a:t>application</a:t>
            </a:r>
            <a:r>
              <a:rPr lang="en-US" altLang="zh-CN" dirty="0">
                <a:ea typeface="MS PGothic" panose="020B0600070205080204" charset="-128"/>
              </a:rPr>
              <a:t> </a:t>
            </a:r>
            <a:r>
              <a:rPr lang="en-US" altLang="zh-CN" dirty="0">
                <a:solidFill>
                  <a:srgbClr val="FF0000"/>
                </a:solidFill>
                <a:ea typeface="MS PGothic" panose="020B0600070205080204" charset="-128"/>
              </a:rPr>
              <a:t>tolerate duplicated requests</a:t>
            </a:r>
            <a:endParaRPr lang="en-US" altLang="zh-CN" dirty="0">
              <a:ea typeface="MS PGothic" panose="020B0600070205080204" charset="-128"/>
            </a:endParaRPr>
          </a:p>
          <a:p>
            <a:pPr lvl="2"/>
            <a:r>
              <a:rPr lang="en-US" altLang="zh-CN" sz="1600" dirty="0">
                <a:ea typeface="MS PGothic" panose="020B0600070205080204" charset="-128"/>
              </a:rPr>
              <a:t>Recall the NFS collapse case:</a:t>
            </a:r>
            <a:r>
              <a:rPr lang="zh-CN" altLang="en-US" sz="1600" dirty="0">
                <a:ea typeface="MS PGothic" panose="020B0600070205080204" charset="-128"/>
              </a:rPr>
              <a:t> </a:t>
            </a:r>
            <a:r>
              <a:rPr lang="en-US" altLang="zh-CN" sz="1600" dirty="0">
                <a:ea typeface="MS PGothic" panose="020B0600070205080204" charset="-128"/>
              </a:rPr>
              <a:t>server</a:t>
            </a:r>
            <a:r>
              <a:rPr lang="zh-CN" altLang="en-US" sz="1600" dirty="0">
                <a:ea typeface="MS PGothic" panose="020B0600070205080204" charset="-128"/>
              </a:rPr>
              <a:t> </a:t>
            </a:r>
            <a:r>
              <a:rPr lang="en-US" altLang="zh-CN" sz="1600" dirty="0">
                <a:ea typeface="MS PGothic" panose="020B0600070205080204" charset="-128"/>
              </a:rPr>
              <a:t>wastes</a:t>
            </a:r>
            <a:r>
              <a:rPr lang="zh-CN" altLang="en-US" sz="1600" dirty="0">
                <a:ea typeface="MS PGothic" panose="020B0600070205080204" charset="-128"/>
              </a:rPr>
              <a:t> </a:t>
            </a:r>
            <a:r>
              <a:rPr lang="en-US" altLang="zh-CN" sz="1600" dirty="0">
                <a:ea typeface="MS PGothic" panose="020B0600070205080204" charset="-128"/>
              </a:rPr>
              <a:t>time</a:t>
            </a:r>
            <a:r>
              <a:rPr lang="zh-CN" altLang="en-US" sz="1600" dirty="0">
                <a:ea typeface="MS PGothic" panose="020B0600070205080204" charset="-128"/>
              </a:rPr>
              <a:t> </a:t>
            </a:r>
            <a:r>
              <a:rPr lang="en-US" altLang="zh-CN" sz="1600" dirty="0">
                <a:ea typeface="MS PGothic" panose="020B0600070205080204" charset="-128"/>
              </a:rPr>
              <a:t>to</a:t>
            </a:r>
            <a:r>
              <a:rPr lang="zh-CN" altLang="en-US" sz="1600" dirty="0">
                <a:ea typeface="MS PGothic" panose="020B0600070205080204" charset="-128"/>
              </a:rPr>
              <a:t> </a:t>
            </a:r>
            <a:r>
              <a:rPr lang="en-US" altLang="zh-CN" sz="1600" dirty="0">
                <a:ea typeface="MS PGothic" panose="020B0600070205080204" charset="-128"/>
              </a:rPr>
              <a:t>execute</a:t>
            </a:r>
            <a:r>
              <a:rPr lang="zh-CN" altLang="en-US" sz="1600" dirty="0">
                <a:ea typeface="MS PGothic" panose="020B0600070205080204" charset="-128"/>
              </a:rPr>
              <a:t> </a:t>
            </a:r>
            <a:r>
              <a:rPr lang="en-US" altLang="zh-CN" sz="1600" dirty="0">
                <a:ea typeface="MS PGothic" panose="020B0600070205080204" charset="-128"/>
              </a:rPr>
              <a:t>duplicated</a:t>
            </a:r>
            <a:r>
              <a:rPr lang="zh-CN" altLang="en-US" sz="1600" dirty="0">
                <a:ea typeface="MS PGothic" panose="020B0600070205080204" charset="-128"/>
              </a:rPr>
              <a:t> </a:t>
            </a:r>
            <a:r>
              <a:rPr lang="en-US" altLang="zh-CN" sz="1600" dirty="0">
                <a:ea typeface="MS PGothic" panose="020B0600070205080204" charset="-128"/>
              </a:rPr>
              <a:t>requests</a:t>
            </a:r>
            <a:endParaRPr lang="en-US" altLang="zh-CN" sz="1600" dirty="0">
              <a:ea typeface="MS PGothic" panose="020B0600070205080204" charset="-128"/>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Context in DNS</a:t>
            </a:r>
            <a:endParaRPr lang="zh-CN" altLang="en-US" dirty="0"/>
          </a:p>
        </p:txBody>
      </p:sp>
      <p:sp>
        <p:nvSpPr>
          <p:cNvPr id="3" name="内容占位符 2"/>
          <p:cNvSpPr>
            <a:spLocks noGrp="1"/>
          </p:cNvSpPr>
          <p:nvPr>
            <p:ph idx="1"/>
          </p:nvPr>
        </p:nvSpPr>
        <p:spPr/>
        <p:txBody>
          <a:bodyPr>
            <a:normAutofit/>
          </a:bodyPr>
          <a:lstStyle/>
          <a:p>
            <a:r>
              <a:rPr lang="en-US" altLang="zh-CN" dirty="0"/>
              <a:t>Names in DNS are </a:t>
            </a:r>
            <a:r>
              <a:rPr lang="en-US" altLang="zh-CN" b="1" dirty="0">
                <a:solidFill>
                  <a:srgbClr val="0096FF"/>
                </a:solidFill>
              </a:rPr>
              <a:t>global</a:t>
            </a:r>
            <a:r>
              <a:rPr lang="en-US" altLang="zh-CN" dirty="0"/>
              <a:t> (context-free)</a:t>
            </a:r>
            <a:endParaRPr lang="en-US" altLang="zh-CN" dirty="0"/>
          </a:p>
          <a:p>
            <a:pPr lvl="1"/>
            <a:r>
              <a:rPr lang="en-US" altLang="zh-CN" dirty="0"/>
              <a:t>A hostname means the same thing everywhere in DNS</a:t>
            </a:r>
            <a:endParaRPr lang="en-US" altLang="zh-CN" dirty="0"/>
          </a:p>
          <a:p>
            <a:r>
              <a:rPr lang="en-US" altLang="zh-CN" dirty="0"/>
              <a:t>Actually, it should be "</a:t>
            </a:r>
            <a:r>
              <a:rPr lang="en-US" altLang="zh-CN" dirty="0" err="1"/>
              <a:t>ipads.se.sjtu.edu.cn</a:t>
            </a:r>
            <a:r>
              <a:rPr lang="en-US" altLang="zh-CN" dirty="0">
                <a:solidFill>
                  <a:srgbClr val="FF0000"/>
                </a:solidFill>
              </a:rPr>
              <a:t>.</a:t>
            </a:r>
            <a:r>
              <a:rPr lang="en-US" altLang="zh-CN" dirty="0"/>
              <a:t>"</a:t>
            </a:r>
            <a:endParaRPr lang="en-US" altLang="zh-CN" dirty="0"/>
          </a:p>
          <a:p>
            <a:pPr lvl="1"/>
            <a:r>
              <a:rPr lang="en-US" altLang="zh-CN" dirty="0"/>
              <a:t>A hostname is a list of domain names concatenated with dots</a:t>
            </a:r>
            <a:endParaRPr lang="en-US" altLang="zh-CN" dirty="0"/>
          </a:p>
          <a:p>
            <a:pPr lvl="1"/>
            <a:r>
              <a:rPr lang="en-US" altLang="zh-CN" dirty="0"/>
              <a:t>The root domain is unnamed, i.e., "." + blank</a:t>
            </a:r>
            <a:endParaRPr lang="en-US" altLang="zh-CN" dirty="0"/>
          </a:p>
        </p:txBody>
      </p:sp>
      <p:cxnSp>
        <p:nvCxnSpPr>
          <p:cNvPr id="5" name="直接箭头连接符 4"/>
          <p:cNvCxnSpPr/>
          <p:nvPr/>
        </p:nvCxnSpPr>
        <p:spPr>
          <a:xfrm flipH="1">
            <a:off x="5292080" y="2281436"/>
            <a:ext cx="360040" cy="0"/>
          </a:xfrm>
          <a:prstGeom prst="straightConnector1">
            <a:avLst/>
          </a:prstGeom>
          <a:ln w="38100">
            <a:solidFill>
              <a:srgbClr val="FF2600"/>
            </a:solidFill>
            <a:tailEnd type="triangle"/>
          </a:ln>
        </p:spPr>
        <p:style>
          <a:lnRef idx="1">
            <a:schemeClr val="accent1"/>
          </a:lnRef>
          <a:fillRef idx="0">
            <a:schemeClr val="accent1"/>
          </a:fillRef>
          <a:effectRef idx="0">
            <a:schemeClr val="accent1"/>
          </a:effectRef>
          <a:fontRef idx="minor">
            <a:schemeClr val="tx1"/>
          </a:fontRef>
        </p:style>
      </p:cxnSp>
      <p:sp>
        <p:nvSpPr>
          <p:cNvPr id="6"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Fault Tolerant</a:t>
            </a:r>
            <a:endParaRPr lang="zh-CN" altLang="en-US" dirty="0"/>
          </a:p>
        </p:txBody>
      </p:sp>
      <p:sp>
        <p:nvSpPr>
          <p:cNvPr id="3" name="内容占位符 2"/>
          <p:cNvSpPr>
            <a:spLocks noGrp="1"/>
          </p:cNvSpPr>
          <p:nvPr>
            <p:ph idx="1"/>
          </p:nvPr>
        </p:nvSpPr>
        <p:spPr/>
        <p:txBody>
          <a:bodyPr/>
          <a:lstStyle/>
          <a:p>
            <a:r>
              <a:rPr lang="en-US" altLang="zh-CN" dirty="0"/>
              <a:t>Each zone can have </a:t>
            </a:r>
            <a:r>
              <a:rPr lang="en-US" altLang="zh-CN" b="1" dirty="0">
                <a:solidFill>
                  <a:srgbClr val="0096FF"/>
                </a:solidFill>
              </a:rPr>
              <a:t>multiple</a:t>
            </a:r>
            <a:r>
              <a:rPr lang="en-US" altLang="zh-CN" dirty="0"/>
              <a:t> name servers</a:t>
            </a:r>
            <a:endParaRPr lang="en-US" altLang="zh-CN" dirty="0"/>
          </a:p>
          <a:p>
            <a:pPr lvl="1"/>
            <a:r>
              <a:rPr lang="en-US" altLang="zh-CN" dirty="0"/>
              <a:t>A </a:t>
            </a:r>
            <a:r>
              <a:rPr lang="en-US" altLang="zh-CN" b="1" dirty="0"/>
              <a:t>delegation</a:t>
            </a:r>
            <a:r>
              <a:rPr lang="en-US" altLang="zh-CN" dirty="0"/>
              <a:t> usually contains a list of name servers</a:t>
            </a:r>
            <a:endParaRPr lang="en-US" altLang="zh-CN" dirty="0"/>
          </a:p>
          <a:p>
            <a:pPr lvl="1"/>
            <a:r>
              <a:rPr lang="en-US" altLang="zh-CN" dirty="0"/>
              <a:t>If one name server is down, others can be used</a:t>
            </a:r>
            <a:endParaRPr lang="en-US" altLang="zh-CN" dirty="0"/>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Three Enhancements on Look-up Algorithm</a:t>
            </a:r>
            <a:endParaRPr lang="zh-CN" altLang="en-US" dirty="0"/>
          </a:p>
        </p:txBody>
      </p:sp>
      <p:sp>
        <p:nvSpPr>
          <p:cNvPr id="3" name="内容占位符 2"/>
          <p:cNvSpPr>
            <a:spLocks noGrp="1"/>
          </p:cNvSpPr>
          <p:nvPr>
            <p:ph idx="1"/>
          </p:nvPr>
        </p:nvSpPr>
        <p:spPr/>
        <p:txBody>
          <a:bodyPr>
            <a:normAutofit/>
          </a:bodyPr>
          <a:lstStyle/>
          <a:p>
            <a:r>
              <a:rPr lang="en-US" altLang="zh-CN" dirty="0"/>
              <a:t>1. The initial DNS request can go to any name server, not just the root server</a:t>
            </a:r>
            <a:endParaRPr lang="en-US" altLang="zh-CN" dirty="0"/>
          </a:p>
          <a:p>
            <a:pPr lvl="1"/>
            <a:r>
              <a:rPr lang="en-US" altLang="zh-CN" dirty="0"/>
              <a:t>Even on your own machine: </a:t>
            </a:r>
            <a:r>
              <a:rPr lang="en-US" altLang="zh-CN" dirty="0">
                <a:solidFill>
                  <a:srgbClr val="0096FF"/>
                </a:solidFill>
              </a:rPr>
              <a:t>/</a:t>
            </a:r>
            <a:r>
              <a:rPr lang="en-US" altLang="zh-CN" dirty="0" err="1">
                <a:solidFill>
                  <a:srgbClr val="0096FF"/>
                </a:solidFill>
              </a:rPr>
              <a:t>etc</a:t>
            </a:r>
            <a:r>
              <a:rPr lang="en-US" altLang="zh-CN" dirty="0">
                <a:solidFill>
                  <a:srgbClr val="0096FF"/>
                </a:solidFill>
              </a:rPr>
              <a:t>/hosts</a:t>
            </a:r>
            <a:endParaRPr lang="en-US" altLang="zh-CN" dirty="0">
              <a:solidFill>
                <a:srgbClr val="0096FF"/>
              </a:solidFill>
            </a:endParaRPr>
          </a:p>
          <a:p>
            <a:pPr lvl="1"/>
            <a:r>
              <a:rPr lang="en-US" altLang="zh-CN" dirty="0"/>
              <a:t>You can specific name servers in </a:t>
            </a:r>
            <a:r>
              <a:rPr lang="en-US" altLang="zh-CN" dirty="0">
                <a:solidFill>
                  <a:srgbClr val="0096FF"/>
                </a:solidFill>
              </a:rPr>
              <a:t>/</a:t>
            </a:r>
            <a:r>
              <a:rPr lang="en-US" altLang="zh-CN" dirty="0" err="1">
                <a:solidFill>
                  <a:srgbClr val="0096FF"/>
                </a:solidFill>
              </a:rPr>
              <a:t>etc</a:t>
            </a:r>
            <a:r>
              <a:rPr lang="en-US" altLang="zh-CN" dirty="0">
                <a:solidFill>
                  <a:srgbClr val="0096FF"/>
                </a:solidFill>
              </a:rPr>
              <a:t>/</a:t>
            </a:r>
            <a:r>
              <a:rPr lang="en-US" altLang="zh-CN" dirty="0" err="1">
                <a:solidFill>
                  <a:srgbClr val="0096FF"/>
                </a:solidFill>
              </a:rPr>
              <a:t>resolv.conf</a:t>
            </a:r>
            <a:endParaRPr lang="en-US" altLang="zh-CN" dirty="0">
              <a:solidFill>
                <a:srgbClr val="0096FF"/>
              </a:solidFill>
            </a:endParaRPr>
          </a:p>
          <a:p>
            <a:pPr lvl="1"/>
            <a:r>
              <a:rPr lang="en-US" altLang="zh-CN" dirty="0"/>
              <a:t>If no record, just return address of the root server</a:t>
            </a:r>
            <a:endParaRPr lang="en-US" altLang="zh-CN" dirty="0"/>
          </a:p>
          <a:p>
            <a:pPr lvl="1"/>
            <a:endParaRPr lang="en-US" altLang="zh-CN" dirty="0"/>
          </a:p>
          <a:p>
            <a:pPr lvl="1"/>
            <a:r>
              <a:rPr lang="en-US" altLang="zh-CN" b="1" dirty="0">
                <a:solidFill>
                  <a:srgbClr val="C00000"/>
                </a:solidFill>
              </a:rPr>
              <a:t>Q</a:t>
            </a:r>
            <a:r>
              <a:rPr lang="en-US" altLang="zh-CN" dirty="0">
                <a:solidFill>
                  <a:srgbClr val="C00000"/>
                </a:solidFill>
              </a:rPr>
              <a:t>: what are the benefits?</a:t>
            </a:r>
            <a:endParaRPr lang="en-US" altLang="zh-CN" dirty="0">
              <a:solidFill>
                <a:srgbClr val="C00000"/>
              </a:solidFill>
            </a:endParaRPr>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Three Enhancements on Look-up Algorithm</a:t>
            </a:r>
            <a:endParaRPr lang="zh-CN" altLang="en-US" dirty="0"/>
          </a:p>
        </p:txBody>
      </p:sp>
      <p:sp>
        <p:nvSpPr>
          <p:cNvPr id="3" name="内容占位符 2"/>
          <p:cNvSpPr>
            <a:spLocks noGrp="1"/>
          </p:cNvSpPr>
          <p:nvPr>
            <p:ph idx="1"/>
          </p:nvPr>
        </p:nvSpPr>
        <p:spPr/>
        <p:txBody>
          <a:bodyPr>
            <a:normAutofit/>
          </a:bodyPr>
          <a:lstStyle/>
          <a:p>
            <a:r>
              <a:rPr lang="en-US" altLang="zh-CN" dirty="0"/>
              <a:t>2. Recursion</a:t>
            </a:r>
            <a:endParaRPr lang="en-US" altLang="zh-CN" dirty="0"/>
          </a:p>
          <a:p>
            <a:pPr lvl="1"/>
            <a:r>
              <a:rPr lang="en-US" altLang="zh-CN" dirty="0"/>
              <a:t>A client asks a name server "</a:t>
            </a:r>
            <a:r>
              <a:rPr lang="en-US" altLang="zh-CN" dirty="0" err="1">
                <a:solidFill>
                  <a:srgbClr val="0096FF"/>
                </a:solidFill>
              </a:rPr>
              <a:t>www.baidu.com</a:t>
            </a:r>
            <a:r>
              <a:rPr lang="en-US" altLang="zh-CN" dirty="0"/>
              <a:t>"</a:t>
            </a:r>
            <a:endParaRPr lang="en-US" altLang="zh-CN" dirty="0"/>
          </a:p>
          <a:p>
            <a:pPr lvl="1"/>
            <a:r>
              <a:rPr lang="en-US" altLang="zh-CN" dirty="0"/>
              <a:t>The name server </a:t>
            </a:r>
            <a:r>
              <a:rPr lang="en-US" altLang="zh-CN" b="1" dirty="0"/>
              <a:t>does all the lookup </a:t>
            </a:r>
            <a:r>
              <a:rPr lang="en-US" altLang="zh-CN" dirty="0"/>
              <a:t>through the tree and return the IP of </a:t>
            </a:r>
            <a:r>
              <a:rPr lang="en-US" altLang="zh-CN" dirty="0">
                <a:solidFill>
                  <a:srgbClr val="0096FF"/>
                </a:solidFill>
              </a:rPr>
              <a:t>Baidu</a:t>
            </a:r>
            <a:r>
              <a:rPr lang="en-US" altLang="zh-CN" dirty="0"/>
              <a:t> to the client</a:t>
            </a:r>
            <a:endParaRPr lang="en-US" altLang="zh-CN" dirty="0"/>
          </a:p>
          <a:p>
            <a:pPr lvl="1"/>
            <a:r>
              <a:rPr lang="en-US" altLang="zh-CN" dirty="0"/>
              <a:t>Usually, a name server has a better network connection</a:t>
            </a:r>
            <a:endParaRPr lang="zh-CN" altLang="en-US" dirty="0"/>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normAutofit/>
          </a:bodyPr>
          <a:lstStyle/>
          <a:p>
            <a:r>
              <a:rPr lang="en-US" altLang="zh-CN" dirty="0"/>
              <a:t>DNS Request Process</a:t>
            </a:r>
            <a:endParaRPr lang="en-US" altLang="zh-CN" dirty="0"/>
          </a:p>
        </p:txBody>
      </p:sp>
      <p:sp>
        <p:nvSpPr>
          <p:cNvPr id="6" name="Rectangle 5"/>
          <p:cNvSpPr/>
          <p:nvPr/>
        </p:nvSpPr>
        <p:spPr bwMode="auto">
          <a:xfrm>
            <a:off x="1272084" y="4254500"/>
            <a:ext cx="2730500" cy="6985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sz="1500" dirty="0">
                <a:solidFill>
                  <a:schemeClr val="tx1"/>
                </a:solidFill>
                <a:latin typeface="Arial" panose="020B0604020202020204" pitchFamily="34" charset="0"/>
                <a:ea typeface="宋体" panose="02010600030101010101" pitchFamily="2" charset="-122"/>
                <a:cs typeface="Arial" panose="020B0604020202020204" pitchFamily="34" charset="0"/>
              </a:rPr>
              <a:t>Name client</a:t>
            </a:r>
            <a:endParaRPr lang="en-US" sz="1500" dirty="0">
              <a:solidFill>
                <a:schemeClr val="tx1"/>
              </a:solidFill>
              <a:latin typeface="Arial" panose="020B0604020202020204" pitchFamily="34" charset="0"/>
              <a:ea typeface="宋体" panose="02010600030101010101" pitchFamily="2" charset="-122"/>
              <a:cs typeface="Arial" panose="020B0604020202020204" pitchFamily="34" charset="0"/>
            </a:endParaRPr>
          </a:p>
        </p:txBody>
      </p:sp>
      <p:cxnSp>
        <p:nvCxnSpPr>
          <p:cNvPr id="47108" name="Straight Arrow Connector 12"/>
          <p:cNvCxnSpPr>
            <a:cxnSpLocks noChangeShapeType="1"/>
          </p:cNvCxnSpPr>
          <p:nvPr/>
        </p:nvCxnSpPr>
        <p:spPr bwMode="auto">
          <a:xfrm flipV="1">
            <a:off x="1462584" y="2349500"/>
            <a:ext cx="0" cy="1905000"/>
          </a:xfrm>
          <a:prstGeom prst="straightConnector1">
            <a:avLst/>
          </a:prstGeom>
          <a:noFill/>
          <a:ln w="9525">
            <a:solidFill>
              <a:schemeClr val="tx1"/>
            </a:solidFill>
            <a:round/>
            <a:tailEnd type="stealth" w="med" len="med"/>
          </a:ln>
        </p:spPr>
      </p:cxnSp>
      <p:cxnSp>
        <p:nvCxnSpPr>
          <p:cNvPr id="47109" name="Straight Arrow Connector 13"/>
          <p:cNvCxnSpPr>
            <a:cxnSpLocks noChangeShapeType="1"/>
          </p:cNvCxnSpPr>
          <p:nvPr/>
        </p:nvCxnSpPr>
        <p:spPr bwMode="auto">
          <a:xfrm>
            <a:off x="1716584" y="2413000"/>
            <a:ext cx="0" cy="1841500"/>
          </a:xfrm>
          <a:prstGeom prst="straightConnector1">
            <a:avLst/>
          </a:prstGeom>
          <a:noFill/>
          <a:ln w="9525">
            <a:solidFill>
              <a:schemeClr val="tx1"/>
            </a:solidFill>
            <a:round/>
            <a:tailEnd type="stealth" w="med" len="med"/>
          </a:ln>
        </p:spPr>
      </p:cxnSp>
      <p:cxnSp>
        <p:nvCxnSpPr>
          <p:cNvPr id="47110" name="Straight Arrow Connector 16"/>
          <p:cNvCxnSpPr>
            <a:cxnSpLocks noChangeShapeType="1"/>
          </p:cNvCxnSpPr>
          <p:nvPr/>
        </p:nvCxnSpPr>
        <p:spPr bwMode="auto">
          <a:xfrm flipV="1">
            <a:off x="2351584" y="2984500"/>
            <a:ext cx="0" cy="1270000"/>
          </a:xfrm>
          <a:prstGeom prst="straightConnector1">
            <a:avLst/>
          </a:prstGeom>
          <a:noFill/>
          <a:ln w="9525">
            <a:solidFill>
              <a:schemeClr val="tx1"/>
            </a:solidFill>
            <a:round/>
            <a:tailEnd type="stealth" w="med" len="med"/>
          </a:ln>
        </p:spPr>
      </p:cxnSp>
      <p:cxnSp>
        <p:nvCxnSpPr>
          <p:cNvPr id="47111" name="Straight Arrow Connector 22"/>
          <p:cNvCxnSpPr>
            <a:cxnSpLocks noChangeShapeType="1"/>
          </p:cNvCxnSpPr>
          <p:nvPr/>
        </p:nvCxnSpPr>
        <p:spPr bwMode="auto">
          <a:xfrm>
            <a:off x="2605584" y="3048000"/>
            <a:ext cx="0" cy="1206500"/>
          </a:xfrm>
          <a:prstGeom prst="straightConnector1">
            <a:avLst/>
          </a:prstGeom>
          <a:noFill/>
          <a:ln w="9525">
            <a:solidFill>
              <a:schemeClr val="tx1"/>
            </a:solidFill>
            <a:round/>
            <a:tailEnd type="stealth" w="med" len="med"/>
          </a:ln>
        </p:spPr>
      </p:cxnSp>
      <p:cxnSp>
        <p:nvCxnSpPr>
          <p:cNvPr id="47112" name="Straight Arrow Connector 25"/>
          <p:cNvCxnSpPr>
            <a:cxnSpLocks noChangeShapeType="1"/>
          </p:cNvCxnSpPr>
          <p:nvPr/>
        </p:nvCxnSpPr>
        <p:spPr bwMode="auto">
          <a:xfrm flipV="1">
            <a:off x="3304084" y="3556000"/>
            <a:ext cx="0" cy="698500"/>
          </a:xfrm>
          <a:prstGeom prst="straightConnector1">
            <a:avLst/>
          </a:prstGeom>
          <a:noFill/>
          <a:ln w="9525">
            <a:solidFill>
              <a:schemeClr val="tx1"/>
            </a:solidFill>
            <a:round/>
            <a:tailEnd type="stealth" w="med" len="med"/>
          </a:ln>
        </p:spPr>
      </p:cxnSp>
      <p:cxnSp>
        <p:nvCxnSpPr>
          <p:cNvPr id="47113" name="Straight Arrow Connector 27"/>
          <p:cNvCxnSpPr>
            <a:cxnSpLocks noChangeShapeType="1"/>
          </p:cNvCxnSpPr>
          <p:nvPr/>
        </p:nvCxnSpPr>
        <p:spPr bwMode="auto">
          <a:xfrm>
            <a:off x="3558084" y="3619500"/>
            <a:ext cx="0" cy="635000"/>
          </a:xfrm>
          <a:prstGeom prst="straightConnector1">
            <a:avLst/>
          </a:prstGeom>
          <a:noFill/>
          <a:ln w="9525">
            <a:solidFill>
              <a:schemeClr val="tx1"/>
            </a:solidFill>
            <a:round/>
            <a:tailEnd type="stealth" w="med" len="med"/>
          </a:ln>
        </p:spPr>
      </p:cxnSp>
      <p:sp>
        <p:nvSpPr>
          <p:cNvPr id="31" name="Rectangle 30"/>
          <p:cNvSpPr/>
          <p:nvPr/>
        </p:nvSpPr>
        <p:spPr bwMode="auto">
          <a:xfrm>
            <a:off x="5222866" y="4254500"/>
            <a:ext cx="2730500" cy="6985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sz="1500" dirty="0">
                <a:solidFill>
                  <a:schemeClr val="tx1"/>
                </a:solidFill>
                <a:latin typeface="Arial" panose="020B0604020202020204" pitchFamily="34" charset="0"/>
                <a:ea typeface="宋体" panose="02010600030101010101" pitchFamily="2" charset="-122"/>
                <a:cs typeface="Arial" panose="020B0604020202020204" pitchFamily="34" charset="0"/>
              </a:rPr>
              <a:t>Name client</a:t>
            </a:r>
            <a:endParaRPr lang="en-US" sz="1500" dirty="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32" name="Oval 31"/>
          <p:cNvSpPr/>
          <p:nvPr/>
        </p:nvSpPr>
        <p:spPr bwMode="auto">
          <a:xfrm>
            <a:off x="5159366" y="1397000"/>
            <a:ext cx="1016000" cy="10160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endParaRPr lang="zh-CN" altLang="en-US" sz="1500">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
        <p:nvSpPr>
          <p:cNvPr id="33" name="Oval 32"/>
          <p:cNvSpPr/>
          <p:nvPr/>
        </p:nvSpPr>
        <p:spPr bwMode="auto">
          <a:xfrm>
            <a:off x="6048366" y="2032000"/>
            <a:ext cx="1016000" cy="10160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endParaRPr lang="zh-CN" altLang="en-US" sz="1335">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
        <p:nvSpPr>
          <p:cNvPr id="34" name="Oval 33"/>
          <p:cNvSpPr/>
          <p:nvPr/>
        </p:nvSpPr>
        <p:spPr bwMode="auto">
          <a:xfrm>
            <a:off x="7000866" y="2603500"/>
            <a:ext cx="1016000" cy="10160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endParaRPr lang="zh-CN" altLang="en-US" sz="1165">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
        <p:nvSpPr>
          <p:cNvPr id="35" name="TextBox 34"/>
          <p:cNvSpPr txBox="1"/>
          <p:nvPr/>
        </p:nvSpPr>
        <p:spPr>
          <a:xfrm>
            <a:off x="6783908" y="2866761"/>
            <a:ext cx="1460500" cy="323165"/>
          </a:xfrm>
          <a:prstGeom prst="rect">
            <a:avLst/>
          </a:prstGeom>
          <a:noFill/>
        </p:spPr>
        <p:txBody>
          <a:bodyPr>
            <a:spAutoFit/>
          </a:bodyPr>
          <a:lstStyle/>
          <a:p>
            <a:pPr algn="ctr">
              <a:defRPr/>
            </a:pPr>
            <a:r>
              <a:rPr lang="en-US" sz="1500" dirty="0" err="1">
                <a:latin typeface="Arial" panose="020B0604020202020204" pitchFamily="34" charset="0"/>
                <a:cs typeface="Arial" panose="020B0604020202020204" pitchFamily="34" charset="0"/>
              </a:rPr>
              <a:t>ns.iss.edu</a:t>
            </a:r>
            <a:endParaRPr lang="en-US" sz="1500" dirty="0">
              <a:latin typeface="Arial" panose="020B0604020202020204" pitchFamily="34" charset="0"/>
              <a:cs typeface="Arial" panose="020B0604020202020204" pitchFamily="34" charset="0"/>
            </a:endParaRPr>
          </a:p>
        </p:txBody>
      </p:sp>
      <p:cxnSp>
        <p:nvCxnSpPr>
          <p:cNvPr id="47119" name="Straight Arrow Connector 35"/>
          <p:cNvCxnSpPr>
            <a:cxnSpLocks noChangeShapeType="1"/>
          </p:cNvCxnSpPr>
          <p:nvPr/>
        </p:nvCxnSpPr>
        <p:spPr bwMode="auto">
          <a:xfrm flipV="1">
            <a:off x="5413366" y="2349500"/>
            <a:ext cx="0" cy="1905000"/>
          </a:xfrm>
          <a:prstGeom prst="straightConnector1">
            <a:avLst/>
          </a:prstGeom>
          <a:noFill/>
          <a:ln w="9525">
            <a:solidFill>
              <a:schemeClr val="tx1"/>
            </a:solidFill>
            <a:round/>
            <a:tailEnd type="stealth" w="med" len="med"/>
          </a:ln>
        </p:spPr>
      </p:cxnSp>
      <p:cxnSp>
        <p:nvCxnSpPr>
          <p:cNvPr id="47120" name="Straight Arrow Connector 36"/>
          <p:cNvCxnSpPr>
            <a:cxnSpLocks noChangeShapeType="1"/>
          </p:cNvCxnSpPr>
          <p:nvPr/>
        </p:nvCxnSpPr>
        <p:spPr bwMode="auto">
          <a:xfrm>
            <a:off x="5577408" y="2413000"/>
            <a:ext cx="0" cy="1841500"/>
          </a:xfrm>
          <a:prstGeom prst="straightConnector1">
            <a:avLst/>
          </a:prstGeom>
          <a:noFill/>
          <a:ln w="9525">
            <a:solidFill>
              <a:schemeClr val="tx1"/>
            </a:solidFill>
            <a:round/>
            <a:tailEnd type="stealth" w="med" len="med"/>
          </a:ln>
        </p:spPr>
      </p:cxnSp>
      <p:cxnSp>
        <p:nvCxnSpPr>
          <p:cNvPr id="47121" name="Curved Connector 43"/>
          <p:cNvCxnSpPr>
            <a:cxnSpLocks noChangeShapeType="1"/>
            <a:stCxn id="32" idx="7"/>
            <a:endCxn id="33" idx="0"/>
          </p:cNvCxnSpPr>
          <p:nvPr/>
        </p:nvCxnSpPr>
        <p:spPr bwMode="auto">
          <a:xfrm rot="16200000" flipH="1">
            <a:off x="6048367" y="1524000"/>
            <a:ext cx="486833" cy="529167"/>
          </a:xfrm>
          <a:prstGeom prst="curvedConnector3">
            <a:avLst>
              <a:gd name="adj1" fmla="val -17181"/>
            </a:avLst>
          </a:prstGeom>
          <a:noFill/>
          <a:ln w="9525">
            <a:solidFill>
              <a:schemeClr val="tx1"/>
            </a:solidFill>
            <a:round/>
            <a:tailEnd type="stealth" w="med" len="med"/>
          </a:ln>
        </p:spPr>
      </p:cxnSp>
      <p:cxnSp>
        <p:nvCxnSpPr>
          <p:cNvPr id="47122" name="Curved Connector 45"/>
          <p:cNvCxnSpPr>
            <a:cxnSpLocks noChangeShapeType="1"/>
            <a:stCxn id="33" idx="7"/>
            <a:endCxn id="34" idx="0"/>
          </p:cNvCxnSpPr>
          <p:nvPr/>
        </p:nvCxnSpPr>
        <p:spPr bwMode="auto">
          <a:xfrm rot="16200000" flipH="1">
            <a:off x="7000867" y="2095500"/>
            <a:ext cx="423333" cy="592667"/>
          </a:xfrm>
          <a:prstGeom prst="curvedConnector3">
            <a:avLst>
              <a:gd name="adj1" fmla="val -26019"/>
            </a:avLst>
          </a:prstGeom>
          <a:noFill/>
          <a:ln w="9525">
            <a:solidFill>
              <a:schemeClr val="tx1"/>
            </a:solidFill>
            <a:round/>
            <a:tailEnd type="stealth" w="med" len="med"/>
          </a:ln>
        </p:spPr>
      </p:cxnSp>
      <p:cxnSp>
        <p:nvCxnSpPr>
          <p:cNvPr id="47123" name="Curved Connector 49"/>
          <p:cNvCxnSpPr>
            <a:cxnSpLocks noChangeShapeType="1"/>
            <a:stCxn id="34" idx="3"/>
            <a:endCxn id="33" idx="4"/>
          </p:cNvCxnSpPr>
          <p:nvPr/>
        </p:nvCxnSpPr>
        <p:spPr bwMode="auto">
          <a:xfrm rot="5400000" flipH="1">
            <a:off x="6641033" y="2963333"/>
            <a:ext cx="423333" cy="592667"/>
          </a:xfrm>
          <a:prstGeom prst="curvedConnector3">
            <a:avLst>
              <a:gd name="adj1" fmla="val -11412"/>
            </a:avLst>
          </a:prstGeom>
          <a:noFill/>
          <a:ln w="9525">
            <a:solidFill>
              <a:schemeClr val="tx1"/>
            </a:solidFill>
            <a:round/>
            <a:tailEnd type="stealth" w="med" len="med"/>
          </a:ln>
        </p:spPr>
      </p:cxnSp>
      <p:cxnSp>
        <p:nvCxnSpPr>
          <p:cNvPr id="47124" name="Curved Connector 53"/>
          <p:cNvCxnSpPr>
            <a:cxnSpLocks noChangeShapeType="1"/>
            <a:stCxn id="33" idx="3"/>
            <a:endCxn id="32" idx="4"/>
          </p:cNvCxnSpPr>
          <p:nvPr/>
        </p:nvCxnSpPr>
        <p:spPr bwMode="auto">
          <a:xfrm rot="5400000" flipH="1">
            <a:off x="5688533" y="2391833"/>
            <a:ext cx="486833" cy="529167"/>
          </a:xfrm>
          <a:prstGeom prst="curvedConnector3">
            <a:avLst>
              <a:gd name="adj1" fmla="val -4481"/>
            </a:avLst>
          </a:prstGeom>
          <a:noFill/>
          <a:ln w="9525">
            <a:solidFill>
              <a:schemeClr val="tx1"/>
            </a:solidFill>
            <a:round/>
            <a:tailEnd type="stealth" w="med" len="med"/>
          </a:ln>
        </p:spPr>
      </p:cxnSp>
      <p:sp>
        <p:nvSpPr>
          <p:cNvPr id="61" name="TextBox 60"/>
          <p:cNvSpPr txBox="1"/>
          <p:nvPr/>
        </p:nvSpPr>
        <p:spPr>
          <a:xfrm>
            <a:off x="827584" y="3679032"/>
            <a:ext cx="889000" cy="400110"/>
          </a:xfrm>
          <a:prstGeom prst="rect">
            <a:avLst/>
          </a:prstGeom>
          <a:noFill/>
        </p:spPr>
        <p:txBody>
          <a:bodyPr>
            <a:spAutoFit/>
          </a:bodyPr>
          <a:lstStyle/>
          <a:p>
            <a:pPr algn="ctr">
              <a:defRPr/>
            </a:pPr>
            <a:r>
              <a:rPr lang="en-US" sz="1000" dirty="0">
                <a:latin typeface="Arial" panose="020B0604020202020204" pitchFamily="34" charset="0"/>
                <a:cs typeface="Arial" panose="020B0604020202020204" pitchFamily="34" charset="0"/>
              </a:rPr>
              <a:t>ginger.</a:t>
            </a:r>
            <a:endParaRPr lang="en-US" sz="1000" dirty="0">
              <a:latin typeface="Arial" panose="020B0604020202020204" pitchFamily="34" charset="0"/>
              <a:cs typeface="Arial" panose="020B0604020202020204" pitchFamily="34" charset="0"/>
            </a:endParaRPr>
          </a:p>
          <a:p>
            <a:pPr algn="ctr">
              <a:defRPr/>
            </a:pPr>
            <a:r>
              <a:rPr lang="en-US" sz="1000" dirty="0" err="1">
                <a:latin typeface="Arial" panose="020B0604020202020204" pitchFamily="34" charset="0"/>
                <a:cs typeface="Arial" panose="020B0604020202020204" pitchFamily="34" charset="0"/>
              </a:rPr>
              <a:t>Scholar.edu</a:t>
            </a:r>
            <a:endParaRPr lang="en-US" sz="1000" dirty="0">
              <a:latin typeface="Arial" panose="020B0604020202020204" pitchFamily="34" charset="0"/>
              <a:cs typeface="Arial" panose="020B0604020202020204" pitchFamily="34" charset="0"/>
            </a:endParaRPr>
          </a:p>
        </p:txBody>
      </p:sp>
      <p:sp>
        <p:nvSpPr>
          <p:cNvPr id="62" name="TextBox 61"/>
          <p:cNvSpPr txBox="1"/>
          <p:nvPr/>
        </p:nvSpPr>
        <p:spPr>
          <a:xfrm>
            <a:off x="1399084" y="2857501"/>
            <a:ext cx="889000" cy="246221"/>
          </a:xfrm>
          <a:prstGeom prst="rect">
            <a:avLst/>
          </a:prstGeom>
          <a:noFill/>
        </p:spPr>
        <p:txBody>
          <a:bodyPr>
            <a:spAutoFit/>
          </a:bodyPr>
          <a:lstStyle/>
          <a:p>
            <a:pPr algn="ctr">
              <a:defRPr/>
            </a:pPr>
            <a:r>
              <a:rPr lang="en-US" sz="1000" dirty="0">
                <a:latin typeface="Arial" panose="020B0604020202020204" pitchFamily="34" charset="0"/>
                <a:cs typeface="Arial" panose="020B0604020202020204" pitchFamily="34" charset="0"/>
              </a:rPr>
              <a:t>NS: for </a:t>
            </a:r>
            <a:r>
              <a:rPr lang="en-US" sz="1000" dirty="0" err="1">
                <a:latin typeface="Arial" panose="020B0604020202020204" pitchFamily="34" charset="0"/>
                <a:cs typeface="Arial" panose="020B0604020202020204" pitchFamily="34" charset="0"/>
              </a:rPr>
              <a:t>edu</a:t>
            </a:r>
            <a:endParaRPr lang="en-US" sz="1000" dirty="0">
              <a:latin typeface="Arial" panose="020B0604020202020204" pitchFamily="34" charset="0"/>
              <a:cs typeface="Arial" panose="020B0604020202020204" pitchFamily="34" charset="0"/>
            </a:endParaRPr>
          </a:p>
        </p:txBody>
      </p:sp>
      <p:sp>
        <p:nvSpPr>
          <p:cNvPr id="64" name="TextBox 63"/>
          <p:cNvSpPr txBox="1"/>
          <p:nvPr/>
        </p:nvSpPr>
        <p:spPr>
          <a:xfrm>
            <a:off x="2180134" y="3234532"/>
            <a:ext cx="977900" cy="553998"/>
          </a:xfrm>
          <a:prstGeom prst="rect">
            <a:avLst/>
          </a:prstGeom>
          <a:noFill/>
        </p:spPr>
        <p:txBody>
          <a:bodyPr>
            <a:spAutoFit/>
          </a:bodyPr>
          <a:lstStyle/>
          <a:p>
            <a:pPr algn="ctr">
              <a:defRPr/>
            </a:pPr>
            <a:r>
              <a:rPr lang="en-US" sz="1000" dirty="0">
                <a:latin typeface="Arial" panose="020B0604020202020204" pitchFamily="34" charset="0"/>
                <a:cs typeface="Arial" panose="020B0604020202020204" pitchFamily="34" charset="0"/>
              </a:rPr>
              <a:t>NS: for </a:t>
            </a:r>
            <a:endParaRPr lang="en-US" sz="1000" dirty="0">
              <a:latin typeface="Arial" panose="020B0604020202020204" pitchFamily="34" charset="0"/>
              <a:cs typeface="Arial" panose="020B0604020202020204" pitchFamily="34" charset="0"/>
            </a:endParaRPr>
          </a:p>
          <a:p>
            <a:pPr algn="ctr">
              <a:defRPr/>
            </a:pPr>
            <a:r>
              <a:rPr lang="en-US" sz="1000" dirty="0" err="1">
                <a:latin typeface="Arial" panose="020B0604020202020204" pitchFamily="34" charset="0"/>
                <a:cs typeface="Arial" panose="020B0604020202020204" pitchFamily="34" charset="0"/>
              </a:rPr>
              <a:t>Scholarly.edu</a:t>
            </a:r>
            <a:endParaRPr lang="en-US" sz="1000" dirty="0">
              <a:latin typeface="Arial" panose="020B0604020202020204" pitchFamily="34" charset="0"/>
              <a:cs typeface="Arial" panose="020B0604020202020204" pitchFamily="34" charset="0"/>
            </a:endParaRPr>
          </a:p>
        </p:txBody>
      </p:sp>
      <p:sp>
        <p:nvSpPr>
          <p:cNvPr id="66" name="TextBox 65"/>
          <p:cNvSpPr txBox="1"/>
          <p:nvPr/>
        </p:nvSpPr>
        <p:spPr>
          <a:xfrm>
            <a:off x="3494584" y="3683000"/>
            <a:ext cx="889000" cy="553998"/>
          </a:xfrm>
          <a:prstGeom prst="rect">
            <a:avLst/>
          </a:prstGeom>
          <a:noFill/>
        </p:spPr>
        <p:txBody>
          <a:bodyPr>
            <a:spAutoFit/>
          </a:bodyPr>
          <a:lstStyle/>
          <a:p>
            <a:pPr algn="ctr">
              <a:defRPr/>
            </a:pPr>
            <a:r>
              <a:rPr lang="en-US" sz="1000" dirty="0">
                <a:latin typeface="Arial" panose="020B0604020202020204" pitchFamily="34" charset="0"/>
                <a:cs typeface="Arial" panose="020B0604020202020204" pitchFamily="34" charset="0"/>
              </a:rPr>
              <a:t>AP: for </a:t>
            </a:r>
            <a:endParaRPr lang="en-US" sz="1000" dirty="0">
              <a:latin typeface="Arial" panose="020B0604020202020204" pitchFamily="34" charset="0"/>
              <a:cs typeface="Arial" panose="020B0604020202020204" pitchFamily="34" charset="0"/>
            </a:endParaRPr>
          </a:p>
          <a:p>
            <a:pPr algn="ctr">
              <a:defRPr/>
            </a:pPr>
            <a:r>
              <a:rPr lang="en-US" sz="1000" dirty="0" err="1">
                <a:latin typeface="Arial" panose="020B0604020202020204" pitchFamily="34" charset="0"/>
                <a:cs typeface="Arial" panose="020B0604020202020204" pitchFamily="34" charset="0"/>
              </a:rPr>
              <a:t>ginger.Scholar.edu</a:t>
            </a:r>
            <a:endParaRPr lang="en-US" sz="1000" dirty="0">
              <a:latin typeface="Arial" panose="020B0604020202020204" pitchFamily="34" charset="0"/>
              <a:cs typeface="Arial" panose="020B0604020202020204" pitchFamily="34" charset="0"/>
            </a:endParaRPr>
          </a:p>
        </p:txBody>
      </p:sp>
      <p:sp>
        <p:nvSpPr>
          <p:cNvPr id="67" name="TextBox 66"/>
          <p:cNvSpPr txBox="1"/>
          <p:nvPr/>
        </p:nvSpPr>
        <p:spPr>
          <a:xfrm>
            <a:off x="1716584" y="3683000"/>
            <a:ext cx="889000" cy="400110"/>
          </a:xfrm>
          <a:prstGeom prst="rect">
            <a:avLst/>
          </a:prstGeom>
          <a:noFill/>
        </p:spPr>
        <p:txBody>
          <a:bodyPr>
            <a:spAutoFit/>
          </a:bodyPr>
          <a:lstStyle/>
          <a:p>
            <a:pPr algn="ctr">
              <a:defRPr/>
            </a:pPr>
            <a:r>
              <a:rPr lang="en-US" sz="1000" dirty="0">
                <a:latin typeface="Arial" panose="020B0604020202020204" pitchFamily="34" charset="0"/>
                <a:cs typeface="Arial" panose="020B0604020202020204" pitchFamily="34" charset="0"/>
              </a:rPr>
              <a:t>ginger.</a:t>
            </a:r>
            <a:endParaRPr lang="en-US" sz="1000" dirty="0">
              <a:latin typeface="Arial" panose="020B0604020202020204" pitchFamily="34" charset="0"/>
              <a:cs typeface="Arial" panose="020B0604020202020204" pitchFamily="34" charset="0"/>
            </a:endParaRPr>
          </a:p>
          <a:p>
            <a:pPr algn="ctr">
              <a:defRPr/>
            </a:pPr>
            <a:r>
              <a:rPr lang="en-US" sz="1000" dirty="0" err="1">
                <a:latin typeface="Arial" panose="020B0604020202020204" pitchFamily="34" charset="0"/>
                <a:cs typeface="Arial" panose="020B0604020202020204" pitchFamily="34" charset="0"/>
              </a:rPr>
              <a:t>Scholar.edu</a:t>
            </a:r>
            <a:endParaRPr lang="en-US" sz="1000" dirty="0">
              <a:latin typeface="Arial" panose="020B0604020202020204" pitchFamily="34" charset="0"/>
              <a:cs typeface="Arial" panose="020B0604020202020204" pitchFamily="34" charset="0"/>
            </a:endParaRPr>
          </a:p>
        </p:txBody>
      </p:sp>
      <p:sp>
        <p:nvSpPr>
          <p:cNvPr id="68" name="TextBox 67"/>
          <p:cNvSpPr txBox="1"/>
          <p:nvPr/>
        </p:nvSpPr>
        <p:spPr>
          <a:xfrm>
            <a:off x="2669084" y="3683000"/>
            <a:ext cx="889000" cy="400110"/>
          </a:xfrm>
          <a:prstGeom prst="rect">
            <a:avLst/>
          </a:prstGeom>
          <a:noFill/>
        </p:spPr>
        <p:txBody>
          <a:bodyPr>
            <a:spAutoFit/>
          </a:bodyPr>
          <a:lstStyle/>
          <a:p>
            <a:pPr algn="ctr">
              <a:defRPr/>
            </a:pPr>
            <a:r>
              <a:rPr lang="en-US" sz="1000" dirty="0">
                <a:latin typeface="Arial" panose="020B0604020202020204" pitchFamily="34" charset="0"/>
                <a:cs typeface="Arial" panose="020B0604020202020204" pitchFamily="34" charset="0"/>
              </a:rPr>
              <a:t>ginger.</a:t>
            </a:r>
            <a:endParaRPr lang="en-US" sz="1000" dirty="0">
              <a:latin typeface="Arial" panose="020B0604020202020204" pitchFamily="34" charset="0"/>
              <a:cs typeface="Arial" panose="020B0604020202020204" pitchFamily="34" charset="0"/>
            </a:endParaRPr>
          </a:p>
          <a:p>
            <a:pPr algn="ctr">
              <a:defRPr/>
            </a:pPr>
            <a:r>
              <a:rPr lang="en-US" sz="1000" dirty="0" err="1">
                <a:latin typeface="Arial" panose="020B0604020202020204" pitchFamily="34" charset="0"/>
                <a:cs typeface="Arial" panose="020B0604020202020204" pitchFamily="34" charset="0"/>
              </a:rPr>
              <a:t>Scholar.edu</a:t>
            </a:r>
            <a:endParaRPr lang="en-US" sz="1000" dirty="0">
              <a:latin typeface="Arial" panose="020B0604020202020204" pitchFamily="34" charset="0"/>
              <a:cs typeface="Arial" panose="020B0604020202020204" pitchFamily="34" charset="0"/>
            </a:endParaRPr>
          </a:p>
        </p:txBody>
      </p:sp>
      <p:sp>
        <p:nvSpPr>
          <p:cNvPr id="69" name="TextBox 68"/>
          <p:cNvSpPr txBox="1"/>
          <p:nvPr/>
        </p:nvSpPr>
        <p:spPr>
          <a:xfrm>
            <a:off x="5831408" y="2349501"/>
            <a:ext cx="1460500" cy="323165"/>
          </a:xfrm>
          <a:prstGeom prst="rect">
            <a:avLst/>
          </a:prstGeom>
          <a:noFill/>
        </p:spPr>
        <p:txBody>
          <a:bodyPr>
            <a:spAutoFit/>
          </a:bodyPr>
          <a:lstStyle/>
          <a:p>
            <a:pPr algn="ctr">
              <a:defRPr/>
            </a:pPr>
            <a:r>
              <a:rPr lang="en-US" sz="1500" dirty="0" err="1">
                <a:latin typeface="Arial" panose="020B0604020202020204" pitchFamily="34" charset="0"/>
                <a:cs typeface="Arial" panose="020B0604020202020204" pitchFamily="34" charset="0"/>
              </a:rPr>
              <a:t>names.edu</a:t>
            </a:r>
            <a:endParaRPr lang="en-US" sz="1500" dirty="0">
              <a:latin typeface="Arial" panose="020B0604020202020204" pitchFamily="34" charset="0"/>
              <a:cs typeface="Arial" panose="020B0604020202020204" pitchFamily="34" charset="0"/>
            </a:endParaRPr>
          </a:p>
        </p:txBody>
      </p:sp>
      <p:sp>
        <p:nvSpPr>
          <p:cNvPr id="71" name="TextBox 70"/>
          <p:cNvSpPr txBox="1"/>
          <p:nvPr/>
        </p:nvSpPr>
        <p:spPr>
          <a:xfrm>
            <a:off x="4932040" y="1714501"/>
            <a:ext cx="1460500" cy="323165"/>
          </a:xfrm>
          <a:prstGeom prst="rect">
            <a:avLst/>
          </a:prstGeom>
          <a:noFill/>
        </p:spPr>
        <p:txBody>
          <a:bodyPr>
            <a:spAutoFit/>
          </a:bodyPr>
          <a:lstStyle/>
          <a:p>
            <a:pPr algn="ctr">
              <a:defRPr/>
            </a:pPr>
            <a:r>
              <a:rPr lang="en-US" sz="1500" dirty="0" err="1">
                <a:latin typeface="Arial" panose="020B0604020202020204" pitchFamily="34" charset="0"/>
                <a:cs typeface="Arial" panose="020B0604020202020204" pitchFamily="34" charset="0"/>
              </a:rPr>
              <a:t>a.root.net</a:t>
            </a:r>
            <a:endParaRPr lang="en-US" sz="1500" dirty="0">
              <a:latin typeface="Arial" panose="020B0604020202020204" pitchFamily="34" charset="0"/>
              <a:cs typeface="Arial" panose="020B0604020202020204" pitchFamily="34" charset="0"/>
            </a:endParaRPr>
          </a:p>
        </p:txBody>
      </p:sp>
      <p:sp>
        <p:nvSpPr>
          <p:cNvPr id="72" name="Oval 71"/>
          <p:cNvSpPr/>
          <p:nvPr/>
        </p:nvSpPr>
        <p:spPr bwMode="auto">
          <a:xfrm>
            <a:off x="1208584" y="1359958"/>
            <a:ext cx="1016000" cy="10160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endParaRPr lang="zh-CN" altLang="en-US" sz="1500">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
        <p:nvSpPr>
          <p:cNvPr id="73" name="Oval 72"/>
          <p:cNvSpPr/>
          <p:nvPr/>
        </p:nvSpPr>
        <p:spPr bwMode="auto">
          <a:xfrm>
            <a:off x="2097584" y="1994958"/>
            <a:ext cx="1016000" cy="10160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endParaRPr lang="zh-CN" altLang="en-US" sz="1335">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
        <p:nvSpPr>
          <p:cNvPr id="74" name="Oval 73"/>
          <p:cNvSpPr/>
          <p:nvPr/>
        </p:nvSpPr>
        <p:spPr bwMode="auto">
          <a:xfrm>
            <a:off x="3050084" y="2566458"/>
            <a:ext cx="1016000" cy="10160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endParaRPr lang="zh-CN" altLang="en-US" sz="1165">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
        <p:nvSpPr>
          <p:cNvPr id="75" name="TextBox 74"/>
          <p:cNvSpPr txBox="1"/>
          <p:nvPr/>
        </p:nvSpPr>
        <p:spPr>
          <a:xfrm>
            <a:off x="2833126" y="2829720"/>
            <a:ext cx="1460500" cy="323165"/>
          </a:xfrm>
          <a:prstGeom prst="rect">
            <a:avLst/>
          </a:prstGeom>
          <a:noFill/>
        </p:spPr>
        <p:txBody>
          <a:bodyPr>
            <a:spAutoFit/>
          </a:bodyPr>
          <a:lstStyle/>
          <a:p>
            <a:pPr algn="ctr">
              <a:defRPr/>
            </a:pPr>
            <a:r>
              <a:rPr lang="en-US" sz="1500" dirty="0" err="1">
                <a:latin typeface="Arial" panose="020B0604020202020204" pitchFamily="34" charset="0"/>
                <a:cs typeface="Arial" panose="020B0604020202020204" pitchFamily="34" charset="0"/>
              </a:rPr>
              <a:t>ns.iss.edu</a:t>
            </a:r>
            <a:endParaRPr lang="en-US" sz="1500" dirty="0">
              <a:latin typeface="Arial" panose="020B0604020202020204" pitchFamily="34" charset="0"/>
              <a:cs typeface="Arial" panose="020B0604020202020204" pitchFamily="34" charset="0"/>
            </a:endParaRPr>
          </a:p>
        </p:txBody>
      </p:sp>
      <p:sp>
        <p:nvSpPr>
          <p:cNvPr id="76" name="TextBox 75"/>
          <p:cNvSpPr txBox="1"/>
          <p:nvPr/>
        </p:nvSpPr>
        <p:spPr>
          <a:xfrm>
            <a:off x="1880626" y="2312459"/>
            <a:ext cx="1460500" cy="323165"/>
          </a:xfrm>
          <a:prstGeom prst="rect">
            <a:avLst/>
          </a:prstGeom>
          <a:noFill/>
        </p:spPr>
        <p:txBody>
          <a:bodyPr>
            <a:spAutoFit/>
          </a:bodyPr>
          <a:lstStyle/>
          <a:p>
            <a:pPr algn="ctr">
              <a:defRPr/>
            </a:pPr>
            <a:r>
              <a:rPr lang="en-US" sz="1500" dirty="0" err="1">
                <a:latin typeface="Arial" panose="020B0604020202020204" pitchFamily="34" charset="0"/>
                <a:cs typeface="Arial" panose="020B0604020202020204" pitchFamily="34" charset="0"/>
              </a:rPr>
              <a:t>names.edu</a:t>
            </a:r>
            <a:endParaRPr lang="en-US" sz="1500" dirty="0">
              <a:latin typeface="Arial" panose="020B0604020202020204" pitchFamily="34" charset="0"/>
              <a:cs typeface="Arial" panose="020B0604020202020204" pitchFamily="34" charset="0"/>
            </a:endParaRPr>
          </a:p>
        </p:txBody>
      </p:sp>
      <p:sp>
        <p:nvSpPr>
          <p:cNvPr id="77" name="TextBox 76"/>
          <p:cNvSpPr txBox="1"/>
          <p:nvPr/>
        </p:nvSpPr>
        <p:spPr>
          <a:xfrm>
            <a:off x="991626" y="1677459"/>
            <a:ext cx="1460500" cy="323165"/>
          </a:xfrm>
          <a:prstGeom prst="rect">
            <a:avLst/>
          </a:prstGeom>
          <a:noFill/>
        </p:spPr>
        <p:txBody>
          <a:bodyPr>
            <a:spAutoFit/>
          </a:bodyPr>
          <a:lstStyle/>
          <a:p>
            <a:pPr algn="ctr">
              <a:defRPr/>
            </a:pPr>
            <a:r>
              <a:rPr lang="en-US" sz="1500" dirty="0" err="1">
                <a:latin typeface="Arial" panose="020B0604020202020204" pitchFamily="34" charset="0"/>
                <a:cs typeface="Arial" panose="020B0604020202020204" pitchFamily="34" charset="0"/>
              </a:rPr>
              <a:t>a.root.net</a:t>
            </a:r>
            <a:endParaRPr lang="en-US" sz="1500" dirty="0">
              <a:latin typeface="Arial" panose="020B0604020202020204" pitchFamily="34" charset="0"/>
              <a:cs typeface="Arial" panose="020B0604020202020204" pitchFamily="34" charset="0"/>
            </a:endParaRPr>
          </a:p>
        </p:txBody>
      </p:sp>
      <p:sp>
        <p:nvSpPr>
          <p:cNvPr id="2" name="矩形 1"/>
          <p:cNvSpPr/>
          <p:nvPr/>
        </p:nvSpPr>
        <p:spPr>
          <a:xfrm>
            <a:off x="6074774" y="5152402"/>
            <a:ext cx="1313180" cy="369332"/>
          </a:xfrm>
          <a:prstGeom prst="rect">
            <a:avLst/>
          </a:prstGeom>
        </p:spPr>
        <p:txBody>
          <a:bodyPr wrap="none">
            <a:spAutoFit/>
          </a:bodyPr>
          <a:lstStyle/>
          <a:p>
            <a:r>
              <a:rPr lang="en-US" altLang="zh-CN" b="1" dirty="0">
                <a:solidFill>
                  <a:schemeClr val="tx1">
                    <a:lumMod val="85000"/>
                    <a:lumOff val="15000"/>
                  </a:schemeClr>
                </a:solidFill>
                <a:latin typeface="Arial" panose="020B0604020202020204" pitchFamily="34" charset="0"/>
                <a:ea typeface="等线" panose="02010600030101010101" charset="-122"/>
                <a:cs typeface="Arial" panose="020B0604020202020204" pitchFamily="34" charset="0"/>
              </a:rPr>
              <a:t>Recursion</a:t>
            </a:r>
            <a:endParaRPr lang="zh-CN" altLang="en-US" b="1" dirty="0">
              <a:solidFill>
                <a:schemeClr val="tx1">
                  <a:lumMod val="85000"/>
                  <a:lumOff val="15000"/>
                </a:schemeClr>
              </a:solidFill>
              <a:latin typeface="Arial" panose="020B0604020202020204" pitchFamily="34" charset="0"/>
              <a:ea typeface="等线" panose="02010600030101010101" charset="-122"/>
              <a:cs typeface="Arial" panose="020B0604020202020204" pitchFamily="34" charset="0"/>
            </a:endParaRPr>
          </a:p>
        </p:txBody>
      </p:sp>
      <p:sp>
        <p:nvSpPr>
          <p:cNvPr id="37" name="矩形 36"/>
          <p:cNvSpPr/>
          <p:nvPr/>
        </p:nvSpPr>
        <p:spPr>
          <a:xfrm>
            <a:off x="1907704" y="5152402"/>
            <a:ext cx="1838965" cy="369332"/>
          </a:xfrm>
          <a:prstGeom prst="rect">
            <a:avLst/>
          </a:prstGeom>
        </p:spPr>
        <p:txBody>
          <a:bodyPr wrap="none">
            <a:spAutoFit/>
          </a:bodyPr>
          <a:lstStyle/>
          <a:p>
            <a:r>
              <a:rPr lang="en-US" altLang="zh-CN" b="1" dirty="0">
                <a:solidFill>
                  <a:schemeClr val="tx1">
                    <a:lumMod val="85000"/>
                    <a:lumOff val="15000"/>
                  </a:schemeClr>
                </a:solidFill>
                <a:latin typeface="Arial" panose="020B0604020202020204" pitchFamily="34" charset="0"/>
                <a:ea typeface="等线" panose="02010600030101010101" charset="-122"/>
                <a:cs typeface="Arial" panose="020B0604020202020204" pitchFamily="34" charset="0"/>
              </a:rPr>
              <a:t>Non-Recursion</a:t>
            </a:r>
            <a:endParaRPr lang="zh-CN" altLang="en-US" b="1" dirty="0">
              <a:solidFill>
                <a:schemeClr val="tx1">
                  <a:lumMod val="85000"/>
                  <a:lumOff val="15000"/>
                </a:schemeClr>
              </a:solidFill>
              <a:latin typeface="Arial" panose="020B0604020202020204" pitchFamily="34" charset="0"/>
              <a:ea typeface="等线" panose="02010600030101010101" charset="-122"/>
              <a:cs typeface="Arial" panose="020B0604020202020204" pitchFamily="34" charset="0"/>
            </a:endParaRPr>
          </a:p>
        </p:txBody>
      </p:sp>
      <p:sp>
        <p:nvSpPr>
          <p:cNvPr id="38"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nodeType="withEffect">
                                  <p:stCondLst>
                                    <p:cond delay="0"/>
                                  </p:stCondLst>
                                  <p:childTnLst>
                                    <p:set>
                                      <p:cBhvr>
                                        <p:cTn id="21" dur="1" fill="hold">
                                          <p:stCondLst>
                                            <p:cond delay="0"/>
                                          </p:stCondLst>
                                        </p:cTn>
                                        <p:tgtEl>
                                          <p:spTgt spid="47119"/>
                                        </p:tgtEl>
                                        <p:attrNameLst>
                                          <p:attrName>style.visibility</p:attrName>
                                        </p:attrNameLst>
                                      </p:cBhvr>
                                      <p:to>
                                        <p:strVal val="visible"/>
                                      </p:to>
                                    </p:set>
                                    <p:animEffect transition="in" filter="fade">
                                      <p:cBhvr>
                                        <p:cTn id="22" dur="500"/>
                                        <p:tgtEl>
                                          <p:spTgt spid="47119"/>
                                        </p:tgtEl>
                                      </p:cBhvr>
                                    </p:animEffect>
                                  </p:childTnLst>
                                </p:cTn>
                              </p:par>
                              <p:par>
                                <p:cTn id="23" presetID="10" presetClass="entr" presetSubtype="0" fill="hold" nodeType="withEffect">
                                  <p:stCondLst>
                                    <p:cond delay="0"/>
                                  </p:stCondLst>
                                  <p:childTnLst>
                                    <p:set>
                                      <p:cBhvr>
                                        <p:cTn id="24" dur="1" fill="hold">
                                          <p:stCondLst>
                                            <p:cond delay="0"/>
                                          </p:stCondLst>
                                        </p:cTn>
                                        <p:tgtEl>
                                          <p:spTgt spid="47120"/>
                                        </p:tgtEl>
                                        <p:attrNameLst>
                                          <p:attrName>style.visibility</p:attrName>
                                        </p:attrNameLst>
                                      </p:cBhvr>
                                      <p:to>
                                        <p:strVal val="visible"/>
                                      </p:to>
                                    </p:set>
                                    <p:animEffect transition="in" filter="fade">
                                      <p:cBhvr>
                                        <p:cTn id="25" dur="500"/>
                                        <p:tgtEl>
                                          <p:spTgt spid="47120"/>
                                        </p:tgtEl>
                                      </p:cBhvr>
                                    </p:animEffect>
                                  </p:childTnLst>
                                </p:cTn>
                              </p:par>
                              <p:par>
                                <p:cTn id="26" presetID="10" presetClass="entr" presetSubtype="0" fill="hold" nodeType="withEffect">
                                  <p:stCondLst>
                                    <p:cond delay="0"/>
                                  </p:stCondLst>
                                  <p:childTnLst>
                                    <p:set>
                                      <p:cBhvr>
                                        <p:cTn id="27" dur="1" fill="hold">
                                          <p:stCondLst>
                                            <p:cond delay="0"/>
                                          </p:stCondLst>
                                        </p:cTn>
                                        <p:tgtEl>
                                          <p:spTgt spid="47121"/>
                                        </p:tgtEl>
                                        <p:attrNameLst>
                                          <p:attrName>style.visibility</p:attrName>
                                        </p:attrNameLst>
                                      </p:cBhvr>
                                      <p:to>
                                        <p:strVal val="visible"/>
                                      </p:to>
                                    </p:set>
                                    <p:animEffect transition="in" filter="fade">
                                      <p:cBhvr>
                                        <p:cTn id="28" dur="500"/>
                                        <p:tgtEl>
                                          <p:spTgt spid="47121"/>
                                        </p:tgtEl>
                                      </p:cBhvr>
                                    </p:animEffect>
                                  </p:childTnLst>
                                </p:cTn>
                              </p:par>
                              <p:par>
                                <p:cTn id="29" presetID="10" presetClass="entr" presetSubtype="0" fill="hold" nodeType="withEffect">
                                  <p:stCondLst>
                                    <p:cond delay="0"/>
                                  </p:stCondLst>
                                  <p:childTnLst>
                                    <p:set>
                                      <p:cBhvr>
                                        <p:cTn id="30" dur="1" fill="hold">
                                          <p:stCondLst>
                                            <p:cond delay="0"/>
                                          </p:stCondLst>
                                        </p:cTn>
                                        <p:tgtEl>
                                          <p:spTgt spid="47122"/>
                                        </p:tgtEl>
                                        <p:attrNameLst>
                                          <p:attrName>style.visibility</p:attrName>
                                        </p:attrNameLst>
                                      </p:cBhvr>
                                      <p:to>
                                        <p:strVal val="visible"/>
                                      </p:to>
                                    </p:set>
                                    <p:animEffect transition="in" filter="fade">
                                      <p:cBhvr>
                                        <p:cTn id="31" dur="500"/>
                                        <p:tgtEl>
                                          <p:spTgt spid="47122"/>
                                        </p:tgtEl>
                                      </p:cBhvr>
                                    </p:animEffect>
                                  </p:childTnLst>
                                </p:cTn>
                              </p:par>
                              <p:par>
                                <p:cTn id="32" presetID="10" presetClass="entr" presetSubtype="0" fill="hold" nodeType="withEffect">
                                  <p:stCondLst>
                                    <p:cond delay="0"/>
                                  </p:stCondLst>
                                  <p:childTnLst>
                                    <p:set>
                                      <p:cBhvr>
                                        <p:cTn id="33" dur="1" fill="hold">
                                          <p:stCondLst>
                                            <p:cond delay="0"/>
                                          </p:stCondLst>
                                        </p:cTn>
                                        <p:tgtEl>
                                          <p:spTgt spid="47123"/>
                                        </p:tgtEl>
                                        <p:attrNameLst>
                                          <p:attrName>style.visibility</p:attrName>
                                        </p:attrNameLst>
                                      </p:cBhvr>
                                      <p:to>
                                        <p:strVal val="visible"/>
                                      </p:to>
                                    </p:set>
                                    <p:animEffect transition="in" filter="fade">
                                      <p:cBhvr>
                                        <p:cTn id="34" dur="500"/>
                                        <p:tgtEl>
                                          <p:spTgt spid="47123"/>
                                        </p:tgtEl>
                                      </p:cBhvr>
                                    </p:animEffect>
                                  </p:childTnLst>
                                </p:cTn>
                              </p:par>
                              <p:par>
                                <p:cTn id="35" presetID="10" presetClass="entr" presetSubtype="0" fill="hold" nodeType="withEffect">
                                  <p:stCondLst>
                                    <p:cond delay="0"/>
                                  </p:stCondLst>
                                  <p:childTnLst>
                                    <p:set>
                                      <p:cBhvr>
                                        <p:cTn id="36" dur="1" fill="hold">
                                          <p:stCondLst>
                                            <p:cond delay="0"/>
                                          </p:stCondLst>
                                        </p:cTn>
                                        <p:tgtEl>
                                          <p:spTgt spid="47124"/>
                                        </p:tgtEl>
                                        <p:attrNameLst>
                                          <p:attrName>style.visibility</p:attrName>
                                        </p:attrNameLst>
                                      </p:cBhvr>
                                      <p:to>
                                        <p:strVal val="visible"/>
                                      </p:to>
                                    </p:set>
                                    <p:animEffect transition="in" filter="fade">
                                      <p:cBhvr>
                                        <p:cTn id="37" dur="500"/>
                                        <p:tgtEl>
                                          <p:spTgt spid="471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9"/>
                                        </p:tgtEl>
                                        <p:attrNameLst>
                                          <p:attrName>style.visibility</p:attrName>
                                        </p:attrNameLst>
                                      </p:cBhvr>
                                      <p:to>
                                        <p:strVal val="visible"/>
                                      </p:to>
                                    </p:set>
                                    <p:animEffect transition="in" filter="fade">
                                      <p:cBhvr>
                                        <p:cTn id="40" dur="500"/>
                                        <p:tgtEl>
                                          <p:spTgt spid="6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p:bldP spid="69" grpId="0"/>
      <p:bldP spid="7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Three Enhancements on Look-up Algorithm</a:t>
            </a:r>
            <a:endParaRPr lang="zh-CN" altLang="en-US" dirty="0"/>
          </a:p>
        </p:txBody>
      </p:sp>
      <p:sp>
        <p:nvSpPr>
          <p:cNvPr id="3" name="内容占位符 2"/>
          <p:cNvSpPr>
            <a:spLocks noGrp="1"/>
          </p:cNvSpPr>
          <p:nvPr>
            <p:ph idx="1"/>
          </p:nvPr>
        </p:nvSpPr>
        <p:spPr>
          <a:xfrm>
            <a:off x="444644" y="1129308"/>
            <a:ext cx="8229600" cy="4260303"/>
          </a:xfrm>
        </p:spPr>
        <p:txBody>
          <a:bodyPr>
            <a:normAutofit/>
          </a:bodyPr>
          <a:lstStyle/>
          <a:p>
            <a:r>
              <a:rPr lang="en-US" altLang="zh-CN" dirty="0"/>
              <a:t>3. Caching</a:t>
            </a:r>
            <a:endParaRPr lang="en-US" altLang="zh-CN" dirty="0"/>
          </a:p>
          <a:p>
            <a:pPr lvl="1"/>
            <a:r>
              <a:rPr lang="en-US" altLang="zh-CN" dirty="0"/>
              <a:t>DNS clients and name servers keep a cache of names</a:t>
            </a:r>
            <a:endParaRPr lang="en-US" altLang="zh-CN" dirty="0"/>
          </a:p>
          <a:p>
            <a:pPr lvl="2"/>
            <a:r>
              <a:rPr lang="en-US" altLang="zh-CN" sz="1600" dirty="0"/>
              <a:t>Your browser will not do two look-ups for one address</a:t>
            </a:r>
            <a:endParaRPr lang="en-US" altLang="zh-CN" sz="1600" dirty="0"/>
          </a:p>
          <a:p>
            <a:pPr lvl="1"/>
            <a:r>
              <a:rPr lang="en-US" altLang="zh-CN" dirty="0"/>
              <a:t>Cache has expire time limit</a:t>
            </a:r>
            <a:endParaRPr lang="en-US" altLang="zh-CN" dirty="0"/>
          </a:p>
          <a:p>
            <a:pPr lvl="2"/>
            <a:r>
              <a:rPr lang="en-US" altLang="zh-CN" sz="1600" dirty="0"/>
              <a:t>Controlled by a time-to-live parameter in the response itself</a:t>
            </a:r>
            <a:endParaRPr lang="en-US" altLang="zh-CN" sz="1600" dirty="0"/>
          </a:p>
          <a:p>
            <a:pPr lvl="2"/>
            <a:r>
              <a:rPr lang="en-US" altLang="zh-CN" sz="1600" dirty="0"/>
              <a:t>E.g., SJTU sets the TTL of </a:t>
            </a:r>
            <a:r>
              <a:rPr lang="en-US" altLang="zh-CN" sz="1600" dirty="0" err="1">
                <a:solidFill>
                  <a:srgbClr val="0096FF"/>
                </a:solidFill>
              </a:rPr>
              <a:t>www.sjtu.edu.cn</a:t>
            </a:r>
            <a:r>
              <a:rPr lang="zh-CN" altLang="en-US" sz="1600" dirty="0">
                <a:solidFill>
                  <a:srgbClr val="0096FF"/>
                </a:solidFill>
              </a:rPr>
              <a:t> </a:t>
            </a:r>
            <a:r>
              <a:rPr lang="en-US" altLang="zh-CN" sz="1600" dirty="0"/>
              <a:t>to</a:t>
            </a:r>
            <a:r>
              <a:rPr lang="zh-CN" altLang="en-US" sz="1600" dirty="0"/>
              <a:t> </a:t>
            </a:r>
            <a:r>
              <a:rPr lang="en-US" altLang="zh-CN" sz="1600" dirty="0"/>
              <a:t>24h</a:t>
            </a:r>
            <a:endParaRPr lang="en-US" altLang="zh-CN" sz="1600" dirty="0"/>
          </a:p>
          <a:p>
            <a:pPr lvl="1"/>
            <a:r>
              <a:rPr lang="en-US" altLang="zh-CN" dirty="0"/>
              <a:t>TTL (Time To Live)</a:t>
            </a:r>
            <a:endParaRPr lang="en-US" altLang="zh-CN" dirty="0"/>
          </a:p>
          <a:p>
            <a:pPr lvl="2"/>
            <a:r>
              <a:rPr lang="en-US" altLang="zh-CN" sz="1600" dirty="0"/>
              <a:t>Long TTL VS. short TTL</a:t>
            </a:r>
            <a:endParaRPr lang="en-US" altLang="zh-CN" sz="1600" dirty="0"/>
          </a:p>
          <a:p>
            <a:pPr lvl="2"/>
            <a:r>
              <a:rPr lang="en-US" altLang="zh-CN" sz="1600" b="1" dirty="0">
                <a:solidFill>
                  <a:srgbClr val="C00000"/>
                </a:solidFill>
              </a:rPr>
              <a:t>Q:</a:t>
            </a:r>
            <a:r>
              <a:rPr lang="en-US" altLang="zh-CN" sz="1600" dirty="0">
                <a:solidFill>
                  <a:srgbClr val="C00000"/>
                </a:solidFill>
              </a:rPr>
              <a:t> what are the tradeoffs?</a:t>
            </a:r>
            <a:endParaRPr lang="zh-CN" altLang="en-US" sz="1600" dirty="0">
              <a:solidFill>
                <a:srgbClr val="C00000"/>
              </a:solidFill>
            </a:endParaRPr>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Combine These Enhancements</a:t>
            </a:r>
            <a:endParaRPr lang="zh-CN" altLang="en-US" dirty="0"/>
          </a:p>
        </p:txBody>
      </p:sp>
      <p:sp>
        <p:nvSpPr>
          <p:cNvPr id="3" name="内容占位符 2"/>
          <p:cNvSpPr>
            <a:spLocks noGrp="1"/>
          </p:cNvSpPr>
          <p:nvPr>
            <p:ph idx="1"/>
          </p:nvPr>
        </p:nvSpPr>
        <p:spPr/>
        <p:txBody>
          <a:bodyPr>
            <a:normAutofit/>
          </a:bodyPr>
          <a:lstStyle/>
          <a:p>
            <a:r>
              <a:rPr lang="en-US" altLang="zh-CN" dirty="0"/>
              <a:t>If:</a:t>
            </a:r>
            <a:endParaRPr lang="en-US" altLang="zh-CN" dirty="0"/>
          </a:p>
          <a:p>
            <a:pPr lvl="1"/>
            <a:r>
              <a:rPr lang="en-US" altLang="zh-CN" dirty="0"/>
              <a:t>Many machines at SJTU use the SJTU name server for their initial DNS query</a:t>
            </a:r>
            <a:endParaRPr lang="en-US" altLang="zh-CN" dirty="0"/>
          </a:p>
          <a:p>
            <a:pPr lvl="1"/>
            <a:r>
              <a:rPr lang="en-US" altLang="zh-CN" dirty="0"/>
              <a:t>The name server offers recursive querying and caching</a:t>
            </a:r>
            <a:endParaRPr lang="en-US" altLang="zh-CN" dirty="0"/>
          </a:p>
          <a:p>
            <a:r>
              <a:rPr lang="en-US" altLang="zh-CN" dirty="0"/>
              <a:t>Then:</a:t>
            </a:r>
            <a:endParaRPr lang="en-US" altLang="zh-CN" dirty="0"/>
          </a:p>
          <a:p>
            <a:pPr lvl="1"/>
            <a:r>
              <a:rPr lang="en-US" altLang="zh-CN" dirty="0"/>
              <a:t>The name server's cache will hold many bindings</a:t>
            </a:r>
            <a:endParaRPr lang="en-US" altLang="zh-CN" dirty="0"/>
          </a:p>
          <a:p>
            <a:pPr lvl="1"/>
            <a:r>
              <a:rPr lang="en-US" altLang="zh-CN" dirty="0"/>
              <a:t>Performance benefits from this large cache</a:t>
            </a:r>
            <a:endParaRPr lang="en-US" altLang="zh-CN" dirty="0"/>
          </a:p>
          <a:p>
            <a:pPr lvl="1"/>
            <a:endParaRPr lang="zh-CN" altLang="en-US" sz="2000" dirty="0"/>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normAutofit/>
          </a:bodyPr>
          <a:lstStyle/>
          <a:p>
            <a:r>
              <a:rPr lang="en-US" altLang="zh-CN" dirty="0"/>
              <a:t>Other Features of DNS</a:t>
            </a:r>
            <a:endParaRPr lang="en-US" altLang="zh-CN" dirty="0"/>
          </a:p>
        </p:txBody>
      </p:sp>
      <p:sp>
        <p:nvSpPr>
          <p:cNvPr id="51202" name="Content Placeholder 2"/>
          <p:cNvSpPr>
            <a:spLocks noGrp="1"/>
          </p:cNvSpPr>
          <p:nvPr>
            <p:ph idx="1"/>
          </p:nvPr>
        </p:nvSpPr>
        <p:spPr/>
        <p:txBody>
          <a:bodyPr>
            <a:noAutofit/>
          </a:bodyPr>
          <a:lstStyle/>
          <a:p>
            <a:r>
              <a:rPr lang="en-US" altLang="zh-CN" dirty="0"/>
              <a:t>At least two identical replica servers</a:t>
            </a:r>
            <a:endParaRPr lang="en-US" altLang="zh-CN" dirty="0"/>
          </a:p>
          <a:p>
            <a:pPr lvl="1"/>
            <a:r>
              <a:rPr lang="en-US" altLang="zh-CN" b="1" dirty="0"/>
              <a:t>80 replicas </a:t>
            </a:r>
            <a:r>
              <a:rPr lang="en-US" altLang="zh-CN" dirty="0"/>
              <a:t>of the root name server in 2008</a:t>
            </a:r>
            <a:endParaRPr lang="en-US" altLang="zh-CN" dirty="0"/>
          </a:p>
          <a:p>
            <a:pPr lvl="1"/>
            <a:r>
              <a:rPr lang="en-US" altLang="zh-CN" dirty="0"/>
              <a:t>Replicas are placed separated around the world</a:t>
            </a:r>
            <a:endParaRPr lang="en-US" altLang="zh-CN" dirty="0"/>
          </a:p>
        </p:txBody>
      </p:sp>
      <p:pic>
        <p:nvPicPr>
          <p:cNvPr id="2" name="图片 1"/>
          <p:cNvPicPr>
            <a:picLocks noChangeAspect="1"/>
          </p:cNvPicPr>
          <p:nvPr/>
        </p:nvPicPr>
        <p:blipFill>
          <a:blip r:embed="rId1"/>
          <a:stretch>
            <a:fillRect/>
          </a:stretch>
        </p:blipFill>
        <p:spPr>
          <a:xfrm>
            <a:off x="1584176" y="2425452"/>
            <a:ext cx="5975648" cy="2964508"/>
          </a:xfrm>
          <a:prstGeom prst="rect">
            <a:avLst/>
          </a:prstGeom>
        </p:spPr>
      </p:pic>
      <p:sp>
        <p:nvSpPr>
          <p:cNvPr id="6"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Other Features of DNS</a:t>
            </a:r>
            <a:endParaRPr kumimoji="1" lang="zh-CN" altLang="en-US" dirty="0"/>
          </a:p>
        </p:txBody>
      </p:sp>
      <p:sp>
        <p:nvSpPr>
          <p:cNvPr id="3" name="内容占位符 2"/>
          <p:cNvSpPr>
            <a:spLocks noGrp="1"/>
          </p:cNvSpPr>
          <p:nvPr>
            <p:ph idx="1"/>
          </p:nvPr>
        </p:nvSpPr>
        <p:spPr/>
        <p:txBody>
          <a:bodyPr>
            <a:normAutofit/>
          </a:bodyPr>
          <a:lstStyle/>
          <a:p>
            <a:r>
              <a:rPr lang="en-US" altLang="zh-CN" dirty="0"/>
              <a:t>Organization's name server (e.g., SJTU)</a:t>
            </a:r>
            <a:endParaRPr lang="en-US" altLang="zh-CN" dirty="0"/>
          </a:p>
          <a:p>
            <a:pPr lvl="1"/>
            <a:r>
              <a:rPr lang="en-US" altLang="zh-CN" b="1" dirty="0"/>
              <a:t>Several replicas </a:t>
            </a:r>
            <a:r>
              <a:rPr lang="en-US" altLang="zh-CN" dirty="0"/>
              <a:t>in campus</a:t>
            </a:r>
            <a:endParaRPr lang="en-US" altLang="zh-CN" dirty="0"/>
          </a:p>
          <a:p>
            <a:pPr lvl="2"/>
            <a:r>
              <a:rPr lang="en-US" altLang="zh-CN" sz="1600" dirty="0"/>
              <a:t>To enable communications within the organization</a:t>
            </a:r>
            <a:endParaRPr lang="en-US" altLang="zh-CN" sz="1600" dirty="0"/>
          </a:p>
          <a:p>
            <a:pPr lvl="1"/>
            <a:r>
              <a:rPr lang="en-US" altLang="zh-CN" dirty="0"/>
              <a:t>At least one </a:t>
            </a:r>
            <a:r>
              <a:rPr lang="en-US" altLang="zh-CN" b="1" dirty="0"/>
              <a:t>out of the campus</a:t>
            </a:r>
            <a:endParaRPr lang="en-US" altLang="zh-CN" b="1" dirty="0"/>
          </a:p>
          <a:p>
            <a:pPr lvl="2"/>
            <a:r>
              <a:rPr lang="en-US" altLang="zh-CN" sz="1600" dirty="0"/>
              <a:t>To validate the address for outside world</a:t>
            </a:r>
            <a:endParaRPr lang="en-US" altLang="zh-CN" sz="1600" dirty="0"/>
          </a:p>
          <a:p>
            <a:endParaRPr kumimoji="1" lang="zh-CN" altLang="en-US" sz="2800" dirty="0"/>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Name Discovery in DNS</a:t>
            </a:r>
            <a:r>
              <a:rPr lang="zh-CN" altLang="en-US" dirty="0"/>
              <a:t> </a:t>
            </a:r>
            <a:r>
              <a:rPr lang="en-US" altLang="zh-CN" dirty="0"/>
              <a:t>(at</a:t>
            </a:r>
            <a:r>
              <a:rPr lang="zh-CN" altLang="en-US" dirty="0"/>
              <a:t> </a:t>
            </a:r>
            <a:r>
              <a:rPr lang="en-US" altLang="zh-CN" dirty="0"/>
              <a:t>the</a:t>
            </a:r>
            <a:r>
              <a:rPr lang="zh-CN" altLang="en-US" dirty="0"/>
              <a:t> </a:t>
            </a:r>
            <a:r>
              <a:rPr lang="en-US" altLang="zh-CN" dirty="0"/>
              <a:t>first</a:t>
            </a:r>
            <a:r>
              <a:rPr lang="zh-CN" altLang="en-US" dirty="0"/>
              <a:t> </a:t>
            </a:r>
            <a:r>
              <a:rPr lang="en-US" altLang="zh-CN" dirty="0"/>
              <a:t>place)</a:t>
            </a:r>
            <a:endParaRPr lang="zh-CN" altLang="en-US" dirty="0"/>
          </a:p>
        </p:txBody>
      </p:sp>
      <p:sp>
        <p:nvSpPr>
          <p:cNvPr id="3" name="内容占位符 2"/>
          <p:cNvSpPr>
            <a:spLocks noGrp="1"/>
          </p:cNvSpPr>
          <p:nvPr>
            <p:ph idx="1"/>
          </p:nvPr>
        </p:nvSpPr>
        <p:spPr/>
        <p:txBody>
          <a:bodyPr>
            <a:normAutofit/>
          </a:bodyPr>
          <a:lstStyle/>
          <a:p>
            <a:r>
              <a:rPr lang="en-US" altLang="zh-CN" dirty="0"/>
              <a:t>A client must discover the name of a nearby name server</a:t>
            </a:r>
            <a:endParaRPr lang="en-US" altLang="zh-CN" dirty="0"/>
          </a:p>
          <a:p>
            <a:pPr lvl="1"/>
            <a:r>
              <a:rPr lang="en-US" altLang="zh-CN" dirty="0"/>
              <a:t>Name discovery broadcast to ISP at first time</a:t>
            </a:r>
            <a:endParaRPr lang="en-US" altLang="zh-CN" dirty="0"/>
          </a:p>
          <a:p>
            <a:pPr lvl="1"/>
            <a:r>
              <a:rPr lang="en-US" altLang="zh-CN" dirty="0"/>
              <a:t>Ask network manager</a:t>
            </a:r>
            <a:endParaRPr lang="en-US" altLang="zh-CN" dirty="0"/>
          </a:p>
          <a:p>
            <a:pPr lvl="1"/>
            <a:r>
              <a:rPr lang="en-US" altLang="zh-CN" dirty="0"/>
              <a:t>Ask by email, Google, etc.</a:t>
            </a:r>
            <a:endParaRPr lang="en-US" altLang="zh-CN" dirty="0"/>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Duplicate Suppression</a:t>
            </a:r>
            <a:endParaRPr kumimoji="1" lang="zh-CN" altLang="en-US" dirty="0"/>
          </a:p>
        </p:txBody>
      </p:sp>
      <p:sp>
        <p:nvSpPr>
          <p:cNvPr id="3" name="内容占位符 2"/>
          <p:cNvSpPr>
            <a:spLocks noGrp="1"/>
          </p:cNvSpPr>
          <p:nvPr>
            <p:ph idx="1"/>
          </p:nvPr>
        </p:nvSpPr>
        <p:spPr>
          <a:xfrm>
            <a:off x="457200" y="1129308"/>
            <a:ext cx="8229600" cy="4248472"/>
          </a:xfrm>
        </p:spPr>
        <p:txBody>
          <a:bodyPr>
            <a:normAutofit/>
          </a:bodyPr>
          <a:lstStyle/>
          <a:p>
            <a:pPr>
              <a:lnSpc>
                <a:spcPct val="100000"/>
              </a:lnSpc>
            </a:pPr>
            <a:r>
              <a:rPr lang="en-US" altLang="zh-CN" dirty="0">
                <a:ea typeface="MS PGothic" panose="020B0600070205080204" charset="-128"/>
              </a:rPr>
              <a:t>Monotonically </a:t>
            </a:r>
            <a:r>
              <a:rPr lang="en-US" altLang="zh-CN" dirty="0">
                <a:solidFill>
                  <a:srgbClr val="FF0000"/>
                </a:solidFill>
                <a:ea typeface="MS PGothic" panose="020B0600070205080204" charset="-128"/>
              </a:rPr>
              <a:t>increasing sequence number</a:t>
            </a:r>
            <a:endParaRPr lang="en-US" altLang="zh-CN" dirty="0">
              <a:solidFill>
                <a:srgbClr val="FF0000"/>
              </a:solidFill>
              <a:ea typeface="MS PGothic" panose="020B0600070205080204" charset="-128"/>
            </a:endParaRPr>
          </a:p>
          <a:p>
            <a:pPr lvl="1">
              <a:lnSpc>
                <a:spcPct val="100000"/>
              </a:lnSpc>
            </a:pPr>
            <a:r>
              <a:rPr lang="en-US" altLang="zh-CN" dirty="0">
                <a:ea typeface="MS PGothic" panose="020B0600070205080204" charset="-128"/>
              </a:rPr>
              <a:t>Receiver discards smaller nonce,</a:t>
            </a:r>
            <a:r>
              <a:rPr lang="zh-CN" altLang="en-US" dirty="0">
                <a:ea typeface="MS PGothic" panose="020B0600070205080204" charset="-128"/>
              </a:rPr>
              <a:t> </a:t>
            </a:r>
            <a:r>
              <a:rPr lang="en-US" altLang="zh-CN" dirty="0">
                <a:ea typeface="MS PGothic" panose="020B0600070205080204" charset="-128"/>
              </a:rPr>
              <a:t>only holds the last nonce, one per sender</a:t>
            </a:r>
            <a:r>
              <a:rPr lang="zh-CN" altLang="en-US" dirty="0">
                <a:ea typeface="MS PGothic" panose="020B0600070205080204" charset="-128"/>
              </a:rPr>
              <a:t> </a:t>
            </a:r>
            <a:endParaRPr lang="en-US" altLang="zh-CN" dirty="0">
              <a:ea typeface="MS PGothic" panose="020B0600070205080204" charset="-128"/>
            </a:endParaRPr>
          </a:p>
          <a:p>
            <a:pPr lvl="1">
              <a:lnSpc>
                <a:spcPct val="100000"/>
              </a:lnSpc>
            </a:pPr>
            <a:r>
              <a:rPr lang="en-US" altLang="zh-CN" dirty="0">
                <a:ea typeface="MS PGothic" panose="020B0600070205080204" charset="-128"/>
              </a:rPr>
              <a:t>Now,</a:t>
            </a:r>
            <a:r>
              <a:rPr lang="zh-CN" altLang="en-US" dirty="0">
                <a:ea typeface="MS PGothic" panose="020B0600070205080204" charset="-128"/>
              </a:rPr>
              <a:t> </a:t>
            </a:r>
            <a:r>
              <a:rPr lang="en-US" altLang="zh-CN" dirty="0">
                <a:ea typeface="MS PGothic" panose="020B0600070205080204" charset="-128"/>
              </a:rPr>
              <a:t>the</a:t>
            </a:r>
            <a:r>
              <a:rPr lang="zh-CN" altLang="en-US" dirty="0">
                <a:ea typeface="MS PGothic" panose="020B0600070205080204" charset="-128"/>
              </a:rPr>
              <a:t> </a:t>
            </a:r>
            <a:r>
              <a:rPr lang="en-US" altLang="zh-CN" dirty="0">
                <a:ea typeface="MS PGothic" panose="020B0600070205080204" charset="-128"/>
              </a:rPr>
              <a:t>old</a:t>
            </a:r>
            <a:r>
              <a:rPr lang="zh-CN" altLang="en-US" dirty="0">
                <a:ea typeface="MS PGothic" panose="020B0600070205080204" charset="-128"/>
              </a:rPr>
              <a:t> </a:t>
            </a:r>
            <a:r>
              <a:rPr lang="en-US" altLang="zh-CN" dirty="0">
                <a:ea typeface="MS PGothic" panose="020B0600070205080204" charset="-128"/>
              </a:rPr>
              <a:t>nonce</a:t>
            </a:r>
            <a:r>
              <a:rPr lang="zh-CN" altLang="en-US" dirty="0">
                <a:ea typeface="MS PGothic" panose="020B0600070205080204" charset="-128"/>
              </a:rPr>
              <a:t> </a:t>
            </a:r>
            <a:r>
              <a:rPr lang="en-US" altLang="zh-CN" dirty="0">
                <a:ea typeface="MS PGothic" panose="020B0600070205080204" charset="-128"/>
              </a:rPr>
              <a:t>is</a:t>
            </a:r>
            <a:r>
              <a:rPr lang="zh-CN" altLang="en-US" dirty="0">
                <a:ea typeface="MS PGothic" panose="020B0600070205080204" charset="-128"/>
              </a:rPr>
              <a:t> </a:t>
            </a:r>
            <a:r>
              <a:rPr lang="en-US" altLang="zh-CN" dirty="0">
                <a:ea typeface="MS PGothic" panose="020B0600070205080204" charset="-128"/>
              </a:rPr>
              <a:t>a</a:t>
            </a:r>
            <a:r>
              <a:rPr lang="zh-CN" altLang="en-US" dirty="0">
                <a:ea typeface="MS PGothic" panose="020B0600070205080204" charset="-128"/>
              </a:rPr>
              <a:t> </a:t>
            </a:r>
            <a:r>
              <a:rPr lang="en-US" altLang="zh-CN" i="1" dirty="0">
                <a:ea typeface="MS PGothic" panose="020B0600070205080204" charset="-128"/>
              </a:rPr>
              <a:t>tombstone</a:t>
            </a:r>
            <a:r>
              <a:rPr lang="en-US" altLang="zh-CN" dirty="0">
                <a:ea typeface="MS PGothic" panose="020B0600070205080204" charset="-128"/>
              </a:rPr>
              <a:t>!</a:t>
            </a:r>
            <a:endParaRPr lang="en-US" altLang="zh-CN" dirty="0">
              <a:ea typeface="MS PGothic" panose="020B0600070205080204" charset="-128"/>
            </a:endParaRPr>
          </a:p>
          <a:p>
            <a:pPr lvl="1">
              <a:lnSpc>
                <a:spcPct val="100000"/>
              </a:lnSpc>
            </a:pPr>
            <a:endParaRPr lang="en-US" altLang="zh-CN" dirty="0">
              <a:ea typeface="MS PGothic" panose="020B0600070205080204" charset="-128"/>
            </a:endParaRPr>
          </a:p>
          <a:p>
            <a:pPr>
              <a:lnSpc>
                <a:spcPct val="100000"/>
              </a:lnSpc>
            </a:pPr>
            <a:r>
              <a:rPr lang="en-US" altLang="zh-CN" dirty="0">
                <a:ea typeface="MS PGothic" panose="020B0600070205080204" charset="-128"/>
              </a:rPr>
              <a:t>Use</a:t>
            </a:r>
            <a:r>
              <a:rPr lang="zh-CN" altLang="en-US" dirty="0">
                <a:ea typeface="MS PGothic" panose="020B0600070205080204" charset="-128"/>
              </a:rPr>
              <a:t> </a:t>
            </a:r>
            <a:r>
              <a:rPr lang="en-US" altLang="zh-CN" dirty="0">
                <a:ea typeface="MS PGothic" panose="020B0600070205080204" charset="-128"/>
              </a:rPr>
              <a:t>a</a:t>
            </a:r>
            <a:r>
              <a:rPr lang="zh-CN" altLang="en-US" dirty="0">
                <a:ea typeface="MS PGothic" panose="020B0600070205080204" charset="-128"/>
              </a:rPr>
              <a:t> </a:t>
            </a:r>
            <a:r>
              <a:rPr lang="en-US" altLang="zh-CN" dirty="0">
                <a:ea typeface="MS PGothic" panose="020B0600070205080204" charset="-128"/>
              </a:rPr>
              <a:t>different</a:t>
            </a:r>
            <a:r>
              <a:rPr lang="zh-CN" altLang="en-US" dirty="0">
                <a:ea typeface="MS PGothic" panose="020B0600070205080204" charset="-128"/>
              </a:rPr>
              <a:t> </a:t>
            </a:r>
            <a:r>
              <a:rPr lang="en-US" altLang="zh-CN" dirty="0">
                <a:ea typeface="MS PGothic" panose="020B0600070205080204" charset="-128"/>
              </a:rPr>
              <a:t>port</a:t>
            </a:r>
            <a:r>
              <a:rPr lang="zh-CN" altLang="en-US" dirty="0">
                <a:ea typeface="MS PGothic" panose="020B0600070205080204" charset="-128"/>
              </a:rPr>
              <a:t> </a:t>
            </a:r>
            <a:r>
              <a:rPr lang="en-US" altLang="zh-CN" dirty="0">
                <a:ea typeface="MS PGothic" panose="020B0600070205080204" charset="-128"/>
              </a:rPr>
              <a:t>for</a:t>
            </a:r>
            <a:r>
              <a:rPr lang="zh-CN" altLang="en-US" dirty="0">
                <a:ea typeface="MS PGothic" panose="020B0600070205080204" charset="-128"/>
              </a:rPr>
              <a:t> </a:t>
            </a:r>
            <a:r>
              <a:rPr lang="en-US" altLang="zh-CN" dirty="0">
                <a:ea typeface="MS PGothic" panose="020B0600070205080204" charset="-128"/>
              </a:rPr>
              <a:t>each</a:t>
            </a:r>
            <a:r>
              <a:rPr lang="zh-CN" altLang="en-US" dirty="0">
                <a:ea typeface="MS PGothic" panose="020B0600070205080204" charset="-128"/>
              </a:rPr>
              <a:t> </a:t>
            </a:r>
            <a:r>
              <a:rPr lang="en-US" altLang="zh-CN" dirty="0">
                <a:ea typeface="MS PGothic" panose="020B0600070205080204" charset="-128"/>
              </a:rPr>
              <a:t>new</a:t>
            </a:r>
            <a:r>
              <a:rPr lang="zh-CN" altLang="en-US" dirty="0">
                <a:ea typeface="MS PGothic" panose="020B0600070205080204" charset="-128"/>
              </a:rPr>
              <a:t> </a:t>
            </a:r>
            <a:r>
              <a:rPr lang="en-US" altLang="zh-CN" dirty="0">
                <a:ea typeface="MS PGothic" panose="020B0600070205080204" charset="-128"/>
              </a:rPr>
              <a:t>request</a:t>
            </a:r>
            <a:endParaRPr lang="en-US" altLang="zh-CN" dirty="0">
              <a:ea typeface="MS PGothic" panose="020B0600070205080204" charset="-128"/>
            </a:endParaRPr>
          </a:p>
          <a:p>
            <a:pPr lvl="1">
              <a:lnSpc>
                <a:spcPct val="100000"/>
              </a:lnSpc>
            </a:pPr>
            <a:r>
              <a:rPr lang="en-US" altLang="zh-CN" dirty="0">
                <a:ea typeface="MS PGothic" panose="020B0600070205080204" charset="-128"/>
              </a:rPr>
              <a:t>Should never reuse the old port number</a:t>
            </a:r>
            <a:endParaRPr lang="en-US" altLang="zh-CN" dirty="0">
              <a:ea typeface="MS PGothic" panose="020B0600070205080204" charset="-128"/>
            </a:endParaRPr>
          </a:p>
          <a:p>
            <a:pPr lvl="1">
              <a:lnSpc>
                <a:spcPct val="100000"/>
              </a:lnSpc>
            </a:pPr>
            <a:r>
              <a:rPr lang="en-US" altLang="zh-CN" dirty="0">
                <a:ea typeface="MS PGothic" panose="020B0600070205080204" charset="-128"/>
              </a:rPr>
              <a:t>But,</a:t>
            </a:r>
            <a:r>
              <a:rPr lang="zh-CN" altLang="en-US" dirty="0">
                <a:ea typeface="MS PGothic" panose="020B0600070205080204" charset="-128"/>
              </a:rPr>
              <a:t> </a:t>
            </a:r>
            <a:r>
              <a:rPr lang="en-US" altLang="zh-CN" dirty="0">
                <a:ea typeface="MS PGothic" panose="020B0600070205080204" charset="-128"/>
              </a:rPr>
              <a:t>the</a:t>
            </a:r>
            <a:r>
              <a:rPr lang="zh-CN" altLang="en-US" dirty="0">
                <a:ea typeface="MS PGothic" panose="020B0600070205080204" charset="-128"/>
              </a:rPr>
              <a:t> </a:t>
            </a:r>
            <a:r>
              <a:rPr lang="en-US" altLang="zh-CN" dirty="0">
                <a:ea typeface="MS PGothic" panose="020B0600070205080204" charset="-128"/>
              </a:rPr>
              <a:t>old</a:t>
            </a:r>
            <a:r>
              <a:rPr lang="zh-CN" altLang="en-US" dirty="0">
                <a:ea typeface="MS PGothic" panose="020B0600070205080204" charset="-128"/>
              </a:rPr>
              <a:t> </a:t>
            </a:r>
            <a:r>
              <a:rPr lang="en-US" altLang="zh-CN" dirty="0">
                <a:ea typeface="MS PGothic" panose="020B0600070205080204" charset="-128"/>
              </a:rPr>
              <a:t>port</a:t>
            </a:r>
            <a:r>
              <a:rPr lang="zh-CN" altLang="en-US" dirty="0">
                <a:ea typeface="MS PGothic" panose="020B0600070205080204" charset="-128"/>
              </a:rPr>
              <a:t> </a:t>
            </a:r>
            <a:r>
              <a:rPr lang="en-US" altLang="zh-CN" dirty="0">
                <a:ea typeface="MS PGothic" panose="020B0600070205080204" charset="-128"/>
              </a:rPr>
              <a:t>is</a:t>
            </a:r>
            <a:r>
              <a:rPr lang="zh-CN" altLang="en-US" dirty="0">
                <a:ea typeface="MS PGothic" panose="020B0600070205080204" charset="-128"/>
              </a:rPr>
              <a:t> </a:t>
            </a:r>
            <a:r>
              <a:rPr lang="en-US" altLang="zh-CN" dirty="0">
                <a:ea typeface="MS PGothic" panose="020B0600070205080204" charset="-128"/>
              </a:rPr>
              <a:t>now</a:t>
            </a:r>
            <a:r>
              <a:rPr lang="zh-CN" altLang="en-US" dirty="0">
                <a:ea typeface="MS PGothic" panose="020B0600070205080204" charset="-128"/>
              </a:rPr>
              <a:t> </a:t>
            </a:r>
            <a:r>
              <a:rPr lang="en-US" altLang="zh-CN" i="1" dirty="0">
                <a:ea typeface="MS PGothic" panose="020B0600070205080204" charset="-128"/>
              </a:rPr>
              <a:t>tombstone</a:t>
            </a:r>
            <a:r>
              <a:rPr lang="en-US" altLang="zh-CN" dirty="0">
                <a:ea typeface="MS PGothic" panose="020B0600070205080204" charset="-128"/>
              </a:rPr>
              <a:t>!</a:t>
            </a:r>
            <a:endParaRPr lang="en-US" altLang="zh-CN" dirty="0">
              <a:ea typeface="MS PGothic" panose="020B0600070205080204" charset="-128"/>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Comparing Hostname &amp; Filename</a:t>
            </a:r>
            <a:endParaRPr lang="zh-CN" altLang="en-US" dirty="0"/>
          </a:p>
        </p:txBody>
      </p:sp>
      <p:sp>
        <p:nvSpPr>
          <p:cNvPr id="3" name="内容占位符 2"/>
          <p:cNvSpPr>
            <a:spLocks noGrp="1"/>
          </p:cNvSpPr>
          <p:nvPr>
            <p:ph idx="1"/>
          </p:nvPr>
        </p:nvSpPr>
        <p:spPr>
          <a:xfrm>
            <a:off x="457200" y="1129308"/>
            <a:ext cx="8651304" cy="4356826"/>
          </a:xfrm>
        </p:spPr>
        <p:txBody>
          <a:bodyPr>
            <a:noAutofit/>
          </a:bodyPr>
          <a:lstStyle/>
          <a:p>
            <a:r>
              <a:rPr lang="en-US" altLang="zh-CN" dirty="0"/>
              <a:t>They are both for more </a:t>
            </a:r>
            <a:r>
              <a:rPr lang="en-US" altLang="zh-CN" b="1" dirty="0"/>
              <a:t>user friendly</a:t>
            </a:r>
            <a:endParaRPr lang="en-US" altLang="zh-CN" b="1" dirty="0"/>
          </a:p>
          <a:p>
            <a:pPr lvl="1"/>
            <a:r>
              <a:rPr lang="en-US" altLang="zh-CN" dirty="0"/>
              <a:t>File-name -&gt; </a:t>
            </a:r>
            <a:r>
              <a:rPr lang="en-US" altLang="zh-CN" dirty="0" err="1"/>
              <a:t>inode</a:t>
            </a:r>
            <a:r>
              <a:rPr lang="en-US" altLang="zh-CN" dirty="0"/>
              <a:t> number</a:t>
            </a:r>
            <a:endParaRPr lang="en-US" altLang="zh-CN" dirty="0"/>
          </a:p>
          <a:p>
            <a:pPr lvl="1"/>
            <a:r>
              <a:rPr lang="en-US" altLang="zh-CN" dirty="0"/>
              <a:t>Host-name -&gt; IP address</a:t>
            </a:r>
            <a:endParaRPr lang="en-US" altLang="zh-CN" dirty="0"/>
          </a:p>
          <a:p>
            <a:pPr lvl="1"/>
            <a:r>
              <a:rPr lang="en-US" altLang="zh-CN" dirty="0"/>
              <a:t>The file-name and host-name are </a:t>
            </a:r>
            <a:r>
              <a:rPr lang="en-US" altLang="zh-CN" b="1" dirty="0">
                <a:solidFill>
                  <a:srgbClr val="0096FF"/>
                </a:solidFill>
              </a:rPr>
              <a:t>hierarchical</a:t>
            </a:r>
            <a:r>
              <a:rPr lang="en-US" altLang="zh-CN" dirty="0"/>
              <a:t>; </a:t>
            </a:r>
            <a:r>
              <a:rPr lang="en-US" altLang="zh-CN" dirty="0" err="1"/>
              <a:t>inode</a:t>
            </a:r>
            <a:r>
              <a:rPr lang="en-US" altLang="zh-CN" dirty="0"/>
              <a:t> num and IP address are </a:t>
            </a:r>
            <a:r>
              <a:rPr lang="en-US" altLang="zh-CN" b="1" dirty="0">
                <a:solidFill>
                  <a:srgbClr val="0096FF"/>
                </a:solidFill>
              </a:rPr>
              <a:t>plane</a:t>
            </a:r>
            <a:endParaRPr lang="en-US" altLang="zh-CN" b="1" dirty="0">
              <a:solidFill>
                <a:srgbClr val="0096FF"/>
              </a:solidFill>
            </a:endParaRPr>
          </a:p>
          <a:p>
            <a:r>
              <a:rPr lang="en-US" altLang="zh-CN" dirty="0"/>
              <a:t>They are both </a:t>
            </a:r>
            <a:r>
              <a:rPr lang="en-US" altLang="zh-CN" b="1" dirty="0">
                <a:solidFill>
                  <a:srgbClr val="0096FF"/>
                </a:solidFill>
              </a:rPr>
              <a:t>not</a:t>
            </a:r>
            <a:r>
              <a:rPr lang="en-US" altLang="zh-CN" dirty="0"/>
              <a:t> a part of the object</a:t>
            </a:r>
            <a:endParaRPr lang="en-US" altLang="zh-CN" dirty="0"/>
          </a:p>
          <a:p>
            <a:pPr lvl="1"/>
            <a:r>
              <a:rPr lang="en-US" altLang="zh-CN" dirty="0"/>
              <a:t>File-name is not a part of a file (stored in directory)</a:t>
            </a:r>
            <a:endParaRPr lang="en-US" altLang="zh-CN" dirty="0"/>
          </a:p>
          <a:p>
            <a:pPr lvl="1"/>
            <a:r>
              <a:rPr lang="en-US" altLang="zh-CN" dirty="0"/>
              <a:t>Host-name is not a part of a website (stored on name server)</a:t>
            </a:r>
            <a:endParaRPr lang="en-US" altLang="zh-CN" dirty="0"/>
          </a:p>
          <a:p>
            <a:r>
              <a:rPr lang="en-US" altLang="zh-CN" dirty="0"/>
              <a:t>Name and value binding</a:t>
            </a:r>
            <a:endParaRPr lang="en-US" altLang="zh-CN" dirty="0"/>
          </a:p>
          <a:p>
            <a:pPr lvl="1"/>
            <a:r>
              <a:rPr lang="en-US" altLang="zh-CN" dirty="0"/>
              <a:t>File:   1-name -&gt; N-values (no); N-name -&gt; 1-value (yes)</a:t>
            </a:r>
            <a:endParaRPr lang="en-US" altLang="zh-CN" dirty="0"/>
          </a:p>
          <a:p>
            <a:pPr lvl="1"/>
            <a:r>
              <a:rPr lang="en-US" altLang="zh-CN" dirty="0"/>
              <a:t>DNS: 1-name -&gt; N-values (</a:t>
            </a:r>
            <a:r>
              <a:rPr lang="en-US" altLang="zh-CN" b="1" dirty="0">
                <a:solidFill>
                  <a:srgbClr val="0096FF"/>
                </a:solidFill>
              </a:rPr>
              <a:t>yes</a:t>
            </a:r>
            <a:r>
              <a:rPr lang="en-US" altLang="zh-CN" dirty="0"/>
              <a:t>); N-name -&gt; 1-value (yes)</a:t>
            </a:r>
            <a:endParaRPr lang="en-US" altLang="zh-CN" dirty="0"/>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1657350" y="2457450"/>
            <a:ext cx="58293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lnSpc>
                <a:spcPct val="150000"/>
              </a:lnSpc>
            </a:pPr>
            <a:r>
              <a:rPr lang="en-US" altLang="zh-CN" dirty="0">
                <a:solidFill>
                  <a:srgbClr val="BD374B"/>
                </a:solidFill>
              </a:rPr>
              <a:t>Behind the DNS Design</a:t>
            </a:r>
            <a:endParaRPr lang="en-US" altLang="zh-CN" dirty="0">
              <a:solidFill>
                <a:srgbClr val="BD374B"/>
              </a:solidFill>
            </a:endParaRPr>
          </a:p>
          <a:p>
            <a:pPr algn="ctr">
              <a:lnSpc>
                <a:spcPct val="150000"/>
              </a:lnSpc>
            </a:pPr>
            <a:r>
              <a:rPr kumimoji="1" lang="en-US" altLang="zh-CN" sz="2000" b="0" dirty="0">
                <a:solidFill>
                  <a:srgbClr val="BD374B"/>
                </a:solidFill>
              </a:rPr>
              <a:t>Why was DNS designed in this way?</a:t>
            </a:r>
            <a:endParaRPr kumimoji="1" lang="en-US" altLang="zh-CN" sz="2000" b="0" dirty="0">
              <a:solidFill>
                <a:srgbClr val="BD374B"/>
              </a:solidFill>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Benefits of Hierarchical Design</a:t>
            </a:r>
            <a:endParaRPr lang="zh-CN" altLang="en-US" dirty="0"/>
          </a:p>
        </p:txBody>
      </p:sp>
      <p:sp>
        <p:nvSpPr>
          <p:cNvPr id="3" name="内容占位符 2"/>
          <p:cNvSpPr>
            <a:spLocks noGrp="1"/>
          </p:cNvSpPr>
          <p:nvPr>
            <p:ph idx="1"/>
          </p:nvPr>
        </p:nvSpPr>
        <p:spPr/>
        <p:txBody>
          <a:bodyPr/>
          <a:lstStyle/>
          <a:p>
            <a:r>
              <a:rPr lang="en-US" altLang="zh-CN" dirty="0"/>
              <a:t>Hierarchies delegate responsibility</a:t>
            </a:r>
            <a:endParaRPr lang="en-US" altLang="zh-CN" dirty="0"/>
          </a:p>
          <a:p>
            <a:r>
              <a:rPr lang="en-US" altLang="zh-CN" dirty="0"/>
              <a:t>Each zone is only responsible for a small portion</a:t>
            </a:r>
            <a:endParaRPr lang="en-US" altLang="zh-CN" dirty="0"/>
          </a:p>
          <a:p>
            <a:r>
              <a:rPr lang="en-US" altLang="zh-CN" dirty="0"/>
              <a:t>Hierarchies also limit interaction between modules</a:t>
            </a:r>
            <a:endParaRPr lang="en-US" altLang="zh-CN" dirty="0"/>
          </a:p>
          <a:p>
            <a:endParaRPr lang="en-US" altLang="zh-CN" dirty="0"/>
          </a:p>
          <a:p>
            <a:pPr marL="342900" lvl="1" indent="-342900">
              <a:spcBef>
                <a:spcPts val="1200"/>
              </a:spcBef>
              <a:buFont typeface="Arial" panose="020B0604020202020204" pitchFamily="34" charset="0"/>
              <a:buChar char="•"/>
            </a:pPr>
            <a:r>
              <a:rPr lang="en-US" altLang="zh-CN" sz="1600" dirty="0"/>
              <a:t>A type of </a:t>
            </a:r>
            <a:r>
              <a:rPr lang="en-US" altLang="zh-CN" sz="1600" b="1" dirty="0">
                <a:solidFill>
                  <a:srgbClr val="0096FF"/>
                </a:solidFill>
              </a:rPr>
              <a:t>de-centralization </a:t>
            </a:r>
            <a:endParaRPr lang="en-US" altLang="zh-CN" sz="1600" b="1" dirty="0">
              <a:solidFill>
                <a:srgbClr val="0096FF"/>
              </a:solidFill>
            </a:endParaRPr>
          </a:p>
          <a:p>
            <a:endParaRPr lang="zh-CN" altLang="en-US" dirty="0"/>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Good Points on DNS Design</a:t>
            </a:r>
            <a:endParaRPr lang="zh-CN" altLang="en-US" dirty="0"/>
          </a:p>
        </p:txBody>
      </p:sp>
      <p:sp>
        <p:nvSpPr>
          <p:cNvPr id="3" name="内容占位符 2"/>
          <p:cNvSpPr>
            <a:spLocks noGrp="1"/>
          </p:cNvSpPr>
          <p:nvPr>
            <p:ph idx="1"/>
          </p:nvPr>
        </p:nvSpPr>
        <p:spPr/>
        <p:txBody>
          <a:bodyPr>
            <a:noAutofit/>
          </a:bodyPr>
          <a:lstStyle/>
          <a:p>
            <a:r>
              <a:rPr lang="en-US" altLang="zh-CN" b="1" dirty="0"/>
              <a:t>Global names </a:t>
            </a:r>
            <a:r>
              <a:rPr lang="en-US" altLang="zh-CN" dirty="0"/>
              <a:t>(assuming same root servers)</a:t>
            </a:r>
            <a:endParaRPr lang="en-US" altLang="zh-CN" dirty="0"/>
          </a:p>
          <a:p>
            <a:pPr lvl="1"/>
            <a:r>
              <a:rPr lang="en-US" altLang="zh-CN" dirty="0"/>
              <a:t>No need to specific a context</a:t>
            </a:r>
            <a:endParaRPr lang="en-US" altLang="zh-CN" dirty="0"/>
          </a:p>
          <a:p>
            <a:pPr lvl="1"/>
            <a:r>
              <a:rPr lang="en-US" altLang="zh-CN" dirty="0"/>
              <a:t>DNS has no trouble generating unique names</a:t>
            </a:r>
            <a:endParaRPr lang="en-US" altLang="zh-CN" dirty="0"/>
          </a:p>
          <a:p>
            <a:pPr lvl="1"/>
            <a:r>
              <a:rPr lang="en-US" altLang="zh-CN" dirty="0"/>
              <a:t>The name can also be user-friendly</a:t>
            </a:r>
            <a:endParaRPr lang="en-US" altLang="zh-CN" dirty="0"/>
          </a:p>
          <a:p>
            <a:r>
              <a:rPr lang="en-US" altLang="zh-CN" b="1" dirty="0"/>
              <a:t>Scalable</a:t>
            </a:r>
            <a:r>
              <a:rPr lang="en-US" altLang="zh-CN" dirty="0"/>
              <a:t> in performance</a:t>
            </a:r>
            <a:endParaRPr lang="en-US" altLang="zh-CN" dirty="0"/>
          </a:p>
          <a:p>
            <a:pPr lvl="1"/>
            <a:r>
              <a:rPr lang="en-US" altLang="zh-CN" dirty="0"/>
              <a:t>Simplicity: look-up is simple and can be done by a PC</a:t>
            </a:r>
            <a:endParaRPr lang="en-US" altLang="zh-CN" dirty="0"/>
          </a:p>
          <a:p>
            <a:pPr lvl="1"/>
            <a:r>
              <a:rPr lang="en-US" altLang="zh-CN" dirty="0"/>
              <a:t>Caching: reduce number of total queries</a:t>
            </a:r>
            <a:endParaRPr lang="en-US" altLang="zh-CN" dirty="0"/>
          </a:p>
          <a:p>
            <a:pPr lvl="1"/>
            <a:r>
              <a:rPr lang="en-US" altLang="zh-CN" dirty="0"/>
              <a:t>Delegation: many name severs handle lookups</a:t>
            </a:r>
            <a:endParaRPr lang="zh-CN" altLang="en-US" dirty="0"/>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Good Points on DNS Design</a:t>
            </a:r>
            <a:endParaRPr lang="zh-CN" altLang="en-US" dirty="0"/>
          </a:p>
        </p:txBody>
      </p:sp>
      <p:sp>
        <p:nvSpPr>
          <p:cNvPr id="3" name="内容占位符 2"/>
          <p:cNvSpPr>
            <a:spLocks noGrp="1"/>
          </p:cNvSpPr>
          <p:nvPr>
            <p:ph idx="1"/>
          </p:nvPr>
        </p:nvSpPr>
        <p:spPr/>
        <p:txBody>
          <a:bodyPr>
            <a:normAutofit/>
          </a:bodyPr>
          <a:lstStyle/>
          <a:p>
            <a:r>
              <a:rPr lang="en-US" altLang="zh-CN" b="1" dirty="0"/>
              <a:t>Scalable</a:t>
            </a:r>
            <a:r>
              <a:rPr lang="en-US" altLang="zh-CN" dirty="0"/>
              <a:t> in management</a:t>
            </a:r>
            <a:endParaRPr lang="en-US" altLang="zh-CN" dirty="0"/>
          </a:p>
          <a:p>
            <a:pPr lvl="1"/>
            <a:r>
              <a:rPr lang="en-US" altLang="zh-CN" dirty="0"/>
              <a:t>Each zone makes its own policy decision on binding</a:t>
            </a:r>
            <a:endParaRPr lang="en-US" altLang="zh-CN" dirty="0"/>
          </a:p>
          <a:p>
            <a:pPr lvl="1"/>
            <a:r>
              <a:rPr lang="en-US" altLang="zh-CN" dirty="0"/>
              <a:t>Hierarchy is great here</a:t>
            </a:r>
            <a:endParaRPr lang="en-US" altLang="zh-CN" dirty="0"/>
          </a:p>
          <a:p>
            <a:r>
              <a:rPr lang="en-US" altLang="zh-CN" b="1" dirty="0"/>
              <a:t>Fault tolerant</a:t>
            </a:r>
            <a:endParaRPr lang="en-US" altLang="zh-CN" b="1" dirty="0"/>
          </a:p>
          <a:p>
            <a:pPr lvl="1"/>
            <a:r>
              <a:rPr lang="en-US" altLang="zh-CN" dirty="0"/>
              <a:t>If one name server breaks, other will still work</a:t>
            </a:r>
            <a:endParaRPr lang="en-US" altLang="zh-CN" dirty="0"/>
          </a:p>
          <a:p>
            <a:pPr lvl="1"/>
            <a:r>
              <a:rPr lang="en-US" altLang="zh-CN" dirty="0"/>
              <a:t>Duplicated name server for a same zone</a:t>
            </a:r>
            <a:endParaRPr lang="zh-CN" altLang="en-US" dirty="0"/>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Bad Points on DNS Design</a:t>
            </a:r>
            <a:endParaRPr lang="zh-CN" altLang="en-US" b="1" dirty="0"/>
          </a:p>
        </p:txBody>
      </p:sp>
      <p:sp>
        <p:nvSpPr>
          <p:cNvPr id="3" name="内容占位符 2"/>
          <p:cNvSpPr>
            <a:spLocks noGrp="1"/>
          </p:cNvSpPr>
          <p:nvPr>
            <p:ph idx="1"/>
          </p:nvPr>
        </p:nvSpPr>
        <p:spPr/>
        <p:txBody>
          <a:bodyPr>
            <a:noAutofit/>
          </a:bodyPr>
          <a:lstStyle/>
          <a:p>
            <a:r>
              <a:rPr lang="en-US" altLang="zh-CN" dirty="0"/>
              <a:t>Policy</a:t>
            </a:r>
            <a:endParaRPr lang="en-US" altLang="zh-CN" dirty="0"/>
          </a:p>
          <a:p>
            <a:pPr lvl="1"/>
            <a:r>
              <a:rPr lang="en-US" altLang="zh-CN" dirty="0"/>
              <a:t>Who should control the root zone, .com zone, etc.? Governments?</a:t>
            </a:r>
            <a:endParaRPr lang="en-US" altLang="zh-CN" dirty="0"/>
          </a:p>
          <a:p>
            <a:r>
              <a:rPr lang="en-US" altLang="zh-CN" dirty="0"/>
              <a:t>Significant load on root servers</a:t>
            </a:r>
            <a:endParaRPr lang="en-US" altLang="zh-CN" dirty="0"/>
          </a:p>
          <a:p>
            <a:pPr lvl="1"/>
            <a:r>
              <a:rPr lang="en-US" altLang="zh-CN" dirty="0"/>
              <a:t>Many DNS clients starts by talking to root server</a:t>
            </a:r>
            <a:endParaRPr lang="en-US" altLang="zh-CN" dirty="0"/>
          </a:p>
          <a:p>
            <a:pPr lvl="1"/>
            <a:r>
              <a:rPr lang="en-US" altLang="zh-CN" dirty="0"/>
              <a:t>Many queries for non-existent names, becomes a </a:t>
            </a:r>
            <a:r>
              <a:rPr lang="en-US" altLang="zh-CN" dirty="0" err="1"/>
              <a:t>DoS</a:t>
            </a:r>
            <a:r>
              <a:rPr lang="zh-CN" altLang="en-US" dirty="0"/>
              <a:t> </a:t>
            </a:r>
            <a:r>
              <a:rPr lang="en-US" altLang="zh-CN" dirty="0"/>
              <a:t>attack</a:t>
            </a:r>
            <a:endParaRPr lang="en-US" altLang="zh-CN" dirty="0"/>
          </a:p>
          <a:p>
            <a:r>
              <a:rPr lang="en-US" altLang="zh-CN" dirty="0"/>
              <a:t>Security</a:t>
            </a:r>
            <a:endParaRPr lang="en-US" altLang="zh-CN" dirty="0"/>
          </a:p>
          <a:p>
            <a:pPr lvl="1"/>
            <a:r>
              <a:rPr lang="en-US" altLang="zh-CN" dirty="0"/>
              <a:t>How does a client know if the response is correct?</a:t>
            </a:r>
            <a:endParaRPr lang="en-US" altLang="zh-CN" dirty="0"/>
          </a:p>
          <a:p>
            <a:pPr lvl="1"/>
            <a:r>
              <a:rPr lang="en-US" altLang="zh-CN" dirty="0"/>
              <a:t>How does VeriSign know "change </a:t>
            </a:r>
            <a:r>
              <a:rPr lang="en-US" altLang="zh-CN" dirty="0" err="1"/>
              <a:t>Amazon.com</a:t>
            </a:r>
            <a:r>
              <a:rPr lang="en-US" altLang="zh-CN" dirty="0"/>
              <a:t> IP" is legal?</a:t>
            </a:r>
            <a:endParaRPr lang="zh-CN" altLang="en-US" dirty="0"/>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 Amplification Attack</a:t>
            </a:r>
            <a:endParaRPr lang="zh-CN" altLang="en-US" dirty="0"/>
          </a:p>
        </p:txBody>
      </p:sp>
      <p:pic>
        <p:nvPicPr>
          <p:cNvPr id="1026" name="Picture 2" descr="http://s11.sinaimg.cn/large/002Ekp8Ity6EuBfJoHU6a&amp;69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68177" y="1201316"/>
            <a:ext cx="6207646" cy="4345352"/>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 Security</a:t>
            </a:r>
            <a:endParaRPr lang="zh-CN" altLang="en-US" dirty="0"/>
          </a:p>
        </p:txBody>
      </p:sp>
      <p:sp>
        <p:nvSpPr>
          <p:cNvPr id="3" name="内容占位符 2"/>
          <p:cNvSpPr>
            <a:spLocks noGrp="1"/>
          </p:cNvSpPr>
          <p:nvPr>
            <p:ph idx="1"/>
          </p:nvPr>
        </p:nvSpPr>
        <p:spPr/>
        <p:txBody>
          <a:bodyPr>
            <a:noAutofit/>
          </a:bodyPr>
          <a:lstStyle/>
          <a:p>
            <a:r>
              <a:rPr lang="en-US" altLang="zh-CN" dirty="0"/>
              <a:t>DNS Hijack: Cutting the binding between name and IP</a:t>
            </a:r>
            <a:endParaRPr lang="en-US" altLang="zh-CN" dirty="0"/>
          </a:p>
          <a:p>
            <a:r>
              <a:rPr lang="en-US" altLang="zh-CN" dirty="0"/>
              <a:t>DNS </a:t>
            </a:r>
            <a:r>
              <a:rPr lang="en-US" altLang="zh-CN" dirty="0" err="1"/>
              <a:t>DoS</a:t>
            </a:r>
            <a:r>
              <a:rPr lang="zh-CN" altLang="en-US" dirty="0"/>
              <a:t> </a:t>
            </a:r>
            <a:r>
              <a:rPr lang="en-US" altLang="zh-CN" dirty="0"/>
              <a:t>(Denial</a:t>
            </a:r>
            <a:r>
              <a:rPr lang="zh-CN" altLang="en-US" dirty="0"/>
              <a:t> </a:t>
            </a:r>
            <a:r>
              <a:rPr lang="en-US" altLang="zh-CN" dirty="0"/>
              <a:t>of</a:t>
            </a:r>
            <a:r>
              <a:rPr lang="zh-CN" altLang="en-US" dirty="0"/>
              <a:t> </a:t>
            </a:r>
            <a:r>
              <a:rPr lang="en-US" altLang="zh-CN" dirty="0"/>
              <a:t>Service)</a:t>
            </a:r>
            <a:r>
              <a:rPr lang="zh-CN" altLang="en-US" dirty="0"/>
              <a:t> </a:t>
            </a:r>
            <a:r>
              <a:rPr lang="en-US" altLang="zh-CN" dirty="0"/>
              <a:t>attack</a:t>
            </a:r>
            <a:endParaRPr lang="en-US" altLang="zh-CN" dirty="0"/>
          </a:p>
          <a:p>
            <a:pPr lvl="1"/>
            <a:r>
              <a:rPr lang="en-US" altLang="zh-CN" dirty="0"/>
              <a:t>BAOFENG.com &amp; </a:t>
            </a:r>
            <a:r>
              <a:rPr lang="en-US" altLang="zh-CN" dirty="0" err="1"/>
              <a:t>DNSPod</a:t>
            </a:r>
            <a:endParaRPr lang="en-US" altLang="zh-CN" dirty="0"/>
          </a:p>
          <a:p>
            <a:pPr lvl="1"/>
            <a:r>
              <a:rPr lang="en-US" altLang="zh-CN" dirty="0"/>
              <a:t>2009-5-18: </a:t>
            </a:r>
            <a:r>
              <a:rPr lang="en-US" altLang="zh-CN" dirty="0" err="1"/>
              <a:t>DNSPod</a:t>
            </a:r>
            <a:r>
              <a:rPr lang="en-US" altLang="zh-CN" dirty="0"/>
              <a:t> was attacked and banned</a:t>
            </a:r>
            <a:endParaRPr lang="en-US" altLang="zh-CN" dirty="0"/>
          </a:p>
          <a:p>
            <a:pPr lvl="1"/>
            <a:r>
              <a:rPr lang="en-US" altLang="zh-CN" dirty="0"/>
              <a:t>2009-5-19: The Internet in China was almost down</a:t>
            </a:r>
            <a:endParaRPr lang="en-US" altLang="zh-CN" dirty="0"/>
          </a:p>
          <a:p>
            <a:pPr lvl="1"/>
            <a:r>
              <a:rPr lang="en-US" altLang="zh-CN" dirty="0"/>
              <a:t>Fixed timer: query for BAOFENG.com once per second!</a:t>
            </a:r>
            <a:endParaRPr lang="en-US" altLang="zh-CN" dirty="0"/>
          </a:p>
          <a:p>
            <a:r>
              <a:rPr lang="en-US" altLang="zh-CN" dirty="0"/>
              <a:t>Solutions</a:t>
            </a:r>
            <a:endParaRPr lang="en-US" altLang="zh-CN" dirty="0"/>
          </a:p>
          <a:p>
            <a:pPr lvl="1"/>
            <a:r>
              <a:rPr lang="en-US" altLang="zh-CN" dirty="0"/>
              <a:t>/</a:t>
            </a:r>
            <a:r>
              <a:rPr lang="en-US" altLang="zh-CN" dirty="0" err="1"/>
              <a:t>etc</a:t>
            </a:r>
            <a:r>
              <a:rPr lang="en-US" altLang="zh-CN" dirty="0"/>
              <a:t>/hosts, </a:t>
            </a:r>
            <a:r>
              <a:rPr lang="en-US" altLang="zh-CN" dirty="0" err="1"/>
              <a:t>dnsmasq</a:t>
            </a:r>
            <a:r>
              <a:rPr lang="en-US" altLang="zh-CN" dirty="0"/>
              <a:t>, </a:t>
            </a:r>
            <a:r>
              <a:rPr lang="en-US" altLang="zh-CN" dirty="0" err="1"/>
              <a:t>OpenDNS</a:t>
            </a:r>
            <a:r>
              <a:rPr lang="en-US" altLang="zh-CN" dirty="0"/>
              <a:t>, etc.</a:t>
            </a:r>
            <a:endParaRPr lang="en-US" altLang="zh-CN" dirty="0"/>
          </a:p>
          <a:p>
            <a:pPr lvl="1"/>
            <a:r>
              <a:rPr lang="en-US" altLang="zh-CN" dirty="0"/>
              <a:t>DNS shield to defend against </a:t>
            </a:r>
            <a:r>
              <a:rPr lang="en-US" altLang="zh-CN" dirty="0" err="1"/>
              <a:t>DoS</a:t>
            </a:r>
            <a:r>
              <a:rPr lang="en-US" altLang="zh-CN" dirty="0"/>
              <a:t> attack</a:t>
            </a:r>
            <a:endParaRPr lang="en-US" altLang="zh-CN" dirty="0"/>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DNSSEC: Protect DNS Record</a:t>
            </a:r>
            <a:endParaRPr lang="zh-CN" altLang="en-US" dirty="0"/>
          </a:p>
        </p:txBody>
      </p:sp>
      <p:pic>
        <p:nvPicPr>
          <p:cNvPr id="2050" name="Picture 2" descr="With and Without DNSSE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2551" y="1561356"/>
            <a:ext cx="8275849" cy="34563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NSSec”的图片搜索结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5284" y="341049"/>
            <a:ext cx="696798" cy="71625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331640" y="5161756"/>
            <a:ext cx="6624736" cy="369332"/>
          </a:xfrm>
          <a:prstGeom prst="rect">
            <a:avLst/>
          </a:prstGeom>
          <a:noFill/>
        </p:spPr>
        <p:txBody>
          <a:bodyPr wrap="square" rtlCol="0">
            <a:spAutoFit/>
          </a:bodyPr>
          <a:lstStyle/>
          <a:p>
            <a:pPr algn="ctr"/>
            <a:r>
              <a:rPr lang="en-US" altLang="zh-CN" dirty="0">
                <a:solidFill>
                  <a:schemeClr val="tx1">
                    <a:lumMod val="75000"/>
                    <a:lumOff val="25000"/>
                  </a:schemeClr>
                </a:solidFill>
                <a:latin typeface="+mn-ea"/>
              </a:rPr>
              <a:t>Only part of the zones are using DNSSEC, e.g., </a:t>
            </a:r>
            <a:r>
              <a:rPr lang="en-US" altLang="zh-CN" b="1" dirty="0">
                <a:solidFill>
                  <a:srgbClr val="0096FF"/>
                </a:solidFill>
                <a:latin typeface="+mn-ea"/>
              </a:rPr>
              <a:t>.</a:t>
            </a:r>
            <a:r>
              <a:rPr lang="en-US" altLang="zh-CN" b="1" dirty="0" err="1">
                <a:solidFill>
                  <a:srgbClr val="0096FF"/>
                </a:solidFill>
                <a:latin typeface="+mn-ea"/>
              </a:rPr>
              <a:t>gov</a:t>
            </a:r>
            <a:r>
              <a:rPr lang="en-US" altLang="zh-CN" b="1" dirty="0">
                <a:solidFill>
                  <a:srgbClr val="0096FF"/>
                </a:solidFill>
                <a:latin typeface="+mn-ea"/>
              </a:rPr>
              <a:t>, .org</a:t>
            </a:r>
            <a:endParaRPr lang="zh-CN" altLang="en-US" b="1" dirty="0">
              <a:solidFill>
                <a:srgbClr val="0096FF"/>
              </a:solidFill>
              <a:latin typeface="+mn-ea"/>
            </a:endParaRPr>
          </a:p>
        </p:txBody>
      </p:sp>
      <p:sp>
        <p:nvSpPr>
          <p:cNvPr id="6"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1657350" y="2457450"/>
            <a:ext cx="58293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lnSpc>
                <a:spcPct val="150000"/>
              </a:lnSpc>
            </a:pPr>
            <a:r>
              <a:rPr lang="en-US" altLang="zh-CN" dirty="0">
                <a:solidFill>
                  <a:srgbClr val="BD374B"/>
                </a:solidFill>
              </a:rPr>
              <a:t>Naming Scheme</a:t>
            </a:r>
            <a:endParaRPr lang="en-US" altLang="zh-CN" dirty="0">
              <a:solidFill>
                <a:srgbClr val="BD374B"/>
              </a:solidFill>
            </a:endParaRPr>
          </a:p>
          <a:p>
            <a:pPr algn="ctr">
              <a:lnSpc>
                <a:spcPct val="150000"/>
              </a:lnSpc>
            </a:pPr>
            <a:r>
              <a:rPr kumimoji="1" lang="en-US" altLang="zh-CN" sz="2000" b="0" dirty="0">
                <a:solidFill>
                  <a:srgbClr val="BD374B"/>
                </a:solidFill>
              </a:rPr>
              <a:t>Naming: the glue of modules</a:t>
            </a:r>
            <a:endParaRPr kumimoji="1" lang="en-US" altLang="zh-CN" sz="2000" b="0" dirty="0">
              <a:solidFill>
                <a:srgbClr val="BD374B"/>
              </a:solidFill>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Duplicate Suppression</a:t>
            </a:r>
            <a:endParaRPr kumimoji="1" lang="zh-CN" altLang="en-US" dirty="0"/>
          </a:p>
        </p:txBody>
      </p:sp>
      <p:sp>
        <p:nvSpPr>
          <p:cNvPr id="3" name="内容占位符 2"/>
          <p:cNvSpPr>
            <a:spLocks noGrp="1"/>
          </p:cNvSpPr>
          <p:nvPr>
            <p:ph idx="1"/>
          </p:nvPr>
        </p:nvSpPr>
        <p:spPr>
          <a:xfrm>
            <a:off x="457200" y="1129308"/>
            <a:ext cx="8229600" cy="4248472"/>
          </a:xfrm>
        </p:spPr>
        <p:txBody>
          <a:bodyPr>
            <a:normAutofit lnSpcReduction="10000"/>
          </a:bodyPr>
          <a:lstStyle/>
          <a:p>
            <a:pPr>
              <a:lnSpc>
                <a:spcPct val="100000"/>
              </a:lnSpc>
            </a:pPr>
            <a:r>
              <a:rPr lang="en-US" altLang="zh-CN" dirty="0">
                <a:ea typeface="MS PGothic" panose="020B0600070205080204" charset="-128"/>
              </a:rPr>
              <a:t>Accept</a:t>
            </a:r>
            <a:r>
              <a:rPr lang="zh-CN" altLang="en-US" dirty="0">
                <a:ea typeface="MS PGothic" panose="020B0600070205080204" charset="-128"/>
              </a:rPr>
              <a:t> </a:t>
            </a:r>
            <a:r>
              <a:rPr lang="en-US" altLang="zh-CN" dirty="0">
                <a:ea typeface="MS PGothic" panose="020B0600070205080204" charset="-128"/>
              </a:rPr>
              <a:t>the</a:t>
            </a:r>
            <a:r>
              <a:rPr lang="zh-CN" altLang="en-US" dirty="0">
                <a:ea typeface="MS PGothic" panose="020B0600070205080204" charset="-128"/>
              </a:rPr>
              <a:t> </a:t>
            </a:r>
            <a:r>
              <a:rPr lang="en-US" altLang="zh-CN" dirty="0">
                <a:solidFill>
                  <a:srgbClr val="FF0000"/>
                </a:solidFill>
                <a:ea typeface="MS PGothic" panose="020B0600070205080204" charset="-128"/>
              </a:rPr>
              <a:t>possibility of making a mistake</a:t>
            </a:r>
            <a:endParaRPr lang="en-US" altLang="zh-CN" dirty="0">
              <a:ea typeface="MS PGothic" panose="020B0600070205080204" charset="-128"/>
            </a:endParaRPr>
          </a:p>
          <a:p>
            <a:pPr lvl="1">
              <a:lnSpc>
                <a:spcPct val="100000"/>
              </a:lnSpc>
            </a:pPr>
            <a:r>
              <a:rPr lang="en-US" altLang="zh-CN" dirty="0">
                <a:ea typeface="MS PGothic" panose="020B0600070205080204" charset="-128"/>
              </a:rPr>
              <a:t>E.g., if sender always </a:t>
            </a:r>
            <a:r>
              <a:rPr lang="en-US" altLang="zh-CN" dirty="0">
                <a:solidFill>
                  <a:srgbClr val="FF0000"/>
                </a:solidFill>
                <a:ea typeface="MS PGothic" panose="020B0600070205080204" charset="-128"/>
              </a:rPr>
              <a:t>gives up after five RTT</a:t>
            </a:r>
            <a:r>
              <a:rPr lang="en-US" altLang="zh-CN" dirty="0">
                <a:ea typeface="MS PGothic" panose="020B0600070205080204" charset="-128"/>
              </a:rPr>
              <a:t> (cannot ensure at-least-once), then receiver can safely discard </a:t>
            </a:r>
            <a:r>
              <a:rPr lang="en-US" altLang="zh-CN" i="1" dirty="0">
                <a:ea typeface="MS PGothic" panose="020B0600070205080204" charset="-128"/>
              </a:rPr>
              <a:t>nonces</a:t>
            </a:r>
            <a:r>
              <a:rPr lang="en-US" altLang="zh-CN" dirty="0">
                <a:ea typeface="MS PGothic" panose="020B0600070205080204" charset="-128"/>
              </a:rPr>
              <a:t> that </a:t>
            </a:r>
            <a:r>
              <a:rPr lang="en-US" altLang="zh-CN" dirty="0">
                <a:solidFill>
                  <a:srgbClr val="FF0000"/>
                </a:solidFill>
                <a:ea typeface="MS PGothic" panose="020B0600070205080204" charset="-128"/>
              </a:rPr>
              <a:t>are older than five RTT</a:t>
            </a:r>
            <a:r>
              <a:rPr lang="en-US" altLang="zh-CN" sz="1600" dirty="0">
                <a:solidFill>
                  <a:srgbClr val="FF0000"/>
                </a:solidFill>
                <a:ea typeface="MS PGothic" panose="020B0600070205080204" charset="-128"/>
              </a:rPr>
              <a:t>(</a:t>
            </a:r>
            <a:r>
              <a:rPr lang="zh-CN" altLang="en-US" sz="1600" dirty="0">
                <a:solidFill>
                  <a:srgbClr val="FF0000"/>
                </a:solidFill>
                <a:ea typeface="宋体" panose="02010600030101010101" pitchFamily="2" charset="-122"/>
              </a:rPr>
              <a:t>这种方式的问题</a:t>
            </a:r>
            <a:r>
              <a:rPr lang="en-US" altLang="zh-CN" sz="1600" dirty="0">
                <a:solidFill>
                  <a:srgbClr val="FF0000"/>
                </a:solidFill>
                <a:ea typeface="宋体" panose="02010600030101010101" pitchFamily="2" charset="-122"/>
              </a:rPr>
              <a:t>:</a:t>
            </a:r>
            <a:r>
              <a:rPr lang="zh-CN" altLang="en-US" sz="1600" dirty="0">
                <a:solidFill>
                  <a:srgbClr val="FF0000"/>
                </a:solidFill>
                <a:ea typeface="宋体" panose="02010600030101010101" pitchFamily="2" charset="-122"/>
              </a:rPr>
              <a:t>若一个</a:t>
            </a:r>
            <a:r>
              <a:rPr lang="en-US" altLang="zh-CN" sz="1600" dirty="0">
                <a:solidFill>
                  <a:srgbClr val="FF0000"/>
                </a:solidFill>
                <a:ea typeface="宋体" panose="02010600030101010101" pitchFamily="2" charset="-122"/>
              </a:rPr>
              <a:t>packet</a:t>
            </a:r>
            <a:r>
              <a:rPr lang="zh-CN" altLang="en-US" sz="1600" dirty="0">
                <a:solidFill>
                  <a:srgbClr val="FF0000"/>
                </a:solidFill>
                <a:ea typeface="宋体" panose="02010600030101010101" pitchFamily="2" charset="-122"/>
              </a:rPr>
              <a:t>正好对应于马上要被舍弃的那五个</a:t>
            </a:r>
            <a:r>
              <a:rPr lang="en-US" altLang="zh-CN" sz="1600" dirty="0">
                <a:solidFill>
                  <a:srgbClr val="FF0000"/>
                </a:solidFill>
                <a:ea typeface="宋体" panose="02010600030101010101" pitchFamily="2" charset="-122"/>
              </a:rPr>
              <a:t>nonce</a:t>
            </a:r>
            <a:r>
              <a:rPr lang="zh-CN" altLang="en-US" sz="1600" dirty="0">
                <a:solidFill>
                  <a:srgbClr val="FF0000"/>
                </a:solidFill>
                <a:ea typeface="宋体" panose="02010600030101010101" pitchFamily="2" charset="-122"/>
              </a:rPr>
              <a:t>中的第</a:t>
            </a:r>
            <a:r>
              <a:rPr lang="en-US" altLang="zh-CN" sz="1600" dirty="0">
                <a:solidFill>
                  <a:srgbClr val="FF0000"/>
                </a:solidFill>
                <a:ea typeface="宋体" panose="02010600030101010101" pitchFamily="2" charset="-122"/>
              </a:rPr>
              <a:t>1</a:t>
            </a:r>
            <a:r>
              <a:rPr lang="zh-CN" altLang="en-US" sz="1600" dirty="0">
                <a:solidFill>
                  <a:srgbClr val="FF0000"/>
                </a:solidFill>
                <a:ea typeface="宋体" panose="02010600030101010101" pitchFamily="2" charset="-122"/>
              </a:rPr>
              <a:t>个，</a:t>
            </a:r>
            <a:r>
              <a:rPr lang="en-US" altLang="zh-CN" sz="1600" dirty="0">
                <a:solidFill>
                  <a:srgbClr val="FF0000"/>
                </a:solidFill>
                <a:ea typeface="宋体" panose="02010600030101010101" pitchFamily="2" charset="-122"/>
              </a:rPr>
              <a:t>(</a:t>
            </a:r>
            <a:r>
              <a:rPr lang="zh-CN" altLang="en-US" sz="1600" dirty="0">
                <a:solidFill>
                  <a:srgbClr val="FF0000"/>
                </a:solidFill>
                <a:ea typeface="宋体" panose="02010600030101010101" pitchFamily="2" charset="-122"/>
              </a:rPr>
              <a:t>但是根据这种方式根本不应该被舍弃</a:t>
            </a:r>
            <a:r>
              <a:rPr lang="en-US" altLang="zh-CN" sz="1600" dirty="0">
                <a:solidFill>
                  <a:srgbClr val="FF0000"/>
                </a:solidFill>
                <a:ea typeface="宋体" panose="02010600030101010101" pitchFamily="2" charset="-122"/>
              </a:rPr>
              <a:t>)</a:t>
            </a:r>
            <a:r>
              <a:rPr lang="zh-CN" altLang="en-US" sz="1600" dirty="0">
                <a:solidFill>
                  <a:srgbClr val="FF0000"/>
                </a:solidFill>
                <a:ea typeface="宋体" panose="02010600030101010101" pitchFamily="2" charset="-122"/>
              </a:rPr>
              <a:t>，但是他却过了很长时间没有被接受，并且已经有新的包被接受了，那么这个包对应的</a:t>
            </a:r>
            <a:r>
              <a:rPr lang="en-US" altLang="zh-CN" sz="1600" dirty="0">
                <a:solidFill>
                  <a:srgbClr val="FF0000"/>
                </a:solidFill>
                <a:ea typeface="宋体" panose="02010600030101010101" pitchFamily="2" charset="-122"/>
              </a:rPr>
              <a:t>nonce</a:t>
            </a:r>
            <a:r>
              <a:rPr lang="zh-CN" altLang="en-US" sz="1600" dirty="0">
                <a:solidFill>
                  <a:srgbClr val="FF0000"/>
                </a:solidFill>
                <a:ea typeface="宋体" panose="02010600030101010101" pitchFamily="2" charset="-122"/>
              </a:rPr>
              <a:t>就会被舍弃使得这个慢的包在到达之后也不会被接受。</a:t>
            </a:r>
            <a:r>
              <a:rPr lang="en-US" altLang="zh-CN" sz="1600" dirty="0">
                <a:solidFill>
                  <a:srgbClr val="FF0000"/>
                </a:solidFill>
                <a:ea typeface="MS PGothic" panose="020B0600070205080204" charset="-128"/>
              </a:rPr>
              <a:t>)</a:t>
            </a:r>
            <a:endParaRPr lang="en-US" altLang="zh-CN" dirty="0">
              <a:solidFill>
                <a:srgbClr val="FF0000"/>
              </a:solidFill>
              <a:ea typeface="MS PGothic" panose="020B0600070205080204" charset="-128"/>
            </a:endParaRPr>
          </a:p>
          <a:p>
            <a:pPr lvl="1">
              <a:lnSpc>
                <a:spcPct val="100000"/>
              </a:lnSpc>
            </a:pPr>
            <a:r>
              <a:rPr lang="en-US" altLang="zh-CN" dirty="0">
                <a:ea typeface="MS PGothic" panose="020B0600070205080204" charset="-128"/>
              </a:rPr>
              <a:t>It is possible that a packet finally shows up after long delay</a:t>
            </a:r>
            <a:r>
              <a:rPr lang="zh-CN" altLang="en-US" dirty="0">
                <a:ea typeface="MS PGothic" panose="020B0600070205080204" charset="-128"/>
              </a:rPr>
              <a:t> </a:t>
            </a:r>
            <a:r>
              <a:rPr lang="en-US" altLang="zh-CN" dirty="0">
                <a:ea typeface="MS PGothic" panose="020B0600070205080204" charset="-128"/>
              </a:rPr>
              <a:t>(</a:t>
            </a:r>
            <a:r>
              <a:rPr lang="en-US" altLang="zh-CN" dirty="0">
                <a:solidFill>
                  <a:srgbClr val="FF0000"/>
                </a:solidFill>
                <a:ea typeface="MS PGothic" panose="020B0600070205080204" charset="-128"/>
              </a:rPr>
              <a:t>solution:</a:t>
            </a:r>
            <a:r>
              <a:rPr lang="zh-CN" altLang="en-US" dirty="0">
                <a:solidFill>
                  <a:srgbClr val="FF0000"/>
                </a:solidFill>
                <a:ea typeface="MS PGothic" panose="020B0600070205080204" charset="-128"/>
              </a:rPr>
              <a:t> </a:t>
            </a:r>
            <a:r>
              <a:rPr lang="en-US" altLang="zh-CN" dirty="0">
                <a:solidFill>
                  <a:srgbClr val="FF0000"/>
                </a:solidFill>
                <a:ea typeface="MS PGothic" panose="020B0600070205080204" charset="-128"/>
              </a:rPr>
              <a:t>wait</a:t>
            </a:r>
            <a:r>
              <a:rPr lang="zh-CN" altLang="en-US" dirty="0">
                <a:solidFill>
                  <a:srgbClr val="FF0000"/>
                </a:solidFill>
                <a:ea typeface="MS PGothic" panose="020B0600070205080204" charset="-128"/>
              </a:rPr>
              <a:t> </a:t>
            </a:r>
            <a:r>
              <a:rPr lang="en-US" altLang="zh-CN" dirty="0">
                <a:solidFill>
                  <a:srgbClr val="FF0000"/>
                </a:solidFill>
                <a:ea typeface="MS PGothic" panose="020B0600070205080204" charset="-128"/>
              </a:rPr>
              <a:t>long</a:t>
            </a:r>
            <a:r>
              <a:rPr lang="zh-CN" altLang="en-US" dirty="0">
                <a:solidFill>
                  <a:srgbClr val="FF0000"/>
                </a:solidFill>
                <a:ea typeface="MS PGothic" panose="020B0600070205080204" charset="-128"/>
              </a:rPr>
              <a:t> </a:t>
            </a:r>
            <a:r>
              <a:rPr lang="en-US" altLang="zh-CN" dirty="0">
                <a:solidFill>
                  <a:srgbClr val="FF0000"/>
                </a:solidFill>
                <a:ea typeface="MS PGothic" panose="020B0600070205080204" charset="-128"/>
              </a:rPr>
              <a:t>time</a:t>
            </a:r>
            <a:r>
              <a:rPr lang="en-US" altLang="zh-CN" dirty="0">
                <a:ea typeface="MS PGothic" panose="020B0600070205080204" charset="-128"/>
              </a:rPr>
              <a:t>)</a:t>
            </a:r>
            <a:endParaRPr lang="en-US" altLang="zh-CN" dirty="0">
              <a:ea typeface="MS PGothic" panose="020B0600070205080204" charset="-128"/>
            </a:endParaRPr>
          </a:p>
          <a:p>
            <a:pPr>
              <a:lnSpc>
                <a:spcPct val="100000"/>
              </a:lnSpc>
            </a:pPr>
            <a:r>
              <a:rPr lang="en-US" altLang="zh-CN" dirty="0">
                <a:ea typeface="MS PGothic" panose="020B0600070205080204" charset="-128"/>
              </a:rPr>
              <a:t>Receiver crashes and restarts: </a:t>
            </a:r>
            <a:r>
              <a:rPr lang="en-US" altLang="zh-CN" dirty="0">
                <a:solidFill>
                  <a:srgbClr val="FF0000"/>
                </a:solidFill>
                <a:ea typeface="MS PGothic" panose="020B0600070205080204" charset="-128"/>
              </a:rPr>
              <a:t>lose the table</a:t>
            </a:r>
            <a:endParaRPr lang="en-US" altLang="zh-CN" dirty="0">
              <a:ea typeface="MS PGothic" panose="020B0600070205080204" charset="-128"/>
            </a:endParaRPr>
          </a:p>
          <a:p>
            <a:pPr lvl="1">
              <a:lnSpc>
                <a:spcPct val="100000"/>
              </a:lnSpc>
            </a:pPr>
            <a:r>
              <a:rPr lang="en-US" altLang="zh-CN" dirty="0">
                <a:ea typeface="MS PGothic" panose="020B0600070205080204" charset="-128"/>
              </a:rPr>
              <a:t>One</a:t>
            </a:r>
            <a:r>
              <a:rPr lang="zh-CN" altLang="en-US" dirty="0">
                <a:ea typeface="MS PGothic" panose="020B0600070205080204" charset="-128"/>
              </a:rPr>
              <a:t> </a:t>
            </a:r>
            <a:r>
              <a:rPr lang="en-US" altLang="zh-CN" dirty="0">
                <a:ea typeface="MS PGothic" panose="020B0600070205080204" charset="-128"/>
              </a:rPr>
              <a:t>solution</a:t>
            </a:r>
            <a:r>
              <a:rPr lang="zh-CN" altLang="en-US" dirty="0">
                <a:ea typeface="MS PGothic" panose="020B0600070205080204" charset="-128"/>
              </a:rPr>
              <a:t> </a:t>
            </a:r>
            <a:r>
              <a:rPr lang="en-US" altLang="zh-CN" dirty="0">
                <a:ea typeface="MS PGothic" panose="020B0600070205080204" charset="-128"/>
              </a:rPr>
              <a:t>is</a:t>
            </a:r>
            <a:r>
              <a:rPr lang="zh-CN" altLang="en-US" dirty="0">
                <a:ea typeface="MS PGothic" panose="020B0600070205080204" charset="-128"/>
              </a:rPr>
              <a:t> </a:t>
            </a:r>
            <a:r>
              <a:rPr lang="en-US" altLang="zh-CN" dirty="0">
                <a:ea typeface="MS PGothic" panose="020B0600070205080204" charset="-128"/>
              </a:rPr>
              <a:t>to </a:t>
            </a:r>
            <a:r>
              <a:rPr lang="en-US" altLang="zh-CN" dirty="0">
                <a:solidFill>
                  <a:srgbClr val="FF0000"/>
                </a:solidFill>
                <a:ea typeface="MS PGothic" panose="020B0600070205080204" charset="-128"/>
              </a:rPr>
              <a:t>use a new port number each time the system restarts</a:t>
            </a:r>
            <a:endParaRPr lang="en-US" altLang="zh-CN" dirty="0">
              <a:ea typeface="MS PGothic" panose="020B0600070205080204" charset="-128"/>
            </a:endParaRPr>
          </a:p>
          <a:p>
            <a:pPr lvl="1">
              <a:lnSpc>
                <a:spcPct val="100000"/>
              </a:lnSpc>
            </a:pPr>
            <a:r>
              <a:rPr lang="en-US" altLang="zh-CN" dirty="0">
                <a:ea typeface="MS PGothic" panose="020B0600070205080204" charset="-128"/>
              </a:rPr>
              <a:t>Another</a:t>
            </a:r>
            <a:r>
              <a:rPr lang="zh-CN" altLang="en-US" dirty="0">
                <a:ea typeface="MS PGothic" panose="020B0600070205080204" charset="-128"/>
              </a:rPr>
              <a:t> </a:t>
            </a:r>
            <a:r>
              <a:rPr lang="en-US" altLang="zh-CN" dirty="0">
                <a:ea typeface="MS PGothic" panose="020B0600070205080204" charset="-128"/>
              </a:rPr>
              <a:t>is</a:t>
            </a:r>
            <a:r>
              <a:rPr lang="zh-CN" altLang="en-US" dirty="0">
                <a:ea typeface="MS PGothic" panose="020B0600070205080204" charset="-128"/>
              </a:rPr>
              <a:t> </a:t>
            </a:r>
            <a:r>
              <a:rPr lang="en-US" altLang="zh-CN" dirty="0">
                <a:ea typeface="MS PGothic" panose="020B0600070205080204" charset="-128"/>
              </a:rPr>
              <a:t>to</a:t>
            </a:r>
            <a:r>
              <a:rPr lang="zh-CN" altLang="en-US" dirty="0">
                <a:ea typeface="MS PGothic" panose="020B0600070205080204" charset="-128"/>
              </a:rPr>
              <a:t> </a:t>
            </a:r>
            <a:r>
              <a:rPr lang="en-US" altLang="zh-CN" dirty="0">
                <a:ea typeface="MS PGothic" panose="020B0600070205080204" charset="-128"/>
              </a:rPr>
              <a:t>ignore all packets until the number of RTT has passed since restarting, if sender tries limit times</a:t>
            </a:r>
            <a:endParaRPr lang="en-US" altLang="zh-CN" dirty="0">
              <a:ea typeface="MS PGothic" panose="020B0600070205080204" charset="-128"/>
            </a:endParaRPr>
          </a:p>
          <a:p>
            <a:pPr>
              <a:lnSpc>
                <a:spcPct val="100000"/>
              </a:lnSpc>
            </a:pPr>
            <a:r>
              <a:rPr lang="en-US" altLang="zh-CN" dirty="0">
                <a:solidFill>
                  <a:srgbClr val="0096FF"/>
                </a:solidFill>
                <a:ea typeface="MS PGothic" panose="020B0600070205080204" charset="-128"/>
              </a:rPr>
              <a:t>Anyway, duplicate suppression makes the system complex</a:t>
            </a:r>
            <a:endParaRPr lang="en-US" altLang="zh-CN" dirty="0">
              <a:solidFill>
                <a:srgbClr val="0096FF"/>
              </a:solidFill>
              <a:ea typeface="MS PGothic" panose="020B0600070205080204" charset="-128"/>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Naming in General</a:t>
            </a:r>
            <a:endParaRPr kumimoji="1" lang="zh-CN" altLang="en-US" dirty="0"/>
          </a:p>
        </p:txBody>
      </p:sp>
      <p:sp>
        <p:nvSpPr>
          <p:cNvPr id="5" name="内容占位符 4"/>
          <p:cNvSpPr>
            <a:spLocks noGrp="1"/>
          </p:cNvSpPr>
          <p:nvPr>
            <p:ph idx="1"/>
          </p:nvPr>
        </p:nvSpPr>
        <p:spPr/>
        <p:txBody>
          <a:bodyPr>
            <a:noAutofit/>
          </a:bodyPr>
          <a:lstStyle/>
          <a:p>
            <a:pPr lvl="1">
              <a:spcBef>
                <a:spcPts val="600"/>
              </a:spcBef>
            </a:pPr>
            <a:r>
              <a:rPr kumimoji="1" lang="en-US" altLang="zh-CN" b="0" dirty="0" err="1"/>
              <a:t>ipads.se.sjtu.edu.cn</a:t>
            </a:r>
            <a:r>
              <a:rPr kumimoji="1" lang="en-US" altLang="zh-CN" b="0" dirty="0"/>
              <a:t> – hostname</a:t>
            </a:r>
            <a:endParaRPr kumimoji="1" lang="en-US" altLang="zh-CN" b="0" dirty="0"/>
          </a:p>
          <a:p>
            <a:pPr lvl="1">
              <a:spcBef>
                <a:spcPts val="600"/>
              </a:spcBef>
            </a:pPr>
            <a:r>
              <a:rPr kumimoji="1" lang="en-US" altLang="zh-CN" b="0" dirty="0" err="1"/>
              <a:t>steven@apple.com</a:t>
            </a:r>
            <a:r>
              <a:rPr kumimoji="1" lang="en-US" altLang="zh-CN" b="0" dirty="0"/>
              <a:t> - email</a:t>
            </a:r>
            <a:endParaRPr kumimoji="1" lang="en-US" altLang="zh-CN" b="0" dirty="0"/>
          </a:p>
          <a:p>
            <a:pPr lvl="1">
              <a:spcBef>
                <a:spcPts val="600"/>
              </a:spcBef>
            </a:pPr>
            <a:r>
              <a:rPr kumimoji="1" lang="en-US" altLang="zh-CN" b="0" dirty="0" err="1"/>
              <a:t>steven</a:t>
            </a:r>
            <a:r>
              <a:rPr kumimoji="1" lang="en-US" altLang="zh-CN" b="0" dirty="0"/>
              <a:t> – username</a:t>
            </a:r>
            <a:endParaRPr kumimoji="1" lang="en-US" altLang="zh-CN" b="0" dirty="0"/>
          </a:p>
          <a:p>
            <a:pPr lvl="1">
              <a:spcBef>
                <a:spcPts val="600"/>
              </a:spcBef>
            </a:pPr>
            <a:r>
              <a:rPr kumimoji="1" lang="en-US" altLang="zh-CN" b="0" dirty="0"/>
              <a:t>EAX - x86 processor register name</a:t>
            </a:r>
            <a:endParaRPr kumimoji="1" lang="en-US" altLang="zh-CN" b="0" dirty="0"/>
          </a:p>
          <a:p>
            <a:pPr lvl="1">
              <a:spcBef>
                <a:spcPts val="600"/>
              </a:spcBef>
            </a:pPr>
            <a:r>
              <a:rPr kumimoji="1" lang="en-US" altLang="zh-CN" b="0" dirty="0"/>
              <a:t>main() - function name</a:t>
            </a:r>
            <a:endParaRPr kumimoji="1" lang="en-US" altLang="zh-CN" b="0" dirty="0"/>
          </a:p>
          <a:p>
            <a:pPr lvl="1">
              <a:spcBef>
                <a:spcPts val="600"/>
              </a:spcBef>
            </a:pPr>
            <a:r>
              <a:rPr kumimoji="1" lang="en-US" altLang="zh-CN" b="0" dirty="0" err="1"/>
              <a:t>WebBrowser</a:t>
            </a:r>
            <a:r>
              <a:rPr kumimoji="1" lang="en-US" altLang="zh-CN" b="0" dirty="0"/>
              <a:t> - class name</a:t>
            </a:r>
            <a:endParaRPr kumimoji="1" lang="en-US" altLang="zh-CN" b="0" dirty="0"/>
          </a:p>
          <a:p>
            <a:pPr lvl="1">
              <a:spcBef>
                <a:spcPts val="600"/>
              </a:spcBef>
            </a:pPr>
            <a:r>
              <a:rPr kumimoji="1" lang="en-US" altLang="zh-CN" b="0" dirty="0"/>
              <a:t>/courses/</a:t>
            </a:r>
            <a:r>
              <a:rPr kumimoji="1" lang="en-US" altLang="zh-CN" b="0" dirty="0" err="1"/>
              <a:t>cse</a:t>
            </a:r>
            <a:r>
              <a:rPr kumimoji="1" lang="en-US" altLang="zh-CN" b="0" dirty="0"/>
              <a:t>/</a:t>
            </a:r>
            <a:r>
              <a:rPr kumimoji="1" lang="en-US" altLang="zh-CN" b="0" dirty="0" err="1"/>
              <a:t>index.html</a:t>
            </a:r>
            <a:r>
              <a:rPr kumimoji="1" lang="en-US" altLang="zh-CN" b="0" dirty="0"/>
              <a:t> - path name (fully-qualified)</a:t>
            </a:r>
            <a:endParaRPr kumimoji="1" lang="en-US" altLang="zh-CN" b="0" dirty="0"/>
          </a:p>
          <a:p>
            <a:pPr lvl="1">
              <a:spcBef>
                <a:spcPts val="600"/>
              </a:spcBef>
            </a:pPr>
            <a:r>
              <a:rPr kumimoji="1" lang="en-US" altLang="zh-CN" b="0" dirty="0" err="1"/>
              <a:t>index.html</a:t>
            </a:r>
            <a:r>
              <a:rPr kumimoji="1" lang="en-US" altLang="zh-CN" b="0" dirty="0"/>
              <a:t> - path name (relative)</a:t>
            </a:r>
            <a:endParaRPr kumimoji="1" lang="en-US" altLang="zh-CN" b="0" dirty="0"/>
          </a:p>
          <a:p>
            <a:pPr lvl="1">
              <a:spcBef>
                <a:spcPts val="600"/>
              </a:spcBef>
            </a:pPr>
            <a:r>
              <a:rPr kumimoji="1" lang="en-US" altLang="zh-CN" b="0" dirty="0"/>
              <a:t>http://</a:t>
            </a:r>
            <a:r>
              <a:rPr kumimoji="1" lang="en-US" altLang="zh-CN" b="0" dirty="0" err="1"/>
              <a:t>ipads.se.sjtu.edu.cn</a:t>
            </a:r>
            <a:r>
              <a:rPr kumimoji="1" lang="en-US" altLang="zh-CN" b="0" dirty="0"/>
              <a:t>/courses/</a:t>
            </a:r>
            <a:r>
              <a:rPr kumimoji="1" lang="en-US" altLang="zh-CN" b="0" dirty="0" err="1"/>
              <a:t>cse</a:t>
            </a:r>
            <a:r>
              <a:rPr kumimoji="1" lang="en-US" altLang="zh-CN" b="0" dirty="0"/>
              <a:t>/</a:t>
            </a:r>
            <a:r>
              <a:rPr kumimoji="1" lang="en-US" altLang="zh-CN" b="0" dirty="0" err="1"/>
              <a:t>index.html</a:t>
            </a:r>
            <a:r>
              <a:rPr kumimoji="1" lang="en-US" altLang="zh-CN" b="0" dirty="0"/>
              <a:t> - URL</a:t>
            </a:r>
            <a:endParaRPr kumimoji="1" lang="en-US" altLang="zh-CN" b="0" dirty="0"/>
          </a:p>
          <a:p>
            <a:pPr lvl="1">
              <a:spcBef>
                <a:spcPts val="600"/>
              </a:spcBef>
            </a:pPr>
            <a:r>
              <a:rPr kumimoji="1" lang="en-US" altLang="zh-CN" b="0" dirty="0"/>
              <a:t>13918275839- Phone number</a:t>
            </a:r>
            <a:endParaRPr kumimoji="1" lang="en-US" altLang="zh-CN" b="0" dirty="0"/>
          </a:p>
          <a:p>
            <a:pPr lvl="1">
              <a:spcBef>
                <a:spcPts val="600"/>
              </a:spcBef>
            </a:pPr>
            <a:r>
              <a:rPr kumimoji="1" lang="en-US" altLang="zh-CN" b="0" dirty="0"/>
              <a:t>202.120.40.188 - IP Address</a:t>
            </a:r>
            <a:endParaRPr kumimoji="1" lang="zh-CN" altLang="en-US" b="0" dirty="0"/>
          </a:p>
        </p:txBody>
      </p:sp>
      <p:sp>
        <p:nvSpPr>
          <p:cNvPr id="6"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Naming a Disk</a:t>
            </a:r>
            <a:endParaRPr kumimoji="1" lang="zh-CN" altLang="en-US" dirty="0"/>
          </a:p>
        </p:txBody>
      </p:sp>
      <p:sp>
        <p:nvSpPr>
          <p:cNvPr id="3" name="内容占位符 2"/>
          <p:cNvSpPr>
            <a:spLocks noGrp="1"/>
          </p:cNvSpPr>
          <p:nvPr>
            <p:ph idx="1"/>
          </p:nvPr>
        </p:nvSpPr>
        <p:spPr/>
        <p:txBody>
          <a:bodyPr/>
          <a:lstStyle/>
          <a:p>
            <a:r>
              <a:rPr kumimoji="1" lang="en-US" altLang="zh-CN" dirty="0"/>
              <a:t>File name: </a:t>
            </a:r>
            <a:r>
              <a:rPr kumimoji="1" lang="en-US" altLang="zh-CN" dirty="0">
                <a:solidFill>
                  <a:srgbClr val="C00000"/>
                </a:solidFill>
              </a:rPr>
              <a:t>/dev/sda1</a:t>
            </a:r>
            <a:r>
              <a:rPr kumimoji="1" lang="en-US" altLang="zh-CN" dirty="0"/>
              <a:t> </a:t>
            </a:r>
            <a:endParaRPr kumimoji="1" lang="en-US" altLang="zh-CN" dirty="0"/>
          </a:p>
          <a:p>
            <a:pPr lvl="1"/>
            <a:r>
              <a:rPr kumimoji="1" lang="en-US" altLang="zh-CN" dirty="0"/>
              <a:t>As a special type of </a:t>
            </a:r>
            <a:r>
              <a:rPr kumimoji="1" lang="en-US" altLang="zh-CN" dirty="0" err="1"/>
              <a:t>inode</a:t>
            </a:r>
            <a:r>
              <a:rPr kumimoji="1" lang="en-US" altLang="zh-CN" dirty="0"/>
              <a:t>: device </a:t>
            </a:r>
            <a:r>
              <a:rPr kumimoji="1" lang="en-US" altLang="zh-CN" dirty="0" err="1"/>
              <a:t>inode</a:t>
            </a:r>
            <a:endParaRPr kumimoji="1" lang="en-US" altLang="zh-CN" dirty="0"/>
          </a:p>
          <a:p>
            <a:pPr lvl="1"/>
            <a:r>
              <a:rPr kumimoji="1" lang="en-US" altLang="zh-CN" dirty="0"/>
              <a:t>8,0 as (major, minor)</a:t>
            </a:r>
            <a:endParaRPr kumimoji="1" lang="en-US" altLang="zh-CN" dirty="0"/>
          </a:p>
          <a:p>
            <a:r>
              <a:rPr kumimoji="1" lang="en-US" altLang="zh-CN" dirty="0"/>
              <a:t>PCI address (name): </a:t>
            </a:r>
            <a:r>
              <a:rPr kumimoji="1" lang="en-US" altLang="zh-CN" dirty="0">
                <a:solidFill>
                  <a:srgbClr val="C00000"/>
                </a:solidFill>
              </a:rPr>
              <a:t>19:00.0</a:t>
            </a:r>
            <a:r>
              <a:rPr kumimoji="1" lang="en-US" altLang="zh-CN" dirty="0"/>
              <a:t> </a:t>
            </a:r>
            <a:endParaRPr kumimoji="1" lang="en-US" altLang="zh-CN" dirty="0"/>
          </a:p>
          <a:p>
            <a:pPr lvl="1"/>
            <a:r>
              <a:rPr kumimoji="1" lang="en-US" altLang="zh-CN" dirty="0"/>
              <a:t>SCSI storage controller: LSI Logic / </a:t>
            </a:r>
            <a:r>
              <a:rPr kumimoji="1" lang="en-US" altLang="zh-CN" dirty="0" err="1"/>
              <a:t>Symbios</a:t>
            </a:r>
            <a:r>
              <a:rPr kumimoji="1" lang="en-US" altLang="zh-CN" dirty="0"/>
              <a:t> Logic SAS1068E PCI-Express Fusion-MPT SAS (rev 08)</a:t>
            </a:r>
            <a:endParaRPr kumimoji="1" lang="zh-CN" altLang="en-US" dirty="0"/>
          </a:p>
        </p:txBody>
      </p:sp>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Naming for Modularity</a:t>
            </a:r>
            <a:endParaRPr lang="zh-CN" altLang="en-US" dirty="0"/>
          </a:p>
        </p:txBody>
      </p:sp>
      <p:sp>
        <p:nvSpPr>
          <p:cNvPr id="5" name="内容占位符 4"/>
          <p:cNvSpPr>
            <a:spLocks noGrp="1"/>
          </p:cNvSpPr>
          <p:nvPr>
            <p:ph idx="1"/>
          </p:nvPr>
        </p:nvSpPr>
        <p:spPr>
          <a:xfrm>
            <a:off x="457200" y="1129308"/>
            <a:ext cx="8229600" cy="4356826"/>
          </a:xfrm>
        </p:spPr>
        <p:txBody>
          <a:bodyPr>
            <a:noAutofit/>
          </a:bodyPr>
          <a:lstStyle/>
          <a:p>
            <a:r>
              <a:rPr lang="en-US" altLang="zh-CN" b="1" dirty="0">
                <a:solidFill>
                  <a:srgbClr val="C00000"/>
                </a:solidFill>
              </a:rPr>
              <a:t>Retrieval</a:t>
            </a:r>
            <a:r>
              <a:rPr lang="en-US" altLang="zh-CN" dirty="0"/>
              <a:t>: e.g., using URL to get a web page</a:t>
            </a:r>
            <a:endParaRPr lang="en-US" altLang="zh-CN" dirty="0"/>
          </a:p>
          <a:p>
            <a:r>
              <a:rPr lang="en-US" altLang="zh-CN" b="1" dirty="0">
                <a:solidFill>
                  <a:srgbClr val="C00000"/>
                </a:solidFill>
              </a:rPr>
              <a:t>Sharing</a:t>
            </a:r>
            <a:r>
              <a:rPr lang="en-US" altLang="zh-CN" dirty="0"/>
              <a:t>: e.g., passing an object reference to a function</a:t>
            </a:r>
            <a:endParaRPr lang="en-US" altLang="zh-CN" dirty="0"/>
          </a:p>
          <a:p>
            <a:pPr lvl="1"/>
            <a:r>
              <a:rPr lang="en-US" altLang="zh-CN" dirty="0"/>
              <a:t>Save space as well: only sending the name, not the object</a:t>
            </a:r>
            <a:endParaRPr lang="en-US" altLang="zh-CN" dirty="0"/>
          </a:p>
          <a:p>
            <a:r>
              <a:rPr lang="en-US" altLang="zh-CN" b="1" dirty="0">
                <a:solidFill>
                  <a:srgbClr val="C00000"/>
                </a:solidFill>
              </a:rPr>
              <a:t>Hiding</a:t>
            </a:r>
            <a:r>
              <a:rPr lang="en-US" altLang="zh-CN" dirty="0"/>
              <a:t>: e.g., using a file name without knowing file system</a:t>
            </a:r>
            <a:endParaRPr lang="en-US" altLang="zh-CN" dirty="0"/>
          </a:p>
          <a:p>
            <a:pPr lvl="1"/>
            <a:r>
              <a:rPr lang="en-US" altLang="zh-CN" dirty="0"/>
              <a:t>Can support access control: use an object only if knowing its name</a:t>
            </a:r>
            <a:endParaRPr lang="en-US" altLang="zh-CN" dirty="0"/>
          </a:p>
          <a:p>
            <a:pPr lvl="1"/>
            <a:r>
              <a:rPr lang="en-US" altLang="zh-CN" dirty="0"/>
              <a:t>E.g., Windows has many undocumented API</a:t>
            </a:r>
            <a:endParaRPr lang="en-US" altLang="zh-CN" dirty="0"/>
          </a:p>
          <a:p>
            <a:r>
              <a:rPr lang="en-US" altLang="zh-CN" b="1" dirty="0">
                <a:solidFill>
                  <a:srgbClr val="C00000"/>
                </a:solidFill>
              </a:rPr>
              <a:t>User-friendly identifiers</a:t>
            </a:r>
            <a:r>
              <a:rPr lang="en-US" altLang="zh-CN" dirty="0"/>
              <a:t>: e.g., “homework.txt” instead of 0x051DE540</a:t>
            </a:r>
            <a:endParaRPr lang="en-US" altLang="zh-CN" dirty="0"/>
          </a:p>
          <a:p>
            <a:r>
              <a:rPr lang="en-US" altLang="zh-CN" b="1" dirty="0">
                <a:solidFill>
                  <a:srgbClr val="C00000"/>
                </a:solidFill>
              </a:rPr>
              <a:t>Indirection</a:t>
            </a:r>
            <a:r>
              <a:rPr lang="en-US" altLang="zh-CN" dirty="0"/>
              <a:t>: e.g., OS can move the location of the file data without notifying the user</a:t>
            </a:r>
            <a:endParaRPr lang="en-US" altLang="zh-CN" dirty="0"/>
          </a:p>
          <a:p>
            <a:pPr lvl="1"/>
            <a:r>
              <a:rPr lang="en-US" altLang="zh-CN" dirty="0"/>
              <a:t>Have you ever defragmented your hard driver?</a:t>
            </a:r>
            <a:endParaRPr lang="zh-CN" altLang="en-US" dirty="0"/>
          </a:p>
        </p:txBody>
      </p:sp>
      <p:sp>
        <p:nvSpPr>
          <p:cNvPr id="6"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a:t>
            </a:r>
            <a:r>
              <a:rPr lang="en-US" altLang="zh-CN" dirty="0"/>
              <a:t>es</a:t>
            </a:r>
            <a:r>
              <a:rPr lang="en-US" dirty="0"/>
              <a:t> </a:t>
            </a:r>
            <a:r>
              <a:rPr lang="en-US" altLang="zh-CN" dirty="0"/>
              <a:t>as</a:t>
            </a:r>
            <a:r>
              <a:rPr lang="zh-CN" altLang="en-US" dirty="0"/>
              <a:t> </a:t>
            </a:r>
            <a:r>
              <a:rPr lang="en-US" dirty="0"/>
              <a:t>Nam</a:t>
            </a:r>
            <a:r>
              <a:rPr lang="en-US" altLang="zh-CN" dirty="0"/>
              <a:t>es</a:t>
            </a:r>
            <a:endParaRPr lang="en-US" dirty="0"/>
          </a:p>
        </p:txBody>
      </p:sp>
      <p:sp>
        <p:nvSpPr>
          <p:cNvPr id="3" name="Content Placeholder 2"/>
          <p:cNvSpPr>
            <a:spLocks noGrp="1"/>
          </p:cNvSpPr>
          <p:nvPr>
            <p:ph idx="1"/>
          </p:nvPr>
        </p:nvSpPr>
        <p:spPr/>
        <p:txBody>
          <a:bodyPr>
            <a:noAutofit/>
          </a:bodyPr>
          <a:lstStyle/>
          <a:p>
            <a:pPr>
              <a:spcBef>
                <a:spcPts val="300"/>
              </a:spcBef>
            </a:pPr>
            <a:r>
              <a:rPr lang="en-US" altLang="zh-CN" dirty="0"/>
              <a:t>Software uses these names in an obvious way</a:t>
            </a:r>
            <a:endParaRPr lang="en-US" altLang="zh-CN" dirty="0"/>
          </a:p>
          <a:p>
            <a:pPr lvl="1">
              <a:spcBef>
                <a:spcPts val="300"/>
              </a:spcBef>
            </a:pPr>
            <a:r>
              <a:rPr lang="en-US" altLang="zh-CN" dirty="0"/>
              <a:t>E.g., memory addresses</a:t>
            </a:r>
            <a:endParaRPr lang="en-US" altLang="zh-CN" dirty="0"/>
          </a:p>
          <a:p>
            <a:pPr>
              <a:spcBef>
                <a:spcPts val="1200"/>
              </a:spcBef>
            </a:pPr>
            <a:r>
              <a:rPr lang="en-US" altLang="zh-CN" dirty="0"/>
              <a:t>Hardware modules connected to a bus </a:t>
            </a:r>
            <a:endParaRPr lang="en-US" altLang="zh-CN" dirty="0"/>
          </a:p>
          <a:p>
            <a:pPr lvl="1">
              <a:spcBef>
                <a:spcPts val="300"/>
              </a:spcBef>
            </a:pPr>
            <a:r>
              <a:rPr lang="en-US" altLang="zh-CN" dirty="0"/>
              <a:t>Use bus addresses (a kind of name) for interconnection</a:t>
            </a:r>
            <a:endParaRPr lang="en-US" altLang="zh-CN" dirty="0">
              <a:ea typeface="宋体" panose="02010600030101010101" pitchFamily="2" charset="-122"/>
              <a:cs typeface="宋体" panose="02010600030101010101" pitchFamily="2" charset="-122"/>
            </a:endParaRPr>
          </a:p>
        </p:txBody>
      </p:sp>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Naming Schemes</a:t>
            </a:r>
            <a:endParaRPr lang="zh-CN" altLang="en-US" dirty="0"/>
          </a:p>
        </p:txBody>
      </p:sp>
      <p:sp>
        <p:nvSpPr>
          <p:cNvPr id="3" name="内容占位符 2"/>
          <p:cNvSpPr>
            <a:spLocks noGrp="1"/>
          </p:cNvSpPr>
          <p:nvPr>
            <p:ph idx="1"/>
          </p:nvPr>
        </p:nvSpPr>
        <p:spPr/>
        <p:txBody>
          <a:bodyPr/>
          <a:lstStyle/>
          <a:p>
            <a:r>
              <a:rPr lang="en-US" altLang="zh-CN" dirty="0"/>
              <a:t>A naming schemes contains three parts:</a:t>
            </a:r>
            <a:endParaRPr lang="en-US" altLang="zh-CN" dirty="0"/>
          </a:p>
          <a:p>
            <a:pPr lvl="1"/>
            <a:r>
              <a:rPr lang="en-US" altLang="zh-CN" dirty="0"/>
              <a:t>1. Set of all possible </a:t>
            </a:r>
            <a:r>
              <a:rPr lang="en-US" altLang="zh-CN" b="1" dirty="0">
                <a:solidFill>
                  <a:srgbClr val="0096FF"/>
                </a:solidFill>
              </a:rPr>
              <a:t>names</a:t>
            </a:r>
            <a:r>
              <a:rPr lang="en-US" altLang="zh-CN" b="1" dirty="0">
                <a:solidFill>
                  <a:srgbClr val="C00000"/>
                </a:solidFill>
              </a:rPr>
              <a:t> </a:t>
            </a:r>
            <a:endParaRPr lang="en-US" altLang="zh-CN" b="1" dirty="0">
              <a:solidFill>
                <a:srgbClr val="C00000"/>
              </a:solidFill>
            </a:endParaRPr>
          </a:p>
          <a:p>
            <a:pPr lvl="2"/>
            <a:r>
              <a:rPr lang="en-US" altLang="zh-CN" sz="1600" dirty="0"/>
              <a:t>You cannot use ‘for’ as a variable in C</a:t>
            </a:r>
            <a:endParaRPr lang="en-US" altLang="zh-CN" sz="1600" dirty="0"/>
          </a:p>
          <a:p>
            <a:pPr lvl="1"/>
            <a:r>
              <a:rPr lang="en-US" altLang="zh-CN" dirty="0"/>
              <a:t>2. Set of all possible </a:t>
            </a:r>
            <a:r>
              <a:rPr lang="en-US" altLang="zh-CN" b="1" dirty="0">
                <a:solidFill>
                  <a:srgbClr val="0096FF"/>
                </a:solidFill>
              </a:rPr>
              <a:t>values</a:t>
            </a:r>
            <a:r>
              <a:rPr lang="en-US" altLang="zh-CN" b="1" dirty="0">
                <a:solidFill>
                  <a:srgbClr val="C00000"/>
                </a:solidFill>
              </a:rPr>
              <a:t> </a:t>
            </a:r>
            <a:endParaRPr lang="en-US" altLang="zh-CN" b="1" dirty="0">
              <a:solidFill>
                <a:srgbClr val="C00000"/>
              </a:solidFill>
            </a:endParaRPr>
          </a:p>
          <a:p>
            <a:pPr lvl="1"/>
            <a:r>
              <a:rPr lang="en-US" altLang="zh-CN" dirty="0"/>
              <a:t>3. </a:t>
            </a:r>
            <a:r>
              <a:rPr lang="en-US" altLang="zh-CN" b="1" dirty="0">
                <a:solidFill>
                  <a:srgbClr val="0096FF"/>
                </a:solidFill>
              </a:rPr>
              <a:t>Look-up algorithm </a:t>
            </a:r>
            <a:r>
              <a:rPr lang="en-US" altLang="zh-CN" dirty="0"/>
              <a:t>to translate a name into a value </a:t>
            </a:r>
            <a:endParaRPr lang="en-US" altLang="zh-CN" dirty="0"/>
          </a:p>
          <a:p>
            <a:pPr lvl="2"/>
            <a:r>
              <a:rPr lang="en-US" altLang="zh-CN" sz="1600" dirty="0"/>
              <a:t>or a set of values, or “none”</a:t>
            </a:r>
            <a:endParaRPr lang="zh-CN" altLang="en-US" sz="1600" dirty="0"/>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r>
              <a:rPr lang="en-US" altLang="zh-CN" dirty="0"/>
              <a:t>Naming Model</a:t>
            </a:r>
            <a:endParaRPr lang="en-US" altLang="zh-CN" dirty="0"/>
          </a:p>
        </p:txBody>
      </p:sp>
      <p:pic>
        <p:nvPicPr>
          <p:cNvPr id="8196"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62744" y="1705372"/>
            <a:ext cx="8129588" cy="3015208"/>
          </a:xfrm>
          <a:prstGeom prst="rect">
            <a:avLst/>
          </a:prstGeom>
          <a:noFill/>
          <a:ln>
            <a:noFill/>
          </a:ln>
        </p:spPr>
      </p:pic>
      <p:sp>
        <p:nvSpPr>
          <p:cNvPr id="6"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Naming Terminology</a:t>
            </a:r>
            <a:endParaRPr kumimoji="1" lang="zh-CN" altLang="en-US" dirty="0"/>
          </a:p>
        </p:txBody>
      </p:sp>
      <p:sp>
        <p:nvSpPr>
          <p:cNvPr id="3" name="内容占位符 2"/>
          <p:cNvSpPr>
            <a:spLocks noGrp="1"/>
          </p:cNvSpPr>
          <p:nvPr>
            <p:ph idx="1"/>
          </p:nvPr>
        </p:nvSpPr>
        <p:spPr/>
        <p:txBody>
          <a:bodyPr/>
          <a:lstStyle/>
          <a:p>
            <a:r>
              <a:rPr kumimoji="1" lang="en-US" altLang="zh-CN" dirty="0">
                <a:solidFill>
                  <a:srgbClr val="0096FF"/>
                </a:solidFill>
              </a:rPr>
              <a:t>Binding</a:t>
            </a:r>
            <a:r>
              <a:rPr kumimoji="1" lang="en-US" altLang="zh-CN" dirty="0">
                <a:solidFill>
                  <a:srgbClr val="C00101"/>
                </a:solidFill>
              </a:rPr>
              <a:t> </a:t>
            </a:r>
            <a:r>
              <a:rPr kumimoji="1" lang="en-US" altLang="zh-CN" dirty="0"/>
              <a:t>– A mapping from a name to value</a:t>
            </a:r>
            <a:endParaRPr kumimoji="1" lang="en-US" altLang="zh-CN" dirty="0"/>
          </a:p>
          <a:p>
            <a:pPr lvl="1"/>
            <a:r>
              <a:rPr kumimoji="1" lang="en-US" altLang="zh-CN" dirty="0">
                <a:solidFill>
                  <a:srgbClr val="0096FF"/>
                </a:solidFill>
              </a:rPr>
              <a:t>Unbind</a:t>
            </a:r>
            <a:r>
              <a:rPr kumimoji="1" lang="zh-CN" altLang="en-US" dirty="0">
                <a:solidFill>
                  <a:srgbClr val="C00101"/>
                </a:solidFill>
              </a:rPr>
              <a:t> </a:t>
            </a:r>
            <a:r>
              <a:rPr kumimoji="1" lang="en-US" altLang="zh-CN" dirty="0"/>
              <a:t>is</a:t>
            </a:r>
            <a:r>
              <a:rPr kumimoji="1" lang="zh-CN" altLang="en-US" dirty="0"/>
              <a:t> </a:t>
            </a:r>
            <a:r>
              <a:rPr kumimoji="1" lang="en-US" altLang="zh-CN" dirty="0"/>
              <a:t>to</a:t>
            </a:r>
            <a:r>
              <a:rPr kumimoji="1" lang="zh-CN" altLang="en-US" dirty="0"/>
              <a:t> </a:t>
            </a:r>
            <a:r>
              <a:rPr kumimoji="1" lang="en-US" altLang="zh-CN" dirty="0"/>
              <a:t>delete</a:t>
            </a:r>
            <a:r>
              <a:rPr kumimoji="1" lang="zh-CN" altLang="en-US" dirty="0"/>
              <a:t> </a:t>
            </a:r>
            <a:r>
              <a:rPr kumimoji="1" lang="en-US" altLang="zh-CN" dirty="0"/>
              <a:t>the</a:t>
            </a:r>
            <a:r>
              <a:rPr kumimoji="1" lang="zh-CN" altLang="en-US" dirty="0"/>
              <a:t> </a:t>
            </a:r>
            <a:r>
              <a:rPr kumimoji="1" lang="en-US" altLang="zh-CN" dirty="0"/>
              <a:t>mapping</a:t>
            </a:r>
            <a:endParaRPr kumimoji="1" lang="en-US" altLang="zh-CN" dirty="0"/>
          </a:p>
          <a:p>
            <a:pPr lvl="1"/>
            <a:r>
              <a:rPr kumimoji="1" lang="en-US" altLang="zh-CN" dirty="0"/>
              <a:t>A name that has a mapping is </a:t>
            </a:r>
            <a:r>
              <a:rPr kumimoji="1" lang="en-US" altLang="zh-CN" dirty="0">
                <a:solidFill>
                  <a:srgbClr val="0096FF"/>
                </a:solidFill>
              </a:rPr>
              <a:t>bound</a:t>
            </a:r>
            <a:endParaRPr kumimoji="1" lang="en-US" altLang="zh-CN" dirty="0">
              <a:solidFill>
                <a:srgbClr val="0096FF"/>
              </a:solidFill>
            </a:endParaRPr>
          </a:p>
          <a:p>
            <a:r>
              <a:rPr kumimoji="1" lang="en-US" altLang="zh-CN" dirty="0"/>
              <a:t>A name mapping algorithm </a:t>
            </a:r>
            <a:r>
              <a:rPr kumimoji="1" lang="en-US" altLang="zh-CN" dirty="0">
                <a:solidFill>
                  <a:srgbClr val="0096FF"/>
                </a:solidFill>
              </a:rPr>
              <a:t>resolves</a:t>
            </a:r>
            <a:r>
              <a:rPr kumimoji="1" lang="en-US" altLang="zh-CN" dirty="0">
                <a:solidFill>
                  <a:srgbClr val="C00101"/>
                </a:solidFill>
              </a:rPr>
              <a:t> </a:t>
            </a:r>
            <a:r>
              <a:rPr kumimoji="1" lang="en-US" altLang="zh-CN" dirty="0"/>
              <a:t>a name</a:t>
            </a:r>
            <a:endParaRPr kumimoji="1" lang="en-US" altLang="zh-CN" dirty="0"/>
          </a:p>
          <a:p>
            <a:endParaRPr kumimoji="1" lang="zh-CN" altLang="en-US" dirty="0"/>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Naming Context</a:t>
            </a:r>
            <a:endParaRPr lang="zh-CN" altLang="en-US" dirty="0"/>
          </a:p>
        </p:txBody>
      </p:sp>
      <p:sp>
        <p:nvSpPr>
          <p:cNvPr id="3" name="内容占位符 2"/>
          <p:cNvSpPr>
            <a:spLocks noGrp="1"/>
          </p:cNvSpPr>
          <p:nvPr>
            <p:ph idx="1"/>
          </p:nvPr>
        </p:nvSpPr>
        <p:spPr/>
        <p:txBody>
          <a:bodyPr>
            <a:normAutofit/>
          </a:bodyPr>
          <a:lstStyle/>
          <a:p>
            <a:r>
              <a:rPr lang="en-US" altLang="zh-CN" b="1" dirty="0">
                <a:latin typeface="+mn-lt"/>
                <a:ea typeface="等线" panose="02010600030101010101" charset="-122"/>
                <a:cs typeface="宋体" panose="02010600030101010101" pitchFamily="2" charset="-122"/>
              </a:rPr>
              <a:t>Type-1</a:t>
            </a:r>
            <a:r>
              <a:rPr lang="en-US" altLang="zh-CN" dirty="0">
                <a:latin typeface="+mn-lt"/>
                <a:ea typeface="等线" panose="02010600030101010101" charset="-122"/>
                <a:cs typeface="宋体" panose="02010600030101010101" pitchFamily="2" charset="-122"/>
              </a:rPr>
              <a:t>: context and name are separated</a:t>
            </a:r>
            <a:endParaRPr lang="en-US" altLang="zh-CN" dirty="0">
              <a:latin typeface="+mn-lt"/>
              <a:ea typeface="等线" panose="02010600030101010101" charset="-122"/>
              <a:cs typeface="宋体" panose="02010600030101010101" pitchFamily="2" charset="-122"/>
            </a:endParaRPr>
          </a:p>
          <a:p>
            <a:pPr lvl="1"/>
            <a:r>
              <a:rPr lang="en-US" altLang="zh-CN" dirty="0">
                <a:latin typeface="+mn-lt"/>
                <a:ea typeface="等线" panose="02010600030101010101" charset="-122"/>
                <a:cs typeface="宋体" panose="02010600030101010101" pitchFamily="2" charset="-122"/>
              </a:rPr>
              <a:t>E.g., </a:t>
            </a:r>
            <a:r>
              <a:rPr lang="en-US" altLang="zh-CN" dirty="0" err="1">
                <a:latin typeface="+mn-lt"/>
                <a:ea typeface="等线" panose="02010600030101010101" charset="-122"/>
                <a:cs typeface="宋体" panose="02010600030101010101" pitchFamily="2" charset="-122"/>
              </a:rPr>
              <a:t>inode</a:t>
            </a:r>
            <a:r>
              <a:rPr lang="en-US" altLang="zh-CN" dirty="0">
                <a:latin typeface="+mn-lt"/>
                <a:ea typeface="等线" panose="02010600030101010101" charset="-122"/>
                <a:cs typeface="宋体" panose="02010600030101010101" pitchFamily="2" charset="-122"/>
              </a:rPr>
              <a:t> number’s context is the file system</a:t>
            </a:r>
            <a:endParaRPr lang="en-US" altLang="zh-CN" dirty="0">
              <a:latin typeface="+mn-lt"/>
              <a:ea typeface="等线" panose="02010600030101010101" charset="-122"/>
              <a:cs typeface="宋体" panose="02010600030101010101" pitchFamily="2" charset="-122"/>
            </a:endParaRPr>
          </a:p>
          <a:p>
            <a:r>
              <a:rPr lang="en-US" altLang="zh-CN" b="1" dirty="0">
                <a:latin typeface="+mn-lt"/>
                <a:ea typeface="等线" panose="02010600030101010101" charset="-122"/>
                <a:cs typeface="宋体" panose="02010600030101010101" pitchFamily="2" charset="-122"/>
              </a:rPr>
              <a:t>Type-2</a:t>
            </a:r>
            <a:r>
              <a:rPr lang="en-US" altLang="zh-CN" dirty="0">
                <a:latin typeface="+mn-lt"/>
                <a:ea typeface="等线" panose="02010600030101010101" charset="-122"/>
                <a:cs typeface="宋体" panose="02010600030101010101" pitchFamily="2" charset="-122"/>
              </a:rPr>
              <a:t>: context is part of the name</a:t>
            </a:r>
            <a:endParaRPr lang="en-US" altLang="zh-CN" dirty="0">
              <a:latin typeface="+mn-lt"/>
              <a:ea typeface="等线" panose="02010600030101010101" charset="-122"/>
              <a:cs typeface="宋体" panose="02010600030101010101" pitchFamily="2" charset="-122"/>
            </a:endParaRPr>
          </a:p>
          <a:p>
            <a:pPr lvl="1"/>
            <a:r>
              <a:rPr lang="en-US" altLang="zh-CN" dirty="0">
                <a:latin typeface="+mn-lt"/>
                <a:ea typeface="等线" panose="02010600030101010101" charset="-122"/>
                <a:cs typeface="宋体" panose="02010600030101010101" pitchFamily="2" charset="-122"/>
              </a:rPr>
              <a:t>E.g., xiayubin@sjtu.edu.cn</a:t>
            </a:r>
            <a:endParaRPr lang="en-US" altLang="zh-CN" dirty="0">
              <a:latin typeface="+mn-lt"/>
              <a:ea typeface="等线" panose="02010600030101010101" charset="-122"/>
              <a:cs typeface="宋体" panose="02010600030101010101" pitchFamily="2" charset="-122"/>
            </a:endParaRPr>
          </a:p>
          <a:p>
            <a:pPr lvl="2"/>
            <a:endParaRPr lang="en-US" altLang="zh-CN" dirty="0">
              <a:latin typeface="+mn-lt"/>
              <a:ea typeface="等线" panose="02010600030101010101" charset="-122"/>
              <a:cs typeface="宋体" panose="02010600030101010101" pitchFamily="2" charset="-122"/>
            </a:endParaRPr>
          </a:p>
          <a:p>
            <a:r>
              <a:rPr lang="en-US" altLang="zh-CN" dirty="0">
                <a:latin typeface="+mn-lt"/>
                <a:ea typeface="等线" panose="02010600030101010101" charset="-122"/>
                <a:cs typeface="宋体" panose="02010600030101010101" pitchFamily="2" charset="-122"/>
              </a:rPr>
              <a:t>Name spaces with only one possible context are called </a:t>
            </a:r>
            <a:r>
              <a:rPr lang="en-US" altLang="zh-CN" b="1" dirty="0">
                <a:solidFill>
                  <a:srgbClr val="0096FF"/>
                </a:solidFill>
                <a:latin typeface="+mn-lt"/>
                <a:ea typeface="等线" panose="02010600030101010101" charset="-122"/>
                <a:cs typeface="宋体" panose="02010600030101010101" pitchFamily="2" charset="-122"/>
              </a:rPr>
              <a:t>universal name spaces</a:t>
            </a:r>
            <a:endParaRPr lang="en-US" altLang="zh-CN" b="1" dirty="0">
              <a:solidFill>
                <a:srgbClr val="0096FF"/>
              </a:solidFill>
              <a:latin typeface="+mn-lt"/>
              <a:ea typeface="等线" panose="02010600030101010101" charset="-122"/>
              <a:cs typeface="宋体" panose="02010600030101010101" pitchFamily="2" charset="-122"/>
            </a:endParaRPr>
          </a:p>
          <a:p>
            <a:pPr lvl="1"/>
            <a:r>
              <a:rPr lang="en-US" altLang="zh-CN" dirty="0">
                <a:latin typeface="+mn-lt"/>
                <a:ea typeface="等线" panose="02010600030101010101" charset="-122"/>
                <a:cs typeface="宋体" panose="02010600030101010101" pitchFamily="2" charset="-122"/>
              </a:rPr>
              <a:t>Example: credit card number,</a:t>
            </a:r>
            <a:r>
              <a:rPr lang="zh-CN" altLang="en-US" dirty="0">
                <a:latin typeface="+mn-lt"/>
                <a:ea typeface="等线" panose="02010600030101010101" charset="-122"/>
                <a:cs typeface="宋体" panose="02010600030101010101" pitchFamily="2" charset="-122"/>
              </a:rPr>
              <a:t> </a:t>
            </a:r>
            <a:r>
              <a:rPr lang="en-US" altLang="zh-CN" dirty="0">
                <a:latin typeface="+mn-lt"/>
                <a:ea typeface="等线" panose="02010600030101010101" charset="-122"/>
                <a:cs typeface="宋体" panose="02010600030101010101" pitchFamily="2" charset="-122"/>
              </a:rPr>
              <a:t>UUID, email address</a:t>
            </a:r>
            <a:endParaRPr lang="en-US" altLang="zh-CN" dirty="0">
              <a:latin typeface="+mn-lt"/>
              <a:ea typeface="等线" panose="02010600030101010101" charset="-122"/>
              <a:cs typeface="宋体" panose="02010600030101010101" pitchFamily="2" charset="-122"/>
            </a:endParaRPr>
          </a:p>
          <a:p>
            <a:endParaRPr lang="zh-CN" altLang="en-US" sz="2400" dirty="0">
              <a:latin typeface="等线" panose="02010600030101010101" charset="-122"/>
              <a:ea typeface="等线" panose="02010600030101010101" charset="-122"/>
            </a:endParaRPr>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zh-CN" dirty="0">
                <a:ea typeface="等线" panose="02010600030101010101" charset="-122"/>
              </a:rPr>
              <a:t>Determining Context - 1</a:t>
            </a:r>
            <a:endParaRPr lang="en-US" altLang="zh-CN" dirty="0">
              <a:ea typeface="等线" panose="02010600030101010101" charset="-122"/>
            </a:endParaRPr>
          </a:p>
        </p:txBody>
      </p:sp>
      <p:sp>
        <p:nvSpPr>
          <p:cNvPr id="10243" name="Content Placeholder 2"/>
          <p:cNvSpPr>
            <a:spLocks noGrp="1"/>
          </p:cNvSpPr>
          <p:nvPr>
            <p:ph idx="1"/>
          </p:nvPr>
        </p:nvSpPr>
        <p:spPr/>
        <p:txBody>
          <a:bodyPr>
            <a:normAutofit/>
          </a:bodyPr>
          <a:lstStyle/>
          <a:p>
            <a:r>
              <a:rPr lang="en-US" altLang="zh-CN" dirty="0">
                <a:latin typeface="+mn-lt"/>
                <a:ea typeface="等线" panose="02010600030101010101" charset="-122"/>
              </a:rPr>
              <a:t>Hard code it in the resolver</a:t>
            </a:r>
            <a:endParaRPr lang="en-US" altLang="zh-CN" dirty="0">
              <a:latin typeface="+mn-lt"/>
              <a:ea typeface="等线" panose="02010600030101010101" charset="-122"/>
            </a:endParaRPr>
          </a:p>
          <a:p>
            <a:pPr lvl="1"/>
            <a:r>
              <a:rPr lang="en-US" altLang="zh-CN" dirty="0">
                <a:latin typeface="+mn-lt"/>
                <a:ea typeface="等线" panose="02010600030101010101" charset="-122"/>
              </a:rPr>
              <a:t>Examples: Many universal name spaces work this way</a:t>
            </a:r>
            <a:endParaRPr lang="en-US" altLang="zh-CN" dirty="0">
              <a:latin typeface="+mn-lt"/>
              <a:ea typeface="等线" panose="02010600030101010101" charset="-122"/>
            </a:endParaRPr>
          </a:p>
          <a:p>
            <a:r>
              <a:rPr lang="en-US" altLang="zh-CN" dirty="0">
                <a:latin typeface="+mn-lt"/>
                <a:ea typeface="等线" panose="02010600030101010101" charset="-122"/>
              </a:rPr>
              <a:t>Embedded in name itself</a:t>
            </a:r>
            <a:endParaRPr lang="en-US" altLang="zh-CN" dirty="0">
              <a:latin typeface="+mn-lt"/>
              <a:ea typeface="等线" panose="02010600030101010101" charset="-122"/>
            </a:endParaRPr>
          </a:p>
          <a:p>
            <a:pPr lvl="1"/>
            <a:r>
              <a:rPr lang="en-US" altLang="zh-CN" dirty="0" err="1">
                <a:latin typeface="+mn-lt"/>
                <a:ea typeface="等线" panose="02010600030101010101" charset="-122"/>
              </a:rPr>
              <a:t>cse</a:t>
            </a:r>
            <a:r>
              <a:rPr lang="hu-HU" altLang="zh-CN" dirty="0">
                <a:latin typeface="+mn-lt"/>
                <a:ea typeface="等线" panose="02010600030101010101" charset="-122"/>
              </a:rPr>
              <a:t>@</a:t>
            </a:r>
            <a:r>
              <a:rPr lang="en-US" altLang="zh-CN" dirty="0">
                <a:latin typeface="+mn-lt"/>
                <a:ea typeface="等线" panose="02010600030101010101" charset="-122"/>
              </a:rPr>
              <a:t>sjtu.edu.cn:</a:t>
            </a:r>
            <a:r>
              <a:rPr lang="hu-HU" dirty="0">
                <a:latin typeface="+mn-lt"/>
                <a:ea typeface="等线" panose="02010600030101010101" charset="-122"/>
              </a:rPr>
              <a:t> </a:t>
            </a:r>
            <a:endParaRPr lang="zh-CN" altLang="en-US" dirty="0">
              <a:latin typeface="+mn-lt"/>
              <a:ea typeface="等线" panose="02010600030101010101" charset="-122"/>
            </a:endParaRPr>
          </a:p>
          <a:p>
            <a:pPr lvl="2"/>
            <a:r>
              <a:rPr lang="hu-HU" altLang="zh-CN" sz="1600" dirty="0">
                <a:latin typeface="+mn-lt"/>
                <a:ea typeface="等线" panose="02010600030101010101" charset="-122"/>
              </a:rPr>
              <a:t>Name = </a:t>
            </a:r>
            <a:r>
              <a:rPr lang="hu-HU" sz="1600" dirty="0">
                <a:latin typeface="+mn-lt"/>
                <a:ea typeface="等线" panose="02010600030101010101" charset="-122"/>
              </a:rPr>
              <a:t>“cse”</a:t>
            </a:r>
            <a:endParaRPr lang="en-US" altLang="zh-CN" sz="1600" dirty="0">
              <a:latin typeface="+mn-lt"/>
              <a:ea typeface="等线" panose="02010600030101010101" charset="-122"/>
            </a:endParaRPr>
          </a:p>
          <a:p>
            <a:pPr lvl="2"/>
            <a:r>
              <a:rPr lang="hu-HU" altLang="zh-CN" sz="1600" dirty="0">
                <a:latin typeface="+mn-lt"/>
                <a:ea typeface="等线" panose="02010600030101010101" charset="-122"/>
              </a:rPr>
              <a:t>Context = </a:t>
            </a:r>
            <a:r>
              <a:rPr lang="hu-HU" sz="1600" dirty="0">
                <a:latin typeface="+mn-lt"/>
                <a:ea typeface="等线" panose="02010600030101010101" charset="-122"/>
              </a:rPr>
              <a:t>“</a:t>
            </a:r>
            <a:r>
              <a:rPr lang="en-US" sz="1600" dirty="0" err="1">
                <a:latin typeface="+mn-lt"/>
                <a:ea typeface="等线" panose="02010600030101010101" charset="-122"/>
              </a:rPr>
              <a:t>sjtu</a:t>
            </a:r>
            <a:r>
              <a:rPr lang="hu-HU" altLang="zh-CN" sz="1600" dirty="0">
                <a:latin typeface="+mn-lt"/>
                <a:ea typeface="等线" panose="02010600030101010101" charset="-122"/>
              </a:rPr>
              <a:t>.edu</a:t>
            </a:r>
            <a:r>
              <a:rPr lang="en-US" altLang="zh-CN" sz="1600" dirty="0">
                <a:latin typeface="+mn-lt"/>
                <a:ea typeface="等线" panose="02010600030101010101" charset="-122"/>
              </a:rPr>
              <a:t>.</a:t>
            </a:r>
            <a:r>
              <a:rPr lang="en-US" altLang="zh-CN" sz="1600" dirty="0" err="1">
                <a:latin typeface="+mn-lt"/>
                <a:ea typeface="等线" panose="02010600030101010101" charset="-122"/>
              </a:rPr>
              <a:t>cn</a:t>
            </a:r>
            <a:r>
              <a:rPr lang="hu-HU" sz="1600" dirty="0">
                <a:latin typeface="+mn-lt"/>
                <a:ea typeface="等线" panose="02010600030101010101" charset="-122"/>
              </a:rPr>
              <a:t>”</a:t>
            </a:r>
            <a:endParaRPr lang="hu-HU" altLang="zh-CN" sz="1600" dirty="0">
              <a:latin typeface="+mn-lt"/>
              <a:ea typeface="等线" panose="02010600030101010101" charset="-122"/>
            </a:endParaRPr>
          </a:p>
          <a:p>
            <a:pPr lvl="1"/>
            <a:r>
              <a:rPr lang="hu-HU" altLang="zh-CN" dirty="0">
                <a:latin typeface="+mn-lt"/>
                <a:ea typeface="等线" panose="02010600030101010101" charset="-122"/>
              </a:rPr>
              <a:t>/</a:t>
            </a:r>
            <a:r>
              <a:rPr lang="hr-HR" altLang="zh-CN" dirty="0">
                <a:latin typeface="+mn-lt"/>
                <a:ea typeface="等线" panose="02010600030101010101" charset="-122"/>
              </a:rPr>
              <a:t>ipads.se.sjtu.edu.cn</a:t>
            </a:r>
            <a:r>
              <a:rPr lang="hu-HU" altLang="zh-CN" dirty="0">
                <a:latin typeface="+mn-lt"/>
                <a:ea typeface="等线" panose="02010600030101010101" charset="-122"/>
              </a:rPr>
              <a:t>/courses/cse/</a:t>
            </a:r>
            <a:r>
              <a:rPr lang="en-US" altLang="zh-CN" dirty="0">
                <a:latin typeface="+mn-lt"/>
                <a:ea typeface="等线" panose="02010600030101010101" charset="-122"/>
              </a:rPr>
              <a:t>README</a:t>
            </a:r>
            <a:r>
              <a:rPr lang="hu-HU" altLang="zh-CN" dirty="0">
                <a:latin typeface="+mn-lt"/>
                <a:ea typeface="等线" panose="02010600030101010101" charset="-122"/>
              </a:rPr>
              <a:t> </a:t>
            </a:r>
            <a:r>
              <a:rPr lang="en-US" altLang="zh-CN" dirty="0">
                <a:latin typeface="+mn-lt"/>
                <a:ea typeface="等线" panose="02010600030101010101" charset="-122"/>
              </a:rPr>
              <a:t>:</a:t>
            </a:r>
            <a:r>
              <a:rPr lang="hu-HU" dirty="0">
                <a:latin typeface="+mn-lt"/>
                <a:ea typeface="等线" panose="02010600030101010101" charset="-122"/>
              </a:rPr>
              <a:t> </a:t>
            </a:r>
            <a:endParaRPr lang="zh-CN" altLang="en-US" dirty="0">
              <a:latin typeface="+mn-lt"/>
              <a:ea typeface="等线" panose="02010600030101010101" charset="-122"/>
            </a:endParaRPr>
          </a:p>
          <a:p>
            <a:pPr lvl="2"/>
            <a:r>
              <a:rPr lang="en-US" altLang="zh-CN" sz="1600" dirty="0">
                <a:latin typeface="+mn-lt"/>
                <a:ea typeface="等线" panose="02010600030101010101" charset="-122"/>
              </a:rPr>
              <a:t>Name = </a:t>
            </a:r>
            <a:r>
              <a:rPr lang="en-US" sz="1600" dirty="0">
                <a:latin typeface="+mn-lt"/>
                <a:ea typeface="等线" panose="02010600030101010101" charset="-122"/>
              </a:rPr>
              <a:t>“</a:t>
            </a:r>
            <a:r>
              <a:rPr lang="en-US" altLang="zh-CN" sz="1600" dirty="0">
                <a:latin typeface="+mn-lt"/>
                <a:ea typeface="等线" panose="02010600030101010101" charset="-122"/>
              </a:rPr>
              <a:t>README</a:t>
            </a:r>
            <a:r>
              <a:rPr lang="en-US" sz="1600" dirty="0">
                <a:latin typeface="+mn-lt"/>
                <a:ea typeface="等线" panose="02010600030101010101" charset="-122"/>
              </a:rPr>
              <a:t>”</a:t>
            </a:r>
            <a:r>
              <a:rPr lang="en-US" altLang="zh-CN" sz="1600" dirty="0">
                <a:latin typeface="+mn-lt"/>
                <a:ea typeface="等线" panose="02010600030101010101" charset="-122"/>
              </a:rPr>
              <a:t>  </a:t>
            </a:r>
            <a:endParaRPr lang="en-US" altLang="zh-CN" sz="1600" dirty="0">
              <a:latin typeface="+mn-lt"/>
              <a:ea typeface="等线" panose="02010600030101010101" charset="-122"/>
            </a:endParaRPr>
          </a:p>
          <a:p>
            <a:pPr lvl="2"/>
            <a:r>
              <a:rPr lang="en-US" altLang="zh-CN" sz="1600" dirty="0">
                <a:latin typeface="+mn-lt"/>
                <a:ea typeface="等线" panose="02010600030101010101" charset="-122"/>
              </a:rPr>
              <a:t>Context = “</a:t>
            </a:r>
            <a:r>
              <a:rPr lang="hu-HU" altLang="zh-CN" sz="1600" dirty="0">
                <a:latin typeface="+mn-lt"/>
                <a:ea typeface="等线" panose="02010600030101010101" charset="-122"/>
              </a:rPr>
              <a:t>/</a:t>
            </a:r>
            <a:r>
              <a:rPr lang="hr-HR" altLang="zh-CN" sz="1600" dirty="0">
                <a:latin typeface="+mn-lt"/>
                <a:ea typeface="等线" panose="02010600030101010101" charset="-122"/>
              </a:rPr>
              <a:t>ipads.se.sjtu.edu.cn</a:t>
            </a:r>
            <a:r>
              <a:rPr lang="hu-HU" altLang="zh-CN" sz="1600" dirty="0">
                <a:latin typeface="+mn-lt"/>
                <a:ea typeface="等线" panose="02010600030101010101" charset="-122"/>
              </a:rPr>
              <a:t>/courses/cse</a:t>
            </a:r>
            <a:r>
              <a:rPr lang="en-US" sz="1600" dirty="0">
                <a:latin typeface="+mn-lt"/>
                <a:ea typeface="等线" panose="02010600030101010101" charset="-122"/>
              </a:rPr>
              <a:t>”</a:t>
            </a:r>
            <a:endParaRPr lang="en-US" altLang="zh-CN" sz="1600" dirty="0">
              <a:latin typeface="+mn-lt"/>
              <a:ea typeface="等线" panose="02010600030101010101" charset="-122"/>
            </a:endParaRPr>
          </a:p>
        </p:txBody>
      </p:sp>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zh-CN" dirty="0">
                <a:ea typeface="等线" panose="02010600030101010101" charset="-122"/>
              </a:rPr>
              <a:t>Determining Context - 2</a:t>
            </a:r>
            <a:endParaRPr lang="en-US" altLang="zh-CN" dirty="0">
              <a:ea typeface="等线" panose="02010600030101010101" charset="-122"/>
            </a:endParaRPr>
          </a:p>
        </p:txBody>
      </p:sp>
      <p:sp>
        <p:nvSpPr>
          <p:cNvPr id="11267" name="Content Placeholder 2"/>
          <p:cNvSpPr>
            <a:spLocks noGrp="1"/>
          </p:cNvSpPr>
          <p:nvPr>
            <p:ph idx="1"/>
          </p:nvPr>
        </p:nvSpPr>
        <p:spPr/>
        <p:txBody>
          <a:bodyPr>
            <a:normAutofit/>
          </a:bodyPr>
          <a:lstStyle/>
          <a:p>
            <a:r>
              <a:rPr lang="en-US" altLang="zh-CN" dirty="0">
                <a:ea typeface="等线" panose="02010600030101010101" charset="-122"/>
              </a:rPr>
              <a:t>Taken from environment (Dynamic)</a:t>
            </a:r>
            <a:endParaRPr lang="en-US" altLang="zh-CN" dirty="0">
              <a:ea typeface="等线" panose="02010600030101010101" charset="-122"/>
            </a:endParaRPr>
          </a:p>
          <a:p>
            <a:pPr lvl="1"/>
            <a:r>
              <a:rPr lang="en-US" altLang="zh-CN" dirty="0">
                <a:ea typeface="等线" panose="02010600030101010101" charset="-122"/>
              </a:rPr>
              <a:t>Unix </a:t>
            </a:r>
            <a:r>
              <a:rPr lang="en-US" altLang="zh-CN" dirty="0" err="1">
                <a:ea typeface="等线" panose="02010600030101010101" charset="-122"/>
              </a:rPr>
              <a:t>cmd</a:t>
            </a:r>
            <a:r>
              <a:rPr lang="en-US" altLang="zh-CN" dirty="0">
                <a:ea typeface="等线" panose="02010600030101010101" charset="-122"/>
              </a:rPr>
              <a:t>: </a:t>
            </a:r>
            <a:r>
              <a:rPr lang="en-US" dirty="0">
                <a:ea typeface="等线" panose="02010600030101010101" charset="-122"/>
              </a:rPr>
              <a:t>“</a:t>
            </a:r>
            <a:r>
              <a:rPr lang="en-US" altLang="ja-JP" b="1" dirty="0" err="1">
                <a:solidFill>
                  <a:srgbClr val="0096FF"/>
                </a:solidFill>
                <a:ea typeface="等线" panose="02010600030101010101" charset="-122"/>
              </a:rPr>
              <a:t>rm</a:t>
            </a:r>
            <a:r>
              <a:rPr lang="en-US" altLang="ja-JP" b="1" dirty="0">
                <a:solidFill>
                  <a:srgbClr val="0096FF"/>
                </a:solidFill>
                <a:ea typeface="等线" panose="02010600030101010101" charset="-122"/>
              </a:rPr>
              <a:t> foo</a:t>
            </a:r>
            <a:r>
              <a:rPr lang="en-US" dirty="0">
                <a:ea typeface="等线" panose="02010600030101010101" charset="-122"/>
              </a:rPr>
              <a:t>”</a:t>
            </a:r>
            <a:r>
              <a:rPr lang="en-US" altLang="ja-JP" dirty="0">
                <a:ea typeface="等线" panose="02010600030101010101" charset="-122"/>
              </a:rPr>
              <a:t>: </a:t>
            </a:r>
            <a:endParaRPr lang="en-US" altLang="ja-JP" dirty="0">
              <a:ea typeface="等线" panose="02010600030101010101" charset="-122"/>
            </a:endParaRPr>
          </a:p>
          <a:p>
            <a:pPr lvl="2"/>
            <a:r>
              <a:rPr lang="en-US" altLang="ja-JP" sz="1600" dirty="0">
                <a:ea typeface="等线" panose="02010600030101010101" charset="-122"/>
              </a:rPr>
              <a:t>Name = </a:t>
            </a:r>
            <a:r>
              <a:rPr lang="en-US" sz="1600" dirty="0">
                <a:ea typeface="等线" panose="02010600030101010101" charset="-122"/>
              </a:rPr>
              <a:t>“</a:t>
            </a:r>
            <a:r>
              <a:rPr lang="en-US" altLang="ja-JP" sz="1600" dirty="0">
                <a:ea typeface="等线" panose="02010600030101010101" charset="-122"/>
              </a:rPr>
              <a:t>foo</a:t>
            </a:r>
            <a:r>
              <a:rPr lang="en-US" sz="1600" dirty="0">
                <a:ea typeface="等线" panose="02010600030101010101" charset="-122"/>
              </a:rPr>
              <a:t>”</a:t>
            </a:r>
            <a:r>
              <a:rPr lang="en-US" altLang="ja-JP" sz="1600" dirty="0">
                <a:ea typeface="等线" panose="02010600030101010101" charset="-122"/>
              </a:rPr>
              <a:t>, context is current </a:t>
            </a:r>
            <a:r>
              <a:rPr lang="en-US" altLang="ja-JP" sz="1600" dirty="0" err="1">
                <a:ea typeface="等线" panose="02010600030101010101" charset="-122"/>
              </a:rPr>
              <a:t>dir</a:t>
            </a:r>
            <a:r>
              <a:rPr lang="en-US" altLang="ja-JP" sz="1600" dirty="0">
                <a:ea typeface="等线" panose="02010600030101010101" charset="-122"/>
              </a:rPr>
              <a:t> </a:t>
            </a:r>
            <a:endParaRPr lang="en-US" altLang="ja-JP" sz="1600" dirty="0">
              <a:ea typeface="等线" panose="02010600030101010101" charset="-122"/>
            </a:endParaRPr>
          </a:p>
          <a:p>
            <a:pPr lvl="2"/>
            <a:r>
              <a:rPr lang="en-US" altLang="ja-JP" sz="1600" b="1" dirty="0">
                <a:solidFill>
                  <a:srgbClr val="C00000"/>
                </a:solidFill>
                <a:ea typeface="等线" panose="02010600030101010101" charset="-122"/>
              </a:rPr>
              <a:t>Question</a:t>
            </a:r>
            <a:r>
              <a:rPr lang="en-US" altLang="ja-JP" sz="1600" dirty="0">
                <a:solidFill>
                  <a:srgbClr val="C00000"/>
                </a:solidFill>
                <a:ea typeface="等线" panose="02010600030101010101" charset="-122"/>
              </a:rPr>
              <a:t>: how to find the binary of “</a:t>
            </a:r>
            <a:r>
              <a:rPr lang="en-US" altLang="ja-JP" sz="1600" dirty="0" err="1">
                <a:solidFill>
                  <a:srgbClr val="C00000"/>
                </a:solidFill>
                <a:ea typeface="等线" panose="02010600030101010101" charset="-122"/>
              </a:rPr>
              <a:t>rm</a:t>
            </a:r>
            <a:r>
              <a:rPr lang="en-US" altLang="ja-JP" sz="1600" dirty="0">
                <a:solidFill>
                  <a:srgbClr val="C00000"/>
                </a:solidFill>
                <a:ea typeface="等线" panose="02010600030101010101" charset="-122"/>
              </a:rPr>
              <a:t>” command?</a:t>
            </a:r>
            <a:endParaRPr lang="en-US" altLang="ja-JP" sz="1600" dirty="0">
              <a:solidFill>
                <a:srgbClr val="C00000"/>
              </a:solidFill>
              <a:ea typeface="等线" panose="02010600030101010101" charset="-122"/>
            </a:endParaRPr>
          </a:p>
          <a:p>
            <a:pPr lvl="1"/>
            <a:r>
              <a:rPr lang="en-US" altLang="zh-CN" dirty="0">
                <a:ea typeface="等线" panose="02010600030101010101" charset="-122"/>
              </a:rPr>
              <a:t>Read memory 0x7c911109: </a:t>
            </a:r>
            <a:endParaRPr lang="en-US" altLang="zh-CN" dirty="0">
              <a:ea typeface="等线" panose="02010600030101010101" charset="-122"/>
            </a:endParaRPr>
          </a:p>
          <a:p>
            <a:pPr lvl="2"/>
            <a:r>
              <a:rPr lang="en-US" altLang="zh-CN" sz="1600" dirty="0">
                <a:ea typeface="等线" panose="02010600030101010101" charset="-122"/>
              </a:rPr>
              <a:t>Name = </a:t>
            </a:r>
            <a:r>
              <a:rPr lang="en-US" sz="1600" dirty="0">
                <a:ea typeface="等线" panose="02010600030101010101" charset="-122"/>
              </a:rPr>
              <a:t>“</a:t>
            </a:r>
            <a:r>
              <a:rPr lang="en-US" altLang="zh-CN" sz="1600" dirty="0">
                <a:ea typeface="等线" panose="02010600030101010101" charset="-122"/>
              </a:rPr>
              <a:t>0x7c911109</a:t>
            </a:r>
            <a:r>
              <a:rPr lang="en-US" sz="1600" dirty="0">
                <a:ea typeface="等线" panose="02010600030101010101" charset="-122"/>
              </a:rPr>
              <a:t>”</a:t>
            </a:r>
            <a:r>
              <a:rPr lang="en-US" altLang="zh-CN" sz="1600" dirty="0">
                <a:ea typeface="等线" panose="02010600030101010101" charset="-122"/>
              </a:rPr>
              <a:t>, </a:t>
            </a:r>
            <a:endParaRPr lang="en-US" altLang="zh-CN" sz="1600" dirty="0">
              <a:ea typeface="等线" panose="02010600030101010101" charset="-122"/>
            </a:endParaRPr>
          </a:p>
          <a:p>
            <a:pPr lvl="2"/>
            <a:r>
              <a:rPr lang="en-US" altLang="zh-CN" sz="1600" dirty="0">
                <a:ea typeface="等线" panose="02010600030101010101" charset="-122"/>
              </a:rPr>
              <a:t>Context is thread</a:t>
            </a:r>
            <a:r>
              <a:rPr lang="en-US" sz="1600" dirty="0">
                <a:ea typeface="等线" panose="02010600030101010101" charset="-122"/>
              </a:rPr>
              <a:t>’</a:t>
            </a:r>
            <a:r>
              <a:rPr lang="en-US" altLang="zh-CN" sz="1600" dirty="0">
                <a:ea typeface="等线" panose="02010600030101010101" charset="-122"/>
              </a:rPr>
              <a:t>s address space</a:t>
            </a:r>
            <a:endParaRPr lang="en-US" altLang="zh-CN" sz="1600" dirty="0">
              <a:ea typeface="等线" panose="02010600030101010101" charset="-122"/>
            </a:endParaRPr>
          </a:p>
          <a:p>
            <a:r>
              <a:rPr lang="en-US" altLang="zh-CN" dirty="0">
                <a:ea typeface="等线" panose="02010600030101010101" charset="-122"/>
              </a:rPr>
              <a:t>Many errors in systems due to using wrong context</a:t>
            </a:r>
            <a:endParaRPr lang="en-US" altLang="zh-CN" dirty="0">
              <a:ea typeface="等线" panose="02010600030101010101" charset="-122"/>
            </a:endParaRPr>
          </a:p>
        </p:txBody>
      </p:sp>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Assurance of Data Integrity</a:t>
            </a:r>
            <a:endParaRPr kumimoji="1" lang="zh-CN" altLang="en-US" dirty="0"/>
          </a:p>
        </p:txBody>
      </p:sp>
      <p:sp>
        <p:nvSpPr>
          <p:cNvPr id="3" name="内容占位符 2"/>
          <p:cNvSpPr>
            <a:spLocks noGrp="1"/>
          </p:cNvSpPr>
          <p:nvPr>
            <p:ph idx="1"/>
          </p:nvPr>
        </p:nvSpPr>
        <p:spPr>
          <a:xfrm>
            <a:off x="457200" y="1129308"/>
            <a:ext cx="8229600" cy="4248472"/>
          </a:xfrm>
        </p:spPr>
        <p:txBody>
          <a:bodyPr>
            <a:normAutofit/>
          </a:bodyPr>
          <a:lstStyle/>
          <a:p>
            <a:r>
              <a:rPr lang="en-US" altLang="zh-CN" dirty="0">
                <a:ea typeface="MS PGothic" panose="020B0600070205080204" charset="-128"/>
              </a:rPr>
              <a:t>Data integrity(</a:t>
            </a:r>
            <a:r>
              <a:rPr lang="zh-CN" altLang="en-US" dirty="0">
                <a:ea typeface="宋体" panose="02010600030101010101" pitchFamily="2" charset="-122"/>
              </a:rPr>
              <a:t>数据完整性</a:t>
            </a:r>
            <a:r>
              <a:rPr lang="en-US" altLang="zh-CN" dirty="0">
                <a:ea typeface="MS PGothic" panose="020B0600070205080204" charset="-128"/>
              </a:rPr>
              <a:t>)</a:t>
            </a:r>
            <a:endParaRPr lang="en-US" altLang="zh-CN" dirty="0">
              <a:ea typeface="MS PGothic" panose="020B0600070205080204" charset="-128"/>
            </a:endParaRPr>
          </a:p>
          <a:p>
            <a:pPr lvl="1"/>
            <a:r>
              <a:rPr lang="en-US" altLang="zh-CN" dirty="0">
                <a:ea typeface="MS PGothic" panose="020B0600070205080204" charset="-128"/>
              </a:rPr>
              <a:t>Receiver gets the </a:t>
            </a:r>
            <a:r>
              <a:rPr lang="en-US" altLang="zh-CN" dirty="0">
                <a:solidFill>
                  <a:srgbClr val="FF0000"/>
                </a:solidFill>
                <a:ea typeface="MS PGothic" panose="020B0600070205080204" charset="-128"/>
              </a:rPr>
              <a:t>same contents</a:t>
            </a:r>
            <a:r>
              <a:rPr lang="en-US" altLang="zh-CN" dirty="0">
                <a:ea typeface="MS PGothic" panose="020B0600070205080204" charset="-128"/>
              </a:rPr>
              <a:t> as sender</a:t>
            </a:r>
            <a:endParaRPr lang="en-US" altLang="zh-CN" dirty="0">
              <a:ea typeface="MS PGothic" panose="020B0600070205080204" charset="-128"/>
            </a:endParaRPr>
          </a:p>
          <a:p>
            <a:r>
              <a:rPr lang="en-US" altLang="zh-CN" dirty="0">
                <a:solidFill>
                  <a:srgbClr val="FF0000"/>
                </a:solidFill>
                <a:ea typeface="MS PGothic" panose="020B0600070205080204" charset="-128"/>
              </a:rPr>
              <a:t>Reliable</a:t>
            </a:r>
            <a:r>
              <a:rPr lang="en-US" altLang="zh-CN" dirty="0">
                <a:ea typeface="MS PGothic" panose="020B0600070205080204" charset="-128"/>
              </a:rPr>
              <a:t> delivery protocol</a:t>
            </a:r>
            <a:endParaRPr lang="en-US" altLang="zh-CN" dirty="0">
              <a:ea typeface="MS PGothic" panose="020B0600070205080204" charset="-128"/>
            </a:endParaRPr>
          </a:p>
          <a:p>
            <a:pPr lvl="1"/>
            <a:r>
              <a:rPr lang="en-US" altLang="zh-CN" dirty="0">
                <a:ea typeface="MS PGothic" panose="020B0600070205080204" charset="-128"/>
              </a:rPr>
              <a:t>Sender: adds </a:t>
            </a:r>
            <a:r>
              <a:rPr lang="en-US" altLang="zh-CN" dirty="0">
                <a:solidFill>
                  <a:srgbClr val="FF0000"/>
                </a:solidFill>
                <a:ea typeface="MS PGothic" panose="020B0600070205080204" charset="-128"/>
              </a:rPr>
              <a:t>checksum</a:t>
            </a:r>
            <a:r>
              <a:rPr lang="en-US" altLang="zh-CN" dirty="0">
                <a:ea typeface="MS PGothic" panose="020B0600070205080204" charset="-128"/>
              </a:rPr>
              <a:t> to the </a:t>
            </a:r>
            <a:r>
              <a:rPr lang="en-US" altLang="zh-CN" dirty="0">
                <a:solidFill>
                  <a:srgbClr val="00B0F0"/>
                </a:solidFill>
                <a:ea typeface="MS PGothic" panose="020B0600070205080204" charset="-128"/>
              </a:rPr>
              <a:t>end-to-end layer</a:t>
            </a:r>
            <a:endParaRPr lang="en-US" altLang="zh-CN" dirty="0">
              <a:ea typeface="MS PGothic" panose="020B0600070205080204" charset="-128"/>
            </a:endParaRPr>
          </a:p>
          <a:p>
            <a:pPr lvl="1"/>
            <a:r>
              <a:rPr lang="en-US" altLang="zh-CN" dirty="0">
                <a:ea typeface="MS PGothic" panose="020B0600070205080204" charset="-128"/>
              </a:rPr>
              <a:t>Receiver: recalculates the checksum, </a:t>
            </a:r>
            <a:r>
              <a:rPr lang="en-US" altLang="zh-CN" dirty="0">
                <a:solidFill>
                  <a:srgbClr val="FF0000"/>
                </a:solidFill>
                <a:ea typeface="MS PGothic" panose="020B0600070205080204" charset="-128"/>
              </a:rPr>
              <a:t>discards if not match</a:t>
            </a:r>
            <a:r>
              <a:rPr lang="en-US" altLang="zh-CN" dirty="0">
                <a:ea typeface="MS PGothic" panose="020B0600070205080204" charset="-128"/>
              </a:rPr>
              <a:t> </a:t>
            </a:r>
            <a:endParaRPr lang="en-US" altLang="zh-CN" dirty="0">
              <a:ea typeface="MS PGothic" panose="020B0600070205080204" charset="-128"/>
            </a:endParaRPr>
          </a:p>
          <a:p>
            <a:r>
              <a:rPr lang="en-US" altLang="zh-CN" dirty="0">
                <a:solidFill>
                  <a:schemeClr val="accent1"/>
                </a:solidFill>
                <a:ea typeface="MS PGothic" panose="020B0600070205080204" charset="-128"/>
              </a:rPr>
              <a:t>Q:</a:t>
            </a:r>
            <a:r>
              <a:rPr lang="zh-CN" altLang="en-US" dirty="0">
                <a:solidFill>
                  <a:schemeClr val="accent1"/>
                </a:solidFill>
                <a:ea typeface="MS PGothic" panose="020B0600070205080204" charset="-128"/>
              </a:rPr>
              <a:t> </a:t>
            </a:r>
            <a:r>
              <a:rPr lang="en-US" altLang="zh-CN" dirty="0">
                <a:solidFill>
                  <a:schemeClr val="accent1"/>
                </a:solidFill>
                <a:ea typeface="MS PGothic" panose="020B0600070205080204" charset="-128"/>
              </a:rPr>
              <a:t>Is it redundant since link layer provides checksum?</a:t>
            </a:r>
            <a:endParaRPr lang="en-US" altLang="zh-CN" dirty="0">
              <a:solidFill>
                <a:schemeClr val="accent1"/>
              </a:solidFill>
              <a:ea typeface="MS PGothic" panose="020B0600070205080204" charset="-128"/>
            </a:endParaRPr>
          </a:p>
          <a:p>
            <a:pPr lvl="1"/>
            <a:r>
              <a:rPr lang="en-US" altLang="zh-CN" dirty="0">
                <a:solidFill>
                  <a:srgbClr val="FF0000"/>
                </a:solidFill>
                <a:ea typeface="MS PGothic" panose="020B0600070205080204" charset="-128"/>
              </a:rPr>
              <a:t>No.</a:t>
            </a:r>
            <a:r>
              <a:rPr lang="zh-CN" altLang="en-US" dirty="0">
                <a:solidFill>
                  <a:srgbClr val="FF0000"/>
                </a:solidFill>
                <a:ea typeface="MS PGothic" panose="020B0600070205080204" charset="-128"/>
              </a:rPr>
              <a:t> </a:t>
            </a:r>
            <a:r>
              <a:rPr lang="en-US" altLang="zh-CN" dirty="0">
                <a:solidFill>
                  <a:srgbClr val="FF0000"/>
                </a:solidFill>
                <a:ea typeface="MS PGothic" panose="020B0600070205080204" charset="-128"/>
              </a:rPr>
              <a:t>Besides</a:t>
            </a:r>
            <a:r>
              <a:rPr lang="zh-CN" altLang="en-US" dirty="0">
                <a:solidFill>
                  <a:srgbClr val="FF0000"/>
                </a:solidFill>
                <a:ea typeface="MS PGothic" panose="020B0600070205080204" charset="-128"/>
              </a:rPr>
              <a:t> </a:t>
            </a:r>
            <a:r>
              <a:rPr lang="en-US" altLang="zh-CN" dirty="0">
                <a:solidFill>
                  <a:srgbClr val="FF0000"/>
                </a:solidFill>
                <a:ea typeface="MS PGothic" panose="020B0600070205080204" charset="-128"/>
              </a:rPr>
              <a:t>network,</a:t>
            </a:r>
            <a:r>
              <a:rPr lang="zh-CN" altLang="en-US" dirty="0">
                <a:solidFill>
                  <a:srgbClr val="FF0000"/>
                </a:solidFill>
                <a:ea typeface="MS PGothic" panose="020B0600070205080204" charset="-128"/>
              </a:rPr>
              <a:t> </a:t>
            </a:r>
            <a:r>
              <a:rPr lang="en-US" altLang="zh-CN" dirty="0">
                <a:solidFill>
                  <a:srgbClr val="FF0000"/>
                </a:solidFill>
                <a:ea typeface="MS PGothic" panose="020B0600070205080204" charset="-128"/>
              </a:rPr>
              <a:t>there</a:t>
            </a:r>
            <a:r>
              <a:rPr lang="zh-CN" altLang="en-US" dirty="0">
                <a:solidFill>
                  <a:srgbClr val="FF0000"/>
                </a:solidFill>
                <a:ea typeface="MS PGothic" panose="020B0600070205080204" charset="-128"/>
              </a:rPr>
              <a:t> </a:t>
            </a:r>
            <a:r>
              <a:rPr lang="en-US" altLang="zh-CN" dirty="0">
                <a:solidFill>
                  <a:srgbClr val="FF0000"/>
                </a:solidFill>
                <a:ea typeface="MS PGothic" panose="020B0600070205080204" charset="-128"/>
              </a:rPr>
              <a:t>could</a:t>
            </a:r>
            <a:r>
              <a:rPr lang="zh-CN" altLang="en-US" dirty="0">
                <a:solidFill>
                  <a:srgbClr val="FF0000"/>
                </a:solidFill>
                <a:ea typeface="MS PGothic" panose="020B0600070205080204" charset="-128"/>
              </a:rPr>
              <a:t> </a:t>
            </a:r>
            <a:r>
              <a:rPr lang="en-US" altLang="zh-CN" dirty="0">
                <a:solidFill>
                  <a:srgbClr val="FF0000"/>
                </a:solidFill>
                <a:ea typeface="MS PGothic" panose="020B0600070205080204" charset="-128"/>
              </a:rPr>
              <a:t>be</a:t>
            </a:r>
            <a:r>
              <a:rPr lang="zh-CN" altLang="en-US" dirty="0">
                <a:solidFill>
                  <a:srgbClr val="FF0000"/>
                </a:solidFill>
                <a:ea typeface="MS PGothic" panose="020B0600070205080204" charset="-128"/>
              </a:rPr>
              <a:t> </a:t>
            </a:r>
            <a:r>
              <a:rPr lang="en-US" altLang="zh-CN" dirty="0">
                <a:solidFill>
                  <a:srgbClr val="FF0000"/>
                </a:solidFill>
                <a:ea typeface="MS PGothic" panose="020B0600070205080204" charset="-128"/>
              </a:rPr>
              <a:t>other errors</a:t>
            </a:r>
            <a:r>
              <a:rPr lang="en-US" altLang="zh-CN" dirty="0">
                <a:ea typeface="MS PGothic" panose="020B0600070205080204" charset="-128"/>
              </a:rPr>
              <a:t>, e.g., in memory copying</a:t>
            </a:r>
            <a:endParaRPr lang="en-US" altLang="zh-CN" dirty="0">
              <a:ea typeface="MS PGothic" panose="020B0600070205080204" charset="-128"/>
            </a:endParaRPr>
          </a:p>
          <a:p>
            <a:r>
              <a:rPr lang="en-US" altLang="zh-CN" dirty="0">
                <a:ea typeface="MS PGothic" panose="020B0600070205080204" charset="-128"/>
              </a:rPr>
              <a:t>The assurance is </a:t>
            </a:r>
            <a:r>
              <a:rPr lang="en-US" altLang="zh-CN" dirty="0">
                <a:solidFill>
                  <a:srgbClr val="FF0000"/>
                </a:solidFill>
                <a:ea typeface="MS PGothic" panose="020B0600070205080204" charset="-128"/>
              </a:rPr>
              <a:t>not absolute</a:t>
            </a:r>
            <a:endParaRPr lang="en-US" altLang="zh-CN" dirty="0">
              <a:ea typeface="MS PGothic" panose="020B0600070205080204" charset="-128"/>
            </a:endParaRPr>
          </a:p>
          <a:p>
            <a:pPr lvl="1"/>
            <a:r>
              <a:rPr lang="en-US" altLang="zh-CN" dirty="0">
                <a:ea typeface="MS PGothic" panose="020B0600070205080204" charset="-128"/>
              </a:rPr>
              <a:t>What if a packet is mis-delivered and the receiver ACK?</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4853940" y="114300"/>
            <a:ext cx="4240530" cy="1599565"/>
          </a:xfrm>
          <a:prstGeom prst="rect">
            <a:avLst/>
          </a:prstGeom>
          <a:noFill/>
        </p:spPr>
        <p:txBody>
          <a:bodyPr wrap="square" rtlCol="0">
            <a:spAutoFit/>
          </a:bodyPr>
          <a:p>
            <a:r>
              <a:rPr lang="en-US" altLang="zh-CN" sz="1400"/>
              <a:t>1.link layer</a:t>
            </a:r>
            <a:r>
              <a:rPr lang="zh-CN" altLang="en-US" sz="1400"/>
              <a:t>层面的</a:t>
            </a:r>
            <a:r>
              <a:rPr lang="en-US" altLang="zh-CN" sz="1400"/>
              <a:t>checksum</a:t>
            </a:r>
            <a:r>
              <a:rPr lang="zh-CN" altLang="en-US" sz="1400"/>
              <a:t>不多余，因为可能发生一些硬件层面的错误，如课件提到的</a:t>
            </a:r>
            <a:r>
              <a:rPr lang="en-US" altLang="zh-CN" sz="1400"/>
              <a:t>memory copying</a:t>
            </a:r>
            <a:r>
              <a:rPr lang="zh-CN" altLang="en-US" sz="1400"/>
              <a:t>，网卡问题等。</a:t>
            </a:r>
            <a:endParaRPr lang="zh-CN" altLang="en-US" sz="1400"/>
          </a:p>
          <a:p>
            <a:r>
              <a:rPr lang="en-US" altLang="zh-CN" sz="1400"/>
              <a:t>2.e2e</a:t>
            </a:r>
            <a:r>
              <a:rPr lang="zh-CN" altLang="en-US" sz="1400"/>
              <a:t>层的</a:t>
            </a:r>
            <a:r>
              <a:rPr lang="en-US" altLang="zh-CN" sz="1400"/>
              <a:t>checksum</a:t>
            </a:r>
            <a:r>
              <a:rPr lang="zh-CN" altLang="en-US" sz="1400"/>
              <a:t>不是一定生效的，因为对于一些只进行计算的请求，他们的</a:t>
            </a:r>
            <a:r>
              <a:rPr lang="en-US" altLang="zh-CN" sz="1400"/>
              <a:t>checksum</a:t>
            </a:r>
            <a:r>
              <a:rPr lang="zh-CN" altLang="en-US" sz="1400"/>
              <a:t>可能是一样的，另外，也可能出现发错</a:t>
            </a:r>
            <a:r>
              <a:rPr lang="en-US" altLang="zh-CN" sz="1400"/>
              <a:t>IP</a:t>
            </a:r>
            <a:r>
              <a:rPr lang="zh-CN" altLang="en-US" sz="1400"/>
              <a:t>的情况，即一个错误的</a:t>
            </a:r>
            <a:r>
              <a:rPr lang="en-US" altLang="zh-CN" sz="1400"/>
              <a:t>checksum</a:t>
            </a:r>
            <a:r>
              <a:rPr lang="zh-CN" altLang="en-US" sz="1400"/>
              <a:t>发送到错误的</a:t>
            </a:r>
            <a:r>
              <a:rPr lang="en-US" altLang="zh-CN" sz="1400"/>
              <a:t>IP addr</a:t>
            </a:r>
            <a:r>
              <a:rPr lang="zh-CN" altLang="en-US" sz="1400"/>
              <a:t>也可能被接受。</a:t>
            </a:r>
            <a:endParaRPr lang="zh-CN" altLang="en-US" sz="1400"/>
          </a:p>
        </p:txBody>
      </p:sp>
      <p:sp>
        <p:nvSpPr>
          <p:cNvPr id="6" name="文本框 5"/>
          <p:cNvSpPr txBox="1"/>
          <p:nvPr/>
        </p:nvSpPr>
        <p:spPr>
          <a:xfrm>
            <a:off x="167005" y="4842510"/>
            <a:ext cx="8533765" cy="337185"/>
          </a:xfrm>
          <a:prstGeom prst="rect">
            <a:avLst/>
          </a:prstGeom>
          <a:noFill/>
        </p:spPr>
        <p:txBody>
          <a:bodyPr wrap="square" rtlCol="0">
            <a:spAutoFit/>
          </a:bodyPr>
          <a:p>
            <a:r>
              <a:rPr lang="en-US" altLang="zh-CN" sz="1600"/>
              <a:t>hack</a:t>
            </a:r>
            <a:r>
              <a:rPr lang="zh-CN" altLang="en-US" sz="1600"/>
              <a:t>：发送请求的时候，目标的</a:t>
            </a:r>
            <a:r>
              <a:rPr lang="en-US" altLang="zh-CN" sz="1600"/>
              <a:t>IP</a:t>
            </a:r>
            <a:r>
              <a:rPr lang="zh-CN" altLang="en-US" sz="1600"/>
              <a:t>一定要正确并且存在，但是</a:t>
            </a:r>
            <a:r>
              <a:rPr lang="en-US" altLang="zh-CN" sz="1600"/>
              <a:t>sender</a:t>
            </a:r>
            <a:r>
              <a:rPr lang="zh-CN" altLang="en-US" sz="1600"/>
              <a:t>的</a:t>
            </a:r>
            <a:r>
              <a:rPr lang="en-US" altLang="zh-CN" sz="1600"/>
              <a:t>IP</a:t>
            </a:r>
            <a:r>
              <a:rPr lang="zh-CN" altLang="en-US" sz="1600"/>
              <a:t>可以是错误的。</a:t>
            </a:r>
            <a:endParaRPr lang="zh-CN" altLang="en-US" sz="16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zh-CN" dirty="0">
                <a:ea typeface="等线" panose="02010600030101010101" charset="-122"/>
              </a:rPr>
              <a:t>Name Mapping Algorithms - 1</a:t>
            </a:r>
            <a:endParaRPr lang="en-US" altLang="zh-CN" dirty="0">
              <a:ea typeface="等线" panose="02010600030101010101" charset="-122"/>
            </a:endParaRPr>
          </a:p>
        </p:txBody>
      </p:sp>
      <p:sp>
        <p:nvSpPr>
          <p:cNvPr id="14339" name="Content Placeholder 2"/>
          <p:cNvSpPr>
            <a:spLocks noGrp="1"/>
          </p:cNvSpPr>
          <p:nvPr>
            <p:ph idx="1"/>
          </p:nvPr>
        </p:nvSpPr>
        <p:spPr/>
        <p:txBody>
          <a:bodyPr>
            <a:normAutofit/>
          </a:bodyPr>
          <a:lstStyle/>
          <a:p>
            <a:r>
              <a:rPr lang="en-US" altLang="zh-CN" b="1" dirty="0">
                <a:ea typeface="等线" panose="02010600030101010101" charset="-122"/>
              </a:rPr>
              <a:t>Table lookup</a:t>
            </a:r>
            <a:endParaRPr lang="en-US" altLang="zh-CN" b="1" dirty="0">
              <a:ea typeface="等线" panose="02010600030101010101" charset="-122"/>
            </a:endParaRPr>
          </a:p>
          <a:p>
            <a:pPr lvl="1"/>
            <a:r>
              <a:rPr lang="en-US" altLang="zh-CN" dirty="0">
                <a:ea typeface="等线" panose="02010600030101010101" charset="-122"/>
              </a:rPr>
              <a:t>Find name in a table</a:t>
            </a:r>
            <a:endParaRPr lang="en-US" altLang="zh-CN" dirty="0">
              <a:ea typeface="等线" panose="02010600030101010101" charset="-122"/>
            </a:endParaRPr>
          </a:p>
          <a:p>
            <a:pPr lvl="2"/>
            <a:r>
              <a:rPr lang="en-US" altLang="zh-CN" sz="1600" dirty="0">
                <a:ea typeface="等线" panose="02010600030101010101" charset="-122"/>
              </a:rPr>
              <a:t>E.g., Phone book</a:t>
            </a:r>
            <a:endParaRPr lang="en-US" altLang="zh-CN" sz="1600" dirty="0">
              <a:ea typeface="等线" panose="02010600030101010101" charset="-122"/>
            </a:endParaRPr>
          </a:p>
          <a:p>
            <a:pPr lvl="1"/>
            <a:r>
              <a:rPr lang="en-US" altLang="zh-CN" dirty="0">
                <a:ea typeface="等线" panose="02010600030101010101" charset="-122"/>
              </a:rPr>
              <a:t>Context: which table?</a:t>
            </a:r>
            <a:endParaRPr lang="en-US" altLang="zh-CN" dirty="0">
              <a:ea typeface="等线" panose="02010600030101010101" charset="-122"/>
            </a:endParaRPr>
          </a:p>
          <a:p>
            <a:pPr lvl="2"/>
            <a:r>
              <a:rPr lang="en-US" altLang="zh-CN" sz="1600" dirty="0">
                <a:ea typeface="等线" panose="02010600030101010101" charset="-122"/>
              </a:rPr>
              <a:t>Implicit VS. explicit</a:t>
            </a:r>
            <a:endParaRPr lang="en-US" altLang="zh-CN" sz="1600" dirty="0">
              <a:ea typeface="等线" panose="02010600030101010101" charset="-122"/>
            </a:endParaRPr>
          </a:p>
          <a:p>
            <a:pPr lvl="2"/>
            <a:r>
              <a:rPr lang="en-US" altLang="zh-CN" sz="1600" dirty="0">
                <a:ea typeface="等线" panose="02010600030101010101" charset="-122"/>
              </a:rPr>
              <a:t>Default context</a:t>
            </a:r>
            <a:endParaRPr lang="en-US" altLang="zh-CN" sz="1600" dirty="0">
              <a:ea typeface="等线" panose="02010600030101010101" charset="-122"/>
            </a:endParaRPr>
          </a:p>
        </p:txBody>
      </p:sp>
      <p:pic>
        <p:nvPicPr>
          <p:cNvPr id="1434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34904" y="1333500"/>
            <a:ext cx="3651896" cy="3305969"/>
          </a:xfrm>
          <a:prstGeom prst="rect">
            <a:avLst/>
          </a:prstGeom>
          <a:noFill/>
          <a:ln>
            <a:noFill/>
          </a:ln>
        </p:spPr>
      </p:pic>
      <p:sp>
        <p:nvSpPr>
          <p:cNvPr id="6"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等线" panose="02010600030101010101" charset="-122"/>
              </a:rPr>
              <a:t>Name Mapping Algorithms - 2</a:t>
            </a:r>
            <a:endParaRPr kumimoji="1" lang="zh-CN" altLang="en-US" dirty="0">
              <a:ea typeface="等线" panose="02010600030101010101" charset="-122"/>
            </a:endParaRPr>
          </a:p>
        </p:txBody>
      </p:sp>
      <p:sp>
        <p:nvSpPr>
          <p:cNvPr id="3" name="内容占位符 2"/>
          <p:cNvSpPr>
            <a:spLocks noGrp="1"/>
          </p:cNvSpPr>
          <p:nvPr>
            <p:ph idx="1"/>
          </p:nvPr>
        </p:nvSpPr>
        <p:spPr/>
        <p:txBody>
          <a:bodyPr>
            <a:normAutofit/>
          </a:bodyPr>
          <a:lstStyle/>
          <a:p>
            <a:r>
              <a:rPr lang="en-US" altLang="zh-CN" b="1" dirty="0">
                <a:ea typeface="等线" panose="02010600030101010101" charset="-122"/>
              </a:rPr>
              <a:t>Recursive lookup</a:t>
            </a:r>
            <a:endParaRPr lang="en-US" altLang="zh-CN" b="1" dirty="0">
              <a:ea typeface="等线" panose="02010600030101010101" charset="-122"/>
            </a:endParaRPr>
          </a:p>
          <a:p>
            <a:pPr lvl="1"/>
            <a:r>
              <a:rPr lang="en-US" altLang="zh-CN" dirty="0">
                <a:ea typeface="等线" panose="02010600030101010101" charset="-122"/>
              </a:rPr>
              <a:t>E.g., “/</a:t>
            </a:r>
            <a:r>
              <a:rPr lang="en-US" altLang="zh-CN" dirty="0" err="1">
                <a:ea typeface="等线" panose="02010600030101010101" charset="-122"/>
              </a:rPr>
              <a:t>usr</a:t>
            </a:r>
            <a:r>
              <a:rPr lang="en-US" altLang="zh-CN" dirty="0">
                <a:ea typeface="等线" panose="02010600030101010101" charset="-122"/>
              </a:rPr>
              <a:t>/bin/</a:t>
            </a:r>
            <a:r>
              <a:rPr lang="en-US" altLang="zh-CN" dirty="0" err="1">
                <a:ea typeface="等线" panose="02010600030101010101" charset="-122"/>
              </a:rPr>
              <a:t>rm</a:t>
            </a:r>
            <a:r>
              <a:rPr lang="en-US" altLang="zh-CN" dirty="0">
                <a:ea typeface="等线" panose="02010600030101010101" charset="-122"/>
              </a:rPr>
              <a:t>”</a:t>
            </a:r>
            <a:endParaRPr lang="en-US" altLang="zh-CN" dirty="0">
              <a:ea typeface="等线" panose="02010600030101010101" charset="-122"/>
            </a:endParaRPr>
          </a:p>
          <a:p>
            <a:pPr lvl="1"/>
            <a:r>
              <a:rPr lang="en-US" altLang="zh-CN" dirty="0">
                <a:ea typeface="等线" panose="02010600030101010101" charset="-122"/>
              </a:rPr>
              <a:t>First find “</a:t>
            </a:r>
            <a:r>
              <a:rPr lang="en-US" altLang="zh-CN" dirty="0" err="1">
                <a:ea typeface="等线" panose="02010600030101010101" charset="-122"/>
              </a:rPr>
              <a:t>usr</a:t>
            </a:r>
            <a:r>
              <a:rPr lang="en-US" altLang="zh-CN" dirty="0">
                <a:ea typeface="等线" panose="02010600030101010101" charset="-122"/>
              </a:rPr>
              <a:t>” in “/”, then find “bin” in “/</a:t>
            </a:r>
            <a:r>
              <a:rPr lang="en-US" altLang="zh-CN" dirty="0" err="1">
                <a:ea typeface="等线" panose="02010600030101010101" charset="-122"/>
              </a:rPr>
              <a:t>usr</a:t>
            </a:r>
            <a:r>
              <a:rPr lang="en-US" altLang="zh-CN" dirty="0">
                <a:ea typeface="等线" panose="02010600030101010101" charset="-122"/>
              </a:rPr>
              <a:t>”, then “</a:t>
            </a:r>
            <a:r>
              <a:rPr lang="en-US" altLang="zh-CN" dirty="0" err="1">
                <a:ea typeface="等线" panose="02010600030101010101" charset="-122"/>
              </a:rPr>
              <a:t>rm</a:t>
            </a:r>
            <a:r>
              <a:rPr lang="en-US" altLang="zh-CN" dirty="0">
                <a:ea typeface="等线" panose="02010600030101010101" charset="-122"/>
              </a:rPr>
              <a:t>”</a:t>
            </a:r>
            <a:endParaRPr lang="en-US" altLang="zh-CN" dirty="0">
              <a:ea typeface="等线" panose="02010600030101010101" charset="-122"/>
            </a:endParaRPr>
          </a:p>
          <a:p>
            <a:pPr lvl="1"/>
            <a:r>
              <a:rPr lang="en-US" altLang="zh-CN" dirty="0">
                <a:ea typeface="等线" panose="02010600030101010101" charset="-122"/>
              </a:rPr>
              <a:t>Each look-up process is the same</a:t>
            </a:r>
            <a:endParaRPr lang="en-US" altLang="zh-CN" dirty="0">
              <a:ea typeface="等线" panose="02010600030101010101" charset="-122"/>
            </a:endParaRPr>
          </a:p>
          <a:p>
            <a:r>
              <a:rPr lang="nl-NL" altLang="zh-CN" b="1" dirty="0">
                <a:ea typeface="等线" panose="02010600030101010101" charset="-122"/>
              </a:rPr>
              <a:t>Multiple </a:t>
            </a:r>
            <a:r>
              <a:rPr lang="nl-NL" altLang="zh-CN" b="1" dirty="0" err="1">
                <a:ea typeface="等线" panose="02010600030101010101" charset="-122"/>
              </a:rPr>
              <a:t>lookup</a:t>
            </a:r>
            <a:endParaRPr lang="nl-NL" altLang="zh-CN" b="1" dirty="0">
              <a:ea typeface="等线" panose="02010600030101010101" charset="-122"/>
            </a:endParaRPr>
          </a:p>
          <a:p>
            <a:pPr lvl="1"/>
            <a:r>
              <a:rPr lang="nl-NL" altLang="zh-CN" b="1" dirty="0" err="1">
                <a:solidFill>
                  <a:srgbClr val="C00000"/>
                </a:solidFill>
                <a:ea typeface="等线" panose="02010600030101010101" charset="-122"/>
              </a:rPr>
              <a:t>Recall</a:t>
            </a:r>
            <a:r>
              <a:rPr lang="nl-NL" altLang="zh-CN" dirty="0">
                <a:solidFill>
                  <a:srgbClr val="C00000"/>
                </a:solidFill>
                <a:ea typeface="等线" panose="02010600030101010101" charset="-122"/>
              </a:rPr>
              <a:t>: </a:t>
            </a:r>
            <a:r>
              <a:rPr lang="nl-NL" altLang="zh-CN" dirty="0" err="1">
                <a:solidFill>
                  <a:srgbClr val="C00000"/>
                </a:solidFill>
                <a:ea typeface="等线" panose="02010600030101010101" charset="-122"/>
              </a:rPr>
              <a:t>how</a:t>
            </a:r>
            <a:r>
              <a:rPr lang="nl-NL" altLang="zh-CN" dirty="0">
                <a:solidFill>
                  <a:srgbClr val="C00000"/>
                </a:solidFill>
                <a:ea typeface="等线" panose="02010600030101010101" charset="-122"/>
              </a:rPr>
              <a:t> </a:t>
            </a:r>
            <a:r>
              <a:rPr lang="nl-NL" altLang="zh-CN" dirty="0" err="1">
                <a:solidFill>
                  <a:srgbClr val="C00000"/>
                </a:solidFill>
                <a:ea typeface="等线" panose="02010600030101010101" charset="-122"/>
              </a:rPr>
              <a:t>to</a:t>
            </a:r>
            <a:r>
              <a:rPr lang="nl-NL" altLang="zh-CN" dirty="0">
                <a:solidFill>
                  <a:srgbClr val="C00000"/>
                </a:solidFill>
                <a:ea typeface="等线" panose="02010600030101010101" charset="-122"/>
              </a:rPr>
              <a:t> </a:t>
            </a:r>
            <a:r>
              <a:rPr lang="nl-NL" altLang="zh-CN" dirty="0" err="1">
                <a:solidFill>
                  <a:srgbClr val="C00000"/>
                </a:solidFill>
                <a:ea typeface="等线" panose="02010600030101010101" charset="-122"/>
              </a:rPr>
              <a:t>find</a:t>
            </a:r>
            <a:r>
              <a:rPr lang="nl-NL" altLang="zh-CN" dirty="0">
                <a:solidFill>
                  <a:srgbClr val="C00000"/>
                </a:solidFill>
                <a:ea typeface="等线" panose="02010600030101010101" charset="-122"/>
              </a:rPr>
              <a:t> “</a:t>
            </a:r>
            <a:r>
              <a:rPr lang="nl-NL" altLang="zh-CN" dirty="0" err="1">
                <a:solidFill>
                  <a:srgbClr val="C00000"/>
                </a:solidFill>
                <a:ea typeface="等线" panose="02010600030101010101" charset="-122"/>
              </a:rPr>
              <a:t>rm</a:t>
            </a:r>
            <a:r>
              <a:rPr lang="nl-NL" altLang="zh-CN" dirty="0">
                <a:solidFill>
                  <a:srgbClr val="C00000"/>
                </a:solidFill>
                <a:ea typeface="等线" panose="02010600030101010101" charset="-122"/>
              </a:rPr>
              <a:t>” without absolute name?</a:t>
            </a:r>
            <a:endParaRPr lang="nl-NL" altLang="zh-CN" dirty="0">
              <a:solidFill>
                <a:srgbClr val="C00000"/>
              </a:solidFill>
              <a:ea typeface="等线" panose="02010600030101010101" charset="-122"/>
            </a:endParaRPr>
          </a:p>
          <a:p>
            <a:pPr lvl="1"/>
            <a:r>
              <a:rPr lang="nl-NL" altLang="zh-CN" dirty="0">
                <a:ea typeface="等线" panose="02010600030101010101" charset="-122"/>
              </a:rPr>
              <a:t>$PATH</a:t>
            </a:r>
            <a:endParaRPr lang="nl-NL" altLang="zh-CN" dirty="0">
              <a:ea typeface="等线" panose="02010600030101010101" charset="-122"/>
            </a:endParaRPr>
          </a:p>
          <a:p>
            <a:pPr lvl="2"/>
            <a:r>
              <a:rPr lang="nl-NL" altLang="zh-CN" sz="1600" dirty="0">
                <a:ea typeface="等线" panose="02010600030101010101" charset="-122"/>
              </a:rPr>
              <a:t>E.g., “/</a:t>
            </a:r>
            <a:r>
              <a:rPr lang="nl-NL" altLang="zh-CN" sz="1600" dirty="0" err="1">
                <a:ea typeface="等线" panose="02010600030101010101" charset="-122"/>
              </a:rPr>
              <a:t>usr</a:t>
            </a:r>
            <a:r>
              <a:rPr lang="nl-NL" altLang="zh-CN" sz="1600" dirty="0">
                <a:ea typeface="等线" panose="02010600030101010101" charset="-122"/>
              </a:rPr>
              <a:t>/</a:t>
            </a:r>
            <a:r>
              <a:rPr lang="nl-NL" altLang="zh-CN" sz="1600" dirty="0" err="1">
                <a:ea typeface="等线" panose="02010600030101010101" charset="-122"/>
              </a:rPr>
              <a:t>local</a:t>
            </a:r>
            <a:r>
              <a:rPr lang="nl-NL" altLang="zh-CN" sz="1600" dirty="0">
                <a:ea typeface="等线" panose="02010600030101010101" charset="-122"/>
              </a:rPr>
              <a:t>/</a:t>
            </a:r>
            <a:r>
              <a:rPr lang="nl-NL" altLang="zh-CN" sz="1600" dirty="0" err="1">
                <a:ea typeface="等线" panose="02010600030101010101" charset="-122"/>
              </a:rPr>
              <a:t>sbin</a:t>
            </a:r>
            <a:r>
              <a:rPr lang="nl-NL" altLang="zh-CN" sz="1600" dirty="0">
                <a:ea typeface="等线" panose="02010600030101010101" charset="-122"/>
              </a:rPr>
              <a:t>:/</a:t>
            </a:r>
            <a:r>
              <a:rPr lang="nl-NL" altLang="zh-CN" sz="1600" dirty="0" err="1">
                <a:ea typeface="等线" panose="02010600030101010101" charset="-122"/>
              </a:rPr>
              <a:t>usr</a:t>
            </a:r>
            <a:r>
              <a:rPr lang="nl-NL" altLang="zh-CN" sz="1600" dirty="0">
                <a:ea typeface="等线" panose="02010600030101010101" charset="-122"/>
              </a:rPr>
              <a:t>/</a:t>
            </a:r>
            <a:r>
              <a:rPr lang="nl-NL" altLang="zh-CN" sz="1600" dirty="0" err="1">
                <a:ea typeface="等线" panose="02010600030101010101" charset="-122"/>
              </a:rPr>
              <a:t>local</a:t>
            </a:r>
            <a:r>
              <a:rPr lang="nl-NL" altLang="zh-CN" sz="1600" dirty="0">
                <a:ea typeface="等线" panose="02010600030101010101" charset="-122"/>
              </a:rPr>
              <a:t>/bin:/</a:t>
            </a:r>
            <a:r>
              <a:rPr lang="nl-NL" altLang="zh-CN" sz="1600" dirty="0" err="1">
                <a:ea typeface="等线" panose="02010600030101010101" charset="-122"/>
              </a:rPr>
              <a:t>usr</a:t>
            </a:r>
            <a:r>
              <a:rPr lang="nl-NL" altLang="zh-CN" sz="1600" dirty="0">
                <a:ea typeface="等线" panose="02010600030101010101" charset="-122"/>
              </a:rPr>
              <a:t>/</a:t>
            </a:r>
            <a:r>
              <a:rPr lang="nl-NL" altLang="zh-CN" sz="1600" dirty="0" err="1">
                <a:ea typeface="等线" panose="02010600030101010101" charset="-122"/>
              </a:rPr>
              <a:t>sbin</a:t>
            </a:r>
            <a:r>
              <a:rPr lang="nl-NL" altLang="zh-CN" sz="1600" dirty="0">
                <a:ea typeface="等线" panose="02010600030101010101" charset="-122"/>
              </a:rPr>
              <a:t>:/</a:t>
            </a:r>
            <a:r>
              <a:rPr lang="nl-NL" altLang="zh-CN" sz="1600" dirty="0" err="1">
                <a:ea typeface="等线" panose="02010600030101010101" charset="-122"/>
              </a:rPr>
              <a:t>usr</a:t>
            </a:r>
            <a:r>
              <a:rPr lang="nl-NL" altLang="zh-CN" sz="1600" dirty="0">
                <a:ea typeface="等线" panose="02010600030101010101" charset="-122"/>
              </a:rPr>
              <a:t>/bin:/</a:t>
            </a:r>
            <a:r>
              <a:rPr lang="nl-NL" altLang="zh-CN" sz="1600" dirty="0" err="1">
                <a:ea typeface="等线" panose="02010600030101010101" charset="-122"/>
              </a:rPr>
              <a:t>sbin</a:t>
            </a:r>
            <a:r>
              <a:rPr lang="nl-NL" altLang="zh-CN" sz="1600" dirty="0">
                <a:ea typeface="等线" panose="02010600030101010101" charset="-122"/>
              </a:rPr>
              <a:t>:/bin”</a:t>
            </a:r>
            <a:endParaRPr lang="nl-NL" altLang="zh-CN" sz="1600" dirty="0">
              <a:ea typeface="等线" panose="02010600030101010101" charset="-122"/>
            </a:endParaRPr>
          </a:p>
          <a:p>
            <a:pPr lvl="1"/>
            <a:r>
              <a:rPr lang="nl-NL" altLang="zh-CN" dirty="0">
                <a:ea typeface="等线" panose="02010600030101010101" charset="-122"/>
              </a:rPr>
              <a:t>Look</a:t>
            </a:r>
            <a:r>
              <a:rPr lang="en-US" altLang="zh-CN" dirty="0">
                <a:ea typeface="等线" panose="02010600030101010101" charset="-122"/>
              </a:rPr>
              <a:t>-up</a:t>
            </a:r>
            <a:r>
              <a:rPr lang="zh-CN" altLang="en-US" dirty="0">
                <a:ea typeface="等线" panose="02010600030101010101" charset="-122"/>
              </a:rPr>
              <a:t> </a:t>
            </a:r>
            <a:r>
              <a:rPr lang="en-US" altLang="zh-CN" dirty="0">
                <a:ea typeface="等线" panose="02010600030101010101" charset="-122"/>
              </a:rPr>
              <a:t>in</a:t>
            </a:r>
            <a:r>
              <a:rPr lang="zh-CN" altLang="en-US" dirty="0">
                <a:ea typeface="等线" panose="02010600030101010101" charset="-122"/>
              </a:rPr>
              <a:t> </a:t>
            </a:r>
            <a:r>
              <a:rPr lang="en-US" altLang="zh-CN" dirty="0">
                <a:ea typeface="等线" panose="02010600030101010101" charset="-122"/>
              </a:rPr>
              <a:t>a</a:t>
            </a:r>
            <a:r>
              <a:rPr lang="zh-CN" altLang="en-US" dirty="0">
                <a:ea typeface="等线" panose="02010600030101010101" charset="-122"/>
              </a:rPr>
              <a:t> </a:t>
            </a:r>
            <a:r>
              <a:rPr lang="en-US" altLang="zh-CN" dirty="0">
                <a:ea typeface="等线" panose="02010600030101010101" charset="-122"/>
              </a:rPr>
              <a:t>predefined</a:t>
            </a:r>
            <a:r>
              <a:rPr lang="zh-CN" altLang="en-US" dirty="0">
                <a:ea typeface="等线" panose="02010600030101010101" charset="-122"/>
              </a:rPr>
              <a:t> </a:t>
            </a:r>
            <a:r>
              <a:rPr lang="en-US" altLang="zh-CN" dirty="0">
                <a:ea typeface="等线" panose="02010600030101010101" charset="-122"/>
              </a:rPr>
              <a:t>list</a:t>
            </a:r>
            <a:r>
              <a:rPr lang="zh-CN" altLang="en-US" dirty="0">
                <a:ea typeface="等线" panose="02010600030101010101" charset="-122"/>
              </a:rPr>
              <a:t> </a:t>
            </a:r>
            <a:r>
              <a:rPr lang="en-US" altLang="zh-CN" dirty="0">
                <a:ea typeface="等线" panose="02010600030101010101" charset="-122"/>
              </a:rPr>
              <a:t>of</a:t>
            </a:r>
            <a:r>
              <a:rPr lang="zh-CN" altLang="en-US" dirty="0">
                <a:ea typeface="等线" panose="02010600030101010101" charset="-122"/>
              </a:rPr>
              <a:t> </a:t>
            </a:r>
            <a:r>
              <a:rPr lang="en-US" altLang="zh-CN" dirty="0">
                <a:ea typeface="等线" panose="02010600030101010101" charset="-122"/>
              </a:rPr>
              <a:t>context</a:t>
            </a:r>
            <a:endParaRPr lang="nl-NL" altLang="zh-CN" dirty="0">
              <a:ea typeface="等线" panose="02010600030101010101" charset="-122"/>
            </a:endParaRPr>
          </a:p>
          <a:p>
            <a:pPr lvl="1">
              <a:lnSpc>
                <a:spcPct val="114000"/>
              </a:lnSpc>
            </a:pPr>
            <a:endParaRPr lang="zh-CN" altLang="en-US" sz="2000" dirty="0">
              <a:ea typeface="等线" panose="02010600030101010101" charset="-122"/>
            </a:endParaRPr>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a:bodyPr>
          <a:lstStyle/>
          <a:p>
            <a:r>
              <a:rPr lang="en-US" altLang="zh-CN" dirty="0">
                <a:ea typeface="等线" panose="02010600030101010101" charset="-122"/>
              </a:rPr>
              <a:t>Interpreter Naming API</a:t>
            </a:r>
            <a:endParaRPr lang="en-US" altLang="zh-CN" dirty="0">
              <a:ea typeface="等线" panose="02010600030101010101" charset="-122"/>
            </a:endParaRPr>
          </a:p>
        </p:txBody>
      </p:sp>
      <p:sp>
        <p:nvSpPr>
          <p:cNvPr id="12291" name="Content Placeholder 2"/>
          <p:cNvSpPr>
            <a:spLocks noGrp="1"/>
          </p:cNvSpPr>
          <p:nvPr>
            <p:ph idx="1"/>
          </p:nvPr>
        </p:nvSpPr>
        <p:spPr/>
        <p:txBody>
          <a:bodyPr>
            <a:noAutofit/>
          </a:bodyPr>
          <a:lstStyle/>
          <a:p>
            <a:r>
              <a:rPr lang="fi-FI" altLang="zh-CN" i="1" dirty="0">
                <a:ea typeface="等线" panose="02010600030101010101" charset="-122"/>
              </a:rPr>
              <a:t> </a:t>
            </a:r>
            <a:r>
              <a:rPr lang="fi-FI" altLang="zh-CN" b="1" i="1" dirty="0">
                <a:solidFill>
                  <a:srgbClr val="0096FF"/>
                </a:solidFill>
                <a:ea typeface="等线" panose="02010600030101010101" charset="-122"/>
              </a:rPr>
              <a:t>value</a:t>
            </a:r>
            <a:r>
              <a:rPr lang="fi-FI" altLang="zh-CN" i="1" dirty="0">
                <a:ea typeface="等线" panose="02010600030101010101" charset="-122"/>
              </a:rPr>
              <a:t> </a:t>
            </a:r>
            <a:r>
              <a:rPr lang="fi-FI" altLang="zh-CN" dirty="0">
                <a:ea typeface="等线" panose="02010600030101010101" charset="-122"/>
              </a:rPr>
              <a:t>← </a:t>
            </a:r>
            <a:r>
              <a:rPr lang="fi-FI" altLang="zh-CN" b="1" dirty="0">
                <a:ea typeface="等线" panose="02010600030101010101" charset="-122"/>
              </a:rPr>
              <a:t>RESOLVE</a:t>
            </a:r>
            <a:r>
              <a:rPr lang="fi-FI" altLang="zh-CN" dirty="0">
                <a:ea typeface="等线" panose="02010600030101010101" charset="-122"/>
              </a:rPr>
              <a:t>(</a:t>
            </a:r>
            <a:r>
              <a:rPr lang="fi-FI" altLang="zh-CN" i="1" dirty="0">
                <a:ea typeface="等线" panose="02010600030101010101" charset="-122"/>
              </a:rPr>
              <a:t>name</a:t>
            </a:r>
            <a:r>
              <a:rPr lang="fi-FI" altLang="zh-CN" dirty="0">
                <a:ea typeface="等线" panose="02010600030101010101" charset="-122"/>
              </a:rPr>
              <a:t>, </a:t>
            </a:r>
            <a:r>
              <a:rPr lang="fi-FI" altLang="zh-CN" i="1" dirty="0">
                <a:ea typeface="等线" panose="02010600030101010101" charset="-122"/>
              </a:rPr>
              <a:t>context</a:t>
            </a:r>
            <a:r>
              <a:rPr lang="fi-FI" altLang="zh-CN" dirty="0">
                <a:ea typeface="等线" panose="02010600030101010101" charset="-122"/>
              </a:rPr>
              <a:t>)</a:t>
            </a:r>
            <a:endParaRPr lang="fi-FI" altLang="zh-CN" dirty="0">
              <a:ea typeface="等线" panose="02010600030101010101" charset="-122"/>
            </a:endParaRPr>
          </a:p>
          <a:p>
            <a:pPr lvl="1"/>
            <a:r>
              <a:rPr lang="en-US" altLang="zh-CN" dirty="0">
                <a:ea typeface="等线" panose="02010600030101010101" charset="-122"/>
              </a:rPr>
              <a:t>Return the mapping of </a:t>
            </a:r>
            <a:r>
              <a:rPr lang="en-US" altLang="zh-CN" i="1" dirty="0">
                <a:ea typeface="等线" panose="02010600030101010101" charset="-122"/>
              </a:rPr>
              <a:t>name </a:t>
            </a:r>
            <a:r>
              <a:rPr lang="en-US" altLang="zh-CN" dirty="0">
                <a:ea typeface="等线" panose="02010600030101010101" charset="-122"/>
              </a:rPr>
              <a:t>in the </a:t>
            </a:r>
            <a:r>
              <a:rPr lang="en-US" altLang="zh-CN" i="1" dirty="0">
                <a:ea typeface="等线" panose="02010600030101010101" charset="-122"/>
              </a:rPr>
              <a:t>context</a:t>
            </a:r>
            <a:endParaRPr lang="en-US" altLang="zh-CN" i="1" dirty="0">
              <a:ea typeface="等线" panose="02010600030101010101" charset="-122"/>
            </a:endParaRPr>
          </a:p>
          <a:p>
            <a:r>
              <a:rPr lang="en-US" altLang="zh-CN" i="1" dirty="0">
                <a:ea typeface="等线" panose="02010600030101010101" charset="-122"/>
              </a:rPr>
              <a:t> </a:t>
            </a:r>
            <a:r>
              <a:rPr lang="en-US" altLang="zh-CN" b="1" i="1" dirty="0">
                <a:solidFill>
                  <a:srgbClr val="0096FF"/>
                </a:solidFill>
                <a:ea typeface="等线" panose="02010600030101010101" charset="-122"/>
              </a:rPr>
              <a:t>status</a:t>
            </a:r>
            <a:r>
              <a:rPr lang="en-US" altLang="zh-CN" i="1" dirty="0">
                <a:ea typeface="等线" panose="02010600030101010101" charset="-122"/>
              </a:rPr>
              <a:t> </a:t>
            </a:r>
            <a:r>
              <a:rPr lang="en-US" altLang="zh-CN" dirty="0">
                <a:ea typeface="等线" panose="02010600030101010101" charset="-122"/>
              </a:rPr>
              <a:t>← </a:t>
            </a:r>
            <a:r>
              <a:rPr lang="en-US" altLang="zh-CN" b="1" dirty="0">
                <a:ea typeface="等线" panose="02010600030101010101" charset="-122"/>
              </a:rPr>
              <a:t>BIND</a:t>
            </a:r>
            <a:r>
              <a:rPr lang="en-US" altLang="zh-CN" dirty="0">
                <a:ea typeface="等线" panose="02010600030101010101" charset="-122"/>
              </a:rPr>
              <a:t>(</a:t>
            </a:r>
            <a:r>
              <a:rPr lang="en-US" altLang="zh-CN" i="1" dirty="0">
                <a:ea typeface="等线" panose="02010600030101010101" charset="-122"/>
              </a:rPr>
              <a:t>name</a:t>
            </a:r>
            <a:r>
              <a:rPr lang="en-US" altLang="zh-CN" dirty="0">
                <a:ea typeface="等线" panose="02010600030101010101" charset="-122"/>
              </a:rPr>
              <a:t>, </a:t>
            </a:r>
            <a:r>
              <a:rPr lang="en-US" altLang="zh-CN" i="1" dirty="0">
                <a:ea typeface="等线" panose="02010600030101010101" charset="-122"/>
              </a:rPr>
              <a:t>value</a:t>
            </a:r>
            <a:r>
              <a:rPr lang="en-US" altLang="zh-CN" dirty="0">
                <a:ea typeface="等线" panose="02010600030101010101" charset="-122"/>
              </a:rPr>
              <a:t>, </a:t>
            </a:r>
            <a:r>
              <a:rPr lang="en-US" altLang="zh-CN" i="1" dirty="0">
                <a:ea typeface="等线" panose="02010600030101010101" charset="-122"/>
              </a:rPr>
              <a:t>context</a:t>
            </a:r>
            <a:r>
              <a:rPr lang="en-US" altLang="zh-CN" dirty="0">
                <a:ea typeface="等线" panose="02010600030101010101" charset="-122"/>
              </a:rPr>
              <a:t>)</a:t>
            </a:r>
            <a:endParaRPr lang="en-US" altLang="zh-CN" dirty="0">
              <a:ea typeface="等线" panose="02010600030101010101" charset="-122"/>
            </a:endParaRPr>
          </a:p>
          <a:p>
            <a:pPr lvl="1"/>
            <a:r>
              <a:rPr lang="en-US" altLang="zh-CN" dirty="0">
                <a:ea typeface="等线" panose="02010600030101010101" charset="-122"/>
              </a:rPr>
              <a:t>Establish a </a:t>
            </a:r>
            <a:r>
              <a:rPr lang="en-US" altLang="zh-CN" i="1" dirty="0">
                <a:ea typeface="等线" panose="02010600030101010101" charset="-122"/>
              </a:rPr>
              <a:t>name </a:t>
            </a:r>
            <a:r>
              <a:rPr lang="en-US" altLang="zh-CN" dirty="0">
                <a:ea typeface="等线" panose="02010600030101010101" charset="-122"/>
              </a:rPr>
              <a:t>to </a:t>
            </a:r>
            <a:r>
              <a:rPr lang="en-US" altLang="zh-CN" i="1" dirty="0">
                <a:ea typeface="等线" panose="02010600030101010101" charset="-122"/>
              </a:rPr>
              <a:t>value mapping </a:t>
            </a:r>
            <a:r>
              <a:rPr lang="en-US" altLang="zh-CN" dirty="0">
                <a:ea typeface="等线" panose="02010600030101010101" charset="-122"/>
              </a:rPr>
              <a:t>in the </a:t>
            </a:r>
            <a:r>
              <a:rPr lang="en-US" altLang="zh-CN" i="1" dirty="0">
                <a:ea typeface="等线" panose="02010600030101010101" charset="-122"/>
              </a:rPr>
              <a:t>context</a:t>
            </a:r>
            <a:endParaRPr lang="en-US" altLang="zh-CN" i="1" dirty="0">
              <a:ea typeface="等线" panose="02010600030101010101" charset="-122"/>
            </a:endParaRPr>
          </a:p>
          <a:p>
            <a:r>
              <a:rPr lang="en-US" altLang="zh-CN" i="1" dirty="0">
                <a:ea typeface="等线" panose="02010600030101010101" charset="-122"/>
              </a:rPr>
              <a:t> </a:t>
            </a:r>
            <a:r>
              <a:rPr lang="en-US" altLang="zh-CN" b="1" i="1" dirty="0">
                <a:solidFill>
                  <a:srgbClr val="0096FF"/>
                </a:solidFill>
                <a:ea typeface="等线" panose="02010600030101010101" charset="-122"/>
              </a:rPr>
              <a:t>status</a:t>
            </a:r>
            <a:r>
              <a:rPr lang="en-US" altLang="zh-CN" i="1" dirty="0">
                <a:ea typeface="等线" panose="02010600030101010101" charset="-122"/>
              </a:rPr>
              <a:t> </a:t>
            </a:r>
            <a:r>
              <a:rPr lang="en-US" altLang="zh-CN" dirty="0">
                <a:ea typeface="等线" panose="02010600030101010101" charset="-122"/>
              </a:rPr>
              <a:t>← </a:t>
            </a:r>
            <a:r>
              <a:rPr lang="en-US" altLang="zh-CN" b="1" dirty="0">
                <a:ea typeface="等线" panose="02010600030101010101" charset="-122"/>
              </a:rPr>
              <a:t>UNBIND</a:t>
            </a:r>
            <a:r>
              <a:rPr lang="en-US" altLang="zh-CN" dirty="0">
                <a:ea typeface="等线" panose="02010600030101010101" charset="-122"/>
              </a:rPr>
              <a:t>(</a:t>
            </a:r>
            <a:r>
              <a:rPr lang="en-US" altLang="zh-CN" i="1" dirty="0">
                <a:ea typeface="等线" panose="02010600030101010101" charset="-122"/>
              </a:rPr>
              <a:t>name</a:t>
            </a:r>
            <a:r>
              <a:rPr lang="en-US" altLang="zh-CN" dirty="0">
                <a:ea typeface="等线" panose="02010600030101010101" charset="-122"/>
              </a:rPr>
              <a:t>, </a:t>
            </a:r>
            <a:r>
              <a:rPr lang="en-US" altLang="zh-CN" i="1" dirty="0">
                <a:ea typeface="等线" panose="02010600030101010101" charset="-122"/>
              </a:rPr>
              <a:t>context</a:t>
            </a:r>
            <a:r>
              <a:rPr lang="en-US" altLang="zh-CN" dirty="0">
                <a:ea typeface="等线" panose="02010600030101010101" charset="-122"/>
              </a:rPr>
              <a:t>)</a:t>
            </a:r>
            <a:endParaRPr lang="en-US" altLang="zh-CN" dirty="0">
              <a:ea typeface="等线" panose="02010600030101010101" charset="-122"/>
            </a:endParaRPr>
          </a:p>
          <a:p>
            <a:pPr lvl="1"/>
            <a:r>
              <a:rPr lang="en-US" altLang="zh-CN" dirty="0">
                <a:ea typeface="等线" panose="02010600030101010101" charset="-122"/>
              </a:rPr>
              <a:t>Delete name from </a:t>
            </a:r>
            <a:r>
              <a:rPr lang="en-US" altLang="zh-CN" i="1" dirty="0">
                <a:ea typeface="等线" panose="02010600030101010101" charset="-122"/>
              </a:rPr>
              <a:t>context</a:t>
            </a:r>
            <a:endParaRPr lang="en-US" altLang="zh-CN" i="1" dirty="0">
              <a:ea typeface="等线" panose="02010600030101010101" charset="-122"/>
            </a:endParaRPr>
          </a:p>
          <a:p>
            <a:r>
              <a:rPr lang="en-US" altLang="zh-CN" i="1" dirty="0">
                <a:ea typeface="等线" panose="02010600030101010101" charset="-122"/>
              </a:rPr>
              <a:t> </a:t>
            </a:r>
            <a:r>
              <a:rPr lang="en-US" altLang="zh-CN" b="1" i="1" dirty="0">
                <a:solidFill>
                  <a:srgbClr val="0096FF"/>
                </a:solidFill>
                <a:ea typeface="等线" panose="02010600030101010101" charset="-122"/>
              </a:rPr>
              <a:t>list</a:t>
            </a:r>
            <a:r>
              <a:rPr lang="en-US" altLang="zh-CN" i="1" dirty="0">
                <a:ea typeface="等线" panose="02010600030101010101" charset="-122"/>
              </a:rPr>
              <a:t> </a:t>
            </a:r>
            <a:r>
              <a:rPr lang="en-US" altLang="zh-CN" dirty="0">
                <a:ea typeface="等线" panose="02010600030101010101" charset="-122"/>
              </a:rPr>
              <a:t>← </a:t>
            </a:r>
            <a:r>
              <a:rPr lang="en-US" altLang="zh-CN" b="1" dirty="0">
                <a:ea typeface="等线" panose="02010600030101010101" charset="-122"/>
              </a:rPr>
              <a:t>ENUMERATE</a:t>
            </a:r>
            <a:r>
              <a:rPr lang="en-US" altLang="zh-CN" dirty="0">
                <a:ea typeface="等线" panose="02010600030101010101" charset="-122"/>
              </a:rPr>
              <a:t>(</a:t>
            </a:r>
            <a:r>
              <a:rPr lang="en-US" altLang="zh-CN" i="1" dirty="0">
                <a:ea typeface="等线" panose="02010600030101010101" charset="-122"/>
              </a:rPr>
              <a:t>context</a:t>
            </a:r>
            <a:r>
              <a:rPr lang="en-US" altLang="zh-CN" dirty="0">
                <a:ea typeface="等线" panose="02010600030101010101" charset="-122"/>
              </a:rPr>
              <a:t>)</a:t>
            </a:r>
            <a:endParaRPr lang="en-US" altLang="zh-CN" dirty="0">
              <a:ea typeface="等线" panose="02010600030101010101" charset="-122"/>
            </a:endParaRPr>
          </a:p>
          <a:p>
            <a:pPr lvl="1"/>
            <a:r>
              <a:rPr lang="en-US" altLang="zh-CN" dirty="0">
                <a:ea typeface="等线" panose="02010600030101010101" charset="-122"/>
              </a:rPr>
              <a:t>Return a list of all bindings</a:t>
            </a:r>
            <a:endParaRPr lang="en-US" altLang="zh-CN" dirty="0">
              <a:ea typeface="等线" panose="02010600030101010101" charset="-122"/>
            </a:endParaRPr>
          </a:p>
          <a:p>
            <a:r>
              <a:rPr lang="en-US" altLang="zh-CN" i="1" dirty="0">
                <a:ea typeface="等线" panose="02010600030101010101" charset="-122"/>
              </a:rPr>
              <a:t> </a:t>
            </a:r>
            <a:r>
              <a:rPr lang="en-US" altLang="zh-CN" b="1" i="1" dirty="0">
                <a:solidFill>
                  <a:srgbClr val="0096FF"/>
                </a:solidFill>
                <a:ea typeface="等线" panose="02010600030101010101" charset="-122"/>
              </a:rPr>
              <a:t>result</a:t>
            </a:r>
            <a:r>
              <a:rPr lang="en-US" altLang="zh-CN" i="1" dirty="0">
                <a:ea typeface="等线" panose="02010600030101010101" charset="-122"/>
              </a:rPr>
              <a:t> </a:t>
            </a:r>
            <a:r>
              <a:rPr lang="en-US" altLang="zh-CN" dirty="0">
                <a:ea typeface="等线" panose="02010600030101010101" charset="-122"/>
              </a:rPr>
              <a:t>← </a:t>
            </a:r>
            <a:r>
              <a:rPr lang="en-US" altLang="zh-CN" b="1" dirty="0">
                <a:ea typeface="等线" panose="02010600030101010101" charset="-122"/>
              </a:rPr>
              <a:t>COMPARE</a:t>
            </a:r>
            <a:r>
              <a:rPr lang="en-US" altLang="zh-CN" dirty="0">
                <a:ea typeface="等线" panose="02010600030101010101" charset="-122"/>
              </a:rPr>
              <a:t>(</a:t>
            </a:r>
            <a:r>
              <a:rPr lang="en-US" altLang="zh-CN" i="1" dirty="0">
                <a:ea typeface="等线" panose="02010600030101010101" charset="-122"/>
              </a:rPr>
              <a:t>name1</a:t>
            </a:r>
            <a:r>
              <a:rPr lang="en-US" altLang="zh-CN" dirty="0">
                <a:ea typeface="等线" panose="02010600030101010101" charset="-122"/>
              </a:rPr>
              <a:t>, </a:t>
            </a:r>
            <a:r>
              <a:rPr lang="en-US" altLang="zh-CN" i="1" dirty="0">
                <a:ea typeface="等线" panose="02010600030101010101" charset="-122"/>
              </a:rPr>
              <a:t>name2</a:t>
            </a:r>
            <a:r>
              <a:rPr lang="en-US" altLang="zh-CN" dirty="0">
                <a:ea typeface="等线" panose="02010600030101010101" charset="-122"/>
              </a:rPr>
              <a:t>)</a:t>
            </a:r>
            <a:endParaRPr lang="en-US" altLang="zh-CN" dirty="0">
              <a:ea typeface="等线" panose="02010600030101010101" charset="-122"/>
            </a:endParaRPr>
          </a:p>
          <a:p>
            <a:pPr lvl="1"/>
            <a:r>
              <a:rPr lang="en-US" altLang="zh-CN" dirty="0">
                <a:ea typeface="等线" panose="02010600030101010101" charset="-122"/>
              </a:rPr>
              <a:t>Check if </a:t>
            </a:r>
            <a:r>
              <a:rPr lang="en-US" altLang="zh-CN" i="1" dirty="0">
                <a:ea typeface="等线" panose="02010600030101010101" charset="-122"/>
              </a:rPr>
              <a:t>name1 </a:t>
            </a:r>
            <a:r>
              <a:rPr lang="en-US" altLang="zh-CN" dirty="0">
                <a:ea typeface="等线" panose="02010600030101010101" charset="-122"/>
              </a:rPr>
              <a:t>and </a:t>
            </a:r>
            <a:r>
              <a:rPr lang="en-US" altLang="zh-CN" i="1" dirty="0">
                <a:ea typeface="等线" panose="02010600030101010101" charset="-122"/>
              </a:rPr>
              <a:t>name2 </a:t>
            </a:r>
            <a:r>
              <a:rPr lang="en-US" altLang="zh-CN" dirty="0">
                <a:ea typeface="等线" panose="02010600030101010101" charset="-122"/>
              </a:rPr>
              <a:t>are equal</a:t>
            </a:r>
            <a:endParaRPr lang="en-US" altLang="zh-CN" dirty="0">
              <a:ea typeface="等线" panose="02010600030101010101" charset="-122"/>
            </a:endParaRPr>
          </a:p>
        </p:txBody>
      </p:sp>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FAQ of Naming Scheme - 1</a:t>
            </a:r>
            <a:endParaRPr lang="zh-CN" altLang="en-US" dirty="0"/>
          </a:p>
        </p:txBody>
      </p:sp>
      <p:sp>
        <p:nvSpPr>
          <p:cNvPr id="3" name="内容占位符 2"/>
          <p:cNvSpPr>
            <a:spLocks noGrp="1"/>
          </p:cNvSpPr>
          <p:nvPr>
            <p:ph idx="1"/>
          </p:nvPr>
        </p:nvSpPr>
        <p:spPr/>
        <p:txBody>
          <a:bodyPr/>
          <a:lstStyle/>
          <a:p>
            <a:r>
              <a:rPr lang="en-US" altLang="zh-CN" dirty="0"/>
              <a:t>What is the syntax of names?</a:t>
            </a:r>
            <a:endParaRPr lang="en-US" altLang="zh-CN" dirty="0"/>
          </a:p>
          <a:p>
            <a:r>
              <a:rPr lang="en-US" altLang="zh-CN" dirty="0"/>
              <a:t>What are the possible value?</a:t>
            </a:r>
            <a:endParaRPr lang="en-US" altLang="zh-CN" dirty="0"/>
          </a:p>
          <a:p>
            <a:r>
              <a:rPr lang="en-US" altLang="zh-CN" dirty="0"/>
              <a:t>What context is used to resolve names?</a:t>
            </a:r>
            <a:endParaRPr lang="en-US" altLang="zh-CN" dirty="0"/>
          </a:p>
          <a:p>
            <a:r>
              <a:rPr lang="en-US" altLang="zh-CN" dirty="0"/>
              <a:t>Who specifies the context?</a:t>
            </a:r>
            <a:endParaRPr lang="en-US" altLang="zh-CN" dirty="0"/>
          </a:p>
          <a:p>
            <a:r>
              <a:rPr lang="en-US" altLang="zh-CN" dirty="0"/>
              <a:t>Is a particular name global (context-free) or local?</a:t>
            </a:r>
            <a:endParaRPr lang="zh-CN" altLang="en-US" dirty="0"/>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FAQ of Naming Scheme - 2</a:t>
            </a:r>
            <a:endParaRPr lang="zh-CN" altLang="en-US" dirty="0"/>
          </a:p>
        </p:txBody>
      </p:sp>
      <p:sp>
        <p:nvSpPr>
          <p:cNvPr id="3" name="内容占位符 2"/>
          <p:cNvSpPr>
            <a:spLocks noGrp="1"/>
          </p:cNvSpPr>
          <p:nvPr>
            <p:ph idx="1"/>
          </p:nvPr>
        </p:nvSpPr>
        <p:spPr/>
        <p:txBody>
          <a:bodyPr>
            <a:normAutofit/>
          </a:bodyPr>
          <a:lstStyle/>
          <a:p>
            <a:r>
              <a:rPr lang="en-US" altLang="zh-CN" dirty="0"/>
              <a:t>Does every name have a value?</a:t>
            </a:r>
            <a:endParaRPr lang="en-US" altLang="zh-CN" dirty="0"/>
          </a:p>
          <a:p>
            <a:pPr lvl="1"/>
            <a:r>
              <a:rPr lang="en-US" altLang="zh-CN" dirty="0"/>
              <a:t>Or, can you have “dangling” names?</a:t>
            </a:r>
            <a:endParaRPr lang="en-US" altLang="zh-CN" dirty="0"/>
          </a:p>
          <a:p>
            <a:r>
              <a:rPr lang="en-US" altLang="zh-CN" dirty="0"/>
              <a:t>Can a single name have multiple values?</a:t>
            </a:r>
            <a:endParaRPr lang="en-US" altLang="zh-CN" dirty="0"/>
          </a:p>
          <a:p>
            <a:r>
              <a:rPr lang="en-US" altLang="zh-CN" dirty="0"/>
              <a:t>Does every value have a name?</a:t>
            </a:r>
            <a:endParaRPr lang="en-US" altLang="zh-CN" dirty="0"/>
          </a:p>
          <a:p>
            <a:pPr lvl="1"/>
            <a:r>
              <a:rPr lang="en-US" altLang="zh-CN" dirty="0"/>
              <a:t>Or, can you name everything?</a:t>
            </a:r>
            <a:endParaRPr lang="en-US" altLang="zh-CN" dirty="0"/>
          </a:p>
          <a:p>
            <a:r>
              <a:rPr lang="en-US" altLang="zh-CN" dirty="0"/>
              <a:t>Can a single value have multiple names?</a:t>
            </a:r>
            <a:endParaRPr lang="en-US" altLang="zh-CN" dirty="0"/>
          </a:p>
          <a:p>
            <a:pPr lvl="1"/>
            <a:r>
              <a:rPr lang="en-US" altLang="zh-CN" dirty="0"/>
              <a:t>Or, are there synonyms?</a:t>
            </a:r>
            <a:endParaRPr lang="en-US" altLang="zh-CN" dirty="0"/>
          </a:p>
          <a:p>
            <a:r>
              <a:rPr lang="en-US" altLang="zh-CN" dirty="0"/>
              <a:t>Can the value corresponding to a name change over time?</a:t>
            </a:r>
            <a:endParaRPr lang="zh-CN" altLang="en-US" dirty="0"/>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dirty="0"/>
          </a:p>
        </p:txBody>
      </p:sp>
    </p:spTree>
  </p:cSld>
  <p:clrMapOvr>
    <a:masterClrMapping/>
  </p:clrMapOvr>
  <p:transition/>
</p:sld>
</file>

<file path=ppt/tags/tag1.xml><?xml version="1.0" encoding="utf-8"?>
<p:tagLst xmlns:p="http://schemas.openxmlformats.org/presentationml/2006/main">
  <p:tag name="KSO_WPP_MARK_KEY" val="35ed7297-cf34-4600-8713-6af3c5d40be5"/>
  <p:tag name="COMMONDATA" val="eyJoZGlkIjoiMmI2Y2RmNTUyOTczOGJhOTliNTg4NWMyMmQ4YTkzNjMifQ=="/>
</p:tagLst>
</file>

<file path=ppt/theme/theme1.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BE374B"/>
          </a:solidFill>
          <a:tailEnd type="arrow"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SJTU-Red</Template>
  <TotalTime>0</TotalTime>
  <Words>25017</Words>
  <Application>WPS 演示</Application>
  <PresentationFormat>全屏显示(16:10)</PresentationFormat>
  <Paragraphs>1051</Paragraphs>
  <Slides>94</Slides>
  <Notes>7</Notes>
  <HiddenSlides>20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94</vt:i4>
      </vt:variant>
    </vt:vector>
  </HeadingPairs>
  <TitlesOfParts>
    <vt:vector size="113" baseType="lpstr">
      <vt:lpstr>Arial</vt:lpstr>
      <vt:lpstr>宋体</vt:lpstr>
      <vt:lpstr>Wingdings</vt:lpstr>
      <vt:lpstr>等线</vt:lpstr>
      <vt:lpstr>微软雅黑 Light</vt:lpstr>
      <vt:lpstr>PingFang SC</vt:lpstr>
      <vt:lpstr>微软雅黑</vt:lpstr>
      <vt:lpstr>Calibri</vt:lpstr>
      <vt:lpstr>Calibri Light</vt:lpstr>
      <vt:lpstr>MS PGothic</vt:lpstr>
      <vt:lpstr>Courier New</vt:lpstr>
      <vt:lpstr>Times New Roman</vt:lpstr>
      <vt:lpstr>Arial Unicode MS</vt:lpstr>
      <vt:lpstr>Calibri</vt:lpstr>
      <vt:lpstr>Myriad Pro Light SemiCond</vt:lpstr>
      <vt:lpstr>ksdb</vt:lpstr>
      <vt:lpstr>Comic Sans MS</vt:lpstr>
      <vt:lpstr>Symbol</vt:lpstr>
      <vt:lpstr>1_Office 主题​​</vt:lpstr>
      <vt:lpstr>End-to-end Layer &amp; DNS</vt:lpstr>
      <vt:lpstr>Review: Assurance of End-to-end Protocol</vt:lpstr>
      <vt:lpstr>1. Assurance of At-least-once Delivery</vt:lpstr>
      <vt:lpstr>Review: Calculating RTT and Timeout (in TCP)</vt:lpstr>
      <vt:lpstr>How to Decide Timeout?</vt:lpstr>
      <vt:lpstr>2. Assurance of At-most-once Delivery</vt:lpstr>
      <vt:lpstr>Duplicate Suppression</vt:lpstr>
      <vt:lpstr>Duplicate Suppression</vt:lpstr>
      <vt:lpstr>3. Assurance of Data Integrity</vt:lpstr>
      <vt:lpstr>4. Segments and Reassembly of Long Messages</vt:lpstr>
      <vt:lpstr>When Out of Order…</vt:lpstr>
      <vt:lpstr>Closing of Connections</vt:lpstr>
      <vt:lpstr>5. Assurance of Jitter Control</vt:lpstr>
      <vt:lpstr>5. Assurance of Jitter Control</vt:lpstr>
      <vt:lpstr>6. Assurance of Authenticity and Privacy</vt:lpstr>
      <vt:lpstr>6. Security: Asymmetric Encryption(非对称加密)</vt:lpstr>
      <vt:lpstr>7. End-to-end Performance</vt:lpstr>
      <vt:lpstr>Overlapping Transmissions</vt:lpstr>
      <vt:lpstr>Overlapping Transmissions</vt:lpstr>
      <vt:lpstr>Fixed Window(固定窗口)</vt:lpstr>
      <vt:lpstr>Sliding Window(滑动窗口,船口长度固定,但是内容动态变化)</vt:lpstr>
      <vt:lpstr>Handling Packet Loss</vt:lpstr>
      <vt:lpstr>Chose the Right Window Size</vt:lpstr>
      <vt:lpstr>Sliding Window Size</vt:lpstr>
      <vt:lpstr>Self-pacing: Sliding Window Size</vt:lpstr>
      <vt:lpstr>PowerPoint 演示文稿</vt:lpstr>
      <vt:lpstr>Congestion</vt:lpstr>
      <vt:lpstr>Network Congestion</vt:lpstr>
      <vt:lpstr>Why Congest?</vt:lpstr>
      <vt:lpstr>Load Shedding: Setting Window Size</vt:lpstr>
      <vt:lpstr>Congestion Control</vt:lpstr>
      <vt:lpstr>AIMD (Additive Increase, Multiplicative Decrease)</vt:lpstr>
      <vt:lpstr>Problems with AIMD</vt:lpstr>
      <vt:lpstr>TCP Slow Start</vt:lpstr>
      <vt:lpstr>TCP Fast Retransmit / Fast Recovery</vt:lpstr>
      <vt:lpstr>TCP Fast Retransmit / Fast Recovery</vt:lpstr>
      <vt:lpstr>Retrofitting TCP</vt:lpstr>
      <vt:lpstr>Retrofitting TCP</vt:lpstr>
      <vt:lpstr>Fairness between Links</vt:lpstr>
      <vt:lpstr>AIMD Leads to Efficiency and Fairness</vt:lpstr>
      <vt:lpstr>Q: Why not Additive Decrease</vt:lpstr>
      <vt:lpstr>Weakness of TCP</vt:lpstr>
      <vt:lpstr>Summary of Congestion Window</vt:lpstr>
      <vt:lpstr>PowerPoint 演示文稿</vt:lpstr>
      <vt:lpstr>DNS: Binding IP and Domain Name</vt:lpstr>
      <vt:lpstr>IP Address as a Type of Name</vt:lpstr>
      <vt:lpstr>Why Not Just Using IP Address?</vt:lpstr>
      <vt:lpstr>Questions on DNS</vt:lpstr>
      <vt:lpstr>Questions on DNS</vt:lpstr>
      <vt:lpstr>Look-up Algorithm</vt:lpstr>
      <vt:lpstr>Distributing Responsibility</vt:lpstr>
      <vt:lpstr>Name Servers</vt:lpstr>
      <vt:lpstr>DNS Hierarchy (a partial view)</vt:lpstr>
      <vt:lpstr>Basic DNS Look-up Algorithm</vt:lpstr>
      <vt:lpstr>DNS Lookup</vt:lpstr>
      <vt:lpstr>DNS Lookup</vt:lpstr>
      <vt:lpstr>DNS Lookup</vt:lpstr>
      <vt:lpstr>DNS Lookup</vt:lpstr>
      <vt:lpstr>DNS Lookup</vt:lpstr>
      <vt:lpstr>Context in DNS</vt:lpstr>
      <vt:lpstr>Fault Tolerant</vt:lpstr>
      <vt:lpstr>Three Enhancements on Look-up Algorithm</vt:lpstr>
      <vt:lpstr>Three Enhancements on Look-up Algorithm</vt:lpstr>
      <vt:lpstr>DNS Request Process</vt:lpstr>
      <vt:lpstr>Three Enhancements on Look-up Algorithm</vt:lpstr>
      <vt:lpstr>Combine These Enhancements</vt:lpstr>
      <vt:lpstr>Other Features of DNS</vt:lpstr>
      <vt:lpstr>Other Features of DNS</vt:lpstr>
      <vt:lpstr>Name Discovery in DNS (at the first place)</vt:lpstr>
      <vt:lpstr>Comparing Hostname &amp; Filename</vt:lpstr>
      <vt:lpstr>PowerPoint 演示文稿</vt:lpstr>
      <vt:lpstr>Benefits of Hierarchical Design</vt:lpstr>
      <vt:lpstr>Good Points on DNS Design</vt:lpstr>
      <vt:lpstr>Good Points on DNS Design</vt:lpstr>
      <vt:lpstr>Bad Points on DNS Design</vt:lpstr>
      <vt:lpstr>DNS Amplification Attack</vt:lpstr>
      <vt:lpstr>DNS Security</vt:lpstr>
      <vt:lpstr>DNSSEC: Protect DNS Record</vt:lpstr>
      <vt:lpstr>PowerPoint 演示文稿</vt:lpstr>
      <vt:lpstr>Naming in General</vt:lpstr>
      <vt:lpstr>Naming a Disk</vt:lpstr>
      <vt:lpstr>Naming for Modularity</vt:lpstr>
      <vt:lpstr>Addresses as Names</vt:lpstr>
      <vt:lpstr>Naming Schemes</vt:lpstr>
      <vt:lpstr>Naming Model</vt:lpstr>
      <vt:lpstr>Naming Terminology</vt:lpstr>
      <vt:lpstr>Naming Context</vt:lpstr>
      <vt:lpstr>Determining Context - 1</vt:lpstr>
      <vt:lpstr>Determining Context - 2</vt:lpstr>
      <vt:lpstr>Name Mapping Algorithms - 1</vt:lpstr>
      <vt:lpstr>Name Mapping Algorithms - 2</vt:lpstr>
      <vt:lpstr>Interpreter Naming API</vt:lpstr>
      <vt:lpstr>FAQ of Naming Scheme - 1</vt:lpstr>
      <vt:lpstr>FAQ of Naming Scheme - 2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虚拟机隔离与安全</dc:title>
  <dc:creator>Xia Yubin</dc:creator>
  <cp:lastModifiedBy>李昱翰</cp:lastModifiedBy>
  <cp:revision>1606</cp:revision>
  <cp:lastPrinted>2020-03-02T13:38:00Z</cp:lastPrinted>
  <dcterms:created xsi:type="dcterms:W3CDTF">2017-11-24T09:35:00Z</dcterms:created>
  <dcterms:modified xsi:type="dcterms:W3CDTF">2023-01-01T01:37:38Z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10EC37F0EE844EF1827557F6A7667AC2</vt:lpwstr>
  </property>
  <property fmtid="{D5CDD505-2E9C-101B-9397-08002B2CF9AE}" pid="3" name="KSOProductBuildVer">
    <vt:lpwstr>2052-11.1.0.12980</vt:lpwstr>
  </property>
</Properties>
</file>