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3"/>
  </p:handoutMasterIdLst>
  <p:sldIdLst>
    <p:sldId id="2241" r:id="rId3"/>
    <p:sldId id="2725" r:id="rId5"/>
    <p:sldId id="2733" r:id="rId6"/>
    <p:sldId id="2746" r:id="rId7"/>
    <p:sldId id="2747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2749" r:id="rId17"/>
    <p:sldId id="2750" r:id="rId18"/>
    <p:sldId id="2751" r:id="rId19"/>
    <p:sldId id="2752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84" r:id="rId29"/>
    <p:sldId id="356" r:id="rId30"/>
    <p:sldId id="381" r:id="rId31"/>
    <p:sldId id="2754" r:id="rId32"/>
    <p:sldId id="358" r:id="rId33"/>
    <p:sldId id="359" r:id="rId34"/>
    <p:sldId id="360" r:id="rId35"/>
    <p:sldId id="361" r:id="rId36"/>
    <p:sldId id="382" r:id="rId37"/>
    <p:sldId id="362" r:id="rId38"/>
    <p:sldId id="383" r:id="rId39"/>
    <p:sldId id="275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5" r:id="rId55"/>
    <p:sldId id="409" r:id="rId56"/>
    <p:sldId id="2473" r:id="rId57"/>
    <p:sldId id="410" r:id="rId58"/>
    <p:sldId id="411" r:id="rId59"/>
    <p:sldId id="413" r:id="rId60"/>
    <p:sldId id="414" r:id="rId61"/>
    <p:sldId id="2756" r:id="rId62"/>
    <p:sldId id="2757" r:id="rId63"/>
    <p:sldId id="2758" r:id="rId64"/>
    <p:sldId id="2759" r:id="rId65"/>
    <p:sldId id="2760" r:id="rId66"/>
    <p:sldId id="2761" r:id="rId67"/>
    <p:sldId id="2762" r:id="rId68"/>
    <p:sldId id="343" r:id="rId69"/>
    <p:sldId id="344" r:id="rId70"/>
    <p:sldId id="345" r:id="rId71"/>
    <p:sldId id="2763" r:id="rId72"/>
  </p:sldIdLst>
  <p:sldSz cx="9144000" cy="5715000" type="screen16x1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432FF"/>
    <a:srgbClr val="0066B8"/>
    <a:srgbClr val="BD374B"/>
    <a:srgbClr val="BE374B"/>
    <a:srgbClr val="EACBA3"/>
    <a:srgbClr val="E2EAF7"/>
    <a:srgbClr val="FF5F00"/>
    <a:srgbClr val="FF7E79"/>
    <a:srgbClr val="F6F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88705" autoAdjust="0"/>
  </p:normalViewPr>
  <p:slideViewPr>
    <p:cSldViewPr showGuides="1">
      <p:cViewPr varScale="1">
        <p:scale>
          <a:sx n="128" d="100"/>
          <a:sy n="128" d="100"/>
        </p:scale>
        <p:origin x="1040" y="184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gs" Target="tags/tag1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9.xml"/><Relationship Id="rId7" Type="http://schemas.openxmlformats.org/officeDocument/2006/relationships/slide" Target="slides/slide68.xml"/><Relationship Id="rId6" Type="http://schemas.openxmlformats.org/officeDocument/2006/relationships/slide" Target="slides/slide67.xml"/><Relationship Id="rId5" Type="http://schemas.openxmlformats.org/officeDocument/2006/relationships/slide" Target="slides/slide66.xml"/><Relationship Id="rId4" Type="http://schemas.openxmlformats.org/officeDocument/2006/relationships/slide" Target="slides/slide65.xml"/><Relationship Id="rId3" Type="http://schemas.openxmlformats.org/officeDocument/2006/relationships/slide" Target="slides/slide64.xml"/><Relationship Id="rId2" Type="http://schemas.openxmlformats.org/officeDocument/2006/relationships/slide" Target="slides/slide63.xml"/><Relationship Id="rId1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1D85448-B993-BF47-A4EB-2768BE487AB6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A5738F-F23C-944C-A3C1-45F04E0A168D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E705657-BE0C-F048-8915-275F1D48C388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C3527D0-4620-3E4A-A3C2-1CB60E4AD65B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B5B44B-6F0C-6C4C-8D97-677B227A0AE4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C210D7-8EAD-DE4B-9A38-7DE6D7FFDE2D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2E7889-153D-6046-B358-41891FB68BF3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FB40F2-56E9-A84C-BC62-BEFE788C54F7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954369-30F9-EA4F-8528-B7A01D5A0150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5B8B3F-0F45-4AAD-B4A8-B1F7D58CB4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C5DDC72-24A6-914B-BC07-4BC853EA3881}" type="slidenum">
              <a:rPr lang="en-US" altLang="zh-CN" sz="1300" b="0">
                <a:latin typeface="Times New Roman" panose="02020603050405020304" pitchFamily="18" charset="0"/>
              </a:rPr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81025" indent="-22542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62C7B7-2D14-F44B-8D40-DE24D78A36FA}" type="datetime1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833A8-DD38-9C42-BA4E-5352862B03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62B19-828C-AE45-AAB3-F9122B4828A4}" type="datetime1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25B3A-250A-B846-B0F7-346AE111B7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+mn-lt"/>
              </a:rPr>
              <a:t>DNS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&amp;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CDN</a:t>
            </a:r>
            <a:endParaRPr kumimoji="1" lang="zh-CN" altLang="en-US" sz="320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 txBox="1"/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root zone</a:t>
            </a:r>
            <a:endParaRPr lang="en-US" altLang="zh-CN" dirty="0"/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ICANN</a:t>
            </a:r>
            <a:r>
              <a:rPr lang="en-US" altLang="zh-CN" dirty="0"/>
              <a:t>, non-profit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96FF"/>
                </a:solidFill>
              </a:rPr>
              <a:t>".com" </a:t>
            </a:r>
            <a:r>
              <a:rPr lang="en-US" altLang="zh-CN" dirty="0"/>
              <a:t>zone</a:t>
            </a:r>
            <a:endParaRPr lang="en-US" altLang="zh-CN" dirty="0"/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VeriSign</a:t>
            </a:r>
            <a:r>
              <a:rPr lang="en-US" altLang="zh-CN" dirty="0"/>
              <a:t>, add for money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96FF"/>
                </a:solidFill>
              </a:rPr>
              <a:t>".</a:t>
            </a:r>
            <a:r>
              <a:rPr lang="en-US" altLang="zh-CN" dirty="0" err="1">
                <a:solidFill>
                  <a:srgbClr val="0096FF"/>
                </a:solidFill>
              </a:rPr>
              <a:t>sjtu.edu.cn</a:t>
            </a:r>
            <a:r>
              <a:rPr lang="en-US" altLang="zh-CN" dirty="0">
                <a:solidFill>
                  <a:srgbClr val="0096FF"/>
                </a:solidFill>
              </a:rPr>
              <a:t>" </a:t>
            </a:r>
            <a:r>
              <a:rPr lang="en-US" altLang="zh-CN" dirty="0"/>
              <a:t>zone</a:t>
            </a:r>
            <a:endParaRPr lang="en-US" altLang="zh-CN" dirty="0"/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SJTU</a:t>
            </a:r>
            <a:endParaRPr lang="zh-CN" altLang="en-US" b="1" u="sng" dirty="0"/>
          </a:p>
        </p:txBody>
      </p:sp>
      <p:pic>
        <p:nvPicPr>
          <p:cNvPr id="1034" name="Picture 10" descr="http://blogs-images.forbes.com/erikkain/files/2012/02/verisig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15" y="2608727"/>
            <a:ext cx="2040161" cy="1256885"/>
          </a:xfrm>
          <a:prstGeom prst="rect">
            <a:avLst/>
          </a:prstGeom>
          <a:noFill/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DNS Hierarchy (a partial view)</a:t>
            </a:r>
            <a:endParaRPr lang="zh-CN" altLang="en-US" dirty="0"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129308"/>
            <a:ext cx="7950200" cy="4114800"/>
          </a:xfrm>
          <a:prstGeom prst="rect">
            <a:avLst/>
          </a:prstGeom>
        </p:spPr>
      </p:pic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DNS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972271"/>
          </a:xfrm>
        </p:spPr>
        <p:txBody>
          <a:bodyPr>
            <a:normAutofit/>
          </a:bodyPr>
          <a:lstStyle/>
          <a:p>
            <a:r>
              <a:rPr lang="en-US" altLang="zh-CN" dirty="0"/>
              <a:t>Example: lookup IP of </a:t>
            </a:r>
            <a:r>
              <a:rPr lang="en-US" altLang="zh-CN" dirty="0">
                <a:solidFill>
                  <a:srgbClr val="0096FF"/>
                </a:solidFill>
              </a:rPr>
              <a:t>"</a:t>
            </a:r>
            <a:r>
              <a:rPr lang="en-US" altLang="zh-CN" dirty="0" err="1">
                <a:solidFill>
                  <a:srgbClr val="0096FF"/>
                </a:solidFill>
              </a:rPr>
              <a:t>ipads.se.sjtu.edu.cn</a:t>
            </a:r>
            <a:r>
              <a:rPr lang="en-US" altLang="zh-CN" dirty="0">
                <a:solidFill>
                  <a:srgbClr val="0096FF"/>
                </a:solidFill>
              </a:rPr>
              <a:t>"</a:t>
            </a:r>
            <a:endParaRPr lang="en-US" altLang="zh-CN" dirty="0">
              <a:solidFill>
                <a:srgbClr val="0096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Traverse</a:t>
            </a:r>
            <a:r>
              <a:rPr lang="en-US" altLang="zh-CN" dirty="0"/>
              <a:t> the name hierarchy </a:t>
            </a:r>
            <a:r>
              <a:rPr lang="en-US" altLang="zh-CN" dirty="0">
                <a:solidFill>
                  <a:srgbClr val="FF0000"/>
                </a:solidFill>
              </a:rPr>
              <a:t>from the root</a:t>
            </a:r>
            <a:endParaRPr lang="en-US" altLang="zh-CN" dirty="0"/>
          </a:p>
          <a:p>
            <a:pPr lvl="1"/>
            <a:r>
              <a:rPr lang="en-US" altLang="zh-CN" dirty="0"/>
              <a:t>The root will tell us the "</a:t>
            </a:r>
            <a:r>
              <a:rPr lang="en-US" altLang="zh-CN" dirty="0" err="1">
                <a:solidFill>
                  <a:srgbClr val="0096FF"/>
                </a:solidFill>
              </a:rPr>
              <a:t>cn</a:t>
            </a:r>
            <a:r>
              <a:rPr lang="en-US" altLang="zh-CN" dirty="0"/>
              <a:t>" name server IP,</a:t>
            </a:r>
            <a:endParaRPr lang="en-US" altLang="zh-CN" dirty="0"/>
          </a:p>
          <a:p>
            <a:pPr lvl="1"/>
            <a:r>
              <a:rPr lang="en-US" altLang="zh-CN" dirty="0"/>
              <a:t>which will tell us the "</a:t>
            </a:r>
            <a:r>
              <a:rPr lang="en-US" altLang="zh-CN" dirty="0" err="1">
                <a:solidFill>
                  <a:srgbClr val="0096FF"/>
                </a:solidFill>
              </a:rPr>
              <a:t>edu.cn</a:t>
            </a:r>
            <a:r>
              <a:rPr lang="en-US" altLang="zh-CN" dirty="0"/>
              <a:t>" name server IP,</a:t>
            </a:r>
            <a:endParaRPr lang="en-US" altLang="zh-CN" dirty="0"/>
          </a:p>
          <a:p>
            <a:pPr lvl="1"/>
            <a:r>
              <a:rPr lang="en-US" altLang="zh-CN" dirty="0"/>
              <a:t>which will tell us the "</a:t>
            </a:r>
            <a:r>
              <a:rPr lang="en-US" altLang="zh-CN" dirty="0" err="1">
                <a:solidFill>
                  <a:srgbClr val="0096FF"/>
                </a:solidFill>
              </a:rPr>
              <a:t>sjtu.edu.cn</a:t>
            </a:r>
            <a:r>
              <a:rPr lang="en-US" altLang="zh-CN" dirty="0"/>
              <a:t>" name server IP,</a:t>
            </a:r>
            <a:endParaRPr lang="en-US" altLang="zh-CN" dirty="0"/>
          </a:p>
          <a:p>
            <a:pPr lvl="1"/>
            <a:r>
              <a:rPr lang="en-US" altLang="zh-CN" dirty="0"/>
              <a:t>which will tell us the "</a:t>
            </a:r>
            <a:r>
              <a:rPr lang="en-US" altLang="zh-CN" dirty="0" err="1">
                <a:solidFill>
                  <a:srgbClr val="0096FF"/>
                </a:solidFill>
              </a:rPr>
              <a:t>se.sjtu.edu.cn</a:t>
            </a:r>
            <a:r>
              <a:rPr lang="en-US" altLang="zh-CN" dirty="0"/>
              <a:t>" name server IP,</a:t>
            </a:r>
            <a:endParaRPr lang="en-US" altLang="zh-CN" dirty="0"/>
          </a:p>
          <a:p>
            <a:pPr lvl="1"/>
            <a:r>
              <a:rPr lang="en-US" altLang="zh-CN" dirty="0"/>
              <a:t>which finally tells us the "</a:t>
            </a:r>
            <a:r>
              <a:rPr lang="en-US" altLang="zh-CN" dirty="0" err="1">
                <a:solidFill>
                  <a:srgbClr val="0096FF"/>
                </a:solidFill>
              </a:rPr>
              <a:t>ipads.se.sjtu.edu.cn</a:t>
            </a:r>
            <a:r>
              <a:rPr lang="en-US" altLang="zh-CN" dirty="0"/>
              <a:t>" IP</a:t>
            </a:r>
            <a:endParaRPr lang="en-US" altLang="zh-CN" dirty="0"/>
          </a:p>
          <a:p>
            <a:r>
              <a:rPr lang="en-US" altLang="zh-CN" dirty="0"/>
              <a:t>Such algorithm is called </a:t>
            </a:r>
            <a:r>
              <a:rPr lang="en-US" altLang="zh-CN" b="1" u="sng" dirty="0"/>
              <a:t>delegation(</a:t>
            </a:r>
            <a:r>
              <a:rPr lang="zh-CN" altLang="en-US" b="1" u="sng" dirty="0"/>
              <a:t>委派</a:t>
            </a:r>
            <a:r>
              <a:rPr lang="en-US" altLang="zh-CN" b="1" u="sng" dirty="0"/>
              <a:t>)</a:t>
            </a:r>
            <a:endParaRPr lang="zh-CN" altLang="en-US" b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b="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8713"/>
            <a:ext cx="6692900" cy="4152900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0018"/>
            <a:ext cx="7112000" cy="4152900"/>
          </a:xfrm>
          <a:prstGeom prst="rect">
            <a:avLst/>
          </a:prstGeom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</a:fld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6" y="1128713"/>
            <a:ext cx="7632700" cy="4152900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</a:fld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9308"/>
            <a:ext cx="7772400" cy="4152900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</a:fld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in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Names in DNS are </a:t>
            </a:r>
            <a:r>
              <a:rPr lang="en-US" altLang="zh-CN" b="1" dirty="0">
                <a:solidFill>
                  <a:srgbClr val="0096FF"/>
                </a:solidFill>
              </a:rPr>
              <a:t>global</a:t>
            </a:r>
            <a:r>
              <a:rPr lang="en-US" altLang="zh-CN" dirty="0"/>
              <a:t> (context-free)</a:t>
            </a:r>
            <a:endParaRPr lang="en-US" altLang="zh-CN" dirty="0"/>
          </a:p>
          <a:p>
            <a:pPr lvl="1"/>
            <a:r>
              <a:rPr lang="en-US" altLang="zh-CN" dirty="0"/>
              <a:t>A hostname means the same thing everywhere in DNS</a:t>
            </a:r>
            <a:endParaRPr lang="en-US" altLang="zh-CN" dirty="0"/>
          </a:p>
          <a:p>
            <a:r>
              <a:rPr lang="en-US" altLang="zh-CN" dirty="0"/>
              <a:t>Actually, it should be "</a:t>
            </a:r>
            <a:r>
              <a:rPr lang="en-US" altLang="zh-CN" dirty="0" err="1"/>
              <a:t>ipads.se.sjtu.edu.cn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"</a:t>
            </a:r>
            <a:endParaRPr lang="en-US" altLang="zh-CN" dirty="0"/>
          </a:p>
          <a:p>
            <a:pPr lvl="1"/>
            <a:r>
              <a:rPr lang="en-US" altLang="zh-CN" dirty="0"/>
              <a:t>A hostname is a list of domain names concatenated with dots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The root domain is unnamed, i.e., "." + blank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292080" y="2281436"/>
            <a:ext cx="360040" cy="0"/>
          </a:xfrm>
          <a:prstGeom prst="straightConnector1">
            <a:avLst/>
          </a:prstGeom>
          <a:ln w="381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7880" y="3308985"/>
            <a:ext cx="6325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真正的</a:t>
            </a:r>
            <a:r>
              <a:rPr lang="en-US" altLang="zh-CN" sz="1600"/>
              <a:t>root domain name=“”</a:t>
            </a:r>
            <a:r>
              <a:rPr lang="zh-CN" altLang="en-US" sz="1600"/>
              <a:t>，这与文件系统中的</a:t>
            </a:r>
            <a:r>
              <a:rPr lang="en-US" altLang="zh-CN" sz="1600"/>
              <a:t>root=“”</a:t>
            </a:r>
            <a:r>
              <a:rPr lang="zh-CN" altLang="en-US" sz="1600"/>
              <a:t>类似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Fault Tolerant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zone can have </a:t>
            </a:r>
            <a:r>
              <a:rPr lang="en-US" altLang="zh-CN" b="1" dirty="0">
                <a:solidFill>
                  <a:srgbClr val="0096FF"/>
                </a:solidFill>
              </a:rPr>
              <a:t>multiple</a:t>
            </a:r>
            <a:r>
              <a:rPr lang="en-US" altLang="zh-CN" dirty="0"/>
              <a:t> name servers</a:t>
            </a:r>
            <a:endParaRPr lang="en-US" altLang="zh-CN" dirty="0"/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delegation</a:t>
            </a:r>
            <a:r>
              <a:rPr lang="en-US" altLang="zh-CN" dirty="0"/>
              <a:t> usually contains a list of name servers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If one name server is down, others can be used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595" y="2412365"/>
            <a:ext cx="7712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由于一个</a:t>
            </a:r>
            <a:r>
              <a:rPr lang="en-US" altLang="zh-CN" sz="1600"/>
              <a:t>zones</a:t>
            </a:r>
            <a:r>
              <a:rPr lang="zh-CN" altLang="en-US" sz="1600"/>
              <a:t>有多个</a:t>
            </a:r>
            <a:r>
              <a:rPr lang="en-US" altLang="zh-CN" sz="1600"/>
              <a:t>name server</a:t>
            </a:r>
            <a:r>
              <a:rPr lang="zh-CN" altLang="en-US" sz="1600"/>
              <a:t>构成分布式存储，就可能会存在不一致的问题，但是这个问题在</a:t>
            </a:r>
            <a:r>
              <a:rPr lang="en-US" altLang="zh-CN" sz="1600"/>
              <a:t>DNS</a:t>
            </a:r>
            <a:r>
              <a:rPr lang="zh-CN" altLang="en-US" sz="1600"/>
              <a:t>中不会很明显，因为一个域名被访问的概率应该是要远远大于被修改的概率的。因而</a:t>
            </a:r>
            <a:r>
              <a:rPr lang="en-US" altLang="zh-CN" sz="1600"/>
              <a:t>DNS</a:t>
            </a:r>
            <a:r>
              <a:rPr lang="zh-CN" altLang="en-US" sz="1600"/>
              <a:t>的</a:t>
            </a:r>
            <a:r>
              <a:rPr lang="en-US" altLang="zh-CN" sz="1600"/>
              <a:t>fault-tolerance</a:t>
            </a:r>
            <a:r>
              <a:rPr lang="zh-CN" altLang="en-US" sz="1600"/>
              <a:t>相对好处理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The Design of DNS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Domain Name Service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The</a:t>
            </a:r>
            <a:r>
              <a:rPr lang="en-US" altLang="zh-CN" dirty="0">
                <a:solidFill>
                  <a:srgbClr val="FF0000"/>
                </a:solidFill>
              </a:rPr>
              <a:t> initial DNS request</a:t>
            </a:r>
            <a:r>
              <a:rPr lang="en-US" altLang="zh-CN" dirty="0"/>
              <a:t> can go to </a:t>
            </a:r>
            <a:r>
              <a:rPr lang="en-US" altLang="zh-CN" dirty="0">
                <a:solidFill>
                  <a:srgbClr val="FF0000"/>
                </a:solidFill>
              </a:rPr>
              <a:t>any name server</a:t>
            </a:r>
            <a:r>
              <a:rPr lang="en-US" altLang="zh-CN" dirty="0"/>
              <a:t>, not just the root server</a:t>
            </a:r>
            <a:endParaRPr lang="en-US" altLang="zh-CN" dirty="0"/>
          </a:p>
          <a:p>
            <a:pPr lvl="1"/>
            <a:r>
              <a:rPr lang="en-US" altLang="zh-CN" dirty="0"/>
              <a:t>Even </a:t>
            </a:r>
            <a:r>
              <a:rPr lang="en-US" altLang="zh-CN" dirty="0">
                <a:solidFill>
                  <a:srgbClr val="FF0000"/>
                </a:solidFill>
              </a:rPr>
              <a:t>on your own machine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96FF"/>
                </a:solidFill>
              </a:rPr>
              <a:t>/</a:t>
            </a:r>
            <a:r>
              <a:rPr lang="en-US" altLang="zh-CN" dirty="0" err="1">
                <a:solidFill>
                  <a:srgbClr val="0096FF"/>
                </a:solidFill>
              </a:rPr>
              <a:t>etc</a:t>
            </a:r>
            <a:r>
              <a:rPr lang="en-US" altLang="zh-CN" dirty="0">
                <a:solidFill>
                  <a:srgbClr val="0096FF"/>
                </a:solidFill>
              </a:rPr>
              <a:t>/hosts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You can specific name servers in </a:t>
            </a:r>
            <a:r>
              <a:rPr lang="en-US" altLang="zh-CN" dirty="0">
                <a:solidFill>
                  <a:srgbClr val="0096FF"/>
                </a:solidFill>
              </a:rPr>
              <a:t>/</a:t>
            </a:r>
            <a:r>
              <a:rPr lang="en-US" altLang="zh-CN" dirty="0" err="1">
                <a:solidFill>
                  <a:srgbClr val="0096FF"/>
                </a:solidFill>
              </a:rPr>
              <a:t>etc</a:t>
            </a:r>
            <a:r>
              <a:rPr lang="en-US" altLang="zh-CN" dirty="0">
                <a:solidFill>
                  <a:srgbClr val="0096FF"/>
                </a:solidFill>
              </a:rPr>
              <a:t>/</a:t>
            </a:r>
            <a:r>
              <a:rPr lang="en-US" altLang="zh-CN" dirty="0" err="1">
                <a:solidFill>
                  <a:srgbClr val="0096FF"/>
                </a:solidFill>
              </a:rPr>
              <a:t>resolv.conf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If no record, just return address of the root server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solidFill>
                  <a:srgbClr val="C00000"/>
                </a:solidFill>
              </a:rPr>
              <a:t>: what are the benefits?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Recursion</a:t>
            </a:r>
            <a:endParaRPr lang="en-US" altLang="zh-CN" dirty="0"/>
          </a:p>
          <a:p>
            <a:pPr lvl="1"/>
            <a:r>
              <a:rPr lang="en-US" altLang="zh-CN" dirty="0"/>
              <a:t>A client asks a name server "</a:t>
            </a:r>
            <a:r>
              <a:rPr lang="en-US" altLang="zh-CN" dirty="0" err="1">
                <a:solidFill>
                  <a:srgbClr val="0096FF"/>
                </a:solidFill>
              </a:rPr>
              <a:t>www.baidu.com</a:t>
            </a:r>
            <a:r>
              <a:rPr lang="en-US" altLang="zh-CN" dirty="0"/>
              <a:t>"</a:t>
            </a:r>
            <a:endParaRPr lang="en-US" altLang="zh-CN" dirty="0"/>
          </a:p>
          <a:p>
            <a:pPr lvl="1"/>
            <a:r>
              <a:rPr lang="en-US" altLang="zh-CN" dirty="0"/>
              <a:t>The name server </a:t>
            </a:r>
            <a:r>
              <a:rPr lang="en-US" altLang="zh-CN" b="1" dirty="0"/>
              <a:t>does all the lookup </a:t>
            </a:r>
            <a:r>
              <a:rPr lang="en-US" altLang="zh-CN" dirty="0"/>
              <a:t>through the tree and return the IP of </a:t>
            </a:r>
            <a:r>
              <a:rPr lang="en-US" altLang="zh-CN" dirty="0">
                <a:solidFill>
                  <a:srgbClr val="0096FF"/>
                </a:solidFill>
              </a:rPr>
              <a:t>Baidu</a:t>
            </a:r>
            <a:r>
              <a:rPr lang="en-US" altLang="zh-CN" dirty="0"/>
              <a:t> to the client</a:t>
            </a:r>
            <a:endParaRPr lang="en-US" altLang="zh-CN" dirty="0"/>
          </a:p>
          <a:p>
            <a:pPr lvl="1"/>
            <a:r>
              <a:rPr lang="en-US" altLang="zh-CN" dirty="0"/>
              <a:t>Usually, a name server has a better network connection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Request Process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72084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Name client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7108" name="Straight Arrow Connector 12"/>
          <p:cNvCxnSpPr>
            <a:cxnSpLocks noChangeShapeType="1"/>
          </p:cNvCxnSpPr>
          <p:nvPr/>
        </p:nvCxnSpPr>
        <p:spPr bwMode="auto">
          <a:xfrm flipV="1">
            <a:off x="1462584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09" name="Straight Arrow Connector 13"/>
          <p:cNvCxnSpPr>
            <a:cxnSpLocks noChangeShapeType="1"/>
          </p:cNvCxnSpPr>
          <p:nvPr/>
        </p:nvCxnSpPr>
        <p:spPr bwMode="auto">
          <a:xfrm>
            <a:off x="1716584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0" name="Straight Arrow Connector 16"/>
          <p:cNvCxnSpPr>
            <a:cxnSpLocks noChangeShapeType="1"/>
          </p:cNvCxnSpPr>
          <p:nvPr/>
        </p:nvCxnSpPr>
        <p:spPr bwMode="auto">
          <a:xfrm flipV="1">
            <a:off x="2351584" y="2984500"/>
            <a:ext cx="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1" name="Straight Arrow Connector 22"/>
          <p:cNvCxnSpPr>
            <a:cxnSpLocks noChangeShapeType="1"/>
          </p:cNvCxnSpPr>
          <p:nvPr/>
        </p:nvCxnSpPr>
        <p:spPr bwMode="auto">
          <a:xfrm>
            <a:off x="2605584" y="3048000"/>
            <a:ext cx="0" cy="120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2" name="Straight Arrow Connector 25"/>
          <p:cNvCxnSpPr>
            <a:cxnSpLocks noChangeShapeType="1"/>
          </p:cNvCxnSpPr>
          <p:nvPr/>
        </p:nvCxnSpPr>
        <p:spPr bwMode="auto">
          <a:xfrm flipV="1">
            <a:off x="3304084" y="3556000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3" name="Straight Arrow Connector 27"/>
          <p:cNvCxnSpPr>
            <a:cxnSpLocks noChangeShapeType="1"/>
          </p:cNvCxnSpPr>
          <p:nvPr/>
        </p:nvCxnSpPr>
        <p:spPr bwMode="auto">
          <a:xfrm>
            <a:off x="3558084" y="3619500"/>
            <a:ext cx="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1" name="Rectangle 30"/>
          <p:cNvSpPr/>
          <p:nvPr/>
        </p:nvSpPr>
        <p:spPr bwMode="auto">
          <a:xfrm>
            <a:off x="5222866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Name client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59366" y="1397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048366" y="2032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00866" y="26035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3908" y="286676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ns.iss.edu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119" name="Straight Arrow Connector 35"/>
          <p:cNvCxnSpPr>
            <a:cxnSpLocks noChangeShapeType="1"/>
          </p:cNvCxnSpPr>
          <p:nvPr/>
        </p:nvCxnSpPr>
        <p:spPr bwMode="auto">
          <a:xfrm flipV="1">
            <a:off x="5413366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0" name="Straight Arrow Connector 36"/>
          <p:cNvCxnSpPr>
            <a:cxnSpLocks noChangeShapeType="1"/>
          </p:cNvCxnSpPr>
          <p:nvPr/>
        </p:nvCxnSpPr>
        <p:spPr bwMode="auto">
          <a:xfrm>
            <a:off x="5577408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1" name="Curved Connector 43"/>
          <p:cNvCxnSpPr>
            <a:cxnSpLocks noChangeShapeType="1"/>
            <a:stCxn id="32" idx="7"/>
            <a:endCxn id="33" idx="0"/>
          </p:cNvCxnSpPr>
          <p:nvPr/>
        </p:nvCxnSpPr>
        <p:spPr bwMode="auto">
          <a:xfrm rot="16200000" flipH="1">
            <a:off x="6048367" y="1524000"/>
            <a:ext cx="486833" cy="529167"/>
          </a:xfrm>
          <a:prstGeom prst="curvedConnector3">
            <a:avLst>
              <a:gd name="adj1" fmla="val -17181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2" name="Curved Connector 45"/>
          <p:cNvCxnSpPr>
            <a:cxnSpLocks noChangeShapeType="1"/>
            <a:stCxn id="33" idx="7"/>
            <a:endCxn id="34" idx="0"/>
          </p:cNvCxnSpPr>
          <p:nvPr/>
        </p:nvCxnSpPr>
        <p:spPr bwMode="auto">
          <a:xfrm rot="16200000" flipH="1">
            <a:off x="7000867" y="2095500"/>
            <a:ext cx="423333" cy="592667"/>
          </a:xfrm>
          <a:prstGeom prst="curvedConnector3">
            <a:avLst>
              <a:gd name="adj1" fmla="val -26019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3" name="Curved Connector 49"/>
          <p:cNvCxnSpPr>
            <a:cxnSpLocks noChangeShapeType="1"/>
            <a:stCxn id="34" idx="3"/>
            <a:endCxn id="33" idx="4"/>
          </p:cNvCxnSpPr>
          <p:nvPr/>
        </p:nvCxnSpPr>
        <p:spPr bwMode="auto">
          <a:xfrm rot="5400000" flipH="1">
            <a:off x="6641033" y="2963333"/>
            <a:ext cx="423333" cy="592667"/>
          </a:xfrm>
          <a:prstGeom prst="curvedConnector3">
            <a:avLst>
              <a:gd name="adj1" fmla="val -11412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4" name="Curved Connector 53"/>
          <p:cNvCxnSpPr>
            <a:cxnSpLocks noChangeShapeType="1"/>
            <a:stCxn id="33" idx="3"/>
            <a:endCxn id="32" idx="4"/>
          </p:cNvCxnSpPr>
          <p:nvPr/>
        </p:nvCxnSpPr>
        <p:spPr bwMode="auto">
          <a:xfrm rot="5400000" flipH="1">
            <a:off x="5688533" y="2391833"/>
            <a:ext cx="486833" cy="529167"/>
          </a:xfrm>
          <a:prstGeom prst="curvedConnector3">
            <a:avLst>
              <a:gd name="adj1" fmla="val -4481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1" name="TextBox 60"/>
          <p:cNvSpPr txBox="1"/>
          <p:nvPr/>
        </p:nvSpPr>
        <p:spPr>
          <a:xfrm>
            <a:off x="827584" y="36790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9084" y="2857501"/>
            <a:ext cx="8890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NS: for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80134" y="3234532"/>
            <a:ext cx="9779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NS: for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Scholarly.edu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584" y="3683000"/>
            <a:ext cx="889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AP: for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ginger.Scholar.edu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65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90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31408" y="2349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names.edu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1714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a.root.net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208584" y="1359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097584" y="1994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050084" y="25664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33126" y="2829720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ns.iss.edu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0626" y="2312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names.edu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1626" y="1677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a.root.net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4774" y="515240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4" y="515240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Non-Recursion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95090" y="180975"/>
            <a:ext cx="51873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non-recursion:</a:t>
            </a:r>
            <a:r>
              <a:rPr lang="zh-CN" altLang="en-US" sz="1600"/>
              <a:t>需要多次请求，但是是</a:t>
            </a:r>
            <a:r>
              <a:rPr lang="en-US" altLang="zh-CN" sz="1600"/>
              <a:t>stateless</a:t>
            </a:r>
            <a:r>
              <a:rPr lang="zh-CN" altLang="en-US" sz="1600"/>
              <a:t>的，因为</a:t>
            </a:r>
            <a:endParaRPr lang="zh-CN" altLang="en-US" sz="1600"/>
          </a:p>
          <a:p>
            <a:r>
              <a:rPr lang="zh-CN" altLang="en-US" sz="1600"/>
              <a:t>每次发送的请求是一样的</a:t>
            </a:r>
            <a:endParaRPr lang="zh-CN" altLang="en-US" sz="1600"/>
          </a:p>
          <a:p>
            <a:r>
              <a:rPr lang="en-US" altLang="zh-CN" sz="1600"/>
              <a:t>recursion:</a:t>
            </a:r>
            <a:r>
              <a:rPr lang="zh-CN" altLang="en-US" sz="1600"/>
              <a:t>只需要一次请求，但是是</a:t>
            </a:r>
            <a:r>
              <a:rPr lang="en-US" altLang="zh-CN" sz="1600"/>
              <a:t>stateful</a:t>
            </a:r>
            <a:r>
              <a:rPr lang="zh-CN" altLang="en-US" sz="1600"/>
              <a:t>的，因为每次递归都需要额外存储当前已经处理到的</a:t>
            </a:r>
            <a:r>
              <a:rPr lang="en-US" altLang="zh-CN" sz="1600"/>
              <a:t>name</a:t>
            </a:r>
            <a:r>
              <a:rPr lang="zh-CN" altLang="en-US" sz="1600"/>
              <a:t>位置。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69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644" y="1129308"/>
            <a:ext cx="8229600" cy="4260303"/>
          </a:xfrm>
        </p:spPr>
        <p:txBody>
          <a:bodyPr>
            <a:normAutofit/>
          </a:bodyPr>
          <a:lstStyle/>
          <a:p>
            <a:r>
              <a:rPr lang="en-US" altLang="zh-CN" dirty="0"/>
              <a:t>3. Caching</a:t>
            </a:r>
            <a:endParaRPr lang="en-US" altLang="zh-CN" dirty="0"/>
          </a:p>
          <a:p>
            <a:pPr lvl="1"/>
            <a:r>
              <a:rPr lang="en-US" altLang="zh-CN" dirty="0"/>
              <a:t>DNS clients and name servers keep a </a:t>
            </a:r>
            <a:r>
              <a:rPr lang="en-US" altLang="zh-CN" dirty="0">
                <a:solidFill>
                  <a:srgbClr val="FF0000"/>
                </a:solidFill>
              </a:rPr>
              <a:t>cache of names</a:t>
            </a:r>
            <a:endParaRPr lang="en-US" altLang="zh-CN" dirty="0"/>
          </a:p>
          <a:p>
            <a:pPr lvl="2"/>
            <a:r>
              <a:rPr lang="en-US" altLang="zh-CN" sz="1600" dirty="0"/>
              <a:t>Your browser will not do two look-ups for one address</a:t>
            </a:r>
            <a:endParaRPr lang="en-US" altLang="zh-CN" sz="1600" dirty="0"/>
          </a:p>
          <a:p>
            <a:pPr lvl="1"/>
            <a:r>
              <a:rPr lang="en-US" altLang="zh-CN" dirty="0"/>
              <a:t>Cache </a:t>
            </a:r>
            <a:r>
              <a:rPr lang="en-US" altLang="zh-CN" dirty="0">
                <a:solidFill>
                  <a:srgbClr val="FF0000"/>
                </a:solidFill>
              </a:rPr>
              <a:t>has expire time limit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/>
              <a:t>Controlled by a time-to-live parameter in the response itself</a:t>
            </a:r>
            <a:endParaRPr lang="en-US" altLang="zh-CN" sz="1600" dirty="0"/>
          </a:p>
          <a:p>
            <a:pPr lvl="2"/>
            <a:r>
              <a:rPr lang="en-US" altLang="zh-CN" sz="1600" dirty="0"/>
              <a:t>E.g., SJTU sets the TTL of </a:t>
            </a:r>
            <a:r>
              <a:rPr lang="en-US" altLang="zh-CN" sz="1600" dirty="0" err="1">
                <a:solidFill>
                  <a:srgbClr val="0096FF"/>
                </a:solidFill>
              </a:rPr>
              <a:t>www.sjtu.edu.cn</a:t>
            </a:r>
            <a:r>
              <a:rPr lang="zh-CN" altLang="en-US" sz="1600" dirty="0">
                <a:solidFill>
                  <a:srgbClr val="0096FF"/>
                </a:solidFill>
              </a:rPr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24h</a:t>
            </a:r>
            <a:endParaRPr lang="en-US" altLang="zh-CN" sz="1600" dirty="0"/>
          </a:p>
          <a:p>
            <a:pPr lvl="1"/>
            <a:r>
              <a:rPr lang="en-US" altLang="zh-CN" dirty="0"/>
              <a:t>TTL (Time To Live)</a:t>
            </a:r>
            <a:endParaRPr lang="en-US" altLang="zh-CN" dirty="0"/>
          </a:p>
          <a:p>
            <a:pPr lvl="2"/>
            <a:r>
              <a:rPr lang="en-US" altLang="zh-CN" sz="1600" dirty="0"/>
              <a:t>Long TTL VS. short TTL</a:t>
            </a:r>
            <a:endParaRPr lang="en-US" altLang="zh-CN" sz="1600" dirty="0"/>
          </a:p>
          <a:p>
            <a:pPr lvl="2"/>
            <a:r>
              <a:rPr lang="en-US" altLang="zh-CN" sz="1600" b="1" dirty="0">
                <a:solidFill>
                  <a:srgbClr val="C00000"/>
                </a:solidFill>
              </a:rPr>
              <a:t>Q:</a:t>
            </a:r>
            <a:r>
              <a:rPr lang="en-US" altLang="zh-CN" sz="1600" dirty="0">
                <a:solidFill>
                  <a:srgbClr val="C00000"/>
                </a:solidFill>
              </a:rPr>
              <a:t> what are the tradeoffs?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72180" y="3482340"/>
            <a:ext cx="54787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long TTL:cache</a:t>
            </a:r>
            <a:r>
              <a:rPr lang="zh-CN" altLang="en-US" sz="1600"/>
              <a:t>若存活时间过长，则出现</a:t>
            </a:r>
            <a:r>
              <a:rPr lang="en-US" altLang="zh-CN" sz="1600"/>
              <a:t>cache</a:t>
            </a:r>
            <a:r>
              <a:rPr lang="zh-CN" altLang="en-US" sz="1600"/>
              <a:t>与实际内容不一致的可能性更大了。</a:t>
            </a:r>
            <a:endParaRPr lang="zh-CN" altLang="en-US" sz="1600"/>
          </a:p>
          <a:p>
            <a:r>
              <a:rPr lang="en-US" altLang="zh-CN" sz="1600"/>
              <a:t>short TTL:cache</a:t>
            </a:r>
            <a:r>
              <a:rPr lang="zh-CN" altLang="en-US" sz="1600"/>
              <a:t>存活时间过短，则</a:t>
            </a:r>
            <a:r>
              <a:rPr lang="en-US" altLang="zh-CN" sz="1600"/>
              <a:t>cache</a:t>
            </a:r>
            <a:r>
              <a:rPr lang="zh-CN" altLang="en-US" sz="1600"/>
              <a:t>作用不会很明显，即还是会需要大量的顶层的</a:t>
            </a:r>
            <a:r>
              <a:rPr lang="en-US" altLang="zh-CN" sz="1600"/>
              <a:t>DNS</a:t>
            </a:r>
            <a:r>
              <a:rPr lang="zh-CN" altLang="en-US" sz="1600"/>
              <a:t>的</a:t>
            </a:r>
            <a:r>
              <a:rPr lang="en-US" altLang="zh-CN" sz="1600"/>
              <a:t>request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These Enhancements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If:</a:t>
            </a:r>
            <a:endParaRPr lang="en-US" altLang="zh-CN" dirty="0"/>
          </a:p>
          <a:p>
            <a:pPr lvl="1"/>
            <a:r>
              <a:rPr lang="en-US" altLang="zh-CN" dirty="0"/>
              <a:t>Many machines at SJTU use the SJTU name server for their initial DNS query</a:t>
            </a:r>
            <a:endParaRPr lang="en-US" altLang="zh-CN" dirty="0"/>
          </a:p>
          <a:p>
            <a:pPr lvl="1"/>
            <a:r>
              <a:rPr lang="en-US" altLang="zh-CN" dirty="0"/>
              <a:t>The name server offers recursive querying and caching</a:t>
            </a:r>
            <a:endParaRPr lang="en-US" altLang="zh-CN" dirty="0"/>
          </a:p>
          <a:p>
            <a:r>
              <a:rPr lang="en-US" altLang="zh-CN" dirty="0"/>
              <a:t>Then:</a:t>
            </a:r>
            <a:endParaRPr lang="en-US" altLang="zh-CN" dirty="0"/>
          </a:p>
          <a:p>
            <a:pPr lvl="1"/>
            <a:r>
              <a:rPr lang="en-US" altLang="zh-CN" dirty="0"/>
              <a:t>The name server's cache will hold many bindings</a:t>
            </a:r>
            <a:endParaRPr lang="en-US" altLang="zh-CN" dirty="0"/>
          </a:p>
          <a:p>
            <a:pPr lvl="1"/>
            <a:r>
              <a:rPr lang="en-US" altLang="zh-CN" dirty="0"/>
              <a:t>Performance benefits from this large cache</a:t>
            </a:r>
            <a:endParaRPr lang="en-US" altLang="zh-CN" dirty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Features of DNS</a:t>
            </a:r>
            <a:endParaRPr lang="en-US" altLang="zh-CN" dirty="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 least two identical replica servers</a:t>
            </a:r>
            <a:endParaRPr lang="en-US" altLang="zh-CN" dirty="0"/>
          </a:p>
          <a:p>
            <a:pPr lvl="1"/>
            <a:r>
              <a:rPr lang="en-US" altLang="zh-CN" b="1" dirty="0"/>
              <a:t>80 replicas </a:t>
            </a:r>
            <a:r>
              <a:rPr lang="en-US" altLang="zh-CN" dirty="0"/>
              <a:t>of the root name server in 2008</a:t>
            </a:r>
            <a:endParaRPr lang="en-US" altLang="zh-CN" dirty="0"/>
          </a:p>
          <a:p>
            <a:pPr lvl="1"/>
            <a:r>
              <a:rPr lang="en-US" altLang="zh-CN" dirty="0"/>
              <a:t>Replicas are placed separated around the world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176" y="2425452"/>
            <a:ext cx="5975648" cy="2964508"/>
          </a:xfrm>
          <a:prstGeom prst="rect">
            <a:avLst/>
          </a:prstGeom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Features of DNS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Organization's name server (e.g., SJTU)</a:t>
            </a:r>
            <a:endParaRPr lang="en-US" altLang="zh-CN" dirty="0"/>
          </a:p>
          <a:p>
            <a:pPr lvl="1"/>
            <a:r>
              <a:rPr lang="en-US" altLang="zh-CN" b="1" dirty="0"/>
              <a:t>Several replicas </a:t>
            </a:r>
            <a:r>
              <a:rPr lang="en-US" altLang="zh-CN" dirty="0"/>
              <a:t>in campus</a:t>
            </a:r>
            <a:endParaRPr lang="en-US" altLang="zh-CN" dirty="0"/>
          </a:p>
          <a:p>
            <a:pPr lvl="2"/>
            <a:r>
              <a:rPr lang="en-US" altLang="zh-CN" sz="1600" dirty="0"/>
              <a:t>To enable communications within the organization</a:t>
            </a:r>
            <a:endParaRPr lang="en-US" altLang="zh-CN" sz="1600" dirty="0"/>
          </a:p>
          <a:p>
            <a:pPr lvl="1"/>
            <a:r>
              <a:rPr lang="en-US" altLang="zh-CN" dirty="0"/>
              <a:t>At least one </a:t>
            </a:r>
            <a:r>
              <a:rPr lang="en-US" altLang="zh-CN" b="1" dirty="0"/>
              <a:t>out of the campus</a:t>
            </a:r>
            <a:endParaRPr lang="en-US" altLang="zh-CN" b="1" dirty="0"/>
          </a:p>
          <a:p>
            <a:pPr lvl="2"/>
            <a:r>
              <a:rPr lang="en-US" altLang="zh-CN" sz="1600" dirty="0"/>
              <a:t>To validate the address for outside world</a:t>
            </a:r>
            <a:endParaRPr lang="en-US" altLang="zh-CN" sz="1600" dirty="0"/>
          </a:p>
          <a:p>
            <a:endParaRPr kumimoji="1"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 Discovery in DNS</a:t>
            </a:r>
            <a:r>
              <a:rPr lang="zh-CN" altLang="en-US" dirty="0"/>
              <a:t> </a:t>
            </a:r>
            <a:r>
              <a:rPr lang="en-US" altLang="zh-CN" dirty="0"/>
              <a:t>(at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place)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client must discover the </a:t>
            </a:r>
            <a:r>
              <a:rPr lang="en-US" altLang="zh-CN" dirty="0">
                <a:solidFill>
                  <a:srgbClr val="FF0000"/>
                </a:solidFill>
              </a:rPr>
              <a:t>name of a nearby name server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Name discovery broadcast to ISP at first time</a:t>
            </a:r>
            <a:endParaRPr lang="en-US" altLang="zh-CN" dirty="0"/>
          </a:p>
          <a:p>
            <a:pPr lvl="1"/>
            <a:r>
              <a:rPr lang="en-US" altLang="zh-CN" dirty="0"/>
              <a:t>Ask network manager</a:t>
            </a:r>
            <a:endParaRPr lang="en-US" altLang="zh-CN" dirty="0"/>
          </a:p>
          <a:p>
            <a:pPr lvl="1"/>
            <a:r>
              <a:rPr lang="en-US" altLang="zh-CN" dirty="0"/>
              <a:t>Ask by email, Google, etc.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Host-name &amp; File-name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51304" cy="4356826"/>
          </a:xfrm>
        </p:spPr>
        <p:txBody>
          <a:bodyPr>
            <a:noAutofit/>
          </a:bodyPr>
          <a:lstStyle/>
          <a:p>
            <a:r>
              <a:rPr lang="en-US" altLang="zh-CN" dirty="0"/>
              <a:t>They are both for more </a:t>
            </a:r>
            <a:r>
              <a:rPr lang="en-US" altLang="zh-CN" b="1" dirty="0"/>
              <a:t>user friendly</a:t>
            </a:r>
            <a:endParaRPr lang="en-US" altLang="zh-CN" b="1" dirty="0"/>
          </a:p>
          <a:p>
            <a:pPr lvl="1"/>
            <a:r>
              <a:rPr lang="en-US" altLang="zh-CN" dirty="0"/>
              <a:t>File-name -&gt; </a:t>
            </a:r>
            <a:r>
              <a:rPr lang="en-US" altLang="zh-CN" dirty="0" err="1"/>
              <a:t>inode</a:t>
            </a:r>
            <a:r>
              <a:rPr lang="en-US" altLang="zh-CN" dirty="0"/>
              <a:t> number</a:t>
            </a:r>
            <a:endParaRPr lang="en-US" altLang="zh-CN" dirty="0"/>
          </a:p>
          <a:p>
            <a:pPr lvl="1"/>
            <a:r>
              <a:rPr lang="en-US" altLang="zh-CN" dirty="0"/>
              <a:t>Host-name -&gt; IP address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are </a:t>
            </a:r>
            <a:r>
              <a:rPr lang="en-US" altLang="zh-CN" b="1" dirty="0">
                <a:solidFill>
                  <a:srgbClr val="0096FF"/>
                </a:solidFill>
              </a:rPr>
              <a:t>hierarchical</a:t>
            </a:r>
            <a:r>
              <a:rPr lang="en-US" altLang="zh-CN" dirty="0"/>
              <a:t>; </a:t>
            </a:r>
            <a:r>
              <a:rPr lang="en-US" altLang="zh-CN" dirty="0" err="1"/>
              <a:t>inode</a:t>
            </a:r>
            <a:r>
              <a:rPr lang="en-US" altLang="zh-CN" dirty="0"/>
              <a:t> num and IP address are </a:t>
            </a:r>
            <a:r>
              <a:rPr lang="en-US" altLang="zh-CN" b="1" dirty="0">
                <a:solidFill>
                  <a:srgbClr val="0096FF"/>
                </a:solidFill>
              </a:rPr>
              <a:t>plane</a:t>
            </a:r>
            <a:endParaRPr lang="en-US" altLang="zh-CN" b="1" dirty="0">
              <a:solidFill>
                <a:srgbClr val="0096FF"/>
              </a:solidFill>
            </a:endParaRPr>
          </a:p>
          <a:p>
            <a:r>
              <a:rPr lang="en-US" altLang="zh-CN" dirty="0"/>
              <a:t>They are both </a:t>
            </a:r>
            <a:r>
              <a:rPr lang="en-US" altLang="zh-CN" b="1" dirty="0">
                <a:solidFill>
                  <a:srgbClr val="0096FF"/>
                </a:solidFill>
              </a:rPr>
              <a:t>not</a:t>
            </a:r>
            <a:r>
              <a:rPr lang="en-US" altLang="zh-CN" dirty="0"/>
              <a:t> a part of the object</a:t>
            </a:r>
            <a:endParaRPr lang="en-US" altLang="zh-CN" dirty="0"/>
          </a:p>
          <a:p>
            <a:pPr lvl="1"/>
            <a:r>
              <a:rPr lang="en-US" altLang="zh-CN" dirty="0"/>
              <a:t>File-name is not a part of a file (stored in directory)</a:t>
            </a:r>
            <a:endParaRPr lang="en-US" altLang="zh-CN" dirty="0"/>
          </a:p>
          <a:p>
            <a:pPr lvl="1"/>
            <a:r>
              <a:rPr lang="en-US" altLang="zh-CN" dirty="0"/>
              <a:t>Host-name is not a part of a website (stored on name server)</a:t>
            </a:r>
            <a:endParaRPr lang="en-US" altLang="zh-CN" dirty="0"/>
          </a:p>
          <a:p>
            <a:r>
              <a:rPr lang="en-US" altLang="zh-CN" dirty="0"/>
              <a:t>Name and value binding</a:t>
            </a:r>
            <a:endParaRPr lang="en-US" altLang="zh-CN" dirty="0"/>
          </a:p>
          <a:p>
            <a:pPr lvl="1"/>
            <a:r>
              <a:rPr lang="en-US" altLang="zh-CN" dirty="0"/>
              <a:t>File:   1-name -&gt; N-values (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); N-name -&gt; 1-value (yes)(LINK)</a:t>
            </a:r>
            <a:endParaRPr lang="en-US" altLang="zh-CN" dirty="0"/>
          </a:p>
          <a:p>
            <a:pPr lvl="1"/>
            <a:r>
              <a:rPr lang="en-US" altLang="zh-CN" dirty="0"/>
              <a:t>DNS: 1-name -&gt; N-values (</a:t>
            </a:r>
            <a:r>
              <a:rPr lang="en-US" altLang="zh-CN" b="1" dirty="0">
                <a:solidFill>
                  <a:srgbClr val="FF0000"/>
                </a:solidFill>
              </a:rPr>
              <a:t>yes</a:t>
            </a:r>
            <a:r>
              <a:rPr lang="en-US" altLang="zh-CN" dirty="0"/>
              <a:t>); N-name -&gt; 1-value (yes)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Behind the DNS Design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Why was DNS designed in this way?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DNS: Binding IP and Domain Name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96FF"/>
                </a:solidFill>
                <a:latin typeface="+mn-lt"/>
              </a:rPr>
              <a:t>Names</a:t>
            </a:r>
            <a:r>
              <a:rPr lang="en-US" altLang="zh-CN" dirty="0">
                <a:latin typeface="+mn-lt"/>
              </a:rPr>
              <a:t>: hostname strings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E.g., </a:t>
            </a:r>
            <a:r>
              <a:rPr lang="en-US" altLang="zh-CN" u="sng" dirty="0" err="1">
                <a:latin typeface="+mn-lt"/>
              </a:rPr>
              <a:t>www.sjtu.edu.cn</a:t>
            </a:r>
            <a:endParaRPr lang="en-US" altLang="zh-CN" u="sng" dirty="0">
              <a:latin typeface="+mn-lt"/>
            </a:endParaRPr>
          </a:p>
          <a:p>
            <a:r>
              <a:rPr lang="en-US" altLang="zh-CN" dirty="0">
                <a:solidFill>
                  <a:srgbClr val="0096FF"/>
                </a:solidFill>
                <a:latin typeface="+mn-lt"/>
              </a:rPr>
              <a:t>Values</a:t>
            </a:r>
            <a:r>
              <a:rPr lang="en-US" altLang="zh-CN" dirty="0">
                <a:latin typeface="+mn-lt"/>
              </a:rPr>
              <a:t>: IP addresses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E.g., 202.120.2.119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solidFill>
                  <a:srgbClr val="0096FF"/>
                </a:solidFill>
                <a:latin typeface="+mn-lt"/>
              </a:rPr>
              <a:t>Look-up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+mn-lt"/>
              </a:rPr>
              <a:t>algorithm</a:t>
            </a:r>
            <a:endParaRPr lang="en-US" altLang="zh-CN" dirty="0">
              <a:solidFill>
                <a:srgbClr val="0096FF"/>
              </a:solidFill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Resolves a hostname to an IP address so that your machine knows where to send packets</a:t>
            </a:r>
            <a:endParaRPr lang="zh-CN" altLang="en-US" dirty="0">
              <a:latin typeface="+mn-lt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86835" y="1235075"/>
            <a:ext cx="443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DNS</a:t>
            </a:r>
            <a:r>
              <a:rPr lang="zh-CN" altLang="en-US" sz="1600"/>
              <a:t>主要作用：</a:t>
            </a:r>
            <a:endParaRPr lang="zh-CN" altLang="en-US" sz="1600"/>
          </a:p>
          <a:p>
            <a:r>
              <a:rPr lang="zh-CN" altLang="en-US" sz="1600"/>
              <a:t>将域名和</a:t>
            </a:r>
            <a:r>
              <a:rPr lang="en-US" altLang="zh-CN" sz="1600"/>
              <a:t>IP addr</a:t>
            </a:r>
            <a:r>
              <a:rPr lang="zh-CN" altLang="en-US" sz="1600"/>
              <a:t>进行映射</a:t>
            </a:r>
            <a:endParaRPr lang="zh-CN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Hierarchical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Hierarchies delegate responsibility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Each zone is only responsible for a small portion</a:t>
            </a:r>
            <a:endParaRPr lang="en-US" altLang="zh-CN" dirty="0"/>
          </a:p>
          <a:p>
            <a:r>
              <a:rPr lang="en-US" altLang="zh-CN" dirty="0"/>
              <a:t>Hierarchies also limit interaction between modules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A type of </a:t>
            </a:r>
            <a:r>
              <a:rPr lang="en-US" altLang="zh-CN" sz="1600" b="1" dirty="0">
                <a:solidFill>
                  <a:srgbClr val="0096FF"/>
                </a:solidFill>
              </a:rPr>
              <a:t>de-centralization </a:t>
            </a:r>
            <a:endParaRPr lang="en-US" altLang="zh-CN" sz="1600" b="1" dirty="0">
              <a:solidFill>
                <a:srgbClr val="0096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0565" y="3756025"/>
            <a:ext cx="5127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但是</a:t>
            </a:r>
            <a:r>
              <a:rPr lang="en-US" altLang="zh-CN" sz="1600"/>
              <a:t>DNS</a:t>
            </a:r>
            <a:r>
              <a:rPr lang="zh-CN" altLang="en-US" sz="1600"/>
              <a:t>会牺牲</a:t>
            </a:r>
            <a:r>
              <a:rPr lang="en-US" altLang="zh-CN" sz="1600"/>
              <a:t>CAP</a:t>
            </a:r>
            <a:r>
              <a:rPr lang="zh-CN" altLang="en-US" sz="1600"/>
              <a:t>中的一致性，因为</a:t>
            </a:r>
            <a:r>
              <a:rPr lang="en-US" altLang="zh-CN" sz="1600"/>
              <a:t>DNS</a:t>
            </a:r>
            <a:r>
              <a:rPr lang="zh-CN" altLang="en-US" sz="1600"/>
              <a:t>在某个</a:t>
            </a:r>
            <a:r>
              <a:rPr lang="en-US" altLang="zh-CN" sz="1600"/>
              <a:t>record</a:t>
            </a:r>
            <a:r>
              <a:rPr lang="zh-CN" altLang="en-US" sz="1600"/>
              <a:t>修改之后也不会去修改自己本地的</a:t>
            </a:r>
            <a:r>
              <a:rPr lang="en-US" altLang="zh-CN" sz="1600"/>
              <a:t>cache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Global names</a:t>
            </a:r>
            <a:r>
              <a:rPr lang="en-US" altLang="zh-CN" b="1" dirty="0"/>
              <a:t> </a:t>
            </a:r>
            <a:r>
              <a:rPr lang="en-US" altLang="zh-CN" dirty="0"/>
              <a:t>(assuming same root servers)</a:t>
            </a:r>
            <a:endParaRPr lang="en-US" altLang="zh-CN" dirty="0"/>
          </a:p>
          <a:p>
            <a:pPr lvl="1"/>
            <a:r>
              <a:rPr lang="en-US" altLang="zh-CN" dirty="0"/>
              <a:t>No need to specific a context(</a:t>
            </a:r>
            <a:r>
              <a:rPr lang="zh-CN" altLang="en-US" dirty="0"/>
              <a:t>上下文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DNS has no trouble generating unique names</a:t>
            </a:r>
            <a:endParaRPr lang="en-US" altLang="zh-CN" dirty="0"/>
          </a:p>
          <a:p>
            <a:pPr lvl="1"/>
            <a:r>
              <a:rPr lang="en-US" altLang="zh-CN" dirty="0"/>
              <a:t>The name can also be user-friendly</a:t>
            </a:r>
            <a:endParaRPr lang="en-US" altLang="zh-CN" dirty="0"/>
          </a:p>
          <a:p>
            <a:r>
              <a:rPr lang="en-US" altLang="zh-CN" b="1" dirty="0"/>
              <a:t>Scalable</a:t>
            </a:r>
            <a:r>
              <a:rPr lang="en-US" altLang="zh-CN" dirty="0"/>
              <a:t> in performance</a:t>
            </a:r>
            <a:endParaRPr lang="en-US" altLang="zh-CN" dirty="0"/>
          </a:p>
          <a:p>
            <a:pPr lvl="1"/>
            <a:r>
              <a:rPr lang="en-US" altLang="zh-CN" dirty="0"/>
              <a:t>Simplicity: look-up is simple and can be done by a PC</a:t>
            </a:r>
            <a:endParaRPr lang="en-US" altLang="zh-CN" dirty="0"/>
          </a:p>
          <a:p>
            <a:pPr lvl="1"/>
            <a:r>
              <a:rPr lang="en-US" altLang="zh-CN" dirty="0"/>
              <a:t>Caching: reduce number of total queries</a:t>
            </a:r>
            <a:endParaRPr lang="en-US" altLang="zh-CN" dirty="0"/>
          </a:p>
          <a:p>
            <a:pPr lvl="1"/>
            <a:r>
              <a:rPr lang="en-US" altLang="zh-CN" dirty="0"/>
              <a:t>Delegation: many name severs handle lookups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Scalable</a:t>
            </a:r>
            <a:r>
              <a:rPr lang="en-US" altLang="zh-CN" dirty="0"/>
              <a:t> in management</a:t>
            </a:r>
            <a:endParaRPr lang="en-US" altLang="zh-CN" dirty="0"/>
          </a:p>
          <a:p>
            <a:pPr lvl="1"/>
            <a:r>
              <a:rPr lang="en-US" altLang="zh-CN" dirty="0"/>
              <a:t>Each zone makes its</a:t>
            </a:r>
            <a:r>
              <a:rPr lang="en-US" altLang="zh-CN" dirty="0">
                <a:solidFill>
                  <a:srgbClr val="FF0000"/>
                </a:solidFill>
              </a:rPr>
              <a:t> own policy</a:t>
            </a:r>
            <a:r>
              <a:rPr lang="en-US" altLang="zh-CN" dirty="0"/>
              <a:t> decision on binding</a:t>
            </a:r>
            <a:endParaRPr lang="en-US" altLang="zh-CN" dirty="0"/>
          </a:p>
          <a:p>
            <a:pPr lvl="1"/>
            <a:r>
              <a:rPr lang="en-US" altLang="zh-CN" dirty="0"/>
              <a:t>Hierarchy is great here</a:t>
            </a:r>
            <a:endParaRPr lang="en-US" altLang="zh-CN" dirty="0"/>
          </a:p>
          <a:p>
            <a:r>
              <a:rPr lang="en-US" altLang="zh-CN" b="1" dirty="0"/>
              <a:t>Fault tolerant</a:t>
            </a:r>
            <a:endParaRPr lang="en-US" altLang="zh-CN" b="1" dirty="0"/>
          </a:p>
          <a:p>
            <a:pPr lvl="1"/>
            <a:r>
              <a:rPr lang="en-US" altLang="zh-CN" dirty="0"/>
              <a:t>If one name server breaks, other will still work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Duplicated name server for a same zone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Points on DNS Design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Policy(</a:t>
            </a:r>
            <a:r>
              <a:rPr lang="zh-CN" altLang="en-US" dirty="0"/>
              <a:t>容易受到</a:t>
            </a:r>
            <a:r>
              <a:rPr lang="en-US" altLang="zh-CN" dirty="0"/>
              <a:t>DNS</a:t>
            </a:r>
            <a:r>
              <a:rPr lang="zh-CN" altLang="en-US" dirty="0"/>
              <a:t>管理者的控制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Who should control the root zone, .com zone, etc.? The</a:t>
            </a:r>
            <a:r>
              <a:rPr lang="zh-CN" altLang="en-US" dirty="0"/>
              <a:t> </a:t>
            </a:r>
            <a:r>
              <a:rPr lang="en-US" altLang="zh-CN" dirty="0"/>
              <a:t>governments?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Significant load</a:t>
            </a:r>
            <a:r>
              <a:rPr lang="en-US" altLang="zh-CN" dirty="0"/>
              <a:t> on root servers</a:t>
            </a:r>
            <a:endParaRPr lang="en-US" altLang="zh-CN" dirty="0"/>
          </a:p>
          <a:p>
            <a:pPr lvl="1"/>
            <a:r>
              <a:rPr lang="en-US" altLang="zh-CN" dirty="0"/>
              <a:t>Many DNS clients </a:t>
            </a:r>
            <a:r>
              <a:rPr lang="en-US" altLang="zh-CN" dirty="0">
                <a:solidFill>
                  <a:srgbClr val="FF0000"/>
                </a:solidFill>
              </a:rPr>
              <a:t>starts by talking to root server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Many</a:t>
            </a:r>
            <a:r>
              <a:rPr lang="en-US" altLang="zh-CN" dirty="0"/>
              <a:t> queries for </a:t>
            </a:r>
            <a:r>
              <a:rPr lang="en-US" altLang="zh-CN" dirty="0">
                <a:solidFill>
                  <a:srgbClr val="FF0000"/>
                </a:solidFill>
              </a:rPr>
              <a:t>non-existent names</a:t>
            </a:r>
            <a:r>
              <a:rPr lang="en-US" altLang="zh-CN" dirty="0"/>
              <a:t>,(</a:t>
            </a:r>
            <a:r>
              <a:rPr lang="zh-CN" altLang="en-US" sz="1400" dirty="0"/>
              <a:t>因为这个域名是不存在的，所以在查找的时候最终一定会到达</a:t>
            </a:r>
            <a:r>
              <a:rPr lang="en-US" altLang="zh-CN" sz="1400" dirty="0"/>
              <a:t>roo</a:t>
            </a:r>
            <a:r>
              <a:rPr lang="en-US" altLang="zh-CN" dirty="0"/>
              <a:t>t) becomes a </a:t>
            </a:r>
            <a:r>
              <a:rPr lang="en-US" altLang="zh-CN" dirty="0" err="1"/>
              <a:t>DoS</a:t>
            </a:r>
            <a:r>
              <a:rPr lang="zh-CN" altLang="en-US" dirty="0"/>
              <a:t> </a:t>
            </a:r>
            <a:r>
              <a:rPr lang="en-US" altLang="zh-CN" dirty="0"/>
              <a:t>attack(</a:t>
            </a:r>
            <a:r>
              <a:rPr lang="en-US" altLang="zh-CN" sz="1400" dirty="0"/>
              <a:t>deny of service,</a:t>
            </a:r>
            <a:r>
              <a:rPr lang="zh-CN" altLang="en-US" sz="1400" dirty="0"/>
              <a:t>拒绝服务攻击，一般指的是服务器接受了大量的恶意请求被占满了网络空间，从而拒绝掉正常请求的攻击方式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Security</a:t>
            </a:r>
            <a:endParaRPr lang="en-US" altLang="zh-CN" dirty="0"/>
          </a:p>
          <a:p>
            <a:pPr lvl="1"/>
            <a:r>
              <a:rPr lang="en-US" altLang="zh-CN" dirty="0"/>
              <a:t>How does a client </a:t>
            </a:r>
            <a:r>
              <a:rPr lang="en-US" altLang="zh-CN" dirty="0">
                <a:solidFill>
                  <a:srgbClr val="FF0000"/>
                </a:solidFill>
              </a:rPr>
              <a:t>know if the response is correct</a:t>
            </a:r>
            <a:r>
              <a:rPr lang="en-US" altLang="zh-CN" dirty="0"/>
              <a:t>?(</a:t>
            </a:r>
            <a:r>
              <a:rPr lang="zh-CN" altLang="en-US" dirty="0"/>
              <a:t>钓鱼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How does VeriSign know "change </a:t>
            </a:r>
            <a:r>
              <a:rPr lang="en-US" altLang="zh-CN" dirty="0" err="1"/>
              <a:t>Amazon.com</a:t>
            </a:r>
            <a:r>
              <a:rPr lang="en-US" altLang="zh-CN" dirty="0"/>
              <a:t> IP" is legal?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Amplification Attack</a:t>
            </a:r>
            <a:endParaRPr lang="zh-CN" altLang="en-US" dirty="0"/>
          </a:p>
        </p:txBody>
      </p:sp>
      <p:pic>
        <p:nvPicPr>
          <p:cNvPr id="1026" name="Picture 2" descr="http://s11.sinaimg.cn/large/002Ekp8Ity6EuBfJoHU6a&amp;6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7" y="1201316"/>
            <a:ext cx="6207646" cy="43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53230" y="247015"/>
            <a:ext cx="47783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Bot</a:t>
            </a:r>
            <a:r>
              <a:rPr lang="zh-CN" altLang="en-US" sz="1400"/>
              <a:t>：肉机</a:t>
            </a:r>
            <a:endParaRPr lang="zh-CN" altLang="en-US" sz="1400"/>
          </a:p>
          <a:p>
            <a:r>
              <a:rPr lang="zh-CN" altLang="en-US" sz="1400"/>
              <a:t>这个攻击说的是攻击者通过伪造</a:t>
            </a:r>
            <a:r>
              <a:rPr lang="en-US" altLang="zh-CN" sz="1400"/>
              <a:t>DNS</a:t>
            </a:r>
            <a:r>
              <a:rPr lang="zh-CN" altLang="en-US" sz="1400"/>
              <a:t>请求的发出者</a:t>
            </a:r>
            <a:r>
              <a:rPr lang="en-US" altLang="zh-CN" sz="1400"/>
              <a:t>IP</a:t>
            </a:r>
            <a:r>
              <a:rPr lang="zh-CN" altLang="en-US" sz="1400"/>
              <a:t>来使得要攻击的服务器在短时间内受到大量并不是自己发出的</a:t>
            </a:r>
            <a:r>
              <a:rPr lang="en-US" altLang="zh-CN" sz="1400"/>
              <a:t>DNS</a:t>
            </a:r>
            <a:r>
              <a:rPr lang="zh-CN" altLang="en-US" sz="1400"/>
              <a:t>请求从而崩溃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738620" y="3434080"/>
            <a:ext cx="22929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从这里还可以知道</a:t>
            </a:r>
            <a:r>
              <a:rPr lang="en-US" altLang="zh-CN" sz="1400"/>
              <a:t>,</a:t>
            </a:r>
            <a:r>
              <a:rPr lang="zh-CN" altLang="en-US" sz="1400"/>
              <a:t>攻击目标并没有与</a:t>
            </a:r>
            <a:r>
              <a:rPr lang="en-US" altLang="zh-CN" sz="1400"/>
              <a:t>DNS</a:t>
            </a:r>
            <a:r>
              <a:rPr lang="zh-CN" altLang="en-US" sz="1400"/>
              <a:t>建立直接连接也会受到请求，说明</a:t>
            </a:r>
            <a:r>
              <a:rPr lang="en-US" altLang="zh-CN" sz="1400"/>
              <a:t>DNS</a:t>
            </a:r>
            <a:r>
              <a:rPr lang="zh-CN" altLang="en-US" sz="1400"/>
              <a:t>通信是可以基于无连接进行的，如</a:t>
            </a:r>
            <a:r>
              <a:rPr lang="en-US" altLang="zh-CN" sz="1400"/>
              <a:t>UDP</a:t>
            </a:r>
            <a:r>
              <a:rPr lang="zh-CN" altLang="en-US" sz="1400"/>
              <a:t>协议。</a:t>
            </a:r>
            <a:endParaRPr lang="zh-CN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DNS Hijack: Cutting the binding between name and IP</a:t>
            </a:r>
            <a:endParaRPr lang="en-US" altLang="zh-CN" dirty="0"/>
          </a:p>
          <a:p>
            <a:r>
              <a:rPr lang="en-US" altLang="zh-CN" dirty="0"/>
              <a:t>DNS </a:t>
            </a:r>
            <a:r>
              <a:rPr lang="en-US" altLang="zh-CN" dirty="0" err="1"/>
              <a:t>DoS</a:t>
            </a:r>
            <a:r>
              <a:rPr lang="zh-CN" altLang="en-US" dirty="0"/>
              <a:t> </a:t>
            </a:r>
            <a:r>
              <a:rPr lang="en-US" altLang="zh-CN" dirty="0"/>
              <a:t>(Denial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Service)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endParaRPr lang="en-US" altLang="zh-CN" dirty="0"/>
          </a:p>
          <a:p>
            <a:pPr lvl="1"/>
            <a:r>
              <a:rPr lang="en-US" altLang="zh-CN" dirty="0"/>
              <a:t>BAOFENG.com &amp; </a:t>
            </a:r>
            <a:r>
              <a:rPr lang="en-US" altLang="zh-CN" dirty="0" err="1"/>
              <a:t>DNSPod</a:t>
            </a:r>
            <a:endParaRPr lang="en-US" altLang="zh-CN" dirty="0"/>
          </a:p>
          <a:p>
            <a:pPr lvl="1"/>
            <a:r>
              <a:rPr lang="en-US" altLang="zh-CN" dirty="0"/>
              <a:t>2009-5-18: </a:t>
            </a:r>
            <a:r>
              <a:rPr lang="en-US" altLang="zh-CN" dirty="0" err="1"/>
              <a:t>DNSPod</a:t>
            </a:r>
            <a:r>
              <a:rPr lang="en-US" altLang="zh-CN" dirty="0"/>
              <a:t> was attacked and banned</a:t>
            </a:r>
            <a:endParaRPr lang="en-US" altLang="zh-CN" dirty="0"/>
          </a:p>
          <a:p>
            <a:pPr lvl="1"/>
            <a:r>
              <a:rPr lang="en-US" altLang="zh-CN" dirty="0"/>
              <a:t>2009-5-19: The Internet in China was almost down</a:t>
            </a:r>
            <a:endParaRPr lang="en-US" altLang="zh-CN" dirty="0"/>
          </a:p>
          <a:p>
            <a:pPr lvl="1"/>
            <a:r>
              <a:rPr lang="en-US" altLang="zh-CN" dirty="0"/>
              <a:t>Fixed timer: query for BAOFENG.com once per second!</a:t>
            </a:r>
            <a:endParaRPr lang="en-US" altLang="zh-CN" dirty="0"/>
          </a:p>
          <a:p>
            <a:r>
              <a:rPr lang="en-US" altLang="zh-CN" dirty="0"/>
              <a:t>Solutions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/hosts, </a:t>
            </a:r>
            <a:r>
              <a:rPr lang="en-US" altLang="zh-CN" dirty="0" err="1"/>
              <a:t>dnsmasq</a:t>
            </a:r>
            <a:r>
              <a:rPr lang="en-US" altLang="zh-CN" dirty="0"/>
              <a:t>, </a:t>
            </a:r>
            <a:r>
              <a:rPr lang="en-US" altLang="zh-CN" dirty="0" err="1"/>
              <a:t>OpenDNS</a:t>
            </a:r>
            <a:r>
              <a:rPr lang="en-US" altLang="zh-CN" dirty="0"/>
              <a:t>, etc.</a:t>
            </a:r>
            <a:endParaRPr lang="en-US" altLang="zh-CN" dirty="0"/>
          </a:p>
          <a:p>
            <a:pPr lvl="1"/>
            <a:r>
              <a:rPr lang="en-US" altLang="zh-CN" dirty="0"/>
              <a:t>DNS shield to defend against </a:t>
            </a:r>
            <a:r>
              <a:rPr lang="en-US" altLang="zh-CN" dirty="0" err="1"/>
              <a:t>DoS</a:t>
            </a:r>
            <a:r>
              <a:rPr lang="en-US" altLang="zh-CN" dirty="0"/>
              <a:t> attack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DNSSEC: Protect DNS Record</a:t>
            </a:r>
            <a:endParaRPr lang="zh-CN" altLang="en-US" dirty="0"/>
          </a:p>
        </p:txBody>
      </p:sp>
      <p:pic>
        <p:nvPicPr>
          <p:cNvPr id="2050" name="Picture 2" descr="With and Without DNSSE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1" y="1561356"/>
            <a:ext cx="82758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DNSSec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4" y="341049"/>
            <a:ext cx="696798" cy="7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31640" y="51617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Only part of the zones are using DNSSEC, e.g., </a:t>
            </a:r>
            <a:r>
              <a:rPr lang="en-US" altLang="zh-CN" b="1" dirty="0">
                <a:solidFill>
                  <a:srgbClr val="0096FF"/>
                </a:solidFill>
                <a:latin typeface="+mn-ea"/>
              </a:rPr>
              <a:t>.</a:t>
            </a:r>
            <a:r>
              <a:rPr lang="en-US" altLang="zh-CN" b="1" dirty="0" err="1">
                <a:solidFill>
                  <a:srgbClr val="0096FF"/>
                </a:solidFill>
                <a:latin typeface="+mn-ea"/>
              </a:rPr>
              <a:t>gov</a:t>
            </a:r>
            <a:r>
              <a:rPr lang="en-US" altLang="zh-CN" b="1" dirty="0">
                <a:solidFill>
                  <a:srgbClr val="0096FF"/>
                </a:solidFill>
                <a:latin typeface="+mn-ea"/>
              </a:rPr>
              <a:t>, .org</a:t>
            </a:r>
            <a:endParaRPr lang="zh-CN" altLang="en-US" b="1" dirty="0">
              <a:solidFill>
                <a:srgbClr val="0096FF"/>
              </a:solidFill>
              <a:latin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Naming Scheme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Naming: the glue of modules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in General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ipads.se.sjtu.edu.cn</a:t>
            </a:r>
            <a:r>
              <a:rPr kumimoji="1" lang="en-US" altLang="zh-CN" b="0" dirty="0"/>
              <a:t> – hostname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steven@apple.com</a:t>
            </a:r>
            <a:r>
              <a:rPr kumimoji="1" lang="en-US" altLang="zh-CN" b="0" dirty="0"/>
              <a:t> - email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steven</a:t>
            </a:r>
            <a:r>
              <a:rPr kumimoji="1" lang="en-US" altLang="zh-CN" b="0" dirty="0"/>
              <a:t> – username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EAX - x86 processor register name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main() - function name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WebBrowser</a:t>
            </a:r>
            <a:r>
              <a:rPr kumimoji="1" lang="en-US" altLang="zh-CN" b="0" dirty="0"/>
              <a:t> - class name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/courses/</a:t>
            </a:r>
            <a:r>
              <a:rPr kumimoji="1" lang="en-US" altLang="zh-CN" b="0" dirty="0" err="1"/>
              <a:t>cse</a:t>
            </a:r>
            <a:r>
              <a:rPr kumimoji="1" lang="en-US" altLang="zh-CN" b="0" dirty="0"/>
              <a:t>/</a:t>
            </a:r>
            <a:r>
              <a:rPr kumimoji="1" lang="en-US" altLang="zh-CN" b="0" dirty="0" err="1"/>
              <a:t>index.html</a:t>
            </a:r>
            <a:r>
              <a:rPr kumimoji="1" lang="en-US" altLang="zh-CN" b="0" dirty="0"/>
              <a:t> - path name (fully-qualified)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index.html</a:t>
            </a:r>
            <a:r>
              <a:rPr kumimoji="1" lang="en-US" altLang="zh-CN" b="0" dirty="0"/>
              <a:t> - path name (relative)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http://</a:t>
            </a:r>
            <a:r>
              <a:rPr kumimoji="1" lang="en-US" altLang="zh-CN" b="0" dirty="0" err="1"/>
              <a:t>ipads.se.sjtu.edu.cn</a:t>
            </a:r>
            <a:r>
              <a:rPr kumimoji="1" lang="en-US" altLang="zh-CN" b="0" dirty="0"/>
              <a:t>/courses/</a:t>
            </a:r>
            <a:r>
              <a:rPr kumimoji="1" lang="en-US" altLang="zh-CN" b="0" dirty="0" err="1"/>
              <a:t>cse</a:t>
            </a:r>
            <a:r>
              <a:rPr kumimoji="1" lang="en-US" altLang="zh-CN" b="0" dirty="0"/>
              <a:t>/</a:t>
            </a:r>
            <a:r>
              <a:rPr kumimoji="1" lang="en-US" altLang="zh-CN" b="0" dirty="0" err="1"/>
              <a:t>index.html</a:t>
            </a:r>
            <a:r>
              <a:rPr kumimoji="1" lang="en-US" altLang="zh-CN" b="0" dirty="0"/>
              <a:t> - URL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13918275839- Phone number</a:t>
            </a:r>
            <a:endParaRPr kumimoji="1" lang="en-US" altLang="zh-CN" b="0" dirty="0"/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202.120.40.188 - IP Address</a:t>
            </a:r>
            <a:endParaRPr kumimoji="1" lang="zh-CN" altLang="en-US" b="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Naming a Disk(disk</a:t>
            </a:r>
            <a:r>
              <a:rPr kumimoji="1" lang="zh-CN" altLang="en-US" dirty="0"/>
              <a:t>作为一个设备也可以有名字和编号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File name: </a:t>
            </a:r>
            <a:r>
              <a:rPr kumimoji="1" lang="en-US" altLang="zh-CN" dirty="0">
                <a:solidFill>
                  <a:srgbClr val="C00000"/>
                </a:solidFill>
              </a:rPr>
              <a:t>/dev/sda1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 a special type of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: device </a:t>
            </a:r>
            <a:r>
              <a:rPr kumimoji="1" lang="en-US" altLang="zh-CN" dirty="0" err="1"/>
              <a:t>inode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8,0 as (major, minor)</a:t>
            </a:r>
            <a:endParaRPr kumimoji="1" lang="en-US" altLang="zh-CN" dirty="0"/>
          </a:p>
          <a:p>
            <a:r>
              <a:rPr kumimoji="1" lang="en-US" altLang="zh-CN" dirty="0"/>
              <a:t>PCI(</a:t>
            </a:r>
            <a:r>
              <a:rPr kumimoji="1" lang="zh-CN" altLang="en-US" dirty="0"/>
              <a:t>外设组件互连标准</a:t>
            </a:r>
            <a:r>
              <a:rPr kumimoji="1" lang="en-US" altLang="zh-CN" dirty="0"/>
              <a:t>) address (name): </a:t>
            </a:r>
            <a:r>
              <a:rPr kumimoji="1" lang="en-US" altLang="zh-CN" dirty="0">
                <a:solidFill>
                  <a:srgbClr val="C00000"/>
                </a:solidFill>
              </a:rPr>
              <a:t>19:00.0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SCSI storage controller: LSI Logic / </a:t>
            </a:r>
            <a:r>
              <a:rPr kumimoji="1" lang="en-US" altLang="zh-CN" dirty="0" err="1"/>
              <a:t>Symbios</a:t>
            </a:r>
            <a:r>
              <a:rPr kumimoji="1" lang="en-US" altLang="zh-CN" dirty="0"/>
              <a:t> Logic SAS1068E PCI-Express Fusion-MPT SAS (rev 08)</a:t>
            </a:r>
            <a:endParaRPr kumimoji="1"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 as a Type of Name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An IP address itself is a </a:t>
            </a:r>
            <a:r>
              <a:rPr lang="en-US" altLang="zh-CN" dirty="0">
                <a:solidFill>
                  <a:srgbClr val="FF0000"/>
                </a:solidFill>
              </a:rPr>
              <a:t>type of name</a:t>
            </a:r>
            <a:endParaRPr lang="en-US" altLang="zh-CN" dirty="0"/>
          </a:p>
          <a:p>
            <a:pPr lvl="1"/>
            <a:r>
              <a:rPr lang="en-US" altLang="zh-CN" dirty="0"/>
              <a:t>A structured name that is </a:t>
            </a:r>
            <a:r>
              <a:rPr lang="en-US" altLang="zh-CN" dirty="0">
                <a:solidFill>
                  <a:srgbClr val="FF0000"/>
                </a:solidFill>
              </a:rPr>
              <a:t>used to locate an object</a:t>
            </a:r>
            <a:endParaRPr lang="en-US" altLang="zh-CN" dirty="0"/>
          </a:p>
          <a:p>
            <a:pPr lvl="1"/>
            <a:r>
              <a:rPr lang="en-US" altLang="zh-CN" dirty="0"/>
              <a:t>Use IP address to identify the server</a:t>
            </a:r>
            <a:endParaRPr lang="en-US" altLang="zh-CN" dirty="0"/>
          </a:p>
          <a:p>
            <a:pPr lvl="2"/>
            <a:r>
              <a:rPr lang="en-US" altLang="zh-CN" sz="1600" dirty="0"/>
              <a:t>Recall your labs in ICS on socket</a:t>
            </a:r>
            <a:endParaRPr lang="en-US" altLang="zh-CN" sz="1600" dirty="0"/>
          </a:p>
          <a:p>
            <a:pPr lvl="1"/>
            <a:r>
              <a:rPr lang="en-US" altLang="zh-CN" dirty="0"/>
              <a:t>On Internet</a:t>
            </a:r>
            <a:endParaRPr lang="en-US" altLang="zh-CN" dirty="0"/>
          </a:p>
          <a:p>
            <a:pPr lvl="2"/>
            <a:r>
              <a:rPr lang="en-US" altLang="zh-CN" sz="1600" dirty="0"/>
              <a:t>The router will know where to send a packet with destination IP</a:t>
            </a:r>
            <a:endParaRPr lang="en-US" altLang="zh-CN" sz="1600" dirty="0"/>
          </a:p>
          <a:p>
            <a:r>
              <a:rPr lang="en-US" altLang="zh-CN" dirty="0"/>
              <a:t>Hostname has </a:t>
            </a:r>
            <a:r>
              <a:rPr lang="en-US" altLang="zh-CN" dirty="0">
                <a:solidFill>
                  <a:srgbClr val="C00000"/>
                </a:solidFill>
              </a:rPr>
              <a:t>no</a:t>
            </a:r>
            <a:r>
              <a:rPr lang="en-US" altLang="zh-CN" dirty="0"/>
              <a:t> such semantic</a:t>
            </a:r>
            <a:endParaRPr lang="en-US" altLang="zh-CN" dirty="0"/>
          </a:p>
          <a:p>
            <a:pPr lvl="1"/>
            <a:r>
              <a:rPr lang="en-US" altLang="zh-CN" dirty="0"/>
              <a:t>A router does not know how to send a packet to "</a:t>
            </a:r>
            <a:r>
              <a:rPr lang="en-US" altLang="zh-CN" u="sng" dirty="0" err="1"/>
              <a:t>baidu.com</a:t>
            </a:r>
            <a:r>
              <a:rPr lang="en-US" altLang="zh-CN" dirty="0"/>
              <a:t>"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for Modularity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Retrieval</a:t>
            </a:r>
            <a:r>
              <a:rPr lang="en-US" altLang="zh-CN" dirty="0"/>
              <a:t>: e.g., using URL to get a web page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Sharing</a:t>
            </a:r>
            <a:r>
              <a:rPr lang="en-US" altLang="zh-CN" dirty="0"/>
              <a:t>: e.g., passing an object reference to a function</a:t>
            </a:r>
            <a:endParaRPr lang="en-US" altLang="zh-CN" dirty="0"/>
          </a:p>
          <a:p>
            <a:pPr lvl="1"/>
            <a:r>
              <a:rPr lang="en-US" altLang="zh-CN" dirty="0"/>
              <a:t>Save space as well: only sending the name, not the object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Hiding</a:t>
            </a:r>
            <a:r>
              <a:rPr lang="en-US" altLang="zh-CN" dirty="0"/>
              <a:t>: e.g., using a file name without knowing file system</a:t>
            </a:r>
            <a:endParaRPr lang="en-US" altLang="zh-CN" dirty="0"/>
          </a:p>
          <a:p>
            <a:pPr lvl="1"/>
            <a:r>
              <a:rPr lang="en-US" altLang="zh-CN" dirty="0"/>
              <a:t>Can support access control: use an object only if knowing its name</a:t>
            </a:r>
            <a:endParaRPr lang="en-US" altLang="zh-CN" dirty="0"/>
          </a:p>
          <a:p>
            <a:pPr lvl="1"/>
            <a:r>
              <a:rPr lang="en-US" altLang="zh-CN" dirty="0"/>
              <a:t>E.g., Windows has many undocumented API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User-friendly identifiers</a:t>
            </a:r>
            <a:r>
              <a:rPr lang="en-US" altLang="zh-CN" dirty="0"/>
              <a:t>: e.g., “homework.txt” instead of 0x051DE540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Indirection</a:t>
            </a:r>
            <a:r>
              <a:rPr lang="en-US" altLang="zh-CN" dirty="0"/>
              <a:t>: e.g., OS can move the location of the file data without notifying the user</a:t>
            </a:r>
            <a:endParaRPr lang="en-US" altLang="zh-CN" dirty="0"/>
          </a:p>
          <a:p>
            <a:pPr lvl="1"/>
            <a:r>
              <a:rPr lang="en-US" altLang="zh-CN" dirty="0"/>
              <a:t>Have you ever defragmented your hard driver?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  <a:r>
              <a:rPr lang="en-US" altLang="zh-CN" dirty="0"/>
              <a:t>es</a:t>
            </a:r>
            <a:r>
              <a:rPr 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dirty="0"/>
              <a:t>Nam</a:t>
            </a:r>
            <a:r>
              <a:rPr lang="en-US" altLang="zh-CN" dirty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zh-CN" dirty="0"/>
              <a:t>Software uses these names in an obvious way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E.g., </a:t>
            </a:r>
            <a:r>
              <a:rPr lang="en-US" altLang="zh-CN" dirty="0">
                <a:solidFill>
                  <a:srgbClr val="FF0000"/>
                </a:solidFill>
              </a:rPr>
              <a:t>memory addresses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Hardware modules connected to a bus 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Use bus addresses (a kind of name) for interconnection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Schemes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naming schemes contains three parts:</a:t>
            </a:r>
            <a:endParaRPr lang="en-US" altLang="zh-CN" dirty="0"/>
          </a:p>
          <a:p>
            <a:pPr lvl="1"/>
            <a:r>
              <a:rPr lang="en-US" altLang="zh-CN" dirty="0"/>
              <a:t>1. Set of all possible </a:t>
            </a:r>
            <a:r>
              <a:rPr lang="en-US" altLang="zh-CN" b="1" dirty="0">
                <a:solidFill>
                  <a:srgbClr val="0096FF"/>
                </a:solidFill>
              </a:rPr>
              <a:t>names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zh-CN" altLang="en-US" b="1" dirty="0">
                <a:solidFill>
                  <a:srgbClr val="C00000"/>
                </a:solidFill>
              </a:rPr>
              <a:t>名字的值域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r>
              <a:rPr lang="en-US" altLang="zh-CN" sz="1600" dirty="0"/>
              <a:t>You cannot use ‘for’ as a variable in C</a:t>
            </a:r>
            <a:endParaRPr lang="en-US" altLang="zh-CN" sz="1600" dirty="0"/>
          </a:p>
          <a:p>
            <a:pPr lvl="1"/>
            <a:r>
              <a:rPr lang="en-US" altLang="zh-CN" dirty="0"/>
              <a:t>2. Set of all possible </a:t>
            </a:r>
            <a:r>
              <a:rPr lang="en-US" altLang="zh-CN" b="1" dirty="0">
                <a:solidFill>
                  <a:srgbClr val="0096FF"/>
                </a:solidFill>
              </a:rPr>
              <a:t>values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3. </a:t>
            </a:r>
            <a:r>
              <a:rPr lang="en-US" altLang="zh-CN" b="1" dirty="0">
                <a:solidFill>
                  <a:srgbClr val="0096FF"/>
                </a:solidFill>
              </a:rPr>
              <a:t>Look-up algorithm </a:t>
            </a:r>
            <a:r>
              <a:rPr lang="en-US" altLang="zh-CN" dirty="0"/>
              <a:t>to translate a name into a value </a:t>
            </a:r>
            <a:endParaRPr lang="en-US" altLang="zh-CN" dirty="0"/>
          </a:p>
          <a:p>
            <a:pPr lvl="2"/>
            <a:r>
              <a:rPr lang="en-US" altLang="zh-CN" sz="1600" dirty="0"/>
              <a:t>or a set of values, or “none”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Naming Model</a:t>
            </a:r>
            <a:endParaRPr lang="en-US" altLang="zh-CN" dirty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" y="1705372"/>
            <a:ext cx="8129588" cy="30152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Terminology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96FF"/>
                </a:solidFill>
              </a:rPr>
              <a:t>Binding</a:t>
            </a:r>
            <a:r>
              <a:rPr kumimoji="1" lang="en-US" altLang="zh-CN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– A </a:t>
            </a:r>
            <a:r>
              <a:rPr kumimoji="1" lang="en-US" altLang="zh-CN" dirty="0">
                <a:solidFill>
                  <a:srgbClr val="FF0000"/>
                </a:solidFill>
              </a:rPr>
              <a:t>mapping from a name to value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96FF"/>
                </a:solidFill>
              </a:rPr>
              <a:t>Unbind</a:t>
            </a:r>
            <a:r>
              <a:rPr kumimoji="1" lang="zh-CN" altLang="en-US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name that has a mapping is </a:t>
            </a:r>
            <a:r>
              <a:rPr kumimoji="1" lang="en-US" altLang="zh-CN" dirty="0">
                <a:solidFill>
                  <a:srgbClr val="0096FF"/>
                </a:solidFill>
              </a:rPr>
              <a:t>bound</a:t>
            </a:r>
            <a:endParaRPr kumimoji="1" lang="en-US" altLang="zh-CN" dirty="0">
              <a:solidFill>
                <a:srgbClr val="0096FF"/>
              </a:solidFill>
            </a:endParaRPr>
          </a:p>
          <a:p>
            <a:r>
              <a:rPr kumimoji="1" lang="en-US" altLang="zh-CN" dirty="0"/>
              <a:t>A name mapping algorithm </a:t>
            </a:r>
            <a:r>
              <a:rPr kumimoji="1" lang="en-US" altLang="zh-CN" dirty="0">
                <a:solidFill>
                  <a:srgbClr val="0096FF"/>
                </a:solidFill>
              </a:rPr>
              <a:t>resolves</a:t>
            </a:r>
            <a:r>
              <a:rPr kumimoji="1" lang="en-US" altLang="zh-CN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a name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Type-1</a:t>
            </a:r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: context and name are separated</a:t>
            </a:r>
            <a:endParaRPr lang="en-US" altLang="zh-CN" dirty="0"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E.g., </a:t>
            </a:r>
            <a:r>
              <a:rPr lang="en-US" altLang="zh-CN" dirty="0" err="1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inode</a:t>
            </a:r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 number’s context is the file system</a:t>
            </a:r>
            <a:endParaRPr lang="en-US" altLang="zh-CN" dirty="0"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Type-2</a:t>
            </a:r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: context is part of the name</a:t>
            </a:r>
            <a:endParaRPr lang="en-US" altLang="zh-CN" dirty="0"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E.g., xiayubin@sjtu.edu.cn</a:t>
            </a:r>
            <a:endParaRPr lang="en-US" altLang="zh-CN" dirty="0"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pPr lvl="2"/>
            <a:endParaRPr lang="en-US" altLang="zh-CN" dirty="0"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Name spaces with only one possible context are called </a:t>
            </a:r>
            <a:r>
              <a:rPr lang="en-US" altLang="zh-CN" b="1" dirty="0">
                <a:solidFill>
                  <a:srgbClr val="0096FF"/>
                </a:solidFill>
                <a:latin typeface="+mn-lt"/>
                <a:ea typeface="等线" panose="02010600030101010101" charset="-122"/>
                <a:cs typeface="宋体" panose="02010600030101010101" pitchFamily="2" charset="-122"/>
              </a:rPr>
              <a:t>universal name spaces</a:t>
            </a:r>
            <a:endParaRPr lang="en-US" altLang="zh-CN" b="1" dirty="0">
              <a:solidFill>
                <a:srgbClr val="0096FF"/>
              </a:solidFill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Example: credit card number,</a:t>
            </a:r>
            <a:r>
              <a:rPr lang="zh-CN" altLang="en-US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latin typeface="+mn-lt"/>
                <a:ea typeface="等线" panose="02010600030101010101" charset="-122"/>
                <a:cs typeface="宋体" panose="02010600030101010101" pitchFamily="2" charset="-122"/>
              </a:rPr>
              <a:t>UUID, email address</a:t>
            </a:r>
            <a:endParaRPr lang="en-US" altLang="zh-CN" dirty="0">
              <a:latin typeface="+mn-lt"/>
              <a:ea typeface="等线" panose="02010600030101010101" charset="-122"/>
              <a:cs typeface="宋体" panose="02010600030101010101" pitchFamily="2" charset="-122"/>
            </a:endParaRPr>
          </a:p>
          <a:p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Determining Context - 1</a:t>
            </a:r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等线" panose="02010600030101010101" charset="-122"/>
              </a:rPr>
              <a:t>Hard code it in the resolver</a:t>
            </a:r>
            <a:endParaRPr lang="en-US" altLang="zh-CN" dirty="0">
              <a:latin typeface="+mn-lt"/>
              <a:ea typeface="等线" panose="02010600030101010101" charset="-122"/>
            </a:endParaRPr>
          </a:p>
          <a:p>
            <a:pPr lvl="1"/>
            <a:r>
              <a:rPr lang="en-US" altLang="zh-CN" dirty="0">
                <a:latin typeface="+mn-lt"/>
                <a:ea typeface="等线" panose="02010600030101010101" charset="-122"/>
              </a:rPr>
              <a:t>Examples: Many universal name spaces work this way</a:t>
            </a:r>
            <a:endParaRPr lang="en-US" altLang="zh-CN" dirty="0">
              <a:latin typeface="+mn-lt"/>
              <a:ea typeface="等线" panose="02010600030101010101" charset="-122"/>
            </a:endParaRPr>
          </a:p>
          <a:p>
            <a:r>
              <a:rPr lang="en-US" altLang="zh-CN" dirty="0">
                <a:latin typeface="+mn-lt"/>
                <a:ea typeface="等线" panose="02010600030101010101" charset="-122"/>
              </a:rPr>
              <a:t>Embedded in name itself</a:t>
            </a:r>
            <a:endParaRPr lang="en-US" altLang="zh-CN" dirty="0">
              <a:latin typeface="+mn-lt"/>
              <a:ea typeface="等线" panose="02010600030101010101" charset="-122"/>
            </a:endParaRPr>
          </a:p>
          <a:p>
            <a:pPr lvl="1"/>
            <a:r>
              <a:rPr lang="en-US" altLang="zh-CN" dirty="0" err="1">
                <a:latin typeface="+mn-lt"/>
                <a:ea typeface="等线" panose="02010600030101010101" charset="-122"/>
              </a:rPr>
              <a:t>cse</a:t>
            </a:r>
            <a:r>
              <a:rPr lang="hu-HU" altLang="zh-CN" dirty="0">
                <a:latin typeface="+mn-lt"/>
                <a:ea typeface="等线" panose="02010600030101010101" charset="-122"/>
              </a:rPr>
              <a:t>@</a:t>
            </a:r>
            <a:r>
              <a:rPr lang="en-US" altLang="zh-CN" dirty="0">
                <a:latin typeface="+mn-lt"/>
                <a:ea typeface="等线" panose="02010600030101010101" charset="-122"/>
              </a:rPr>
              <a:t>sjtu.edu.cn:</a:t>
            </a:r>
            <a:r>
              <a:rPr lang="hu-HU" dirty="0">
                <a:latin typeface="+mn-lt"/>
                <a:ea typeface="等线" panose="02010600030101010101" charset="-122"/>
              </a:rPr>
              <a:t> </a:t>
            </a:r>
            <a:endParaRPr lang="zh-CN" altLang="en-US" dirty="0">
              <a:latin typeface="+mn-lt"/>
              <a:ea typeface="等线" panose="02010600030101010101" charset="-122"/>
            </a:endParaRPr>
          </a:p>
          <a:p>
            <a:pPr lvl="2"/>
            <a:r>
              <a:rPr lang="hu-HU" altLang="zh-CN" sz="1600" dirty="0">
                <a:latin typeface="+mn-lt"/>
                <a:ea typeface="等线" panose="02010600030101010101" charset="-122"/>
              </a:rPr>
              <a:t>Name = </a:t>
            </a:r>
            <a:r>
              <a:rPr lang="hu-HU" sz="1600" dirty="0">
                <a:latin typeface="+mn-lt"/>
                <a:ea typeface="等线" panose="02010600030101010101" charset="-122"/>
              </a:rPr>
              <a:t>“cse”</a:t>
            </a:r>
            <a:endParaRPr lang="en-US" altLang="zh-CN" sz="1600" dirty="0">
              <a:latin typeface="+mn-lt"/>
              <a:ea typeface="等线" panose="02010600030101010101" charset="-122"/>
            </a:endParaRPr>
          </a:p>
          <a:p>
            <a:pPr lvl="2"/>
            <a:r>
              <a:rPr lang="hu-HU" altLang="zh-CN" sz="1600" dirty="0">
                <a:latin typeface="+mn-lt"/>
                <a:ea typeface="等线" panose="02010600030101010101" charset="-122"/>
              </a:rPr>
              <a:t>Context = </a:t>
            </a:r>
            <a:r>
              <a:rPr lang="hu-HU" sz="1600" dirty="0">
                <a:latin typeface="+mn-lt"/>
                <a:ea typeface="等线" panose="02010600030101010101" charset="-122"/>
              </a:rPr>
              <a:t>“</a:t>
            </a:r>
            <a:r>
              <a:rPr lang="en-US" sz="1600" dirty="0" err="1">
                <a:latin typeface="+mn-lt"/>
                <a:ea typeface="等线" panose="02010600030101010101" charset="-122"/>
              </a:rPr>
              <a:t>sjtu</a:t>
            </a:r>
            <a:r>
              <a:rPr lang="hu-HU" altLang="zh-CN" sz="1600" dirty="0">
                <a:latin typeface="+mn-lt"/>
                <a:ea typeface="等线" panose="02010600030101010101" charset="-122"/>
              </a:rPr>
              <a:t>.edu</a:t>
            </a:r>
            <a:r>
              <a:rPr lang="en-US" altLang="zh-CN" sz="1600" dirty="0">
                <a:latin typeface="+mn-lt"/>
                <a:ea typeface="等线" panose="02010600030101010101" charset="-122"/>
              </a:rPr>
              <a:t>.</a:t>
            </a:r>
            <a:r>
              <a:rPr lang="en-US" altLang="zh-CN" sz="1600" dirty="0" err="1">
                <a:latin typeface="+mn-lt"/>
                <a:ea typeface="等线" panose="02010600030101010101" charset="-122"/>
              </a:rPr>
              <a:t>cn</a:t>
            </a:r>
            <a:r>
              <a:rPr lang="hu-HU" sz="1600" dirty="0">
                <a:latin typeface="+mn-lt"/>
                <a:ea typeface="等线" panose="02010600030101010101" charset="-122"/>
              </a:rPr>
              <a:t>”</a:t>
            </a:r>
            <a:endParaRPr lang="hu-HU" altLang="zh-CN" sz="1600" dirty="0">
              <a:latin typeface="+mn-lt"/>
              <a:ea typeface="等线" panose="02010600030101010101" charset="-122"/>
            </a:endParaRPr>
          </a:p>
          <a:p>
            <a:pPr lvl="1"/>
            <a:r>
              <a:rPr lang="hu-HU" altLang="zh-CN" dirty="0">
                <a:latin typeface="+mn-lt"/>
                <a:ea typeface="等线" panose="02010600030101010101" charset="-122"/>
              </a:rPr>
              <a:t>/</a:t>
            </a:r>
            <a:r>
              <a:rPr lang="hr-HR" altLang="zh-CN" dirty="0">
                <a:latin typeface="+mn-lt"/>
                <a:ea typeface="等线" panose="02010600030101010101" charset="-122"/>
              </a:rPr>
              <a:t>ipads.se.sjtu.edu.cn</a:t>
            </a:r>
            <a:r>
              <a:rPr lang="hu-HU" altLang="zh-CN" dirty="0">
                <a:latin typeface="+mn-lt"/>
                <a:ea typeface="等线" panose="02010600030101010101" charset="-122"/>
              </a:rPr>
              <a:t>/courses/cse/</a:t>
            </a:r>
            <a:r>
              <a:rPr lang="en-US" altLang="zh-CN" dirty="0">
                <a:latin typeface="+mn-lt"/>
                <a:ea typeface="等线" panose="02010600030101010101" charset="-122"/>
              </a:rPr>
              <a:t>README</a:t>
            </a:r>
            <a:r>
              <a:rPr lang="hu-HU" altLang="zh-CN" dirty="0">
                <a:latin typeface="+mn-lt"/>
                <a:ea typeface="等线" panose="02010600030101010101" charset="-122"/>
              </a:rPr>
              <a:t> </a:t>
            </a:r>
            <a:r>
              <a:rPr lang="en-US" altLang="zh-CN" dirty="0">
                <a:latin typeface="+mn-lt"/>
                <a:ea typeface="等线" panose="02010600030101010101" charset="-122"/>
              </a:rPr>
              <a:t>:</a:t>
            </a:r>
            <a:r>
              <a:rPr lang="hu-HU" dirty="0">
                <a:latin typeface="+mn-lt"/>
                <a:ea typeface="等线" panose="02010600030101010101" charset="-122"/>
              </a:rPr>
              <a:t> </a:t>
            </a:r>
            <a:endParaRPr lang="zh-CN" altLang="en-US" dirty="0">
              <a:latin typeface="+mn-lt"/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latin typeface="+mn-lt"/>
                <a:ea typeface="等线" panose="02010600030101010101" charset="-122"/>
              </a:rPr>
              <a:t>Name = </a:t>
            </a:r>
            <a:r>
              <a:rPr lang="en-US" sz="1600" dirty="0">
                <a:latin typeface="+mn-lt"/>
                <a:ea typeface="等线" panose="02010600030101010101" charset="-122"/>
              </a:rPr>
              <a:t>“</a:t>
            </a:r>
            <a:r>
              <a:rPr lang="en-US" altLang="zh-CN" sz="1600" dirty="0">
                <a:latin typeface="+mn-lt"/>
                <a:ea typeface="等线" panose="02010600030101010101" charset="-122"/>
              </a:rPr>
              <a:t>README</a:t>
            </a:r>
            <a:r>
              <a:rPr lang="en-US" sz="1600" dirty="0">
                <a:latin typeface="+mn-lt"/>
                <a:ea typeface="等线" panose="02010600030101010101" charset="-122"/>
              </a:rPr>
              <a:t>”</a:t>
            </a:r>
            <a:r>
              <a:rPr lang="en-US" altLang="zh-CN" sz="1600" dirty="0">
                <a:latin typeface="+mn-lt"/>
                <a:ea typeface="等线" panose="02010600030101010101" charset="-122"/>
              </a:rPr>
              <a:t>  </a:t>
            </a:r>
            <a:endParaRPr lang="en-US" altLang="zh-CN" sz="1600" dirty="0">
              <a:latin typeface="+mn-lt"/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latin typeface="+mn-lt"/>
                <a:ea typeface="等线" panose="02010600030101010101" charset="-122"/>
              </a:rPr>
              <a:t>Context = “</a:t>
            </a:r>
            <a:r>
              <a:rPr lang="hu-HU" altLang="zh-CN" sz="1600" dirty="0">
                <a:latin typeface="+mn-lt"/>
                <a:ea typeface="等线" panose="02010600030101010101" charset="-122"/>
              </a:rPr>
              <a:t>/</a:t>
            </a:r>
            <a:r>
              <a:rPr lang="hr-HR" altLang="zh-CN" sz="1600" dirty="0">
                <a:latin typeface="+mn-lt"/>
                <a:ea typeface="等线" panose="02010600030101010101" charset="-122"/>
              </a:rPr>
              <a:t>ipads.se.sjtu.edu.cn</a:t>
            </a:r>
            <a:r>
              <a:rPr lang="hu-HU" altLang="zh-CN" sz="1600" dirty="0">
                <a:latin typeface="+mn-lt"/>
                <a:ea typeface="等线" panose="02010600030101010101" charset="-122"/>
              </a:rPr>
              <a:t>/courses/cse</a:t>
            </a:r>
            <a:r>
              <a:rPr lang="en-US" sz="1600" dirty="0">
                <a:latin typeface="+mn-lt"/>
                <a:ea typeface="等线" panose="02010600030101010101" charset="-122"/>
              </a:rPr>
              <a:t>”</a:t>
            </a:r>
            <a:endParaRPr lang="en-US" altLang="zh-CN" sz="1600" dirty="0">
              <a:latin typeface="+mn-lt"/>
              <a:ea typeface="等线" panose="0201060003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Determining Context - 2</a:t>
            </a:r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charset="-122"/>
              </a:rPr>
              <a:t>Taken from environment (Dynamic)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Unix </a:t>
            </a:r>
            <a:r>
              <a:rPr lang="en-US" altLang="zh-CN" dirty="0" err="1">
                <a:ea typeface="等线" panose="02010600030101010101" charset="-122"/>
              </a:rPr>
              <a:t>cmd</a:t>
            </a:r>
            <a:r>
              <a:rPr lang="en-US" altLang="zh-CN" dirty="0">
                <a:ea typeface="等线" panose="02010600030101010101" charset="-122"/>
              </a:rPr>
              <a:t>: </a:t>
            </a:r>
            <a:r>
              <a:rPr lang="en-US" dirty="0">
                <a:ea typeface="等线" panose="02010600030101010101" charset="-122"/>
              </a:rPr>
              <a:t>“</a:t>
            </a:r>
            <a:r>
              <a:rPr lang="en-US" altLang="ja-JP" b="1" dirty="0" err="1">
                <a:solidFill>
                  <a:srgbClr val="0096FF"/>
                </a:solidFill>
                <a:ea typeface="等线" panose="02010600030101010101" charset="-122"/>
              </a:rPr>
              <a:t>rm</a:t>
            </a:r>
            <a:r>
              <a:rPr lang="en-US" altLang="ja-JP" b="1" dirty="0">
                <a:solidFill>
                  <a:srgbClr val="0096FF"/>
                </a:solidFill>
                <a:ea typeface="等线" panose="02010600030101010101" charset="-122"/>
              </a:rPr>
              <a:t> foo</a:t>
            </a:r>
            <a:r>
              <a:rPr lang="en-US" dirty="0">
                <a:ea typeface="等线" panose="02010600030101010101" charset="-122"/>
              </a:rPr>
              <a:t>”</a:t>
            </a:r>
            <a:r>
              <a:rPr lang="en-US" altLang="ja-JP" dirty="0">
                <a:ea typeface="等线" panose="02010600030101010101" charset="-122"/>
              </a:rPr>
              <a:t>: </a:t>
            </a:r>
            <a:endParaRPr lang="en-US" altLang="ja-JP" dirty="0">
              <a:ea typeface="等线" panose="02010600030101010101" charset="-122"/>
            </a:endParaRPr>
          </a:p>
          <a:p>
            <a:pPr lvl="2"/>
            <a:r>
              <a:rPr lang="en-US" altLang="ja-JP" sz="1600" dirty="0">
                <a:ea typeface="等线" panose="02010600030101010101" charset="-122"/>
              </a:rPr>
              <a:t>Name = </a:t>
            </a:r>
            <a:r>
              <a:rPr lang="en-US" sz="1600" dirty="0">
                <a:ea typeface="等线" panose="02010600030101010101" charset="-122"/>
              </a:rPr>
              <a:t>“</a:t>
            </a:r>
            <a:r>
              <a:rPr lang="en-US" altLang="ja-JP" sz="1600" dirty="0">
                <a:ea typeface="等线" panose="02010600030101010101" charset="-122"/>
              </a:rPr>
              <a:t>foo</a:t>
            </a:r>
            <a:r>
              <a:rPr lang="en-US" sz="1600" dirty="0">
                <a:ea typeface="等线" panose="02010600030101010101" charset="-122"/>
              </a:rPr>
              <a:t>”</a:t>
            </a:r>
            <a:r>
              <a:rPr lang="en-US" altLang="ja-JP" sz="1600" dirty="0">
                <a:ea typeface="等线" panose="02010600030101010101" charset="-122"/>
              </a:rPr>
              <a:t>, context is current </a:t>
            </a:r>
            <a:r>
              <a:rPr lang="en-US" altLang="ja-JP" sz="1600" dirty="0" err="1">
                <a:ea typeface="等线" panose="02010600030101010101" charset="-122"/>
              </a:rPr>
              <a:t>dir</a:t>
            </a:r>
            <a:r>
              <a:rPr lang="en-US" altLang="ja-JP" sz="1600" dirty="0">
                <a:ea typeface="等线" panose="02010600030101010101" charset="-122"/>
              </a:rPr>
              <a:t> </a:t>
            </a:r>
            <a:endParaRPr lang="en-US" altLang="ja-JP" sz="1600" dirty="0">
              <a:ea typeface="等线" panose="02010600030101010101" charset="-122"/>
            </a:endParaRPr>
          </a:p>
          <a:p>
            <a:pPr lvl="2"/>
            <a:r>
              <a:rPr lang="en-US" altLang="ja-JP" sz="1600" b="1" dirty="0">
                <a:solidFill>
                  <a:srgbClr val="C00000"/>
                </a:solidFill>
                <a:ea typeface="等线" panose="02010600030101010101" charset="-122"/>
              </a:rPr>
              <a:t>Question</a:t>
            </a:r>
            <a:r>
              <a:rPr lang="en-US" altLang="ja-JP" sz="1600" dirty="0">
                <a:solidFill>
                  <a:srgbClr val="C00000"/>
                </a:solidFill>
                <a:ea typeface="等线" panose="02010600030101010101" charset="-122"/>
              </a:rPr>
              <a:t>: how to find the binary of “</a:t>
            </a:r>
            <a:r>
              <a:rPr lang="en-US" altLang="ja-JP" sz="1600" dirty="0" err="1">
                <a:solidFill>
                  <a:srgbClr val="C00000"/>
                </a:solidFill>
                <a:ea typeface="等线" panose="02010600030101010101" charset="-122"/>
              </a:rPr>
              <a:t>rm</a:t>
            </a:r>
            <a:r>
              <a:rPr lang="en-US" altLang="ja-JP" sz="1600" dirty="0">
                <a:solidFill>
                  <a:srgbClr val="C00000"/>
                </a:solidFill>
                <a:ea typeface="等线" panose="02010600030101010101" charset="-122"/>
              </a:rPr>
              <a:t>” command?(path)</a:t>
            </a:r>
            <a:endParaRPr lang="en-US" altLang="ja-JP" sz="1600" dirty="0">
              <a:solidFill>
                <a:srgbClr val="C00000"/>
              </a:solidFill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Read memory 0x7c911109: </a:t>
            </a:r>
            <a:endParaRPr lang="en-US" altLang="zh-CN" dirty="0"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ea typeface="等线" panose="02010600030101010101" charset="-122"/>
              </a:rPr>
              <a:t>Name = </a:t>
            </a:r>
            <a:r>
              <a:rPr lang="en-US" sz="1600" dirty="0">
                <a:ea typeface="等线" panose="02010600030101010101" charset="-122"/>
              </a:rPr>
              <a:t>“</a:t>
            </a:r>
            <a:r>
              <a:rPr lang="en-US" altLang="zh-CN" sz="1600" dirty="0">
                <a:ea typeface="等线" panose="02010600030101010101" charset="-122"/>
              </a:rPr>
              <a:t>0x7c911109</a:t>
            </a:r>
            <a:r>
              <a:rPr lang="en-US" sz="1600" dirty="0">
                <a:ea typeface="等线" panose="02010600030101010101" charset="-122"/>
              </a:rPr>
              <a:t>”</a:t>
            </a:r>
            <a:r>
              <a:rPr lang="en-US" altLang="zh-CN" sz="1600" dirty="0">
                <a:ea typeface="等线" panose="02010600030101010101" charset="-122"/>
              </a:rPr>
              <a:t>, </a:t>
            </a:r>
            <a:endParaRPr lang="en-US" altLang="zh-CN" sz="1600" dirty="0"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ea typeface="等线" panose="02010600030101010101" charset="-122"/>
              </a:rPr>
              <a:t>Context is thread</a:t>
            </a:r>
            <a:r>
              <a:rPr lang="en-US" sz="1600" dirty="0">
                <a:ea typeface="等线" panose="02010600030101010101" charset="-122"/>
              </a:rPr>
              <a:t>’</a:t>
            </a:r>
            <a:r>
              <a:rPr lang="en-US" altLang="zh-CN" sz="1600" dirty="0">
                <a:ea typeface="等线" panose="02010600030101010101" charset="-122"/>
              </a:rPr>
              <a:t>s address space</a:t>
            </a:r>
            <a:endParaRPr lang="en-US" altLang="zh-CN" sz="1600" dirty="0">
              <a:ea typeface="等线" panose="02010600030101010101" charset="-122"/>
            </a:endParaRPr>
          </a:p>
          <a:p>
            <a:r>
              <a:rPr lang="en-US" altLang="zh-CN" dirty="0">
                <a:ea typeface="等线" panose="02010600030101010101" charset="-122"/>
              </a:rPr>
              <a:t>Many errors in systems due to using wrong context</a:t>
            </a:r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Name Mapping Algorithms - 1</a:t>
            </a:r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等线" panose="02010600030101010101" charset="-122"/>
              </a:rPr>
              <a:t>Table lookup</a:t>
            </a:r>
            <a:endParaRPr lang="en-US" altLang="zh-CN" b="1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Find name in a table</a:t>
            </a:r>
            <a:endParaRPr lang="en-US" altLang="zh-CN" dirty="0"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ea typeface="等线" panose="02010600030101010101" charset="-122"/>
              </a:rPr>
              <a:t>E.g., Phone book</a:t>
            </a:r>
            <a:endParaRPr lang="en-US" altLang="zh-CN" sz="1600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Context: which table?</a:t>
            </a:r>
            <a:endParaRPr lang="en-US" altLang="zh-CN" dirty="0"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ea typeface="等线" panose="02010600030101010101" charset="-122"/>
              </a:rPr>
              <a:t>Implicit VS. explicit</a:t>
            </a:r>
            <a:endParaRPr lang="en-US" altLang="zh-CN" sz="1600" dirty="0">
              <a:ea typeface="等线" panose="02010600030101010101" charset="-122"/>
            </a:endParaRPr>
          </a:p>
          <a:p>
            <a:pPr lvl="2"/>
            <a:r>
              <a:rPr lang="en-US" altLang="zh-CN" sz="1600" dirty="0">
                <a:ea typeface="等线" panose="02010600030101010101" charset="-122"/>
              </a:rPr>
              <a:t>Default context</a:t>
            </a:r>
            <a:endParaRPr lang="en-US" altLang="zh-CN" sz="1600" dirty="0">
              <a:ea typeface="等线" panose="02010600030101010101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04" y="1333500"/>
            <a:ext cx="3651896" cy="33059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Name Mapping Algorithms - 2</a:t>
            </a:r>
            <a:endParaRPr kumimoji="1" lang="zh-CN" altLang="en-US" dirty="0"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等线" panose="02010600030101010101" charset="-122"/>
              </a:rPr>
              <a:t>Recursive lookup</a:t>
            </a:r>
            <a:endParaRPr lang="en-US" altLang="zh-CN" b="1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E.g., “/</a:t>
            </a:r>
            <a:r>
              <a:rPr lang="en-US" altLang="zh-CN" dirty="0" err="1">
                <a:ea typeface="等线" panose="02010600030101010101" charset="-122"/>
              </a:rPr>
              <a:t>usr</a:t>
            </a:r>
            <a:r>
              <a:rPr lang="en-US" altLang="zh-CN" dirty="0">
                <a:ea typeface="等线" panose="02010600030101010101" charset="-122"/>
              </a:rPr>
              <a:t>/bin/</a:t>
            </a:r>
            <a:r>
              <a:rPr lang="en-US" altLang="zh-CN" dirty="0" err="1">
                <a:ea typeface="等线" panose="02010600030101010101" charset="-122"/>
              </a:rPr>
              <a:t>rm</a:t>
            </a:r>
            <a:r>
              <a:rPr lang="en-US" altLang="zh-CN" dirty="0">
                <a:ea typeface="等线" panose="02010600030101010101" charset="-122"/>
              </a:rPr>
              <a:t>”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First find “</a:t>
            </a:r>
            <a:r>
              <a:rPr lang="en-US" altLang="zh-CN" dirty="0" err="1">
                <a:ea typeface="等线" panose="02010600030101010101" charset="-122"/>
              </a:rPr>
              <a:t>usr</a:t>
            </a:r>
            <a:r>
              <a:rPr lang="en-US" altLang="zh-CN" dirty="0">
                <a:ea typeface="等线" panose="02010600030101010101" charset="-122"/>
              </a:rPr>
              <a:t>” in “/”, then find “bin” in “/</a:t>
            </a:r>
            <a:r>
              <a:rPr lang="en-US" altLang="zh-CN" dirty="0" err="1">
                <a:ea typeface="等线" panose="02010600030101010101" charset="-122"/>
              </a:rPr>
              <a:t>usr</a:t>
            </a:r>
            <a:r>
              <a:rPr lang="en-US" altLang="zh-CN" dirty="0">
                <a:ea typeface="等线" panose="02010600030101010101" charset="-122"/>
              </a:rPr>
              <a:t>”, then “</a:t>
            </a:r>
            <a:r>
              <a:rPr lang="en-US" altLang="zh-CN" dirty="0" err="1">
                <a:ea typeface="等线" panose="02010600030101010101" charset="-122"/>
              </a:rPr>
              <a:t>rm</a:t>
            </a:r>
            <a:r>
              <a:rPr lang="en-US" altLang="zh-CN" dirty="0">
                <a:ea typeface="等线" panose="02010600030101010101" charset="-122"/>
              </a:rPr>
              <a:t>”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Each look-up process is the same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nl-NL" altLang="zh-CN" b="1" dirty="0">
                <a:ea typeface="等线" panose="02010600030101010101" charset="-122"/>
              </a:rPr>
              <a:t>Multiple </a:t>
            </a:r>
            <a:r>
              <a:rPr lang="nl-NL" altLang="zh-CN" b="1" dirty="0" err="1">
                <a:ea typeface="等线" panose="02010600030101010101" charset="-122"/>
              </a:rPr>
              <a:t>lookup</a:t>
            </a:r>
            <a:endParaRPr lang="nl-NL" altLang="zh-CN" b="1" dirty="0">
              <a:ea typeface="等线" panose="02010600030101010101" charset="-122"/>
            </a:endParaRPr>
          </a:p>
          <a:p>
            <a:pPr lvl="1"/>
            <a:r>
              <a:rPr lang="nl-NL" altLang="zh-CN" b="1" dirty="0" err="1">
                <a:solidFill>
                  <a:srgbClr val="C00000"/>
                </a:solidFill>
                <a:ea typeface="等线" panose="02010600030101010101" charset="-122"/>
              </a:rPr>
              <a:t>Recall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charset="-122"/>
              </a:rPr>
              <a:t>: 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charset="-122"/>
              </a:rPr>
              <a:t>how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charset="-122"/>
              </a:rPr>
              <a:t> 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charset="-122"/>
              </a:rPr>
              <a:t>to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charset="-122"/>
              </a:rPr>
              <a:t> 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charset="-122"/>
              </a:rPr>
              <a:t>find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charset="-122"/>
              </a:rPr>
              <a:t> “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charset="-122"/>
              </a:rPr>
              <a:t>rm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charset="-122"/>
              </a:rPr>
              <a:t>” without absolute name?</a:t>
            </a:r>
            <a:endParaRPr lang="nl-NL" altLang="zh-CN" dirty="0">
              <a:solidFill>
                <a:srgbClr val="C00000"/>
              </a:solidFill>
              <a:ea typeface="等线" panose="02010600030101010101" charset="-122"/>
            </a:endParaRPr>
          </a:p>
          <a:p>
            <a:pPr lvl="1"/>
            <a:r>
              <a:rPr lang="nl-NL" altLang="zh-CN" dirty="0">
                <a:ea typeface="等线" panose="02010600030101010101" charset="-122"/>
              </a:rPr>
              <a:t>$PATH</a:t>
            </a:r>
            <a:endParaRPr lang="nl-NL" altLang="zh-CN" dirty="0">
              <a:ea typeface="等线" panose="02010600030101010101" charset="-122"/>
            </a:endParaRPr>
          </a:p>
          <a:p>
            <a:pPr lvl="2"/>
            <a:r>
              <a:rPr lang="nl-NL" altLang="zh-CN" sz="1600" dirty="0">
                <a:ea typeface="等线" panose="02010600030101010101" charset="-122"/>
              </a:rPr>
              <a:t>E.g., “/</a:t>
            </a:r>
            <a:r>
              <a:rPr lang="nl-NL" altLang="zh-CN" sz="1600" dirty="0" err="1">
                <a:ea typeface="等线" panose="02010600030101010101" charset="-122"/>
              </a:rPr>
              <a:t>usr</a:t>
            </a:r>
            <a:r>
              <a:rPr lang="nl-NL" altLang="zh-CN" sz="1600" dirty="0">
                <a:ea typeface="等线" panose="02010600030101010101" charset="-122"/>
              </a:rPr>
              <a:t>/</a:t>
            </a:r>
            <a:r>
              <a:rPr lang="nl-NL" altLang="zh-CN" sz="1600" dirty="0" err="1">
                <a:ea typeface="等线" panose="02010600030101010101" charset="-122"/>
              </a:rPr>
              <a:t>local</a:t>
            </a:r>
            <a:r>
              <a:rPr lang="nl-NL" altLang="zh-CN" sz="1600" dirty="0">
                <a:ea typeface="等线" panose="02010600030101010101" charset="-122"/>
              </a:rPr>
              <a:t>/</a:t>
            </a:r>
            <a:r>
              <a:rPr lang="nl-NL" altLang="zh-CN" sz="1600" dirty="0" err="1">
                <a:ea typeface="等线" panose="02010600030101010101" charset="-122"/>
              </a:rPr>
              <a:t>sbin</a:t>
            </a:r>
            <a:r>
              <a:rPr lang="nl-NL" altLang="zh-CN" sz="1600" dirty="0">
                <a:ea typeface="等线" panose="02010600030101010101" charset="-122"/>
              </a:rPr>
              <a:t>:/</a:t>
            </a:r>
            <a:r>
              <a:rPr lang="nl-NL" altLang="zh-CN" sz="1600" dirty="0" err="1">
                <a:ea typeface="等线" panose="02010600030101010101" charset="-122"/>
              </a:rPr>
              <a:t>usr</a:t>
            </a:r>
            <a:r>
              <a:rPr lang="nl-NL" altLang="zh-CN" sz="1600" dirty="0">
                <a:ea typeface="等线" panose="02010600030101010101" charset="-122"/>
              </a:rPr>
              <a:t>/</a:t>
            </a:r>
            <a:r>
              <a:rPr lang="nl-NL" altLang="zh-CN" sz="1600" dirty="0" err="1">
                <a:ea typeface="等线" panose="02010600030101010101" charset="-122"/>
              </a:rPr>
              <a:t>local</a:t>
            </a:r>
            <a:r>
              <a:rPr lang="nl-NL" altLang="zh-CN" sz="1600" dirty="0">
                <a:ea typeface="等线" panose="02010600030101010101" charset="-122"/>
              </a:rPr>
              <a:t>/bin:/</a:t>
            </a:r>
            <a:r>
              <a:rPr lang="nl-NL" altLang="zh-CN" sz="1600" dirty="0" err="1">
                <a:ea typeface="等线" panose="02010600030101010101" charset="-122"/>
              </a:rPr>
              <a:t>usr</a:t>
            </a:r>
            <a:r>
              <a:rPr lang="nl-NL" altLang="zh-CN" sz="1600" dirty="0">
                <a:ea typeface="等线" panose="02010600030101010101" charset="-122"/>
              </a:rPr>
              <a:t>/</a:t>
            </a:r>
            <a:r>
              <a:rPr lang="nl-NL" altLang="zh-CN" sz="1600" dirty="0" err="1">
                <a:ea typeface="等线" panose="02010600030101010101" charset="-122"/>
              </a:rPr>
              <a:t>sbin</a:t>
            </a:r>
            <a:r>
              <a:rPr lang="nl-NL" altLang="zh-CN" sz="1600" dirty="0">
                <a:ea typeface="等线" panose="02010600030101010101" charset="-122"/>
              </a:rPr>
              <a:t>:/</a:t>
            </a:r>
            <a:r>
              <a:rPr lang="nl-NL" altLang="zh-CN" sz="1600" dirty="0" err="1">
                <a:ea typeface="等线" panose="02010600030101010101" charset="-122"/>
              </a:rPr>
              <a:t>usr</a:t>
            </a:r>
            <a:r>
              <a:rPr lang="nl-NL" altLang="zh-CN" sz="1600" dirty="0">
                <a:ea typeface="等线" panose="02010600030101010101" charset="-122"/>
              </a:rPr>
              <a:t>/bin:/</a:t>
            </a:r>
            <a:r>
              <a:rPr lang="nl-NL" altLang="zh-CN" sz="1600" dirty="0" err="1">
                <a:ea typeface="等线" panose="02010600030101010101" charset="-122"/>
              </a:rPr>
              <a:t>sbin</a:t>
            </a:r>
            <a:r>
              <a:rPr lang="nl-NL" altLang="zh-CN" sz="1600" dirty="0">
                <a:ea typeface="等线" panose="02010600030101010101" charset="-122"/>
              </a:rPr>
              <a:t>:/bin”</a:t>
            </a:r>
            <a:endParaRPr lang="nl-NL" altLang="zh-CN" sz="1600" dirty="0">
              <a:ea typeface="等线" panose="02010600030101010101" charset="-122"/>
            </a:endParaRPr>
          </a:p>
          <a:p>
            <a:pPr lvl="1"/>
            <a:r>
              <a:rPr lang="nl-NL" altLang="zh-CN" dirty="0">
                <a:ea typeface="等线" panose="02010600030101010101" charset="-122"/>
              </a:rPr>
              <a:t>Look</a:t>
            </a:r>
            <a:r>
              <a:rPr lang="en-US" altLang="zh-CN" dirty="0">
                <a:ea typeface="等线" panose="02010600030101010101" charset="-122"/>
              </a:rPr>
              <a:t>-up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in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a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predefined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list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of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context</a:t>
            </a:r>
            <a:endParaRPr lang="nl-NL" altLang="zh-CN" dirty="0">
              <a:ea typeface="等线" panose="02010600030101010101" charset="-122"/>
            </a:endParaRPr>
          </a:p>
          <a:p>
            <a:pPr lvl="1">
              <a:lnSpc>
                <a:spcPct val="114000"/>
              </a:lnSpc>
            </a:pPr>
            <a:endParaRPr lang="zh-CN" altLang="en-US" sz="2000" dirty="0"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Just Using IP Address?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IPs are structured in a particular way for routing</a:t>
            </a:r>
            <a:endParaRPr lang="en-US" altLang="zh-CN" dirty="0"/>
          </a:p>
          <a:p>
            <a:pPr lvl="1"/>
            <a:r>
              <a:rPr lang="en-US" altLang="zh-CN" dirty="0"/>
              <a:t>You cannot chose your IP address as you wish</a:t>
            </a:r>
            <a:endParaRPr lang="en-US" altLang="zh-CN" dirty="0"/>
          </a:p>
          <a:p>
            <a:pPr lvl="2"/>
            <a:r>
              <a:rPr lang="en-US" altLang="zh-CN" sz="1600" dirty="0">
                <a:solidFill>
                  <a:srgbClr val="0096FF"/>
                </a:solidFill>
              </a:rPr>
              <a:t>Note: usually an address cannot be picked</a:t>
            </a:r>
            <a:endParaRPr lang="en-US" altLang="zh-CN" sz="1600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While you can chose your host names</a:t>
            </a:r>
            <a:endParaRPr lang="en-US" altLang="zh-CN" dirty="0"/>
          </a:p>
          <a:p>
            <a:r>
              <a:rPr lang="en-US" altLang="zh-CN" dirty="0"/>
              <a:t>IPs are not</a:t>
            </a:r>
            <a:r>
              <a:rPr lang="zh-CN" altLang="en-US" dirty="0"/>
              <a:t> </a:t>
            </a:r>
            <a:r>
              <a:rPr lang="en-US" altLang="zh-CN" dirty="0"/>
              <a:t>user-friendly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720" y="3176270"/>
            <a:ext cx="88595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域名并不能向</a:t>
            </a:r>
            <a:r>
              <a:rPr lang="en-US" altLang="zh-CN" sz="1600"/>
              <a:t>IP</a:t>
            </a:r>
            <a:r>
              <a:rPr lang="zh-CN" altLang="en-US" sz="1600"/>
              <a:t>一样提供设备定位的语义，那为何不能单独使用</a:t>
            </a:r>
            <a:r>
              <a:rPr lang="en-US" altLang="zh-CN" sz="1600"/>
              <a:t>IP</a:t>
            </a:r>
            <a:r>
              <a:rPr lang="zh-CN" altLang="en-US" sz="1600"/>
              <a:t>，而要额外使用</a:t>
            </a:r>
            <a:r>
              <a:rPr lang="en-US" altLang="zh-CN" sz="1600"/>
              <a:t>host-name</a:t>
            </a:r>
            <a:r>
              <a:rPr lang="zh-CN" altLang="en-US" sz="1600"/>
              <a:t>？</a:t>
            </a:r>
            <a:endParaRPr lang="zh-CN" altLang="en-US" sz="1600"/>
          </a:p>
          <a:p>
            <a:r>
              <a:rPr lang="en-US" altLang="zh-CN" sz="1600"/>
              <a:t>1.IP</a:t>
            </a:r>
            <a:r>
              <a:rPr lang="zh-CN" altLang="en-US" sz="1600"/>
              <a:t>会随着设备位置改变而改变，并且</a:t>
            </a:r>
            <a:r>
              <a:rPr lang="en-US" altLang="zh-CN" sz="1600"/>
              <a:t>IP</a:t>
            </a:r>
            <a:r>
              <a:rPr lang="zh-CN" altLang="en-US" sz="1600"/>
              <a:t>一般不是设备自己选定的，而是被分配的。</a:t>
            </a:r>
            <a:endParaRPr lang="zh-CN" altLang="en-US" sz="1600"/>
          </a:p>
          <a:p>
            <a:r>
              <a:rPr lang="en-US" altLang="zh-CN" sz="1600"/>
              <a:t>2.IP</a:t>
            </a:r>
            <a:r>
              <a:rPr lang="zh-CN" altLang="en-US" sz="1600"/>
              <a:t>只是一串数字，对于用户不够友好</a:t>
            </a:r>
            <a:r>
              <a:rPr lang="en-US" altLang="zh-CN" sz="1600"/>
              <a:t>(</a:t>
            </a:r>
            <a:r>
              <a:rPr lang="zh-CN" altLang="en-US" sz="1600"/>
              <a:t>这个与在</a:t>
            </a:r>
            <a:r>
              <a:rPr lang="en-US" altLang="zh-CN" sz="1600"/>
              <a:t>inode-based system</a:t>
            </a:r>
            <a:r>
              <a:rPr lang="zh-CN" altLang="en-US" sz="1600"/>
              <a:t>中我们要使用</a:t>
            </a:r>
            <a:r>
              <a:rPr lang="en-US" altLang="zh-CN" sz="1600"/>
              <a:t>file-name layer</a:t>
            </a:r>
            <a:r>
              <a:rPr lang="zh-CN" altLang="en-US" sz="1600"/>
              <a:t>而不能到</a:t>
            </a:r>
            <a:r>
              <a:rPr lang="en-US" altLang="zh-CN" sz="1600"/>
              <a:t>inode-num layer</a:t>
            </a:r>
            <a:r>
              <a:rPr lang="zh-CN" altLang="en-US" sz="1600"/>
              <a:t>就结束的原因类似。通过添加</a:t>
            </a:r>
            <a:r>
              <a:rPr lang="en-US" altLang="zh-CN" sz="1600"/>
              <a:t>indirect</a:t>
            </a:r>
            <a:r>
              <a:rPr lang="zh-CN" altLang="en-US" sz="1600"/>
              <a:t>的方式来解决一些对于上层不友好的问题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charset="-122"/>
              </a:rPr>
              <a:t>Interpreter Naming API</a:t>
            </a:r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altLang="zh-CN" i="1" dirty="0">
                <a:ea typeface="等线" panose="02010600030101010101" charset="-122"/>
              </a:rPr>
              <a:t> </a:t>
            </a:r>
            <a:r>
              <a:rPr lang="fi-FI" altLang="zh-CN" b="1" i="1" dirty="0">
                <a:solidFill>
                  <a:srgbClr val="0096FF"/>
                </a:solidFill>
                <a:ea typeface="等线" panose="02010600030101010101" charset="-122"/>
              </a:rPr>
              <a:t>value</a:t>
            </a:r>
            <a:r>
              <a:rPr lang="fi-FI" altLang="zh-CN" i="1" dirty="0">
                <a:ea typeface="等线" panose="02010600030101010101" charset="-122"/>
              </a:rPr>
              <a:t> </a:t>
            </a:r>
            <a:r>
              <a:rPr lang="fi-FI" altLang="zh-CN" dirty="0">
                <a:ea typeface="等线" panose="02010600030101010101" charset="-122"/>
              </a:rPr>
              <a:t>← </a:t>
            </a:r>
            <a:r>
              <a:rPr lang="fi-FI" altLang="zh-CN" b="1" dirty="0">
                <a:ea typeface="等线" panose="02010600030101010101" charset="-122"/>
              </a:rPr>
              <a:t>RESOLVE</a:t>
            </a:r>
            <a:r>
              <a:rPr lang="fi-FI" altLang="zh-CN" dirty="0">
                <a:ea typeface="等线" panose="02010600030101010101" charset="-122"/>
              </a:rPr>
              <a:t>(</a:t>
            </a:r>
            <a:r>
              <a:rPr lang="fi-FI" altLang="zh-CN" i="1" dirty="0">
                <a:ea typeface="等线" panose="02010600030101010101" charset="-122"/>
              </a:rPr>
              <a:t>name</a:t>
            </a:r>
            <a:r>
              <a:rPr lang="fi-FI" altLang="zh-CN" dirty="0">
                <a:ea typeface="等线" panose="02010600030101010101" charset="-122"/>
              </a:rPr>
              <a:t>, </a:t>
            </a:r>
            <a:r>
              <a:rPr lang="fi-FI" altLang="zh-CN" i="1" dirty="0">
                <a:ea typeface="等线" panose="02010600030101010101" charset="-122"/>
              </a:rPr>
              <a:t>context</a:t>
            </a:r>
            <a:r>
              <a:rPr lang="fi-FI" altLang="zh-CN" dirty="0">
                <a:ea typeface="等线" panose="02010600030101010101" charset="-122"/>
              </a:rPr>
              <a:t>)</a:t>
            </a:r>
            <a:endParaRPr lang="fi-FI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Return the mapping of </a:t>
            </a:r>
            <a:r>
              <a:rPr lang="en-US" altLang="zh-CN" i="1" dirty="0">
                <a:ea typeface="等线" panose="02010600030101010101" charset="-122"/>
              </a:rPr>
              <a:t>name </a:t>
            </a:r>
            <a:r>
              <a:rPr lang="en-US" altLang="zh-CN" dirty="0">
                <a:ea typeface="等线" panose="02010600030101010101" charset="-122"/>
              </a:rPr>
              <a:t>in the </a:t>
            </a:r>
            <a:r>
              <a:rPr lang="en-US" altLang="zh-CN" i="1" dirty="0">
                <a:ea typeface="等线" panose="02010600030101010101" charset="-122"/>
              </a:rPr>
              <a:t>context</a:t>
            </a:r>
            <a:endParaRPr lang="en-US" altLang="zh-CN" i="1" dirty="0">
              <a:ea typeface="等线" panose="02010600030101010101" charset="-122"/>
            </a:endParaRPr>
          </a:p>
          <a:p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charset="-122"/>
              </a:rPr>
              <a:t>status</a:t>
            </a:r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← </a:t>
            </a:r>
            <a:r>
              <a:rPr lang="en-US" altLang="zh-CN" b="1" dirty="0">
                <a:ea typeface="等线" panose="02010600030101010101" charset="-122"/>
              </a:rPr>
              <a:t>BIND</a:t>
            </a:r>
            <a:r>
              <a:rPr lang="en-US" altLang="zh-CN" dirty="0">
                <a:ea typeface="等线" panose="02010600030101010101" charset="-122"/>
              </a:rPr>
              <a:t>(</a:t>
            </a:r>
            <a:r>
              <a:rPr lang="en-US" altLang="zh-CN" i="1" dirty="0">
                <a:ea typeface="等线" panose="02010600030101010101" charset="-122"/>
              </a:rPr>
              <a:t>name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i="1" dirty="0">
                <a:ea typeface="等线" panose="02010600030101010101" charset="-122"/>
              </a:rPr>
              <a:t>value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i="1" dirty="0">
                <a:ea typeface="等线" panose="02010600030101010101" charset="-122"/>
              </a:rPr>
              <a:t>context</a:t>
            </a:r>
            <a:r>
              <a:rPr lang="en-US" altLang="zh-CN" dirty="0">
                <a:ea typeface="等线" panose="02010600030101010101" charset="-122"/>
              </a:rPr>
              <a:t>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Establish a </a:t>
            </a:r>
            <a:r>
              <a:rPr lang="en-US" altLang="zh-CN" i="1" dirty="0">
                <a:ea typeface="等线" panose="02010600030101010101" charset="-122"/>
              </a:rPr>
              <a:t>name </a:t>
            </a:r>
            <a:r>
              <a:rPr lang="en-US" altLang="zh-CN" dirty="0">
                <a:ea typeface="等线" panose="02010600030101010101" charset="-122"/>
              </a:rPr>
              <a:t>to </a:t>
            </a:r>
            <a:r>
              <a:rPr lang="en-US" altLang="zh-CN" i="1" dirty="0">
                <a:ea typeface="等线" panose="02010600030101010101" charset="-122"/>
              </a:rPr>
              <a:t>value mapping </a:t>
            </a:r>
            <a:r>
              <a:rPr lang="en-US" altLang="zh-CN" dirty="0">
                <a:ea typeface="等线" panose="02010600030101010101" charset="-122"/>
              </a:rPr>
              <a:t>in the </a:t>
            </a:r>
            <a:r>
              <a:rPr lang="en-US" altLang="zh-CN" i="1" dirty="0">
                <a:ea typeface="等线" panose="02010600030101010101" charset="-122"/>
              </a:rPr>
              <a:t>context</a:t>
            </a:r>
            <a:endParaRPr lang="en-US" altLang="zh-CN" i="1" dirty="0">
              <a:ea typeface="等线" panose="02010600030101010101" charset="-122"/>
            </a:endParaRPr>
          </a:p>
          <a:p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charset="-122"/>
              </a:rPr>
              <a:t>status</a:t>
            </a:r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← </a:t>
            </a:r>
            <a:r>
              <a:rPr lang="en-US" altLang="zh-CN" b="1" dirty="0">
                <a:ea typeface="等线" panose="02010600030101010101" charset="-122"/>
              </a:rPr>
              <a:t>UNBIND</a:t>
            </a:r>
            <a:r>
              <a:rPr lang="en-US" altLang="zh-CN" dirty="0">
                <a:ea typeface="等线" panose="02010600030101010101" charset="-122"/>
              </a:rPr>
              <a:t>(</a:t>
            </a:r>
            <a:r>
              <a:rPr lang="en-US" altLang="zh-CN" i="1" dirty="0">
                <a:ea typeface="等线" panose="02010600030101010101" charset="-122"/>
              </a:rPr>
              <a:t>name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i="1" dirty="0">
                <a:ea typeface="等线" panose="02010600030101010101" charset="-122"/>
              </a:rPr>
              <a:t>context</a:t>
            </a:r>
            <a:r>
              <a:rPr lang="en-US" altLang="zh-CN" dirty="0">
                <a:ea typeface="等线" panose="02010600030101010101" charset="-122"/>
              </a:rPr>
              <a:t>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Delete name from </a:t>
            </a:r>
            <a:r>
              <a:rPr lang="en-US" altLang="zh-CN" i="1" dirty="0">
                <a:ea typeface="等线" panose="02010600030101010101" charset="-122"/>
              </a:rPr>
              <a:t>context</a:t>
            </a:r>
            <a:endParaRPr lang="en-US" altLang="zh-CN" i="1" dirty="0">
              <a:ea typeface="等线" panose="02010600030101010101" charset="-122"/>
            </a:endParaRPr>
          </a:p>
          <a:p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charset="-122"/>
              </a:rPr>
              <a:t>list</a:t>
            </a:r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← </a:t>
            </a:r>
            <a:r>
              <a:rPr lang="en-US" altLang="zh-CN" b="1" dirty="0">
                <a:ea typeface="等线" panose="02010600030101010101" charset="-122"/>
              </a:rPr>
              <a:t>ENUMERATE</a:t>
            </a:r>
            <a:r>
              <a:rPr lang="en-US" altLang="zh-CN" dirty="0">
                <a:ea typeface="等线" panose="02010600030101010101" charset="-122"/>
              </a:rPr>
              <a:t>(</a:t>
            </a:r>
            <a:r>
              <a:rPr lang="en-US" altLang="zh-CN" i="1" dirty="0">
                <a:ea typeface="等线" panose="02010600030101010101" charset="-122"/>
              </a:rPr>
              <a:t>context</a:t>
            </a:r>
            <a:r>
              <a:rPr lang="en-US" altLang="zh-CN" dirty="0">
                <a:ea typeface="等线" panose="02010600030101010101" charset="-122"/>
              </a:rPr>
              <a:t>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Return a list of all bindings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charset="-122"/>
              </a:rPr>
              <a:t>result</a:t>
            </a:r>
            <a:r>
              <a:rPr lang="en-US" altLang="zh-CN" i="1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← </a:t>
            </a:r>
            <a:r>
              <a:rPr lang="en-US" altLang="zh-CN" b="1" dirty="0">
                <a:ea typeface="等线" panose="02010600030101010101" charset="-122"/>
              </a:rPr>
              <a:t>COMPARE</a:t>
            </a:r>
            <a:r>
              <a:rPr lang="en-US" altLang="zh-CN" dirty="0">
                <a:ea typeface="等线" panose="02010600030101010101" charset="-122"/>
              </a:rPr>
              <a:t>(</a:t>
            </a:r>
            <a:r>
              <a:rPr lang="en-US" altLang="zh-CN" i="1" dirty="0">
                <a:ea typeface="等线" panose="02010600030101010101" charset="-122"/>
              </a:rPr>
              <a:t>name1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i="1" dirty="0">
                <a:ea typeface="等线" panose="02010600030101010101" charset="-122"/>
              </a:rPr>
              <a:t>name2</a:t>
            </a:r>
            <a:r>
              <a:rPr lang="en-US" altLang="zh-CN" dirty="0">
                <a:ea typeface="等线" panose="02010600030101010101" charset="-122"/>
              </a:rPr>
              <a:t>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Check if </a:t>
            </a:r>
            <a:r>
              <a:rPr lang="en-US" altLang="zh-CN" i="1" dirty="0">
                <a:ea typeface="等线" panose="02010600030101010101" charset="-122"/>
              </a:rPr>
              <a:t>name1 </a:t>
            </a:r>
            <a:r>
              <a:rPr lang="en-US" altLang="zh-CN" dirty="0">
                <a:ea typeface="等线" panose="02010600030101010101" charset="-122"/>
              </a:rPr>
              <a:t>and </a:t>
            </a:r>
            <a:r>
              <a:rPr lang="en-US" altLang="zh-CN" i="1" dirty="0">
                <a:ea typeface="等线" panose="02010600030101010101" charset="-122"/>
              </a:rPr>
              <a:t>name2 </a:t>
            </a:r>
            <a:r>
              <a:rPr lang="en-US" altLang="zh-CN" dirty="0">
                <a:ea typeface="等线" panose="02010600030101010101" charset="-122"/>
              </a:rPr>
              <a:t>are equal</a:t>
            </a:r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of Naming Scheme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syntax of names?</a:t>
            </a:r>
            <a:endParaRPr lang="en-US" altLang="zh-CN" dirty="0"/>
          </a:p>
          <a:p>
            <a:r>
              <a:rPr lang="en-US" altLang="zh-CN" dirty="0"/>
              <a:t>What are the possible value?</a:t>
            </a:r>
            <a:endParaRPr lang="en-US" altLang="zh-CN" dirty="0"/>
          </a:p>
          <a:p>
            <a:r>
              <a:rPr lang="en-US" altLang="zh-CN" dirty="0"/>
              <a:t>What context is used to resolve names?</a:t>
            </a:r>
            <a:endParaRPr lang="en-US" altLang="zh-CN" dirty="0"/>
          </a:p>
          <a:p>
            <a:r>
              <a:rPr lang="en-US" altLang="zh-CN" dirty="0"/>
              <a:t>Who specifies the context?</a:t>
            </a:r>
            <a:endParaRPr lang="en-US" altLang="zh-CN" dirty="0"/>
          </a:p>
          <a:p>
            <a:r>
              <a:rPr lang="en-US" altLang="zh-CN" dirty="0"/>
              <a:t>Is a particular name global (context-free) or local?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of Naming Scheme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Does every name have a value?</a:t>
            </a:r>
            <a:endParaRPr lang="en-US" altLang="zh-CN" dirty="0"/>
          </a:p>
          <a:p>
            <a:pPr lvl="1"/>
            <a:r>
              <a:rPr lang="en-US" altLang="zh-CN" dirty="0"/>
              <a:t>Or, can you have “dangling” names?</a:t>
            </a:r>
            <a:endParaRPr lang="en-US" altLang="zh-CN" dirty="0"/>
          </a:p>
          <a:p>
            <a:r>
              <a:rPr lang="en-US" altLang="zh-CN" dirty="0"/>
              <a:t>Can a single name have multiple values?</a:t>
            </a:r>
            <a:endParaRPr lang="en-US" altLang="zh-CN" dirty="0"/>
          </a:p>
          <a:p>
            <a:r>
              <a:rPr lang="en-US" altLang="zh-CN" dirty="0"/>
              <a:t>Does every value have a name?</a:t>
            </a:r>
            <a:r>
              <a:rPr lang="en-US" altLang="zh-CN" sz="1400" dirty="0"/>
              <a:t>(</a:t>
            </a:r>
            <a:r>
              <a:rPr lang="zh-CN" altLang="en-US" sz="1400" dirty="0"/>
              <a:t>不一定</a:t>
            </a:r>
            <a:r>
              <a:rPr lang="en-US" altLang="zh-CN" sz="1400" dirty="0"/>
              <a:t>,</a:t>
            </a:r>
            <a:r>
              <a:rPr lang="zh-CN" altLang="en-US" sz="1400" dirty="0"/>
              <a:t>举的例子是每一个物理地址不一定都有一个虚拟地址与其对应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Or, can you name everything?</a:t>
            </a:r>
            <a:endParaRPr lang="en-US" altLang="zh-CN" dirty="0"/>
          </a:p>
          <a:p>
            <a:r>
              <a:rPr lang="en-US" altLang="zh-CN" dirty="0"/>
              <a:t>Can a single value have multiple names?</a:t>
            </a:r>
            <a:endParaRPr lang="en-US" altLang="zh-CN" dirty="0"/>
          </a:p>
          <a:p>
            <a:pPr lvl="1"/>
            <a:r>
              <a:rPr lang="en-US" altLang="zh-CN" dirty="0"/>
              <a:t>Or, are there synonyms?</a:t>
            </a:r>
            <a:endParaRPr lang="en-US" altLang="zh-CN" dirty="0"/>
          </a:p>
          <a:p>
            <a:r>
              <a:rPr lang="en-US" altLang="zh-CN" dirty="0"/>
              <a:t>Can the value corresponding to a name change over time?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/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/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/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CDN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/>
          <p:cNvSpPr txBox="1"/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Scalable websites are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powered by </a:t>
            </a:r>
            <a:r>
              <a:rPr kumimoji="1" lang="en-US" altLang="zh-CN" b="0" dirty="0">
                <a:solidFill>
                  <a:schemeClr val="tx1"/>
                </a:solidFill>
              </a:rPr>
              <a:t>distributed systems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How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to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support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geographical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users?</a:t>
            </a:r>
            <a:endParaRPr kumimoji="1"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scalable websites </a:t>
            </a:r>
            <a:endParaRPr kumimoji="1" lang="zh-CN" altLang="en-US" b="0" dirty="0"/>
          </a:p>
        </p:txBody>
      </p:sp>
      <p:sp>
        <p:nvSpPr>
          <p:cNvPr id="3" name="任意形状 2"/>
          <p:cNvSpPr/>
          <p:nvPr/>
        </p:nvSpPr>
        <p:spPr>
          <a:xfrm>
            <a:off x="6314111" y="3888606"/>
            <a:ext cx="115565" cy="500514"/>
          </a:xfrm>
          <a:custGeom>
            <a:avLst/>
            <a:gdLst>
              <a:gd name="connsiteX0" fmla="*/ 57813 w 115565"/>
              <a:gd name="connsiteY0" fmla="*/ 0 h 500514"/>
              <a:gd name="connsiteX1" fmla="*/ 62 w 115565"/>
              <a:gd name="connsiteY1" fmla="*/ 221381 h 500514"/>
              <a:gd name="connsiteX2" fmla="*/ 67438 w 115565"/>
              <a:gd name="connsiteY2" fmla="*/ 365760 h 500514"/>
              <a:gd name="connsiteX3" fmla="*/ 115565 w 115565"/>
              <a:gd name="connsiteY3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65" h="500514">
                <a:moveTo>
                  <a:pt x="57813" y="0"/>
                </a:moveTo>
                <a:cubicBezTo>
                  <a:pt x="28135" y="80210"/>
                  <a:pt x="-1542" y="160421"/>
                  <a:pt x="62" y="221381"/>
                </a:cubicBezTo>
                <a:cubicBezTo>
                  <a:pt x="1666" y="282341"/>
                  <a:pt x="48188" y="319238"/>
                  <a:pt x="67438" y="365760"/>
                </a:cubicBezTo>
                <a:cubicBezTo>
                  <a:pt x="86688" y="412282"/>
                  <a:pt x="101126" y="456398"/>
                  <a:pt x="115565" y="500514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/>
        </p:nvSpPr>
        <p:spPr>
          <a:xfrm>
            <a:off x="7826351" y="3917482"/>
            <a:ext cx="172243" cy="490889"/>
          </a:xfrm>
          <a:custGeom>
            <a:avLst/>
            <a:gdLst>
              <a:gd name="connsiteX0" fmla="*/ 37489 w 172243"/>
              <a:gd name="connsiteY0" fmla="*/ 0 h 490889"/>
              <a:gd name="connsiteX1" fmla="*/ 8613 w 172243"/>
              <a:gd name="connsiteY1" fmla="*/ 288758 h 490889"/>
              <a:gd name="connsiteX2" fmla="*/ 172243 w 172243"/>
              <a:gd name="connsiteY2" fmla="*/ 490889 h 4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43" h="490889">
                <a:moveTo>
                  <a:pt x="37489" y="0"/>
                </a:moveTo>
                <a:cubicBezTo>
                  <a:pt x="11821" y="103471"/>
                  <a:pt x="-13846" y="206943"/>
                  <a:pt x="8613" y="288758"/>
                </a:cubicBezTo>
                <a:cubicBezTo>
                  <a:pt x="31072" y="370573"/>
                  <a:pt x="101657" y="430731"/>
                  <a:pt x="172243" y="490889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videos</a:t>
            </a:r>
            <a:endParaRPr kumimoji="1" lang="en-US" altLang="zh-CN" dirty="0"/>
          </a:p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SJTU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caching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endParaRPr kumimoji="1" lang="en-US" altLang="zh-CN" dirty="0"/>
          </a:p>
          <a:p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content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distribution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(CDN)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4695" y="4154805"/>
            <a:ext cx="5839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server</a:t>
            </a:r>
            <a:r>
              <a:rPr lang="zh-CN" altLang="en-US" sz="1600"/>
              <a:t>希望主动的在一个节点上面进行</a:t>
            </a:r>
            <a:r>
              <a:rPr lang="en-US" altLang="zh-CN" sz="1600"/>
              <a:t>cache</a:t>
            </a:r>
            <a:r>
              <a:rPr lang="zh-CN" altLang="en-US" sz="1600"/>
              <a:t>，而不是</a:t>
            </a:r>
            <a:r>
              <a:rPr lang="en-US" altLang="zh-CN" sz="1600"/>
              <a:t>user</a:t>
            </a:r>
            <a:endParaRPr lang="en-US" altLang="zh-CN" sz="1600"/>
          </a:p>
          <a:p>
            <a:r>
              <a:rPr lang="zh-CN" altLang="en-US" sz="1600"/>
              <a:t>来访问的时候被动的做一次</a:t>
            </a:r>
            <a:r>
              <a:rPr lang="en-US" altLang="zh-CN" sz="1600"/>
              <a:t>cache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"back"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  <a:endParaRPr kumimoji="1" lang="en-US" altLang="zh-CN" dirty="0"/>
          </a:p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URLs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bandwidth/time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URL</a:t>
            </a:r>
            <a:endParaRPr kumimoji="1" lang="en-US" altLang="zh-CN" dirty="0"/>
          </a:p>
          <a:p>
            <a:r>
              <a:rPr kumimoji="1" lang="en-US" altLang="zh-CN" dirty="0"/>
              <a:t>DNS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resolvers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(URL→IP)</a:t>
            </a:r>
            <a:endParaRPr kumimoji="1" lang="en-US" altLang="zh-CN" dirty="0"/>
          </a:p>
          <a:p>
            <a:r>
              <a:rPr kumimoji="1" lang="en-US" altLang="zh-CN" dirty="0"/>
              <a:t>NFS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read/written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(CDN)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Network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replicate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content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across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Internet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Bringing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capacity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sz="2000" dirty="0"/>
              <a:t>Content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providers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96FF"/>
                </a:solidFill>
              </a:rPr>
              <a:t>actively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pushes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network</a:t>
            </a:r>
            <a:endParaRPr kumimoji="1" lang="en-US" altLang="zh-CN" sz="2000" dirty="0"/>
          </a:p>
          <a:p>
            <a:pPr lvl="1"/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(CDN)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1" y="1921396"/>
            <a:ext cx="8229600" cy="30407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0663" y="1156020"/>
            <a:ext cx="466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i="1" dirty="0"/>
              <a:t>Akamai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Server Selection Mechanism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ea typeface="MS PGothic" panose="020B0600070205080204" pitchFamily="34" charset="-128"/>
                <a:sym typeface="Wingdings" panose="05000000000000000000" pitchFamily="2" charset="2"/>
              </a:rPr>
              <a:t>Application</a:t>
            </a:r>
            <a:endParaRPr lang="en-US" altLang="zh-CN" sz="2000" b="1" dirty="0"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MS PGothic" panose="020B0600070205080204" pitchFamily="34" charset="-128"/>
                <a:sym typeface="Wingdings" panose="05000000000000000000" pitchFamily="2" charset="2"/>
              </a:rPr>
              <a:t>HTTP redirection</a:t>
            </a:r>
            <a:endParaRPr lang="en-US" altLang="zh-CN" sz="1800" dirty="0">
              <a:solidFill>
                <a:srgbClr val="FF0000"/>
              </a:solidFill>
              <a:ea typeface="MS PGothic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74" name="Content Placeholder 73"/>
          <p:cNvSpPr>
            <a:spLocks noGrp="1"/>
          </p:cNvSpPr>
          <p:nvPr>
            <p:ph sz="half" idx="2"/>
          </p:nvPr>
        </p:nvSpPr>
        <p:spPr>
          <a:xfrm>
            <a:off x="4635500" y="1333500"/>
            <a:ext cx="3746500" cy="3771636"/>
          </a:xfrm>
        </p:spPr>
        <p:txBody>
          <a:bodyPr/>
          <a:lstStyle/>
          <a:p>
            <a:r>
              <a:rPr lang="en-US" altLang="zh-CN" sz="2000" b="1" dirty="0">
                <a:ea typeface="MS PGothic" panose="020B0600070205080204" pitchFamily="34" charset="-128"/>
              </a:rPr>
              <a:t>Advantages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Fine-grain control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Selection based on client IP address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r>
              <a:rPr lang="en-US" altLang="zh-CN" sz="2000" b="1" dirty="0">
                <a:ea typeface="MS PGothic" panose="020B0600070205080204" pitchFamily="34" charset="-128"/>
              </a:rPr>
              <a:t>Disadvantages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MS PGothic" panose="020B0600070205080204" pitchFamily="34" charset="-128"/>
              </a:rPr>
              <a:t>Extra round-trips</a:t>
            </a:r>
            <a:r>
              <a:rPr lang="en-US" altLang="zh-CN" sz="1800" dirty="0">
                <a:ea typeface="MS PGothic" panose="020B0600070205080204" pitchFamily="34" charset="-128"/>
              </a:rPr>
              <a:t> for TCP connection to server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MS PGothic" panose="020B0600070205080204" pitchFamily="34" charset="-128"/>
              </a:rPr>
              <a:t>Overhead on the server</a:t>
            </a:r>
            <a:endParaRPr lang="en-US" altLang="zh-CN" sz="18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pic>
        <p:nvPicPr>
          <p:cNvPr id="36869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127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857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175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1587500" y="3048000"/>
            <a:ext cx="1968500" cy="4445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1587500" y="3175000"/>
            <a:ext cx="2032000" cy="508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1587500" y="3683000"/>
            <a:ext cx="2159000" cy="5715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>
            <a:off x="1651000" y="3873500"/>
            <a:ext cx="2095500" cy="635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33"/>
          <p:cNvSpPr txBox="1">
            <a:spLocks noChangeArrowheads="1"/>
          </p:cNvSpPr>
          <p:nvPr/>
        </p:nvSpPr>
        <p:spPr bwMode="auto">
          <a:xfrm>
            <a:off x="2095500" y="3048000"/>
            <a:ext cx="184731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/>
          </a:p>
        </p:txBody>
      </p:sp>
      <p:sp>
        <p:nvSpPr>
          <p:cNvPr id="33807" name="TextBox 34"/>
          <p:cNvSpPr txBox="1">
            <a:spLocks noChangeArrowheads="1"/>
          </p:cNvSpPr>
          <p:nvPr/>
        </p:nvSpPr>
        <p:spPr bwMode="auto">
          <a:xfrm>
            <a:off x="2123728" y="2921000"/>
            <a:ext cx="82586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 dirty="0"/>
              <a:t>1.GET</a:t>
            </a:r>
            <a:endParaRPr lang="en-US" altLang="zh-CN" sz="1665" dirty="0"/>
          </a:p>
        </p:txBody>
      </p:sp>
      <p:sp>
        <p:nvSpPr>
          <p:cNvPr id="33808" name="TextBox 35"/>
          <p:cNvSpPr txBox="1">
            <a:spLocks noChangeArrowheads="1"/>
          </p:cNvSpPr>
          <p:nvPr/>
        </p:nvSpPr>
        <p:spPr bwMode="auto">
          <a:xfrm>
            <a:off x="2273082" y="3422756"/>
            <a:ext cx="146706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 dirty="0"/>
              <a:t>2.Redirect</a:t>
            </a:r>
            <a:endParaRPr lang="en-US" altLang="zh-CN" sz="1665" dirty="0"/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2828606" y="3756318"/>
            <a:ext cx="82586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 dirty="0"/>
              <a:t>3.GET</a:t>
            </a:r>
            <a:endParaRPr lang="en-US" altLang="zh-CN" sz="1665" dirty="0"/>
          </a:p>
        </p:txBody>
      </p:sp>
      <p:sp>
        <p:nvSpPr>
          <p:cNvPr id="33810" name="TextBox 41"/>
          <p:cNvSpPr txBox="1">
            <a:spLocks noChangeArrowheads="1"/>
          </p:cNvSpPr>
          <p:nvPr/>
        </p:nvSpPr>
        <p:spPr bwMode="auto">
          <a:xfrm>
            <a:off x="1856063" y="4048125"/>
            <a:ext cx="69762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 dirty="0"/>
              <a:t>4.OK</a:t>
            </a:r>
            <a:endParaRPr lang="en-US" altLang="zh-CN" sz="1665" dirty="0"/>
          </a:p>
        </p:txBody>
      </p:sp>
      <p:sp>
        <p:nvSpPr>
          <p:cNvPr id="368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1608395" indent="-31227395"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381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762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143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524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75A32E-9968-2D4A-ADF6-EFE0F14CAF78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670" y="2172335"/>
            <a:ext cx="4232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2.Redirect</a:t>
            </a:r>
            <a:r>
              <a:rPr lang="zh-CN" altLang="en-US" sz="1600"/>
              <a:t>指的是</a:t>
            </a:r>
            <a:r>
              <a:rPr lang="en-US" altLang="zh-CN" sz="1600"/>
              <a:t>server1</a:t>
            </a:r>
            <a:r>
              <a:rPr lang="zh-CN" altLang="en-US" sz="1600"/>
              <a:t>通知</a:t>
            </a:r>
            <a:r>
              <a:rPr lang="en-US" altLang="zh-CN" sz="1600"/>
              <a:t>client</a:t>
            </a:r>
            <a:r>
              <a:rPr lang="zh-CN" altLang="en-US" sz="1600"/>
              <a:t>离</a:t>
            </a:r>
            <a:r>
              <a:rPr lang="en-US" altLang="zh-CN" sz="1600"/>
              <a:t>client</a:t>
            </a:r>
            <a:r>
              <a:rPr lang="zh-CN" altLang="en-US" sz="1600"/>
              <a:t>更</a:t>
            </a:r>
            <a:endParaRPr lang="zh-CN" altLang="en-US" sz="1600"/>
          </a:p>
          <a:p>
            <a:r>
              <a:rPr lang="zh-CN" altLang="en-US" sz="1600"/>
              <a:t>近的那个</a:t>
            </a:r>
            <a:r>
              <a:rPr lang="en-US" altLang="zh-CN" sz="1600"/>
              <a:t>server</a:t>
            </a:r>
            <a:r>
              <a:rPr lang="zh-CN" altLang="en-US" sz="1600"/>
              <a:t>的位置。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33807" grpId="0"/>
      <p:bldP spid="33808" grpId="0"/>
      <p:bldP spid="33809" grpId="0"/>
      <p:bldP spid="338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Can a name have multiple values (IP addresses)?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Yes</a:t>
            </a:r>
            <a:r>
              <a:rPr lang="en-US" altLang="zh-CN" dirty="0"/>
              <a:t>.(</a:t>
            </a:r>
            <a:r>
              <a:rPr lang="zh-CN" altLang="en-US" dirty="0"/>
              <a:t>一个域名对应于多个</a:t>
            </a:r>
            <a:r>
              <a:rPr lang="en-US" altLang="zh-CN" dirty="0"/>
              <a:t>IP</a:t>
            </a:r>
            <a:r>
              <a:rPr lang="zh-CN" altLang="en-US" dirty="0"/>
              <a:t>，用于进行负载均衡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This allows a web server to balance its load over multiple machines</a:t>
            </a:r>
            <a:endParaRPr lang="en-US" altLang="zh-CN" dirty="0"/>
          </a:p>
          <a:p>
            <a:pPr lvl="1"/>
            <a:r>
              <a:rPr lang="en-US" altLang="zh-CN" dirty="0"/>
              <a:t>Also allows a client to choice a nearest IP to access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Can a single value have multiple names?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Yes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This allows server consolidation(</a:t>
            </a:r>
            <a:r>
              <a:rPr lang="zh-CN" altLang="en-US" dirty="0"/>
              <a:t>合并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650" y="3937635"/>
            <a:ext cx="6622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一个</a:t>
            </a:r>
            <a:r>
              <a:rPr lang="en-US" altLang="zh-CN" sz="1600"/>
              <a:t>IP</a:t>
            </a:r>
            <a:r>
              <a:rPr lang="zh-CN" altLang="en-US" sz="1600"/>
              <a:t>地址对应于多个域名的几种可能的实现方式：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通过具体的</a:t>
            </a:r>
            <a:r>
              <a:rPr lang="en-US" altLang="zh-CN" sz="1600"/>
              <a:t>domain name</a:t>
            </a:r>
            <a:r>
              <a:rPr lang="zh-CN" altLang="en-US" sz="1600"/>
              <a:t>来对应到不同的</a:t>
            </a:r>
            <a:r>
              <a:rPr lang="en-US" altLang="zh-CN" sz="1600"/>
              <a:t>dir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通过不同的</a:t>
            </a:r>
            <a:r>
              <a:rPr lang="en-US" altLang="zh-CN" sz="1600"/>
              <a:t>port</a:t>
            </a:r>
            <a:r>
              <a:rPr lang="zh-CN" altLang="en-US" sz="1600"/>
              <a:t>来访问。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Server Selection Mechanism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sp>
        <p:nvSpPr>
          <p:cNvPr id="38915" name="Content Placeholder 40"/>
          <p:cNvSpPr>
            <a:spLocks noGrp="1"/>
          </p:cNvSpPr>
          <p:nvPr>
            <p:ph sz="half" idx="1"/>
          </p:nvPr>
        </p:nvSpPr>
        <p:spPr>
          <a:xfrm>
            <a:off x="548418" y="1225668"/>
            <a:ext cx="3365500" cy="3771636"/>
          </a:xfrm>
        </p:spPr>
        <p:txBody>
          <a:bodyPr/>
          <a:lstStyle/>
          <a:p>
            <a:r>
              <a:rPr lang="en-US" altLang="zh-CN" sz="2000" b="1" dirty="0">
                <a:ea typeface="MS PGothic" panose="020B0600070205080204" pitchFamily="34" charset="-128"/>
              </a:rPr>
              <a:t>Routing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Anycast routing</a:t>
            </a:r>
            <a:endParaRPr lang="en-US" altLang="zh-CN" sz="1800" dirty="0">
              <a:ea typeface="MS PGothic" panose="020B0600070205080204" pitchFamily="34" charset="-128"/>
            </a:endParaRPr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>
          <a:xfrm>
            <a:off x="4952689" y="1225668"/>
            <a:ext cx="3987800" cy="3771636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ea typeface="MS PGothic" panose="020B0600070205080204" pitchFamily="34" charset="-128"/>
              </a:rPr>
              <a:t>Advantages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No extra round trips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>
              <a:spcAft>
                <a:spcPts val="1000"/>
              </a:spcAft>
            </a:pPr>
            <a:r>
              <a:rPr lang="en-US" altLang="zh-CN" sz="1800" dirty="0">
                <a:ea typeface="MS PGothic" panose="020B0600070205080204" pitchFamily="34" charset="-128"/>
              </a:rPr>
              <a:t>Route to nearby server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r>
              <a:rPr lang="en-US" altLang="zh-CN" sz="2000" b="1" dirty="0">
                <a:ea typeface="MS PGothic" panose="020B0600070205080204" pitchFamily="34" charset="-128"/>
              </a:rPr>
              <a:t>Disadvantages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Does not consider network or server load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Different packets may go to different servers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Used only for simple request-response apps</a:t>
            </a:r>
            <a:endParaRPr lang="en-US" altLang="zh-CN" sz="1800" dirty="0">
              <a:ea typeface="MS PGothic" panose="020B0600070205080204" pitchFamily="34" charset="-128"/>
            </a:endParaRPr>
          </a:p>
        </p:txBody>
      </p:sp>
      <p:grpSp>
        <p:nvGrpSpPr>
          <p:cNvPr id="38917" name="Group 69"/>
          <p:cNvGrpSpPr/>
          <p:nvPr/>
        </p:nvGrpSpPr>
        <p:grpSpPr bwMode="auto">
          <a:xfrm>
            <a:off x="971600" y="2425452"/>
            <a:ext cx="3619500" cy="2634834"/>
            <a:chOff x="4800600" y="3200400"/>
            <a:chExt cx="4343400" cy="3161862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5486400" y="4191000"/>
              <a:ext cx="2819400" cy="1600200"/>
              <a:chOff x="3360" y="96"/>
              <a:chExt cx="1056" cy="720"/>
            </a:xfrm>
            <a:solidFill>
              <a:srgbClr val="8EB4E3"/>
            </a:solidFill>
          </p:grpSpPr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3360" y="14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Courier New" panose="02070309020205020404" pitchFamily="49" charset="0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3600" y="96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Courier New" panose="02070309020205020404" pitchFamily="49" charset="0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3840" y="19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Courier New" panose="02070309020205020404" pitchFamily="49" charset="0"/>
                </a:endParaRPr>
              </a:p>
            </p:txBody>
          </p:sp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888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Courier New" panose="02070309020205020404" pitchFamily="49" charset="0"/>
                </a:endParaRPr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3600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Courier New" panose="02070309020205020404" pitchFamily="49" charset="0"/>
                </a:endParaRPr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3360" y="38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Courier New" panose="02070309020205020404" pitchFamily="49" charset="0"/>
                </a:endParaRPr>
              </a:p>
            </p:txBody>
          </p:sp>
        </p:grpSp>
        <p:pic>
          <p:nvPicPr>
            <p:cNvPr id="38920" name="Picture 14" descr="paketaro box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0386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14" descr="paketaro box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54102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13" descr="Computer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2004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cxnSpLocks noChangeShapeType="1"/>
            </p:cNvCxnSpPr>
            <p:nvPr/>
          </p:nvCxnSpPr>
          <p:spPr bwMode="auto">
            <a:xfrm>
              <a:off x="5638800" y="3886213"/>
              <a:ext cx="695325" cy="43022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8121649" y="4268812"/>
              <a:ext cx="109540" cy="4111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 rot="16200000" flipH="1">
              <a:off x="8178006" y="5587254"/>
              <a:ext cx="125414" cy="2825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6" name="TextBox 60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760482" cy="41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665"/>
                <a:t>1.2.3.0/24</a:t>
              </a:r>
              <a:endParaRPr lang="en-US" altLang="zh-CN" sz="1665"/>
            </a:p>
          </p:txBody>
        </p:sp>
        <p:sp>
          <p:nvSpPr>
            <p:cNvPr id="38927" name="TextBox 61"/>
            <p:cNvSpPr txBox="1">
              <a:spLocks noChangeArrowheads="1"/>
            </p:cNvSpPr>
            <p:nvPr/>
          </p:nvSpPr>
          <p:spPr bwMode="auto">
            <a:xfrm>
              <a:off x="6705600" y="5943600"/>
              <a:ext cx="1760482" cy="41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665"/>
                <a:t>1.2.3.0/24</a:t>
              </a:r>
              <a:endParaRPr lang="en-US" altLang="zh-CN" sz="1665"/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5572125" y="4000515"/>
              <a:ext cx="2873375" cy="865205"/>
            </a:xfrm>
            <a:custGeom>
              <a:avLst/>
              <a:gdLst>
                <a:gd name="T0" fmla="*/ 0 w 2873375"/>
                <a:gd name="T1" fmla="*/ 0 h 865187"/>
                <a:gd name="T2" fmla="*/ 1238250 w 2873375"/>
                <a:gd name="T3" fmla="*/ 762016 h 865187"/>
                <a:gd name="T4" fmla="*/ 2873375 w 2873375"/>
                <a:gd name="T5" fmla="*/ 619138 h 865187"/>
                <a:gd name="T6" fmla="*/ 0 60000 65536"/>
                <a:gd name="T7" fmla="*/ 0 60000 65536"/>
                <a:gd name="T8" fmla="*/ 0 60000 65536"/>
                <a:gd name="T9" fmla="*/ 0 w 2873375"/>
                <a:gd name="T10" fmla="*/ 0 h 865187"/>
                <a:gd name="T11" fmla="*/ 2873375 w 2873375"/>
                <a:gd name="T12" fmla="*/ 865187 h 865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3375" h="865187">
                  <a:moveTo>
                    <a:pt x="0" y="0"/>
                  </a:moveTo>
                  <a:cubicBezTo>
                    <a:pt x="379677" y="329406"/>
                    <a:pt x="759354" y="658813"/>
                    <a:pt x="1238250" y="762000"/>
                  </a:cubicBezTo>
                  <a:cubicBezTo>
                    <a:pt x="1717146" y="865187"/>
                    <a:pt x="2873375" y="619125"/>
                    <a:pt x="2873375" y="619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lg" len="lg"/>
              <a:tailEnd type="arrow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1665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1608395" indent="-31227395"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381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762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143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524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75A836B-93E6-1444-AB54-CD719A87127E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Server Selection Mechanism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577302" y="1146873"/>
            <a:ext cx="4066705" cy="3771636"/>
          </a:xfrm>
        </p:spPr>
        <p:txBody>
          <a:bodyPr/>
          <a:lstStyle/>
          <a:p>
            <a:r>
              <a:rPr lang="en-US" altLang="zh-CN" sz="2000" b="1" dirty="0">
                <a:ea typeface="MS PGothic" panose="020B0600070205080204" pitchFamily="34" charset="-128"/>
              </a:rPr>
              <a:t>Naming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DNS-based server selection(</a:t>
            </a:r>
            <a:r>
              <a:rPr lang="zh-CN" altLang="en-US" sz="1800" dirty="0">
                <a:ea typeface="宋体" panose="02010600030101010101" pitchFamily="2" charset="-122"/>
              </a:rPr>
              <a:t>直接通过</a:t>
            </a:r>
            <a:r>
              <a:rPr lang="en-US" altLang="zh-CN" sz="1800" dirty="0">
                <a:ea typeface="宋体" panose="02010600030101010101" pitchFamily="2" charset="-122"/>
              </a:rPr>
              <a:t>DNS</a:t>
            </a:r>
            <a:r>
              <a:rPr lang="zh-CN" altLang="en-US" sz="1800" dirty="0">
                <a:ea typeface="宋体" panose="02010600030101010101" pitchFamily="2" charset="-122"/>
              </a:rPr>
              <a:t>来找到离得更近的</a:t>
            </a:r>
            <a:r>
              <a:rPr lang="en-US" altLang="zh-CN" sz="1800" dirty="0">
                <a:ea typeface="宋体" panose="02010600030101010101" pitchFamily="2" charset="-122"/>
              </a:rPr>
              <a:t>IP</a:t>
            </a:r>
            <a:r>
              <a:rPr lang="en-US" altLang="zh-CN" sz="1800" dirty="0">
                <a:ea typeface="MS PGothic" panose="020B0600070205080204" pitchFamily="34" charset="-128"/>
              </a:rPr>
              <a:t>)</a:t>
            </a:r>
            <a:endParaRPr lang="en-US" altLang="zh-CN" sz="1800" dirty="0">
              <a:ea typeface="MS PGothic" panose="020B060007020508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1143000"/>
            <a:ext cx="4216977" cy="431800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ea typeface="MS PGothic" panose="020B0600070205080204" pitchFamily="34" charset="-128"/>
              </a:rPr>
              <a:t>Advantages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Avoid TCP set-up delay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DNS caching reduces overhead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>
              <a:spcAft>
                <a:spcPts val="1000"/>
              </a:spcAft>
            </a:pPr>
            <a:r>
              <a:rPr lang="en-US" altLang="zh-CN" sz="1800" dirty="0">
                <a:ea typeface="MS PGothic" panose="020B0600070205080204" pitchFamily="34" charset="-128"/>
              </a:rPr>
              <a:t>Relatively fine control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r>
              <a:rPr lang="en-US" altLang="zh-CN" sz="2000" b="1" dirty="0">
                <a:ea typeface="MS PGothic" panose="020B0600070205080204" pitchFamily="34" charset="-128"/>
              </a:rPr>
              <a:t>Disadvantage</a:t>
            </a:r>
            <a:endParaRPr lang="en-US" altLang="zh-CN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Based on IP address of local DNS server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“Hidden load” effect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DNS TTL limits adaptation</a:t>
            </a:r>
            <a:endParaRPr lang="en-US" altLang="zh-CN" sz="1800" dirty="0">
              <a:ea typeface="MS PGothic" panose="020B0600070205080204" pitchFamily="34" charset="-128"/>
            </a:endParaRPr>
          </a:p>
          <a:p>
            <a:pPr lvl="1"/>
            <a:endParaRPr lang="en-US" altLang="zh-CN" sz="1600" dirty="0">
              <a:ea typeface="MS PGothic" panose="020B0600070205080204" pitchFamily="34" charset="-128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1608395" indent="-31227395"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381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762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143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5240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38515B-D8EC-A543-9051-08A1D9EA3396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564026" y="3234627"/>
            <a:ext cx="2349502" cy="13335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21" y="31076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21" y="42506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21" y="2409127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691021" y="2980627"/>
            <a:ext cx="579438" cy="35851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60063" y="3299450"/>
            <a:ext cx="91282" cy="34263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07027" y="4398133"/>
            <a:ext cx="104510" cy="23547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25844" y="2790127"/>
            <a:ext cx="108234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/>
              <a:t>1.2.3.4</a:t>
            </a:r>
            <a:endParaRPr lang="en-US" altLang="zh-CN" sz="1665"/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771844" y="4695127"/>
            <a:ext cx="108234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/>
              <a:t>1.2.3.5</a:t>
            </a:r>
            <a:endParaRPr lang="en-US" altLang="zh-CN" sz="1665"/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635459" y="3075877"/>
            <a:ext cx="2394479" cy="720990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latin typeface="Calibri" panose="020F0502020204030204" pitchFamily="34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21" y="42665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831126" y="3795544"/>
            <a:ext cx="1013354" cy="55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512504" y="3485981"/>
            <a:ext cx="819136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 dirty="0"/>
              <a:t>DNS</a:t>
            </a:r>
            <a:endParaRPr lang="en-US" altLang="zh-CN" sz="1665" dirty="0"/>
          </a:p>
          <a:p>
            <a:pPr eaLnBrk="1" hangingPunct="1"/>
            <a:r>
              <a:rPr lang="en-US" altLang="zh-CN" sz="1665" dirty="0"/>
              <a:t>query</a:t>
            </a:r>
            <a:endParaRPr lang="en-US" altLang="zh-CN" sz="1665" dirty="0"/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392129" y="5028902"/>
            <a:ext cx="2512952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65" dirty="0"/>
              <a:t>local DNS server</a:t>
            </a:r>
            <a:endParaRPr lang="en-US" altLang="zh-CN" sz="166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802320" y="1076415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cnn.com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 (content provider)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4039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3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4044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4047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1" name="Rectangle 45"/>
          <p:cNvSpPr>
            <a:spLocks noChangeArrowheads="1"/>
          </p:cNvSpPr>
          <p:nvPr/>
        </p:nvSpPr>
        <p:spPr bwMode="auto">
          <a:xfrm>
            <a:off x="179512" y="3294112"/>
            <a:ext cx="182691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chemeClr val="accent1"/>
                </a:solidFill>
                <a:latin typeface="Arial" panose="020B0604020202020204" pitchFamily="34" charset="0"/>
              </a:rPr>
              <a:t>GET </a:t>
            </a:r>
            <a:r>
              <a:rPr lang="en-US" altLang="zh-CN" sz="1500" dirty="0" err="1">
                <a:solidFill>
                  <a:schemeClr val="accent1"/>
                </a:solidFill>
                <a:latin typeface="Arial" panose="020B0604020202020204" pitchFamily="34" charset="0"/>
              </a:rPr>
              <a:t>index.html</a:t>
            </a:r>
            <a:endParaRPr lang="en-US" altLang="zh-CN" sz="15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4052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833C4E7-F89C-A94A-A80C-566C1AC97AB2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44053" name="Rectangle 46"/>
          <p:cNvSpPr>
            <a:spLocks noChangeArrowheads="1"/>
          </p:cNvSpPr>
          <p:nvPr/>
        </p:nvSpPr>
        <p:spPr bwMode="auto">
          <a:xfrm>
            <a:off x="1932611" y="3286125"/>
            <a:ext cx="285749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chemeClr val="accent1"/>
                </a:solidFill>
                <a:latin typeface="Arial" panose="020B0604020202020204" pitchFamily="34" charset="0"/>
              </a:rPr>
              <a:t>http://</a:t>
            </a:r>
            <a:r>
              <a:rPr lang="en-US" altLang="zh-CN" sz="1500" dirty="0" err="1">
                <a:solidFill>
                  <a:schemeClr val="accent1"/>
                </a:solidFill>
                <a:latin typeface="Arial" panose="020B0604020202020204" pitchFamily="34" charset="0"/>
              </a:rPr>
              <a:t>cache.cnn.com</a:t>
            </a:r>
            <a:r>
              <a:rPr lang="en-US" altLang="zh-CN" sz="1500" dirty="0">
                <a:solidFill>
                  <a:schemeClr val="accent1"/>
                </a:solidFill>
                <a:latin typeface="Arial" panose="020B0604020202020204" pitchFamily="34" charset="0"/>
              </a:rPr>
              <a:t>/</a:t>
            </a:r>
            <a:r>
              <a:rPr lang="en-US" altLang="zh-CN" sz="1500" dirty="0" err="1">
                <a:solidFill>
                  <a:schemeClr val="accent1"/>
                </a:solidFill>
                <a:latin typeface="Arial" panose="020B0604020202020204" pitchFamily="34" charset="0"/>
              </a:rPr>
              <a:t>foo.jpg</a:t>
            </a:r>
            <a:endParaRPr lang="en-US" altLang="zh-CN" sz="15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4056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8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0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4062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5" name="Rectangle 29"/>
          <p:cNvSpPr>
            <a:spLocks noChangeArrowheads="1"/>
          </p:cNvSpPr>
          <p:nvPr/>
        </p:nvSpPr>
        <p:spPr bwMode="auto">
          <a:xfrm>
            <a:off x="5308235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6" name="Rectangle 30"/>
          <p:cNvSpPr>
            <a:spLocks noChangeArrowheads="1"/>
          </p:cNvSpPr>
          <p:nvPr/>
        </p:nvSpPr>
        <p:spPr bwMode="auto">
          <a:xfrm>
            <a:off x="5907360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7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34806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6087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17"/>
          <p:cNvSpPr>
            <a:spLocks noChangeArrowheads="1"/>
          </p:cNvSpPr>
          <p:nvPr/>
        </p:nvSpPr>
        <p:spPr bwMode="auto">
          <a:xfrm>
            <a:off x="34806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6095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99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D18EC1F-D934-8741-9946-B9FAB0765B3B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46100" name="Rectangle 46"/>
          <p:cNvSpPr>
            <a:spLocks noChangeArrowheads="1"/>
          </p:cNvSpPr>
          <p:nvPr/>
        </p:nvSpPr>
        <p:spPr bwMode="auto">
          <a:xfrm>
            <a:off x="2159000" y="2032000"/>
            <a:ext cx="196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660066"/>
                </a:solidFill>
                <a:latin typeface="Arial" panose="020B0604020202020204" pitchFamily="34" charset="0"/>
              </a:rPr>
              <a:t>DNS lookup </a:t>
            </a:r>
            <a:endParaRPr lang="en-US" altLang="zh-CN" sz="15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 err="1">
                <a:solidFill>
                  <a:srgbClr val="660066"/>
                </a:solidFill>
                <a:latin typeface="Arial" panose="020B0604020202020204" pitchFamily="34" charset="0"/>
              </a:rPr>
              <a:t>cache.cnn.com</a:t>
            </a:r>
            <a:endParaRPr lang="en-US" altLang="zh-CN" sz="1500" dirty="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6102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6108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11" name="Line 23"/>
          <p:cNvSpPr>
            <a:spLocks noChangeShapeType="1"/>
          </p:cNvSpPr>
          <p:nvPr/>
        </p:nvSpPr>
        <p:spPr bwMode="auto">
          <a:xfrm flipV="1">
            <a:off x="1968500" y="2413000"/>
            <a:ext cx="2209271" cy="1460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6112" name="Line 24"/>
          <p:cNvSpPr>
            <a:spLocks noChangeShapeType="1"/>
          </p:cNvSpPr>
          <p:nvPr/>
        </p:nvSpPr>
        <p:spPr bwMode="auto">
          <a:xfrm flipV="1">
            <a:off x="2032000" y="2563813"/>
            <a:ext cx="2209271" cy="14366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6113" name="Rectangle 25"/>
          <p:cNvSpPr>
            <a:spLocks noChangeArrowheads="1"/>
          </p:cNvSpPr>
          <p:nvPr/>
        </p:nvSpPr>
        <p:spPr bwMode="auto">
          <a:xfrm>
            <a:off x="2730500" y="2921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14" name="Rectangle 26"/>
          <p:cNvSpPr>
            <a:spLocks noChangeArrowheads="1"/>
          </p:cNvSpPr>
          <p:nvPr/>
        </p:nvSpPr>
        <p:spPr bwMode="auto">
          <a:xfrm>
            <a:off x="2984500" y="3302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15" name="Rectangle 46"/>
          <p:cNvSpPr>
            <a:spLocks noChangeArrowheads="1"/>
          </p:cNvSpPr>
          <p:nvPr/>
        </p:nvSpPr>
        <p:spPr bwMode="auto">
          <a:xfrm>
            <a:off x="3131840" y="3294112"/>
            <a:ext cx="215899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660066"/>
                </a:solidFill>
                <a:latin typeface="Arial" panose="020B0604020202020204" pitchFamily="34" charset="0"/>
              </a:rPr>
              <a:t>ALIAS:</a:t>
            </a:r>
            <a:endParaRPr lang="en-US" altLang="zh-CN" sz="15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 err="1">
                <a:solidFill>
                  <a:srgbClr val="660066"/>
                </a:solidFill>
                <a:latin typeface="Arial" panose="020B0604020202020204" pitchFamily="34" charset="0"/>
              </a:rPr>
              <a:t>g.akamai.net</a:t>
            </a:r>
            <a:endParaRPr lang="en-US" altLang="zh-CN" sz="1500" dirty="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46116" name="Rectangle 29"/>
          <p:cNvSpPr>
            <a:spLocks noChangeArrowheads="1"/>
          </p:cNvSpPr>
          <p:nvPr/>
        </p:nvSpPr>
        <p:spPr bwMode="auto">
          <a:xfrm>
            <a:off x="5323408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17" name="Rectangle 30"/>
          <p:cNvSpPr>
            <a:spLocks noChangeArrowheads="1"/>
          </p:cNvSpPr>
          <p:nvPr/>
        </p:nvSpPr>
        <p:spPr bwMode="auto">
          <a:xfrm>
            <a:off x="5894908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8135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8140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8141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2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8143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316364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5887864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814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9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857236A-2F25-0B49-9677-04883F4A9072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815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815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 flipV="1">
            <a:off x="1968500" y="2413000"/>
            <a:ext cx="2209271" cy="1460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8161" name="Line 24"/>
          <p:cNvSpPr>
            <a:spLocks noChangeShapeType="1"/>
          </p:cNvSpPr>
          <p:nvPr/>
        </p:nvSpPr>
        <p:spPr bwMode="auto">
          <a:xfrm flipV="1">
            <a:off x="2032000" y="2563813"/>
            <a:ext cx="2209271" cy="14366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8162" name="Rectangle 25"/>
          <p:cNvSpPr>
            <a:spLocks noChangeArrowheads="1"/>
          </p:cNvSpPr>
          <p:nvPr/>
        </p:nvSpPr>
        <p:spPr bwMode="auto">
          <a:xfrm>
            <a:off x="2730500" y="2921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63" name="Rectangle 26"/>
          <p:cNvSpPr>
            <a:spLocks noChangeArrowheads="1"/>
          </p:cNvSpPr>
          <p:nvPr/>
        </p:nvSpPr>
        <p:spPr bwMode="auto">
          <a:xfrm>
            <a:off x="2984500" y="3302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64" name="Line 33"/>
          <p:cNvSpPr>
            <a:spLocks noChangeShapeType="1"/>
          </p:cNvSpPr>
          <p:nvPr/>
        </p:nvSpPr>
        <p:spPr bwMode="auto">
          <a:xfrm flipV="1">
            <a:off x="2032000" y="3022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 flipV="1">
            <a:off x="2032000" y="3149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508500" y="3238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67" name="Rectangle 51"/>
          <p:cNvSpPr>
            <a:spLocks noChangeArrowheads="1"/>
          </p:cNvSpPr>
          <p:nvPr/>
        </p:nvSpPr>
        <p:spPr bwMode="auto">
          <a:xfrm>
            <a:off x="4508500" y="2794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68" name="Rectangle 46"/>
          <p:cNvSpPr>
            <a:spLocks noChangeArrowheads="1"/>
          </p:cNvSpPr>
          <p:nvPr/>
        </p:nvSpPr>
        <p:spPr bwMode="auto">
          <a:xfrm>
            <a:off x="3111500" y="3492500"/>
            <a:ext cx="196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660066"/>
                </a:solidFill>
                <a:latin typeface="Arial" panose="020B0604020202020204" pitchFamily="34" charset="0"/>
              </a:rPr>
              <a:t>ALIAS</a:t>
            </a:r>
            <a:endParaRPr lang="en-US" altLang="zh-CN" sz="150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660066"/>
                </a:solidFill>
                <a:latin typeface="Arial" panose="020B0604020202020204" pitchFamily="34" charset="0"/>
              </a:rPr>
              <a:t>a73.g.akamai.net</a:t>
            </a:r>
            <a:endParaRPr lang="en-US" altLang="zh-CN" sz="150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48169" name="Rectangle 46"/>
          <p:cNvSpPr>
            <a:spLocks noChangeArrowheads="1"/>
          </p:cNvSpPr>
          <p:nvPr/>
        </p:nvSpPr>
        <p:spPr bwMode="auto">
          <a:xfrm>
            <a:off x="4634880" y="1968500"/>
            <a:ext cx="196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660066"/>
                </a:solidFill>
                <a:latin typeface="Arial" panose="020B0604020202020204" pitchFamily="34" charset="0"/>
              </a:rPr>
              <a:t>DNS lookup</a:t>
            </a:r>
            <a:endParaRPr lang="en-US" altLang="zh-CN" sz="15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 err="1">
                <a:solidFill>
                  <a:srgbClr val="660066"/>
                </a:solidFill>
                <a:latin typeface="Arial" panose="020B0604020202020204" pitchFamily="34" charset="0"/>
              </a:rPr>
              <a:t>g.akamai.net</a:t>
            </a:r>
            <a:endParaRPr lang="en-US" altLang="zh-CN" sz="1500" dirty="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34806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0183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34806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188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0191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2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Rectangle 29"/>
          <p:cNvSpPr>
            <a:spLocks noChangeArrowheads="1"/>
          </p:cNvSpPr>
          <p:nvPr/>
        </p:nvSpPr>
        <p:spPr bwMode="auto">
          <a:xfrm>
            <a:off x="5335860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4" name="Rectangle 30"/>
          <p:cNvSpPr>
            <a:spLocks noChangeArrowheads="1"/>
          </p:cNvSpPr>
          <p:nvPr/>
        </p:nvSpPr>
        <p:spPr bwMode="auto">
          <a:xfrm>
            <a:off x="5907360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019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6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7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E31C5A3-94A8-544A-9786-B8F939485B88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019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0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2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020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6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08" name="Line 23"/>
          <p:cNvSpPr>
            <a:spLocks noChangeShapeType="1"/>
          </p:cNvSpPr>
          <p:nvPr/>
        </p:nvSpPr>
        <p:spPr bwMode="auto">
          <a:xfrm flipV="1">
            <a:off x="1968500" y="2413000"/>
            <a:ext cx="2209271" cy="1460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209" name="Line 24"/>
          <p:cNvSpPr>
            <a:spLocks noChangeShapeType="1"/>
          </p:cNvSpPr>
          <p:nvPr/>
        </p:nvSpPr>
        <p:spPr bwMode="auto">
          <a:xfrm flipV="1">
            <a:off x="2032000" y="2563813"/>
            <a:ext cx="2209271" cy="14366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210" name="Rectangle 25"/>
          <p:cNvSpPr>
            <a:spLocks noChangeArrowheads="1"/>
          </p:cNvSpPr>
          <p:nvPr/>
        </p:nvSpPr>
        <p:spPr bwMode="auto">
          <a:xfrm>
            <a:off x="2730500" y="2921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1" name="Rectangle 26"/>
          <p:cNvSpPr>
            <a:spLocks noChangeArrowheads="1"/>
          </p:cNvSpPr>
          <p:nvPr/>
        </p:nvSpPr>
        <p:spPr bwMode="auto">
          <a:xfrm>
            <a:off x="2984500" y="3302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2" name="Line 33"/>
          <p:cNvSpPr>
            <a:spLocks noChangeShapeType="1"/>
          </p:cNvSpPr>
          <p:nvPr/>
        </p:nvSpPr>
        <p:spPr bwMode="auto">
          <a:xfrm flipV="1">
            <a:off x="2032000" y="3022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213" name="Line 34"/>
          <p:cNvSpPr>
            <a:spLocks noChangeShapeType="1"/>
          </p:cNvSpPr>
          <p:nvPr/>
        </p:nvSpPr>
        <p:spPr bwMode="auto">
          <a:xfrm flipV="1">
            <a:off x="2032000" y="3149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508500" y="3238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5" name="Rectangle 51"/>
          <p:cNvSpPr>
            <a:spLocks noChangeArrowheads="1"/>
          </p:cNvSpPr>
          <p:nvPr/>
        </p:nvSpPr>
        <p:spPr bwMode="auto">
          <a:xfrm>
            <a:off x="4508500" y="2794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6" name="Line 39"/>
          <p:cNvSpPr>
            <a:spLocks noChangeShapeType="1"/>
          </p:cNvSpPr>
          <p:nvPr/>
        </p:nvSpPr>
        <p:spPr bwMode="auto">
          <a:xfrm flipV="1">
            <a:off x="2159000" y="3619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217" name="Line 40"/>
          <p:cNvSpPr>
            <a:spLocks noChangeShapeType="1"/>
          </p:cNvSpPr>
          <p:nvPr/>
        </p:nvSpPr>
        <p:spPr bwMode="auto">
          <a:xfrm flipV="1">
            <a:off x="2159000" y="3746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699000" y="3873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9" name="Rectangle 41"/>
          <p:cNvSpPr>
            <a:spLocks noChangeArrowheads="1"/>
          </p:cNvSpPr>
          <p:nvPr/>
        </p:nvSpPr>
        <p:spPr bwMode="auto">
          <a:xfrm>
            <a:off x="4699000" y="3492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 rot="20700000">
            <a:off x="2569104" y="3772958"/>
            <a:ext cx="23256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660066"/>
                </a:solidFill>
                <a:latin typeface="Arial" panose="020B0604020202020204" pitchFamily="34" charset="0"/>
              </a:rPr>
              <a:t>DNS a73.g.akamai.net</a:t>
            </a:r>
            <a:endParaRPr lang="en-US" altLang="zh-CN" sz="150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50221" name="Rectangle 46"/>
          <p:cNvSpPr>
            <a:spLocks noChangeArrowheads="1"/>
          </p:cNvSpPr>
          <p:nvPr/>
        </p:nvSpPr>
        <p:spPr bwMode="auto">
          <a:xfrm>
            <a:off x="3302000" y="4191000"/>
            <a:ext cx="196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660066"/>
                </a:solidFill>
                <a:latin typeface="Arial" panose="020B0604020202020204" pitchFamily="34" charset="0"/>
              </a:rPr>
              <a:t>Address</a:t>
            </a:r>
            <a:endParaRPr lang="en-US" altLang="zh-CN" sz="150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660066"/>
                </a:solidFill>
                <a:latin typeface="Arial" panose="020B0604020202020204" pitchFamily="34" charset="0"/>
              </a:rPr>
              <a:t>1.2.3.4</a:t>
            </a:r>
            <a:endParaRPr lang="en-US" altLang="zh-CN" sz="150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52230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2231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36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37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8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2239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ectangle 29"/>
          <p:cNvSpPr>
            <a:spLocks noChangeArrowheads="1"/>
          </p:cNvSpPr>
          <p:nvPr/>
        </p:nvSpPr>
        <p:spPr bwMode="auto">
          <a:xfrm>
            <a:off x="5335860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2" name="Rectangle 30"/>
          <p:cNvSpPr>
            <a:spLocks noChangeArrowheads="1"/>
          </p:cNvSpPr>
          <p:nvPr/>
        </p:nvSpPr>
        <p:spPr bwMode="auto">
          <a:xfrm>
            <a:off x="5907360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224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4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5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E299261-F2DC-6649-9713-54B9FF51B9B0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224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0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225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6" name="Line 23"/>
          <p:cNvSpPr>
            <a:spLocks noChangeShapeType="1"/>
          </p:cNvSpPr>
          <p:nvPr/>
        </p:nvSpPr>
        <p:spPr bwMode="auto">
          <a:xfrm flipV="1">
            <a:off x="1968500" y="2413000"/>
            <a:ext cx="2209271" cy="1460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57" name="Line 24"/>
          <p:cNvSpPr>
            <a:spLocks noChangeShapeType="1"/>
          </p:cNvSpPr>
          <p:nvPr/>
        </p:nvSpPr>
        <p:spPr bwMode="auto">
          <a:xfrm flipV="1">
            <a:off x="2032000" y="2563813"/>
            <a:ext cx="2209271" cy="14366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58" name="Rectangle 25"/>
          <p:cNvSpPr>
            <a:spLocks noChangeArrowheads="1"/>
          </p:cNvSpPr>
          <p:nvPr/>
        </p:nvSpPr>
        <p:spPr bwMode="auto">
          <a:xfrm>
            <a:off x="2730500" y="2921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9" name="Rectangle 26"/>
          <p:cNvSpPr>
            <a:spLocks noChangeArrowheads="1"/>
          </p:cNvSpPr>
          <p:nvPr/>
        </p:nvSpPr>
        <p:spPr bwMode="auto">
          <a:xfrm>
            <a:off x="2984500" y="3302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0" name="Line 33"/>
          <p:cNvSpPr>
            <a:spLocks noChangeShapeType="1"/>
          </p:cNvSpPr>
          <p:nvPr/>
        </p:nvSpPr>
        <p:spPr bwMode="auto">
          <a:xfrm flipV="1">
            <a:off x="2032000" y="3022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61" name="Line 34"/>
          <p:cNvSpPr>
            <a:spLocks noChangeShapeType="1"/>
          </p:cNvSpPr>
          <p:nvPr/>
        </p:nvSpPr>
        <p:spPr bwMode="auto">
          <a:xfrm flipV="1">
            <a:off x="2032000" y="3149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4508500" y="3238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3" name="Rectangle 51"/>
          <p:cNvSpPr>
            <a:spLocks noChangeArrowheads="1"/>
          </p:cNvSpPr>
          <p:nvPr/>
        </p:nvSpPr>
        <p:spPr bwMode="auto">
          <a:xfrm>
            <a:off x="4508500" y="2794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 flipV="1">
            <a:off x="2159000" y="3619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 flipV="1">
            <a:off x="2159000" y="3746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4699000" y="3873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7" name="Rectangle 41"/>
          <p:cNvSpPr>
            <a:spLocks noChangeArrowheads="1"/>
          </p:cNvSpPr>
          <p:nvPr/>
        </p:nvSpPr>
        <p:spPr bwMode="auto">
          <a:xfrm>
            <a:off x="4699000" y="3492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8" name="Line 35"/>
          <p:cNvSpPr>
            <a:spLocks noChangeShapeType="1"/>
          </p:cNvSpPr>
          <p:nvPr/>
        </p:nvSpPr>
        <p:spPr bwMode="auto">
          <a:xfrm>
            <a:off x="2222500" y="47625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2269" name="Rectangle 43"/>
          <p:cNvSpPr>
            <a:spLocks noChangeArrowheads="1"/>
          </p:cNvSpPr>
          <p:nvPr/>
        </p:nvSpPr>
        <p:spPr bwMode="auto">
          <a:xfrm>
            <a:off x="4191000" y="4445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4806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2150005" y="4978135"/>
            <a:ext cx="2603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135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" panose="020B0604020202020204" pitchFamily="34" charset="0"/>
              </a:rPr>
              <a:t>GET /</a:t>
            </a:r>
            <a:r>
              <a:rPr lang="en-US" altLang="zh-CN" sz="1500" dirty="0" err="1">
                <a:solidFill>
                  <a:srgbClr val="FF0000"/>
                </a:solidFill>
                <a:latin typeface="Arial" panose="020B0604020202020204" pitchFamily="34" charset="0"/>
              </a:rPr>
              <a:t>foo.jpg</a:t>
            </a:r>
            <a:endParaRPr lang="en-US" altLang="zh-CN" sz="15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135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" panose="020B0604020202020204" pitchFamily="34" charset="0"/>
              </a:rPr>
              <a:t>Host: </a:t>
            </a:r>
            <a:r>
              <a:rPr lang="en-US" altLang="zh-CN" sz="1500" dirty="0" err="1">
                <a:solidFill>
                  <a:srgbClr val="FF0000"/>
                </a:solidFill>
                <a:latin typeface="Arial" panose="020B0604020202020204" pitchFamily="34" charset="0"/>
              </a:rPr>
              <a:t>cache.cnn.com</a:t>
            </a:r>
            <a:endParaRPr lang="en-US" altLang="zh-CN" sz="15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54278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4279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34806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83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284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285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86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4287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9" name="Rectangle 29"/>
          <p:cNvSpPr>
            <a:spLocks noChangeArrowheads="1"/>
          </p:cNvSpPr>
          <p:nvPr/>
        </p:nvSpPr>
        <p:spPr bwMode="auto">
          <a:xfrm>
            <a:off x="5335860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0" name="Rectangle 30"/>
          <p:cNvSpPr>
            <a:spLocks noChangeArrowheads="1"/>
          </p:cNvSpPr>
          <p:nvPr/>
        </p:nvSpPr>
        <p:spPr bwMode="auto">
          <a:xfrm>
            <a:off x="5907360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429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3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52E05BE-B87F-B540-BF3D-46AFE7B222B5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429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6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8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430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2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3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04" name="Line 23"/>
          <p:cNvSpPr>
            <a:spLocks noChangeShapeType="1"/>
          </p:cNvSpPr>
          <p:nvPr/>
        </p:nvSpPr>
        <p:spPr bwMode="auto">
          <a:xfrm flipV="1">
            <a:off x="1968500" y="2413000"/>
            <a:ext cx="2209271" cy="1460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05" name="Line 24"/>
          <p:cNvSpPr>
            <a:spLocks noChangeShapeType="1"/>
          </p:cNvSpPr>
          <p:nvPr/>
        </p:nvSpPr>
        <p:spPr bwMode="auto">
          <a:xfrm flipV="1">
            <a:off x="2032000" y="2563813"/>
            <a:ext cx="2209271" cy="14366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06" name="Rectangle 25"/>
          <p:cNvSpPr>
            <a:spLocks noChangeArrowheads="1"/>
          </p:cNvSpPr>
          <p:nvPr/>
        </p:nvSpPr>
        <p:spPr bwMode="auto">
          <a:xfrm>
            <a:off x="2730500" y="2921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07" name="Rectangle 26"/>
          <p:cNvSpPr>
            <a:spLocks noChangeArrowheads="1"/>
          </p:cNvSpPr>
          <p:nvPr/>
        </p:nvSpPr>
        <p:spPr bwMode="auto">
          <a:xfrm>
            <a:off x="2984500" y="3302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08" name="Line 33"/>
          <p:cNvSpPr>
            <a:spLocks noChangeShapeType="1"/>
          </p:cNvSpPr>
          <p:nvPr/>
        </p:nvSpPr>
        <p:spPr bwMode="auto">
          <a:xfrm flipV="1">
            <a:off x="2032000" y="3022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09" name="Line 34"/>
          <p:cNvSpPr>
            <a:spLocks noChangeShapeType="1"/>
          </p:cNvSpPr>
          <p:nvPr/>
        </p:nvSpPr>
        <p:spPr bwMode="auto">
          <a:xfrm flipV="1">
            <a:off x="2032000" y="3149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508500" y="3238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11" name="Rectangle 51"/>
          <p:cNvSpPr>
            <a:spLocks noChangeArrowheads="1"/>
          </p:cNvSpPr>
          <p:nvPr/>
        </p:nvSpPr>
        <p:spPr bwMode="auto">
          <a:xfrm>
            <a:off x="4508500" y="2794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12" name="Line 39"/>
          <p:cNvSpPr>
            <a:spLocks noChangeShapeType="1"/>
          </p:cNvSpPr>
          <p:nvPr/>
        </p:nvSpPr>
        <p:spPr bwMode="auto">
          <a:xfrm flipV="1">
            <a:off x="2159000" y="3619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13" name="Line 40"/>
          <p:cNvSpPr>
            <a:spLocks noChangeShapeType="1"/>
          </p:cNvSpPr>
          <p:nvPr/>
        </p:nvSpPr>
        <p:spPr bwMode="auto">
          <a:xfrm flipV="1">
            <a:off x="2159000" y="3746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4699000" y="3873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15" name="Rectangle 41"/>
          <p:cNvSpPr>
            <a:spLocks noChangeArrowheads="1"/>
          </p:cNvSpPr>
          <p:nvPr/>
        </p:nvSpPr>
        <p:spPr bwMode="auto">
          <a:xfrm>
            <a:off x="4699000" y="3492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16" name="Line 35"/>
          <p:cNvSpPr>
            <a:spLocks noChangeShapeType="1"/>
          </p:cNvSpPr>
          <p:nvPr/>
        </p:nvSpPr>
        <p:spPr bwMode="auto">
          <a:xfrm>
            <a:off x="2222500" y="47625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4317" name="Rectangle 43"/>
          <p:cNvSpPr>
            <a:spLocks noChangeArrowheads="1"/>
          </p:cNvSpPr>
          <p:nvPr/>
        </p:nvSpPr>
        <p:spPr bwMode="auto">
          <a:xfrm>
            <a:off x="4191000" y="4445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18" name="Rectangle 45"/>
          <p:cNvSpPr>
            <a:spLocks noChangeArrowheads="1"/>
          </p:cNvSpPr>
          <p:nvPr/>
        </p:nvSpPr>
        <p:spPr bwMode="auto">
          <a:xfrm>
            <a:off x="2150005" y="4978135"/>
            <a:ext cx="2603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135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" panose="020B0604020202020204" pitchFamily="34" charset="0"/>
              </a:rPr>
              <a:t>GET /</a:t>
            </a:r>
            <a:r>
              <a:rPr lang="en-US" altLang="zh-CN" sz="1500" dirty="0" err="1">
                <a:solidFill>
                  <a:srgbClr val="FF0000"/>
                </a:solidFill>
                <a:latin typeface="Arial" panose="020B0604020202020204" pitchFamily="34" charset="0"/>
              </a:rPr>
              <a:t>foo.jpg</a:t>
            </a:r>
            <a:endParaRPr lang="en-US" altLang="zh-CN" sz="15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135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" panose="020B0604020202020204" pitchFamily="34" charset="0"/>
              </a:rPr>
              <a:t>Host: </a:t>
            </a:r>
            <a:r>
              <a:rPr lang="en-US" altLang="zh-CN" sz="1500" dirty="0" err="1">
                <a:solidFill>
                  <a:srgbClr val="FF0000"/>
                </a:solidFill>
                <a:latin typeface="Arial" panose="020B0604020202020204" pitchFamily="34" charset="0"/>
              </a:rPr>
              <a:t>cache.cnn.com</a:t>
            </a:r>
            <a:endParaRPr lang="en-US" altLang="zh-CN" sz="15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2794000" y="2222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4320" name="AutoShape 47"/>
          <p:cNvCxnSpPr>
            <a:cxnSpLocks noChangeShapeType="1"/>
          </p:cNvCxnSpPr>
          <p:nvPr/>
        </p:nvCxnSpPr>
        <p:spPr bwMode="auto">
          <a:xfrm>
            <a:off x="2286000" y="1873250"/>
            <a:ext cx="3238500" cy="26987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1" name="AutoShape 48"/>
          <p:cNvCxnSpPr>
            <a:cxnSpLocks noChangeShapeType="1"/>
          </p:cNvCxnSpPr>
          <p:nvPr/>
        </p:nvCxnSpPr>
        <p:spPr bwMode="auto">
          <a:xfrm>
            <a:off x="2222500" y="2032000"/>
            <a:ext cx="3238500" cy="26670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2" name="Rectangle 49"/>
          <p:cNvSpPr>
            <a:spLocks noChangeArrowheads="1"/>
          </p:cNvSpPr>
          <p:nvPr/>
        </p:nvSpPr>
        <p:spPr bwMode="auto">
          <a:xfrm>
            <a:off x="3302000" y="1968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23" name="Rectangle 50"/>
          <p:cNvSpPr>
            <a:spLocks noChangeArrowheads="1"/>
          </p:cNvSpPr>
          <p:nvPr/>
        </p:nvSpPr>
        <p:spPr bwMode="auto">
          <a:xfrm>
            <a:off x="2222500" y="1587500"/>
            <a:ext cx="152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FF0000"/>
                </a:solidFill>
                <a:latin typeface="Arial" panose="020B0604020202020204" pitchFamily="34" charset="0"/>
              </a:rPr>
              <a:t>GET foo.jpg</a:t>
            </a:r>
            <a:endParaRPr lang="en-US" altLang="zh-CN" sz="15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5135563"/>
            <a:ext cx="51858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4" y="2222500"/>
            <a:ext cx="51726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7" y="25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Uses DNS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6327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17"/>
          <p:cNvSpPr>
            <a:spLocks noChangeArrowheads="1"/>
          </p:cNvSpPr>
          <p:nvPr/>
        </p:nvSpPr>
        <p:spPr bwMode="auto">
          <a:xfrm>
            <a:off x="34837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6335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7" name="Rectangle 29"/>
          <p:cNvSpPr>
            <a:spLocks noChangeArrowheads="1"/>
          </p:cNvSpPr>
          <p:nvPr/>
        </p:nvSpPr>
        <p:spPr bwMode="auto">
          <a:xfrm>
            <a:off x="5335860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38" name="Rectangle 30"/>
          <p:cNvSpPr>
            <a:spLocks noChangeArrowheads="1"/>
          </p:cNvSpPr>
          <p:nvPr/>
        </p:nvSpPr>
        <p:spPr bwMode="auto">
          <a:xfrm>
            <a:off x="5907360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633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0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1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DFE80D4-2C84-A44C-BDE2-2E82641235B3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634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6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6349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1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52" name="Line 23"/>
          <p:cNvSpPr>
            <a:spLocks noChangeShapeType="1"/>
          </p:cNvSpPr>
          <p:nvPr/>
        </p:nvSpPr>
        <p:spPr bwMode="auto">
          <a:xfrm flipV="1">
            <a:off x="1968500" y="2413000"/>
            <a:ext cx="2209271" cy="1460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53" name="Line 24"/>
          <p:cNvSpPr>
            <a:spLocks noChangeShapeType="1"/>
          </p:cNvSpPr>
          <p:nvPr/>
        </p:nvSpPr>
        <p:spPr bwMode="auto">
          <a:xfrm flipV="1">
            <a:off x="2032000" y="2563813"/>
            <a:ext cx="2209271" cy="14366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54" name="Rectangle 25"/>
          <p:cNvSpPr>
            <a:spLocks noChangeArrowheads="1"/>
          </p:cNvSpPr>
          <p:nvPr/>
        </p:nvSpPr>
        <p:spPr bwMode="auto">
          <a:xfrm>
            <a:off x="2730500" y="2921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55" name="Rectangle 26"/>
          <p:cNvSpPr>
            <a:spLocks noChangeArrowheads="1"/>
          </p:cNvSpPr>
          <p:nvPr/>
        </p:nvSpPr>
        <p:spPr bwMode="auto">
          <a:xfrm>
            <a:off x="2984500" y="3302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56" name="Line 33"/>
          <p:cNvSpPr>
            <a:spLocks noChangeShapeType="1"/>
          </p:cNvSpPr>
          <p:nvPr/>
        </p:nvSpPr>
        <p:spPr bwMode="auto">
          <a:xfrm flipV="1">
            <a:off x="2032000" y="3022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57" name="Line 34"/>
          <p:cNvSpPr>
            <a:spLocks noChangeShapeType="1"/>
          </p:cNvSpPr>
          <p:nvPr/>
        </p:nvSpPr>
        <p:spPr bwMode="auto">
          <a:xfrm flipV="1">
            <a:off x="2032000" y="3149865"/>
            <a:ext cx="2819136" cy="110463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4508500" y="3238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59" name="Rectangle 51"/>
          <p:cNvSpPr>
            <a:spLocks noChangeArrowheads="1"/>
          </p:cNvSpPr>
          <p:nvPr/>
        </p:nvSpPr>
        <p:spPr bwMode="auto">
          <a:xfrm>
            <a:off x="4508500" y="2794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 flipV="1">
            <a:off x="2159000" y="3619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V="1">
            <a:off x="2159000" y="3746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699000" y="3873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4699000" y="3492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4" name="Line 35"/>
          <p:cNvSpPr>
            <a:spLocks noChangeShapeType="1"/>
          </p:cNvSpPr>
          <p:nvPr/>
        </p:nvSpPr>
        <p:spPr bwMode="auto">
          <a:xfrm>
            <a:off x="2222500" y="47625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65" name="Rectangle 43"/>
          <p:cNvSpPr>
            <a:spLocks noChangeArrowheads="1"/>
          </p:cNvSpPr>
          <p:nvPr/>
        </p:nvSpPr>
        <p:spPr bwMode="auto">
          <a:xfrm>
            <a:off x="4191000" y="4445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6" name="Rectangle 37"/>
          <p:cNvSpPr>
            <a:spLocks noChangeArrowheads="1"/>
          </p:cNvSpPr>
          <p:nvPr/>
        </p:nvSpPr>
        <p:spPr bwMode="auto">
          <a:xfrm>
            <a:off x="2794000" y="2222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6367" name="AutoShape 47"/>
          <p:cNvCxnSpPr>
            <a:cxnSpLocks noChangeShapeType="1"/>
          </p:cNvCxnSpPr>
          <p:nvPr/>
        </p:nvCxnSpPr>
        <p:spPr bwMode="auto">
          <a:xfrm>
            <a:off x="2286000" y="1873250"/>
            <a:ext cx="3238500" cy="26987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AutoShape 48"/>
          <p:cNvCxnSpPr>
            <a:cxnSpLocks noChangeShapeType="1"/>
          </p:cNvCxnSpPr>
          <p:nvPr/>
        </p:nvCxnSpPr>
        <p:spPr bwMode="auto">
          <a:xfrm>
            <a:off x="2222500" y="2032000"/>
            <a:ext cx="3238500" cy="26670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3302000" y="1968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0" name="Line 36"/>
          <p:cNvSpPr>
            <a:spLocks noChangeShapeType="1"/>
          </p:cNvSpPr>
          <p:nvPr/>
        </p:nvSpPr>
        <p:spPr bwMode="auto">
          <a:xfrm>
            <a:off x="2222500" y="48895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6371" name="Rectangle 44"/>
          <p:cNvSpPr>
            <a:spLocks noChangeArrowheads="1"/>
          </p:cNvSpPr>
          <p:nvPr/>
        </p:nvSpPr>
        <p:spPr bwMode="auto">
          <a:xfrm>
            <a:off x="4381500" y="4889500"/>
            <a:ext cx="444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637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5135563"/>
            <a:ext cx="51858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016500"/>
            <a:ext cx="517261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08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How Akamai Works: Cache Hit</a:t>
            </a:r>
            <a:endParaRPr lang="en-US" altLang="zh-CN" sz="2800" dirty="0"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6500" y="2667000"/>
            <a:ext cx="4318000" cy="23495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58374" name="Rectangle 12"/>
          <p:cNvSpPr>
            <a:spLocks noChangeArrowheads="1"/>
          </p:cNvSpPr>
          <p:nvPr/>
        </p:nvSpPr>
        <p:spPr bwMode="auto">
          <a:xfrm>
            <a:off x="889000" y="1206500"/>
            <a:ext cx="285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cnn.com (content provider)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8375" name="Picture 1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810000"/>
            <a:ext cx="1031875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14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5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51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9" name="Line 19"/>
          <p:cNvSpPr>
            <a:spLocks noChangeShapeType="1"/>
          </p:cNvSpPr>
          <p:nvPr/>
        </p:nvSpPr>
        <p:spPr bwMode="auto">
          <a:xfrm flipV="1">
            <a:off x="1778000" y="2413000"/>
            <a:ext cx="0" cy="139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8380" name="Line 20"/>
          <p:cNvSpPr>
            <a:spLocks noChangeShapeType="1"/>
          </p:cNvSpPr>
          <p:nvPr/>
        </p:nvSpPr>
        <p:spPr bwMode="auto">
          <a:xfrm flipV="1">
            <a:off x="1905000" y="2476500"/>
            <a:ext cx="0" cy="133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8381" name="Rectangle 21"/>
          <p:cNvSpPr>
            <a:spLocks noChangeArrowheads="1"/>
          </p:cNvSpPr>
          <p:nvPr/>
        </p:nvSpPr>
        <p:spPr bwMode="auto">
          <a:xfrm>
            <a:off x="1524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2" name="Rectangle 22"/>
          <p:cNvSpPr>
            <a:spLocks noChangeArrowheads="1"/>
          </p:cNvSpPr>
          <p:nvPr/>
        </p:nvSpPr>
        <p:spPr bwMode="auto">
          <a:xfrm>
            <a:off x="1905000" y="2984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8383" name="Picture 27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03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28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5" name="Rectangle 29"/>
          <p:cNvSpPr>
            <a:spLocks noChangeArrowheads="1"/>
          </p:cNvSpPr>
          <p:nvPr/>
        </p:nvSpPr>
        <p:spPr bwMode="auto">
          <a:xfrm>
            <a:off x="5335860" y="2603500"/>
            <a:ext cx="185605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Akamai global 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 dirty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6" name="Rectangle 30"/>
          <p:cNvSpPr>
            <a:spLocks noChangeArrowheads="1"/>
          </p:cNvSpPr>
          <p:nvPr/>
        </p:nvSpPr>
        <p:spPr bwMode="auto">
          <a:xfrm>
            <a:off x="5907360" y="3365500"/>
            <a:ext cx="190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Akamai regional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335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  <a:endParaRPr lang="en-US" altLang="zh-CN" sz="133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838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318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6881440" y="4572000"/>
            <a:ext cx="1651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Nearby </a:t>
            </a:r>
            <a:b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Akamai 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9" name="Slide Number Placeholder 2"/>
          <p:cNvSpPr txBox="1"/>
          <p:nvPr/>
        </p:nvSpPr>
        <p:spPr bwMode="auto">
          <a:xfrm>
            <a:off x="6604000" y="-63500"/>
            <a:ext cx="177800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6E8B3AD-F32E-D04E-BD89-B33FB8E3FE21}" type="slidenum">
              <a:rPr lang="en-US" altLang="zh-CN" sz="1000">
                <a:solidFill>
                  <a:srgbClr val="898989"/>
                </a:solidFill>
              </a:rPr>
            </a:fld>
            <a:endParaRPr lang="en-US" altLang="zh-CN" sz="10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80000" y="4254500"/>
            <a:ext cx="1778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8391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35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53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33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685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94500" y="1270000"/>
            <a:ext cx="1270000" cy="1206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65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8397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2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31" descr="paketaro bo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51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9" name="Rectangle 32"/>
          <p:cNvSpPr>
            <a:spLocks noChangeArrowheads="1"/>
          </p:cNvSpPr>
          <p:nvPr/>
        </p:nvSpPr>
        <p:spPr bwMode="auto">
          <a:xfrm>
            <a:off x="6921500" y="2476500"/>
            <a:ext cx="1333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Akamai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cluster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00" name="Line 39"/>
          <p:cNvSpPr>
            <a:spLocks noChangeShapeType="1"/>
          </p:cNvSpPr>
          <p:nvPr/>
        </p:nvSpPr>
        <p:spPr bwMode="auto">
          <a:xfrm flipV="1">
            <a:off x="2159000" y="3619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8401" name="Line 40"/>
          <p:cNvSpPr>
            <a:spLocks noChangeShapeType="1"/>
          </p:cNvSpPr>
          <p:nvPr/>
        </p:nvSpPr>
        <p:spPr bwMode="auto">
          <a:xfrm flipV="1">
            <a:off x="2159000" y="3746500"/>
            <a:ext cx="3238500" cy="889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8402" name="Rectangle 42"/>
          <p:cNvSpPr>
            <a:spLocks noChangeArrowheads="1"/>
          </p:cNvSpPr>
          <p:nvPr/>
        </p:nvSpPr>
        <p:spPr bwMode="auto">
          <a:xfrm>
            <a:off x="4699000" y="3873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03" name="Rectangle 41"/>
          <p:cNvSpPr>
            <a:spLocks noChangeArrowheads="1"/>
          </p:cNvSpPr>
          <p:nvPr/>
        </p:nvSpPr>
        <p:spPr bwMode="auto">
          <a:xfrm>
            <a:off x="4699000" y="34925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2222500" y="47625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8405" name="Rectangle 43"/>
          <p:cNvSpPr>
            <a:spLocks noChangeArrowheads="1"/>
          </p:cNvSpPr>
          <p:nvPr/>
        </p:nvSpPr>
        <p:spPr bwMode="auto">
          <a:xfrm>
            <a:off x="4191000" y="4445000"/>
            <a:ext cx="25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>
            <a:off x="2222500" y="48895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500"/>
          </a:p>
        </p:txBody>
      </p:sp>
      <p:sp>
        <p:nvSpPr>
          <p:cNvPr id="58407" name="Rectangle 44"/>
          <p:cNvSpPr>
            <a:spLocks noChangeArrowheads="1"/>
          </p:cNvSpPr>
          <p:nvPr/>
        </p:nvSpPr>
        <p:spPr bwMode="auto">
          <a:xfrm>
            <a:off x="4381500" y="4889500"/>
            <a:ext cx="444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8408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5135563"/>
            <a:ext cx="51858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016500"/>
            <a:ext cx="517261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9"/>
          <p:cNvSpPr txBox="1">
            <a:spLocks noChangeArrowheads="1"/>
          </p:cNvSpPr>
          <p:nvPr/>
        </p:nvSpPr>
        <p:spPr bwMode="auto">
          <a:xfrm>
            <a:off x="1143000" y="46990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3483768" y="1270000"/>
            <a:ext cx="2603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DNS TLD server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Can the value corresponding to a name change?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Yes.</a:t>
            </a:r>
            <a:endParaRPr lang="en-US" altLang="zh-CN" dirty="0"/>
          </a:p>
          <a:p>
            <a:pPr lvl="1"/>
            <a:r>
              <a:rPr lang="en-US" altLang="zh-CN" dirty="0"/>
              <a:t>This allows to change the physical machine (with different IP) that stores the data without changing the hostname</a:t>
            </a:r>
            <a:endParaRPr lang="en-US" altLang="zh-CN" dirty="0"/>
          </a:p>
          <a:p>
            <a:pPr lvl="1"/>
            <a:r>
              <a:rPr lang="en-US" altLang="zh-CN" dirty="0"/>
              <a:t>Such changing is </a:t>
            </a:r>
            <a:r>
              <a:rPr lang="en-US" altLang="zh-CN" dirty="0">
                <a:solidFill>
                  <a:srgbClr val="FF0000"/>
                </a:solidFill>
              </a:rPr>
              <a:t>hidden to clients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At first, each machine kept a "</a:t>
            </a:r>
            <a:r>
              <a:rPr lang="en-US" altLang="zh-CN" dirty="0" err="1">
                <a:solidFill>
                  <a:srgbClr val="0096FF"/>
                </a:solidFill>
              </a:rPr>
              <a:t>hosts.txt</a:t>
            </a:r>
            <a:r>
              <a:rPr lang="en-US" altLang="zh-CN" dirty="0"/>
              <a:t>" for address binding</a:t>
            </a:r>
            <a:endParaRPr lang="en-US" altLang="zh-CN" dirty="0"/>
          </a:p>
          <a:p>
            <a:pPr lvl="1"/>
            <a:r>
              <a:rPr lang="en-US" altLang="zh-CN" dirty="0"/>
              <a:t>E.g., "</a:t>
            </a:r>
            <a:r>
              <a:rPr lang="en-US" altLang="zh-CN" dirty="0">
                <a:solidFill>
                  <a:srgbClr val="0096FF"/>
                </a:solidFill>
              </a:rPr>
              <a:t>r900 202.120.224.83</a:t>
            </a:r>
            <a:r>
              <a:rPr lang="en-US" altLang="zh-CN" dirty="0"/>
              <a:t>"</a:t>
            </a:r>
            <a:endParaRPr lang="en-US" altLang="zh-CN" dirty="0"/>
          </a:p>
          <a:p>
            <a:pPr lvl="1"/>
            <a:r>
              <a:rPr lang="en-US" altLang="zh-CN" dirty="0"/>
              <a:t>Using table look-up to resolve the binding</a:t>
            </a:r>
            <a:endParaRPr lang="en-US" altLang="zh-CN" dirty="0"/>
          </a:p>
          <a:p>
            <a:pPr lvl="1"/>
            <a:r>
              <a:rPr lang="en-US" altLang="zh-CN" dirty="0"/>
              <a:t>This method </a:t>
            </a:r>
            <a:r>
              <a:rPr lang="en-US" altLang="zh-CN" dirty="0">
                <a:solidFill>
                  <a:srgbClr val="C00000"/>
                </a:solidFill>
              </a:rPr>
              <a:t>cannot scale </a:t>
            </a:r>
            <a:r>
              <a:rPr lang="en-US" altLang="zh-CN" dirty="0"/>
              <a:t>in Internet(</a:t>
            </a:r>
            <a:r>
              <a:rPr lang="zh-CN" altLang="en-US" dirty="0"/>
              <a:t>需要手动的添加新的</a:t>
            </a:r>
            <a:r>
              <a:rPr lang="en-US" altLang="zh-CN" dirty="0"/>
              <a:t>map</a:t>
            </a:r>
            <a:r>
              <a:rPr lang="zh-CN" altLang="en-US" dirty="0"/>
              <a:t>信息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1984, four Berkeley students wrote </a:t>
            </a:r>
            <a:r>
              <a:rPr lang="en-US" altLang="zh-CN" b="1" dirty="0">
                <a:solidFill>
                  <a:srgbClr val="0096FF"/>
                </a:solidFill>
              </a:rPr>
              <a:t>BIND</a:t>
            </a:r>
            <a:endParaRPr lang="en-US" altLang="zh-CN" b="1" dirty="0">
              <a:solidFill>
                <a:srgbClr val="0096FF"/>
              </a:solidFill>
            </a:endParaRPr>
          </a:p>
          <a:p>
            <a:pPr lvl="1"/>
            <a:r>
              <a:rPr lang="en-US" altLang="zh-CN" b="1" dirty="0">
                <a:solidFill>
                  <a:srgbClr val="0096FF"/>
                </a:solidFill>
              </a:rPr>
              <a:t>B</a:t>
            </a:r>
            <a:r>
              <a:rPr lang="en-US" altLang="zh-CN" dirty="0"/>
              <a:t>erkeley </a:t>
            </a:r>
            <a:r>
              <a:rPr lang="en-US" altLang="zh-CN" b="1" dirty="0">
                <a:solidFill>
                  <a:srgbClr val="0096FF"/>
                </a:solidFill>
              </a:rPr>
              <a:t>I</a:t>
            </a:r>
            <a:r>
              <a:rPr lang="en-US" altLang="zh-CN" dirty="0"/>
              <a:t>nternet </a:t>
            </a:r>
            <a:r>
              <a:rPr lang="en-US" altLang="zh-CN" b="1" dirty="0">
                <a:solidFill>
                  <a:srgbClr val="0096FF"/>
                </a:solidFill>
              </a:rPr>
              <a:t>N</a:t>
            </a:r>
            <a:r>
              <a:rPr lang="en-US" altLang="zh-CN" dirty="0"/>
              <a:t>ame </a:t>
            </a:r>
            <a:r>
              <a:rPr lang="en-US" altLang="zh-CN" b="1" dirty="0">
                <a:solidFill>
                  <a:srgbClr val="0096FF"/>
                </a:solidFill>
              </a:rPr>
              <a:t>D</a:t>
            </a:r>
            <a:r>
              <a:rPr lang="en-US" altLang="zh-CN" dirty="0"/>
              <a:t>omain</a:t>
            </a:r>
            <a:endParaRPr lang="en-US" altLang="zh-CN" dirty="0"/>
          </a:p>
          <a:p>
            <a:pPr lvl="1"/>
            <a:r>
              <a:rPr lang="en-US" altLang="zh-CN" dirty="0"/>
              <a:t>Still the dominant DNS software in use</a:t>
            </a:r>
            <a:endParaRPr lang="en-US" altLang="zh-CN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Distributing Responsibility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binding</a:t>
            </a:r>
            <a:endParaRPr lang="en-US" altLang="zh-CN" dirty="0"/>
          </a:p>
          <a:p>
            <a:pPr lvl="1"/>
            <a:r>
              <a:rPr lang="en-US" altLang="zh-CN" dirty="0"/>
              <a:t>Too large to be stored </a:t>
            </a:r>
            <a:r>
              <a:rPr lang="en-US" altLang="zh-CN" dirty="0">
                <a:solidFill>
                  <a:srgbClr val="FF0000"/>
                </a:solidFill>
              </a:rPr>
              <a:t>on a single machine</a:t>
            </a:r>
            <a:endParaRPr lang="en-US" altLang="zh-CN" dirty="0"/>
          </a:p>
          <a:p>
            <a:pPr lvl="1"/>
            <a:r>
              <a:rPr lang="en-US" altLang="zh-CN" dirty="0"/>
              <a:t>Thus, the data are stored </a:t>
            </a:r>
            <a:r>
              <a:rPr lang="en-US" altLang="zh-CN" dirty="0">
                <a:solidFill>
                  <a:srgbClr val="FF0000"/>
                </a:solidFill>
              </a:rPr>
              <a:t>on many machines</a:t>
            </a:r>
            <a:endParaRPr lang="en-US" altLang="zh-CN" dirty="0"/>
          </a:p>
          <a:p>
            <a:pPr lvl="2"/>
            <a:r>
              <a:rPr lang="en-US" altLang="zh-CN" sz="1600" dirty="0"/>
              <a:t>As known as </a:t>
            </a:r>
            <a:r>
              <a:rPr lang="en-US" altLang="zh-CN" sz="1600" dirty="0">
                <a:solidFill>
                  <a:srgbClr val="FF0000"/>
                </a:solidFill>
              </a:rPr>
              <a:t>"</a:t>
            </a:r>
            <a:r>
              <a:rPr lang="en-US" altLang="zh-CN" sz="1600" b="1" dirty="0">
                <a:solidFill>
                  <a:srgbClr val="FF0000"/>
                </a:solidFill>
              </a:rPr>
              <a:t>name servers</a:t>
            </a:r>
            <a:r>
              <a:rPr lang="en-US" altLang="zh-CN" sz="1600" dirty="0">
                <a:solidFill>
                  <a:srgbClr val="FF0000"/>
                </a:solidFill>
              </a:rPr>
              <a:t>"</a:t>
            </a:r>
            <a:endParaRPr lang="en-US" altLang="zh-CN" sz="1600" dirty="0"/>
          </a:p>
          <a:p>
            <a:r>
              <a:rPr lang="en-US" altLang="zh-CN" dirty="0"/>
              <a:t>How to know which name server has a particular binding?</a:t>
            </a:r>
            <a:endParaRPr lang="en-US" altLang="zh-CN" dirty="0"/>
          </a:p>
          <a:p>
            <a:pPr lvl="1"/>
            <a:r>
              <a:rPr lang="en-US" altLang="zh-CN" dirty="0"/>
              <a:t>Solution: structure the hostname</a:t>
            </a:r>
            <a:endParaRPr lang="en-US" altLang="zh-CN" dirty="0"/>
          </a:p>
          <a:p>
            <a:pPr lvl="1"/>
            <a:r>
              <a:rPr lang="en-US" altLang="zh-CN" dirty="0"/>
              <a:t>Names have a </a:t>
            </a:r>
            <a:r>
              <a:rPr lang="en-US" altLang="zh-CN" dirty="0">
                <a:solidFill>
                  <a:srgbClr val="FF0000"/>
                </a:solidFill>
              </a:rPr>
              <a:t>hierarchy</a:t>
            </a:r>
            <a:r>
              <a:rPr lang="en-US" altLang="zh-CN" dirty="0"/>
              <a:t>, e.g., </a:t>
            </a:r>
            <a:r>
              <a:rPr lang="en-US" altLang="zh-CN" i="1" dirty="0">
                <a:solidFill>
                  <a:srgbClr val="0096FF"/>
                </a:solidFill>
              </a:rPr>
              <a:t>com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96FF"/>
                </a:solidFill>
              </a:rPr>
              <a:t>net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rgbClr val="0096FF"/>
                </a:solidFill>
              </a:rPr>
              <a:t>gov</a:t>
            </a:r>
            <a:r>
              <a:rPr lang="en-US" altLang="zh-CN" dirty="0"/>
              <a:t>, correspond to "</a:t>
            </a:r>
            <a:r>
              <a:rPr lang="en-US" altLang="zh-CN" b="1" dirty="0">
                <a:solidFill>
                  <a:srgbClr val="FF0000"/>
                </a:solidFill>
              </a:rPr>
              <a:t>zones</a:t>
            </a:r>
            <a:r>
              <a:rPr lang="en-US" altLang="zh-CN" dirty="0"/>
              <a:t>"</a:t>
            </a:r>
            <a:endParaRPr lang="en-US" altLang="zh-CN" dirty="0"/>
          </a:p>
          <a:p>
            <a:pPr lvl="1"/>
            <a:r>
              <a:rPr lang="en-US" altLang="zh-CN" dirty="0"/>
              <a:t>Zones are mapped to </a:t>
            </a:r>
            <a:r>
              <a:rPr lang="en-US" altLang="zh-CN" dirty="0">
                <a:solidFill>
                  <a:srgbClr val="FF0000"/>
                </a:solidFill>
              </a:rPr>
              <a:t>name servers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c36e2eb-5bc2-44ea-8042-0e8e4063da37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15940</Words>
  <Application>WPS 演示</Application>
  <PresentationFormat>全屏显示(16:10)</PresentationFormat>
  <Paragraphs>1088</Paragraphs>
  <Slides>69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宋体</vt:lpstr>
      <vt:lpstr>Wingdings</vt:lpstr>
      <vt:lpstr>等线</vt:lpstr>
      <vt:lpstr>微软雅黑 Light</vt:lpstr>
      <vt:lpstr>PingFang SC</vt:lpstr>
      <vt:lpstr>微软雅黑</vt:lpstr>
      <vt:lpstr>Calibri</vt:lpstr>
      <vt:lpstr>Comic Sans MS</vt:lpstr>
      <vt:lpstr>Arial Unicode MS</vt:lpstr>
      <vt:lpstr>MS PGothic</vt:lpstr>
      <vt:lpstr>Courier New</vt:lpstr>
      <vt:lpstr>Times New Roman</vt:lpstr>
      <vt:lpstr>Calibri</vt:lpstr>
      <vt:lpstr>1_Office 主题​​</vt:lpstr>
      <vt:lpstr>DNS &amp; CDN</vt:lpstr>
      <vt:lpstr>PowerPoint 演示文稿</vt:lpstr>
      <vt:lpstr>DNS: Binding IP and Domain Name</vt:lpstr>
      <vt:lpstr>IP Address as a Type of Name</vt:lpstr>
      <vt:lpstr>Why Not Just Using IP Address?</vt:lpstr>
      <vt:lpstr>Questions on DNS</vt:lpstr>
      <vt:lpstr>Questions on DNS</vt:lpstr>
      <vt:lpstr>Look-up Algorithm</vt:lpstr>
      <vt:lpstr>Distributing Responsibility</vt:lpstr>
      <vt:lpstr>Name Servers</vt:lpstr>
      <vt:lpstr>DNS Hierarchy (a partial view)</vt:lpstr>
      <vt:lpstr>Basic DNS Look-up Algorithm</vt:lpstr>
      <vt:lpstr>DNS Lookup</vt:lpstr>
      <vt:lpstr>DNS Lookup</vt:lpstr>
      <vt:lpstr>DNS Lookup</vt:lpstr>
      <vt:lpstr>DNS Lookup</vt:lpstr>
      <vt:lpstr>DNS Lookup</vt:lpstr>
      <vt:lpstr>Context in DNS</vt:lpstr>
      <vt:lpstr>Fault Tolerant</vt:lpstr>
      <vt:lpstr>Three Enhancements on Look-up Algorithm</vt:lpstr>
      <vt:lpstr>Three Enhancements on Look-up Algorithm</vt:lpstr>
      <vt:lpstr>DNS Request Process</vt:lpstr>
      <vt:lpstr>Three Enhancements on Look-up Algorithm</vt:lpstr>
      <vt:lpstr>Combine These Enhancements</vt:lpstr>
      <vt:lpstr>Other Features of DNS</vt:lpstr>
      <vt:lpstr>Other Features of DNS</vt:lpstr>
      <vt:lpstr>Name Discovery in DNS (at the first place)</vt:lpstr>
      <vt:lpstr>Comparing Host-name &amp; File-name</vt:lpstr>
      <vt:lpstr>PowerPoint 演示文稿</vt:lpstr>
      <vt:lpstr>Benefits of Hierarchical Design</vt:lpstr>
      <vt:lpstr>Good Points on DNS Design</vt:lpstr>
      <vt:lpstr>Good Points on DNS Design</vt:lpstr>
      <vt:lpstr>Bad Points on DNS Design</vt:lpstr>
      <vt:lpstr>DNS Amplification Attack</vt:lpstr>
      <vt:lpstr>DNS Security</vt:lpstr>
      <vt:lpstr>DNSSEC: Protect DNS Record</vt:lpstr>
      <vt:lpstr>PowerPoint 演示文稿</vt:lpstr>
      <vt:lpstr>Naming in General</vt:lpstr>
      <vt:lpstr>Naming a Disk(disk作为一个设备也可以有名字和编号)</vt:lpstr>
      <vt:lpstr>Naming for Modularity</vt:lpstr>
      <vt:lpstr>Addresses as Names</vt:lpstr>
      <vt:lpstr>Naming Schemes</vt:lpstr>
      <vt:lpstr>Naming Model</vt:lpstr>
      <vt:lpstr>Naming Terminology</vt:lpstr>
      <vt:lpstr>Naming Context</vt:lpstr>
      <vt:lpstr>Determining Context - 1</vt:lpstr>
      <vt:lpstr>Determining Context - 2</vt:lpstr>
      <vt:lpstr>Name Mapping Algorithms - 1</vt:lpstr>
      <vt:lpstr>Name Mapping Algorithms - 2</vt:lpstr>
      <vt:lpstr>Interpreter Naming API</vt:lpstr>
      <vt:lpstr>FAQ of Naming Scheme - 1</vt:lpstr>
      <vt:lpstr>FAQ of Naming Scheme - 2</vt:lpstr>
      <vt:lpstr>Content Distribution</vt:lpstr>
      <vt:lpstr>Review: scalable websites </vt:lpstr>
      <vt:lpstr>Content Distribution</vt:lpstr>
      <vt:lpstr>Caching Examples</vt:lpstr>
      <vt:lpstr>Content Distribution Network (CDN)</vt:lpstr>
      <vt:lpstr>Content Distribution Network (CDN)</vt:lpstr>
      <vt:lpstr>Server Selection Mechanism</vt:lpstr>
      <vt:lpstr>Server Selection Mechanism</vt:lpstr>
      <vt:lpstr>Server Selection Mechanism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Works: Cache Hit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1620</cp:revision>
  <cp:lastPrinted>2020-03-02T13:38:00Z</cp:lastPrinted>
  <dcterms:created xsi:type="dcterms:W3CDTF">2017-11-24T09:35:00Z</dcterms:created>
  <dcterms:modified xsi:type="dcterms:W3CDTF">2023-01-04T01:46:39Z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73922130A94D404ABE038222B273302D</vt:lpwstr>
  </property>
  <property fmtid="{D5CDD505-2E9C-101B-9397-08002B2CF9AE}" pid="3" name="KSOProductBuildVer">
    <vt:lpwstr>2052-11.1.0.12980</vt:lpwstr>
  </property>
</Properties>
</file>